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0" r:id="rId1"/>
    <p:sldMasterId id="2147485472" r:id="rId2"/>
    <p:sldMasterId id="2147485484" r:id="rId3"/>
  </p:sldMasterIdLst>
  <p:notesMasterIdLst>
    <p:notesMasterId r:id="rId28"/>
  </p:notesMasterIdLst>
  <p:sldIdLst>
    <p:sldId id="275" r:id="rId4"/>
    <p:sldId id="285" r:id="rId5"/>
    <p:sldId id="286" r:id="rId6"/>
    <p:sldId id="287" r:id="rId7"/>
    <p:sldId id="288" r:id="rId8"/>
    <p:sldId id="289" r:id="rId9"/>
    <p:sldId id="314" r:id="rId10"/>
    <p:sldId id="301" r:id="rId11"/>
    <p:sldId id="306" r:id="rId12"/>
    <p:sldId id="293" r:id="rId13"/>
    <p:sldId id="294" r:id="rId14"/>
    <p:sldId id="315" r:id="rId15"/>
    <p:sldId id="305" r:id="rId16"/>
    <p:sldId id="310" r:id="rId17"/>
    <p:sldId id="311" r:id="rId18"/>
    <p:sldId id="312" r:id="rId19"/>
    <p:sldId id="300" r:id="rId20"/>
    <p:sldId id="296" r:id="rId21"/>
    <p:sldId id="298" r:id="rId22"/>
    <p:sldId id="297" r:id="rId23"/>
    <p:sldId id="307" r:id="rId24"/>
    <p:sldId id="308" r:id="rId25"/>
    <p:sldId id="295" r:id="rId26"/>
    <p:sldId id="290"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othy Klug" initials="TK" lastIdx="3" clrIdx="0"/>
  <p:cmAuthor id="1" name="Sherry baggett" initials="Sb" lastIdx="9" clrIdx="1"/>
  <p:cmAuthor id="2" name="Amberle Keith" initials="AK" lastIdx="47" clrIdx="2"/>
  <p:cmAuthor id="3" name="Arom Boekfah" initials="AB"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68490" autoAdjust="0"/>
  </p:normalViewPr>
  <p:slideViewPr>
    <p:cSldViewPr snapToGrid="0">
      <p:cViewPr>
        <p:scale>
          <a:sx n="76" d="100"/>
          <a:sy n="76" d="100"/>
        </p:scale>
        <p:origin x="-2808" y="-150"/>
      </p:cViewPr>
      <p:guideLst>
        <p:guide orient="horz" pos="785"/>
        <p:guide pos="5522"/>
      </p:guideLst>
    </p:cSldViewPr>
  </p:slideViewPr>
  <p:notesTextViewPr>
    <p:cViewPr>
      <p:scale>
        <a:sx n="150" d="100"/>
        <a:sy n="15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The Linear</a:t>
            </a:r>
            <a:r>
              <a:rPr lang="en-US" baseline="0" dirty="0" smtClean="0"/>
              <a:t> Relationship between predicted rice yield and </a:t>
            </a:r>
            <a:r>
              <a:rPr lang="en-US" sz="1800" b="1" i="0" u="none" strike="noStrike" baseline="0" dirty="0" smtClean="0">
                <a:effectLst/>
              </a:rPr>
              <a:t>classified rice area</a:t>
            </a:r>
            <a:endParaRPr lang="en-US" dirty="0"/>
          </a:p>
        </c:rich>
      </c:tx>
      <c:layout>
        <c:manualLayout>
          <c:xMode val="edge"/>
          <c:yMode val="edge"/>
          <c:x val="0.14817588968582968"/>
          <c:y val="0"/>
        </c:manualLayout>
      </c:layout>
      <c:overlay val="0"/>
    </c:title>
    <c:autoTitleDeleted val="0"/>
    <c:plotArea>
      <c:layout/>
      <c:scatterChart>
        <c:scatterStyle val="lineMarker"/>
        <c:varyColors val="0"/>
        <c:ser>
          <c:idx val="0"/>
          <c:order val="0"/>
          <c:tx>
            <c:v>Rice</c:v>
          </c:tx>
          <c:spPr>
            <a:ln w="28575">
              <a:noFill/>
            </a:ln>
          </c:spPr>
          <c:trendline>
            <c:trendlineType val="linear"/>
            <c:dispRSqr val="1"/>
            <c:dispEq val="1"/>
            <c:trendlineLbl>
              <c:layout>
                <c:manualLayout>
                  <c:x val="0.4089985662760961"/>
                  <c:y val="-0.18441519052774411"/>
                </c:manualLayout>
              </c:layout>
              <c:numFmt formatCode="General" sourceLinked="0"/>
              <c:txPr>
                <a:bodyPr/>
                <a:lstStyle/>
                <a:p>
                  <a:pPr>
                    <a:defRPr sz="1200">
                      <a:latin typeface="Century Gothic" panose="020B0502020202020204" pitchFamily="34" charset="0"/>
                    </a:defRPr>
                  </a:pPr>
                  <a:endParaRPr lang="en-US"/>
                </a:p>
              </c:txPr>
            </c:trendlineLbl>
          </c:trendline>
          <c:xVal>
            <c:numRef>
              <c:f>'RegressionLLC&amp;NVDI'!$B$2:$B$121</c:f>
              <c:numCache>
                <c:formatCode>General</c:formatCode>
                <c:ptCount val="120"/>
                <c:pt idx="0">
                  <c:v>273.8682</c:v>
                </c:pt>
                <c:pt idx="1">
                  <c:v>101.39399999999999</c:v>
                </c:pt>
                <c:pt idx="2">
                  <c:v>232.74809999999999</c:v>
                </c:pt>
                <c:pt idx="3">
                  <c:v>70.091099999999997</c:v>
                </c:pt>
                <c:pt idx="4">
                  <c:v>99.025199999999998</c:v>
                </c:pt>
                <c:pt idx="5">
                  <c:v>83.097899999999996</c:v>
                </c:pt>
                <c:pt idx="6">
                  <c:v>487.29149999999998</c:v>
                </c:pt>
                <c:pt idx="7">
                  <c:v>98.99369999999999</c:v>
                </c:pt>
                <c:pt idx="8">
                  <c:v>247.31189999999998</c:v>
                </c:pt>
                <c:pt idx="9">
                  <c:v>94.752899999999997</c:v>
                </c:pt>
                <c:pt idx="10">
                  <c:v>270.29699999999997</c:v>
                </c:pt>
                <c:pt idx="11">
                  <c:v>315.83249999999998</c:v>
                </c:pt>
                <c:pt idx="12">
                  <c:v>177.58079999999998</c:v>
                </c:pt>
                <c:pt idx="13">
                  <c:v>160.893</c:v>
                </c:pt>
                <c:pt idx="14">
                  <c:v>168.2406</c:v>
                </c:pt>
                <c:pt idx="15">
                  <c:v>356.71679999999998</c:v>
                </c:pt>
                <c:pt idx="16">
                  <c:v>451.67669999999998</c:v>
                </c:pt>
                <c:pt idx="17">
                  <c:v>98.674199999999999</c:v>
                </c:pt>
                <c:pt idx="18">
                  <c:v>536.73839999999996</c:v>
                </c:pt>
                <c:pt idx="19">
                  <c:v>209.53709999999998</c:v>
                </c:pt>
                <c:pt idx="20">
                  <c:v>283.20299999999997</c:v>
                </c:pt>
                <c:pt idx="21">
                  <c:v>135.1926</c:v>
                </c:pt>
                <c:pt idx="22">
                  <c:v>290.69009999999997</c:v>
                </c:pt>
                <c:pt idx="23">
                  <c:v>79.380899999999997</c:v>
                </c:pt>
                <c:pt idx="24">
                  <c:v>100.31129999999999</c:v>
                </c:pt>
                <c:pt idx="25">
                  <c:v>81.874799999999993</c:v>
                </c:pt>
                <c:pt idx="26">
                  <c:v>361.35359999999997</c:v>
                </c:pt>
                <c:pt idx="27">
                  <c:v>106.75709999999999</c:v>
                </c:pt>
                <c:pt idx="28">
                  <c:v>314.73899999999998</c:v>
                </c:pt>
                <c:pt idx="29">
                  <c:v>115.07939999999999</c:v>
                </c:pt>
                <c:pt idx="30">
                  <c:v>239.91839999999999</c:v>
                </c:pt>
                <c:pt idx="31">
                  <c:v>289.78469999999999</c:v>
                </c:pt>
                <c:pt idx="32">
                  <c:v>35.903700000000001</c:v>
                </c:pt>
                <c:pt idx="33">
                  <c:v>215.14679999999998</c:v>
                </c:pt>
                <c:pt idx="34">
                  <c:v>179.33939999999998</c:v>
                </c:pt>
                <c:pt idx="35">
                  <c:v>426.80699999999996</c:v>
                </c:pt>
                <c:pt idx="36">
                  <c:v>476.32139999999998</c:v>
                </c:pt>
                <c:pt idx="37">
                  <c:v>122.8158</c:v>
                </c:pt>
                <c:pt idx="38">
                  <c:v>554.40989999999999</c:v>
                </c:pt>
                <c:pt idx="39">
                  <c:v>244.0188</c:v>
                </c:pt>
                <c:pt idx="40">
                  <c:v>282.13380000000001</c:v>
                </c:pt>
                <c:pt idx="41">
                  <c:v>105.79769999999999</c:v>
                </c:pt>
                <c:pt idx="42">
                  <c:v>275.44319999999999</c:v>
                </c:pt>
                <c:pt idx="43">
                  <c:v>71.381699999999995</c:v>
                </c:pt>
                <c:pt idx="44">
                  <c:v>107.52029999999999</c:v>
                </c:pt>
                <c:pt idx="45">
                  <c:v>83.121299999999991</c:v>
                </c:pt>
                <c:pt idx="46">
                  <c:v>518.21100000000001</c:v>
                </c:pt>
                <c:pt idx="47">
                  <c:v>118.15649999999999</c:v>
                </c:pt>
                <c:pt idx="48">
                  <c:v>263.27159999999998</c:v>
                </c:pt>
                <c:pt idx="49">
                  <c:v>105.00659999999999</c:v>
                </c:pt>
                <c:pt idx="50">
                  <c:v>311.68259999999998</c:v>
                </c:pt>
                <c:pt idx="51">
                  <c:v>304.94159999999999</c:v>
                </c:pt>
                <c:pt idx="52">
                  <c:v>203.1003</c:v>
                </c:pt>
                <c:pt idx="53">
                  <c:v>196.05329999999998</c:v>
                </c:pt>
                <c:pt idx="54">
                  <c:v>153.95849999999999</c:v>
                </c:pt>
                <c:pt idx="55">
                  <c:v>435.2697</c:v>
                </c:pt>
                <c:pt idx="56">
                  <c:v>481.40909999999997</c:v>
                </c:pt>
                <c:pt idx="57">
                  <c:v>99.738</c:v>
                </c:pt>
                <c:pt idx="58">
                  <c:v>554.84550000000002</c:v>
                </c:pt>
                <c:pt idx="59">
                  <c:v>224.61929999999998</c:v>
                </c:pt>
                <c:pt idx="60">
                  <c:v>236.89349999999999</c:v>
                </c:pt>
                <c:pt idx="61">
                  <c:v>91.269899999999993</c:v>
                </c:pt>
                <c:pt idx="62">
                  <c:v>229.20929999999998</c:v>
                </c:pt>
                <c:pt idx="63">
                  <c:v>53.273699999999998</c:v>
                </c:pt>
                <c:pt idx="64">
                  <c:v>90.349199999999996</c:v>
                </c:pt>
                <c:pt idx="65">
                  <c:v>61.143299999999996</c:v>
                </c:pt>
                <c:pt idx="66">
                  <c:v>396.72629999999998</c:v>
                </c:pt>
                <c:pt idx="67">
                  <c:v>82.819800000000001</c:v>
                </c:pt>
                <c:pt idx="68">
                  <c:v>225.87569999999999</c:v>
                </c:pt>
                <c:pt idx="69">
                  <c:v>93.335399999999993</c:v>
                </c:pt>
                <c:pt idx="70">
                  <c:v>166.08509999999998</c:v>
                </c:pt>
                <c:pt idx="71">
                  <c:v>270.88560000000001</c:v>
                </c:pt>
                <c:pt idx="72">
                  <c:v>164.37869999999998</c:v>
                </c:pt>
                <c:pt idx="73">
                  <c:v>138.79079999999999</c:v>
                </c:pt>
                <c:pt idx="74">
                  <c:v>148.73939999999999</c:v>
                </c:pt>
                <c:pt idx="75">
                  <c:v>283.77809999999999</c:v>
                </c:pt>
                <c:pt idx="76">
                  <c:v>346.87799999999999</c:v>
                </c:pt>
                <c:pt idx="77">
                  <c:v>65.060099999999991</c:v>
                </c:pt>
                <c:pt idx="78">
                  <c:v>488.9511</c:v>
                </c:pt>
                <c:pt idx="79">
                  <c:v>193.5171</c:v>
                </c:pt>
                <c:pt idx="80">
                  <c:v>238.65389999999999</c:v>
                </c:pt>
                <c:pt idx="81">
                  <c:v>94.264200000000002</c:v>
                </c:pt>
                <c:pt idx="82">
                  <c:v>235.755</c:v>
                </c:pt>
                <c:pt idx="83">
                  <c:v>64.224000000000004</c:v>
                </c:pt>
                <c:pt idx="84">
                  <c:v>91.409399999999991</c:v>
                </c:pt>
                <c:pt idx="85">
                  <c:v>68.213700000000003</c:v>
                </c:pt>
                <c:pt idx="86">
                  <c:v>485.95859999999999</c:v>
                </c:pt>
                <c:pt idx="87">
                  <c:v>81.587699999999998</c:v>
                </c:pt>
                <c:pt idx="88">
                  <c:v>225.14579999999998</c:v>
                </c:pt>
                <c:pt idx="89">
                  <c:v>91.216799999999992</c:v>
                </c:pt>
                <c:pt idx="90">
                  <c:v>190.7226</c:v>
                </c:pt>
                <c:pt idx="91">
                  <c:v>276.07319999999999</c:v>
                </c:pt>
                <c:pt idx="92">
                  <c:v>184.53059999999999</c:v>
                </c:pt>
                <c:pt idx="93">
                  <c:v>145.73609999999999</c:v>
                </c:pt>
                <c:pt idx="94">
                  <c:v>163.0917</c:v>
                </c:pt>
                <c:pt idx="95">
                  <c:v>287.3295</c:v>
                </c:pt>
                <c:pt idx="96">
                  <c:v>390.87</c:v>
                </c:pt>
                <c:pt idx="97">
                  <c:v>77.129099999999994</c:v>
                </c:pt>
                <c:pt idx="98">
                  <c:v>521.52839999999992</c:v>
                </c:pt>
                <c:pt idx="99">
                  <c:v>196.21349999999998</c:v>
                </c:pt>
                <c:pt idx="100">
                  <c:v>302.03190000000001</c:v>
                </c:pt>
                <c:pt idx="101">
                  <c:v>118.458</c:v>
                </c:pt>
                <c:pt idx="102">
                  <c:v>352.35359999999997</c:v>
                </c:pt>
                <c:pt idx="103">
                  <c:v>59.738399999999999</c:v>
                </c:pt>
                <c:pt idx="104">
                  <c:v>102.34169999999999</c:v>
                </c:pt>
                <c:pt idx="105">
                  <c:v>68.658299999999997</c:v>
                </c:pt>
                <c:pt idx="106">
                  <c:v>652.75469999999996</c:v>
                </c:pt>
                <c:pt idx="107">
                  <c:v>110.68469999999999</c:v>
                </c:pt>
                <c:pt idx="108">
                  <c:v>306.94499999999999</c:v>
                </c:pt>
                <c:pt idx="109">
                  <c:v>124.9812</c:v>
                </c:pt>
                <c:pt idx="110">
                  <c:v>247.33619999999999</c:v>
                </c:pt>
                <c:pt idx="111">
                  <c:v>286.4511</c:v>
                </c:pt>
                <c:pt idx="112">
                  <c:v>293.71409999999997</c:v>
                </c:pt>
                <c:pt idx="113">
                  <c:v>219.20759999999999</c:v>
                </c:pt>
                <c:pt idx="114">
                  <c:v>184.7484</c:v>
                </c:pt>
                <c:pt idx="115">
                  <c:v>416.44259999999997</c:v>
                </c:pt>
                <c:pt idx="116">
                  <c:v>440.75880000000001</c:v>
                </c:pt>
                <c:pt idx="117">
                  <c:v>88.4178</c:v>
                </c:pt>
                <c:pt idx="118">
                  <c:v>650.92679999999996</c:v>
                </c:pt>
                <c:pt idx="119">
                  <c:v>257.03819999999996</c:v>
                </c:pt>
              </c:numCache>
            </c:numRef>
          </c:xVal>
          <c:yVal>
            <c:numRef>
              <c:f>'RegressionLLC&amp;NVDI'!$A$2:$A$121</c:f>
              <c:numCache>
                <c:formatCode>General</c:formatCode>
                <c:ptCount val="120"/>
                <c:pt idx="0">
                  <c:v>79627</c:v>
                </c:pt>
                <c:pt idx="1">
                  <c:v>38816</c:v>
                </c:pt>
                <c:pt idx="2">
                  <c:v>59272</c:v>
                </c:pt>
                <c:pt idx="3">
                  <c:v>29604</c:v>
                </c:pt>
                <c:pt idx="4">
                  <c:v>29477</c:v>
                </c:pt>
                <c:pt idx="5">
                  <c:v>21374</c:v>
                </c:pt>
                <c:pt idx="6">
                  <c:v>112212</c:v>
                </c:pt>
                <c:pt idx="7">
                  <c:v>11974</c:v>
                </c:pt>
                <c:pt idx="8">
                  <c:v>46841</c:v>
                </c:pt>
                <c:pt idx="9">
                  <c:v>16830</c:v>
                </c:pt>
                <c:pt idx="10">
                  <c:v>26230</c:v>
                </c:pt>
                <c:pt idx="11">
                  <c:v>51273</c:v>
                </c:pt>
                <c:pt idx="12">
                  <c:v>31715</c:v>
                </c:pt>
                <c:pt idx="13">
                  <c:v>23439</c:v>
                </c:pt>
                <c:pt idx="14">
                  <c:v>63134</c:v>
                </c:pt>
                <c:pt idx="15">
                  <c:v>34322</c:v>
                </c:pt>
                <c:pt idx="16">
                  <c:v>89509</c:v>
                </c:pt>
                <c:pt idx="17">
                  <c:v>30029</c:v>
                </c:pt>
                <c:pt idx="18">
                  <c:v>192486</c:v>
                </c:pt>
                <c:pt idx="19">
                  <c:v>44171</c:v>
                </c:pt>
                <c:pt idx="20">
                  <c:v>57005</c:v>
                </c:pt>
                <c:pt idx="21">
                  <c:v>25377</c:v>
                </c:pt>
                <c:pt idx="22">
                  <c:v>53927</c:v>
                </c:pt>
                <c:pt idx="23">
                  <c:v>16334</c:v>
                </c:pt>
                <c:pt idx="24">
                  <c:v>27467</c:v>
                </c:pt>
                <c:pt idx="25">
                  <c:v>15473</c:v>
                </c:pt>
                <c:pt idx="26">
                  <c:v>174336</c:v>
                </c:pt>
                <c:pt idx="27">
                  <c:v>13043</c:v>
                </c:pt>
                <c:pt idx="28">
                  <c:v>43417</c:v>
                </c:pt>
                <c:pt idx="29">
                  <c:v>20832</c:v>
                </c:pt>
                <c:pt idx="30">
                  <c:v>16040</c:v>
                </c:pt>
                <c:pt idx="31">
                  <c:v>48239</c:v>
                </c:pt>
                <c:pt idx="32">
                  <c:v>44466</c:v>
                </c:pt>
                <c:pt idx="33">
                  <c:v>29377</c:v>
                </c:pt>
                <c:pt idx="34">
                  <c:v>50325</c:v>
                </c:pt>
                <c:pt idx="35">
                  <c:v>49980</c:v>
                </c:pt>
                <c:pt idx="36">
                  <c:v>81855</c:v>
                </c:pt>
                <c:pt idx="37">
                  <c:v>19949</c:v>
                </c:pt>
                <c:pt idx="38">
                  <c:v>202438</c:v>
                </c:pt>
                <c:pt idx="39">
                  <c:v>38324</c:v>
                </c:pt>
                <c:pt idx="40">
                  <c:v>50743</c:v>
                </c:pt>
                <c:pt idx="41">
                  <c:v>26701</c:v>
                </c:pt>
                <c:pt idx="42">
                  <c:v>63571</c:v>
                </c:pt>
                <c:pt idx="43">
                  <c:v>21941</c:v>
                </c:pt>
                <c:pt idx="44">
                  <c:v>26464</c:v>
                </c:pt>
                <c:pt idx="45">
                  <c:v>7438</c:v>
                </c:pt>
                <c:pt idx="46">
                  <c:v>83984</c:v>
                </c:pt>
                <c:pt idx="47">
                  <c:v>19495</c:v>
                </c:pt>
                <c:pt idx="48">
                  <c:v>40841</c:v>
                </c:pt>
                <c:pt idx="49">
                  <c:v>15268</c:v>
                </c:pt>
                <c:pt idx="50">
                  <c:v>19563</c:v>
                </c:pt>
                <c:pt idx="51">
                  <c:v>48137</c:v>
                </c:pt>
                <c:pt idx="52">
                  <c:v>51038</c:v>
                </c:pt>
                <c:pt idx="53">
                  <c:v>21095</c:v>
                </c:pt>
                <c:pt idx="54">
                  <c:v>41608</c:v>
                </c:pt>
                <c:pt idx="55">
                  <c:v>38836</c:v>
                </c:pt>
                <c:pt idx="56">
                  <c:v>85827</c:v>
                </c:pt>
                <c:pt idx="57">
                  <c:v>16906</c:v>
                </c:pt>
                <c:pt idx="58">
                  <c:v>148483</c:v>
                </c:pt>
                <c:pt idx="59">
                  <c:v>37355</c:v>
                </c:pt>
                <c:pt idx="60">
                  <c:v>46817</c:v>
                </c:pt>
                <c:pt idx="61">
                  <c:v>23816</c:v>
                </c:pt>
                <c:pt idx="62">
                  <c:v>65405</c:v>
                </c:pt>
                <c:pt idx="63">
                  <c:v>15142</c:v>
                </c:pt>
                <c:pt idx="64">
                  <c:v>23382</c:v>
                </c:pt>
                <c:pt idx="65">
                  <c:v>14133</c:v>
                </c:pt>
                <c:pt idx="66">
                  <c:v>64198</c:v>
                </c:pt>
                <c:pt idx="67">
                  <c:v>13789</c:v>
                </c:pt>
                <c:pt idx="68">
                  <c:v>40505</c:v>
                </c:pt>
                <c:pt idx="69">
                  <c:v>18996</c:v>
                </c:pt>
                <c:pt idx="70">
                  <c:v>17439</c:v>
                </c:pt>
                <c:pt idx="71">
                  <c:v>51268</c:v>
                </c:pt>
                <c:pt idx="72">
                  <c:v>24478</c:v>
                </c:pt>
                <c:pt idx="73">
                  <c:v>20729</c:v>
                </c:pt>
                <c:pt idx="74">
                  <c:v>38531</c:v>
                </c:pt>
                <c:pt idx="75">
                  <c:v>43886</c:v>
                </c:pt>
                <c:pt idx="76">
                  <c:v>78230</c:v>
                </c:pt>
                <c:pt idx="77">
                  <c:v>17846</c:v>
                </c:pt>
                <c:pt idx="78">
                  <c:v>87900</c:v>
                </c:pt>
                <c:pt idx="79">
                  <c:v>32976</c:v>
                </c:pt>
                <c:pt idx="80">
                  <c:v>54443</c:v>
                </c:pt>
                <c:pt idx="81">
                  <c:v>31553</c:v>
                </c:pt>
                <c:pt idx="82">
                  <c:v>81028</c:v>
                </c:pt>
                <c:pt idx="83">
                  <c:v>21471</c:v>
                </c:pt>
                <c:pt idx="84">
                  <c:v>23873</c:v>
                </c:pt>
                <c:pt idx="85">
                  <c:v>17077</c:v>
                </c:pt>
                <c:pt idx="86">
                  <c:v>146870</c:v>
                </c:pt>
                <c:pt idx="87">
                  <c:v>14380</c:v>
                </c:pt>
                <c:pt idx="88">
                  <c:v>50821</c:v>
                </c:pt>
                <c:pt idx="89">
                  <c:v>23407</c:v>
                </c:pt>
                <c:pt idx="90">
                  <c:v>16466</c:v>
                </c:pt>
                <c:pt idx="91">
                  <c:v>46857</c:v>
                </c:pt>
                <c:pt idx="92">
                  <c:v>71025</c:v>
                </c:pt>
                <c:pt idx="93">
                  <c:v>25788</c:v>
                </c:pt>
                <c:pt idx="94">
                  <c:v>49546</c:v>
                </c:pt>
                <c:pt idx="95">
                  <c:v>36319</c:v>
                </c:pt>
                <c:pt idx="96">
                  <c:v>70672</c:v>
                </c:pt>
                <c:pt idx="97">
                  <c:v>15483</c:v>
                </c:pt>
                <c:pt idx="98">
                  <c:v>119542</c:v>
                </c:pt>
                <c:pt idx="99">
                  <c:v>37579</c:v>
                </c:pt>
                <c:pt idx="100">
                  <c:v>38514</c:v>
                </c:pt>
                <c:pt idx="101">
                  <c:v>15435</c:v>
                </c:pt>
                <c:pt idx="102">
                  <c:v>50403</c:v>
                </c:pt>
                <c:pt idx="103">
                  <c:v>7783</c:v>
                </c:pt>
                <c:pt idx="104">
                  <c:v>9827</c:v>
                </c:pt>
                <c:pt idx="105">
                  <c:v>15954</c:v>
                </c:pt>
                <c:pt idx="106">
                  <c:v>90573</c:v>
                </c:pt>
                <c:pt idx="107">
                  <c:v>8451</c:v>
                </c:pt>
                <c:pt idx="108">
                  <c:v>31999</c:v>
                </c:pt>
                <c:pt idx="109">
                  <c:v>14406</c:v>
                </c:pt>
                <c:pt idx="110">
                  <c:v>9385</c:v>
                </c:pt>
                <c:pt idx="111">
                  <c:v>42230</c:v>
                </c:pt>
                <c:pt idx="112">
                  <c:v>40317</c:v>
                </c:pt>
                <c:pt idx="113">
                  <c:v>8639</c:v>
                </c:pt>
                <c:pt idx="114">
                  <c:v>64996</c:v>
                </c:pt>
                <c:pt idx="115">
                  <c:v>32528</c:v>
                </c:pt>
                <c:pt idx="116">
                  <c:v>55429</c:v>
                </c:pt>
                <c:pt idx="117">
                  <c:v>9839</c:v>
                </c:pt>
                <c:pt idx="118">
                  <c:v>67848</c:v>
                </c:pt>
                <c:pt idx="119">
                  <c:v>34716</c:v>
                </c:pt>
              </c:numCache>
            </c:numRef>
          </c:yVal>
          <c:smooth val="0"/>
        </c:ser>
        <c:ser>
          <c:idx val="1"/>
          <c:order val="1"/>
          <c:tx>
            <c:v>Predicted Rice</c:v>
          </c:tx>
          <c:spPr>
            <a:ln w="28575">
              <a:noFill/>
            </a:ln>
          </c:spPr>
          <c:trendline>
            <c:trendlineType val="linear"/>
            <c:dispRSqr val="0"/>
            <c:dispEq val="0"/>
          </c:trendline>
          <c:xVal>
            <c:numRef>
              <c:f>'RegressionLLC&amp;NVDI'!$B$2:$B$121</c:f>
              <c:numCache>
                <c:formatCode>General</c:formatCode>
                <c:ptCount val="120"/>
                <c:pt idx="0">
                  <c:v>273.8682</c:v>
                </c:pt>
                <c:pt idx="1">
                  <c:v>101.39399999999999</c:v>
                </c:pt>
                <c:pt idx="2">
                  <c:v>232.74809999999999</c:v>
                </c:pt>
                <c:pt idx="3">
                  <c:v>70.091099999999997</c:v>
                </c:pt>
                <c:pt idx="4">
                  <c:v>99.025199999999998</c:v>
                </c:pt>
                <c:pt idx="5">
                  <c:v>83.097899999999996</c:v>
                </c:pt>
                <c:pt idx="6">
                  <c:v>487.29149999999998</c:v>
                </c:pt>
                <c:pt idx="7">
                  <c:v>98.99369999999999</c:v>
                </c:pt>
                <c:pt idx="8">
                  <c:v>247.31189999999998</c:v>
                </c:pt>
                <c:pt idx="9">
                  <c:v>94.752899999999997</c:v>
                </c:pt>
                <c:pt idx="10">
                  <c:v>270.29699999999997</c:v>
                </c:pt>
                <c:pt idx="11">
                  <c:v>315.83249999999998</c:v>
                </c:pt>
                <c:pt idx="12">
                  <c:v>177.58079999999998</c:v>
                </c:pt>
                <c:pt idx="13">
                  <c:v>160.893</c:v>
                </c:pt>
                <c:pt idx="14">
                  <c:v>168.2406</c:v>
                </c:pt>
                <c:pt idx="15">
                  <c:v>356.71679999999998</c:v>
                </c:pt>
                <c:pt idx="16">
                  <c:v>451.67669999999998</c:v>
                </c:pt>
                <c:pt idx="17">
                  <c:v>98.674199999999999</c:v>
                </c:pt>
                <c:pt idx="18">
                  <c:v>536.73839999999996</c:v>
                </c:pt>
                <c:pt idx="19">
                  <c:v>209.53709999999998</c:v>
                </c:pt>
                <c:pt idx="20">
                  <c:v>283.20299999999997</c:v>
                </c:pt>
                <c:pt idx="21">
                  <c:v>135.1926</c:v>
                </c:pt>
                <c:pt idx="22">
                  <c:v>290.69009999999997</c:v>
                </c:pt>
                <c:pt idx="23">
                  <c:v>79.380899999999997</c:v>
                </c:pt>
                <c:pt idx="24">
                  <c:v>100.31129999999999</c:v>
                </c:pt>
                <c:pt idx="25">
                  <c:v>81.874799999999993</c:v>
                </c:pt>
                <c:pt idx="26">
                  <c:v>361.35359999999997</c:v>
                </c:pt>
                <c:pt idx="27">
                  <c:v>106.75709999999999</c:v>
                </c:pt>
                <c:pt idx="28">
                  <c:v>314.73899999999998</c:v>
                </c:pt>
                <c:pt idx="29">
                  <c:v>115.07939999999999</c:v>
                </c:pt>
                <c:pt idx="30">
                  <c:v>239.91839999999999</c:v>
                </c:pt>
                <c:pt idx="31">
                  <c:v>289.78469999999999</c:v>
                </c:pt>
                <c:pt idx="32">
                  <c:v>35.903700000000001</c:v>
                </c:pt>
                <c:pt idx="33">
                  <c:v>215.14679999999998</c:v>
                </c:pt>
                <c:pt idx="34">
                  <c:v>179.33939999999998</c:v>
                </c:pt>
                <c:pt idx="35">
                  <c:v>426.80699999999996</c:v>
                </c:pt>
                <c:pt idx="36">
                  <c:v>476.32139999999998</c:v>
                </c:pt>
                <c:pt idx="37">
                  <c:v>122.8158</c:v>
                </c:pt>
                <c:pt idx="38">
                  <c:v>554.40989999999999</c:v>
                </c:pt>
                <c:pt idx="39">
                  <c:v>244.0188</c:v>
                </c:pt>
                <c:pt idx="40">
                  <c:v>282.13380000000001</c:v>
                </c:pt>
                <c:pt idx="41">
                  <c:v>105.79769999999999</c:v>
                </c:pt>
                <c:pt idx="42">
                  <c:v>275.44319999999999</c:v>
                </c:pt>
                <c:pt idx="43">
                  <c:v>71.381699999999995</c:v>
                </c:pt>
                <c:pt idx="44">
                  <c:v>107.52029999999999</c:v>
                </c:pt>
                <c:pt idx="45">
                  <c:v>83.121299999999991</c:v>
                </c:pt>
                <c:pt idx="46">
                  <c:v>518.21100000000001</c:v>
                </c:pt>
                <c:pt idx="47">
                  <c:v>118.15649999999999</c:v>
                </c:pt>
                <c:pt idx="48">
                  <c:v>263.27159999999998</c:v>
                </c:pt>
                <c:pt idx="49">
                  <c:v>105.00659999999999</c:v>
                </c:pt>
                <c:pt idx="50">
                  <c:v>311.68259999999998</c:v>
                </c:pt>
                <c:pt idx="51">
                  <c:v>304.94159999999999</c:v>
                </c:pt>
                <c:pt idx="52">
                  <c:v>203.1003</c:v>
                </c:pt>
                <c:pt idx="53">
                  <c:v>196.05329999999998</c:v>
                </c:pt>
                <c:pt idx="54">
                  <c:v>153.95849999999999</c:v>
                </c:pt>
                <c:pt idx="55">
                  <c:v>435.2697</c:v>
                </c:pt>
                <c:pt idx="56">
                  <c:v>481.40909999999997</c:v>
                </c:pt>
                <c:pt idx="57">
                  <c:v>99.738</c:v>
                </c:pt>
                <c:pt idx="58">
                  <c:v>554.84550000000002</c:v>
                </c:pt>
                <c:pt idx="59">
                  <c:v>224.61929999999998</c:v>
                </c:pt>
                <c:pt idx="60">
                  <c:v>236.89349999999999</c:v>
                </c:pt>
                <c:pt idx="61">
                  <c:v>91.269899999999993</c:v>
                </c:pt>
                <c:pt idx="62">
                  <c:v>229.20929999999998</c:v>
                </c:pt>
                <c:pt idx="63">
                  <c:v>53.273699999999998</c:v>
                </c:pt>
                <c:pt idx="64">
                  <c:v>90.349199999999996</c:v>
                </c:pt>
                <c:pt idx="65">
                  <c:v>61.143299999999996</c:v>
                </c:pt>
                <c:pt idx="66">
                  <c:v>396.72629999999998</c:v>
                </c:pt>
                <c:pt idx="67">
                  <c:v>82.819800000000001</c:v>
                </c:pt>
                <c:pt idx="68">
                  <c:v>225.87569999999999</c:v>
                </c:pt>
                <c:pt idx="69">
                  <c:v>93.335399999999993</c:v>
                </c:pt>
                <c:pt idx="70">
                  <c:v>166.08509999999998</c:v>
                </c:pt>
                <c:pt idx="71">
                  <c:v>270.88560000000001</c:v>
                </c:pt>
                <c:pt idx="72">
                  <c:v>164.37869999999998</c:v>
                </c:pt>
                <c:pt idx="73">
                  <c:v>138.79079999999999</c:v>
                </c:pt>
                <c:pt idx="74">
                  <c:v>148.73939999999999</c:v>
                </c:pt>
                <c:pt idx="75">
                  <c:v>283.77809999999999</c:v>
                </c:pt>
                <c:pt idx="76">
                  <c:v>346.87799999999999</c:v>
                </c:pt>
                <c:pt idx="77">
                  <c:v>65.060099999999991</c:v>
                </c:pt>
                <c:pt idx="78">
                  <c:v>488.9511</c:v>
                </c:pt>
                <c:pt idx="79">
                  <c:v>193.5171</c:v>
                </c:pt>
                <c:pt idx="80">
                  <c:v>238.65389999999999</c:v>
                </c:pt>
                <c:pt idx="81">
                  <c:v>94.264200000000002</c:v>
                </c:pt>
                <c:pt idx="82">
                  <c:v>235.755</c:v>
                </c:pt>
                <c:pt idx="83">
                  <c:v>64.224000000000004</c:v>
                </c:pt>
                <c:pt idx="84">
                  <c:v>91.409399999999991</c:v>
                </c:pt>
                <c:pt idx="85">
                  <c:v>68.213700000000003</c:v>
                </c:pt>
                <c:pt idx="86">
                  <c:v>485.95859999999999</c:v>
                </c:pt>
                <c:pt idx="87">
                  <c:v>81.587699999999998</c:v>
                </c:pt>
                <c:pt idx="88">
                  <c:v>225.14579999999998</c:v>
                </c:pt>
                <c:pt idx="89">
                  <c:v>91.216799999999992</c:v>
                </c:pt>
                <c:pt idx="90">
                  <c:v>190.7226</c:v>
                </c:pt>
                <c:pt idx="91">
                  <c:v>276.07319999999999</c:v>
                </c:pt>
                <c:pt idx="92">
                  <c:v>184.53059999999999</c:v>
                </c:pt>
                <c:pt idx="93">
                  <c:v>145.73609999999999</c:v>
                </c:pt>
                <c:pt idx="94">
                  <c:v>163.0917</c:v>
                </c:pt>
                <c:pt idx="95">
                  <c:v>287.3295</c:v>
                </c:pt>
                <c:pt idx="96">
                  <c:v>390.87</c:v>
                </c:pt>
                <c:pt idx="97">
                  <c:v>77.129099999999994</c:v>
                </c:pt>
                <c:pt idx="98">
                  <c:v>521.52839999999992</c:v>
                </c:pt>
                <c:pt idx="99">
                  <c:v>196.21349999999998</c:v>
                </c:pt>
                <c:pt idx="100">
                  <c:v>302.03190000000001</c:v>
                </c:pt>
                <c:pt idx="101">
                  <c:v>118.458</c:v>
                </c:pt>
                <c:pt idx="102">
                  <c:v>352.35359999999997</c:v>
                </c:pt>
                <c:pt idx="103">
                  <c:v>59.738399999999999</c:v>
                </c:pt>
                <c:pt idx="104">
                  <c:v>102.34169999999999</c:v>
                </c:pt>
                <c:pt idx="105">
                  <c:v>68.658299999999997</c:v>
                </c:pt>
                <c:pt idx="106">
                  <c:v>652.75469999999996</c:v>
                </c:pt>
                <c:pt idx="107">
                  <c:v>110.68469999999999</c:v>
                </c:pt>
                <c:pt idx="108">
                  <c:v>306.94499999999999</c:v>
                </c:pt>
                <c:pt idx="109">
                  <c:v>124.9812</c:v>
                </c:pt>
                <c:pt idx="110">
                  <c:v>247.33619999999999</c:v>
                </c:pt>
                <c:pt idx="111">
                  <c:v>286.4511</c:v>
                </c:pt>
                <c:pt idx="112">
                  <c:v>293.71409999999997</c:v>
                </c:pt>
                <c:pt idx="113">
                  <c:v>219.20759999999999</c:v>
                </c:pt>
                <c:pt idx="114">
                  <c:v>184.7484</c:v>
                </c:pt>
                <c:pt idx="115">
                  <c:v>416.44259999999997</c:v>
                </c:pt>
                <c:pt idx="116">
                  <c:v>440.75880000000001</c:v>
                </c:pt>
                <c:pt idx="117">
                  <c:v>88.4178</c:v>
                </c:pt>
                <c:pt idx="118">
                  <c:v>650.92679999999996</c:v>
                </c:pt>
                <c:pt idx="119">
                  <c:v>257.03819999999996</c:v>
                </c:pt>
              </c:numCache>
            </c:numRef>
          </c:xVal>
          <c:yVal>
            <c:numRef>
              <c:f>Sheet3!$B$26:$B$145</c:f>
              <c:numCache>
                <c:formatCode>General</c:formatCode>
                <c:ptCount val="120"/>
                <c:pt idx="0">
                  <c:v>54821.207291312385</c:v>
                </c:pt>
                <c:pt idx="1">
                  <c:v>27104.942560989875</c:v>
                </c:pt>
                <c:pt idx="2">
                  <c:v>42377.047937450363</c:v>
                </c:pt>
                <c:pt idx="3">
                  <c:v>18727.236129673911</c:v>
                </c:pt>
                <c:pt idx="4">
                  <c:v>6835.664806306333</c:v>
                </c:pt>
                <c:pt idx="5">
                  <c:v>20155.355195312339</c:v>
                </c:pt>
                <c:pt idx="6">
                  <c:v>90064.754683551524</c:v>
                </c:pt>
                <c:pt idx="7">
                  <c:v>13947.736240334401</c:v>
                </c:pt>
                <c:pt idx="8">
                  <c:v>44880.029474952098</c:v>
                </c:pt>
                <c:pt idx="9">
                  <c:v>15159.871730659506</c:v>
                </c:pt>
                <c:pt idx="10">
                  <c:v>49485.40507548266</c:v>
                </c:pt>
                <c:pt idx="11">
                  <c:v>56320.046329552802</c:v>
                </c:pt>
                <c:pt idx="12">
                  <c:v>32185.884033872964</c:v>
                </c:pt>
                <c:pt idx="13">
                  <c:v>27044.043834478231</c:v>
                </c:pt>
                <c:pt idx="14">
                  <c:v>26084.113559056233</c:v>
                </c:pt>
                <c:pt idx="15">
                  <c:v>62333.981487685291</c:v>
                </c:pt>
                <c:pt idx="16">
                  <c:v>84932.995719619721</c:v>
                </c:pt>
                <c:pt idx="17">
                  <c:v>13812.357269909349</c:v>
                </c:pt>
                <c:pt idx="18">
                  <c:v>97329.178174592293</c:v>
                </c:pt>
                <c:pt idx="19">
                  <c:v>44822.385015113119</c:v>
                </c:pt>
                <c:pt idx="20">
                  <c:v>49444.921618909881</c:v>
                </c:pt>
                <c:pt idx="21">
                  <c:v>32896.002250847232</c:v>
                </c:pt>
                <c:pt idx="22">
                  <c:v>53813.068559053965</c:v>
                </c:pt>
                <c:pt idx="23">
                  <c:v>19899.658394474114</c:v>
                </c:pt>
                <c:pt idx="24">
                  <c:v>19476.525726428896</c:v>
                </c:pt>
                <c:pt idx="25">
                  <c:v>18345.435597531716</c:v>
                </c:pt>
                <c:pt idx="26">
                  <c:v>65791.316921598685</c:v>
                </c:pt>
                <c:pt idx="27">
                  <c:v>15591.314526641698</c:v>
                </c:pt>
                <c:pt idx="28">
                  <c:v>55771.896818144887</c:v>
                </c:pt>
                <c:pt idx="29">
                  <c:v>18109.645082659437</c:v>
                </c:pt>
                <c:pt idx="30">
                  <c:v>45460.09149550958</c:v>
                </c:pt>
                <c:pt idx="31">
                  <c:v>58044.252090811853</c:v>
                </c:pt>
                <c:pt idx="32">
                  <c:v>7772.9205542816198</c:v>
                </c:pt>
                <c:pt idx="33">
                  <c:v>42020.308249568028</c:v>
                </c:pt>
                <c:pt idx="34">
                  <c:v>38213.673429126138</c:v>
                </c:pt>
                <c:pt idx="35">
                  <c:v>77738.752542909773</c:v>
                </c:pt>
                <c:pt idx="36">
                  <c:v>92501.182326110298</c:v>
                </c:pt>
                <c:pt idx="37">
                  <c:v>17552.118230742039</c:v>
                </c:pt>
                <c:pt idx="38">
                  <c:v>104154.21190840265</c:v>
                </c:pt>
                <c:pt idx="39">
                  <c:v>47623.828978852616</c:v>
                </c:pt>
                <c:pt idx="40">
                  <c:v>60049.370542615208</c:v>
                </c:pt>
                <c:pt idx="41">
                  <c:v>27315.587809386372</c:v>
                </c:pt>
                <c:pt idx="42">
                  <c:v>52252.369803763402</c:v>
                </c:pt>
                <c:pt idx="43">
                  <c:v>18909.787630935622</c:v>
                </c:pt>
                <c:pt idx="44">
                  <c:v>23496.912847732703</c:v>
                </c:pt>
                <c:pt idx="45">
                  <c:v>23320.012278742186</c:v>
                </c:pt>
                <c:pt idx="46">
                  <c:v>99305.86205638398</c:v>
                </c:pt>
                <c:pt idx="47">
                  <c:v>23763.548099938998</c:v>
                </c:pt>
                <c:pt idx="48">
                  <c:v>55343.002935037715</c:v>
                </c:pt>
                <c:pt idx="49">
                  <c:v>21885.558040086209</c:v>
                </c:pt>
                <c:pt idx="50">
                  <c:v>64540.167188728687</c:v>
                </c:pt>
                <c:pt idx="51">
                  <c:v>63219.253083841308</c:v>
                </c:pt>
                <c:pt idx="52">
                  <c:v>40416.528234242811</c:v>
                </c:pt>
                <c:pt idx="53">
                  <c:v>41728.563199148499</c:v>
                </c:pt>
                <c:pt idx="54">
                  <c:v>32236.322776616347</c:v>
                </c:pt>
                <c:pt idx="55">
                  <c:v>87263.11394912134</c:v>
                </c:pt>
                <c:pt idx="56">
                  <c:v>98861.129888208932</c:v>
                </c:pt>
                <c:pt idx="57">
                  <c:v>19172.883833641972</c:v>
                </c:pt>
                <c:pt idx="58">
                  <c:v>108658.73170732091</c:v>
                </c:pt>
                <c:pt idx="59">
                  <c:v>51345.595793905799</c:v>
                </c:pt>
                <c:pt idx="60">
                  <c:v>44443.555995842355</c:v>
                </c:pt>
                <c:pt idx="61">
                  <c:v>24206.386336505922</c:v>
                </c:pt>
                <c:pt idx="62">
                  <c:v>44179.830791522792</c:v>
                </c:pt>
                <c:pt idx="63">
                  <c:v>12329.045306043641</c:v>
                </c:pt>
                <c:pt idx="64">
                  <c:v>18651.123232858823</c:v>
                </c:pt>
                <c:pt idx="65">
                  <c:v>14363.231429271676</c:v>
                </c:pt>
                <c:pt idx="66">
                  <c:v>67550.089965739055</c:v>
                </c:pt>
                <c:pt idx="67">
                  <c:v>13715.732921386138</c:v>
                </c:pt>
                <c:pt idx="68">
                  <c:v>42924.304464126544</c:v>
                </c:pt>
                <c:pt idx="69">
                  <c:v>14214.595359233193</c:v>
                </c:pt>
                <c:pt idx="70">
                  <c:v>32917.519132884059</c:v>
                </c:pt>
                <c:pt idx="71">
                  <c:v>53250.464869006137</c:v>
                </c:pt>
                <c:pt idx="72">
                  <c:v>25080.194194632</c:v>
                </c:pt>
                <c:pt idx="73">
                  <c:v>29059.627155014125</c:v>
                </c:pt>
                <c:pt idx="74">
                  <c:v>32900.951929466857</c:v>
                </c:pt>
                <c:pt idx="75">
                  <c:v>53078.961974190112</c:v>
                </c:pt>
                <c:pt idx="76">
                  <c:v>69338.826847553923</c:v>
                </c:pt>
                <c:pt idx="77">
                  <c:v>12561.859962079892</c:v>
                </c:pt>
                <c:pt idx="78">
                  <c:v>92955.100940620294</c:v>
                </c:pt>
                <c:pt idx="79">
                  <c:v>40179.83180087831</c:v>
                </c:pt>
                <c:pt idx="80">
                  <c:v>47451.616584269606</c:v>
                </c:pt>
                <c:pt idx="81">
                  <c:v>31323.222240829273</c:v>
                </c:pt>
                <c:pt idx="82">
                  <c:v>52559.129850423633</c:v>
                </c:pt>
                <c:pt idx="83">
                  <c:v>21464.174840626467</c:v>
                </c:pt>
                <c:pt idx="84">
                  <c:v>24384.324896654027</c:v>
                </c:pt>
                <c:pt idx="85">
                  <c:v>19082.730780844795</c:v>
                </c:pt>
                <c:pt idx="86">
                  <c:v>102225.64865947924</c:v>
                </c:pt>
                <c:pt idx="87">
                  <c:v>14282.154311894687</c:v>
                </c:pt>
                <c:pt idx="88">
                  <c:v>47832.596672736821</c:v>
                </c:pt>
                <c:pt idx="89">
                  <c:v>18286.72164472632</c:v>
                </c:pt>
                <c:pt idx="90">
                  <c:v>40418.247965414484</c:v>
                </c:pt>
                <c:pt idx="91">
                  <c:v>60541.859453621742</c:v>
                </c:pt>
                <c:pt idx="92">
                  <c:v>48312.389553527362</c:v>
                </c:pt>
                <c:pt idx="93">
                  <c:v>34899.885872137587</c:v>
                </c:pt>
                <c:pt idx="94">
                  <c:v>41459.474692001881</c:v>
                </c:pt>
                <c:pt idx="95">
                  <c:v>57512.532042738101</c:v>
                </c:pt>
                <c:pt idx="96">
                  <c:v>80957.00067492394</c:v>
                </c:pt>
                <c:pt idx="97">
                  <c:v>21433.736148439915</c:v>
                </c:pt>
                <c:pt idx="98">
                  <c:v>106585.76805549578</c:v>
                </c:pt>
                <c:pt idx="99">
                  <c:v>46246.606702029254</c:v>
                </c:pt>
                <c:pt idx="100">
                  <c:v>50012.816348489192</c:v>
                </c:pt>
                <c:pt idx="101">
                  <c:v>17886.700348291008</c:v>
                </c:pt>
                <c:pt idx="102">
                  <c:v>63974.79710424722</c:v>
                </c:pt>
                <c:pt idx="103">
                  <c:v>5275.8266632705054</c:v>
                </c:pt>
                <c:pt idx="104">
                  <c:v>13866.359036348236</c:v>
                </c:pt>
                <c:pt idx="105">
                  <c:v>4768.2543982046918</c:v>
                </c:pt>
                <c:pt idx="106">
                  <c:v>120601.73693133063</c:v>
                </c:pt>
                <c:pt idx="107">
                  <c:v>11013.45897516355</c:v>
                </c:pt>
                <c:pt idx="108">
                  <c:v>52064.021428685512</c:v>
                </c:pt>
                <c:pt idx="109">
                  <c:v>15182.825536883975</c:v>
                </c:pt>
                <c:pt idx="110">
                  <c:v>40254.743875891887</c:v>
                </c:pt>
                <c:pt idx="111">
                  <c:v>50056.76258399483</c:v>
                </c:pt>
                <c:pt idx="112">
                  <c:v>56370.286512183033</c:v>
                </c:pt>
                <c:pt idx="113">
                  <c:v>36222.330473851776</c:v>
                </c:pt>
                <c:pt idx="114">
                  <c:v>31308.789591054971</c:v>
                </c:pt>
                <c:pt idx="115">
                  <c:v>70668.23271878314</c:v>
                </c:pt>
                <c:pt idx="116">
                  <c:v>78065.691079847733</c:v>
                </c:pt>
                <c:pt idx="117">
                  <c:v>11417.903617439617</c:v>
                </c:pt>
                <c:pt idx="118">
                  <c:v>118840.9781133739</c:v>
                </c:pt>
                <c:pt idx="119">
                  <c:v>44027.764859084084</c:v>
                </c:pt>
              </c:numCache>
            </c:numRef>
          </c:yVal>
          <c:smooth val="0"/>
        </c:ser>
        <c:dLbls>
          <c:showLegendKey val="0"/>
          <c:showVal val="0"/>
          <c:showCatName val="0"/>
          <c:showSerName val="0"/>
          <c:showPercent val="0"/>
          <c:showBubbleSize val="0"/>
        </c:dLbls>
        <c:axId val="288428032"/>
        <c:axId val="288429952"/>
      </c:scatterChart>
      <c:valAx>
        <c:axId val="288428032"/>
        <c:scaling>
          <c:orientation val="minMax"/>
        </c:scaling>
        <c:delete val="0"/>
        <c:axPos val="b"/>
        <c:title>
          <c:tx>
            <c:rich>
              <a:bodyPr/>
              <a:lstStyle/>
              <a:p>
                <a:pPr>
                  <a:defRPr sz="1200">
                    <a:latin typeface="+mj-lt"/>
                  </a:defRPr>
                </a:pPr>
                <a:r>
                  <a:rPr lang="en-US" sz="1200" b="1" i="0" u="none" strike="noStrike" baseline="0" dirty="0" smtClean="0">
                    <a:effectLst/>
                    <a:latin typeface="+mj-lt"/>
                  </a:rPr>
                  <a:t>classified rice area </a:t>
                </a:r>
                <a:r>
                  <a:rPr lang="en-US" sz="1200" baseline="0" dirty="0" smtClean="0">
                    <a:latin typeface="+mj-lt"/>
                  </a:rPr>
                  <a:t>(</a:t>
                </a:r>
                <a:r>
                  <a:rPr lang="en-US" sz="1200" baseline="0" dirty="0">
                    <a:latin typeface="+mj-lt"/>
                  </a:rPr>
                  <a:t>Km</a:t>
                </a:r>
                <a:r>
                  <a:rPr lang="en-US" sz="1200" baseline="30000" dirty="0">
                    <a:latin typeface="+mj-lt"/>
                  </a:rPr>
                  <a:t>2</a:t>
                </a:r>
                <a:r>
                  <a:rPr lang="en-US" sz="1200" baseline="0" dirty="0">
                    <a:latin typeface="+mj-lt"/>
                  </a:rPr>
                  <a:t>)</a:t>
                </a:r>
                <a:endParaRPr lang="en-US" sz="1200" dirty="0">
                  <a:latin typeface="+mj-lt"/>
                </a:endParaRPr>
              </a:p>
            </c:rich>
          </c:tx>
          <c:layout/>
          <c:overlay val="0"/>
        </c:title>
        <c:numFmt formatCode="General" sourceLinked="1"/>
        <c:majorTickMark val="out"/>
        <c:minorTickMark val="none"/>
        <c:tickLblPos val="nextTo"/>
        <c:crossAx val="288429952"/>
        <c:crosses val="autoZero"/>
        <c:crossBetween val="midCat"/>
      </c:valAx>
      <c:valAx>
        <c:axId val="288429952"/>
        <c:scaling>
          <c:orientation val="minMax"/>
        </c:scaling>
        <c:delete val="0"/>
        <c:axPos val="l"/>
        <c:majorGridlines/>
        <c:minorGridlines/>
        <c:title>
          <c:tx>
            <c:rich>
              <a:bodyPr/>
              <a:lstStyle/>
              <a:p>
                <a:pPr>
                  <a:defRPr sz="1200">
                    <a:latin typeface="Century Gothic" panose="020B0502020202020204" pitchFamily="34" charset="0"/>
                  </a:defRPr>
                </a:pPr>
                <a:r>
                  <a:rPr lang="en-US" sz="1200">
                    <a:latin typeface="Century Gothic" panose="020B0502020202020204" pitchFamily="34" charset="0"/>
                  </a:rPr>
                  <a:t>Rice Yield (Ton)</a:t>
                </a:r>
              </a:p>
            </c:rich>
          </c:tx>
          <c:layout/>
          <c:overlay val="0"/>
          <c:spPr>
            <a:ln w="3175"/>
          </c:spPr>
        </c:title>
        <c:numFmt formatCode="#,##0.00;[Red]#,##0.00" sourceLinked="0"/>
        <c:majorTickMark val="out"/>
        <c:minorTickMark val="none"/>
        <c:tickLblPos val="nextTo"/>
        <c:crossAx val="288428032"/>
        <c:crosses val="autoZero"/>
        <c:crossBetween val="midCat"/>
      </c:valAx>
    </c:plotArea>
    <c:legend>
      <c:legendPos val="r"/>
      <c:legendEntry>
        <c:idx val="2"/>
        <c:delete val="1"/>
      </c:legendEntry>
      <c:layout/>
      <c:overlay val="0"/>
      <c:txPr>
        <a:bodyPr/>
        <a:lstStyle/>
        <a:p>
          <a:pPr>
            <a:defRPr sz="1200">
              <a:latin typeface="Century Gothic" panose="020B0502020202020204"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The</a:t>
            </a:r>
            <a:r>
              <a:rPr lang="en-US" baseline="0" dirty="0"/>
              <a:t> Linear Relationship between </a:t>
            </a:r>
            <a:r>
              <a:rPr lang="en-US" baseline="0" dirty="0" smtClean="0"/>
              <a:t>predicted rice </a:t>
            </a:r>
            <a:r>
              <a:rPr lang="en-US" baseline="0" dirty="0"/>
              <a:t>y</a:t>
            </a:r>
            <a:r>
              <a:rPr lang="en-US" baseline="0" dirty="0" smtClean="0"/>
              <a:t>ield </a:t>
            </a:r>
            <a:r>
              <a:rPr lang="en-US" baseline="0" dirty="0"/>
              <a:t>and NDVI</a:t>
            </a:r>
            <a:endParaRPr lang="en-US" dirty="0"/>
          </a:p>
        </c:rich>
      </c:tx>
      <c:layout/>
      <c:overlay val="0"/>
    </c:title>
    <c:autoTitleDeleted val="0"/>
    <c:plotArea>
      <c:layout/>
      <c:scatterChart>
        <c:scatterStyle val="lineMarker"/>
        <c:varyColors val="0"/>
        <c:ser>
          <c:idx val="0"/>
          <c:order val="0"/>
          <c:tx>
            <c:v>Rice</c:v>
          </c:tx>
          <c:spPr>
            <a:ln w="28575">
              <a:noFill/>
            </a:ln>
          </c:spPr>
          <c:trendline>
            <c:trendlineType val="linear"/>
            <c:dispRSqr val="0"/>
            <c:dispEq val="0"/>
          </c:trendline>
          <c:xVal>
            <c:numRef>
              <c:f>'RegressionLLC&amp;NVDI'!$C$2:$C$121</c:f>
              <c:numCache>
                <c:formatCode>General</c:formatCode>
                <c:ptCount val="120"/>
                <c:pt idx="0">
                  <c:v>0.55947460840800001</c:v>
                </c:pt>
                <c:pt idx="1">
                  <c:v>0.58141279261099998</c:v>
                </c:pt>
                <c:pt idx="2">
                  <c:v>0.53742671057400004</c:v>
                </c:pt>
                <c:pt idx="3">
                  <c:v>0.56974890910099996</c:v>
                </c:pt>
                <c:pt idx="4">
                  <c:v>0.48875586037699997</c:v>
                </c:pt>
                <c:pt idx="5">
                  <c:v>0.56500011001600003</c:v>
                </c:pt>
                <c:pt idx="6">
                  <c:v>0.53675331381400004</c:v>
                </c:pt>
                <c:pt idx="7">
                  <c:v>0.522024934981</c:v>
                </c:pt>
                <c:pt idx="8">
                  <c:v>0.536334258407</c:v>
                </c:pt>
                <c:pt idx="9">
                  <c:v>0.53141503875499996</c:v>
                </c:pt>
                <c:pt idx="10">
                  <c:v>0.53767192887199999</c:v>
                </c:pt>
                <c:pt idx="11">
                  <c:v>0.52962326276799998</c:v>
                </c:pt>
                <c:pt idx="12">
                  <c:v>0.53824670018499998</c:v>
                </c:pt>
                <c:pt idx="13">
                  <c:v>0.528870768682</c:v>
                </c:pt>
                <c:pt idx="14">
                  <c:v>0.517930785522</c:v>
                </c:pt>
                <c:pt idx="15">
                  <c:v>0.52182376731699998</c:v>
                </c:pt>
                <c:pt idx="16">
                  <c:v>0.54404789946599996</c:v>
                </c:pt>
                <c:pt idx="17">
                  <c:v>0.52167279525200005</c:v>
                </c:pt>
                <c:pt idx="18">
                  <c:v>0.527278080732</c:v>
                </c:pt>
                <c:pt idx="19">
                  <c:v>0.56924206706400005</c:v>
                </c:pt>
                <c:pt idx="20">
                  <c:v>0.52614749861599996</c:v>
                </c:pt>
                <c:pt idx="21">
                  <c:v>0.57879489083400004</c:v>
                </c:pt>
                <c:pt idx="22">
                  <c:v>0.53998811716600004</c:v>
                </c:pt>
                <c:pt idx="23">
                  <c:v>0.56706960259399997</c:v>
                </c:pt>
                <c:pt idx="24">
                  <c:v>0.54670894052700003</c:v>
                </c:pt>
                <c:pt idx="25">
                  <c:v>0.55761488773199996</c:v>
                </c:pt>
                <c:pt idx="26">
                  <c:v>0.53391069630300003</c:v>
                </c:pt>
                <c:pt idx="27">
                  <c:v>0.52288840644599999</c:v>
                </c:pt>
                <c:pt idx="28">
                  <c:v>0.52802165411599999</c:v>
                </c:pt>
                <c:pt idx="29">
                  <c:v>0.52734954279500001</c:v>
                </c:pt>
                <c:pt idx="30">
                  <c:v>0.54553907294399995</c:v>
                </c:pt>
                <c:pt idx="31">
                  <c:v>0.56055962695799999</c:v>
                </c:pt>
                <c:pt idx="32">
                  <c:v>0.54857553222300004</c:v>
                </c:pt>
                <c:pt idx="33">
                  <c:v>0.55121837877799995</c:v>
                </c:pt>
                <c:pt idx="34">
                  <c:v>0.56487567633500002</c:v>
                </c:pt>
                <c:pt idx="35">
                  <c:v>0.53226523809299997</c:v>
                </c:pt>
                <c:pt idx="36">
                  <c:v>0.55777596598099999</c:v>
                </c:pt>
                <c:pt idx="37">
                  <c:v>0.517948890627</c:v>
                </c:pt>
                <c:pt idx="38">
                  <c:v>0.54365718693200005</c:v>
                </c:pt>
                <c:pt idx="39">
                  <c:v>0.552050915152</c:v>
                </c:pt>
                <c:pt idx="40">
                  <c:v>0.57665114430700004</c:v>
                </c:pt>
                <c:pt idx="41">
                  <c:v>0.57852960983599999</c:v>
                </c:pt>
                <c:pt idx="42">
                  <c:v>0.54608470429800005</c:v>
                </c:pt>
                <c:pt idx="43">
                  <c:v>0.56946862291300004</c:v>
                </c:pt>
                <c:pt idx="44">
                  <c:v>0.55916840239499999</c:v>
                </c:pt>
                <c:pt idx="45">
                  <c:v>0.57977098127500004</c:v>
                </c:pt>
                <c:pt idx="46">
                  <c:v>0.55278941958700001</c:v>
                </c:pt>
                <c:pt idx="47">
                  <c:v>0.55107297015900003</c:v>
                </c:pt>
                <c:pt idx="48">
                  <c:v>0.57122034053000004</c:v>
                </c:pt>
                <c:pt idx="49">
                  <c:v>0.55384478169100004</c:v>
                </c:pt>
                <c:pt idx="50">
                  <c:v>0.57168844621100001</c:v>
                </c:pt>
                <c:pt idx="51">
                  <c:v>0.57143512450400002</c:v>
                </c:pt>
                <c:pt idx="52">
                  <c:v>0.55430272674500003</c:v>
                </c:pt>
                <c:pt idx="53">
                  <c:v>0.56662441273099995</c:v>
                </c:pt>
                <c:pt idx="54">
                  <c:v>0.55922968181800004</c:v>
                </c:pt>
                <c:pt idx="55">
                  <c:v>0.56934884344100001</c:v>
                </c:pt>
                <c:pt idx="56">
                  <c:v>0.58303351429000005</c:v>
                </c:pt>
                <c:pt idx="57">
                  <c:v>0.54579325972500004</c:v>
                </c:pt>
                <c:pt idx="58">
                  <c:v>0.56432846742999998</c:v>
                </c:pt>
                <c:pt idx="59">
                  <c:v>0.58648462705399995</c:v>
                </c:pt>
                <c:pt idx="60">
                  <c:v>0.54344458504399995</c:v>
                </c:pt>
                <c:pt idx="61">
                  <c:v>0.57675700681800002</c:v>
                </c:pt>
                <c:pt idx="62">
                  <c:v>0.54896090609299997</c:v>
                </c:pt>
                <c:pt idx="63">
                  <c:v>0.55461469421700005</c:v>
                </c:pt>
                <c:pt idx="64">
                  <c:v>0.55160067175399996</c:v>
                </c:pt>
                <c:pt idx="65">
                  <c:v>0.55721056959000004</c:v>
                </c:pt>
                <c:pt idx="66">
                  <c:v>0.51106360458099998</c:v>
                </c:pt>
                <c:pt idx="67">
                  <c:v>0.53514594233400004</c:v>
                </c:pt>
                <c:pt idx="68">
                  <c:v>0.54602051713199995</c:v>
                </c:pt>
                <c:pt idx="69">
                  <c:v>0.528241848259</c:v>
                </c:pt>
                <c:pt idx="70">
                  <c:v>0.55176288041499999</c:v>
                </c:pt>
                <c:pt idx="71">
                  <c:v>0.554752637893</c:v>
                </c:pt>
                <c:pt idx="72">
                  <c:v>0.51663039357700002</c:v>
                </c:pt>
                <c:pt idx="73">
                  <c:v>0.55770363295199998</c:v>
                </c:pt>
                <c:pt idx="74">
                  <c:v>0.56692000406999998</c:v>
                </c:pt>
                <c:pt idx="75">
                  <c:v>0.54262768731599997</c:v>
                </c:pt>
                <c:pt idx="76">
                  <c:v>0.56320532866700002</c:v>
                </c:pt>
                <c:pt idx="77">
                  <c:v>0.54535097712699998</c:v>
                </c:pt>
                <c:pt idx="78">
                  <c:v>0.54880501384000002</c:v>
                </c:pt>
                <c:pt idx="79">
                  <c:v>0.56161325173099996</c:v>
                </c:pt>
                <c:pt idx="80">
                  <c:v>0.55595794336299997</c:v>
                </c:pt>
                <c:pt idx="81">
                  <c:v>0.60739081988300003</c:v>
                </c:pt>
                <c:pt idx="82">
                  <c:v>0.58237623884699996</c:v>
                </c:pt>
                <c:pt idx="83">
                  <c:v>0.58769421779599995</c:v>
                </c:pt>
                <c:pt idx="84">
                  <c:v>0.57746615982600003</c:v>
                </c:pt>
                <c:pt idx="85">
                  <c:v>0.57305937240100002</c:v>
                </c:pt>
                <c:pt idx="86">
                  <c:v>0.59476329832200003</c:v>
                </c:pt>
                <c:pt idx="87">
                  <c:v>0.53887550430599995</c:v>
                </c:pt>
                <c:pt idx="88">
                  <c:v>0.56960265359499995</c:v>
                </c:pt>
                <c:pt idx="89">
                  <c:v>0.54913547536200003</c:v>
                </c:pt>
                <c:pt idx="90">
                  <c:v>0.56518197690500005</c:v>
                </c:pt>
                <c:pt idx="91">
                  <c:v>0.58427597425300004</c:v>
                </c:pt>
                <c:pt idx="92">
                  <c:v>0.60751710853999996</c:v>
                </c:pt>
                <c:pt idx="93">
                  <c:v>0.57890067398900003</c:v>
                </c:pt>
                <c:pt idx="94">
                  <c:v>0.59431655795600002</c:v>
                </c:pt>
                <c:pt idx="95">
                  <c:v>0.56023077638700003</c:v>
                </c:pt>
                <c:pt idx="96">
                  <c:v>0.57887025662500002</c:v>
                </c:pt>
                <c:pt idx="97">
                  <c:v>0.57621752664600001</c:v>
                </c:pt>
                <c:pt idx="98">
                  <c:v>0.58390163724199995</c:v>
                </c:pt>
                <c:pt idx="99">
                  <c:v>0.58760078334800003</c:v>
                </c:pt>
                <c:pt idx="100">
                  <c:v>0.51226456778999996</c:v>
                </c:pt>
                <c:pt idx="101">
                  <c:v>0.52334012089799997</c:v>
                </c:pt>
                <c:pt idx="102">
                  <c:v>0.53332499979900005</c:v>
                </c:pt>
                <c:pt idx="103">
                  <c:v>0.51597047781700001</c:v>
                </c:pt>
                <c:pt idx="104">
                  <c:v>0.51870406717100004</c:v>
                </c:pt>
                <c:pt idx="105">
                  <c:v>0.50576385406799995</c:v>
                </c:pt>
                <c:pt idx="106">
                  <c:v>0.53415669170299995</c:v>
                </c:pt>
                <c:pt idx="107">
                  <c:v>0.498042203234</c:v>
                </c:pt>
                <c:pt idx="108">
                  <c:v>0.51753665366599999</c:v>
                </c:pt>
                <c:pt idx="109">
                  <c:v>0.50497310476699997</c:v>
                </c:pt>
                <c:pt idx="110">
                  <c:v>0.51469459993</c:v>
                </c:pt>
                <c:pt idx="111">
                  <c:v>0.52615443342000001</c:v>
                </c:pt>
                <c:pt idx="112">
                  <c:v>0.54928445575600005</c:v>
                </c:pt>
                <c:pt idx="113">
                  <c:v>0.52055240696399996</c:v>
                </c:pt>
                <c:pt idx="114">
                  <c:v>0.52785197912199999</c:v>
                </c:pt>
                <c:pt idx="115">
                  <c:v>0.50832099007599996</c:v>
                </c:pt>
                <c:pt idx="116">
                  <c:v>0.52153960101700003</c:v>
                </c:pt>
                <c:pt idx="117">
                  <c:v>0.51948935336699997</c:v>
                </c:pt>
                <c:pt idx="118">
                  <c:v>0.52753243394100002</c:v>
                </c:pt>
                <c:pt idx="119">
                  <c:v>0.52380830945400003</c:v>
                </c:pt>
              </c:numCache>
            </c:numRef>
          </c:xVal>
          <c:yVal>
            <c:numRef>
              <c:f>'RegressionLLC&amp;NVDI'!$A$2:$A$121</c:f>
              <c:numCache>
                <c:formatCode>General</c:formatCode>
                <c:ptCount val="120"/>
                <c:pt idx="0">
                  <c:v>79627</c:v>
                </c:pt>
                <c:pt idx="1">
                  <c:v>38816</c:v>
                </c:pt>
                <c:pt idx="2">
                  <c:v>59272</c:v>
                </c:pt>
                <c:pt idx="3">
                  <c:v>29604</c:v>
                </c:pt>
                <c:pt idx="4">
                  <c:v>29477</c:v>
                </c:pt>
                <c:pt idx="5">
                  <c:v>21374</c:v>
                </c:pt>
                <c:pt idx="6">
                  <c:v>112212</c:v>
                </c:pt>
                <c:pt idx="7">
                  <c:v>11974</c:v>
                </c:pt>
                <c:pt idx="8">
                  <c:v>46841</c:v>
                </c:pt>
                <c:pt idx="9">
                  <c:v>16830</c:v>
                </c:pt>
                <c:pt idx="10">
                  <c:v>26230</c:v>
                </c:pt>
                <c:pt idx="11">
                  <c:v>51273</c:v>
                </c:pt>
                <c:pt idx="12">
                  <c:v>31715</c:v>
                </c:pt>
                <c:pt idx="13">
                  <c:v>23439</c:v>
                </c:pt>
                <c:pt idx="14">
                  <c:v>63134</c:v>
                </c:pt>
                <c:pt idx="15">
                  <c:v>34322</c:v>
                </c:pt>
                <c:pt idx="16">
                  <c:v>89509</c:v>
                </c:pt>
                <c:pt idx="17">
                  <c:v>30029</c:v>
                </c:pt>
                <c:pt idx="18">
                  <c:v>192486</c:v>
                </c:pt>
                <c:pt idx="19">
                  <c:v>44171</c:v>
                </c:pt>
                <c:pt idx="20">
                  <c:v>57005</c:v>
                </c:pt>
                <c:pt idx="21">
                  <c:v>25377</c:v>
                </c:pt>
                <c:pt idx="22">
                  <c:v>53927</c:v>
                </c:pt>
                <c:pt idx="23">
                  <c:v>16334</c:v>
                </c:pt>
                <c:pt idx="24">
                  <c:v>27467</c:v>
                </c:pt>
                <c:pt idx="25">
                  <c:v>15473</c:v>
                </c:pt>
                <c:pt idx="26">
                  <c:v>174336</c:v>
                </c:pt>
                <c:pt idx="27">
                  <c:v>13043</c:v>
                </c:pt>
                <c:pt idx="28">
                  <c:v>43417</c:v>
                </c:pt>
                <c:pt idx="29">
                  <c:v>20832</c:v>
                </c:pt>
                <c:pt idx="30">
                  <c:v>16040</c:v>
                </c:pt>
                <c:pt idx="31">
                  <c:v>48239</c:v>
                </c:pt>
                <c:pt idx="32">
                  <c:v>44466</c:v>
                </c:pt>
                <c:pt idx="33">
                  <c:v>29377</c:v>
                </c:pt>
                <c:pt idx="34">
                  <c:v>50325</c:v>
                </c:pt>
                <c:pt idx="35">
                  <c:v>49980</c:v>
                </c:pt>
                <c:pt idx="36">
                  <c:v>81855</c:v>
                </c:pt>
                <c:pt idx="37">
                  <c:v>19949</c:v>
                </c:pt>
                <c:pt idx="38">
                  <c:v>202438</c:v>
                </c:pt>
                <c:pt idx="39">
                  <c:v>38324</c:v>
                </c:pt>
                <c:pt idx="40">
                  <c:v>50743</c:v>
                </c:pt>
                <c:pt idx="41">
                  <c:v>26701</c:v>
                </c:pt>
                <c:pt idx="42">
                  <c:v>63571</c:v>
                </c:pt>
                <c:pt idx="43">
                  <c:v>21941</c:v>
                </c:pt>
                <c:pt idx="44">
                  <c:v>26464</c:v>
                </c:pt>
                <c:pt idx="45">
                  <c:v>7438</c:v>
                </c:pt>
                <c:pt idx="46">
                  <c:v>83984</c:v>
                </c:pt>
                <c:pt idx="47">
                  <c:v>19495</c:v>
                </c:pt>
                <c:pt idx="48">
                  <c:v>40841</c:v>
                </c:pt>
                <c:pt idx="49">
                  <c:v>15268</c:v>
                </c:pt>
                <c:pt idx="50">
                  <c:v>19563</c:v>
                </c:pt>
                <c:pt idx="51">
                  <c:v>48137</c:v>
                </c:pt>
                <c:pt idx="52">
                  <c:v>51038</c:v>
                </c:pt>
                <c:pt idx="53">
                  <c:v>21095</c:v>
                </c:pt>
                <c:pt idx="54">
                  <c:v>41608</c:v>
                </c:pt>
                <c:pt idx="55">
                  <c:v>38836</c:v>
                </c:pt>
                <c:pt idx="56">
                  <c:v>85827</c:v>
                </c:pt>
                <c:pt idx="57">
                  <c:v>16906</c:v>
                </c:pt>
                <c:pt idx="58">
                  <c:v>148483</c:v>
                </c:pt>
                <c:pt idx="59">
                  <c:v>37355</c:v>
                </c:pt>
                <c:pt idx="60">
                  <c:v>46817</c:v>
                </c:pt>
                <c:pt idx="61">
                  <c:v>23816</c:v>
                </c:pt>
                <c:pt idx="62">
                  <c:v>65405</c:v>
                </c:pt>
                <c:pt idx="63">
                  <c:v>15142</c:v>
                </c:pt>
                <c:pt idx="64">
                  <c:v>23382</c:v>
                </c:pt>
                <c:pt idx="65">
                  <c:v>14133</c:v>
                </c:pt>
                <c:pt idx="66">
                  <c:v>64198</c:v>
                </c:pt>
                <c:pt idx="67">
                  <c:v>13789</c:v>
                </c:pt>
                <c:pt idx="68">
                  <c:v>40505</c:v>
                </c:pt>
                <c:pt idx="69">
                  <c:v>18996</c:v>
                </c:pt>
                <c:pt idx="70">
                  <c:v>17439</c:v>
                </c:pt>
                <c:pt idx="71">
                  <c:v>51268</c:v>
                </c:pt>
                <c:pt idx="72">
                  <c:v>24478</c:v>
                </c:pt>
                <c:pt idx="73">
                  <c:v>20729</c:v>
                </c:pt>
                <c:pt idx="74">
                  <c:v>38531</c:v>
                </c:pt>
                <c:pt idx="75">
                  <c:v>43886</c:v>
                </c:pt>
                <c:pt idx="76">
                  <c:v>78230</c:v>
                </c:pt>
                <c:pt idx="77">
                  <c:v>17846</c:v>
                </c:pt>
                <c:pt idx="78">
                  <c:v>87900</c:v>
                </c:pt>
                <c:pt idx="79">
                  <c:v>32976</c:v>
                </c:pt>
                <c:pt idx="80">
                  <c:v>54443</c:v>
                </c:pt>
                <c:pt idx="81">
                  <c:v>31553</c:v>
                </c:pt>
                <c:pt idx="82">
                  <c:v>81028</c:v>
                </c:pt>
                <c:pt idx="83">
                  <c:v>21471</c:v>
                </c:pt>
                <c:pt idx="84">
                  <c:v>23873</c:v>
                </c:pt>
                <c:pt idx="85">
                  <c:v>17077</c:v>
                </c:pt>
                <c:pt idx="86">
                  <c:v>146870</c:v>
                </c:pt>
                <c:pt idx="87">
                  <c:v>14380</c:v>
                </c:pt>
                <c:pt idx="88">
                  <c:v>50821</c:v>
                </c:pt>
                <c:pt idx="89">
                  <c:v>23407</c:v>
                </c:pt>
                <c:pt idx="90">
                  <c:v>16466</c:v>
                </c:pt>
                <c:pt idx="91">
                  <c:v>46857</c:v>
                </c:pt>
                <c:pt idx="92">
                  <c:v>71025</c:v>
                </c:pt>
                <c:pt idx="93">
                  <c:v>25788</c:v>
                </c:pt>
                <c:pt idx="94">
                  <c:v>49546</c:v>
                </c:pt>
                <c:pt idx="95">
                  <c:v>36319</c:v>
                </c:pt>
                <c:pt idx="96">
                  <c:v>70672</c:v>
                </c:pt>
                <c:pt idx="97">
                  <c:v>15483</c:v>
                </c:pt>
                <c:pt idx="98">
                  <c:v>119542</c:v>
                </c:pt>
                <c:pt idx="99">
                  <c:v>37579</c:v>
                </c:pt>
                <c:pt idx="100">
                  <c:v>38514</c:v>
                </c:pt>
                <c:pt idx="101">
                  <c:v>15435</c:v>
                </c:pt>
                <c:pt idx="102">
                  <c:v>50403</c:v>
                </c:pt>
                <c:pt idx="103">
                  <c:v>7783</c:v>
                </c:pt>
                <c:pt idx="104">
                  <c:v>9827</c:v>
                </c:pt>
                <c:pt idx="105">
                  <c:v>15954</c:v>
                </c:pt>
                <c:pt idx="106">
                  <c:v>90573</c:v>
                </c:pt>
                <c:pt idx="107">
                  <c:v>8451</c:v>
                </c:pt>
                <c:pt idx="108">
                  <c:v>31999</c:v>
                </c:pt>
                <c:pt idx="109">
                  <c:v>14406</c:v>
                </c:pt>
                <c:pt idx="110">
                  <c:v>9385</c:v>
                </c:pt>
                <c:pt idx="111">
                  <c:v>42230</c:v>
                </c:pt>
                <c:pt idx="112">
                  <c:v>40317</c:v>
                </c:pt>
                <c:pt idx="113">
                  <c:v>8639</c:v>
                </c:pt>
                <c:pt idx="114">
                  <c:v>64996</c:v>
                </c:pt>
                <c:pt idx="115">
                  <c:v>32528</c:v>
                </c:pt>
                <c:pt idx="116">
                  <c:v>55429</c:v>
                </c:pt>
                <c:pt idx="117">
                  <c:v>9839</c:v>
                </c:pt>
                <c:pt idx="118">
                  <c:v>67848</c:v>
                </c:pt>
                <c:pt idx="119">
                  <c:v>34716</c:v>
                </c:pt>
              </c:numCache>
            </c:numRef>
          </c:yVal>
          <c:smooth val="0"/>
        </c:ser>
        <c:ser>
          <c:idx val="1"/>
          <c:order val="1"/>
          <c:tx>
            <c:v>Predicted Rice</c:v>
          </c:tx>
          <c:spPr>
            <a:ln w="28575">
              <a:noFill/>
            </a:ln>
          </c:spPr>
          <c:trendline>
            <c:trendlineType val="linear"/>
            <c:dispRSqr val="1"/>
            <c:dispEq val="1"/>
            <c:trendlineLbl>
              <c:layout>
                <c:manualLayout>
                  <c:x val="0.38780728649001611"/>
                  <c:y val="-0.43217701584770257"/>
                </c:manualLayout>
              </c:layout>
              <c:numFmt formatCode="General" sourceLinked="0"/>
              <c:txPr>
                <a:bodyPr/>
                <a:lstStyle/>
                <a:p>
                  <a:pPr>
                    <a:defRPr sz="1200">
                      <a:latin typeface="Century Gothic" panose="020B0502020202020204" pitchFamily="34" charset="0"/>
                    </a:defRPr>
                  </a:pPr>
                  <a:endParaRPr lang="en-US"/>
                </a:p>
              </c:txPr>
            </c:trendlineLbl>
          </c:trendline>
          <c:xVal>
            <c:numRef>
              <c:f>'RegressionLLC&amp;NVDI'!$C$2:$C$121</c:f>
              <c:numCache>
                <c:formatCode>General</c:formatCode>
                <c:ptCount val="120"/>
                <c:pt idx="0">
                  <c:v>0.55947460840800001</c:v>
                </c:pt>
                <c:pt idx="1">
                  <c:v>0.58141279261099998</c:v>
                </c:pt>
                <c:pt idx="2">
                  <c:v>0.53742671057400004</c:v>
                </c:pt>
                <c:pt idx="3">
                  <c:v>0.56974890910099996</c:v>
                </c:pt>
                <c:pt idx="4">
                  <c:v>0.48875586037699997</c:v>
                </c:pt>
                <c:pt idx="5">
                  <c:v>0.56500011001600003</c:v>
                </c:pt>
                <c:pt idx="6">
                  <c:v>0.53675331381400004</c:v>
                </c:pt>
                <c:pt idx="7">
                  <c:v>0.522024934981</c:v>
                </c:pt>
                <c:pt idx="8">
                  <c:v>0.536334258407</c:v>
                </c:pt>
                <c:pt idx="9">
                  <c:v>0.53141503875499996</c:v>
                </c:pt>
                <c:pt idx="10">
                  <c:v>0.53767192887199999</c:v>
                </c:pt>
                <c:pt idx="11">
                  <c:v>0.52962326276799998</c:v>
                </c:pt>
                <c:pt idx="12">
                  <c:v>0.53824670018499998</c:v>
                </c:pt>
                <c:pt idx="13">
                  <c:v>0.528870768682</c:v>
                </c:pt>
                <c:pt idx="14">
                  <c:v>0.517930785522</c:v>
                </c:pt>
                <c:pt idx="15">
                  <c:v>0.52182376731699998</c:v>
                </c:pt>
                <c:pt idx="16">
                  <c:v>0.54404789946599996</c:v>
                </c:pt>
                <c:pt idx="17">
                  <c:v>0.52167279525200005</c:v>
                </c:pt>
                <c:pt idx="18">
                  <c:v>0.527278080732</c:v>
                </c:pt>
                <c:pt idx="19">
                  <c:v>0.56924206706400005</c:v>
                </c:pt>
                <c:pt idx="20">
                  <c:v>0.52614749861599996</c:v>
                </c:pt>
                <c:pt idx="21">
                  <c:v>0.57879489083400004</c:v>
                </c:pt>
                <c:pt idx="22">
                  <c:v>0.53998811716600004</c:v>
                </c:pt>
                <c:pt idx="23">
                  <c:v>0.56706960259399997</c:v>
                </c:pt>
                <c:pt idx="24">
                  <c:v>0.54670894052700003</c:v>
                </c:pt>
                <c:pt idx="25">
                  <c:v>0.55761488773199996</c:v>
                </c:pt>
                <c:pt idx="26">
                  <c:v>0.53391069630300003</c:v>
                </c:pt>
                <c:pt idx="27">
                  <c:v>0.52288840644599999</c:v>
                </c:pt>
                <c:pt idx="28">
                  <c:v>0.52802165411599999</c:v>
                </c:pt>
                <c:pt idx="29">
                  <c:v>0.52734954279500001</c:v>
                </c:pt>
                <c:pt idx="30">
                  <c:v>0.54553907294399995</c:v>
                </c:pt>
                <c:pt idx="31">
                  <c:v>0.56055962695799999</c:v>
                </c:pt>
                <c:pt idx="32">
                  <c:v>0.54857553222300004</c:v>
                </c:pt>
                <c:pt idx="33">
                  <c:v>0.55121837877799995</c:v>
                </c:pt>
                <c:pt idx="34">
                  <c:v>0.56487567633500002</c:v>
                </c:pt>
                <c:pt idx="35">
                  <c:v>0.53226523809299997</c:v>
                </c:pt>
                <c:pt idx="36">
                  <c:v>0.55777596598099999</c:v>
                </c:pt>
                <c:pt idx="37">
                  <c:v>0.517948890627</c:v>
                </c:pt>
                <c:pt idx="38">
                  <c:v>0.54365718693200005</c:v>
                </c:pt>
                <c:pt idx="39">
                  <c:v>0.552050915152</c:v>
                </c:pt>
                <c:pt idx="40">
                  <c:v>0.57665114430700004</c:v>
                </c:pt>
                <c:pt idx="41">
                  <c:v>0.57852960983599999</c:v>
                </c:pt>
                <c:pt idx="42">
                  <c:v>0.54608470429800005</c:v>
                </c:pt>
                <c:pt idx="43">
                  <c:v>0.56946862291300004</c:v>
                </c:pt>
                <c:pt idx="44">
                  <c:v>0.55916840239499999</c:v>
                </c:pt>
                <c:pt idx="45">
                  <c:v>0.57977098127500004</c:v>
                </c:pt>
                <c:pt idx="46">
                  <c:v>0.55278941958700001</c:v>
                </c:pt>
                <c:pt idx="47">
                  <c:v>0.55107297015900003</c:v>
                </c:pt>
                <c:pt idx="48">
                  <c:v>0.57122034053000004</c:v>
                </c:pt>
                <c:pt idx="49">
                  <c:v>0.55384478169100004</c:v>
                </c:pt>
                <c:pt idx="50">
                  <c:v>0.57168844621100001</c:v>
                </c:pt>
                <c:pt idx="51">
                  <c:v>0.57143512450400002</c:v>
                </c:pt>
                <c:pt idx="52">
                  <c:v>0.55430272674500003</c:v>
                </c:pt>
                <c:pt idx="53">
                  <c:v>0.56662441273099995</c:v>
                </c:pt>
                <c:pt idx="54">
                  <c:v>0.55922968181800004</c:v>
                </c:pt>
                <c:pt idx="55">
                  <c:v>0.56934884344100001</c:v>
                </c:pt>
                <c:pt idx="56">
                  <c:v>0.58303351429000005</c:v>
                </c:pt>
                <c:pt idx="57">
                  <c:v>0.54579325972500004</c:v>
                </c:pt>
                <c:pt idx="58">
                  <c:v>0.56432846742999998</c:v>
                </c:pt>
                <c:pt idx="59">
                  <c:v>0.58648462705399995</c:v>
                </c:pt>
                <c:pt idx="60">
                  <c:v>0.54344458504399995</c:v>
                </c:pt>
                <c:pt idx="61">
                  <c:v>0.57675700681800002</c:v>
                </c:pt>
                <c:pt idx="62">
                  <c:v>0.54896090609299997</c:v>
                </c:pt>
                <c:pt idx="63">
                  <c:v>0.55461469421700005</c:v>
                </c:pt>
                <c:pt idx="64">
                  <c:v>0.55160067175399996</c:v>
                </c:pt>
                <c:pt idx="65">
                  <c:v>0.55721056959000004</c:v>
                </c:pt>
                <c:pt idx="66">
                  <c:v>0.51106360458099998</c:v>
                </c:pt>
                <c:pt idx="67">
                  <c:v>0.53514594233400004</c:v>
                </c:pt>
                <c:pt idx="68">
                  <c:v>0.54602051713199995</c:v>
                </c:pt>
                <c:pt idx="69">
                  <c:v>0.528241848259</c:v>
                </c:pt>
                <c:pt idx="70">
                  <c:v>0.55176288041499999</c:v>
                </c:pt>
                <c:pt idx="71">
                  <c:v>0.554752637893</c:v>
                </c:pt>
                <c:pt idx="72">
                  <c:v>0.51663039357700002</c:v>
                </c:pt>
                <c:pt idx="73">
                  <c:v>0.55770363295199998</c:v>
                </c:pt>
                <c:pt idx="74">
                  <c:v>0.56692000406999998</c:v>
                </c:pt>
                <c:pt idx="75">
                  <c:v>0.54262768731599997</c:v>
                </c:pt>
                <c:pt idx="76">
                  <c:v>0.56320532866700002</c:v>
                </c:pt>
                <c:pt idx="77">
                  <c:v>0.54535097712699998</c:v>
                </c:pt>
                <c:pt idx="78">
                  <c:v>0.54880501384000002</c:v>
                </c:pt>
                <c:pt idx="79">
                  <c:v>0.56161325173099996</c:v>
                </c:pt>
                <c:pt idx="80">
                  <c:v>0.55595794336299997</c:v>
                </c:pt>
                <c:pt idx="81">
                  <c:v>0.60739081988300003</c:v>
                </c:pt>
                <c:pt idx="82">
                  <c:v>0.58237623884699996</c:v>
                </c:pt>
                <c:pt idx="83">
                  <c:v>0.58769421779599995</c:v>
                </c:pt>
                <c:pt idx="84">
                  <c:v>0.57746615982600003</c:v>
                </c:pt>
                <c:pt idx="85">
                  <c:v>0.57305937240100002</c:v>
                </c:pt>
                <c:pt idx="86">
                  <c:v>0.59476329832200003</c:v>
                </c:pt>
                <c:pt idx="87">
                  <c:v>0.53887550430599995</c:v>
                </c:pt>
                <c:pt idx="88">
                  <c:v>0.56960265359499995</c:v>
                </c:pt>
                <c:pt idx="89">
                  <c:v>0.54913547536200003</c:v>
                </c:pt>
                <c:pt idx="90">
                  <c:v>0.56518197690500005</c:v>
                </c:pt>
                <c:pt idx="91">
                  <c:v>0.58427597425300004</c:v>
                </c:pt>
                <c:pt idx="92">
                  <c:v>0.60751710853999996</c:v>
                </c:pt>
                <c:pt idx="93">
                  <c:v>0.57890067398900003</c:v>
                </c:pt>
                <c:pt idx="94">
                  <c:v>0.59431655795600002</c:v>
                </c:pt>
                <c:pt idx="95">
                  <c:v>0.56023077638700003</c:v>
                </c:pt>
                <c:pt idx="96">
                  <c:v>0.57887025662500002</c:v>
                </c:pt>
                <c:pt idx="97">
                  <c:v>0.57621752664600001</c:v>
                </c:pt>
                <c:pt idx="98">
                  <c:v>0.58390163724199995</c:v>
                </c:pt>
                <c:pt idx="99">
                  <c:v>0.58760078334800003</c:v>
                </c:pt>
                <c:pt idx="100">
                  <c:v>0.51226456778999996</c:v>
                </c:pt>
                <c:pt idx="101">
                  <c:v>0.52334012089799997</c:v>
                </c:pt>
                <c:pt idx="102">
                  <c:v>0.53332499979900005</c:v>
                </c:pt>
                <c:pt idx="103">
                  <c:v>0.51597047781700001</c:v>
                </c:pt>
                <c:pt idx="104">
                  <c:v>0.51870406717100004</c:v>
                </c:pt>
                <c:pt idx="105">
                  <c:v>0.50576385406799995</c:v>
                </c:pt>
                <c:pt idx="106">
                  <c:v>0.53415669170299995</c:v>
                </c:pt>
                <c:pt idx="107">
                  <c:v>0.498042203234</c:v>
                </c:pt>
                <c:pt idx="108">
                  <c:v>0.51753665366599999</c:v>
                </c:pt>
                <c:pt idx="109">
                  <c:v>0.50497310476699997</c:v>
                </c:pt>
                <c:pt idx="110">
                  <c:v>0.51469459993</c:v>
                </c:pt>
                <c:pt idx="111">
                  <c:v>0.52615443342000001</c:v>
                </c:pt>
                <c:pt idx="112">
                  <c:v>0.54928445575600005</c:v>
                </c:pt>
                <c:pt idx="113">
                  <c:v>0.52055240696399996</c:v>
                </c:pt>
                <c:pt idx="114">
                  <c:v>0.52785197912199999</c:v>
                </c:pt>
                <c:pt idx="115">
                  <c:v>0.50832099007599996</c:v>
                </c:pt>
                <c:pt idx="116">
                  <c:v>0.52153960101700003</c:v>
                </c:pt>
                <c:pt idx="117">
                  <c:v>0.51948935336699997</c:v>
                </c:pt>
                <c:pt idx="118">
                  <c:v>0.52753243394100002</c:v>
                </c:pt>
                <c:pt idx="119">
                  <c:v>0.52380830945400003</c:v>
                </c:pt>
              </c:numCache>
            </c:numRef>
          </c:xVal>
          <c:yVal>
            <c:numRef>
              <c:f>Sheet3!$B$26:$B$145</c:f>
              <c:numCache>
                <c:formatCode>General</c:formatCode>
                <c:ptCount val="120"/>
                <c:pt idx="0">
                  <c:v>54821.207291312385</c:v>
                </c:pt>
                <c:pt idx="1">
                  <c:v>27104.942560989875</c:v>
                </c:pt>
                <c:pt idx="2">
                  <c:v>42377.047937450363</c:v>
                </c:pt>
                <c:pt idx="3">
                  <c:v>18727.236129673911</c:v>
                </c:pt>
                <c:pt idx="4">
                  <c:v>6835.664806306333</c:v>
                </c:pt>
                <c:pt idx="5">
                  <c:v>20155.355195312339</c:v>
                </c:pt>
                <c:pt idx="6">
                  <c:v>90064.754683551524</c:v>
                </c:pt>
                <c:pt idx="7">
                  <c:v>13947.736240334401</c:v>
                </c:pt>
                <c:pt idx="8">
                  <c:v>44880.029474952098</c:v>
                </c:pt>
                <c:pt idx="9">
                  <c:v>15159.871730659506</c:v>
                </c:pt>
                <c:pt idx="10">
                  <c:v>49485.40507548266</c:v>
                </c:pt>
                <c:pt idx="11">
                  <c:v>56320.046329552802</c:v>
                </c:pt>
                <c:pt idx="12">
                  <c:v>32185.884033872964</c:v>
                </c:pt>
                <c:pt idx="13">
                  <c:v>27044.043834478231</c:v>
                </c:pt>
                <c:pt idx="14">
                  <c:v>26084.113559056233</c:v>
                </c:pt>
                <c:pt idx="15">
                  <c:v>62333.981487685291</c:v>
                </c:pt>
                <c:pt idx="16">
                  <c:v>84932.995719619721</c:v>
                </c:pt>
                <c:pt idx="17">
                  <c:v>13812.357269909349</c:v>
                </c:pt>
                <c:pt idx="18">
                  <c:v>97329.178174592293</c:v>
                </c:pt>
                <c:pt idx="19">
                  <c:v>44822.385015113119</c:v>
                </c:pt>
                <c:pt idx="20">
                  <c:v>49444.921618909881</c:v>
                </c:pt>
                <c:pt idx="21">
                  <c:v>32896.002250847232</c:v>
                </c:pt>
                <c:pt idx="22">
                  <c:v>53813.068559053965</c:v>
                </c:pt>
                <c:pt idx="23">
                  <c:v>19899.658394474114</c:v>
                </c:pt>
                <c:pt idx="24">
                  <c:v>19476.525726428896</c:v>
                </c:pt>
                <c:pt idx="25">
                  <c:v>18345.435597531716</c:v>
                </c:pt>
                <c:pt idx="26">
                  <c:v>65791.316921598685</c:v>
                </c:pt>
                <c:pt idx="27">
                  <c:v>15591.314526641698</c:v>
                </c:pt>
                <c:pt idx="28">
                  <c:v>55771.896818144887</c:v>
                </c:pt>
                <c:pt idx="29">
                  <c:v>18109.645082659437</c:v>
                </c:pt>
                <c:pt idx="30">
                  <c:v>45460.09149550958</c:v>
                </c:pt>
                <c:pt idx="31">
                  <c:v>58044.252090811853</c:v>
                </c:pt>
                <c:pt idx="32">
                  <c:v>7772.9205542816198</c:v>
                </c:pt>
                <c:pt idx="33">
                  <c:v>42020.308249568028</c:v>
                </c:pt>
                <c:pt idx="34">
                  <c:v>38213.673429126138</c:v>
                </c:pt>
                <c:pt idx="35">
                  <c:v>77738.752542909773</c:v>
                </c:pt>
                <c:pt idx="36">
                  <c:v>92501.182326110298</c:v>
                </c:pt>
                <c:pt idx="37">
                  <c:v>17552.118230742039</c:v>
                </c:pt>
                <c:pt idx="38">
                  <c:v>104154.21190840265</c:v>
                </c:pt>
                <c:pt idx="39">
                  <c:v>47623.828978852616</c:v>
                </c:pt>
                <c:pt idx="40">
                  <c:v>60049.370542615208</c:v>
                </c:pt>
                <c:pt idx="41">
                  <c:v>27315.587809386372</c:v>
                </c:pt>
                <c:pt idx="42">
                  <c:v>52252.369803763402</c:v>
                </c:pt>
                <c:pt idx="43">
                  <c:v>18909.787630935622</c:v>
                </c:pt>
                <c:pt idx="44">
                  <c:v>23496.912847732703</c:v>
                </c:pt>
                <c:pt idx="45">
                  <c:v>23320.012278742186</c:v>
                </c:pt>
                <c:pt idx="46">
                  <c:v>99305.86205638398</c:v>
                </c:pt>
                <c:pt idx="47">
                  <c:v>23763.548099938998</c:v>
                </c:pt>
                <c:pt idx="48">
                  <c:v>55343.002935037715</c:v>
                </c:pt>
                <c:pt idx="49">
                  <c:v>21885.558040086209</c:v>
                </c:pt>
                <c:pt idx="50">
                  <c:v>64540.167188728687</c:v>
                </c:pt>
                <c:pt idx="51">
                  <c:v>63219.253083841308</c:v>
                </c:pt>
                <c:pt idx="52">
                  <c:v>40416.528234242811</c:v>
                </c:pt>
                <c:pt idx="53">
                  <c:v>41728.563199148499</c:v>
                </c:pt>
                <c:pt idx="54">
                  <c:v>32236.322776616347</c:v>
                </c:pt>
                <c:pt idx="55">
                  <c:v>87263.11394912134</c:v>
                </c:pt>
                <c:pt idx="56">
                  <c:v>98861.129888208932</c:v>
                </c:pt>
                <c:pt idx="57">
                  <c:v>19172.883833641972</c:v>
                </c:pt>
                <c:pt idx="58">
                  <c:v>108658.73170732091</c:v>
                </c:pt>
                <c:pt idx="59">
                  <c:v>51345.595793905799</c:v>
                </c:pt>
                <c:pt idx="60">
                  <c:v>44443.555995842355</c:v>
                </c:pt>
                <c:pt idx="61">
                  <c:v>24206.386336505922</c:v>
                </c:pt>
                <c:pt idx="62">
                  <c:v>44179.830791522792</c:v>
                </c:pt>
                <c:pt idx="63">
                  <c:v>12329.045306043641</c:v>
                </c:pt>
                <c:pt idx="64">
                  <c:v>18651.123232858823</c:v>
                </c:pt>
                <c:pt idx="65">
                  <c:v>14363.231429271676</c:v>
                </c:pt>
                <c:pt idx="66">
                  <c:v>67550.089965739055</c:v>
                </c:pt>
                <c:pt idx="67">
                  <c:v>13715.732921386138</c:v>
                </c:pt>
                <c:pt idx="68">
                  <c:v>42924.304464126544</c:v>
                </c:pt>
                <c:pt idx="69">
                  <c:v>14214.595359233193</c:v>
                </c:pt>
                <c:pt idx="70">
                  <c:v>32917.519132884059</c:v>
                </c:pt>
                <c:pt idx="71">
                  <c:v>53250.464869006137</c:v>
                </c:pt>
                <c:pt idx="72">
                  <c:v>25080.194194632</c:v>
                </c:pt>
                <c:pt idx="73">
                  <c:v>29059.627155014125</c:v>
                </c:pt>
                <c:pt idx="74">
                  <c:v>32900.951929466857</c:v>
                </c:pt>
                <c:pt idx="75">
                  <c:v>53078.961974190112</c:v>
                </c:pt>
                <c:pt idx="76">
                  <c:v>69338.826847553923</c:v>
                </c:pt>
                <c:pt idx="77">
                  <c:v>12561.859962079892</c:v>
                </c:pt>
                <c:pt idx="78">
                  <c:v>92955.100940620294</c:v>
                </c:pt>
                <c:pt idx="79">
                  <c:v>40179.83180087831</c:v>
                </c:pt>
                <c:pt idx="80">
                  <c:v>47451.616584269606</c:v>
                </c:pt>
                <c:pt idx="81">
                  <c:v>31323.222240829273</c:v>
                </c:pt>
                <c:pt idx="82">
                  <c:v>52559.129850423633</c:v>
                </c:pt>
                <c:pt idx="83">
                  <c:v>21464.174840626467</c:v>
                </c:pt>
                <c:pt idx="84">
                  <c:v>24384.324896654027</c:v>
                </c:pt>
                <c:pt idx="85">
                  <c:v>19082.730780844795</c:v>
                </c:pt>
                <c:pt idx="86">
                  <c:v>102225.64865947924</c:v>
                </c:pt>
                <c:pt idx="87">
                  <c:v>14282.154311894687</c:v>
                </c:pt>
                <c:pt idx="88">
                  <c:v>47832.596672736821</c:v>
                </c:pt>
                <c:pt idx="89">
                  <c:v>18286.72164472632</c:v>
                </c:pt>
                <c:pt idx="90">
                  <c:v>40418.247965414484</c:v>
                </c:pt>
                <c:pt idx="91">
                  <c:v>60541.859453621742</c:v>
                </c:pt>
                <c:pt idx="92">
                  <c:v>48312.389553527362</c:v>
                </c:pt>
                <c:pt idx="93">
                  <c:v>34899.885872137587</c:v>
                </c:pt>
                <c:pt idx="94">
                  <c:v>41459.474692001881</c:v>
                </c:pt>
                <c:pt idx="95">
                  <c:v>57512.532042738101</c:v>
                </c:pt>
                <c:pt idx="96">
                  <c:v>80957.00067492394</c:v>
                </c:pt>
                <c:pt idx="97">
                  <c:v>21433.736148439915</c:v>
                </c:pt>
                <c:pt idx="98">
                  <c:v>106585.76805549578</c:v>
                </c:pt>
                <c:pt idx="99">
                  <c:v>46246.606702029254</c:v>
                </c:pt>
                <c:pt idx="100">
                  <c:v>50012.816348489192</c:v>
                </c:pt>
                <c:pt idx="101">
                  <c:v>17886.700348291008</c:v>
                </c:pt>
                <c:pt idx="102">
                  <c:v>63974.79710424722</c:v>
                </c:pt>
                <c:pt idx="103">
                  <c:v>5275.8266632705054</c:v>
                </c:pt>
                <c:pt idx="104">
                  <c:v>13866.359036348236</c:v>
                </c:pt>
                <c:pt idx="105">
                  <c:v>4768.2543982046918</c:v>
                </c:pt>
                <c:pt idx="106">
                  <c:v>120601.73693133063</c:v>
                </c:pt>
                <c:pt idx="107">
                  <c:v>11013.45897516355</c:v>
                </c:pt>
                <c:pt idx="108">
                  <c:v>52064.021428685512</c:v>
                </c:pt>
                <c:pt idx="109">
                  <c:v>15182.825536883975</c:v>
                </c:pt>
                <c:pt idx="110">
                  <c:v>40254.743875891887</c:v>
                </c:pt>
                <c:pt idx="111">
                  <c:v>50056.76258399483</c:v>
                </c:pt>
                <c:pt idx="112">
                  <c:v>56370.286512183033</c:v>
                </c:pt>
                <c:pt idx="113">
                  <c:v>36222.330473851776</c:v>
                </c:pt>
                <c:pt idx="114">
                  <c:v>31308.789591054971</c:v>
                </c:pt>
                <c:pt idx="115">
                  <c:v>70668.23271878314</c:v>
                </c:pt>
                <c:pt idx="116">
                  <c:v>78065.691079847733</c:v>
                </c:pt>
                <c:pt idx="117">
                  <c:v>11417.903617439617</c:v>
                </c:pt>
                <c:pt idx="118">
                  <c:v>118840.9781133739</c:v>
                </c:pt>
                <c:pt idx="119">
                  <c:v>44027.764859084084</c:v>
                </c:pt>
              </c:numCache>
            </c:numRef>
          </c:yVal>
          <c:smooth val="0"/>
        </c:ser>
        <c:dLbls>
          <c:showLegendKey val="0"/>
          <c:showVal val="0"/>
          <c:showCatName val="0"/>
          <c:showSerName val="0"/>
          <c:showPercent val="0"/>
          <c:showBubbleSize val="0"/>
        </c:dLbls>
        <c:axId val="289000832"/>
        <c:axId val="289003008"/>
      </c:scatterChart>
      <c:valAx>
        <c:axId val="289000832"/>
        <c:scaling>
          <c:orientation val="minMax"/>
          <c:max val="0.65000000000000013"/>
          <c:min val="0.45"/>
        </c:scaling>
        <c:delete val="0"/>
        <c:axPos val="b"/>
        <c:title>
          <c:tx>
            <c:rich>
              <a:bodyPr/>
              <a:lstStyle/>
              <a:p>
                <a:pPr>
                  <a:defRPr/>
                </a:pPr>
                <a:r>
                  <a:rPr lang="en-US"/>
                  <a:t>NDVI</a:t>
                </a:r>
              </a:p>
            </c:rich>
          </c:tx>
          <c:layout/>
          <c:overlay val="0"/>
        </c:title>
        <c:numFmt formatCode="General" sourceLinked="1"/>
        <c:majorTickMark val="out"/>
        <c:minorTickMark val="none"/>
        <c:tickLblPos val="nextTo"/>
        <c:crossAx val="289003008"/>
        <c:crosses val="autoZero"/>
        <c:crossBetween val="midCat"/>
      </c:valAx>
      <c:valAx>
        <c:axId val="289003008"/>
        <c:scaling>
          <c:orientation val="minMax"/>
        </c:scaling>
        <c:delete val="0"/>
        <c:axPos val="l"/>
        <c:majorGridlines/>
        <c:minorGridlines/>
        <c:title>
          <c:tx>
            <c:rich>
              <a:bodyPr/>
              <a:lstStyle/>
              <a:p>
                <a:pPr>
                  <a:defRPr/>
                </a:pPr>
                <a:r>
                  <a:rPr lang="en-US" sz="1200">
                    <a:latin typeface="Century Gothic" panose="020B0502020202020204" pitchFamily="34" charset="0"/>
                  </a:rPr>
                  <a:t>Rice Yield</a:t>
                </a:r>
                <a:r>
                  <a:rPr lang="en-US" sz="1200" baseline="0">
                    <a:latin typeface="Century Gothic" panose="020B0502020202020204" pitchFamily="34" charset="0"/>
                  </a:rPr>
                  <a:t> (Ton)</a:t>
                </a:r>
                <a:endParaRPr lang="en-US" sz="1200">
                  <a:latin typeface="Century Gothic" panose="020B0502020202020204" pitchFamily="34" charset="0"/>
                </a:endParaRPr>
              </a:p>
            </c:rich>
          </c:tx>
          <c:layout/>
          <c:overlay val="0"/>
        </c:title>
        <c:numFmt formatCode="#,##0.00;[Red]#,##0.00" sourceLinked="0"/>
        <c:majorTickMark val="out"/>
        <c:minorTickMark val="none"/>
        <c:tickLblPos val="nextTo"/>
        <c:crossAx val="289000832"/>
        <c:crosses val="autoZero"/>
        <c:crossBetween val="midCat"/>
      </c:valAx>
    </c:plotArea>
    <c:legend>
      <c:legendPos val="r"/>
      <c:legendEntry>
        <c:idx val="2"/>
        <c:delete val="1"/>
      </c:legendEntry>
      <c:layout/>
      <c:overlay val="0"/>
      <c:txPr>
        <a:bodyPr/>
        <a:lstStyle/>
        <a:p>
          <a:pPr>
            <a:defRPr sz="1200">
              <a:latin typeface="Century Gothic" panose="020B0502020202020204" pitchFamily="34" charset="0"/>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8CB7D24-6C88-410E-ACB5-D95ED598E96E}" type="datetimeFigureOut">
              <a:rPr lang="en-US" smtClean="0"/>
              <a:t>7/22/2015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3236263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Atipat</a:t>
            </a:r>
            <a:r>
              <a:rPr lang="en-US" dirty="0" smtClean="0"/>
              <a:t>] The </a:t>
            </a:r>
            <a:r>
              <a:rPr lang="en-US" dirty="0"/>
              <a:t>graph shows that there is a fluctuated and slightly downward trend between 2000 and 2015. Monthly precipitation </a:t>
            </a:r>
            <a:r>
              <a:rPr lang="en-US" baseline="0" dirty="0"/>
              <a:t>data were obtained from TRMM (</a:t>
            </a:r>
            <a:r>
              <a:rPr lang="en-US" dirty="0"/>
              <a:t>3B43) and GPM (GPM_3IMERGM).  The two pictures show the differences between TRMM on the left and GPM on the right. </a:t>
            </a: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4102564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Atipat</a:t>
            </a:r>
            <a:r>
              <a:rPr lang="en-US" dirty="0"/>
              <a:t>] </a:t>
            </a:r>
            <a:r>
              <a:rPr lang="en-US"/>
              <a:t>This </a:t>
            </a:r>
            <a:r>
              <a:rPr lang="en-US" dirty="0"/>
              <a:t>SDCI</a:t>
            </a:r>
            <a:r>
              <a:rPr lang="en-US"/>
              <a:t> model </a:t>
            </a:r>
            <a:r>
              <a:rPr lang="en-US" dirty="0"/>
              <a:t>was supplied to our team by the Thailand Disasters project.</a:t>
            </a:r>
            <a:r>
              <a:rPr lang="en-US" baseline="0" dirty="0"/>
              <a:t> Inputs include the MOD13A3 NDVI product, MOD11C2 for land surface temperature, and TRMM and GPM monthly precipitation data.</a:t>
            </a:r>
            <a:r>
              <a:rPr lang="en-US" dirty="0"/>
              <a:t> Then We calculated SDCI from NDVI, Land Surface Temperature, and precipitation data. </a:t>
            </a:r>
            <a:r>
              <a:rPr lang="en-US" baseline="0" dirty="0"/>
              <a:t>graph </a:t>
            </a:r>
            <a:r>
              <a:rPr lang="en-US" dirty="0"/>
              <a:t>indicates that </a:t>
            </a:r>
            <a:r>
              <a:rPr lang="en-US" baseline="0" dirty="0"/>
              <a:t>SDCI </a:t>
            </a:r>
            <a:r>
              <a:rPr lang="en-US" dirty="0"/>
              <a:t>oscillated </a:t>
            </a:r>
            <a:r>
              <a:rPr lang="en-US" baseline="0" dirty="0"/>
              <a:t>between 0.30 and 0.40 during the period 2000 and 2014. </a:t>
            </a:r>
            <a:r>
              <a:rPr lang="en-US" dirty="0"/>
              <a:t>Analysis showed </a:t>
            </a:r>
            <a:r>
              <a:rPr lang="en-US" baseline="0" dirty="0"/>
              <a:t>that there </a:t>
            </a:r>
            <a:r>
              <a:rPr lang="en-US" dirty="0"/>
              <a:t>was </a:t>
            </a:r>
            <a:r>
              <a:rPr lang="en-US" baseline="0" dirty="0"/>
              <a:t>no linear relationship between </a:t>
            </a:r>
            <a:r>
              <a:rPr lang="en-US" dirty="0"/>
              <a:t>time </a:t>
            </a:r>
            <a:r>
              <a:rPr lang="en-US" baseline="0" dirty="0"/>
              <a:t>and SDCI. </a:t>
            </a:r>
            <a:r>
              <a:rPr lang="en-US" dirty="0"/>
              <a:t>The picture on the right hand side shows the geographical distribution of SDCI within </a:t>
            </a:r>
            <a:r>
              <a:rPr lang="en-US" dirty="0" err="1"/>
              <a:t>Roi</a:t>
            </a:r>
            <a:r>
              <a:rPr lang="en-US" dirty="0"/>
              <a:t> Et.  </a:t>
            </a:r>
            <a:endParaRPr lang="en-US" baseline="0" dirty="0"/>
          </a:p>
          <a:p>
            <a:endParaRPr lang="en-US" baseline="0" dirty="0"/>
          </a:p>
          <a:p>
            <a:pPr>
              <a:defRPr/>
            </a:pPr>
            <a:r>
              <a:rPr lang="en-US" dirty="0"/>
              <a:t>Image credits: NASA, USGS, </a:t>
            </a:r>
            <a:r>
              <a:rPr lang="en-US" dirty="0" err="1"/>
              <a:t>Esri</a:t>
            </a:r>
            <a:r>
              <a:rPr lang="en-US" dirty="0"/>
              <a:t>, </a:t>
            </a:r>
            <a:r>
              <a:rPr lang="en-US" dirty="0" err="1"/>
              <a:t>DigitalGlobe</a:t>
            </a:r>
            <a:r>
              <a:rPr lang="en-US" dirty="0"/>
              <a:t>, </a:t>
            </a:r>
            <a:r>
              <a:rPr lang="en-US" dirty="0" err="1"/>
              <a:t>GeoEye</a:t>
            </a:r>
            <a:r>
              <a:rPr lang="en-US" dirty="0"/>
              <a:t>, Earthstar </a:t>
            </a:r>
            <a:r>
              <a:rPr lang="en-US" dirty="0" err="1"/>
              <a:t>Geographics</a:t>
            </a:r>
            <a:r>
              <a:rPr lang="en-US" dirty="0"/>
              <a:t>, CNES/Airbus DS, USDA, AEX, </a:t>
            </a:r>
            <a:r>
              <a:rPr lang="en-US" dirty="0" err="1"/>
              <a:t>Getmapping</a:t>
            </a:r>
            <a:r>
              <a:rPr lang="en-US" dirty="0"/>
              <a:t>, </a:t>
            </a:r>
            <a:r>
              <a:rPr lang="en-US" dirty="0" err="1"/>
              <a:t>Aerogrid</a:t>
            </a:r>
            <a:r>
              <a:rPr lang="en-US" dirty="0"/>
              <a:t>, IGN, IGP, </a:t>
            </a:r>
            <a:r>
              <a:rPr lang="en-US" dirty="0" err="1"/>
              <a:t>swisstopo</a:t>
            </a:r>
            <a:r>
              <a:rPr lang="en-US" dirty="0"/>
              <a:t>, and the GIS User Community</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605062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[Arom]</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This table shows the correlation Matrix. In this table value one suggests that the two variables on the row and column are the same variable. </a:t>
            </a:r>
            <a:endParaRPr lang="en-US" b="0" dirty="0" smtClean="0">
              <a:effectLst/>
            </a:endParaRPr>
          </a:p>
          <a:p>
            <a:pPr rtl="0"/>
            <a:r>
              <a:rPr lang="en-US" sz="1200" b="0" i="0" u="none" strike="noStrike" kern="1200" dirty="0" smtClean="0">
                <a:solidFill>
                  <a:schemeClr val="tx1"/>
                </a:solidFill>
                <a:effectLst/>
                <a:latin typeface="+mn-lt"/>
                <a:ea typeface="+mn-ea"/>
                <a:cs typeface="+mn-cs"/>
              </a:rPr>
              <a:t>Based on our available satellite data and Pearson’s correlation , classified rice area from land cover classification has a significant positive correlation with the predicted rice yield.</a:t>
            </a:r>
            <a:endParaRPr lang="en-US" b="0" dirty="0" smtClean="0">
              <a:effectLst/>
            </a:endParaRPr>
          </a:p>
          <a:p>
            <a:pPr rtl="0"/>
            <a:r>
              <a:rPr lang="en-US" sz="1200" b="0" i="0" u="none" strike="noStrike" kern="1200" dirty="0" smtClean="0">
                <a:solidFill>
                  <a:schemeClr val="tx1"/>
                </a:solidFill>
                <a:effectLst/>
                <a:latin typeface="+mn-lt"/>
                <a:ea typeface="+mn-ea"/>
                <a:cs typeface="+mn-cs"/>
              </a:rPr>
              <a:t>the predicted rice yield per area has a significant negative correlation with classified rice area.</a:t>
            </a:r>
            <a:endParaRPr lang="en-US" b="0" dirty="0" smtClean="0">
              <a:effectLst/>
            </a:endParaRPr>
          </a:p>
          <a:p>
            <a:pPr rtl="0"/>
            <a:r>
              <a:rPr lang="en-US" sz="1200" b="0" i="0" u="none" strike="noStrike" kern="1200" dirty="0" smtClean="0">
                <a:solidFill>
                  <a:schemeClr val="tx1"/>
                </a:solidFill>
                <a:effectLst/>
                <a:latin typeface="+mn-lt"/>
                <a:ea typeface="+mn-ea"/>
                <a:cs typeface="+mn-cs"/>
              </a:rPr>
              <a:t>The predicted rice yield per area has a significant positive correlation with NDVI.</a:t>
            </a:r>
            <a:endParaRPr lang="en-US" b="0" dirty="0" smtClean="0">
              <a:effectLst/>
            </a:endParaRPr>
          </a:p>
          <a:p>
            <a:pPr rtl="0"/>
            <a:r>
              <a:rPr lang="en-US" sz="1200" b="0" i="0" u="none" strike="noStrike" kern="1200" dirty="0" smtClean="0">
                <a:solidFill>
                  <a:schemeClr val="tx1"/>
                </a:solidFill>
                <a:effectLst/>
                <a:latin typeface="+mn-lt"/>
                <a:ea typeface="+mn-ea"/>
                <a:cs typeface="+mn-cs"/>
              </a:rPr>
              <a:t>The predicted rice yield per area has a significant negative correlation with RAIN.</a:t>
            </a:r>
            <a:endParaRPr lang="en-US" b="0" dirty="0" smtClean="0">
              <a:effectLst/>
            </a:endParaRPr>
          </a:p>
          <a:p>
            <a:pPr rtl="0"/>
            <a:r>
              <a:rPr lang="en-US" sz="1200" b="0" i="0" u="none" strike="noStrike" kern="1200" dirty="0" smtClean="0">
                <a:solidFill>
                  <a:schemeClr val="tx1"/>
                </a:solidFill>
                <a:effectLst/>
                <a:latin typeface="+mn-lt"/>
                <a:ea typeface="+mn-ea"/>
                <a:cs typeface="+mn-cs"/>
              </a:rPr>
              <a:t>SDCI has a significant positive correlation with classified rice area and RAIN but a significant negative correlation with NDVI.</a:t>
            </a:r>
            <a:endParaRPr lang="en-US" b="0" dirty="0" smtClean="0">
              <a:effectLst/>
            </a:endParaRPr>
          </a:p>
          <a:p>
            <a:pPr rtl="0"/>
            <a:r>
              <a:rPr lang="en-US" b="0" dirty="0" smtClean="0">
                <a:effectLst/>
              </a:rPr>
              <a:t/>
            </a:r>
            <a:br>
              <a:rPr lang="en-US" b="0" dirty="0" smtClean="0">
                <a:effectLst/>
              </a:rPr>
            </a:br>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350332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Watanyoo</a:t>
            </a:r>
            <a:r>
              <a:rPr lang="en-US" dirty="0"/>
              <a:t>] We</a:t>
            </a:r>
            <a:r>
              <a:rPr lang="en-US" baseline="0" dirty="0"/>
              <a:t> then conducted multiple-regression analysis for </a:t>
            </a:r>
            <a:r>
              <a:rPr lang="en-US" dirty="0"/>
              <a:t>the predicted rice yield (the number of ton). </a:t>
            </a:r>
            <a:r>
              <a:rPr lang="en-US" baseline="0" dirty="0" smtClean="0"/>
              <a:t>However</a:t>
            </a:r>
            <a:r>
              <a:rPr lang="en-US" baseline="0" dirty="0"/>
              <a:t>, only two independent variables provide significant coefficients </a:t>
            </a:r>
            <a:r>
              <a:rPr lang="en-US" dirty="0"/>
              <a:t>for the linear regression equation</a:t>
            </a:r>
            <a:r>
              <a:rPr lang="en-US" baseline="0" dirty="0"/>
              <a:t>. These variables are </a:t>
            </a:r>
            <a:r>
              <a:rPr lang="en-US" dirty="0"/>
              <a:t>Classified Rice Area from </a:t>
            </a:r>
            <a:r>
              <a:rPr lang="en-US" baseline="0" dirty="0"/>
              <a:t>Land Cover Classification and NDVI. </a:t>
            </a:r>
            <a:r>
              <a:rPr lang="en-US" dirty="0"/>
              <a:t>Hence, we conducted multiple-regression analysis again. The results in this table show that both </a:t>
            </a:r>
            <a:r>
              <a:rPr lang="en-US" baseline="0" dirty="0"/>
              <a:t>variables can provide Adjusted R Squared as much as 0.576. We can say that 57.6 % of the variance of predicted rice yield can be explained by both Classified Rice Area and NDVI.  </a:t>
            </a:r>
            <a:endParaRPr lang="en-US" dirty="0"/>
          </a:p>
          <a:p>
            <a:endParaRPr lang="en-US" dirty="0"/>
          </a:p>
          <a:p>
            <a:r>
              <a:rPr lang="en-US" dirty="0"/>
              <a:t>The F ratio is also significant, saying that the variance explained by the regression model is significantly larger than the unexplained variance. Hence we can accept</a:t>
            </a:r>
            <a:r>
              <a:rPr lang="en-US" baseline="0" dirty="0"/>
              <a:t> this predicting model. </a:t>
            </a:r>
            <a:r>
              <a:rPr lang="en-US" dirty="0"/>
              <a:t> </a:t>
            </a:r>
          </a:p>
          <a:p>
            <a:endParaRPr lang="en-US" dirty="0"/>
          </a:p>
          <a:p>
            <a:r>
              <a:rPr lang="en-US" dirty="0"/>
              <a:t>The coefficients of the intercept, classified rice area, and NDVI are all significant,</a:t>
            </a:r>
            <a:r>
              <a:rPr lang="en-US" baseline="0" dirty="0"/>
              <a:t> the </a:t>
            </a:r>
            <a:r>
              <a:rPr lang="en-US" dirty="0"/>
              <a:t>p-values are less than 0.05 .</a:t>
            </a:r>
            <a:r>
              <a:rPr lang="en-US" baseline="0" dirty="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350332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Watanyoo</a:t>
                </a:r>
                <a:r>
                  <a:rPr lang="en-US" dirty="0"/>
                  <a:t>] We then obtain </a:t>
                </a:r>
                <a:r>
                  <a:rPr lang="en-US"/>
                  <a:t>the </a:t>
                </a:r>
                <a:r>
                  <a:rPr lang="en-US" dirty="0"/>
                  <a:t>first</a:t>
                </a:r>
                <a:r>
                  <a:rPr lang="en-US"/>
                  <a:t> regression </a:t>
                </a:r>
                <a:r>
                  <a:rPr lang="en-US" dirty="0"/>
                  <a:t>equation: </a:t>
                </a:r>
              </a:p>
              <a:p>
                <a:endParaRPr lang="en-US" dirty="0"/>
              </a:p>
              <a:p>
                <a:pPr>
                  <a:defRPr/>
                </a:pPr>
                <a14:m>
                  <m:oMathPara xmlns:m="http://schemas.openxmlformats.org/officeDocument/2006/math">
                    <m:oMathParaPr>
                      <m:jc m:val="left"/>
                    </m:oMathParaPr>
                    <m:oMath xmlns:m="http://schemas.openxmlformats.org/officeDocument/2006/math">
                      <m:sSub>
                        <m:sSubPr>
                          <m:ctrlPr>
                            <a:rPr lang="en-US" b="1" i="1" dirty="0">
                              <a:latin typeface="Cambria Math"/>
                            </a:rPr>
                          </m:ctrlPr>
                        </m:sSubPr>
                        <m:e>
                          <m:acc>
                            <m:accPr>
                              <m:chr m:val="̂"/>
                              <m:ctrlPr>
                                <a:rPr lang="en-US" b="1" i="1" dirty="0">
                                  <a:latin typeface="Cambria Math"/>
                                </a:rPr>
                              </m:ctrlPr>
                            </m:accPr>
                            <m:e>
                              <m:r>
                                <a:rPr lang="en-US" b="1" i="1" dirty="0">
                                  <a:latin typeface="Cambria Math"/>
                                </a:rPr>
                                <m:t>𝒀</m:t>
                              </m:r>
                            </m:e>
                          </m:acc>
                        </m:e>
                        <m:sub>
                          <m:r>
                            <a:rPr lang="en-US" b="1" i="1" dirty="0">
                              <a:latin typeface="Cambria Math"/>
                            </a:rPr>
                            <m:t>𝟏</m:t>
                          </m:r>
                        </m:sub>
                      </m:sSub>
                      <m:r>
                        <a:rPr lang="en-US" b="1" i="1" dirty="0">
                          <a:latin typeface="Cambria Math"/>
                        </a:rPr>
                        <m:t>=−</m:t>
                      </m:r>
                      <m:r>
                        <a:rPr lang="en-US" b="1" i="1" dirty="0">
                          <a:latin typeface="Cambria Math"/>
                        </a:rPr>
                        <m:t>𝟏𝟏𝟔</m:t>
                      </m:r>
                      <m:r>
                        <a:rPr lang="en-US" b="1" i="1" dirty="0">
                          <a:latin typeface="Cambria Math"/>
                        </a:rPr>
                        <m:t>,</m:t>
                      </m:r>
                      <m:r>
                        <a:rPr lang="en-US" b="1" i="1" dirty="0">
                          <a:latin typeface="Cambria Math"/>
                        </a:rPr>
                        <m:t>𝟑𝟒𝟐</m:t>
                      </m:r>
                      <m:r>
                        <a:rPr lang="en-US" b="1" i="1" dirty="0">
                          <a:latin typeface="Cambria Math"/>
                        </a:rPr>
                        <m:t>+</m:t>
                      </m:r>
                      <m:r>
                        <a:rPr lang="en-US" b="1" i="1" dirty="0">
                          <a:latin typeface="Cambria Math"/>
                        </a:rPr>
                        <m:t>𝟏𝟖𝟕</m:t>
                      </m:r>
                      <m:r>
                        <a:rPr lang="en-US" b="1" i="1" dirty="0">
                          <a:latin typeface="Cambria Math"/>
                        </a:rPr>
                        <m:t>.</m:t>
                      </m:r>
                      <m:r>
                        <a:rPr lang="en-US" b="1" i="1" dirty="0">
                          <a:latin typeface="Cambria Math"/>
                        </a:rPr>
                        <m:t>𝟗𝟏</m:t>
                      </m:r>
                      <m:r>
                        <a:rPr lang="en-US" b="1" i="1" dirty="0">
                          <a:latin typeface="Cambria Math"/>
                          <a:ea typeface="Cambria Math"/>
                        </a:rPr>
                        <m:t>×</m:t>
                      </m:r>
                      <m:r>
                        <a:rPr lang="en-US" b="1" i="1" dirty="0">
                          <a:latin typeface="Cambria Math"/>
                          <a:ea typeface="Cambria Math"/>
                        </a:rPr>
                        <m:t>𝑨𝑹𝑬𝑨</m:t>
                      </m:r>
                      <m:r>
                        <a:rPr lang="en-US" b="1" i="1" dirty="0">
                          <a:latin typeface="Cambria Math"/>
                          <a:ea typeface="Cambria Math"/>
                        </a:rPr>
                        <m:t>+</m:t>
                      </m:r>
                      <m:r>
                        <a:rPr lang="en-US" b="1" i="1" dirty="0">
                          <a:latin typeface="Cambria Math"/>
                          <a:ea typeface="Cambria Math"/>
                        </a:rPr>
                        <m:t>𝟐𝟏𝟑</m:t>
                      </m:r>
                      <m:r>
                        <a:rPr lang="en-US" b="1" i="1" dirty="0">
                          <a:latin typeface="Cambria Math"/>
                          <a:ea typeface="Cambria Math"/>
                        </a:rPr>
                        <m:t>,</m:t>
                      </m:r>
                      <m:r>
                        <a:rPr lang="en-US" b="1" i="1" dirty="0">
                          <a:latin typeface="Cambria Math"/>
                          <a:ea typeface="Cambria Math"/>
                        </a:rPr>
                        <m:t>𝟗𝟓𝟐</m:t>
                      </m:r>
                      <m:r>
                        <a:rPr lang="en-US" b="1" i="1" dirty="0">
                          <a:latin typeface="Cambria Math"/>
                          <a:ea typeface="Cambria Math"/>
                        </a:rPr>
                        <m:t> ×</m:t>
                      </m:r>
                      <m:r>
                        <a:rPr lang="en-US" b="1" i="1" dirty="0">
                          <a:latin typeface="Cambria Math"/>
                          <a:ea typeface="Cambria Math"/>
                        </a:rPr>
                        <m:t>𝑵𝑫𝑽𝑰</m:t>
                      </m:r>
                    </m:oMath>
                  </m:oMathPara>
                </a14:m>
                <a:endParaRPr lang="en-US" sz="2000" b="1" dirty="0"/>
              </a:p>
              <a:p>
                <a:endParaRPr lang="en-US" dirty="0"/>
              </a:p>
              <a:p>
                <a:r>
                  <a:rPr lang="en-US" dirty="0"/>
                  <a:t>where</a:t>
                </a:r>
              </a:p>
              <a:p>
                <a:endParaRPr lang="en-US" dirty="0"/>
              </a:p>
              <a:p>
                <a:pPr>
                  <a:tabLst>
                    <a:tab pos="1200150" algn="l"/>
                    <a:tab pos="1828800" algn="l"/>
                  </a:tabLst>
                </a:pPr>
                <a14:m>
                  <m:oMath xmlns:m="http://schemas.openxmlformats.org/officeDocument/2006/math">
                    <m:acc>
                      <m:accPr>
                        <m:chr m:val="̂"/>
                        <m:ctrlPr>
                          <a:rPr lang="en-US" i="1" dirty="0">
                            <a:latin typeface="Cambria Math"/>
                          </a:rPr>
                        </m:ctrlPr>
                      </m:accPr>
                      <m:e>
                        <m:r>
                          <a:rPr lang="en-US" i="1" dirty="0">
                            <a:latin typeface="Cambria Math"/>
                          </a:rPr>
                          <m:t>𝑌</m:t>
                        </m:r>
                      </m:e>
                    </m:acc>
                    <m:r>
                      <a:rPr lang="en-US" i="1" baseline="-25000" dirty="0">
                        <a:latin typeface="Cambria Math"/>
                      </a:rPr>
                      <m:t>1 </m:t>
                    </m:r>
                  </m:oMath>
                </a14:m>
                <a:r>
                  <a:rPr lang="en-US" dirty="0"/>
                  <a:t>	</a:t>
                </a:r>
                <a:r>
                  <a:rPr lang="en-US"/>
                  <a:t>= 	predicted </a:t>
                </a:r>
                <a:r>
                  <a:rPr lang="en-US" dirty="0"/>
                  <a:t>rice </a:t>
                </a:r>
                <a:r>
                  <a:rPr lang="en-US"/>
                  <a:t>yield (ton)</a:t>
                </a:r>
                <a:endParaRPr lang="en-US" dirty="0"/>
              </a:p>
              <a:p>
                <a:pPr>
                  <a:tabLst>
                    <a:tab pos="1200150" algn="l"/>
                    <a:tab pos="1828800" algn="l"/>
                  </a:tabLst>
                </a:pPr>
                <a:r>
                  <a:rPr lang="en-US" dirty="0"/>
                  <a:t>AREA  </a:t>
                </a:r>
                <a:r>
                  <a:rPr lang="en-US"/>
                  <a:t>	</a:t>
                </a:r>
                <a:r>
                  <a:rPr lang="en-US" dirty="0"/>
                  <a:t>=</a:t>
                </a:r>
                <a:r>
                  <a:rPr lang="en-US"/>
                  <a:t> 	classified </a:t>
                </a:r>
                <a:r>
                  <a:rPr lang="en-US" dirty="0"/>
                  <a:t>rice </a:t>
                </a:r>
                <a:r>
                  <a:rPr lang="en-US"/>
                  <a:t>area (km</a:t>
                </a:r>
                <a:r>
                  <a:rPr lang="en-US" baseline="30000"/>
                  <a:t>2</a:t>
                </a:r>
                <a:r>
                  <a:rPr lang="en-US"/>
                  <a:t>)</a:t>
                </a:r>
                <a:endParaRPr lang="en-US" dirty="0"/>
              </a:p>
              <a:p>
                <a:pPr>
                  <a:tabLst>
                    <a:tab pos="1200150" algn="l"/>
                    <a:tab pos="1828800" algn="l"/>
                  </a:tabLst>
                </a:pPr>
                <a:r>
                  <a:rPr lang="en-US"/>
                  <a:t>NDVI</a:t>
                </a:r>
                <a:r>
                  <a:rPr lang="en-US" baseline="0"/>
                  <a:t> </a:t>
                </a:r>
                <a:r>
                  <a:rPr lang="en-US" dirty="0"/>
                  <a:t>=</a:t>
                </a:r>
                <a:r>
                  <a:rPr lang="en-US"/>
                  <a:t> 	Normalized </a:t>
                </a:r>
                <a:r>
                  <a:rPr lang="en-US" dirty="0"/>
                  <a:t>Difference Vegetation Index </a:t>
                </a:r>
              </a:p>
            </p:txBody>
          </p:sp>
        </mc:Choice>
        <mc:Fallback xmlns="">
          <p:sp>
            <p:nvSpPr>
              <p:cNvPr id="3" name="Notes Placeholder 2"/>
              <p:cNvSpPr>
                <a:spLocks noGrp="1"/>
              </p:cNvSpPr>
              <p:nvPr>
                <p:ph type="body" idx="1"/>
              </p:nvPr>
            </p:nvSpPr>
            <p:spPr/>
            <p:txBody>
              <a:bodyPr/>
              <a:lstStyle/>
              <a:p>
                <a:r>
                  <a:rPr lang="en-US" dirty="0" smtClean="0"/>
                  <a:t>We then obtain the regression equation: </a:t>
                </a:r>
              </a:p>
              <a:p>
                <a:r>
                  <a:rPr lang="en-US" sz="1200" b="1" i="0" smtClean="0">
                    <a:latin typeface="Cambria Math"/>
                  </a:rPr>
                  <a:t>¯</a:t>
                </a:r>
                <a:r>
                  <a:rPr lang="en-US" sz="1200" b="1" i="0" smtClean="0">
                    <a:latin typeface="Cambria Math"/>
                  </a:rPr>
                  <a:t>𝒀</a:t>
                </a:r>
                <a:r>
                  <a:rPr lang="en-US" sz="1200" b="1" kern="1200" dirty="0" smtClean="0">
                    <a:solidFill>
                      <a:schemeClr val="tx1"/>
                    </a:solidFill>
                    <a:latin typeface="+mn-lt"/>
                    <a:ea typeface="+mn-ea"/>
                    <a:cs typeface="+mn-cs"/>
                  </a:rPr>
                  <a:t> </a:t>
                </a:r>
                <a:r>
                  <a:rPr lang="en-US" sz="1200" b="1" kern="1200" dirty="0">
                    <a:solidFill>
                      <a:schemeClr val="tx1"/>
                    </a:solidFill>
                    <a:latin typeface="+mn-lt"/>
                    <a:ea typeface="+mn-ea"/>
                    <a:cs typeface="+mn-cs"/>
                  </a:rPr>
                  <a:t>= -</a:t>
                </a:r>
                <a:r>
                  <a:rPr lang="en-US" sz="1200" b="1" kern="1200" dirty="0" smtClean="0">
                    <a:solidFill>
                      <a:schemeClr val="tx1"/>
                    </a:solidFill>
                    <a:latin typeface="+mn-lt"/>
                    <a:ea typeface="+mn-ea"/>
                    <a:cs typeface="+mn-cs"/>
                  </a:rPr>
                  <a:t>116,342.7435 </a:t>
                </a:r>
                <a:r>
                  <a:rPr lang="en-US" sz="1200" b="1" kern="1200" dirty="0">
                    <a:solidFill>
                      <a:schemeClr val="tx1"/>
                    </a:solidFill>
                    <a:latin typeface="+mn-lt"/>
                    <a:ea typeface="+mn-ea"/>
                    <a:cs typeface="+mn-cs"/>
                  </a:rPr>
                  <a:t>+ </a:t>
                </a:r>
                <a:r>
                  <a:rPr lang="en-US" sz="1200" b="1" kern="1200" dirty="0" smtClean="0">
                    <a:solidFill>
                      <a:schemeClr val="tx1"/>
                    </a:solidFill>
                    <a:latin typeface="+mn-lt"/>
                    <a:ea typeface="+mn-ea"/>
                    <a:cs typeface="+mn-cs"/>
                  </a:rPr>
                  <a:t>187.9121*LCC </a:t>
                </a:r>
                <a:r>
                  <a:rPr lang="en-US" sz="1200" b="1" kern="1200" dirty="0">
                    <a:solidFill>
                      <a:schemeClr val="tx1"/>
                    </a:solidFill>
                    <a:latin typeface="+mn-lt"/>
                    <a:ea typeface="+mn-ea"/>
                    <a:cs typeface="+mn-cs"/>
                  </a:rPr>
                  <a:t>+ </a:t>
                </a:r>
                <a:r>
                  <a:rPr lang="en-US" sz="1200" b="1" kern="1200" dirty="0" smtClean="0">
                    <a:solidFill>
                      <a:schemeClr val="tx1"/>
                    </a:solidFill>
                    <a:latin typeface="+mn-lt"/>
                    <a:ea typeface="+mn-ea"/>
                    <a:cs typeface="+mn-cs"/>
                  </a:rPr>
                  <a:t>213,952.1688*NDVI </a:t>
                </a:r>
                <a:endParaRPr lang="en-US" sz="1200" b="1" kern="1200" dirty="0" smtClean="0">
                  <a:solidFill>
                    <a:schemeClr val="tx1"/>
                  </a:solidFill>
                  <a:latin typeface="+mn-lt"/>
                  <a:ea typeface="+mn-ea"/>
                  <a:cs typeface="+mn-cs"/>
                </a:endParaRPr>
              </a:p>
              <a:p>
                <a:r>
                  <a:rPr lang="en-US" dirty="0" smtClean="0"/>
                  <a:t>Where</a:t>
                </a:r>
              </a:p>
              <a:p>
                <a:r>
                  <a:rPr lang="en-US" b="1" i="0">
                    <a:latin typeface="Cambria Math"/>
                  </a:rPr>
                  <a:t>¯𝒀</a:t>
                </a:r>
                <a:r>
                  <a:rPr lang="en-US" dirty="0" smtClean="0"/>
                  <a:t>    </a:t>
                </a:r>
                <a:r>
                  <a:rPr lang="en-US" dirty="0" smtClean="0"/>
                  <a:t>is</a:t>
                </a:r>
                <a:r>
                  <a:rPr lang="en-US" baseline="0" dirty="0" smtClean="0"/>
                  <a:t> the</a:t>
                </a:r>
                <a:r>
                  <a:rPr lang="en-US" dirty="0" smtClean="0"/>
                  <a:t> </a:t>
                </a:r>
                <a:r>
                  <a:rPr lang="en-US" dirty="0" smtClean="0"/>
                  <a:t>predicted rice </a:t>
                </a:r>
                <a:r>
                  <a:rPr lang="en-US" dirty="0" smtClean="0"/>
                  <a:t>yield</a:t>
                </a:r>
                <a:endParaRPr lang="en-US" dirty="0" smtClean="0"/>
              </a:p>
              <a:p>
                <a:r>
                  <a:rPr lang="en-US" dirty="0" smtClean="0"/>
                  <a:t>LCC </a:t>
                </a:r>
                <a:r>
                  <a:rPr lang="en-US" baseline="0" dirty="0" smtClean="0"/>
                  <a:t> is the</a:t>
                </a:r>
                <a:r>
                  <a:rPr lang="en-US" dirty="0" smtClean="0"/>
                  <a:t> </a:t>
                </a:r>
                <a:r>
                  <a:rPr lang="en-US" dirty="0" smtClean="0"/>
                  <a:t>Land Cover </a:t>
                </a:r>
                <a:r>
                  <a:rPr lang="en-US" dirty="0" smtClean="0"/>
                  <a:t>Classification area</a:t>
                </a:r>
                <a:endParaRPr lang="en-US" dirty="0" smtClean="0"/>
              </a:p>
              <a:p>
                <a:r>
                  <a:rPr lang="en-US" dirty="0" smtClean="0"/>
                  <a:t>NDVI</a:t>
                </a:r>
                <a:r>
                  <a:rPr lang="en-US" baseline="0" dirty="0" smtClean="0"/>
                  <a:t> is </a:t>
                </a:r>
                <a:r>
                  <a:rPr lang="en-US" dirty="0" smtClean="0"/>
                  <a:t>Normalized </a:t>
                </a:r>
                <a:r>
                  <a:rPr lang="en-US" dirty="0"/>
                  <a:t>Difference Vegetation </a:t>
                </a:r>
                <a:r>
                  <a:rPr lang="en-US" dirty="0" smtClean="0"/>
                  <a:t>Index </a:t>
                </a:r>
              </a:p>
              <a:p>
                <a:endParaRPr lang="en-US" dirty="0"/>
              </a:p>
            </p:txBody>
          </p:sp>
        </mc:Fallback>
      </mc:AlternateContent>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350332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Watanyoo</a:t>
            </a:r>
            <a:r>
              <a:rPr lang="en-US" dirty="0"/>
              <a:t>] We</a:t>
            </a:r>
            <a:r>
              <a:rPr lang="en-US" baseline="0" dirty="0"/>
              <a:t> </a:t>
            </a:r>
            <a:r>
              <a:rPr lang="en-US" dirty="0"/>
              <a:t>proceeded into the second prediction equation. The number of ton per squared kilometer was used as the dependent </a:t>
            </a:r>
            <a:r>
              <a:rPr lang="en-US" dirty="0" smtClean="0"/>
              <a:t>variable</a:t>
            </a:r>
            <a:r>
              <a:rPr lang="en-US" baseline="0" dirty="0" smtClean="0"/>
              <a:t>. </a:t>
            </a:r>
            <a:r>
              <a:rPr lang="en-US" dirty="0"/>
              <a:t>Only three </a:t>
            </a:r>
            <a:r>
              <a:rPr lang="en-US" baseline="0" dirty="0" smtClean="0"/>
              <a:t>variables </a:t>
            </a:r>
            <a:r>
              <a:rPr lang="en-US" dirty="0"/>
              <a:t>can be used to predict yield per area: </a:t>
            </a:r>
            <a:r>
              <a:rPr lang="en-US" dirty="0" smtClean="0"/>
              <a:t>the </a:t>
            </a:r>
            <a:r>
              <a:rPr lang="en-US" dirty="0"/>
              <a:t>number of ton per square </a:t>
            </a:r>
            <a:r>
              <a:rPr lang="en-US" dirty="0" smtClean="0"/>
              <a:t>kilometers</a:t>
            </a:r>
            <a:r>
              <a:rPr lang="en-US" baseline="0" dirty="0" smtClean="0"/>
              <a:t>. </a:t>
            </a:r>
            <a:r>
              <a:rPr lang="en-US" baseline="0" dirty="0"/>
              <a:t>These variables are </a:t>
            </a:r>
            <a:r>
              <a:rPr lang="en-US" dirty="0"/>
              <a:t>Classified Rice Area, </a:t>
            </a:r>
            <a:r>
              <a:rPr lang="en-US" baseline="0" dirty="0" smtClean="0"/>
              <a:t>NDVI</a:t>
            </a:r>
            <a:r>
              <a:rPr lang="en-US" dirty="0" smtClean="0"/>
              <a:t>, </a:t>
            </a:r>
            <a:r>
              <a:rPr lang="en-US" dirty="0"/>
              <a:t>and </a:t>
            </a:r>
            <a:r>
              <a:rPr lang="en-US" dirty="0" smtClean="0"/>
              <a:t>Precipitation. </a:t>
            </a:r>
            <a:r>
              <a:rPr lang="en-US" dirty="0"/>
              <a:t>However, the number of adjusted R square is equal to 0.18 and </a:t>
            </a:r>
            <a:r>
              <a:rPr lang="en-US" dirty="0" smtClean="0"/>
              <a:t>this </a:t>
            </a:r>
            <a:r>
              <a:rPr lang="en-US" dirty="0"/>
              <a:t>number is </a:t>
            </a:r>
            <a:r>
              <a:rPr lang="en-US" dirty="0" smtClean="0"/>
              <a:t>small</a:t>
            </a:r>
            <a:r>
              <a:rPr lang="en-US" baseline="0" dirty="0" smtClean="0"/>
              <a:t>. </a:t>
            </a:r>
            <a:r>
              <a:rPr lang="en-US" baseline="0" dirty="0"/>
              <a:t>We can say that </a:t>
            </a:r>
            <a:r>
              <a:rPr lang="en-US" dirty="0" smtClean="0"/>
              <a:t>18</a:t>
            </a:r>
            <a:r>
              <a:rPr lang="en-US" baseline="0" dirty="0" smtClean="0"/>
              <a:t>% </a:t>
            </a:r>
            <a:r>
              <a:rPr lang="en-US" baseline="0" dirty="0"/>
              <a:t>of the variance of </a:t>
            </a:r>
            <a:r>
              <a:rPr lang="en-US" dirty="0"/>
              <a:t>the </a:t>
            </a:r>
            <a:r>
              <a:rPr lang="en-US" baseline="0" dirty="0"/>
              <a:t>predicted </a:t>
            </a:r>
            <a:r>
              <a:rPr lang="en-US" dirty="0"/>
              <a:t>number of ton per square kilometer </a:t>
            </a:r>
            <a:r>
              <a:rPr lang="en-US" baseline="0" dirty="0" smtClean="0"/>
              <a:t>can </a:t>
            </a:r>
            <a:r>
              <a:rPr lang="en-US" baseline="0" dirty="0"/>
              <a:t>be explained by both Classified Rice Area and NDVI.  </a:t>
            </a:r>
            <a:endParaRPr lang="en-US" dirty="0"/>
          </a:p>
          <a:p>
            <a:endParaRPr lang="en-US" dirty="0"/>
          </a:p>
          <a:p>
            <a:r>
              <a:rPr lang="en-US" dirty="0"/>
              <a:t>The F ratio is also significant, suggesting </a:t>
            </a:r>
            <a:r>
              <a:rPr lang="en-US" dirty="0" smtClean="0"/>
              <a:t>that </a:t>
            </a:r>
            <a:r>
              <a:rPr lang="en-US" dirty="0"/>
              <a:t>the variance explained by the regression model is significantly larger than the unexplained variance. Hence we can accept</a:t>
            </a:r>
            <a:r>
              <a:rPr lang="en-US" baseline="0" dirty="0"/>
              <a:t> this predicting model. </a:t>
            </a:r>
            <a:r>
              <a:rPr lang="en-US" dirty="0"/>
              <a:t> </a:t>
            </a:r>
          </a:p>
          <a:p>
            <a:endParaRPr lang="en-US" dirty="0"/>
          </a:p>
          <a:p>
            <a:pPr>
              <a:defRPr/>
            </a:pPr>
            <a:r>
              <a:rPr lang="en-US" dirty="0"/>
              <a:t>The coefficients of </a:t>
            </a:r>
            <a:r>
              <a:rPr lang="en-US" dirty="0" smtClean="0"/>
              <a:t>classified </a:t>
            </a:r>
            <a:r>
              <a:rPr lang="en-US" dirty="0"/>
              <a:t>rice area, NDVI, and precipitation </a:t>
            </a:r>
            <a:r>
              <a:rPr lang="en-US" dirty="0" smtClean="0"/>
              <a:t>are </a:t>
            </a:r>
            <a:r>
              <a:rPr lang="en-US" dirty="0"/>
              <a:t>all significant,</a:t>
            </a:r>
            <a:r>
              <a:rPr lang="en-US" baseline="0" dirty="0"/>
              <a:t> the </a:t>
            </a:r>
            <a:r>
              <a:rPr lang="en-US" dirty="0"/>
              <a:t>p-values are less than </a:t>
            </a:r>
            <a:r>
              <a:rPr lang="en-US" dirty="0" smtClean="0"/>
              <a:t>0.05.</a:t>
            </a:r>
            <a:r>
              <a:rPr lang="en-US" baseline="0" dirty="0" smtClean="0"/>
              <a:t> </a:t>
            </a:r>
            <a:r>
              <a:rPr lang="en-US" dirty="0"/>
              <a:t>However, classified rice area and precipitation have a negative relationship with the yield per area.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350332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[Watanyoo] We then obtain this second regression equation</a:t>
                </a:r>
                <a:endParaRPr lang="en-US" b="0" dirty="0">
                  <a:effectLst/>
                </a:endParaRPr>
              </a:p>
              <a:p>
                <a:endParaRPr lang="en-US" dirty="0"/>
              </a:p>
              <a:p>
                <a14:m>
                  <m:oMath xmlns:m="http://schemas.openxmlformats.org/officeDocument/2006/math">
                    <m:sSub>
                      <m:sSubPr>
                        <m:ctrlPr>
                          <a:rPr lang="en-US" b="1" i="1" dirty="0">
                            <a:latin typeface="Cambria Math"/>
                          </a:rPr>
                        </m:ctrlPr>
                      </m:sSubPr>
                      <m:e>
                        <m:acc>
                          <m:accPr>
                            <m:chr m:val="̂"/>
                            <m:ctrlPr>
                              <a:rPr lang="en-US" b="1" i="1" dirty="0">
                                <a:latin typeface="Cambria Math"/>
                              </a:rPr>
                            </m:ctrlPr>
                          </m:accPr>
                          <m:e>
                            <m:r>
                              <a:rPr lang="en-US" b="1" i="1" dirty="0">
                                <a:latin typeface="Cambria Math"/>
                              </a:rPr>
                              <m:t>𝒀</m:t>
                            </m:r>
                          </m:e>
                        </m:acc>
                      </m:e>
                      <m:sub>
                        <m:r>
                          <a:rPr lang="en-US" b="1" i="1" dirty="0">
                            <a:latin typeface="Cambria Math"/>
                          </a:rPr>
                          <m:t>𝟐</m:t>
                        </m:r>
                      </m:sub>
                    </m:sSub>
                    <m:r>
                      <a:rPr lang="en-US" b="1" i="1" dirty="0">
                        <a:latin typeface="Cambria Math"/>
                      </a:rPr>
                      <m:t>=</m:t>
                    </m:r>
                    <m:r>
                      <a:rPr lang="en-US" b="1" i="1" dirty="0">
                        <a:latin typeface="Cambria Math"/>
                      </a:rPr>
                      <m:t>𝟏𝟐𝟏</m:t>
                    </m:r>
                    <m:r>
                      <a:rPr lang="en-US" b="1" i="1" dirty="0">
                        <a:latin typeface="Cambria Math"/>
                      </a:rPr>
                      <m:t>.</m:t>
                    </m:r>
                    <m:r>
                      <a:rPr lang="en-US" b="1" i="1" dirty="0">
                        <a:latin typeface="Cambria Math"/>
                      </a:rPr>
                      <m:t>𝟎𝟓</m:t>
                    </m:r>
                    <m:r>
                      <a:rPr lang="en-US" b="1" i="1" dirty="0">
                        <a:latin typeface="Cambria Math"/>
                      </a:rPr>
                      <m:t>−</m:t>
                    </m:r>
                    <m:r>
                      <a:rPr lang="en-US" b="1" i="1" dirty="0">
                        <a:latin typeface="Cambria Math"/>
                      </a:rPr>
                      <m:t>𝟎</m:t>
                    </m:r>
                    <m:r>
                      <a:rPr lang="en-US" b="1" i="1" dirty="0">
                        <a:latin typeface="Cambria Math"/>
                      </a:rPr>
                      <m:t>.</m:t>
                    </m:r>
                    <m:r>
                      <a:rPr lang="en-US" b="1" i="1" dirty="0">
                        <a:latin typeface="Cambria Math"/>
                      </a:rPr>
                      <m:t>𝟎𝟕</m:t>
                    </m:r>
                    <m:r>
                      <a:rPr lang="en-US" b="1" i="1" dirty="0">
                        <a:latin typeface="Cambria Math"/>
                        <a:ea typeface="Cambria Math"/>
                      </a:rPr>
                      <m:t>×</m:t>
                    </m:r>
                    <m:r>
                      <a:rPr lang="en-US" b="1" i="1" dirty="0">
                        <a:latin typeface="Cambria Math"/>
                        <a:ea typeface="Cambria Math"/>
                      </a:rPr>
                      <m:t>𝑨𝑹𝑬𝑨</m:t>
                    </m:r>
                    <m:r>
                      <a:rPr lang="en-US" b="1" i="1" dirty="0">
                        <a:latin typeface="Cambria Math"/>
                        <a:ea typeface="Cambria Math"/>
                      </a:rPr>
                      <m:t>+</m:t>
                    </m:r>
                    <m:r>
                      <a:rPr lang="en-US" b="1" i="1" dirty="0">
                        <a:latin typeface="Cambria Math"/>
                        <a:ea typeface="Cambria Math"/>
                      </a:rPr>
                      <m:t>𝟒𝟗𝟏</m:t>
                    </m:r>
                    <m:r>
                      <a:rPr lang="en-US" b="1" i="1" dirty="0">
                        <a:latin typeface="Cambria Math"/>
                        <a:ea typeface="Cambria Math"/>
                      </a:rPr>
                      <m:t>.</m:t>
                    </m:r>
                    <m:r>
                      <a:rPr lang="en-US" b="1" i="1" dirty="0">
                        <a:latin typeface="Cambria Math"/>
                        <a:ea typeface="Cambria Math"/>
                      </a:rPr>
                      <m:t>𝟎𝟑</m:t>
                    </m:r>
                    <m:r>
                      <a:rPr lang="en-US" b="1" i="1" dirty="0">
                        <a:latin typeface="Cambria Math"/>
                        <a:ea typeface="Cambria Math"/>
                      </a:rPr>
                      <m:t> ×</m:t>
                    </m:r>
                    <m:r>
                      <a:rPr lang="en-US" b="1" i="1" dirty="0">
                        <a:latin typeface="Cambria Math"/>
                        <a:ea typeface="Cambria Math"/>
                      </a:rPr>
                      <m:t>𝑵𝑫𝑽𝑰</m:t>
                    </m:r>
                    <m:r>
                      <a:rPr lang="en-US" b="1" i="1" dirty="0">
                        <a:latin typeface="Cambria Math"/>
                        <a:ea typeface="Cambria Math"/>
                      </a:rPr>
                      <m:t>−</m:t>
                    </m:r>
                    <m:r>
                      <a:rPr lang="en-US" b="1" i="1" dirty="0">
                        <a:latin typeface="Cambria Math"/>
                        <a:ea typeface="Cambria Math"/>
                      </a:rPr>
                      <m:t>𝟎</m:t>
                    </m:r>
                    <m:r>
                      <a:rPr lang="en-US" b="1" i="1" dirty="0">
                        <a:latin typeface="Cambria Math"/>
                        <a:ea typeface="Cambria Math"/>
                      </a:rPr>
                      <m:t>.</m:t>
                    </m:r>
                    <m:r>
                      <a:rPr lang="en-US" b="1" i="1" dirty="0">
                        <a:latin typeface="Cambria Math"/>
                        <a:ea typeface="Cambria Math"/>
                      </a:rPr>
                      <m:t>𝟎𝟖</m:t>
                    </m:r>
                    <m:r>
                      <a:rPr lang="en-US" b="1" i="1" dirty="0">
                        <a:latin typeface="Cambria Math"/>
                        <a:ea typeface="Cambria Math"/>
                      </a:rPr>
                      <m:t>×</m:t>
                    </m:r>
                    <m:r>
                      <a:rPr lang="en-US" b="1" i="1" dirty="0">
                        <a:latin typeface="Cambria Math"/>
                        <a:ea typeface="Cambria Math"/>
                      </a:rPr>
                      <m:t>𝑹𝑨𝑰𝑵</m:t>
                    </m:r>
                    <m:r>
                      <m:rPr>
                        <m:nor/>
                      </m:rPr>
                      <a:rPr lang="en-US" b="1" i="1" dirty="0">
                        <a:latin typeface="Cambria Math"/>
                        <a:ea typeface="Cambria Math"/>
                      </a:rPr>
                      <m:t> </m:t>
                    </m:r>
                  </m:oMath>
                </a14:m>
                <a:r>
                  <a:rPr lang="en-US" b="1" i="1" dirty="0">
                    <a:latin typeface="Cambria Math"/>
                    <a:ea typeface="Cambria Math"/>
                  </a:rPr>
                  <a:t> </a:t>
                </a:r>
                <a:endParaRPr lang="en-US" dirty="0"/>
              </a:p>
              <a:p>
                <a:endParaRPr lang="en-US" dirty="0"/>
              </a:p>
              <a:p>
                <a:r>
                  <a:rPr lang="en-US" dirty="0"/>
                  <a:t>where</a:t>
                </a:r>
              </a:p>
              <a:p>
                <a:endParaRPr lang="en-US" dirty="0"/>
              </a:p>
              <a:p>
                <a:pPr>
                  <a:tabLst>
                    <a:tab pos="1716088" algn="l"/>
                    <a:tab pos="2292350" algn="l"/>
                  </a:tabLst>
                </a:pPr>
                <a14:m>
                  <m:oMath xmlns:m="http://schemas.openxmlformats.org/officeDocument/2006/math">
                    <m:sSub>
                      <m:sSubPr>
                        <m:ctrlPr>
                          <a:rPr lang="en-US" i="1" dirty="0">
                            <a:latin typeface="Cambria Math"/>
                          </a:rPr>
                        </m:ctrlPr>
                      </m:sSubPr>
                      <m:e>
                        <m:acc>
                          <m:accPr>
                            <m:chr m:val="̂"/>
                            <m:ctrlPr>
                              <a:rPr lang="en-US" i="1" dirty="0">
                                <a:latin typeface="Cambria Math"/>
                              </a:rPr>
                            </m:ctrlPr>
                          </m:accPr>
                          <m:e>
                            <m:r>
                              <a:rPr lang="en-US" i="1" dirty="0">
                                <a:latin typeface="Cambria Math"/>
                              </a:rPr>
                              <m:t>𝑌</m:t>
                            </m:r>
                          </m:e>
                        </m:acc>
                      </m:e>
                      <m:sub>
                        <m:r>
                          <a:rPr lang="en-US" i="1" dirty="0">
                            <a:latin typeface="Cambria Math"/>
                          </a:rPr>
                          <m:t>2</m:t>
                        </m:r>
                      </m:sub>
                    </m:sSub>
                  </m:oMath>
                </a14:m>
                <a:r>
                  <a:rPr lang="en-US" dirty="0"/>
                  <a:t>	= 	</a:t>
                </a:r>
                <a:r>
                  <a:rPr lang="en-US" dirty="0" err="1"/>
                  <a:t>predictedriceis</a:t>
                </a:r>
                <a:r>
                  <a:rPr lang="en-US" dirty="0"/>
                  <a:t> </a:t>
                </a:r>
                <a:r>
                  <a:rPr lang="en-US" dirty="0" err="1"/>
                  <a:t>predictedyield</a:t>
                </a:r>
                <a:r>
                  <a:rPr lang="en-US" dirty="0"/>
                  <a:t> </a:t>
                </a:r>
                <a:r>
                  <a:rPr lang="en-US" dirty="0" smtClean="0"/>
                  <a:t>per </a:t>
                </a:r>
                <a:r>
                  <a:rPr lang="en-US" dirty="0"/>
                  <a:t>area (ton/ km</a:t>
                </a:r>
                <a:r>
                  <a:rPr lang="en-US" baseline="30000" dirty="0"/>
                  <a:t>2</a:t>
                </a:r>
                <a:r>
                  <a:rPr lang="en-US" dirty="0"/>
                  <a:t>)</a:t>
                </a:r>
              </a:p>
              <a:p>
                <a:pPr>
                  <a:tabLst>
                    <a:tab pos="1716088" algn="l"/>
                    <a:tab pos="2292350" algn="l"/>
                  </a:tabLst>
                </a:pPr>
                <a:r>
                  <a:rPr lang="en-US" dirty="0"/>
                  <a:t>AREA = 	classified rice area (km</a:t>
                </a:r>
                <a:r>
                  <a:rPr lang="en-US" baseline="30000" dirty="0"/>
                  <a:t>2</a:t>
                </a:r>
                <a:r>
                  <a:rPr lang="en-US" dirty="0"/>
                  <a:t>)</a:t>
                </a:r>
              </a:p>
              <a:p>
                <a:pPr>
                  <a:tabLst>
                    <a:tab pos="1716088" algn="l"/>
                    <a:tab pos="2292350" algn="l"/>
                  </a:tabLst>
                </a:pPr>
                <a:r>
                  <a:rPr lang="en-US" dirty="0"/>
                  <a:t>NDVI</a:t>
                </a:r>
                <a:r>
                  <a:rPr lang="en-US" baseline="0" dirty="0"/>
                  <a:t> </a:t>
                </a:r>
                <a:r>
                  <a:rPr lang="en-US" dirty="0"/>
                  <a:t>= 	Normalized Difference Vegetation Index</a:t>
                </a:r>
              </a:p>
              <a:p>
                <a:pPr>
                  <a:tabLst>
                    <a:tab pos="1716088" algn="l"/>
                    <a:tab pos="2292350" algn="l"/>
                  </a:tabLst>
                </a:pPr>
                <a:r>
                  <a:rPr lang="en-US" dirty="0"/>
                  <a:t>RAIN	=   	Precipitation (mm/wet season)</a:t>
                </a:r>
              </a:p>
              <a:p>
                <a:pPr>
                  <a:tabLst>
                    <a:tab pos="1224873" algn="l"/>
                    <a:tab pos="1866473" algn="l"/>
                  </a:tabLst>
                </a:pPr>
                <a:endParaRPr lang="en-US" dirty="0"/>
              </a:p>
            </p:txBody>
          </p:sp>
        </mc:Choice>
        <mc:Fallback xmlns="">
          <p:sp>
            <p:nvSpPr>
              <p:cNvPr id="3" name="Notes Placeholder 2"/>
              <p:cNvSpPr>
                <a:spLocks noGrp="1"/>
              </p:cNvSpPr>
              <p:nvPr>
                <p:ph type="body" idx="1"/>
              </p:nvPr>
            </p:nvSpPr>
            <p:spPr/>
            <p:txBody>
              <a:bodyPr/>
              <a:lstStyle/>
              <a:p>
                <a:r>
                  <a:rPr lang="en-US" dirty="0" smtClean="0"/>
                  <a:t>We then obtain the regression equation: </a:t>
                </a:r>
              </a:p>
              <a:p>
                <a:r>
                  <a:rPr lang="en-US" sz="1200" b="1" i="0" smtClean="0">
                    <a:latin typeface="Cambria Math"/>
                  </a:rPr>
                  <a:t>¯</a:t>
                </a:r>
                <a:r>
                  <a:rPr lang="en-US" sz="1200" b="1" i="0" smtClean="0">
                    <a:latin typeface="Cambria Math"/>
                  </a:rPr>
                  <a:t>𝒀</a:t>
                </a:r>
                <a:r>
                  <a:rPr lang="en-US" sz="1200" b="1" kern="1200" dirty="0" smtClean="0">
                    <a:solidFill>
                      <a:schemeClr val="tx1"/>
                    </a:solidFill>
                    <a:latin typeface="+mn-lt"/>
                    <a:ea typeface="+mn-ea"/>
                    <a:cs typeface="+mn-cs"/>
                  </a:rPr>
                  <a:t> </a:t>
                </a:r>
                <a:r>
                  <a:rPr lang="en-US" sz="1200" b="1" kern="1200" dirty="0">
                    <a:solidFill>
                      <a:schemeClr val="tx1"/>
                    </a:solidFill>
                    <a:latin typeface="+mn-lt"/>
                    <a:ea typeface="+mn-ea"/>
                    <a:cs typeface="+mn-cs"/>
                  </a:rPr>
                  <a:t>= -</a:t>
                </a:r>
                <a:r>
                  <a:rPr lang="en-US" sz="1200" b="1" kern="1200" dirty="0" smtClean="0">
                    <a:solidFill>
                      <a:schemeClr val="tx1"/>
                    </a:solidFill>
                    <a:latin typeface="+mn-lt"/>
                    <a:ea typeface="+mn-ea"/>
                    <a:cs typeface="+mn-cs"/>
                  </a:rPr>
                  <a:t>116,342.7435 </a:t>
                </a:r>
                <a:r>
                  <a:rPr lang="en-US" sz="1200" b="1" kern="1200" dirty="0">
                    <a:solidFill>
                      <a:schemeClr val="tx1"/>
                    </a:solidFill>
                    <a:latin typeface="+mn-lt"/>
                    <a:ea typeface="+mn-ea"/>
                    <a:cs typeface="+mn-cs"/>
                  </a:rPr>
                  <a:t>+ </a:t>
                </a:r>
                <a:r>
                  <a:rPr lang="en-US" sz="1200" b="1" kern="1200" dirty="0" smtClean="0">
                    <a:solidFill>
                      <a:schemeClr val="tx1"/>
                    </a:solidFill>
                    <a:latin typeface="+mn-lt"/>
                    <a:ea typeface="+mn-ea"/>
                    <a:cs typeface="+mn-cs"/>
                  </a:rPr>
                  <a:t>187.9121*LCC </a:t>
                </a:r>
                <a:r>
                  <a:rPr lang="en-US" sz="1200" b="1" kern="1200" dirty="0">
                    <a:solidFill>
                      <a:schemeClr val="tx1"/>
                    </a:solidFill>
                    <a:latin typeface="+mn-lt"/>
                    <a:ea typeface="+mn-ea"/>
                    <a:cs typeface="+mn-cs"/>
                  </a:rPr>
                  <a:t>+ </a:t>
                </a:r>
                <a:r>
                  <a:rPr lang="en-US" sz="1200" b="1" kern="1200" dirty="0" smtClean="0">
                    <a:solidFill>
                      <a:schemeClr val="tx1"/>
                    </a:solidFill>
                    <a:latin typeface="+mn-lt"/>
                    <a:ea typeface="+mn-ea"/>
                    <a:cs typeface="+mn-cs"/>
                  </a:rPr>
                  <a:t>213,952.1688*NDVI </a:t>
                </a:r>
                <a:endParaRPr lang="en-US" sz="1200" b="1" kern="1200" dirty="0" smtClean="0">
                  <a:solidFill>
                    <a:schemeClr val="tx1"/>
                  </a:solidFill>
                  <a:latin typeface="+mn-lt"/>
                  <a:ea typeface="+mn-ea"/>
                  <a:cs typeface="+mn-cs"/>
                </a:endParaRPr>
              </a:p>
              <a:p>
                <a:r>
                  <a:rPr lang="en-US" dirty="0" smtClean="0"/>
                  <a:t>Where</a:t>
                </a:r>
              </a:p>
              <a:p>
                <a:r>
                  <a:rPr lang="en-US" b="1" i="0">
                    <a:latin typeface="Cambria Math"/>
                  </a:rPr>
                  <a:t>¯𝒀</a:t>
                </a:r>
                <a:r>
                  <a:rPr lang="en-US" dirty="0" smtClean="0"/>
                  <a:t>    </a:t>
                </a:r>
                <a:r>
                  <a:rPr lang="en-US" dirty="0" smtClean="0"/>
                  <a:t>is</a:t>
                </a:r>
                <a:r>
                  <a:rPr lang="en-US" baseline="0" dirty="0" smtClean="0"/>
                  <a:t> the</a:t>
                </a:r>
                <a:r>
                  <a:rPr lang="en-US" dirty="0" smtClean="0"/>
                  <a:t> </a:t>
                </a:r>
                <a:r>
                  <a:rPr lang="en-US" dirty="0" smtClean="0"/>
                  <a:t>predicted rice </a:t>
                </a:r>
                <a:r>
                  <a:rPr lang="en-US" dirty="0" smtClean="0"/>
                  <a:t>yield</a:t>
                </a:r>
                <a:endParaRPr lang="en-US" dirty="0" smtClean="0"/>
              </a:p>
              <a:p>
                <a:r>
                  <a:rPr lang="en-US" dirty="0" smtClean="0"/>
                  <a:t>LCC </a:t>
                </a:r>
                <a:r>
                  <a:rPr lang="en-US" baseline="0" dirty="0" smtClean="0"/>
                  <a:t> is the</a:t>
                </a:r>
                <a:r>
                  <a:rPr lang="en-US" dirty="0" smtClean="0"/>
                  <a:t> </a:t>
                </a:r>
                <a:r>
                  <a:rPr lang="en-US" dirty="0" smtClean="0"/>
                  <a:t>Land Cover </a:t>
                </a:r>
                <a:r>
                  <a:rPr lang="en-US" dirty="0" smtClean="0"/>
                  <a:t>Classification area</a:t>
                </a:r>
                <a:endParaRPr lang="en-US" dirty="0" smtClean="0"/>
              </a:p>
              <a:p>
                <a:r>
                  <a:rPr lang="en-US" dirty="0" smtClean="0"/>
                  <a:t>NDVI</a:t>
                </a:r>
                <a:r>
                  <a:rPr lang="en-US" baseline="0" dirty="0" smtClean="0"/>
                  <a:t> is </a:t>
                </a:r>
                <a:r>
                  <a:rPr lang="en-US" dirty="0" smtClean="0"/>
                  <a:t>Normalized </a:t>
                </a:r>
                <a:r>
                  <a:rPr lang="en-US" dirty="0"/>
                  <a:t>Difference Vegetation </a:t>
                </a:r>
                <a:r>
                  <a:rPr lang="en-US" dirty="0" smtClean="0"/>
                  <a:t>Index </a:t>
                </a:r>
              </a:p>
              <a:p>
                <a:endParaRPr lang="en-US" dirty="0"/>
              </a:p>
            </p:txBody>
          </p:sp>
        </mc:Fallback>
      </mc:AlternateContent>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350332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a:t>
            </a:r>
            <a:r>
              <a:rPr lang="en-US" dirty="0" err="1" smtClean="0">
                <a:solidFill>
                  <a:srgbClr val="FF0000"/>
                </a:solidFill>
              </a:rPr>
              <a:t>Chayanit</a:t>
            </a:r>
            <a:r>
              <a:rPr lang="en-US" dirty="0" smtClean="0">
                <a:solidFill>
                  <a:srgbClr val="FF0000"/>
                </a:solidFill>
              </a:rPr>
              <a:t>] Major errors</a:t>
            </a:r>
            <a:r>
              <a:rPr lang="en-US" baseline="0" dirty="0" smtClean="0">
                <a:solidFill>
                  <a:srgbClr val="FF0000"/>
                </a:solidFill>
              </a:rPr>
              <a:t> and uncertainty in this project stem from the nature of using satellite remote sensing to monitor wet season land cover in a tropical region. The availability of cloud-free images was minimal and temporally inconsistent season to season. This meant that rice crops were likely to be in different growing stages with different spectral signatures between available Landsat images.</a:t>
            </a:r>
          </a:p>
          <a:p>
            <a:endParaRPr lang="en-US" baseline="0" dirty="0" smtClean="0">
              <a:solidFill>
                <a:srgbClr val="FF0000"/>
              </a:solidFill>
            </a:endParaRPr>
          </a:p>
          <a:p>
            <a:r>
              <a:rPr lang="en-US" baseline="0" dirty="0" smtClean="0">
                <a:solidFill>
                  <a:srgbClr val="FF0000"/>
                </a:solidFill>
              </a:rPr>
              <a:t>In addition to partial cloud cover, the use of Landsat 7 images taken after the onset of the gap error further reduced our model’s ability to consistently measure and compare rice crop land cover between seasons.</a:t>
            </a:r>
          </a:p>
          <a:p>
            <a:endParaRPr lang="en-US" baseline="0" dirty="0" smtClean="0">
              <a:solidFill>
                <a:srgbClr val="FF0000"/>
              </a:solidFill>
            </a:endParaRPr>
          </a:p>
          <a:p>
            <a:r>
              <a:rPr lang="en-US" baseline="0" dirty="0" smtClean="0">
                <a:solidFill>
                  <a:srgbClr val="FF0000"/>
                </a:solidFill>
              </a:rPr>
              <a:t>This limited our ability to perform a multiple regression analysis using the variables of land cover, vegetation indices, temperature, and precipitation. Instead, we have prepared a model to compare these data against government reports of rice yield per sub-province can be used to predict rice yield in the future. The model could combine remote sensing indices from satellites together with other techno-economics variables in order to make the prediction more accurate. </a:t>
            </a:r>
          </a:p>
          <a:p>
            <a:endParaRPr lang="en-US" baseline="0" dirty="0" smtClean="0">
              <a:solidFill>
                <a:srgbClr val="FF0000"/>
              </a:solidFill>
            </a:endParaRPr>
          </a:p>
          <a:p>
            <a:pPr defTabSz="933237">
              <a:defRPr/>
            </a:pPr>
            <a:r>
              <a:rPr lang="en-US" baseline="0" dirty="0" smtClean="0">
                <a:solidFill>
                  <a:srgbClr val="FF0000"/>
                </a:solidFill>
              </a:rPr>
              <a:t>Finally, as with all remotely sensed data, imagery and classifications must be validated before any statistical analysis. Fortunately, for this project, many Google Earth and Google Street View images taken during the same year and season could be used for validation. However, due to the large size of the study area and resolution of available imagery, minors errors in validation efforts are likely. </a:t>
            </a:r>
            <a:r>
              <a:rPr lang="en-US" dirty="0"/>
              <a:t>Training samples validated from field observation such as collaboration between researchers and famers to validate the </a:t>
            </a:r>
            <a:r>
              <a:rPr lang="en-US" dirty="0" smtClean="0"/>
              <a:t>for Roi Et, Thailand </a:t>
            </a:r>
            <a:r>
              <a:rPr lang="en-US" dirty="0"/>
              <a:t>presence of rice fields can improve the effectiveness of this model.</a:t>
            </a:r>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1727950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indent="-347663"/>
            <a:r>
              <a:rPr lang="en-US" dirty="0">
                <a:solidFill>
                  <a:srgbClr val="FF0000"/>
                </a:solidFill>
              </a:rPr>
              <a:t>[</a:t>
            </a:r>
            <a:r>
              <a:rPr lang="en-US" dirty="0" err="1">
                <a:solidFill>
                  <a:srgbClr val="FF0000"/>
                </a:solidFill>
              </a:rPr>
              <a:t>Chayanit</a:t>
            </a:r>
            <a:r>
              <a:rPr lang="en-US" dirty="0">
                <a:solidFill>
                  <a:srgbClr val="FF0000"/>
                </a:solidFill>
              </a:rPr>
              <a:t>] </a:t>
            </a:r>
            <a:r>
              <a:rPr lang="en-US" sz="1200" dirty="0"/>
              <a:t>Classified </a:t>
            </a:r>
            <a:r>
              <a:rPr lang="en-US" sz="1200"/>
              <a:t>rice </a:t>
            </a:r>
            <a:r>
              <a:rPr lang="en-US"/>
              <a:t>areas </a:t>
            </a:r>
            <a:r>
              <a:rPr lang="en-US" sz="1200" smtClean="0"/>
              <a:t>from </a:t>
            </a:r>
            <a:r>
              <a:rPr lang="en-US" sz="1200" dirty="0"/>
              <a:t>Landsat images </a:t>
            </a:r>
            <a:r>
              <a:rPr lang="en-US" sz="1200"/>
              <a:t>significantly </a:t>
            </a:r>
            <a:r>
              <a:rPr lang="en-US" dirty="0"/>
              <a:t>positively</a:t>
            </a:r>
            <a:r>
              <a:rPr lang="en-US"/>
              <a:t> </a:t>
            </a:r>
            <a:r>
              <a:rPr lang="en-US" sz="1200"/>
              <a:t>relate </a:t>
            </a:r>
            <a:r>
              <a:rPr lang="en-US" sz="1200" dirty="0"/>
              <a:t>to rice yield data from National Statistical Office of Thailand.</a:t>
            </a:r>
          </a:p>
          <a:p>
            <a:pPr marL="347663" indent="-347663"/>
            <a:r>
              <a:rPr lang="en-US" sz="1200" dirty="0"/>
              <a:t>The rice area from land </a:t>
            </a:r>
            <a:r>
              <a:rPr lang="en-US" sz="1200"/>
              <a:t>cover </a:t>
            </a:r>
            <a:r>
              <a:rPr lang="en-US" sz="1200" smtClean="0"/>
              <a:t>classifications</a:t>
            </a:r>
            <a:r>
              <a:rPr lang="en-US" smtClean="0"/>
              <a:t>,</a:t>
            </a:r>
            <a:r>
              <a:rPr lang="en-US" sz="1200" smtClean="0"/>
              <a:t> </a:t>
            </a:r>
            <a:r>
              <a:rPr lang="en-US" sz="1200" dirty="0"/>
              <a:t>NDVI can be used to predict both the rice yield and yield per area in </a:t>
            </a:r>
            <a:r>
              <a:rPr lang="en-US" sz="1200" dirty="0" err="1"/>
              <a:t>Roi</a:t>
            </a:r>
            <a:r>
              <a:rPr lang="en-US" sz="1200" dirty="0"/>
              <a:t> Et, Thailand.</a:t>
            </a:r>
          </a:p>
          <a:p>
            <a:pPr marL="347663" indent="-347663"/>
            <a:r>
              <a:rPr lang="en-US" sz="1200" dirty="0"/>
              <a:t>Rice production is not positively dependent on the environmental variables (SDCI </a:t>
            </a:r>
            <a:r>
              <a:rPr lang="en-US" sz="1200"/>
              <a:t>and </a:t>
            </a:r>
            <a:r>
              <a:rPr lang="en-US" smtClean="0"/>
              <a:t>Precipitaion</a:t>
            </a:r>
            <a:r>
              <a:rPr lang="en-US" sz="1200" smtClean="0"/>
              <a:t>) </a:t>
            </a:r>
            <a:r>
              <a:rPr lang="en-US" sz="1200" dirty="0"/>
              <a:t>based on the available Landsat data.</a:t>
            </a:r>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1977117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a:t>
            </a:r>
            <a:r>
              <a:rPr lang="en-US" dirty="0" err="1" smtClean="0">
                <a:solidFill>
                  <a:srgbClr val="FF0000"/>
                </a:solidFill>
              </a:rPr>
              <a:t>Chayanit</a:t>
            </a:r>
            <a:r>
              <a:rPr lang="en-US" dirty="0" smtClean="0">
                <a:solidFill>
                  <a:srgbClr val="FF0000"/>
                </a:solidFill>
              </a:rPr>
              <a:t>] </a:t>
            </a:r>
            <a:r>
              <a:rPr lang="en-US" dirty="0" smtClean="0"/>
              <a:t>We </a:t>
            </a:r>
            <a:r>
              <a:rPr lang="en-US" dirty="0"/>
              <a:t>would like to thank our advisors: Dr. Jeffrey </a:t>
            </a:r>
            <a:r>
              <a:rPr lang="en-US" dirty="0" err="1"/>
              <a:t>Luvall</a:t>
            </a:r>
            <a:r>
              <a:rPr lang="en-US" dirty="0"/>
              <a:t> and Dr. Robert </a:t>
            </a:r>
            <a:r>
              <a:rPr lang="en-US" dirty="0" err="1"/>
              <a:t>Giffin</a:t>
            </a:r>
            <a:r>
              <a:rPr lang="en-US" dirty="0"/>
              <a:t> who provided us the helpful direction, suggestion, and guideline.</a:t>
            </a:r>
          </a:p>
          <a:p>
            <a:endParaRPr lang="en-US" dirty="0"/>
          </a:p>
          <a:p>
            <a:r>
              <a:rPr lang="en-US" dirty="0"/>
              <a:t>Also, we would like to thank our partners, </a:t>
            </a:r>
            <a:r>
              <a:rPr lang="en-US" dirty="0" err="1"/>
              <a:t>Bunyakiat</a:t>
            </a:r>
            <a:r>
              <a:rPr lang="en-US" dirty="0"/>
              <a:t>  </a:t>
            </a:r>
            <a:r>
              <a:rPr lang="en-US" dirty="0" err="1"/>
              <a:t>Raksaphaeng</a:t>
            </a:r>
            <a:r>
              <a:rPr lang="en-US" dirty="0"/>
              <a:t> from Royal Thai Embassy, Dr. Bill </a:t>
            </a:r>
            <a:r>
              <a:rPr lang="en-US" dirty="0" err="1"/>
              <a:t>Crosson</a:t>
            </a:r>
            <a:r>
              <a:rPr lang="en-US" dirty="0"/>
              <a:t> and Dr. Peter Cutter from SERVIR Mekong. These people provided us tremendous support in advising our project .</a:t>
            </a:r>
          </a:p>
          <a:p>
            <a:endParaRPr lang="en-US" dirty="0"/>
          </a:p>
          <a:p>
            <a:pPr defTabSz="933237">
              <a:defRPr/>
            </a:pPr>
            <a:r>
              <a:rPr lang="en-US" dirty="0"/>
              <a:t>Special thanks to NASA Develop Thailand Disasters Team for SDCI index calculations.</a:t>
            </a:r>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420525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a:t>
            </a:r>
            <a:r>
              <a:rPr lang="en-US" dirty="0" err="1" smtClean="0"/>
              <a:t>Komsan</a:t>
            </a:r>
            <a:r>
              <a:rPr lang="en-US" dirty="0" smtClean="0"/>
              <a:t>: </a:t>
            </a:r>
            <a:r>
              <a:rPr lang="en-US" dirty="0"/>
              <a:t>Background ] </a:t>
            </a:r>
            <a:endParaRPr lang="en-US" dirty="0" smtClean="0"/>
          </a:p>
          <a:p>
            <a:pPr rtl="0"/>
            <a:r>
              <a:rPr lang="en-US" dirty="0" smtClean="0"/>
              <a:t>Thailand </a:t>
            </a:r>
            <a:r>
              <a:rPr lang="en-US" dirty="0"/>
              <a:t>is one of the world’s leading producers and exporters of rice. The rice is grown in most areas of the country, with each region’s rice having its own characteristics and needs. Thailand experiences three seasons: cool dry, hot dry, and wet season. These seasons play a significant role in rice cultivation. The rice-planting season usually starts in May when showers signal the end of the dry season. By late November, it is ready to be harvested. While the Central and Western regions of Thailand are able to grow rice year-round because of an extensive irrigation network, some parts of Thailand can grow rice during only the wet season.</a:t>
            </a:r>
            <a:endParaRPr lang="en-US" b="0" i="0" dirty="0">
              <a:effectLst/>
            </a:endParaRPr>
          </a:p>
          <a:p>
            <a:endParaRPr lang="en-US" dirty="0"/>
          </a:p>
          <a:p>
            <a:r>
              <a:rPr lang="en-US" dirty="0"/>
              <a:t>[ Corner rice plant logo designed by DEVELOP participant Komsan Rattanakijsuntorn at NASA MSFC.]</a:t>
            </a:r>
          </a:p>
          <a:p>
            <a:pPr>
              <a:defRPr/>
            </a:pPr>
            <a:r>
              <a:rPr lang="en-US" dirty="0"/>
              <a:t>Image source: https://www.flickr.com/photos/captainkimo/6462574499</a:t>
            </a: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215759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Image</a:t>
            </a:r>
            <a:r>
              <a:rPr lang="en-US"/>
              <a:t> source: https://www.flickr.com/photos/captainkimo/4707131787/</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20</a:t>
            </a:fld>
            <a:endParaRPr lang="en-US"/>
          </a:p>
        </p:txBody>
      </p:sp>
    </p:spTree>
    <p:extLst>
      <p:ext uri="{BB962C8B-B14F-4D97-AF65-F5344CB8AC3E}">
        <p14:creationId xmlns:p14="http://schemas.microsoft.com/office/powerpoint/2010/main" val="1709553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a:t>
            </a:r>
            <a:r>
              <a:rPr lang="en-US" baseline="0" dirty="0" smtClean="0"/>
              <a:t> </a:t>
            </a:r>
            <a:r>
              <a:rPr lang="en-US" baseline="0" dirty="0"/>
              <a:t>agricultural reports indicate a strong correlation between total land area occupied by rice and the output tonnage of rice harvested each season.</a:t>
            </a:r>
          </a:p>
          <a:p>
            <a:endParaRPr lang="en-US" baseline="0" dirty="0"/>
          </a:p>
          <a:p>
            <a:r>
              <a:rPr lang="en-US" baseline="0" dirty="0"/>
              <a:t>Landsat LCC’s could be used to predict the rice yield.</a:t>
            </a:r>
            <a:r>
              <a:rPr lang="en-US" dirty="0"/>
              <a:t> </a:t>
            </a:r>
            <a:endParaRPr lang="en-US" dirty="0" smtClean="0"/>
          </a:p>
          <a:p>
            <a:endParaRPr lang="en-US" baseline="0" dirty="0" smtClean="0"/>
          </a:p>
          <a:p>
            <a:pPr defTabSz="933237">
              <a:defRPr/>
            </a:pPr>
            <a:r>
              <a:rPr lang="en-US" dirty="0" smtClean="0"/>
              <a:t>Website for National</a:t>
            </a:r>
            <a:r>
              <a:rPr lang="en-US" baseline="0" dirty="0" smtClean="0"/>
              <a:t> Statistical Office of Thailand</a:t>
            </a:r>
            <a:r>
              <a:rPr lang="en-US" dirty="0" smtClean="0"/>
              <a:t>: http://roiet.nso.go.th/</a:t>
            </a:r>
          </a:p>
          <a:p>
            <a:endParaRPr lang="en-US" baseline="0" dirty="0"/>
          </a:p>
        </p:txBody>
      </p:sp>
      <p:sp>
        <p:nvSpPr>
          <p:cNvPr id="4" name="Slide Number Placeholder 3"/>
          <p:cNvSpPr>
            <a:spLocks noGrp="1"/>
          </p:cNvSpPr>
          <p:nvPr>
            <p:ph type="sldNum" sz="quarter" idx="10"/>
          </p:nvPr>
        </p:nvSpPr>
        <p:spPr/>
        <p:txBody>
          <a:bodyPr/>
          <a:lstStyle/>
          <a:p>
            <a:fld id="{DFFCE636-EDCB-4E8F-A496-90D3D4BBB61E}" type="slidenum">
              <a:rPr lang="en-US" smtClean="0"/>
              <a:t>21</a:t>
            </a:fld>
            <a:endParaRPr lang="en-US"/>
          </a:p>
        </p:txBody>
      </p:sp>
    </p:spTree>
    <p:extLst>
      <p:ext uri="{BB962C8B-B14F-4D97-AF65-F5344CB8AC3E}">
        <p14:creationId xmlns:p14="http://schemas.microsoft.com/office/powerpoint/2010/main" val="350332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Even though NDVI has no significant correlation with the rice yield, the results show that NDVI can improve the prediction ability and provide an increase in R squared.</a:t>
            </a:r>
          </a:p>
          <a:p>
            <a:r>
              <a:rPr lang="en-US" baseline="0" dirty="0" smtClean="0"/>
              <a:t>  </a:t>
            </a:r>
          </a:p>
          <a:p>
            <a:pPr defTabSz="933237">
              <a:defRPr/>
            </a:pPr>
            <a:r>
              <a:rPr lang="en-US" dirty="0" smtClean="0"/>
              <a:t>Website for National</a:t>
            </a:r>
            <a:r>
              <a:rPr lang="en-US" baseline="0" dirty="0" smtClean="0"/>
              <a:t> Statistical Office of Thailand</a:t>
            </a:r>
            <a:r>
              <a:rPr lang="en-US" dirty="0" smtClean="0"/>
              <a:t>: http://roiet.nso.go.th/</a:t>
            </a:r>
          </a:p>
          <a:p>
            <a:endParaRPr lang="en-US" baseline="0" dirty="0"/>
          </a:p>
        </p:txBody>
      </p:sp>
      <p:sp>
        <p:nvSpPr>
          <p:cNvPr id="4" name="Slide Number Placeholder 3"/>
          <p:cNvSpPr>
            <a:spLocks noGrp="1"/>
          </p:cNvSpPr>
          <p:nvPr>
            <p:ph type="sldNum" sz="quarter" idx="10"/>
          </p:nvPr>
        </p:nvSpPr>
        <p:spPr/>
        <p:txBody>
          <a:bodyPr/>
          <a:lstStyle/>
          <a:p>
            <a:fld id="{DFFCE636-EDCB-4E8F-A496-90D3D4BBB61E}" type="slidenum">
              <a:rPr lang="en-US" smtClean="0"/>
              <a:t>22</a:t>
            </a:fld>
            <a:endParaRPr lang="en-US"/>
          </a:p>
        </p:txBody>
      </p:sp>
    </p:spTree>
    <p:extLst>
      <p:ext uri="{BB962C8B-B14F-4D97-AF65-F5344CB8AC3E}">
        <p14:creationId xmlns:p14="http://schemas.microsoft.com/office/powerpoint/2010/main" val="350332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shown in the top right hand picture, the </a:t>
            </a:r>
            <a:r>
              <a:rPr lang="en-US" baseline="0" smtClean="0"/>
              <a:t>reports </a:t>
            </a:r>
            <a:r>
              <a:rPr lang="en-US" dirty="0"/>
              <a:t>from</a:t>
            </a:r>
            <a:r>
              <a:rPr lang="en-US"/>
              <a:t> National Statistical Office of Thailand </a:t>
            </a:r>
            <a:r>
              <a:rPr lang="en-US" baseline="0"/>
              <a:t>indicate </a:t>
            </a:r>
            <a:r>
              <a:rPr lang="en-US" baseline="0" dirty="0"/>
              <a:t>a strong correlation between total land area occupied by </a:t>
            </a:r>
            <a:r>
              <a:rPr lang="en-US" baseline="0"/>
              <a:t>rice </a:t>
            </a:r>
            <a:r>
              <a:rPr lang="en-US" dirty="0"/>
              <a:t>in</a:t>
            </a:r>
            <a:r>
              <a:rPr lang="en-US"/>
              <a:t> squared kilometers  </a:t>
            </a:r>
            <a:r>
              <a:rPr lang="en-US" baseline="0"/>
              <a:t>and </a:t>
            </a:r>
            <a:r>
              <a:rPr lang="en-US" baseline="0" dirty="0"/>
              <a:t>the output tonnage of rice harvested </a:t>
            </a:r>
            <a:r>
              <a:rPr lang="en-US" baseline="0"/>
              <a:t>each season </a:t>
            </a:r>
            <a:r>
              <a:rPr lang="en-US"/>
              <a:t>in Ton. We presented the relationship in a linear regression equation </a:t>
            </a:r>
            <a:r>
              <a:rPr lang="en-US" baseline="0"/>
              <a:t>.</a:t>
            </a:r>
            <a:endParaRPr lang="en-US" baseline="0" dirty="0"/>
          </a:p>
          <a:p>
            <a:endParaRPr lang="en-US" baseline="0" dirty="0"/>
          </a:p>
          <a:p>
            <a:r>
              <a:rPr lang="en-US" dirty="0"/>
              <a:t>In</a:t>
            </a:r>
            <a:r>
              <a:rPr lang="en-US"/>
              <a:t> the bottom right hand picture, we show that </a:t>
            </a:r>
            <a:r>
              <a:rPr lang="en-US" baseline="0"/>
              <a:t>Landsat </a:t>
            </a:r>
            <a:r>
              <a:rPr lang="en-US" baseline="0" dirty="0"/>
              <a:t>LCC’s could be used to predict the </a:t>
            </a:r>
            <a:r>
              <a:rPr lang="en-US" baseline="0"/>
              <a:t>rice yield </a:t>
            </a:r>
            <a:r>
              <a:rPr lang="en-US"/>
              <a:t>too</a:t>
            </a:r>
            <a:r>
              <a:rPr lang="en-US" baseline="0"/>
              <a:t>.</a:t>
            </a:r>
            <a:r>
              <a:rPr lang="en-US"/>
              <a:t> </a:t>
            </a:r>
            <a:r>
              <a:rPr lang="en-US" dirty="0"/>
              <a:t>The</a:t>
            </a:r>
            <a:r>
              <a:rPr lang="en-US"/>
              <a:t> results are presented in a linear regression providing R squared as much as 56.2 % .</a:t>
            </a:r>
            <a:endParaRPr lang="en-US" dirty="0"/>
          </a:p>
          <a:p>
            <a:endParaRPr lang="en-US" baseline="0" dirty="0"/>
          </a:p>
          <a:p>
            <a:pPr defTabSz="933237">
              <a:defRPr/>
            </a:pPr>
            <a:r>
              <a:rPr lang="en-US" dirty="0"/>
              <a:t>Website for National</a:t>
            </a:r>
            <a:r>
              <a:rPr lang="en-US" baseline="0" dirty="0"/>
              <a:t> Statistical Office of Thailand</a:t>
            </a:r>
            <a:r>
              <a:rPr lang="en-US" dirty="0"/>
              <a:t>: http://roiet.nso.go.th/</a:t>
            </a:r>
          </a:p>
          <a:p>
            <a:endParaRPr lang="en-US" baseline="0" dirty="0"/>
          </a:p>
        </p:txBody>
      </p:sp>
      <p:sp>
        <p:nvSpPr>
          <p:cNvPr id="4" name="Slide Number Placeholder 3"/>
          <p:cNvSpPr>
            <a:spLocks noGrp="1"/>
          </p:cNvSpPr>
          <p:nvPr>
            <p:ph type="sldNum" sz="quarter" idx="10"/>
          </p:nvPr>
        </p:nvSpPr>
        <p:spPr/>
        <p:txBody>
          <a:bodyPr/>
          <a:lstStyle/>
          <a:p>
            <a:fld id="{DFFCE636-EDCB-4E8F-A496-90D3D4BBB61E}" type="slidenum">
              <a:rPr lang="en-US" smtClean="0"/>
              <a:t>23</a:t>
            </a:fld>
            <a:endParaRPr lang="en-US"/>
          </a:p>
        </p:txBody>
      </p:sp>
    </p:spTree>
    <p:extLst>
      <p:ext uri="{BB962C8B-B14F-4D97-AF65-F5344CB8AC3E}">
        <p14:creationId xmlns:p14="http://schemas.microsoft.com/office/powerpoint/2010/main" val="350332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We</a:t>
            </a:r>
            <a:r>
              <a:rPr lang="en-US"/>
              <a:t> used Landsat 5, 7, 8 to conduct </a:t>
            </a:r>
            <a:r>
              <a:rPr lang="en-US" dirty="0"/>
              <a:t>supervised</a:t>
            </a:r>
            <a:r>
              <a:rPr lang="en-US"/>
              <a:t> land cover classifications, NDVI, and land surface temperature products. Terra </a:t>
            </a:r>
            <a:r>
              <a:rPr lang="en-US" smtClean="0"/>
              <a:t>and </a:t>
            </a:r>
            <a:r>
              <a:rPr lang="en-US" dirty="0"/>
              <a:t>Aqua</a:t>
            </a:r>
            <a:r>
              <a:rPr lang="en-US"/>
              <a:t> MODIS </a:t>
            </a:r>
            <a:r>
              <a:rPr lang="en-US" dirty="0"/>
              <a:t>products</a:t>
            </a:r>
            <a:r>
              <a:rPr lang="en-US"/>
              <a:t> were used to conduct land surface temperature and NDVI</a:t>
            </a:r>
            <a:r>
              <a:rPr lang="en-US" dirty="0"/>
              <a:t>.</a:t>
            </a:r>
          </a:p>
          <a:p>
            <a:pPr>
              <a:defRPr/>
            </a:pPr>
            <a:endParaRPr lang="en-US" dirty="0"/>
          </a:p>
          <a:p>
            <a:pPr>
              <a:buFont typeface="Arial" panose="020B0604020202020204" pitchFamily="34" charset="0"/>
              <a:buNone/>
            </a:pPr>
            <a:r>
              <a:rPr lang="en-US" dirty="0"/>
              <a:t>For</a:t>
            </a:r>
            <a:r>
              <a:rPr lang="en-US"/>
              <a:t> precipitation, we used TRMM and GPM. </a:t>
            </a:r>
            <a:endParaRPr lang="en-US" dirty="0"/>
          </a:p>
          <a:p>
            <a:endParaRPr lang="en-US"/>
          </a:p>
        </p:txBody>
      </p:sp>
      <p:sp>
        <p:nvSpPr>
          <p:cNvPr id="4" name="Slide Number Placeholder 3"/>
          <p:cNvSpPr>
            <a:spLocks noGrp="1"/>
          </p:cNvSpPr>
          <p:nvPr>
            <p:ph type="sldNum" sz="quarter" idx="10"/>
          </p:nvPr>
        </p:nvSpPr>
        <p:spPr/>
        <p:txBody>
          <a:bodyPr/>
          <a:lstStyle/>
          <a:p>
            <a:fld id="{DFFCE636-EDCB-4E8F-A496-90D3D4BBB61E}" type="slidenum">
              <a:rPr lang="en-US" smtClean="0"/>
              <a:t>24</a:t>
            </a:fld>
            <a:endParaRPr lang="en-US"/>
          </a:p>
        </p:txBody>
      </p:sp>
    </p:spTree>
    <p:extLst>
      <p:ext uri="{BB962C8B-B14F-4D97-AF65-F5344CB8AC3E}">
        <p14:creationId xmlns:p14="http://schemas.microsoft.com/office/powerpoint/2010/main" val="211443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t>
            </a:r>
            <a:r>
              <a:rPr lang="en-US" dirty="0" err="1" smtClean="0"/>
              <a:t>Komsan</a:t>
            </a:r>
            <a:r>
              <a:rPr lang="en-US" dirty="0" smtClean="0"/>
              <a:t>: </a:t>
            </a:r>
            <a:r>
              <a:rPr lang="en-US" dirty="0"/>
              <a:t>Study Area ] </a:t>
            </a:r>
          </a:p>
          <a:p>
            <a:pPr>
              <a:spcBef>
                <a:spcPts val="204"/>
              </a:spcBef>
              <a:buClr>
                <a:schemeClr val="accent1"/>
              </a:buClr>
            </a:pPr>
            <a:r>
              <a:rPr lang="en-US" dirty="0"/>
              <a:t>Unlike other areas in Thailand, the majority of the northeastern region’s rice is dependent on rain instead of irrigation.</a:t>
            </a:r>
          </a:p>
          <a:p>
            <a:pPr>
              <a:defRPr/>
            </a:pPr>
            <a:r>
              <a:rPr lang="en-US" dirty="0" smtClean="0"/>
              <a:t>Our study area, </a:t>
            </a:r>
            <a:r>
              <a:rPr lang="en-US" dirty="0" err="1" smtClean="0"/>
              <a:t>Roi</a:t>
            </a:r>
            <a:r>
              <a:rPr lang="en-US" dirty="0" smtClean="0"/>
              <a:t> Et, </a:t>
            </a:r>
            <a:r>
              <a:rPr lang="en-US" dirty="0"/>
              <a:t>is a province located on</a:t>
            </a:r>
            <a:r>
              <a:rPr lang="en-US" baseline="0" dirty="0"/>
              <a:t> a plateau in northeastern Thailand. </a:t>
            </a:r>
            <a:r>
              <a:rPr lang="en-US" dirty="0" smtClean="0"/>
              <a:t>It is well </a:t>
            </a:r>
            <a:r>
              <a:rPr lang="en-US" dirty="0"/>
              <a:t>known for producing large quantities of Jasmine rice, which is a premium product that plays a </a:t>
            </a:r>
            <a:r>
              <a:rPr lang="en-US" dirty="0" smtClean="0"/>
              <a:t>significant </a:t>
            </a:r>
            <a:r>
              <a:rPr lang="en-US" dirty="0"/>
              <a:t>role in Thai economy.</a:t>
            </a:r>
          </a:p>
          <a:p>
            <a:endParaRPr lang="en-US" baseline="0" dirty="0"/>
          </a:p>
          <a:p>
            <a:r>
              <a:rPr lang="en-US" dirty="0"/>
              <a:t>Image credits: </a:t>
            </a:r>
            <a:r>
              <a:rPr lang="en-US" dirty="0" err="1"/>
              <a:t>Esri</a:t>
            </a:r>
            <a:r>
              <a:rPr lang="en-US" dirty="0"/>
              <a:t>, National Geographic, </a:t>
            </a:r>
            <a:r>
              <a:rPr lang="en-US" dirty="0" err="1"/>
              <a:t>DeLorme</a:t>
            </a:r>
            <a:r>
              <a:rPr lang="en-US" dirty="0"/>
              <a:t>, </a:t>
            </a:r>
            <a:r>
              <a:rPr lang="en-US" dirty="0" err="1"/>
              <a:t>MapmyIndia</a:t>
            </a:r>
            <a:r>
              <a:rPr lang="en-US" dirty="0"/>
              <a:t>, UNEP-WCMC, NASA, ESA, METI, NRCAN, GEBCO, NOAA, increment P Corp., © </a:t>
            </a:r>
            <a:r>
              <a:rPr lang="en-US" dirty="0" err="1"/>
              <a:t>OpenStreetMap</a:t>
            </a:r>
            <a:r>
              <a:rPr lang="en-US" dirty="0"/>
              <a:t> contributors, and the GIS user community.</a:t>
            </a:r>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50315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t>
            </a:r>
            <a:r>
              <a:rPr lang="en-US" dirty="0" err="1" smtClean="0"/>
              <a:t>Komsan</a:t>
            </a:r>
            <a:r>
              <a:rPr lang="en-US" dirty="0" smtClean="0"/>
              <a:t>: </a:t>
            </a:r>
            <a:r>
              <a:rPr lang="en-US" dirty="0"/>
              <a:t>Community Concerns ] </a:t>
            </a:r>
            <a:endParaRPr lang="en-US" dirty="0" smtClean="0"/>
          </a:p>
          <a:p>
            <a:pPr>
              <a:defRPr/>
            </a:pPr>
            <a:r>
              <a:rPr lang="en-US" dirty="0" smtClean="0"/>
              <a:t>Although </a:t>
            </a:r>
            <a:r>
              <a:rPr lang="en-US" dirty="0" err="1" smtClean="0"/>
              <a:t>Roi</a:t>
            </a:r>
            <a:r>
              <a:rPr lang="en-US" dirty="0" smtClean="0"/>
              <a:t> Et produces</a:t>
            </a:r>
            <a:r>
              <a:rPr lang="en-US" baseline="0" dirty="0" smtClean="0"/>
              <a:t> large quantities of Jasmine rice, the rice crop yield is relatively low compared to other regions in the Mekong area.</a:t>
            </a:r>
            <a:endParaRPr lang="en-US" dirty="0"/>
          </a:p>
          <a:p>
            <a:pPr>
              <a:defRPr/>
            </a:pPr>
            <a:r>
              <a:rPr lang="en-US" dirty="0" smtClean="0"/>
              <a:t>Because </a:t>
            </a:r>
            <a:r>
              <a:rPr lang="en-US" dirty="0"/>
              <a:t>the rice fields in Roi Et are primarily rain-fed, rice is mostly only grown during the wet season.</a:t>
            </a:r>
          </a:p>
          <a:p>
            <a:pPr>
              <a:defRPr/>
            </a:pPr>
            <a:r>
              <a:rPr lang="en-US" dirty="0">
                <a:solidFill>
                  <a:srgbClr val="FF0000"/>
                </a:solidFill>
              </a:rPr>
              <a:t>The rice crops’ dependence </a:t>
            </a:r>
            <a:r>
              <a:rPr lang="en-US" dirty="0"/>
              <a:t>on rain leaves the region vulnerable to climate change.</a:t>
            </a:r>
          </a:p>
          <a:p>
            <a:pPr defTabSz="933237">
              <a:defRPr/>
            </a:pPr>
            <a:endParaRPr lang="en-US" sz="800" dirty="0" smtClean="0"/>
          </a:p>
          <a:p>
            <a:pPr defTabSz="933237">
              <a:defRPr/>
            </a:pPr>
            <a:endParaRPr lang="en-US" sz="800" dirty="0" smtClean="0"/>
          </a:p>
          <a:p>
            <a:pPr marL="0" marR="0" indent="0" algn="l" defTabSz="933237" rtl="0" eaLnBrk="1" fontAlgn="auto" latinLnBrk="0" hangingPunct="1">
              <a:lnSpc>
                <a:spcPct val="100000"/>
              </a:lnSpc>
              <a:spcBef>
                <a:spcPts val="0"/>
              </a:spcBef>
              <a:spcAft>
                <a:spcPts val="0"/>
              </a:spcAft>
              <a:buClrTx/>
              <a:buSzTx/>
              <a:buFontTx/>
              <a:buNone/>
              <a:tabLst/>
              <a:defRPr/>
            </a:pPr>
            <a:r>
              <a:rPr lang="en-US" sz="800" dirty="0" smtClean="0"/>
              <a:t>Image</a:t>
            </a:r>
            <a:r>
              <a:rPr lang="en-US" sz="800" baseline="0" dirty="0" smtClean="0"/>
              <a:t> source: </a:t>
            </a:r>
            <a:r>
              <a:rPr lang="en-US" sz="800" dirty="0" smtClean="0"/>
              <a:t>https://www.flickr.com/photos/pondpisut/16790458290</a:t>
            </a:r>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70332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Agricultural</a:t>
            </a:r>
            <a:r>
              <a:rPr lang="en-US" baseline="0" dirty="0" smtClean="0"/>
              <a:t> health and stress can be monitored using remote sensing data products such as land cover classifications, land surface temperature, precipitation, and vegetation indices.</a:t>
            </a:r>
          </a:p>
          <a:p>
            <a:endParaRPr lang="en-US" baseline="0" dirty="0" smtClean="0"/>
          </a:p>
          <a:p>
            <a:r>
              <a:rPr lang="en-US" baseline="0" dirty="0" smtClean="0"/>
              <a:t>Analysis of these products over time can expose patterns and correlations between rice yield and environmental factors such as climate and water availability.</a:t>
            </a:r>
          </a:p>
          <a:p>
            <a:endParaRPr lang="en-US" baseline="0" dirty="0" smtClean="0"/>
          </a:p>
          <a:p>
            <a:r>
              <a:rPr lang="en-US" baseline="0" dirty="0" smtClean="0"/>
              <a:t>These products can then be compiled into a linear regression model and compared against government reports of rice yield. Such a model could be used to estimate a season’s rice yield based on remotely sensed data.</a:t>
            </a:r>
          </a:p>
          <a:p>
            <a:endParaRPr lang="en-US" baseline="0" dirty="0" smtClean="0"/>
          </a:p>
          <a:p>
            <a:r>
              <a:rPr lang="en-US" baseline="0" dirty="0" smtClean="0"/>
              <a:t>Image source: https://www.flickr.com/photos/gogeid/17005078875/</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641391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 This project is partnered with the Royal Thai Embassy and NASA SERVIR Mekong to monitor and improve the understanding of climate change patterns and environmental variables on agricultural lands in Roi Et. SERVIR is a joint initiative of NASA and USAID and part of NASA’s Capacity Building Program. SERVIR Hubs are located at Marshall Space Flight Center, in Panama, Kenya, Nepal, and newly in Mekong, Thailand.</a:t>
            </a:r>
          </a:p>
          <a:p>
            <a:endParaRPr lang="en-US" dirty="0"/>
          </a:p>
          <a:p>
            <a:endParaRPr lang="en-US" dirty="0"/>
          </a:p>
          <a:p>
            <a:r>
              <a:rPr lang="en-US" dirty="0"/>
              <a:t>Image credits: </a:t>
            </a:r>
            <a:r>
              <a:rPr lang="es-ES" dirty="0" err="1"/>
              <a:t>National</a:t>
            </a:r>
            <a:r>
              <a:rPr lang="es-ES" dirty="0"/>
              <a:t> </a:t>
            </a:r>
            <a:r>
              <a:rPr lang="es-ES" dirty="0" err="1"/>
              <a:t>Geographic</a:t>
            </a:r>
            <a:r>
              <a:rPr lang="es-ES" dirty="0"/>
              <a:t>, </a:t>
            </a:r>
            <a:r>
              <a:rPr lang="es-ES" dirty="0" err="1"/>
              <a:t>Esri</a:t>
            </a:r>
            <a:r>
              <a:rPr lang="es-ES" dirty="0"/>
              <a:t>, </a:t>
            </a:r>
            <a:r>
              <a:rPr lang="es-ES" dirty="0" err="1"/>
              <a:t>DeLorme</a:t>
            </a:r>
            <a:r>
              <a:rPr lang="es-ES" dirty="0"/>
              <a:t>, HERE, UNEP-WCMC, USGS, NASA, ESA, METI, NRCAN, GEBCO, NOAA, </a:t>
            </a:r>
            <a:r>
              <a:rPr lang="es-ES" dirty="0" err="1"/>
              <a:t>increment</a:t>
            </a:r>
            <a:r>
              <a:rPr lang="es-ES" dirty="0"/>
              <a:t> P Corp. </a:t>
            </a:r>
          </a:p>
          <a:p>
            <a:endParaRPr lang="es-ES" dirty="0"/>
          </a:p>
          <a:p>
            <a:r>
              <a:rPr lang="en-US" dirty="0" err="1"/>
              <a:t>Gassert</a:t>
            </a:r>
            <a:r>
              <a:rPr lang="en-US" dirty="0"/>
              <a:t>, F., P. Rai, P. </a:t>
            </a:r>
            <a:r>
              <a:rPr lang="en-US" dirty="0" err="1"/>
              <a:t>Reig</a:t>
            </a:r>
            <a:r>
              <a:rPr lang="en-US" dirty="0"/>
              <a:t>, and M. Luck. 2012. “Mekong River Basin Study.” Working Paper. Washington, DC: World Resources Institute.</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52786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[Tim]</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For </a:t>
            </a:r>
            <a:r>
              <a:rPr lang="en-US" sz="1200" b="0" i="0" u="none" strike="noStrike" kern="1200" dirty="0" smtClean="0">
                <a:solidFill>
                  <a:schemeClr val="tx1"/>
                </a:solidFill>
                <a:effectLst/>
                <a:latin typeface="+mn-lt"/>
                <a:ea typeface="+mn-ea"/>
                <a:cs typeface="+mn-cs"/>
              </a:rPr>
              <a:t>the methodology of the Thailand Agriculture project</a:t>
            </a:r>
            <a:endParaRPr lang="en-US" b="0" dirty="0" smtClean="0">
              <a:effectLst/>
            </a:endParaRPr>
          </a:p>
          <a:p>
            <a:pPr rtl="0"/>
            <a:r>
              <a:rPr lang="en-US" sz="1200" b="0" i="0" u="none" strike="noStrike" kern="1200" dirty="0" smtClean="0">
                <a:solidFill>
                  <a:schemeClr val="tx1"/>
                </a:solidFill>
                <a:effectLst/>
                <a:latin typeface="+mn-lt"/>
                <a:ea typeface="+mn-ea"/>
                <a:cs typeface="+mn-cs"/>
              </a:rPr>
              <a:t>Three main classes of satellites and sensors were used in this project.</a:t>
            </a:r>
            <a:endParaRPr lang="en-US" b="0" dirty="0" smtClean="0">
              <a:effectLst/>
            </a:endParaRPr>
          </a:p>
          <a:p>
            <a:pPr rtl="0"/>
            <a:r>
              <a:rPr lang="en-US" sz="1200" b="0" i="0" u="none" strike="noStrike" kern="1200" dirty="0" smtClean="0">
                <a:solidFill>
                  <a:schemeClr val="tx1"/>
                </a:solidFill>
                <a:effectLst/>
                <a:latin typeface="+mn-lt"/>
                <a:ea typeface="+mn-ea"/>
                <a:cs typeface="+mn-cs"/>
              </a:rPr>
              <a:t>First, high resolution sensors from Landsat suite were used to classify rice area.</a:t>
            </a:r>
            <a:endParaRPr lang="en-US" b="0" dirty="0" smtClean="0">
              <a:effectLst/>
            </a:endParaRPr>
          </a:p>
          <a:p>
            <a:pPr rtl="0"/>
            <a:r>
              <a:rPr lang="en-US" sz="1200" b="0" i="0" u="none" strike="noStrike" kern="1200" dirty="0" smtClean="0">
                <a:solidFill>
                  <a:schemeClr val="tx1"/>
                </a:solidFill>
                <a:effectLst/>
                <a:latin typeface="+mn-lt"/>
                <a:ea typeface="+mn-ea"/>
                <a:cs typeface="+mn-cs"/>
              </a:rPr>
              <a:t>Second, precipitation radar data from GPM and TRMM were used to average monthly rainfall in part of calculating SDCI.</a:t>
            </a:r>
            <a:endParaRPr lang="en-US" b="0" dirty="0" smtClean="0">
              <a:effectLst/>
            </a:endParaRPr>
          </a:p>
          <a:p>
            <a:pPr rtl="0"/>
            <a:r>
              <a:rPr lang="en-US" sz="1200" b="0" i="0" u="none" strike="noStrike" kern="1200" dirty="0" smtClean="0">
                <a:solidFill>
                  <a:schemeClr val="tx1"/>
                </a:solidFill>
                <a:effectLst/>
                <a:latin typeface="+mn-lt"/>
                <a:ea typeface="+mn-ea"/>
                <a:cs typeface="+mn-cs"/>
              </a:rPr>
              <a:t>Third, land surface temperature and NDVI from Aqua/Terra were used in part of calculating SDCI.</a:t>
            </a:r>
            <a:endParaRPr lang="en-US" b="0" dirty="0" smtClean="0">
              <a:effectLst/>
            </a:endParaRPr>
          </a:p>
          <a:p>
            <a:r>
              <a:rPr lang="en-US" sz="1200" b="0" i="0" u="none" strike="noStrike" kern="1200" dirty="0" smtClean="0">
                <a:solidFill>
                  <a:schemeClr val="tx1"/>
                </a:solidFill>
                <a:effectLst/>
                <a:latin typeface="+mn-lt"/>
                <a:ea typeface="+mn-ea"/>
                <a:cs typeface="+mn-cs"/>
              </a:rPr>
              <a:t>Using Land Cover Classification, SDCI, Precipitation, and NDVI , we can develop prediction models.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49722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a:t>
            </a:r>
            <a:r>
              <a:rPr lang="en-US" dirty="0" err="1" smtClean="0"/>
              <a:t>Arom</a:t>
            </a:r>
            <a:r>
              <a:rPr lang="en-US" dirty="0" smtClean="0"/>
              <a:t>] A </a:t>
            </a:r>
            <a:r>
              <a:rPr lang="en-US" dirty="0"/>
              <a:t>supervised land cover classification was conducted over the study area by drawing training sample</a:t>
            </a:r>
            <a:r>
              <a:rPr lang="en-US" baseline="0" dirty="0"/>
              <a:t> polygons </a:t>
            </a:r>
            <a:r>
              <a:rPr lang="en-US" dirty="0"/>
              <a:t>around known terrain types. Three classes of</a:t>
            </a:r>
            <a:r>
              <a:rPr lang="en-US" baseline="0" dirty="0"/>
              <a:t> pixel values were defined: rice fields, non-rice land cover, and cloud cover.</a:t>
            </a:r>
            <a:endParaRPr lang="en-US" dirty="0"/>
          </a:p>
          <a:p>
            <a:pPr defTabSz="933237">
              <a:defRPr/>
            </a:pPr>
            <a:endParaRPr lang="en-US" dirty="0"/>
          </a:p>
          <a:p>
            <a:pPr defTabSz="933237">
              <a:defRPr/>
            </a:pPr>
            <a:r>
              <a:rPr lang="en-US" dirty="0"/>
              <a:t>Classifications were partially validated using Google Earth, </a:t>
            </a:r>
            <a:r>
              <a:rPr lang="en-US" dirty="0" err="1"/>
              <a:t>Esri’s</a:t>
            </a:r>
            <a:r>
              <a:rPr lang="en-US" dirty="0"/>
              <a:t> </a:t>
            </a:r>
            <a:r>
              <a:rPr lang="en-US" dirty="0" err="1" smtClean="0"/>
              <a:t>Basemaps</a:t>
            </a:r>
            <a:r>
              <a:rPr lang="en-US" dirty="0"/>
              <a:t>, and by comparing the spectral signature of rice across all Landsat band wavelengths to classification results.</a:t>
            </a:r>
          </a:p>
          <a:p>
            <a:endParaRPr lang="en-US" dirty="0"/>
          </a:p>
          <a:p>
            <a:r>
              <a:rPr lang="en-US" dirty="0"/>
              <a:t>Image credits: NASA, USGS, </a:t>
            </a:r>
            <a:r>
              <a:rPr lang="en-US" dirty="0" err="1"/>
              <a:t>Esri</a:t>
            </a:r>
            <a:r>
              <a:rPr lang="en-US" dirty="0"/>
              <a:t>, </a:t>
            </a:r>
            <a:r>
              <a:rPr lang="en-US" dirty="0" err="1"/>
              <a:t>DigitalGlobe</a:t>
            </a:r>
            <a:r>
              <a:rPr lang="en-US" dirty="0"/>
              <a:t>, </a:t>
            </a:r>
            <a:r>
              <a:rPr lang="en-US" dirty="0" err="1"/>
              <a:t>GeoEye</a:t>
            </a:r>
            <a:r>
              <a:rPr lang="en-US" dirty="0"/>
              <a:t>, Earthstar </a:t>
            </a:r>
            <a:r>
              <a:rPr lang="en-US" dirty="0" err="1"/>
              <a:t>Geographics</a:t>
            </a:r>
            <a:r>
              <a:rPr lang="en-US" dirty="0"/>
              <a:t>, CNES/Airbus DS, USDA, AEX, </a:t>
            </a:r>
            <a:r>
              <a:rPr lang="en-US" dirty="0" err="1"/>
              <a:t>Getmapping</a:t>
            </a:r>
            <a:r>
              <a:rPr lang="en-US" dirty="0"/>
              <a:t>, </a:t>
            </a:r>
            <a:r>
              <a:rPr lang="en-US" dirty="0" err="1"/>
              <a:t>Aerogrid</a:t>
            </a:r>
            <a:r>
              <a:rPr lang="en-US" dirty="0"/>
              <a:t>, IGN, IGP, </a:t>
            </a:r>
            <a:r>
              <a:rPr lang="en-US" dirty="0" err="1"/>
              <a:t>swisstopo</a:t>
            </a:r>
            <a:r>
              <a:rPr lang="en-US" dirty="0"/>
              <a:t>, and the GIS User Community</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48490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a:t>
            </a:r>
            <a:r>
              <a:rPr lang="en-US" dirty="0" err="1" smtClean="0"/>
              <a:t>Arom</a:t>
            </a:r>
            <a:r>
              <a:rPr lang="en-US" dirty="0" smtClean="0"/>
              <a:t>] NDVI was calculated over the</a:t>
            </a:r>
            <a:r>
              <a:rPr lang="en-US" baseline="0" dirty="0" smtClean="0"/>
              <a:t> classified rice area from Landsat 5, 7, and 8 imagery.</a:t>
            </a:r>
            <a:endParaRPr lang="en-US" dirty="0" smtClean="0"/>
          </a:p>
          <a:p>
            <a:pPr defTabSz="933237">
              <a:defRPr/>
            </a:pPr>
            <a:endParaRPr lang="en-US" dirty="0" smtClean="0"/>
          </a:p>
          <a:p>
            <a:pPr defTabSz="933237">
              <a:defRPr/>
            </a:pPr>
            <a:r>
              <a:rPr lang="en-US" dirty="0" smtClean="0"/>
              <a:t>Image credits: NASA, USGS, </a:t>
            </a:r>
            <a:r>
              <a:rPr lang="en-US" dirty="0" err="1" smtClean="0"/>
              <a:t>Esri</a:t>
            </a:r>
            <a:r>
              <a:rPr lang="en-US" dirty="0" smtClean="0"/>
              <a:t>, </a:t>
            </a:r>
            <a:r>
              <a:rPr lang="en-US" dirty="0" err="1" smtClean="0"/>
              <a:t>DigitalGlobe</a:t>
            </a:r>
            <a:r>
              <a:rPr lang="en-US" dirty="0" smtClean="0"/>
              <a:t>, </a:t>
            </a:r>
            <a:r>
              <a:rPr lang="en-US" dirty="0" err="1" smtClean="0"/>
              <a:t>GeoEye</a:t>
            </a:r>
            <a:r>
              <a:rPr lang="en-US" dirty="0" smtClean="0"/>
              <a:t>, Earthstar </a:t>
            </a:r>
            <a:r>
              <a:rPr lang="en-US" dirty="0" err="1" smtClean="0"/>
              <a:t>Geographics</a:t>
            </a:r>
            <a:r>
              <a:rPr lang="en-US" dirty="0" smtClean="0"/>
              <a:t>, CNES/Airbus DS, USDA, AEX, </a:t>
            </a:r>
            <a:r>
              <a:rPr lang="en-US" dirty="0" err="1" smtClean="0"/>
              <a:t>Getmapping</a:t>
            </a:r>
            <a:r>
              <a:rPr lang="en-US" dirty="0" smtClean="0"/>
              <a:t>, </a:t>
            </a:r>
            <a:r>
              <a:rPr lang="en-US" dirty="0" err="1" smtClean="0"/>
              <a:t>Aerogrid</a:t>
            </a:r>
            <a:r>
              <a:rPr lang="en-US" dirty="0" smtClean="0"/>
              <a:t>, IGN, IGP, </a:t>
            </a:r>
            <a:r>
              <a:rPr lang="en-US" dirty="0" err="1" smtClean="0"/>
              <a:t>swisstopo</a:t>
            </a:r>
            <a:r>
              <a:rPr lang="en-US" dirty="0" smtClean="0"/>
              <a:t>, and the GIS User Community</a:t>
            </a:r>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484901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bottom grey"/>
          <p:cNvSpPr/>
          <p:nvPr/>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cknowledgements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cknowledgements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bottom grey"/>
          <p:cNvSpPr/>
          <p:nvPr/>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eft text, Righ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ight text, Lef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ext, Top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ttom text, Top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p text, Bottom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p text, Bottom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mphasize acronym">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ft text, Righ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mphasize key points">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cknowledgements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cknowledgements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bottom grey"/>
          <p:cNvSpPr/>
          <p:nvPr/>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eft text, Righ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ight text, Lef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ottom text, Top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ottom text, Top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op text, Bottom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op text, Bottom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ight text, Lef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mphasize acronym">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mphasize key points">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cknowledgements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cknowledgements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ttom text, Top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text, Top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p text, Bottom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p text, Bottom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mphasize acronym">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mphasize key points">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5461" r:id="rId1"/>
    <p:sldLayoutId id="2147485462" r:id="rId2"/>
    <p:sldLayoutId id="2147485463" r:id="rId3"/>
    <p:sldLayoutId id="2147485464" r:id="rId4"/>
    <p:sldLayoutId id="2147485465" r:id="rId5"/>
    <p:sldLayoutId id="2147485466" r:id="rId6"/>
    <p:sldLayoutId id="2147485467" r:id="rId7"/>
    <p:sldLayoutId id="2147485468" r:id="rId8"/>
    <p:sldLayoutId id="2147485469" r:id="rId9"/>
    <p:sldLayoutId id="2147485470" r:id="rId10"/>
    <p:sldLayoutId id="21474854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5473" r:id="rId1"/>
    <p:sldLayoutId id="2147485474" r:id="rId2"/>
    <p:sldLayoutId id="2147485475" r:id="rId3"/>
    <p:sldLayoutId id="2147485476" r:id="rId4"/>
    <p:sldLayoutId id="2147485477" r:id="rId5"/>
    <p:sldLayoutId id="2147485478" r:id="rId6"/>
    <p:sldLayoutId id="2147485479" r:id="rId7"/>
    <p:sldLayoutId id="2147485480" r:id="rId8"/>
    <p:sldLayoutId id="2147485481" r:id="rId9"/>
    <p:sldLayoutId id="2147485482" r:id="rId10"/>
    <p:sldLayoutId id="21474854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5485" r:id="rId1"/>
    <p:sldLayoutId id="2147485486" r:id="rId2"/>
    <p:sldLayoutId id="2147485487" r:id="rId3"/>
    <p:sldLayoutId id="2147485488" r:id="rId4"/>
    <p:sldLayoutId id="2147485489" r:id="rId5"/>
    <p:sldLayoutId id="2147485490" r:id="rId6"/>
    <p:sldLayoutId id="2147485491" r:id="rId7"/>
    <p:sldLayoutId id="2147485492" r:id="rId8"/>
    <p:sldLayoutId id="2147485493" r:id="rId9"/>
    <p:sldLayoutId id="2147485494" r:id="rId10"/>
    <p:sldLayoutId id="21474854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emf"/><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35.png"/><Relationship Id="rId5" Type="http://schemas.openxmlformats.org/officeDocument/2006/relationships/image" Target="../media/image33.emf"/><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microsoft.com/office/2007/relationships/hdphoto" Target="../media/hdphoto1.wdp"/><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3.png"/><Relationship Id="rId2" Type="http://schemas.openxmlformats.org/officeDocument/2006/relationships/notesSlide" Target="../notesSlides/notesSlide24.xml"/><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7.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emf"/><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em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r>
              <a:rPr lang="en-US" dirty="0" smtClean="0"/>
              <a:t>Atipat Wattanuntachai</a:t>
            </a:r>
            <a:endParaRPr lang="en-US" dirty="0"/>
          </a:p>
        </p:txBody>
      </p:sp>
      <p:sp>
        <p:nvSpPr>
          <p:cNvPr id="7" name="Text Placeholder 6"/>
          <p:cNvSpPr>
            <a:spLocks noGrp="1"/>
          </p:cNvSpPr>
          <p:nvPr>
            <p:ph type="body" sz="quarter" idx="15"/>
          </p:nvPr>
        </p:nvSpPr>
        <p:spPr/>
        <p:txBody>
          <a:bodyPr/>
          <a:lstStyle/>
          <a:p>
            <a:r>
              <a:rPr lang="en-US" dirty="0"/>
              <a:t>Komsan Rattanakijsuntorn</a:t>
            </a:r>
          </a:p>
          <a:p>
            <a:endParaRPr lang="en-US" dirty="0"/>
          </a:p>
        </p:txBody>
      </p:sp>
      <p:sp>
        <p:nvSpPr>
          <p:cNvPr id="6" name="Text Placeholder 5"/>
          <p:cNvSpPr>
            <a:spLocks noGrp="1"/>
          </p:cNvSpPr>
          <p:nvPr>
            <p:ph type="body" sz="quarter" idx="14"/>
          </p:nvPr>
        </p:nvSpPr>
        <p:spPr/>
        <p:txBody>
          <a:bodyPr/>
          <a:lstStyle/>
          <a:p>
            <a:r>
              <a:rPr lang="en-US" dirty="0" err="1" smtClean="0"/>
              <a:t>Arom</a:t>
            </a:r>
            <a:r>
              <a:rPr lang="en-US" dirty="0" smtClean="0"/>
              <a:t> </a:t>
            </a:r>
            <a:r>
              <a:rPr lang="en-US" dirty="0" err="1" smtClean="0"/>
              <a:t>Boekfah</a:t>
            </a:r>
            <a:endParaRPr lang="en-US" dirty="0"/>
          </a:p>
        </p:txBody>
      </p:sp>
      <p:sp>
        <p:nvSpPr>
          <p:cNvPr id="5" name="Text Placeholder 4"/>
          <p:cNvSpPr>
            <a:spLocks noGrp="1"/>
          </p:cNvSpPr>
          <p:nvPr>
            <p:ph type="body" sz="quarter" idx="13"/>
          </p:nvPr>
        </p:nvSpPr>
        <p:spPr/>
        <p:txBody>
          <a:bodyPr/>
          <a:lstStyle/>
          <a:p>
            <a:r>
              <a:rPr lang="en-US" dirty="0"/>
              <a:t>Watanyoo Suksa-ngiam</a:t>
            </a:r>
          </a:p>
        </p:txBody>
      </p:sp>
      <p:sp>
        <p:nvSpPr>
          <p:cNvPr id="4" name="Text Placeholder 3"/>
          <p:cNvSpPr>
            <a:spLocks noGrp="1"/>
          </p:cNvSpPr>
          <p:nvPr>
            <p:ph type="body" sz="quarter" idx="12"/>
          </p:nvPr>
        </p:nvSpPr>
        <p:spPr/>
        <p:txBody>
          <a:bodyPr/>
          <a:lstStyle/>
          <a:p>
            <a:r>
              <a:rPr lang="en-US"/>
              <a:t>Chayanit </a:t>
            </a:r>
            <a:r>
              <a:rPr lang="en-US" smtClean="0"/>
              <a:t>Choomwattana</a:t>
            </a:r>
            <a:endParaRPr lang="en-US" dirty="0"/>
          </a:p>
        </p:txBody>
      </p:sp>
      <p:sp>
        <p:nvSpPr>
          <p:cNvPr id="3" name="Text Placeholder 2"/>
          <p:cNvSpPr>
            <a:spLocks noGrp="1"/>
          </p:cNvSpPr>
          <p:nvPr>
            <p:ph type="body" sz="quarter" idx="11"/>
          </p:nvPr>
        </p:nvSpPr>
        <p:spPr/>
        <p:txBody>
          <a:bodyPr/>
          <a:lstStyle/>
          <a:p>
            <a:r>
              <a:rPr lang="en-US" dirty="0" smtClean="0"/>
              <a:t>Tim Klug (Project Lead)</a:t>
            </a:r>
            <a:endParaRPr lang="en-US" dirty="0"/>
          </a:p>
        </p:txBody>
      </p:sp>
      <p:sp>
        <p:nvSpPr>
          <p:cNvPr id="9" name="Text Placeholder 8"/>
          <p:cNvSpPr>
            <a:spLocks noGrp="1"/>
          </p:cNvSpPr>
          <p:nvPr>
            <p:ph type="body" sz="quarter" idx="17"/>
          </p:nvPr>
        </p:nvSpPr>
        <p:spPr/>
        <p:txBody>
          <a:bodyPr>
            <a:normAutofit fontScale="70000" lnSpcReduction="20000"/>
          </a:bodyPr>
          <a:lstStyle/>
          <a:p>
            <a:r>
              <a:rPr lang="en-US" dirty="0"/>
              <a:t>Monitoring Food Crop Health and Stress Due to Changing Climate for Enriched Agricultural Land Management</a:t>
            </a:r>
          </a:p>
        </p:txBody>
      </p:sp>
      <p:sp>
        <p:nvSpPr>
          <p:cNvPr id="2" name="Text Placeholder 1"/>
          <p:cNvSpPr>
            <a:spLocks noGrp="1"/>
          </p:cNvSpPr>
          <p:nvPr>
            <p:ph type="body" sz="quarter" idx="10"/>
          </p:nvPr>
        </p:nvSpPr>
        <p:spPr/>
        <p:txBody>
          <a:bodyPr/>
          <a:lstStyle/>
          <a:p>
            <a:r>
              <a:rPr lang="en-US" dirty="0" smtClean="0"/>
              <a:t>Thailand Agriculture</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83" y="2970953"/>
            <a:ext cx="319987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0"/>
          </p:nvPr>
        </p:nvSpPr>
        <p:spPr/>
        <p:txBody>
          <a:bodyPr/>
          <a:lstStyle/>
          <a:p>
            <a:r>
              <a:rPr lang="en-US" dirty="0" smtClean="0"/>
              <a:t>Precipitation Data</a:t>
            </a:r>
            <a:endParaRPr lang="en-US" dirty="0"/>
          </a:p>
        </p:txBody>
      </p:sp>
      <p:pic>
        <p:nvPicPr>
          <p:cNvPr id="6" name="Picture 2" descr="D:\Klug\Docs\Rice_Logo.pn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0389" y="4882437"/>
            <a:ext cx="1181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D:\Powerpoint_online\Roi_Et_Preci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5812" y="1142153"/>
            <a:ext cx="4733365" cy="3657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7"/>
          <p:cNvSpPr txBox="1"/>
          <p:nvPr/>
        </p:nvSpPr>
        <p:spPr>
          <a:xfrm>
            <a:off x="4112012" y="801064"/>
            <a:ext cx="2174488" cy="461665"/>
          </a:xfrm>
          <a:prstGeom prst="rect">
            <a:avLst/>
          </a:prstGeom>
          <a:noFill/>
        </p:spPr>
        <p:txBody>
          <a:bodyPr wrap="square" rtlCol="0">
            <a:spAutoFit/>
          </a:bodyPr>
          <a:lstStyle/>
          <a:p>
            <a:pPr algn="ctr"/>
            <a:r>
              <a:rPr lang="en-US" sz="1200" dirty="0" smtClean="0"/>
              <a:t>TRMM (10/14) – PR (mm/</a:t>
            </a:r>
            <a:r>
              <a:rPr lang="en-US" sz="1200" dirty="0" err="1" smtClean="0"/>
              <a:t>hr</a:t>
            </a:r>
            <a:r>
              <a:rPr lang="en-US" sz="1200" dirty="0" smtClean="0"/>
              <a:t>)</a:t>
            </a:r>
          </a:p>
          <a:p>
            <a:pPr algn="ctr"/>
            <a:r>
              <a:rPr lang="en-US" sz="1200" dirty="0" smtClean="0"/>
              <a:t>(Resampled data)</a:t>
            </a:r>
            <a:endParaRPr lang="en-US" sz="1200" dirty="0"/>
          </a:p>
        </p:txBody>
      </p:sp>
      <p:sp>
        <p:nvSpPr>
          <p:cNvPr id="11" name="TextBox 14"/>
          <p:cNvSpPr txBox="1"/>
          <p:nvPr/>
        </p:nvSpPr>
        <p:spPr>
          <a:xfrm>
            <a:off x="6480389" y="801064"/>
            <a:ext cx="2174488" cy="276999"/>
          </a:xfrm>
          <a:prstGeom prst="rect">
            <a:avLst/>
          </a:prstGeom>
          <a:noFill/>
        </p:spPr>
        <p:txBody>
          <a:bodyPr wrap="square" rtlCol="0">
            <a:spAutoFit/>
          </a:bodyPr>
          <a:lstStyle/>
          <a:p>
            <a:pPr algn="ctr"/>
            <a:r>
              <a:rPr lang="en-US" sz="1200" dirty="0" smtClean="0"/>
              <a:t>GPM (10/14) – PR (mm/</a:t>
            </a:r>
            <a:r>
              <a:rPr lang="en-US" sz="1200" dirty="0" err="1" smtClean="0"/>
              <a:t>hr</a:t>
            </a:r>
            <a:r>
              <a:rPr lang="en-US" sz="1200" dirty="0" smtClean="0"/>
              <a:t>)</a:t>
            </a:r>
          </a:p>
        </p:txBody>
      </p:sp>
      <p:sp>
        <p:nvSpPr>
          <p:cNvPr id="12" name="Text Placeholder 1"/>
          <p:cNvSpPr>
            <a:spLocks noGrp="1"/>
          </p:cNvSpPr>
          <p:nvPr/>
        </p:nvSpPr>
        <p:spPr>
          <a:xfrm>
            <a:off x="240692" y="1974267"/>
            <a:ext cx="3793779" cy="6661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Monthly precipitation rate (PR) from TRMM and GPM</a:t>
            </a:r>
          </a:p>
        </p:txBody>
      </p:sp>
    </p:spTree>
    <p:extLst>
      <p:ext uri="{BB962C8B-B14F-4D97-AF65-F5344CB8AC3E}">
        <p14:creationId xmlns:p14="http://schemas.microsoft.com/office/powerpoint/2010/main" val="95138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69" y="3529424"/>
            <a:ext cx="3553860" cy="304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0"/>
          </p:nvPr>
        </p:nvSpPr>
        <p:spPr>
          <a:xfrm>
            <a:off x="548640" y="439120"/>
            <a:ext cx="3566160" cy="1325880"/>
          </a:xfrm>
        </p:spPr>
        <p:txBody>
          <a:bodyPr>
            <a:normAutofit fontScale="85000" lnSpcReduction="10000"/>
          </a:bodyPr>
          <a:lstStyle/>
          <a:p>
            <a:r>
              <a:rPr lang="en-US" dirty="0" smtClean="0"/>
              <a:t>Scaled Drought Condition Index</a:t>
            </a:r>
            <a:endParaRPr lang="en-US" dirty="0"/>
          </a:p>
        </p:txBody>
      </p:sp>
      <p:pic>
        <p:nvPicPr>
          <p:cNvPr id="6" name="Picture 2" descr="D:\Klug\Docs\Rice_Logo.pn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8095" y="2752725"/>
            <a:ext cx="1268413"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1"/>
          <p:cNvSpPr>
            <a:spLocks noGrp="1"/>
          </p:cNvSpPr>
          <p:nvPr/>
        </p:nvSpPr>
        <p:spPr>
          <a:xfrm>
            <a:off x="172150" y="1842204"/>
            <a:ext cx="3793779" cy="1431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sz="2400" dirty="0"/>
              <a:t>SDCI calculated from NDVI, land surface temperature, and precipitation data</a:t>
            </a:r>
          </a:p>
        </p:txBody>
      </p:sp>
      <p:sp>
        <p:nvSpPr>
          <p:cNvPr id="11" name="TextBox 7"/>
          <p:cNvSpPr txBox="1"/>
          <p:nvPr/>
        </p:nvSpPr>
        <p:spPr>
          <a:xfrm>
            <a:off x="5448092" y="1033544"/>
            <a:ext cx="2174488" cy="276999"/>
          </a:xfrm>
          <a:prstGeom prst="rect">
            <a:avLst/>
          </a:prstGeom>
          <a:noFill/>
        </p:spPr>
        <p:txBody>
          <a:bodyPr wrap="square" rtlCol="0">
            <a:spAutoFit/>
          </a:bodyPr>
          <a:lstStyle/>
          <a:p>
            <a:pPr algn="ctr"/>
            <a:r>
              <a:rPr lang="en-US" sz="1200"/>
              <a:t>SDCI (September 2014)</a:t>
            </a:r>
            <a:endParaRPr lang="en-US" sz="1200" dirty="0"/>
          </a:p>
        </p:txBody>
      </p:sp>
      <p:pic>
        <p:nvPicPr>
          <p:cNvPr id="2050" name="Picture 2" descr="D:\Klug\Deliverables\VPS\VPS_Maps\SDCI_PP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838" y="1371600"/>
            <a:ext cx="231499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831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4"/>
          <p:cNvGraphicFramePr>
            <a:graphicFrameLocks noGrp="1"/>
          </p:cNvGraphicFramePr>
          <p:nvPr>
            <p:extLst>
              <p:ext uri="{D42A27DB-BD31-4B8C-83A1-F6EECF244321}">
                <p14:modId xmlns:p14="http://schemas.microsoft.com/office/powerpoint/2010/main" val="1541978673"/>
              </p:ext>
            </p:extLst>
          </p:nvPr>
        </p:nvGraphicFramePr>
        <p:xfrm>
          <a:off x="114301" y="1498601"/>
          <a:ext cx="8915395" cy="4952304"/>
        </p:xfrm>
        <a:graphic>
          <a:graphicData uri="http://schemas.openxmlformats.org/drawingml/2006/table">
            <a:tbl>
              <a:tblPr>
                <a:tableStyleId>{5C22544A-7EE6-4342-B048-85BDC9FD1C3A}</a:tableStyleId>
              </a:tblPr>
              <a:tblGrid>
                <a:gridCol w="1252504"/>
                <a:gridCol w="1252504"/>
                <a:gridCol w="1252504"/>
                <a:gridCol w="1252504"/>
                <a:gridCol w="1252504"/>
                <a:gridCol w="1252504"/>
                <a:gridCol w="1400371"/>
              </a:tblGrid>
              <a:tr h="402943">
                <a:tc gridSpan="7">
                  <a:txBody>
                    <a:bodyPr/>
                    <a:lstStyle/>
                    <a:p>
                      <a:pPr algn="ctr" fontAlgn="ctr"/>
                      <a:r>
                        <a:rPr lang="en-US" sz="1800" b="1" i="0" u="none" strike="noStrike" dirty="0" smtClean="0">
                          <a:solidFill>
                            <a:srgbClr val="000000"/>
                          </a:solidFill>
                          <a:effectLst/>
                          <a:latin typeface="+mn-lt"/>
                        </a:rPr>
                        <a:t>Pearson’s Correlation</a:t>
                      </a:r>
                      <a:r>
                        <a:rPr lang="en-US" sz="1800" b="1" i="0" u="none" strike="noStrike" baseline="0" dirty="0" smtClean="0">
                          <a:solidFill>
                            <a:srgbClr val="000000"/>
                          </a:solidFill>
                          <a:effectLst/>
                          <a:latin typeface="Century Gothic"/>
                        </a:rPr>
                        <a:t> Table (N = 120)</a:t>
                      </a:r>
                      <a:endParaRPr lang="en-US" sz="1800" b="1"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c hMerge="1">
                  <a:txBody>
                    <a:bodyPr/>
                    <a:lstStyle/>
                    <a:p>
                      <a:endParaRPr lang="en-US"/>
                    </a:p>
                  </a:txBody>
                  <a:tcP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r>
              <a:tr h="536529">
                <a:tc>
                  <a:txBody>
                    <a:bodyPr/>
                    <a:lstStyle/>
                    <a:p>
                      <a:pPr algn="ctr" fontAlgn="ctr"/>
                      <a:r>
                        <a:rPr lang="en-US" sz="1600" b="1" u="none" strike="noStrike" dirty="0">
                          <a:effectLst/>
                        </a:rPr>
                        <a:t> </a:t>
                      </a:r>
                      <a:endParaRPr lang="en-US" sz="1600" b="1" i="0" u="none" strike="noStrike" dirty="0">
                        <a:solidFill>
                          <a:srgbClr val="000000"/>
                        </a:solidFill>
                        <a:effectLst/>
                        <a:latin typeface="Century Gothic"/>
                      </a:endParaRPr>
                    </a:p>
                  </a:txBody>
                  <a:tcPr marL="9525" marR="9525" marT="9525" marB="0" anchor="ctr"/>
                </a:tc>
                <a:tc>
                  <a:txBody>
                    <a:bodyPr/>
                    <a:lstStyle/>
                    <a:p>
                      <a:pPr algn="ctr" fontAlgn="ctr"/>
                      <a:r>
                        <a:rPr lang="en-US" sz="1600" b="1" u="none" strike="noStrike" dirty="0">
                          <a:solidFill>
                            <a:schemeClr val="tx1"/>
                          </a:solidFill>
                          <a:effectLst/>
                        </a:rPr>
                        <a:t>Statistical Rice Yield</a:t>
                      </a:r>
                      <a:endParaRPr lang="en-US" sz="1600" b="1" i="0" u="none" strike="noStrike" dirty="0">
                        <a:solidFill>
                          <a:schemeClr val="tx1"/>
                        </a:solidFill>
                        <a:effectLst/>
                        <a:latin typeface="Century Gothic"/>
                      </a:endParaRPr>
                    </a:p>
                  </a:txBody>
                  <a:tcPr marL="9525" marR="9525" marT="9525" marB="0" anchor="ctr"/>
                </a:tc>
                <a:tc>
                  <a:txBody>
                    <a:bodyPr/>
                    <a:lstStyle/>
                    <a:p>
                      <a:pPr algn="ctr" fontAlgn="ctr"/>
                      <a:r>
                        <a:rPr lang="en-US" sz="1600" b="1" i="0" u="none" strike="noStrike" dirty="0" smtClean="0">
                          <a:solidFill>
                            <a:schemeClr val="tx1"/>
                          </a:solidFill>
                          <a:effectLst/>
                          <a:latin typeface="Century Gothic"/>
                        </a:rPr>
                        <a:t>Yield</a:t>
                      </a:r>
                      <a:r>
                        <a:rPr lang="en-US" sz="1600" b="1" i="0" u="none" strike="noStrike" baseline="0" dirty="0" smtClean="0">
                          <a:solidFill>
                            <a:schemeClr val="tx1"/>
                          </a:solidFill>
                          <a:effectLst/>
                          <a:latin typeface="Century Gothic"/>
                        </a:rPr>
                        <a:t> per Area</a:t>
                      </a:r>
                      <a:endParaRPr lang="en-US" sz="1600" b="1" i="0" u="none" strike="noStrike" dirty="0">
                        <a:solidFill>
                          <a:schemeClr val="tx1"/>
                        </a:solidFill>
                        <a:effectLst/>
                        <a:latin typeface="Century Gothic"/>
                      </a:endParaRPr>
                    </a:p>
                  </a:txBody>
                  <a:tcPr marL="9525" marR="9525" marT="9525" marB="0" anchor="ctr"/>
                </a:tc>
                <a:tc>
                  <a:txBody>
                    <a:bodyPr/>
                    <a:lstStyle/>
                    <a:p>
                      <a:pPr algn="ctr" fontAlgn="ctr"/>
                      <a:r>
                        <a:rPr lang="en-US" sz="1600" b="1" u="none" strike="noStrike" dirty="0">
                          <a:solidFill>
                            <a:schemeClr val="tx1"/>
                          </a:solidFill>
                          <a:effectLst/>
                        </a:rPr>
                        <a:t>Classified Rice Area</a:t>
                      </a:r>
                      <a:endParaRPr lang="en-US" sz="1600" b="1" i="0" u="none" strike="noStrike" dirty="0">
                        <a:solidFill>
                          <a:schemeClr val="tx1"/>
                        </a:solidFill>
                        <a:effectLst/>
                        <a:latin typeface="Century Gothic"/>
                      </a:endParaRPr>
                    </a:p>
                  </a:txBody>
                  <a:tcPr marL="9525" marR="9525" marT="9525" marB="0" anchor="ctr"/>
                </a:tc>
                <a:tc>
                  <a:txBody>
                    <a:bodyPr/>
                    <a:lstStyle/>
                    <a:p>
                      <a:pPr algn="ctr" fontAlgn="ctr"/>
                      <a:r>
                        <a:rPr lang="en-US" sz="1600" b="1" u="none" strike="noStrike" dirty="0">
                          <a:solidFill>
                            <a:schemeClr val="tx1"/>
                          </a:solidFill>
                          <a:effectLst/>
                        </a:rPr>
                        <a:t>SDCI</a:t>
                      </a:r>
                      <a:endParaRPr lang="en-US" sz="1600" b="1" i="0" u="none" strike="noStrike" dirty="0">
                        <a:solidFill>
                          <a:schemeClr val="tx1"/>
                        </a:solidFill>
                        <a:effectLst/>
                        <a:latin typeface="Century Gothic"/>
                      </a:endParaRPr>
                    </a:p>
                  </a:txBody>
                  <a:tcPr marL="9525" marR="9525" marT="9525" marB="0" anchor="ctr"/>
                </a:tc>
                <a:tc>
                  <a:txBody>
                    <a:bodyPr/>
                    <a:lstStyle/>
                    <a:p>
                      <a:pPr algn="ctr" fontAlgn="ctr"/>
                      <a:r>
                        <a:rPr lang="en-US" sz="1600" b="1" u="none" strike="noStrike" dirty="0">
                          <a:solidFill>
                            <a:schemeClr val="tx1"/>
                          </a:solidFill>
                          <a:effectLst/>
                        </a:rPr>
                        <a:t>NDVI</a:t>
                      </a:r>
                      <a:endParaRPr lang="en-US" sz="1600" b="1" i="0" u="none" strike="noStrike" dirty="0">
                        <a:solidFill>
                          <a:schemeClr val="tx1"/>
                        </a:solidFill>
                        <a:effectLst/>
                        <a:latin typeface="Century Gothic"/>
                      </a:endParaRPr>
                    </a:p>
                  </a:txBody>
                  <a:tcPr marL="9525" marR="9525" marT="9525" marB="0" anchor="ctr"/>
                </a:tc>
                <a:tc>
                  <a:txBody>
                    <a:bodyPr/>
                    <a:lstStyle/>
                    <a:p>
                      <a:pPr algn="ctr" fontAlgn="ctr"/>
                      <a:r>
                        <a:rPr lang="en-US" sz="1600" b="1" u="none" strike="noStrike" dirty="0">
                          <a:solidFill>
                            <a:schemeClr val="tx1"/>
                          </a:solidFill>
                          <a:effectLst/>
                        </a:rPr>
                        <a:t>Precipitation</a:t>
                      </a:r>
                      <a:endParaRPr lang="en-US" sz="1600" b="1" i="0" u="none" strike="noStrike" dirty="0">
                        <a:solidFill>
                          <a:schemeClr val="tx1"/>
                        </a:solidFill>
                        <a:effectLst/>
                        <a:latin typeface="Century Gothic"/>
                      </a:endParaRPr>
                    </a:p>
                  </a:txBody>
                  <a:tcPr marL="9525" marR="9525" marT="9525" marB="0" anchor="ctr"/>
                </a:tc>
              </a:tr>
              <a:tr h="536529">
                <a:tc>
                  <a:txBody>
                    <a:bodyPr/>
                    <a:lstStyle/>
                    <a:p>
                      <a:pPr algn="l" fontAlgn="ctr"/>
                      <a:endParaRPr lang="en-US" sz="1600" b="1" i="0" u="none" strike="noStrike" dirty="0">
                        <a:solidFill>
                          <a:srgbClr val="000000"/>
                        </a:solidFill>
                        <a:effectLst/>
                        <a:latin typeface="Century Gothic"/>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(ton)</a:t>
                      </a:r>
                      <a:endParaRPr lang="en-US" sz="1600" b="0"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(ton/km</a:t>
                      </a:r>
                      <a:r>
                        <a:rPr lang="en-US" sz="1600" b="0" i="0" u="none" strike="noStrike" baseline="30000" dirty="0" smtClean="0">
                          <a:solidFill>
                            <a:schemeClr val="tx1"/>
                          </a:solidFill>
                          <a:effectLst/>
                          <a:latin typeface="+mn-lt"/>
                        </a:rPr>
                        <a:t>2</a:t>
                      </a:r>
                      <a:r>
                        <a:rPr lang="en-US" sz="1600" b="0" i="0" u="none" strike="noStrike" dirty="0" smtClean="0">
                          <a:solidFill>
                            <a:schemeClr val="tx1"/>
                          </a:solidFill>
                          <a:effectLst/>
                          <a:latin typeface="+mn-lt"/>
                        </a:rPr>
                        <a:t>)</a:t>
                      </a:r>
                      <a:endParaRPr lang="en-US" sz="1600" b="0" i="0" u="none" strike="noStrike" dirty="0">
                        <a:solidFill>
                          <a:schemeClr val="tx1"/>
                        </a:solidFill>
                        <a:effectLst/>
                        <a:latin typeface="+mn-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mn-lt"/>
                        </a:rPr>
                        <a:t>(km</a:t>
                      </a:r>
                      <a:r>
                        <a:rPr lang="en-US" sz="1600" b="0" i="0" u="none" strike="noStrike" baseline="30000" dirty="0" smtClean="0">
                          <a:solidFill>
                            <a:schemeClr val="tx1"/>
                          </a:solidFill>
                          <a:effectLst/>
                          <a:latin typeface="+mn-lt"/>
                        </a:rPr>
                        <a:t>2</a:t>
                      </a:r>
                      <a:r>
                        <a:rPr lang="en-US" sz="1600" b="0" i="0" u="none" strike="noStrike" dirty="0" smtClean="0">
                          <a:solidFill>
                            <a:schemeClr val="tx1"/>
                          </a:solidFill>
                          <a:effectLst/>
                          <a:latin typeface="+mn-lt"/>
                        </a:rPr>
                        <a:t>)</a:t>
                      </a: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(mm/wet season)</a:t>
                      </a:r>
                      <a:endParaRPr lang="en-US" sz="1600" b="0" i="0" u="none" strike="noStrike" dirty="0">
                        <a:solidFill>
                          <a:schemeClr val="tx1"/>
                        </a:solidFill>
                        <a:effectLst/>
                        <a:latin typeface="+mn-lt"/>
                      </a:endParaRPr>
                    </a:p>
                  </a:txBody>
                  <a:tcPr marL="9525" marR="9525" marT="9525" marB="0" anchor="ctr"/>
                </a:tc>
              </a:tr>
              <a:tr h="536529">
                <a:tc>
                  <a:txBody>
                    <a:bodyPr/>
                    <a:lstStyle/>
                    <a:p>
                      <a:pPr algn="l" fontAlgn="ctr"/>
                      <a:r>
                        <a:rPr lang="en-US" sz="1600" b="1" u="none" strike="noStrike" dirty="0">
                          <a:effectLst/>
                        </a:rPr>
                        <a:t>Statistical Rice Yield</a:t>
                      </a:r>
                      <a:endParaRPr lang="en-US" sz="1600" b="1" i="0" u="none" strike="noStrike" dirty="0">
                        <a:solidFill>
                          <a:srgbClr val="000000"/>
                        </a:solidFill>
                        <a:effectLst/>
                        <a:latin typeface="Century Gothic"/>
                      </a:endParaRPr>
                    </a:p>
                  </a:txBody>
                  <a:tcPr marL="9525" marR="9525" marT="9525" marB="0" anchor="ctr"/>
                </a:tc>
                <a:tc>
                  <a:txBody>
                    <a:bodyPr/>
                    <a:lstStyle/>
                    <a:p>
                      <a:pPr algn="ctr" fontAlgn="ctr"/>
                      <a:r>
                        <a:rPr lang="en-US" sz="1600" b="0" i="0" u="none" strike="noStrike" dirty="0">
                          <a:solidFill>
                            <a:schemeClr val="tx1"/>
                          </a:solidFill>
                          <a:effectLst/>
                          <a:latin typeface="+mn-lt"/>
                        </a:rPr>
                        <a:t>1</a:t>
                      </a: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r>
              <a:tr h="53652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tx1"/>
                          </a:solidFill>
                          <a:effectLst/>
                          <a:latin typeface="+mn-lt"/>
                        </a:rPr>
                        <a:t>Yield</a:t>
                      </a:r>
                      <a:r>
                        <a:rPr lang="en-US" sz="1600" b="1" i="0" u="none" strike="noStrike" baseline="0" dirty="0" smtClean="0">
                          <a:solidFill>
                            <a:schemeClr val="tx1"/>
                          </a:solidFill>
                          <a:effectLst/>
                          <a:latin typeface="+mn-lt"/>
                        </a:rPr>
                        <a:t> per Area</a:t>
                      </a:r>
                      <a:endParaRPr lang="en-US" sz="1600" b="1" i="0" u="none" strike="noStrike" dirty="0" smtClean="0">
                        <a:solidFill>
                          <a:srgbClr val="000000"/>
                        </a:solidFill>
                        <a:effectLst/>
                        <a:latin typeface="+mn-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mn-lt"/>
                        </a:rPr>
                        <a:t>-0.0</a:t>
                      </a:r>
                      <a:r>
                        <a:rPr lang="en-US" sz="1600" b="0" i="0" u="none" strike="noStrike" baseline="0" dirty="0" smtClean="0">
                          <a:solidFill>
                            <a:schemeClr val="tx1"/>
                          </a:solidFill>
                          <a:effectLst/>
                          <a:latin typeface="+mn-lt"/>
                        </a:rPr>
                        <a:t>002</a:t>
                      </a:r>
                      <a:endParaRPr lang="en-US" sz="1600" b="0" i="0" u="none" strike="noStrike" dirty="0" smtClean="0">
                        <a:solidFill>
                          <a:schemeClr val="tx1"/>
                        </a:solidFill>
                        <a:effectLst/>
                        <a:latin typeface="+mn-lt"/>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1</a:t>
                      </a: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r>
              <a:tr h="536529">
                <a:tc>
                  <a:txBody>
                    <a:bodyPr/>
                    <a:lstStyle/>
                    <a:p>
                      <a:pPr algn="l" fontAlgn="ctr"/>
                      <a:r>
                        <a:rPr lang="en-US" sz="1600" b="1" u="none" strike="noStrike" dirty="0">
                          <a:effectLst/>
                        </a:rPr>
                        <a:t>Classified Rice Area</a:t>
                      </a:r>
                      <a:endParaRPr lang="en-US" sz="1600" b="1" i="0" u="none" strike="noStrike" dirty="0">
                        <a:solidFill>
                          <a:srgbClr val="000000"/>
                        </a:solidFill>
                        <a:effectLst/>
                        <a:latin typeface="Century Gothic"/>
                      </a:endParaRPr>
                    </a:p>
                  </a:txBody>
                  <a:tcPr marL="9525" marR="9525" marT="9525" marB="0" anchor="ctr"/>
                </a:tc>
                <a:tc>
                  <a:txBody>
                    <a:bodyPr/>
                    <a:lstStyle/>
                    <a:p>
                      <a:pPr algn="ctr" fontAlgn="ctr"/>
                      <a:r>
                        <a:rPr lang="en-US" sz="1600" b="1" i="0" u="none" strike="noStrike" dirty="0" smtClean="0">
                          <a:solidFill>
                            <a:schemeClr val="tx1"/>
                          </a:solidFill>
                          <a:effectLst/>
                          <a:latin typeface="+mn-lt"/>
                        </a:rPr>
                        <a:t>0.750***</a:t>
                      </a:r>
                      <a:endParaRPr lang="en-US" sz="1600" b="1" i="0" u="none" strike="noStrike" dirty="0">
                        <a:solidFill>
                          <a:schemeClr val="tx1"/>
                        </a:solidFill>
                        <a:effectLst/>
                        <a:latin typeface="+mn-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tx1"/>
                          </a:solidFill>
                          <a:effectLst/>
                          <a:latin typeface="+mn-lt"/>
                        </a:rPr>
                        <a:t>-0.245**</a:t>
                      </a:r>
                    </a:p>
                  </a:txBody>
                  <a:tcPr marL="9525" marR="9525" marT="9525" marB="0" anchor="ctr"/>
                </a:tc>
                <a:tc>
                  <a:txBody>
                    <a:bodyPr/>
                    <a:lstStyle/>
                    <a:p>
                      <a:pPr algn="ctr" fontAlgn="ctr"/>
                      <a:r>
                        <a:rPr lang="en-US" sz="1600" b="0" i="0" u="none" strike="noStrike" dirty="0">
                          <a:solidFill>
                            <a:schemeClr val="tx1"/>
                          </a:solidFill>
                          <a:effectLst/>
                          <a:latin typeface="+mn-lt"/>
                        </a:rPr>
                        <a:t>1</a:t>
                      </a: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a:solidFill>
                          <a:schemeClr val="tx1"/>
                        </a:solidFill>
                        <a:effectLst/>
                        <a:latin typeface="+mn-lt"/>
                      </a:endParaRPr>
                    </a:p>
                  </a:txBody>
                  <a:tcPr marL="9525" marR="9525" marT="9525" marB="0" anchor="ctr"/>
                </a:tc>
              </a:tr>
              <a:tr h="458797">
                <a:tc>
                  <a:txBody>
                    <a:bodyPr/>
                    <a:lstStyle/>
                    <a:p>
                      <a:pPr algn="l" fontAlgn="ctr"/>
                      <a:r>
                        <a:rPr lang="en-US" sz="1600" b="1" u="none" strike="noStrike" dirty="0">
                          <a:effectLst/>
                        </a:rPr>
                        <a:t>SDCI</a:t>
                      </a:r>
                      <a:endParaRPr lang="en-US" sz="1600" b="1" i="0" u="none" strike="noStrike" dirty="0">
                        <a:solidFill>
                          <a:srgbClr val="000000"/>
                        </a:solidFill>
                        <a:effectLst/>
                        <a:latin typeface="Century Gothic"/>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0.095</a:t>
                      </a:r>
                      <a:endParaRPr lang="en-US" sz="1600" b="0"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-0.099</a:t>
                      </a:r>
                      <a:endParaRPr lang="en-US" sz="1600" b="0" i="0" u="none" strike="noStrike" dirty="0">
                        <a:solidFill>
                          <a:schemeClr val="tx1"/>
                        </a:solidFill>
                        <a:effectLst/>
                        <a:latin typeface="+mn-lt"/>
                      </a:endParaRPr>
                    </a:p>
                  </a:txBody>
                  <a:tcPr marL="9525" marR="9525" marT="9525" marB="0" anchor="ctr"/>
                </a:tc>
                <a:tc>
                  <a:txBody>
                    <a:bodyPr/>
                    <a:lstStyle/>
                    <a:p>
                      <a:pPr algn="ctr" fontAlgn="ctr"/>
                      <a:r>
                        <a:rPr lang="en-US" sz="1600" b="1" i="0" u="none" strike="noStrike" dirty="0" smtClean="0">
                          <a:solidFill>
                            <a:schemeClr val="tx1"/>
                          </a:solidFill>
                          <a:effectLst/>
                          <a:latin typeface="+mn-lt"/>
                        </a:rPr>
                        <a:t>0.252**</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a:solidFill>
                            <a:schemeClr val="tx1"/>
                          </a:solidFill>
                          <a:effectLst/>
                          <a:latin typeface="+mn-lt"/>
                        </a:rPr>
                        <a:t>1</a:t>
                      </a: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a:solidFill>
                          <a:schemeClr val="tx1"/>
                        </a:solidFill>
                        <a:effectLst/>
                        <a:latin typeface="+mn-lt"/>
                      </a:endParaRPr>
                    </a:p>
                  </a:txBody>
                  <a:tcPr marL="9525" marR="9525" marT="9525" marB="0" anchor="ctr"/>
                </a:tc>
              </a:tr>
              <a:tr h="458797">
                <a:tc>
                  <a:txBody>
                    <a:bodyPr/>
                    <a:lstStyle/>
                    <a:p>
                      <a:pPr algn="l" fontAlgn="ctr"/>
                      <a:r>
                        <a:rPr lang="en-US" sz="1600" b="1" u="none" strike="noStrike" dirty="0">
                          <a:effectLst/>
                        </a:rPr>
                        <a:t>NDVI</a:t>
                      </a:r>
                      <a:endParaRPr lang="en-US" sz="1600" b="1" i="0" u="none" strike="noStrike" dirty="0">
                        <a:solidFill>
                          <a:srgbClr val="000000"/>
                        </a:solidFill>
                        <a:effectLst/>
                        <a:latin typeface="Century Gothic"/>
                      </a:endParaRPr>
                    </a:p>
                  </a:txBody>
                  <a:tcPr marL="9525" marR="9525" marT="9525" marB="0" anchor="ctr"/>
                </a:tc>
                <a:tc>
                  <a:txBody>
                    <a:bodyPr/>
                    <a:lstStyle/>
                    <a:p>
                      <a:pPr algn="ctr" fontAlgn="ctr"/>
                      <a:r>
                        <a:rPr lang="en-US" sz="1600" b="0" i="0" u="none" strike="noStrike" dirty="0">
                          <a:solidFill>
                            <a:schemeClr val="tx1"/>
                          </a:solidFill>
                          <a:effectLst/>
                          <a:latin typeface="+mn-lt"/>
                        </a:rPr>
                        <a:t>0.116</a:t>
                      </a:r>
                    </a:p>
                  </a:txBody>
                  <a:tcPr marL="9525" marR="9525" marT="9525" marB="0" anchor="ctr"/>
                </a:tc>
                <a:tc>
                  <a:txBody>
                    <a:bodyPr/>
                    <a:lstStyle/>
                    <a:p>
                      <a:pPr algn="ctr" fontAlgn="ctr"/>
                      <a:r>
                        <a:rPr lang="en-US" sz="1600" b="1" i="0" u="none" strike="noStrike" dirty="0" smtClean="0">
                          <a:solidFill>
                            <a:schemeClr val="tx1"/>
                          </a:solidFill>
                          <a:effectLst/>
                          <a:latin typeface="+mn-lt"/>
                        </a:rPr>
                        <a:t>0.304</a:t>
                      </a:r>
                      <a:r>
                        <a:rPr lang="en-US" sz="1600" b="1" i="0" u="none" strike="noStrike" baseline="0" dirty="0" smtClean="0">
                          <a:solidFill>
                            <a:schemeClr val="tx1"/>
                          </a:solidFill>
                          <a:effectLst/>
                          <a:latin typeface="+mn-lt"/>
                        </a:rPr>
                        <a:t>***</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a:solidFill>
                            <a:schemeClr val="tx1"/>
                          </a:solidFill>
                          <a:effectLst/>
                          <a:latin typeface="+mn-lt"/>
                        </a:rPr>
                        <a:t>-0.040</a:t>
                      </a:r>
                    </a:p>
                  </a:txBody>
                  <a:tcPr marL="9525" marR="9525" marT="9525" marB="0" anchor="ctr"/>
                </a:tc>
                <a:tc>
                  <a:txBody>
                    <a:bodyPr/>
                    <a:lstStyle/>
                    <a:p>
                      <a:pPr algn="ctr" fontAlgn="ctr"/>
                      <a:r>
                        <a:rPr lang="en-US" sz="1600" b="1" i="0" u="none" strike="noStrike" dirty="0" smtClean="0">
                          <a:solidFill>
                            <a:schemeClr val="tx1"/>
                          </a:solidFill>
                          <a:effectLst/>
                          <a:latin typeface="+mn-lt"/>
                        </a:rPr>
                        <a:t>-0.238**</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a:solidFill>
                            <a:schemeClr val="tx1"/>
                          </a:solidFill>
                          <a:effectLst/>
                          <a:latin typeface="+mn-lt"/>
                        </a:rPr>
                        <a:t>1</a:t>
                      </a: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r>
              <a:tr h="490325">
                <a:tc>
                  <a:txBody>
                    <a:bodyPr/>
                    <a:lstStyle/>
                    <a:p>
                      <a:pPr algn="l" fontAlgn="ctr"/>
                      <a:r>
                        <a:rPr lang="en-US" sz="1600" b="1" u="none" strike="noStrike" dirty="0">
                          <a:effectLst/>
                        </a:rPr>
                        <a:t>Precipitation</a:t>
                      </a:r>
                      <a:endParaRPr lang="en-US" sz="1600" b="1" i="0" u="none" strike="noStrike" dirty="0">
                        <a:solidFill>
                          <a:srgbClr val="000000"/>
                        </a:solidFill>
                        <a:effectLst/>
                        <a:latin typeface="Century Gothic"/>
                      </a:endParaRPr>
                    </a:p>
                  </a:txBody>
                  <a:tcPr marL="9525" marR="9525" marT="9525" marB="0" anchor="ctr"/>
                </a:tc>
                <a:tc>
                  <a:txBody>
                    <a:bodyPr/>
                    <a:lstStyle/>
                    <a:p>
                      <a:pPr algn="ctr" fontAlgn="ctr"/>
                      <a:r>
                        <a:rPr lang="en-US" sz="1600" b="0" i="0" u="none" strike="noStrike">
                          <a:solidFill>
                            <a:schemeClr val="tx1"/>
                          </a:solidFill>
                          <a:effectLst/>
                          <a:latin typeface="+mn-lt"/>
                        </a:rPr>
                        <a:t>-0.114</a:t>
                      </a:r>
                    </a:p>
                  </a:txBody>
                  <a:tcPr marL="9525" marR="9525" marT="9525" marB="0" anchor="ctr"/>
                </a:tc>
                <a:tc>
                  <a:txBody>
                    <a:bodyPr/>
                    <a:lstStyle/>
                    <a:p>
                      <a:pPr algn="ctr" fontAlgn="ctr"/>
                      <a:r>
                        <a:rPr lang="en-US" sz="1600" b="1" i="0" u="none" strike="noStrike" dirty="0" smtClean="0">
                          <a:solidFill>
                            <a:schemeClr val="tx1"/>
                          </a:solidFill>
                          <a:effectLst/>
                          <a:latin typeface="+mn-lt"/>
                        </a:rPr>
                        <a:t>-0.220*</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a:solidFill>
                            <a:schemeClr val="tx1"/>
                          </a:solidFill>
                          <a:effectLst/>
                          <a:latin typeface="+mn-lt"/>
                        </a:rPr>
                        <a:t>-0.013</a:t>
                      </a:r>
                    </a:p>
                  </a:txBody>
                  <a:tcPr marL="9525" marR="9525" marT="9525" marB="0" anchor="ctr"/>
                </a:tc>
                <a:tc>
                  <a:txBody>
                    <a:bodyPr/>
                    <a:lstStyle/>
                    <a:p>
                      <a:pPr algn="ctr" fontAlgn="ctr"/>
                      <a:r>
                        <a:rPr lang="en-US" sz="1600" b="1" i="0" u="none" strike="noStrike" dirty="0" smtClean="0">
                          <a:solidFill>
                            <a:schemeClr val="tx1"/>
                          </a:solidFill>
                          <a:effectLst/>
                          <a:latin typeface="+mn-lt"/>
                        </a:rPr>
                        <a:t>0.347***</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a:solidFill>
                            <a:schemeClr val="tx1"/>
                          </a:solidFill>
                          <a:effectLst/>
                          <a:latin typeface="+mn-lt"/>
                        </a:rPr>
                        <a:t>0.030</a:t>
                      </a:r>
                    </a:p>
                  </a:txBody>
                  <a:tcPr marL="9525" marR="9525" marT="9525" marB="0" anchor="ctr"/>
                </a:tc>
                <a:tc>
                  <a:txBody>
                    <a:bodyPr/>
                    <a:lstStyle/>
                    <a:p>
                      <a:pPr algn="ctr" fontAlgn="ctr"/>
                      <a:r>
                        <a:rPr lang="en-US" sz="1600" b="0" i="0" u="none" strike="noStrike" dirty="0">
                          <a:solidFill>
                            <a:schemeClr val="tx1"/>
                          </a:solidFill>
                          <a:effectLst/>
                          <a:latin typeface="+mn-lt"/>
                        </a:rPr>
                        <a:t>1</a:t>
                      </a:r>
                    </a:p>
                  </a:txBody>
                  <a:tcPr marL="9525" marR="9525" marT="9525" marB="0" anchor="ctr"/>
                </a:tc>
              </a:tr>
              <a:tr h="458797">
                <a:tc gridSpan="7">
                  <a:txBody>
                    <a:bodyPr/>
                    <a:lstStyle/>
                    <a:p>
                      <a:pPr algn="l" fontAlgn="ctr"/>
                      <a:r>
                        <a:rPr lang="en-US" sz="1600" b="0" i="0" u="none" strike="noStrike" baseline="0" dirty="0" smtClean="0">
                          <a:solidFill>
                            <a:srgbClr val="000000"/>
                          </a:solidFill>
                          <a:effectLst/>
                          <a:latin typeface="+mn-lt"/>
                        </a:rPr>
                        <a:t> Two tailed significance, * p &lt; 0.05;** p &lt; 0.01; *** p &lt; 0.001</a:t>
                      </a:r>
                      <a:endParaRPr lang="en-US" sz="1600" b="0" i="0" u="none" strike="noStrike" dirty="0">
                        <a:solidFill>
                          <a:srgbClr val="000000"/>
                        </a:solidFill>
                        <a:effectLst/>
                        <a:latin typeface="+mn-lt"/>
                      </a:endParaRPr>
                    </a:p>
                  </a:txBody>
                  <a:tcPr marL="9525" marR="9525" marT="9525" marB="0" anchor="ct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c hMerge="1">
                  <a:txBody>
                    <a:bodyPr/>
                    <a:lstStyle/>
                    <a:p>
                      <a:endParaRPr lang="en-US"/>
                    </a:p>
                  </a:txBody>
                  <a:tcP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r>
            </a:tbl>
          </a:graphicData>
        </a:graphic>
      </p:graphicFrame>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7" name="Text Placeholder 13"/>
          <p:cNvSpPr>
            <a:spLocks noGrp="1"/>
          </p:cNvSpPr>
          <p:nvPr>
            <p:ph type="body" sz="quarter" idx="10"/>
          </p:nvPr>
        </p:nvSpPr>
        <p:spPr/>
        <p:txBody>
          <a:bodyPr/>
          <a:lstStyle/>
          <a:p>
            <a:r>
              <a:rPr lang="en-US" dirty="0" smtClean="0"/>
              <a:t>Results</a:t>
            </a:r>
            <a:endParaRPr lang="en-US" dirty="0"/>
          </a:p>
          <a:p>
            <a:endParaRPr lang="en-US" dirty="0"/>
          </a:p>
        </p:txBody>
      </p:sp>
      <p:sp>
        <p:nvSpPr>
          <p:cNvPr id="5" name="Rectangle 4"/>
          <p:cNvSpPr/>
          <p:nvPr/>
        </p:nvSpPr>
        <p:spPr>
          <a:xfrm>
            <a:off x="1427967" y="4045907"/>
            <a:ext cx="1139869" cy="4885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20236" y="4045907"/>
            <a:ext cx="1139869" cy="4885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20235" y="5050077"/>
            <a:ext cx="1139869" cy="4885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720236" y="5538592"/>
            <a:ext cx="1139869" cy="4885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22736" y="4576176"/>
            <a:ext cx="1139869" cy="4885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12915" y="5041727"/>
            <a:ext cx="1139869" cy="4885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12914" y="5530242"/>
            <a:ext cx="1139869" cy="4885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02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1541463"/>
            <a:ext cx="8658225"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D:\Klug\Docs\Rice_Logo.pn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10" name="Text Placeholder 13"/>
          <p:cNvSpPr>
            <a:spLocks noGrp="1"/>
          </p:cNvSpPr>
          <p:nvPr>
            <p:ph type="body" sz="quarter" idx="10"/>
          </p:nvPr>
        </p:nvSpPr>
        <p:spPr/>
        <p:txBody>
          <a:bodyPr/>
          <a:lstStyle/>
          <a:p>
            <a:r>
              <a:rPr lang="en-US" dirty="0" smtClean="0"/>
              <a:t>Results(cont.)</a:t>
            </a:r>
          </a:p>
          <a:p>
            <a:endParaRPr lang="en-US" dirty="0" smtClean="0"/>
          </a:p>
        </p:txBody>
      </p:sp>
      <p:sp>
        <p:nvSpPr>
          <p:cNvPr id="2051" name="Rectangle 2050"/>
          <p:cNvSpPr/>
          <p:nvPr/>
        </p:nvSpPr>
        <p:spPr>
          <a:xfrm>
            <a:off x="242888" y="2206625"/>
            <a:ext cx="3236086" cy="2190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7825204" y="3563305"/>
            <a:ext cx="904875" cy="16749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411196" y="4645025"/>
            <a:ext cx="904875" cy="6318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54" name="TextBox 74"/>
              <p:cNvSpPr txBox="1"/>
              <p:nvPr/>
            </p:nvSpPr>
            <p:spPr>
              <a:xfrm>
                <a:off x="4195247" y="2080393"/>
                <a:ext cx="1404039" cy="471539"/>
              </a:xfrm>
              <a:prstGeom prst="rect">
                <a:avLst/>
              </a:prstGeom>
              <a:noFill/>
            </p:spPr>
            <p:txBody>
              <a:bodyPr wrap="none" rtlCol="0">
                <a:spAutoFit/>
              </a:bodyPr>
              <a:lstStyle/>
              <a:p>
                <a14:m>
                  <m:oMath xmlns:m="http://schemas.openxmlformats.org/officeDocument/2006/math">
                    <m:acc>
                      <m:accPr>
                        <m:chr m:val="̂"/>
                        <m:ctrlPr>
                          <a:rPr lang="en-US" sz="2400" i="1" dirty="0">
                            <a:latin typeface="Cambria Math"/>
                          </a:rPr>
                        </m:ctrlPr>
                      </m:accPr>
                      <m:e>
                        <m:r>
                          <a:rPr lang="en-US" sz="2400" i="1" dirty="0">
                            <a:latin typeface="Cambria Math"/>
                          </a:rPr>
                          <m:t>𝑌</m:t>
                        </m:r>
                      </m:e>
                    </m:acc>
                    <m:r>
                      <a:rPr lang="en-US" sz="2400" i="1" baseline="-25000" dirty="0">
                        <a:latin typeface="Cambria Math"/>
                      </a:rPr>
                      <m:t>1</m:t>
                    </m:r>
                  </m:oMath>
                </a14:m>
                <a:r>
                  <a:rPr lang="en-US" sz="2400" dirty="0" smtClean="0"/>
                  <a:t> in ton</a:t>
                </a:r>
                <a:endParaRPr lang="en-US" sz="2400" b="1" dirty="0">
                  <a:latin typeface="+mj-lt"/>
                </a:endParaRPr>
              </a:p>
            </p:txBody>
          </p:sp>
        </mc:Choice>
        <mc:Fallback xmlns="">
          <p:sp>
            <p:nvSpPr>
              <p:cNvPr id="2054" name="TextBox 74"/>
              <p:cNvSpPr txBox="1">
                <a:spLocks noRot="1" noChangeAspect="1" noMove="1" noResize="1" noEditPoints="1" noAdjustHandles="1" noChangeArrowheads="1" noChangeShapeType="1" noTextEdit="1"/>
              </p:cNvSpPr>
              <p:nvPr/>
            </p:nvSpPr>
            <p:spPr>
              <a:xfrm>
                <a:off x="4195247" y="2080393"/>
                <a:ext cx="1404039" cy="471539"/>
              </a:xfrm>
              <a:prstGeom prst="rect">
                <a:avLst/>
              </a:prstGeom>
              <a:blipFill rotWithShape="1">
                <a:blip r:embed="rId6"/>
                <a:stretch>
                  <a:fillRect t="-7692" r="-6061" b="-28205"/>
                </a:stretch>
              </a:blipFill>
            </p:spPr>
            <p:txBody>
              <a:bodyPr/>
              <a:lstStyle/>
              <a:p>
                <a:r>
                  <a:rPr lang="en-US">
                    <a:noFill/>
                  </a:rPr>
                  <a:t> </a:t>
                </a:r>
              </a:p>
            </p:txBody>
          </p:sp>
        </mc:Fallback>
      </mc:AlternateContent>
    </p:spTree>
    <p:extLst>
      <p:ext uri="{BB962C8B-B14F-4D97-AF65-F5344CB8AC3E}">
        <p14:creationId xmlns:p14="http://schemas.microsoft.com/office/powerpoint/2010/main" val="1565919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10" name="Text Placeholder 13"/>
          <p:cNvSpPr>
            <a:spLocks noGrp="1"/>
          </p:cNvSpPr>
          <p:nvPr>
            <p:ph type="body" sz="quarter" idx="10"/>
          </p:nvPr>
        </p:nvSpPr>
        <p:spPr/>
        <p:txBody>
          <a:bodyPr/>
          <a:lstStyle/>
          <a:p>
            <a:r>
              <a:rPr lang="en-US" dirty="0" smtClean="0"/>
              <a:t>Results(cont.)</a:t>
            </a:r>
          </a:p>
          <a:p>
            <a:endParaRPr lang="en-US" dirty="0" smtClean="0"/>
          </a:p>
        </p:txBody>
      </p:sp>
      <mc:AlternateContent xmlns:mc="http://schemas.openxmlformats.org/markup-compatibility/2006" xmlns:a14="http://schemas.microsoft.com/office/drawing/2010/main">
        <mc:Choice Requires="a14">
          <p:sp>
            <p:nvSpPr>
              <p:cNvPr id="5" name="TextBox 4"/>
              <p:cNvSpPr txBox="1"/>
              <p:nvPr/>
            </p:nvSpPr>
            <p:spPr>
              <a:xfrm>
                <a:off x="551145" y="2195906"/>
                <a:ext cx="7855099" cy="4715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a:latin typeface="Cambria Math"/>
                            </a:rPr>
                          </m:ctrlPr>
                        </m:sSubPr>
                        <m:e>
                          <m:acc>
                            <m:accPr>
                              <m:chr m:val="̂"/>
                              <m:ctrlPr>
                                <a:rPr lang="en-US" sz="2400" b="1" i="1" dirty="0">
                                  <a:latin typeface="Cambria Math"/>
                                </a:rPr>
                              </m:ctrlPr>
                            </m:accPr>
                            <m:e>
                              <m:r>
                                <a:rPr lang="en-US" sz="2400" b="1" i="1" dirty="0">
                                  <a:latin typeface="Cambria Math"/>
                                </a:rPr>
                                <m:t>𝒀</m:t>
                              </m:r>
                            </m:e>
                          </m:acc>
                        </m:e>
                        <m:sub>
                          <m:r>
                            <a:rPr lang="en-US" sz="2400" b="1" i="1" dirty="0">
                              <a:latin typeface="Cambria Math"/>
                            </a:rPr>
                            <m:t>𝟏</m:t>
                          </m:r>
                        </m:sub>
                      </m:sSub>
                      <m:r>
                        <a:rPr lang="en-US" sz="2400" b="1" i="1" dirty="0">
                          <a:latin typeface="Cambria Math"/>
                        </a:rPr>
                        <m:t>=−</m:t>
                      </m:r>
                      <m:r>
                        <a:rPr lang="en-US" sz="2400" b="1" i="1" dirty="0">
                          <a:latin typeface="Cambria Math"/>
                        </a:rPr>
                        <m:t>𝟏𝟏𝟔</m:t>
                      </m:r>
                      <m:r>
                        <a:rPr lang="en-US" sz="2400" b="1" i="1" dirty="0">
                          <a:latin typeface="Cambria Math"/>
                        </a:rPr>
                        <m:t>,</m:t>
                      </m:r>
                      <m:r>
                        <a:rPr lang="en-US" sz="2400" b="1" i="1" dirty="0">
                          <a:latin typeface="Cambria Math"/>
                        </a:rPr>
                        <m:t>𝟑𝟒𝟐</m:t>
                      </m:r>
                      <m:r>
                        <a:rPr lang="en-US" sz="2400" b="1" i="1" dirty="0">
                          <a:latin typeface="Cambria Math"/>
                        </a:rPr>
                        <m:t>+</m:t>
                      </m:r>
                      <m:r>
                        <a:rPr lang="en-US" sz="2400" b="1" i="1" dirty="0">
                          <a:latin typeface="Cambria Math"/>
                        </a:rPr>
                        <m:t>𝟏𝟖𝟕</m:t>
                      </m:r>
                      <m:r>
                        <a:rPr lang="en-US" sz="2400" b="1" i="1" dirty="0">
                          <a:latin typeface="Cambria Math"/>
                        </a:rPr>
                        <m:t>.</m:t>
                      </m:r>
                      <m:r>
                        <a:rPr lang="en-US" sz="2400" b="1" i="1" dirty="0">
                          <a:latin typeface="Cambria Math"/>
                        </a:rPr>
                        <m:t>𝟗𝟏</m:t>
                      </m:r>
                      <m:r>
                        <a:rPr lang="en-US" sz="2400" b="1" i="1" dirty="0">
                          <a:latin typeface="Cambria Math"/>
                          <a:ea typeface="Cambria Math"/>
                        </a:rPr>
                        <m:t>×</m:t>
                      </m:r>
                      <m:r>
                        <a:rPr lang="en-US" sz="2400" b="1" i="1" dirty="0">
                          <a:latin typeface="Cambria Math"/>
                          <a:ea typeface="Cambria Math"/>
                        </a:rPr>
                        <m:t>𝑨𝑹𝑬𝑨</m:t>
                      </m:r>
                      <m:r>
                        <a:rPr lang="en-US" sz="2400" b="1" i="1" dirty="0">
                          <a:latin typeface="Cambria Math"/>
                          <a:ea typeface="Cambria Math"/>
                        </a:rPr>
                        <m:t>+</m:t>
                      </m:r>
                      <m:r>
                        <a:rPr lang="en-US" sz="2400" b="1" i="1" dirty="0">
                          <a:latin typeface="Cambria Math"/>
                          <a:ea typeface="Cambria Math"/>
                        </a:rPr>
                        <m:t>𝟐𝟏𝟑</m:t>
                      </m:r>
                      <m:r>
                        <a:rPr lang="en-US" sz="2400" b="1" i="1" dirty="0">
                          <a:latin typeface="Cambria Math"/>
                          <a:ea typeface="Cambria Math"/>
                        </a:rPr>
                        <m:t>,</m:t>
                      </m:r>
                      <m:r>
                        <a:rPr lang="en-US" sz="2400" b="1" i="1" dirty="0">
                          <a:latin typeface="Cambria Math"/>
                          <a:ea typeface="Cambria Math"/>
                        </a:rPr>
                        <m:t>𝟗𝟓𝟐</m:t>
                      </m:r>
                      <m:r>
                        <a:rPr lang="en-US" sz="2400" b="1" i="1" dirty="0">
                          <a:latin typeface="Cambria Math"/>
                          <a:ea typeface="Cambria Math"/>
                        </a:rPr>
                        <m:t> ×</m:t>
                      </m:r>
                      <m:r>
                        <a:rPr lang="en-US" sz="2400" b="1" i="1" dirty="0">
                          <a:latin typeface="Cambria Math"/>
                          <a:ea typeface="Cambria Math"/>
                        </a:rPr>
                        <m:t>𝑵𝑫𝑽𝑰</m:t>
                      </m:r>
                    </m:oMath>
                  </m:oMathPara>
                </a14:m>
                <a:endParaRPr lang="en-US" sz="4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551145" y="2195906"/>
                <a:ext cx="7855099" cy="47153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551145" y="2918564"/>
                <a:ext cx="6611105" cy="1484765"/>
              </a:xfrm>
              <a:prstGeom prst="rect">
                <a:avLst/>
              </a:prstGeom>
              <a:noFill/>
            </p:spPr>
            <p:txBody>
              <a:bodyPr wrap="none" rtlCol="0">
                <a:spAutoFit/>
              </a:bodyPr>
              <a:lstStyle/>
              <a:p>
                <a:r>
                  <a:rPr lang="en-US" dirty="0"/>
                  <a:t>where</a:t>
                </a:r>
              </a:p>
              <a:p>
                <a:endParaRPr lang="en-US" dirty="0"/>
              </a:p>
              <a:p>
                <a:pPr>
                  <a:tabLst>
                    <a:tab pos="1200150" algn="l"/>
                    <a:tab pos="1828800" algn="l"/>
                  </a:tabLst>
                </a:pPr>
                <a14:m>
                  <m:oMath xmlns:m="http://schemas.openxmlformats.org/officeDocument/2006/math">
                    <m:acc>
                      <m:accPr>
                        <m:chr m:val="̂"/>
                        <m:ctrlPr>
                          <a:rPr lang="en-US" i="1" dirty="0">
                            <a:latin typeface="Cambria Math"/>
                          </a:rPr>
                        </m:ctrlPr>
                      </m:accPr>
                      <m:e>
                        <m:r>
                          <a:rPr lang="en-US" b="0" i="1" dirty="0">
                            <a:latin typeface="Cambria Math"/>
                          </a:rPr>
                          <m:t>𝑌</m:t>
                        </m:r>
                      </m:e>
                    </m:acc>
                    <m:r>
                      <a:rPr lang="en-US" b="0" i="1" baseline="-25000" dirty="0">
                        <a:latin typeface="Cambria Math"/>
                      </a:rPr>
                      <m:t>1 </m:t>
                    </m:r>
                  </m:oMath>
                </a14:m>
                <a:r>
                  <a:rPr lang="en-US" dirty="0"/>
                  <a:t>	</a:t>
                </a:r>
                <a:r>
                  <a:rPr lang="en-US" dirty="0" smtClean="0"/>
                  <a:t>= </a:t>
                </a:r>
                <a:r>
                  <a:rPr lang="en-US" dirty="0"/>
                  <a:t>	predicted rice yield </a:t>
                </a:r>
                <a:r>
                  <a:rPr lang="en-US" dirty="0" smtClean="0"/>
                  <a:t>(ton</a:t>
                </a:r>
                <a:r>
                  <a:rPr lang="en-US" dirty="0"/>
                  <a:t>)</a:t>
                </a:r>
              </a:p>
              <a:p>
                <a:pPr>
                  <a:tabLst>
                    <a:tab pos="1200150" algn="l"/>
                    <a:tab pos="1828800" algn="l"/>
                  </a:tabLst>
                </a:pPr>
                <a:r>
                  <a:rPr lang="en-US" dirty="0"/>
                  <a:t>AREA  	= 	classified rice area (km</a:t>
                </a:r>
                <a:r>
                  <a:rPr lang="en-US" baseline="30000" dirty="0"/>
                  <a:t>2</a:t>
                </a:r>
                <a:r>
                  <a:rPr lang="en-US" dirty="0"/>
                  <a:t>)</a:t>
                </a:r>
              </a:p>
              <a:p>
                <a:pPr>
                  <a:tabLst>
                    <a:tab pos="1200150" algn="l"/>
                    <a:tab pos="1828800" algn="l"/>
                  </a:tabLst>
                </a:pPr>
                <a:r>
                  <a:rPr lang="en-US" dirty="0"/>
                  <a:t>NDVI 	= 	Normalized Difference Vegetation Index </a:t>
                </a:r>
              </a:p>
            </p:txBody>
          </p:sp>
        </mc:Choice>
        <mc:Fallback xmlns="">
          <p:sp>
            <p:nvSpPr>
              <p:cNvPr id="2" name="TextBox 1"/>
              <p:cNvSpPr txBox="1">
                <a:spLocks noRot="1" noChangeAspect="1" noMove="1" noResize="1" noEditPoints="1" noAdjustHandles="1" noChangeArrowheads="1" noChangeShapeType="1" noTextEdit="1"/>
              </p:cNvSpPr>
              <p:nvPr/>
            </p:nvSpPr>
            <p:spPr>
              <a:xfrm>
                <a:off x="551145" y="2918564"/>
                <a:ext cx="6611105" cy="1484765"/>
              </a:xfrm>
              <a:prstGeom prst="rect">
                <a:avLst/>
              </a:prstGeom>
              <a:blipFill rotWithShape="1">
                <a:blip r:embed="rId6"/>
                <a:stretch>
                  <a:fillRect l="-737" t="-2058" b="-5761"/>
                </a:stretch>
              </a:blipFill>
            </p:spPr>
            <p:txBody>
              <a:bodyPr/>
              <a:lstStyle/>
              <a:p>
                <a:r>
                  <a:rPr lang="en-US">
                    <a:noFill/>
                  </a:rPr>
                  <a:t> </a:t>
                </a:r>
              </a:p>
            </p:txBody>
          </p:sp>
        </mc:Fallback>
      </mc:AlternateContent>
      <p:sp>
        <p:nvSpPr>
          <p:cNvPr id="3" name="TextBox 2"/>
          <p:cNvSpPr txBox="1"/>
          <p:nvPr/>
        </p:nvSpPr>
        <p:spPr>
          <a:xfrm>
            <a:off x="551145" y="1528172"/>
            <a:ext cx="3018772" cy="461665"/>
          </a:xfrm>
          <a:prstGeom prst="rect">
            <a:avLst/>
          </a:prstGeom>
          <a:noFill/>
        </p:spPr>
        <p:txBody>
          <a:bodyPr wrap="square" rtlCol="0">
            <a:spAutoFit/>
          </a:bodyPr>
          <a:lstStyle/>
          <a:p>
            <a:r>
              <a:rPr lang="en-US" sz="2400" b="1" dirty="0" smtClean="0"/>
              <a:t>Prediction Model:</a:t>
            </a:r>
            <a:endParaRPr lang="en-US" sz="2400" b="1" dirty="0"/>
          </a:p>
        </p:txBody>
      </p:sp>
    </p:spTree>
    <p:extLst>
      <p:ext uri="{BB962C8B-B14F-4D97-AF65-F5344CB8AC3E}">
        <p14:creationId xmlns:p14="http://schemas.microsoft.com/office/powerpoint/2010/main" val="903493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1431925"/>
            <a:ext cx="865822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D:\Klug\Docs\Rice_Logo.pn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10" name="Text Placeholder 13"/>
          <p:cNvSpPr>
            <a:spLocks noGrp="1"/>
          </p:cNvSpPr>
          <p:nvPr>
            <p:ph type="body" sz="quarter" idx="10"/>
          </p:nvPr>
        </p:nvSpPr>
        <p:spPr/>
        <p:txBody>
          <a:bodyPr/>
          <a:lstStyle/>
          <a:p>
            <a:r>
              <a:rPr lang="en-US" dirty="0" smtClean="0"/>
              <a:t>Results(cont.)</a:t>
            </a:r>
          </a:p>
          <a:p>
            <a:endParaRPr lang="en-US" dirty="0" smtClean="0"/>
          </a:p>
        </p:txBody>
      </p:sp>
      <mc:AlternateContent xmlns:mc="http://schemas.openxmlformats.org/markup-compatibility/2006" xmlns:a14="http://schemas.microsoft.com/office/drawing/2010/main">
        <mc:Choice Requires="a14">
          <p:sp>
            <p:nvSpPr>
              <p:cNvPr id="71" name="TextBox 70"/>
              <p:cNvSpPr txBox="1"/>
              <p:nvPr/>
            </p:nvSpPr>
            <p:spPr>
              <a:xfrm>
                <a:off x="4195247" y="1967658"/>
                <a:ext cx="2224776" cy="471539"/>
              </a:xfrm>
              <a:prstGeom prst="rect">
                <a:avLst/>
              </a:prstGeom>
              <a:noFill/>
            </p:spPr>
            <p:txBody>
              <a:bodyPr wrap="none" rtlCol="0">
                <a:spAutoFit/>
              </a:bodyPr>
              <a:lstStyle/>
              <a:p>
                <a14:m>
                  <m:oMath xmlns:m="http://schemas.openxmlformats.org/officeDocument/2006/math">
                    <m:acc>
                      <m:accPr>
                        <m:chr m:val="̂"/>
                        <m:ctrlPr>
                          <a:rPr lang="en-US" sz="2400" i="1" dirty="0" smtClean="0">
                            <a:latin typeface="Cambria Math"/>
                          </a:rPr>
                        </m:ctrlPr>
                      </m:accPr>
                      <m:e>
                        <m:r>
                          <a:rPr lang="en-US" sz="2400" i="1" dirty="0">
                            <a:latin typeface="Cambria Math"/>
                          </a:rPr>
                          <m:t>𝑌</m:t>
                        </m:r>
                      </m:e>
                    </m:acc>
                    <m:r>
                      <a:rPr lang="en-US" sz="2400" b="0" i="1" baseline="-25000" dirty="0" smtClean="0">
                        <a:latin typeface="Cambria Math"/>
                      </a:rPr>
                      <m:t>2</m:t>
                    </m:r>
                    <m:r>
                      <a:rPr lang="en-US" sz="2400" i="1" baseline="-25000" dirty="0">
                        <a:latin typeface="Cambria Math"/>
                      </a:rPr>
                      <m:t> </m:t>
                    </m:r>
                  </m:oMath>
                </a14:m>
                <a:r>
                  <a:rPr lang="en-US" sz="2400" dirty="0" smtClean="0"/>
                  <a:t> in ton</a:t>
                </a:r>
                <a:r>
                  <a:rPr lang="en-US" sz="2400" dirty="0"/>
                  <a:t>/ km</a:t>
                </a:r>
                <a:r>
                  <a:rPr lang="en-US" sz="2400" baseline="30000" dirty="0"/>
                  <a:t>2</a:t>
                </a:r>
                <a:endParaRPr lang="en-US" sz="2400" b="1" dirty="0">
                  <a:latin typeface="+mj-lt"/>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124936" y="1070380"/>
                <a:ext cx="2847254" cy="471539"/>
              </a:xfrm>
              <a:prstGeom prst="rect">
                <a:avLst/>
              </a:prstGeom>
              <a:blipFill rotWithShape="1">
                <a:blip r:embed="rId6"/>
                <a:stretch>
                  <a:fillRect/>
                </a:stretch>
              </a:blipFill>
            </p:spPr>
            <p:txBody>
              <a:bodyPr/>
              <a:lstStyle/>
              <a:p>
                <a:r>
                  <a:rPr lang="en-US">
                    <a:noFill/>
                  </a:rPr>
                  <a:t> </a:t>
                </a:r>
              </a:p>
            </p:txBody>
          </p:sp>
        </mc:Fallback>
      </mc:AlternateContent>
      <p:sp>
        <p:nvSpPr>
          <p:cNvPr id="70" name="Rectangle 69"/>
          <p:cNvSpPr/>
          <p:nvPr/>
        </p:nvSpPr>
        <p:spPr>
          <a:xfrm>
            <a:off x="6351607" y="4534422"/>
            <a:ext cx="904875" cy="8874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7736954" y="3457227"/>
            <a:ext cx="904875" cy="16749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Rectangle 2050"/>
          <p:cNvSpPr/>
          <p:nvPr/>
        </p:nvSpPr>
        <p:spPr>
          <a:xfrm>
            <a:off x="242888" y="2093891"/>
            <a:ext cx="3236086" cy="2190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742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10" name="Text Placeholder 13"/>
          <p:cNvSpPr>
            <a:spLocks noGrp="1"/>
          </p:cNvSpPr>
          <p:nvPr>
            <p:ph type="body" sz="quarter" idx="10"/>
          </p:nvPr>
        </p:nvSpPr>
        <p:spPr/>
        <p:txBody>
          <a:bodyPr/>
          <a:lstStyle/>
          <a:p>
            <a:r>
              <a:rPr lang="en-US" dirty="0" smtClean="0"/>
              <a:t>Results(cont.)</a:t>
            </a:r>
          </a:p>
          <a:p>
            <a:endParaRPr lang="en-US" dirty="0" smtClean="0"/>
          </a:p>
        </p:txBody>
      </p:sp>
      <mc:AlternateContent xmlns:mc="http://schemas.openxmlformats.org/markup-compatibility/2006" xmlns:a14="http://schemas.microsoft.com/office/drawing/2010/main">
        <mc:Choice Requires="a14">
          <p:sp>
            <p:nvSpPr>
              <p:cNvPr id="5" name="TextBox 4"/>
              <p:cNvSpPr txBox="1"/>
              <p:nvPr/>
            </p:nvSpPr>
            <p:spPr>
              <a:xfrm>
                <a:off x="150310" y="2210057"/>
                <a:ext cx="8993689" cy="471539"/>
              </a:xfrm>
              <a:prstGeom prst="rect">
                <a:avLst/>
              </a:prstGeom>
              <a:noFill/>
            </p:spPr>
            <p:txBody>
              <a:bodyPr wrap="square" rtlCol="0">
                <a:spAutoFit/>
              </a:bodyPr>
              <a:lstStyle/>
              <a:p>
                <a14:m>
                  <m:oMath xmlns:m="http://schemas.openxmlformats.org/officeDocument/2006/math">
                    <m:sSub>
                      <m:sSubPr>
                        <m:ctrlPr>
                          <a:rPr lang="en-US" sz="2400" b="1" i="1" dirty="0">
                            <a:latin typeface="Cambria Math"/>
                          </a:rPr>
                        </m:ctrlPr>
                      </m:sSubPr>
                      <m:e>
                        <m:acc>
                          <m:accPr>
                            <m:chr m:val="̂"/>
                            <m:ctrlPr>
                              <a:rPr lang="en-US" sz="2400" b="1" i="1" dirty="0">
                                <a:latin typeface="Cambria Math"/>
                              </a:rPr>
                            </m:ctrlPr>
                          </m:accPr>
                          <m:e>
                            <m:r>
                              <a:rPr lang="en-US" sz="2400" b="1" i="1" dirty="0">
                                <a:latin typeface="Cambria Math"/>
                              </a:rPr>
                              <m:t>𝒀</m:t>
                            </m:r>
                          </m:e>
                        </m:acc>
                      </m:e>
                      <m:sub>
                        <m:r>
                          <a:rPr lang="en-US" sz="2400" b="1" i="1" dirty="0">
                            <a:latin typeface="Cambria Math"/>
                          </a:rPr>
                          <m:t>𝟐</m:t>
                        </m:r>
                      </m:sub>
                    </m:sSub>
                    <m:r>
                      <a:rPr lang="en-US" sz="2400" b="1" i="1" dirty="0">
                        <a:latin typeface="Cambria Math"/>
                      </a:rPr>
                      <m:t>=</m:t>
                    </m:r>
                    <m:r>
                      <a:rPr lang="en-US" sz="2400" b="1" i="1" dirty="0">
                        <a:latin typeface="Cambria Math"/>
                      </a:rPr>
                      <m:t>𝟏𝟐𝟏</m:t>
                    </m:r>
                    <m:r>
                      <a:rPr lang="en-US" sz="2400" b="1" i="1" dirty="0">
                        <a:latin typeface="Cambria Math"/>
                      </a:rPr>
                      <m:t>.</m:t>
                    </m:r>
                    <m:r>
                      <a:rPr lang="en-US" sz="2400" b="1" i="1" dirty="0">
                        <a:latin typeface="Cambria Math"/>
                      </a:rPr>
                      <m:t>𝟎𝟓</m:t>
                    </m:r>
                    <m:r>
                      <a:rPr lang="en-US" sz="2400" b="1" i="1" dirty="0">
                        <a:latin typeface="Cambria Math"/>
                      </a:rPr>
                      <m:t>−</m:t>
                    </m:r>
                    <m:r>
                      <a:rPr lang="en-US" sz="2400" b="1" i="1" dirty="0">
                        <a:latin typeface="Cambria Math"/>
                      </a:rPr>
                      <m:t>𝟎</m:t>
                    </m:r>
                    <m:r>
                      <a:rPr lang="en-US" sz="2400" b="1" i="1" dirty="0">
                        <a:latin typeface="Cambria Math"/>
                      </a:rPr>
                      <m:t>.</m:t>
                    </m:r>
                    <m:r>
                      <a:rPr lang="en-US" sz="2400" b="1" i="1" dirty="0">
                        <a:latin typeface="Cambria Math"/>
                      </a:rPr>
                      <m:t>𝟎𝟕</m:t>
                    </m:r>
                    <m:r>
                      <a:rPr lang="en-US" sz="2400" b="1" i="1" dirty="0">
                        <a:latin typeface="Cambria Math"/>
                        <a:ea typeface="Cambria Math"/>
                      </a:rPr>
                      <m:t>×</m:t>
                    </m:r>
                    <m:r>
                      <a:rPr lang="en-US" sz="2400" b="1" i="1" dirty="0">
                        <a:latin typeface="Cambria Math"/>
                        <a:ea typeface="Cambria Math"/>
                      </a:rPr>
                      <m:t>𝑨𝑹𝑬𝑨</m:t>
                    </m:r>
                    <m:r>
                      <a:rPr lang="en-US" sz="2400" b="1" i="1" dirty="0">
                        <a:latin typeface="Cambria Math"/>
                        <a:ea typeface="Cambria Math"/>
                      </a:rPr>
                      <m:t>+</m:t>
                    </m:r>
                    <m:r>
                      <a:rPr lang="en-US" sz="2400" b="1" i="1" dirty="0">
                        <a:latin typeface="Cambria Math"/>
                        <a:ea typeface="Cambria Math"/>
                      </a:rPr>
                      <m:t>𝟒𝟗𝟏</m:t>
                    </m:r>
                    <m:r>
                      <a:rPr lang="en-US" sz="2400" b="1" i="1" dirty="0">
                        <a:latin typeface="Cambria Math"/>
                        <a:ea typeface="Cambria Math"/>
                      </a:rPr>
                      <m:t>.</m:t>
                    </m:r>
                    <m:r>
                      <a:rPr lang="en-US" sz="2400" b="1" i="1" dirty="0">
                        <a:latin typeface="Cambria Math"/>
                        <a:ea typeface="Cambria Math"/>
                      </a:rPr>
                      <m:t>𝟎𝟑</m:t>
                    </m:r>
                    <m:r>
                      <a:rPr lang="en-US" sz="2400" b="1" i="1" dirty="0">
                        <a:latin typeface="Cambria Math"/>
                        <a:ea typeface="Cambria Math"/>
                      </a:rPr>
                      <m:t> ×</m:t>
                    </m:r>
                    <m:r>
                      <a:rPr lang="en-US" sz="2400" b="1" i="1" dirty="0">
                        <a:latin typeface="Cambria Math"/>
                        <a:ea typeface="Cambria Math"/>
                      </a:rPr>
                      <m:t>𝑵𝑫𝑽𝑰</m:t>
                    </m:r>
                    <m:r>
                      <a:rPr lang="en-US" sz="2400" b="1" i="1" dirty="0">
                        <a:latin typeface="Cambria Math"/>
                        <a:ea typeface="Cambria Math"/>
                      </a:rPr>
                      <m:t>−</m:t>
                    </m:r>
                    <m:r>
                      <a:rPr lang="en-US" sz="2400" b="1" i="1" dirty="0">
                        <a:latin typeface="Cambria Math"/>
                        <a:ea typeface="Cambria Math"/>
                      </a:rPr>
                      <m:t>𝟎</m:t>
                    </m:r>
                    <m:r>
                      <a:rPr lang="en-US" sz="2400" b="1" i="1" dirty="0">
                        <a:latin typeface="Cambria Math"/>
                        <a:ea typeface="Cambria Math"/>
                      </a:rPr>
                      <m:t>.</m:t>
                    </m:r>
                    <m:r>
                      <a:rPr lang="en-US" sz="2400" b="1" i="1" dirty="0">
                        <a:latin typeface="Cambria Math"/>
                        <a:ea typeface="Cambria Math"/>
                      </a:rPr>
                      <m:t>𝟎𝟖</m:t>
                    </m:r>
                    <m:r>
                      <a:rPr lang="en-US" sz="2400" b="1" i="1" dirty="0">
                        <a:latin typeface="Cambria Math"/>
                        <a:ea typeface="Cambria Math"/>
                      </a:rPr>
                      <m:t>×</m:t>
                    </m:r>
                    <m:r>
                      <a:rPr lang="en-US" sz="2400" b="1" i="1" dirty="0">
                        <a:latin typeface="Cambria Math"/>
                        <a:ea typeface="Cambria Math"/>
                      </a:rPr>
                      <m:t>𝑹𝑨𝑰𝑵</m:t>
                    </m:r>
                    <m:r>
                      <m:rPr>
                        <m:nor/>
                      </m:rPr>
                      <a:rPr lang="en-US" sz="2400" b="1" i="1" dirty="0">
                        <a:latin typeface="Cambria Math"/>
                        <a:ea typeface="Cambria Math"/>
                      </a:rPr>
                      <m:t> </m:t>
                    </m:r>
                  </m:oMath>
                </a14:m>
                <a:r>
                  <a:rPr lang="en-US" sz="2400" b="1" i="1" dirty="0">
                    <a:latin typeface="Cambria Math"/>
                    <a:ea typeface="Cambria Math"/>
                  </a:rPr>
                  <a:t> </a:t>
                </a:r>
                <a:endParaRPr lang="en-US" sz="2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150310" y="2210057"/>
                <a:ext cx="8993689" cy="47153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551145" y="3068877"/>
                <a:ext cx="7015062" cy="1761764"/>
              </a:xfrm>
              <a:prstGeom prst="rect">
                <a:avLst/>
              </a:prstGeom>
              <a:noFill/>
            </p:spPr>
            <p:txBody>
              <a:bodyPr wrap="none" rtlCol="0">
                <a:spAutoFit/>
              </a:bodyPr>
              <a:lstStyle/>
              <a:p>
                <a:r>
                  <a:rPr lang="en-US" dirty="0"/>
                  <a:t>where</a:t>
                </a:r>
              </a:p>
              <a:p>
                <a:endParaRPr lang="en-US" dirty="0"/>
              </a:p>
              <a:p>
                <a:pPr>
                  <a:tabLst>
                    <a:tab pos="1716088" algn="l"/>
                    <a:tab pos="2292350" algn="l"/>
                  </a:tabLst>
                </a:pPr>
                <a14:m>
                  <m:oMath xmlns:m="http://schemas.openxmlformats.org/officeDocument/2006/math">
                    <m:sSub>
                      <m:sSubPr>
                        <m:ctrlPr>
                          <a:rPr lang="en-US" i="1" dirty="0">
                            <a:latin typeface="Cambria Math"/>
                          </a:rPr>
                        </m:ctrlPr>
                      </m:sSubPr>
                      <m:e>
                        <m:acc>
                          <m:accPr>
                            <m:chr m:val="̂"/>
                            <m:ctrlPr>
                              <a:rPr lang="en-US" i="1" dirty="0">
                                <a:latin typeface="Cambria Math"/>
                              </a:rPr>
                            </m:ctrlPr>
                          </m:accPr>
                          <m:e>
                            <m:r>
                              <a:rPr lang="en-US" b="0" i="1" dirty="0">
                                <a:latin typeface="Cambria Math"/>
                              </a:rPr>
                              <m:t>𝑌</m:t>
                            </m:r>
                          </m:e>
                        </m:acc>
                      </m:e>
                      <m:sub>
                        <m:r>
                          <a:rPr lang="en-US" b="0" i="1" dirty="0">
                            <a:latin typeface="Cambria Math"/>
                          </a:rPr>
                          <m:t>2</m:t>
                        </m:r>
                      </m:sub>
                    </m:sSub>
                  </m:oMath>
                </a14:m>
                <a:r>
                  <a:rPr lang="en-US" dirty="0"/>
                  <a:t>	= 	predicted rice yield per area (ton/ km</a:t>
                </a:r>
                <a:r>
                  <a:rPr lang="en-US" baseline="30000" dirty="0"/>
                  <a:t>2</a:t>
                </a:r>
                <a:r>
                  <a:rPr lang="en-US" dirty="0"/>
                  <a:t>)</a:t>
                </a:r>
              </a:p>
              <a:p>
                <a:pPr>
                  <a:tabLst>
                    <a:tab pos="1716088" algn="l"/>
                    <a:tab pos="2292350" algn="l"/>
                  </a:tabLst>
                </a:pPr>
                <a:r>
                  <a:rPr lang="en-US" dirty="0"/>
                  <a:t>AREA  	= 	classified rice area (km</a:t>
                </a:r>
                <a:r>
                  <a:rPr lang="en-US" baseline="30000" dirty="0"/>
                  <a:t>2</a:t>
                </a:r>
                <a:r>
                  <a:rPr lang="en-US" dirty="0"/>
                  <a:t>)</a:t>
                </a:r>
              </a:p>
              <a:p>
                <a:pPr>
                  <a:tabLst>
                    <a:tab pos="1716088" algn="l"/>
                    <a:tab pos="2292350" algn="l"/>
                  </a:tabLst>
                </a:pPr>
                <a:r>
                  <a:rPr lang="en-US" dirty="0"/>
                  <a:t>NDVI 	= 	Normalized Difference Vegetation Index</a:t>
                </a:r>
              </a:p>
              <a:p>
                <a:pPr>
                  <a:tabLst>
                    <a:tab pos="1716088" algn="l"/>
                    <a:tab pos="2292350" algn="l"/>
                  </a:tabLst>
                </a:pPr>
                <a:r>
                  <a:rPr lang="en-US" dirty="0"/>
                  <a:t>RAIN	=   	Precipitation (mm/wet season)</a:t>
                </a:r>
              </a:p>
            </p:txBody>
          </p:sp>
        </mc:Choice>
        <mc:Fallback xmlns="">
          <p:sp>
            <p:nvSpPr>
              <p:cNvPr id="2" name="TextBox 1"/>
              <p:cNvSpPr txBox="1">
                <a:spLocks noRot="1" noChangeAspect="1" noMove="1" noResize="1" noEditPoints="1" noAdjustHandles="1" noChangeArrowheads="1" noChangeShapeType="1" noTextEdit="1"/>
              </p:cNvSpPr>
              <p:nvPr/>
            </p:nvSpPr>
            <p:spPr>
              <a:xfrm>
                <a:off x="551145" y="3068877"/>
                <a:ext cx="7367723" cy="1761764"/>
              </a:xfrm>
              <a:prstGeom prst="rect">
                <a:avLst/>
              </a:prstGeom>
              <a:blipFill rotWithShape="1">
                <a:blip r:embed="rId6"/>
                <a:stretch>
                  <a:fillRect l="-662" t="-1730" b="-4498"/>
                </a:stretch>
              </a:blipFill>
            </p:spPr>
            <p:txBody>
              <a:bodyPr/>
              <a:lstStyle/>
              <a:p>
                <a:r>
                  <a:rPr lang="en-US">
                    <a:noFill/>
                  </a:rPr>
                  <a:t> </a:t>
                </a:r>
              </a:p>
            </p:txBody>
          </p:sp>
        </mc:Fallback>
      </mc:AlternateContent>
      <p:sp>
        <p:nvSpPr>
          <p:cNvPr id="3" name="TextBox 2"/>
          <p:cNvSpPr txBox="1"/>
          <p:nvPr/>
        </p:nvSpPr>
        <p:spPr>
          <a:xfrm>
            <a:off x="551145" y="1528172"/>
            <a:ext cx="3018772" cy="461665"/>
          </a:xfrm>
          <a:prstGeom prst="rect">
            <a:avLst/>
          </a:prstGeom>
          <a:noFill/>
        </p:spPr>
        <p:txBody>
          <a:bodyPr wrap="square" rtlCol="0">
            <a:spAutoFit/>
          </a:bodyPr>
          <a:lstStyle/>
          <a:p>
            <a:r>
              <a:rPr lang="en-US" sz="2400" b="1" dirty="0" smtClean="0"/>
              <a:t>Prediction Model:</a:t>
            </a:r>
            <a:endParaRPr lang="en-US" sz="2400" b="1" dirty="0"/>
          </a:p>
        </p:txBody>
      </p:sp>
    </p:spTree>
    <p:extLst>
      <p:ext uri="{BB962C8B-B14F-4D97-AF65-F5344CB8AC3E}">
        <p14:creationId xmlns:p14="http://schemas.microsoft.com/office/powerpoint/2010/main" val="2626203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439120"/>
            <a:ext cx="3851910" cy="1325880"/>
          </a:xfrm>
        </p:spPr>
        <p:txBody>
          <a:bodyPr>
            <a:noAutofit/>
          </a:bodyPr>
          <a:lstStyle/>
          <a:p>
            <a:r>
              <a:rPr lang="en-US" sz="3200" dirty="0" smtClean="0"/>
              <a:t>Limitations and recommendations</a:t>
            </a:r>
            <a:endParaRPr lang="en-US" sz="3200"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7" name="Text Placeholder 1"/>
          <p:cNvSpPr>
            <a:spLocks noGrp="1"/>
          </p:cNvSpPr>
          <p:nvPr/>
        </p:nvSpPr>
        <p:spPr>
          <a:xfrm>
            <a:off x="241152" y="1996992"/>
            <a:ext cx="3793779" cy="35565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sz="2400" dirty="0"/>
              <a:t>Wet season cloud cover</a:t>
            </a:r>
          </a:p>
          <a:p>
            <a:pPr marL="342900" indent="-342900">
              <a:spcBef>
                <a:spcPts val="200"/>
              </a:spcBef>
              <a:buClr>
                <a:schemeClr val="accent1"/>
              </a:buClr>
              <a:buFont typeface="Webdings" panose="05030102010509060703" pitchFamily="18" charset="2"/>
              <a:buChar char="4"/>
            </a:pPr>
            <a:r>
              <a:rPr lang="en-US" sz="2400" dirty="0"/>
              <a:t>Inconsistent rice growth stages</a:t>
            </a:r>
          </a:p>
          <a:p>
            <a:pPr marL="342900" indent="-342900">
              <a:spcBef>
                <a:spcPts val="200"/>
              </a:spcBef>
              <a:buClr>
                <a:schemeClr val="accent1"/>
              </a:buClr>
              <a:buFont typeface="Webdings" panose="05030102010509060703" pitchFamily="18" charset="2"/>
              <a:buChar char="4"/>
            </a:pPr>
            <a:r>
              <a:rPr lang="en-US" sz="2400" dirty="0"/>
              <a:t>Landsat 7 gap error</a:t>
            </a:r>
          </a:p>
          <a:p>
            <a:pPr marL="342900" indent="-342900">
              <a:spcBef>
                <a:spcPts val="200"/>
              </a:spcBef>
              <a:buClr>
                <a:schemeClr val="accent1"/>
              </a:buClr>
              <a:buFont typeface="Webdings" panose="05030102010509060703" pitchFamily="18" charset="2"/>
              <a:buChar char="4"/>
            </a:pPr>
            <a:r>
              <a:rPr lang="en-US" sz="2400" dirty="0"/>
              <a:t>Limited validation resources</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018" y="4718595"/>
            <a:ext cx="74771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9983" y="1078063"/>
            <a:ext cx="4733365" cy="3657600"/>
          </a:xfrm>
          <a:prstGeom prst="rect">
            <a:avLst/>
          </a:prstGeom>
        </p:spPr>
      </p:pic>
      <p:sp>
        <p:nvSpPr>
          <p:cNvPr id="14" name="TextBox 7"/>
          <p:cNvSpPr txBox="1"/>
          <p:nvPr/>
        </p:nvSpPr>
        <p:spPr>
          <a:xfrm>
            <a:off x="6742306" y="936151"/>
            <a:ext cx="2125469" cy="276999"/>
          </a:xfrm>
          <a:prstGeom prst="rect">
            <a:avLst/>
          </a:prstGeom>
          <a:noFill/>
        </p:spPr>
        <p:txBody>
          <a:bodyPr wrap="square" rtlCol="0">
            <a:spAutoFit/>
          </a:bodyPr>
          <a:lstStyle/>
          <a:p>
            <a:pPr algn="ctr"/>
            <a:r>
              <a:rPr lang="en-US" sz="1200" dirty="0" smtClean="0"/>
              <a:t>Cloud Mask</a:t>
            </a:r>
            <a:endParaRPr lang="en-US" sz="1200" dirty="0"/>
          </a:p>
        </p:txBody>
      </p:sp>
      <p:sp>
        <p:nvSpPr>
          <p:cNvPr id="13" name="TextBox 7"/>
          <p:cNvSpPr txBox="1"/>
          <p:nvPr/>
        </p:nvSpPr>
        <p:spPr>
          <a:xfrm>
            <a:off x="4451543" y="936149"/>
            <a:ext cx="2120708" cy="276999"/>
          </a:xfrm>
          <a:prstGeom prst="rect">
            <a:avLst/>
          </a:prstGeom>
          <a:noFill/>
        </p:spPr>
        <p:txBody>
          <a:bodyPr wrap="square" rtlCol="0">
            <a:spAutoFit/>
          </a:bodyPr>
          <a:lstStyle/>
          <a:p>
            <a:pPr algn="ctr"/>
            <a:r>
              <a:rPr lang="en-US" sz="1200" dirty="0" smtClean="0"/>
              <a:t>Rice Classification</a:t>
            </a:r>
            <a:endParaRPr lang="en-US" sz="1200" dirty="0"/>
          </a:p>
        </p:txBody>
      </p:sp>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2556" y="4712803"/>
            <a:ext cx="1560513"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104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9870" y="453741"/>
            <a:ext cx="3566160" cy="944043"/>
          </a:xfrm>
        </p:spPr>
        <p:txBody>
          <a:bodyPr/>
          <a:lstStyle/>
          <a:p>
            <a:r>
              <a:rPr lang="en-US" dirty="0" smtClean="0"/>
              <a:t>Conclusions</a:t>
            </a:r>
            <a:endParaRPr lang="en-US"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1"/>
          </p:nvPr>
        </p:nvSpPr>
        <p:spPr>
          <a:xfrm>
            <a:off x="521207" y="2130552"/>
            <a:ext cx="8095569" cy="3374136"/>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Statistically significant relationship between rice yield and classified rice area</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Prediction model of rice yield and yield per area: </a:t>
            </a:r>
            <a:r>
              <a:rPr lang="en-US" dirty="0"/>
              <a:t>c</a:t>
            </a:r>
            <a:r>
              <a:rPr lang="en-US" dirty="0" smtClean="0"/>
              <a:t>lassified rice area and NDVI</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No positive relationships between rice production and environmental variables (SDCI and precipitation)</a:t>
            </a:r>
          </a:p>
        </p:txBody>
      </p:sp>
    </p:spTree>
    <p:extLst>
      <p:ext uri="{BB962C8B-B14F-4D97-AF65-F5344CB8AC3E}">
        <p14:creationId xmlns:p14="http://schemas.microsoft.com/office/powerpoint/2010/main" val="283098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59796" y="5153010"/>
            <a:ext cx="5413629" cy="604696"/>
          </a:xfrm>
        </p:spPr>
        <p:txBody>
          <a:bodyPr>
            <a:noAutofit/>
          </a:bodyPr>
          <a:lstStyle/>
          <a:p>
            <a:r>
              <a:rPr lang="en-US" sz="1600" dirty="0" smtClean="0"/>
              <a:t>Special thanks to NASA Develop Thailand Disasters Team for SDCI index calculations.</a:t>
            </a:r>
            <a:endParaRPr lang="en-US" sz="1600" dirty="0"/>
          </a:p>
        </p:txBody>
      </p:sp>
      <p:sp>
        <p:nvSpPr>
          <p:cNvPr id="9" name="Text Placeholder 1"/>
          <p:cNvSpPr>
            <a:spLocks noGrp="1"/>
          </p:cNvSpPr>
          <p:nvPr/>
        </p:nvSpPr>
        <p:spPr>
          <a:xfrm>
            <a:off x="514056" y="1608664"/>
            <a:ext cx="5216683" cy="1995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Dr. Jeffrey Luvall (NASA at National Space Science and Technology Center) </a:t>
            </a:r>
          </a:p>
          <a:p>
            <a:pPr marL="342900" indent="-342900">
              <a:spcBef>
                <a:spcPts val="200"/>
              </a:spcBef>
              <a:buClr>
                <a:schemeClr val="accent1"/>
              </a:buClr>
              <a:buFont typeface="Webdings" panose="05030102010509060703" pitchFamily="18" charset="2"/>
              <a:buChar char="4"/>
            </a:pPr>
            <a:r>
              <a:rPr lang="en-US" dirty="0"/>
              <a:t>Dr. Robert Griffin (University of Alabama in Huntsville)</a:t>
            </a:r>
          </a:p>
        </p:txBody>
      </p:sp>
      <p:sp>
        <p:nvSpPr>
          <p:cNvPr id="11" name="Text Placeholder 1"/>
          <p:cNvSpPr>
            <a:spLocks noGrp="1"/>
          </p:cNvSpPr>
          <p:nvPr/>
        </p:nvSpPr>
        <p:spPr>
          <a:xfrm>
            <a:off x="505685" y="3759180"/>
            <a:ext cx="5216683" cy="14358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err="1"/>
              <a:t>Bunyakiat</a:t>
            </a:r>
            <a:r>
              <a:rPr lang="en-US" dirty="0"/>
              <a:t>  Raksaphaeng(Royal Thai Embassy)</a:t>
            </a:r>
          </a:p>
          <a:p>
            <a:pPr marL="342900" indent="-342900">
              <a:spcBef>
                <a:spcPts val="200"/>
              </a:spcBef>
              <a:buClr>
                <a:schemeClr val="accent1"/>
              </a:buClr>
              <a:buFont typeface="Webdings" panose="05030102010509060703" pitchFamily="18" charset="2"/>
              <a:buChar char="4"/>
            </a:pPr>
            <a:r>
              <a:rPr lang="en-US" dirty="0"/>
              <a:t>Dr. Bill Crosson (SERVIR Mekong)</a:t>
            </a:r>
          </a:p>
          <a:p>
            <a:pPr marL="342900" indent="-342900">
              <a:spcBef>
                <a:spcPts val="200"/>
              </a:spcBef>
              <a:buClr>
                <a:schemeClr val="accent1"/>
              </a:buClr>
              <a:buFont typeface="Webdings" panose="05030102010509060703" pitchFamily="18" charset="2"/>
              <a:buChar char="4"/>
            </a:pPr>
            <a:r>
              <a:rPr lang="en-US" dirty="0"/>
              <a:t>Dr. Peter Cutter (SERVIR Mekong)</a:t>
            </a:r>
          </a:p>
        </p:txBody>
      </p:sp>
      <p:sp>
        <p:nvSpPr>
          <p:cNvPr id="5" name="TextBox 4"/>
          <p:cNvSpPr txBox="1"/>
          <p:nvPr/>
        </p:nvSpPr>
        <p:spPr>
          <a:xfrm>
            <a:off x="785352" y="1064524"/>
            <a:ext cx="1875939" cy="584775"/>
          </a:xfrm>
          <a:prstGeom prst="rect">
            <a:avLst/>
          </a:prstGeom>
          <a:noFill/>
        </p:spPr>
        <p:txBody>
          <a:bodyPr wrap="square" rtlCol="0">
            <a:spAutoFit/>
          </a:bodyPr>
          <a:lstStyle/>
          <a:p>
            <a:pPr algn="r"/>
            <a:r>
              <a:rPr lang="en-US" sz="3200" b="1" dirty="0">
                <a:solidFill>
                  <a:schemeClr val="accent1"/>
                </a:solidFill>
                <a:latin typeface="Century Gothic" panose="020B0502020202020204" pitchFamily="34" charset="0"/>
              </a:rPr>
              <a:t>A</a:t>
            </a:r>
            <a:r>
              <a:rPr lang="en-US" sz="3200" b="1" dirty="0" smtClean="0">
                <a:solidFill>
                  <a:schemeClr val="accent1"/>
                </a:solidFill>
                <a:latin typeface="Century Gothic" panose="020B0502020202020204" pitchFamily="34" charset="0"/>
              </a:rPr>
              <a:t>dvisors</a:t>
            </a:r>
            <a:endParaRPr lang="en-US" sz="3200" dirty="0" smtClean="0">
              <a:solidFill>
                <a:schemeClr val="accent1"/>
              </a:solidFill>
              <a:latin typeface="Century Gothic" panose="020B0502020202020204" pitchFamily="34" charset="0"/>
            </a:endParaRPr>
          </a:p>
        </p:txBody>
      </p:sp>
      <p:sp>
        <p:nvSpPr>
          <p:cNvPr id="6" name="TextBox 5"/>
          <p:cNvSpPr txBox="1"/>
          <p:nvPr/>
        </p:nvSpPr>
        <p:spPr>
          <a:xfrm>
            <a:off x="660024" y="3303422"/>
            <a:ext cx="1875939" cy="584775"/>
          </a:xfrm>
          <a:prstGeom prst="rect">
            <a:avLst/>
          </a:prstGeom>
          <a:noFill/>
        </p:spPr>
        <p:txBody>
          <a:bodyPr wrap="square" rtlCol="0">
            <a:spAutoFit/>
          </a:bodyPr>
          <a:lstStyle/>
          <a:p>
            <a:pPr algn="r"/>
            <a:r>
              <a:rPr lang="en-US" sz="3200" b="1" dirty="0" smtClean="0">
                <a:solidFill>
                  <a:schemeClr val="accent1"/>
                </a:solidFill>
                <a:latin typeface="Century Gothic" panose="020B0502020202020204" pitchFamily="34" charset="0"/>
              </a:rPr>
              <a:t>Partners</a:t>
            </a:r>
            <a:endParaRPr lang="en-US" sz="3200" dirty="0" smtClean="0">
              <a:solidFill>
                <a:schemeClr val="accent1"/>
              </a:solidFill>
              <a:latin typeface="Century Gothic" panose="020B0502020202020204" pitchFamily="34" charset="0"/>
            </a:endParaRPr>
          </a:p>
        </p:txBody>
      </p:sp>
      <p:pic>
        <p:nvPicPr>
          <p:cNvPr id="8"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905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025204" y="4711251"/>
            <a:ext cx="1993392" cy="274320"/>
          </a:xfrm>
        </p:spPr>
        <p:txBody>
          <a:bodyPr>
            <a:normAutofit fontScale="85000" lnSpcReduction="20000"/>
          </a:bodyPr>
          <a:lstStyle/>
          <a:p>
            <a:r>
              <a:rPr lang="en-US" dirty="0"/>
              <a:t>Source: Kim </a:t>
            </a:r>
            <a:r>
              <a:rPr lang="en-US" dirty="0" smtClean="0"/>
              <a:t>Seng</a:t>
            </a:r>
            <a:endParaRPr lang="en-US" dirty="0"/>
          </a:p>
        </p:txBody>
      </p:sp>
      <p:sp>
        <p:nvSpPr>
          <p:cNvPr id="3" name="Text Placeholder 2"/>
          <p:cNvSpPr>
            <a:spLocks noGrp="1"/>
          </p:cNvSpPr>
          <p:nvPr>
            <p:ph type="body" sz="quarter" idx="10"/>
          </p:nvPr>
        </p:nvSpPr>
        <p:spPr>
          <a:xfrm>
            <a:off x="583565" y="135350"/>
            <a:ext cx="3566160" cy="1325880"/>
          </a:xfrm>
        </p:spPr>
        <p:txBody>
          <a:bodyPr/>
          <a:lstStyle/>
          <a:p>
            <a:r>
              <a:rPr lang="en-US" dirty="0" smtClean="0"/>
              <a:t>Background</a:t>
            </a:r>
            <a:endParaRPr lang="en-US" dirty="0"/>
          </a:p>
        </p:txBody>
      </p:sp>
      <p:pic>
        <p:nvPicPr>
          <p:cNvPr id="102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pic>
        <p:nvPicPr>
          <p:cNvPr id="9" name="Picture 3" descr="C:\Users\aboekfah\Desktop\6462574499_86b875e9ec_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787"/>
          <a:stretch/>
        </p:blipFill>
        <p:spPr bwMode="auto">
          <a:xfrm>
            <a:off x="4124325" y="1981200"/>
            <a:ext cx="4916398" cy="2651760"/>
          </a:xfrm>
          <a:prstGeom prst="rect">
            <a:avLst/>
          </a:prstGeom>
          <a:noFill/>
          <a:ln w="3175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10" name="Text Placeholder 1"/>
          <p:cNvSpPr>
            <a:spLocks noGrp="1"/>
          </p:cNvSpPr>
          <p:nvPr/>
        </p:nvSpPr>
        <p:spPr>
          <a:xfrm>
            <a:off x="235204" y="2057764"/>
            <a:ext cx="3739896" cy="33016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sz="2400" dirty="0" smtClean="0"/>
              <a:t>Thailand : </a:t>
            </a:r>
            <a:r>
              <a:rPr lang="en-US" sz="2400" dirty="0"/>
              <a:t>the  world’s largest exporter of rice</a:t>
            </a:r>
          </a:p>
          <a:p>
            <a:pPr marL="342900" indent="-342900">
              <a:spcBef>
                <a:spcPts val="200"/>
              </a:spcBef>
              <a:buClr>
                <a:schemeClr val="accent1"/>
              </a:buClr>
              <a:buFont typeface="Webdings" panose="05030102010509060703" pitchFamily="18" charset="2"/>
              <a:buChar char="4"/>
            </a:pPr>
            <a:endParaRPr lang="en-US" sz="2400" dirty="0"/>
          </a:p>
          <a:p>
            <a:pPr marL="342900" indent="-342900">
              <a:spcBef>
                <a:spcPts val="200"/>
              </a:spcBef>
              <a:buClr>
                <a:schemeClr val="accent1"/>
              </a:buClr>
              <a:buFont typeface="Webdings" panose="05030102010509060703" pitchFamily="18" charset="2"/>
              <a:buChar char="4"/>
            </a:pPr>
            <a:r>
              <a:rPr lang="en-US" sz="2400" dirty="0" smtClean="0"/>
              <a:t>Rain-fed agriculture in the northeastern region</a:t>
            </a:r>
            <a:endParaRPr lang="en-US" sz="2400" dirty="0"/>
          </a:p>
        </p:txBody>
      </p:sp>
    </p:spTree>
    <p:extLst>
      <p:ext uri="{BB962C8B-B14F-4D97-AF65-F5344CB8AC3E}">
        <p14:creationId xmlns:p14="http://schemas.microsoft.com/office/powerpoint/2010/main" val="2755567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p:cNvPicPr>
          <p:nvPr/>
        </p:nvPicPr>
        <p:blipFill rotWithShape="1">
          <a:blip r:embed="rId3">
            <a:extLst>
              <a:ext uri="{28A0092B-C50C-407E-A947-70E740481C1C}">
                <a14:useLocalDpi xmlns:a14="http://schemas.microsoft.com/office/drawing/2010/main" val="0"/>
              </a:ext>
            </a:extLst>
          </a:blip>
          <a:srcRect l="8178" t="14361" r="8178" b="1802"/>
          <a:stretch/>
        </p:blipFill>
        <p:spPr>
          <a:xfrm>
            <a:off x="112734" y="996015"/>
            <a:ext cx="8931058" cy="5680358"/>
          </a:xfrm>
          <a:prstGeom prst="rect">
            <a:avLst/>
          </a:prstGeom>
          <a:ln w="31750">
            <a:solidFill>
              <a:schemeClr val="tx1">
                <a:lumMod val="50000"/>
              </a:schemeClr>
            </a:solidFill>
          </a:ln>
        </p:spPr>
      </p:pic>
      <p:sp>
        <p:nvSpPr>
          <p:cNvPr id="5" name="Text Placeholder 4"/>
          <p:cNvSpPr>
            <a:spLocks noGrp="1"/>
          </p:cNvSpPr>
          <p:nvPr>
            <p:ph type="body" sz="quarter" idx="11"/>
          </p:nvPr>
        </p:nvSpPr>
        <p:spPr>
          <a:xfrm>
            <a:off x="6791324" y="6524167"/>
            <a:ext cx="1412367" cy="274320"/>
          </a:xfrm>
        </p:spPr>
        <p:txBody>
          <a:bodyPr>
            <a:normAutofit fontScale="55000" lnSpcReduction="20000"/>
          </a:bodyPr>
          <a:lstStyle/>
          <a:p>
            <a:r>
              <a:rPr lang="en-US" dirty="0">
                <a:solidFill>
                  <a:schemeClr val="bg2">
                    <a:lumMod val="95000"/>
                  </a:schemeClr>
                </a:solidFill>
              </a:rPr>
              <a:t>Source: Kim Seng</a:t>
            </a:r>
            <a:endParaRPr lang="en-US" dirty="0"/>
          </a:p>
        </p:txBody>
      </p:sp>
      <p:sp>
        <p:nvSpPr>
          <p:cNvPr id="3" name="Text Placeholder 2"/>
          <p:cNvSpPr>
            <a:spLocks noGrp="1"/>
          </p:cNvSpPr>
          <p:nvPr>
            <p:ph type="body" sz="quarter" idx="10"/>
          </p:nvPr>
        </p:nvSpPr>
        <p:spPr>
          <a:xfrm>
            <a:off x="0" y="211455"/>
            <a:ext cx="3566160" cy="742683"/>
          </a:xfrm>
        </p:spPr>
        <p:txBody>
          <a:bodyPr/>
          <a:lstStyle/>
          <a:p>
            <a:r>
              <a:rPr lang="en-US" dirty="0" smtClean="0"/>
              <a:t>Questions?</a:t>
            </a:r>
            <a:endParaRPr lang="en-US" dirty="0"/>
          </a:p>
        </p:txBody>
      </p:sp>
      <p:pic>
        <p:nvPicPr>
          <p:cNvPr id="6" name="Picture 2" descr="D:\Klug\Docs\Rice_Logo.pn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809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 Placeholder 4"/>
          <p:cNvSpPr>
            <a:spLocks/>
          </p:cNvSpPr>
          <p:nvPr/>
        </p:nvSpPr>
        <p:spPr>
          <a:xfrm>
            <a:off x="4162426" y="6270992"/>
            <a:ext cx="3884473" cy="274320"/>
          </a:xfrm>
          <a:prstGeom prst="rect">
            <a:avLst/>
          </a:prstGeom>
        </p:spPr>
        <p:txBody>
          <a:bodyPr>
            <a:normAutofit fontScale="70000" lnSpcReduction="20000"/>
          </a:bodyPr>
          <a:lstStyle/>
          <a:p>
            <a:r>
              <a:rPr lang="en-US" dirty="0"/>
              <a:t>Source: </a:t>
            </a:r>
            <a:r>
              <a:rPr lang="en-US" dirty="0" smtClean="0"/>
              <a:t>National Statistical Office of Thailand</a:t>
            </a:r>
            <a:endParaRPr lang="en-US"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10" name="Text Placeholder 13"/>
          <p:cNvSpPr>
            <a:spLocks noGrp="1"/>
          </p:cNvSpPr>
          <p:nvPr>
            <p:ph type="body" sz="quarter" idx="10"/>
          </p:nvPr>
        </p:nvSpPr>
        <p:spPr/>
        <p:txBody>
          <a:bodyPr/>
          <a:lstStyle/>
          <a:p>
            <a:r>
              <a:rPr lang="en-US" dirty="0" smtClean="0"/>
              <a:t>Results(cont.)</a:t>
            </a:r>
          </a:p>
          <a:p>
            <a:endParaRPr lang="en-US" dirty="0" smtClean="0"/>
          </a:p>
        </p:txBody>
      </p:sp>
      <p:graphicFrame>
        <p:nvGraphicFramePr>
          <p:cNvPr id="9" name="Chart 8"/>
          <p:cNvGraphicFramePr>
            <a:graphicFrameLocks/>
          </p:cNvGraphicFramePr>
          <p:nvPr>
            <p:extLst>
              <p:ext uri="{D42A27DB-BD31-4B8C-83A1-F6EECF244321}">
                <p14:modId xmlns:p14="http://schemas.microsoft.com/office/powerpoint/2010/main" val="3125847944"/>
              </p:ext>
            </p:extLst>
          </p:nvPr>
        </p:nvGraphicFramePr>
        <p:xfrm>
          <a:off x="424756" y="1730081"/>
          <a:ext cx="8192021" cy="4104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4791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 Placeholder 4"/>
          <p:cNvSpPr>
            <a:spLocks/>
          </p:cNvSpPr>
          <p:nvPr/>
        </p:nvSpPr>
        <p:spPr>
          <a:xfrm>
            <a:off x="4162426" y="6270992"/>
            <a:ext cx="3884473" cy="274320"/>
          </a:xfrm>
          <a:prstGeom prst="rect">
            <a:avLst/>
          </a:prstGeom>
        </p:spPr>
        <p:txBody>
          <a:bodyPr>
            <a:normAutofit fontScale="70000" lnSpcReduction="20000"/>
          </a:bodyPr>
          <a:lstStyle/>
          <a:p>
            <a:r>
              <a:rPr lang="en-US" dirty="0"/>
              <a:t>Source: </a:t>
            </a:r>
            <a:r>
              <a:rPr lang="en-US" dirty="0" smtClean="0"/>
              <a:t>National Statistical Office of Thailand</a:t>
            </a:r>
            <a:endParaRPr lang="en-US"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10" name="Text Placeholder 13"/>
          <p:cNvSpPr>
            <a:spLocks noGrp="1"/>
          </p:cNvSpPr>
          <p:nvPr>
            <p:ph type="body" sz="quarter" idx="10"/>
          </p:nvPr>
        </p:nvSpPr>
        <p:spPr/>
        <p:txBody>
          <a:bodyPr/>
          <a:lstStyle/>
          <a:p>
            <a:r>
              <a:rPr lang="en-US" dirty="0" smtClean="0"/>
              <a:t>Results(cont.)</a:t>
            </a:r>
          </a:p>
          <a:p>
            <a:endParaRPr lang="en-US" dirty="0" smtClean="0"/>
          </a:p>
        </p:txBody>
      </p:sp>
      <p:graphicFrame>
        <p:nvGraphicFramePr>
          <p:cNvPr id="7" name="Chart 6"/>
          <p:cNvGraphicFramePr>
            <a:graphicFrameLocks/>
          </p:cNvGraphicFramePr>
          <p:nvPr>
            <p:extLst>
              <p:ext uri="{D42A27DB-BD31-4B8C-83A1-F6EECF244321}">
                <p14:modId xmlns:p14="http://schemas.microsoft.com/office/powerpoint/2010/main" val="569609482"/>
              </p:ext>
            </p:extLst>
          </p:nvPr>
        </p:nvGraphicFramePr>
        <p:xfrm>
          <a:off x="363256" y="1728593"/>
          <a:ext cx="8780744" cy="41011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698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8126" y="603250"/>
            <a:ext cx="488793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792" y="3409949"/>
            <a:ext cx="4838699" cy="262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4"/>
          <p:cNvSpPr>
            <a:spLocks/>
          </p:cNvSpPr>
          <p:nvPr/>
        </p:nvSpPr>
        <p:spPr>
          <a:xfrm>
            <a:off x="4162426" y="6270992"/>
            <a:ext cx="3884473" cy="274320"/>
          </a:xfrm>
          <a:prstGeom prst="rect">
            <a:avLst/>
          </a:prstGeom>
        </p:spPr>
        <p:txBody>
          <a:bodyPr>
            <a:normAutofit fontScale="70000" lnSpcReduction="20000"/>
          </a:bodyPr>
          <a:lstStyle/>
          <a:p>
            <a:r>
              <a:rPr lang="en-US" dirty="0"/>
              <a:t>Source: </a:t>
            </a:r>
            <a:r>
              <a:rPr lang="en-US" dirty="0" smtClean="0"/>
              <a:t>National Statistical Office of Thailand</a:t>
            </a:r>
            <a:endParaRPr lang="en-US" dirty="0"/>
          </a:p>
        </p:txBody>
      </p:sp>
      <p:sp>
        <p:nvSpPr>
          <p:cNvPr id="8" name="Text Placeholder 1"/>
          <p:cNvSpPr>
            <a:spLocks noGrp="1"/>
          </p:cNvSpPr>
          <p:nvPr/>
        </p:nvSpPr>
        <p:spPr>
          <a:xfrm>
            <a:off x="251200" y="2067333"/>
            <a:ext cx="3793779" cy="3866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sz="2400" dirty="0" smtClean="0"/>
              <a:t>A strong </a:t>
            </a:r>
            <a:r>
              <a:rPr lang="en-US" sz="2400" dirty="0"/>
              <a:t>correlation between land cover occupied by rice and total rice yield per district</a:t>
            </a:r>
          </a:p>
          <a:p>
            <a:pPr marL="342900" indent="-342900">
              <a:spcBef>
                <a:spcPts val="200"/>
              </a:spcBef>
              <a:buClr>
                <a:schemeClr val="accent1"/>
              </a:buClr>
              <a:buFont typeface="Webdings" panose="05030102010509060703" pitchFamily="18" charset="2"/>
              <a:buChar char="4"/>
            </a:pPr>
            <a:endParaRPr lang="en-US" sz="2400" dirty="0"/>
          </a:p>
          <a:p>
            <a:pPr marL="342900" indent="-342900">
              <a:spcBef>
                <a:spcPts val="200"/>
              </a:spcBef>
              <a:buClr>
                <a:schemeClr val="accent1"/>
              </a:buClr>
              <a:buFont typeface="Webdings" panose="05030102010509060703" pitchFamily="18" charset="2"/>
              <a:buChar char="4"/>
            </a:pPr>
            <a:r>
              <a:rPr lang="en-US" sz="2400" dirty="0" smtClean="0"/>
              <a:t>Reasonable predictions </a:t>
            </a:r>
            <a:r>
              <a:rPr lang="en-US" sz="2400" dirty="0"/>
              <a:t>of rice yield from </a:t>
            </a:r>
            <a:r>
              <a:rPr lang="en-US" sz="2400" dirty="0" smtClean="0"/>
              <a:t>wet </a:t>
            </a:r>
            <a:r>
              <a:rPr lang="en-US" sz="2400" dirty="0"/>
              <a:t>season Landsat </a:t>
            </a:r>
            <a:r>
              <a:rPr lang="en-US" sz="2400" dirty="0" smtClean="0"/>
              <a:t>LCC’s</a:t>
            </a:r>
            <a:endParaRPr lang="en-US" sz="2400" dirty="0"/>
          </a:p>
        </p:txBody>
      </p:sp>
      <p:pic>
        <p:nvPicPr>
          <p:cNvPr id="6" name="Picture 2" descr="D:\Klug\Docs\Rice_Logo.png"/>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10" name="Text Placeholder 13"/>
          <p:cNvSpPr>
            <a:spLocks noGrp="1"/>
          </p:cNvSpPr>
          <p:nvPr>
            <p:ph type="body" sz="quarter" idx="10"/>
          </p:nvPr>
        </p:nvSpPr>
        <p:spPr/>
        <p:txBody>
          <a:bodyPr/>
          <a:lstStyle/>
          <a:p>
            <a:r>
              <a:rPr lang="en-US" dirty="0" smtClean="0"/>
              <a:t>Results(cont.)</a:t>
            </a:r>
          </a:p>
          <a:p>
            <a:endParaRPr lang="en-US" dirty="0" smtClean="0"/>
          </a:p>
        </p:txBody>
      </p:sp>
    </p:spTree>
    <p:extLst>
      <p:ext uri="{BB962C8B-B14F-4D97-AF65-F5344CB8AC3E}">
        <p14:creationId xmlns:p14="http://schemas.microsoft.com/office/powerpoint/2010/main" val="3245045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NASA Earth Observations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450" y="525909"/>
            <a:ext cx="979662" cy="94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5344" y="818141"/>
            <a:ext cx="1581433" cy="64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5958" y="2185287"/>
            <a:ext cx="1047524" cy="85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5045" y="5177283"/>
            <a:ext cx="1019909" cy="8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7246" y="3721827"/>
            <a:ext cx="1157645" cy="8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1009" y="3795592"/>
            <a:ext cx="1178799" cy="61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5344" y="5300256"/>
            <a:ext cx="1241447" cy="62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707" y="1431200"/>
            <a:ext cx="1963737"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51972" y="1442652"/>
            <a:ext cx="19081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36139" y="2944716"/>
            <a:ext cx="142716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03295" y="6028075"/>
            <a:ext cx="19685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38471" y="4590402"/>
            <a:ext cx="1627187"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10499" y="4412429"/>
            <a:ext cx="142716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02046" y="5995358"/>
            <a:ext cx="14081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descr="D:\Klug\Docs\Rice_Logo.png"/>
          <p:cNvPicPr>
            <a:picLocks noChangeAspect="1" noChangeArrowheads="1"/>
          </p:cNvPicPr>
          <p:nvPr/>
        </p:nvPicPr>
        <p:blipFill>
          <a:blip r:embed="rId17" cstate="print">
            <a:extLst>
              <a:ext uri="{BEBA8EAE-BF5A-486C-A8C5-ECC9F3942E4B}">
                <a14:imgProps xmlns:a14="http://schemas.microsoft.com/office/drawing/2010/main">
                  <a14:imgLayer r:embed="rId18">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5" name="Text Placeholder 1"/>
          <p:cNvSpPr>
            <a:spLocks noGrp="1"/>
          </p:cNvSpPr>
          <p:nvPr/>
        </p:nvSpPr>
        <p:spPr>
          <a:xfrm>
            <a:off x="242033" y="2066118"/>
            <a:ext cx="3974592" cy="36457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sz="2400" dirty="0"/>
              <a:t>Landsat 5, 7, 8: Land cover classifications, NDVI, and land surface temperature</a:t>
            </a:r>
          </a:p>
          <a:p>
            <a:pPr marL="342900" indent="-342900">
              <a:spcBef>
                <a:spcPts val="200"/>
              </a:spcBef>
              <a:buClr>
                <a:schemeClr val="accent1"/>
              </a:buClr>
              <a:buFont typeface="Webdings" panose="05030102010509060703" pitchFamily="18" charset="2"/>
              <a:buChar char="4"/>
            </a:pPr>
            <a:r>
              <a:rPr lang="en-US" sz="2400" dirty="0"/>
              <a:t>Terra/Aqua MODIS: land surface temperature, and NDVI</a:t>
            </a:r>
          </a:p>
          <a:p>
            <a:pPr marL="342900" indent="-342900">
              <a:spcBef>
                <a:spcPts val="200"/>
              </a:spcBef>
              <a:buClr>
                <a:schemeClr val="accent1"/>
              </a:buClr>
              <a:buFont typeface="Webdings" panose="05030102010509060703" pitchFamily="18" charset="2"/>
              <a:buChar char="4"/>
            </a:pPr>
            <a:r>
              <a:rPr lang="en-US" sz="2400" dirty="0"/>
              <a:t>TRMM and GPM: precipitation</a:t>
            </a:r>
          </a:p>
        </p:txBody>
      </p:sp>
    </p:spTree>
    <p:extLst>
      <p:ext uri="{BB962C8B-B14F-4D97-AF65-F5344CB8AC3E}">
        <p14:creationId xmlns:p14="http://schemas.microsoft.com/office/powerpoint/2010/main" val="1997067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1340" y="629557"/>
            <a:ext cx="3566160" cy="790302"/>
          </a:xfrm>
        </p:spPr>
        <p:txBody>
          <a:bodyPr/>
          <a:lstStyle/>
          <a:p>
            <a:r>
              <a:rPr lang="en-US" dirty="0" smtClean="0"/>
              <a:t>Study Area</a:t>
            </a:r>
            <a:endParaRPr lang="en-US"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pic>
        <p:nvPicPr>
          <p:cNvPr id="12"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3025" y="308482"/>
            <a:ext cx="4263799" cy="5517858"/>
          </a:xfrm>
          <a:prstGeom prst="rect">
            <a:avLst/>
          </a:prstGeom>
        </p:spPr>
      </p:pic>
      <p:sp>
        <p:nvSpPr>
          <p:cNvPr id="5" name="Text Placeholder 1"/>
          <p:cNvSpPr>
            <a:spLocks noGrp="1"/>
          </p:cNvSpPr>
          <p:nvPr/>
        </p:nvSpPr>
        <p:spPr>
          <a:xfrm>
            <a:off x="216633" y="1555348"/>
            <a:ext cx="3974592" cy="29150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sz="2400" dirty="0"/>
              <a:t>The province of Roi Et located in the northeastern region of Thailand</a:t>
            </a:r>
          </a:p>
          <a:p>
            <a:pPr marL="342900" indent="-342900">
              <a:spcBef>
                <a:spcPts val="200"/>
              </a:spcBef>
              <a:buClr>
                <a:schemeClr val="accent1"/>
              </a:buClr>
              <a:buFont typeface="Webdings" panose="05030102010509060703" pitchFamily="18" charset="2"/>
              <a:buChar char="4"/>
            </a:pPr>
            <a:endParaRPr lang="en-US" sz="2400" dirty="0"/>
          </a:p>
          <a:p>
            <a:pPr marL="342900" indent="-342900">
              <a:spcBef>
                <a:spcPts val="200"/>
              </a:spcBef>
              <a:buClr>
                <a:schemeClr val="accent1"/>
              </a:buClr>
              <a:buFont typeface="Webdings" panose="05030102010509060703" pitchFamily="18" charset="2"/>
              <a:buChar char="4"/>
            </a:pPr>
            <a:r>
              <a:rPr lang="en-US" sz="2400"/>
              <a:t>Roi </a:t>
            </a:r>
            <a:r>
              <a:rPr lang="en-US" sz="2400" smtClean="0"/>
              <a:t>Et: </a:t>
            </a:r>
            <a:r>
              <a:rPr lang="en-US" sz="2400" dirty="0"/>
              <a:t>one of the largest producers of Jasmine rice</a:t>
            </a:r>
          </a:p>
        </p:txBody>
      </p:sp>
    </p:spTree>
    <p:extLst>
      <p:ext uri="{BB962C8B-B14F-4D97-AF65-F5344CB8AC3E}">
        <p14:creationId xmlns:p14="http://schemas.microsoft.com/office/powerpoint/2010/main" val="2833800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Community Concerns</a:t>
            </a:r>
            <a:endParaRPr lang="en-US" dirty="0"/>
          </a:p>
        </p:txBody>
      </p:sp>
      <p:sp>
        <p:nvSpPr>
          <p:cNvPr id="5" name="Text Placeholder 4"/>
          <p:cNvSpPr>
            <a:spLocks noGrp="1"/>
          </p:cNvSpPr>
          <p:nvPr>
            <p:ph type="body" sz="quarter" idx="11"/>
          </p:nvPr>
        </p:nvSpPr>
        <p:spPr>
          <a:xfrm>
            <a:off x="4553458" y="5521369"/>
            <a:ext cx="1993392" cy="274320"/>
          </a:xfrm>
        </p:spPr>
        <p:txBody>
          <a:bodyPr>
            <a:normAutofit fontScale="62500" lnSpcReduction="20000"/>
          </a:bodyPr>
          <a:lstStyle/>
          <a:p>
            <a:r>
              <a:rPr lang="en-US" dirty="0"/>
              <a:t>Source</a:t>
            </a:r>
            <a:r>
              <a:rPr lang="en-US"/>
              <a:t>: </a:t>
            </a:r>
            <a:r>
              <a:rPr lang="en-US" err="1"/>
              <a:t>Pisut</a:t>
            </a:r>
            <a:r>
              <a:rPr lang="en-US"/>
              <a:t> Konepun</a:t>
            </a:r>
            <a:endParaRPr lang="en-US"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8" name="Text Placeholder 1"/>
          <p:cNvSpPr txBox="1">
            <a:spLocks/>
          </p:cNvSpPr>
          <p:nvPr/>
        </p:nvSpPr>
        <p:spPr>
          <a:xfrm>
            <a:off x="5575554" y="2387727"/>
            <a:ext cx="2374392" cy="4126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[Image needed]</a:t>
            </a:r>
            <a:endParaRPr lang="en-US" dirty="0"/>
          </a:p>
        </p:txBody>
      </p:sp>
      <p:pic>
        <p:nvPicPr>
          <p:cNvPr id="4" name="Picture 2" descr="C:\Users\aboekfah\Desktop\16790458290_ee8c07c7ae_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924"/>
          <a:stretch/>
        </p:blipFill>
        <p:spPr bwMode="auto">
          <a:xfrm>
            <a:off x="4621303" y="1214929"/>
            <a:ext cx="4370297" cy="4206240"/>
          </a:xfrm>
          <a:prstGeom prst="rect">
            <a:avLst/>
          </a:prstGeom>
          <a:noFill/>
          <a:ln w="3175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11" name="Text Placeholder 1"/>
          <p:cNvSpPr>
            <a:spLocks noGrp="1"/>
          </p:cNvSpPr>
          <p:nvPr/>
        </p:nvSpPr>
        <p:spPr>
          <a:xfrm>
            <a:off x="304663" y="2106006"/>
            <a:ext cx="3974592" cy="36457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smtClean="0"/>
              <a:t>Relatively low rice crop yield compared to other regions in the Mekong area</a:t>
            </a:r>
            <a:endParaRPr lang="en-US" dirty="0"/>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Rice </a:t>
            </a:r>
            <a:r>
              <a:rPr lang="en-US" dirty="0"/>
              <a:t>fields in </a:t>
            </a:r>
            <a:r>
              <a:rPr lang="en-US" dirty="0" err="1"/>
              <a:t>Roi</a:t>
            </a:r>
            <a:r>
              <a:rPr lang="en-US" dirty="0"/>
              <a:t> Et primarily rain-fed dependent, growing during the wet </a:t>
            </a:r>
            <a:r>
              <a:rPr lang="en-US" dirty="0" smtClean="0"/>
              <a:t>season</a:t>
            </a:r>
            <a:endParaRPr lang="en-US" dirty="0"/>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a:t>The rice crops dependent on rain and vulnerable to climate change</a:t>
            </a:r>
          </a:p>
        </p:txBody>
      </p:sp>
    </p:spTree>
    <p:extLst>
      <p:ext uri="{BB962C8B-B14F-4D97-AF65-F5344CB8AC3E}">
        <p14:creationId xmlns:p14="http://schemas.microsoft.com/office/powerpoint/2010/main" val="1923803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2108" y="1686052"/>
            <a:ext cx="3593592" cy="4257548"/>
          </a:xfrm>
        </p:spPr>
        <p:txBody>
          <a:bodyPr>
            <a:noAutofit/>
          </a:bodyPr>
          <a:lstStyle/>
          <a:p>
            <a:pPr marL="457200" indent="-342900">
              <a:buFont typeface="+mj-lt"/>
              <a:buAutoNum type="arabicPeriod"/>
            </a:pPr>
            <a:r>
              <a:rPr lang="en-US" dirty="0"/>
              <a:t>To monitor </a:t>
            </a:r>
            <a:r>
              <a:rPr lang="en-US" dirty="0" smtClean="0"/>
              <a:t>agricultural </a:t>
            </a:r>
            <a:r>
              <a:rPr lang="en-US" dirty="0"/>
              <a:t>lands under the change of environmental variables</a:t>
            </a:r>
          </a:p>
          <a:p>
            <a:pPr marL="457200" indent="-342900">
              <a:buFont typeface="+mj-lt"/>
              <a:buAutoNum type="arabicPeriod"/>
            </a:pPr>
            <a:r>
              <a:rPr lang="en-US" dirty="0"/>
              <a:t>To improve </a:t>
            </a:r>
            <a:r>
              <a:rPr lang="en-US" dirty="0" smtClean="0"/>
              <a:t>the </a:t>
            </a:r>
            <a:r>
              <a:rPr lang="en-US" dirty="0"/>
              <a:t>understanding of agricultural lands under changing climate </a:t>
            </a:r>
            <a:r>
              <a:rPr lang="en-US" dirty="0" smtClean="0"/>
              <a:t>patterns</a:t>
            </a:r>
          </a:p>
          <a:p>
            <a:pPr marL="457200" indent="-342900">
              <a:buFont typeface="+mj-lt"/>
              <a:buAutoNum type="arabicPeriod"/>
            </a:pPr>
            <a:r>
              <a:rPr lang="en-US" dirty="0"/>
              <a:t>To produce a model that can be used to predict rice yields </a:t>
            </a:r>
            <a:r>
              <a:rPr lang="en-US" dirty="0" smtClean="0"/>
              <a:t>from </a:t>
            </a:r>
            <a:r>
              <a:rPr lang="en-US" dirty="0"/>
              <a:t>NASA remote sensing </a:t>
            </a:r>
            <a:r>
              <a:rPr lang="en-US" dirty="0" smtClean="0"/>
              <a:t>imagery</a:t>
            </a:r>
            <a:endParaRPr lang="en-US" dirty="0"/>
          </a:p>
          <a:p>
            <a:pPr marL="457200" indent="-342900"/>
            <a:endParaRPr lang="en-US" dirty="0"/>
          </a:p>
          <a:p>
            <a:pPr marL="457200" indent="-342900"/>
            <a:endParaRPr lang="en-US" dirty="0"/>
          </a:p>
        </p:txBody>
      </p:sp>
      <p:sp>
        <p:nvSpPr>
          <p:cNvPr id="3" name="Text Placeholder 2"/>
          <p:cNvSpPr>
            <a:spLocks noGrp="1"/>
          </p:cNvSpPr>
          <p:nvPr>
            <p:ph type="body" sz="quarter" idx="10"/>
          </p:nvPr>
        </p:nvSpPr>
        <p:spPr>
          <a:xfrm>
            <a:off x="561340" y="106680"/>
            <a:ext cx="3566160" cy="1325880"/>
          </a:xfrm>
        </p:spPr>
        <p:txBody>
          <a:bodyPr/>
          <a:lstStyle/>
          <a:p>
            <a:r>
              <a:rPr lang="en-US" dirty="0" smtClean="0"/>
              <a:t>Objectives</a:t>
            </a:r>
            <a:endParaRPr lang="en-US"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8" name="Text Placeholder 4"/>
          <p:cNvSpPr>
            <a:spLocks noGrp="1"/>
          </p:cNvSpPr>
          <p:nvPr>
            <p:ph type="body" sz="quarter" idx="13"/>
          </p:nvPr>
        </p:nvSpPr>
        <p:spPr>
          <a:xfrm>
            <a:off x="4019977" y="4716702"/>
            <a:ext cx="1993392" cy="274320"/>
          </a:xfrm>
        </p:spPr>
        <p:txBody>
          <a:bodyPr>
            <a:normAutofit fontScale="92500"/>
          </a:bodyPr>
          <a:lstStyle/>
          <a:p>
            <a:r>
              <a:rPr lang="en-US" dirty="0" smtClean="0"/>
              <a:t>Source</a:t>
            </a:r>
            <a:r>
              <a:rPr lang="en-US" dirty="0"/>
              <a:t>: Diego F. Garcia P.</a:t>
            </a:r>
          </a:p>
        </p:txBody>
      </p:sp>
      <p:pic>
        <p:nvPicPr>
          <p:cNvPr id="9"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8013"/>
          <a:stretch/>
        </p:blipFill>
        <p:spPr>
          <a:xfrm>
            <a:off x="4067602" y="1691640"/>
            <a:ext cx="4914472" cy="3017520"/>
          </a:xfrm>
          <a:prstGeom prst="rect">
            <a:avLst/>
          </a:prstGeom>
          <a:ln w="31750">
            <a:solidFill>
              <a:schemeClr val="tx1">
                <a:lumMod val="50000"/>
              </a:schemeClr>
            </a:solidFill>
          </a:ln>
        </p:spPr>
      </p:pic>
    </p:spTree>
    <p:extLst>
      <p:ext uri="{BB962C8B-B14F-4D97-AF65-F5344CB8AC3E}">
        <p14:creationId xmlns:p14="http://schemas.microsoft.com/office/powerpoint/2010/main" val="2393093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35507" y="2597277"/>
            <a:ext cx="3507868" cy="3237660"/>
          </a:xfrm>
        </p:spPr>
        <p:txBody>
          <a:bodyPr vert="horz" lIns="91440" tIns="45720" rIns="91440" bIns="45720" rtlCol="0" anchor="t">
            <a:normAutofit/>
          </a:bodyPr>
          <a:lstStyle/>
          <a:p>
            <a:r>
              <a:rPr lang="en-US" sz="3200" dirty="0"/>
              <a:t>Royal Thai </a:t>
            </a:r>
            <a:r>
              <a:rPr lang="en-US" sz="3200" dirty="0" smtClean="0"/>
              <a:t>Embassy</a:t>
            </a:r>
          </a:p>
          <a:p>
            <a:endParaRPr lang="en-US" sz="3200" dirty="0"/>
          </a:p>
          <a:p>
            <a:r>
              <a:rPr lang="en-US" sz="3200" dirty="0"/>
              <a:t>SERVIR </a:t>
            </a:r>
            <a:r>
              <a:rPr lang="en-US" sz="3200" dirty="0" smtClean="0"/>
              <a:t>Mekong</a:t>
            </a:r>
            <a:endParaRPr lang="en-US" sz="3200" dirty="0"/>
          </a:p>
          <a:p>
            <a:pPr marL="342900" indent="-342900">
              <a:buFont typeface="Arial" panose="020B0604020202020204" pitchFamily="34" charset="0"/>
              <a:buChar char="•"/>
            </a:pPr>
            <a:endParaRPr lang="en-US" sz="2800" dirty="0"/>
          </a:p>
          <a:p>
            <a:endParaRPr lang="en-US" sz="2800" dirty="0"/>
          </a:p>
        </p:txBody>
      </p:sp>
      <p:sp>
        <p:nvSpPr>
          <p:cNvPr id="3" name="Text Placeholder 2"/>
          <p:cNvSpPr>
            <a:spLocks noGrp="1"/>
          </p:cNvSpPr>
          <p:nvPr>
            <p:ph type="body" sz="quarter" idx="10"/>
          </p:nvPr>
        </p:nvSpPr>
        <p:spPr/>
        <p:txBody>
          <a:bodyPr/>
          <a:lstStyle/>
          <a:p>
            <a:r>
              <a:rPr lang="en-US" dirty="0" smtClean="0"/>
              <a:t>Project Partners</a:t>
            </a:r>
            <a:endParaRPr lang="en-US" dirty="0"/>
          </a:p>
        </p:txBody>
      </p:sp>
      <p:sp>
        <p:nvSpPr>
          <p:cNvPr id="5" name="Text Placeholder 4"/>
          <p:cNvSpPr>
            <a:spLocks noGrp="1"/>
          </p:cNvSpPr>
          <p:nvPr>
            <p:ph type="body" sz="quarter" idx="13"/>
          </p:nvPr>
        </p:nvSpPr>
        <p:spPr/>
        <p:txBody>
          <a:bodyPr/>
          <a:lstStyle/>
          <a:p>
            <a:endParaRPr lang="en-US"/>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5014" y="1139868"/>
            <a:ext cx="4733364" cy="3657600"/>
          </a:xfrm>
          <a:prstGeom prst="rect">
            <a:avLst/>
          </a:prstGeom>
        </p:spPr>
      </p:pic>
    </p:spTree>
    <p:extLst>
      <p:ext uri="{BB962C8B-B14F-4D97-AF65-F5344CB8AC3E}">
        <p14:creationId xmlns:p14="http://schemas.microsoft.com/office/powerpoint/2010/main" val="535099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46888" y="1410842"/>
            <a:ext cx="2777305" cy="4242752"/>
            <a:chOff x="6146888" y="1410842"/>
            <a:chExt cx="2777305" cy="4242752"/>
          </a:xfrm>
        </p:grpSpPr>
        <p:sp>
          <p:nvSpPr>
            <p:cNvPr id="138" name="Right Arrow 137"/>
            <p:cNvSpPr/>
            <p:nvPr/>
          </p:nvSpPr>
          <p:spPr>
            <a:xfrm rot="5400000">
              <a:off x="7763263" y="2475158"/>
              <a:ext cx="652582" cy="417295"/>
            </a:xfrm>
            <a:prstGeom prst="rightArrow">
              <a:avLst>
                <a:gd name="adj1" fmla="val 50000"/>
                <a:gd name="adj2" fmla="val 54096"/>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ight Arrow 128"/>
            <p:cNvSpPr/>
            <p:nvPr/>
          </p:nvSpPr>
          <p:spPr>
            <a:xfrm rot="18731271">
              <a:off x="6136219" y="4744145"/>
              <a:ext cx="1401602" cy="417295"/>
            </a:xfrm>
            <a:prstGeom prst="rightArrow">
              <a:avLst>
                <a:gd name="adj1" fmla="val 50000"/>
                <a:gd name="adj2" fmla="val 76495"/>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ight Arrow 136"/>
            <p:cNvSpPr/>
            <p:nvPr/>
          </p:nvSpPr>
          <p:spPr>
            <a:xfrm>
              <a:off x="6308486" y="3571839"/>
              <a:ext cx="947152" cy="417295"/>
            </a:xfrm>
            <a:prstGeom prst="rightArrow">
              <a:avLst>
                <a:gd name="adj1" fmla="val 50000"/>
                <a:gd name="adj2" fmla="val 66383"/>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ight Arrow 135"/>
            <p:cNvSpPr/>
            <p:nvPr/>
          </p:nvSpPr>
          <p:spPr>
            <a:xfrm rot="1720589">
              <a:off x="6146888" y="2679068"/>
              <a:ext cx="1206090" cy="417295"/>
            </a:xfrm>
            <a:prstGeom prst="rightArrow">
              <a:avLst>
                <a:gd name="adj1" fmla="val 50000"/>
                <a:gd name="adj2" fmla="val 7184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Alternate Process 60"/>
            <p:cNvSpPr/>
            <p:nvPr/>
          </p:nvSpPr>
          <p:spPr>
            <a:xfrm>
              <a:off x="7260150" y="3020709"/>
              <a:ext cx="1664043" cy="1519556"/>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1">
                      <a:lumMod val="75000"/>
                    </a:schemeClr>
                  </a:solidFill>
                </a:rPr>
                <a:t>Prediction Models</a:t>
              </a:r>
            </a:p>
            <a:p>
              <a:pPr algn="ctr"/>
              <a:r>
                <a:rPr lang="en-US" sz="1600" dirty="0" smtClean="0">
                  <a:solidFill>
                    <a:schemeClr val="accent1">
                      <a:lumMod val="75000"/>
                    </a:schemeClr>
                  </a:solidFill>
                </a:rPr>
                <a:t>Linear Regression</a:t>
              </a:r>
              <a:endParaRPr lang="en-US" sz="1600" dirty="0">
                <a:solidFill>
                  <a:schemeClr val="accent1">
                    <a:lumMod val="75000"/>
                  </a:schemeClr>
                </a:solidFill>
              </a:endParaRPr>
            </a:p>
          </p:txBody>
        </p:sp>
        <p:sp>
          <p:nvSpPr>
            <p:cNvPr id="68" name="Flowchart: Alternate Process 67"/>
            <p:cNvSpPr/>
            <p:nvPr/>
          </p:nvSpPr>
          <p:spPr>
            <a:xfrm>
              <a:off x="7437504" y="1410842"/>
              <a:ext cx="1260734" cy="1116113"/>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1">
                      <a:lumMod val="75000"/>
                    </a:schemeClr>
                  </a:solidFill>
                </a:rPr>
                <a:t>Government Rice Yield Data</a:t>
              </a:r>
              <a:endParaRPr lang="en-US" sz="1200" b="1" dirty="0">
                <a:solidFill>
                  <a:schemeClr val="accent1">
                    <a:lumMod val="75000"/>
                  </a:schemeClr>
                </a:solidFill>
              </a:endParaRPr>
            </a:p>
          </p:txBody>
        </p:sp>
      </p:grpSp>
      <p:sp>
        <p:nvSpPr>
          <p:cNvPr id="70" name="Text Placeholder 2"/>
          <p:cNvSpPr>
            <a:spLocks noGrp="1"/>
          </p:cNvSpPr>
          <p:nvPr>
            <p:ph type="body" sz="quarter" idx="11"/>
          </p:nvPr>
        </p:nvSpPr>
        <p:spPr>
          <a:xfrm>
            <a:off x="370328" y="961360"/>
            <a:ext cx="2121365" cy="320104"/>
          </a:xfrm>
        </p:spPr>
        <p:txBody>
          <a:bodyPr>
            <a:noAutofit/>
          </a:bodyPr>
          <a:lstStyle/>
          <a:p>
            <a:r>
              <a:rPr lang="en-US" sz="1800" dirty="0"/>
              <a:t>Satellites/Sensors</a:t>
            </a:r>
            <a:endParaRPr lang="en-US" sz="2400" dirty="0"/>
          </a:p>
        </p:txBody>
      </p:sp>
      <p:sp>
        <p:nvSpPr>
          <p:cNvPr id="3" name="Text Placeholder 2"/>
          <p:cNvSpPr>
            <a:spLocks noGrp="1"/>
          </p:cNvSpPr>
          <p:nvPr>
            <p:ph type="body" sz="quarter" idx="10"/>
          </p:nvPr>
        </p:nvSpPr>
        <p:spPr>
          <a:xfrm>
            <a:off x="0" y="230767"/>
            <a:ext cx="9144000" cy="626744"/>
          </a:xfrm>
        </p:spPr>
        <p:txBody>
          <a:bodyPr>
            <a:normAutofit/>
          </a:bodyPr>
          <a:lstStyle/>
          <a:p>
            <a:pPr algn="ctr"/>
            <a:r>
              <a:rPr lang="en-US" sz="3200" dirty="0" smtClean="0"/>
              <a:t>Methodology</a:t>
            </a:r>
            <a:endParaRPr lang="en-US" sz="3600" dirty="0"/>
          </a:p>
        </p:txBody>
      </p:sp>
      <p:sp>
        <p:nvSpPr>
          <p:cNvPr id="71" name="Text Placeholder 2"/>
          <p:cNvSpPr>
            <a:spLocks noGrp="1"/>
          </p:cNvSpPr>
          <p:nvPr>
            <p:ph type="body" sz="quarter" idx="13"/>
          </p:nvPr>
        </p:nvSpPr>
        <p:spPr>
          <a:xfrm>
            <a:off x="2677414" y="960759"/>
            <a:ext cx="2273517" cy="378456"/>
          </a:xfrm>
        </p:spPr>
        <p:txBody>
          <a:bodyPr>
            <a:normAutofit/>
          </a:bodyPr>
          <a:lstStyle/>
          <a:p>
            <a:r>
              <a:rPr lang="en-US" sz="1800" dirty="0"/>
              <a:t>Intermediate Data</a:t>
            </a:r>
            <a:endParaRPr lang="en-US" sz="2000"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3969470" y="3010096"/>
            <a:ext cx="2715062" cy="2214515"/>
            <a:chOff x="3969470" y="3010096"/>
            <a:chExt cx="2715062" cy="2214515"/>
          </a:xfrm>
        </p:grpSpPr>
        <p:sp>
          <p:nvSpPr>
            <p:cNvPr id="141" name="Right Arrow 140"/>
            <p:cNvSpPr/>
            <p:nvPr/>
          </p:nvSpPr>
          <p:spPr>
            <a:xfrm rot="20235520">
              <a:off x="3969470" y="4563084"/>
              <a:ext cx="1446559" cy="417295"/>
            </a:xfrm>
            <a:prstGeom prst="rightArrow">
              <a:avLst>
                <a:gd name="adj1" fmla="val 50000"/>
                <a:gd name="adj2" fmla="val 95300"/>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ight Arrow 134"/>
            <p:cNvSpPr/>
            <p:nvPr/>
          </p:nvSpPr>
          <p:spPr>
            <a:xfrm>
              <a:off x="4174386" y="3154633"/>
              <a:ext cx="1168132" cy="417295"/>
            </a:xfrm>
            <a:prstGeom prst="rightArrow">
              <a:avLst>
                <a:gd name="adj1" fmla="val 50000"/>
                <a:gd name="adj2" fmla="val 9095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ight Arrow 133"/>
            <p:cNvSpPr/>
            <p:nvPr/>
          </p:nvSpPr>
          <p:spPr>
            <a:xfrm rot="16200000">
              <a:off x="5711132" y="4708091"/>
              <a:ext cx="615745" cy="417295"/>
            </a:xfrm>
            <a:prstGeom prst="rightArrow">
              <a:avLst>
                <a:gd name="adj1" fmla="val 50000"/>
                <a:gd name="adj2" fmla="val 57925"/>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5342518" y="3010096"/>
              <a:ext cx="1342014" cy="1623093"/>
              <a:chOff x="6055564" y="3025183"/>
              <a:chExt cx="1342014" cy="1623093"/>
            </a:xfrm>
          </p:grpSpPr>
          <p:sp>
            <p:nvSpPr>
              <p:cNvPr id="23" name="Flowchart: Alternate Process 22"/>
              <p:cNvSpPr/>
              <p:nvPr/>
            </p:nvSpPr>
            <p:spPr>
              <a:xfrm>
                <a:off x="6055564" y="3025183"/>
                <a:ext cx="1342014" cy="1598075"/>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SDCI</a:t>
                </a:r>
              </a:p>
              <a:p>
                <a:pPr algn="ctr"/>
                <a:r>
                  <a:rPr lang="en-US" sz="1050" dirty="0" smtClean="0">
                    <a:solidFill>
                      <a:schemeClr val="accent1">
                        <a:lumMod val="75000"/>
                      </a:schemeClr>
                    </a:solidFill>
                  </a:rPr>
                  <a:t>Scaled Drought Condition Index</a:t>
                </a:r>
              </a:p>
              <a:p>
                <a:pPr algn="ctr"/>
                <a:endParaRPr lang="en-US" sz="1200" dirty="0">
                  <a:solidFill>
                    <a:schemeClr val="accent1">
                      <a:lumMod val="75000"/>
                    </a:schemeClr>
                  </a:solidFill>
                </a:endParaRPr>
              </a:p>
              <a:p>
                <a:pPr algn="ctr"/>
                <a:endParaRPr lang="en-US" sz="1200" dirty="0" smtClean="0">
                  <a:solidFill>
                    <a:schemeClr val="accent1">
                      <a:lumMod val="75000"/>
                    </a:schemeClr>
                  </a:solidFill>
                </a:endParaRPr>
              </a:p>
              <a:p>
                <a:pPr algn="ctr"/>
                <a:endParaRPr lang="en-US" sz="1200" dirty="0" smtClean="0">
                  <a:solidFill>
                    <a:schemeClr val="accent1">
                      <a:lumMod val="75000"/>
                    </a:schemeClr>
                  </a:solidFill>
                </a:endParaRPr>
              </a:p>
              <a:p>
                <a:pPr algn="ctr"/>
                <a:endParaRPr lang="en-US" sz="1200" dirty="0">
                  <a:solidFill>
                    <a:schemeClr val="accent1">
                      <a:lumMod val="75000"/>
                    </a:schemeClr>
                  </a:solidFill>
                </a:endParaRPr>
              </a:p>
              <a:p>
                <a:pPr algn="ctr"/>
                <a:endParaRPr lang="en-US" sz="1200" dirty="0">
                  <a:solidFill>
                    <a:schemeClr val="accent1">
                      <a:lumMod val="75000"/>
                    </a:schemeClr>
                  </a:solidFill>
                </a:endParaRPr>
              </a:p>
            </p:txBody>
          </p:sp>
          <p:pic>
            <p:nvPicPr>
              <p:cNvPr id="1028" name="Picture 4" descr="D:\Klug\Results\flowch\FC_sdc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3099" y="3448703"/>
                <a:ext cx="926943" cy="119957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5" name="Group 24"/>
          <p:cNvGrpSpPr/>
          <p:nvPr/>
        </p:nvGrpSpPr>
        <p:grpSpPr>
          <a:xfrm>
            <a:off x="641095" y="2456734"/>
            <a:ext cx="3754231" cy="3106382"/>
            <a:chOff x="641095" y="2456734"/>
            <a:chExt cx="3754231" cy="3106382"/>
          </a:xfrm>
        </p:grpSpPr>
        <p:sp>
          <p:nvSpPr>
            <p:cNvPr id="131" name="Right Arrow 130"/>
            <p:cNvSpPr/>
            <p:nvPr/>
          </p:nvSpPr>
          <p:spPr>
            <a:xfrm rot="19856155">
              <a:off x="1530605" y="4181836"/>
              <a:ext cx="1699583" cy="417295"/>
            </a:xfrm>
            <a:prstGeom prst="rightArrow">
              <a:avLst>
                <a:gd name="adj1" fmla="val 50000"/>
                <a:gd name="adj2" fmla="val 104620"/>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ight Arrow 131"/>
            <p:cNvSpPr/>
            <p:nvPr/>
          </p:nvSpPr>
          <p:spPr>
            <a:xfrm>
              <a:off x="1603424" y="3154633"/>
              <a:ext cx="1495920" cy="417295"/>
            </a:xfrm>
            <a:prstGeom prst="rightArrow">
              <a:avLst>
                <a:gd name="adj1" fmla="val 50000"/>
                <a:gd name="adj2" fmla="val 107341"/>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3116258" y="2456734"/>
              <a:ext cx="1279068" cy="1677026"/>
              <a:chOff x="2876332" y="1475623"/>
              <a:chExt cx="1279068" cy="1677026"/>
            </a:xfrm>
          </p:grpSpPr>
          <p:sp>
            <p:nvSpPr>
              <p:cNvPr id="19" name="Flowchart: Alternate Process 18"/>
              <p:cNvSpPr/>
              <p:nvPr/>
            </p:nvSpPr>
            <p:spPr>
              <a:xfrm>
                <a:off x="2876332" y="1475623"/>
                <a:ext cx="1279068" cy="1613566"/>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Monthly Precipitation </a:t>
                </a:r>
                <a:r>
                  <a:rPr lang="en-US" sz="1050" dirty="0" smtClean="0">
                    <a:solidFill>
                      <a:schemeClr val="accent1">
                        <a:lumMod val="75000"/>
                      </a:schemeClr>
                    </a:solidFill>
                  </a:rPr>
                  <a:t>(averaged mm/</a:t>
                </a:r>
                <a:r>
                  <a:rPr lang="en-US" sz="1050" dirty="0" err="1" smtClean="0">
                    <a:solidFill>
                      <a:schemeClr val="accent1">
                        <a:lumMod val="75000"/>
                      </a:schemeClr>
                    </a:solidFill>
                  </a:rPr>
                  <a:t>hr</a:t>
                </a:r>
                <a:r>
                  <a:rPr lang="en-US" sz="1200" dirty="0" smtClean="0">
                    <a:solidFill>
                      <a:schemeClr val="accent1">
                        <a:lumMod val="75000"/>
                      </a:schemeClr>
                    </a:solidFill>
                  </a:rPr>
                  <a:t>)</a:t>
                </a:r>
                <a:endParaRPr lang="en-US" sz="1200" b="1" dirty="0">
                  <a:solidFill>
                    <a:schemeClr val="accent1">
                      <a:lumMod val="75000"/>
                    </a:schemeClr>
                  </a:solidFill>
                </a:endParaRPr>
              </a:p>
              <a:p>
                <a:pPr algn="ctr"/>
                <a:endParaRPr lang="en-US" sz="1200" b="1" dirty="0" smtClean="0">
                  <a:solidFill>
                    <a:schemeClr val="accent1">
                      <a:lumMod val="75000"/>
                    </a:schemeClr>
                  </a:solidFill>
                </a:endParaRPr>
              </a:p>
              <a:p>
                <a:pPr algn="ctr"/>
                <a:endParaRPr lang="en-US" sz="1200" b="1" dirty="0" smtClean="0">
                  <a:solidFill>
                    <a:schemeClr val="accent1">
                      <a:lumMod val="75000"/>
                    </a:schemeClr>
                  </a:solidFill>
                </a:endParaRPr>
              </a:p>
              <a:p>
                <a:pPr algn="ctr"/>
                <a:endParaRPr lang="en-US" sz="1200" b="1" dirty="0" smtClean="0">
                  <a:solidFill>
                    <a:schemeClr val="accent1">
                      <a:lumMod val="75000"/>
                    </a:schemeClr>
                  </a:solidFill>
                </a:endParaRPr>
              </a:p>
              <a:p>
                <a:pPr algn="ctr"/>
                <a:endParaRPr lang="en-US" sz="1200" b="1" dirty="0">
                  <a:solidFill>
                    <a:schemeClr val="accent1">
                      <a:lumMod val="75000"/>
                    </a:schemeClr>
                  </a:solidFill>
                </a:endParaRPr>
              </a:p>
              <a:p>
                <a:pPr algn="ctr"/>
                <a:endParaRPr lang="en-US" sz="1200" b="1" dirty="0">
                  <a:solidFill>
                    <a:schemeClr val="accent1">
                      <a:lumMod val="75000"/>
                    </a:schemeClr>
                  </a:solidFill>
                </a:endParaRPr>
              </a:p>
            </p:txBody>
          </p:sp>
          <p:pic>
            <p:nvPicPr>
              <p:cNvPr id="1027" name="Picture 3" descr="D:\Klug\Results\flowch\FC_GP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9034" y="2028985"/>
                <a:ext cx="868286" cy="1123664"/>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641095" y="2748274"/>
              <a:ext cx="1204522" cy="1216934"/>
              <a:chOff x="641095" y="2748274"/>
              <a:chExt cx="1204522" cy="1216934"/>
            </a:xfrm>
          </p:grpSpPr>
          <p:sp>
            <p:nvSpPr>
              <p:cNvPr id="2" name="Flowchart: Alternate Process 16"/>
              <p:cNvSpPr/>
              <p:nvPr/>
            </p:nvSpPr>
            <p:spPr>
              <a:xfrm>
                <a:off x="641095" y="2748274"/>
                <a:ext cx="1204522" cy="1216934"/>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GPM</a:t>
                </a:r>
                <a:r>
                  <a:rPr lang="en-US" sz="1050" dirty="0" smtClean="0">
                    <a:solidFill>
                      <a:schemeClr val="accent1">
                        <a:lumMod val="75000"/>
                      </a:schemeClr>
                    </a:solidFill>
                  </a:rPr>
                  <a:t> </a:t>
                </a:r>
              </a:p>
              <a:p>
                <a:pPr algn="ctr"/>
                <a:r>
                  <a:rPr lang="en-US" sz="1050" dirty="0" smtClean="0">
                    <a:solidFill>
                      <a:schemeClr val="accent1">
                        <a:lumMod val="75000"/>
                      </a:schemeClr>
                    </a:solidFill>
                  </a:rPr>
                  <a:t>Microwave Imager</a:t>
                </a:r>
              </a:p>
              <a:p>
                <a:pPr algn="ctr"/>
                <a:endParaRPr lang="en-US" sz="1400" dirty="0" smtClean="0"/>
              </a:p>
              <a:p>
                <a:pPr algn="ctr"/>
                <a:endParaRPr lang="en-US" sz="1400" dirty="0" smtClean="0"/>
              </a:p>
              <a:p>
                <a:pPr algn="ctr"/>
                <a:endParaRPr lang="en-US" sz="1400" dirty="0"/>
              </a:p>
            </p:txBody>
          </p:sp>
          <p:pic>
            <p:nvPicPr>
              <p:cNvPr id="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233" y="3319215"/>
                <a:ext cx="1008245" cy="5054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656445" y="4216469"/>
              <a:ext cx="1220298" cy="1346647"/>
              <a:chOff x="656445" y="4216469"/>
              <a:chExt cx="1220298" cy="1346647"/>
            </a:xfrm>
          </p:grpSpPr>
          <p:sp>
            <p:nvSpPr>
              <p:cNvPr id="4" name="Flowchart: Alternate Process 20"/>
              <p:cNvSpPr/>
              <p:nvPr/>
            </p:nvSpPr>
            <p:spPr>
              <a:xfrm>
                <a:off x="656445" y="4216469"/>
                <a:ext cx="1220298" cy="1346647"/>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TRMM</a:t>
                </a:r>
              </a:p>
              <a:p>
                <a:pPr algn="ctr"/>
                <a:r>
                  <a:rPr lang="en-US" sz="1050" dirty="0" smtClean="0">
                    <a:solidFill>
                      <a:schemeClr val="accent1">
                        <a:lumMod val="75000"/>
                      </a:schemeClr>
                    </a:solidFill>
                  </a:rPr>
                  <a:t>Precipitation Radar</a:t>
                </a:r>
              </a:p>
              <a:p>
                <a:pPr algn="ctr"/>
                <a:endParaRPr lang="en-US" dirty="0" smtClean="0"/>
              </a:p>
              <a:p>
                <a:pPr algn="ctr"/>
                <a:endParaRPr lang="en-US" dirty="0"/>
              </a:p>
              <a:p>
                <a:pPr algn="ctr"/>
                <a:endParaRPr lang="en-US" dirty="0"/>
              </a:p>
            </p:txBody>
          </p:sp>
          <p:pic>
            <p:nvPicPr>
              <p:cNvPr id="14"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2558" y="4720931"/>
                <a:ext cx="901554" cy="76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cxnSp>
        <p:nvCxnSpPr>
          <p:cNvPr id="124" name="Straight Connector 123"/>
          <p:cNvCxnSpPr/>
          <p:nvPr/>
        </p:nvCxnSpPr>
        <p:spPr>
          <a:xfrm>
            <a:off x="-1" y="1310640"/>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 Placeholder 2"/>
          <p:cNvSpPr txBox="1">
            <a:spLocks/>
          </p:cNvSpPr>
          <p:nvPr/>
        </p:nvSpPr>
        <p:spPr>
          <a:xfrm>
            <a:off x="5188733" y="970284"/>
            <a:ext cx="1745467" cy="3784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End Products</a:t>
            </a:r>
            <a:endParaRPr lang="en-US" sz="2000" dirty="0"/>
          </a:p>
        </p:txBody>
      </p:sp>
      <p:sp>
        <p:nvSpPr>
          <p:cNvPr id="55" name="Text Placeholder 2"/>
          <p:cNvSpPr txBox="1">
            <a:spLocks/>
          </p:cNvSpPr>
          <p:nvPr/>
        </p:nvSpPr>
        <p:spPr>
          <a:xfrm>
            <a:off x="7576550" y="932184"/>
            <a:ext cx="1264912" cy="3784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Analysis</a:t>
            </a:r>
          </a:p>
        </p:txBody>
      </p:sp>
      <p:grpSp>
        <p:nvGrpSpPr>
          <p:cNvPr id="20" name="Group 19"/>
          <p:cNvGrpSpPr/>
          <p:nvPr/>
        </p:nvGrpSpPr>
        <p:grpSpPr>
          <a:xfrm>
            <a:off x="172815" y="1377948"/>
            <a:ext cx="6538238" cy="1578719"/>
            <a:chOff x="172815" y="1377948"/>
            <a:chExt cx="6538238" cy="1578719"/>
          </a:xfrm>
        </p:grpSpPr>
        <p:sp>
          <p:nvSpPr>
            <p:cNvPr id="122" name="Right Arrow 121"/>
            <p:cNvSpPr/>
            <p:nvPr/>
          </p:nvSpPr>
          <p:spPr>
            <a:xfrm>
              <a:off x="2329647" y="1707836"/>
              <a:ext cx="2959931" cy="417295"/>
            </a:xfrm>
            <a:prstGeom prst="rightArrow">
              <a:avLst>
                <a:gd name="adj1" fmla="val 50000"/>
                <a:gd name="adj2" fmla="val 93006"/>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5306671" y="1377948"/>
              <a:ext cx="1404382" cy="1578719"/>
              <a:chOff x="5043345" y="1324598"/>
              <a:chExt cx="1404382" cy="1578719"/>
            </a:xfrm>
          </p:grpSpPr>
          <p:sp>
            <p:nvSpPr>
              <p:cNvPr id="13" name="Flowchart: Alternate Process 12"/>
              <p:cNvSpPr/>
              <p:nvPr/>
            </p:nvSpPr>
            <p:spPr>
              <a:xfrm>
                <a:off x="5043345" y="1324598"/>
                <a:ext cx="1404382" cy="1546789"/>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Land Cover Classification</a:t>
                </a:r>
              </a:p>
              <a:p>
                <a:pPr algn="ctr"/>
                <a:r>
                  <a:rPr lang="en-US" sz="1050" dirty="0" smtClean="0">
                    <a:solidFill>
                      <a:schemeClr val="accent1">
                        <a:lumMod val="75000"/>
                      </a:schemeClr>
                    </a:solidFill>
                  </a:rPr>
                  <a:t>Time series maps</a:t>
                </a:r>
              </a:p>
              <a:p>
                <a:pPr algn="ctr"/>
                <a:endParaRPr lang="en-US" sz="1050" b="1" dirty="0">
                  <a:solidFill>
                    <a:schemeClr val="accent1">
                      <a:lumMod val="75000"/>
                    </a:schemeClr>
                  </a:solidFill>
                </a:endParaRPr>
              </a:p>
              <a:p>
                <a:pPr algn="ctr"/>
                <a:endParaRPr lang="en-US" sz="1050" b="1" dirty="0" smtClean="0">
                  <a:solidFill>
                    <a:schemeClr val="accent1">
                      <a:lumMod val="75000"/>
                    </a:schemeClr>
                  </a:solidFill>
                </a:endParaRPr>
              </a:p>
              <a:p>
                <a:pPr algn="ctr"/>
                <a:endParaRPr lang="en-US" sz="1050" b="1" dirty="0" smtClean="0">
                  <a:solidFill>
                    <a:schemeClr val="accent1">
                      <a:lumMod val="75000"/>
                    </a:schemeClr>
                  </a:solidFill>
                </a:endParaRPr>
              </a:p>
              <a:p>
                <a:pPr algn="ctr"/>
                <a:endParaRPr lang="en-US" sz="1050" b="1" dirty="0" smtClean="0">
                  <a:solidFill>
                    <a:schemeClr val="accent1">
                      <a:lumMod val="75000"/>
                    </a:schemeClr>
                  </a:solidFill>
                </a:endParaRPr>
              </a:p>
              <a:p>
                <a:pPr algn="ctr"/>
                <a:endParaRPr lang="en-US" sz="1050" b="1" dirty="0">
                  <a:solidFill>
                    <a:schemeClr val="accent1">
                      <a:lumMod val="75000"/>
                    </a:schemeClr>
                  </a:solidFill>
                </a:endParaRPr>
              </a:p>
              <a:p>
                <a:pPr algn="ctr"/>
                <a:endParaRPr lang="en-US" sz="1050" b="1" dirty="0">
                  <a:solidFill>
                    <a:schemeClr val="accent1">
                      <a:lumMod val="75000"/>
                    </a:schemeClr>
                  </a:solidFill>
                </a:endParaRPr>
              </a:p>
            </p:txBody>
          </p:sp>
          <p:pic>
            <p:nvPicPr>
              <p:cNvPr id="1029" name="Picture 5" descr="D:\Klug\Results\flowch\FC_LC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17914" y="1770078"/>
                <a:ext cx="898754" cy="11332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172815" y="1596118"/>
              <a:ext cx="2369194" cy="1013298"/>
              <a:chOff x="172815" y="1596118"/>
              <a:chExt cx="2369194" cy="1013298"/>
            </a:xfrm>
          </p:grpSpPr>
          <p:sp>
            <p:nvSpPr>
              <p:cNvPr id="9" name="Flowchart: Alternate Process 10"/>
              <p:cNvSpPr/>
              <p:nvPr/>
            </p:nvSpPr>
            <p:spPr>
              <a:xfrm>
                <a:off x="172815" y="1596118"/>
                <a:ext cx="2369194" cy="1013298"/>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Landsat 5, 7, 8</a:t>
                </a:r>
              </a:p>
              <a:p>
                <a:pPr algn="ctr"/>
                <a:r>
                  <a:rPr lang="en-US" sz="1050" dirty="0" smtClean="0">
                    <a:solidFill>
                      <a:schemeClr val="accent1">
                        <a:lumMod val="75000"/>
                      </a:schemeClr>
                    </a:solidFill>
                  </a:rPr>
                  <a:t>TM, ETM+, OLI</a:t>
                </a:r>
              </a:p>
              <a:p>
                <a:pPr algn="ctr"/>
                <a:endParaRPr lang="en-US" b="1" dirty="0" smtClean="0"/>
              </a:p>
              <a:p>
                <a:pPr algn="ctr"/>
                <a:endParaRPr lang="en-US" dirty="0" smtClean="0"/>
              </a:p>
            </p:txBody>
          </p:sp>
          <p:pic>
            <p:nvPicPr>
              <p:cNvPr id="1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7707" y="2110596"/>
                <a:ext cx="858780" cy="34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6501" y="1907938"/>
                <a:ext cx="640652" cy="61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45617" y="2076829"/>
                <a:ext cx="608372" cy="4963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7" name="Group 26"/>
          <p:cNvGrpSpPr/>
          <p:nvPr/>
        </p:nvGrpSpPr>
        <p:grpSpPr>
          <a:xfrm>
            <a:off x="469488" y="4227249"/>
            <a:ext cx="6278943" cy="2596674"/>
            <a:chOff x="469488" y="4227249"/>
            <a:chExt cx="6278943" cy="2596674"/>
          </a:xfrm>
        </p:grpSpPr>
        <p:sp>
          <p:nvSpPr>
            <p:cNvPr id="130" name="Right Arrow 129"/>
            <p:cNvSpPr/>
            <p:nvPr/>
          </p:nvSpPr>
          <p:spPr>
            <a:xfrm>
              <a:off x="1747617" y="6004785"/>
              <a:ext cx="3541962" cy="417295"/>
            </a:xfrm>
            <a:prstGeom prst="rightArrow">
              <a:avLst>
                <a:gd name="adj1" fmla="val 50000"/>
                <a:gd name="adj2" fmla="val 101197"/>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ight Arrow 132"/>
            <p:cNvSpPr/>
            <p:nvPr/>
          </p:nvSpPr>
          <p:spPr>
            <a:xfrm rot="20235520">
              <a:off x="1697713" y="5668249"/>
              <a:ext cx="1446559" cy="417295"/>
            </a:xfrm>
            <a:prstGeom prst="rightArrow">
              <a:avLst>
                <a:gd name="adj1" fmla="val 50000"/>
                <a:gd name="adj2" fmla="val 95300"/>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5289579" y="5037333"/>
              <a:ext cx="1458852" cy="1786590"/>
              <a:chOff x="4370449" y="3333076"/>
              <a:chExt cx="1458852" cy="1786590"/>
            </a:xfrm>
          </p:grpSpPr>
          <p:sp>
            <p:nvSpPr>
              <p:cNvPr id="31" name="Flowchart: Alternate Process 30"/>
              <p:cNvSpPr/>
              <p:nvPr/>
            </p:nvSpPr>
            <p:spPr>
              <a:xfrm>
                <a:off x="4370449" y="3333076"/>
                <a:ext cx="1458852" cy="1657365"/>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NDVI</a:t>
                </a:r>
                <a:endParaRPr lang="en-US" sz="1050" dirty="0" smtClean="0">
                  <a:solidFill>
                    <a:schemeClr val="accent1">
                      <a:lumMod val="75000"/>
                    </a:schemeClr>
                  </a:solidFill>
                </a:endParaRPr>
              </a:p>
              <a:p>
                <a:pPr algn="ctr"/>
                <a:r>
                  <a:rPr lang="en-US" sz="1050" dirty="0" smtClean="0">
                    <a:solidFill>
                      <a:schemeClr val="accent1">
                        <a:lumMod val="75000"/>
                      </a:schemeClr>
                    </a:solidFill>
                  </a:rPr>
                  <a:t>Normalized Difference Vegetation Index</a:t>
                </a:r>
                <a:endParaRPr lang="en-US" sz="1050" dirty="0">
                  <a:solidFill>
                    <a:schemeClr val="accent1">
                      <a:lumMod val="75000"/>
                    </a:schemeClr>
                  </a:solidFill>
                </a:endParaRPr>
              </a:p>
              <a:p>
                <a:pPr algn="ctr"/>
                <a:endParaRPr lang="en-US" sz="1050" dirty="0" smtClean="0">
                  <a:solidFill>
                    <a:schemeClr val="accent1">
                      <a:lumMod val="75000"/>
                    </a:schemeClr>
                  </a:solidFill>
                </a:endParaRPr>
              </a:p>
              <a:p>
                <a:pPr algn="ctr"/>
                <a:endParaRPr lang="en-US" sz="1050" dirty="0">
                  <a:solidFill>
                    <a:schemeClr val="accent1">
                      <a:lumMod val="75000"/>
                    </a:schemeClr>
                  </a:solidFill>
                </a:endParaRPr>
              </a:p>
              <a:p>
                <a:pPr algn="ctr"/>
                <a:endParaRPr lang="en-US" sz="1050" dirty="0" smtClean="0">
                  <a:solidFill>
                    <a:schemeClr val="accent1">
                      <a:lumMod val="75000"/>
                    </a:schemeClr>
                  </a:solidFill>
                </a:endParaRPr>
              </a:p>
              <a:p>
                <a:pPr algn="ctr"/>
                <a:endParaRPr lang="en-US" sz="1050" dirty="0">
                  <a:solidFill>
                    <a:schemeClr val="accent1">
                      <a:lumMod val="75000"/>
                    </a:schemeClr>
                  </a:solidFill>
                </a:endParaRPr>
              </a:p>
              <a:p>
                <a:pPr algn="ctr"/>
                <a:endParaRPr lang="en-US" sz="1050" dirty="0">
                  <a:solidFill>
                    <a:schemeClr val="accent1">
                      <a:lumMod val="75000"/>
                    </a:schemeClr>
                  </a:solidFill>
                </a:endParaRPr>
              </a:p>
            </p:txBody>
          </p:sp>
          <p:pic>
            <p:nvPicPr>
              <p:cNvPr id="1030" name="Picture 6" descr="D:\Klug\Results\flowch\modis_ndv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50256" y="3940775"/>
                <a:ext cx="944217" cy="117889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3099344" y="4227249"/>
              <a:ext cx="1264705" cy="1478394"/>
              <a:chOff x="3089034" y="3408915"/>
              <a:chExt cx="1264705" cy="1478394"/>
            </a:xfrm>
          </p:grpSpPr>
          <p:sp>
            <p:nvSpPr>
              <p:cNvPr id="36" name="Flowchart: Alternate Process 35"/>
              <p:cNvSpPr/>
              <p:nvPr/>
            </p:nvSpPr>
            <p:spPr>
              <a:xfrm>
                <a:off x="3089034" y="3408915"/>
                <a:ext cx="1264705" cy="1478394"/>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Land Surface Temperature</a:t>
                </a:r>
              </a:p>
              <a:p>
                <a:pPr algn="ctr"/>
                <a:r>
                  <a:rPr lang="en-US" sz="1050" dirty="0" smtClean="0">
                    <a:solidFill>
                      <a:schemeClr val="accent1">
                        <a:lumMod val="75000"/>
                      </a:schemeClr>
                    </a:solidFill>
                  </a:rPr>
                  <a:t>Degrees C</a:t>
                </a:r>
              </a:p>
              <a:p>
                <a:pPr algn="ctr"/>
                <a:endParaRPr lang="en-US" sz="1050" dirty="0" smtClean="0">
                  <a:solidFill>
                    <a:schemeClr val="accent1">
                      <a:lumMod val="75000"/>
                    </a:schemeClr>
                  </a:solidFill>
                </a:endParaRPr>
              </a:p>
              <a:p>
                <a:pPr algn="ctr"/>
                <a:endParaRPr lang="en-US" sz="1050" dirty="0">
                  <a:solidFill>
                    <a:schemeClr val="accent1">
                      <a:lumMod val="75000"/>
                    </a:schemeClr>
                  </a:solidFill>
                </a:endParaRPr>
              </a:p>
              <a:p>
                <a:pPr algn="ctr"/>
                <a:endParaRPr lang="en-US" sz="1050" dirty="0">
                  <a:solidFill>
                    <a:schemeClr val="accent1">
                      <a:lumMod val="75000"/>
                    </a:schemeClr>
                  </a:solidFill>
                </a:endParaRPr>
              </a:p>
              <a:p>
                <a:pPr algn="ctr"/>
                <a:endParaRPr lang="en-US" sz="1050" dirty="0" smtClean="0">
                  <a:solidFill>
                    <a:schemeClr val="accent1">
                      <a:lumMod val="75000"/>
                    </a:schemeClr>
                  </a:solidFill>
                </a:endParaRPr>
              </a:p>
              <a:p>
                <a:pPr algn="ctr"/>
                <a:endParaRPr lang="en-US" sz="1050" dirty="0">
                  <a:solidFill>
                    <a:schemeClr val="accent1">
                      <a:lumMod val="75000"/>
                    </a:schemeClr>
                  </a:solidFill>
                </a:endParaRPr>
              </a:p>
            </p:txBody>
          </p:sp>
          <p:pic>
            <p:nvPicPr>
              <p:cNvPr id="1031" name="Picture 7" descr="D:\Klug\Results\flowch\lst_modi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18977" y="4011354"/>
                <a:ext cx="836423" cy="8281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469488" y="5702979"/>
              <a:ext cx="1603697" cy="926260"/>
              <a:chOff x="469488" y="5702979"/>
              <a:chExt cx="1603697" cy="926260"/>
            </a:xfrm>
          </p:grpSpPr>
          <p:sp>
            <p:nvSpPr>
              <p:cNvPr id="5" name="Flowchart: Alternate Process 28"/>
              <p:cNvSpPr/>
              <p:nvPr/>
            </p:nvSpPr>
            <p:spPr>
              <a:xfrm>
                <a:off x="469488" y="5702979"/>
                <a:ext cx="1603697" cy="926260"/>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Aqua/Terra</a:t>
                </a:r>
              </a:p>
              <a:p>
                <a:pPr algn="ctr"/>
                <a:r>
                  <a:rPr lang="en-US" sz="1050" dirty="0" smtClean="0">
                    <a:solidFill>
                      <a:schemeClr val="accent1">
                        <a:lumMod val="75000"/>
                      </a:schemeClr>
                    </a:solidFill>
                  </a:rPr>
                  <a:t>MODIS</a:t>
                </a:r>
                <a:endParaRPr lang="en-US" dirty="0" smtClean="0"/>
              </a:p>
              <a:p>
                <a:pPr algn="ctr"/>
                <a:endParaRPr lang="en-US" dirty="0"/>
              </a:p>
              <a:p>
                <a:pPr algn="ctr"/>
                <a:endParaRPr lang="en-US" dirty="0"/>
              </a:p>
            </p:txBody>
          </p:sp>
          <p:pic>
            <p:nvPicPr>
              <p:cNvPr id="8" name="Picture 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00279" y="6089238"/>
                <a:ext cx="603336" cy="4526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0140" y="6095649"/>
                <a:ext cx="723307" cy="4613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33828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835286"/>
            <a:ext cx="3566160" cy="1325880"/>
          </a:xfrm>
        </p:spPr>
        <p:txBody>
          <a:bodyPr>
            <a:normAutofit/>
          </a:bodyPr>
          <a:lstStyle/>
          <a:p>
            <a:r>
              <a:rPr lang="en-US" dirty="0"/>
              <a:t>Land Cover </a:t>
            </a:r>
            <a:r>
              <a:rPr lang="en-US"/>
              <a:t>Classification </a:t>
            </a:r>
            <a:endParaRPr lang="en-US"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6615818" y="4961353"/>
            <a:ext cx="1597025" cy="648335"/>
          </a:xfrm>
          <a:prstGeom prst="rect">
            <a:avLst/>
          </a:prstGeom>
          <a:noFill/>
          <a:ln>
            <a:noFill/>
          </a:ln>
        </p:spPr>
      </p:pic>
      <p:pic>
        <p:nvPicPr>
          <p:cNvPr id="4098" name="Picture 2" descr="D:\Powerpoint_online\Roi_Et_Lansa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5812" y="1142153"/>
            <a:ext cx="4733365"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7"/>
          <p:cNvSpPr txBox="1"/>
          <p:nvPr/>
        </p:nvSpPr>
        <p:spPr>
          <a:xfrm>
            <a:off x="4112012" y="803776"/>
            <a:ext cx="2174488" cy="461665"/>
          </a:xfrm>
          <a:prstGeom prst="rect">
            <a:avLst/>
          </a:prstGeom>
          <a:noFill/>
        </p:spPr>
        <p:txBody>
          <a:bodyPr wrap="square" rtlCol="0">
            <a:spAutoFit/>
          </a:bodyPr>
          <a:lstStyle/>
          <a:p>
            <a:pPr algn="ctr"/>
            <a:r>
              <a:rPr lang="en-US" sz="1200" dirty="0"/>
              <a:t>Landsat 8 Imagery (October 2014)</a:t>
            </a:r>
          </a:p>
        </p:txBody>
      </p:sp>
      <p:sp>
        <p:nvSpPr>
          <p:cNvPr id="5" name="TextBox 10"/>
          <p:cNvSpPr txBox="1"/>
          <p:nvPr/>
        </p:nvSpPr>
        <p:spPr>
          <a:xfrm>
            <a:off x="6459841" y="814050"/>
            <a:ext cx="2174488" cy="276999"/>
          </a:xfrm>
          <a:prstGeom prst="rect">
            <a:avLst/>
          </a:prstGeom>
          <a:noFill/>
        </p:spPr>
        <p:txBody>
          <a:bodyPr wrap="square" rtlCol="0">
            <a:spAutoFit/>
          </a:bodyPr>
          <a:lstStyle/>
          <a:p>
            <a:pPr algn="ctr"/>
            <a:r>
              <a:rPr lang="en-US" sz="1200" dirty="0" smtClean="0"/>
              <a:t>Land Cover Classification</a:t>
            </a:r>
          </a:p>
        </p:txBody>
      </p:sp>
      <p:sp>
        <p:nvSpPr>
          <p:cNvPr id="8" name="Text Placeholder 1"/>
          <p:cNvSpPr>
            <a:spLocks noGrp="1"/>
          </p:cNvSpPr>
          <p:nvPr/>
        </p:nvSpPr>
        <p:spPr>
          <a:xfrm>
            <a:off x="242033" y="2329005"/>
            <a:ext cx="3793779" cy="32806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sz="2400" dirty="0"/>
              <a:t>LCC’s from Landsat 5, 7, and 8 imagery during wet season </a:t>
            </a:r>
            <a:r>
              <a:rPr lang="en-US" sz="2400" dirty="0" smtClean="0"/>
              <a:t>months</a:t>
            </a:r>
            <a:endParaRPr lang="en-US" sz="2400" dirty="0"/>
          </a:p>
        </p:txBody>
      </p:sp>
    </p:spTree>
    <p:extLst>
      <p:ext uri="{BB962C8B-B14F-4D97-AF65-F5344CB8AC3E}">
        <p14:creationId xmlns:p14="http://schemas.microsoft.com/office/powerpoint/2010/main" val="774501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835286"/>
            <a:ext cx="3566160" cy="1325880"/>
          </a:xfrm>
        </p:spPr>
        <p:txBody>
          <a:bodyPr>
            <a:normAutofit fontScale="77500" lnSpcReduction="20000"/>
          </a:bodyPr>
          <a:lstStyle/>
          <a:p>
            <a:r>
              <a:rPr lang="en-US" dirty="0"/>
              <a:t>Normalized Difference Vegetation </a:t>
            </a:r>
            <a:r>
              <a:rPr lang="en-US" dirty="0" smtClean="0"/>
              <a:t>Index</a:t>
            </a:r>
            <a:endParaRPr lang="en-US"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5" name="TextBox 10"/>
          <p:cNvSpPr txBox="1"/>
          <p:nvPr/>
        </p:nvSpPr>
        <p:spPr>
          <a:xfrm>
            <a:off x="5422249" y="911577"/>
            <a:ext cx="2174488" cy="461665"/>
          </a:xfrm>
          <a:prstGeom prst="rect">
            <a:avLst/>
          </a:prstGeom>
          <a:noFill/>
        </p:spPr>
        <p:txBody>
          <a:bodyPr wrap="square" rtlCol="0">
            <a:spAutoFit/>
          </a:bodyPr>
          <a:lstStyle/>
          <a:p>
            <a:pPr algn="ctr"/>
            <a:r>
              <a:rPr lang="en-US" sz="1200"/>
              <a:t>Landsat – </a:t>
            </a:r>
            <a:r>
              <a:rPr lang="en-US" sz="1200" smtClean="0"/>
              <a:t>NDVI (10/2014)</a:t>
            </a:r>
            <a:endParaRPr lang="en-US" sz="1200" dirty="0"/>
          </a:p>
          <a:p>
            <a:pPr algn="ctr"/>
            <a:r>
              <a:rPr lang="en-US" sz="1200" dirty="0"/>
              <a:t>Mean</a:t>
            </a:r>
            <a:r>
              <a:rPr lang="en-US" sz="1200"/>
              <a:t> = 0.663, SD =</a:t>
            </a:r>
            <a:r>
              <a:rPr lang="en-US" sz="1200">
                <a:sym typeface="Symbol"/>
              </a:rPr>
              <a:t> 0.064</a:t>
            </a:r>
            <a:endParaRPr lang="en-US" sz="1200" dirty="0"/>
          </a:p>
        </p:txBody>
      </p:sp>
      <p:sp>
        <p:nvSpPr>
          <p:cNvPr id="8" name="Text Placeholder 1"/>
          <p:cNvSpPr>
            <a:spLocks noGrp="1"/>
          </p:cNvSpPr>
          <p:nvPr/>
        </p:nvSpPr>
        <p:spPr>
          <a:xfrm>
            <a:off x="242033" y="2329005"/>
            <a:ext cx="4831008" cy="32806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sz="2400" dirty="0" smtClean="0"/>
              <a:t>Landsat - NDVI over classified rice area</a:t>
            </a:r>
            <a:endParaRPr lang="en-US" sz="2400"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8095" y="2725737"/>
            <a:ext cx="10287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D:\Powerpoint_online\Roi_Et_2014_ndvi.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000"/>
          <a:stretch/>
        </p:blipFill>
        <p:spPr bwMode="auto">
          <a:xfrm>
            <a:off x="5326152" y="1371600"/>
            <a:ext cx="236668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001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6355</TotalTime>
  <Words>3064</Words>
  <Application>Microsoft Office PowerPoint</Application>
  <PresentationFormat>On-screen Show (4:3)</PresentationFormat>
  <Paragraphs>339</Paragraphs>
  <Slides>24</Slides>
  <Notes>24</Notes>
  <HiddenSlides>4</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4_Office Theme</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Timothy Klug</cp:lastModifiedBy>
  <cp:revision>460</cp:revision>
  <cp:lastPrinted>2015-07-21T20:57:12Z</cp:lastPrinted>
  <dcterms:created xsi:type="dcterms:W3CDTF">2015-05-18T13:26:09Z</dcterms:created>
  <dcterms:modified xsi:type="dcterms:W3CDTF">2015-07-22T21:40:50Z</dcterms:modified>
</cp:coreProperties>
</file>