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6"/>
  </p:notesMasterIdLst>
  <p:sldIdLst>
    <p:sldId id="256" r:id="rId2"/>
    <p:sldId id="258" r:id="rId3"/>
    <p:sldId id="259" r:id="rId4"/>
    <p:sldId id="260" r:id="rId5"/>
    <p:sldId id="283" r:id="rId6"/>
    <p:sldId id="261" r:id="rId7"/>
    <p:sldId id="262" r:id="rId8"/>
    <p:sldId id="265" r:id="rId9"/>
    <p:sldId id="266" r:id="rId10"/>
    <p:sldId id="267" r:id="rId11"/>
    <p:sldId id="285" r:id="rId12"/>
    <p:sldId id="279" r:id="rId13"/>
    <p:sldId id="276" r:id="rId14"/>
    <p:sldId id="269" r:id="rId15"/>
    <p:sldId id="271" r:id="rId16"/>
    <p:sldId id="284" r:id="rId17"/>
    <p:sldId id="272" r:id="rId18"/>
    <p:sldId id="273" r:id="rId19"/>
    <p:sldId id="274" r:id="rId20"/>
    <p:sldId id="287" r:id="rId21"/>
    <p:sldId id="288" r:id="rId22"/>
    <p:sldId id="268" r:id="rId23"/>
    <p:sldId id="281" r:id="rId24"/>
    <p:sldId id="282" r:id="rId25"/>
  </p:sldIdLst>
  <p:sldSz cx="12192000" cy="6858000"/>
  <p:notesSz cx="6858000" cy="9144000"/>
  <p:embeddedFontLst>
    <p:embeddedFont>
      <p:font typeface="Cambria Math" panose="02040503050406030204" pitchFamily="18" charset="0"/>
      <p:regular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Webdings" panose="05030102010509060703" pitchFamily="18" charset="2"/>
      <p:regular r:id="rId36"/>
    </p:embeddedFont>
    <p:embeddedFont>
      <p:font typeface="Garamond" panose="02020404030301010803" pitchFamily="18" charset="0"/>
      <p:regular r:id="rId37"/>
      <p:bold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Mercedes Bartkovich" initials="MB" lastIdx="7" clrIdx="1">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0564" autoAdjust="0"/>
  </p:normalViewPr>
  <p:slideViewPr>
    <p:cSldViewPr>
      <p:cViewPr varScale="1">
        <p:scale>
          <a:sx n="102" d="100"/>
          <a:sy n="102" d="100"/>
        </p:scale>
        <p:origin x="150" y="96"/>
      </p:cViewPr>
      <p:guideLst>
        <p:guide orient="horz" pos="2160"/>
        <p:guide pos="3840"/>
      </p:guideLst>
    </p:cSldViewPr>
  </p:slideViewPr>
  <p:outlineViewPr>
    <p:cViewPr>
      <p:scale>
        <a:sx n="33" d="100"/>
        <a:sy n="33" d="100"/>
      </p:scale>
      <p:origin x="0" y="-519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dirty="0">
                <a:latin typeface="Century Gothic" panose="020B0502020202020204" pitchFamily="34" charset="0"/>
              </a:rPr>
              <a:t>ILC vs NDVI</a:t>
            </a:r>
          </a:p>
        </c:rich>
      </c:tx>
      <c:layout/>
      <c:overlay val="0"/>
      <c:spPr>
        <a:noFill/>
        <a:ln>
          <a:noFill/>
        </a:ln>
        <a:effectLst/>
      </c:spPr>
    </c:title>
    <c:autoTitleDeleted val="0"/>
    <c:plotArea>
      <c:layout/>
      <c:scatterChart>
        <c:scatterStyle val="lineMarker"/>
        <c:varyColors val="0"/>
        <c:ser>
          <c:idx val="0"/>
          <c:order val="0"/>
          <c:tx>
            <c:strRef>
              <c:f>ILC_NDVI_2011!$D$1</c:f>
              <c:strCache>
                <c:ptCount val="1"/>
                <c:pt idx="0">
                  <c:v>ILC_2011_reproject</c:v>
                </c:pt>
              </c:strCache>
            </c:strRef>
          </c:tx>
          <c:spPr>
            <a:ln w="25400" cap="rnd">
              <a:noFill/>
              <a:round/>
            </a:ln>
            <a:effectLst/>
          </c:spPr>
          <c:marker>
            <c:symbol val="diamond"/>
            <c:size val="6"/>
            <c:spPr>
              <a:solidFill>
                <a:schemeClr val="accent1"/>
              </a:solidFill>
              <a:ln w="1270">
                <a:solidFill>
                  <a:schemeClr val="accent1"/>
                </a:solidFill>
                <a:round/>
              </a:ln>
              <a:effectLst/>
            </c:spPr>
          </c:marker>
          <c:dPt>
            <c:idx val="303"/>
            <c:marker>
              <c:spPr>
                <a:solidFill>
                  <a:schemeClr val="accent1"/>
                </a:solidFill>
                <a:ln w="9525">
                  <a:solidFill>
                    <a:schemeClr val="accent1"/>
                  </a:solidFill>
                  <a:round/>
                </a:ln>
                <a:effectLst/>
              </c:spPr>
            </c:marker>
            <c:bubble3D val="0"/>
            <c:extLst xmlns:c16r2="http://schemas.microsoft.com/office/drawing/2015/06/chart">
              <c:ext xmlns:c16="http://schemas.microsoft.com/office/drawing/2014/chart" uri="{C3380CC4-5D6E-409C-BE32-E72D297353CC}">
                <c16:uniqueId val="{00000000-35C2-4DB9-B496-7E28CADBE4D5}"/>
              </c:ext>
            </c:extLst>
          </c:dPt>
          <c:trendline>
            <c:spPr>
              <a:ln w="9525" cap="rnd">
                <a:solidFill>
                  <a:schemeClr val="tx2">
                    <a:lumMod val="75000"/>
                  </a:schemeClr>
                </a:solidFill>
              </a:ln>
              <a:effectLst/>
            </c:spPr>
            <c:trendlineType val="linear"/>
            <c:dispRSqr val="1"/>
            <c:dispEq val="1"/>
            <c:trendlineLbl>
              <c:layout>
                <c:manualLayout>
                  <c:x val="7.2099129969864881E-2"/>
                  <c:y val="-0.6435123309669124"/>
                </c:manualLayout>
              </c:layout>
              <c:numFmt formatCode="General"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rendlineLbl>
          </c:trendline>
          <c:xVal>
            <c:numRef>
              <c:f>ILC_NDVI_2011!$C$2:$C$1001</c:f>
              <c:numCache>
                <c:formatCode>General</c:formatCode>
                <c:ptCount val="1000"/>
                <c:pt idx="0">
                  <c:v>19</c:v>
                </c:pt>
                <c:pt idx="1">
                  <c:v>15</c:v>
                </c:pt>
                <c:pt idx="2">
                  <c:v>17</c:v>
                </c:pt>
                <c:pt idx="3">
                  <c:v>54</c:v>
                </c:pt>
                <c:pt idx="4">
                  <c:v>14</c:v>
                </c:pt>
                <c:pt idx="5">
                  <c:v>67</c:v>
                </c:pt>
                <c:pt idx="6">
                  <c:v>37</c:v>
                </c:pt>
                <c:pt idx="7">
                  <c:v>19</c:v>
                </c:pt>
                <c:pt idx="8">
                  <c:v>35</c:v>
                </c:pt>
                <c:pt idx="9">
                  <c:v>21</c:v>
                </c:pt>
                <c:pt idx="10">
                  <c:v>21</c:v>
                </c:pt>
                <c:pt idx="11">
                  <c:v>23</c:v>
                </c:pt>
                <c:pt idx="12">
                  <c:v>13</c:v>
                </c:pt>
                <c:pt idx="13">
                  <c:v>79</c:v>
                </c:pt>
                <c:pt idx="14">
                  <c:v>21</c:v>
                </c:pt>
                <c:pt idx="15">
                  <c:v>41</c:v>
                </c:pt>
                <c:pt idx="16">
                  <c:v>50</c:v>
                </c:pt>
                <c:pt idx="17">
                  <c:v>49</c:v>
                </c:pt>
                <c:pt idx="18">
                  <c:v>13</c:v>
                </c:pt>
                <c:pt idx="19">
                  <c:v>41</c:v>
                </c:pt>
                <c:pt idx="20">
                  <c:v>12</c:v>
                </c:pt>
                <c:pt idx="21">
                  <c:v>60</c:v>
                </c:pt>
                <c:pt idx="22">
                  <c:v>48</c:v>
                </c:pt>
                <c:pt idx="23">
                  <c:v>26</c:v>
                </c:pt>
                <c:pt idx="24">
                  <c:v>37</c:v>
                </c:pt>
                <c:pt idx="25">
                  <c:v>39</c:v>
                </c:pt>
                <c:pt idx="26">
                  <c:v>15</c:v>
                </c:pt>
                <c:pt idx="27">
                  <c:v>63</c:v>
                </c:pt>
                <c:pt idx="28">
                  <c:v>20</c:v>
                </c:pt>
                <c:pt idx="29">
                  <c:v>14</c:v>
                </c:pt>
                <c:pt idx="30">
                  <c:v>44</c:v>
                </c:pt>
                <c:pt idx="31">
                  <c:v>31</c:v>
                </c:pt>
                <c:pt idx="32">
                  <c:v>42</c:v>
                </c:pt>
                <c:pt idx="33">
                  <c:v>21</c:v>
                </c:pt>
                <c:pt idx="34">
                  <c:v>44</c:v>
                </c:pt>
                <c:pt idx="35">
                  <c:v>45</c:v>
                </c:pt>
                <c:pt idx="36">
                  <c:v>57</c:v>
                </c:pt>
                <c:pt idx="37">
                  <c:v>84</c:v>
                </c:pt>
                <c:pt idx="38">
                  <c:v>26</c:v>
                </c:pt>
                <c:pt idx="39">
                  <c:v>25</c:v>
                </c:pt>
                <c:pt idx="40">
                  <c:v>42</c:v>
                </c:pt>
                <c:pt idx="41">
                  <c:v>16</c:v>
                </c:pt>
                <c:pt idx="42">
                  <c:v>8</c:v>
                </c:pt>
                <c:pt idx="43">
                  <c:v>18</c:v>
                </c:pt>
                <c:pt idx="44">
                  <c:v>38</c:v>
                </c:pt>
                <c:pt idx="45">
                  <c:v>51</c:v>
                </c:pt>
                <c:pt idx="46">
                  <c:v>57</c:v>
                </c:pt>
                <c:pt idx="47">
                  <c:v>44</c:v>
                </c:pt>
                <c:pt idx="48">
                  <c:v>12</c:v>
                </c:pt>
                <c:pt idx="49">
                  <c:v>33</c:v>
                </c:pt>
                <c:pt idx="50">
                  <c:v>56</c:v>
                </c:pt>
                <c:pt idx="51">
                  <c:v>28</c:v>
                </c:pt>
                <c:pt idx="52">
                  <c:v>43</c:v>
                </c:pt>
                <c:pt idx="53">
                  <c:v>13</c:v>
                </c:pt>
                <c:pt idx="54">
                  <c:v>33</c:v>
                </c:pt>
                <c:pt idx="55">
                  <c:v>27</c:v>
                </c:pt>
                <c:pt idx="56">
                  <c:v>23</c:v>
                </c:pt>
                <c:pt idx="57">
                  <c:v>43</c:v>
                </c:pt>
                <c:pt idx="58">
                  <c:v>11</c:v>
                </c:pt>
                <c:pt idx="59">
                  <c:v>14</c:v>
                </c:pt>
                <c:pt idx="60">
                  <c:v>21</c:v>
                </c:pt>
                <c:pt idx="61">
                  <c:v>13</c:v>
                </c:pt>
                <c:pt idx="62">
                  <c:v>25</c:v>
                </c:pt>
                <c:pt idx="63">
                  <c:v>11</c:v>
                </c:pt>
                <c:pt idx="64">
                  <c:v>76</c:v>
                </c:pt>
                <c:pt idx="65">
                  <c:v>19</c:v>
                </c:pt>
                <c:pt idx="66">
                  <c:v>82</c:v>
                </c:pt>
                <c:pt idx="67">
                  <c:v>19</c:v>
                </c:pt>
                <c:pt idx="68">
                  <c:v>34</c:v>
                </c:pt>
                <c:pt idx="69">
                  <c:v>27</c:v>
                </c:pt>
                <c:pt idx="70">
                  <c:v>17</c:v>
                </c:pt>
                <c:pt idx="71">
                  <c:v>43</c:v>
                </c:pt>
                <c:pt idx="72">
                  <c:v>39</c:v>
                </c:pt>
                <c:pt idx="73">
                  <c:v>31</c:v>
                </c:pt>
                <c:pt idx="74">
                  <c:v>13</c:v>
                </c:pt>
                <c:pt idx="75">
                  <c:v>8</c:v>
                </c:pt>
                <c:pt idx="76">
                  <c:v>91</c:v>
                </c:pt>
                <c:pt idx="77">
                  <c:v>82</c:v>
                </c:pt>
                <c:pt idx="78">
                  <c:v>51</c:v>
                </c:pt>
                <c:pt idx="79">
                  <c:v>24</c:v>
                </c:pt>
                <c:pt idx="80">
                  <c:v>32</c:v>
                </c:pt>
                <c:pt idx="81">
                  <c:v>19</c:v>
                </c:pt>
                <c:pt idx="82">
                  <c:v>29</c:v>
                </c:pt>
                <c:pt idx="83">
                  <c:v>40</c:v>
                </c:pt>
                <c:pt idx="84">
                  <c:v>40</c:v>
                </c:pt>
                <c:pt idx="85">
                  <c:v>12</c:v>
                </c:pt>
                <c:pt idx="86">
                  <c:v>33</c:v>
                </c:pt>
                <c:pt idx="87">
                  <c:v>40</c:v>
                </c:pt>
                <c:pt idx="88">
                  <c:v>9</c:v>
                </c:pt>
                <c:pt idx="89">
                  <c:v>24</c:v>
                </c:pt>
                <c:pt idx="90">
                  <c:v>19</c:v>
                </c:pt>
                <c:pt idx="91">
                  <c:v>6</c:v>
                </c:pt>
                <c:pt idx="92">
                  <c:v>47</c:v>
                </c:pt>
                <c:pt idx="93">
                  <c:v>31</c:v>
                </c:pt>
                <c:pt idx="94">
                  <c:v>47</c:v>
                </c:pt>
                <c:pt idx="95">
                  <c:v>14</c:v>
                </c:pt>
                <c:pt idx="96">
                  <c:v>8</c:v>
                </c:pt>
                <c:pt idx="97">
                  <c:v>25</c:v>
                </c:pt>
                <c:pt idx="98">
                  <c:v>46</c:v>
                </c:pt>
                <c:pt idx="99">
                  <c:v>27</c:v>
                </c:pt>
                <c:pt idx="100">
                  <c:v>32</c:v>
                </c:pt>
                <c:pt idx="101">
                  <c:v>16</c:v>
                </c:pt>
                <c:pt idx="102">
                  <c:v>48</c:v>
                </c:pt>
                <c:pt idx="103">
                  <c:v>65</c:v>
                </c:pt>
                <c:pt idx="104">
                  <c:v>28</c:v>
                </c:pt>
                <c:pt idx="105">
                  <c:v>30</c:v>
                </c:pt>
                <c:pt idx="106">
                  <c:v>13</c:v>
                </c:pt>
                <c:pt idx="107">
                  <c:v>15</c:v>
                </c:pt>
                <c:pt idx="108">
                  <c:v>30</c:v>
                </c:pt>
                <c:pt idx="109">
                  <c:v>30</c:v>
                </c:pt>
                <c:pt idx="110">
                  <c:v>74</c:v>
                </c:pt>
                <c:pt idx="111">
                  <c:v>17</c:v>
                </c:pt>
                <c:pt idx="112">
                  <c:v>12</c:v>
                </c:pt>
                <c:pt idx="113">
                  <c:v>13</c:v>
                </c:pt>
                <c:pt idx="114">
                  <c:v>33</c:v>
                </c:pt>
                <c:pt idx="115">
                  <c:v>59</c:v>
                </c:pt>
                <c:pt idx="116">
                  <c:v>41</c:v>
                </c:pt>
                <c:pt idx="117">
                  <c:v>39</c:v>
                </c:pt>
                <c:pt idx="118">
                  <c:v>41</c:v>
                </c:pt>
                <c:pt idx="119">
                  <c:v>41</c:v>
                </c:pt>
                <c:pt idx="120">
                  <c:v>8</c:v>
                </c:pt>
                <c:pt idx="121">
                  <c:v>38</c:v>
                </c:pt>
                <c:pt idx="122">
                  <c:v>79</c:v>
                </c:pt>
                <c:pt idx="123">
                  <c:v>41</c:v>
                </c:pt>
                <c:pt idx="124">
                  <c:v>81</c:v>
                </c:pt>
                <c:pt idx="125">
                  <c:v>35</c:v>
                </c:pt>
                <c:pt idx="126">
                  <c:v>32</c:v>
                </c:pt>
                <c:pt idx="127">
                  <c:v>44</c:v>
                </c:pt>
                <c:pt idx="128">
                  <c:v>63</c:v>
                </c:pt>
                <c:pt idx="129">
                  <c:v>18</c:v>
                </c:pt>
                <c:pt idx="130">
                  <c:v>28</c:v>
                </c:pt>
                <c:pt idx="131">
                  <c:v>43</c:v>
                </c:pt>
                <c:pt idx="132">
                  <c:v>59</c:v>
                </c:pt>
                <c:pt idx="133">
                  <c:v>12</c:v>
                </c:pt>
                <c:pt idx="134">
                  <c:v>41</c:v>
                </c:pt>
                <c:pt idx="135">
                  <c:v>14</c:v>
                </c:pt>
                <c:pt idx="136">
                  <c:v>63</c:v>
                </c:pt>
                <c:pt idx="137">
                  <c:v>26</c:v>
                </c:pt>
                <c:pt idx="138">
                  <c:v>30</c:v>
                </c:pt>
                <c:pt idx="139">
                  <c:v>14</c:v>
                </c:pt>
                <c:pt idx="140">
                  <c:v>54</c:v>
                </c:pt>
                <c:pt idx="141">
                  <c:v>16</c:v>
                </c:pt>
                <c:pt idx="142">
                  <c:v>13</c:v>
                </c:pt>
                <c:pt idx="143">
                  <c:v>56</c:v>
                </c:pt>
                <c:pt idx="144">
                  <c:v>30</c:v>
                </c:pt>
                <c:pt idx="145">
                  <c:v>19</c:v>
                </c:pt>
                <c:pt idx="146">
                  <c:v>17</c:v>
                </c:pt>
                <c:pt idx="147">
                  <c:v>61</c:v>
                </c:pt>
                <c:pt idx="148">
                  <c:v>8</c:v>
                </c:pt>
                <c:pt idx="149">
                  <c:v>31</c:v>
                </c:pt>
                <c:pt idx="150">
                  <c:v>39</c:v>
                </c:pt>
                <c:pt idx="151">
                  <c:v>19</c:v>
                </c:pt>
                <c:pt idx="152">
                  <c:v>31</c:v>
                </c:pt>
                <c:pt idx="153">
                  <c:v>35</c:v>
                </c:pt>
                <c:pt idx="154">
                  <c:v>22</c:v>
                </c:pt>
                <c:pt idx="155">
                  <c:v>26</c:v>
                </c:pt>
                <c:pt idx="156">
                  <c:v>23</c:v>
                </c:pt>
                <c:pt idx="157">
                  <c:v>44</c:v>
                </c:pt>
                <c:pt idx="158">
                  <c:v>7</c:v>
                </c:pt>
                <c:pt idx="159">
                  <c:v>11</c:v>
                </c:pt>
                <c:pt idx="160">
                  <c:v>42</c:v>
                </c:pt>
                <c:pt idx="161">
                  <c:v>44</c:v>
                </c:pt>
                <c:pt idx="162">
                  <c:v>26</c:v>
                </c:pt>
                <c:pt idx="163">
                  <c:v>26</c:v>
                </c:pt>
                <c:pt idx="164">
                  <c:v>32</c:v>
                </c:pt>
                <c:pt idx="165">
                  <c:v>6</c:v>
                </c:pt>
                <c:pt idx="166">
                  <c:v>39</c:v>
                </c:pt>
                <c:pt idx="167">
                  <c:v>14</c:v>
                </c:pt>
                <c:pt idx="168">
                  <c:v>45</c:v>
                </c:pt>
                <c:pt idx="169">
                  <c:v>46</c:v>
                </c:pt>
                <c:pt idx="170">
                  <c:v>37</c:v>
                </c:pt>
                <c:pt idx="171">
                  <c:v>51</c:v>
                </c:pt>
                <c:pt idx="172">
                  <c:v>24</c:v>
                </c:pt>
                <c:pt idx="173">
                  <c:v>82</c:v>
                </c:pt>
                <c:pt idx="174">
                  <c:v>66</c:v>
                </c:pt>
                <c:pt idx="175">
                  <c:v>27</c:v>
                </c:pt>
                <c:pt idx="176">
                  <c:v>21</c:v>
                </c:pt>
                <c:pt idx="177">
                  <c:v>7</c:v>
                </c:pt>
                <c:pt idx="178">
                  <c:v>43</c:v>
                </c:pt>
                <c:pt idx="179">
                  <c:v>27</c:v>
                </c:pt>
                <c:pt idx="180">
                  <c:v>87</c:v>
                </c:pt>
                <c:pt idx="181">
                  <c:v>38</c:v>
                </c:pt>
                <c:pt idx="182">
                  <c:v>49</c:v>
                </c:pt>
                <c:pt idx="183">
                  <c:v>36</c:v>
                </c:pt>
                <c:pt idx="184">
                  <c:v>39</c:v>
                </c:pt>
                <c:pt idx="185">
                  <c:v>35</c:v>
                </c:pt>
                <c:pt idx="186">
                  <c:v>11</c:v>
                </c:pt>
                <c:pt idx="187">
                  <c:v>15</c:v>
                </c:pt>
                <c:pt idx="188">
                  <c:v>48</c:v>
                </c:pt>
                <c:pt idx="189">
                  <c:v>19</c:v>
                </c:pt>
                <c:pt idx="190">
                  <c:v>15</c:v>
                </c:pt>
                <c:pt idx="191">
                  <c:v>28</c:v>
                </c:pt>
                <c:pt idx="192">
                  <c:v>62</c:v>
                </c:pt>
                <c:pt idx="193">
                  <c:v>51</c:v>
                </c:pt>
                <c:pt idx="194">
                  <c:v>33</c:v>
                </c:pt>
                <c:pt idx="195">
                  <c:v>11</c:v>
                </c:pt>
                <c:pt idx="196">
                  <c:v>28</c:v>
                </c:pt>
                <c:pt idx="197">
                  <c:v>76</c:v>
                </c:pt>
                <c:pt idx="198">
                  <c:v>20</c:v>
                </c:pt>
                <c:pt idx="199">
                  <c:v>40</c:v>
                </c:pt>
                <c:pt idx="200">
                  <c:v>16</c:v>
                </c:pt>
                <c:pt idx="201">
                  <c:v>46</c:v>
                </c:pt>
                <c:pt idx="202">
                  <c:v>57</c:v>
                </c:pt>
                <c:pt idx="203">
                  <c:v>88</c:v>
                </c:pt>
                <c:pt idx="204">
                  <c:v>21</c:v>
                </c:pt>
                <c:pt idx="205">
                  <c:v>15</c:v>
                </c:pt>
                <c:pt idx="206">
                  <c:v>40</c:v>
                </c:pt>
                <c:pt idx="207">
                  <c:v>51</c:v>
                </c:pt>
                <c:pt idx="208">
                  <c:v>21</c:v>
                </c:pt>
                <c:pt idx="209">
                  <c:v>71</c:v>
                </c:pt>
                <c:pt idx="210">
                  <c:v>73</c:v>
                </c:pt>
                <c:pt idx="211">
                  <c:v>44</c:v>
                </c:pt>
                <c:pt idx="212">
                  <c:v>81</c:v>
                </c:pt>
                <c:pt idx="213">
                  <c:v>51</c:v>
                </c:pt>
                <c:pt idx="214">
                  <c:v>48</c:v>
                </c:pt>
                <c:pt idx="215">
                  <c:v>79</c:v>
                </c:pt>
                <c:pt idx="216">
                  <c:v>26</c:v>
                </c:pt>
                <c:pt idx="217">
                  <c:v>35</c:v>
                </c:pt>
                <c:pt idx="218">
                  <c:v>16</c:v>
                </c:pt>
                <c:pt idx="219">
                  <c:v>79</c:v>
                </c:pt>
                <c:pt idx="220">
                  <c:v>79</c:v>
                </c:pt>
                <c:pt idx="221">
                  <c:v>12</c:v>
                </c:pt>
                <c:pt idx="222">
                  <c:v>51</c:v>
                </c:pt>
                <c:pt idx="223">
                  <c:v>17</c:v>
                </c:pt>
                <c:pt idx="224">
                  <c:v>25</c:v>
                </c:pt>
                <c:pt idx="225">
                  <c:v>17</c:v>
                </c:pt>
                <c:pt idx="226">
                  <c:v>9</c:v>
                </c:pt>
                <c:pt idx="227">
                  <c:v>7</c:v>
                </c:pt>
                <c:pt idx="228">
                  <c:v>14</c:v>
                </c:pt>
                <c:pt idx="229">
                  <c:v>19</c:v>
                </c:pt>
                <c:pt idx="230">
                  <c:v>27</c:v>
                </c:pt>
                <c:pt idx="231">
                  <c:v>77</c:v>
                </c:pt>
                <c:pt idx="232">
                  <c:v>31</c:v>
                </c:pt>
                <c:pt idx="233">
                  <c:v>4</c:v>
                </c:pt>
                <c:pt idx="234">
                  <c:v>55</c:v>
                </c:pt>
                <c:pt idx="235">
                  <c:v>42</c:v>
                </c:pt>
                <c:pt idx="236">
                  <c:v>32</c:v>
                </c:pt>
                <c:pt idx="237">
                  <c:v>15</c:v>
                </c:pt>
                <c:pt idx="238">
                  <c:v>41</c:v>
                </c:pt>
                <c:pt idx="239">
                  <c:v>33</c:v>
                </c:pt>
                <c:pt idx="240">
                  <c:v>40</c:v>
                </c:pt>
                <c:pt idx="241">
                  <c:v>36</c:v>
                </c:pt>
                <c:pt idx="242">
                  <c:v>33</c:v>
                </c:pt>
                <c:pt idx="243">
                  <c:v>23</c:v>
                </c:pt>
                <c:pt idx="244">
                  <c:v>15</c:v>
                </c:pt>
                <c:pt idx="245">
                  <c:v>57</c:v>
                </c:pt>
                <c:pt idx="246">
                  <c:v>73</c:v>
                </c:pt>
                <c:pt idx="247">
                  <c:v>42</c:v>
                </c:pt>
                <c:pt idx="248">
                  <c:v>47</c:v>
                </c:pt>
                <c:pt idx="249">
                  <c:v>41</c:v>
                </c:pt>
                <c:pt idx="250">
                  <c:v>50</c:v>
                </c:pt>
                <c:pt idx="251">
                  <c:v>42</c:v>
                </c:pt>
                <c:pt idx="252">
                  <c:v>21</c:v>
                </c:pt>
                <c:pt idx="253">
                  <c:v>83</c:v>
                </c:pt>
                <c:pt idx="254">
                  <c:v>57</c:v>
                </c:pt>
                <c:pt idx="255">
                  <c:v>36</c:v>
                </c:pt>
                <c:pt idx="256">
                  <c:v>49</c:v>
                </c:pt>
                <c:pt idx="257">
                  <c:v>16</c:v>
                </c:pt>
                <c:pt idx="258">
                  <c:v>48</c:v>
                </c:pt>
                <c:pt idx="259">
                  <c:v>76</c:v>
                </c:pt>
                <c:pt idx="260">
                  <c:v>25</c:v>
                </c:pt>
                <c:pt idx="261">
                  <c:v>38</c:v>
                </c:pt>
                <c:pt idx="262">
                  <c:v>54</c:v>
                </c:pt>
                <c:pt idx="263">
                  <c:v>49</c:v>
                </c:pt>
                <c:pt idx="264">
                  <c:v>47</c:v>
                </c:pt>
                <c:pt idx="265">
                  <c:v>19</c:v>
                </c:pt>
                <c:pt idx="266">
                  <c:v>8</c:v>
                </c:pt>
                <c:pt idx="267">
                  <c:v>53</c:v>
                </c:pt>
                <c:pt idx="268">
                  <c:v>40</c:v>
                </c:pt>
                <c:pt idx="269">
                  <c:v>41</c:v>
                </c:pt>
                <c:pt idx="270">
                  <c:v>21</c:v>
                </c:pt>
                <c:pt idx="271">
                  <c:v>62</c:v>
                </c:pt>
                <c:pt idx="272">
                  <c:v>49</c:v>
                </c:pt>
                <c:pt idx="273">
                  <c:v>27</c:v>
                </c:pt>
                <c:pt idx="274">
                  <c:v>39</c:v>
                </c:pt>
                <c:pt idx="275">
                  <c:v>46</c:v>
                </c:pt>
                <c:pt idx="276">
                  <c:v>15</c:v>
                </c:pt>
                <c:pt idx="277">
                  <c:v>49</c:v>
                </c:pt>
                <c:pt idx="278">
                  <c:v>29</c:v>
                </c:pt>
                <c:pt idx="279">
                  <c:v>51</c:v>
                </c:pt>
                <c:pt idx="280">
                  <c:v>57</c:v>
                </c:pt>
                <c:pt idx="281">
                  <c:v>50</c:v>
                </c:pt>
                <c:pt idx="282">
                  <c:v>62</c:v>
                </c:pt>
                <c:pt idx="283">
                  <c:v>35</c:v>
                </c:pt>
                <c:pt idx="284">
                  <c:v>59</c:v>
                </c:pt>
                <c:pt idx="285">
                  <c:v>44</c:v>
                </c:pt>
                <c:pt idx="286">
                  <c:v>14</c:v>
                </c:pt>
                <c:pt idx="287">
                  <c:v>64</c:v>
                </c:pt>
                <c:pt idx="288">
                  <c:v>30</c:v>
                </c:pt>
                <c:pt idx="289">
                  <c:v>85</c:v>
                </c:pt>
                <c:pt idx="290">
                  <c:v>60</c:v>
                </c:pt>
                <c:pt idx="291">
                  <c:v>9</c:v>
                </c:pt>
                <c:pt idx="292">
                  <c:v>13</c:v>
                </c:pt>
                <c:pt idx="293">
                  <c:v>0</c:v>
                </c:pt>
                <c:pt idx="294">
                  <c:v>36</c:v>
                </c:pt>
                <c:pt idx="295">
                  <c:v>47</c:v>
                </c:pt>
                <c:pt idx="296">
                  <c:v>44</c:v>
                </c:pt>
                <c:pt idx="297">
                  <c:v>59</c:v>
                </c:pt>
                <c:pt idx="298">
                  <c:v>26</c:v>
                </c:pt>
                <c:pt idx="299">
                  <c:v>77</c:v>
                </c:pt>
                <c:pt idx="300">
                  <c:v>17</c:v>
                </c:pt>
                <c:pt idx="301">
                  <c:v>79</c:v>
                </c:pt>
                <c:pt idx="302">
                  <c:v>2</c:v>
                </c:pt>
                <c:pt idx="303">
                  <c:v>73</c:v>
                </c:pt>
                <c:pt idx="304">
                  <c:v>30</c:v>
                </c:pt>
                <c:pt idx="305">
                  <c:v>68</c:v>
                </c:pt>
                <c:pt idx="306">
                  <c:v>48</c:v>
                </c:pt>
                <c:pt idx="307">
                  <c:v>29</c:v>
                </c:pt>
                <c:pt idx="308">
                  <c:v>55</c:v>
                </c:pt>
                <c:pt idx="309">
                  <c:v>85</c:v>
                </c:pt>
                <c:pt idx="310">
                  <c:v>61</c:v>
                </c:pt>
                <c:pt idx="311">
                  <c:v>81</c:v>
                </c:pt>
                <c:pt idx="312">
                  <c:v>12</c:v>
                </c:pt>
                <c:pt idx="313">
                  <c:v>1</c:v>
                </c:pt>
                <c:pt idx="314">
                  <c:v>85</c:v>
                </c:pt>
                <c:pt idx="315">
                  <c:v>45</c:v>
                </c:pt>
                <c:pt idx="316">
                  <c:v>43</c:v>
                </c:pt>
                <c:pt idx="317">
                  <c:v>4</c:v>
                </c:pt>
                <c:pt idx="318">
                  <c:v>76</c:v>
                </c:pt>
                <c:pt idx="319">
                  <c:v>48</c:v>
                </c:pt>
                <c:pt idx="320">
                  <c:v>39</c:v>
                </c:pt>
                <c:pt idx="321">
                  <c:v>29</c:v>
                </c:pt>
                <c:pt idx="322">
                  <c:v>53</c:v>
                </c:pt>
                <c:pt idx="323">
                  <c:v>51</c:v>
                </c:pt>
                <c:pt idx="324">
                  <c:v>57</c:v>
                </c:pt>
                <c:pt idx="325">
                  <c:v>41</c:v>
                </c:pt>
                <c:pt idx="326">
                  <c:v>34</c:v>
                </c:pt>
                <c:pt idx="327">
                  <c:v>66</c:v>
                </c:pt>
                <c:pt idx="328">
                  <c:v>19</c:v>
                </c:pt>
                <c:pt idx="329">
                  <c:v>29</c:v>
                </c:pt>
                <c:pt idx="330">
                  <c:v>52</c:v>
                </c:pt>
                <c:pt idx="331">
                  <c:v>48</c:v>
                </c:pt>
                <c:pt idx="332">
                  <c:v>53</c:v>
                </c:pt>
                <c:pt idx="333">
                  <c:v>39</c:v>
                </c:pt>
                <c:pt idx="334">
                  <c:v>11</c:v>
                </c:pt>
                <c:pt idx="335">
                  <c:v>47</c:v>
                </c:pt>
                <c:pt idx="336">
                  <c:v>54</c:v>
                </c:pt>
                <c:pt idx="337">
                  <c:v>45</c:v>
                </c:pt>
                <c:pt idx="338">
                  <c:v>42</c:v>
                </c:pt>
                <c:pt idx="339">
                  <c:v>52</c:v>
                </c:pt>
                <c:pt idx="340">
                  <c:v>48</c:v>
                </c:pt>
                <c:pt idx="341">
                  <c:v>43</c:v>
                </c:pt>
                <c:pt idx="342">
                  <c:v>37</c:v>
                </c:pt>
                <c:pt idx="343">
                  <c:v>60</c:v>
                </c:pt>
                <c:pt idx="344">
                  <c:v>88</c:v>
                </c:pt>
                <c:pt idx="345">
                  <c:v>13</c:v>
                </c:pt>
                <c:pt idx="346">
                  <c:v>65</c:v>
                </c:pt>
                <c:pt idx="347">
                  <c:v>19</c:v>
                </c:pt>
                <c:pt idx="348">
                  <c:v>35</c:v>
                </c:pt>
                <c:pt idx="349">
                  <c:v>27</c:v>
                </c:pt>
                <c:pt idx="350">
                  <c:v>30</c:v>
                </c:pt>
                <c:pt idx="351">
                  <c:v>4</c:v>
                </c:pt>
                <c:pt idx="352">
                  <c:v>82</c:v>
                </c:pt>
                <c:pt idx="353">
                  <c:v>20</c:v>
                </c:pt>
                <c:pt idx="354">
                  <c:v>16</c:v>
                </c:pt>
                <c:pt idx="355">
                  <c:v>76</c:v>
                </c:pt>
                <c:pt idx="356">
                  <c:v>14</c:v>
                </c:pt>
                <c:pt idx="357">
                  <c:v>16</c:v>
                </c:pt>
                <c:pt idx="358">
                  <c:v>15</c:v>
                </c:pt>
                <c:pt idx="359">
                  <c:v>48</c:v>
                </c:pt>
                <c:pt idx="360">
                  <c:v>58</c:v>
                </c:pt>
                <c:pt idx="361">
                  <c:v>64</c:v>
                </c:pt>
                <c:pt idx="362">
                  <c:v>41</c:v>
                </c:pt>
                <c:pt idx="363">
                  <c:v>76</c:v>
                </c:pt>
                <c:pt idx="364">
                  <c:v>53</c:v>
                </c:pt>
                <c:pt idx="365">
                  <c:v>7</c:v>
                </c:pt>
                <c:pt idx="366">
                  <c:v>83</c:v>
                </c:pt>
                <c:pt idx="367">
                  <c:v>30</c:v>
                </c:pt>
                <c:pt idx="368">
                  <c:v>36</c:v>
                </c:pt>
                <c:pt idx="369">
                  <c:v>40</c:v>
                </c:pt>
                <c:pt idx="370">
                  <c:v>42</c:v>
                </c:pt>
                <c:pt idx="371">
                  <c:v>34</c:v>
                </c:pt>
                <c:pt idx="372">
                  <c:v>65</c:v>
                </c:pt>
                <c:pt idx="373">
                  <c:v>13</c:v>
                </c:pt>
                <c:pt idx="374">
                  <c:v>47</c:v>
                </c:pt>
                <c:pt idx="375">
                  <c:v>34</c:v>
                </c:pt>
                <c:pt idx="376">
                  <c:v>50</c:v>
                </c:pt>
                <c:pt idx="377">
                  <c:v>46</c:v>
                </c:pt>
                <c:pt idx="378">
                  <c:v>2</c:v>
                </c:pt>
                <c:pt idx="379">
                  <c:v>40</c:v>
                </c:pt>
                <c:pt idx="380">
                  <c:v>11</c:v>
                </c:pt>
                <c:pt idx="381">
                  <c:v>52</c:v>
                </c:pt>
                <c:pt idx="382">
                  <c:v>32</c:v>
                </c:pt>
                <c:pt idx="383">
                  <c:v>45</c:v>
                </c:pt>
                <c:pt idx="384">
                  <c:v>56</c:v>
                </c:pt>
                <c:pt idx="385">
                  <c:v>19</c:v>
                </c:pt>
                <c:pt idx="386">
                  <c:v>22</c:v>
                </c:pt>
                <c:pt idx="387">
                  <c:v>11</c:v>
                </c:pt>
                <c:pt idx="388">
                  <c:v>73</c:v>
                </c:pt>
                <c:pt idx="389">
                  <c:v>23</c:v>
                </c:pt>
                <c:pt idx="390">
                  <c:v>82</c:v>
                </c:pt>
                <c:pt idx="391">
                  <c:v>17</c:v>
                </c:pt>
                <c:pt idx="392">
                  <c:v>69</c:v>
                </c:pt>
                <c:pt idx="393">
                  <c:v>28</c:v>
                </c:pt>
                <c:pt idx="394">
                  <c:v>38</c:v>
                </c:pt>
                <c:pt idx="395">
                  <c:v>57</c:v>
                </c:pt>
                <c:pt idx="396">
                  <c:v>14</c:v>
                </c:pt>
                <c:pt idx="397">
                  <c:v>61</c:v>
                </c:pt>
                <c:pt idx="398">
                  <c:v>34</c:v>
                </c:pt>
                <c:pt idx="399">
                  <c:v>40</c:v>
                </c:pt>
                <c:pt idx="400">
                  <c:v>57</c:v>
                </c:pt>
                <c:pt idx="401">
                  <c:v>28</c:v>
                </c:pt>
                <c:pt idx="402">
                  <c:v>75</c:v>
                </c:pt>
                <c:pt idx="403">
                  <c:v>30</c:v>
                </c:pt>
                <c:pt idx="404">
                  <c:v>60</c:v>
                </c:pt>
                <c:pt idx="405">
                  <c:v>42</c:v>
                </c:pt>
                <c:pt idx="406">
                  <c:v>48</c:v>
                </c:pt>
                <c:pt idx="407">
                  <c:v>40</c:v>
                </c:pt>
                <c:pt idx="408">
                  <c:v>47</c:v>
                </c:pt>
                <c:pt idx="409">
                  <c:v>47</c:v>
                </c:pt>
                <c:pt idx="410">
                  <c:v>81</c:v>
                </c:pt>
                <c:pt idx="411">
                  <c:v>52</c:v>
                </c:pt>
                <c:pt idx="412">
                  <c:v>25</c:v>
                </c:pt>
                <c:pt idx="413">
                  <c:v>47</c:v>
                </c:pt>
                <c:pt idx="414">
                  <c:v>14</c:v>
                </c:pt>
                <c:pt idx="415">
                  <c:v>39</c:v>
                </c:pt>
                <c:pt idx="416">
                  <c:v>55</c:v>
                </c:pt>
                <c:pt idx="417">
                  <c:v>88</c:v>
                </c:pt>
                <c:pt idx="418">
                  <c:v>58</c:v>
                </c:pt>
                <c:pt idx="419">
                  <c:v>13</c:v>
                </c:pt>
                <c:pt idx="420">
                  <c:v>49</c:v>
                </c:pt>
                <c:pt idx="421">
                  <c:v>23</c:v>
                </c:pt>
                <c:pt idx="422">
                  <c:v>38</c:v>
                </c:pt>
                <c:pt idx="423">
                  <c:v>71</c:v>
                </c:pt>
                <c:pt idx="424">
                  <c:v>9</c:v>
                </c:pt>
                <c:pt idx="425">
                  <c:v>49</c:v>
                </c:pt>
                <c:pt idx="426">
                  <c:v>58</c:v>
                </c:pt>
                <c:pt idx="427">
                  <c:v>14</c:v>
                </c:pt>
                <c:pt idx="428">
                  <c:v>34</c:v>
                </c:pt>
                <c:pt idx="429">
                  <c:v>12</c:v>
                </c:pt>
                <c:pt idx="430">
                  <c:v>43</c:v>
                </c:pt>
                <c:pt idx="431">
                  <c:v>85</c:v>
                </c:pt>
                <c:pt idx="432">
                  <c:v>88</c:v>
                </c:pt>
                <c:pt idx="433">
                  <c:v>63</c:v>
                </c:pt>
                <c:pt idx="434">
                  <c:v>80</c:v>
                </c:pt>
                <c:pt idx="435">
                  <c:v>85</c:v>
                </c:pt>
                <c:pt idx="436">
                  <c:v>88</c:v>
                </c:pt>
                <c:pt idx="437">
                  <c:v>59</c:v>
                </c:pt>
                <c:pt idx="438">
                  <c:v>40</c:v>
                </c:pt>
                <c:pt idx="439">
                  <c:v>59</c:v>
                </c:pt>
                <c:pt idx="440">
                  <c:v>32</c:v>
                </c:pt>
                <c:pt idx="441">
                  <c:v>25</c:v>
                </c:pt>
                <c:pt idx="442">
                  <c:v>25</c:v>
                </c:pt>
                <c:pt idx="443">
                  <c:v>15</c:v>
                </c:pt>
                <c:pt idx="444">
                  <c:v>26</c:v>
                </c:pt>
                <c:pt idx="445">
                  <c:v>31</c:v>
                </c:pt>
                <c:pt idx="446">
                  <c:v>58</c:v>
                </c:pt>
                <c:pt idx="447">
                  <c:v>30</c:v>
                </c:pt>
                <c:pt idx="448">
                  <c:v>43</c:v>
                </c:pt>
                <c:pt idx="449">
                  <c:v>5</c:v>
                </c:pt>
                <c:pt idx="450">
                  <c:v>62</c:v>
                </c:pt>
                <c:pt idx="451">
                  <c:v>49</c:v>
                </c:pt>
                <c:pt idx="452">
                  <c:v>37</c:v>
                </c:pt>
                <c:pt idx="453">
                  <c:v>60</c:v>
                </c:pt>
                <c:pt idx="454">
                  <c:v>55</c:v>
                </c:pt>
                <c:pt idx="455">
                  <c:v>45</c:v>
                </c:pt>
                <c:pt idx="456">
                  <c:v>39</c:v>
                </c:pt>
                <c:pt idx="457">
                  <c:v>37</c:v>
                </c:pt>
                <c:pt idx="458">
                  <c:v>25</c:v>
                </c:pt>
                <c:pt idx="459">
                  <c:v>33</c:v>
                </c:pt>
                <c:pt idx="460">
                  <c:v>39</c:v>
                </c:pt>
                <c:pt idx="461">
                  <c:v>47</c:v>
                </c:pt>
                <c:pt idx="462">
                  <c:v>49</c:v>
                </c:pt>
                <c:pt idx="463">
                  <c:v>39</c:v>
                </c:pt>
                <c:pt idx="464">
                  <c:v>13</c:v>
                </c:pt>
                <c:pt idx="465">
                  <c:v>36</c:v>
                </c:pt>
                <c:pt idx="466">
                  <c:v>55</c:v>
                </c:pt>
                <c:pt idx="467">
                  <c:v>52</c:v>
                </c:pt>
                <c:pt idx="468">
                  <c:v>36</c:v>
                </c:pt>
                <c:pt idx="469">
                  <c:v>37</c:v>
                </c:pt>
                <c:pt idx="470">
                  <c:v>17</c:v>
                </c:pt>
                <c:pt idx="471">
                  <c:v>53</c:v>
                </c:pt>
                <c:pt idx="472">
                  <c:v>48</c:v>
                </c:pt>
                <c:pt idx="473">
                  <c:v>79</c:v>
                </c:pt>
                <c:pt idx="474">
                  <c:v>54</c:v>
                </c:pt>
                <c:pt idx="475">
                  <c:v>71</c:v>
                </c:pt>
                <c:pt idx="476">
                  <c:v>57</c:v>
                </c:pt>
                <c:pt idx="477">
                  <c:v>48</c:v>
                </c:pt>
                <c:pt idx="478">
                  <c:v>51</c:v>
                </c:pt>
                <c:pt idx="479">
                  <c:v>12</c:v>
                </c:pt>
                <c:pt idx="480">
                  <c:v>0</c:v>
                </c:pt>
                <c:pt idx="481">
                  <c:v>46</c:v>
                </c:pt>
                <c:pt idx="482">
                  <c:v>7</c:v>
                </c:pt>
                <c:pt idx="483">
                  <c:v>29</c:v>
                </c:pt>
                <c:pt idx="484">
                  <c:v>63</c:v>
                </c:pt>
                <c:pt idx="485">
                  <c:v>26</c:v>
                </c:pt>
                <c:pt idx="486">
                  <c:v>49</c:v>
                </c:pt>
                <c:pt idx="487">
                  <c:v>40</c:v>
                </c:pt>
                <c:pt idx="488">
                  <c:v>28</c:v>
                </c:pt>
                <c:pt idx="489">
                  <c:v>15</c:v>
                </c:pt>
                <c:pt idx="490">
                  <c:v>56</c:v>
                </c:pt>
                <c:pt idx="491">
                  <c:v>5</c:v>
                </c:pt>
                <c:pt idx="492">
                  <c:v>25</c:v>
                </c:pt>
                <c:pt idx="493">
                  <c:v>76</c:v>
                </c:pt>
                <c:pt idx="494">
                  <c:v>74</c:v>
                </c:pt>
                <c:pt idx="495">
                  <c:v>17</c:v>
                </c:pt>
                <c:pt idx="496">
                  <c:v>61</c:v>
                </c:pt>
                <c:pt idx="497">
                  <c:v>9</c:v>
                </c:pt>
                <c:pt idx="498">
                  <c:v>42</c:v>
                </c:pt>
                <c:pt idx="499">
                  <c:v>40</c:v>
                </c:pt>
                <c:pt idx="500">
                  <c:v>1</c:v>
                </c:pt>
                <c:pt idx="501">
                  <c:v>50</c:v>
                </c:pt>
                <c:pt idx="502">
                  <c:v>76</c:v>
                </c:pt>
                <c:pt idx="503">
                  <c:v>3</c:v>
                </c:pt>
                <c:pt idx="504">
                  <c:v>21</c:v>
                </c:pt>
                <c:pt idx="505">
                  <c:v>24</c:v>
                </c:pt>
                <c:pt idx="506">
                  <c:v>56</c:v>
                </c:pt>
                <c:pt idx="507">
                  <c:v>72</c:v>
                </c:pt>
                <c:pt idx="508">
                  <c:v>9</c:v>
                </c:pt>
                <c:pt idx="509">
                  <c:v>13</c:v>
                </c:pt>
                <c:pt idx="510">
                  <c:v>18</c:v>
                </c:pt>
                <c:pt idx="511">
                  <c:v>64</c:v>
                </c:pt>
                <c:pt idx="512">
                  <c:v>21</c:v>
                </c:pt>
                <c:pt idx="513">
                  <c:v>51</c:v>
                </c:pt>
                <c:pt idx="514">
                  <c:v>15</c:v>
                </c:pt>
                <c:pt idx="515">
                  <c:v>3</c:v>
                </c:pt>
                <c:pt idx="516">
                  <c:v>8</c:v>
                </c:pt>
                <c:pt idx="517">
                  <c:v>7</c:v>
                </c:pt>
                <c:pt idx="518">
                  <c:v>53</c:v>
                </c:pt>
                <c:pt idx="519">
                  <c:v>71</c:v>
                </c:pt>
                <c:pt idx="520">
                  <c:v>19</c:v>
                </c:pt>
                <c:pt idx="521">
                  <c:v>36</c:v>
                </c:pt>
                <c:pt idx="522">
                  <c:v>52</c:v>
                </c:pt>
                <c:pt idx="523">
                  <c:v>88</c:v>
                </c:pt>
                <c:pt idx="524">
                  <c:v>5</c:v>
                </c:pt>
                <c:pt idx="525">
                  <c:v>79</c:v>
                </c:pt>
                <c:pt idx="526">
                  <c:v>39</c:v>
                </c:pt>
                <c:pt idx="527">
                  <c:v>47</c:v>
                </c:pt>
                <c:pt idx="528">
                  <c:v>0</c:v>
                </c:pt>
                <c:pt idx="529">
                  <c:v>15</c:v>
                </c:pt>
                <c:pt idx="530">
                  <c:v>57</c:v>
                </c:pt>
                <c:pt idx="531">
                  <c:v>7</c:v>
                </c:pt>
                <c:pt idx="532">
                  <c:v>4</c:v>
                </c:pt>
                <c:pt idx="533">
                  <c:v>73</c:v>
                </c:pt>
                <c:pt idx="534">
                  <c:v>43</c:v>
                </c:pt>
                <c:pt idx="535">
                  <c:v>7</c:v>
                </c:pt>
                <c:pt idx="536">
                  <c:v>23</c:v>
                </c:pt>
                <c:pt idx="537">
                  <c:v>26</c:v>
                </c:pt>
                <c:pt idx="538">
                  <c:v>44</c:v>
                </c:pt>
                <c:pt idx="539">
                  <c:v>20</c:v>
                </c:pt>
                <c:pt idx="540">
                  <c:v>22</c:v>
                </c:pt>
                <c:pt idx="541">
                  <c:v>33</c:v>
                </c:pt>
                <c:pt idx="542">
                  <c:v>31</c:v>
                </c:pt>
                <c:pt idx="543">
                  <c:v>41</c:v>
                </c:pt>
                <c:pt idx="544">
                  <c:v>70</c:v>
                </c:pt>
                <c:pt idx="545">
                  <c:v>21</c:v>
                </c:pt>
                <c:pt idx="546">
                  <c:v>12</c:v>
                </c:pt>
                <c:pt idx="547">
                  <c:v>54</c:v>
                </c:pt>
                <c:pt idx="548">
                  <c:v>8</c:v>
                </c:pt>
                <c:pt idx="549">
                  <c:v>33</c:v>
                </c:pt>
                <c:pt idx="550">
                  <c:v>34</c:v>
                </c:pt>
                <c:pt idx="551">
                  <c:v>88</c:v>
                </c:pt>
                <c:pt idx="552">
                  <c:v>39</c:v>
                </c:pt>
                <c:pt idx="553">
                  <c:v>19</c:v>
                </c:pt>
                <c:pt idx="554">
                  <c:v>26</c:v>
                </c:pt>
                <c:pt idx="555">
                  <c:v>35</c:v>
                </c:pt>
                <c:pt idx="556">
                  <c:v>9</c:v>
                </c:pt>
                <c:pt idx="557">
                  <c:v>41</c:v>
                </c:pt>
                <c:pt idx="558">
                  <c:v>12</c:v>
                </c:pt>
                <c:pt idx="559">
                  <c:v>62</c:v>
                </c:pt>
                <c:pt idx="560">
                  <c:v>93</c:v>
                </c:pt>
                <c:pt idx="561">
                  <c:v>35</c:v>
                </c:pt>
                <c:pt idx="562">
                  <c:v>38</c:v>
                </c:pt>
                <c:pt idx="563">
                  <c:v>32</c:v>
                </c:pt>
                <c:pt idx="564">
                  <c:v>84</c:v>
                </c:pt>
                <c:pt idx="565">
                  <c:v>7</c:v>
                </c:pt>
                <c:pt idx="566">
                  <c:v>69</c:v>
                </c:pt>
                <c:pt idx="567">
                  <c:v>50</c:v>
                </c:pt>
                <c:pt idx="568">
                  <c:v>21</c:v>
                </c:pt>
                <c:pt idx="569">
                  <c:v>81</c:v>
                </c:pt>
                <c:pt idx="570">
                  <c:v>16</c:v>
                </c:pt>
                <c:pt idx="571">
                  <c:v>11</c:v>
                </c:pt>
                <c:pt idx="572">
                  <c:v>56</c:v>
                </c:pt>
                <c:pt idx="573">
                  <c:v>62</c:v>
                </c:pt>
                <c:pt idx="574">
                  <c:v>14</c:v>
                </c:pt>
                <c:pt idx="575">
                  <c:v>35</c:v>
                </c:pt>
                <c:pt idx="576">
                  <c:v>12</c:v>
                </c:pt>
                <c:pt idx="577">
                  <c:v>63</c:v>
                </c:pt>
                <c:pt idx="578">
                  <c:v>20</c:v>
                </c:pt>
                <c:pt idx="579">
                  <c:v>86</c:v>
                </c:pt>
                <c:pt idx="580">
                  <c:v>70</c:v>
                </c:pt>
                <c:pt idx="581">
                  <c:v>10</c:v>
                </c:pt>
                <c:pt idx="582">
                  <c:v>25</c:v>
                </c:pt>
                <c:pt idx="583">
                  <c:v>7</c:v>
                </c:pt>
                <c:pt idx="584">
                  <c:v>54</c:v>
                </c:pt>
                <c:pt idx="585">
                  <c:v>11</c:v>
                </c:pt>
                <c:pt idx="586">
                  <c:v>7</c:v>
                </c:pt>
                <c:pt idx="587">
                  <c:v>42</c:v>
                </c:pt>
                <c:pt idx="588">
                  <c:v>40</c:v>
                </c:pt>
                <c:pt idx="589">
                  <c:v>32</c:v>
                </c:pt>
                <c:pt idx="590">
                  <c:v>44</c:v>
                </c:pt>
                <c:pt idx="591">
                  <c:v>87</c:v>
                </c:pt>
                <c:pt idx="592">
                  <c:v>37</c:v>
                </c:pt>
                <c:pt idx="593">
                  <c:v>76</c:v>
                </c:pt>
                <c:pt idx="594">
                  <c:v>54</c:v>
                </c:pt>
                <c:pt idx="595">
                  <c:v>17</c:v>
                </c:pt>
                <c:pt idx="596">
                  <c:v>2</c:v>
                </c:pt>
                <c:pt idx="597">
                  <c:v>40</c:v>
                </c:pt>
                <c:pt idx="598">
                  <c:v>31</c:v>
                </c:pt>
                <c:pt idx="599">
                  <c:v>25</c:v>
                </c:pt>
                <c:pt idx="600">
                  <c:v>21</c:v>
                </c:pt>
                <c:pt idx="601">
                  <c:v>54</c:v>
                </c:pt>
                <c:pt idx="602">
                  <c:v>22</c:v>
                </c:pt>
                <c:pt idx="603">
                  <c:v>24</c:v>
                </c:pt>
                <c:pt idx="604">
                  <c:v>60</c:v>
                </c:pt>
                <c:pt idx="605">
                  <c:v>24</c:v>
                </c:pt>
                <c:pt idx="606">
                  <c:v>12</c:v>
                </c:pt>
                <c:pt idx="607">
                  <c:v>15</c:v>
                </c:pt>
                <c:pt idx="608">
                  <c:v>89</c:v>
                </c:pt>
                <c:pt idx="609">
                  <c:v>31</c:v>
                </c:pt>
                <c:pt idx="610">
                  <c:v>15</c:v>
                </c:pt>
                <c:pt idx="611">
                  <c:v>62</c:v>
                </c:pt>
                <c:pt idx="612">
                  <c:v>66</c:v>
                </c:pt>
                <c:pt idx="613">
                  <c:v>59</c:v>
                </c:pt>
                <c:pt idx="614">
                  <c:v>50</c:v>
                </c:pt>
                <c:pt idx="615">
                  <c:v>8</c:v>
                </c:pt>
                <c:pt idx="616">
                  <c:v>2</c:v>
                </c:pt>
                <c:pt idx="617">
                  <c:v>28</c:v>
                </c:pt>
                <c:pt idx="618">
                  <c:v>16</c:v>
                </c:pt>
                <c:pt idx="619">
                  <c:v>59</c:v>
                </c:pt>
                <c:pt idx="620">
                  <c:v>58</c:v>
                </c:pt>
                <c:pt idx="621">
                  <c:v>8</c:v>
                </c:pt>
                <c:pt idx="622">
                  <c:v>2</c:v>
                </c:pt>
                <c:pt idx="623">
                  <c:v>12</c:v>
                </c:pt>
                <c:pt idx="624">
                  <c:v>19</c:v>
                </c:pt>
                <c:pt idx="625">
                  <c:v>16</c:v>
                </c:pt>
                <c:pt idx="626">
                  <c:v>35</c:v>
                </c:pt>
                <c:pt idx="627">
                  <c:v>16</c:v>
                </c:pt>
                <c:pt idx="628">
                  <c:v>60</c:v>
                </c:pt>
                <c:pt idx="629">
                  <c:v>17</c:v>
                </c:pt>
                <c:pt idx="630">
                  <c:v>58</c:v>
                </c:pt>
                <c:pt idx="631">
                  <c:v>2</c:v>
                </c:pt>
                <c:pt idx="632">
                  <c:v>30</c:v>
                </c:pt>
                <c:pt idx="633">
                  <c:v>49</c:v>
                </c:pt>
                <c:pt idx="634">
                  <c:v>52</c:v>
                </c:pt>
                <c:pt idx="635">
                  <c:v>46</c:v>
                </c:pt>
                <c:pt idx="636">
                  <c:v>9</c:v>
                </c:pt>
                <c:pt idx="637">
                  <c:v>43</c:v>
                </c:pt>
                <c:pt idx="638">
                  <c:v>9</c:v>
                </c:pt>
                <c:pt idx="639">
                  <c:v>12</c:v>
                </c:pt>
                <c:pt idx="640">
                  <c:v>79</c:v>
                </c:pt>
                <c:pt idx="641">
                  <c:v>31</c:v>
                </c:pt>
                <c:pt idx="642">
                  <c:v>11</c:v>
                </c:pt>
                <c:pt idx="643">
                  <c:v>39</c:v>
                </c:pt>
                <c:pt idx="644">
                  <c:v>40</c:v>
                </c:pt>
                <c:pt idx="645">
                  <c:v>50</c:v>
                </c:pt>
                <c:pt idx="646">
                  <c:v>49</c:v>
                </c:pt>
                <c:pt idx="647">
                  <c:v>38</c:v>
                </c:pt>
                <c:pt idx="648">
                  <c:v>15</c:v>
                </c:pt>
                <c:pt idx="649">
                  <c:v>14</c:v>
                </c:pt>
                <c:pt idx="650">
                  <c:v>56</c:v>
                </c:pt>
                <c:pt idx="651">
                  <c:v>0</c:v>
                </c:pt>
                <c:pt idx="652">
                  <c:v>41</c:v>
                </c:pt>
                <c:pt idx="653">
                  <c:v>6</c:v>
                </c:pt>
                <c:pt idx="654">
                  <c:v>78</c:v>
                </c:pt>
                <c:pt idx="655">
                  <c:v>63</c:v>
                </c:pt>
                <c:pt idx="656">
                  <c:v>36</c:v>
                </c:pt>
                <c:pt idx="657">
                  <c:v>92</c:v>
                </c:pt>
                <c:pt idx="658">
                  <c:v>30</c:v>
                </c:pt>
                <c:pt idx="659">
                  <c:v>24</c:v>
                </c:pt>
                <c:pt idx="660">
                  <c:v>42</c:v>
                </c:pt>
                <c:pt idx="661">
                  <c:v>59</c:v>
                </c:pt>
                <c:pt idx="662">
                  <c:v>11</c:v>
                </c:pt>
                <c:pt idx="663">
                  <c:v>59</c:v>
                </c:pt>
                <c:pt idx="664">
                  <c:v>30</c:v>
                </c:pt>
                <c:pt idx="665">
                  <c:v>43</c:v>
                </c:pt>
                <c:pt idx="666">
                  <c:v>48</c:v>
                </c:pt>
                <c:pt idx="667">
                  <c:v>25</c:v>
                </c:pt>
                <c:pt idx="668">
                  <c:v>8</c:v>
                </c:pt>
                <c:pt idx="669">
                  <c:v>17</c:v>
                </c:pt>
                <c:pt idx="670">
                  <c:v>19</c:v>
                </c:pt>
                <c:pt idx="671">
                  <c:v>93</c:v>
                </c:pt>
                <c:pt idx="672">
                  <c:v>46</c:v>
                </c:pt>
                <c:pt idx="673">
                  <c:v>41</c:v>
                </c:pt>
                <c:pt idx="674">
                  <c:v>52</c:v>
                </c:pt>
                <c:pt idx="675">
                  <c:v>30</c:v>
                </c:pt>
                <c:pt idx="676">
                  <c:v>19</c:v>
                </c:pt>
                <c:pt idx="677">
                  <c:v>45</c:v>
                </c:pt>
                <c:pt idx="678">
                  <c:v>53</c:v>
                </c:pt>
                <c:pt idx="679">
                  <c:v>54</c:v>
                </c:pt>
                <c:pt idx="680">
                  <c:v>67</c:v>
                </c:pt>
                <c:pt idx="681">
                  <c:v>29</c:v>
                </c:pt>
                <c:pt idx="682">
                  <c:v>25</c:v>
                </c:pt>
                <c:pt idx="683">
                  <c:v>48</c:v>
                </c:pt>
                <c:pt idx="684">
                  <c:v>63</c:v>
                </c:pt>
                <c:pt idx="685">
                  <c:v>17</c:v>
                </c:pt>
                <c:pt idx="686">
                  <c:v>32</c:v>
                </c:pt>
                <c:pt idx="687">
                  <c:v>56</c:v>
                </c:pt>
                <c:pt idx="688">
                  <c:v>41</c:v>
                </c:pt>
                <c:pt idx="689">
                  <c:v>10</c:v>
                </c:pt>
                <c:pt idx="690">
                  <c:v>12</c:v>
                </c:pt>
                <c:pt idx="691">
                  <c:v>17</c:v>
                </c:pt>
                <c:pt idx="692">
                  <c:v>25</c:v>
                </c:pt>
                <c:pt idx="693">
                  <c:v>19</c:v>
                </c:pt>
                <c:pt idx="694">
                  <c:v>62</c:v>
                </c:pt>
                <c:pt idx="695">
                  <c:v>1</c:v>
                </c:pt>
                <c:pt idx="696">
                  <c:v>40</c:v>
                </c:pt>
                <c:pt idx="697">
                  <c:v>87</c:v>
                </c:pt>
                <c:pt idx="698">
                  <c:v>90</c:v>
                </c:pt>
                <c:pt idx="699">
                  <c:v>51</c:v>
                </c:pt>
                <c:pt idx="700">
                  <c:v>3</c:v>
                </c:pt>
                <c:pt idx="701">
                  <c:v>30</c:v>
                </c:pt>
                <c:pt idx="702">
                  <c:v>30</c:v>
                </c:pt>
                <c:pt idx="703">
                  <c:v>8</c:v>
                </c:pt>
                <c:pt idx="704">
                  <c:v>22</c:v>
                </c:pt>
                <c:pt idx="705">
                  <c:v>65</c:v>
                </c:pt>
                <c:pt idx="706">
                  <c:v>27</c:v>
                </c:pt>
                <c:pt idx="707">
                  <c:v>73</c:v>
                </c:pt>
                <c:pt idx="708">
                  <c:v>28</c:v>
                </c:pt>
                <c:pt idx="709">
                  <c:v>55</c:v>
                </c:pt>
                <c:pt idx="710">
                  <c:v>3</c:v>
                </c:pt>
                <c:pt idx="711">
                  <c:v>29</c:v>
                </c:pt>
                <c:pt idx="712">
                  <c:v>54</c:v>
                </c:pt>
                <c:pt idx="713">
                  <c:v>22</c:v>
                </c:pt>
                <c:pt idx="714">
                  <c:v>36</c:v>
                </c:pt>
                <c:pt idx="715">
                  <c:v>61</c:v>
                </c:pt>
                <c:pt idx="716">
                  <c:v>0</c:v>
                </c:pt>
                <c:pt idx="717">
                  <c:v>73</c:v>
                </c:pt>
                <c:pt idx="718">
                  <c:v>19</c:v>
                </c:pt>
                <c:pt idx="719">
                  <c:v>23</c:v>
                </c:pt>
                <c:pt idx="720">
                  <c:v>64</c:v>
                </c:pt>
                <c:pt idx="721">
                  <c:v>3</c:v>
                </c:pt>
                <c:pt idx="722">
                  <c:v>33</c:v>
                </c:pt>
                <c:pt idx="723">
                  <c:v>61</c:v>
                </c:pt>
                <c:pt idx="724">
                  <c:v>12</c:v>
                </c:pt>
                <c:pt idx="725">
                  <c:v>16</c:v>
                </c:pt>
                <c:pt idx="726">
                  <c:v>31</c:v>
                </c:pt>
                <c:pt idx="727">
                  <c:v>40</c:v>
                </c:pt>
                <c:pt idx="728">
                  <c:v>52</c:v>
                </c:pt>
                <c:pt idx="729">
                  <c:v>56</c:v>
                </c:pt>
                <c:pt idx="730">
                  <c:v>30</c:v>
                </c:pt>
                <c:pt idx="731">
                  <c:v>67</c:v>
                </c:pt>
                <c:pt idx="732">
                  <c:v>15</c:v>
                </c:pt>
                <c:pt idx="733">
                  <c:v>2</c:v>
                </c:pt>
                <c:pt idx="734">
                  <c:v>13</c:v>
                </c:pt>
                <c:pt idx="735">
                  <c:v>56</c:v>
                </c:pt>
                <c:pt idx="736">
                  <c:v>52</c:v>
                </c:pt>
                <c:pt idx="737">
                  <c:v>63</c:v>
                </c:pt>
                <c:pt idx="738">
                  <c:v>56</c:v>
                </c:pt>
                <c:pt idx="739">
                  <c:v>40</c:v>
                </c:pt>
                <c:pt idx="740">
                  <c:v>37</c:v>
                </c:pt>
                <c:pt idx="741">
                  <c:v>53</c:v>
                </c:pt>
                <c:pt idx="742">
                  <c:v>9</c:v>
                </c:pt>
                <c:pt idx="743">
                  <c:v>50</c:v>
                </c:pt>
                <c:pt idx="744">
                  <c:v>7</c:v>
                </c:pt>
                <c:pt idx="745">
                  <c:v>35</c:v>
                </c:pt>
                <c:pt idx="746">
                  <c:v>41</c:v>
                </c:pt>
                <c:pt idx="747">
                  <c:v>39</c:v>
                </c:pt>
                <c:pt idx="748">
                  <c:v>7</c:v>
                </c:pt>
                <c:pt idx="749">
                  <c:v>18</c:v>
                </c:pt>
                <c:pt idx="750">
                  <c:v>20</c:v>
                </c:pt>
                <c:pt idx="751">
                  <c:v>29</c:v>
                </c:pt>
                <c:pt idx="752">
                  <c:v>43</c:v>
                </c:pt>
                <c:pt idx="753">
                  <c:v>73</c:v>
                </c:pt>
                <c:pt idx="754">
                  <c:v>30</c:v>
                </c:pt>
                <c:pt idx="755">
                  <c:v>82</c:v>
                </c:pt>
                <c:pt idx="756">
                  <c:v>10</c:v>
                </c:pt>
                <c:pt idx="757">
                  <c:v>47</c:v>
                </c:pt>
                <c:pt idx="758">
                  <c:v>52</c:v>
                </c:pt>
                <c:pt idx="759">
                  <c:v>80</c:v>
                </c:pt>
                <c:pt idx="760">
                  <c:v>15</c:v>
                </c:pt>
                <c:pt idx="761">
                  <c:v>26</c:v>
                </c:pt>
                <c:pt idx="762">
                  <c:v>62</c:v>
                </c:pt>
                <c:pt idx="763">
                  <c:v>46</c:v>
                </c:pt>
                <c:pt idx="764">
                  <c:v>51</c:v>
                </c:pt>
                <c:pt idx="765">
                  <c:v>72</c:v>
                </c:pt>
                <c:pt idx="766">
                  <c:v>15</c:v>
                </c:pt>
                <c:pt idx="767">
                  <c:v>11</c:v>
                </c:pt>
                <c:pt idx="768">
                  <c:v>38</c:v>
                </c:pt>
                <c:pt idx="769">
                  <c:v>34</c:v>
                </c:pt>
                <c:pt idx="770">
                  <c:v>76</c:v>
                </c:pt>
                <c:pt idx="771">
                  <c:v>50</c:v>
                </c:pt>
                <c:pt idx="772">
                  <c:v>60</c:v>
                </c:pt>
                <c:pt idx="773">
                  <c:v>56</c:v>
                </c:pt>
                <c:pt idx="774">
                  <c:v>39</c:v>
                </c:pt>
                <c:pt idx="775">
                  <c:v>36</c:v>
                </c:pt>
                <c:pt idx="776">
                  <c:v>52</c:v>
                </c:pt>
                <c:pt idx="777">
                  <c:v>80</c:v>
                </c:pt>
                <c:pt idx="778">
                  <c:v>42</c:v>
                </c:pt>
                <c:pt idx="779">
                  <c:v>83</c:v>
                </c:pt>
                <c:pt idx="780">
                  <c:v>57</c:v>
                </c:pt>
                <c:pt idx="781">
                  <c:v>85</c:v>
                </c:pt>
                <c:pt idx="782">
                  <c:v>13</c:v>
                </c:pt>
                <c:pt idx="783">
                  <c:v>14</c:v>
                </c:pt>
                <c:pt idx="784">
                  <c:v>14</c:v>
                </c:pt>
                <c:pt idx="785">
                  <c:v>62</c:v>
                </c:pt>
                <c:pt idx="786">
                  <c:v>38</c:v>
                </c:pt>
                <c:pt idx="787">
                  <c:v>47</c:v>
                </c:pt>
                <c:pt idx="788">
                  <c:v>41</c:v>
                </c:pt>
                <c:pt idx="789">
                  <c:v>33</c:v>
                </c:pt>
                <c:pt idx="790">
                  <c:v>73</c:v>
                </c:pt>
                <c:pt idx="791">
                  <c:v>16</c:v>
                </c:pt>
                <c:pt idx="792">
                  <c:v>4</c:v>
                </c:pt>
                <c:pt idx="793">
                  <c:v>22</c:v>
                </c:pt>
                <c:pt idx="794">
                  <c:v>93</c:v>
                </c:pt>
                <c:pt idx="795">
                  <c:v>39</c:v>
                </c:pt>
                <c:pt idx="796">
                  <c:v>25</c:v>
                </c:pt>
                <c:pt idx="797">
                  <c:v>42</c:v>
                </c:pt>
                <c:pt idx="798">
                  <c:v>5</c:v>
                </c:pt>
                <c:pt idx="799">
                  <c:v>40</c:v>
                </c:pt>
                <c:pt idx="800">
                  <c:v>58</c:v>
                </c:pt>
                <c:pt idx="801">
                  <c:v>53</c:v>
                </c:pt>
                <c:pt idx="802">
                  <c:v>58</c:v>
                </c:pt>
                <c:pt idx="803">
                  <c:v>3</c:v>
                </c:pt>
                <c:pt idx="804">
                  <c:v>29</c:v>
                </c:pt>
                <c:pt idx="805">
                  <c:v>36</c:v>
                </c:pt>
                <c:pt idx="806">
                  <c:v>13</c:v>
                </c:pt>
                <c:pt idx="807">
                  <c:v>44</c:v>
                </c:pt>
                <c:pt idx="808">
                  <c:v>22</c:v>
                </c:pt>
                <c:pt idx="809">
                  <c:v>19</c:v>
                </c:pt>
                <c:pt idx="810">
                  <c:v>51</c:v>
                </c:pt>
                <c:pt idx="811">
                  <c:v>15</c:v>
                </c:pt>
                <c:pt idx="812">
                  <c:v>7</c:v>
                </c:pt>
                <c:pt idx="813">
                  <c:v>43</c:v>
                </c:pt>
                <c:pt idx="814">
                  <c:v>11</c:v>
                </c:pt>
                <c:pt idx="815">
                  <c:v>47</c:v>
                </c:pt>
                <c:pt idx="816">
                  <c:v>47</c:v>
                </c:pt>
                <c:pt idx="817">
                  <c:v>17</c:v>
                </c:pt>
                <c:pt idx="818">
                  <c:v>54</c:v>
                </c:pt>
                <c:pt idx="819">
                  <c:v>30</c:v>
                </c:pt>
                <c:pt idx="820">
                  <c:v>58</c:v>
                </c:pt>
                <c:pt idx="821">
                  <c:v>69</c:v>
                </c:pt>
                <c:pt idx="822">
                  <c:v>13</c:v>
                </c:pt>
                <c:pt idx="823">
                  <c:v>20</c:v>
                </c:pt>
                <c:pt idx="824">
                  <c:v>12</c:v>
                </c:pt>
                <c:pt idx="825">
                  <c:v>51</c:v>
                </c:pt>
                <c:pt idx="826">
                  <c:v>17</c:v>
                </c:pt>
                <c:pt idx="827">
                  <c:v>57</c:v>
                </c:pt>
                <c:pt idx="828">
                  <c:v>28</c:v>
                </c:pt>
                <c:pt idx="829">
                  <c:v>45</c:v>
                </c:pt>
                <c:pt idx="830">
                  <c:v>27</c:v>
                </c:pt>
                <c:pt idx="831">
                  <c:v>20</c:v>
                </c:pt>
                <c:pt idx="832">
                  <c:v>10</c:v>
                </c:pt>
                <c:pt idx="833">
                  <c:v>16</c:v>
                </c:pt>
                <c:pt idx="834">
                  <c:v>17</c:v>
                </c:pt>
                <c:pt idx="835">
                  <c:v>1</c:v>
                </c:pt>
                <c:pt idx="836">
                  <c:v>21</c:v>
                </c:pt>
                <c:pt idx="837">
                  <c:v>55</c:v>
                </c:pt>
                <c:pt idx="838">
                  <c:v>25</c:v>
                </c:pt>
                <c:pt idx="839">
                  <c:v>77</c:v>
                </c:pt>
                <c:pt idx="840">
                  <c:v>49</c:v>
                </c:pt>
                <c:pt idx="841">
                  <c:v>19</c:v>
                </c:pt>
                <c:pt idx="842">
                  <c:v>66</c:v>
                </c:pt>
                <c:pt idx="843">
                  <c:v>37</c:v>
                </c:pt>
                <c:pt idx="844">
                  <c:v>12</c:v>
                </c:pt>
                <c:pt idx="845">
                  <c:v>88</c:v>
                </c:pt>
                <c:pt idx="846">
                  <c:v>43</c:v>
                </c:pt>
                <c:pt idx="847">
                  <c:v>62</c:v>
                </c:pt>
                <c:pt idx="848">
                  <c:v>89</c:v>
                </c:pt>
                <c:pt idx="849">
                  <c:v>62</c:v>
                </c:pt>
                <c:pt idx="850">
                  <c:v>68</c:v>
                </c:pt>
                <c:pt idx="851">
                  <c:v>31</c:v>
                </c:pt>
                <c:pt idx="852">
                  <c:v>54</c:v>
                </c:pt>
                <c:pt idx="853">
                  <c:v>64</c:v>
                </c:pt>
                <c:pt idx="854">
                  <c:v>20</c:v>
                </c:pt>
                <c:pt idx="855">
                  <c:v>12</c:v>
                </c:pt>
                <c:pt idx="856">
                  <c:v>19</c:v>
                </c:pt>
                <c:pt idx="857">
                  <c:v>19</c:v>
                </c:pt>
                <c:pt idx="858">
                  <c:v>50</c:v>
                </c:pt>
                <c:pt idx="859">
                  <c:v>19</c:v>
                </c:pt>
                <c:pt idx="860">
                  <c:v>62</c:v>
                </c:pt>
                <c:pt idx="861">
                  <c:v>25</c:v>
                </c:pt>
                <c:pt idx="862">
                  <c:v>23</c:v>
                </c:pt>
                <c:pt idx="863">
                  <c:v>71</c:v>
                </c:pt>
                <c:pt idx="864">
                  <c:v>14</c:v>
                </c:pt>
                <c:pt idx="865">
                  <c:v>40</c:v>
                </c:pt>
                <c:pt idx="866">
                  <c:v>21</c:v>
                </c:pt>
                <c:pt idx="867">
                  <c:v>53</c:v>
                </c:pt>
                <c:pt idx="868">
                  <c:v>12</c:v>
                </c:pt>
                <c:pt idx="869">
                  <c:v>24</c:v>
                </c:pt>
                <c:pt idx="870">
                  <c:v>49</c:v>
                </c:pt>
                <c:pt idx="871">
                  <c:v>19</c:v>
                </c:pt>
                <c:pt idx="872">
                  <c:v>21</c:v>
                </c:pt>
                <c:pt idx="873">
                  <c:v>19</c:v>
                </c:pt>
                <c:pt idx="874">
                  <c:v>20</c:v>
                </c:pt>
                <c:pt idx="875">
                  <c:v>68</c:v>
                </c:pt>
                <c:pt idx="876">
                  <c:v>9</c:v>
                </c:pt>
                <c:pt idx="877">
                  <c:v>17</c:v>
                </c:pt>
                <c:pt idx="878">
                  <c:v>5</c:v>
                </c:pt>
                <c:pt idx="879">
                  <c:v>13</c:v>
                </c:pt>
                <c:pt idx="880">
                  <c:v>42</c:v>
                </c:pt>
                <c:pt idx="881">
                  <c:v>17</c:v>
                </c:pt>
                <c:pt idx="882">
                  <c:v>15</c:v>
                </c:pt>
                <c:pt idx="883">
                  <c:v>54</c:v>
                </c:pt>
                <c:pt idx="884">
                  <c:v>18</c:v>
                </c:pt>
                <c:pt idx="885">
                  <c:v>19</c:v>
                </c:pt>
                <c:pt idx="886">
                  <c:v>47</c:v>
                </c:pt>
                <c:pt idx="887">
                  <c:v>22</c:v>
                </c:pt>
                <c:pt idx="888">
                  <c:v>11</c:v>
                </c:pt>
                <c:pt idx="889">
                  <c:v>17</c:v>
                </c:pt>
                <c:pt idx="890">
                  <c:v>29</c:v>
                </c:pt>
                <c:pt idx="891">
                  <c:v>11</c:v>
                </c:pt>
                <c:pt idx="892">
                  <c:v>5</c:v>
                </c:pt>
                <c:pt idx="893">
                  <c:v>26</c:v>
                </c:pt>
                <c:pt idx="894">
                  <c:v>16</c:v>
                </c:pt>
                <c:pt idx="895">
                  <c:v>17</c:v>
                </c:pt>
                <c:pt idx="896">
                  <c:v>57</c:v>
                </c:pt>
                <c:pt idx="897">
                  <c:v>28</c:v>
                </c:pt>
                <c:pt idx="898">
                  <c:v>5</c:v>
                </c:pt>
                <c:pt idx="899">
                  <c:v>28</c:v>
                </c:pt>
                <c:pt idx="900">
                  <c:v>5</c:v>
                </c:pt>
                <c:pt idx="901">
                  <c:v>3</c:v>
                </c:pt>
                <c:pt idx="902">
                  <c:v>2</c:v>
                </c:pt>
                <c:pt idx="903">
                  <c:v>63</c:v>
                </c:pt>
                <c:pt idx="904">
                  <c:v>12</c:v>
                </c:pt>
                <c:pt idx="905">
                  <c:v>61</c:v>
                </c:pt>
                <c:pt idx="906">
                  <c:v>21</c:v>
                </c:pt>
                <c:pt idx="907">
                  <c:v>29</c:v>
                </c:pt>
                <c:pt idx="908">
                  <c:v>47</c:v>
                </c:pt>
                <c:pt idx="909">
                  <c:v>39</c:v>
                </c:pt>
                <c:pt idx="910">
                  <c:v>26</c:v>
                </c:pt>
                <c:pt idx="911">
                  <c:v>8</c:v>
                </c:pt>
                <c:pt idx="912">
                  <c:v>28</c:v>
                </c:pt>
                <c:pt idx="913">
                  <c:v>17</c:v>
                </c:pt>
                <c:pt idx="914">
                  <c:v>39</c:v>
                </c:pt>
                <c:pt idx="915">
                  <c:v>14</c:v>
                </c:pt>
                <c:pt idx="916">
                  <c:v>36</c:v>
                </c:pt>
                <c:pt idx="917">
                  <c:v>48</c:v>
                </c:pt>
                <c:pt idx="918">
                  <c:v>5</c:v>
                </c:pt>
              </c:numCache>
            </c:numRef>
          </c:xVal>
          <c:yVal>
            <c:numRef>
              <c:f>ILC_NDVI_2011!$D$2:$D$1001</c:f>
              <c:numCache>
                <c:formatCode>General</c:formatCode>
                <c:ptCount val="1000"/>
                <c:pt idx="0">
                  <c:v>63</c:v>
                </c:pt>
                <c:pt idx="1">
                  <c:v>82</c:v>
                </c:pt>
                <c:pt idx="2">
                  <c:v>70</c:v>
                </c:pt>
                <c:pt idx="3">
                  <c:v>33</c:v>
                </c:pt>
                <c:pt idx="4">
                  <c:v>94</c:v>
                </c:pt>
                <c:pt idx="5">
                  <c:v>66</c:v>
                </c:pt>
                <c:pt idx="6">
                  <c:v>34</c:v>
                </c:pt>
                <c:pt idx="7">
                  <c:v>81</c:v>
                </c:pt>
                <c:pt idx="8">
                  <c:v>47</c:v>
                </c:pt>
                <c:pt idx="9">
                  <c:v>46</c:v>
                </c:pt>
                <c:pt idx="10">
                  <c:v>88</c:v>
                </c:pt>
                <c:pt idx="11">
                  <c:v>68</c:v>
                </c:pt>
                <c:pt idx="12">
                  <c:v>71</c:v>
                </c:pt>
                <c:pt idx="13">
                  <c:v>7</c:v>
                </c:pt>
                <c:pt idx="14">
                  <c:v>84</c:v>
                </c:pt>
                <c:pt idx="15">
                  <c:v>44</c:v>
                </c:pt>
                <c:pt idx="16">
                  <c:v>41</c:v>
                </c:pt>
                <c:pt idx="17">
                  <c:v>62</c:v>
                </c:pt>
                <c:pt idx="18">
                  <c:v>71</c:v>
                </c:pt>
                <c:pt idx="19">
                  <c:v>54</c:v>
                </c:pt>
                <c:pt idx="20">
                  <c:v>87</c:v>
                </c:pt>
                <c:pt idx="21">
                  <c:v>49</c:v>
                </c:pt>
                <c:pt idx="22">
                  <c:v>40</c:v>
                </c:pt>
                <c:pt idx="23">
                  <c:v>61</c:v>
                </c:pt>
                <c:pt idx="24">
                  <c:v>58</c:v>
                </c:pt>
                <c:pt idx="25">
                  <c:v>51</c:v>
                </c:pt>
                <c:pt idx="26">
                  <c:v>87</c:v>
                </c:pt>
                <c:pt idx="27">
                  <c:v>2</c:v>
                </c:pt>
                <c:pt idx="28">
                  <c:v>86</c:v>
                </c:pt>
                <c:pt idx="29">
                  <c:v>87</c:v>
                </c:pt>
                <c:pt idx="30">
                  <c:v>15</c:v>
                </c:pt>
                <c:pt idx="31">
                  <c:v>90</c:v>
                </c:pt>
                <c:pt idx="32">
                  <c:v>55</c:v>
                </c:pt>
                <c:pt idx="33">
                  <c:v>76</c:v>
                </c:pt>
                <c:pt idx="34">
                  <c:v>33</c:v>
                </c:pt>
                <c:pt idx="35">
                  <c:v>62</c:v>
                </c:pt>
                <c:pt idx="36">
                  <c:v>40</c:v>
                </c:pt>
                <c:pt idx="37">
                  <c:v>1</c:v>
                </c:pt>
                <c:pt idx="38">
                  <c:v>69</c:v>
                </c:pt>
                <c:pt idx="39">
                  <c:v>83</c:v>
                </c:pt>
                <c:pt idx="40">
                  <c:v>77</c:v>
                </c:pt>
                <c:pt idx="41">
                  <c:v>88</c:v>
                </c:pt>
                <c:pt idx="42">
                  <c:v>64</c:v>
                </c:pt>
                <c:pt idx="43">
                  <c:v>72</c:v>
                </c:pt>
                <c:pt idx="44">
                  <c:v>41</c:v>
                </c:pt>
                <c:pt idx="45">
                  <c:v>59</c:v>
                </c:pt>
                <c:pt idx="46">
                  <c:v>26</c:v>
                </c:pt>
                <c:pt idx="47">
                  <c:v>41</c:v>
                </c:pt>
                <c:pt idx="48">
                  <c:v>87</c:v>
                </c:pt>
                <c:pt idx="49">
                  <c:v>58</c:v>
                </c:pt>
                <c:pt idx="50">
                  <c:v>36</c:v>
                </c:pt>
                <c:pt idx="51">
                  <c:v>67</c:v>
                </c:pt>
                <c:pt idx="52">
                  <c:v>38</c:v>
                </c:pt>
                <c:pt idx="53">
                  <c:v>91</c:v>
                </c:pt>
                <c:pt idx="54">
                  <c:v>87</c:v>
                </c:pt>
                <c:pt idx="55">
                  <c:v>82</c:v>
                </c:pt>
                <c:pt idx="56">
                  <c:v>10</c:v>
                </c:pt>
                <c:pt idx="57">
                  <c:v>52</c:v>
                </c:pt>
                <c:pt idx="58">
                  <c:v>99</c:v>
                </c:pt>
                <c:pt idx="59">
                  <c:v>67</c:v>
                </c:pt>
                <c:pt idx="60">
                  <c:v>81</c:v>
                </c:pt>
                <c:pt idx="61">
                  <c:v>56</c:v>
                </c:pt>
                <c:pt idx="62">
                  <c:v>83</c:v>
                </c:pt>
                <c:pt idx="63">
                  <c:v>90</c:v>
                </c:pt>
                <c:pt idx="64">
                  <c:v>4</c:v>
                </c:pt>
                <c:pt idx="65">
                  <c:v>56</c:v>
                </c:pt>
                <c:pt idx="66">
                  <c:v>8</c:v>
                </c:pt>
                <c:pt idx="67">
                  <c:v>79</c:v>
                </c:pt>
                <c:pt idx="68">
                  <c:v>32</c:v>
                </c:pt>
                <c:pt idx="69">
                  <c:v>74</c:v>
                </c:pt>
                <c:pt idx="70">
                  <c:v>66</c:v>
                </c:pt>
                <c:pt idx="71">
                  <c:v>63</c:v>
                </c:pt>
                <c:pt idx="72">
                  <c:v>81</c:v>
                </c:pt>
                <c:pt idx="73">
                  <c:v>55</c:v>
                </c:pt>
                <c:pt idx="74">
                  <c:v>79</c:v>
                </c:pt>
                <c:pt idx="75">
                  <c:v>87</c:v>
                </c:pt>
                <c:pt idx="76">
                  <c:v>28</c:v>
                </c:pt>
                <c:pt idx="77">
                  <c:v>31</c:v>
                </c:pt>
                <c:pt idx="78">
                  <c:v>39</c:v>
                </c:pt>
                <c:pt idx="79">
                  <c:v>78</c:v>
                </c:pt>
                <c:pt idx="80">
                  <c:v>50</c:v>
                </c:pt>
                <c:pt idx="81">
                  <c:v>89</c:v>
                </c:pt>
                <c:pt idx="82">
                  <c:v>55</c:v>
                </c:pt>
                <c:pt idx="83">
                  <c:v>67</c:v>
                </c:pt>
                <c:pt idx="84">
                  <c:v>27</c:v>
                </c:pt>
                <c:pt idx="85">
                  <c:v>92</c:v>
                </c:pt>
                <c:pt idx="86">
                  <c:v>53</c:v>
                </c:pt>
                <c:pt idx="87">
                  <c:v>43</c:v>
                </c:pt>
                <c:pt idx="88">
                  <c:v>91</c:v>
                </c:pt>
                <c:pt idx="89">
                  <c:v>61</c:v>
                </c:pt>
                <c:pt idx="90">
                  <c:v>84</c:v>
                </c:pt>
                <c:pt idx="91">
                  <c:v>55</c:v>
                </c:pt>
                <c:pt idx="92">
                  <c:v>54</c:v>
                </c:pt>
                <c:pt idx="93">
                  <c:v>68</c:v>
                </c:pt>
                <c:pt idx="94">
                  <c:v>82</c:v>
                </c:pt>
                <c:pt idx="95">
                  <c:v>91</c:v>
                </c:pt>
                <c:pt idx="96">
                  <c:v>88</c:v>
                </c:pt>
                <c:pt idx="97">
                  <c:v>68</c:v>
                </c:pt>
                <c:pt idx="98">
                  <c:v>45</c:v>
                </c:pt>
                <c:pt idx="99">
                  <c:v>77</c:v>
                </c:pt>
                <c:pt idx="100">
                  <c:v>50</c:v>
                </c:pt>
                <c:pt idx="101">
                  <c:v>79</c:v>
                </c:pt>
                <c:pt idx="102">
                  <c:v>49</c:v>
                </c:pt>
                <c:pt idx="103">
                  <c:v>29</c:v>
                </c:pt>
                <c:pt idx="104">
                  <c:v>70</c:v>
                </c:pt>
                <c:pt idx="105">
                  <c:v>79</c:v>
                </c:pt>
                <c:pt idx="106">
                  <c:v>92</c:v>
                </c:pt>
                <c:pt idx="107">
                  <c:v>71</c:v>
                </c:pt>
                <c:pt idx="108">
                  <c:v>44</c:v>
                </c:pt>
                <c:pt idx="109">
                  <c:v>45</c:v>
                </c:pt>
                <c:pt idx="110">
                  <c:v>17</c:v>
                </c:pt>
                <c:pt idx="111">
                  <c:v>91</c:v>
                </c:pt>
                <c:pt idx="112">
                  <c:v>92</c:v>
                </c:pt>
                <c:pt idx="113">
                  <c:v>81</c:v>
                </c:pt>
                <c:pt idx="114">
                  <c:v>48</c:v>
                </c:pt>
                <c:pt idx="115">
                  <c:v>23</c:v>
                </c:pt>
                <c:pt idx="116">
                  <c:v>43</c:v>
                </c:pt>
                <c:pt idx="117">
                  <c:v>31</c:v>
                </c:pt>
                <c:pt idx="118">
                  <c:v>39</c:v>
                </c:pt>
                <c:pt idx="119">
                  <c:v>36</c:v>
                </c:pt>
                <c:pt idx="120">
                  <c:v>57</c:v>
                </c:pt>
                <c:pt idx="121">
                  <c:v>56</c:v>
                </c:pt>
                <c:pt idx="122">
                  <c:v>5</c:v>
                </c:pt>
                <c:pt idx="123">
                  <c:v>49</c:v>
                </c:pt>
                <c:pt idx="124">
                  <c:v>1</c:v>
                </c:pt>
                <c:pt idx="125">
                  <c:v>28</c:v>
                </c:pt>
                <c:pt idx="126">
                  <c:v>70</c:v>
                </c:pt>
                <c:pt idx="127">
                  <c:v>44</c:v>
                </c:pt>
                <c:pt idx="128">
                  <c:v>23</c:v>
                </c:pt>
                <c:pt idx="129">
                  <c:v>78</c:v>
                </c:pt>
                <c:pt idx="130">
                  <c:v>57</c:v>
                </c:pt>
                <c:pt idx="131">
                  <c:v>25</c:v>
                </c:pt>
                <c:pt idx="132">
                  <c:v>32</c:v>
                </c:pt>
                <c:pt idx="133">
                  <c:v>71</c:v>
                </c:pt>
                <c:pt idx="134">
                  <c:v>72</c:v>
                </c:pt>
                <c:pt idx="135">
                  <c:v>92</c:v>
                </c:pt>
                <c:pt idx="136">
                  <c:v>30</c:v>
                </c:pt>
                <c:pt idx="137">
                  <c:v>63</c:v>
                </c:pt>
                <c:pt idx="138">
                  <c:v>59</c:v>
                </c:pt>
                <c:pt idx="139">
                  <c:v>94</c:v>
                </c:pt>
                <c:pt idx="140">
                  <c:v>41</c:v>
                </c:pt>
                <c:pt idx="141">
                  <c:v>82</c:v>
                </c:pt>
                <c:pt idx="142">
                  <c:v>93</c:v>
                </c:pt>
                <c:pt idx="143">
                  <c:v>35</c:v>
                </c:pt>
                <c:pt idx="144">
                  <c:v>51</c:v>
                </c:pt>
                <c:pt idx="145">
                  <c:v>46</c:v>
                </c:pt>
                <c:pt idx="146">
                  <c:v>89</c:v>
                </c:pt>
                <c:pt idx="147">
                  <c:v>6</c:v>
                </c:pt>
                <c:pt idx="148">
                  <c:v>76</c:v>
                </c:pt>
                <c:pt idx="149">
                  <c:v>24</c:v>
                </c:pt>
                <c:pt idx="150">
                  <c:v>62</c:v>
                </c:pt>
                <c:pt idx="151">
                  <c:v>84</c:v>
                </c:pt>
                <c:pt idx="152">
                  <c:v>40</c:v>
                </c:pt>
                <c:pt idx="153">
                  <c:v>67</c:v>
                </c:pt>
                <c:pt idx="154">
                  <c:v>85</c:v>
                </c:pt>
                <c:pt idx="155">
                  <c:v>75</c:v>
                </c:pt>
                <c:pt idx="156">
                  <c:v>89</c:v>
                </c:pt>
                <c:pt idx="157">
                  <c:v>55</c:v>
                </c:pt>
                <c:pt idx="158">
                  <c:v>77</c:v>
                </c:pt>
                <c:pt idx="159">
                  <c:v>84</c:v>
                </c:pt>
                <c:pt idx="160">
                  <c:v>43</c:v>
                </c:pt>
                <c:pt idx="161">
                  <c:v>30</c:v>
                </c:pt>
                <c:pt idx="162">
                  <c:v>74</c:v>
                </c:pt>
                <c:pt idx="163">
                  <c:v>80</c:v>
                </c:pt>
                <c:pt idx="164">
                  <c:v>17</c:v>
                </c:pt>
                <c:pt idx="165">
                  <c:v>91</c:v>
                </c:pt>
                <c:pt idx="166">
                  <c:v>52</c:v>
                </c:pt>
                <c:pt idx="167">
                  <c:v>72</c:v>
                </c:pt>
                <c:pt idx="168">
                  <c:v>32</c:v>
                </c:pt>
                <c:pt idx="169">
                  <c:v>43</c:v>
                </c:pt>
                <c:pt idx="170">
                  <c:v>82</c:v>
                </c:pt>
                <c:pt idx="171">
                  <c:v>27</c:v>
                </c:pt>
                <c:pt idx="172">
                  <c:v>87</c:v>
                </c:pt>
                <c:pt idx="173">
                  <c:v>12</c:v>
                </c:pt>
                <c:pt idx="174">
                  <c:v>6</c:v>
                </c:pt>
                <c:pt idx="175">
                  <c:v>20</c:v>
                </c:pt>
                <c:pt idx="176">
                  <c:v>73</c:v>
                </c:pt>
                <c:pt idx="177">
                  <c:v>87</c:v>
                </c:pt>
                <c:pt idx="178">
                  <c:v>62</c:v>
                </c:pt>
                <c:pt idx="179">
                  <c:v>88</c:v>
                </c:pt>
                <c:pt idx="180">
                  <c:v>0</c:v>
                </c:pt>
                <c:pt idx="181">
                  <c:v>37</c:v>
                </c:pt>
                <c:pt idx="182">
                  <c:v>53</c:v>
                </c:pt>
                <c:pt idx="183">
                  <c:v>64</c:v>
                </c:pt>
                <c:pt idx="184">
                  <c:v>44</c:v>
                </c:pt>
                <c:pt idx="185">
                  <c:v>40</c:v>
                </c:pt>
                <c:pt idx="186">
                  <c:v>88</c:v>
                </c:pt>
                <c:pt idx="187">
                  <c:v>88</c:v>
                </c:pt>
                <c:pt idx="188">
                  <c:v>40</c:v>
                </c:pt>
                <c:pt idx="189">
                  <c:v>81</c:v>
                </c:pt>
                <c:pt idx="190">
                  <c:v>58</c:v>
                </c:pt>
                <c:pt idx="191">
                  <c:v>85</c:v>
                </c:pt>
                <c:pt idx="192">
                  <c:v>25</c:v>
                </c:pt>
                <c:pt idx="193">
                  <c:v>75</c:v>
                </c:pt>
                <c:pt idx="194">
                  <c:v>53</c:v>
                </c:pt>
                <c:pt idx="195">
                  <c:v>88</c:v>
                </c:pt>
                <c:pt idx="196">
                  <c:v>84</c:v>
                </c:pt>
                <c:pt idx="197">
                  <c:v>2</c:v>
                </c:pt>
                <c:pt idx="198">
                  <c:v>86</c:v>
                </c:pt>
                <c:pt idx="199">
                  <c:v>50</c:v>
                </c:pt>
                <c:pt idx="200">
                  <c:v>88</c:v>
                </c:pt>
                <c:pt idx="201">
                  <c:v>23</c:v>
                </c:pt>
                <c:pt idx="202">
                  <c:v>36</c:v>
                </c:pt>
                <c:pt idx="203">
                  <c:v>2</c:v>
                </c:pt>
                <c:pt idx="204">
                  <c:v>69</c:v>
                </c:pt>
                <c:pt idx="205">
                  <c:v>93</c:v>
                </c:pt>
                <c:pt idx="206">
                  <c:v>40</c:v>
                </c:pt>
                <c:pt idx="207">
                  <c:v>22</c:v>
                </c:pt>
                <c:pt idx="208">
                  <c:v>81</c:v>
                </c:pt>
                <c:pt idx="209">
                  <c:v>51</c:v>
                </c:pt>
                <c:pt idx="210">
                  <c:v>6</c:v>
                </c:pt>
                <c:pt idx="211">
                  <c:v>41</c:v>
                </c:pt>
                <c:pt idx="212">
                  <c:v>9</c:v>
                </c:pt>
                <c:pt idx="213">
                  <c:v>27</c:v>
                </c:pt>
                <c:pt idx="214">
                  <c:v>52</c:v>
                </c:pt>
                <c:pt idx="215">
                  <c:v>24</c:v>
                </c:pt>
                <c:pt idx="216">
                  <c:v>65</c:v>
                </c:pt>
                <c:pt idx="217">
                  <c:v>37</c:v>
                </c:pt>
                <c:pt idx="218">
                  <c:v>86</c:v>
                </c:pt>
                <c:pt idx="219">
                  <c:v>4</c:v>
                </c:pt>
                <c:pt idx="220">
                  <c:v>1</c:v>
                </c:pt>
                <c:pt idx="221">
                  <c:v>93</c:v>
                </c:pt>
                <c:pt idx="222">
                  <c:v>50</c:v>
                </c:pt>
                <c:pt idx="223">
                  <c:v>76</c:v>
                </c:pt>
                <c:pt idx="224">
                  <c:v>72</c:v>
                </c:pt>
                <c:pt idx="225">
                  <c:v>47</c:v>
                </c:pt>
                <c:pt idx="226">
                  <c:v>88</c:v>
                </c:pt>
                <c:pt idx="227">
                  <c:v>90</c:v>
                </c:pt>
                <c:pt idx="228">
                  <c:v>94</c:v>
                </c:pt>
                <c:pt idx="229">
                  <c:v>79</c:v>
                </c:pt>
                <c:pt idx="230">
                  <c:v>56</c:v>
                </c:pt>
                <c:pt idx="231">
                  <c:v>0</c:v>
                </c:pt>
                <c:pt idx="232">
                  <c:v>67</c:v>
                </c:pt>
                <c:pt idx="233">
                  <c:v>96</c:v>
                </c:pt>
                <c:pt idx="234">
                  <c:v>58</c:v>
                </c:pt>
                <c:pt idx="235">
                  <c:v>46</c:v>
                </c:pt>
                <c:pt idx="236">
                  <c:v>18</c:v>
                </c:pt>
                <c:pt idx="237">
                  <c:v>89</c:v>
                </c:pt>
                <c:pt idx="238">
                  <c:v>63</c:v>
                </c:pt>
                <c:pt idx="239">
                  <c:v>96</c:v>
                </c:pt>
                <c:pt idx="240">
                  <c:v>58</c:v>
                </c:pt>
                <c:pt idx="241">
                  <c:v>29</c:v>
                </c:pt>
                <c:pt idx="242">
                  <c:v>73</c:v>
                </c:pt>
                <c:pt idx="243">
                  <c:v>80</c:v>
                </c:pt>
                <c:pt idx="244">
                  <c:v>77</c:v>
                </c:pt>
                <c:pt idx="245">
                  <c:v>46</c:v>
                </c:pt>
                <c:pt idx="246">
                  <c:v>27</c:v>
                </c:pt>
                <c:pt idx="247">
                  <c:v>29</c:v>
                </c:pt>
                <c:pt idx="248">
                  <c:v>17</c:v>
                </c:pt>
                <c:pt idx="249">
                  <c:v>51</c:v>
                </c:pt>
                <c:pt idx="250">
                  <c:v>32</c:v>
                </c:pt>
                <c:pt idx="251">
                  <c:v>44</c:v>
                </c:pt>
                <c:pt idx="252">
                  <c:v>79</c:v>
                </c:pt>
                <c:pt idx="253">
                  <c:v>16</c:v>
                </c:pt>
                <c:pt idx="254">
                  <c:v>39</c:v>
                </c:pt>
                <c:pt idx="255">
                  <c:v>57</c:v>
                </c:pt>
                <c:pt idx="256">
                  <c:v>22</c:v>
                </c:pt>
                <c:pt idx="257">
                  <c:v>79</c:v>
                </c:pt>
                <c:pt idx="258">
                  <c:v>22</c:v>
                </c:pt>
                <c:pt idx="259">
                  <c:v>2</c:v>
                </c:pt>
                <c:pt idx="260">
                  <c:v>67</c:v>
                </c:pt>
                <c:pt idx="261">
                  <c:v>72</c:v>
                </c:pt>
                <c:pt idx="262">
                  <c:v>36</c:v>
                </c:pt>
                <c:pt idx="263">
                  <c:v>39</c:v>
                </c:pt>
                <c:pt idx="264">
                  <c:v>61</c:v>
                </c:pt>
                <c:pt idx="265">
                  <c:v>90</c:v>
                </c:pt>
                <c:pt idx="266">
                  <c:v>77</c:v>
                </c:pt>
                <c:pt idx="267">
                  <c:v>34</c:v>
                </c:pt>
                <c:pt idx="268">
                  <c:v>20</c:v>
                </c:pt>
                <c:pt idx="269">
                  <c:v>39</c:v>
                </c:pt>
                <c:pt idx="270">
                  <c:v>67</c:v>
                </c:pt>
                <c:pt idx="271">
                  <c:v>30</c:v>
                </c:pt>
                <c:pt idx="272">
                  <c:v>55</c:v>
                </c:pt>
                <c:pt idx="273">
                  <c:v>86</c:v>
                </c:pt>
                <c:pt idx="274">
                  <c:v>39</c:v>
                </c:pt>
                <c:pt idx="275">
                  <c:v>38</c:v>
                </c:pt>
                <c:pt idx="276">
                  <c:v>73</c:v>
                </c:pt>
                <c:pt idx="277">
                  <c:v>26</c:v>
                </c:pt>
                <c:pt idx="278">
                  <c:v>53</c:v>
                </c:pt>
                <c:pt idx="279">
                  <c:v>47</c:v>
                </c:pt>
                <c:pt idx="280">
                  <c:v>31</c:v>
                </c:pt>
                <c:pt idx="281">
                  <c:v>28</c:v>
                </c:pt>
                <c:pt idx="282">
                  <c:v>30</c:v>
                </c:pt>
                <c:pt idx="283">
                  <c:v>32</c:v>
                </c:pt>
                <c:pt idx="284">
                  <c:v>42</c:v>
                </c:pt>
                <c:pt idx="285">
                  <c:v>51</c:v>
                </c:pt>
                <c:pt idx="286">
                  <c:v>77</c:v>
                </c:pt>
                <c:pt idx="287">
                  <c:v>66</c:v>
                </c:pt>
                <c:pt idx="288">
                  <c:v>70</c:v>
                </c:pt>
                <c:pt idx="289">
                  <c:v>11</c:v>
                </c:pt>
                <c:pt idx="290">
                  <c:v>28</c:v>
                </c:pt>
                <c:pt idx="291">
                  <c:v>89</c:v>
                </c:pt>
                <c:pt idx="292">
                  <c:v>90</c:v>
                </c:pt>
                <c:pt idx="293">
                  <c:v>72</c:v>
                </c:pt>
                <c:pt idx="294">
                  <c:v>55</c:v>
                </c:pt>
                <c:pt idx="295">
                  <c:v>34</c:v>
                </c:pt>
                <c:pt idx="296">
                  <c:v>57</c:v>
                </c:pt>
                <c:pt idx="297">
                  <c:v>34</c:v>
                </c:pt>
                <c:pt idx="298">
                  <c:v>69</c:v>
                </c:pt>
                <c:pt idx="299">
                  <c:v>2</c:v>
                </c:pt>
                <c:pt idx="300">
                  <c:v>29</c:v>
                </c:pt>
                <c:pt idx="301">
                  <c:v>2</c:v>
                </c:pt>
                <c:pt idx="302">
                  <c:v>22</c:v>
                </c:pt>
                <c:pt idx="303">
                  <c:v>13</c:v>
                </c:pt>
                <c:pt idx="304">
                  <c:v>57</c:v>
                </c:pt>
                <c:pt idx="305">
                  <c:v>19</c:v>
                </c:pt>
                <c:pt idx="306">
                  <c:v>39</c:v>
                </c:pt>
                <c:pt idx="307">
                  <c:v>57</c:v>
                </c:pt>
                <c:pt idx="308">
                  <c:v>36</c:v>
                </c:pt>
                <c:pt idx="309">
                  <c:v>1</c:v>
                </c:pt>
                <c:pt idx="310">
                  <c:v>35</c:v>
                </c:pt>
                <c:pt idx="311">
                  <c:v>2</c:v>
                </c:pt>
                <c:pt idx="312">
                  <c:v>41</c:v>
                </c:pt>
                <c:pt idx="313">
                  <c:v>64</c:v>
                </c:pt>
                <c:pt idx="314">
                  <c:v>3</c:v>
                </c:pt>
                <c:pt idx="315">
                  <c:v>55</c:v>
                </c:pt>
                <c:pt idx="316">
                  <c:v>38</c:v>
                </c:pt>
                <c:pt idx="317">
                  <c:v>56</c:v>
                </c:pt>
                <c:pt idx="318">
                  <c:v>10</c:v>
                </c:pt>
                <c:pt idx="319">
                  <c:v>22</c:v>
                </c:pt>
                <c:pt idx="320">
                  <c:v>58</c:v>
                </c:pt>
                <c:pt idx="321">
                  <c:v>59</c:v>
                </c:pt>
                <c:pt idx="322">
                  <c:v>22</c:v>
                </c:pt>
                <c:pt idx="323">
                  <c:v>48</c:v>
                </c:pt>
                <c:pt idx="324">
                  <c:v>47</c:v>
                </c:pt>
                <c:pt idx="325">
                  <c:v>35</c:v>
                </c:pt>
                <c:pt idx="326">
                  <c:v>51</c:v>
                </c:pt>
                <c:pt idx="327">
                  <c:v>46</c:v>
                </c:pt>
                <c:pt idx="328">
                  <c:v>79</c:v>
                </c:pt>
                <c:pt idx="329">
                  <c:v>74</c:v>
                </c:pt>
                <c:pt idx="330">
                  <c:v>47</c:v>
                </c:pt>
                <c:pt idx="331">
                  <c:v>39</c:v>
                </c:pt>
                <c:pt idx="332">
                  <c:v>22</c:v>
                </c:pt>
                <c:pt idx="333">
                  <c:v>53</c:v>
                </c:pt>
                <c:pt idx="334">
                  <c:v>61</c:v>
                </c:pt>
                <c:pt idx="335">
                  <c:v>53</c:v>
                </c:pt>
                <c:pt idx="336">
                  <c:v>28</c:v>
                </c:pt>
                <c:pt idx="337">
                  <c:v>11</c:v>
                </c:pt>
                <c:pt idx="338">
                  <c:v>36</c:v>
                </c:pt>
                <c:pt idx="339">
                  <c:v>19</c:v>
                </c:pt>
                <c:pt idx="340">
                  <c:v>36</c:v>
                </c:pt>
                <c:pt idx="341">
                  <c:v>43</c:v>
                </c:pt>
                <c:pt idx="342">
                  <c:v>51</c:v>
                </c:pt>
                <c:pt idx="343">
                  <c:v>50</c:v>
                </c:pt>
                <c:pt idx="344">
                  <c:v>21</c:v>
                </c:pt>
                <c:pt idx="345">
                  <c:v>74</c:v>
                </c:pt>
                <c:pt idx="346">
                  <c:v>34</c:v>
                </c:pt>
                <c:pt idx="347">
                  <c:v>90</c:v>
                </c:pt>
                <c:pt idx="348">
                  <c:v>49</c:v>
                </c:pt>
                <c:pt idx="349">
                  <c:v>29</c:v>
                </c:pt>
                <c:pt idx="350">
                  <c:v>46</c:v>
                </c:pt>
                <c:pt idx="351">
                  <c:v>75</c:v>
                </c:pt>
                <c:pt idx="352">
                  <c:v>5</c:v>
                </c:pt>
                <c:pt idx="353">
                  <c:v>78</c:v>
                </c:pt>
                <c:pt idx="354">
                  <c:v>65</c:v>
                </c:pt>
                <c:pt idx="355">
                  <c:v>9</c:v>
                </c:pt>
                <c:pt idx="356">
                  <c:v>76</c:v>
                </c:pt>
                <c:pt idx="357">
                  <c:v>43</c:v>
                </c:pt>
                <c:pt idx="358">
                  <c:v>89</c:v>
                </c:pt>
                <c:pt idx="359">
                  <c:v>50</c:v>
                </c:pt>
                <c:pt idx="360">
                  <c:v>45</c:v>
                </c:pt>
                <c:pt idx="361">
                  <c:v>22</c:v>
                </c:pt>
                <c:pt idx="362">
                  <c:v>46</c:v>
                </c:pt>
                <c:pt idx="363">
                  <c:v>26</c:v>
                </c:pt>
                <c:pt idx="364">
                  <c:v>23</c:v>
                </c:pt>
                <c:pt idx="365">
                  <c:v>72</c:v>
                </c:pt>
                <c:pt idx="366">
                  <c:v>6</c:v>
                </c:pt>
                <c:pt idx="367">
                  <c:v>54</c:v>
                </c:pt>
                <c:pt idx="368">
                  <c:v>40</c:v>
                </c:pt>
                <c:pt idx="369">
                  <c:v>41</c:v>
                </c:pt>
                <c:pt idx="370">
                  <c:v>40</c:v>
                </c:pt>
                <c:pt idx="371">
                  <c:v>44</c:v>
                </c:pt>
                <c:pt idx="372">
                  <c:v>28</c:v>
                </c:pt>
                <c:pt idx="373">
                  <c:v>74</c:v>
                </c:pt>
                <c:pt idx="374">
                  <c:v>32</c:v>
                </c:pt>
                <c:pt idx="375">
                  <c:v>59</c:v>
                </c:pt>
                <c:pt idx="376">
                  <c:v>42</c:v>
                </c:pt>
                <c:pt idx="377">
                  <c:v>27</c:v>
                </c:pt>
                <c:pt idx="378">
                  <c:v>48</c:v>
                </c:pt>
                <c:pt idx="379">
                  <c:v>67</c:v>
                </c:pt>
                <c:pt idx="380">
                  <c:v>74</c:v>
                </c:pt>
                <c:pt idx="381">
                  <c:v>22</c:v>
                </c:pt>
                <c:pt idx="382">
                  <c:v>19</c:v>
                </c:pt>
                <c:pt idx="383">
                  <c:v>54</c:v>
                </c:pt>
                <c:pt idx="384">
                  <c:v>55</c:v>
                </c:pt>
                <c:pt idx="385">
                  <c:v>70</c:v>
                </c:pt>
                <c:pt idx="386">
                  <c:v>70</c:v>
                </c:pt>
                <c:pt idx="387">
                  <c:v>93</c:v>
                </c:pt>
                <c:pt idx="388">
                  <c:v>13</c:v>
                </c:pt>
                <c:pt idx="389">
                  <c:v>75</c:v>
                </c:pt>
                <c:pt idx="390">
                  <c:v>0</c:v>
                </c:pt>
                <c:pt idx="391">
                  <c:v>57</c:v>
                </c:pt>
                <c:pt idx="392">
                  <c:v>12</c:v>
                </c:pt>
                <c:pt idx="393">
                  <c:v>63</c:v>
                </c:pt>
                <c:pt idx="394">
                  <c:v>44</c:v>
                </c:pt>
                <c:pt idx="395">
                  <c:v>30</c:v>
                </c:pt>
                <c:pt idx="396">
                  <c:v>79</c:v>
                </c:pt>
                <c:pt idx="397">
                  <c:v>18</c:v>
                </c:pt>
                <c:pt idx="398">
                  <c:v>41</c:v>
                </c:pt>
                <c:pt idx="399">
                  <c:v>34</c:v>
                </c:pt>
                <c:pt idx="400">
                  <c:v>26</c:v>
                </c:pt>
                <c:pt idx="401">
                  <c:v>70</c:v>
                </c:pt>
                <c:pt idx="402">
                  <c:v>4</c:v>
                </c:pt>
                <c:pt idx="403">
                  <c:v>53</c:v>
                </c:pt>
                <c:pt idx="404">
                  <c:v>27</c:v>
                </c:pt>
                <c:pt idx="405">
                  <c:v>95</c:v>
                </c:pt>
                <c:pt idx="406">
                  <c:v>47</c:v>
                </c:pt>
                <c:pt idx="407">
                  <c:v>36</c:v>
                </c:pt>
                <c:pt idx="408">
                  <c:v>44</c:v>
                </c:pt>
                <c:pt idx="409">
                  <c:v>31</c:v>
                </c:pt>
                <c:pt idx="410">
                  <c:v>2</c:v>
                </c:pt>
                <c:pt idx="411">
                  <c:v>49</c:v>
                </c:pt>
                <c:pt idx="412">
                  <c:v>61</c:v>
                </c:pt>
                <c:pt idx="413">
                  <c:v>57</c:v>
                </c:pt>
                <c:pt idx="414">
                  <c:v>78</c:v>
                </c:pt>
                <c:pt idx="415">
                  <c:v>30</c:v>
                </c:pt>
                <c:pt idx="416">
                  <c:v>30</c:v>
                </c:pt>
                <c:pt idx="417">
                  <c:v>3</c:v>
                </c:pt>
                <c:pt idx="418">
                  <c:v>9</c:v>
                </c:pt>
                <c:pt idx="419">
                  <c:v>76</c:v>
                </c:pt>
                <c:pt idx="420">
                  <c:v>49</c:v>
                </c:pt>
                <c:pt idx="421">
                  <c:v>54</c:v>
                </c:pt>
                <c:pt idx="422">
                  <c:v>12</c:v>
                </c:pt>
                <c:pt idx="423">
                  <c:v>9</c:v>
                </c:pt>
                <c:pt idx="424">
                  <c:v>84</c:v>
                </c:pt>
                <c:pt idx="425">
                  <c:v>46</c:v>
                </c:pt>
                <c:pt idx="426">
                  <c:v>34</c:v>
                </c:pt>
                <c:pt idx="427">
                  <c:v>65</c:v>
                </c:pt>
                <c:pt idx="428">
                  <c:v>31</c:v>
                </c:pt>
                <c:pt idx="429">
                  <c:v>43</c:v>
                </c:pt>
                <c:pt idx="430">
                  <c:v>24</c:v>
                </c:pt>
                <c:pt idx="431">
                  <c:v>2</c:v>
                </c:pt>
                <c:pt idx="432">
                  <c:v>5</c:v>
                </c:pt>
                <c:pt idx="433">
                  <c:v>44</c:v>
                </c:pt>
                <c:pt idx="434">
                  <c:v>3</c:v>
                </c:pt>
                <c:pt idx="435">
                  <c:v>8</c:v>
                </c:pt>
                <c:pt idx="436">
                  <c:v>0</c:v>
                </c:pt>
                <c:pt idx="437">
                  <c:v>2</c:v>
                </c:pt>
                <c:pt idx="438">
                  <c:v>66</c:v>
                </c:pt>
                <c:pt idx="439">
                  <c:v>20</c:v>
                </c:pt>
                <c:pt idx="440">
                  <c:v>88</c:v>
                </c:pt>
                <c:pt idx="441">
                  <c:v>43</c:v>
                </c:pt>
                <c:pt idx="442">
                  <c:v>82</c:v>
                </c:pt>
                <c:pt idx="443">
                  <c:v>59</c:v>
                </c:pt>
                <c:pt idx="444">
                  <c:v>27</c:v>
                </c:pt>
                <c:pt idx="445">
                  <c:v>90</c:v>
                </c:pt>
                <c:pt idx="446">
                  <c:v>31</c:v>
                </c:pt>
                <c:pt idx="447">
                  <c:v>53</c:v>
                </c:pt>
                <c:pt idx="448">
                  <c:v>60</c:v>
                </c:pt>
                <c:pt idx="449">
                  <c:v>63</c:v>
                </c:pt>
                <c:pt idx="450">
                  <c:v>45</c:v>
                </c:pt>
                <c:pt idx="451">
                  <c:v>41</c:v>
                </c:pt>
                <c:pt idx="452">
                  <c:v>89</c:v>
                </c:pt>
                <c:pt idx="453">
                  <c:v>34</c:v>
                </c:pt>
                <c:pt idx="454">
                  <c:v>47</c:v>
                </c:pt>
                <c:pt idx="455">
                  <c:v>48</c:v>
                </c:pt>
                <c:pt idx="456">
                  <c:v>48</c:v>
                </c:pt>
                <c:pt idx="457">
                  <c:v>57</c:v>
                </c:pt>
                <c:pt idx="458">
                  <c:v>71</c:v>
                </c:pt>
                <c:pt idx="459">
                  <c:v>62</c:v>
                </c:pt>
                <c:pt idx="460">
                  <c:v>42</c:v>
                </c:pt>
                <c:pt idx="461">
                  <c:v>39</c:v>
                </c:pt>
                <c:pt idx="462">
                  <c:v>40</c:v>
                </c:pt>
                <c:pt idx="463">
                  <c:v>12</c:v>
                </c:pt>
                <c:pt idx="464">
                  <c:v>70</c:v>
                </c:pt>
                <c:pt idx="465">
                  <c:v>36</c:v>
                </c:pt>
                <c:pt idx="466">
                  <c:v>65</c:v>
                </c:pt>
                <c:pt idx="467">
                  <c:v>38</c:v>
                </c:pt>
                <c:pt idx="468">
                  <c:v>71</c:v>
                </c:pt>
                <c:pt idx="469">
                  <c:v>64</c:v>
                </c:pt>
                <c:pt idx="470">
                  <c:v>82</c:v>
                </c:pt>
                <c:pt idx="471">
                  <c:v>34</c:v>
                </c:pt>
                <c:pt idx="472">
                  <c:v>11</c:v>
                </c:pt>
                <c:pt idx="473">
                  <c:v>3</c:v>
                </c:pt>
                <c:pt idx="474">
                  <c:v>32</c:v>
                </c:pt>
                <c:pt idx="475">
                  <c:v>4</c:v>
                </c:pt>
                <c:pt idx="476">
                  <c:v>31</c:v>
                </c:pt>
                <c:pt idx="477">
                  <c:v>49</c:v>
                </c:pt>
                <c:pt idx="478">
                  <c:v>27</c:v>
                </c:pt>
                <c:pt idx="479">
                  <c:v>90</c:v>
                </c:pt>
                <c:pt idx="480">
                  <c:v>97</c:v>
                </c:pt>
                <c:pt idx="481">
                  <c:v>54</c:v>
                </c:pt>
                <c:pt idx="482">
                  <c:v>74</c:v>
                </c:pt>
                <c:pt idx="483">
                  <c:v>78</c:v>
                </c:pt>
                <c:pt idx="484">
                  <c:v>43</c:v>
                </c:pt>
                <c:pt idx="485">
                  <c:v>83</c:v>
                </c:pt>
                <c:pt idx="486">
                  <c:v>55</c:v>
                </c:pt>
                <c:pt idx="487">
                  <c:v>82</c:v>
                </c:pt>
                <c:pt idx="488">
                  <c:v>83</c:v>
                </c:pt>
                <c:pt idx="489">
                  <c:v>93</c:v>
                </c:pt>
                <c:pt idx="490">
                  <c:v>32</c:v>
                </c:pt>
                <c:pt idx="491">
                  <c:v>75</c:v>
                </c:pt>
                <c:pt idx="492">
                  <c:v>85</c:v>
                </c:pt>
                <c:pt idx="493">
                  <c:v>6</c:v>
                </c:pt>
                <c:pt idx="494">
                  <c:v>12</c:v>
                </c:pt>
                <c:pt idx="495">
                  <c:v>33</c:v>
                </c:pt>
                <c:pt idx="496">
                  <c:v>49</c:v>
                </c:pt>
                <c:pt idx="497">
                  <c:v>47</c:v>
                </c:pt>
                <c:pt idx="498">
                  <c:v>4</c:v>
                </c:pt>
                <c:pt idx="499">
                  <c:v>62</c:v>
                </c:pt>
                <c:pt idx="500">
                  <c:v>93</c:v>
                </c:pt>
                <c:pt idx="501">
                  <c:v>73</c:v>
                </c:pt>
                <c:pt idx="502">
                  <c:v>17</c:v>
                </c:pt>
                <c:pt idx="503">
                  <c:v>93</c:v>
                </c:pt>
                <c:pt idx="504">
                  <c:v>57</c:v>
                </c:pt>
                <c:pt idx="505">
                  <c:v>76</c:v>
                </c:pt>
                <c:pt idx="506">
                  <c:v>16</c:v>
                </c:pt>
                <c:pt idx="507">
                  <c:v>44</c:v>
                </c:pt>
                <c:pt idx="508">
                  <c:v>86</c:v>
                </c:pt>
                <c:pt idx="509">
                  <c:v>93</c:v>
                </c:pt>
                <c:pt idx="510">
                  <c:v>88</c:v>
                </c:pt>
                <c:pt idx="511">
                  <c:v>19</c:v>
                </c:pt>
                <c:pt idx="512">
                  <c:v>19</c:v>
                </c:pt>
                <c:pt idx="513">
                  <c:v>47</c:v>
                </c:pt>
                <c:pt idx="514">
                  <c:v>93</c:v>
                </c:pt>
                <c:pt idx="515">
                  <c:v>96</c:v>
                </c:pt>
                <c:pt idx="516">
                  <c:v>90</c:v>
                </c:pt>
                <c:pt idx="517">
                  <c:v>93</c:v>
                </c:pt>
                <c:pt idx="518">
                  <c:v>23</c:v>
                </c:pt>
                <c:pt idx="519">
                  <c:v>36</c:v>
                </c:pt>
                <c:pt idx="520">
                  <c:v>68</c:v>
                </c:pt>
                <c:pt idx="521">
                  <c:v>72</c:v>
                </c:pt>
                <c:pt idx="522">
                  <c:v>34</c:v>
                </c:pt>
                <c:pt idx="523">
                  <c:v>21</c:v>
                </c:pt>
                <c:pt idx="524">
                  <c:v>91</c:v>
                </c:pt>
                <c:pt idx="525">
                  <c:v>12</c:v>
                </c:pt>
                <c:pt idx="526">
                  <c:v>30</c:v>
                </c:pt>
                <c:pt idx="527">
                  <c:v>27</c:v>
                </c:pt>
                <c:pt idx="528">
                  <c:v>89</c:v>
                </c:pt>
                <c:pt idx="529">
                  <c:v>52</c:v>
                </c:pt>
                <c:pt idx="530">
                  <c:v>36</c:v>
                </c:pt>
                <c:pt idx="531">
                  <c:v>93</c:v>
                </c:pt>
                <c:pt idx="532">
                  <c:v>87</c:v>
                </c:pt>
                <c:pt idx="533">
                  <c:v>11</c:v>
                </c:pt>
                <c:pt idx="534">
                  <c:v>50</c:v>
                </c:pt>
                <c:pt idx="535">
                  <c:v>92</c:v>
                </c:pt>
                <c:pt idx="536">
                  <c:v>79</c:v>
                </c:pt>
                <c:pt idx="537">
                  <c:v>63</c:v>
                </c:pt>
                <c:pt idx="538">
                  <c:v>27</c:v>
                </c:pt>
                <c:pt idx="539">
                  <c:v>86</c:v>
                </c:pt>
                <c:pt idx="540">
                  <c:v>76</c:v>
                </c:pt>
                <c:pt idx="541">
                  <c:v>81</c:v>
                </c:pt>
                <c:pt idx="542">
                  <c:v>78</c:v>
                </c:pt>
                <c:pt idx="543">
                  <c:v>76</c:v>
                </c:pt>
                <c:pt idx="544">
                  <c:v>19</c:v>
                </c:pt>
                <c:pt idx="545">
                  <c:v>75</c:v>
                </c:pt>
                <c:pt idx="546">
                  <c:v>91</c:v>
                </c:pt>
                <c:pt idx="547">
                  <c:v>50</c:v>
                </c:pt>
                <c:pt idx="548">
                  <c:v>88</c:v>
                </c:pt>
                <c:pt idx="549">
                  <c:v>18</c:v>
                </c:pt>
                <c:pt idx="550">
                  <c:v>25</c:v>
                </c:pt>
                <c:pt idx="551">
                  <c:v>27</c:v>
                </c:pt>
                <c:pt idx="552">
                  <c:v>47</c:v>
                </c:pt>
                <c:pt idx="553">
                  <c:v>92</c:v>
                </c:pt>
                <c:pt idx="554">
                  <c:v>23</c:v>
                </c:pt>
                <c:pt idx="555">
                  <c:v>71</c:v>
                </c:pt>
                <c:pt idx="556">
                  <c:v>91</c:v>
                </c:pt>
                <c:pt idx="557">
                  <c:v>34</c:v>
                </c:pt>
                <c:pt idx="558">
                  <c:v>63</c:v>
                </c:pt>
                <c:pt idx="559">
                  <c:v>34</c:v>
                </c:pt>
                <c:pt idx="560">
                  <c:v>1</c:v>
                </c:pt>
                <c:pt idx="561">
                  <c:v>58</c:v>
                </c:pt>
                <c:pt idx="562">
                  <c:v>57</c:v>
                </c:pt>
                <c:pt idx="563">
                  <c:v>84</c:v>
                </c:pt>
                <c:pt idx="564">
                  <c:v>24</c:v>
                </c:pt>
                <c:pt idx="565">
                  <c:v>84</c:v>
                </c:pt>
                <c:pt idx="566">
                  <c:v>41</c:v>
                </c:pt>
                <c:pt idx="567">
                  <c:v>58</c:v>
                </c:pt>
                <c:pt idx="568">
                  <c:v>51</c:v>
                </c:pt>
                <c:pt idx="569">
                  <c:v>24</c:v>
                </c:pt>
                <c:pt idx="570">
                  <c:v>78</c:v>
                </c:pt>
                <c:pt idx="571">
                  <c:v>70</c:v>
                </c:pt>
                <c:pt idx="572">
                  <c:v>36</c:v>
                </c:pt>
                <c:pt idx="573">
                  <c:v>32</c:v>
                </c:pt>
                <c:pt idx="574">
                  <c:v>25</c:v>
                </c:pt>
                <c:pt idx="575">
                  <c:v>42</c:v>
                </c:pt>
                <c:pt idx="576">
                  <c:v>64</c:v>
                </c:pt>
                <c:pt idx="577">
                  <c:v>20</c:v>
                </c:pt>
                <c:pt idx="578">
                  <c:v>85</c:v>
                </c:pt>
                <c:pt idx="579">
                  <c:v>35</c:v>
                </c:pt>
                <c:pt idx="580">
                  <c:v>25</c:v>
                </c:pt>
                <c:pt idx="581">
                  <c:v>93</c:v>
                </c:pt>
                <c:pt idx="582">
                  <c:v>70</c:v>
                </c:pt>
                <c:pt idx="583">
                  <c:v>95</c:v>
                </c:pt>
                <c:pt idx="584">
                  <c:v>20</c:v>
                </c:pt>
                <c:pt idx="585">
                  <c:v>85</c:v>
                </c:pt>
                <c:pt idx="586">
                  <c:v>76</c:v>
                </c:pt>
                <c:pt idx="587">
                  <c:v>42</c:v>
                </c:pt>
                <c:pt idx="588">
                  <c:v>39</c:v>
                </c:pt>
                <c:pt idx="589">
                  <c:v>83</c:v>
                </c:pt>
                <c:pt idx="590">
                  <c:v>0</c:v>
                </c:pt>
                <c:pt idx="591">
                  <c:v>52</c:v>
                </c:pt>
                <c:pt idx="592">
                  <c:v>76</c:v>
                </c:pt>
                <c:pt idx="593">
                  <c:v>18</c:v>
                </c:pt>
                <c:pt idx="594">
                  <c:v>46</c:v>
                </c:pt>
                <c:pt idx="595">
                  <c:v>75</c:v>
                </c:pt>
                <c:pt idx="596">
                  <c:v>91</c:v>
                </c:pt>
                <c:pt idx="597">
                  <c:v>59</c:v>
                </c:pt>
                <c:pt idx="598">
                  <c:v>59</c:v>
                </c:pt>
                <c:pt idx="599">
                  <c:v>77</c:v>
                </c:pt>
                <c:pt idx="600">
                  <c:v>69</c:v>
                </c:pt>
                <c:pt idx="601">
                  <c:v>24</c:v>
                </c:pt>
                <c:pt idx="602">
                  <c:v>90</c:v>
                </c:pt>
                <c:pt idx="603">
                  <c:v>78</c:v>
                </c:pt>
                <c:pt idx="604">
                  <c:v>26</c:v>
                </c:pt>
                <c:pt idx="605">
                  <c:v>75</c:v>
                </c:pt>
                <c:pt idx="606">
                  <c:v>93</c:v>
                </c:pt>
                <c:pt idx="607">
                  <c:v>44</c:v>
                </c:pt>
                <c:pt idx="608">
                  <c:v>8</c:v>
                </c:pt>
                <c:pt idx="609">
                  <c:v>49</c:v>
                </c:pt>
                <c:pt idx="610">
                  <c:v>77</c:v>
                </c:pt>
                <c:pt idx="611">
                  <c:v>38</c:v>
                </c:pt>
                <c:pt idx="612">
                  <c:v>54</c:v>
                </c:pt>
                <c:pt idx="613">
                  <c:v>31</c:v>
                </c:pt>
                <c:pt idx="614">
                  <c:v>37</c:v>
                </c:pt>
                <c:pt idx="615">
                  <c:v>97</c:v>
                </c:pt>
                <c:pt idx="616">
                  <c:v>95</c:v>
                </c:pt>
                <c:pt idx="617">
                  <c:v>67</c:v>
                </c:pt>
                <c:pt idx="618">
                  <c:v>74</c:v>
                </c:pt>
                <c:pt idx="619">
                  <c:v>36</c:v>
                </c:pt>
                <c:pt idx="620">
                  <c:v>69</c:v>
                </c:pt>
                <c:pt idx="621">
                  <c:v>79</c:v>
                </c:pt>
                <c:pt idx="622">
                  <c:v>87</c:v>
                </c:pt>
                <c:pt idx="623">
                  <c:v>82</c:v>
                </c:pt>
                <c:pt idx="624">
                  <c:v>68</c:v>
                </c:pt>
                <c:pt idx="625">
                  <c:v>89</c:v>
                </c:pt>
                <c:pt idx="626">
                  <c:v>8</c:v>
                </c:pt>
                <c:pt idx="627">
                  <c:v>91</c:v>
                </c:pt>
                <c:pt idx="628">
                  <c:v>42</c:v>
                </c:pt>
                <c:pt idx="629">
                  <c:v>59</c:v>
                </c:pt>
                <c:pt idx="630">
                  <c:v>47</c:v>
                </c:pt>
                <c:pt idx="631">
                  <c:v>91</c:v>
                </c:pt>
                <c:pt idx="632">
                  <c:v>89</c:v>
                </c:pt>
                <c:pt idx="633">
                  <c:v>40</c:v>
                </c:pt>
                <c:pt idx="634">
                  <c:v>51</c:v>
                </c:pt>
                <c:pt idx="635">
                  <c:v>42</c:v>
                </c:pt>
                <c:pt idx="636">
                  <c:v>66</c:v>
                </c:pt>
                <c:pt idx="637">
                  <c:v>15</c:v>
                </c:pt>
                <c:pt idx="638">
                  <c:v>86</c:v>
                </c:pt>
                <c:pt idx="639">
                  <c:v>72</c:v>
                </c:pt>
                <c:pt idx="640">
                  <c:v>18</c:v>
                </c:pt>
                <c:pt idx="641">
                  <c:v>41</c:v>
                </c:pt>
                <c:pt idx="642">
                  <c:v>84</c:v>
                </c:pt>
                <c:pt idx="643">
                  <c:v>46</c:v>
                </c:pt>
                <c:pt idx="644">
                  <c:v>55</c:v>
                </c:pt>
                <c:pt idx="645">
                  <c:v>87</c:v>
                </c:pt>
                <c:pt idx="646">
                  <c:v>42</c:v>
                </c:pt>
                <c:pt idx="647">
                  <c:v>40</c:v>
                </c:pt>
                <c:pt idx="648">
                  <c:v>47</c:v>
                </c:pt>
                <c:pt idx="649">
                  <c:v>80</c:v>
                </c:pt>
                <c:pt idx="650">
                  <c:v>19</c:v>
                </c:pt>
                <c:pt idx="651">
                  <c:v>93</c:v>
                </c:pt>
                <c:pt idx="652">
                  <c:v>76</c:v>
                </c:pt>
                <c:pt idx="653">
                  <c:v>95</c:v>
                </c:pt>
                <c:pt idx="654">
                  <c:v>35</c:v>
                </c:pt>
                <c:pt idx="655">
                  <c:v>39</c:v>
                </c:pt>
                <c:pt idx="656">
                  <c:v>48</c:v>
                </c:pt>
                <c:pt idx="657">
                  <c:v>9</c:v>
                </c:pt>
                <c:pt idx="658">
                  <c:v>52</c:v>
                </c:pt>
                <c:pt idx="659">
                  <c:v>75</c:v>
                </c:pt>
                <c:pt idx="660">
                  <c:v>35</c:v>
                </c:pt>
                <c:pt idx="661">
                  <c:v>50</c:v>
                </c:pt>
                <c:pt idx="662">
                  <c:v>77</c:v>
                </c:pt>
                <c:pt idx="663">
                  <c:v>52</c:v>
                </c:pt>
                <c:pt idx="664">
                  <c:v>62</c:v>
                </c:pt>
                <c:pt idx="665">
                  <c:v>42</c:v>
                </c:pt>
                <c:pt idx="666">
                  <c:v>40</c:v>
                </c:pt>
                <c:pt idx="667">
                  <c:v>77</c:v>
                </c:pt>
                <c:pt idx="668">
                  <c:v>89</c:v>
                </c:pt>
                <c:pt idx="669">
                  <c:v>83</c:v>
                </c:pt>
                <c:pt idx="670">
                  <c:v>69</c:v>
                </c:pt>
                <c:pt idx="671">
                  <c:v>20</c:v>
                </c:pt>
                <c:pt idx="672">
                  <c:v>70</c:v>
                </c:pt>
                <c:pt idx="673">
                  <c:v>42</c:v>
                </c:pt>
                <c:pt idx="674">
                  <c:v>29</c:v>
                </c:pt>
                <c:pt idx="675">
                  <c:v>56</c:v>
                </c:pt>
                <c:pt idx="676">
                  <c:v>81</c:v>
                </c:pt>
                <c:pt idx="677">
                  <c:v>41</c:v>
                </c:pt>
                <c:pt idx="678">
                  <c:v>32</c:v>
                </c:pt>
                <c:pt idx="679">
                  <c:v>24</c:v>
                </c:pt>
                <c:pt idx="680">
                  <c:v>35</c:v>
                </c:pt>
                <c:pt idx="681">
                  <c:v>66</c:v>
                </c:pt>
                <c:pt idx="682">
                  <c:v>68</c:v>
                </c:pt>
                <c:pt idx="683">
                  <c:v>15</c:v>
                </c:pt>
                <c:pt idx="684">
                  <c:v>25</c:v>
                </c:pt>
                <c:pt idx="685">
                  <c:v>95</c:v>
                </c:pt>
                <c:pt idx="686">
                  <c:v>54</c:v>
                </c:pt>
                <c:pt idx="687">
                  <c:v>24</c:v>
                </c:pt>
                <c:pt idx="688">
                  <c:v>25</c:v>
                </c:pt>
                <c:pt idx="689">
                  <c:v>81</c:v>
                </c:pt>
                <c:pt idx="690">
                  <c:v>84</c:v>
                </c:pt>
                <c:pt idx="691">
                  <c:v>89</c:v>
                </c:pt>
                <c:pt idx="692">
                  <c:v>69</c:v>
                </c:pt>
                <c:pt idx="693">
                  <c:v>69</c:v>
                </c:pt>
                <c:pt idx="694">
                  <c:v>35</c:v>
                </c:pt>
                <c:pt idx="695">
                  <c:v>85</c:v>
                </c:pt>
                <c:pt idx="696">
                  <c:v>44</c:v>
                </c:pt>
                <c:pt idx="697">
                  <c:v>5</c:v>
                </c:pt>
                <c:pt idx="698">
                  <c:v>27</c:v>
                </c:pt>
                <c:pt idx="699">
                  <c:v>29</c:v>
                </c:pt>
                <c:pt idx="700">
                  <c:v>97</c:v>
                </c:pt>
                <c:pt idx="701">
                  <c:v>57</c:v>
                </c:pt>
                <c:pt idx="702">
                  <c:v>80</c:v>
                </c:pt>
                <c:pt idx="703">
                  <c:v>74</c:v>
                </c:pt>
                <c:pt idx="704">
                  <c:v>33</c:v>
                </c:pt>
                <c:pt idx="705">
                  <c:v>6</c:v>
                </c:pt>
                <c:pt idx="706">
                  <c:v>33</c:v>
                </c:pt>
                <c:pt idx="707">
                  <c:v>35</c:v>
                </c:pt>
                <c:pt idx="708">
                  <c:v>38</c:v>
                </c:pt>
                <c:pt idx="709">
                  <c:v>50</c:v>
                </c:pt>
                <c:pt idx="710">
                  <c:v>90</c:v>
                </c:pt>
                <c:pt idx="711">
                  <c:v>62</c:v>
                </c:pt>
                <c:pt idx="712">
                  <c:v>20</c:v>
                </c:pt>
                <c:pt idx="713">
                  <c:v>33</c:v>
                </c:pt>
                <c:pt idx="714">
                  <c:v>63</c:v>
                </c:pt>
                <c:pt idx="715">
                  <c:v>30</c:v>
                </c:pt>
                <c:pt idx="716">
                  <c:v>95</c:v>
                </c:pt>
                <c:pt idx="717">
                  <c:v>6</c:v>
                </c:pt>
                <c:pt idx="718">
                  <c:v>85</c:v>
                </c:pt>
                <c:pt idx="719">
                  <c:v>78</c:v>
                </c:pt>
                <c:pt idx="720">
                  <c:v>28</c:v>
                </c:pt>
                <c:pt idx="721">
                  <c:v>80</c:v>
                </c:pt>
                <c:pt idx="722">
                  <c:v>73</c:v>
                </c:pt>
                <c:pt idx="723">
                  <c:v>42</c:v>
                </c:pt>
                <c:pt idx="724">
                  <c:v>83</c:v>
                </c:pt>
                <c:pt idx="725">
                  <c:v>80</c:v>
                </c:pt>
                <c:pt idx="726">
                  <c:v>54</c:v>
                </c:pt>
                <c:pt idx="727">
                  <c:v>40</c:v>
                </c:pt>
                <c:pt idx="728">
                  <c:v>37</c:v>
                </c:pt>
                <c:pt idx="729">
                  <c:v>37</c:v>
                </c:pt>
                <c:pt idx="730">
                  <c:v>86</c:v>
                </c:pt>
                <c:pt idx="731">
                  <c:v>10</c:v>
                </c:pt>
                <c:pt idx="732">
                  <c:v>65</c:v>
                </c:pt>
                <c:pt idx="733">
                  <c:v>87</c:v>
                </c:pt>
                <c:pt idx="734">
                  <c:v>87</c:v>
                </c:pt>
                <c:pt idx="735">
                  <c:v>63</c:v>
                </c:pt>
                <c:pt idx="736">
                  <c:v>45</c:v>
                </c:pt>
                <c:pt idx="737">
                  <c:v>58</c:v>
                </c:pt>
                <c:pt idx="738">
                  <c:v>55</c:v>
                </c:pt>
                <c:pt idx="739">
                  <c:v>51</c:v>
                </c:pt>
                <c:pt idx="740">
                  <c:v>70</c:v>
                </c:pt>
                <c:pt idx="741">
                  <c:v>29</c:v>
                </c:pt>
                <c:pt idx="742">
                  <c:v>57</c:v>
                </c:pt>
                <c:pt idx="743">
                  <c:v>37</c:v>
                </c:pt>
                <c:pt idx="744">
                  <c:v>86</c:v>
                </c:pt>
                <c:pt idx="745">
                  <c:v>30</c:v>
                </c:pt>
                <c:pt idx="746">
                  <c:v>39</c:v>
                </c:pt>
                <c:pt idx="747">
                  <c:v>44</c:v>
                </c:pt>
                <c:pt idx="748">
                  <c:v>79</c:v>
                </c:pt>
                <c:pt idx="749">
                  <c:v>48</c:v>
                </c:pt>
                <c:pt idx="750">
                  <c:v>85</c:v>
                </c:pt>
                <c:pt idx="751">
                  <c:v>66</c:v>
                </c:pt>
                <c:pt idx="752">
                  <c:v>46</c:v>
                </c:pt>
                <c:pt idx="753">
                  <c:v>16</c:v>
                </c:pt>
                <c:pt idx="754">
                  <c:v>55</c:v>
                </c:pt>
                <c:pt idx="755">
                  <c:v>16</c:v>
                </c:pt>
                <c:pt idx="756">
                  <c:v>53</c:v>
                </c:pt>
                <c:pt idx="757">
                  <c:v>8</c:v>
                </c:pt>
                <c:pt idx="758">
                  <c:v>13</c:v>
                </c:pt>
                <c:pt idx="759">
                  <c:v>22</c:v>
                </c:pt>
                <c:pt idx="760">
                  <c:v>38</c:v>
                </c:pt>
                <c:pt idx="761">
                  <c:v>93</c:v>
                </c:pt>
                <c:pt idx="762">
                  <c:v>48</c:v>
                </c:pt>
                <c:pt idx="763">
                  <c:v>30</c:v>
                </c:pt>
                <c:pt idx="764">
                  <c:v>23</c:v>
                </c:pt>
                <c:pt idx="765">
                  <c:v>32</c:v>
                </c:pt>
                <c:pt idx="766">
                  <c:v>46</c:v>
                </c:pt>
                <c:pt idx="767">
                  <c:v>75</c:v>
                </c:pt>
                <c:pt idx="768">
                  <c:v>53</c:v>
                </c:pt>
                <c:pt idx="769">
                  <c:v>38</c:v>
                </c:pt>
                <c:pt idx="770">
                  <c:v>13</c:v>
                </c:pt>
                <c:pt idx="771">
                  <c:v>37</c:v>
                </c:pt>
                <c:pt idx="772">
                  <c:v>77</c:v>
                </c:pt>
                <c:pt idx="773">
                  <c:v>5</c:v>
                </c:pt>
                <c:pt idx="774">
                  <c:v>52</c:v>
                </c:pt>
                <c:pt idx="775">
                  <c:v>47</c:v>
                </c:pt>
                <c:pt idx="776">
                  <c:v>41</c:v>
                </c:pt>
                <c:pt idx="777">
                  <c:v>50</c:v>
                </c:pt>
                <c:pt idx="778">
                  <c:v>27</c:v>
                </c:pt>
                <c:pt idx="779">
                  <c:v>12</c:v>
                </c:pt>
                <c:pt idx="780">
                  <c:v>44</c:v>
                </c:pt>
                <c:pt idx="781">
                  <c:v>33</c:v>
                </c:pt>
                <c:pt idx="782">
                  <c:v>94</c:v>
                </c:pt>
                <c:pt idx="783">
                  <c:v>93</c:v>
                </c:pt>
                <c:pt idx="784">
                  <c:v>85</c:v>
                </c:pt>
                <c:pt idx="785">
                  <c:v>7</c:v>
                </c:pt>
                <c:pt idx="786">
                  <c:v>63</c:v>
                </c:pt>
                <c:pt idx="787">
                  <c:v>58</c:v>
                </c:pt>
                <c:pt idx="788">
                  <c:v>33</c:v>
                </c:pt>
                <c:pt idx="789">
                  <c:v>74</c:v>
                </c:pt>
                <c:pt idx="790">
                  <c:v>30</c:v>
                </c:pt>
                <c:pt idx="791">
                  <c:v>75</c:v>
                </c:pt>
                <c:pt idx="792">
                  <c:v>76</c:v>
                </c:pt>
                <c:pt idx="793">
                  <c:v>85</c:v>
                </c:pt>
                <c:pt idx="794">
                  <c:v>6</c:v>
                </c:pt>
                <c:pt idx="795">
                  <c:v>71</c:v>
                </c:pt>
                <c:pt idx="796">
                  <c:v>60</c:v>
                </c:pt>
                <c:pt idx="797">
                  <c:v>70</c:v>
                </c:pt>
                <c:pt idx="798">
                  <c:v>61</c:v>
                </c:pt>
                <c:pt idx="799">
                  <c:v>31</c:v>
                </c:pt>
                <c:pt idx="800">
                  <c:v>53</c:v>
                </c:pt>
                <c:pt idx="801">
                  <c:v>29</c:v>
                </c:pt>
                <c:pt idx="802">
                  <c:v>31</c:v>
                </c:pt>
                <c:pt idx="803">
                  <c:v>94</c:v>
                </c:pt>
                <c:pt idx="804">
                  <c:v>83</c:v>
                </c:pt>
                <c:pt idx="805">
                  <c:v>73</c:v>
                </c:pt>
                <c:pt idx="806">
                  <c:v>81</c:v>
                </c:pt>
                <c:pt idx="807">
                  <c:v>46</c:v>
                </c:pt>
                <c:pt idx="808">
                  <c:v>94</c:v>
                </c:pt>
                <c:pt idx="809">
                  <c:v>75</c:v>
                </c:pt>
                <c:pt idx="810">
                  <c:v>33</c:v>
                </c:pt>
                <c:pt idx="811">
                  <c:v>88</c:v>
                </c:pt>
                <c:pt idx="812">
                  <c:v>87</c:v>
                </c:pt>
                <c:pt idx="813">
                  <c:v>86</c:v>
                </c:pt>
                <c:pt idx="814">
                  <c:v>82</c:v>
                </c:pt>
                <c:pt idx="815">
                  <c:v>28</c:v>
                </c:pt>
                <c:pt idx="816">
                  <c:v>39</c:v>
                </c:pt>
                <c:pt idx="817">
                  <c:v>80</c:v>
                </c:pt>
                <c:pt idx="818">
                  <c:v>33</c:v>
                </c:pt>
                <c:pt idx="819">
                  <c:v>68</c:v>
                </c:pt>
                <c:pt idx="820">
                  <c:v>47</c:v>
                </c:pt>
                <c:pt idx="821">
                  <c:v>22</c:v>
                </c:pt>
                <c:pt idx="822">
                  <c:v>90</c:v>
                </c:pt>
                <c:pt idx="823">
                  <c:v>68</c:v>
                </c:pt>
                <c:pt idx="824">
                  <c:v>77</c:v>
                </c:pt>
                <c:pt idx="825">
                  <c:v>35</c:v>
                </c:pt>
                <c:pt idx="826">
                  <c:v>82</c:v>
                </c:pt>
                <c:pt idx="827">
                  <c:v>12</c:v>
                </c:pt>
                <c:pt idx="828">
                  <c:v>48</c:v>
                </c:pt>
                <c:pt idx="829">
                  <c:v>22</c:v>
                </c:pt>
                <c:pt idx="830">
                  <c:v>41</c:v>
                </c:pt>
                <c:pt idx="831">
                  <c:v>85</c:v>
                </c:pt>
                <c:pt idx="832">
                  <c:v>85</c:v>
                </c:pt>
                <c:pt idx="833">
                  <c:v>75</c:v>
                </c:pt>
                <c:pt idx="834">
                  <c:v>87</c:v>
                </c:pt>
                <c:pt idx="835">
                  <c:v>82</c:v>
                </c:pt>
                <c:pt idx="836">
                  <c:v>40</c:v>
                </c:pt>
                <c:pt idx="837">
                  <c:v>32</c:v>
                </c:pt>
                <c:pt idx="838">
                  <c:v>81</c:v>
                </c:pt>
                <c:pt idx="839">
                  <c:v>24</c:v>
                </c:pt>
                <c:pt idx="840">
                  <c:v>47</c:v>
                </c:pt>
                <c:pt idx="841">
                  <c:v>60</c:v>
                </c:pt>
                <c:pt idx="842">
                  <c:v>27</c:v>
                </c:pt>
                <c:pt idx="843">
                  <c:v>71</c:v>
                </c:pt>
                <c:pt idx="844">
                  <c:v>82</c:v>
                </c:pt>
                <c:pt idx="845">
                  <c:v>52</c:v>
                </c:pt>
                <c:pt idx="846">
                  <c:v>63</c:v>
                </c:pt>
                <c:pt idx="847">
                  <c:v>34</c:v>
                </c:pt>
                <c:pt idx="848">
                  <c:v>13</c:v>
                </c:pt>
                <c:pt idx="849">
                  <c:v>8</c:v>
                </c:pt>
                <c:pt idx="850">
                  <c:v>33</c:v>
                </c:pt>
                <c:pt idx="851">
                  <c:v>45</c:v>
                </c:pt>
                <c:pt idx="852">
                  <c:v>44</c:v>
                </c:pt>
                <c:pt idx="853">
                  <c:v>57</c:v>
                </c:pt>
                <c:pt idx="854">
                  <c:v>80</c:v>
                </c:pt>
                <c:pt idx="855">
                  <c:v>92</c:v>
                </c:pt>
                <c:pt idx="856">
                  <c:v>91</c:v>
                </c:pt>
                <c:pt idx="857">
                  <c:v>96</c:v>
                </c:pt>
                <c:pt idx="858">
                  <c:v>56</c:v>
                </c:pt>
                <c:pt idx="859">
                  <c:v>80</c:v>
                </c:pt>
                <c:pt idx="860">
                  <c:v>41</c:v>
                </c:pt>
                <c:pt idx="861">
                  <c:v>65</c:v>
                </c:pt>
                <c:pt idx="862">
                  <c:v>92</c:v>
                </c:pt>
                <c:pt idx="863">
                  <c:v>27</c:v>
                </c:pt>
                <c:pt idx="864">
                  <c:v>83</c:v>
                </c:pt>
                <c:pt idx="865">
                  <c:v>66</c:v>
                </c:pt>
                <c:pt idx="866">
                  <c:v>74</c:v>
                </c:pt>
                <c:pt idx="867">
                  <c:v>20</c:v>
                </c:pt>
                <c:pt idx="868">
                  <c:v>87</c:v>
                </c:pt>
                <c:pt idx="869">
                  <c:v>90</c:v>
                </c:pt>
                <c:pt idx="870">
                  <c:v>53</c:v>
                </c:pt>
                <c:pt idx="871">
                  <c:v>84</c:v>
                </c:pt>
                <c:pt idx="872">
                  <c:v>87</c:v>
                </c:pt>
                <c:pt idx="873">
                  <c:v>72</c:v>
                </c:pt>
                <c:pt idx="874">
                  <c:v>77</c:v>
                </c:pt>
                <c:pt idx="875">
                  <c:v>21</c:v>
                </c:pt>
                <c:pt idx="876">
                  <c:v>89</c:v>
                </c:pt>
                <c:pt idx="877">
                  <c:v>83</c:v>
                </c:pt>
                <c:pt idx="878">
                  <c:v>87</c:v>
                </c:pt>
                <c:pt idx="879">
                  <c:v>75</c:v>
                </c:pt>
                <c:pt idx="880">
                  <c:v>24</c:v>
                </c:pt>
                <c:pt idx="881">
                  <c:v>95</c:v>
                </c:pt>
                <c:pt idx="882">
                  <c:v>76</c:v>
                </c:pt>
                <c:pt idx="883">
                  <c:v>59</c:v>
                </c:pt>
                <c:pt idx="884">
                  <c:v>64</c:v>
                </c:pt>
                <c:pt idx="885">
                  <c:v>87</c:v>
                </c:pt>
                <c:pt idx="886">
                  <c:v>69</c:v>
                </c:pt>
                <c:pt idx="887">
                  <c:v>77</c:v>
                </c:pt>
                <c:pt idx="888">
                  <c:v>69</c:v>
                </c:pt>
                <c:pt idx="889">
                  <c:v>90</c:v>
                </c:pt>
                <c:pt idx="890">
                  <c:v>72</c:v>
                </c:pt>
                <c:pt idx="891">
                  <c:v>83</c:v>
                </c:pt>
                <c:pt idx="892">
                  <c:v>62</c:v>
                </c:pt>
                <c:pt idx="893">
                  <c:v>78</c:v>
                </c:pt>
                <c:pt idx="894">
                  <c:v>63</c:v>
                </c:pt>
                <c:pt idx="895">
                  <c:v>84</c:v>
                </c:pt>
                <c:pt idx="896">
                  <c:v>68</c:v>
                </c:pt>
                <c:pt idx="897">
                  <c:v>87</c:v>
                </c:pt>
                <c:pt idx="898">
                  <c:v>94</c:v>
                </c:pt>
                <c:pt idx="899">
                  <c:v>82</c:v>
                </c:pt>
                <c:pt idx="900">
                  <c:v>97</c:v>
                </c:pt>
                <c:pt idx="901">
                  <c:v>79</c:v>
                </c:pt>
                <c:pt idx="902">
                  <c:v>95</c:v>
                </c:pt>
                <c:pt idx="903">
                  <c:v>70</c:v>
                </c:pt>
                <c:pt idx="904">
                  <c:v>76</c:v>
                </c:pt>
                <c:pt idx="905">
                  <c:v>63</c:v>
                </c:pt>
                <c:pt idx="906">
                  <c:v>84</c:v>
                </c:pt>
                <c:pt idx="907">
                  <c:v>50</c:v>
                </c:pt>
                <c:pt idx="908">
                  <c:v>85</c:v>
                </c:pt>
                <c:pt idx="909">
                  <c:v>29</c:v>
                </c:pt>
                <c:pt idx="910">
                  <c:v>78</c:v>
                </c:pt>
                <c:pt idx="911">
                  <c:v>19</c:v>
                </c:pt>
                <c:pt idx="912">
                  <c:v>79</c:v>
                </c:pt>
                <c:pt idx="913">
                  <c:v>77</c:v>
                </c:pt>
                <c:pt idx="914">
                  <c:v>42</c:v>
                </c:pt>
                <c:pt idx="915">
                  <c:v>85</c:v>
                </c:pt>
                <c:pt idx="916">
                  <c:v>69</c:v>
                </c:pt>
                <c:pt idx="917">
                  <c:v>65</c:v>
                </c:pt>
                <c:pt idx="918">
                  <c:v>97</c:v>
                </c:pt>
              </c:numCache>
            </c:numRef>
          </c:yVal>
          <c:smooth val="0"/>
          <c:extLst xmlns:c16r2="http://schemas.microsoft.com/office/drawing/2015/06/chart">
            <c:ext xmlns:c16="http://schemas.microsoft.com/office/drawing/2014/chart" uri="{C3380CC4-5D6E-409C-BE32-E72D297353CC}">
              <c16:uniqueId val="{00000001-35C2-4DB9-B496-7E28CADBE4D5}"/>
            </c:ext>
          </c:extLst>
        </c:ser>
        <c:dLbls>
          <c:showLegendKey val="0"/>
          <c:showVal val="0"/>
          <c:showCatName val="0"/>
          <c:showSerName val="0"/>
          <c:showPercent val="0"/>
          <c:showBubbleSize val="0"/>
        </c:dLbls>
        <c:axId val="107852304"/>
        <c:axId val="578151928"/>
      </c:scatterChart>
      <c:valAx>
        <c:axId val="107852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NDVI</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578151928"/>
        <c:crosses val="autoZero"/>
        <c:crossBetween val="midCat"/>
      </c:valAx>
      <c:valAx>
        <c:axId val="578151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latin typeface="Century Gothic" panose="020B0502020202020204" pitchFamily="34" charset="0"/>
                  </a:rPr>
                  <a:t>ILC</a:t>
                </a:r>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852304"/>
        <c:crosses val="autoZero"/>
        <c:crossBetween val="midCat"/>
      </c:valAx>
      <c:spPr>
        <a:noFill/>
        <a:ln w="9525">
          <a:solidFill>
            <a:schemeClr val="tx1">
              <a:lumMod val="15000"/>
              <a:lumOff val="85000"/>
            </a:schemeClr>
          </a:solidFill>
        </a:ln>
        <a:effectLst/>
      </c:spPr>
    </c:plotArea>
    <c:plotVisOnly val="1"/>
    <c:dispBlanksAs val="gap"/>
    <c:showDLblsOverMax val="0"/>
  </c:chart>
  <c:spPr>
    <a:solidFill>
      <a:schemeClr val="lt1"/>
    </a:solidFill>
    <a:ln w="3175" cap="flat" cmpd="sng" algn="ctr">
      <a:solidFill>
        <a:schemeClr val="tx2"/>
      </a:solidFill>
      <a:roun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03-28T13:43:44.985" idx="2">
    <p:pos x="6686" y="3357"/>
    <p:text>Removed POC info</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3-28T13:45:30.467" idx="3">
    <p:pos x="10" y="10"/>
    <p:text>I enlarged the map</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8-03-19T20:47:00.429" idx="14">
    <p:pos x="6000" y="0"/>
    <p:text>List names
-Mercedes Bartkovich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49020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000000"/>
                </a:solidFill>
                <a:latin typeface="Calibri"/>
                <a:ea typeface="Calibri"/>
                <a:cs typeface="Calibri"/>
                <a:sym typeface="Calibri"/>
              </a:rPr>
              <a:t>Welcome, and thank you for coming. We are here to present our project: “Utilizing NASA Earth Observations to Assess Vegetation Resiliency and Water Quality Concerns to Enhance Green Infrastructure Plans in Light of Extreme Weather Events”. This project seeks to use satellite imagery in conjunction with data provided by the </a:t>
            </a:r>
            <a:r>
              <a:rPr lang="en-US" sz="1200" b="0" i="0" u="none" strike="noStrike" cap="none" dirty="0" err="1">
                <a:solidFill>
                  <a:srgbClr val="000000"/>
                </a:solidFill>
                <a:latin typeface="Calibri"/>
                <a:ea typeface="Calibri"/>
                <a:cs typeface="Calibri"/>
                <a:sym typeface="Calibri"/>
              </a:rPr>
              <a:t>CIty</a:t>
            </a:r>
            <a:r>
              <a:rPr lang="en-US" sz="1200" b="0" i="0" u="none" strike="noStrike" cap="none" dirty="0">
                <a:solidFill>
                  <a:srgbClr val="000000"/>
                </a:solidFill>
                <a:latin typeface="Calibri"/>
                <a:ea typeface="Calibri"/>
                <a:cs typeface="Calibri"/>
                <a:sym typeface="Calibri"/>
              </a:rPr>
              <a:t> of Miami Beach Public Works Dept. in order to determine how extreme weather events such as Hurricane Irma impact natural resources such as vegetation and water quality in the coastal city of Miami Beach. This project will serve as a guideline for using satellite data to quickly determine vegetation loss and resilience in the wake of disaster, as well as provide a method for predicting water quality over time. </a:t>
            </a:r>
            <a:endParaRPr dirty="0"/>
          </a:p>
          <a:p>
            <a:pPr marL="0" marR="0" lvl="0" indent="0" algn="l" rtl="0">
              <a:lnSpc>
                <a:spcPct val="100000"/>
              </a:lnSpc>
              <a:spcBef>
                <a:spcPts val="0"/>
              </a:spcBef>
              <a:spcAft>
                <a:spcPts val="0"/>
              </a:spcAft>
              <a:buClr>
                <a:srgbClr val="FF0000"/>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000000"/>
                </a:solidFill>
                <a:latin typeface="Calibri"/>
                <a:ea typeface="Calibri"/>
                <a:cs typeface="Calibri"/>
                <a:sym typeface="Calibri"/>
              </a:rPr>
              <a:t>The team working on this project consists of Austin Stone and Caren </a:t>
            </a:r>
            <a:r>
              <a:rPr lang="en-US" sz="1200" b="0" i="0" u="none" strike="noStrike" cap="none" dirty="0" err="1">
                <a:solidFill>
                  <a:srgbClr val="000000"/>
                </a:solidFill>
                <a:latin typeface="Calibri"/>
                <a:ea typeface="Calibri"/>
                <a:cs typeface="Calibri"/>
                <a:sym typeface="Calibri"/>
              </a:rPr>
              <a:t>Remillard</a:t>
            </a:r>
            <a:r>
              <a:rPr lang="en-US" sz="1200" b="0" i="0" u="none" strike="noStrike" cap="none" dirty="0">
                <a:solidFill>
                  <a:srgbClr val="000000"/>
                </a:solidFill>
                <a:latin typeface="Calibri"/>
                <a:ea typeface="Calibri"/>
                <a:cs typeface="Calibri"/>
                <a:sym typeface="Calibri"/>
              </a:rPr>
              <a:t>, Emad Ahmed, Matthew Becton, Shannon Duffy, and Charles Lu</a:t>
            </a:r>
            <a:r>
              <a:rPr lang="en-US" sz="1200" b="0" i="0" u="none" strike="noStrike" cap="none" dirty="0" smtClean="0">
                <a:solidFill>
                  <a:srgbClr val="000000"/>
                </a:solidFill>
                <a:latin typeface="Calibri"/>
                <a:ea typeface="Calibri"/>
                <a:cs typeface="Calibri"/>
                <a:sym typeface="Calibri"/>
              </a:rPr>
              <a:t>.</a:t>
            </a:r>
          </a:p>
          <a:p>
            <a:pPr marL="0" marR="0" lvl="0" indent="0" algn="l" rtl="0">
              <a:lnSpc>
                <a:spcPct val="100000"/>
              </a:lnSpc>
              <a:spcBef>
                <a:spcPts val="0"/>
              </a:spcBef>
              <a:spcAft>
                <a:spcPts val="0"/>
              </a:spcAft>
              <a:buClr>
                <a:srgbClr val="FF0000"/>
              </a:buClr>
              <a:buSzPts val="1200"/>
              <a:buFont typeface="Calibri"/>
              <a:buNone/>
            </a:pPr>
            <a:endParaRPr lang="en-US" sz="12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endParaRPr lang="en-US" sz="12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smtClean="0">
                <a:solidFill>
                  <a:srgbClr val="000000"/>
                </a:solidFill>
                <a:latin typeface="Calibri"/>
                <a:ea typeface="Calibri"/>
                <a:cs typeface="Calibri"/>
                <a:sym typeface="Calibri"/>
              </a:rPr>
              <a:t>Austin</a:t>
            </a:r>
            <a:endParaRPr sz="1200" b="0" i="0" u="none" strike="noStrike" cap="none" dirty="0">
              <a:solidFill>
                <a:srgbClr val="000000"/>
              </a:solidFill>
              <a:latin typeface="Calibri"/>
              <a:ea typeface="Calibri"/>
              <a:cs typeface="Calibri"/>
              <a:sym typeface="Calibri"/>
            </a:endParaRPr>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0965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We also did a visual </a:t>
            </a:r>
            <a:r>
              <a:rPr lang="en-US" dirty="0" smtClean="0"/>
              <a:t>assessment </a:t>
            </a:r>
            <a:r>
              <a:rPr lang="en-US" dirty="0"/>
              <a:t>using Images taken from drone just after the Hurricane. Images before(Jan 1, 2016), after(Sep 13, 2017) and our analysis result is shown for North shore and Still water Park</a:t>
            </a:r>
            <a:r>
              <a:rPr lang="en-US" dirty="0" smtClean="0"/>
              <a:t>.</a:t>
            </a:r>
          </a:p>
          <a:p>
            <a:pPr marL="0" lvl="0" indent="0">
              <a:spcBef>
                <a:spcPts val="0"/>
              </a:spcBef>
              <a:spcAft>
                <a:spcPts val="0"/>
              </a:spcAft>
              <a:buNone/>
            </a:pPr>
            <a:endParaRPr lang="en-US" dirty="0" smtClean="0"/>
          </a:p>
          <a:p>
            <a:pPr marL="0" lvl="0" indent="0">
              <a:spcBef>
                <a:spcPts val="0"/>
              </a:spcBef>
              <a:spcAft>
                <a:spcPts val="0"/>
              </a:spcAft>
              <a:buNone/>
            </a:pPr>
            <a:r>
              <a:rPr lang="en-US" sz="1200" b="0" i="0" u="none" strike="noStrike" cap="none" dirty="0" smtClean="0">
                <a:solidFill>
                  <a:schemeClr val="dk1"/>
                </a:solidFill>
                <a:latin typeface="Calibri"/>
                <a:sym typeface="Calibri"/>
              </a:rPr>
              <a:t>Emad</a:t>
            </a:r>
            <a:endParaRPr dirty="0"/>
          </a:p>
        </p:txBody>
      </p:sp>
      <p:sp>
        <p:nvSpPr>
          <p:cNvPr id="335" name="Shape 335"/>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258332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200" b="0" i="0" u="none" strike="noStrike" cap="none" dirty="0" smtClean="0">
                <a:solidFill>
                  <a:schemeClr val="dk1"/>
                </a:solidFill>
                <a:latin typeface="Calibri"/>
                <a:sym typeface="Calibri"/>
              </a:rPr>
              <a:t>To conclude this portion of the presentation, we will end by stating that,</a:t>
            </a:r>
            <a:r>
              <a:rPr lang="en-US" sz="1200" b="0" i="0" u="none" strike="noStrike" cap="none" baseline="0" dirty="0" smtClean="0">
                <a:solidFill>
                  <a:schemeClr val="dk1"/>
                </a:solidFill>
                <a:latin typeface="Calibri"/>
                <a:sym typeface="Calibri"/>
              </a:rPr>
              <a:t> although Hurricane Irma caused major damage to not only urban structures but also the surrounding vegetation, we have shown that NASA Earth Observations can be used to track and quantify damage and recovery with much less personnel investment than would be required by in situ analyses.</a:t>
            </a:r>
            <a:endParaRPr lang="en-US" sz="1200" b="0" i="0" u="none" strike="noStrike" cap="none" dirty="0" smtClean="0">
              <a:solidFill>
                <a:schemeClr val="dk1"/>
              </a:solidFill>
              <a:latin typeface="Calibri"/>
              <a:sym typeface="Calibri"/>
            </a:endParaRPr>
          </a:p>
          <a:p>
            <a:pPr marL="0" lvl="0" indent="0">
              <a:spcBef>
                <a:spcPts val="0"/>
              </a:spcBef>
              <a:spcAft>
                <a:spcPts val="0"/>
              </a:spcAft>
              <a:buNone/>
            </a:pPr>
            <a:endParaRPr lang="en-US" sz="1200" b="0" i="0" u="none" strike="noStrike" cap="none" dirty="0" smtClean="0">
              <a:solidFill>
                <a:schemeClr val="dk1"/>
              </a:solidFill>
              <a:latin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smtClean="0"/>
              <a:t>We show not only that the vegetation of Miami Beach can recover from natural disaster, but also demonstrate how Earth Observations can be used to track and analyze such behavior.</a:t>
            </a:r>
          </a:p>
          <a:p>
            <a:pPr marL="0" lvl="0" indent="0">
              <a:spcBef>
                <a:spcPts val="0"/>
              </a:spcBef>
              <a:spcAft>
                <a:spcPts val="0"/>
              </a:spcAft>
              <a:buNone/>
            </a:pPr>
            <a:endParaRPr lang="en-US" sz="1200" b="0" i="0" u="none" strike="noStrike" cap="none" dirty="0" smtClean="0">
              <a:solidFill>
                <a:schemeClr val="dk1"/>
              </a:solidFill>
              <a:latin typeface="Calibri"/>
              <a:sym typeface="Calibri"/>
            </a:endParaRPr>
          </a:p>
          <a:p>
            <a:pPr marL="0" lvl="0" indent="0">
              <a:spcBef>
                <a:spcPts val="0"/>
              </a:spcBef>
              <a:spcAft>
                <a:spcPts val="0"/>
              </a:spcAft>
              <a:buNone/>
            </a:pPr>
            <a:r>
              <a:rPr lang="en-US" sz="1200" b="0" i="0" u="none" strike="noStrike" cap="none" dirty="0" smtClean="0">
                <a:solidFill>
                  <a:schemeClr val="dk1"/>
                </a:solidFill>
                <a:latin typeface="Calibri"/>
                <a:sym typeface="Calibri"/>
              </a:rPr>
              <a:t>And now, we’ll introduce the water quality analysis portion of our</a:t>
            </a:r>
            <a:r>
              <a:rPr lang="en-US" sz="1200" b="0" i="0" u="none" strike="noStrike" cap="none" baseline="0" dirty="0" smtClean="0">
                <a:solidFill>
                  <a:schemeClr val="dk1"/>
                </a:solidFill>
                <a:latin typeface="Calibri"/>
                <a:sym typeface="Calibri"/>
              </a:rPr>
              <a:t> project. (Transition)</a:t>
            </a:r>
            <a:endParaRPr lang="en-US" sz="1200" b="0" i="0" u="none" strike="noStrike" cap="none" dirty="0" smtClean="0">
              <a:solidFill>
                <a:schemeClr val="dk1"/>
              </a:solidFill>
              <a:latin typeface="Calibri"/>
              <a:sym typeface="Calibri"/>
            </a:endParaRPr>
          </a:p>
          <a:p>
            <a:pPr marL="0" lvl="0" indent="0">
              <a:spcBef>
                <a:spcPts val="0"/>
              </a:spcBef>
              <a:spcAft>
                <a:spcPts val="0"/>
              </a:spcAft>
              <a:buNone/>
            </a:pPr>
            <a:endParaRPr lang="en-US" sz="1200" b="0" i="0" u="none" strike="noStrike" cap="none" dirty="0" smtClean="0">
              <a:solidFill>
                <a:schemeClr val="dk1"/>
              </a:solidFill>
              <a:latin typeface="Calibri"/>
              <a:sym typeface="Calibri"/>
            </a:endParaRPr>
          </a:p>
          <a:p>
            <a:pPr marL="0" lvl="0" indent="0">
              <a:spcBef>
                <a:spcPts val="0"/>
              </a:spcBef>
              <a:spcAft>
                <a:spcPts val="0"/>
              </a:spcAft>
              <a:buNone/>
            </a:pPr>
            <a:endParaRPr lang="en-US" sz="1200" b="0" i="0" u="none" strike="noStrike" cap="none" dirty="0" smtClean="0">
              <a:solidFill>
                <a:schemeClr val="dk1"/>
              </a:solidFill>
              <a:latin typeface="Calibri"/>
              <a:sym typeface="Calibri"/>
            </a:endParaRPr>
          </a:p>
          <a:p>
            <a:pPr marL="0" lvl="0" indent="0">
              <a:spcBef>
                <a:spcPts val="0"/>
              </a:spcBef>
              <a:spcAft>
                <a:spcPts val="0"/>
              </a:spcAft>
              <a:buNone/>
            </a:pPr>
            <a:r>
              <a:rPr lang="en-US" sz="1200" b="0" i="0" u="none" strike="noStrike" cap="none" dirty="0" smtClean="0">
                <a:solidFill>
                  <a:schemeClr val="dk1"/>
                </a:solidFill>
                <a:latin typeface="Calibri"/>
                <a:sym typeface="Calibri"/>
              </a:rPr>
              <a:t>Emad</a:t>
            </a:r>
            <a:endParaRPr dirty="0"/>
          </a:p>
        </p:txBody>
      </p:sp>
      <p:sp>
        <p:nvSpPr>
          <p:cNvPr id="404" name="Shape 40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323997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latin typeface="Calibri"/>
                <a:ea typeface="Calibri"/>
                <a:cs typeface="Calibri"/>
                <a:sym typeface="Calibri"/>
              </a:rPr>
              <a:t>Our water quality analysis utilized Aqua MODIS alongside </a:t>
            </a:r>
            <a:r>
              <a:rPr lang="en-US" sz="1200" b="0" i="1" u="none" strike="noStrike" cap="none" dirty="0" smtClean="0">
                <a:solidFill>
                  <a:schemeClr val="dk1"/>
                </a:solidFill>
                <a:latin typeface="Calibri"/>
                <a:ea typeface="Calibri"/>
                <a:cs typeface="Calibri"/>
                <a:sym typeface="Calibri"/>
              </a:rPr>
              <a:t>in situ </a:t>
            </a:r>
            <a:r>
              <a:rPr lang="en-US" sz="1200" b="0" i="0" u="none" strike="noStrike" cap="none" dirty="0" smtClean="0">
                <a:solidFill>
                  <a:schemeClr val="dk1"/>
                </a:solidFill>
                <a:latin typeface="Calibri"/>
                <a:ea typeface="Calibri"/>
                <a:cs typeface="Calibri"/>
                <a:sym typeface="Calibri"/>
              </a:rPr>
              <a:t>data from our partner. In the future we think Sentinel 3 data could</a:t>
            </a:r>
            <a:r>
              <a:rPr lang="en-US" sz="1200" b="0" i="0" u="none" strike="noStrike" cap="none" baseline="0" dirty="0" smtClean="0">
                <a:solidFill>
                  <a:schemeClr val="dk1"/>
                </a:solidFill>
                <a:latin typeface="Calibri"/>
                <a:ea typeface="Calibri"/>
                <a:cs typeface="Calibri"/>
                <a:sym typeface="Calibri"/>
              </a:rPr>
              <a:t> also be useful for another project with Miami Beach. </a:t>
            </a:r>
            <a:r>
              <a:rPr lang="en-US" sz="1200" b="0" i="0" u="none" strike="noStrike" cap="none" dirty="0" smtClean="0">
                <a:solidFill>
                  <a:schemeClr val="dk1"/>
                </a:solidFill>
                <a:latin typeface="Calibri"/>
                <a:ea typeface="Calibri"/>
                <a:cs typeface="Calibri"/>
                <a:sym typeface="Calibri"/>
              </a:rPr>
              <a:t>With the combined data we analyzed seasonal trends in turbidity and chlorophyll-a before and after Irma. We also used the </a:t>
            </a:r>
            <a:r>
              <a:rPr lang="en-US" sz="1200" b="0" i="1" u="none" strike="noStrike" cap="none" dirty="0" smtClean="0">
                <a:solidFill>
                  <a:schemeClr val="dk1"/>
                </a:solidFill>
                <a:latin typeface="Calibri"/>
                <a:ea typeface="Calibri"/>
                <a:cs typeface="Calibri"/>
                <a:sym typeface="Calibri"/>
              </a:rPr>
              <a:t>in situ </a:t>
            </a:r>
            <a:r>
              <a:rPr lang="en-US" sz="1200" b="0" i="0" u="none" strike="noStrike" cap="none" dirty="0" smtClean="0">
                <a:solidFill>
                  <a:schemeClr val="dk1"/>
                </a:solidFill>
                <a:latin typeface="Calibri"/>
                <a:ea typeface="Calibri"/>
                <a:cs typeface="Calibri"/>
                <a:sym typeface="Calibri"/>
              </a:rPr>
              <a:t>data points to generate a deep learning forecasting tool to forecast future seasonal trends.</a:t>
            </a:r>
          </a:p>
          <a:p>
            <a:endParaRPr lang="en-US" dirty="0" smtClean="0"/>
          </a:p>
          <a:p>
            <a:endParaRPr lang="en-US" dirty="0" smtClean="0"/>
          </a:p>
          <a:p>
            <a:r>
              <a:rPr lang="en-US" dirty="0" smtClean="0"/>
              <a:t>Shannon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401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Our partner provided us with </a:t>
            </a:r>
            <a:r>
              <a:rPr lang="en-US" i="1" dirty="0" smtClean="0"/>
              <a:t>in situ </a:t>
            </a:r>
            <a:r>
              <a:rPr lang="en-US" dirty="0" smtClean="0"/>
              <a:t>water quality data collected at points throughout the Biscayne Bay and its contributing tributaries. Data covered parameters such as pH,</a:t>
            </a:r>
            <a:r>
              <a:rPr lang="en-US" baseline="0" dirty="0" smtClean="0"/>
              <a:t> </a:t>
            </a:r>
            <a:r>
              <a:rPr lang="en-US" dirty="0" smtClean="0"/>
              <a:t>turbidity, chlorophyll-a, and temperature.</a:t>
            </a:r>
            <a:r>
              <a:rPr lang="en-US" baseline="0" dirty="0" smtClean="0"/>
              <a:t> The points are displayed on the map above.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Using these points, we were able to created </a:t>
            </a:r>
            <a:r>
              <a:rPr lang="en-US" baseline="0" dirty="0" err="1" smtClean="0"/>
              <a:t>krigged</a:t>
            </a:r>
            <a:r>
              <a:rPr lang="en-US" baseline="0" dirty="0" smtClean="0"/>
              <a:t> surfaces to depict trends in </a:t>
            </a:r>
            <a:r>
              <a:rPr lang="en-US" baseline="0" dirty="0" err="1" smtClean="0"/>
              <a:t>cholorophyll</a:t>
            </a:r>
            <a:r>
              <a:rPr lang="en-US" baseline="0" dirty="0" smtClean="0"/>
              <a:t> content in the bay. Our partner was specifically interested in the changes shown during the dry season in January and during the onset of the wet season in March. The </a:t>
            </a:r>
            <a:r>
              <a:rPr lang="en-US" baseline="0" dirty="0" err="1" smtClean="0"/>
              <a:t>astricked</a:t>
            </a:r>
            <a:r>
              <a:rPr lang="en-US" baseline="0" dirty="0" smtClean="0"/>
              <a:t> dates represent data that we were not granted access to. In those cases, we </a:t>
            </a:r>
            <a:r>
              <a:rPr lang="en-US" baseline="0" dirty="0" err="1" smtClean="0"/>
              <a:t>krigged</a:t>
            </a:r>
            <a:r>
              <a:rPr lang="en-US" baseline="0" dirty="0" smtClean="0"/>
              <a:t> data generated by our deep learning model at a sample of station points.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Data was measured as </a:t>
            </a:r>
            <a:r>
              <a:rPr lang="en-US" baseline="0" dirty="0" err="1" smtClean="0"/>
              <a:t>migrograms</a:t>
            </a:r>
            <a:r>
              <a:rPr lang="en-US" baseline="0" dirty="0" smtClean="0"/>
              <a:t> per liter and </a:t>
            </a:r>
            <a:r>
              <a:rPr lang="en-US" baseline="0" dirty="0" err="1" smtClean="0"/>
              <a:t>microcgrams</a:t>
            </a:r>
            <a:r>
              <a:rPr lang="en-US" baseline="0" dirty="0" smtClean="0"/>
              <a:t> per cubic meter. </a:t>
            </a:r>
            <a:endParaRPr lang="en-US" dirty="0" smtClean="0"/>
          </a:p>
          <a:p>
            <a:endParaRPr lang="en-US" dirty="0" smtClean="0"/>
          </a:p>
          <a:p>
            <a:endParaRPr lang="en-US" dirty="0" smtClean="0"/>
          </a:p>
          <a:p>
            <a:r>
              <a:rPr lang="en-US" dirty="0" smtClean="0"/>
              <a:t>Shannon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337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Shape 37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a:t>
            </a:r>
            <a:r>
              <a:rPr lang="en-US" sz="1200" b="0" i="1" u="none" strike="noStrike" cap="none" dirty="0">
                <a:solidFill>
                  <a:schemeClr val="dk1"/>
                </a:solidFill>
                <a:latin typeface="Calibri"/>
                <a:ea typeface="Calibri"/>
                <a:cs typeface="Calibri"/>
                <a:sym typeface="Calibri"/>
              </a:rPr>
              <a:t>in situ</a:t>
            </a:r>
            <a:r>
              <a:rPr lang="en-US" sz="1200" b="0" i="0" u="none" strike="noStrike" cap="none" dirty="0">
                <a:solidFill>
                  <a:schemeClr val="dk1"/>
                </a:solidFill>
                <a:latin typeface="Calibri"/>
                <a:ea typeface="Calibri"/>
                <a:cs typeface="Calibri"/>
                <a:sym typeface="Calibri"/>
              </a:rPr>
              <a:t> water quality data contained almost a million measurements of over 400 different attributes. The Correlation Matrix plot on the right shows the correlation between all attributes with at least 1,000 measurements (Yellow shows two attributes are highly positively correlated and Dark Blue shows two attributes are highly negatively correlated).</a:t>
            </a:r>
            <a:endParaRPr dirty="0"/>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Because we had so much data, we used Long Short Term Memory networks, which are a type of deep learning model to analyze the water quality data. Deep learning models have many </a:t>
            </a:r>
            <a:r>
              <a:rPr lang="en-US" sz="1200" b="0" i="0" u="none" strike="noStrike" cap="none" dirty="0" err="1">
                <a:solidFill>
                  <a:schemeClr val="dk1"/>
                </a:solidFill>
                <a:latin typeface="Calibri"/>
                <a:ea typeface="Calibri"/>
                <a:cs typeface="Calibri"/>
                <a:sym typeface="Calibri"/>
              </a:rPr>
              <a:t>hyperparameters</a:t>
            </a:r>
            <a:r>
              <a:rPr lang="en-US" sz="1200" b="0" i="0" u="none" strike="noStrike" cap="none" dirty="0">
                <a:solidFill>
                  <a:schemeClr val="dk1"/>
                </a:solidFill>
                <a:latin typeface="Calibri"/>
                <a:ea typeface="Calibri"/>
                <a:cs typeface="Calibri"/>
                <a:sym typeface="Calibri"/>
              </a:rPr>
              <a:t> to tune and the top left graph shows the effect on performance (RMSE) of different settings of one parameter (number of neuron cells). Making sure the model’s performance generalizes to unseen data is also important so accuracy should be measured on a holdout test set and </a:t>
            </a:r>
            <a:r>
              <a:rPr lang="en-US" sz="1200" b="0" i="0" u="none" strike="noStrike" cap="none" dirty="0" err="1">
                <a:solidFill>
                  <a:schemeClr val="dk1"/>
                </a:solidFill>
                <a:latin typeface="Calibri"/>
                <a:ea typeface="Calibri"/>
                <a:cs typeface="Calibri"/>
                <a:sym typeface="Calibri"/>
              </a:rPr>
              <a:t>hyperparameters</a:t>
            </a:r>
            <a:r>
              <a:rPr lang="en-US" sz="1200" b="0" i="0" u="none" strike="noStrike" cap="none" dirty="0">
                <a:solidFill>
                  <a:schemeClr val="dk1"/>
                </a:solidFill>
                <a:latin typeface="Calibri"/>
                <a:ea typeface="Calibri"/>
                <a:cs typeface="Calibri"/>
                <a:sym typeface="Calibri"/>
              </a:rPr>
              <a:t> should only be tuned on the validation set to prevent overfitting. The bottom left plot shows the predicted output of a LSTM model on turbidity for a single measurement station (AC01) over 1990 - 2014.</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Charlie</a:t>
            </a:r>
            <a:endParaRPr sz="1200" b="0" i="0" u="none" strike="noStrike" cap="none" dirty="0">
              <a:solidFill>
                <a:schemeClr val="dk1"/>
              </a:solidFill>
              <a:latin typeface="Calibri"/>
              <a:ea typeface="Calibri"/>
              <a:cs typeface="Calibri"/>
              <a:sym typeface="Calibri"/>
            </a:endParaRPr>
          </a:p>
        </p:txBody>
      </p:sp>
      <p:sp>
        <p:nvSpPr>
          <p:cNvPr id="373" name="Shape 37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02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Charlie</a:t>
            </a:r>
            <a:endParaRPr dirty="0"/>
          </a:p>
        </p:txBody>
      </p:sp>
      <p:sp>
        <p:nvSpPr>
          <p:cNvPr id="404" name="Shape 40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370907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04" name="Shape 40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3095041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16" name="Shape 41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33562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Austin</a:t>
            </a:r>
            <a:endParaRPr dirty="0"/>
          </a:p>
        </p:txBody>
      </p:sp>
      <p:sp>
        <p:nvSpPr>
          <p:cNvPr id="428" name="Shape 42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422989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Shape 4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We would like to thank our science advisors Dr. Rosanna Rivero at the University of Georgia College of Environment and Design and Dr. Marguerite Madden and the University of Georgia Department of Geography. We would also like to thank our project partners at the City of Miami Beach Public Works Department, Francisco D’Elia, for his support and involvement throughout this project. Finally, we would like to acknowledge the team members who completed the first phase of this project during the Fall 2017 term.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60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Shape 12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Our focus is on the City of Miami Beach, Florida, a thriving tourist center in the southeastern United States. As an economic powerhouse on the very edge of the coast, this city stands to suffer enormously from extreme weather events, such as the hurricanes that regularly plague the area. In addition to the damage caused to residential and commercial structures and property due to flooding and high winds, damage to vegetation canopy and declining water quality threaten to severely impact the tourism industry, which is a major component of Miami Beach’s revenue.</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To this end, we propose a way of using remote sensing data to quickly and cheaply determine damage to and resilience of local vegetation, as well as using historic water quality data to train a software model to give general predictions of how water quality depends on tide and location in the nearby Biscayne Bay.</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These products will be used by the City of Miami Beach’s Public Works Dept. to plan out strategies for mitigating both structural and economic damage caused by extreme weather events.</a:t>
            </a:r>
            <a:endParaRPr dirty="0"/>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Miami Beach Public Works Dept., Francisco </a:t>
            </a:r>
            <a:r>
              <a:rPr lang="en-US" sz="1200" b="0" i="0" u="none" strike="noStrike" cap="none" dirty="0" err="1">
                <a:solidFill>
                  <a:schemeClr val="dk1"/>
                </a:solidFill>
                <a:latin typeface="Calibri"/>
                <a:ea typeface="Calibri"/>
                <a:cs typeface="Calibri"/>
                <a:sym typeface="Calibri"/>
              </a:rPr>
              <a:t>D’Elia</a:t>
            </a:r>
            <a:r>
              <a:rPr lang="en-US" sz="1200" b="0" i="0" u="none" strike="noStrike" cap="none" dirty="0">
                <a:solidFill>
                  <a:schemeClr val="dk1"/>
                </a:solidFill>
                <a:latin typeface="Calibri"/>
                <a:ea typeface="Calibri"/>
                <a:cs typeface="Calibri"/>
                <a:sym typeface="Calibri"/>
              </a:rPr>
              <a:t>, image shows flooding caused by Hurricane Irma to a Miami Beach golf course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smtClean="0">
                <a:solidFill>
                  <a:srgbClr val="000000"/>
                </a:solidFill>
                <a:latin typeface="Calibri"/>
                <a:ea typeface="Calibri"/>
                <a:cs typeface="Calibri"/>
                <a:sym typeface="Calibri"/>
              </a:rPr>
              <a:t>Matt</a:t>
            </a:r>
            <a:endParaRPr sz="1200" b="0" i="0" u="none" strike="noStrike" cap="none"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727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We have tried to see the correlation between Impervious Land cover and NDVI. We downloaded Impervious Land cover (ILS) from National land cover dataset for 2011 with values between 0 for pervious and </a:t>
            </a:r>
            <a:r>
              <a:rPr lang="en-US" dirty="0" smtClean="0"/>
              <a:t>100 for </a:t>
            </a:r>
            <a:r>
              <a:rPr lang="en-US" dirty="0"/>
              <a:t>totally </a:t>
            </a:r>
            <a:r>
              <a:rPr lang="en-US" dirty="0" smtClean="0"/>
              <a:t>impervious </a:t>
            </a:r>
            <a:r>
              <a:rPr lang="en-US" dirty="0"/>
              <a:t>surface. So we rescale the NDVI data by making 0 for bare land</a:t>
            </a:r>
            <a:r>
              <a:rPr lang="en-US" dirty="0" smtClean="0"/>
              <a:t>, concrete </a:t>
            </a:r>
            <a:r>
              <a:rPr lang="en-US" dirty="0"/>
              <a:t>and 100 for the highest </a:t>
            </a:r>
            <a:r>
              <a:rPr lang="en-US" dirty="0" smtClean="0"/>
              <a:t>NDVI value (healthiest vegetation). </a:t>
            </a:r>
            <a:r>
              <a:rPr lang="en-US" dirty="0"/>
              <a:t>Then we calculated the correlation using Band Calculation statistics tool in </a:t>
            </a:r>
            <a:r>
              <a:rPr lang="en-US" dirty="0" err="1"/>
              <a:t>arcGIS</a:t>
            </a:r>
            <a:r>
              <a:rPr lang="en-US" dirty="0"/>
              <a:t> and get -0.693 which shows a moderate negative correlation b/n NDVI and ILC. To get a better visualization of </a:t>
            </a:r>
            <a:r>
              <a:rPr lang="en-US" dirty="0" smtClean="0"/>
              <a:t>the </a:t>
            </a:r>
            <a:r>
              <a:rPr lang="en-US" dirty="0"/>
              <a:t>correlation we randomly selected about 1000 </a:t>
            </a:r>
            <a:r>
              <a:rPr lang="en-US" dirty="0" smtClean="0"/>
              <a:t>points and </a:t>
            </a:r>
            <a:r>
              <a:rPr lang="en-US" dirty="0"/>
              <a:t>extracted the values and graph a scatter plot in excel.</a:t>
            </a:r>
            <a:endParaRPr dirty="0"/>
          </a:p>
        </p:txBody>
      </p:sp>
      <p:sp>
        <p:nvSpPr>
          <p:cNvPr id="350" name="Shape 35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3482942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608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436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Shape 13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Our Partner for this Project is the City of Miami Beach’s Public Works Department. Last year, the NASA DEVELOP program worked with representative Francisco </a:t>
            </a:r>
            <a:r>
              <a:rPr lang="en-US" sz="1200" b="0" i="0" u="none" strike="noStrike" cap="none" dirty="0" err="1">
                <a:solidFill>
                  <a:schemeClr val="dk1"/>
                </a:solidFill>
                <a:latin typeface="Calibri"/>
                <a:ea typeface="Calibri"/>
                <a:cs typeface="Calibri"/>
                <a:sym typeface="Calibri"/>
              </a:rPr>
              <a:t>D’Elia</a:t>
            </a:r>
            <a:r>
              <a:rPr lang="en-US" sz="1200" b="0" i="0" u="none" strike="noStrike" cap="none" dirty="0">
                <a:solidFill>
                  <a:schemeClr val="dk1"/>
                </a:solidFill>
                <a:latin typeface="Calibri"/>
                <a:ea typeface="Calibri"/>
                <a:cs typeface="Calibri"/>
                <a:sym typeface="Calibri"/>
              </a:rPr>
              <a:t>, and he appreciated the scope of what we could do so much that he requested our assistance this year as well. His needs have changed over time, especially with the impact of the recent and destructive Hurricane Irma, and we have done all we can to help him to gather and process information for the betterment of Miami Beach as a whole.</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Matt</a:t>
            </a:r>
            <a:endParaRPr sz="1200" b="0" i="0" u="none" strike="noStrike" cap="none" dirty="0">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402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Shape 14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are focusing on the city of Miami Beach and the Biscayne Bay. Studying the city of Miami Beach is particularly critical because of its vulnerability to storm damage and high property values. The region has been susceptible to coastal erosion and vegetation loss due to natural disasters like Hurricane Irma. Additionally, we are studying water quality within the Biscayne Bay. Because of its inland tributaries such as the Miami River, our partner is concerned about water quality trends within the region.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Matt</a:t>
            </a:r>
            <a:endParaRPr sz="1200" b="0" i="0" u="none" strike="noStrike" cap="none" dirty="0">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5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At the start of the first term, the</a:t>
            </a:r>
            <a:r>
              <a:rPr lang="en-US" baseline="0" dirty="0" smtClean="0"/>
              <a:t> project partner was excited about studying the mangroves in Biscayne National Park and their resiliency patterns. The team found that mangroves have an unmitigated potential to protect shorelines and show great recovery after storm damage.</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However, due to the unplanned Hurricane Irma, the objectives underwent a radical change for the second term. It was determined that the City of Miami Beach Public Works Dept. could really use an in-depth analysis of how the Hurricane impacted coastal and urban vegetation as well as building a foundation for predicting water quality patterns in the bay.</a:t>
            </a:r>
          </a:p>
          <a:p>
            <a:pPr marL="0" lvl="0" indent="0">
              <a:spcBef>
                <a:spcPts val="0"/>
              </a:spcBef>
              <a:spcAft>
                <a:spcPts val="0"/>
              </a:spcAft>
              <a:buNone/>
            </a:pPr>
            <a:endParaRPr lang="en-US" baseline="0" dirty="0" smtClean="0"/>
          </a:p>
          <a:p>
            <a:pPr marL="0" lvl="0" indent="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Matt</a:t>
            </a:r>
            <a:endParaRPr dirty="0"/>
          </a:p>
        </p:txBody>
      </p:sp>
      <p:sp>
        <p:nvSpPr>
          <p:cNvPr id="110" name="Shape 11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185184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Shape 15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Our primary objectives are to assess the resiliency of coastal vegetation in response to Hurricane Irma, to analyze water quality patterns in the Biscayne Bay area from 1990 to present day, and to communicate the relevance of NASA Earth observation satellites to our project partner. Our final maps and models will help advise the city on how to prepare for and mitigate the effects of coastal storms. </a:t>
            </a:r>
            <a:endParaRPr dirty="0"/>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Matt</a:t>
            </a:r>
            <a:endParaRPr sz="1200" b="0" i="0" u="none" strike="noStrike" cap="none" dirty="0">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464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Shape 16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Our project is broken down into two analysis. Our vegetation analysis began with Landsat 8 and </a:t>
            </a:r>
            <a:r>
              <a:rPr lang="en-US" sz="1200" b="0" i="0" u="none" strike="noStrike" cap="none" dirty="0" err="1">
                <a:solidFill>
                  <a:schemeClr val="dk1"/>
                </a:solidFill>
                <a:latin typeface="Calibri"/>
                <a:ea typeface="Calibri"/>
                <a:cs typeface="Calibri"/>
                <a:sym typeface="Calibri"/>
              </a:rPr>
              <a:t>PlanetScope</a:t>
            </a:r>
            <a:r>
              <a:rPr lang="en-US" sz="1200" b="0" i="0" u="none" strike="noStrike" cap="none" dirty="0">
                <a:solidFill>
                  <a:schemeClr val="dk1"/>
                </a:solidFill>
                <a:latin typeface="Calibri"/>
                <a:ea typeface="Calibri"/>
                <a:cs typeface="Calibri"/>
                <a:sym typeface="Calibri"/>
              </a:rPr>
              <a:t> imagery. The two satellites were used for verification and comparison of our NDVI resiliency analysis. Using imagery from before and after Hurricane </a:t>
            </a:r>
            <a:r>
              <a:rPr lang="en-US" sz="1200" b="0" i="0" u="none" strike="noStrike" cap="none" dirty="0" smtClean="0">
                <a:solidFill>
                  <a:schemeClr val="dk1"/>
                </a:solidFill>
                <a:latin typeface="Calibri"/>
                <a:ea typeface="Calibri"/>
                <a:cs typeface="Calibri"/>
                <a:sym typeface="Calibri"/>
              </a:rPr>
              <a:t>Irma (September 11), </a:t>
            </a:r>
            <a:r>
              <a:rPr lang="en-US" sz="1200" b="0" i="0" u="none" strike="noStrike" cap="none" dirty="0">
                <a:solidFill>
                  <a:schemeClr val="dk1"/>
                </a:solidFill>
                <a:latin typeface="Calibri"/>
                <a:ea typeface="Calibri"/>
                <a:cs typeface="Calibri"/>
                <a:sym typeface="Calibri"/>
              </a:rPr>
              <a:t>we analyzed vegetation damage in Miami Beach and created a comparative analysis of the ratio of recovered vegetation further on after Irma.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Calibri"/>
              <a:sym typeface="Calibri"/>
            </a:endParaRPr>
          </a:p>
          <a:p>
            <a:pPr marL="0" marR="0" lvl="0" indent="0" algn="l" rtl="0">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sym typeface="Calibri"/>
              </a:rPr>
              <a:t>Emad</a:t>
            </a:r>
            <a:endParaRPr dirty="0"/>
          </a:p>
        </p:txBody>
      </p:sp>
      <p:sp>
        <p:nvSpPr>
          <p:cNvPr id="167" name="Shape 16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30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This a result for damage analysis using </a:t>
            </a:r>
            <a:r>
              <a:rPr lang="en-US" dirty="0" err="1"/>
              <a:t>LandSat</a:t>
            </a:r>
            <a:r>
              <a:rPr lang="en-US" dirty="0"/>
              <a:t> 8 images. Since Images following the storm are very cloudy we computed damage from Dec 12 and Sep 7. From the result we cannot see what happen in between but we can clearly identify areas which are not recovered yet. The pic on the right side is a comparison of our result with high resolution </a:t>
            </a:r>
            <a:r>
              <a:rPr lang="en-US" dirty="0" smtClean="0"/>
              <a:t>image </a:t>
            </a:r>
            <a:r>
              <a:rPr lang="en-US" dirty="0"/>
              <a:t>which shows earth work going on, it might not be a result of the storm but picked up pretty well</a:t>
            </a:r>
            <a:r>
              <a:rPr lang="en-US" dirty="0" smtClean="0"/>
              <a:t>.</a:t>
            </a:r>
          </a:p>
          <a:p>
            <a:pPr marL="0" lvl="0" indent="0">
              <a:spcBef>
                <a:spcPts val="0"/>
              </a:spcBef>
              <a:spcAft>
                <a:spcPts val="0"/>
              </a:spcAft>
              <a:buNone/>
            </a:pPr>
            <a:endParaRPr lang="en-US" dirty="0" smtClean="0"/>
          </a:p>
          <a:p>
            <a:pPr marL="0" lvl="0" indent="0">
              <a:spcBef>
                <a:spcPts val="0"/>
              </a:spcBef>
              <a:spcAft>
                <a:spcPts val="0"/>
              </a:spcAft>
              <a:buNone/>
            </a:pPr>
            <a:r>
              <a:rPr lang="en-US" sz="1200" b="0" i="0" u="none" strike="noStrike" cap="none" dirty="0" smtClean="0">
                <a:solidFill>
                  <a:schemeClr val="dk1"/>
                </a:solidFill>
                <a:latin typeface="Calibri"/>
                <a:sym typeface="Calibri"/>
              </a:rPr>
              <a:t>Emad</a:t>
            </a:r>
            <a:endParaRPr dirty="0"/>
          </a:p>
        </p:txBody>
      </p:sp>
      <p:sp>
        <p:nvSpPr>
          <p:cNvPr id="270" name="Shape 27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226502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Regarding vegetation analysis we  first extracted the vegetation area with two classes as canopy and non-canopy using NDVI and green band value.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run a damage analysis using the difference between NDVI value before and after Irma as a fraction of the before value. And then we grouped negative and zero values as “No Damage” and classified the rest based on the extent of damage. </a:t>
            </a:r>
            <a:endParaRPr dirty="0"/>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Calibri"/>
                <a:ea typeface="Calibri"/>
                <a:cs typeface="Calibri"/>
                <a:sym typeface="Calibri"/>
              </a:rPr>
              <a:t>Similarly, we run vegetation recovery for the damaged areas using the difference between immediately after and 90 days after the hurricane as a fraction of the damaged extent. As a result we get some vegetation that didn’t show any increase rather show a decrease in NDVI value which we grouped it as “No Recovery (Late damage)” and the rest classified based on percentage recovered.</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sym typeface="Calibri"/>
              </a:rPr>
              <a:t>Emad</a:t>
            </a:r>
            <a:endParaRPr sz="1200" b="0" i="0" u="none" strike="noStrike" cap="none" dirty="0">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6554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18" name="Shape 18"/>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Shape 20"/>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p:nvPr/>
        </p:nvSpPr>
        <p:spPr>
          <a:xfrm>
            <a:off x="0" y="6820367"/>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298A8"/>
              </a:solidFill>
              <a:latin typeface="Century Gothic"/>
              <a:ea typeface="Century Gothic"/>
              <a:cs typeface="Century Gothic"/>
              <a:sym typeface="Century Gothic"/>
            </a:endParaRPr>
          </a:p>
        </p:txBody>
      </p:sp>
      <p:pic>
        <p:nvPicPr>
          <p:cNvPr id="22" name="Shape 22"/>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12736"/>
          <a:stretch/>
        </p:blipFill>
        <p:spPr>
          <a:xfrm>
            <a:off x="0" y="3437552"/>
            <a:ext cx="10639168" cy="6857999"/>
          </a:xfrm>
          <a:prstGeom prst="rect">
            <a:avLst/>
          </a:prstGeom>
          <a:noFill/>
          <a:ln>
            <a:noFill/>
          </a:ln>
        </p:spPr>
      </p:pic>
      <p:pic>
        <p:nvPicPr>
          <p:cNvPr id="26" name="Shape 26"/>
          <p:cNvPicPr preferRelativeResize="0"/>
          <p:nvPr/>
        </p:nvPicPr>
        <p:blipFill rotWithShape="1">
          <a:blip r:embed="rId3">
            <a:alphaModFix/>
          </a:blip>
          <a:srcRect/>
          <a:stretch/>
        </p:blipFill>
        <p:spPr>
          <a:xfrm flipH="1">
            <a:off x="124279" y="3570597"/>
            <a:ext cx="382562" cy="382562"/>
          </a:xfrm>
          <a:prstGeom prst="rect">
            <a:avLst/>
          </a:prstGeom>
          <a:noFill/>
          <a:ln>
            <a:noFill/>
          </a:ln>
        </p:spPr>
      </p:pic>
      <p:sp>
        <p:nvSpPr>
          <p:cNvPr id="27" name="Shape 27"/>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p:nvPr/>
        </p:nvSpPr>
        <p:spPr>
          <a:xfrm>
            <a:off x="0" y="0"/>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31" name="Shape 31"/>
          <p:cNvPicPr preferRelativeResize="0"/>
          <p:nvPr/>
        </p:nvPicPr>
        <p:blipFill rotWithShape="1">
          <a:blip r:embed="rId4">
            <a:alphaModFix/>
          </a:blip>
          <a:srcRect r="91792" b="87748"/>
          <a:stretch/>
        </p:blipFill>
        <p:spPr>
          <a:xfrm>
            <a:off x="0" y="3487122"/>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0607"/>
          <a:stretch/>
        </p:blipFill>
        <p:spPr>
          <a:xfrm>
            <a:off x="0" y="0"/>
            <a:ext cx="10898659" cy="6857999"/>
          </a:xfrm>
          <a:prstGeom prst="rect">
            <a:avLst/>
          </a:prstGeom>
          <a:noFill/>
          <a:ln>
            <a:noFill/>
          </a:ln>
        </p:spPr>
      </p:pic>
      <p:sp>
        <p:nvSpPr>
          <p:cNvPr id="34" name="Shape 34"/>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38" name="Shape 38"/>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39" name="Shape 3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42" name="Shape 42"/>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9" name="Shape 49"/>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0" name="Shape 50"/>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51" name="Shape 5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r="12128"/>
          <a:stretch/>
        </p:blipFill>
        <p:spPr>
          <a:xfrm>
            <a:off x="0" y="0"/>
            <a:ext cx="10713308" cy="6857999"/>
          </a:xfrm>
          <a:prstGeom prst="rect">
            <a:avLst/>
          </a:prstGeom>
          <a:noFill/>
          <a:ln>
            <a:noFill/>
          </a:ln>
        </p:spPr>
      </p:pic>
      <p:sp>
        <p:nvSpPr>
          <p:cNvPr id="54" name="Shape 54"/>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6" name="Shape 56"/>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60" name="Shape 60"/>
          <p:cNvPicPr preferRelativeResize="0"/>
          <p:nvPr/>
        </p:nvPicPr>
        <p:blipFill rotWithShape="1">
          <a:blip r:embed="rId3">
            <a:alphaModFix/>
          </a:blip>
          <a:srcRect/>
          <a:stretch/>
        </p:blipFill>
        <p:spPr>
          <a:xfrm>
            <a:off x="162" y="0"/>
            <a:ext cx="12191675" cy="6858000"/>
          </a:xfrm>
          <a:prstGeom prst="rect">
            <a:avLst/>
          </a:prstGeom>
          <a:noFill/>
          <a:ln>
            <a:noFill/>
          </a:ln>
        </p:spPr>
      </p:pic>
      <p:pic>
        <p:nvPicPr>
          <p:cNvPr id="61" name="Shape 61"/>
          <p:cNvPicPr preferRelativeResize="0"/>
          <p:nvPr/>
        </p:nvPicPr>
        <p:blipFill rotWithShape="1">
          <a:blip r:embed="rId4">
            <a:alphaModFix/>
          </a:blip>
          <a:srcRect/>
          <a:stretch/>
        </p:blipFill>
        <p:spPr>
          <a:xfrm flipH="1">
            <a:off x="124279" y="133045"/>
            <a:ext cx="382562" cy="382562"/>
          </a:xfrm>
          <a:prstGeom prst="rect">
            <a:avLst/>
          </a:prstGeom>
          <a:noFill/>
          <a:ln>
            <a:noFill/>
          </a:ln>
        </p:spPr>
      </p:pic>
      <p:pic>
        <p:nvPicPr>
          <p:cNvPr id="62" name="Shape 62"/>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2">
            <a:alphaModFix/>
          </a:blip>
          <a:srcRect r="10303"/>
          <a:stretch/>
        </p:blipFill>
        <p:spPr>
          <a:xfrm>
            <a:off x="0" y="0"/>
            <a:ext cx="10935730" cy="6857999"/>
          </a:xfrm>
          <a:prstGeom prst="rect">
            <a:avLst/>
          </a:prstGeom>
          <a:noFill/>
          <a:ln>
            <a:noFill/>
          </a:ln>
        </p:spPr>
      </p:pic>
      <p:pic>
        <p:nvPicPr>
          <p:cNvPr id="65" name="Shape 65"/>
          <p:cNvPicPr preferRelativeResize="0"/>
          <p:nvPr/>
        </p:nvPicPr>
        <p:blipFill rotWithShape="1">
          <a:blip r:embed="rId3">
            <a:alphaModFix/>
          </a:blip>
          <a:srcRect/>
          <a:stretch/>
        </p:blipFill>
        <p:spPr>
          <a:xfrm flipH="1">
            <a:off x="124279" y="133045"/>
            <a:ext cx="382562" cy="382562"/>
          </a:xfrm>
          <a:prstGeom prst="rect">
            <a:avLst/>
          </a:prstGeom>
          <a:noFill/>
          <a:ln>
            <a:noFill/>
          </a:ln>
        </p:spPr>
      </p:pic>
      <p:sp>
        <p:nvSpPr>
          <p:cNvPr id="66" name="Shape 66"/>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70" name="Shape 7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73" name="Shape 73"/>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1" name="Shape 81"/>
          <p:cNvPicPr preferRelativeResize="0"/>
          <p:nvPr/>
        </p:nvPicPr>
        <p:blipFill rotWithShape="1">
          <a:blip r:embed="rId3">
            <a:alphaModFix/>
          </a:blip>
          <a:srcRect/>
          <a:stretch/>
        </p:blipFill>
        <p:spPr>
          <a:xfrm flipH="1">
            <a:off x="124279" y="133045"/>
            <a:ext cx="382562" cy="382562"/>
          </a:xfrm>
          <a:prstGeom prst="rect">
            <a:avLst/>
          </a:prstGeom>
          <a:noFill/>
          <a:ln>
            <a:noFill/>
          </a:ln>
        </p:spPr>
      </p:pic>
      <p:pic>
        <p:nvPicPr>
          <p:cNvPr id="82" name="Shape 82"/>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85" name="Shape 85"/>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86" name="Shape 86"/>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7" name="Shape 87"/>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88" name="Shape 88"/>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p:nvPr/>
        </p:nvSpPr>
        <p:spPr>
          <a:xfrm>
            <a:off x="0" y="6812673"/>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90" name="Shape 90"/>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3.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69.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l="21439" t="6372" b="999"/>
          <a:stretch/>
        </p:blipFill>
        <p:spPr>
          <a:xfrm>
            <a:off x="0" y="0"/>
            <a:ext cx="7100526" cy="6468575"/>
          </a:xfrm>
          <a:prstGeom prst="rect">
            <a:avLst/>
          </a:prstGeom>
          <a:noFill/>
          <a:ln>
            <a:noFill/>
          </a:ln>
        </p:spPr>
      </p:pic>
      <p:pic>
        <p:nvPicPr>
          <p:cNvPr id="97" name="Shape 97"/>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98" name="Shape 98"/>
          <p:cNvSpPr txBox="1"/>
          <p:nvPr/>
        </p:nvSpPr>
        <p:spPr>
          <a:xfrm>
            <a:off x="9777937" y="4904725"/>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Caren Remillard</a:t>
            </a:r>
            <a:endParaRPr sz="1200" b="0" i="0" u="none" strike="noStrike" cap="none">
              <a:solidFill>
                <a:srgbClr val="3F3F3F"/>
              </a:solidFill>
              <a:latin typeface="Century Gothic"/>
              <a:ea typeface="Century Gothic"/>
              <a:cs typeface="Century Gothic"/>
              <a:sym typeface="Century Gothic"/>
            </a:endParaRPr>
          </a:p>
        </p:txBody>
      </p:sp>
      <p:sp>
        <p:nvSpPr>
          <p:cNvPr id="99" name="Shape 99"/>
          <p:cNvSpPr txBox="1"/>
          <p:nvPr/>
        </p:nvSpPr>
        <p:spPr>
          <a:xfrm>
            <a:off x="9777937" y="455905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Austin Stone</a:t>
            </a:r>
            <a:endParaRPr sz="1200" b="0" i="0" u="none" strike="noStrike" cap="none">
              <a:solidFill>
                <a:srgbClr val="3F3F3F"/>
              </a:solidFill>
              <a:latin typeface="Century Gothic"/>
              <a:ea typeface="Century Gothic"/>
              <a:cs typeface="Century Gothic"/>
              <a:sym typeface="Century Gothic"/>
            </a:endParaRPr>
          </a:p>
        </p:txBody>
      </p:sp>
      <p:sp>
        <p:nvSpPr>
          <p:cNvPr id="100" name="Shape 100"/>
          <p:cNvSpPr txBox="1"/>
          <p:nvPr/>
        </p:nvSpPr>
        <p:spPr>
          <a:xfrm>
            <a:off x="9777937" y="525039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Emad Ahmed</a:t>
            </a:r>
            <a:endParaRPr sz="1200" b="0" i="0" u="none" strike="noStrike" cap="none">
              <a:solidFill>
                <a:srgbClr val="3F3F3F"/>
              </a:solidFill>
              <a:latin typeface="Century Gothic"/>
              <a:ea typeface="Century Gothic"/>
              <a:cs typeface="Century Gothic"/>
              <a:sym typeface="Century Gothic"/>
            </a:endParaRPr>
          </a:p>
        </p:txBody>
      </p:sp>
      <p:sp>
        <p:nvSpPr>
          <p:cNvPr id="101" name="Shape 101"/>
          <p:cNvSpPr txBox="1"/>
          <p:nvPr/>
        </p:nvSpPr>
        <p:spPr>
          <a:xfrm>
            <a:off x="5843237" y="1475023"/>
            <a:ext cx="6048832" cy="1299599"/>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1B57AF"/>
              </a:buClr>
              <a:buSzPts val="4080"/>
              <a:buFont typeface="Century Gothic"/>
              <a:buNone/>
            </a:pPr>
            <a:r>
              <a:rPr lang="en-US" sz="4080" b="1" i="0" u="none" strike="noStrike" cap="none">
                <a:solidFill>
                  <a:srgbClr val="1B57AF"/>
                </a:solidFill>
                <a:latin typeface="Century Gothic"/>
                <a:ea typeface="Century Gothic"/>
                <a:cs typeface="Century Gothic"/>
                <a:sym typeface="Century Gothic"/>
              </a:rPr>
              <a:t>MIAMI BEACH URBAN DEVELOPMENT II</a:t>
            </a:r>
            <a:endParaRPr sz="4080" b="1" i="0" u="none" strike="noStrike" cap="none">
              <a:solidFill>
                <a:srgbClr val="1B57AF"/>
              </a:solidFill>
              <a:latin typeface="Century Gothic"/>
              <a:ea typeface="Century Gothic"/>
              <a:cs typeface="Century Gothic"/>
              <a:sym typeface="Century Gothic"/>
            </a:endParaRPr>
          </a:p>
        </p:txBody>
      </p:sp>
      <p:sp>
        <p:nvSpPr>
          <p:cNvPr id="102" name="Shape 102"/>
          <p:cNvSpPr txBox="1"/>
          <p:nvPr/>
        </p:nvSpPr>
        <p:spPr>
          <a:xfrm>
            <a:off x="6794808" y="2927920"/>
            <a:ext cx="5097261" cy="14181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Utilizing NASA Earth Observations to Assess Vegetation Resiliency and Water Quality Concerns to Enhance Green Infrastructure Plans in Light of Extreme Weather Events</a:t>
            </a:r>
            <a:endParaRPr sz="2000" b="0" i="0" u="none" strike="noStrike" cap="none">
              <a:solidFill>
                <a:srgbClr val="3F3F3F"/>
              </a:solidFill>
              <a:latin typeface="Century Gothic"/>
              <a:ea typeface="Century Gothic"/>
              <a:cs typeface="Century Gothic"/>
              <a:sym typeface="Century Gothic"/>
            </a:endParaRPr>
          </a:p>
        </p:txBody>
      </p:sp>
      <p:sp>
        <p:nvSpPr>
          <p:cNvPr id="103" name="Shape 103"/>
          <p:cNvSpPr txBox="1"/>
          <p:nvPr/>
        </p:nvSpPr>
        <p:spPr>
          <a:xfrm>
            <a:off x="9777937" y="5941726"/>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Shannon Duffy</a:t>
            </a:r>
            <a:endParaRPr sz="1200" b="0" i="0" u="none" strike="noStrike" cap="none">
              <a:solidFill>
                <a:srgbClr val="3F3F3F"/>
              </a:solidFill>
              <a:latin typeface="Century Gothic"/>
              <a:ea typeface="Century Gothic"/>
              <a:cs typeface="Century Gothic"/>
              <a:sym typeface="Century Gothic"/>
            </a:endParaRPr>
          </a:p>
        </p:txBody>
      </p:sp>
      <p:sp>
        <p:nvSpPr>
          <p:cNvPr id="104" name="Shape 104"/>
          <p:cNvSpPr txBox="1"/>
          <p:nvPr/>
        </p:nvSpPr>
        <p:spPr>
          <a:xfrm>
            <a:off x="9777937" y="5596059"/>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Matthew Becton</a:t>
            </a:r>
            <a:endParaRPr sz="1200" b="0" i="0" u="none" strike="noStrike" cap="none">
              <a:solidFill>
                <a:srgbClr val="3F3F3F"/>
              </a:solidFill>
              <a:latin typeface="Century Gothic"/>
              <a:ea typeface="Century Gothic"/>
              <a:cs typeface="Century Gothic"/>
              <a:sym typeface="Century Gothic"/>
            </a:endParaRPr>
          </a:p>
        </p:txBody>
      </p:sp>
      <p:sp>
        <p:nvSpPr>
          <p:cNvPr id="105" name="Shape 105"/>
          <p:cNvSpPr txBox="1"/>
          <p:nvPr/>
        </p:nvSpPr>
        <p:spPr>
          <a:xfrm>
            <a:off x="9777937" y="628739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Charles Lu</a:t>
            </a:r>
            <a:endParaRPr sz="1200" b="0" i="0" u="none" strike="noStrike" cap="none">
              <a:solidFill>
                <a:srgbClr val="3F3F3F"/>
              </a:solidFill>
              <a:latin typeface="Century Gothic"/>
              <a:ea typeface="Century Gothic"/>
              <a:cs typeface="Century Gothic"/>
              <a:sym typeface="Century Gothic"/>
            </a:endParaRPr>
          </a:p>
        </p:txBody>
      </p:sp>
      <p:pic>
        <p:nvPicPr>
          <p:cNvPr id="106" name="Shape 106"/>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Results </a:t>
            </a:r>
            <a:endParaRPr/>
          </a:p>
        </p:txBody>
      </p:sp>
      <p:pic>
        <p:nvPicPr>
          <p:cNvPr id="339" name="Shape 339"/>
          <p:cNvPicPr preferRelativeResize="0"/>
          <p:nvPr/>
        </p:nvPicPr>
        <p:blipFill>
          <a:blip r:embed="rId3">
            <a:alphaModFix/>
          </a:blip>
          <a:stretch>
            <a:fillRect/>
          </a:stretch>
        </p:blipFill>
        <p:spPr>
          <a:xfrm>
            <a:off x="3767859" y="991613"/>
            <a:ext cx="2247068" cy="2908375"/>
          </a:xfrm>
          <a:prstGeom prst="rect">
            <a:avLst/>
          </a:prstGeom>
          <a:noFill/>
          <a:ln>
            <a:noFill/>
          </a:ln>
        </p:spPr>
      </p:pic>
      <p:pic>
        <p:nvPicPr>
          <p:cNvPr id="340" name="Shape 340"/>
          <p:cNvPicPr preferRelativeResize="0"/>
          <p:nvPr/>
        </p:nvPicPr>
        <p:blipFill>
          <a:blip r:embed="rId4">
            <a:alphaModFix/>
          </a:blip>
          <a:stretch>
            <a:fillRect/>
          </a:stretch>
        </p:blipFill>
        <p:spPr>
          <a:xfrm>
            <a:off x="6399352" y="1013454"/>
            <a:ext cx="2076531" cy="2878392"/>
          </a:xfrm>
          <a:prstGeom prst="rect">
            <a:avLst/>
          </a:prstGeom>
          <a:noFill/>
          <a:ln>
            <a:noFill/>
          </a:ln>
        </p:spPr>
      </p:pic>
      <p:pic>
        <p:nvPicPr>
          <p:cNvPr id="342" name="Shape 342"/>
          <p:cNvPicPr preferRelativeResize="0"/>
          <p:nvPr/>
        </p:nvPicPr>
        <p:blipFill>
          <a:blip r:embed="rId5">
            <a:alphaModFix/>
          </a:blip>
          <a:stretch>
            <a:fillRect/>
          </a:stretch>
        </p:blipFill>
        <p:spPr>
          <a:xfrm>
            <a:off x="3771173" y="4047082"/>
            <a:ext cx="2240462" cy="2690327"/>
          </a:xfrm>
          <a:prstGeom prst="rect">
            <a:avLst/>
          </a:prstGeom>
          <a:noFill/>
          <a:ln>
            <a:noFill/>
          </a:ln>
        </p:spPr>
      </p:pic>
      <p:pic>
        <p:nvPicPr>
          <p:cNvPr id="343" name="Shape 343"/>
          <p:cNvPicPr preferRelativeResize="0"/>
          <p:nvPr/>
        </p:nvPicPr>
        <p:blipFill>
          <a:blip r:embed="rId6">
            <a:alphaModFix/>
          </a:blip>
          <a:stretch>
            <a:fillRect/>
          </a:stretch>
        </p:blipFill>
        <p:spPr>
          <a:xfrm>
            <a:off x="6399347" y="4060770"/>
            <a:ext cx="2278453" cy="2690330"/>
          </a:xfrm>
          <a:prstGeom prst="rect">
            <a:avLst/>
          </a:prstGeom>
          <a:noFill/>
          <a:ln>
            <a:noFill/>
          </a:ln>
        </p:spPr>
      </p:pic>
      <p:sp>
        <p:nvSpPr>
          <p:cNvPr id="345" name="Shape 345"/>
          <p:cNvSpPr txBox="1">
            <a:spLocks noGrp="1"/>
          </p:cNvSpPr>
          <p:nvPr>
            <p:ph type="body" idx="3"/>
          </p:nvPr>
        </p:nvSpPr>
        <p:spPr>
          <a:xfrm>
            <a:off x="9097200" y="5033850"/>
            <a:ext cx="2964900" cy="780300"/>
          </a:xfrm>
          <a:prstGeom prst="rect">
            <a:avLst/>
          </a:prstGeom>
        </p:spPr>
        <p:txBody>
          <a:bodyPr spcFirstLastPara="1" wrap="square" lIns="91425" tIns="91425" rIns="91425" bIns="91425" anchor="t" anchorCtr="0">
            <a:noAutofit/>
          </a:bodyPr>
          <a:lstStyle/>
          <a:p>
            <a:pPr marL="0" lvl="0" indent="0" algn="r" rtl="0">
              <a:spcBef>
                <a:spcPts val="1000"/>
              </a:spcBef>
              <a:spcAft>
                <a:spcPts val="0"/>
              </a:spcAft>
              <a:buNone/>
            </a:pPr>
            <a:r>
              <a:rPr lang="en-US" sz="3000" dirty="0">
                <a:solidFill>
                  <a:schemeClr val="tx1">
                    <a:lumMod val="65000"/>
                    <a:lumOff val="35000"/>
                  </a:schemeClr>
                </a:solidFill>
              </a:rPr>
              <a:t>Still Water Park</a:t>
            </a:r>
            <a:endParaRPr sz="3000" dirty="0">
              <a:solidFill>
                <a:schemeClr val="tx1">
                  <a:lumMod val="65000"/>
                  <a:lumOff val="35000"/>
                </a:schemeClr>
              </a:solidFill>
            </a:endParaRPr>
          </a:p>
        </p:txBody>
      </p:sp>
      <p:sp>
        <p:nvSpPr>
          <p:cNvPr id="346" name="Shape 346"/>
          <p:cNvSpPr txBox="1">
            <a:spLocks noGrp="1"/>
          </p:cNvSpPr>
          <p:nvPr>
            <p:ph type="body" idx="3"/>
          </p:nvPr>
        </p:nvSpPr>
        <p:spPr>
          <a:xfrm>
            <a:off x="8677800" y="1870100"/>
            <a:ext cx="3514200" cy="780300"/>
          </a:xfrm>
          <a:prstGeom prst="rect">
            <a:avLst/>
          </a:prstGeom>
        </p:spPr>
        <p:txBody>
          <a:bodyPr spcFirstLastPara="1" wrap="square" lIns="91425" tIns="91425" rIns="91425" bIns="91425" anchor="t" anchorCtr="0">
            <a:noAutofit/>
          </a:bodyPr>
          <a:lstStyle/>
          <a:p>
            <a:pPr marL="0" lvl="0" indent="0" algn="r" rtl="0">
              <a:spcBef>
                <a:spcPts val="1000"/>
              </a:spcBef>
              <a:spcAft>
                <a:spcPts val="0"/>
              </a:spcAft>
              <a:buNone/>
            </a:pPr>
            <a:r>
              <a:rPr lang="en-US" sz="3000"/>
              <a:t>North Shore Park</a:t>
            </a:r>
            <a:endParaRPr sz="3000"/>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9855" r="5478"/>
          <a:stretch/>
        </p:blipFill>
        <p:spPr>
          <a:xfrm>
            <a:off x="1260827" y="991612"/>
            <a:ext cx="2091973" cy="2900233"/>
          </a:xfrm>
          <a:prstGeom prst="rect">
            <a:avLst/>
          </a:prstGeom>
        </p:spPr>
      </p:pic>
      <p:sp>
        <p:nvSpPr>
          <p:cNvPr id="17" name="TextBox 16"/>
          <p:cNvSpPr txBox="1"/>
          <p:nvPr/>
        </p:nvSpPr>
        <p:spPr>
          <a:xfrm>
            <a:off x="6399347" y="1012797"/>
            <a:ext cx="961248" cy="246151"/>
          </a:xfrm>
          <a:prstGeom prst="rect">
            <a:avLst/>
          </a:prstGeom>
          <a:solidFill>
            <a:schemeClr val="tx1">
              <a:alpha val="44000"/>
            </a:schemeClr>
          </a:solidFill>
        </p:spPr>
        <p:txBody>
          <a:bodyPr wrap="square" lIns="0" tIns="0" rIns="0" bIns="0" rtlCol="0">
            <a:spAutoFit/>
          </a:bodyPr>
          <a:lstStyle/>
          <a:p>
            <a:pPr algn="ctr"/>
            <a:r>
              <a:rPr lang="en-US" sz="1600" dirty="0" smtClean="0">
                <a:solidFill>
                  <a:schemeClr val="bg1"/>
                </a:solidFill>
                <a:latin typeface="Century Gothic" panose="020B0502020202020204" pitchFamily="34" charset="0"/>
              </a:rPr>
              <a:t>Damage</a:t>
            </a:r>
            <a:endParaRPr lang="en-US" sz="1600" dirty="0">
              <a:solidFill>
                <a:schemeClr val="bg1"/>
              </a:solidFill>
              <a:latin typeface="Century Gothic" panose="020B0502020202020204" pitchFamily="34" charset="0"/>
            </a:endParaRPr>
          </a:p>
        </p:txBody>
      </p:sp>
      <p:sp>
        <p:nvSpPr>
          <p:cNvPr id="18" name="TextBox 17"/>
          <p:cNvSpPr txBox="1"/>
          <p:nvPr/>
        </p:nvSpPr>
        <p:spPr>
          <a:xfrm>
            <a:off x="3801776" y="988670"/>
            <a:ext cx="1441615" cy="246221"/>
          </a:xfrm>
          <a:prstGeom prst="rect">
            <a:avLst/>
          </a:prstGeom>
          <a:solidFill>
            <a:schemeClr val="tx1">
              <a:alpha val="44000"/>
            </a:schemeClr>
          </a:solidFill>
        </p:spPr>
        <p:txBody>
          <a:bodyPr wrap="square" lIns="0" tIns="0" rIns="0" bIns="0" rtlCol="0">
            <a:spAutoFit/>
          </a:bodyPr>
          <a:lstStyle/>
          <a:p>
            <a:pPr algn="ctr"/>
            <a:r>
              <a:rPr lang="en-US" sz="1600" dirty="0" smtClean="0">
                <a:solidFill>
                  <a:schemeClr val="bg1"/>
                </a:solidFill>
                <a:latin typeface="Century Gothic" panose="020B0502020202020204" pitchFamily="34" charset="0"/>
              </a:rPr>
              <a:t>September 13</a:t>
            </a:r>
            <a:endParaRPr lang="en-US" sz="1600" dirty="0">
              <a:solidFill>
                <a:schemeClr val="bg1"/>
              </a:solidFill>
              <a:latin typeface="Century Gothic" panose="020B0502020202020204" pitchFamily="34" charset="0"/>
            </a:endParaRPr>
          </a:p>
        </p:txBody>
      </p:sp>
      <p:sp>
        <p:nvSpPr>
          <p:cNvPr id="19" name="TextBox 18"/>
          <p:cNvSpPr txBox="1"/>
          <p:nvPr/>
        </p:nvSpPr>
        <p:spPr>
          <a:xfrm>
            <a:off x="1260827" y="1000355"/>
            <a:ext cx="767487" cy="246221"/>
          </a:xfrm>
          <a:prstGeom prst="rect">
            <a:avLst/>
          </a:prstGeom>
          <a:solidFill>
            <a:schemeClr val="tx1">
              <a:alpha val="44000"/>
            </a:schemeClr>
          </a:solidFill>
        </p:spPr>
        <p:txBody>
          <a:bodyPr wrap="square" lIns="0" tIns="0" rIns="0" bIns="0" rtlCol="0">
            <a:spAutoFit/>
          </a:bodyPr>
          <a:lstStyle/>
          <a:p>
            <a:pPr algn="ctr"/>
            <a:r>
              <a:rPr lang="en-US" sz="1600" dirty="0" smtClean="0">
                <a:solidFill>
                  <a:schemeClr val="bg1"/>
                </a:solidFill>
                <a:latin typeface="Century Gothic" panose="020B0502020202020204" pitchFamily="34" charset="0"/>
              </a:rPr>
              <a:t>March</a:t>
            </a:r>
            <a:endParaRPr lang="en-US" sz="1600" dirty="0">
              <a:solidFill>
                <a:schemeClr val="bg1"/>
              </a:solidFill>
              <a:latin typeface="Century Gothic" panose="020B0502020202020204" pitchFamily="34" charset="0"/>
            </a:endParaRPr>
          </a:p>
        </p:txBody>
      </p:sp>
      <p:sp>
        <p:nvSpPr>
          <p:cNvPr id="20" name="TextBox 19"/>
          <p:cNvSpPr txBox="1"/>
          <p:nvPr/>
        </p:nvSpPr>
        <p:spPr>
          <a:xfrm>
            <a:off x="6425503" y="4054979"/>
            <a:ext cx="961248" cy="246151"/>
          </a:xfrm>
          <a:prstGeom prst="rect">
            <a:avLst/>
          </a:prstGeom>
          <a:solidFill>
            <a:schemeClr val="tx1">
              <a:alpha val="44000"/>
            </a:schemeClr>
          </a:solidFill>
        </p:spPr>
        <p:txBody>
          <a:bodyPr wrap="square" lIns="0" tIns="0" rIns="0" bIns="0" rtlCol="0">
            <a:spAutoFit/>
          </a:bodyPr>
          <a:lstStyle/>
          <a:p>
            <a:pPr algn="ctr"/>
            <a:r>
              <a:rPr lang="en-US" sz="1600" dirty="0" smtClean="0">
                <a:solidFill>
                  <a:schemeClr val="bg1"/>
                </a:solidFill>
                <a:latin typeface="Century Gothic" panose="020B0502020202020204" pitchFamily="34" charset="0"/>
              </a:rPr>
              <a:t>Damage</a:t>
            </a:r>
            <a:endParaRPr lang="en-US" sz="1600" dirty="0">
              <a:solidFill>
                <a:schemeClr val="bg1"/>
              </a:solidFill>
              <a:latin typeface="Century Gothic" panose="020B0502020202020204" pitchFamily="34" charset="0"/>
            </a:endParaRP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10774" t="5683" r="9497" b="1261"/>
          <a:stretch/>
        </p:blipFill>
        <p:spPr>
          <a:xfrm>
            <a:off x="1080174" y="4066177"/>
            <a:ext cx="2303287" cy="2652266"/>
          </a:xfrm>
          <a:prstGeom prst="rect">
            <a:avLst/>
          </a:prstGeom>
        </p:spPr>
      </p:pic>
      <p:sp>
        <p:nvSpPr>
          <p:cNvPr id="22" name="TextBox 21"/>
          <p:cNvSpPr txBox="1"/>
          <p:nvPr/>
        </p:nvSpPr>
        <p:spPr>
          <a:xfrm>
            <a:off x="1087101" y="4066177"/>
            <a:ext cx="767487" cy="246221"/>
          </a:xfrm>
          <a:prstGeom prst="rect">
            <a:avLst/>
          </a:prstGeom>
          <a:solidFill>
            <a:schemeClr val="tx1">
              <a:alpha val="44000"/>
            </a:schemeClr>
          </a:solidFill>
        </p:spPr>
        <p:txBody>
          <a:bodyPr wrap="square" lIns="0" tIns="0" rIns="0" bIns="0" rtlCol="0">
            <a:spAutoFit/>
          </a:bodyPr>
          <a:lstStyle/>
          <a:p>
            <a:pPr algn="ctr"/>
            <a:r>
              <a:rPr lang="en-US" sz="1600" dirty="0" smtClean="0">
                <a:solidFill>
                  <a:schemeClr val="bg1"/>
                </a:solidFill>
                <a:latin typeface="Century Gothic" panose="020B0502020202020204" pitchFamily="34" charset="0"/>
              </a:rPr>
              <a:t>March</a:t>
            </a:r>
            <a:endParaRPr lang="en-US" sz="1600" dirty="0">
              <a:solidFill>
                <a:schemeClr val="bg1"/>
              </a:solidFill>
              <a:latin typeface="Century Gothic" panose="020B0502020202020204" pitchFamily="34" charset="0"/>
            </a:endParaRPr>
          </a:p>
        </p:txBody>
      </p:sp>
      <p:sp>
        <p:nvSpPr>
          <p:cNvPr id="23" name="TextBox 22"/>
          <p:cNvSpPr txBox="1"/>
          <p:nvPr/>
        </p:nvSpPr>
        <p:spPr>
          <a:xfrm>
            <a:off x="3778450" y="4047077"/>
            <a:ext cx="1441615" cy="246221"/>
          </a:xfrm>
          <a:prstGeom prst="rect">
            <a:avLst/>
          </a:prstGeom>
          <a:solidFill>
            <a:schemeClr val="tx1">
              <a:alpha val="44000"/>
            </a:schemeClr>
          </a:solidFill>
        </p:spPr>
        <p:txBody>
          <a:bodyPr wrap="square" lIns="0" tIns="0" rIns="0" bIns="0" rtlCol="0">
            <a:spAutoFit/>
          </a:bodyPr>
          <a:lstStyle/>
          <a:p>
            <a:pPr algn="ctr"/>
            <a:r>
              <a:rPr lang="en-US" sz="1600" dirty="0" smtClean="0">
                <a:solidFill>
                  <a:schemeClr val="bg1"/>
                </a:solidFill>
                <a:latin typeface="Century Gothic" panose="020B0502020202020204" pitchFamily="34" charset="0"/>
              </a:rPr>
              <a:t>September 13</a:t>
            </a:r>
            <a:endParaRPr lang="en-US" sz="1600" dirty="0">
              <a:solidFill>
                <a:schemeClr val="bg1"/>
              </a:solidFill>
              <a:latin typeface="Century Gothic" panose="020B0502020202020204" pitchFamily="34" charset="0"/>
            </a:endParaRPr>
          </a:p>
        </p:txBody>
      </p:sp>
      <p:sp>
        <p:nvSpPr>
          <p:cNvPr id="24" name="TextBox 23"/>
          <p:cNvSpPr txBox="1"/>
          <p:nvPr/>
        </p:nvSpPr>
        <p:spPr>
          <a:xfrm>
            <a:off x="1260827" y="3539170"/>
            <a:ext cx="1329972"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Google Earth Pro</a:t>
            </a:r>
            <a:endParaRPr lang="en-US" sz="1100" dirty="0">
              <a:solidFill>
                <a:schemeClr val="bg1"/>
              </a:solidFill>
              <a:latin typeface="Century Gothic" panose="020B0502020202020204" pitchFamily="34" charset="0"/>
            </a:endParaRPr>
          </a:p>
        </p:txBody>
      </p:sp>
      <p:sp>
        <p:nvSpPr>
          <p:cNvPr id="25" name="TextBox 24"/>
          <p:cNvSpPr txBox="1"/>
          <p:nvPr/>
        </p:nvSpPr>
        <p:spPr>
          <a:xfrm>
            <a:off x="1080174" y="6372892"/>
            <a:ext cx="1329972"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Google Earth Pro</a:t>
            </a:r>
            <a:endParaRPr lang="en-US" sz="1100" dirty="0">
              <a:solidFill>
                <a:schemeClr val="bg1"/>
              </a:solidFill>
              <a:latin typeface="Century Gothic" panose="020B0502020202020204" pitchFamily="34" charset="0"/>
            </a:endParaRPr>
          </a:p>
        </p:txBody>
      </p:sp>
      <p:sp>
        <p:nvSpPr>
          <p:cNvPr id="28" name="TextBox 27"/>
          <p:cNvSpPr txBox="1"/>
          <p:nvPr/>
        </p:nvSpPr>
        <p:spPr>
          <a:xfrm>
            <a:off x="3767859" y="6398855"/>
            <a:ext cx="1956210"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sp>
        <p:nvSpPr>
          <p:cNvPr id="29" name="TextBox 28"/>
          <p:cNvSpPr txBox="1"/>
          <p:nvPr/>
        </p:nvSpPr>
        <p:spPr>
          <a:xfrm>
            <a:off x="3801776" y="3553291"/>
            <a:ext cx="1956210"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grpSp>
        <p:nvGrpSpPr>
          <p:cNvPr id="21" name="Shape 277"/>
          <p:cNvGrpSpPr/>
          <p:nvPr/>
        </p:nvGrpSpPr>
        <p:grpSpPr>
          <a:xfrm>
            <a:off x="8948861" y="3094612"/>
            <a:ext cx="3187986" cy="1495025"/>
            <a:chOff x="8052615" y="20794345"/>
            <a:chExt cx="3142421" cy="1485370"/>
          </a:xfrm>
        </p:grpSpPr>
        <p:pic>
          <p:nvPicPr>
            <p:cNvPr id="26" name="Shape 278"/>
            <p:cNvPicPr preferRelativeResize="0"/>
            <p:nvPr/>
          </p:nvPicPr>
          <p:blipFill rotWithShape="1">
            <a:blip r:embed="rId9">
              <a:clrChange>
                <a:clrFrom>
                  <a:srgbClr val="F1F1F2"/>
                </a:clrFrom>
                <a:clrTo>
                  <a:srgbClr val="F1F1F2">
                    <a:alpha val="0"/>
                  </a:srgbClr>
                </a:clrTo>
              </a:clrChange>
              <a:alphaModFix/>
            </a:blip>
            <a:srcRect/>
            <a:stretch/>
          </p:blipFill>
          <p:spPr>
            <a:xfrm>
              <a:off x="8052615" y="20830811"/>
              <a:ext cx="527162" cy="1443772"/>
            </a:xfrm>
            <a:prstGeom prst="rect">
              <a:avLst/>
            </a:prstGeom>
            <a:noFill/>
            <a:ln>
              <a:noFill/>
            </a:ln>
          </p:spPr>
        </p:pic>
        <p:sp>
          <p:nvSpPr>
            <p:cNvPr id="27" name="Shape 279"/>
            <p:cNvSpPr/>
            <p:nvPr/>
          </p:nvSpPr>
          <p:spPr>
            <a:xfrm>
              <a:off x="8516784" y="20794345"/>
              <a:ext cx="17724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No Damage</a:t>
              </a:r>
              <a:endParaRPr b="1"/>
            </a:p>
          </p:txBody>
        </p:sp>
        <p:sp>
          <p:nvSpPr>
            <p:cNvPr id="30" name="Shape 280"/>
            <p:cNvSpPr/>
            <p:nvPr/>
          </p:nvSpPr>
          <p:spPr>
            <a:xfrm>
              <a:off x="8526242" y="21089708"/>
              <a:ext cx="23757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Minimal Damage</a:t>
              </a:r>
              <a:endParaRPr b="1"/>
            </a:p>
          </p:txBody>
        </p:sp>
        <p:sp>
          <p:nvSpPr>
            <p:cNvPr id="31" name="Shape 281"/>
            <p:cNvSpPr/>
            <p:nvPr/>
          </p:nvSpPr>
          <p:spPr>
            <a:xfrm>
              <a:off x="8531636" y="21358019"/>
              <a:ext cx="26634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Moderate Damage</a:t>
              </a:r>
              <a:endParaRPr b="1"/>
            </a:p>
          </p:txBody>
        </p:sp>
        <p:sp>
          <p:nvSpPr>
            <p:cNvPr id="32" name="Shape 282"/>
            <p:cNvSpPr/>
            <p:nvPr/>
          </p:nvSpPr>
          <p:spPr>
            <a:xfrm>
              <a:off x="8520364" y="21623228"/>
              <a:ext cx="19683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High Damage</a:t>
              </a:r>
              <a:endParaRPr b="1"/>
            </a:p>
          </p:txBody>
        </p:sp>
        <p:sp>
          <p:nvSpPr>
            <p:cNvPr id="33" name="Shape 283"/>
            <p:cNvSpPr/>
            <p:nvPr/>
          </p:nvSpPr>
          <p:spPr>
            <a:xfrm>
              <a:off x="8537054" y="21890616"/>
              <a:ext cx="22599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Severe Damage</a:t>
              </a:r>
              <a:endParaRPr b="1"/>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2" name="Picture 1"/>
          <p:cNvPicPr>
            <a:picLocks noChangeAspect="1"/>
          </p:cNvPicPr>
          <p:nvPr/>
        </p:nvPicPr>
        <p:blipFill rotWithShape="1">
          <a:blip r:embed="rId3"/>
          <a:srcRect l="15493" t="4145" r="58563" b="9510"/>
          <a:stretch/>
        </p:blipFill>
        <p:spPr>
          <a:xfrm>
            <a:off x="0" y="872402"/>
            <a:ext cx="5720939" cy="5949825"/>
          </a:xfrm>
          <a:prstGeom prst="rect">
            <a:avLst/>
          </a:prstGeom>
        </p:spPr>
      </p:pic>
      <p:sp>
        <p:nvSpPr>
          <p:cNvPr id="407" name="Shape 407"/>
          <p:cNvSpPr txBox="1">
            <a:spLocks noGrp="1"/>
          </p:cNvSpPr>
          <p:nvPr>
            <p:ph type="body" idx="2"/>
          </p:nvPr>
        </p:nvSpPr>
        <p:spPr>
          <a:xfrm>
            <a:off x="6629400" y="1143000"/>
            <a:ext cx="33936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dirty="0" smtClean="0"/>
              <a:t>Damage </a:t>
            </a:r>
            <a:endParaRPr dirty="0"/>
          </a:p>
        </p:txBody>
      </p:sp>
      <p:sp>
        <p:nvSpPr>
          <p:cNvPr id="410" name="Shape 410"/>
          <p:cNvSpPr txBox="1">
            <a:spLocks noGrp="1"/>
          </p:cNvSpPr>
          <p:nvPr>
            <p:ph type="body" idx="5"/>
          </p:nvPr>
        </p:nvSpPr>
        <p:spPr>
          <a:xfrm>
            <a:off x="6705600" y="3505200"/>
            <a:ext cx="33936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dirty="0" smtClean="0"/>
              <a:t>Recovery</a:t>
            </a:r>
            <a:endParaRPr dirty="0"/>
          </a:p>
        </p:txBody>
      </p:sp>
      <p:sp>
        <p:nvSpPr>
          <p:cNvPr id="412" name="Shape 412"/>
          <p:cNvSpPr txBox="1">
            <a:spLocks noGrp="1"/>
          </p:cNvSpPr>
          <p:nvPr>
            <p:ph type="title"/>
          </p:nvPr>
        </p:nvSpPr>
        <p:spPr>
          <a:xfrm>
            <a:off x="1000124" y="365124"/>
            <a:ext cx="10734675"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smtClean="0"/>
              <a:t>Conclusions – Vegetation Analysis</a:t>
            </a:r>
            <a:endParaRPr dirty="0"/>
          </a:p>
        </p:txBody>
      </p:sp>
      <p:sp>
        <p:nvSpPr>
          <p:cNvPr id="10" name="Shape 408"/>
          <p:cNvSpPr txBox="1">
            <a:spLocks noGrp="1"/>
          </p:cNvSpPr>
          <p:nvPr>
            <p:ph type="body" idx="3"/>
          </p:nvPr>
        </p:nvSpPr>
        <p:spPr>
          <a:xfrm>
            <a:off x="5943601" y="2033588"/>
            <a:ext cx="6248399" cy="1776412"/>
          </a:xfrm>
          <a:prstGeom prst="rect">
            <a:avLst/>
          </a:prstGeom>
        </p:spPr>
        <p:txBody>
          <a:bodyPr spcFirstLastPara="1" wrap="square" lIns="91425" tIns="91425" rIns="91425" bIns="91425" anchor="t" anchorCtr="0">
            <a:noAutofit/>
          </a:bodyPr>
          <a:lstStyle/>
          <a:p>
            <a:pPr marL="0" indent="0">
              <a:lnSpc>
                <a:spcPct val="100000"/>
              </a:lnSpc>
            </a:pPr>
            <a:r>
              <a:rPr lang="en-US" sz="2400" dirty="0" smtClean="0"/>
              <a:t>Immediately following Hurricane Irma, our analysis showed that </a:t>
            </a:r>
            <a:r>
              <a:rPr lang="en-US" sz="2400" b="1" dirty="0" smtClean="0"/>
              <a:t>vegetation experienced severe damage. </a:t>
            </a:r>
          </a:p>
        </p:txBody>
      </p:sp>
      <p:sp>
        <p:nvSpPr>
          <p:cNvPr id="11" name="Shape 408"/>
          <p:cNvSpPr txBox="1">
            <a:spLocks noGrp="1"/>
          </p:cNvSpPr>
          <p:nvPr>
            <p:ph type="body" idx="3"/>
          </p:nvPr>
        </p:nvSpPr>
        <p:spPr>
          <a:xfrm>
            <a:off x="5943601" y="4456318"/>
            <a:ext cx="6143075" cy="2590800"/>
          </a:xfrm>
          <a:prstGeom prst="rect">
            <a:avLst/>
          </a:prstGeom>
        </p:spPr>
        <p:txBody>
          <a:bodyPr spcFirstLastPara="1" wrap="square" lIns="91425" tIns="91425" rIns="91425" bIns="91425" anchor="t" anchorCtr="0">
            <a:noAutofit/>
          </a:bodyPr>
          <a:lstStyle/>
          <a:p>
            <a:pPr marL="0" indent="0">
              <a:lnSpc>
                <a:spcPct val="100000"/>
              </a:lnSpc>
            </a:pPr>
            <a:r>
              <a:rPr lang="en-US" sz="2400" dirty="0" smtClean="0"/>
              <a:t>Our results will help our project partners to identify areas and species that demonstrated the </a:t>
            </a:r>
            <a:r>
              <a:rPr lang="en-US" sz="2400" b="1" dirty="0" smtClean="0"/>
              <a:t>highest rate of resiliency. </a:t>
            </a:r>
          </a:p>
          <a:p>
            <a:pPr marL="0" indent="0">
              <a:lnSpc>
                <a:spcPct val="100000"/>
              </a:lnSpc>
            </a:pPr>
            <a:endParaRPr lang="en-US" sz="2400" dirty="0"/>
          </a:p>
          <a:p>
            <a:pPr marL="0" indent="0">
              <a:lnSpc>
                <a:spcPct val="100000"/>
              </a:lnSpc>
            </a:pPr>
            <a:endParaRPr lang="en-US" sz="2400" dirty="0"/>
          </a:p>
          <a:p>
            <a:pPr marL="0" indent="0">
              <a:lnSpc>
                <a:spcPct val="100000"/>
              </a:lnSpc>
            </a:pPr>
            <a:endParaRPr lang="en-US" sz="2400" dirty="0"/>
          </a:p>
        </p:txBody>
      </p:sp>
      <p:sp>
        <p:nvSpPr>
          <p:cNvPr id="9" name="TextBox 8"/>
          <p:cNvSpPr txBox="1"/>
          <p:nvPr/>
        </p:nvSpPr>
        <p:spPr>
          <a:xfrm>
            <a:off x="3764729" y="6504117"/>
            <a:ext cx="1956210"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10152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Water Quality Methodology</a:t>
            </a:r>
            <a:endParaRPr lang="en-US" dirty="0"/>
          </a:p>
        </p:txBody>
      </p:sp>
      <p:grpSp>
        <p:nvGrpSpPr>
          <p:cNvPr id="9" name="Shape 170"/>
          <p:cNvGrpSpPr/>
          <p:nvPr/>
        </p:nvGrpSpPr>
        <p:grpSpPr>
          <a:xfrm>
            <a:off x="-9452" y="2209800"/>
            <a:ext cx="12049052" cy="3352800"/>
            <a:chOff x="631238" y="3532959"/>
            <a:chExt cx="11152763" cy="2977002"/>
          </a:xfrm>
        </p:grpSpPr>
        <p:grpSp>
          <p:nvGrpSpPr>
            <p:cNvPr id="10" name="Shape 171"/>
            <p:cNvGrpSpPr/>
            <p:nvPr/>
          </p:nvGrpSpPr>
          <p:grpSpPr>
            <a:xfrm>
              <a:off x="631238" y="3532959"/>
              <a:ext cx="11152763" cy="2977002"/>
              <a:chOff x="353627" y="3260244"/>
              <a:chExt cx="11152763" cy="2977002"/>
            </a:xfrm>
          </p:grpSpPr>
          <p:cxnSp>
            <p:nvCxnSpPr>
              <p:cNvPr id="12" name="Shape 172"/>
              <p:cNvCxnSpPr>
                <a:stCxn id="42" idx="5"/>
                <a:endCxn id="41" idx="1"/>
              </p:cNvCxnSpPr>
              <p:nvPr/>
            </p:nvCxnSpPr>
            <p:spPr>
              <a:xfrm rot="10800000" flipH="1">
                <a:off x="9120353" y="4852031"/>
                <a:ext cx="507600" cy="748800"/>
              </a:xfrm>
              <a:prstGeom prst="bentConnector3">
                <a:avLst>
                  <a:gd name="adj1" fmla="val -4691"/>
                </a:avLst>
              </a:prstGeom>
              <a:noFill/>
              <a:ln w="15875" cap="flat" cmpd="sng">
                <a:solidFill>
                  <a:srgbClr val="595959"/>
                </a:solidFill>
                <a:prstDash val="solid"/>
                <a:miter lim="800000"/>
                <a:headEnd type="none" w="sm" len="sm"/>
                <a:tailEnd type="triangle" w="med" len="med"/>
              </a:ln>
            </p:spPr>
          </p:cxnSp>
          <p:grpSp>
            <p:nvGrpSpPr>
              <p:cNvPr id="15" name="Shape 179"/>
              <p:cNvGrpSpPr/>
              <p:nvPr/>
            </p:nvGrpSpPr>
            <p:grpSpPr>
              <a:xfrm>
                <a:off x="353627" y="3260244"/>
                <a:ext cx="11152763" cy="2977002"/>
                <a:chOff x="142533" y="2074294"/>
                <a:chExt cx="8741868" cy="2569784"/>
              </a:xfrm>
            </p:grpSpPr>
            <p:cxnSp>
              <p:nvCxnSpPr>
                <p:cNvPr id="16" name="Shape 180"/>
                <p:cNvCxnSpPr>
                  <a:stCxn id="36" idx="3"/>
                  <a:endCxn id="37" idx="1"/>
                </p:cNvCxnSpPr>
                <p:nvPr/>
              </p:nvCxnSpPr>
              <p:spPr>
                <a:xfrm>
                  <a:off x="3953474" y="3331767"/>
                  <a:ext cx="244229" cy="0"/>
                </a:xfrm>
                <a:prstGeom prst="straightConnector1">
                  <a:avLst/>
                </a:prstGeom>
                <a:noFill/>
                <a:ln w="19050" cap="flat" cmpd="sng">
                  <a:solidFill>
                    <a:srgbClr val="595959"/>
                  </a:solidFill>
                  <a:prstDash val="solid"/>
                  <a:miter lim="800000"/>
                  <a:headEnd type="none" w="sm" len="sm"/>
                  <a:tailEnd type="triangle" w="med" len="med"/>
                </a:ln>
              </p:spPr>
            </p:cxnSp>
            <p:grpSp>
              <p:nvGrpSpPr>
                <p:cNvPr id="17" name="Shape 183"/>
                <p:cNvGrpSpPr/>
                <p:nvPr/>
              </p:nvGrpSpPr>
              <p:grpSpPr>
                <a:xfrm>
                  <a:off x="142533" y="2074294"/>
                  <a:ext cx="8741868" cy="2569784"/>
                  <a:chOff x="142533" y="2074294"/>
                  <a:chExt cx="8741868" cy="2569784"/>
                </a:xfrm>
              </p:grpSpPr>
              <p:cxnSp>
                <p:nvCxnSpPr>
                  <p:cNvPr id="18" name="Shape 184"/>
                  <p:cNvCxnSpPr>
                    <a:stCxn id="40" idx="3"/>
                    <a:endCxn id="41" idx="1"/>
                  </p:cNvCxnSpPr>
                  <p:nvPr/>
                </p:nvCxnSpPr>
                <p:spPr>
                  <a:xfrm>
                    <a:off x="7014154" y="2714891"/>
                    <a:ext cx="397871" cy="733399"/>
                  </a:xfrm>
                  <a:prstGeom prst="bentConnector3">
                    <a:avLst>
                      <a:gd name="adj1" fmla="val 50000"/>
                    </a:avLst>
                  </a:prstGeom>
                  <a:noFill/>
                  <a:ln w="15875" cap="flat" cmpd="sng">
                    <a:solidFill>
                      <a:srgbClr val="595959"/>
                    </a:solidFill>
                    <a:prstDash val="solid"/>
                    <a:miter lim="800000"/>
                    <a:headEnd type="none" w="sm" len="sm"/>
                    <a:tailEnd type="triangle" w="med" len="med"/>
                  </a:ln>
                </p:spPr>
              </p:cxnSp>
              <p:grpSp>
                <p:nvGrpSpPr>
                  <p:cNvPr id="27" name="Shape 197"/>
                  <p:cNvGrpSpPr/>
                  <p:nvPr/>
                </p:nvGrpSpPr>
                <p:grpSpPr>
                  <a:xfrm>
                    <a:off x="142533" y="2074294"/>
                    <a:ext cx="8741868" cy="2569784"/>
                    <a:chOff x="137179" y="2034665"/>
                    <a:chExt cx="8413454" cy="2520688"/>
                  </a:xfrm>
                </p:grpSpPr>
                <p:cxnSp>
                  <p:nvCxnSpPr>
                    <p:cNvPr id="29" name="Shape 198"/>
                    <p:cNvCxnSpPr>
                      <a:stCxn id="38" idx="3"/>
                      <a:endCxn id="42" idx="2"/>
                    </p:cNvCxnSpPr>
                    <p:nvPr/>
                  </p:nvCxnSpPr>
                  <p:spPr>
                    <a:xfrm flipV="1">
                      <a:off x="5231890" y="4191265"/>
                      <a:ext cx="399072" cy="3660"/>
                    </a:xfrm>
                    <a:prstGeom prst="straightConnector1">
                      <a:avLst/>
                    </a:prstGeom>
                    <a:noFill/>
                    <a:ln w="19050" cap="flat" cmpd="sng">
                      <a:solidFill>
                        <a:srgbClr val="595959"/>
                      </a:solidFill>
                      <a:prstDash val="solid"/>
                      <a:miter lim="800000"/>
                      <a:headEnd type="none" w="sm" len="sm"/>
                      <a:tailEnd type="triangle" w="med" len="med"/>
                    </a:ln>
                  </p:spPr>
                </p:cxnSp>
                <p:grpSp>
                  <p:nvGrpSpPr>
                    <p:cNvPr id="31" name="Shape 203"/>
                    <p:cNvGrpSpPr/>
                    <p:nvPr/>
                  </p:nvGrpSpPr>
                  <p:grpSpPr>
                    <a:xfrm>
                      <a:off x="137179" y="2034665"/>
                      <a:ext cx="8413454" cy="2520688"/>
                      <a:chOff x="141555" y="2019879"/>
                      <a:chExt cx="8681960" cy="2502370"/>
                    </a:xfrm>
                  </p:grpSpPr>
                  <p:grpSp>
                    <p:nvGrpSpPr>
                      <p:cNvPr id="32" name="Shape 204"/>
                      <p:cNvGrpSpPr/>
                      <p:nvPr/>
                    </p:nvGrpSpPr>
                    <p:grpSpPr>
                      <a:xfrm>
                        <a:off x="141555" y="2019879"/>
                        <a:ext cx="8681960" cy="2502370"/>
                        <a:chOff x="141555" y="2019879"/>
                        <a:chExt cx="8681960" cy="2502370"/>
                      </a:xfrm>
                    </p:grpSpPr>
                    <p:grpSp>
                      <p:nvGrpSpPr>
                        <p:cNvPr id="34" name="Shape 205"/>
                        <p:cNvGrpSpPr/>
                        <p:nvPr/>
                      </p:nvGrpSpPr>
                      <p:grpSpPr>
                        <a:xfrm>
                          <a:off x="263406" y="2019879"/>
                          <a:ext cx="8560109" cy="2502370"/>
                          <a:chOff x="263406" y="2019879"/>
                          <a:chExt cx="8560109" cy="2502370"/>
                        </a:xfrm>
                      </p:grpSpPr>
                      <p:sp>
                        <p:nvSpPr>
                          <p:cNvPr id="36" name="Shape 181" descr="Multi document shape (stacked pages)" title="Information"/>
                          <p:cNvSpPr/>
                          <p:nvPr/>
                        </p:nvSpPr>
                        <p:spPr>
                          <a:xfrm>
                            <a:off x="2464271" y="2341772"/>
                            <a:ext cx="1462109" cy="1805186"/>
                          </a:xfrm>
                          <a:prstGeom prst="flowChartMultidocument">
                            <a:avLst/>
                          </a:prstGeom>
                          <a:solidFill>
                            <a:srgbClr val="006699"/>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smtClean="0">
                                <a:solidFill>
                                  <a:schemeClr val="lt1"/>
                                </a:solidFill>
                                <a:latin typeface="Century Gothic"/>
                                <a:ea typeface="Century Gothic"/>
                                <a:cs typeface="Century Gothic"/>
                                <a:sym typeface="Century Gothic"/>
                              </a:rPr>
                              <a:t>Aqua MODIS</a:t>
                            </a:r>
                          </a:p>
                          <a:p>
                            <a:pPr marL="0" marR="0" lvl="0" indent="0" algn="ctr" rtl="0">
                              <a:spcBef>
                                <a:spcPts val="0"/>
                              </a:spcBef>
                              <a:spcAft>
                                <a:spcPts val="0"/>
                              </a:spcAft>
                              <a:buNone/>
                            </a:pPr>
                            <a:r>
                              <a:rPr lang="en-US" sz="2000" dirty="0" smtClean="0">
                                <a:solidFill>
                                  <a:schemeClr val="lt1"/>
                                </a:solidFill>
                                <a:latin typeface="Century Gothic"/>
                                <a:ea typeface="Century Gothic"/>
                                <a:cs typeface="Century Gothic"/>
                                <a:sym typeface="Century Gothic"/>
                              </a:rPr>
                              <a:t>Sentinel 3 (future)</a:t>
                            </a:r>
                            <a:endParaRPr sz="20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i="1" dirty="0" smtClean="0">
                                <a:solidFill>
                                  <a:schemeClr val="lt1"/>
                                </a:solidFill>
                                <a:latin typeface="Century Gothic"/>
                                <a:ea typeface="Century Gothic"/>
                                <a:cs typeface="Century Gothic"/>
                                <a:sym typeface="Century Gothic"/>
                              </a:rPr>
                              <a:t>In </a:t>
                            </a:r>
                            <a:r>
                              <a:rPr lang="en-US" sz="2000" i="1" dirty="0">
                                <a:solidFill>
                                  <a:schemeClr val="lt1"/>
                                </a:solidFill>
                                <a:latin typeface="Century Gothic"/>
                                <a:ea typeface="Century Gothic"/>
                                <a:cs typeface="Century Gothic"/>
                                <a:sym typeface="Century Gothic"/>
                              </a:rPr>
                              <a:t>situ </a:t>
                            </a:r>
                            <a:r>
                              <a:rPr lang="en-US" sz="2000" dirty="0">
                                <a:solidFill>
                                  <a:schemeClr val="lt1"/>
                                </a:solidFill>
                                <a:latin typeface="Century Gothic"/>
                                <a:ea typeface="Century Gothic"/>
                                <a:cs typeface="Century Gothic"/>
                                <a:sym typeface="Century Gothic"/>
                              </a:rPr>
                              <a:t>data</a:t>
                            </a:r>
                            <a:endParaRPr sz="20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2000" i="1" dirty="0">
                              <a:solidFill>
                                <a:schemeClr val="lt1"/>
                              </a:solidFill>
                              <a:latin typeface="Century Gothic"/>
                              <a:ea typeface="Century Gothic"/>
                              <a:cs typeface="Century Gothic"/>
                              <a:sym typeface="Century Gothic"/>
                            </a:endParaRPr>
                          </a:p>
                        </p:txBody>
                      </p:sp>
                      <p:sp>
                        <p:nvSpPr>
                          <p:cNvPr id="37" name="Shape 182"/>
                          <p:cNvSpPr txBox="1"/>
                          <p:nvPr/>
                        </p:nvSpPr>
                        <p:spPr>
                          <a:xfrm>
                            <a:off x="4168935" y="2971711"/>
                            <a:ext cx="1136648" cy="545307"/>
                          </a:xfrm>
                          <a:prstGeom prst="rect">
                            <a:avLst/>
                          </a:prstGeom>
                          <a:solidFill>
                            <a:srgbClr val="7F7F7F"/>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Chlorophyll</a:t>
                            </a:r>
                            <a:r>
                              <a:rPr lang="en-US" sz="1800" dirty="0">
                                <a:solidFill>
                                  <a:schemeClr val="lt1"/>
                                </a:solidFill>
                                <a:latin typeface="Century Gothic"/>
                                <a:ea typeface="Century Gothic"/>
                                <a:cs typeface="Century Gothic"/>
                                <a:sym typeface="Century Gothic"/>
                              </a:rPr>
                              <a:t> </a:t>
                            </a:r>
                            <a:endParaRPr dirty="0"/>
                          </a:p>
                        </p:txBody>
                      </p:sp>
                      <p:sp>
                        <p:nvSpPr>
                          <p:cNvPr id="38" name="Shape 199"/>
                          <p:cNvSpPr txBox="1"/>
                          <p:nvPr/>
                        </p:nvSpPr>
                        <p:spPr>
                          <a:xfrm>
                            <a:off x="4168935" y="3844223"/>
                            <a:ext cx="1229923" cy="640434"/>
                          </a:xfrm>
                          <a:prstGeom prst="rect">
                            <a:avLst/>
                          </a:prstGeom>
                          <a:solidFill>
                            <a:srgbClr val="7F7F7F"/>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i="1" dirty="0">
                                <a:solidFill>
                                  <a:schemeClr val="lt1"/>
                                </a:solidFill>
                                <a:latin typeface="Century Gothic"/>
                                <a:ea typeface="Century Gothic"/>
                                <a:cs typeface="Century Gothic"/>
                                <a:sym typeface="Century Gothic"/>
                              </a:rPr>
                              <a:t>in situ </a:t>
                            </a:r>
                            <a:r>
                              <a:rPr lang="en-US" sz="2000" dirty="0">
                                <a:solidFill>
                                  <a:schemeClr val="lt1"/>
                                </a:solidFill>
                                <a:latin typeface="Century Gothic"/>
                                <a:ea typeface="Century Gothic"/>
                                <a:cs typeface="Century Gothic"/>
                                <a:sym typeface="Century Gothic"/>
                              </a:rPr>
                              <a:t>parameters  </a:t>
                            </a:r>
                            <a:endParaRPr sz="1800" dirty="0"/>
                          </a:p>
                        </p:txBody>
                      </p:sp>
                      <p:sp>
                        <p:nvSpPr>
                          <p:cNvPr id="39" name="Shape 206"/>
                          <p:cNvSpPr txBox="1"/>
                          <p:nvPr/>
                        </p:nvSpPr>
                        <p:spPr>
                          <a:xfrm>
                            <a:off x="4154803" y="2019879"/>
                            <a:ext cx="1136647" cy="545307"/>
                          </a:xfrm>
                          <a:prstGeom prst="rect">
                            <a:avLst/>
                          </a:prstGeom>
                          <a:solidFill>
                            <a:srgbClr val="7F7F7F"/>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Turbidity</a:t>
                            </a:r>
                            <a:endParaRPr dirty="0"/>
                          </a:p>
                        </p:txBody>
                      </p:sp>
                      <p:sp>
                        <p:nvSpPr>
                          <p:cNvPr id="40" name="Shape 185"/>
                          <p:cNvSpPr txBox="1"/>
                          <p:nvPr/>
                        </p:nvSpPr>
                        <p:spPr>
                          <a:xfrm>
                            <a:off x="5779123" y="2292533"/>
                            <a:ext cx="1186962" cy="702277"/>
                          </a:xfrm>
                          <a:prstGeom prst="rect">
                            <a:avLst/>
                          </a:prstGeom>
                          <a:solidFill>
                            <a:srgbClr val="50637E"/>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Water Quality Time Series</a:t>
                            </a:r>
                            <a:endParaRPr sz="2000" dirty="0">
                              <a:solidFill>
                                <a:schemeClr val="lt1"/>
                              </a:solidFill>
                              <a:latin typeface="Century Gothic"/>
                              <a:ea typeface="Century Gothic"/>
                              <a:cs typeface="Century Gothic"/>
                              <a:sym typeface="Century Gothic"/>
                            </a:endParaRPr>
                          </a:p>
                        </p:txBody>
                      </p:sp>
                      <p:sp>
                        <p:nvSpPr>
                          <p:cNvPr id="41" name="Shape 174"/>
                          <p:cNvSpPr txBox="1"/>
                          <p:nvPr/>
                        </p:nvSpPr>
                        <p:spPr>
                          <a:xfrm>
                            <a:off x="7361230" y="3116295"/>
                            <a:ext cx="1462285" cy="483072"/>
                          </a:xfrm>
                          <a:prstGeom prst="rect">
                            <a:avLst/>
                          </a:prstGeom>
                          <a:solidFill>
                            <a:srgbClr val="50637E"/>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Water Quality  </a:t>
                            </a:r>
                            <a:r>
                              <a:rPr lang="en-US" sz="2000" dirty="0" smtClean="0">
                                <a:solidFill>
                                  <a:schemeClr val="lt1"/>
                                </a:solidFill>
                                <a:latin typeface="Century Gothic"/>
                                <a:ea typeface="Century Gothic"/>
                                <a:cs typeface="Century Gothic"/>
                                <a:sym typeface="Century Gothic"/>
                              </a:rPr>
                              <a:t>Predictive Tool</a:t>
                            </a:r>
                            <a:endParaRPr sz="2000" dirty="0">
                              <a:solidFill>
                                <a:schemeClr val="lt1"/>
                              </a:solidFill>
                              <a:latin typeface="Century Gothic"/>
                              <a:ea typeface="Century Gothic"/>
                              <a:cs typeface="Century Gothic"/>
                              <a:sym typeface="Century Gothic"/>
                            </a:endParaRPr>
                          </a:p>
                        </p:txBody>
                      </p:sp>
                      <p:sp>
                        <p:nvSpPr>
                          <p:cNvPr id="42" name="Shape 173"/>
                          <p:cNvSpPr/>
                          <p:nvPr/>
                        </p:nvSpPr>
                        <p:spPr>
                          <a:xfrm>
                            <a:off x="5810666" y="3727038"/>
                            <a:ext cx="1155419" cy="694030"/>
                          </a:xfrm>
                          <a:prstGeom prst="cube">
                            <a:avLst>
                              <a:gd name="adj" fmla="val 25000"/>
                            </a:avLst>
                          </a:prstGeom>
                          <a:solidFill>
                            <a:srgbClr val="FF990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entury Gothic"/>
                              <a:ea typeface="Century Gothic"/>
                              <a:cs typeface="Century Gothic"/>
                              <a:sym typeface="Century Gothic"/>
                            </a:endParaRPr>
                          </a:p>
                        </p:txBody>
                      </p:sp>
                      <p:sp>
                        <p:nvSpPr>
                          <p:cNvPr id="43" name="Shape 207"/>
                          <p:cNvSpPr txBox="1"/>
                          <p:nvPr/>
                        </p:nvSpPr>
                        <p:spPr>
                          <a:xfrm>
                            <a:off x="5779869" y="3908363"/>
                            <a:ext cx="1106447" cy="613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i="1" dirty="0">
                                <a:solidFill>
                                  <a:schemeClr val="lt1"/>
                                </a:solidFill>
                                <a:latin typeface="Century Gothic"/>
                                <a:ea typeface="Century Gothic"/>
                                <a:cs typeface="Century Gothic"/>
                                <a:sym typeface="Century Gothic"/>
                              </a:rPr>
                              <a:t>Deep Water </a:t>
                            </a:r>
                            <a:r>
                              <a:rPr lang="en-US" sz="2000" dirty="0">
                                <a:solidFill>
                                  <a:schemeClr val="lt1"/>
                                </a:solidFill>
                                <a:latin typeface="Century Gothic"/>
                                <a:ea typeface="Century Gothic"/>
                                <a:cs typeface="Century Gothic"/>
                                <a:sym typeface="Century Gothic"/>
                              </a:rPr>
                              <a:t>Code</a:t>
                            </a:r>
                            <a:endParaRPr sz="2000" dirty="0"/>
                          </a:p>
                        </p:txBody>
                      </p:sp>
                      <p:cxnSp>
                        <p:nvCxnSpPr>
                          <p:cNvPr id="44" name="Shape 208"/>
                          <p:cNvCxnSpPr>
                            <a:stCxn id="39" idx="3"/>
                            <a:endCxn id="40" idx="1"/>
                          </p:cNvCxnSpPr>
                          <p:nvPr/>
                        </p:nvCxnSpPr>
                        <p:spPr>
                          <a:xfrm>
                            <a:off x="5291450" y="2292533"/>
                            <a:ext cx="487673" cy="351139"/>
                          </a:xfrm>
                          <a:prstGeom prst="bentConnector3">
                            <a:avLst>
                              <a:gd name="adj1" fmla="val 50000"/>
                            </a:avLst>
                          </a:prstGeom>
                          <a:noFill/>
                          <a:ln w="19050" cap="flat" cmpd="sng">
                            <a:solidFill>
                              <a:srgbClr val="595959"/>
                            </a:solidFill>
                            <a:prstDash val="solid"/>
                            <a:miter lim="800000"/>
                            <a:headEnd type="none" w="sm" len="sm"/>
                            <a:tailEnd type="triangle" w="med" len="med"/>
                          </a:ln>
                        </p:spPr>
                      </p:cxnSp>
                      <p:cxnSp>
                        <p:nvCxnSpPr>
                          <p:cNvPr id="46" name="Shape 212"/>
                          <p:cNvCxnSpPr>
                            <a:stCxn id="36" idx="3"/>
                            <a:endCxn id="38" idx="1"/>
                          </p:cNvCxnSpPr>
                          <p:nvPr/>
                        </p:nvCxnSpPr>
                        <p:spPr>
                          <a:xfrm>
                            <a:off x="3926380" y="3244365"/>
                            <a:ext cx="242556" cy="920076"/>
                          </a:xfrm>
                          <a:prstGeom prst="bentConnector3">
                            <a:avLst>
                              <a:gd name="adj1" fmla="val 50000"/>
                            </a:avLst>
                          </a:prstGeom>
                          <a:noFill/>
                          <a:ln w="19050" cap="flat" cmpd="sng">
                            <a:solidFill>
                              <a:srgbClr val="595959"/>
                            </a:solidFill>
                            <a:prstDash val="solid"/>
                            <a:miter lim="800000"/>
                            <a:headEnd type="none" w="sm" len="sm"/>
                            <a:tailEnd type="triangle" w="med" len="med"/>
                          </a:ln>
                        </p:spPr>
                      </p:cxnSp>
                      <p:cxnSp>
                        <p:nvCxnSpPr>
                          <p:cNvPr id="47" name="Shape 213"/>
                          <p:cNvCxnSpPr>
                            <a:stCxn id="48" idx="3"/>
                            <a:endCxn id="36" idx="1"/>
                          </p:cNvCxnSpPr>
                          <p:nvPr/>
                        </p:nvCxnSpPr>
                        <p:spPr>
                          <a:xfrm>
                            <a:off x="2064658" y="3244365"/>
                            <a:ext cx="399613" cy="0"/>
                          </a:xfrm>
                          <a:prstGeom prst="straightConnector1">
                            <a:avLst/>
                          </a:prstGeom>
                          <a:noFill/>
                          <a:ln w="19050" cap="flat" cmpd="sng">
                            <a:solidFill>
                              <a:srgbClr val="595959"/>
                            </a:solidFill>
                            <a:prstDash val="solid"/>
                            <a:miter lim="800000"/>
                            <a:headEnd type="none" w="sm" len="sm"/>
                            <a:tailEnd type="triangle" w="med" len="med"/>
                          </a:ln>
                        </p:spPr>
                      </p:cxnSp>
                      <p:sp>
                        <p:nvSpPr>
                          <p:cNvPr id="48" name="Shape 202"/>
                          <p:cNvSpPr/>
                          <p:nvPr/>
                        </p:nvSpPr>
                        <p:spPr>
                          <a:xfrm>
                            <a:off x="263406" y="2886261"/>
                            <a:ext cx="1801252" cy="716207"/>
                          </a:xfrm>
                          <a:prstGeom prst="flowChartPreparation">
                            <a:avLst/>
                          </a:prstGeom>
                          <a:solidFill>
                            <a:srgbClr val="00808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p:txBody>
                      </p:sp>
                    </p:grpSp>
                    <p:sp>
                      <p:nvSpPr>
                        <p:cNvPr id="35" name="Shape 214"/>
                        <p:cNvSpPr txBox="1"/>
                        <p:nvPr/>
                      </p:nvSpPr>
                      <p:spPr>
                        <a:xfrm>
                          <a:off x="141555" y="2981761"/>
                          <a:ext cx="2110190" cy="5295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Water Quality </a:t>
                          </a:r>
                          <a:endParaRPr sz="20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Data</a:t>
                          </a:r>
                          <a:endParaRPr sz="2000" dirty="0">
                            <a:solidFill>
                              <a:schemeClr val="lt1"/>
                            </a:solidFill>
                            <a:latin typeface="Century Gothic"/>
                            <a:ea typeface="Century Gothic"/>
                            <a:cs typeface="Century Gothic"/>
                            <a:sym typeface="Century Gothic"/>
                          </a:endParaRPr>
                        </a:p>
                      </p:txBody>
                    </p:sp>
                  </p:grpSp>
                  <p:cxnSp>
                    <p:nvCxnSpPr>
                      <p:cNvPr id="33" name="Shape 215"/>
                      <p:cNvCxnSpPr>
                        <a:stCxn id="36" idx="3"/>
                        <a:endCxn id="39" idx="1"/>
                      </p:cNvCxnSpPr>
                      <p:nvPr/>
                    </p:nvCxnSpPr>
                    <p:spPr>
                      <a:xfrm flipV="1">
                        <a:off x="3926380" y="2292533"/>
                        <a:ext cx="228423" cy="951832"/>
                      </a:xfrm>
                      <a:prstGeom prst="bentConnector3">
                        <a:avLst>
                          <a:gd name="adj1" fmla="val 50000"/>
                        </a:avLst>
                      </a:prstGeom>
                      <a:noFill/>
                      <a:ln w="19050" cap="flat" cmpd="sng">
                        <a:solidFill>
                          <a:srgbClr val="595959"/>
                        </a:solidFill>
                        <a:prstDash val="solid"/>
                        <a:miter lim="800000"/>
                        <a:headEnd type="none" w="sm" len="sm"/>
                        <a:tailEnd type="triangle" w="med" len="med"/>
                      </a:ln>
                    </p:spPr>
                  </p:cxnSp>
                </p:grpSp>
              </p:grpSp>
            </p:grpSp>
          </p:grpSp>
        </p:grpSp>
        <p:cxnSp>
          <p:nvCxnSpPr>
            <p:cNvPr id="11" name="Shape 217"/>
            <p:cNvCxnSpPr>
              <a:stCxn id="37" idx="3"/>
              <a:endCxn id="40" idx="1"/>
            </p:cNvCxnSpPr>
            <p:nvPr/>
          </p:nvCxnSpPr>
          <p:spPr>
            <a:xfrm flipV="1">
              <a:off x="7264899" y="4275068"/>
              <a:ext cx="608305" cy="714629"/>
            </a:xfrm>
            <a:prstGeom prst="bentConnector3">
              <a:avLst>
                <a:gd name="adj1" fmla="val 50000"/>
              </a:avLst>
            </a:prstGeom>
            <a:noFill/>
            <a:ln w="19050" cap="flat" cmpd="sng">
              <a:solidFill>
                <a:srgbClr val="595959"/>
              </a:solidFill>
              <a:prstDash val="solid"/>
              <a:miter lim="800000"/>
              <a:headEnd type="none" w="sm" len="sm"/>
              <a:tailEnd type="triangle" w="med" len="med"/>
            </a:ln>
          </p:spPr>
        </p:cxnSp>
      </p:grpSp>
    </p:spTree>
    <p:extLst>
      <p:ext uri="{BB962C8B-B14F-4D97-AF65-F5344CB8AC3E}">
        <p14:creationId xmlns:p14="http://schemas.microsoft.com/office/powerpoint/2010/main" val="4038267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Results</a:t>
            </a:r>
            <a:endParaRPr lang="en-US" dirty="0"/>
          </a:p>
        </p:txBody>
      </p:sp>
      <p:grpSp>
        <p:nvGrpSpPr>
          <p:cNvPr id="19" name="Group 18"/>
          <p:cNvGrpSpPr/>
          <p:nvPr/>
        </p:nvGrpSpPr>
        <p:grpSpPr>
          <a:xfrm>
            <a:off x="5236272" y="145152"/>
            <a:ext cx="3474720" cy="6650451"/>
            <a:chOff x="5236272" y="145152"/>
            <a:chExt cx="3474720" cy="665045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272" y="145152"/>
              <a:ext cx="3474720" cy="6650451"/>
            </a:xfrm>
            <a:prstGeom prst="rect">
              <a:avLst/>
            </a:prstGeom>
          </p:spPr>
        </p:pic>
        <p:sp>
          <p:nvSpPr>
            <p:cNvPr id="9" name="Rectangle 8"/>
            <p:cNvSpPr/>
            <p:nvPr/>
          </p:nvSpPr>
          <p:spPr>
            <a:xfrm>
              <a:off x="6881551" y="6385012"/>
              <a:ext cx="1661032" cy="369332"/>
            </a:xfrm>
            <a:prstGeom prst="rect">
              <a:avLst/>
            </a:prstGeom>
          </p:spPr>
          <p:txBody>
            <a:bodyPr wrap="none">
              <a:spAutoFit/>
            </a:bodyPr>
            <a:lstStyle/>
            <a:p>
              <a:pPr>
                <a:buClrTx/>
                <a:buFontTx/>
                <a:buNone/>
              </a:pPr>
              <a:r>
                <a:rPr lang="en-US" sz="1800" kern="1200" dirty="0" smtClean="0">
                  <a:solidFill>
                    <a:schemeClr val="tx1">
                      <a:lumMod val="65000"/>
                      <a:lumOff val="35000"/>
                    </a:schemeClr>
                  </a:solidFill>
                  <a:latin typeface="Century Gothic" panose="020B0502020202020204" pitchFamily="34" charset="0"/>
                  <a:ea typeface="+mn-ea"/>
                  <a:cs typeface="+mn-cs"/>
                </a:rPr>
                <a:t>January 2014</a:t>
              </a:r>
            </a:p>
          </p:txBody>
        </p:sp>
      </p:grpSp>
      <p:grpSp>
        <p:nvGrpSpPr>
          <p:cNvPr id="21" name="Group 20"/>
          <p:cNvGrpSpPr/>
          <p:nvPr/>
        </p:nvGrpSpPr>
        <p:grpSpPr>
          <a:xfrm>
            <a:off x="5236272" y="145152"/>
            <a:ext cx="3474720" cy="6665955"/>
            <a:chOff x="4308587" y="1"/>
            <a:chExt cx="3474720" cy="6665955"/>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587" y="1"/>
              <a:ext cx="3474720" cy="6665955"/>
            </a:xfrm>
            <a:prstGeom prst="rect">
              <a:avLst/>
            </a:prstGeom>
          </p:spPr>
        </p:pic>
        <p:sp>
          <p:nvSpPr>
            <p:cNvPr id="16" name="Rectangle 15"/>
            <p:cNvSpPr/>
            <p:nvPr/>
          </p:nvSpPr>
          <p:spPr>
            <a:xfrm>
              <a:off x="6148779" y="6253634"/>
              <a:ext cx="1489510" cy="369332"/>
            </a:xfrm>
            <a:prstGeom prst="rect">
              <a:avLst/>
            </a:prstGeom>
          </p:spPr>
          <p:txBody>
            <a:bodyPr wrap="none">
              <a:spAutoFit/>
            </a:bodyPr>
            <a:lstStyle/>
            <a:p>
              <a:pPr>
                <a:buClrTx/>
                <a:buFontTx/>
                <a:buNone/>
              </a:pPr>
              <a:r>
                <a:rPr lang="en-US" sz="1800" kern="1200" dirty="0" smtClean="0">
                  <a:solidFill>
                    <a:schemeClr val="tx1">
                      <a:lumMod val="65000"/>
                      <a:lumOff val="35000"/>
                    </a:schemeClr>
                  </a:solidFill>
                  <a:latin typeface="Century Gothic" panose="020B0502020202020204" pitchFamily="34" charset="0"/>
                  <a:ea typeface="+mn-ea"/>
                  <a:cs typeface="+mn-cs"/>
                </a:rPr>
                <a:t>March 2014</a:t>
              </a:r>
            </a:p>
          </p:txBody>
        </p:sp>
      </p:grpSp>
      <p:grpSp>
        <p:nvGrpSpPr>
          <p:cNvPr id="2" name="Group 1"/>
          <p:cNvGrpSpPr/>
          <p:nvPr/>
        </p:nvGrpSpPr>
        <p:grpSpPr>
          <a:xfrm>
            <a:off x="5236272" y="152468"/>
            <a:ext cx="3474720" cy="6651322"/>
            <a:chOff x="5067863" y="153757"/>
            <a:chExt cx="3474720" cy="6651322"/>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863" y="153757"/>
              <a:ext cx="3474720" cy="6651147"/>
            </a:xfrm>
            <a:prstGeom prst="rect">
              <a:avLst/>
            </a:prstGeom>
          </p:spPr>
        </p:pic>
        <p:sp>
          <p:nvSpPr>
            <p:cNvPr id="13" name="Rectangle 12"/>
            <p:cNvSpPr/>
            <p:nvPr/>
          </p:nvSpPr>
          <p:spPr>
            <a:xfrm>
              <a:off x="6716508" y="6435747"/>
              <a:ext cx="1758815" cy="369332"/>
            </a:xfrm>
            <a:prstGeom prst="rect">
              <a:avLst/>
            </a:prstGeom>
          </p:spPr>
          <p:txBody>
            <a:bodyPr wrap="none">
              <a:spAutoFit/>
            </a:bodyPr>
            <a:lstStyle/>
            <a:p>
              <a:pPr>
                <a:buClrTx/>
                <a:buFontTx/>
                <a:buNone/>
              </a:pPr>
              <a:r>
                <a:rPr lang="en-US" sz="1800" kern="1200" dirty="0" smtClean="0">
                  <a:solidFill>
                    <a:schemeClr val="tx1">
                      <a:lumMod val="65000"/>
                      <a:lumOff val="35000"/>
                    </a:schemeClr>
                  </a:solidFill>
                  <a:latin typeface="Century Gothic" panose="020B0502020202020204" pitchFamily="34" charset="0"/>
                  <a:ea typeface="+mn-ea"/>
                  <a:cs typeface="+mn-cs"/>
                </a:rPr>
                <a:t>January 2015*</a:t>
              </a:r>
            </a:p>
          </p:txBody>
        </p:sp>
      </p:grpSp>
      <p:grpSp>
        <p:nvGrpSpPr>
          <p:cNvPr id="3" name="Group 2"/>
          <p:cNvGrpSpPr/>
          <p:nvPr/>
        </p:nvGrpSpPr>
        <p:grpSpPr>
          <a:xfrm>
            <a:off x="5236272" y="161358"/>
            <a:ext cx="3474720" cy="6658531"/>
            <a:chOff x="1761552" y="95813"/>
            <a:chExt cx="3474720" cy="6658531"/>
          </a:xfrm>
        </p:grpSpPr>
        <p:pic>
          <p:nvPicPr>
            <p:cNvPr id="2050" name="Picture 2" descr="E:\DEVELOP\final_study_area_maps\March2015SNI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1552" y="95813"/>
              <a:ext cx="3474720" cy="665853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442933" y="6371720"/>
              <a:ext cx="1587294" cy="369332"/>
            </a:xfrm>
            <a:prstGeom prst="rect">
              <a:avLst/>
            </a:prstGeom>
          </p:spPr>
          <p:txBody>
            <a:bodyPr wrap="none">
              <a:spAutoFit/>
            </a:bodyPr>
            <a:lstStyle/>
            <a:p>
              <a:pPr>
                <a:buClrTx/>
                <a:buFontTx/>
                <a:buNone/>
              </a:pPr>
              <a:r>
                <a:rPr lang="en-US" sz="1800" kern="1200" dirty="0" smtClean="0">
                  <a:solidFill>
                    <a:schemeClr val="tx1">
                      <a:lumMod val="65000"/>
                      <a:lumOff val="35000"/>
                    </a:schemeClr>
                  </a:solidFill>
                  <a:latin typeface="Century Gothic" panose="020B0502020202020204" pitchFamily="34" charset="0"/>
                  <a:ea typeface="+mn-ea"/>
                  <a:cs typeface="+mn-cs"/>
                </a:rPr>
                <a:t>March 2015*</a:t>
              </a:r>
            </a:p>
          </p:txBody>
        </p:sp>
      </p:grpSp>
      <p:grpSp>
        <p:nvGrpSpPr>
          <p:cNvPr id="4" name="Group 3"/>
          <p:cNvGrpSpPr/>
          <p:nvPr/>
        </p:nvGrpSpPr>
        <p:grpSpPr>
          <a:xfrm>
            <a:off x="5236272" y="151130"/>
            <a:ext cx="3474720" cy="6658533"/>
            <a:chOff x="912466" y="93255"/>
            <a:chExt cx="3474720" cy="6658533"/>
          </a:xfrm>
        </p:grpSpPr>
        <p:pic>
          <p:nvPicPr>
            <p:cNvPr id="2051" name="Picture 3" descr="E:\DEVELOP\final_study_area_maps\Jan2016SNI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466" y="93255"/>
              <a:ext cx="3474720" cy="66585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22253" y="6382456"/>
              <a:ext cx="1758815" cy="369332"/>
            </a:xfrm>
            <a:prstGeom prst="rect">
              <a:avLst/>
            </a:prstGeom>
          </p:spPr>
          <p:txBody>
            <a:bodyPr wrap="none">
              <a:spAutoFit/>
            </a:bodyPr>
            <a:lstStyle/>
            <a:p>
              <a:pPr>
                <a:buClrTx/>
                <a:buFontTx/>
                <a:buNone/>
              </a:pPr>
              <a:r>
                <a:rPr lang="en-US" sz="1800" kern="1200" dirty="0" smtClean="0">
                  <a:solidFill>
                    <a:schemeClr val="tx1">
                      <a:lumMod val="65000"/>
                      <a:lumOff val="35000"/>
                    </a:schemeClr>
                  </a:solidFill>
                  <a:latin typeface="Century Gothic" panose="020B0502020202020204" pitchFamily="34" charset="0"/>
                  <a:ea typeface="+mn-ea"/>
                  <a:cs typeface="+mn-cs"/>
                </a:rPr>
                <a:t>January 2016*</a:t>
              </a:r>
            </a:p>
          </p:txBody>
        </p:sp>
      </p:grpSp>
      <p:grpSp>
        <p:nvGrpSpPr>
          <p:cNvPr id="5" name="Group 4"/>
          <p:cNvGrpSpPr/>
          <p:nvPr/>
        </p:nvGrpSpPr>
        <p:grpSpPr>
          <a:xfrm>
            <a:off x="5236272" y="137070"/>
            <a:ext cx="3474720" cy="6658533"/>
            <a:chOff x="5236272" y="137070"/>
            <a:chExt cx="3474720" cy="6658533"/>
          </a:xfrm>
        </p:grpSpPr>
        <p:pic>
          <p:nvPicPr>
            <p:cNvPr id="2052" name="Picture 4" descr="E:\DEVELOP\final_study_area_maps\March2016SNI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6272" y="137070"/>
              <a:ext cx="3474720" cy="66585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884917" y="6411534"/>
              <a:ext cx="1587294" cy="369332"/>
            </a:xfrm>
            <a:prstGeom prst="rect">
              <a:avLst/>
            </a:prstGeom>
          </p:spPr>
          <p:txBody>
            <a:bodyPr wrap="none">
              <a:spAutoFit/>
            </a:bodyPr>
            <a:lstStyle/>
            <a:p>
              <a:pPr>
                <a:buClrTx/>
                <a:buFontTx/>
                <a:buNone/>
              </a:pPr>
              <a:r>
                <a:rPr lang="en-US" sz="1800" kern="1200" dirty="0" smtClean="0">
                  <a:solidFill>
                    <a:schemeClr val="tx1">
                      <a:lumMod val="65000"/>
                      <a:lumOff val="35000"/>
                    </a:schemeClr>
                  </a:solidFill>
                  <a:latin typeface="Century Gothic" panose="020B0502020202020204" pitchFamily="34" charset="0"/>
                  <a:ea typeface="+mn-ea"/>
                  <a:cs typeface="+mn-cs"/>
                </a:rPr>
                <a:t>March 2016*</a:t>
              </a:r>
            </a:p>
          </p:txBody>
        </p:sp>
      </p:grpSp>
      <p:grpSp>
        <p:nvGrpSpPr>
          <p:cNvPr id="6" name="Group 5"/>
          <p:cNvGrpSpPr/>
          <p:nvPr/>
        </p:nvGrpSpPr>
        <p:grpSpPr>
          <a:xfrm>
            <a:off x="5236272" y="145613"/>
            <a:ext cx="3474786" cy="6643084"/>
            <a:chOff x="5236272" y="145613"/>
            <a:chExt cx="3474786" cy="6643084"/>
          </a:xfrm>
        </p:grpSpPr>
        <p:pic>
          <p:nvPicPr>
            <p:cNvPr id="2053" name="Picture 5" descr="E:\DEVELOP\final_study_area_maps\Jan2017SNI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6272" y="145613"/>
              <a:ext cx="3474720" cy="66430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884917" y="6385012"/>
              <a:ext cx="1826141" cy="400110"/>
            </a:xfrm>
            <a:prstGeom prst="rect">
              <a:avLst/>
            </a:prstGeom>
          </p:spPr>
          <p:txBody>
            <a:bodyPr wrap="none">
              <a:spAutoFit/>
            </a:bodyPr>
            <a:lstStyle/>
            <a:p>
              <a:pPr>
                <a:buClrTx/>
                <a:buFontTx/>
                <a:buNone/>
              </a:pPr>
              <a:r>
                <a:rPr lang="en-US" sz="2000" kern="1200" dirty="0" smtClean="0">
                  <a:solidFill>
                    <a:schemeClr val="tx1">
                      <a:lumMod val="65000"/>
                      <a:lumOff val="35000"/>
                    </a:schemeClr>
                  </a:solidFill>
                  <a:latin typeface="Century Gothic" panose="020B0502020202020204" pitchFamily="34" charset="0"/>
                  <a:ea typeface="+mn-ea"/>
                  <a:cs typeface="+mn-cs"/>
                </a:rPr>
                <a:t>January 2017</a:t>
              </a:r>
            </a:p>
          </p:txBody>
        </p:sp>
      </p:grpSp>
      <p:grpSp>
        <p:nvGrpSpPr>
          <p:cNvPr id="7" name="Group 6"/>
          <p:cNvGrpSpPr/>
          <p:nvPr/>
        </p:nvGrpSpPr>
        <p:grpSpPr>
          <a:xfrm>
            <a:off x="8888390" y="1093093"/>
            <a:ext cx="4170890" cy="4743620"/>
            <a:chOff x="8711611" y="838826"/>
            <a:chExt cx="4170890" cy="4743620"/>
          </a:xfrm>
        </p:grpSpPr>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53329" t="22553" r="41394" b="71308"/>
            <a:stretch/>
          </p:blipFill>
          <p:spPr>
            <a:xfrm>
              <a:off x="8837756" y="5161465"/>
              <a:ext cx="279702" cy="420981"/>
            </a:xfrm>
            <a:prstGeom prst="rect">
              <a:avLst/>
            </a:prstGeom>
          </p:spPr>
        </p:pic>
        <p:grpSp>
          <p:nvGrpSpPr>
            <p:cNvPr id="28" name="Group 27"/>
            <p:cNvGrpSpPr/>
            <p:nvPr/>
          </p:nvGrpSpPr>
          <p:grpSpPr>
            <a:xfrm>
              <a:off x="8711611" y="1978274"/>
              <a:ext cx="4170890" cy="1553001"/>
              <a:chOff x="6697562" y="1112031"/>
              <a:chExt cx="4170890" cy="1553001"/>
            </a:xfrm>
          </p:grpSpPr>
          <p:sp>
            <p:nvSpPr>
              <p:cNvPr id="29" name="Rectangle 28"/>
              <p:cNvSpPr/>
              <p:nvPr/>
            </p:nvSpPr>
            <p:spPr>
              <a:xfrm>
                <a:off x="6697562" y="1112031"/>
                <a:ext cx="3400664" cy="338554"/>
              </a:xfrm>
              <a:prstGeom prst="rect">
                <a:avLst/>
              </a:prstGeom>
            </p:spPr>
            <p:txBody>
              <a:bodyPr wrap="square">
                <a:spAutoFit/>
              </a:bodyPr>
              <a:lstStyle/>
              <a:p>
                <a:pPr>
                  <a:buClrTx/>
                  <a:buFontTx/>
                  <a:buNone/>
                </a:pPr>
                <a:r>
                  <a:rPr lang="en-US" sz="1600" b="1" kern="1200" dirty="0" smtClean="0">
                    <a:solidFill>
                      <a:schemeClr val="tx1">
                        <a:lumMod val="65000"/>
                        <a:lumOff val="35000"/>
                      </a:schemeClr>
                    </a:solidFill>
                    <a:latin typeface="Century Gothic" panose="020B0502020202020204" pitchFamily="34" charset="0"/>
                    <a:ea typeface="+mn-ea"/>
                    <a:cs typeface="+mn-cs"/>
                  </a:rPr>
                  <a:t>Chlorophyll-a Content (</a:t>
                </a:r>
                <a:r>
                  <a:rPr lang="en-US" altLang="en-US" sz="1600" b="1" dirty="0" smtClean="0">
                    <a:solidFill>
                      <a:schemeClr val="tx1">
                        <a:lumMod val="65000"/>
                        <a:lumOff val="35000"/>
                      </a:schemeClr>
                    </a:solidFill>
                    <a:latin typeface="Arial" panose="020B0604020202020204" pitchFamily="34" charset="0"/>
                  </a:rPr>
                  <a:t>µg/L)</a:t>
                </a:r>
                <a:endParaRPr lang="en-US" sz="1600" b="1" kern="1200" dirty="0" smtClean="0">
                  <a:solidFill>
                    <a:schemeClr val="tx1">
                      <a:lumMod val="65000"/>
                      <a:lumOff val="35000"/>
                    </a:schemeClr>
                  </a:solidFill>
                  <a:latin typeface="Century Gothic" panose="020B0502020202020204" pitchFamily="34" charset="0"/>
                  <a:ea typeface="+mn-ea"/>
                  <a:cs typeface="+mn-cs"/>
                </a:endParaRPr>
              </a:p>
            </p:txBody>
          </p:sp>
          <p:pic>
            <p:nvPicPr>
              <p:cNvPr id="30" name="Picture 29"/>
              <p:cNvPicPr>
                <a:picLocks noChangeAspect="1"/>
              </p:cNvPicPr>
              <p:nvPr/>
            </p:nvPicPr>
            <p:blipFill rotWithShape="1">
              <a:blip r:embed="rId10" cstate="print">
                <a:extLst>
                  <a:ext uri="{28A0092B-C50C-407E-A947-70E740481C1C}">
                    <a14:useLocalDpi xmlns:a14="http://schemas.microsoft.com/office/drawing/2010/main" val="0"/>
                  </a:ext>
                </a:extLst>
              </a:blip>
              <a:srcRect l="53330" t="10251" r="38756" b="81045"/>
              <a:stretch/>
            </p:blipFill>
            <p:spPr>
              <a:xfrm>
                <a:off x="6739031" y="1510791"/>
                <a:ext cx="728757" cy="1036971"/>
              </a:xfrm>
              <a:prstGeom prst="rect">
                <a:avLst/>
              </a:prstGeom>
            </p:spPr>
          </p:pic>
          <p:sp>
            <p:nvSpPr>
              <p:cNvPr id="31" name="Rectangle 30"/>
              <p:cNvSpPr/>
              <p:nvPr/>
            </p:nvSpPr>
            <p:spPr>
              <a:xfrm>
                <a:off x="7467788" y="1510791"/>
                <a:ext cx="3400664" cy="338554"/>
              </a:xfrm>
              <a:prstGeom prst="rect">
                <a:avLst/>
              </a:prstGeom>
            </p:spPr>
            <p:txBody>
              <a:bodyPr wrap="square">
                <a:spAutoFit/>
              </a:bodyPr>
              <a:lstStyle/>
              <a:p>
                <a:pPr>
                  <a:buClrTx/>
                  <a:buFontTx/>
                  <a:buNone/>
                </a:pPr>
                <a:r>
                  <a:rPr lang="en-US" sz="1600" kern="1200" dirty="0" smtClean="0">
                    <a:solidFill>
                      <a:schemeClr val="tx1">
                        <a:lumMod val="65000"/>
                        <a:lumOff val="35000"/>
                      </a:schemeClr>
                    </a:solidFill>
                    <a:latin typeface="Century Gothic" panose="020B0502020202020204" pitchFamily="34" charset="0"/>
                    <a:ea typeface="+mn-ea"/>
                    <a:cs typeface="+mn-cs"/>
                  </a:rPr>
                  <a:t>High : 3.0972</a:t>
                </a:r>
              </a:p>
            </p:txBody>
          </p:sp>
          <p:sp>
            <p:nvSpPr>
              <p:cNvPr id="32" name="Rectangle 31"/>
              <p:cNvSpPr/>
              <p:nvPr/>
            </p:nvSpPr>
            <p:spPr>
              <a:xfrm>
                <a:off x="7467788" y="2326478"/>
                <a:ext cx="3400664" cy="338554"/>
              </a:xfrm>
              <a:prstGeom prst="rect">
                <a:avLst/>
              </a:prstGeom>
            </p:spPr>
            <p:txBody>
              <a:bodyPr wrap="square">
                <a:spAutoFit/>
              </a:bodyPr>
              <a:lstStyle/>
              <a:p>
                <a:pPr>
                  <a:buClrTx/>
                  <a:buFontTx/>
                  <a:buNone/>
                </a:pPr>
                <a:r>
                  <a:rPr lang="en-US" sz="1600" kern="1200" dirty="0" smtClean="0">
                    <a:solidFill>
                      <a:schemeClr val="tx1">
                        <a:lumMod val="65000"/>
                        <a:lumOff val="35000"/>
                      </a:schemeClr>
                    </a:solidFill>
                    <a:latin typeface="Century Gothic" panose="020B0502020202020204" pitchFamily="34" charset="0"/>
                    <a:ea typeface="+mn-ea"/>
                    <a:cs typeface="+mn-cs"/>
                  </a:rPr>
                  <a:t>Low : 0.1959</a:t>
                </a:r>
              </a:p>
            </p:txBody>
          </p:sp>
        </p:grpSp>
        <p:sp>
          <p:nvSpPr>
            <p:cNvPr id="33" name="Shape 229"/>
            <p:cNvSpPr/>
            <p:nvPr/>
          </p:nvSpPr>
          <p:spPr>
            <a:xfrm>
              <a:off x="8737011" y="838826"/>
              <a:ext cx="312581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smtClean="0">
                  <a:solidFill>
                    <a:srgbClr val="3F3F3F"/>
                  </a:solidFill>
                  <a:latin typeface="Century Gothic"/>
                  <a:ea typeface="Century Gothic"/>
                  <a:cs typeface="Century Gothic"/>
                  <a:sym typeface="Century Gothic"/>
                </a:rPr>
                <a:t>Chlorophyll</a:t>
              </a:r>
              <a:endParaRPr sz="24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000" dirty="0" smtClean="0">
                  <a:solidFill>
                    <a:srgbClr val="3F3F3F"/>
                  </a:solidFill>
                  <a:latin typeface="Century Gothic"/>
                  <a:ea typeface="Century Gothic"/>
                  <a:cs typeface="Century Gothic"/>
                  <a:sym typeface="Century Gothic"/>
                </a:rPr>
                <a:t>Biscayne Bay 2014-2017</a:t>
              </a:r>
              <a:endParaRPr sz="2000" dirty="0">
                <a:solidFill>
                  <a:srgbClr val="3F3F3F"/>
                </a:solidFill>
                <a:latin typeface="Century Gothic"/>
                <a:ea typeface="Century Gothic"/>
                <a:cs typeface="Century Gothic"/>
                <a:sym typeface="Century Gothic"/>
              </a:endParaRPr>
            </a:p>
          </p:txBody>
        </p:sp>
        <p:sp>
          <p:nvSpPr>
            <p:cNvPr id="34" name="Rectangle 33"/>
            <p:cNvSpPr/>
            <p:nvPr/>
          </p:nvSpPr>
          <p:spPr>
            <a:xfrm>
              <a:off x="8723771" y="4082727"/>
              <a:ext cx="3400664" cy="1015663"/>
            </a:xfrm>
            <a:prstGeom prst="rect">
              <a:avLst/>
            </a:prstGeom>
          </p:spPr>
          <p:txBody>
            <a:bodyPr wrap="square">
              <a:spAutoFit/>
            </a:bodyPr>
            <a:lstStyle/>
            <a:p>
              <a:pPr>
                <a:buClrTx/>
                <a:buFontTx/>
                <a:buNone/>
              </a:pPr>
              <a:r>
                <a:rPr lang="en-US" sz="2000" kern="1200" dirty="0" smtClean="0">
                  <a:solidFill>
                    <a:schemeClr val="tx1">
                      <a:lumMod val="65000"/>
                      <a:lumOff val="35000"/>
                    </a:schemeClr>
                  </a:solidFill>
                  <a:latin typeface="Century Gothic" panose="020B0502020202020204" pitchFamily="34" charset="0"/>
                  <a:ea typeface="+mn-ea"/>
                  <a:cs typeface="+mn-cs"/>
                </a:rPr>
                <a:t>* Starred months’ values were generated using predictive model</a:t>
              </a:r>
            </a:p>
          </p:txBody>
        </p:sp>
      </p:grpSp>
      <p:grpSp>
        <p:nvGrpSpPr>
          <p:cNvPr id="40" name="Shape 210"/>
          <p:cNvGrpSpPr/>
          <p:nvPr/>
        </p:nvGrpSpPr>
        <p:grpSpPr>
          <a:xfrm>
            <a:off x="654753" y="995005"/>
            <a:ext cx="3570791" cy="5242519"/>
            <a:chOff x="538080" y="174776"/>
            <a:chExt cx="4363453" cy="6128086"/>
          </a:xfrm>
        </p:grpSpPr>
        <p:pic>
          <p:nvPicPr>
            <p:cNvPr id="41" name="Shape 211"/>
            <p:cNvPicPr preferRelativeResize="0"/>
            <p:nvPr/>
          </p:nvPicPr>
          <p:blipFill rotWithShape="1">
            <a:blip r:embed="rId11">
              <a:alphaModFix/>
            </a:blip>
            <a:srcRect l="9511" t="7017" r="41323" b="3626"/>
            <a:stretch/>
          </p:blipFill>
          <p:spPr>
            <a:xfrm>
              <a:off x="538080" y="174776"/>
              <a:ext cx="4363453" cy="6128086"/>
            </a:xfrm>
            <a:prstGeom prst="rect">
              <a:avLst/>
            </a:prstGeom>
            <a:noFill/>
            <a:ln>
              <a:noFill/>
            </a:ln>
          </p:spPr>
        </p:pic>
        <p:pic>
          <p:nvPicPr>
            <p:cNvPr id="42" name="Shape 212"/>
            <p:cNvPicPr preferRelativeResize="0"/>
            <p:nvPr/>
          </p:nvPicPr>
          <p:blipFill rotWithShape="1">
            <a:blip r:embed="rId12">
              <a:alphaModFix/>
            </a:blip>
            <a:srcRect/>
            <a:stretch/>
          </p:blipFill>
          <p:spPr>
            <a:xfrm>
              <a:off x="4377191" y="315829"/>
              <a:ext cx="405234" cy="601315"/>
            </a:xfrm>
            <a:prstGeom prst="rect">
              <a:avLst/>
            </a:prstGeom>
            <a:noFill/>
            <a:ln>
              <a:noFill/>
            </a:ln>
          </p:spPr>
        </p:pic>
        <p:pic>
          <p:nvPicPr>
            <p:cNvPr id="43" name="Shape 213"/>
            <p:cNvPicPr preferRelativeResize="0"/>
            <p:nvPr/>
          </p:nvPicPr>
          <p:blipFill rotWithShape="1">
            <a:blip r:embed="rId13">
              <a:alphaModFix/>
            </a:blip>
            <a:srcRect/>
            <a:stretch/>
          </p:blipFill>
          <p:spPr>
            <a:xfrm>
              <a:off x="3132152" y="5916958"/>
              <a:ext cx="1705213" cy="323895"/>
            </a:xfrm>
            <a:prstGeom prst="rect">
              <a:avLst/>
            </a:prstGeom>
            <a:noFill/>
            <a:ln>
              <a:noFill/>
            </a:ln>
          </p:spPr>
        </p:pic>
      </p:grpSp>
      <p:sp>
        <p:nvSpPr>
          <p:cNvPr id="44" name="Shape 215"/>
          <p:cNvSpPr/>
          <p:nvPr/>
        </p:nvSpPr>
        <p:spPr>
          <a:xfrm>
            <a:off x="2826995" y="5036030"/>
            <a:ext cx="1185000" cy="32820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 name="Shape 216"/>
          <p:cNvSpPr/>
          <p:nvPr/>
        </p:nvSpPr>
        <p:spPr>
          <a:xfrm>
            <a:off x="756415" y="1073552"/>
            <a:ext cx="996185" cy="556541"/>
          </a:xfrm>
          <a:prstGeom prst="rect">
            <a:avLst/>
          </a:prstGeom>
          <a:solidFill>
            <a:srgbClr val="0C0C0C">
              <a:alpha val="6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i="1">
                <a:solidFill>
                  <a:schemeClr val="lt1"/>
                </a:solidFill>
                <a:latin typeface="Century Gothic"/>
                <a:ea typeface="Century Gothic"/>
                <a:cs typeface="Century Gothic"/>
                <a:sym typeface="Century Gothic"/>
              </a:rPr>
              <a:t>In situ </a:t>
            </a:r>
            <a:r>
              <a:rPr lang="en-US" sz="1000">
                <a:solidFill>
                  <a:schemeClr val="lt1"/>
                </a:solidFill>
                <a:latin typeface="Century Gothic"/>
                <a:ea typeface="Century Gothic"/>
                <a:cs typeface="Century Gothic"/>
                <a:sym typeface="Century Gothic"/>
              </a:rPr>
              <a:t>Water Quality Testing Sites</a:t>
            </a:r>
            <a:endParaRPr sz="1000">
              <a:solidFill>
                <a:schemeClr val="lt1"/>
              </a:solidFill>
              <a:latin typeface="Century Gothic"/>
              <a:ea typeface="Century Gothic"/>
              <a:cs typeface="Century Gothic"/>
              <a:sym typeface="Century Gothic"/>
            </a:endParaRPr>
          </a:p>
        </p:txBody>
      </p:sp>
      <p:sp>
        <p:nvSpPr>
          <p:cNvPr id="46" name="Shape 214"/>
          <p:cNvSpPr/>
          <p:nvPr/>
        </p:nvSpPr>
        <p:spPr>
          <a:xfrm>
            <a:off x="3007270" y="5062282"/>
            <a:ext cx="1165500" cy="27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lt1"/>
                </a:solidFill>
                <a:latin typeface="Century Gothic"/>
                <a:ea typeface="Century Gothic"/>
                <a:cs typeface="Century Gothic"/>
                <a:sym typeface="Century Gothic"/>
              </a:rPr>
              <a:t>testing sites</a:t>
            </a:r>
            <a:endParaRPr dirty="0"/>
          </a:p>
        </p:txBody>
      </p:sp>
      <p:pic>
        <p:nvPicPr>
          <p:cNvPr id="10" name="Picture 2" descr="E:\DEVELOP\chlorophyll_krig\Gif_scal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16269" y="5552069"/>
            <a:ext cx="1314450"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8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2550"/>
                            </p:stCondLst>
                            <p:childTnLst>
                              <p:par>
                                <p:cTn id="9" presetID="10" presetClass="entr" presetSubtype="0" fill="hold" nodeType="after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par>
                          <p:cTn id="12" fill="hold">
                            <p:stCondLst>
                              <p:cond delay="4050"/>
                            </p:stCondLst>
                            <p:childTnLst>
                              <p:par>
                                <p:cTn id="13" presetID="10" presetClass="entr" presetSubtype="0" fill="hold" nodeType="after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par>
                          <p:cTn id="16" fill="hold">
                            <p:stCondLst>
                              <p:cond delay="5550"/>
                            </p:stCondLst>
                            <p:childTnLst>
                              <p:par>
                                <p:cTn id="17" presetID="10" presetClass="entr" presetSubtype="0" fill="hold" nodeType="afterEffect">
                                  <p:stCondLst>
                                    <p:cond delay="7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childTnLst>
                                </p:cTn>
                              </p:par>
                            </p:childTnLst>
                          </p:cTn>
                        </p:par>
                        <p:par>
                          <p:cTn id="20" fill="hold">
                            <p:stCondLst>
                              <p:cond delay="7050"/>
                            </p:stCondLst>
                            <p:childTnLst>
                              <p:par>
                                <p:cTn id="21" presetID="10" presetClass="entr" presetSubtype="0" fill="hold" nodeType="after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childTnLst>
                                </p:cTn>
                              </p:par>
                            </p:childTnLst>
                          </p:cTn>
                        </p:par>
                        <p:par>
                          <p:cTn id="24" fill="hold">
                            <p:stCondLst>
                              <p:cond delay="8550"/>
                            </p:stCondLst>
                            <p:childTnLst>
                              <p:par>
                                <p:cTn id="25" presetID="10" presetClass="entr" presetSubtype="0" fill="hold" nodeType="after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1000125" y="377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1" u="none" strike="noStrike" cap="none" dirty="0" smtClean="0">
                <a:solidFill>
                  <a:srgbClr val="1B57AF"/>
                </a:solidFill>
                <a:latin typeface="Century Gothic"/>
                <a:ea typeface="Century Gothic"/>
                <a:cs typeface="Century Gothic"/>
                <a:sym typeface="Century Gothic"/>
              </a:rPr>
              <a:t>Deep Water </a:t>
            </a:r>
            <a:r>
              <a:rPr lang="en-US" sz="4320" b="0" i="0" u="none" strike="noStrike" cap="none" dirty="0" smtClean="0">
                <a:solidFill>
                  <a:srgbClr val="1B57AF"/>
                </a:solidFill>
                <a:latin typeface="Century Gothic"/>
                <a:ea typeface="Century Gothic"/>
                <a:cs typeface="Century Gothic"/>
                <a:sym typeface="Century Gothic"/>
              </a:rPr>
              <a:t>Results </a:t>
            </a:r>
            <a:endParaRPr sz="4320" b="0" i="0" u="none" strike="noStrike" cap="none" dirty="0">
              <a:solidFill>
                <a:srgbClr val="1B57AF"/>
              </a:solidFill>
              <a:latin typeface="Century Gothic"/>
              <a:ea typeface="Century Gothic"/>
              <a:cs typeface="Century Gothic"/>
              <a:sym typeface="Century Gothic"/>
            </a:endParaRPr>
          </a:p>
        </p:txBody>
      </p:sp>
      <p:sp>
        <p:nvSpPr>
          <p:cNvPr id="29" name="Shape 381"/>
          <p:cNvSpPr/>
          <p:nvPr/>
        </p:nvSpPr>
        <p:spPr>
          <a:xfrm>
            <a:off x="9620248" y="857249"/>
            <a:ext cx="798071"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Input</a:t>
            </a:r>
            <a:endParaRPr sz="1800" dirty="0">
              <a:solidFill>
                <a:schemeClr val="dk1"/>
              </a:solidFill>
              <a:latin typeface="Century Gothic"/>
              <a:ea typeface="Century Gothic"/>
              <a:cs typeface="Century Gothic"/>
              <a:sym typeface="Century Gothic"/>
            </a:endParaRPr>
          </a:p>
        </p:txBody>
      </p:sp>
      <p:sp>
        <p:nvSpPr>
          <p:cNvPr id="30" name="Shape 381"/>
          <p:cNvSpPr/>
          <p:nvPr/>
        </p:nvSpPr>
        <p:spPr>
          <a:xfrm>
            <a:off x="10203455" y="870095"/>
            <a:ext cx="1149911"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Forecast</a:t>
            </a:r>
            <a:endParaRPr sz="1800" dirty="0">
              <a:solidFill>
                <a:schemeClr val="dk1"/>
              </a:solidFill>
              <a:latin typeface="Century Gothic"/>
              <a:ea typeface="Century Gothic"/>
              <a:cs typeface="Century Gothic"/>
              <a:sym typeface="Century Gothic"/>
            </a:endParaRPr>
          </a:p>
        </p:txBody>
      </p:sp>
      <p:sp>
        <p:nvSpPr>
          <p:cNvPr id="31" name="Shape 381"/>
          <p:cNvSpPr/>
          <p:nvPr/>
        </p:nvSpPr>
        <p:spPr>
          <a:xfrm>
            <a:off x="5161189" y="875137"/>
            <a:ext cx="1149911"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Training</a:t>
            </a:r>
            <a:endParaRPr sz="1800" dirty="0">
              <a:solidFill>
                <a:schemeClr val="dk1"/>
              </a:solidFill>
              <a:latin typeface="Century Gothic"/>
              <a:ea typeface="Century Gothic"/>
              <a:cs typeface="Century Gothic"/>
              <a:sym typeface="Century Gothic"/>
            </a:endParaRPr>
          </a:p>
        </p:txBody>
      </p:sp>
      <p:grpSp>
        <p:nvGrpSpPr>
          <p:cNvPr id="4" name="Group 3"/>
          <p:cNvGrpSpPr/>
          <p:nvPr/>
        </p:nvGrpSpPr>
        <p:grpSpPr>
          <a:xfrm>
            <a:off x="483432" y="1202271"/>
            <a:ext cx="11054105" cy="2319570"/>
            <a:chOff x="771679" y="990600"/>
            <a:chExt cx="11054105" cy="2319570"/>
          </a:xfrm>
        </p:grpSpPr>
        <p:sp>
          <p:nvSpPr>
            <p:cNvPr id="382" name="Shape 382"/>
            <p:cNvSpPr/>
            <p:nvPr/>
          </p:nvSpPr>
          <p:spPr>
            <a:xfrm>
              <a:off x="2896655" y="2955402"/>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1994</a:t>
              </a:r>
              <a:endParaRPr sz="1800" dirty="0">
                <a:solidFill>
                  <a:schemeClr val="dk1"/>
                </a:solidFill>
                <a:latin typeface="Century Gothic"/>
                <a:ea typeface="Century Gothic"/>
                <a:cs typeface="Century Gothic"/>
                <a:sym typeface="Century Gothic"/>
              </a:endParaRPr>
            </a:p>
          </p:txBody>
        </p:sp>
        <p:sp>
          <p:nvSpPr>
            <p:cNvPr id="383" name="Shape 383"/>
            <p:cNvSpPr/>
            <p:nvPr/>
          </p:nvSpPr>
          <p:spPr>
            <a:xfrm>
              <a:off x="4266174" y="2941147"/>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1998</a:t>
              </a:r>
              <a:endParaRPr sz="1800" dirty="0">
                <a:solidFill>
                  <a:schemeClr val="dk1"/>
                </a:solidFill>
                <a:latin typeface="Century Gothic"/>
                <a:ea typeface="Century Gothic"/>
                <a:cs typeface="Century Gothic"/>
                <a:sym typeface="Century Gothic"/>
              </a:endParaRPr>
            </a:p>
          </p:txBody>
        </p:sp>
        <p:sp>
          <p:nvSpPr>
            <p:cNvPr id="384" name="Shape 384"/>
            <p:cNvSpPr/>
            <p:nvPr/>
          </p:nvSpPr>
          <p:spPr>
            <a:xfrm>
              <a:off x="5564530" y="2944166"/>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2002</a:t>
              </a:r>
              <a:endParaRPr sz="1800" dirty="0">
                <a:solidFill>
                  <a:schemeClr val="dk1"/>
                </a:solidFill>
                <a:latin typeface="Century Gothic"/>
                <a:ea typeface="Century Gothic"/>
                <a:cs typeface="Century Gothic"/>
                <a:sym typeface="Century Gothic"/>
              </a:endParaRPr>
            </a:p>
          </p:txBody>
        </p:sp>
        <p:sp>
          <p:nvSpPr>
            <p:cNvPr id="385" name="Shape 385"/>
            <p:cNvSpPr/>
            <p:nvPr/>
          </p:nvSpPr>
          <p:spPr>
            <a:xfrm>
              <a:off x="6915327" y="2955402"/>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2006</a:t>
              </a:r>
              <a:endParaRPr sz="1800" dirty="0">
                <a:solidFill>
                  <a:schemeClr val="dk1"/>
                </a:solidFill>
                <a:latin typeface="Century Gothic"/>
                <a:ea typeface="Century Gothic"/>
                <a:cs typeface="Century Gothic"/>
                <a:sym typeface="Century Gothic"/>
              </a:endParaRPr>
            </a:p>
          </p:txBody>
        </p:sp>
        <p:sp>
          <p:nvSpPr>
            <p:cNvPr id="386" name="Shape 386"/>
            <p:cNvSpPr/>
            <p:nvPr/>
          </p:nvSpPr>
          <p:spPr>
            <a:xfrm>
              <a:off x="8372893" y="2950032"/>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2010</a:t>
              </a:r>
              <a:endParaRPr sz="1800" dirty="0">
                <a:solidFill>
                  <a:schemeClr val="dk1"/>
                </a:solidFill>
                <a:latin typeface="Century Gothic"/>
                <a:ea typeface="Century Gothic"/>
                <a:cs typeface="Century Gothic"/>
                <a:sym typeface="Century Gothic"/>
              </a:endParaRPr>
            </a:p>
          </p:txBody>
        </p:sp>
        <p:pic>
          <p:nvPicPr>
            <p:cNvPr id="2050" name="Picture 2" descr="https://lh6.googleusercontent.com/U32NvmTKFPwrRymo99rt4xcQX7AgXlHRpjkbfnr2-Hub86kV9QZG-tGaJ9WH1xMUxjseHuO03aqtxuu7FKnO7s2RphrWCrSWL8vy6Y6a1zYPzPNSEQF9dW9Lwn8d9KJWDqbNdQdK"/>
            <p:cNvPicPr>
              <a:picLocks noChangeAspect="1" noChangeArrowheads="1"/>
            </p:cNvPicPr>
            <p:nvPr/>
          </p:nvPicPr>
          <p:blipFill rotWithShape="1">
            <a:blip r:embed="rId3">
              <a:extLst>
                <a:ext uri="{28A0092B-C50C-407E-A947-70E740481C1C}">
                  <a14:useLocalDpi xmlns:a14="http://schemas.microsoft.com/office/drawing/2010/main" val="0"/>
                </a:ext>
              </a:extLst>
            </a:blip>
            <a:srcRect l="7548" t="28844" r="12547" b="32869"/>
            <a:stretch/>
          </p:blipFill>
          <p:spPr bwMode="auto">
            <a:xfrm>
              <a:off x="1219199" y="990600"/>
              <a:ext cx="10606585" cy="1921929"/>
            </a:xfrm>
            <a:prstGeom prst="rect">
              <a:avLst/>
            </a:prstGeom>
            <a:noFill/>
            <a:extLst>
              <a:ext uri="{909E8E84-426E-40DD-AFC4-6F175D3DCCD1}">
                <a14:hiddenFill xmlns:a14="http://schemas.microsoft.com/office/drawing/2010/main">
                  <a:solidFill>
                    <a:srgbClr val="FFFFFF"/>
                  </a:solidFill>
                </a14:hiddenFill>
              </a:ext>
            </a:extLst>
          </p:spPr>
        </p:pic>
        <p:sp>
          <p:nvSpPr>
            <p:cNvPr id="20" name="Shape 381"/>
            <p:cNvSpPr/>
            <p:nvPr/>
          </p:nvSpPr>
          <p:spPr>
            <a:xfrm rot="16200000">
              <a:off x="454294" y="1782114"/>
              <a:ext cx="989538" cy="354768"/>
            </a:xfrm>
            <a:prstGeom prst="rect">
              <a:avLst/>
            </a:prstGeom>
            <a:noFill/>
            <a:ln>
              <a:noFill/>
            </a:ln>
          </p:spPr>
          <p:txBody>
            <a:bodyPr spcFirstLastPara="1" wrap="square" lIns="91425" tIns="45700" rIns="91425" bIns="45700" anchor="t" anchorCtr="0">
              <a:noAutofit/>
            </a:bodyPr>
            <a:lstStyle/>
            <a:p>
              <a:r>
                <a:rPr lang="en-US" sz="1600" dirty="0">
                  <a:solidFill>
                    <a:schemeClr val="tx1">
                      <a:lumMod val="65000"/>
                      <a:lumOff val="35000"/>
                    </a:schemeClr>
                  </a:solidFill>
                  <a:latin typeface="Century Gothic" panose="020B0502020202020204" pitchFamily="34" charset="0"/>
                </a:rPr>
                <a:t>ml/m</a:t>
              </a:r>
              <a:r>
                <a:rPr lang="en-US" sz="1600" baseline="30000" dirty="0"/>
                <a:t>3</a:t>
              </a:r>
              <a:r>
                <a:rPr lang="en-US" sz="1600" dirty="0">
                  <a:solidFill>
                    <a:schemeClr val="tx1">
                      <a:lumMod val="65000"/>
                      <a:lumOff val="35000"/>
                    </a:schemeClr>
                  </a:solidFill>
                  <a:latin typeface="Century Gothic" panose="020B0502020202020204" pitchFamily="34" charset="0"/>
                </a:rPr>
                <a:t> </a:t>
              </a:r>
            </a:p>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
          <p:nvSpPr>
            <p:cNvPr id="25" name="Shape 386"/>
            <p:cNvSpPr/>
            <p:nvPr/>
          </p:nvSpPr>
          <p:spPr>
            <a:xfrm>
              <a:off x="9523857" y="2951664"/>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2014</a:t>
              </a:r>
              <a:endParaRPr sz="1800" dirty="0">
                <a:solidFill>
                  <a:schemeClr val="dk1"/>
                </a:solidFill>
                <a:latin typeface="Century Gothic"/>
                <a:ea typeface="Century Gothic"/>
                <a:cs typeface="Century Gothic"/>
                <a:sym typeface="Century Gothic"/>
              </a:endParaRPr>
            </a:p>
          </p:txBody>
        </p:sp>
        <p:sp>
          <p:nvSpPr>
            <p:cNvPr id="26" name="Shape 387"/>
            <p:cNvSpPr/>
            <p:nvPr/>
          </p:nvSpPr>
          <p:spPr>
            <a:xfrm>
              <a:off x="10997085" y="2951664"/>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2017</a:t>
              </a:r>
              <a:endParaRPr sz="1800" dirty="0">
                <a:solidFill>
                  <a:schemeClr val="dk1"/>
                </a:solidFill>
                <a:latin typeface="Century Gothic"/>
                <a:ea typeface="Century Gothic"/>
                <a:cs typeface="Century Gothic"/>
                <a:sym typeface="Century Gothic"/>
              </a:endParaRPr>
            </a:p>
          </p:txBody>
        </p:sp>
        <p:sp>
          <p:nvSpPr>
            <p:cNvPr id="27" name="Shape 386"/>
            <p:cNvSpPr/>
            <p:nvPr/>
          </p:nvSpPr>
          <p:spPr>
            <a:xfrm>
              <a:off x="10168385" y="2952383"/>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2015</a:t>
              </a:r>
              <a:endParaRPr sz="1800" dirty="0">
                <a:solidFill>
                  <a:schemeClr val="dk1"/>
                </a:solidFill>
                <a:latin typeface="Century Gothic"/>
                <a:ea typeface="Century Gothic"/>
                <a:cs typeface="Century Gothic"/>
                <a:sym typeface="Century Gothic"/>
              </a:endParaRPr>
            </a:p>
          </p:txBody>
        </p:sp>
        <p:sp>
          <p:nvSpPr>
            <p:cNvPr id="32" name="Shape 381"/>
            <p:cNvSpPr/>
            <p:nvPr/>
          </p:nvSpPr>
          <p:spPr>
            <a:xfrm>
              <a:off x="1931257" y="1235966"/>
              <a:ext cx="1192943" cy="606734"/>
            </a:xfrm>
            <a:prstGeom prst="rect">
              <a:avLst/>
            </a:prstGeom>
            <a:solidFill>
              <a:schemeClr val="lt1"/>
            </a:solidFill>
            <a:ln>
              <a:noFill/>
            </a:ln>
          </p:spPr>
          <p:txBody>
            <a:bodyPr spcFirstLastPara="1" wrap="square" lIns="91425" tIns="0" rIns="91425" bIns="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Real</a:t>
              </a:r>
            </a:p>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Predicted </a:t>
              </a:r>
              <a:endParaRPr sz="1800" dirty="0">
                <a:solidFill>
                  <a:schemeClr val="dk1"/>
                </a:solidFill>
                <a:latin typeface="Century Gothic"/>
                <a:ea typeface="Century Gothic"/>
                <a:cs typeface="Century Gothic"/>
                <a:sym typeface="Century Gothic"/>
              </a:endParaRPr>
            </a:p>
          </p:txBody>
        </p:sp>
        <p:sp>
          <p:nvSpPr>
            <p:cNvPr id="33" name="Shape 386"/>
            <p:cNvSpPr/>
            <p:nvPr/>
          </p:nvSpPr>
          <p:spPr>
            <a:xfrm>
              <a:off x="1608993" y="2951398"/>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dk1"/>
                  </a:solidFill>
                  <a:latin typeface="Century Gothic"/>
                  <a:ea typeface="Century Gothic"/>
                  <a:cs typeface="Century Gothic"/>
                  <a:sym typeface="Century Gothic"/>
                </a:rPr>
                <a:t>1990</a:t>
              </a:r>
              <a:endParaRPr sz="1800" dirty="0">
                <a:solidFill>
                  <a:schemeClr val="dk1"/>
                </a:solidFill>
                <a:latin typeface="Century Gothic"/>
                <a:ea typeface="Century Gothic"/>
                <a:cs typeface="Century Gothic"/>
                <a:sym typeface="Century Gothic"/>
              </a:endParaRPr>
            </a:p>
          </p:txBody>
        </p:sp>
      </p:grpSp>
      <p:grpSp>
        <p:nvGrpSpPr>
          <p:cNvPr id="3" name="Group 2"/>
          <p:cNvGrpSpPr/>
          <p:nvPr/>
        </p:nvGrpSpPr>
        <p:grpSpPr>
          <a:xfrm>
            <a:off x="761893" y="3657600"/>
            <a:ext cx="9296507" cy="2924689"/>
            <a:chOff x="10237" y="3854449"/>
            <a:chExt cx="8795980" cy="2924689"/>
          </a:xfrm>
        </p:grpSpPr>
        <p:pic>
          <p:nvPicPr>
            <p:cNvPr id="376" name="Shape 376" descr="https://lh5.googleusercontent.com/z88cfqAiWYOtNAYixrF3SRZwCJreoljuQgnS3JFAGJoyfFzzO4vIVaDtaGD4IpZo9vw0-T81i4BmAjNMvwzzd5Qm5GfoWyhvvHECpH04-Fwf-hVR_Hvelz1cqyj7wgfK47gQgtgUHMyLMwMbCw"/>
            <p:cNvPicPr preferRelativeResize="0"/>
            <p:nvPr/>
          </p:nvPicPr>
          <p:blipFill rotWithShape="1">
            <a:blip r:embed="rId4">
              <a:alphaModFix/>
            </a:blip>
            <a:srcRect l="9199" t="8878" r="8798" b="11013"/>
            <a:stretch/>
          </p:blipFill>
          <p:spPr>
            <a:xfrm>
              <a:off x="202438" y="4233166"/>
              <a:ext cx="8603779" cy="2186196"/>
            </a:xfrm>
            <a:prstGeom prst="rect">
              <a:avLst/>
            </a:prstGeom>
            <a:noFill/>
            <a:ln>
              <a:noFill/>
            </a:ln>
          </p:spPr>
        </p:pic>
        <p:sp>
          <p:nvSpPr>
            <p:cNvPr id="377" name="Shape 377"/>
            <p:cNvSpPr/>
            <p:nvPr/>
          </p:nvSpPr>
          <p:spPr>
            <a:xfrm>
              <a:off x="1525861" y="3854449"/>
              <a:ext cx="6258314" cy="3870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3F3F3F"/>
                  </a:solidFill>
                  <a:latin typeface="Century Gothic"/>
                  <a:ea typeface="Century Gothic"/>
                  <a:cs typeface="Century Gothic"/>
                  <a:sym typeface="Century Gothic"/>
                </a:rPr>
                <a:t>Accuracy of Turbidity Forecasting using LSTM networks</a:t>
              </a:r>
              <a:endParaRPr sz="1800">
                <a:solidFill>
                  <a:srgbClr val="3F3F3F"/>
                </a:solidFill>
                <a:latin typeface="Century Gothic"/>
                <a:ea typeface="Century Gothic"/>
                <a:cs typeface="Century Gothic"/>
                <a:sym typeface="Century Gothic"/>
              </a:endParaRPr>
            </a:p>
          </p:txBody>
        </p:sp>
        <p:sp>
          <p:nvSpPr>
            <p:cNvPr id="378" name="Shape 378"/>
            <p:cNvSpPr/>
            <p:nvPr/>
          </p:nvSpPr>
          <p:spPr>
            <a:xfrm rot="16200000">
              <a:off x="-1037830" y="5259796"/>
              <a:ext cx="2375127" cy="2789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entury Gothic"/>
                  <a:ea typeface="Century Gothic"/>
                  <a:cs typeface="Century Gothic"/>
                  <a:sym typeface="Century Gothic"/>
                </a:rPr>
                <a:t>Nephelometric Turbidity Unit </a:t>
              </a:r>
              <a:endParaRPr sz="1200">
                <a:solidFill>
                  <a:schemeClr val="dk1"/>
                </a:solidFill>
                <a:latin typeface="Century Gothic"/>
                <a:ea typeface="Century Gothic"/>
                <a:cs typeface="Century Gothic"/>
                <a:sym typeface="Century Gothic"/>
              </a:endParaRPr>
            </a:p>
          </p:txBody>
        </p:sp>
        <p:sp>
          <p:nvSpPr>
            <p:cNvPr id="381" name="Shape 381"/>
            <p:cNvSpPr/>
            <p:nvPr/>
          </p:nvSpPr>
          <p:spPr>
            <a:xfrm>
              <a:off x="585282" y="6386565"/>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1990</a:t>
              </a:r>
              <a:endParaRPr sz="1800" dirty="0">
                <a:solidFill>
                  <a:schemeClr val="dk1"/>
                </a:solidFill>
                <a:latin typeface="Century Gothic"/>
                <a:ea typeface="Century Gothic"/>
                <a:cs typeface="Century Gothic"/>
                <a:sym typeface="Century Gothic"/>
              </a:endParaRPr>
            </a:p>
          </p:txBody>
        </p:sp>
        <p:sp>
          <p:nvSpPr>
            <p:cNvPr id="387" name="Shape 387"/>
            <p:cNvSpPr/>
            <p:nvPr/>
          </p:nvSpPr>
          <p:spPr>
            <a:xfrm>
              <a:off x="8091285" y="6373323"/>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entury Gothic"/>
                  <a:ea typeface="Century Gothic"/>
                  <a:cs typeface="Century Gothic"/>
                  <a:sym typeface="Century Gothic"/>
                </a:rPr>
                <a:t>2014</a:t>
              </a:r>
              <a:endParaRPr sz="1800">
                <a:solidFill>
                  <a:schemeClr val="dk1"/>
                </a:solidFill>
                <a:latin typeface="Century Gothic"/>
                <a:ea typeface="Century Gothic"/>
                <a:cs typeface="Century Gothic"/>
                <a:sym typeface="Century Gothic"/>
              </a:endParaRPr>
            </a:p>
          </p:txBody>
        </p:sp>
        <p:sp>
          <p:nvSpPr>
            <p:cNvPr id="34" name="Shape 382"/>
            <p:cNvSpPr/>
            <p:nvPr/>
          </p:nvSpPr>
          <p:spPr>
            <a:xfrm>
              <a:off x="1909566" y="6424370"/>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1994</a:t>
              </a:r>
              <a:endParaRPr sz="1800" dirty="0">
                <a:solidFill>
                  <a:schemeClr val="dk1"/>
                </a:solidFill>
                <a:latin typeface="Century Gothic"/>
                <a:ea typeface="Century Gothic"/>
                <a:cs typeface="Century Gothic"/>
                <a:sym typeface="Century Gothic"/>
              </a:endParaRPr>
            </a:p>
          </p:txBody>
        </p:sp>
        <p:sp>
          <p:nvSpPr>
            <p:cNvPr id="35" name="Shape 383"/>
            <p:cNvSpPr/>
            <p:nvPr/>
          </p:nvSpPr>
          <p:spPr>
            <a:xfrm>
              <a:off x="3279670" y="6393748"/>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1998</a:t>
              </a:r>
              <a:endParaRPr sz="1800" dirty="0">
                <a:solidFill>
                  <a:schemeClr val="dk1"/>
                </a:solidFill>
                <a:latin typeface="Century Gothic"/>
                <a:ea typeface="Century Gothic"/>
                <a:cs typeface="Century Gothic"/>
                <a:sym typeface="Century Gothic"/>
              </a:endParaRPr>
            </a:p>
          </p:txBody>
        </p:sp>
        <p:sp>
          <p:nvSpPr>
            <p:cNvPr id="36" name="Shape 384"/>
            <p:cNvSpPr/>
            <p:nvPr/>
          </p:nvSpPr>
          <p:spPr>
            <a:xfrm>
              <a:off x="4603954" y="6380998"/>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2002</a:t>
              </a:r>
              <a:endParaRPr sz="1800" dirty="0">
                <a:solidFill>
                  <a:schemeClr val="dk1"/>
                </a:solidFill>
                <a:latin typeface="Century Gothic"/>
                <a:ea typeface="Century Gothic"/>
                <a:cs typeface="Century Gothic"/>
                <a:sym typeface="Century Gothic"/>
              </a:endParaRPr>
            </a:p>
          </p:txBody>
        </p:sp>
        <p:sp>
          <p:nvSpPr>
            <p:cNvPr id="37" name="Shape 385"/>
            <p:cNvSpPr/>
            <p:nvPr/>
          </p:nvSpPr>
          <p:spPr>
            <a:xfrm>
              <a:off x="5965372" y="6380998"/>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2006</a:t>
              </a:r>
              <a:endParaRPr sz="1800" dirty="0">
                <a:solidFill>
                  <a:schemeClr val="dk1"/>
                </a:solidFill>
                <a:latin typeface="Century Gothic"/>
                <a:ea typeface="Century Gothic"/>
                <a:cs typeface="Century Gothic"/>
                <a:sym typeface="Century Gothic"/>
              </a:endParaRPr>
            </a:p>
          </p:txBody>
        </p:sp>
        <p:sp>
          <p:nvSpPr>
            <p:cNvPr id="38" name="Shape 386"/>
            <p:cNvSpPr/>
            <p:nvPr/>
          </p:nvSpPr>
          <p:spPr>
            <a:xfrm>
              <a:off x="7260772" y="6376337"/>
              <a:ext cx="644528" cy="354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2010</a:t>
              </a:r>
              <a:endParaRPr sz="1800" dirty="0">
                <a:solidFill>
                  <a:schemeClr val="dk1"/>
                </a:solidFill>
                <a:latin typeface="Century Gothic"/>
                <a:ea typeface="Century Gothic"/>
                <a:cs typeface="Century Gothic"/>
                <a:sym typeface="Century Gothic"/>
              </a:endParaRPr>
            </a:p>
          </p:txBody>
        </p:sp>
      </p:grpSp>
      <p:grpSp>
        <p:nvGrpSpPr>
          <p:cNvPr id="8" name="Group 7"/>
          <p:cNvGrpSpPr/>
          <p:nvPr/>
        </p:nvGrpSpPr>
        <p:grpSpPr>
          <a:xfrm>
            <a:off x="8196337" y="4165593"/>
            <a:ext cx="1937737" cy="955166"/>
            <a:chOff x="9866223" y="4811985"/>
            <a:chExt cx="1937737" cy="955166"/>
          </a:xfrm>
        </p:grpSpPr>
        <p:sp>
          <p:nvSpPr>
            <p:cNvPr id="7" name="Rectangle 6"/>
            <p:cNvSpPr/>
            <p:nvPr/>
          </p:nvSpPr>
          <p:spPr>
            <a:xfrm>
              <a:off x="9866223" y="4811985"/>
              <a:ext cx="1182778" cy="8268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Shape 376" descr="https://lh5.googleusercontent.com/z88cfqAiWYOtNAYixrF3SRZwCJreoljuQgnS3JFAGJoyfFzzO4vIVaDtaGD4IpZo9vw0-T81i4BmAjNMvwzzd5Qm5GfoWyhvvHECpH04-Fwf-hVR_Hvelz1cqyj7wgfK47gQgtgUHMyLMwMbCw"/>
            <p:cNvPicPr preferRelativeResize="0"/>
            <p:nvPr/>
          </p:nvPicPr>
          <p:blipFill rotWithShape="1">
            <a:blip r:embed="rId4">
              <a:alphaModFix/>
            </a:blip>
            <a:srcRect l="83770" t="15074" r="14381" b="70712"/>
            <a:stretch/>
          </p:blipFill>
          <p:spPr>
            <a:xfrm>
              <a:off x="9921495" y="4920163"/>
              <a:ext cx="280907" cy="564561"/>
            </a:xfrm>
            <a:prstGeom prst="rect">
              <a:avLst/>
            </a:prstGeom>
            <a:noFill/>
            <a:ln>
              <a:noFill/>
            </a:ln>
          </p:spPr>
        </p:pic>
        <p:sp>
          <p:nvSpPr>
            <p:cNvPr id="43" name="Shape 381"/>
            <p:cNvSpPr/>
            <p:nvPr/>
          </p:nvSpPr>
          <p:spPr>
            <a:xfrm>
              <a:off x="10202402" y="4811985"/>
              <a:ext cx="1601558" cy="9551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smtClean="0">
                  <a:solidFill>
                    <a:schemeClr val="dk1"/>
                  </a:solidFill>
                  <a:latin typeface="Century Gothic"/>
                  <a:ea typeface="Century Gothic"/>
                  <a:cs typeface="Century Gothic"/>
                  <a:sym typeface="Century Gothic"/>
                </a:rPr>
                <a:t>Real</a:t>
              </a:r>
            </a:p>
            <a:p>
              <a:pPr marL="0" marR="0" lvl="0" indent="0" algn="l" rtl="0">
                <a:spcBef>
                  <a:spcPts val="0"/>
                </a:spcBef>
                <a:spcAft>
                  <a:spcPts val="0"/>
                </a:spcAft>
                <a:buNone/>
              </a:pPr>
              <a:r>
                <a:rPr lang="en-US" sz="1100" dirty="0" smtClean="0">
                  <a:solidFill>
                    <a:schemeClr val="dk1"/>
                  </a:solidFill>
                  <a:latin typeface="Century Gothic"/>
                  <a:ea typeface="Century Gothic"/>
                  <a:cs typeface="Century Gothic"/>
                  <a:sym typeface="Century Gothic"/>
                </a:rPr>
                <a:t>Training</a:t>
              </a:r>
            </a:p>
            <a:p>
              <a:pPr marL="0" marR="0" lvl="0" indent="0" algn="l" rtl="0">
                <a:spcBef>
                  <a:spcPts val="0"/>
                </a:spcBef>
                <a:spcAft>
                  <a:spcPts val="0"/>
                </a:spcAft>
                <a:buNone/>
              </a:pPr>
              <a:r>
                <a:rPr lang="en-US" sz="1100" dirty="0" smtClean="0">
                  <a:solidFill>
                    <a:schemeClr val="dk1"/>
                  </a:solidFill>
                  <a:latin typeface="Century Gothic"/>
                  <a:ea typeface="Century Gothic"/>
                  <a:cs typeface="Century Gothic"/>
                  <a:sym typeface="Century Gothic"/>
                </a:rPr>
                <a:t>Validation</a:t>
              </a:r>
            </a:p>
            <a:p>
              <a:pPr marL="0" marR="0" lvl="0" indent="0" algn="l" rtl="0">
                <a:spcBef>
                  <a:spcPts val="0"/>
                </a:spcBef>
                <a:spcAft>
                  <a:spcPts val="0"/>
                </a:spcAft>
                <a:buNone/>
              </a:pPr>
              <a:r>
                <a:rPr lang="en-US" sz="1100" dirty="0" smtClean="0">
                  <a:solidFill>
                    <a:schemeClr val="dk1"/>
                  </a:solidFill>
                  <a:latin typeface="Century Gothic"/>
                  <a:ea typeface="Century Gothic"/>
                  <a:cs typeface="Century Gothic"/>
                  <a:sym typeface="Century Gothic"/>
                </a:rPr>
                <a:t>Testing</a:t>
              </a:r>
              <a:endParaRPr sz="1200" dirty="0">
                <a:solidFill>
                  <a:schemeClr val="dk1"/>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12" name="Shape 412"/>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smtClean="0"/>
              <a:t>Results</a:t>
            </a:r>
            <a:endParaRPr dirty="0"/>
          </a:p>
        </p:txBody>
      </p:sp>
      <p:grpSp>
        <p:nvGrpSpPr>
          <p:cNvPr id="5" name="Group 4"/>
          <p:cNvGrpSpPr/>
          <p:nvPr/>
        </p:nvGrpSpPr>
        <p:grpSpPr>
          <a:xfrm>
            <a:off x="-2362200" y="1524000"/>
            <a:ext cx="8061404" cy="4319052"/>
            <a:chOff x="-1205116" y="1219200"/>
            <a:chExt cx="7682116" cy="4319052"/>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917" t="-8333" r="27083" b="8333"/>
            <a:stretch/>
          </p:blipFill>
          <p:spPr>
            <a:xfrm>
              <a:off x="2819400" y="1219200"/>
              <a:ext cx="3657600" cy="3657600"/>
            </a:xfrm>
            <a:prstGeom prst="rect">
              <a:avLst/>
            </a:prstGeom>
          </p:spPr>
        </p:pic>
        <p:sp>
          <p:nvSpPr>
            <p:cNvPr id="12" name="Rectangle 11"/>
            <p:cNvSpPr/>
            <p:nvPr/>
          </p:nvSpPr>
          <p:spPr>
            <a:xfrm>
              <a:off x="-1205116" y="1752600"/>
              <a:ext cx="4056600" cy="3785652"/>
            </a:xfrm>
            <a:prstGeom prst="rect">
              <a:avLst/>
            </a:prstGeom>
          </p:spPr>
          <p:txBody>
            <a:bodyPr wrap="square">
              <a:spAutoFit/>
            </a:bodyPr>
            <a:lstStyle/>
            <a:p>
              <a:pPr algn="r"/>
              <a:r>
                <a:rPr lang="en-US" sz="1200" dirty="0" smtClean="0">
                  <a:solidFill>
                    <a:schemeClr val="tx1">
                      <a:lumMod val="65000"/>
                      <a:lumOff val="35000"/>
                    </a:schemeClr>
                  </a:solidFill>
                  <a:latin typeface="Century Gothic" panose="020B0502020202020204" pitchFamily="34" charset="0"/>
                </a:rPr>
                <a:t>In situ Jan 2017</a:t>
              </a:r>
            </a:p>
            <a:p>
              <a:pPr algn="r"/>
              <a:endParaRPr lang="en-US" sz="1200" dirty="0">
                <a:solidFill>
                  <a:schemeClr val="tx1">
                    <a:lumMod val="65000"/>
                    <a:lumOff val="35000"/>
                  </a:schemeClr>
                </a:solidFill>
                <a:latin typeface="Century Gothic" panose="020B0502020202020204" pitchFamily="34" charset="0"/>
              </a:endParaRPr>
            </a:p>
            <a:p>
              <a:pPr algn="r"/>
              <a:r>
                <a:rPr lang="en-US" sz="1200" dirty="0" smtClean="0">
                  <a:solidFill>
                    <a:schemeClr val="tx1">
                      <a:lumMod val="65000"/>
                      <a:lumOff val="35000"/>
                    </a:schemeClr>
                  </a:solidFill>
                  <a:latin typeface="Century Gothic" panose="020B0502020202020204" pitchFamily="34" charset="0"/>
                </a:rPr>
                <a:t>Predicted Jan 2016</a:t>
              </a:r>
            </a:p>
            <a:p>
              <a:pPr algn="r"/>
              <a:endParaRPr lang="en-US" sz="1200" dirty="0">
                <a:solidFill>
                  <a:schemeClr val="tx1">
                    <a:lumMod val="65000"/>
                    <a:lumOff val="35000"/>
                  </a:schemeClr>
                </a:solidFill>
                <a:latin typeface="Century Gothic" panose="020B0502020202020204" pitchFamily="34" charset="0"/>
              </a:endParaRPr>
            </a:p>
            <a:p>
              <a:pPr algn="r"/>
              <a:r>
                <a:rPr lang="en-US" sz="1200" dirty="0">
                  <a:solidFill>
                    <a:schemeClr val="tx1">
                      <a:lumMod val="65000"/>
                      <a:lumOff val="35000"/>
                    </a:schemeClr>
                  </a:solidFill>
                  <a:latin typeface="Century Gothic" panose="020B0502020202020204" pitchFamily="34" charset="0"/>
                </a:rPr>
                <a:t>Predicted </a:t>
              </a:r>
              <a:r>
                <a:rPr lang="en-US" sz="1200" dirty="0" smtClean="0">
                  <a:solidFill>
                    <a:schemeClr val="tx1">
                      <a:lumMod val="65000"/>
                      <a:lumOff val="35000"/>
                    </a:schemeClr>
                  </a:solidFill>
                  <a:latin typeface="Century Gothic" panose="020B0502020202020204" pitchFamily="34" charset="0"/>
                </a:rPr>
                <a:t>Jan 2015</a:t>
              </a:r>
            </a:p>
            <a:p>
              <a:pPr algn="r"/>
              <a:endParaRPr lang="en-US" sz="1200" dirty="0">
                <a:solidFill>
                  <a:schemeClr val="tx1">
                    <a:lumMod val="65000"/>
                    <a:lumOff val="35000"/>
                  </a:schemeClr>
                </a:solidFill>
                <a:latin typeface="Century Gothic" panose="020B0502020202020204" pitchFamily="34" charset="0"/>
              </a:endParaRPr>
            </a:p>
            <a:p>
              <a:pPr algn="r"/>
              <a:r>
                <a:rPr lang="en-US" sz="1200" i="1" dirty="0" smtClean="0">
                  <a:solidFill>
                    <a:schemeClr val="tx1">
                      <a:lumMod val="65000"/>
                      <a:lumOff val="35000"/>
                    </a:schemeClr>
                  </a:solidFill>
                  <a:latin typeface="Century Gothic" panose="020B0502020202020204" pitchFamily="34" charset="0"/>
                </a:rPr>
                <a:t>In situ </a:t>
              </a:r>
              <a:r>
                <a:rPr lang="en-US" sz="1200" dirty="0" smtClean="0">
                  <a:solidFill>
                    <a:schemeClr val="tx1">
                      <a:lumMod val="65000"/>
                      <a:lumOff val="35000"/>
                    </a:schemeClr>
                  </a:solidFill>
                  <a:latin typeface="Century Gothic" panose="020B0502020202020204" pitchFamily="34" charset="0"/>
                </a:rPr>
                <a:t>Jan 2014</a:t>
              </a:r>
            </a:p>
            <a:p>
              <a:pPr algn="r"/>
              <a:endParaRPr lang="en-US" sz="1200" dirty="0">
                <a:solidFill>
                  <a:schemeClr val="tx1">
                    <a:lumMod val="65000"/>
                    <a:lumOff val="35000"/>
                  </a:schemeClr>
                </a:solidFill>
                <a:latin typeface="Century Gothic" panose="020B0502020202020204" pitchFamily="34" charset="0"/>
              </a:endParaRPr>
            </a:p>
            <a:p>
              <a:pPr algn="r"/>
              <a:r>
                <a:rPr lang="en-US" sz="1200" dirty="0" smtClean="0">
                  <a:solidFill>
                    <a:schemeClr val="tx1">
                      <a:lumMod val="65000"/>
                      <a:lumOff val="35000"/>
                    </a:schemeClr>
                  </a:solidFill>
                  <a:latin typeface="Century Gothic" panose="020B0502020202020204" pitchFamily="34" charset="0"/>
                </a:rPr>
                <a:t>MODIS Jan 2017</a:t>
              </a:r>
            </a:p>
            <a:p>
              <a:pPr algn="r"/>
              <a:endParaRPr lang="en-US" sz="1200" dirty="0" smtClean="0">
                <a:solidFill>
                  <a:schemeClr val="tx1">
                    <a:lumMod val="65000"/>
                    <a:lumOff val="35000"/>
                  </a:schemeClr>
                </a:solidFill>
                <a:latin typeface="Century Gothic" panose="020B0502020202020204" pitchFamily="34" charset="0"/>
              </a:endParaRPr>
            </a:p>
            <a:p>
              <a:pPr algn="r"/>
              <a:r>
                <a:rPr lang="en-US" sz="1200" dirty="0">
                  <a:solidFill>
                    <a:schemeClr val="tx1">
                      <a:lumMod val="65000"/>
                      <a:lumOff val="35000"/>
                    </a:schemeClr>
                  </a:solidFill>
                  <a:latin typeface="Century Gothic" panose="020B0502020202020204" pitchFamily="34" charset="0"/>
                </a:rPr>
                <a:t>MODIS Jan </a:t>
              </a:r>
              <a:r>
                <a:rPr lang="en-US" sz="1200" dirty="0" smtClean="0">
                  <a:solidFill>
                    <a:schemeClr val="tx1">
                      <a:lumMod val="65000"/>
                      <a:lumOff val="35000"/>
                    </a:schemeClr>
                  </a:solidFill>
                  <a:latin typeface="Century Gothic" panose="020B0502020202020204" pitchFamily="34" charset="0"/>
                </a:rPr>
                <a:t>2016</a:t>
              </a:r>
            </a:p>
            <a:p>
              <a:pPr algn="r"/>
              <a:endParaRPr lang="en-US" sz="1200" dirty="0">
                <a:solidFill>
                  <a:schemeClr val="tx1">
                    <a:lumMod val="65000"/>
                    <a:lumOff val="35000"/>
                  </a:schemeClr>
                </a:solidFill>
                <a:latin typeface="Century Gothic" panose="020B0502020202020204" pitchFamily="34" charset="0"/>
              </a:endParaRPr>
            </a:p>
            <a:p>
              <a:pPr algn="r"/>
              <a:r>
                <a:rPr lang="en-US" sz="1200" dirty="0">
                  <a:solidFill>
                    <a:schemeClr val="tx1">
                      <a:lumMod val="65000"/>
                      <a:lumOff val="35000"/>
                    </a:schemeClr>
                  </a:solidFill>
                  <a:latin typeface="Century Gothic" panose="020B0502020202020204" pitchFamily="34" charset="0"/>
                </a:rPr>
                <a:t>MODIS Jan </a:t>
              </a:r>
              <a:r>
                <a:rPr lang="en-US" sz="1200" dirty="0" smtClean="0">
                  <a:solidFill>
                    <a:schemeClr val="tx1">
                      <a:lumMod val="65000"/>
                      <a:lumOff val="35000"/>
                    </a:schemeClr>
                  </a:solidFill>
                  <a:latin typeface="Century Gothic" panose="020B0502020202020204" pitchFamily="34" charset="0"/>
                </a:rPr>
                <a:t>2015</a:t>
              </a:r>
            </a:p>
            <a:p>
              <a:pPr algn="r"/>
              <a:endParaRPr lang="en-US" sz="1200" dirty="0">
                <a:solidFill>
                  <a:schemeClr val="tx1">
                    <a:lumMod val="65000"/>
                    <a:lumOff val="35000"/>
                  </a:schemeClr>
                </a:solidFill>
                <a:latin typeface="Century Gothic" panose="020B0502020202020204" pitchFamily="34" charset="0"/>
              </a:endParaRPr>
            </a:p>
            <a:p>
              <a:pPr algn="r"/>
              <a:r>
                <a:rPr lang="en-US" sz="1200" dirty="0">
                  <a:solidFill>
                    <a:schemeClr val="tx1">
                      <a:lumMod val="65000"/>
                      <a:lumOff val="35000"/>
                    </a:schemeClr>
                  </a:solidFill>
                  <a:latin typeface="Century Gothic" panose="020B0502020202020204" pitchFamily="34" charset="0"/>
                </a:rPr>
                <a:t>MODIS Jan </a:t>
              </a:r>
              <a:r>
                <a:rPr lang="en-US" sz="1200" dirty="0" smtClean="0">
                  <a:solidFill>
                    <a:schemeClr val="tx1">
                      <a:lumMod val="65000"/>
                      <a:lumOff val="35000"/>
                    </a:schemeClr>
                  </a:solidFill>
                  <a:latin typeface="Century Gothic" panose="020B0502020202020204" pitchFamily="34" charset="0"/>
                </a:rPr>
                <a:t>2014</a:t>
              </a:r>
              <a:endParaRPr lang="en-US" sz="1200" dirty="0">
                <a:solidFill>
                  <a:schemeClr val="tx1">
                    <a:lumMod val="65000"/>
                    <a:lumOff val="35000"/>
                  </a:schemeClr>
                </a:solidFill>
                <a:latin typeface="Century Gothic" panose="020B0502020202020204" pitchFamily="34" charset="0"/>
              </a:endParaRPr>
            </a:p>
            <a:p>
              <a:pPr algn="r"/>
              <a:endParaRPr lang="en-US" sz="1200" dirty="0">
                <a:solidFill>
                  <a:schemeClr val="tx1">
                    <a:lumMod val="65000"/>
                    <a:lumOff val="35000"/>
                  </a:schemeClr>
                </a:solidFill>
                <a:latin typeface="Century Gothic" panose="020B0502020202020204" pitchFamily="34" charset="0"/>
              </a:endParaRPr>
            </a:p>
            <a:p>
              <a:pPr algn="r"/>
              <a:endParaRPr lang="en-US" sz="1200" dirty="0">
                <a:solidFill>
                  <a:schemeClr val="tx1">
                    <a:lumMod val="65000"/>
                    <a:lumOff val="35000"/>
                  </a:schemeClr>
                </a:solidFill>
                <a:latin typeface="Century Gothic" panose="020B0502020202020204" pitchFamily="34" charset="0"/>
              </a:endParaRPr>
            </a:p>
            <a:p>
              <a:pPr algn="r"/>
              <a:endParaRPr lang="en-US" sz="900" dirty="0">
                <a:solidFill>
                  <a:schemeClr val="tx1">
                    <a:lumMod val="65000"/>
                    <a:lumOff val="35000"/>
                  </a:schemeClr>
                </a:solidFill>
                <a:latin typeface="Century Gothic" panose="020B0502020202020204" pitchFamily="34" charset="0"/>
              </a:endParaRPr>
            </a:p>
            <a:p>
              <a:pPr algn="r"/>
              <a:endParaRPr lang="en-US" sz="900" dirty="0" smtClean="0">
                <a:solidFill>
                  <a:schemeClr val="tx1">
                    <a:lumMod val="65000"/>
                    <a:lumOff val="35000"/>
                  </a:schemeClr>
                </a:solidFill>
                <a:latin typeface="Century Gothic" panose="020B0502020202020204" pitchFamily="34" charset="0"/>
              </a:endParaRPr>
            </a:p>
            <a:p>
              <a:pPr algn="r"/>
              <a:endParaRPr lang="en-US" sz="900" dirty="0">
                <a:solidFill>
                  <a:schemeClr val="tx1">
                    <a:lumMod val="65000"/>
                    <a:lumOff val="35000"/>
                  </a:schemeClr>
                </a:solidFill>
                <a:latin typeface="Century Gothic" panose="020B0502020202020204" pitchFamily="34" charset="0"/>
              </a:endParaRPr>
            </a:p>
            <a:p>
              <a:pPr algn="r"/>
              <a:endParaRPr lang="en-US" sz="900" dirty="0">
                <a:solidFill>
                  <a:schemeClr val="tx1">
                    <a:lumMod val="65000"/>
                    <a:lumOff val="35000"/>
                  </a:schemeClr>
                </a:solidFill>
              </a:endParaRPr>
            </a:p>
          </p:txBody>
        </p:sp>
        <p:sp>
          <p:nvSpPr>
            <p:cNvPr id="13" name="Rectangle 12"/>
            <p:cNvSpPr/>
            <p:nvPr/>
          </p:nvSpPr>
          <p:spPr>
            <a:xfrm>
              <a:off x="3810000" y="4999777"/>
              <a:ext cx="1084800" cy="415498"/>
            </a:xfrm>
            <a:prstGeom prst="rect">
              <a:avLst/>
            </a:prstGeom>
          </p:spPr>
          <p:txBody>
            <a:bodyPr wrap="square">
              <a:spAutoFit/>
            </a:bodyPr>
            <a:lstStyle/>
            <a:p>
              <a:pPr algn="r"/>
              <a:r>
                <a:rPr lang="en-US" sz="1200" dirty="0" smtClean="0">
                  <a:solidFill>
                    <a:schemeClr val="tx1">
                      <a:lumMod val="65000"/>
                      <a:lumOff val="35000"/>
                    </a:schemeClr>
                  </a:solidFill>
                  <a:latin typeface="Century Gothic" panose="020B0502020202020204" pitchFamily="34" charset="0"/>
                </a:rPr>
                <a:t>mL/m</a:t>
              </a:r>
              <a:r>
                <a:rPr lang="en-US" sz="1200" baseline="30000" dirty="0" smtClean="0"/>
                <a:t>3</a:t>
              </a:r>
              <a:r>
                <a:rPr lang="en-US" sz="1200" dirty="0" smtClean="0">
                  <a:solidFill>
                    <a:schemeClr val="tx1">
                      <a:lumMod val="65000"/>
                      <a:lumOff val="35000"/>
                    </a:schemeClr>
                  </a:solidFill>
                  <a:latin typeface="Century Gothic" panose="020B0502020202020204" pitchFamily="34" charset="0"/>
                </a:rPr>
                <a:t> </a:t>
              </a:r>
              <a:endParaRPr lang="en-US" sz="1200" dirty="0">
                <a:solidFill>
                  <a:schemeClr val="tx1">
                    <a:lumMod val="65000"/>
                    <a:lumOff val="35000"/>
                  </a:schemeClr>
                </a:solidFill>
                <a:latin typeface="Century Gothic" panose="020B0502020202020204" pitchFamily="34" charset="0"/>
              </a:endParaRPr>
            </a:p>
            <a:p>
              <a:pPr algn="r"/>
              <a:endParaRPr lang="en-US" sz="900" dirty="0">
                <a:solidFill>
                  <a:schemeClr val="tx1">
                    <a:lumMod val="65000"/>
                    <a:lumOff val="35000"/>
                  </a:schemeClr>
                </a:solidFill>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588902"/>
            <a:ext cx="3530298" cy="5715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419" y="5843052"/>
            <a:ext cx="1349563" cy="285790"/>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53329" t="22553" r="41394" b="71308"/>
          <a:stretch/>
        </p:blipFill>
        <p:spPr>
          <a:xfrm>
            <a:off x="9794675" y="5304577"/>
            <a:ext cx="279702" cy="42098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7611" y="3789062"/>
            <a:ext cx="731046" cy="1095432"/>
          </a:xfrm>
          <a:prstGeom prst="rect">
            <a:avLst/>
          </a:prstGeom>
        </p:spPr>
      </p:pic>
      <p:sp>
        <p:nvSpPr>
          <p:cNvPr id="19" name="Rectangle 18"/>
          <p:cNvSpPr/>
          <p:nvPr/>
        </p:nvSpPr>
        <p:spPr>
          <a:xfrm>
            <a:off x="10598657" y="3813101"/>
            <a:ext cx="3400664" cy="338554"/>
          </a:xfrm>
          <a:prstGeom prst="rect">
            <a:avLst/>
          </a:prstGeom>
        </p:spPr>
        <p:txBody>
          <a:bodyPr wrap="square">
            <a:spAutoFit/>
          </a:bodyPr>
          <a:lstStyle/>
          <a:p>
            <a:pPr>
              <a:buClrTx/>
              <a:buFontTx/>
              <a:buNone/>
            </a:pPr>
            <a:r>
              <a:rPr lang="en-US" sz="1600" kern="1200" dirty="0" smtClean="0">
                <a:solidFill>
                  <a:schemeClr val="tx1">
                    <a:lumMod val="65000"/>
                    <a:lumOff val="35000"/>
                  </a:schemeClr>
                </a:solidFill>
                <a:latin typeface="Century Gothic" panose="020B0502020202020204" pitchFamily="34" charset="0"/>
                <a:ea typeface="+mn-ea"/>
                <a:cs typeface="+mn-cs"/>
              </a:rPr>
              <a:t>High : 3</a:t>
            </a:r>
          </a:p>
        </p:txBody>
      </p:sp>
      <p:sp>
        <p:nvSpPr>
          <p:cNvPr id="20" name="Rectangle 19"/>
          <p:cNvSpPr/>
          <p:nvPr/>
        </p:nvSpPr>
        <p:spPr>
          <a:xfrm>
            <a:off x="10598657" y="4628788"/>
            <a:ext cx="3400664" cy="338554"/>
          </a:xfrm>
          <a:prstGeom prst="rect">
            <a:avLst/>
          </a:prstGeom>
        </p:spPr>
        <p:txBody>
          <a:bodyPr wrap="square">
            <a:spAutoFit/>
          </a:bodyPr>
          <a:lstStyle/>
          <a:p>
            <a:pPr>
              <a:buClrTx/>
              <a:buFontTx/>
              <a:buNone/>
            </a:pPr>
            <a:r>
              <a:rPr lang="en-US" sz="1600" kern="1200" dirty="0" smtClean="0">
                <a:solidFill>
                  <a:schemeClr val="tx1">
                    <a:lumMod val="65000"/>
                    <a:lumOff val="35000"/>
                  </a:schemeClr>
                </a:solidFill>
                <a:latin typeface="Century Gothic" panose="020B0502020202020204" pitchFamily="34" charset="0"/>
                <a:ea typeface="+mn-ea"/>
                <a:cs typeface="+mn-cs"/>
              </a:rPr>
              <a:t>Low : 0.1</a:t>
            </a:r>
          </a:p>
        </p:txBody>
      </p:sp>
      <p:sp>
        <p:nvSpPr>
          <p:cNvPr id="21" name="Rectangle 20"/>
          <p:cNvSpPr/>
          <p:nvPr/>
        </p:nvSpPr>
        <p:spPr>
          <a:xfrm>
            <a:off x="9598044" y="3267771"/>
            <a:ext cx="3400664" cy="584775"/>
          </a:xfrm>
          <a:prstGeom prst="rect">
            <a:avLst/>
          </a:prstGeom>
        </p:spPr>
        <p:txBody>
          <a:bodyPr wrap="square">
            <a:spAutoFit/>
          </a:bodyPr>
          <a:lstStyle/>
          <a:p>
            <a:pPr>
              <a:buClrTx/>
              <a:buFontTx/>
              <a:buNone/>
            </a:pPr>
            <a:r>
              <a:rPr lang="en-US" sz="1600" b="1" kern="1200" dirty="0" smtClean="0">
                <a:solidFill>
                  <a:schemeClr val="tx1">
                    <a:lumMod val="65000"/>
                    <a:lumOff val="35000"/>
                  </a:schemeClr>
                </a:solidFill>
                <a:latin typeface="Century Gothic" panose="020B0502020202020204" pitchFamily="34" charset="0"/>
                <a:ea typeface="+mn-ea"/>
                <a:cs typeface="+mn-cs"/>
              </a:rPr>
              <a:t>Chlorophyll-a Content </a:t>
            </a:r>
          </a:p>
          <a:p>
            <a:pPr>
              <a:buClrTx/>
              <a:buFontTx/>
              <a:buNone/>
            </a:pPr>
            <a:r>
              <a:rPr lang="en-US" sz="1600" b="1" kern="1200" dirty="0" smtClean="0">
                <a:solidFill>
                  <a:schemeClr val="tx1">
                    <a:lumMod val="65000"/>
                    <a:lumOff val="35000"/>
                  </a:schemeClr>
                </a:solidFill>
                <a:latin typeface="Century Gothic" panose="020B0502020202020204" pitchFamily="34" charset="0"/>
                <a:ea typeface="+mn-ea"/>
                <a:cs typeface="+mn-cs"/>
              </a:rPr>
              <a:t>(</a:t>
            </a:r>
            <a:r>
              <a:rPr lang="en-US" altLang="en-US" sz="1600" b="1" dirty="0" smtClean="0">
                <a:solidFill>
                  <a:schemeClr val="tx1">
                    <a:lumMod val="65000"/>
                    <a:lumOff val="35000"/>
                  </a:schemeClr>
                </a:solidFill>
                <a:latin typeface="Arial" panose="020B0604020202020204" pitchFamily="34" charset="0"/>
              </a:rPr>
              <a:t>ml/m</a:t>
            </a:r>
            <a:r>
              <a:rPr lang="en-US" sz="1600" b="1" baseline="30000" dirty="0" smtClean="0"/>
              <a:t>3</a:t>
            </a:r>
            <a:r>
              <a:rPr lang="en-US" altLang="en-US" sz="1600" b="1" dirty="0" smtClean="0">
                <a:solidFill>
                  <a:schemeClr val="tx1">
                    <a:lumMod val="65000"/>
                    <a:lumOff val="35000"/>
                  </a:schemeClr>
                </a:solidFill>
                <a:latin typeface="Arial" panose="020B0604020202020204" pitchFamily="34" charset="0"/>
              </a:rPr>
              <a:t>)</a:t>
            </a:r>
            <a:endParaRPr lang="en-US" sz="1600" b="1" kern="1200" dirty="0" smtClean="0">
              <a:solidFill>
                <a:schemeClr val="tx1">
                  <a:lumMod val="65000"/>
                  <a:lumOff val="35000"/>
                </a:schemeClr>
              </a:solidFill>
              <a:latin typeface="Century Gothic" panose="020B0502020202020204" pitchFamily="34" charset="0"/>
              <a:ea typeface="+mn-ea"/>
              <a:cs typeface="+mn-cs"/>
            </a:endParaRPr>
          </a:p>
        </p:txBody>
      </p:sp>
      <p:sp>
        <p:nvSpPr>
          <p:cNvPr id="22" name="Shape 229"/>
          <p:cNvSpPr/>
          <p:nvPr/>
        </p:nvSpPr>
        <p:spPr>
          <a:xfrm>
            <a:off x="9645316" y="1471612"/>
            <a:ext cx="2179590" cy="1678665"/>
          </a:xfrm>
          <a:prstGeom prst="rect">
            <a:avLst/>
          </a:prstGeom>
          <a:noFill/>
          <a:ln>
            <a:noFill/>
          </a:ln>
        </p:spPr>
        <p:txBody>
          <a:bodyPr spcFirstLastPara="1" wrap="square" lIns="91425" tIns="45700" rIns="91425" bIns="45700" anchor="t" anchorCtr="0">
            <a:noAutofit/>
          </a:bodyPr>
          <a:lstStyle/>
          <a:p>
            <a:r>
              <a:rPr lang="en-US" sz="2400" dirty="0">
                <a:solidFill>
                  <a:srgbClr val="3F3F3F"/>
                </a:solidFill>
                <a:latin typeface="Century Gothic"/>
                <a:ea typeface="Century Gothic"/>
                <a:cs typeface="Century Gothic"/>
                <a:sym typeface="Century Gothic"/>
              </a:rPr>
              <a:t>MODIS</a:t>
            </a:r>
          </a:p>
          <a:p>
            <a:pPr marL="0" marR="0" lvl="0" indent="0" algn="l" rtl="0">
              <a:spcBef>
                <a:spcPts val="0"/>
              </a:spcBef>
              <a:spcAft>
                <a:spcPts val="0"/>
              </a:spcAft>
              <a:buNone/>
            </a:pPr>
            <a:r>
              <a:rPr lang="en-US" sz="2400" dirty="0" smtClean="0">
                <a:solidFill>
                  <a:srgbClr val="3F3F3F"/>
                </a:solidFill>
                <a:latin typeface="Century Gothic"/>
                <a:ea typeface="Century Gothic"/>
                <a:cs typeface="Century Gothic"/>
                <a:sym typeface="Century Gothic"/>
              </a:rPr>
              <a:t>Chlorophyll</a:t>
            </a:r>
          </a:p>
          <a:p>
            <a:pPr marL="0" marR="0" lvl="0" indent="0" algn="l" rtl="0">
              <a:spcBef>
                <a:spcPts val="0"/>
              </a:spcBef>
              <a:spcAft>
                <a:spcPts val="0"/>
              </a:spcAft>
              <a:buNone/>
            </a:pPr>
            <a:r>
              <a:rPr lang="en-US" sz="2000" dirty="0" smtClean="0">
                <a:solidFill>
                  <a:srgbClr val="3F3F3F"/>
                </a:solidFill>
                <a:latin typeface="Century Gothic"/>
                <a:ea typeface="Century Gothic"/>
                <a:cs typeface="Century Gothic"/>
                <a:sym typeface="Century Gothic"/>
              </a:rPr>
              <a:t>Biscayne Bay January 2015</a:t>
            </a:r>
            <a:endParaRPr sz="2000" dirty="0">
              <a:solidFill>
                <a:srgbClr val="3F3F3F"/>
              </a:solidFill>
              <a:latin typeface="Century Gothic"/>
              <a:ea typeface="Century Gothic"/>
              <a:cs typeface="Century Gothic"/>
              <a:sym typeface="Century Gothic"/>
            </a:endParaRPr>
          </a:p>
        </p:txBody>
      </p:sp>
      <p:sp>
        <p:nvSpPr>
          <p:cNvPr id="23" name="Rectangle 22"/>
          <p:cNvSpPr/>
          <p:nvPr/>
        </p:nvSpPr>
        <p:spPr>
          <a:xfrm>
            <a:off x="1981622" y="1317723"/>
            <a:ext cx="2913600" cy="661720"/>
          </a:xfrm>
          <a:prstGeom prst="rect">
            <a:avLst/>
          </a:prstGeom>
        </p:spPr>
        <p:txBody>
          <a:bodyPr wrap="square">
            <a:spAutoFit/>
          </a:bodyPr>
          <a:lstStyle/>
          <a:p>
            <a:pPr algn="ctr"/>
            <a:r>
              <a:rPr lang="en-US" b="1" dirty="0" smtClean="0">
                <a:solidFill>
                  <a:schemeClr val="tx1">
                    <a:lumMod val="65000"/>
                    <a:lumOff val="35000"/>
                  </a:schemeClr>
                </a:solidFill>
                <a:latin typeface="Century Gothic" panose="020B0502020202020204" pitchFamily="34" charset="0"/>
              </a:rPr>
              <a:t>Comparison of MODIS, </a:t>
            </a:r>
            <a:r>
              <a:rPr lang="en-US" b="1" i="1" dirty="0" smtClean="0">
                <a:solidFill>
                  <a:schemeClr val="tx1">
                    <a:lumMod val="65000"/>
                    <a:lumOff val="35000"/>
                  </a:schemeClr>
                </a:solidFill>
                <a:latin typeface="Century Gothic" panose="020B0502020202020204" pitchFamily="34" charset="0"/>
              </a:rPr>
              <a:t>in situ, </a:t>
            </a:r>
            <a:r>
              <a:rPr lang="en-US" b="1" dirty="0" smtClean="0">
                <a:solidFill>
                  <a:schemeClr val="tx1">
                    <a:lumMod val="65000"/>
                    <a:lumOff val="35000"/>
                  </a:schemeClr>
                </a:solidFill>
                <a:latin typeface="Century Gothic" panose="020B0502020202020204" pitchFamily="34" charset="0"/>
              </a:rPr>
              <a:t>and predicted Chlorophyll-a </a:t>
            </a:r>
            <a:endParaRPr lang="en-US" b="1" dirty="0">
              <a:solidFill>
                <a:schemeClr val="tx1">
                  <a:lumMod val="65000"/>
                  <a:lumOff val="35000"/>
                </a:schemeClr>
              </a:solidFill>
              <a:latin typeface="Century Gothic" panose="020B0502020202020204" pitchFamily="34" charset="0"/>
            </a:endParaRPr>
          </a:p>
          <a:p>
            <a:pPr algn="r"/>
            <a:endParaRPr lang="en-US" sz="9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Shape 407"/>
          <p:cNvSpPr txBox="1">
            <a:spLocks noGrp="1"/>
          </p:cNvSpPr>
          <p:nvPr>
            <p:ph type="body" idx="2"/>
          </p:nvPr>
        </p:nvSpPr>
        <p:spPr>
          <a:xfrm>
            <a:off x="6493668" y="1227651"/>
            <a:ext cx="3393600" cy="1042800"/>
          </a:xfrm>
          <a:prstGeom prst="rect">
            <a:avLst/>
          </a:prstGeom>
        </p:spPr>
        <p:txBody>
          <a:bodyPr spcFirstLastPara="1" wrap="square" lIns="91425" tIns="91425" rIns="91425" bIns="91425" anchor="b" anchorCtr="0">
            <a:noAutofit/>
          </a:bodyPr>
          <a:lstStyle/>
          <a:p>
            <a:pPr marL="0" lvl="0" indent="0" algn="ctr">
              <a:spcBef>
                <a:spcPts val="1000"/>
              </a:spcBef>
              <a:spcAft>
                <a:spcPts val="0"/>
              </a:spcAft>
              <a:buNone/>
            </a:pPr>
            <a:r>
              <a:rPr lang="en-US" dirty="0" smtClean="0"/>
              <a:t>Analysis</a:t>
            </a:r>
            <a:endParaRPr dirty="0"/>
          </a:p>
        </p:txBody>
      </p:sp>
      <p:sp>
        <p:nvSpPr>
          <p:cNvPr id="410" name="Shape 410"/>
          <p:cNvSpPr txBox="1">
            <a:spLocks noGrp="1"/>
          </p:cNvSpPr>
          <p:nvPr>
            <p:ph type="body" idx="5"/>
          </p:nvPr>
        </p:nvSpPr>
        <p:spPr>
          <a:xfrm>
            <a:off x="6493668" y="3599751"/>
            <a:ext cx="3393600" cy="1042800"/>
          </a:xfrm>
          <a:prstGeom prst="rect">
            <a:avLst/>
          </a:prstGeom>
        </p:spPr>
        <p:txBody>
          <a:bodyPr spcFirstLastPara="1" wrap="square" lIns="91425" tIns="91425" rIns="91425" bIns="91425" anchor="b" anchorCtr="0">
            <a:noAutofit/>
          </a:bodyPr>
          <a:lstStyle/>
          <a:p>
            <a:pPr marL="0" lvl="0" indent="0" algn="ctr">
              <a:spcBef>
                <a:spcPts val="1000"/>
              </a:spcBef>
              <a:spcAft>
                <a:spcPts val="0"/>
              </a:spcAft>
              <a:buNone/>
            </a:pPr>
            <a:r>
              <a:rPr lang="en-US" dirty="0" smtClean="0"/>
              <a:t>Prediction</a:t>
            </a:r>
            <a:endParaRPr dirty="0"/>
          </a:p>
        </p:txBody>
      </p:sp>
      <p:sp>
        <p:nvSpPr>
          <p:cNvPr id="412" name="Shape 412"/>
          <p:cNvSpPr txBox="1">
            <a:spLocks noGrp="1"/>
          </p:cNvSpPr>
          <p:nvPr>
            <p:ph type="title"/>
          </p:nvPr>
        </p:nvSpPr>
        <p:spPr>
          <a:xfrm>
            <a:off x="1033462" y="288059"/>
            <a:ext cx="10734675" cy="479400"/>
          </a:xfrm>
          <a:prstGeom prst="rect">
            <a:avLst/>
          </a:prstGeom>
        </p:spPr>
        <p:txBody>
          <a:bodyPr spcFirstLastPara="1" wrap="square" lIns="91425" tIns="91425" rIns="91425" bIns="91425" anchor="ctr" anchorCtr="0">
            <a:noAutofit/>
          </a:bodyPr>
          <a:lstStyle/>
          <a:p>
            <a:pPr lvl="0"/>
            <a:r>
              <a:rPr lang="en-US" dirty="0" smtClean="0"/>
              <a:t>Water Quality Conclusions </a:t>
            </a:r>
            <a:endParaRPr dirty="0"/>
          </a:p>
        </p:txBody>
      </p:sp>
      <p:sp>
        <p:nvSpPr>
          <p:cNvPr id="10" name="Shape 408"/>
          <p:cNvSpPr txBox="1">
            <a:spLocks noGrp="1"/>
          </p:cNvSpPr>
          <p:nvPr>
            <p:ph type="body" idx="3"/>
          </p:nvPr>
        </p:nvSpPr>
        <p:spPr>
          <a:xfrm>
            <a:off x="5257800" y="2148035"/>
            <a:ext cx="6741938" cy="1776412"/>
          </a:xfrm>
          <a:prstGeom prst="rect">
            <a:avLst/>
          </a:prstGeom>
        </p:spPr>
        <p:txBody>
          <a:bodyPr spcFirstLastPara="1" wrap="square" lIns="91425" tIns="91425" rIns="91425" bIns="91425" anchor="t" anchorCtr="0">
            <a:noAutofit/>
          </a:bodyPr>
          <a:lstStyle/>
          <a:p>
            <a:pPr marL="0" indent="0">
              <a:lnSpc>
                <a:spcPct val="100000"/>
              </a:lnSpc>
            </a:pPr>
            <a:r>
              <a:rPr lang="en-US" sz="2400" b="1" dirty="0" smtClean="0"/>
              <a:t>Earth </a:t>
            </a:r>
            <a:r>
              <a:rPr lang="en-US" sz="2400" b="1" dirty="0"/>
              <a:t>Observations </a:t>
            </a:r>
            <a:r>
              <a:rPr lang="en-US" sz="2400" dirty="0"/>
              <a:t>can be used to </a:t>
            </a:r>
            <a:r>
              <a:rPr lang="en-US" sz="2400" b="1" dirty="0"/>
              <a:t>track and analyze </a:t>
            </a:r>
            <a:r>
              <a:rPr lang="en-US" sz="2400" dirty="0" smtClean="0"/>
              <a:t>water quality, with </a:t>
            </a:r>
            <a:r>
              <a:rPr lang="en-US" sz="2400" i="1" dirty="0" smtClean="0"/>
              <a:t>in situ </a:t>
            </a:r>
            <a:r>
              <a:rPr lang="en-US" sz="2400" dirty="0" smtClean="0"/>
              <a:t>measurements used for calibration.</a:t>
            </a:r>
            <a:endParaRPr lang="en-US" sz="2400" dirty="0"/>
          </a:p>
        </p:txBody>
      </p:sp>
      <p:sp>
        <p:nvSpPr>
          <p:cNvPr id="11" name="Shape 408"/>
          <p:cNvSpPr txBox="1">
            <a:spLocks noGrp="1"/>
          </p:cNvSpPr>
          <p:nvPr>
            <p:ph type="body" idx="3"/>
          </p:nvPr>
        </p:nvSpPr>
        <p:spPr>
          <a:xfrm>
            <a:off x="5257800" y="4447851"/>
            <a:ext cx="6629400" cy="1524000"/>
          </a:xfrm>
          <a:prstGeom prst="rect">
            <a:avLst/>
          </a:prstGeom>
        </p:spPr>
        <p:txBody>
          <a:bodyPr spcFirstLastPara="1" wrap="square" lIns="91425" tIns="91425" rIns="91425" bIns="91425" anchor="t" anchorCtr="0">
            <a:noAutofit/>
          </a:bodyPr>
          <a:lstStyle/>
          <a:p>
            <a:pPr marL="0" indent="0">
              <a:lnSpc>
                <a:spcPct val="100000"/>
              </a:lnSpc>
            </a:pPr>
            <a:r>
              <a:rPr lang="en-US" sz="2400" dirty="0" smtClean="0"/>
              <a:t>We demonstrate how a </a:t>
            </a:r>
            <a:r>
              <a:rPr lang="en-US" sz="2400" b="1" dirty="0" smtClean="0"/>
              <a:t>deep learning model</a:t>
            </a:r>
            <a:r>
              <a:rPr lang="en-US" sz="2400" dirty="0" smtClean="0"/>
              <a:t> can be used to accurately </a:t>
            </a:r>
            <a:r>
              <a:rPr lang="en-US" sz="2400" b="1" dirty="0" smtClean="0"/>
              <a:t>predict spikes or general changes </a:t>
            </a:r>
            <a:r>
              <a:rPr lang="en-US" sz="2400" dirty="0" smtClean="0"/>
              <a:t>in water quality for a given area of interest.</a:t>
            </a:r>
            <a:endParaRPr lang="en-US" sz="2400" dirty="0"/>
          </a:p>
        </p:txBody>
      </p:sp>
      <p:sp>
        <p:nvSpPr>
          <p:cNvPr id="12" name="TextBox 11"/>
          <p:cNvSpPr txBox="1"/>
          <p:nvPr/>
        </p:nvSpPr>
        <p:spPr>
          <a:xfrm>
            <a:off x="2082390" y="6609210"/>
            <a:ext cx="1956210" cy="169277"/>
          </a:xfrm>
          <a:prstGeom prst="rect">
            <a:avLst/>
          </a:prstGeom>
          <a:solidFill>
            <a:schemeClr val="tx1">
              <a:alpha val="44000"/>
            </a:schemeClr>
          </a:solidFill>
        </p:spPr>
        <p:txBody>
          <a:bodyPr wrap="square" lIns="0" tIns="0" rIns="0" bIns="0" rtlCol="0">
            <a:spAutoFit/>
          </a:bodyPr>
          <a:lstStyle/>
          <a:p>
            <a:r>
              <a:rPr lang="en-US" sz="1100" dirty="0" smtClean="0">
                <a:solidFill>
                  <a:schemeClr val="bg1"/>
                </a:solidFill>
                <a:latin typeface="Century Gothic" panose="020B0502020202020204" pitchFamily="34" charset="0"/>
              </a:rPr>
              <a:t>Image credit: Google Earth</a:t>
            </a:r>
            <a:endParaRPr lang="en-US" sz="1100" dirty="0">
              <a:solidFill>
                <a:schemeClr val="bg1"/>
              </a:solidFill>
              <a:latin typeface="Century Gothic" panose="020B0502020202020204" pitchFamily="34" charset="0"/>
            </a:endParaRPr>
          </a:p>
        </p:txBody>
      </p:sp>
      <p:grpSp>
        <p:nvGrpSpPr>
          <p:cNvPr id="4" name="Group 3"/>
          <p:cNvGrpSpPr/>
          <p:nvPr/>
        </p:nvGrpSpPr>
        <p:grpSpPr>
          <a:xfrm>
            <a:off x="0" y="914184"/>
            <a:ext cx="4553832" cy="5943816"/>
            <a:chOff x="5786000" y="604824"/>
            <a:chExt cx="4553832" cy="5943816"/>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04"/>
            <a:stretch/>
          </p:blipFill>
          <p:spPr>
            <a:xfrm>
              <a:off x="5786000" y="604824"/>
              <a:ext cx="4553831" cy="5943816"/>
            </a:xfrm>
            <a:prstGeom prst="rect">
              <a:avLst/>
            </a:prstGeom>
          </p:spPr>
        </p:pic>
        <p:sp>
          <p:nvSpPr>
            <p:cNvPr id="13" name="TextBox 12"/>
            <p:cNvSpPr txBox="1"/>
            <p:nvPr/>
          </p:nvSpPr>
          <p:spPr>
            <a:xfrm>
              <a:off x="8383622" y="6360940"/>
              <a:ext cx="1956210" cy="169277"/>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Google Earth</a:t>
              </a:r>
              <a:endParaRPr lang="en-US" sz="110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2955054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Shape 419"/>
          <p:cNvSpPr txBox="1">
            <a:spLocks noGrp="1"/>
          </p:cNvSpPr>
          <p:nvPr>
            <p:ph type="body" idx="2"/>
          </p:nvPr>
        </p:nvSpPr>
        <p:spPr>
          <a:xfrm>
            <a:off x="1524000" y="1031547"/>
            <a:ext cx="33936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dirty="0" smtClean="0"/>
              <a:t>NDVI Analysis</a:t>
            </a:r>
            <a:endParaRPr dirty="0"/>
          </a:p>
        </p:txBody>
      </p:sp>
      <p:sp>
        <p:nvSpPr>
          <p:cNvPr id="420" name="Shape 420"/>
          <p:cNvSpPr txBox="1">
            <a:spLocks noGrp="1"/>
          </p:cNvSpPr>
          <p:nvPr>
            <p:ph type="body" idx="3"/>
          </p:nvPr>
        </p:nvSpPr>
        <p:spPr>
          <a:xfrm>
            <a:off x="609600" y="2057400"/>
            <a:ext cx="5715000" cy="1127700"/>
          </a:xfrm>
          <a:prstGeom prst="rect">
            <a:avLst/>
          </a:prstGeom>
        </p:spPr>
        <p:txBody>
          <a:bodyPr spcFirstLastPara="1" wrap="square" lIns="91425" tIns="91425" rIns="91425" bIns="91425" anchor="t" anchorCtr="0">
            <a:noAutofit/>
          </a:bodyPr>
          <a:lstStyle/>
          <a:p>
            <a:pPr marL="342900" lvl="0" indent="-342900">
              <a:spcBef>
                <a:spcPts val="200"/>
              </a:spcBef>
              <a:spcAft>
                <a:spcPts val="1000"/>
              </a:spcAft>
              <a:buClr>
                <a:srgbClr val="1B57AF"/>
              </a:buClr>
              <a:buSzTx/>
              <a:buFont typeface="Webdings" panose="05030102010509060703" pitchFamily="18" charset="2"/>
              <a:buChar char="4"/>
            </a:pPr>
            <a:r>
              <a:rPr lang="en-US" dirty="0" smtClean="0"/>
              <a:t>Flooded vegetation was considered highly damaged</a:t>
            </a:r>
          </a:p>
          <a:p>
            <a:pPr marL="342900" lvl="0" indent="-342900">
              <a:spcBef>
                <a:spcPts val="200"/>
              </a:spcBef>
              <a:spcAft>
                <a:spcPts val="1000"/>
              </a:spcAft>
              <a:buClr>
                <a:srgbClr val="1B57AF"/>
              </a:buClr>
              <a:buSzTx/>
              <a:buFont typeface="Webdings" panose="05030102010509060703" pitchFamily="18" charset="2"/>
              <a:buChar char="4"/>
            </a:pPr>
            <a:r>
              <a:rPr lang="en-US" dirty="0" smtClean="0"/>
              <a:t>Land cover beneath vegetation impacted reflectance values</a:t>
            </a:r>
          </a:p>
          <a:p>
            <a:pPr marL="342900" lvl="0" indent="-342900">
              <a:spcBef>
                <a:spcPts val="200"/>
              </a:spcBef>
              <a:spcAft>
                <a:spcPts val="1000"/>
              </a:spcAft>
              <a:buClr>
                <a:srgbClr val="1B57AF"/>
              </a:buClr>
              <a:buSzTx/>
              <a:buFont typeface="Webdings" panose="05030102010509060703" pitchFamily="18" charset="2"/>
              <a:buChar char="4"/>
            </a:pPr>
            <a:r>
              <a:rPr lang="en-US" dirty="0" smtClean="0"/>
              <a:t>Seasonality</a:t>
            </a:r>
            <a:endParaRPr dirty="0"/>
          </a:p>
        </p:txBody>
      </p:sp>
      <p:sp>
        <p:nvSpPr>
          <p:cNvPr id="422" name="Shape 422"/>
          <p:cNvSpPr txBox="1">
            <a:spLocks noGrp="1"/>
          </p:cNvSpPr>
          <p:nvPr>
            <p:ph type="body" idx="5"/>
          </p:nvPr>
        </p:nvSpPr>
        <p:spPr>
          <a:xfrm>
            <a:off x="7308207" y="1014600"/>
            <a:ext cx="3393600" cy="1042800"/>
          </a:xfrm>
          <a:prstGeom prst="rect">
            <a:avLst/>
          </a:prstGeom>
        </p:spPr>
        <p:txBody>
          <a:bodyPr spcFirstLastPara="1" wrap="square" lIns="91425" tIns="91425" rIns="91425" bIns="91425" anchor="b" anchorCtr="0">
            <a:noAutofit/>
          </a:bodyPr>
          <a:lstStyle/>
          <a:p>
            <a:pPr marL="0" lvl="0" indent="0">
              <a:spcBef>
                <a:spcPts val="1000"/>
              </a:spcBef>
              <a:spcAft>
                <a:spcPts val="0"/>
              </a:spcAft>
              <a:buNone/>
            </a:pPr>
            <a:r>
              <a:rPr lang="en-US" dirty="0" smtClean="0"/>
              <a:t>Water Quality</a:t>
            </a:r>
            <a:endParaRPr dirty="0"/>
          </a:p>
        </p:txBody>
      </p:sp>
      <p:sp>
        <p:nvSpPr>
          <p:cNvPr id="423" name="Shape 423"/>
          <p:cNvSpPr txBox="1">
            <a:spLocks noGrp="1"/>
          </p:cNvSpPr>
          <p:nvPr>
            <p:ph type="body" idx="6"/>
          </p:nvPr>
        </p:nvSpPr>
        <p:spPr>
          <a:xfrm>
            <a:off x="6288505" y="2061411"/>
            <a:ext cx="5364825" cy="1127700"/>
          </a:xfrm>
          <a:prstGeom prst="rect">
            <a:avLst/>
          </a:prstGeom>
        </p:spPr>
        <p:txBody>
          <a:bodyPr spcFirstLastPara="1" wrap="square" lIns="91425" tIns="91425" rIns="91425" bIns="91425" anchor="t" anchorCtr="0">
            <a:noAutofit/>
          </a:bodyPr>
          <a:lstStyle/>
          <a:p>
            <a:pPr marL="342900" lvl="0" indent="-342900">
              <a:spcBef>
                <a:spcPts val="200"/>
              </a:spcBef>
              <a:spcAft>
                <a:spcPts val="1000"/>
              </a:spcAft>
              <a:buClr>
                <a:srgbClr val="1B57AF"/>
              </a:buClr>
              <a:buSzTx/>
              <a:buFont typeface="Webdings" panose="05030102010509060703" pitchFamily="18" charset="2"/>
              <a:buChar char="4"/>
            </a:pPr>
            <a:r>
              <a:rPr lang="en-US" dirty="0" smtClean="0"/>
              <a:t>Inability to account for tidal directions</a:t>
            </a:r>
          </a:p>
          <a:p>
            <a:pPr marL="342900" lvl="0" indent="-342900">
              <a:spcBef>
                <a:spcPts val="200"/>
              </a:spcBef>
              <a:spcAft>
                <a:spcPts val="1000"/>
              </a:spcAft>
              <a:buClr>
                <a:srgbClr val="1B57AF"/>
              </a:buClr>
              <a:buSzTx/>
              <a:buFont typeface="Webdings" panose="05030102010509060703" pitchFamily="18" charset="2"/>
              <a:buChar char="4"/>
            </a:pPr>
            <a:r>
              <a:rPr lang="en-US" dirty="0" smtClean="0"/>
              <a:t>Possible measurement error of </a:t>
            </a:r>
            <a:r>
              <a:rPr lang="en-US" i="1" dirty="0" smtClean="0"/>
              <a:t>in situ </a:t>
            </a:r>
            <a:r>
              <a:rPr lang="en-US" dirty="0" smtClean="0"/>
              <a:t>data</a:t>
            </a:r>
          </a:p>
          <a:p>
            <a:pPr marL="342900" lvl="0" indent="-342900">
              <a:spcBef>
                <a:spcPts val="200"/>
              </a:spcBef>
              <a:spcAft>
                <a:spcPts val="1000"/>
              </a:spcAft>
              <a:buClr>
                <a:srgbClr val="1B57AF"/>
              </a:buClr>
              <a:buSzTx/>
              <a:buFont typeface="Webdings" panose="05030102010509060703" pitchFamily="18" charset="2"/>
              <a:buChar char="4"/>
            </a:pPr>
            <a:r>
              <a:rPr lang="en-US" dirty="0" smtClean="0"/>
              <a:t>Pixel resolution of MODIS and limitations of data to ocean areas</a:t>
            </a:r>
            <a:endParaRPr dirty="0"/>
          </a:p>
        </p:txBody>
      </p:sp>
      <p:sp>
        <p:nvSpPr>
          <p:cNvPr id="424" name="Shape 424"/>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smtClean="0"/>
              <a:t>Errors and Uncertainties</a:t>
            </a:r>
            <a:endParaRPr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181" t="-488" r="16944" b="488"/>
          <a:stretch/>
        </p:blipFill>
        <p:spPr>
          <a:xfrm rot="16200000">
            <a:off x="3653988" y="-289602"/>
            <a:ext cx="4941414" cy="13468589"/>
          </a:xfrm>
          <a:prstGeom prst="rect">
            <a:avLst/>
          </a:prstGeom>
          <a:effectLst>
            <a:softEdge rad="342900"/>
          </a:effectLst>
        </p:spPr>
      </p:pic>
      <p:sp>
        <p:nvSpPr>
          <p:cNvPr id="11" name="TextBox 10"/>
          <p:cNvSpPr txBox="1"/>
          <p:nvPr/>
        </p:nvSpPr>
        <p:spPr>
          <a:xfrm>
            <a:off x="253590" y="6688723"/>
            <a:ext cx="1956210" cy="169277"/>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Landsat 8</a:t>
            </a:r>
            <a:endParaRPr lang="en-US" sz="11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304800" y="5005200"/>
            <a:ext cx="6023811" cy="11142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r>
              <a:rPr lang="en-US" dirty="0" smtClean="0"/>
              <a:t>Project Partners will use results to </a:t>
            </a:r>
            <a:r>
              <a:rPr lang="en-US" b="1" dirty="0" smtClean="0"/>
              <a:t>identify species </a:t>
            </a:r>
            <a:r>
              <a:rPr lang="en-US" dirty="0" smtClean="0"/>
              <a:t>that are more likely to recover after </a:t>
            </a:r>
            <a:r>
              <a:rPr lang="en-US" b="1" dirty="0" smtClean="0"/>
              <a:t>extreme weather events</a:t>
            </a:r>
            <a:endParaRPr b="1" dirty="0"/>
          </a:p>
        </p:txBody>
      </p:sp>
      <p:sp>
        <p:nvSpPr>
          <p:cNvPr id="431" name="Shape 431"/>
          <p:cNvSpPr txBox="1">
            <a:spLocks noGrp="1"/>
          </p:cNvSpPr>
          <p:nvPr>
            <p:ph type="body" idx="2"/>
          </p:nvPr>
        </p:nvSpPr>
        <p:spPr>
          <a:xfrm>
            <a:off x="1066800" y="914400"/>
            <a:ext cx="3393600" cy="1042800"/>
          </a:xfrm>
          <a:prstGeom prst="rect">
            <a:avLst/>
          </a:prstGeom>
        </p:spPr>
        <p:txBody>
          <a:bodyPr spcFirstLastPara="1" wrap="square" lIns="91425" tIns="91425" rIns="91425" bIns="91425" anchor="b" anchorCtr="0">
            <a:noAutofit/>
          </a:bodyPr>
          <a:lstStyle/>
          <a:p>
            <a:pPr marL="0" lvl="0" indent="0" algn="ctr">
              <a:spcBef>
                <a:spcPts val="1000"/>
              </a:spcBef>
              <a:spcAft>
                <a:spcPts val="0"/>
              </a:spcAft>
              <a:buNone/>
            </a:pPr>
            <a:r>
              <a:rPr lang="en-US" dirty="0" smtClean="0"/>
              <a:t>Water Quality</a:t>
            </a:r>
            <a:endParaRPr dirty="0"/>
          </a:p>
        </p:txBody>
      </p:sp>
      <p:sp>
        <p:nvSpPr>
          <p:cNvPr id="432" name="Shape 432"/>
          <p:cNvSpPr txBox="1">
            <a:spLocks noGrp="1"/>
          </p:cNvSpPr>
          <p:nvPr>
            <p:ph type="body" idx="3"/>
          </p:nvPr>
        </p:nvSpPr>
        <p:spPr>
          <a:xfrm>
            <a:off x="230604" y="1920010"/>
            <a:ext cx="5941596" cy="2380884"/>
          </a:xfrm>
          <a:prstGeom prst="rect">
            <a:avLst/>
          </a:prstGeom>
        </p:spPr>
        <p:txBody>
          <a:bodyPr spcFirstLastPara="1" wrap="square" lIns="91425" tIns="91425" rIns="91425" bIns="91425" anchor="t" anchorCtr="0">
            <a:noAutofit/>
          </a:bodyPr>
          <a:lstStyle/>
          <a:p>
            <a:pPr marL="0" lvl="0" indent="0">
              <a:spcBef>
                <a:spcPts val="1000"/>
              </a:spcBef>
              <a:spcAft>
                <a:spcPts val="1000"/>
              </a:spcAft>
              <a:buNone/>
            </a:pPr>
            <a:r>
              <a:rPr lang="en-US" dirty="0" smtClean="0"/>
              <a:t>Incorporate higher resolution data like </a:t>
            </a:r>
            <a:r>
              <a:rPr lang="en-US" b="1" dirty="0" smtClean="0"/>
              <a:t>Sentinel-3</a:t>
            </a:r>
            <a:r>
              <a:rPr lang="en-US" dirty="0" smtClean="0"/>
              <a:t> to retrieve more accurate </a:t>
            </a:r>
            <a:r>
              <a:rPr lang="en-US" b="1" dirty="0" smtClean="0"/>
              <a:t>Chlorophyll-A and Turbidity</a:t>
            </a:r>
            <a:r>
              <a:rPr lang="en-US" dirty="0" smtClean="0"/>
              <a:t> results to compare with </a:t>
            </a:r>
            <a:r>
              <a:rPr lang="en-US" i="1" dirty="0" smtClean="0"/>
              <a:t>in situ </a:t>
            </a:r>
            <a:r>
              <a:rPr lang="en-US" dirty="0" smtClean="0"/>
              <a:t>measurements</a:t>
            </a:r>
          </a:p>
          <a:p>
            <a:pPr marL="0" lvl="0" indent="0">
              <a:spcBef>
                <a:spcPts val="1000"/>
              </a:spcBef>
              <a:spcAft>
                <a:spcPts val="1000"/>
              </a:spcAft>
              <a:buNone/>
            </a:pPr>
            <a:r>
              <a:rPr lang="en-US" b="1" dirty="0" smtClean="0"/>
              <a:t>Build upon </a:t>
            </a:r>
            <a:r>
              <a:rPr lang="en-US" dirty="0" smtClean="0"/>
              <a:t>‘</a:t>
            </a:r>
            <a:r>
              <a:rPr lang="en-US" i="1" dirty="0" smtClean="0"/>
              <a:t>Deep Water</a:t>
            </a:r>
            <a:r>
              <a:rPr lang="en-US" dirty="0" smtClean="0"/>
              <a:t>’ code to generate maps of </a:t>
            </a:r>
            <a:r>
              <a:rPr lang="en-US" b="1" dirty="0" smtClean="0"/>
              <a:t>predicted water quality patterns</a:t>
            </a:r>
            <a:endParaRPr b="1" dirty="0"/>
          </a:p>
        </p:txBody>
      </p:sp>
      <p:sp>
        <p:nvSpPr>
          <p:cNvPr id="433" name="Shape 433"/>
          <p:cNvSpPr txBox="1">
            <a:spLocks noGrp="1"/>
          </p:cNvSpPr>
          <p:nvPr>
            <p:ph type="body" idx="4"/>
          </p:nvPr>
        </p:nvSpPr>
        <p:spPr>
          <a:xfrm>
            <a:off x="1016167" y="3999230"/>
            <a:ext cx="3393600" cy="1042800"/>
          </a:xfrm>
          <a:prstGeom prst="rect">
            <a:avLst/>
          </a:prstGeom>
        </p:spPr>
        <p:txBody>
          <a:bodyPr spcFirstLastPara="1" wrap="square" lIns="91425" tIns="91425" rIns="91425" bIns="91425" anchor="b" anchorCtr="0">
            <a:noAutofit/>
          </a:bodyPr>
          <a:lstStyle/>
          <a:p>
            <a:pPr marL="0" lvl="0" indent="0" algn="ctr">
              <a:spcBef>
                <a:spcPts val="1000"/>
              </a:spcBef>
              <a:spcAft>
                <a:spcPts val="0"/>
              </a:spcAft>
              <a:buNone/>
            </a:pPr>
            <a:r>
              <a:rPr lang="en-US" dirty="0" smtClean="0"/>
              <a:t>Vegetation</a:t>
            </a:r>
            <a:endParaRPr dirty="0"/>
          </a:p>
        </p:txBody>
      </p:sp>
      <p:sp>
        <p:nvSpPr>
          <p:cNvPr id="436" name="Shape 436"/>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Future </a:t>
            </a:r>
            <a:r>
              <a:rPr lang="en-US" dirty="0" smtClean="0"/>
              <a:t>Work</a:t>
            </a: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625" r="5444"/>
          <a:stretch/>
        </p:blipFill>
        <p:spPr>
          <a:xfrm>
            <a:off x="6172200" y="12032"/>
            <a:ext cx="6019800" cy="6845968"/>
          </a:xfrm>
          <a:prstGeom prst="rect">
            <a:avLst/>
          </a:prstGeom>
        </p:spPr>
      </p:pic>
      <p:sp>
        <p:nvSpPr>
          <p:cNvPr id="8" name="TextBox 7"/>
          <p:cNvSpPr txBox="1"/>
          <p:nvPr/>
        </p:nvSpPr>
        <p:spPr>
          <a:xfrm>
            <a:off x="10206053" y="6443246"/>
            <a:ext cx="1956210"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Acknowledgements</a:t>
            </a:r>
            <a:endParaRPr sz="4320" b="0" i="0" u="none" strike="noStrike" cap="none">
              <a:solidFill>
                <a:srgbClr val="1B57AF"/>
              </a:solidFill>
              <a:latin typeface="Century Gothic"/>
              <a:ea typeface="Century Gothic"/>
              <a:cs typeface="Century Gothic"/>
              <a:sym typeface="Century Gothic"/>
            </a:endParaRPr>
          </a:p>
        </p:txBody>
      </p:sp>
      <p:sp>
        <p:nvSpPr>
          <p:cNvPr id="443" name="Shape 443"/>
          <p:cNvSpPr txBox="1">
            <a:spLocks noGrp="1"/>
          </p:cNvSpPr>
          <p:nvPr>
            <p:ph type="body" idx="1"/>
          </p:nvPr>
        </p:nvSpPr>
        <p:spPr>
          <a:xfrm>
            <a:off x="1172583" y="1716439"/>
            <a:ext cx="9818921" cy="7040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Francisco D’Elia, Miami Beach Public Works Department </a:t>
            </a:r>
            <a:endParaRPr sz="2000" b="0" i="0" u="none" strike="noStrike" cap="none">
              <a:solidFill>
                <a:srgbClr val="3F3F3F"/>
              </a:solidFill>
              <a:latin typeface="Century Gothic"/>
              <a:ea typeface="Century Gothic"/>
              <a:cs typeface="Century Gothic"/>
              <a:sym typeface="Century Gothic"/>
            </a:endParaRPr>
          </a:p>
        </p:txBody>
      </p:sp>
      <p:sp>
        <p:nvSpPr>
          <p:cNvPr id="444" name="Shape 444"/>
          <p:cNvSpPr txBox="1">
            <a:spLocks noGrp="1"/>
          </p:cNvSpPr>
          <p:nvPr>
            <p:ph type="body" idx="2"/>
          </p:nvPr>
        </p:nvSpPr>
        <p:spPr>
          <a:xfrm>
            <a:off x="1172582" y="2373542"/>
            <a:ext cx="9818921" cy="7040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Dr. Rosanna Rivero, College of Environment and Design, University of Georgia </a:t>
            </a:r>
            <a:endParaRPr sz="2000" b="0" i="0" u="none" strike="noStrike" cap="none">
              <a:solidFill>
                <a:srgbClr val="3F3F3F"/>
              </a:solidFill>
              <a:latin typeface="Century Gothic"/>
              <a:ea typeface="Century Gothic"/>
              <a:cs typeface="Century Gothic"/>
              <a:sym typeface="Century Gothic"/>
            </a:endParaRPr>
          </a:p>
        </p:txBody>
      </p:sp>
      <p:sp>
        <p:nvSpPr>
          <p:cNvPr id="445" name="Shape 445"/>
          <p:cNvSpPr txBox="1">
            <a:spLocks noGrp="1"/>
          </p:cNvSpPr>
          <p:nvPr>
            <p:ph type="body" idx="3"/>
          </p:nvPr>
        </p:nvSpPr>
        <p:spPr>
          <a:xfrm>
            <a:off x="1172584" y="3009347"/>
            <a:ext cx="9818920" cy="7040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Dr. Marguerite Madden, Department of Geography, University of Georgia</a:t>
            </a:r>
            <a:endParaRPr sz="2000" b="0" i="0" u="none" strike="noStrike" cap="none">
              <a:solidFill>
                <a:srgbClr val="3F3F3F"/>
              </a:solidFill>
              <a:latin typeface="Century Gothic"/>
              <a:ea typeface="Century Gothic"/>
              <a:cs typeface="Century Gothic"/>
              <a:sym typeface="Century Gothic"/>
            </a:endParaRPr>
          </a:p>
        </p:txBody>
      </p:sp>
      <p:sp>
        <p:nvSpPr>
          <p:cNvPr id="446" name="Shape 446"/>
          <p:cNvSpPr txBox="1"/>
          <p:nvPr/>
        </p:nvSpPr>
        <p:spPr>
          <a:xfrm>
            <a:off x="1172583" y="3625427"/>
            <a:ext cx="9818920" cy="26149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a:solidFill>
                  <a:srgbClr val="3F3F3F"/>
                </a:solidFill>
                <a:latin typeface="Century Gothic"/>
                <a:ea typeface="Century Gothic"/>
                <a:cs typeface="Century Gothic"/>
                <a:sym typeface="Century Gothic"/>
              </a:rPr>
              <a:t>Miami Beach Urban Development I Team:  Maria Luisa Escobar Pardo (Project Lead), Christopher Cameron, Abhishek Kumar, Sonia Linton, David Rickless, Navid Hashemi Tonekaboni, Sam Weber</a:t>
            </a:r>
            <a:endParaRPr sz="200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Community Concerns</a:t>
            </a:r>
            <a:endParaRPr sz="4800" b="0" i="0" u="none" strike="noStrike" cap="none">
              <a:solidFill>
                <a:srgbClr val="1B57AF"/>
              </a:solidFill>
              <a:latin typeface="Century Gothic"/>
              <a:ea typeface="Century Gothic"/>
              <a:cs typeface="Century Gothic"/>
              <a:sym typeface="Century Gothic"/>
            </a:endParaRPr>
          </a:p>
        </p:txBody>
      </p:sp>
      <p:sp>
        <p:nvSpPr>
          <p:cNvPr id="125" name="Shape 125"/>
          <p:cNvSpPr txBox="1">
            <a:spLocks noGrp="1"/>
          </p:cNvSpPr>
          <p:nvPr>
            <p:ph type="body" idx="1"/>
          </p:nvPr>
        </p:nvSpPr>
        <p:spPr>
          <a:xfrm>
            <a:off x="7234268" y="1349623"/>
            <a:ext cx="4828853" cy="5508377"/>
          </a:xfrm>
          <a:prstGeom prst="rect">
            <a:avLst/>
          </a:prstGeom>
          <a:noFill/>
          <a:ln>
            <a:noFill/>
          </a:ln>
        </p:spPr>
        <p:txBody>
          <a:bodyPr spcFirstLastPara="1" wrap="square" lIns="91425" tIns="45700" rIns="91425" bIns="45700" anchor="t" anchorCtr="0">
            <a:noAutofit/>
          </a:bodyPr>
          <a:lstStyle/>
          <a:p>
            <a:pPr marL="342900" lvl="0" indent="-342900">
              <a:spcBef>
                <a:spcPts val="200"/>
              </a:spcBef>
              <a:buClr>
                <a:srgbClr val="1B57AF"/>
              </a:buClr>
              <a:buSzTx/>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Extreme weather events, like hurricanes, pose major threats to </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coastal communities</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 surrounding Biscayne Bay.</a:t>
            </a:r>
          </a:p>
          <a:p>
            <a:pPr marL="342900" lvl="0" indent="-342900">
              <a:spcBef>
                <a:spcPts val="200"/>
              </a:spcBef>
              <a:buClr>
                <a:srgbClr val="1B57AF"/>
              </a:buClr>
              <a:buSzTx/>
              <a:buFont typeface="Webdings" panose="05030102010509060703" pitchFamily="18" charset="2"/>
              <a:buChar char="4"/>
            </a:pPr>
            <a:endParaRPr lang="en-US" dirty="0">
              <a:solidFill>
                <a:schemeClr val="tx1">
                  <a:lumMod val="75000"/>
                  <a:lumOff val="25000"/>
                </a:schemeClr>
              </a:solidFill>
            </a:endParaRPr>
          </a:p>
          <a:p>
            <a:pPr marL="342900" lvl="0" indent="-342900">
              <a:spcBef>
                <a:spcPts val="200"/>
              </a:spcBef>
              <a:buClr>
                <a:srgbClr val="1B57AF"/>
              </a:buClr>
              <a:buSzTx/>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Predicted </a:t>
            </a:r>
            <a:r>
              <a:rPr lang="en-US" sz="2000" b="0" i="0" u="none" strike="noStrike" cap="none" dirty="0">
                <a:solidFill>
                  <a:schemeClr val="tx1">
                    <a:lumMod val="75000"/>
                    <a:lumOff val="25000"/>
                  </a:schemeClr>
                </a:solidFill>
                <a:latin typeface="Century Gothic"/>
                <a:ea typeface="Century Gothic"/>
                <a:cs typeface="Century Gothic"/>
                <a:sym typeface="Century Gothic"/>
              </a:rPr>
              <a:t>changes in shoreline, could significantly </a:t>
            </a:r>
            <a:r>
              <a:rPr lang="en-US" sz="2000" b="1" i="0" u="none" strike="noStrike" cap="none" dirty="0">
                <a:solidFill>
                  <a:schemeClr val="tx1">
                    <a:lumMod val="75000"/>
                    <a:lumOff val="25000"/>
                  </a:schemeClr>
                </a:solidFill>
                <a:latin typeface="Century Gothic"/>
                <a:ea typeface="Century Gothic"/>
                <a:cs typeface="Century Gothic"/>
                <a:sym typeface="Century Gothic"/>
              </a:rPr>
              <a:t>impact the economy </a:t>
            </a:r>
            <a:r>
              <a:rPr lang="en-US" sz="2000" b="0" i="0" u="none" strike="noStrike" cap="none" dirty="0">
                <a:solidFill>
                  <a:schemeClr val="tx1">
                    <a:lumMod val="75000"/>
                    <a:lumOff val="25000"/>
                  </a:schemeClr>
                </a:solidFill>
                <a:latin typeface="Century Gothic"/>
                <a:ea typeface="Century Gothic"/>
                <a:cs typeface="Century Gothic"/>
                <a:sym typeface="Century Gothic"/>
              </a:rPr>
              <a:t>(primarily the tourist industry) of Miami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Beach.</a:t>
            </a:r>
          </a:p>
          <a:p>
            <a:pPr marL="342900" lvl="0" indent="-342900">
              <a:spcBef>
                <a:spcPts val="200"/>
              </a:spcBef>
              <a:buClr>
                <a:srgbClr val="1B57AF"/>
              </a:buClr>
              <a:buSzTx/>
              <a:buFont typeface="Webdings" panose="05030102010509060703" pitchFamily="18" charset="2"/>
              <a:buChar char="4"/>
            </a:pPr>
            <a:endParaRPr lang="en-US" dirty="0">
              <a:solidFill>
                <a:schemeClr val="tx1">
                  <a:lumMod val="75000"/>
                  <a:lumOff val="25000"/>
                </a:schemeClr>
              </a:solidFill>
            </a:endParaRPr>
          </a:p>
          <a:p>
            <a:pPr marL="342900" lvl="0" indent="-342900">
              <a:spcBef>
                <a:spcPts val="200"/>
              </a:spcBef>
              <a:buClr>
                <a:srgbClr val="1B57AF"/>
              </a:buClr>
              <a:buSzTx/>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Declining </a:t>
            </a:r>
            <a:r>
              <a:rPr lang="en-US" sz="2000" b="1" i="0" u="none" strike="noStrike" cap="none" dirty="0">
                <a:solidFill>
                  <a:schemeClr val="tx1">
                    <a:lumMod val="75000"/>
                    <a:lumOff val="25000"/>
                  </a:schemeClr>
                </a:solidFill>
                <a:latin typeface="Century Gothic"/>
                <a:ea typeface="Century Gothic"/>
                <a:cs typeface="Century Gothic"/>
                <a:sym typeface="Century Gothic"/>
              </a:rPr>
              <a:t>water quality </a:t>
            </a:r>
            <a:r>
              <a:rPr lang="en-US" sz="2000" b="0" i="0" u="none" strike="noStrike" cap="none" dirty="0">
                <a:solidFill>
                  <a:schemeClr val="tx1">
                    <a:lumMod val="75000"/>
                    <a:lumOff val="25000"/>
                  </a:schemeClr>
                </a:solidFill>
                <a:latin typeface="Century Gothic"/>
                <a:ea typeface="Century Gothic"/>
                <a:cs typeface="Century Gothic"/>
                <a:sym typeface="Century Gothic"/>
              </a:rPr>
              <a:t>poses a critical risk to the coastal community of the bay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area.</a:t>
            </a:r>
          </a:p>
          <a:p>
            <a:pPr marL="0" lvl="0" indent="0">
              <a:spcBef>
                <a:spcPts val="200"/>
              </a:spcBef>
              <a:buClr>
                <a:srgbClr val="1B57AF"/>
              </a:buClr>
              <a:buSzTx/>
            </a:pPr>
            <a:endParaRPr lang="en-US" dirty="0">
              <a:solidFill>
                <a:schemeClr val="tx1">
                  <a:lumMod val="75000"/>
                  <a:lumOff val="25000"/>
                </a:schemeClr>
              </a:solidFill>
            </a:endParaRPr>
          </a:p>
          <a:p>
            <a:pPr marL="342900" lvl="0" indent="-342900">
              <a:spcBef>
                <a:spcPts val="200"/>
              </a:spcBef>
              <a:buClr>
                <a:srgbClr val="1B57AF"/>
              </a:buClr>
              <a:buSzTx/>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Hurricane </a:t>
            </a:r>
            <a:r>
              <a:rPr lang="en-US" sz="2000" b="0" i="0" u="none" strike="noStrike" cap="none" dirty="0">
                <a:solidFill>
                  <a:schemeClr val="tx1">
                    <a:lumMod val="75000"/>
                    <a:lumOff val="25000"/>
                  </a:schemeClr>
                </a:solidFill>
                <a:latin typeface="Century Gothic"/>
                <a:ea typeface="Century Gothic"/>
                <a:cs typeface="Century Gothic"/>
                <a:sym typeface="Century Gothic"/>
              </a:rPr>
              <a:t>damage assessments are needed to enhance </a:t>
            </a:r>
            <a:r>
              <a:rPr lang="en-US" sz="2000" b="1" i="0" u="none" strike="noStrike" cap="none" dirty="0">
                <a:solidFill>
                  <a:schemeClr val="tx1">
                    <a:lumMod val="75000"/>
                    <a:lumOff val="25000"/>
                  </a:schemeClr>
                </a:solidFill>
                <a:latin typeface="Century Gothic"/>
                <a:ea typeface="Century Gothic"/>
                <a:cs typeface="Century Gothic"/>
                <a:sym typeface="Century Gothic"/>
              </a:rPr>
              <a:t>coastal resiliency strategies</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27" name="Shape 127"/>
          <p:cNvPicPr preferRelativeResize="0"/>
          <p:nvPr/>
        </p:nvPicPr>
        <p:blipFill rotWithShape="1">
          <a:blip r:embed="rId3">
            <a:alphaModFix/>
          </a:blip>
          <a:srcRect b="9329"/>
          <a:stretch/>
        </p:blipFill>
        <p:spPr>
          <a:xfrm>
            <a:off x="914400" y="1303600"/>
            <a:ext cx="5920225" cy="4869771"/>
          </a:xfrm>
          <a:prstGeom prst="rect">
            <a:avLst/>
          </a:prstGeom>
          <a:noFill/>
          <a:ln>
            <a:noFill/>
          </a:ln>
        </p:spPr>
      </p:pic>
      <p:sp>
        <p:nvSpPr>
          <p:cNvPr id="6" name="TextBox 5"/>
          <p:cNvSpPr txBox="1"/>
          <p:nvPr/>
        </p:nvSpPr>
        <p:spPr>
          <a:xfrm>
            <a:off x="914400" y="6004094"/>
            <a:ext cx="3885419" cy="169277"/>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895600"/>
            <a:ext cx="7562625" cy="1065007"/>
          </a:xfrm>
        </p:spPr>
        <p:txBody>
          <a:bodyPr/>
          <a:lstStyle/>
          <a:p>
            <a:r>
              <a:rPr lang="en-US" sz="6000" dirty="0" smtClean="0"/>
              <a:t>Questions?</a:t>
            </a:r>
            <a:endParaRPr lang="en-US" sz="6000" dirty="0"/>
          </a:p>
        </p:txBody>
      </p:sp>
    </p:spTree>
    <p:extLst>
      <p:ext uri="{BB962C8B-B14F-4D97-AF65-F5344CB8AC3E}">
        <p14:creationId xmlns:p14="http://schemas.microsoft.com/office/powerpoint/2010/main" val="2667667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971800"/>
            <a:ext cx="4191000" cy="1065007"/>
          </a:xfrm>
        </p:spPr>
        <p:txBody>
          <a:bodyPr/>
          <a:lstStyle/>
          <a:p>
            <a:pPr algn="ctr"/>
            <a:r>
              <a:rPr lang="en-US" sz="6000" dirty="0" smtClean="0"/>
              <a:t>Extra Slides</a:t>
            </a:r>
            <a:endParaRPr lang="en-US" sz="6000" dirty="0"/>
          </a:p>
        </p:txBody>
      </p:sp>
    </p:spTree>
    <p:extLst>
      <p:ext uri="{BB962C8B-B14F-4D97-AF65-F5344CB8AC3E}">
        <p14:creationId xmlns:p14="http://schemas.microsoft.com/office/powerpoint/2010/main" val="2581423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Shape 352"/>
          <p:cNvPicPr preferRelativeResize="0"/>
          <p:nvPr/>
        </p:nvPicPr>
        <p:blipFill>
          <a:blip r:embed="rId3">
            <a:alphaModFix/>
          </a:blip>
          <a:stretch>
            <a:fillRect/>
          </a:stretch>
        </p:blipFill>
        <p:spPr>
          <a:xfrm>
            <a:off x="172706" y="916700"/>
            <a:ext cx="2773694" cy="5710524"/>
          </a:xfrm>
          <a:prstGeom prst="rect">
            <a:avLst/>
          </a:prstGeom>
          <a:noFill/>
          <a:ln>
            <a:noFill/>
          </a:ln>
        </p:spPr>
      </p:pic>
      <p:pic>
        <p:nvPicPr>
          <p:cNvPr id="353" name="Shape 353"/>
          <p:cNvPicPr preferRelativeResize="0"/>
          <p:nvPr/>
        </p:nvPicPr>
        <p:blipFill>
          <a:blip r:embed="rId4">
            <a:alphaModFix/>
          </a:blip>
          <a:stretch>
            <a:fillRect/>
          </a:stretch>
        </p:blipFill>
        <p:spPr>
          <a:xfrm>
            <a:off x="3304700" y="916688"/>
            <a:ext cx="2840050" cy="5710529"/>
          </a:xfrm>
          <a:prstGeom prst="rect">
            <a:avLst/>
          </a:prstGeom>
          <a:noFill/>
          <a:ln>
            <a:noFill/>
          </a:ln>
        </p:spPr>
      </p:pic>
      <p:sp>
        <p:nvSpPr>
          <p:cNvPr id="354" name="Shape 354"/>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Results</a:t>
            </a:r>
            <a:endParaRPr/>
          </a:p>
        </p:txBody>
      </p:sp>
      <p:pic>
        <p:nvPicPr>
          <p:cNvPr id="355" name="Shape 355"/>
          <p:cNvPicPr preferRelativeResize="0"/>
          <p:nvPr/>
        </p:nvPicPr>
        <p:blipFill rotWithShape="1">
          <a:blip r:embed="rId5">
            <a:alphaModFix/>
          </a:blip>
          <a:srcRect l="15264" t="8735" r="8030" b="18287"/>
          <a:stretch/>
        </p:blipFill>
        <p:spPr>
          <a:xfrm>
            <a:off x="433500" y="2625425"/>
            <a:ext cx="368475" cy="759200"/>
          </a:xfrm>
          <a:prstGeom prst="rect">
            <a:avLst/>
          </a:prstGeom>
          <a:noFill/>
          <a:ln>
            <a:noFill/>
          </a:ln>
        </p:spPr>
      </p:pic>
      <p:sp>
        <p:nvSpPr>
          <p:cNvPr id="356" name="Shape 356"/>
          <p:cNvSpPr/>
          <p:nvPr/>
        </p:nvSpPr>
        <p:spPr>
          <a:xfrm>
            <a:off x="358425" y="2338325"/>
            <a:ext cx="641700" cy="28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rgbClr val="3F3F3F"/>
                </a:solidFill>
                <a:latin typeface="Century Gothic"/>
                <a:ea typeface="Century Gothic"/>
                <a:cs typeface="Century Gothic"/>
                <a:sym typeface="Century Gothic"/>
              </a:rPr>
              <a:t>NDVI</a:t>
            </a:r>
            <a:endParaRPr sz="1100" b="1"/>
          </a:p>
        </p:txBody>
      </p:sp>
      <p:sp>
        <p:nvSpPr>
          <p:cNvPr id="357" name="Shape 357"/>
          <p:cNvSpPr/>
          <p:nvPr/>
        </p:nvSpPr>
        <p:spPr>
          <a:xfrm>
            <a:off x="3370425" y="2338325"/>
            <a:ext cx="1311300" cy="28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rgbClr val="3F3F3F"/>
                </a:solidFill>
                <a:latin typeface="Century Gothic"/>
                <a:ea typeface="Century Gothic"/>
                <a:cs typeface="Century Gothic"/>
                <a:sym typeface="Century Gothic"/>
              </a:rPr>
              <a:t>Imperviousness</a:t>
            </a:r>
            <a:endParaRPr sz="1100" b="1"/>
          </a:p>
        </p:txBody>
      </p:sp>
      <p:sp>
        <p:nvSpPr>
          <p:cNvPr id="359" name="Shape 359"/>
          <p:cNvSpPr/>
          <p:nvPr/>
        </p:nvSpPr>
        <p:spPr>
          <a:xfrm>
            <a:off x="3967150" y="3147025"/>
            <a:ext cx="303300" cy="23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3F3F3F"/>
                </a:solidFill>
                <a:latin typeface="Century Gothic"/>
                <a:ea typeface="Century Gothic"/>
                <a:cs typeface="Century Gothic"/>
                <a:sym typeface="Century Gothic"/>
              </a:rPr>
              <a:t>0</a:t>
            </a:r>
            <a:endParaRPr sz="1000" b="1"/>
          </a:p>
        </p:txBody>
      </p:sp>
      <p:sp>
        <p:nvSpPr>
          <p:cNvPr id="360" name="Shape 360"/>
          <p:cNvSpPr/>
          <p:nvPr/>
        </p:nvSpPr>
        <p:spPr>
          <a:xfrm>
            <a:off x="3967150" y="2625425"/>
            <a:ext cx="432900" cy="23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3F3F3F"/>
                </a:solidFill>
                <a:latin typeface="Century Gothic"/>
                <a:ea typeface="Century Gothic"/>
                <a:cs typeface="Century Gothic"/>
                <a:sym typeface="Century Gothic"/>
              </a:rPr>
              <a:t>100</a:t>
            </a:r>
            <a:endParaRPr sz="1000" b="1"/>
          </a:p>
        </p:txBody>
      </p:sp>
      <p:sp>
        <p:nvSpPr>
          <p:cNvPr id="361" name="Shape 361"/>
          <p:cNvSpPr/>
          <p:nvPr/>
        </p:nvSpPr>
        <p:spPr>
          <a:xfrm>
            <a:off x="801975" y="3147025"/>
            <a:ext cx="303300" cy="23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3F3F3F"/>
                </a:solidFill>
                <a:latin typeface="Century Gothic"/>
                <a:ea typeface="Century Gothic"/>
                <a:cs typeface="Century Gothic"/>
                <a:sym typeface="Century Gothic"/>
              </a:rPr>
              <a:t>0</a:t>
            </a:r>
            <a:endParaRPr sz="1000" b="1"/>
          </a:p>
        </p:txBody>
      </p:sp>
      <p:sp>
        <p:nvSpPr>
          <p:cNvPr id="362" name="Shape 362"/>
          <p:cNvSpPr/>
          <p:nvPr/>
        </p:nvSpPr>
        <p:spPr>
          <a:xfrm>
            <a:off x="801975" y="2625425"/>
            <a:ext cx="432900" cy="23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3F3F3F"/>
                </a:solidFill>
                <a:latin typeface="Century Gothic"/>
                <a:ea typeface="Century Gothic"/>
                <a:cs typeface="Century Gothic"/>
                <a:sym typeface="Century Gothic"/>
              </a:rPr>
              <a:t>100</a:t>
            </a:r>
            <a:endParaRPr sz="1000" b="1"/>
          </a:p>
        </p:txBody>
      </p:sp>
      <p:pic>
        <p:nvPicPr>
          <p:cNvPr id="363" name="Shape 363"/>
          <p:cNvPicPr preferRelativeResize="0"/>
          <p:nvPr/>
        </p:nvPicPr>
        <p:blipFill rotWithShape="1">
          <a:blip r:embed="rId6">
            <a:alphaModFix/>
          </a:blip>
          <a:srcRect r="29937"/>
          <a:stretch/>
        </p:blipFill>
        <p:spPr>
          <a:xfrm>
            <a:off x="3592612" y="2616900"/>
            <a:ext cx="368475" cy="776250"/>
          </a:xfrm>
          <a:prstGeom prst="rect">
            <a:avLst/>
          </a:prstGeom>
          <a:noFill/>
          <a:ln>
            <a:noFill/>
          </a:ln>
        </p:spPr>
      </p:pic>
      <p:sp>
        <p:nvSpPr>
          <p:cNvPr id="364" name="Shape 364"/>
          <p:cNvSpPr txBox="1">
            <a:spLocks noGrp="1"/>
          </p:cNvSpPr>
          <p:nvPr>
            <p:ph type="body" idx="3"/>
          </p:nvPr>
        </p:nvSpPr>
        <p:spPr>
          <a:xfrm>
            <a:off x="6248700" y="1281000"/>
            <a:ext cx="5811300" cy="14661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Clr>
                <a:schemeClr val="dk1"/>
              </a:buClr>
              <a:buSzPts val="1100"/>
              <a:buFont typeface="Arial"/>
              <a:buNone/>
            </a:pPr>
            <a:r>
              <a:rPr lang="en-US" sz="1800"/>
              <a:t>Correlation coefficient calculated using “Band Collection Statistics” Tool is </a:t>
            </a:r>
            <a:r>
              <a:rPr lang="en-US" sz="1800" b="1"/>
              <a:t>-0.693</a:t>
            </a:r>
            <a:endParaRPr sz="1800"/>
          </a:p>
          <a:p>
            <a:pPr marL="0" lvl="0" indent="0" algn="l" rtl="0">
              <a:spcBef>
                <a:spcPts val="1000"/>
              </a:spcBef>
              <a:spcAft>
                <a:spcPts val="0"/>
              </a:spcAft>
              <a:buNone/>
            </a:pPr>
            <a:r>
              <a:rPr lang="en-US" sz="1800"/>
              <a:t>Scatter plot of 1000 randomly selected points is shown below</a:t>
            </a:r>
            <a:endParaRPr sz="1800"/>
          </a:p>
        </p:txBody>
      </p:sp>
      <p:sp>
        <p:nvSpPr>
          <p:cNvPr id="365" name="Shape 365"/>
          <p:cNvSpPr txBox="1">
            <a:spLocks noGrp="1"/>
          </p:cNvSpPr>
          <p:nvPr>
            <p:ph type="body" idx="3"/>
          </p:nvPr>
        </p:nvSpPr>
        <p:spPr>
          <a:xfrm>
            <a:off x="6248750" y="578600"/>
            <a:ext cx="5556900" cy="7593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None/>
            </a:pPr>
            <a:r>
              <a:rPr lang="en-US" b="1"/>
              <a:t>Correlation between ILC and NDVI (2011)</a:t>
            </a:r>
            <a:endParaRPr sz="1400"/>
          </a:p>
        </p:txBody>
      </p:sp>
      <p:pic>
        <p:nvPicPr>
          <p:cNvPr id="366" name="Shape 366"/>
          <p:cNvPicPr preferRelativeResize="0"/>
          <p:nvPr/>
        </p:nvPicPr>
        <p:blipFill>
          <a:blip r:embed="rId7">
            <a:alphaModFix/>
          </a:blip>
          <a:stretch>
            <a:fillRect/>
          </a:stretch>
        </p:blipFill>
        <p:spPr>
          <a:xfrm>
            <a:off x="172700" y="6248375"/>
            <a:ext cx="1239656" cy="330575"/>
          </a:xfrm>
          <a:prstGeom prst="rect">
            <a:avLst/>
          </a:prstGeom>
          <a:noFill/>
          <a:ln>
            <a:noFill/>
          </a:ln>
        </p:spPr>
      </p:pic>
      <p:pic>
        <p:nvPicPr>
          <p:cNvPr id="367" name="Shape 367"/>
          <p:cNvPicPr preferRelativeResize="0"/>
          <p:nvPr/>
        </p:nvPicPr>
        <p:blipFill>
          <a:blip r:embed="rId7">
            <a:alphaModFix/>
          </a:blip>
          <a:stretch>
            <a:fillRect/>
          </a:stretch>
        </p:blipFill>
        <p:spPr>
          <a:xfrm>
            <a:off x="3304700" y="6248375"/>
            <a:ext cx="1239656" cy="330575"/>
          </a:xfrm>
          <a:prstGeom prst="rect">
            <a:avLst/>
          </a:prstGeom>
          <a:noFill/>
          <a:ln>
            <a:noFill/>
          </a:ln>
        </p:spPr>
      </p:pic>
      <p:pic>
        <p:nvPicPr>
          <p:cNvPr id="368" name="Shape 368"/>
          <p:cNvPicPr preferRelativeResize="0"/>
          <p:nvPr/>
        </p:nvPicPr>
        <p:blipFill rotWithShape="1">
          <a:blip r:embed="rId8">
            <a:alphaModFix/>
          </a:blip>
          <a:srcRect/>
          <a:stretch/>
        </p:blipFill>
        <p:spPr>
          <a:xfrm>
            <a:off x="172712" y="5606246"/>
            <a:ext cx="436126" cy="659507"/>
          </a:xfrm>
          <a:prstGeom prst="rect">
            <a:avLst/>
          </a:prstGeom>
          <a:noFill/>
          <a:ln>
            <a:noFill/>
          </a:ln>
        </p:spPr>
      </p:pic>
      <p:pic>
        <p:nvPicPr>
          <p:cNvPr id="369" name="Shape 369"/>
          <p:cNvPicPr preferRelativeResize="0"/>
          <p:nvPr/>
        </p:nvPicPr>
        <p:blipFill rotWithShape="1">
          <a:blip r:embed="rId8">
            <a:alphaModFix/>
          </a:blip>
          <a:srcRect/>
          <a:stretch/>
        </p:blipFill>
        <p:spPr>
          <a:xfrm>
            <a:off x="3296841" y="5588868"/>
            <a:ext cx="436126" cy="659507"/>
          </a:xfrm>
          <a:prstGeom prst="rect">
            <a:avLst/>
          </a:prstGeom>
          <a:noFill/>
          <a:ln>
            <a:noFill/>
          </a:ln>
        </p:spPr>
      </p:pic>
      <p:graphicFrame>
        <p:nvGraphicFramePr>
          <p:cNvPr id="21" name="Content Placeholder 3"/>
          <p:cNvGraphicFramePr>
            <a:graphicFrameLocks/>
          </p:cNvGraphicFramePr>
          <p:nvPr>
            <p:extLst>
              <p:ext uri="{D42A27DB-BD31-4B8C-83A1-F6EECF244321}">
                <p14:modId xmlns:p14="http://schemas.microsoft.com/office/powerpoint/2010/main" val="851556637"/>
              </p:ext>
            </p:extLst>
          </p:nvPr>
        </p:nvGraphicFramePr>
        <p:xfrm>
          <a:off x="6477000" y="3005025"/>
          <a:ext cx="5437650" cy="3055599"/>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79426" y="173066"/>
            <a:ext cx="10233148" cy="479425"/>
          </a:xfrm>
        </p:spPr>
        <p:txBody>
          <a:bodyPr/>
          <a:lstStyle/>
          <a:p>
            <a:r>
              <a:rPr lang="en-US" dirty="0" smtClean="0"/>
              <a:t>Water Quality Results</a:t>
            </a:r>
            <a:endParaRPr lang="en-US" dirty="0"/>
          </a:p>
        </p:txBody>
      </p:sp>
      <p:sp>
        <p:nvSpPr>
          <p:cNvPr id="12" name="Rectangle 11"/>
          <p:cNvSpPr/>
          <p:nvPr/>
        </p:nvSpPr>
        <p:spPr>
          <a:xfrm>
            <a:off x="9073738" y="2555542"/>
            <a:ext cx="2844048" cy="646331"/>
          </a:xfrm>
          <a:prstGeom prst="rect">
            <a:avLst/>
          </a:prstGeom>
        </p:spPr>
        <p:txBody>
          <a:bodyPr wrap="none">
            <a:spAutoFit/>
          </a:bodyPr>
          <a:lstStyle/>
          <a:p>
            <a:r>
              <a:rPr lang="en-US" sz="1800" dirty="0">
                <a:solidFill>
                  <a:schemeClr val="tx1">
                    <a:lumMod val="65000"/>
                    <a:lumOff val="35000"/>
                  </a:schemeClr>
                </a:solidFill>
                <a:latin typeface="Century Gothic" panose="020B0502020202020204" pitchFamily="34" charset="0"/>
              </a:rPr>
              <a:t>Correlation Matrix of </a:t>
            </a:r>
            <a:endParaRPr lang="en-US" sz="1800" dirty="0" smtClean="0">
              <a:solidFill>
                <a:schemeClr val="tx1">
                  <a:lumMod val="65000"/>
                  <a:lumOff val="35000"/>
                </a:schemeClr>
              </a:solidFill>
              <a:latin typeface="Century Gothic" panose="020B0502020202020204" pitchFamily="34" charset="0"/>
            </a:endParaRPr>
          </a:p>
          <a:p>
            <a:r>
              <a:rPr lang="en-US" sz="1800" dirty="0" smtClean="0">
                <a:solidFill>
                  <a:schemeClr val="tx1">
                    <a:lumMod val="65000"/>
                    <a:lumOff val="35000"/>
                  </a:schemeClr>
                </a:solidFill>
                <a:latin typeface="Century Gothic" panose="020B0502020202020204" pitchFamily="34" charset="0"/>
              </a:rPr>
              <a:t>Water </a:t>
            </a:r>
            <a:r>
              <a:rPr lang="en-US" sz="1800" dirty="0">
                <a:solidFill>
                  <a:schemeClr val="tx1">
                    <a:lumMod val="65000"/>
                    <a:lumOff val="35000"/>
                  </a:schemeClr>
                </a:solidFill>
                <a:latin typeface="Century Gothic" panose="020B0502020202020204" pitchFamily="34" charset="0"/>
              </a:rPr>
              <a:t>Quality Attributes</a:t>
            </a:r>
            <a:endParaRPr lang="en-US" sz="1800" dirty="0">
              <a:solidFill>
                <a:schemeClr val="tx1">
                  <a:lumMod val="65000"/>
                  <a:lumOff val="35000"/>
                </a:schemeClr>
              </a:solidFill>
              <a:effectLst/>
            </a:endParaRPr>
          </a:p>
        </p:txBody>
      </p:sp>
      <p:grpSp>
        <p:nvGrpSpPr>
          <p:cNvPr id="15" name="Group 14"/>
          <p:cNvGrpSpPr/>
          <p:nvPr/>
        </p:nvGrpSpPr>
        <p:grpSpPr>
          <a:xfrm>
            <a:off x="6" y="685800"/>
            <a:ext cx="8991594" cy="8324347"/>
            <a:chOff x="848894" y="1668021"/>
            <a:chExt cx="13286430" cy="12300475"/>
          </a:xfrm>
        </p:grpSpPr>
        <p:grpSp>
          <p:nvGrpSpPr>
            <p:cNvPr id="13" name="Group 12"/>
            <p:cNvGrpSpPr/>
            <p:nvPr/>
          </p:nvGrpSpPr>
          <p:grpSpPr>
            <a:xfrm>
              <a:off x="848894" y="1668021"/>
              <a:ext cx="13286430" cy="6480704"/>
              <a:chOff x="3397502" y="5177290"/>
              <a:chExt cx="13286430" cy="6480704"/>
            </a:xfrm>
          </p:grpSpPr>
          <p:sp>
            <p:nvSpPr>
              <p:cNvPr id="10" name="Rectangle 9"/>
              <p:cNvSpPr/>
              <p:nvPr/>
            </p:nvSpPr>
            <p:spPr>
              <a:xfrm>
                <a:off x="3397502" y="5177290"/>
                <a:ext cx="5994235" cy="6480704"/>
              </a:xfrm>
              <a:prstGeom prst="rect">
                <a:avLst/>
              </a:prstGeom>
            </p:spPr>
            <p:txBody>
              <a:bodyPr wrap="square">
                <a:spAutoFit/>
              </a:bodyPr>
              <a:lstStyle/>
              <a:p>
                <a:pPr algn="r"/>
                <a:r>
                  <a:rPr lang="en-US" sz="900" dirty="0">
                    <a:solidFill>
                      <a:schemeClr val="tx1">
                        <a:lumMod val="65000"/>
                        <a:lumOff val="35000"/>
                      </a:schemeClr>
                    </a:solidFill>
                    <a:latin typeface="Century Gothic" panose="020B0502020202020204" pitchFamily="34" charset="0"/>
                  </a:rPr>
                  <a:t>Ammonia Nitrogen</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Ammonia Nitrogen (Dissolved)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BOD_5</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COD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Cadmium</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Chlorophyll-A</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Color (Apparent)</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Copper</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DO%</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Depth</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Dissolved Oxygen (</a:t>
                </a:r>
                <a:r>
                  <a:rPr lang="en-US" sz="900" dirty="0" err="1">
                    <a:solidFill>
                      <a:schemeClr val="tx1">
                        <a:lumMod val="65000"/>
                        <a:lumOff val="35000"/>
                      </a:schemeClr>
                    </a:solidFill>
                    <a:latin typeface="Century Gothic" panose="020B0502020202020204" pitchFamily="34" charset="0"/>
                  </a:rPr>
                  <a:t>Fld</a:t>
                </a:r>
                <a:r>
                  <a:rPr lang="en-US" sz="900" dirty="0">
                    <a:solidFill>
                      <a:schemeClr val="tx1">
                        <a:lumMod val="65000"/>
                        <a:lumOff val="35000"/>
                      </a:schemeClr>
                    </a:solidFill>
                    <a:latin typeface="Century Gothic" panose="020B0502020202020204" pitchFamily="34" charset="0"/>
                  </a:rPr>
                  <a:t>)</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Fecal Coliform</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Hardness</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Lead</a:t>
                </a:r>
                <a:endParaRPr lang="en-US" sz="900" dirty="0">
                  <a:solidFill>
                    <a:schemeClr val="tx1">
                      <a:lumMod val="65000"/>
                      <a:lumOff val="35000"/>
                    </a:schemeClr>
                  </a:solidFill>
                </a:endParaRPr>
              </a:p>
              <a:p>
                <a:pPr algn="r"/>
                <a:r>
                  <a:rPr lang="en-US" sz="900" dirty="0" smtClean="0">
                    <a:solidFill>
                      <a:schemeClr val="tx1">
                        <a:lumMod val="65000"/>
                        <a:lumOff val="35000"/>
                      </a:schemeClr>
                    </a:solidFill>
                    <a:latin typeface="Century Gothic" panose="020B0502020202020204" pitchFamily="34" charset="0"/>
                  </a:rPr>
                  <a:t>Light (</a:t>
                </a:r>
                <a:r>
                  <a:rPr lang="en-US" sz="900" dirty="0">
                    <a:solidFill>
                      <a:schemeClr val="tx1">
                        <a:lumMod val="65000"/>
                        <a:lumOff val="35000"/>
                      </a:schemeClr>
                    </a:solidFill>
                    <a:latin typeface="Century Gothic" panose="020B0502020202020204" pitchFamily="34" charset="0"/>
                  </a:rPr>
                  <a:t>Mean K)</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Nitrate/Nitrite (NOX)</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Ortho Phosphate (OPO4)</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Oxidation Reduction </a:t>
                </a:r>
                <a:r>
                  <a:rPr lang="en-US" sz="900" dirty="0" smtClean="0">
                    <a:solidFill>
                      <a:schemeClr val="tx1">
                        <a:lumMod val="65000"/>
                        <a:lumOff val="35000"/>
                      </a:schemeClr>
                    </a:solidFill>
                    <a:latin typeface="Century Gothic" panose="020B0502020202020204" pitchFamily="34" charset="0"/>
                  </a:rPr>
                  <a:t>(</a:t>
                </a:r>
                <a:r>
                  <a:rPr lang="en-US" sz="900" dirty="0" err="1">
                    <a:solidFill>
                      <a:schemeClr val="tx1">
                        <a:lumMod val="65000"/>
                        <a:lumOff val="35000"/>
                      </a:schemeClr>
                    </a:solidFill>
                    <a:latin typeface="Century Gothic" panose="020B0502020202020204" pitchFamily="34" charset="0"/>
                  </a:rPr>
                  <a:t>Fld</a:t>
                </a:r>
                <a:r>
                  <a:rPr lang="en-US" sz="900" dirty="0">
                    <a:solidFill>
                      <a:schemeClr val="tx1">
                        <a:lumMod val="65000"/>
                        <a:lumOff val="35000"/>
                      </a:schemeClr>
                    </a:solidFill>
                    <a:latin typeface="Century Gothic" panose="020B0502020202020204" pitchFamily="34" charset="0"/>
                  </a:rPr>
                  <a:t>)</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Phenols</a:t>
                </a:r>
                <a:endParaRPr lang="en-US" sz="900" dirty="0">
                  <a:solidFill>
                    <a:schemeClr val="tx1">
                      <a:lumMod val="65000"/>
                      <a:lumOff val="35000"/>
                    </a:schemeClr>
                  </a:solidFill>
                </a:endParaRPr>
              </a:p>
              <a:p>
                <a:pPr algn="r"/>
                <a:r>
                  <a:rPr lang="en-US" sz="900" dirty="0" err="1">
                    <a:solidFill>
                      <a:schemeClr val="tx1">
                        <a:lumMod val="65000"/>
                        <a:lumOff val="35000"/>
                      </a:schemeClr>
                    </a:solidFill>
                    <a:latin typeface="Century Gothic" panose="020B0502020202020204" pitchFamily="34" charset="0"/>
                  </a:rPr>
                  <a:t>Pheophytin</a:t>
                </a:r>
                <a:r>
                  <a:rPr lang="en-US" sz="900" dirty="0">
                    <a:solidFill>
                      <a:schemeClr val="tx1">
                        <a:lumMod val="65000"/>
                        <a:lumOff val="35000"/>
                      </a:schemeClr>
                    </a:solidFill>
                    <a:latin typeface="Century Gothic" panose="020B0502020202020204" pitchFamily="34" charset="0"/>
                  </a:rPr>
                  <a:t>-A</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Phosphorus, Total (TP)</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Salinity</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Specific Conductivity (Field)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Temperature (Field)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Coliform</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Dissolved Solids (TDS)</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a:t>
                </a:r>
                <a:r>
                  <a:rPr lang="en-US" sz="900" dirty="0" err="1">
                    <a:solidFill>
                      <a:schemeClr val="tx1">
                        <a:lumMod val="65000"/>
                        <a:lumOff val="35000"/>
                      </a:schemeClr>
                    </a:solidFill>
                    <a:latin typeface="Century Gothic" panose="020B0502020202020204" pitchFamily="34" charset="0"/>
                  </a:rPr>
                  <a:t>Kjeldahl</a:t>
                </a:r>
                <a:r>
                  <a:rPr lang="en-US" sz="900" dirty="0">
                    <a:solidFill>
                      <a:schemeClr val="tx1">
                        <a:lumMod val="65000"/>
                        <a:lumOff val="35000"/>
                      </a:schemeClr>
                    </a:solidFill>
                    <a:latin typeface="Century Gothic" panose="020B0502020202020204" pitchFamily="34" charset="0"/>
                  </a:rPr>
                  <a:t> </a:t>
                </a:r>
                <a:r>
                  <a:rPr lang="en-US" sz="900" dirty="0" err="1">
                    <a:solidFill>
                      <a:schemeClr val="tx1">
                        <a:lumMod val="65000"/>
                        <a:lumOff val="35000"/>
                      </a:schemeClr>
                    </a:solidFill>
                    <a:latin typeface="Century Gothic" panose="020B0502020202020204" pitchFamily="34" charset="0"/>
                  </a:rPr>
                  <a:t>NItrogen</a:t>
                </a:r>
                <a:r>
                  <a:rPr lang="en-US" sz="900" dirty="0">
                    <a:solidFill>
                      <a:schemeClr val="tx1">
                        <a:lumMod val="65000"/>
                        <a:lumOff val="35000"/>
                      </a:schemeClr>
                    </a:solidFill>
                    <a:latin typeface="Century Gothic" panose="020B0502020202020204" pitchFamily="34" charset="0"/>
                  </a:rPr>
                  <a:t> (TKN)</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a:t>
                </a:r>
                <a:r>
                  <a:rPr lang="en-US" sz="900" dirty="0" err="1">
                    <a:solidFill>
                      <a:schemeClr val="tx1">
                        <a:lumMod val="65000"/>
                        <a:lumOff val="35000"/>
                      </a:schemeClr>
                    </a:solidFill>
                    <a:latin typeface="Century Gothic" panose="020B0502020202020204" pitchFamily="34" charset="0"/>
                  </a:rPr>
                  <a:t>SUspended</a:t>
                </a:r>
                <a:r>
                  <a:rPr lang="en-US" sz="900" dirty="0">
                    <a:solidFill>
                      <a:schemeClr val="tx1">
                        <a:lumMod val="65000"/>
                        <a:lumOff val="35000"/>
                      </a:schemeClr>
                    </a:solidFill>
                    <a:latin typeface="Century Gothic" panose="020B0502020202020204" pitchFamily="34" charset="0"/>
                  </a:rPr>
                  <a:t> </a:t>
                </a:r>
                <a:r>
                  <a:rPr lang="en-US" sz="900" dirty="0" err="1">
                    <a:solidFill>
                      <a:schemeClr val="tx1">
                        <a:lumMod val="65000"/>
                        <a:lumOff val="35000"/>
                      </a:schemeClr>
                    </a:solidFill>
                    <a:latin typeface="Century Gothic" panose="020B0502020202020204" pitchFamily="34" charset="0"/>
                  </a:rPr>
                  <a:t>SOlids</a:t>
                </a:r>
                <a:r>
                  <a:rPr lang="en-US" sz="900" dirty="0">
                    <a:solidFill>
                      <a:schemeClr val="tx1">
                        <a:lumMod val="65000"/>
                        <a:lumOff val="35000"/>
                      </a:schemeClr>
                    </a:solidFill>
                    <a:latin typeface="Century Gothic" panose="020B0502020202020204" pitchFamily="34" charset="0"/>
                  </a:rPr>
                  <a:t> (TSS)</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Turbidity</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Zinc</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pH (Field)</a:t>
                </a:r>
                <a:endParaRPr lang="en-US" sz="900" dirty="0">
                  <a:solidFill>
                    <a:schemeClr val="tx1">
                      <a:lumMod val="65000"/>
                      <a:lumOff val="35000"/>
                    </a:schemeClr>
                  </a:solidFill>
                  <a:effectLst/>
                </a:endParaRPr>
              </a:p>
            </p:txBody>
          </p:sp>
          <p:pic>
            <p:nvPicPr>
              <p:cNvPr id="1028" name="Picture 4" descr="https://lh4.googleusercontent.com/u6kBh9dIZDE0M21RBWEKC6oEZGTwByBdFa5mqVgkHR4e1l-yxS6wYcAy_J8SVuSjYtH2sm1MRuo8dzaZBBUjkhcWvsfw0JEibXyc1WkucKG12E4f3xc9s4aJbkVSa_Nj1VyWw91KVvg8aROW9g"/>
              <p:cNvPicPr>
                <a:picLocks noChangeAspect="1" noChangeArrowheads="1"/>
              </p:cNvPicPr>
              <p:nvPr/>
            </p:nvPicPr>
            <p:blipFill rotWithShape="1">
              <a:blip r:embed="rId3">
                <a:extLst>
                  <a:ext uri="{28A0092B-C50C-407E-A947-70E740481C1C}">
                    <a14:useLocalDpi xmlns:a14="http://schemas.microsoft.com/office/drawing/2010/main" val="0"/>
                  </a:ext>
                </a:extLst>
              </a:blip>
              <a:srcRect l="19999" t="10909" r="14401" b="24546"/>
              <a:stretch/>
            </p:blipFill>
            <p:spPr bwMode="auto">
              <a:xfrm>
                <a:off x="9369805" y="5184195"/>
                <a:ext cx="7314127" cy="633296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rot="16200000">
              <a:off x="6953295" y="7731027"/>
              <a:ext cx="5994236" cy="6480702"/>
            </a:xfrm>
            <a:prstGeom prst="rect">
              <a:avLst/>
            </a:prstGeom>
          </p:spPr>
          <p:txBody>
            <a:bodyPr wrap="square">
              <a:spAutoFit/>
            </a:bodyPr>
            <a:lstStyle/>
            <a:p>
              <a:pPr algn="r"/>
              <a:r>
                <a:rPr lang="en-US" sz="900" dirty="0">
                  <a:solidFill>
                    <a:schemeClr val="tx1">
                      <a:lumMod val="65000"/>
                      <a:lumOff val="35000"/>
                    </a:schemeClr>
                  </a:solidFill>
                  <a:latin typeface="Century Gothic" panose="020B0502020202020204" pitchFamily="34" charset="0"/>
                </a:rPr>
                <a:t>Ammonia Nitrogen</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Ammonia Nitrogen (Dissolved)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BOD_5</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COD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Cadmium</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Chlorophyll-A</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Color (Apparent)</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Copper</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DO%</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Depth</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Dissolved Oxygen (</a:t>
              </a:r>
              <a:r>
                <a:rPr lang="en-US" sz="900" dirty="0" err="1">
                  <a:solidFill>
                    <a:schemeClr val="tx1">
                      <a:lumMod val="65000"/>
                      <a:lumOff val="35000"/>
                    </a:schemeClr>
                  </a:solidFill>
                  <a:latin typeface="Century Gothic" panose="020B0502020202020204" pitchFamily="34" charset="0"/>
                </a:rPr>
                <a:t>Fld</a:t>
              </a:r>
              <a:r>
                <a:rPr lang="en-US" sz="900" dirty="0">
                  <a:solidFill>
                    <a:schemeClr val="tx1">
                      <a:lumMod val="65000"/>
                      <a:lumOff val="35000"/>
                    </a:schemeClr>
                  </a:solidFill>
                  <a:latin typeface="Century Gothic" panose="020B0502020202020204" pitchFamily="34" charset="0"/>
                </a:rPr>
                <a:t>)</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Fecal Coliform</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Hardness</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Lead</a:t>
              </a:r>
              <a:endParaRPr lang="en-US" sz="900" dirty="0">
                <a:solidFill>
                  <a:schemeClr val="tx1">
                    <a:lumMod val="65000"/>
                    <a:lumOff val="35000"/>
                  </a:schemeClr>
                </a:solidFill>
              </a:endParaRPr>
            </a:p>
            <a:p>
              <a:pPr algn="r"/>
              <a:r>
                <a:rPr lang="en-US" sz="900" dirty="0" smtClean="0">
                  <a:solidFill>
                    <a:schemeClr val="tx1">
                      <a:lumMod val="65000"/>
                      <a:lumOff val="35000"/>
                    </a:schemeClr>
                  </a:solidFill>
                  <a:latin typeface="Century Gothic" panose="020B0502020202020204" pitchFamily="34" charset="0"/>
                </a:rPr>
                <a:t>Light </a:t>
              </a:r>
              <a:r>
                <a:rPr lang="en-US" sz="900" dirty="0">
                  <a:solidFill>
                    <a:schemeClr val="tx1">
                      <a:lumMod val="65000"/>
                      <a:lumOff val="35000"/>
                    </a:schemeClr>
                  </a:solidFill>
                  <a:latin typeface="Century Gothic" panose="020B0502020202020204" pitchFamily="34" charset="0"/>
                </a:rPr>
                <a:t>(Mean K)</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Nitrate/Nitrite (NOX)</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Ortho Phosphate (OPO4)</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Oxidation Reduction </a:t>
              </a:r>
              <a:r>
                <a:rPr lang="en-US" sz="900" dirty="0" smtClean="0">
                  <a:solidFill>
                    <a:schemeClr val="tx1">
                      <a:lumMod val="65000"/>
                      <a:lumOff val="35000"/>
                    </a:schemeClr>
                  </a:solidFill>
                  <a:latin typeface="Century Gothic" panose="020B0502020202020204" pitchFamily="34" charset="0"/>
                </a:rPr>
                <a:t>(</a:t>
              </a:r>
              <a:r>
                <a:rPr lang="en-US" sz="900" dirty="0" err="1">
                  <a:solidFill>
                    <a:schemeClr val="tx1">
                      <a:lumMod val="65000"/>
                      <a:lumOff val="35000"/>
                    </a:schemeClr>
                  </a:solidFill>
                  <a:latin typeface="Century Gothic" panose="020B0502020202020204" pitchFamily="34" charset="0"/>
                </a:rPr>
                <a:t>Fld</a:t>
              </a:r>
              <a:r>
                <a:rPr lang="en-US" sz="900" dirty="0">
                  <a:solidFill>
                    <a:schemeClr val="tx1">
                      <a:lumMod val="65000"/>
                      <a:lumOff val="35000"/>
                    </a:schemeClr>
                  </a:solidFill>
                  <a:latin typeface="Century Gothic" panose="020B0502020202020204" pitchFamily="34" charset="0"/>
                </a:rPr>
                <a:t>)</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Phenols</a:t>
              </a:r>
              <a:endParaRPr lang="en-US" sz="900" dirty="0">
                <a:solidFill>
                  <a:schemeClr val="tx1">
                    <a:lumMod val="65000"/>
                    <a:lumOff val="35000"/>
                  </a:schemeClr>
                </a:solidFill>
              </a:endParaRPr>
            </a:p>
            <a:p>
              <a:pPr algn="r"/>
              <a:r>
                <a:rPr lang="en-US" sz="900" dirty="0" err="1">
                  <a:solidFill>
                    <a:schemeClr val="tx1">
                      <a:lumMod val="65000"/>
                      <a:lumOff val="35000"/>
                    </a:schemeClr>
                  </a:solidFill>
                  <a:latin typeface="Century Gothic" panose="020B0502020202020204" pitchFamily="34" charset="0"/>
                </a:rPr>
                <a:t>Pheophytin</a:t>
              </a:r>
              <a:r>
                <a:rPr lang="en-US" sz="900" dirty="0">
                  <a:solidFill>
                    <a:schemeClr val="tx1">
                      <a:lumMod val="65000"/>
                      <a:lumOff val="35000"/>
                    </a:schemeClr>
                  </a:solidFill>
                  <a:latin typeface="Century Gothic" panose="020B0502020202020204" pitchFamily="34" charset="0"/>
                </a:rPr>
                <a:t>-A</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Phosphorus, Total (TP)</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Salinity</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Specific Conductivity (Field)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Temperature (Field)</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Coliform</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Dissolved Solids (TDS)</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a:t>
              </a:r>
              <a:r>
                <a:rPr lang="en-US" sz="900" dirty="0" err="1">
                  <a:solidFill>
                    <a:schemeClr val="tx1">
                      <a:lumMod val="65000"/>
                      <a:lumOff val="35000"/>
                    </a:schemeClr>
                  </a:solidFill>
                  <a:latin typeface="Century Gothic" panose="020B0502020202020204" pitchFamily="34" charset="0"/>
                </a:rPr>
                <a:t>Kjeldahl</a:t>
              </a:r>
              <a:r>
                <a:rPr lang="en-US" sz="900" dirty="0">
                  <a:solidFill>
                    <a:schemeClr val="tx1">
                      <a:lumMod val="65000"/>
                      <a:lumOff val="35000"/>
                    </a:schemeClr>
                  </a:solidFill>
                  <a:latin typeface="Century Gothic" panose="020B0502020202020204" pitchFamily="34" charset="0"/>
                </a:rPr>
                <a:t> </a:t>
              </a:r>
              <a:r>
                <a:rPr lang="en-US" sz="900" dirty="0" err="1">
                  <a:solidFill>
                    <a:schemeClr val="tx1">
                      <a:lumMod val="65000"/>
                      <a:lumOff val="35000"/>
                    </a:schemeClr>
                  </a:solidFill>
                  <a:latin typeface="Century Gothic" panose="020B0502020202020204" pitchFamily="34" charset="0"/>
                </a:rPr>
                <a:t>NItrogen</a:t>
              </a:r>
              <a:r>
                <a:rPr lang="en-US" sz="900" dirty="0">
                  <a:solidFill>
                    <a:schemeClr val="tx1">
                      <a:lumMod val="65000"/>
                      <a:lumOff val="35000"/>
                    </a:schemeClr>
                  </a:solidFill>
                  <a:latin typeface="Century Gothic" panose="020B0502020202020204" pitchFamily="34" charset="0"/>
                </a:rPr>
                <a:t> (TKN)</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Total </a:t>
              </a:r>
              <a:r>
                <a:rPr lang="en-US" sz="900" dirty="0" err="1">
                  <a:solidFill>
                    <a:schemeClr val="tx1">
                      <a:lumMod val="65000"/>
                      <a:lumOff val="35000"/>
                    </a:schemeClr>
                  </a:solidFill>
                  <a:latin typeface="Century Gothic" panose="020B0502020202020204" pitchFamily="34" charset="0"/>
                </a:rPr>
                <a:t>SUspended</a:t>
              </a:r>
              <a:r>
                <a:rPr lang="en-US" sz="900" dirty="0">
                  <a:solidFill>
                    <a:schemeClr val="tx1">
                      <a:lumMod val="65000"/>
                      <a:lumOff val="35000"/>
                    </a:schemeClr>
                  </a:solidFill>
                  <a:latin typeface="Century Gothic" panose="020B0502020202020204" pitchFamily="34" charset="0"/>
                </a:rPr>
                <a:t> </a:t>
              </a:r>
              <a:r>
                <a:rPr lang="en-US" sz="900" dirty="0" err="1">
                  <a:solidFill>
                    <a:schemeClr val="tx1">
                      <a:lumMod val="65000"/>
                      <a:lumOff val="35000"/>
                    </a:schemeClr>
                  </a:solidFill>
                  <a:latin typeface="Century Gothic" panose="020B0502020202020204" pitchFamily="34" charset="0"/>
                </a:rPr>
                <a:t>SOlids</a:t>
              </a:r>
              <a:r>
                <a:rPr lang="en-US" sz="900" dirty="0">
                  <a:solidFill>
                    <a:schemeClr val="tx1">
                      <a:lumMod val="65000"/>
                      <a:lumOff val="35000"/>
                    </a:schemeClr>
                  </a:solidFill>
                  <a:latin typeface="Century Gothic" panose="020B0502020202020204" pitchFamily="34" charset="0"/>
                </a:rPr>
                <a:t> (TSS)</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Turbidity</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Zinc</a:t>
              </a:r>
              <a:endParaRPr lang="en-US" sz="900" dirty="0">
                <a:solidFill>
                  <a:schemeClr val="tx1">
                    <a:lumMod val="65000"/>
                    <a:lumOff val="35000"/>
                  </a:schemeClr>
                </a:solidFill>
              </a:endParaRPr>
            </a:p>
            <a:p>
              <a:pPr algn="r"/>
              <a:r>
                <a:rPr lang="en-US" sz="900" dirty="0">
                  <a:solidFill>
                    <a:schemeClr val="tx1">
                      <a:lumMod val="65000"/>
                      <a:lumOff val="35000"/>
                    </a:schemeClr>
                  </a:solidFill>
                  <a:latin typeface="Century Gothic" panose="020B0502020202020204" pitchFamily="34" charset="0"/>
                </a:rPr>
                <a:t>pH (Field)</a:t>
              </a:r>
              <a:endParaRPr lang="en-US" sz="900" dirty="0">
                <a:solidFill>
                  <a:schemeClr val="tx1">
                    <a:lumMod val="65000"/>
                    <a:lumOff val="35000"/>
                  </a:schemeClr>
                </a:solidFill>
                <a:effectLst/>
              </a:endParaRPr>
            </a:p>
          </p:txBody>
        </p:sp>
      </p:grpSp>
    </p:spTree>
    <p:extLst>
      <p:ext uri="{BB962C8B-B14F-4D97-AF65-F5344CB8AC3E}">
        <p14:creationId xmlns:p14="http://schemas.microsoft.com/office/powerpoint/2010/main" val="2723305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5399" y="3033348"/>
            <a:ext cx="10233148" cy="479425"/>
          </a:xfrm>
        </p:spPr>
        <p:txBody>
          <a:bodyPr/>
          <a:lstStyle/>
          <a:p>
            <a:r>
              <a:rPr lang="en-US" dirty="0" smtClean="0"/>
              <a:t>Turbidity Analysis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953" y="409166"/>
            <a:ext cx="3410426" cy="5868219"/>
          </a:xfrm>
          <a:prstGeom prst="rect">
            <a:avLst/>
          </a:prstGeom>
        </p:spPr>
      </p:pic>
      <p:sp>
        <p:nvSpPr>
          <p:cNvPr id="10" name="Rectangle 9"/>
          <p:cNvSpPr/>
          <p:nvPr/>
        </p:nvSpPr>
        <p:spPr>
          <a:xfrm>
            <a:off x="5913753" y="374649"/>
            <a:ext cx="1661032"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January 2014</a:t>
            </a:r>
            <a:endParaRPr lang="en-US" sz="1800" dirty="0">
              <a:solidFill>
                <a:schemeClr val="tx1">
                  <a:lumMod val="65000"/>
                  <a:lumOff val="35000"/>
                </a:schemeClr>
              </a:solidFill>
              <a:effectLst/>
            </a:endParaRPr>
          </a:p>
        </p:txBody>
      </p:sp>
      <p:grpSp>
        <p:nvGrpSpPr>
          <p:cNvPr id="14" name="Group 13"/>
          <p:cNvGrpSpPr/>
          <p:nvPr/>
        </p:nvGrpSpPr>
        <p:grpSpPr>
          <a:xfrm>
            <a:off x="5957067" y="374649"/>
            <a:ext cx="3443312" cy="5907653"/>
            <a:chOff x="2082140" y="805115"/>
            <a:chExt cx="3443312" cy="5907653"/>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026" y="844549"/>
              <a:ext cx="3410426" cy="5868219"/>
            </a:xfrm>
            <a:prstGeom prst="rect">
              <a:avLst/>
            </a:prstGeom>
          </p:spPr>
        </p:pic>
        <p:sp>
          <p:nvSpPr>
            <p:cNvPr id="13" name="Rectangle 12"/>
            <p:cNvSpPr/>
            <p:nvPr/>
          </p:nvSpPr>
          <p:spPr>
            <a:xfrm>
              <a:off x="2082140" y="805115"/>
              <a:ext cx="1489510"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March 2014</a:t>
              </a:r>
              <a:endParaRPr lang="en-US" sz="1800" dirty="0">
                <a:solidFill>
                  <a:schemeClr val="tx1">
                    <a:lumMod val="65000"/>
                    <a:lumOff val="35000"/>
                  </a:schemeClr>
                </a:solidFill>
                <a:effectLst/>
              </a:endParaRPr>
            </a:p>
          </p:txBody>
        </p:sp>
      </p:grpSp>
      <p:grpSp>
        <p:nvGrpSpPr>
          <p:cNvPr id="17" name="Group 16"/>
          <p:cNvGrpSpPr/>
          <p:nvPr/>
        </p:nvGrpSpPr>
        <p:grpSpPr>
          <a:xfrm>
            <a:off x="5913753" y="343815"/>
            <a:ext cx="3477091" cy="5933570"/>
            <a:chOff x="2618909" y="620449"/>
            <a:chExt cx="3477091" cy="593357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574" y="685800"/>
              <a:ext cx="3410426" cy="5868219"/>
            </a:xfrm>
            <a:prstGeom prst="rect">
              <a:avLst/>
            </a:prstGeom>
          </p:spPr>
        </p:pic>
        <p:sp>
          <p:nvSpPr>
            <p:cNvPr id="16" name="Rectangle 15"/>
            <p:cNvSpPr/>
            <p:nvPr/>
          </p:nvSpPr>
          <p:spPr>
            <a:xfrm>
              <a:off x="2618909" y="620449"/>
              <a:ext cx="1758815"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January 2015*</a:t>
              </a:r>
              <a:endParaRPr lang="en-US" sz="1800" dirty="0">
                <a:solidFill>
                  <a:schemeClr val="tx1">
                    <a:lumMod val="65000"/>
                    <a:lumOff val="35000"/>
                  </a:schemeClr>
                </a:solidFill>
                <a:effectLst/>
              </a:endParaRPr>
            </a:p>
          </p:txBody>
        </p:sp>
      </p:grpSp>
      <p:grpSp>
        <p:nvGrpSpPr>
          <p:cNvPr id="23" name="Group 22"/>
          <p:cNvGrpSpPr/>
          <p:nvPr/>
        </p:nvGrpSpPr>
        <p:grpSpPr>
          <a:xfrm>
            <a:off x="5944233" y="345894"/>
            <a:ext cx="3447446" cy="5931491"/>
            <a:chOff x="5118306" y="1170764"/>
            <a:chExt cx="3447446" cy="5931491"/>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5326" y="1234036"/>
              <a:ext cx="3410426" cy="5868219"/>
            </a:xfrm>
            <a:prstGeom prst="rect">
              <a:avLst/>
            </a:prstGeom>
          </p:spPr>
        </p:pic>
        <p:sp>
          <p:nvSpPr>
            <p:cNvPr id="22" name="Rectangle 21"/>
            <p:cNvSpPr/>
            <p:nvPr/>
          </p:nvSpPr>
          <p:spPr>
            <a:xfrm>
              <a:off x="5118306" y="1170764"/>
              <a:ext cx="1587294"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March 2015*</a:t>
              </a:r>
              <a:endParaRPr lang="en-US" sz="1800" dirty="0">
                <a:solidFill>
                  <a:schemeClr val="tx1">
                    <a:lumMod val="65000"/>
                    <a:lumOff val="35000"/>
                  </a:schemeClr>
                </a:solidFill>
                <a:effectLst/>
              </a:endParaRPr>
            </a:p>
          </p:txBody>
        </p:sp>
      </p:grpSp>
      <p:grpSp>
        <p:nvGrpSpPr>
          <p:cNvPr id="24" name="Group 23"/>
          <p:cNvGrpSpPr/>
          <p:nvPr/>
        </p:nvGrpSpPr>
        <p:grpSpPr>
          <a:xfrm>
            <a:off x="5876741" y="344386"/>
            <a:ext cx="3498863" cy="5937963"/>
            <a:chOff x="2560126" y="1139930"/>
            <a:chExt cx="3498863" cy="5937963"/>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9510" y="1219200"/>
              <a:ext cx="3429479" cy="5858693"/>
            </a:xfrm>
            <a:prstGeom prst="rect">
              <a:avLst/>
            </a:prstGeom>
          </p:spPr>
        </p:pic>
        <p:sp>
          <p:nvSpPr>
            <p:cNvPr id="18" name="Rectangle 17"/>
            <p:cNvSpPr/>
            <p:nvPr/>
          </p:nvSpPr>
          <p:spPr>
            <a:xfrm>
              <a:off x="2560126" y="1139930"/>
              <a:ext cx="1827744"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January 2016*</a:t>
              </a:r>
              <a:endParaRPr lang="en-US" sz="1800" dirty="0">
                <a:solidFill>
                  <a:schemeClr val="tx1">
                    <a:lumMod val="65000"/>
                    <a:lumOff val="35000"/>
                  </a:schemeClr>
                </a:solidFill>
                <a:effectLst/>
              </a:endParaRPr>
            </a:p>
          </p:txBody>
        </p:sp>
      </p:grpSp>
      <p:grpSp>
        <p:nvGrpSpPr>
          <p:cNvPr id="27" name="Group 26"/>
          <p:cNvGrpSpPr/>
          <p:nvPr/>
        </p:nvGrpSpPr>
        <p:grpSpPr>
          <a:xfrm>
            <a:off x="5903176" y="338293"/>
            <a:ext cx="3472428" cy="5939092"/>
            <a:chOff x="2223998" y="955264"/>
            <a:chExt cx="3472428" cy="5939092"/>
          </a:xfrm>
        </p:grpSpPr>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1026137"/>
              <a:ext cx="3410426" cy="5868219"/>
            </a:xfrm>
            <a:prstGeom prst="rect">
              <a:avLst/>
            </a:prstGeom>
          </p:spPr>
        </p:pic>
        <p:sp>
          <p:nvSpPr>
            <p:cNvPr id="26" name="Rectangle 25"/>
            <p:cNvSpPr/>
            <p:nvPr/>
          </p:nvSpPr>
          <p:spPr>
            <a:xfrm>
              <a:off x="2223998" y="955264"/>
              <a:ext cx="1587294"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March 2016*</a:t>
              </a:r>
              <a:endParaRPr lang="en-US" sz="1800" dirty="0">
                <a:solidFill>
                  <a:schemeClr val="tx1">
                    <a:lumMod val="65000"/>
                    <a:lumOff val="35000"/>
                  </a:schemeClr>
                </a:solidFill>
                <a:effectLst/>
              </a:endParaRPr>
            </a:p>
          </p:txBody>
        </p:sp>
      </p:grpSp>
      <p:grpSp>
        <p:nvGrpSpPr>
          <p:cNvPr id="30" name="Group 29"/>
          <p:cNvGrpSpPr/>
          <p:nvPr/>
        </p:nvGrpSpPr>
        <p:grpSpPr>
          <a:xfrm>
            <a:off x="5912476" y="373555"/>
            <a:ext cx="3454319" cy="5914503"/>
            <a:chOff x="2165907" y="770598"/>
            <a:chExt cx="3454319" cy="5914503"/>
          </a:xfrm>
        </p:grpSpPr>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9800" y="835935"/>
              <a:ext cx="3410426" cy="5849166"/>
            </a:xfrm>
            <a:prstGeom prst="rect">
              <a:avLst/>
            </a:prstGeom>
          </p:spPr>
        </p:pic>
        <p:sp>
          <p:nvSpPr>
            <p:cNvPr id="29" name="Rectangle 28"/>
            <p:cNvSpPr/>
            <p:nvPr/>
          </p:nvSpPr>
          <p:spPr>
            <a:xfrm>
              <a:off x="2165907" y="770598"/>
              <a:ext cx="1758815" cy="369332"/>
            </a:xfrm>
            <a:prstGeom prst="rect">
              <a:avLst/>
            </a:prstGeom>
          </p:spPr>
          <p:txBody>
            <a:bodyPr wrap="none">
              <a:spAutoFit/>
            </a:bodyPr>
            <a:lstStyle/>
            <a:p>
              <a:r>
                <a:rPr lang="en-US" sz="1800" dirty="0" smtClean="0">
                  <a:solidFill>
                    <a:schemeClr val="tx1">
                      <a:lumMod val="65000"/>
                      <a:lumOff val="35000"/>
                    </a:schemeClr>
                  </a:solidFill>
                  <a:latin typeface="Century Gothic" panose="020B0502020202020204" pitchFamily="34" charset="0"/>
                </a:rPr>
                <a:t>January 2017*</a:t>
              </a:r>
              <a:endParaRPr lang="en-US" sz="1800" dirty="0">
                <a:solidFill>
                  <a:schemeClr val="tx1">
                    <a:lumMod val="65000"/>
                    <a:lumOff val="35000"/>
                  </a:schemeClr>
                </a:solidFill>
                <a:effectLst/>
              </a:endParaRPr>
            </a:p>
          </p:txBody>
        </p:sp>
      </p:gr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0" y="5715000"/>
            <a:ext cx="1581371" cy="457264"/>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5979" y="2289133"/>
            <a:ext cx="473516" cy="1231954"/>
          </a:xfrm>
          <a:prstGeom prst="rect">
            <a:avLst/>
          </a:prstGeom>
        </p:spPr>
      </p:pic>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l="53329" t="22553" r="41394" b="71308"/>
          <a:stretch/>
        </p:blipFill>
        <p:spPr>
          <a:xfrm>
            <a:off x="9290374" y="5294019"/>
            <a:ext cx="279702" cy="420981"/>
          </a:xfrm>
          <a:prstGeom prst="rect">
            <a:avLst/>
          </a:prstGeom>
        </p:spPr>
      </p:pic>
      <p:sp>
        <p:nvSpPr>
          <p:cNvPr id="34" name="Rectangle 33"/>
          <p:cNvSpPr/>
          <p:nvPr/>
        </p:nvSpPr>
        <p:spPr>
          <a:xfrm>
            <a:off x="9254279" y="4138868"/>
            <a:ext cx="3733800" cy="738664"/>
          </a:xfrm>
          <a:prstGeom prst="rect">
            <a:avLst/>
          </a:prstGeom>
        </p:spPr>
        <p:txBody>
          <a:bodyPr wrap="square">
            <a:spAutoFit/>
          </a:bodyPr>
          <a:lstStyle/>
          <a:p>
            <a:pPr>
              <a:buClrTx/>
            </a:pPr>
            <a:r>
              <a:rPr lang="en-US" kern="1200" dirty="0" smtClean="0">
                <a:solidFill>
                  <a:schemeClr val="tx1">
                    <a:lumMod val="65000"/>
                    <a:lumOff val="35000"/>
                  </a:schemeClr>
                </a:solidFill>
                <a:latin typeface="Century Gothic" panose="020B0502020202020204" pitchFamily="34" charset="0"/>
                <a:ea typeface="+mn-ea"/>
                <a:cs typeface="+mn-cs"/>
              </a:rPr>
              <a:t>*Stared months’ data </a:t>
            </a:r>
          </a:p>
          <a:p>
            <a:pPr>
              <a:buClrTx/>
            </a:pPr>
            <a:r>
              <a:rPr lang="en-US" kern="1200" dirty="0" smtClean="0">
                <a:solidFill>
                  <a:schemeClr val="tx1">
                    <a:lumMod val="65000"/>
                    <a:lumOff val="35000"/>
                  </a:schemeClr>
                </a:solidFill>
                <a:latin typeface="Century Gothic" panose="020B0502020202020204" pitchFamily="34" charset="0"/>
                <a:ea typeface="+mn-ea"/>
                <a:cs typeface="+mn-cs"/>
              </a:rPr>
              <a:t>were generated using a </a:t>
            </a:r>
          </a:p>
          <a:p>
            <a:pPr>
              <a:buClrTx/>
            </a:pPr>
            <a:r>
              <a:rPr lang="en-US" kern="1200" dirty="0" smtClean="0">
                <a:solidFill>
                  <a:schemeClr val="tx1">
                    <a:lumMod val="65000"/>
                    <a:lumOff val="35000"/>
                  </a:schemeClr>
                </a:solidFill>
                <a:latin typeface="Century Gothic" panose="020B0502020202020204" pitchFamily="34" charset="0"/>
                <a:ea typeface="+mn-ea"/>
                <a:cs typeface="+mn-cs"/>
              </a:rPr>
              <a:t>predictive model*</a:t>
            </a:r>
          </a:p>
        </p:txBody>
      </p:sp>
      <p:sp>
        <p:nvSpPr>
          <p:cNvPr id="35" name="Rectangle 34"/>
          <p:cNvSpPr/>
          <p:nvPr/>
        </p:nvSpPr>
        <p:spPr>
          <a:xfrm>
            <a:off x="9516807" y="2324062"/>
            <a:ext cx="3400664" cy="338554"/>
          </a:xfrm>
          <a:prstGeom prst="rect">
            <a:avLst/>
          </a:prstGeom>
        </p:spPr>
        <p:txBody>
          <a:bodyPr wrap="square">
            <a:spAutoFit/>
          </a:bodyPr>
          <a:lstStyle/>
          <a:p>
            <a:pPr>
              <a:buClrTx/>
              <a:buFontTx/>
              <a:buNone/>
            </a:pPr>
            <a:r>
              <a:rPr lang="en-US" sz="1600" kern="1200" dirty="0" smtClean="0">
                <a:solidFill>
                  <a:schemeClr val="tx1">
                    <a:lumMod val="65000"/>
                    <a:lumOff val="35000"/>
                  </a:schemeClr>
                </a:solidFill>
                <a:latin typeface="Century Gothic" panose="020B0502020202020204" pitchFamily="34" charset="0"/>
                <a:ea typeface="+mn-ea"/>
                <a:cs typeface="+mn-cs"/>
              </a:rPr>
              <a:t>High : 8.747</a:t>
            </a:r>
          </a:p>
        </p:txBody>
      </p:sp>
      <p:sp>
        <p:nvSpPr>
          <p:cNvPr id="36" name="Rectangle 35"/>
          <p:cNvSpPr/>
          <p:nvPr/>
        </p:nvSpPr>
        <p:spPr>
          <a:xfrm>
            <a:off x="9516807" y="3161530"/>
            <a:ext cx="3400664" cy="338554"/>
          </a:xfrm>
          <a:prstGeom prst="rect">
            <a:avLst/>
          </a:prstGeom>
        </p:spPr>
        <p:txBody>
          <a:bodyPr wrap="square">
            <a:spAutoFit/>
          </a:bodyPr>
          <a:lstStyle/>
          <a:p>
            <a:pPr>
              <a:buClrTx/>
              <a:buFontTx/>
              <a:buNone/>
            </a:pPr>
            <a:r>
              <a:rPr lang="en-US" sz="1600" kern="1200" dirty="0" smtClean="0">
                <a:solidFill>
                  <a:schemeClr val="tx1">
                    <a:lumMod val="65000"/>
                    <a:lumOff val="35000"/>
                  </a:schemeClr>
                </a:solidFill>
                <a:latin typeface="Century Gothic" panose="020B0502020202020204" pitchFamily="34" charset="0"/>
                <a:ea typeface="+mn-ea"/>
                <a:cs typeface="+mn-cs"/>
              </a:rPr>
              <a:t>Low : 0.0003</a:t>
            </a:r>
          </a:p>
        </p:txBody>
      </p:sp>
      <p:sp>
        <p:nvSpPr>
          <p:cNvPr id="37" name="Rectangle 36"/>
          <p:cNvSpPr/>
          <p:nvPr/>
        </p:nvSpPr>
        <p:spPr>
          <a:xfrm>
            <a:off x="9144000" y="1949621"/>
            <a:ext cx="1956747" cy="369332"/>
          </a:xfrm>
          <a:prstGeom prst="rect">
            <a:avLst/>
          </a:prstGeom>
        </p:spPr>
        <p:txBody>
          <a:bodyPr wrap="square">
            <a:spAutoFit/>
          </a:bodyPr>
          <a:lstStyle/>
          <a:p>
            <a:pPr>
              <a:buClrTx/>
              <a:buFontTx/>
              <a:buNone/>
            </a:pPr>
            <a:r>
              <a:rPr lang="en-US" sz="1800" b="1" kern="1200" dirty="0" smtClean="0">
                <a:solidFill>
                  <a:schemeClr val="tx1">
                    <a:lumMod val="65000"/>
                    <a:lumOff val="35000"/>
                  </a:schemeClr>
                </a:solidFill>
                <a:latin typeface="Century Gothic" panose="020B0502020202020204" pitchFamily="34" charset="0"/>
                <a:ea typeface="+mn-ea"/>
                <a:cs typeface="+mn-cs"/>
              </a:rPr>
              <a:t>Turbidity (NTU)</a:t>
            </a:r>
          </a:p>
        </p:txBody>
      </p:sp>
      <p:sp>
        <p:nvSpPr>
          <p:cNvPr id="38" name="Shape 229"/>
          <p:cNvSpPr/>
          <p:nvPr/>
        </p:nvSpPr>
        <p:spPr>
          <a:xfrm>
            <a:off x="9254279" y="614566"/>
            <a:ext cx="217959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smtClean="0">
                <a:solidFill>
                  <a:srgbClr val="3F3F3F"/>
                </a:solidFill>
                <a:latin typeface="Century Gothic"/>
                <a:ea typeface="Century Gothic"/>
                <a:cs typeface="Century Gothic"/>
                <a:sym typeface="Century Gothic"/>
              </a:rPr>
              <a:t>Turbidity</a:t>
            </a:r>
            <a:endParaRPr sz="24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smtClean="0">
                <a:solidFill>
                  <a:srgbClr val="3F3F3F"/>
                </a:solidFill>
                <a:latin typeface="Century Gothic"/>
                <a:ea typeface="Century Gothic"/>
                <a:cs typeface="Century Gothic"/>
                <a:sym typeface="Century Gothic"/>
              </a:rPr>
              <a:t>Biscayne Bay 2014-2017</a:t>
            </a: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95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1500"/>
                            </p:stCondLst>
                            <p:childTnLst>
                              <p:par>
                                <p:cTn id="9" presetID="10" presetClass="entr" presetSubtype="0" fill="hold" nodeType="afterEffect">
                                  <p:stCondLst>
                                    <p:cond delay="75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3000"/>
                            </p:stCondLst>
                            <p:childTnLst>
                              <p:par>
                                <p:cTn id="13" presetID="10" presetClass="entr" presetSubtype="0" fill="hold" nodeType="afterEffect">
                                  <p:stCondLst>
                                    <p:cond delay="7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childTnLst>
                                </p:cTn>
                              </p:par>
                            </p:childTnLst>
                          </p:cTn>
                        </p:par>
                        <p:par>
                          <p:cTn id="16" fill="hold">
                            <p:stCondLst>
                              <p:cond delay="4500"/>
                            </p:stCondLst>
                            <p:childTnLst>
                              <p:par>
                                <p:cTn id="17" presetID="10" presetClass="entr" presetSubtype="0" fill="hold" nodeType="afterEffect">
                                  <p:stCondLst>
                                    <p:cond delay="7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cTn>
                              </p:par>
                            </p:childTnLst>
                          </p:cTn>
                        </p:par>
                        <p:par>
                          <p:cTn id="20" fill="hold">
                            <p:stCondLst>
                              <p:cond delay="6000"/>
                            </p:stCondLst>
                            <p:childTnLst>
                              <p:par>
                                <p:cTn id="21" presetID="10" presetClass="entr" presetSubtype="0" fill="hold" nodeType="afterEffect">
                                  <p:stCondLst>
                                    <p:cond delay="75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750"/>
                                        <p:tgtEl>
                                          <p:spTgt spid="27"/>
                                        </p:tgtEl>
                                      </p:cBhvr>
                                    </p:animEffect>
                                  </p:childTnLst>
                                </p:cTn>
                              </p:par>
                            </p:childTnLst>
                          </p:cTn>
                        </p:par>
                        <p:par>
                          <p:cTn id="24" fill="hold">
                            <p:stCondLst>
                              <p:cond delay="7500"/>
                            </p:stCondLst>
                            <p:childTnLst>
                              <p:par>
                                <p:cTn id="25" presetID="10" presetClass="entr" presetSubtype="0" fill="hold" nodeType="afterEffect">
                                  <p:stCondLst>
                                    <p:cond delay="7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81000" y="4648200"/>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a:solidFill>
                  <a:srgbClr val="1B57AF"/>
                </a:solidFill>
                <a:latin typeface="Century Gothic"/>
                <a:ea typeface="Century Gothic"/>
                <a:cs typeface="Century Gothic"/>
                <a:sym typeface="Century Gothic"/>
              </a:rPr>
              <a:t>Project Partner</a:t>
            </a:r>
            <a:endParaRPr sz="4320" b="0" i="0" u="none" strike="noStrike" cap="none" dirty="0">
              <a:solidFill>
                <a:srgbClr val="1B57AF"/>
              </a:solidFill>
              <a:latin typeface="Century Gothic"/>
              <a:ea typeface="Century Gothic"/>
              <a:cs typeface="Century Gothic"/>
              <a:sym typeface="Century Gothic"/>
            </a:endParaRPr>
          </a:p>
        </p:txBody>
      </p:sp>
      <p:sp>
        <p:nvSpPr>
          <p:cNvPr id="134" name="Shape 134"/>
          <p:cNvSpPr txBox="1">
            <a:spLocks noGrp="1"/>
          </p:cNvSpPr>
          <p:nvPr>
            <p:ph type="body" idx="1"/>
          </p:nvPr>
        </p:nvSpPr>
        <p:spPr>
          <a:xfrm>
            <a:off x="381000" y="5330018"/>
            <a:ext cx="10233148" cy="14517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City of Miami Beach, Public Works </a:t>
            </a:r>
            <a:r>
              <a:rPr lang="en-US" sz="2000" b="0" i="0" u="none" strike="noStrike" cap="none" dirty="0" smtClean="0">
                <a:solidFill>
                  <a:srgbClr val="3F3F3F"/>
                </a:solidFill>
                <a:latin typeface="Century Gothic"/>
                <a:ea typeface="Century Gothic"/>
                <a:cs typeface="Century Gothic"/>
                <a:sym typeface="Century Gothic"/>
              </a:rPr>
              <a:t>Department</a:t>
            </a: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068" t="-2" r="2337" b="55450"/>
          <a:stretch/>
        </p:blipFill>
        <p:spPr>
          <a:xfrm>
            <a:off x="-22110" y="0"/>
            <a:ext cx="12214110" cy="332323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Study Area &amp; Period</a:t>
            </a:r>
            <a:endParaRPr sz="4320" b="0" i="0" u="none" strike="noStrike" cap="none">
              <a:solidFill>
                <a:srgbClr val="1B57AF"/>
              </a:solidFill>
              <a:latin typeface="Century Gothic"/>
              <a:ea typeface="Century Gothic"/>
              <a:cs typeface="Century Gothic"/>
              <a:sym typeface="Century Gothic"/>
            </a:endParaRPr>
          </a:p>
        </p:txBody>
      </p:sp>
      <p:sp>
        <p:nvSpPr>
          <p:cNvPr id="146" name="Shape 146"/>
          <p:cNvSpPr txBox="1"/>
          <p:nvPr/>
        </p:nvSpPr>
        <p:spPr>
          <a:xfrm>
            <a:off x="8746998" y="3470024"/>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sp>
        <p:nvSpPr>
          <p:cNvPr id="147" name="Shape 147"/>
          <p:cNvSpPr txBox="1"/>
          <p:nvPr/>
        </p:nvSpPr>
        <p:spPr>
          <a:xfrm>
            <a:off x="7789691" y="3082404"/>
            <a:ext cx="3727639" cy="1323880"/>
          </a:xfrm>
          <a:prstGeom prst="rect">
            <a:avLst/>
          </a:prstGeom>
          <a:noFill/>
          <a:ln>
            <a:noFill/>
          </a:ln>
        </p:spPr>
        <p:txBody>
          <a:bodyPr spcFirstLastPara="1" wrap="square" lIns="91425" tIns="45700" rIns="91425" bIns="45700" anchor="t" anchorCtr="0">
            <a:noAutofit/>
          </a:bodyPr>
          <a:lstStyle/>
          <a:p>
            <a:pPr marL="0" marR="0" lvl="1" indent="0" algn="l" rtl="0">
              <a:lnSpc>
                <a:spcPct val="90000"/>
              </a:lnSpc>
              <a:spcBef>
                <a:spcPts val="0"/>
              </a:spcBef>
              <a:spcAft>
                <a:spcPts val="0"/>
              </a:spcAft>
              <a:buClr>
                <a:srgbClr val="1B57AF"/>
              </a:buClr>
              <a:buSzPts val="2400"/>
              <a:buFont typeface="Arial"/>
              <a:buNone/>
            </a:pPr>
            <a:r>
              <a:rPr lang="en-US" sz="2400" b="1" i="0" u="none" strike="noStrike" cap="none" dirty="0">
                <a:solidFill>
                  <a:srgbClr val="3F3F3F"/>
                </a:solidFill>
                <a:latin typeface="Century Gothic"/>
                <a:ea typeface="Century Gothic"/>
                <a:cs typeface="Century Gothic"/>
                <a:sym typeface="Century Gothic"/>
              </a:rPr>
              <a:t>Miami-Dade County</a:t>
            </a:r>
            <a:endParaRPr dirty="0"/>
          </a:p>
          <a:p>
            <a:pPr marL="342900" lvl="0" indent="-342900">
              <a:lnSpc>
                <a:spcPct val="90000"/>
              </a:lnSpc>
              <a:spcBef>
                <a:spcPts val="200"/>
              </a:spcBef>
              <a:buClr>
                <a:srgbClr val="1B57AF"/>
              </a:buClr>
              <a:buFont typeface="Webdings" panose="05030102010509060703" pitchFamily="18" charset="2"/>
              <a:buChar char="4"/>
            </a:pPr>
            <a:r>
              <a:rPr lang="en-US" sz="2400" b="0" i="0" u="none" strike="noStrike" cap="none" dirty="0" smtClean="0">
                <a:solidFill>
                  <a:srgbClr val="3F3F3F"/>
                </a:solidFill>
                <a:latin typeface="Century Gothic"/>
                <a:ea typeface="Century Gothic"/>
                <a:cs typeface="Century Gothic"/>
                <a:sym typeface="Century Gothic"/>
              </a:rPr>
              <a:t>Biscayne Bay Area</a:t>
            </a:r>
          </a:p>
          <a:p>
            <a:pPr marL="342900" lvl="0" indent="-342900">
              <a:lnSpc>
                <a:spcPct val="90000"/>
              </a:lnSpc>
              <a:spcBef>
                <a:spcPts val="200"/>
              </a:spcBef>
              <a:buClr>
                <a:srgbClr val="1B57AF"/>
              </a:buClr>
              <a:buFont typeface="Webdings" panose="05030102010509060703" pitchFamily="18" charset="2"/>
              <a:buChar char="4"/>
            </a:pPr>
            <a:r>
              <a:rPr lang="en-US" sz="2400" b="0" i="0" u="none" strike="noStrike" cap="none" dirty="0" smtClean="0">
                <a:solidFill>
                  <a:srgbClr val="3F3F3F"/>
                </a:solidFill>
                <a:latin typeface="Century Gothic"/>
                <a:ea typeface="Century Gothic"/>
                <a:cs typeface="Century Gothic"/>
                <a:sym typeface="Century Gothic"/>
              </a:rPr>
              <a:t>City </a:t>
            </a:r>
            <a:r>
              <a:rPr lang="en-US" sz="2400" b="0" i="0" u="none" strike="noStrike" cap="none" dirty="0">
                <a:solidFill>
                  <a:srgbClr val="3F3F3F"/>
                </a:solidFill>
                <a:latin typeface="Century Gothic"/>
                <a:ea typeface="Century Gothic"/>
                <a:cs typeface="Century Gothic"/>
                <a:sym typeface="Century Gothic"/>
              </a:rPr>
              <a:t>of Miami </a:t>
            </a:r>
            <a:r>
              <a:rPr lang="en-US" sz="2400" b="0" i="0" u="none" strike="noStrike" cap="none" dirty="0" smtClean="0">
                <a:solidFill>
                  <a:srgbClr val="3F3F3F"/>
                </a:solidFill>
                <a:latin typeface="Century Gothic"/>
                <a:ea typeface="Century Gothic"/>
                <a:cs typeface="Century Gothic"/>
                <a:sym typeface="Century Gothic"/>
              </a:rPr>
              <a:t>Beach</a:t>
            </a:r>
          </a:p>
          <a:p>
            <a:pPr marL="342900" lvl="0" indent="-342900">
              <a:lnSpc>
                <a:spcPct val="90000"/>
              </a:lnSpc>
              <a:spcBef>
                <a:spcPts val="200"/>
              </a:spcBef>
              <a:buClr>
                <a:srgbClr val="1B57AF"/>
              </a:buClr>
              <a:buFont typeface="Webdings" panose="05030102010509060703" pitchFamily="18" charset="2"/>
              <a:buChar char="4"/>
            </a:pPr>
            <a:r>
              <a:rPr lang="en-US" sz="2400" b="0" i="0" u="none" strike="noStrike" cap="none" dirty="0" smtClean="0">
                <a:solidFill>
                  <a:srgbClr val="3F3F3F"/>
                </a:solidFill>
                <a:latin typeface="Century Gothic"/>
                <a:ea typeface="Century Gothic"/>
                <a:cs typeface="Century Gothic"/>
                <a:sym typeface="Century Gothic"/>
              </a:rPr>
              <a:t>1990-2017</a:t>
            </a:r>
            <a:endParaRPr sz="2400" b="0" i="0" u="none" strike="noStrike" cap="none" dirty="0">
              <a:solidFill>
                <a:srgbClr val="3F3F3F"/>
              </a:solidFill>
              <a:latin typeface="Century Gothic"/>
              <a:ea typeface="Century Gothic"/>
              <a:cs typeface="Century Gothic"/>
              <a:sym typeface="Century Gothic"/>
            </a:endParaRPr>
          </a:p>
        </p:txBody>
      </p:sp>
      <p:grpSp>
        <p:nvGrpSpPr>
          <p:cNvPr id="3" name="Group 2"/>
          <p:cNvGrpSpPr>
            <a:grpSpLocks noChangeAspect="1"/>
          </p:cNvGrpSpPr>
          <p:nvPr/>
        </p:nvGrpSpPr>
        <p:grpSpPr>
          <a:xfrm>
            <a:off x="533400" y="950339"/>
            <a:ext cx="7026527" cy="5855439"/>
            <a:chOff x="2073516" y="1458339"/>
            <a:chExt cx="5486411" cy="4572009"/>
          </a:xfrm>
        </p:grpSpPr>
        <p:grpSp>
          <p:nvGrpSpPr>
            <p:cNvPr id="148" name="Shape 148"/>
            <p:cNvGrpSpPr/>
            <p:nvPr/>
          </p:nvGrpSpPr>
          <p:grpSpPr>
            <a:xfrm>
              <a:off x="2073516" y="1458339"/>
              <a:ext cx="5486411" cy="4572009"/>
              <a:chOff x="2073516" y="1458339"/>
              <a:chExt cx="5486411" cy="4572009"/>
            </a:xfrm>
          </p:grpSpPr>
          <p:pic>
            <p:nvPicPr>
              <p:cNvPr id="149" name="Shape 149"/>
              <p:cNvPicPr preferRelativeResize="0"/>
              <p:nvPr/>
            </p:nvPicPr>
            <p:blipFill rotWithShape="1">
              <a:blip r:embed="rId3">
                <a:alphaModFix/>
              </a:blip>
              <a:srcRect/>
              <a:stretch/>
            </p:blipFill>
            <p:spPr>
              <a:xfrm>
                <a:off x="2073516" y="1458339"/>
                <a:ext cx="5486411" cy="4572009"/>
              </a:xfrm>
              <a:prstGeom prst="rect">
                <a:avLst/>
              </a:prstGeom>
              <a:noFill/>
              <a:ln>
                <a:noFill/>
              </a:ln>
            </p:spPr>
          </p:pic>
          <p:pic>
            <p:nvPicPr>
              <p:cNvPr id="150" name="Shape 150"/>
              <p:cNvPicPr preferRelativeResize="0"/>
              <p:nvPr/>
            </p:nvPicPr>
            <p:blipFill rotWithShape="1">
              <a:blip r:embed="rId4">
                <a:alphaModFix/>
              </a:blip>
              <a:srcRect/>
              <a:stretch/>
            </p:blipFill>
            <p:spPr>
              <a:xfrm>
                <a:off x="3982150" y="5457395"/>
                <a:ext cx="1352739" cy="219106"/>
              </a:xfrm>
              <a:prstGeom prst="rect">
                <a:avLst/>
              </a:prstGeom>
              <a:noFill/>
              <a:ln>
                <a:noFill/>
              </a:ln>
            </p:spPr>
          </p:pic>
          <p:pic>
            <p:nvPicPr>
              <p:cNvPr id="151" name="Shape 151"/>
              <p:cNvPicPr preferRelativeResize="0"/>
              <p:nvPr/>
            </p:nvPicPr>
            <p:blipFill rotWithShape="1">
              <a:blip r:embed="rId5">
                <a:alphaModFix/>
              </a:blip>
              <a:srcRect/>
              <a:stretch/>
            </p:blipFill>
            <p:spPr>
              <a:xfrm>
                <a:off x="5125310" y="1670938"/>
                <a:ext cx="209579" cy="400106"/>
              </a:xfrm>
              <a:prstGeom prst="rect">
                <a:avLst/>
              </a:prstGeom>
              <a:noFill/>
              <a:ln>
                <a:noFill/>
              </a:ln>
            </p:spPr>
          </p:pic>
        </p:grpSp>
        <p:pic>
          <p:nvPicPr>
            <p:cNvPr id="152" name="Shape 152"/>
            <p:cNvPicPr preferRelativeResize="0"/>
            <p:nvPr/>
          </p:nvPicPr>
          <p:blipFill rotWithShape="1">
            <a:blip r:embed="rId6">
              <a:alphaModFix/>
            </a:blip>
            <a:srcRect l="4838" t="20151" r="66729" b="10217"/>
            <a:stretch/>
          </p:blipFill>
          <p:spPr>
            <a:xfrm>
              <a:off x="5270574" y="3895246"/>
              <a:ext cx="285751" cy="217170"/>
            </a:xfrm>
            <a:prstGeom prst="rect">
              <a:avLst/>
            </a:prstGeom>
            <a:noFill/>
            <a:ln>
              <a:noFill/>
            </a:ln>
          </p:spPr>
        </p:pic>
        <p:sp>
          <p:nvSpPr>
            <p:cNvPr id="153" name="Shape 153"/>
            <p:cNvSpPr/>
            <p:nvPr/>
          </p:nvSpPr>
          <p:spPr>
            <a:xfrm rot="-4491712">
              <a:off x="2581800" y="3316135"/>
              <a:ext cx="132440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1" u="none" strike="noStrike" cap="none">
                  <a:solidFill>
                    <a:schemeClr val="dk1"/>
                  </a:solidFill>
                  <a:latin typeface="Century Gothic"/>
                  <a:ea typeface="Century Gothic"/>
                  <a:cs typeface="Century Gothic"/>
                  <a:sym typeface="Century Gothic"/>
                </a:rPr>
                <a:t>Biscayne Bay</a:t>
              </a:r>
              <a:endParaRPr/>
            </a:p>
          </p:txBody>
        </p:sp>
        <p:sp>
          <p:nvSpPr>
            <p:cNvPr id="154" name="Shape 154"/>
            <p:cNvSpPr/>
            <p:nvPr/>
          </p:nvSpPr>
          <p:spPr>
            <a:xfrm>
              <a:off x="5230099" y="2678484"/>
              <a:ext cx="76014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1">
                  <a:solidFill>
                    <a:schemeClr val="dk1"/>
                  </a:solidFill>
                  <a:latin typeface="Century Gothic"/>
                  <a:ea typeface="Century Gothic"/>
                  <a:cs typeface="Century Gothic"/>
                  <a:sym typeface="Century Gothic"/>
                </a:rPr>
                <a:t>Florida</a:t>
              </a:r>
              <a:endParaRPr sz="1600" i="1">
                <a:solidFill>
                  <a:schemeClr val="dk1"/>
                </a:solidFill>
                <a:latin typeface="Century Gothic"/>
                <a:ea typeface="Century Gothic"/>
                <a:cs typeface="Century Gothic"/>
                <a:sym typeface="Century Gothic"/>
              </a:endParaRPr>
            </a:p>
          </p:txBody>
        </p:sp>
        <p:sp>
          <p:nvSpPr>
            <p:cNvPr id="155" name="Shape 155"/>
            <p:cNvSpPr/>
            <p:nvPr/>
          </p:nvSpPr>
          <p:spPr>
            <a:xfrm>
              <a:off x="5446664" y="3790940"/>
              <a:ext cx="1087157"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City of </a:t>
              </a:r>
              <a:endParaRPr dirty="0"/>
            </a:p>
            <a:p>
              <a:pPr marL="0" marR="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Miami Beach</a:t>
              </a:r>
              <a:endParaRPr sz="900" dirty="0">
                <a:solidFill>
                  <a:schemeClr val="dk1"/>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pSp>
        <p:nvGrpSpPr>
          <p:cNvPr id="22" name="Group 21"/>
          <p:cNvGrpSpPr/>
          <p:nvPr/>
        </p:nvGrpSpPr>
        <p:grpSpPr>
          <a:xfrm>
            <a:off x="66483" y="1142452"/>
            <a:ext cx="4426214" cy="5302892"/>
            <a:chOff x="66483" y="1142452"/>
            <a:chExt cx="4426214" cy="5302892"/>
          </a:xfrm>
        </p:grpSpPr>
        <p:pic>
          <p:nvPicPr>
            <p:cNvPr id="34" name="Shape 145" descr="C:\Users\me02819\Desktop\2.JPG"/>
            <p:cNvPicPr preferRelativeResize="0"/>
            <p:nvPr/>
          </p:nvPicPr>
          <p:blipFill rotWithShape="1">
            <a:blip r:embed="rId3">
              <a:alphaModFix/>
            </a:blip>
            <a:srcRect l="49572" t="9928" r="18001" b="5506"/>
            <a:stretch/>
          </p:blipFill>
          <p:spPr>
            <a:xfrm>
              <a:off x="3050299" y="1144987"/>
              <a:ext cx="1442398" cy="2560327"/>
            </a:xfrm>
            <a:prstGeom prst="rect">
              <a:avLst/>
            </a:prstGeom>
            <a:noFill/>
            <a:ln>
              <a:noFill/>
            </a:ln>
          </p:spPr>
        </p:pic>
        <p:grpSp>
          <p:nvGrpSpPr>
            <p:cNvPr id="41" name="Shape 147"/>
            <p:cNvGrpSpPr/>
            <p:nvPr/>
          </p:nvGrpSpPr>
          <p:grpSpPr>
            <a:xfrm>
              <a:off x="66483" y="1226068"/>
              <a:ext cx="2848496" cy="4202459"/>
              <a:chOff x="14351841" y="12818477"/>
              <a:chExt cx="3262833" cy="5026014"/>
            </a:xfrm>
          </p:grpSpPr>
          <p:pic>
            <p:nvPicPr>
              <p:cNvPr id="51" name="Shape 148" descr="C:\Users\me02819\Downloads\111.PNG"/>
              <p:cNvPicPr preferRelativeResize="0"/>
              <p:nvPr/>
            </p:nvPicPr>
            <p:blipFill rotWithShape="1">
              <a:blip r:embed="rId4">
                <a:alphaModFix/>
              </a:blip>
              <a:srcRect t="1" r="33324" b="-2357"/>
              <a:stretch/>
            </p:blipFill>
            <p:spPr>
              <a:xfrm>
                <a:off x="14351841" y="12818477"/>
                <a:ext cx="3257856" cy="5026014"/>
              </a:xfrm>
              <a:prstGeom prst="rect">
                <a:avLst/>
              </a:prstGeom>
              <a:noFill/>
              <a:ln>
                <a:noFill/>
              </a:ln>
            </p:spPr>
          </p:pic>
          <p:grpSp>
            <p:nvGrpSpPr>
              <p:cNvPr id="52" name="Shape 149"/>
              <p:cNvGrpSpPr/>
              <p:nvPr/>
            </p:nvGrpSpPr>
            <p:grpSpPr>
              <a:xfrm>
                <a:off x="16799843" y="12865453"/>
                <a:ext cx="814831" cy="4496686"/>
                <a:chOff x="21354288" y="16613741"/>
                <a:chExt cx="814831" cy="4496686"/>
              </a:xfrm>
            </p:grpSpPr>
            <p:pic>
              <p:nvPicPr>
                <p:cNvPr id="53" name="Shape 150" descr="C:\Users\me02819\Downloads\111.PNG"/>
                <p:cNvPicPr preferRelativeResize="0"/>
                <p:nvPr/>
              </p:nvPicPr>
              <p:blipFill rotWithShape="1">
                <a:blip r:embed="rId4">
                  <a:alphaModFix/>
                </a:blip>
                <a:srcRect l="82297" t="4700" r="6053" b="78640"/>
                <a:stretch/>
              </p:blipFill>
              <p:spPr>
                <a:xfrm>
                  <a:off x="21545647" y="16613741"/>
                  <a:ext cx="536789" cy="771421"/>
                </a:xfrm>
                <a:prstGeom prst="rect">
                  <a:avLst/>
                </a:prstGeom>
                <a:noFill/>
                <a:ln>
                  <a:noFill/>
                </a:ln>
              </p:spPr>
            </p:pic>
            <p:pic>
              <p:nvPicPr>
                <p:cNvPr id="54" name="Shape 151" descr="C:\Users\me02819\Downloads\111.PNG"/>
                <p:cNvPicPr preferRelativeResize="0"/>
                <p:nvPr/>
              </p:nvPicPr>
              <p:blipFill rotWithShape="1">
                <a:blip r:embed="rId4">
                  <a:alphaModFix/>
                </a:blip>
                <a:srcRect l="55072" t="52811" r="33324" b="29086"/>
                <a:stretch/>
              </p:blipFill>
              <p:spPr>
                <a:xfrm>
                  <a:off x="21354288" y="20437423"/>
                  <a:ext cx="814831" cy="673004"/>
                </a:xfrm>
                <a:prstGeom prst="rect">
                  <a:avLst/>
                </a:prstGeom>
                <a:noFill/>
                <a:ln>
                  <a:noFill/>
                </a:ln>
              </p:spPr>
            </p:pic>
          </p:grpSp>
        </p:grpSp>
        <p:sp>
          <p:nvSpPr>
            <p:cNvPr id="43" name="Shape 172"/>
            <p:cNvSpPr txBox="1"/>
            <p:nvPr/>
          </p:nvSpPr>
          <p:spPr>
            <a:xfrm>
              <a:off x="1517667" y="5095912"/>
              <a:ext cx="1739284" cy="29556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1">
                  <a:solidFill>
                    <a:schemeClr val="lt1"/>
                  </a:solidFill>
                  <a:latin typeface="Garamond"/>
                  <a:ea typeface="Garamond"/>
                  <a:cs typeface="Garamond"/>
                  <a:sym typeface="Garamond"/>
                </a:rPr>
                <a:t>3km </a:t>
              </a:r>
            </a:p>
          </p:txBody>
        </p:sp>
        <p:grpSp>
          <p:nvGrpSpPr>
            <p:cNvPr id="44" name="Shape 152"/>
            <p:cNvGrpSpPr/>
            <p:nvPr/>
          </p:nvGrpSpPr>
          <p:grpSpPr>
            <a:xfrm>
              <a:off x="2290118" y="3151673"/>
              <a:ext cx="2197349" cy="3097680"/>
              <a:chOff x="15239958" y="13814299"/>
              <a:chExt cx="2578736" cy="3645280"/>
            </a:xfrm>
          </p:grpSpPr>
          <p:pic>
            <p:nvPicPr>
              <p:cNvPr id="47" name="Shape 153" descr="C:\Users\me02819\Desktop\3.JPG"/>
              <p:cNvPicPr preferRelativeResize="0"/>
              <p:nvPr/>
            </p:nvPicPr>
            <p:blipFill rotWithShape="1">
              <a:blip r:embed="rId5">
                <a:alphaModFix/>
              </a:blip>
              <a:srcRect l="33273" t="150" r="26276"/>
              <a:stretch/>
            </p:blipFill>
            <p:spPr>
              <a:xfrm>
                <a:off x="16209736" y="15000386"/>
                <a:ext cx="1608958" cy="2459193"/>
              </a:xfrm>
              <a:prstGeom prst="rect">
                <a:avLst/>
              </a:prstGeom>
              <a:noFill/>
              <a:ln>
                <a:noFill/>
              </a:ln>
            </p:spPr>
          </p:pic>
          <p:cxnSp>
            <p:nvCxnSpPr>
              <p:cNvPr id="48" name="Shape 154"/>
              <p:cNvCxnSpPr/>
              <p:nvPr/>
            </p:nvCxnSpPr>
            <p:spPr>
              <a:xfrm>
                <a:off x="15280968" y="13814299"/>
                <a:ext cx="839021" cy="625362"/>
              </a:xfrm>
              <a:prstGeom prst="straightConnector1">
                <a:avLst/>
              </a:prstGeom>
              <a:noFill/>
              <a:ln w="28575" cap="flat" cmpd="sng">
                <a:solidFill>
                  <a:srgbClr val="E2771E"/>
                </a:solidFill>
                <a:prstDash val="solid"/>
                <a:miter lim="800000"/>
                <a:headEnd type="none" w="med" len="med"/>
                <a:tailEnd type="none" w="med" len="med"/>
              </a:ln>
            </p:spPr>
          </p:cxnSp>
          <p:cxnSp>
            <p:nvCxnSpPr>
              <p:cNvPr id="49" name="Shape 155"/>
              <p:cNvCxnSpPr/>
              <p:nvPr/>
            </p:nvCxnSpPr>
            <p:spPr>
              <a:xfrm>
                <a:off x="15280968" y="14093066"/>
                <a:ext cx="923669" cy="907320"/>
              </a:xfrm>
              <a:prstGeom prst="straightConnector1">
                <a:avLst/>
              </a:prstGeom>
              <a:noFill/>
              <a:ln w="28575" cap="flat" cmpd="sng">
                <a:solidFill>
                  <a:srgbClr val="E2771E"/>
                </a:solidFill>
                <a:prstDash val="solid"/>
                <a:miter lim="800000"/>
                <a:headEnd type="none" w="med" len="med"/>
                <a:tailEnd type="none" w="med" len="med"/>
              </a:ln>
            </p:spPr>
          </p:cxnSp>
          <p:cxnSp>
            <p:nvCxnSpPr>
              <p:cNvPr id="50" name="Shape 157"/>
              <p:cNvCxnSpPr/>
              <p:nvPr/>
            </p:nvCxnSpPr>
            <p:spPr>
              <a:xfrm>
                <a:off x="15239958" y="14141523"/>
                <a:ext cx="958669" cy="3318056"/>
              </a:xfrm>
              <a:prstGeom prst="straightConnector1">
                <a:avLst/>
              </a:prstGeom>
              <a:noFill/>
              <a:ln w="28575" cap="flat" cmpd="sng">
                <a:solidFill>
                  <a:srgbClr val="E2771E"/>
                </a:solidFill>
                <a:prstDash val="solid"/>
                <a:miter lim="800000"/>
                <a:headEnd type="none" w="med" len="med"/>
                <a:tailEnd type="none" w="med" len="med"/>
              </a:ln>
            </p:spPr>
          </p:cxnSp>
        </p:grpSp>
        <p:cxnSp>
          <p:nvCxnSpPr>
            <p:cNvPr id="45" name="Shape 154"/>
            <p:cNvCxnSpPr/>
            <p:nvPr/>
          </p:nvCxnSpPr>
          <p:spPr>
            <a:xfrm flipV="1">
              <a:off x="2325067" y="1142452"/>
              <a:ext cx="722712" cy="1633584"/>
            </a:xfrm>
            <a:prstGeom prst="straightConnector1">
              <a:avLst/>
            </a:prstGeom>
            <a:noFill/>
            <a:ln w="28575" cap="flat" cmpd="sng">
              <a:solidFill>
                <a:srgbClr val="E2771E"/>
              </a:solidFill>
              <a:prstDash val="solid"/>
              <a:miter lim="800000"/>
              <a:headEnd type="none" w="med" len="med"/>
              <a:tailEnd type="none" w="med" len="med"/>
            </a:ln>
          </p:spPr>
        </p:cxnSp>
        <p:grpSp>
          <p:nvGrpSpPr>
            <p:cNvPr id="19" name="Group 18"/>
            <p:cNvGrpSpPr/>
            <p:nvPr/>
          </p:nvGrpSpPr>
          <p:grpSpPr>
            <a:xfrm>
              <a:off x="426351" y="5407992"/>
              <a:ext cx="1960958" cy="1037352"/>
              <a:chOff x="897700" y="5282699"/>
              <a:chExt cx="1960958" cy="1037352"/>
            </a:xfrm>
          </p:grpSpPr>
          <p:sp>
            <p:nvSpPr>
              <p:cNvPr id="33" name="Rectangle 32"/>
              <p:cNvSpPr/>
              <p:nvPr/>
            </p:nvSpPr>
            <p:spPr>
              <a:xfrm>
                <a:off x="897700" y="5512142"/>
                <a:ext cx="1960958" cy="7801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162"/>
              <p:cNvSpPr txBox="1"/>
              <p:nvPr/>
            </p:nvSpPr>
            <p:spPr>
              <a:xfrm>
                <a:off x="1771517" y="5512142"/>
                <a:ext cx="1050163" cy="807909"/>
              </a:xfrm>
              <a:prstGeom prst="rect">
                <a:avLst/>
              </a:prstGeom>
              <a:noFill/>
              <a:ln>
                <a:noFill/>
              </a:ln>
            </p:spPr>
            <p:style>
              <a:lnRef idx="0">
                <a:scrgbClr r="0" g="0" b="0"/>
              </a:lnRef>
              <a:fillRef idx="0">
                <a:scrgbClr r="0" g="0" b="0"/>
              </a:fillRef>
              <a:effectRef idx="0">
                <a:scrgbClr r="0" g="0" b="0"/>
              </a:effectRef>
              <a:fontRef idx="major"/>
            </p:style>
            <p:txBody>
              <a:bodyPr wrap="square" lIns="91425" tIns="45700" rIns="91425" bIns="45700"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rtl="0">
                  <a:spcBef>
                    <a:spcPts val="0"/>
                  </a:spcBef>
                  <a:buSzPct val="25000"/>
                  <a:buNone/>
                </a:pPr>
                <a:r>
                  <a:rPr lang="en-US" sz="1200" dirty="0">
                    <a:solidFill>
                      <a:schemeClr val="bg2">
                        <a:lumMod val="50000"/>
                      </a:schemeClr>
                    </a:solidFill>
                    <a:latin typeface="Century Gothic" charset="0"/>
                    <a:ea typeface="Century Gothic" charset="0"/>
                    <a:cs typeface="Century Gothic" charset="0"/>
                    <a:sym typeface="Garamond"/>
                  </a:rPr>
                  <a:t>Sand</a:t>
                </a:r>
              </a:p>
              <a:p>
                <a:pPr marL="0" marR="0" lvl="0" indent="0" algn="l" rtl="0">
                  <a:spcBef>
                    <a:spcPts val="0"/>
                  </a:spcBef>
                  <a:buSzPct val="25000"/>
                  <a:buNone/>
                </a:pPr>
                <a:endParaRPr lang="en-US" sz="300" dirty="0">
                  <a:solidFill>
                    <a:schemeClr val="bg2">
                      <a:lumMod val="50000"/>
                    </a:schemeClr>
                  </a:solidFill>
                  <a:latin typeface="Century Gothic" charset="0"/>
                  <a:ea typeface="Century Gothic" charset="0"/>
                  <a:cs typeface="Century Gothic" charset="0"/>
                  <a:sym typeface="Garamond"/>
                </a:endParaRPr>
              </a:p>
              <a:p>
                <a:pPr marL="0" marR="0" lvl="0" indent="0" algn="l" rtl="0">
                  <a:spcBef>
                    <a:spcPts val="0"/>
                  </a:spcBef>
                  <a:buSzPct val="25000"/>
                  <a:buNone/>
                </a:pPr>
                <a:r>
                  <a:rPr lang="en-US" sz="1200" dirty="0">
                    <a:solidFill>
                      <a:schemeClr val="bg2">
                        <a:lumMod val="50000"/>
                      </a:schemeClr>
                    </a:solidFill>
                    <a:latin typeface="Century Gothic" charset="0"/>
                    <a:ea typeface="Century Gothic" charset="0"/>
                    <a:cs typeface="Century Gothic" charset="0"/>
                    <a:sym typeface="Garamond"/>
                  </a:rPr>
                  <a:t>Vegetation</a:t>
                </a:r>
              </a:p>
              <a:p>
                <a:pPr marL="0" marR="0" lvl="0" indent="0" algn="l" rtl="0">
                  <a:spcBef>
                    <a:spcPts val="0"/>
                  </a:spcBef>
                  <a:buSzPct val="25000"/>
                  <a:buNone/>
                </a:pPr>
                <a:endParaRPr lang="en-US" sz="300" dirty="0">
                  <a:solidFill>
                    <a:schemeClr val="bg2">
                      <a:lumMod val="50000"/>
                    </a:schemeClr>
                  </a:solidFill>
                  <a:latin typeface="Century Gothic" charset="0"/>
                  <a:ea typeface="Century Gothic" charset="0"/>
                  <a:cs typeface="Century Gothic" charset="0"/>
                  <a:sym typeface="Garamond"/>
                </a:endParaRPr>
              </a:p>
              <a:p>
                <a:pPr marL="0" marR="0" lvl="0" indent="0" algn="l" rtl="0">
                  <a:spcBef>
                    <a:spcPts val="0"/>
                  </a:spcBef>
                  <a:buSzPct val="25000"/>
                  <a:buNone/>
                </a:pPr>
                <a:r>
                  <a:rPr lang="en-US" sz="1200" dirty="0">
                    <a:solidFill>
                      <a:schemeClr val="bg2">
                        <a:lumMod val="50000"/>
                      </a:schemeClr>
                    </a:solidFill>
                    <a:latin typeface="Century Gothic" charset="0"/>
                    <a:ea typeface="Century Gothic" charset="0"/>
                    <a:cs typeface="Century Gothic" charset="0"/>
                    <a:sym typeface="Garamond"/>
                  </a:rPr>
                  <a:t>Water </a:t>
                </a:r>
              </a:p>
              <a:p>
                <a:pPr marL="0" marR="0" lvl="0" indent="0" algn="l" rtl="0">
                  <a:spcBef>
                    <a:spcPts val="0"/>
                  </a:spcBef>
                  <a:buSzPct val="25000"/>
                  <a:buNone/>
                </a:pPr>
                <a:r>
                  <a:rPr lang="en-US" sz="1200" dirty="0">
                    <a:solidFill>
                      <a:schemeClr val="dk1"/>
                    </a:solidFill>
                    <a:latin typeface="Garamond"/>
                    <a:ea typeface="Garamond"/>
                    <a:cs typeface="Garamond"/>
                    <a:sym typeface="Garamond"/>
                  </a:rPr>
                  <a:t> </a:t>
                </a:r>
              </a:p>
            </p:txBody>
          </p:sp>
          <p:pic>
            <p:nvPicPr>
              <p:cNvPr id="36" name="Shape 168"/>
              <p:cNvPicPr preferRelativeResize="0"/>
              <p:nvPr/>
            </p:nvPicPr>
            <p:blipFill rotWithShape="1">
              <a:blip r:embed="rId6">
                <a:alphaModFix/>
              </a:blip>
              <a:srcRect/>
              <a:stretch/>
            </p:blipFill>
            <p:spPr>
              <a:xfrm>
                <a:off x="1481555" y="6105015"/>
                <a:ext cx="272630" cy="90885"/>
              </a:xfrm>
              <a:prstGeom prst="rect">
                <a:avLst/>
              </a:prstGeom>
              <a:noFill/>
              <a:ln>
                <a:noFill/>
              </a:ln>
            </p:spPr>
          </p:pic>
          <p:pic>
            <p:nvPicPr>
              <p:cNvPr id="37" name="Shape 167"/>
              <p:cNvPicPr preferRelativeResize="0"/>
              <p:nvPr/>
            </p:nvPicPr>
            <p:blipFill rotWithShape="1">
              <a:blip r:embed="rId7">
                <a:alphaModFix/>
              </a:blip>
              <a:srcRect/>
              <a:stretch/>
            </p:blipFill>
            <p:spPr>
              <a:xfrm>
                <a:off x="1481555" y="5836333"/>
                <a:ext cx="270821" cy="98490"/>
              </a:xfrm>
              <a:prstGeom prst="rect">
                <a:avLst/>
              </a:prstGeom>
              <a:noFill/>
              <a:ln>
                <a:noFill/>
              </a:ln>
            </p:spPr>
          </p:pic>
          <p:pic>
            <p:nvPicPr>
              <p:cNvPr id="38" name="Shape 163"/>
              <p:cNvPicPr preferRelativeResize="0"/>
              <p:nvPr/>
            </p:nvPicPr>
            <p:blipFill rotWithShape="1">
              <a:blip r:embed="rId8">
                <a:alphaModFix/>
              </a:blip>
              <a:srcRect/>
              <a:stretch/>
            </p:blipFill>
            <p:spPr>
              <a:xfrm>
                <a:off x="1001950" y="5588280"/>
                <a:ext cx="276070" cy="77889"/>
              </a:xfrm>
              <a:prstGeom prst="rect">
                <a:avLst/>
              </a:prstGeom>
              <a:noFill/>
              <a:ln>
                <a:noFill/>
              </a:ln>
            </p:spPr>
          </p:pic>
          <p:pic>
            <p:nvPicPr>
              <p:cNvPr id="39" name="Shape 164"/>
              <p:cNvPicPr preferRelativeResize="0"/>
              <p:nvPr/>
            </p:nvPicPr>
            <p:blipFill rotWithShape="1">
              <a:blip r:embed="rId9">
                <a:alphaModFix/>
              </a:blip>
              <a:srcRect/>
              <a:stretch/>
            </p:blipFill>
            <p:spPr>
              <a:xfrm>
                <a:off x="1001950" y="5845548"/>
                <a:ext cx="276070" cy="92043"/>
              </a:xfrm>
              <a:prstGeom prst="rect">
                <a:avLst/>
              </a:prstGeom>
              <a:noFill/>
              <a:ln>
                <a:noFill/>
              </a:ln>
            </p:spPr>
          </p:pic>
          <p:pic>
            <p:nvPicPr>
              <p:cNvPr id="40" name="Shape 165"/>
              <p:cNvPicPr preferRelativeResize="0"/>
              <p:nvPr/>
            </p:nvPicPr>
            <p:blipFill rotWithShape="1">
              <a:blip r:embed="rId10">
                <a:alphaModFix/>
              </a:blip>
              <a:srcRect/>
              <a:stretch/>
            </p:blipFill>
            <p:spPr>
              <a:xfrm>
                <a:off x="1001950" y="6123667"/>
                <a:ext cx="283234" cy="77889"/>
              </a:xfrm>
              <a:prstGeom prst="rect">
                <a:avLst/>
              </a:prstGeom>
              <a:noFill/>
              <a:ln>
                <a:noFill/>
              </a:ln>
            </p:spPr>
          </p:pic>
          <p:pic>
            <p:nvPicPr>
              <p:cNvPr id="42" name="Shape 166"/>
              <p:cNvPicPr preferRelativeResize="0"/>
              <p:nvPr/>
            </p:nvPicPr>
            <p:blipFill rotWithShape="1">
              <a:blip r:embed="rId11">
                <a:alphaModFix/>
              </a:blip>
              <a:srcRect/>
              <a:stretch/>
            </p:blipFill>
            <p:spPr>
              <a:xfrm>
                <a:off x="1484152" y="5568275"/>
                <a:ext cx="270848" cy="101568"/>
              </a:xfrm>
              <a:prstGeom prst="rect">
                <a:avLst/>
              </a:prstGeom>
              <a:noFill/>
              <a:ln>
                <a:noFill/>
              </a:ln>
            </p:spPr>
          </p:pic>
          <p:cxnSp>
            <p:nvCxnSpPr>
              <p:cNvPr id="46" name="Shape 171"/>
              <p:cNvCxnSpPr/>
              <p:nvPr/>
            </p:nvCxnSpPr>
            <p:spPr>
              <a:xfrm>
                <a:off x="1952939" y="5282699"/>
                <a:ext cx="868741" cy="0"/>
              </a:xfrm>
              <a:prstGeom prst="straightConnector1">
                <a:avLst/>
              </a:prstGeom>
              <a:noFill/>
              <a:ln w="12700" cap="flat" cmpd="sng">
                <a:solidFill>
                  <a:schemeClr val="lt1"/>
                </a:solidFill>
                <a:prstDash val="solid"/>
                <a:miter lim="800000"/>
                <a:headEnd type="none" w="med" len="med"/>
                <a:tailEnd type="none" w="med" len="med"/>
              </a:ln>
            </p:spPr>
          </p:cxnSp>
        </p:grpSp>
      </p:grpSp>
      <p:sp>
        <p:nvSpPr>
          <p:cNvPr id="112" name="Shape 112"/>
          <p:cNvSpPr txBox="1">
            <a:spLocks noGrp="1"/>
          </p:cNvSpPr>
          <p:nvPr>
            <p:ph type="body" idx="1"/>
          </p:nvPr>
        </p:nvSpPr>
        <p:spPr>
          <a:xfrm>
            <a:off x="4970770" y="4193619"/>
            <a:ext cx="7305638" cy="2469816"/>
          </a:xfrm>
          <a:prstGeom prst="rect">
            <a:avLst/>
          </a:prstGeom>
        </p:spPr>
        <p:txBody>
          <a:bodyPr spcFirstLastPara="1" wrap="square" lIns="91425" tIns="91425" rIns="91425" bIns="91425" anchor="t" anchorCtr="0">
            <a:noAutofit/>
          </a:bodyPr>
          <a:lstStyle/>
          <a:p>
            <a:pPr marL="342900" lvl="0" indent="-342900">
              <a:spcBef>
                <a:spcPts val="200"/>
              </a:spcBef>
              <a:spcAft>
                <a:spcPts val="1000"/>
              </a:spcAft>
              <a:buClr>
                <a:srgbClr val="1B57AF"/>
              </a:buClr>
              <a:buSzTx/>
              <a:buFont typeface="Webdings" panose="05030102010509060703" pitchFamily="18" charset="2"/>
              <a:buChar char="4"/>
            </a:pPr>
            <a:r>
              <a:rPr lang="en-US" dirty="0" smtClean="0"/>
              <a:t>Hurricanes cause significant</a:t>
            </a:r>
            <a:r>
              <a:rPr lang="en-US" b="1" dirty="0" smtClean="0"/>
              <a:t> coastal ecological changes </a:t>
            </a:r>
            <a:r>
              <a:rPr lang="en-US" dirty="0" smtClean="0"/>
              <a:t>which can be recognized by NASA EO</a:t>
            </a:r>
          </a:p>
          <a:p>
            <a:pPr marL="342900" lvl="0" indent="-342900">
              <a:spcBef>
                <a:spcPts val="200"/>
              </a:spcBef>
              <a:spcAft>
                <a:spcPts val="1000"/>
              </a:spcAft>
              <a:buClr>
                <a:srgbClr val="1B57AF"/>
              </a:buClr>
              <a:buSzTx/>
              <a:buFont typeface="Webdings" panose="05030102010509060703" pitchFamily="18" charset="2"/>
              <a:buChar char="4"/>
            </a:pPr>
            <a:r>
              <a:rPr lang="en-US" b="1" dirty="0" smtClean="0"/>
              <a:t>Green infrastructure </a:t>
            </a:r>
            <a:r>
              <a:rPr lang="en-US" dirty="0" smtClean="0"/>
              <a:t>planning has shown </a:t>
            </a:r>
            <a:r>
              <a:rPr lang="en-US" b="1" dirty="0" smtClean="0"/>
              <a:t>positive effects </a:t>
            </a:r>
            <a:r>
              <a:rPr lang="en-US" dirty="0" smtClean="0"/>
              <a:t>in the past few decades</a:t>
            </a:r>
            <a:endParaRPr lang="en-US" dirty="0"/>
          </a:p>
          <a:p>
            <a:pPr marL="342900" lvl="0" indent="-342900">
              <a:spcBef>
                <a:spcPts val="200"/>
              </a:spcBef>
              <a:spcAft>
                <a:spcPts val="1000"/>
              </a:spcAft>
              <a:buClr>
                <a:srgbClr val="1B57AF"/>
              </a:buClr>
              <a:buSzTx/>
              <a:buFont typeface="Webdings" panose="05030102010509060703" pitchFamily="18" charset="2"/>
              <a:buChar char="4"/>
            </a:pPr>
            <a:r>
              <a:rPr lang="en-US" dirty="0" smtClean="0"/>
              <a:t>Mangrove </a:t>
            </a:r>
            <a:r>
              <a:rPr lang="en-US" dirty="0"/>
              <a:t>forests in Biscayne National </a:t>
            </a:r>
            <a:r>
              <a:rPr lang="en-US" dirty="0" smtClean="0"/>
              <a:t>Park exhibit </a:t>
            </a:r>
            <a:r>
              <a:rPr lang="en-US" b="1" dirty="0"/>
              <a:t>resiliency</a:t>
            </a:r>
            <a:r>
              <a:rPr lang="en-US" dirty="0"/>
              <a:t> in </a:t>
            </a:r>
            <a:r>
              <a:rPr lang="en-US" b="1" dirty="0" smtClean="0"/>
              <a:t>hurricane </a:t>
            </a:r>
            <a:r>
              <a:rPr lang="en-US" b="1" dirty="0"/>
              <a:t>and non-hurricane years </a:t>
            </a:r>
            <a:endParaRPr b="1" dirty="0"/>
          </a:p>
        </p:txBody>
      </p:sp>
      <p:sp>
        <p:nvSpPr>
          <p:cNvPr id="113" name="Shape 113"/>
          <p:cNvSpPr txBox="1">
            <a:spLocks noGrp="1"/>
          </p:cNvSpPr>
          <p:nvPr>
            <p:ph type="body" idx="2"/>
          </p:nvPr>
        </p:nvSpPr>
        <p:spPr>
          <a:xfrm>
            <a:off x="6569290" y="646965"/>
            <a:ext cx="3393600" cy="693047"/>
          </a:xfrm>
          <a:prstGeom prst="rect">
            <a:avLst/>
          </a:prstGeom>
        </p:spPr>
        <p:txBody>
          <a:bodyPr spcFirstLastPara="1" wrap="square" lIns="91425" tIns="91425" rIns="91425" bIns="91425" anchor="b" anchorCtr="0">
            <a:noAutofit/>
          </a:bodyPr>
          <a:lstStyle/>
          <a:p>
            <a:pPr marL="0" lvl="0" indent="0" algn="ctr">
              <a:spcBef>
                <a:spcPts val="1000"/>
              </a:spcBef>
              <a:spcAft>
                <a:spcPts val="0"/>
              </a:spcAft>
              <a:buNone/>
            </a:pPr>
            <a:r>
              <a:rPr lang="en-US" dirty="0" smtClean="0"/>
              <a:t>Objectives</a:t>
            </a:r>
            <a:endParaRPr dirty="0"/>
          </a:p>
        </p:txBody>
      </p:sp>
      <p:sp>
        <p:nvSpPr>
          <p:cNvPr id="114" name="Shape 114"/>
          <p:cNvSpPr txBox="1">
            <a:spLocks noGrp="1"/>
          </p:cNvSpPr>
          <p:nvPr>
            <p:ph type="body" idx="3"/>
          </p:nvPr>
        </p:nvSpPr>
        <p:spPr>
          <a:xfrm>
            <a:off x="4970771" y="1315949"/>
            <a:ext cx="6764030" cy="2632680"/>
          </a:xfrm>
          <a:prstGeom prst="rect">
            <a:avLst/>
          </a:prstGeom>
        </p:spPr>
        <p:txBody>
          <a:bodyPr spcFirstLastPara="1" wrap="square" lIns="91425" tIns="91425" rIns="91425" bIns="91425" anchor="t" anchorCtr="0">
            <a:noAutofit/>
          </a:bodyPr>
          <a:lstStyle/>
          <a:p>
            <a:pPr marL="342900" lvl="0" indent="-342900">
              <a:spcBef>
                <a:spcPts val="200"/>
              </a:spcBef>
              <a:spcAft>
                <a:spcPts val="1000"/>
              </a:spcAft>
              <a:buClr>
                <a:srgbClr val="1B57AF"/>
              </a:buClr>
              <a:buSzTx/>
              <a:buFont typeface="Webdings" panose="05030102010509060703" pitchFamily="18" charset="2"/>
              <a:buChar char="4"/>
            </a:pPr>
            <a:r>
              <a:rPr lang="en-US" b="1" dirty="0" smtClean="0"/>
              <a:t>Examine </a:t>
            </a:r>
            <a:r>
              <a:rPr lang="en-US" b="1" dirty="0"/>
              <a:t>coastal damage </a:t>
            </a:r>
            <a:r>
              <a:rPr lang="en-US" dirty="0"/>
              <a:t>in Miami Beach following Hurricane </a:t>
            </a:r>
            <a:r>
              <a:rPr lang="en-US" dirty="0" smtClean="0"/>
              <a:t>Irma</a:t>
            </a:r>
          </a:p>
          <a:p>
            <a:pPr marL="342900" lvl="0" indent="-342900">
              <a:spcBef>
                <a:spcPts val="200"/>
              </a:spcBef>
              <a:spcAft>
                <a:spcPts val="1000"/>
              </a:spcAft>
              <a:buClr>
                <a:srgbClr val="1B57AF"/>
              </a:buClr>
              <a:buSzTx/>
              <a:buFont typeface="Webdings" panose="05030102010509060703" pitchFamily="18" charset="2"/>
              <a:buChar char="4"/>
            </a:pPr>
            <a:r>
              <a:rPr lang="en-US" b="1" dirty="0" smtClean="0"/>
              <a:t>Map</a:t>
            </a:r>
            <a:r>
              <a:rPr lang="en-US" dirty="0" smtClean="0"/>
              <a:t> </a:t>
            </a:r>
            <a:r>
              <a:rPr lang="en-US" dirty="0"/>
              <a:t>the distribution of </a:t>
            </a:r>
            <a:r>
              <a:rPr lang="en-US" b="1" dirty="0"/>
              <a:t>historic urban vegetation </a:t>
            </a:r>
            <a:r>
              <a:rPr lang="en-US" dirty="0"/>
              <a:t>in Miami </a:t>
            </a:r>
            <a:r>
              <a:rPr lang="en-US" dirty="0" smtClean="0"/>
              <a:t>Beach</a:t>
            </a:r>
          </a:p>
          <a:p>
            <a:pPr marL="342900" lvl="0" indent="-342900">
              <a:spcBef>
                <a:spcPts val="200"/>
              </a:spcBef>
              <a:spcAft>
                <a:spcPts val="1000"/>
              </a:spcAft>
              <a:buClr>
                <a:srgbClr val="1B57AF"/>
              </a:buClr>
              <a:buSzTx/>
              <a:buFont typeface="Webdings" panose="05030102010509060703" pitchFamily="18" charset="2"/>
              <a:buChar char="4"/>
            </a:pPr>
            <a:r>
              <a:rPr lang="en-US" b="1" dirty="0" smtClean="0"/>
              <a:t>Assess mangrove resiliency </a:t>
            </a:r>
            <a:r>
              <a:rPr lang="en-US" dirty="0" smtClean="0"/>
              <a:t>in Biscayne National Park for future green infrastructure strategies</a:t>
            </a:r>
            <a:endParaRPr lang="en-US" dirty="0"/>
          </a:p>
        </p:txBody>
      </p:sp>
      <p:sp>
        <p:nvSpPr>
          <p:cNvPr id="115" name="Shape 115"/>
          <p:cNvSpPr txBox="1">
            <a:spLocks noGrp="1"/>
          </p:cNvSpPr>
          <p:nvPr>
            <p:ph type="body" idx="4"/>
          </p:nvPr>
        </p:nvSpPr>
        <p:spPr>
          <a:xfrm>
            <a:off x="7239890" y="3252673"/>
            <a:ext cx="2052400" cy="1042800"/>
          </a:xfrm>
          <a:prstGeom prst="rect">
            <a:avLst/>
          </a:prstGeom>
        </p:spPr>
        <p:txBody>
          <a:bodyPr spcFirstLastPara="1" wrap="square" lIns="91425" tIns="91425" rIns="91425" bIns="91425" anchor="b" anchorCtr="0">
            <a:noAutofit/>
          </a:bodyPr>
          <a:lstStyle/>
          <a:p>
            <a:pPr marL="0" lvl="0" indent="0" algn="ctr">
              <a:spcBef>
                <a:spcPts val="1000"/>
              </a:spcBef>
              <a:spcAft>
                <a:spcPts val="0"/>
              </a:spcAft>
              <a:buNone/>
            </a:pPr>
            <a:r>
              <a:rPr lang="en-US" dirty="0" smtClean="0"/>
              <a:t>Results</a:t>
            </a:r>
            <a:endParaRPr dirty="0"/>
          </a:p>
        </p:txBody>
      </p:sp>
      <p:sp>
        <p:nvSpPr>
          <p:cNvPr id="118" name="Shape 118"/>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Previous Term</a:t>
            </a:r>
            <a:endParaRPr dirty="0"/>
          </a:p>
        </p:txBody>
      </p:sp>
    </p:spTree>
    <p:extLst>
      <p:ext uri="{BB962C8B-B14F-4D97-AF65-F5344CB8AC3E}">
        <p14:creationId xmlns:p14="http://schemas.microsoft.com/office/powerpoint/2010/main" val="3460611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3"/>
          </p:nvPr>
        </p:nvSpPr>
        <p:spPr>
          <a:xfrm>
            <a:off x="5486400" y="1295400"/>
            <a:ext cx="6552530" cy="5745872"/>
          </a:xfrm>
          <a:prstGeom prst="rect">
            <a:avLst/>
          </a:prstGeom>
          <a:noFill/>
          <a:ln>
            <a:noFill/>
          </a:ln>
        </p:spPr>
        <p:txBody>
          <a:bodyPr spcFirstLastPara="1" wrap="square" lIns="91425" tIns="45700" rIns="91425" bIns="45700" anchor="t" anchorCtr="0">
            <a:noAutofit/>
          </a:bodyPr>
          <a:lstStyle/>
          <a:p>
            <a:pPr marL="342900" lvl="0" indent="-342900">
              <a:spcBef>
                <a:spcPts val="200"/>
              </a:spcBef>
              <a:buClr>
                <a:srgbClr val="1B57AF"/>
              </a:buClr>
              <a:buSzTx/>
              <a:buFont typeface="Webdings" panose="05030102010509060703" pitchFamily="18" charset="2"/>
              <a:buChar char="4"/>
            </a:pPr>
            <a:r>
              <a:rPr lang="en-US" sz="2400" b="1" i="0" u="none" strike="noStrike" cap="none" dirty="0" smtClean="0">
                <a:solidFill>
                  <a:srgbClr val="3F3F3F"/>
                </a:solidFill>
                <a:latin typeface="Century Gothic"/>
                <a:ea typeface="Century Gothic"/>
                <a:cs typeface="Century Gothic"/>
                <a:sym typeface="Century Gothic"/>
              </a:rPr>
              <a:t>Assess</a:t>
            </a:r>
            <a:r>
              <a:rPr lang="en-US" sz="2400" b="0" i="0" u="none" strike="noStrike" cap="none" dirty="0" smtClean="0">
                <a:solidFill>
                  <a:srgbClr val="3F3F3F"/>
                </a:solidFill>
                <a:latin typeface="Century Gothic"/>
                <a:ea typeface="Century Gothic"/>
                <a:cs typeface="Century Gothic"/>
                <a:sym typeface="Century Gothic"/>
              </a:rPr>
              <a:t> </a:t>
            </a:r>
            <a:r>
              <a:rPr lang="en-US" sz="2400" b="1" i="0" u="none" strike="noStrike" cap="none" dirty="0">
                <a:solidFill>
                  <a:srgbClr val="3F3F3F"/>
                </a:solidFill>
                <a:latin typeface="Century Gothic"/>
                <a:ea typeface="Century Gothic"/>
                <a:cs typeface="Century Gothic"/>
                <a:sym typeface="Century Gothic"/>
              </a:rPr>
              <a:t>resiliency</a:t>
            </a:r>
            <a:r>
              <a:rPr lang="en-US" sz="2400" b="0" i="0" u="none" strike="noStrike" cap="none" dirty="0">
                <a:solidFill>
                  <a:srgbClr val="3F3F3F"/>
                </a:solidFill>
                <a:latin typeface="Century Gothic"/>
                <a:ea typeface="Century Gothic"/>
                <a:cs typeface="Century Gothic"/>
                <a:sym typeface="Century Gothic"/>
              </a:rPr>
              <a:t> of coastal </a:t>
            </a:r>
            <a:r>
              <a:rPr lang="en-US" sz="2400" b="0" i="0" u="none" strike="noStrike" cap="none" dirty="0" smtClean="0">
                <a:solidFill>
                  <a:srgbClr val="3F3F3F"/>
                </a:solidFill>
                <a:latin typeface="Century Gothic"/>
                <a:ea typeface="Century Gothic"/>
                <a:cs typeface="Century Gothic"/>
                <a:sym typeface="Century Gothic"/>
              </a:rPr>
              <a:t>and urban vegetation </a:t>
            </a:r>
            <a:r>
              <a:rPr lang="en-US" sz="2400" b="0" i="0" u="none" strike="noStrike" cap="none" dirty="0">
                <a:solidFill>
                  <a:srgbClr val="3F3F3F"/>
                </a:solidFill>
                <a:latin typeface="Century Gothic"/>
                <a:ea typeface="Century Gothic"/>
                <a:cs typeface="Century Gothic"/>
                <a:sym typeface="Century Gothic"/>
              </a:rPr>
              <a:t>in response to Hurricane </a:t>
            </a:r>
            <a:r>
              <a:rPr lang="en-US" sz="2400" b="0" i="0" u="none" strike="noStrike" cap="none" dirty="0" smtClean="0">
                <a:solidFill>
                  <a:srgbClr val="3F3F3F"/>
                </a:solidFill>
                <a:latin typeface="Century Gothic"/>
                <a:ea typeface="Century Gothic"/>
                <a:cs typeface="Century Gothic"/>
                <a:sym typeface="Century Gothic"/>
              </a:rPr>
              <a:t>Irma</a:t>
            </a:r>
            <a:endParaRPr lang="en-US" sz="2400" b="0" i="0" u="none" cap="none" dirty="0" smtClean="0">
              <a:solidFill>
                <a:srgbClr val="3F3F3F"/>
              </a:solidFill>
              <a:latin typeface="Century Gothic"/>
              <a:ea typeface="Century Gothic"/>
              <a:cs typeface="Century Gothic"/>
              <a:sym typeface="Century Gothic"/>
            </a:endParaRPr>
          </a:p>
          <a:p>
            <a:pPr marL="0" lvl="0" indent="0">
              <a:spcBef>
                <a:spcPts val="200"/>
              </a:spcBef>
              <a:buClr>
                <a:srgbClr val="1B57AF"/>
              </a:buClr>
              <a:buSzTx/>
            </a:pPr>
            <a:endParaRPr lang="en-US" sz="2400" strike="sngStrike" dirty="0"/>
          </a:p>
          <a:p>
            <a:pPr marL="342900" lvl="0" indent="-342900">
              <a:spcBef>
                <a:spcPts val="200"/>
              </a:spcBef>
              <a:buClr>
                <a:srgbClr val="1B57AF"/>
              </a:buClr>
              <a:buSzTx/>
              <a:buFont typeface="Webdings" panose="05030102010509060703" pitchFamily="18" charset="2"/>
              <a:buChar char="4"/>
            </a:pPr>
            <a:r>
              <a:rPr lang="en-US" sz="2400" b="1" i="0" u="none" strike="noStrike" cap="none" dirty="0" smtClean="0">
                <a:solidFill>
                  <a:srgbClr val="3F3F3F"/>
                </a:solidFill>
                <a:latin typeface="Century Gothic"/>
                <a:ea typeface="Century Gothic"/>
                <a:cs typeface="Century Gothic"/>
                <a:sym typeface="Century Gothic"/>
              </a:rPr>
              <a:t>Analyze</a:t>
            </a:r>
            <a:r>
              <a:rPr lang="en-US" sz="2400" b="0" i="0" u="none" strike="noStrike" cap="none" dirty="0" smtClean="0">
                <a:solidFill>
                  <a:srgbClr val="3F3F3F"/>
                </a:solidFill>
                <a:latin typeface="Century Gothic"/>
                <a:ea typeface="Century Gothic"/>
                <a:cs typeface="Century Gothic"/>
                <a:sym typeface="Century Gothic"/>
              </a:rPr>
              <a:t> </a:t>
            </a:r>
            <a:r>
              <a:rPr lang="en-US" sz="2400" b="1" i="0" u="none" strike="noStrike" cap="none" dirty="0">
                <a:solidFill>
                  <a:srgbClr val="3F3F3F"/>
                </a:solidFill>
                <a:latin typeface="Century Gothic"/>
                <a:ea typeface="Century Gothic"/>
                <a:cs typeface="Century Gothic"/>
                <a:sym typeface="Century Gothic"/>
              </a:rPr>
              <a:t>water quality </a:t>
            </a:r>
            <a:r>
              <a:rPr lang="en-US" sz="2400" b="0" i="0" u="none" strike="noStrike" cap="none" dirty="0">
                <a:solidFill>
                  <a:srgbClr val="3F3F3F"/>
                </a:solidFill>
                <a:latin typeface="Century Gothic"/>
                <a:ea typeface="Century Gothic"/>
                <a:cs typeface="Century Gothic"/>
                <a:sym typeface="Century Gothic"/>
              </a:rPr>
              <a:t>patterns in the Biscayne Bay area from 1990 to </a:t>
            </a:r>
            <a:r>
              <a:rPr lang="en-US" sz="2400" b="0" i="0" u="none" strike="noStrike" cap="none" dirty="0" smtClean="0">
                <a:solidFill>
                  <a:srgbClr val="3F3F3F"/>
                </a:solidFill>
                <a:latin typeface="Century Gothic"/>
                <a:ea typeface="Century Gothic"/>
                <a:cs typeface="Century Gothic"/>
                <a:sym typeface="Century Gothic"/>
              </a:rPr>
              <a:t>present</a:t>
            </a:r>
            <a:endParaRPr lang="en-US" sz="2400" b="0" i="0" u="none" cap="none" dirty="0" smtClean="0">
              <a:solidFill>
                <a:srgbClr val="3F3F3F"/>
              </a:solidFill>
              <a:latin typeface="Century Gothic"/>
              <a:ea typeface="Century Gothic"/>
              <a:cs typeface="Century Gothic"/>
              <a:sym typeface="Century Gothic"/>
            </a:endParaRPr>
          </a:p>
          <a:p>
            <a:pPr marL="0" lvl="0" indent="0">
              <a:spcBef>
                <a:spcPts val="200"/>
              </a:spcBef>
              <a:buClr>
                <a:srgbClr val="1B57AF"/>
              </a:buClr>
              <a:buSzTx/>
            </a:pPr>
            <a:endParaRPr lang="en-US" sz="2400" b="0" i="0" u="none" cap="none" dirty="0" smtClean="0">
              <a:solidFill>
                <a:srgbClr val="3F3F3F"/>
              </a:solidFill>
              <a:latin typeface="Century Gothic"/>
              <a:ea typeface="Century Gothic"/>
              <a:cs typeface="Century Gothic"/>
              <a:sym typeface="Century Gothic"/>
            </a:endParaRPr>
          </a:p>
          <a:p>
            <a:pPr marL="342900" lvl="0" indent="-342900">
              <a:spcBef>
                <a:spcPts val="200"/>
              </a:spcBef>
              <a:buClr>
                <a:srgbClr val="1B57AF"/>
              </a:buClr>
              <a:buSzTx/>
              <a:buFont typeface="Webdings" panose="05030102010509060703" pitchFamily="18" charset="2"/>
              <a:buChar char="4"/>
            </a:pPr>
            <a:r>
              <a:rPr lang="en-US" sz="2400" b="1" i="0" u="none" strike="noStrike" cap="none" dirty="0" smtClean="0">
                <a:solidFill>
                  <a:srgbClr val="3F3F3F"/>
                </a:solidFill>
                <a:latin typeface="Century Gothic"/>
                <a:ea typeface="Century Gothic"/>
                <a:cs typeface="Century Gothic"/>
                <a:sym typeface="Century Gothic"/>
              </a:rPr>
              <a:t>Communicate</a:t>
            </a:r>
            <a:r>
              <a:rPr lang="en-US" sz="2400" b="0" i="0" u="none" strike="noStrike" cap="none" dirty="0" smtClean="0">
                <a:solidFill>
                  <a:srgbClr val="3F3F3F"/>
                </a:solidFill>
                <a:latin typeface="Century Gothic"/>
                <a:ea typeface="Century Gothic"/>
                <a:cs typeface="Century Gothic"/>
                <a:sym typeface="Century Gothic"/>
              </a:rPr>
              <a:t> </a:t>
            </a:r>
            <a:r>
              <a:rPr lang="en-US" sz="2400" b="1" i="0" u="none" strike="noStrike" cap="none" dirty="0">
                <a:solidFill>
                  <a:srgbClr val="3F3F3F"/>
                </a:solidFill>
                <a:latin typeface="Century Gothic"/>
                <a:ea typeface="Century Gothic"/>
                <a:cs typeface="Century Gothic"/>
                <a:sym typeface="Century Gothic"/>
              </a:rPr>
              <a:t>the relevance </a:t>
            </a:r>
            <a:r>
              <a:rPr lang="en-US" sz="2400" b="0" i="0" u="none" strike="noStrike" cap="none" dirty="0">
                <a:solidFill>
                  <a:srgbClr val="3F3F3F"/>
                </a:solidFill>
                <a:latin typeface="Century Gothic"/>
                <a:ea typeface="Century Gothic"/>
                <a:cs typeface="Century Gothic"/>
                <a:sym typeface="Century Gothic"/>
              </a:rPr>
              <a:t>of NASA Earth observing satellites to the city of Miami Beach and how the project’s methods can be applied to geographically similar </a:t>
            </a:r>
            <a:r>
              <a:rPr lang="en-US" sz="2400" b="0" i="0" u="none" strike="noStrike" cap="none" dirty="0" smtClean="0">
                <a:solidFill>
                  <a:srgbClr val="3F3F3F"/>
                </a:solidFill>
                <a:latin typeface="Century Gothic"/>
                <a:ea typeface="Century Gothic"/>
                <a:cs typeface="Century Gothic"/>
                <a:sym typeface="Century Gothic"/>
              </a:rPr>
              <a:t>locations</a:t>
            </a:r>
            <a:endParaRPr sz="2400" b="0" i="0" u="none" cap="none" dirty="0">
              <a:solidFill>
                <a:srgbClr val="3F3F3F"/>
              </a:solidFill>
              <a:latin typeface="Century Gothic"/>
              <a:ea typeface="Century Gothic"/>
              <a:cs typeface="Century Gothic"/>
              <a:sym typeface="Century Gothic"/>
            </a:endParaRPr>
          </a:p>
        </p:txBody>
      </p:sp>
      <p:sp>
        <p:nvSpPr>
          <p:cNvPr id="162" name="Shape 162"/>
          <p:cNvSpPr txBox="1">
            <a:spLocks noGrp="1"/>
          </p:cNvSpPr>
          <p:nvPr>
            <p:ph type="title"/>
          </p:nvPr>
        </p:nvSpPr>
        <p:spPr>
          <a:xfrm>
            <a:off x="1000125" y="377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Objectives</a:t>
            </a:r>
            <a:endParaRPr sz="4320" b="0" i="0" u="none" strike="noStrike" cap="none">
              <a:solidFill>
                <a:srgbClr val="1B57AF"/>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17841"/>
            <a:ext cx="5029870" cy="5385934"/>
          </a:xfrm>
          <a:prstGeom prst="rect">
            <a:avLst/>
          </a:prstGeom>
        </p:spPr>
      </p:pic>
      <p:sp>
        <p:nvSpPr>
          <p:cNvPr id="6" name="TextBox 5"/>
          <p:cNvSpPr txBox="1"/>
          <p:nvPr/>
        </p:nvSpPr>
        <p:spPr>
          <a:xfrm>
            <a:off x="1610395" y="6335669"/>
            <a:ext cx="3724275" cy="168106"/>
          </a:xfrm>
          <a:prstGeom prst="rect">
            <a:avLst/>
          </a:prstGeom>
          <a:solidFill>
            <a:schemeClr val="tx1">
              <a:alpha val="44000"/>
            </a:schemeClr>
          </a:solidFill>
        </p:spPr>
        <p:txBody>
          <a:bodyPr wrap="square" lIns="0" tIns="0" rIns="0" bIns="0" rtlCol="0">
            <a:spAutoFit/>
          </a:bodyPr>
          <a:lstStyle/>
          <a:p>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000125" y="377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smtClean="0">
                <a:solidFill>
                  <a:srgbClr val="1B57AF"/>
                </a:solidFill>
                <a:latin typeface="Century Gothic"/>
                <a:ea typeface="Century Gothic"/>
                <a:cs typeface="Century Gothic"/>
                <a:sym typeface="Century Gothic"/>
              </a:rPr>
              <a:t>Vegetation Analysis Methods</a:t>
            </a:r>
            <a:endParaRPr sz="4320" b="0" i="0" u="none" strike="noStrike" cap="none" dirty="0">
              <a:solidFill>
                <a:srgbClr val="1B57AF"/>
              </a:solidFill>
              <a:latin typeface="Century Gothic"/>
              <a:ea typeface="Century Gothic"/>
              <a:cs typeface="Century Gothic"/>
              <a:sym typeface="Century Gothic"/>
            </a:endParaRPr>
          </a:p>
        </p:txBody>
      </p:sp>
      <p:grpSp>
        <p:nvGrpSpPr>
          <p:cNvPr id="175" name="Shape 175"/>
          <p:cNvGrpSpPr/>
          <p:nvPr/>
        </p:nvGrpSpPr>
        <p:grpSpPr>
          <a:xfrm>
            <a:off x="76200" y="1094857"/>
            <a:ext cx="11887200" cy="2231392"/>
            <a:chOff x="114469" y="489934"/>
            <a:chExt cx="8769931" cy="1424655"/>
          </a:xfrm>
        </p:grpSpPr>
        <p:cxnSp>
          <p:nvCxnSpPr>
            <p:cNvPr id="176" name="Shape 176"/>
            <p:cNvCxnSpPr>
              <a:stCxn id="177" idx="3"/>
              <a:endCxn id="178" idx="1"/>
            </p:cNvCxnSpPr>
            <p:nvPr/>
          </p:nvCxnSpPr>
          <p:spPr>
            <a:xfrm>
              <a:off x="2078904" y="1186634"/>
              <a:ext cx="287891" cy="7153"/>
            </a:xfrm>
            <a:prstGeom prst="straightConnector1">
              <a:avLst/>
            </a:prstGeom>
            <a:noFill/>
            <a:ln w="15875" cap="flat" cmpd="sng">
              <a:solidFill>
                <a:srgbClr val="595959"/>
              </a:solidFill>
              <a:prstDash val="solid"/>
              <a:miter lim="800000"/>
              <a:headEnd type="none" w="sm" len="sm"/>
              <a:tailEnd type="triangle" w="med" len="med"/>
            </a:ln>
          </p:spPr>
        </p:cxnSp>
        <p:grpSp>
          <p:nvGrpSpPr>
            <p:cNvPr id="186" name="Shape 186"/>
            <p:cNvGrpSpPr/>
            <p:nvPr/>
          </p:nvGrpSpPr>
          <p:grpSpPr>
            <a:xfrm>
              <a:off x="114469" y="489934"/>
              <a:ext cx="8769931" cy="1424655"/>
              <a:chOff x="114469" y="489934"/>
              <a:chExt cx="8769931" cy="1424655"/>
            </a:xfrm>
          </p:grpSpPr>
          <p:cxnSp>
            <p:nvCxnSpPr>
              <p:cNvPr id="187" name="Shape 187"/>
              <p:cNvCxnSpPr>
                <a:stCxn id="178" idx="3"/>
                <a:endCxn id="188" idx="1"/>
              </p:cNvCxnSpPr>
              <p:nvPr/>
            </p:nvCxnSpPr>
            <p:spPr>
              <a:xfrm>
                <a:off x="3807837" y="1193787"/>
                <a:ext cx="154873" cy="1075"/>
              </a:xfrm>
              <a:prstGeom prst="straightConnector1">
                <a:avLst/>
              </a:prstGeom>
              <a:noFill/>
              <a:ln w="15875" cap="flat" cmpd="sng">
                <a:solidFill>
                  <a:srgbClr val="595959"/>
                </a:solidFill>
                <a:prstDash val="solid"/>
                <a:miter lim="800000"/>
                <a:headEnd type="none" w="sm" len="sm"/>
                <a:tailEnd type="triangle" w="med" len="med"/>
              </a:ln>
            </p:spPr>
          </p:cxnSp>
          <p:cxnSp>
            <p:nvCxnSpPr>
              <p:cNvPr id="189" name="Shape 189"/>
              <p:cNvCxnSpPr>
                <a:stCxn id="188" idx="3"/>
                <a:endCxn id="190" idx="1"/>
              </p:cNvCxnSpPr>
              <p:nvPr/>
            </p:nvCxnSpPr>
            <p:spPr>
              <a:xfrm>
                <a:off x="5420891" y="1194861"/>
                <a:ext cx="292591" cy="441826"/>
              </a:xfrm>
              <a:prstGeom prst="bentConnector3">
                <a:avLst>
                  <a:gd name="adj1" fmla="val 50000"/>
                </a:avLst>
              </a:prstGeom>
              <a:noFill/>
              <a:ln w="19050" cap="flat" cmpd="sng">
                <a:solidFill>
                  <a:srgbClr val="595959"/>
                </a:solidFill>
                <a:prstDash val="solid"/>
                <a:miter lim="800000"/>
                <a:headEnd type="none" w="sm" len="sm"/>
                <a:tailEnd type="triangle" w="med" len="med"/>
              </a:ln>
            </p:spPr>
          </p:cxnSp>
          <p:cxnSp>
            <p:nvCxnSpPr>
              <p:cNvPr id="191" name="Shape 191"/>
              <p:cNvCxnSpPr>
                <a:stCxn id="188" idx="3"/>
                <a:endCxn id="192" idx="1"/>
              </p:cNvCxnSpPr>
              <p:nvPr/>
            </p:nvCxnSpPr>
            <p:spPr>
              <a:xfrm flipV="1">
                <a:off x="5420891" y="767836"/>
                <a:ext cx="284942" cy="427025"/>
              </a:xfrm>
              <a:prstGeom prst="bentConnector3">
                <a:avLst>
                  <a:gd name="adj1" fmla="val 50000"/>
                </a:avLst>
              </a:prstGeom>
              <a:noFill/>
              <a:ln w="19050" cap="flat" cmpd="sng">
                <a:solidFill>
                  <a:srgbClr val="595959"/>
                </a:solidFill>
                <a:prstDash val="solid"/>
                <a:miter lim="800000"/>
                <a:headEnd type="none" w="sm" len="sm"/>
                <a:tailEnd type="triangle" w="med" len="med"/>
              </a:ln>
            </p:spPr>
          </p:cxnSp>
          <p:sp>
            <p:nvSpPr>
              <p:cNvPr id="188" name="Shape 188"/>
              <p:cNvSpPr txBox="1"/>
              <p:nvPr/>
            </p:nvSpPr>
            <p:spPr>
              <a:xfrm>
                <a:off x="3962709" y="798133"/>
                <a:ext cx="1458182" cy="793456"/>
              </a:xfrm>
              <a:prstGeom prst="rect">
                <a:avLst/>
              </a:prstGeom>
              <a:solidFill>
                <a:srgbClr val="006666"/>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Comparative Vegetation Analysis with NDVI</a:t>
                </a:r>
                <a:endParaRPr sz="2000" dirty="0">
                  <a:solidFill>
                    <a:schemeClr val="lt1"/>
                  </a:solidFill>
                  <a:latin typeface="Century Gothic"/>
                  <a:ea typeface="Century Gothic"/>
                  <a:cs typeface="Century Gothic"/>
                  <a:sym typeface="Century Gothic"/>
                </a:endParaRPr>
              </a:p>
            </p:txBody>
          </p:sp>
          <p:cxnSp>
            <p:nvCxnSpPr>
              <p:cNvPr id="193" name="Shape 193"/>
              <p:cNvCxnSpPr>
                <a:stCxn id="192" idx="3"/>
                <a:endCxn id="194" idx="1"/>
              </p:cNvCxnSpPr>
              <p:nvPr/>
            </p:nvCxnSpPr>
            <p:spPr>
              <a:xfrm>
                <a:off x="6916787" y="767836"/>
                <a:ext cx="199658" cy="440971"/>
              </a:xfrm>
              <a:prstGeom prst="bentConnector3">
                <a:avLst>
                  <a:gd name="adj1" fmla="val 50000"/>
                </a:avLst>
              </a:prstGeom>
              <a:noFill/>
              <a:ln w="15875" cap="flat" cmpd="sng">
                <a:solidFill>
                  <a:srgbClr val="595959"/>
                </a:solidFill>
                <a:prstDash val="solid"/>
                <a:miter lim="800000"/>
                <a:headEnd type="none" w="sm" len="sm"/>
                <a:tailEnd type="triangle" w="med" len="med"/>
              </a:ln>
            </p:spPr>
          </p:cxnSp>
          <p:cxnSp>
            <p:nvCxnSpPr>
              <p:cNvPr id="195" name="Shape 195"/>
              <p:cNvCxnSpPr>
                <a:stCxn id="190" idx="3"/>
                <a:endCxn id="194" idx="1"/>
              </p:cNvCxnSpPr>
              <p:nvPr/>
            </p:nvCxnSpPr>
            <p:spPr>
              <a:xfrm flipV="1">
                <a:off x="6916787" y="1208807"/>
                <a:ext cx="199658" cy="427880"/>
              </a:xfrm>
              <a:prstGeom prst="bentConnector3">
                <a:avLst>
                  <a:gd name="adj1" fmla="val 50000"/>
                </a:avLst>
              </a:prstGeom>
              <a:noFill/>
              <a:ln w="15875" cap="flat" cmpd="sng">
                <a:solidFill>
                  <a:srgbClr val="595959"/>
                </a:solidFill>
                <a:prstDash val="solid"/>
                <a:miter lim="800000"/>
                <a:headEnd type="none" w="sm" len="sm"/>
                <a:tailEnd type="triangle" w="med" len="med"/>
              </a:ln>
            </p:spPr>
          </p:cxnSp>
          <p:grpSp>
            <p:nvGrpSpPr>
              <p:cNvPr id="196" name="Shape 196"/>
              <p:cNvGrpSpPr/>
              <p:nvPr/>
            </p:nvGrpSpPr>
            <p:grpSpPr>
              <a:xfrm>
                <a:off x="114469" y="489934"/>
                <a:ext cx="8769931" cy="1424655"/>
                <a:chOff x="114469" y="489934"/>
                <a:chExt cx="8769931" cy="1424655"/>
              </a:xfrm>
            </p:grpSpPr>
            <p:grpSp>
              <p:nvGrpSpPr>
                <p:cNvPr id="209" name="Shape 209"/>
                <p:cNvGrpSpPr/>
                <p:nvPr/>
              </p:nvGrpSpPr>
              <p:grpSpPr>
                <a:xfrm>
                  <a:off x="114469" y="489934"/>
                  <a:ext cx="8769931" cy="1424655"/>
                  <a:chOff x="113684" y="477081"/>
                  <a:chExt cx="8709831" cy="1387281"/>
                </a:xfrm>
              </p:grpSpPr>
              <p:sp>
                <p:nvSpPr>
                  <p:cNvPr id="178" name="Shape 178" descr="Multi document shape (stacked pages)" title="Resources"/>
                  <p:cNvSpPr/>
                  <p:nvPr/>
                </p:nvSpPr>
                <p:spPr>
                  <a:xfrm>
                    <a:off x="2350575" y="748389"/>
                    <a:ext cx="1431166" cy="828160"/>
                  </a:xfrm>
                  <a:prstGeom prst="flowChartMultidocument">
                    <a:avLst/>
                  </a:prstGeom>
                  <a:solidFill>
                    <a:srgbClr val="006699"/>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p:txBody>
              </p:sp>
              <p:sp>
                <p:nvSpPr>
                  <p:cNvPr id="192" name="Shape 192"/>
                  <p:cNvSpPr txBox="1"/>
                  <p:nvPr/>
                </p:nvSpPr>
                <p:spPr>
                  <a:xfrm>
                    <a:off x="5666730" y="477081"/>
                    <a:ext cx="1202655" cy="541223"/>
                  </a:xfrm>
                  <a:prstGeom prst="rect">
                    <a:avLst/>
                  </a:prstGeom>
                  <a:solidFill>
                    <a:srgbClr val="7F7F7F"/>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Vegetation Damage</a:t>
                    </a:r>
                    <a:endParaRPr sz="2000" dirty="0">
                      <a:solidFill>
                        <a:schemeClr val="lt1"/>
                      </a:solidFill>
                      <a:latin typeface="Century Gothic"/>
                      <a:ea typeface="Century Gothic"/>
                      <a:cs typeface="Century Gothic"/>
                      <a:sym typeface="Century Gothic"/>
                    </a:endParaRPr>
                  </a:p>
                </p:txBody>
              </p:sp>
              <p:sp>
                <p:nvSpPr>
                  <p:cNvPr id="190" name="Shape 190"/>
                  <p:cNvSpPr txBox="1"/>
                  <p:nvPr/>
                </p:nvSpPr>
                <p:spPr>
                  <a:xfrm>
                    <a:off x="5674328" y="1323139"/>
                    <a:ext cx="1195058" cy="541223"/>
                  </a:xfrm>
                  <a:prstGeom prst="rect">
                    <a:avLst/>
                  </a:prstGeom>
                  <a:solidFill>
                    <a:srgbClr val="7F7F7F"/>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i="0" dirty="0">
                        <a:solidFill>
                          <a:schemeClr val="lt1"/>
                        </a:solidFill>
                        <a:latin typeface="Century Gothic"/>
                        <a:ea typeface="Century Gothic"/>
                        <a:cs typeface="Century Gothic"/>
                        <a:sym typeface="Century Gothic"/>
                      </a:rPr>
                      <a:t>Vegetation Recovery </a:t>
                    </a:r>
                    <a:endParaRPr sz="2000" i="0" dirty="0">
                      <a:solidFill>
                        <a:schemeClr val="lt1"/>
                      </a:solidFill>
                      <a:latin typeface="Century Gothic"/>
                      <a:ea typeface="Century Gothic"/>
                      <a:cs typeface="Century Gothic"/>
                      <a:sym typeface="Century Gothic"/>
                    </a:endParaRPr>
                  </a:p>
                </p:txBody>
              </p:sp>
              <p:sp>
                <p:nvSpPr>
                  <p:cNvPr id="194" name="Shape 194"/>
                  <p:cNvSpPr txBox="1"/>
                  <p:nvPr/>
                </p:nvSpPr>
                <p:spPr>
                  <a:xfrm>
                    <a:off x="7067676" y="857839"/>
                    <a:ext cx="1755839" cy="638512"/>
                  </a:xfrm>
                  <a:prstGeom prst="rect">
                    <a:avLst/>
                  </a:prstGeom>
                  <a:solidFill>
                    <a:srgbClr val="50637E"/>
                  </a:solidFill>
                  <a:ln w="9525" cap="flat" cmpd="sng">
                    <a:solidFill>
                      <a:srgbClr val="BABA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Vegetation Resiliency Map</a:t>
                    </a:r>
                    <a:endParaRPr sz="2000" dirty="0">
                      <a:solidFill>
                        <a:schemeClr val="lt1"/>
                      </a:solidFill>
                      <a:latin typeface="Century Gothic"/>
                      <a:ea typeface="Century Gothic"/>
                      <a:cs typeface="Century Gothic"/>
                      <a:sym typeface="Century Gothic"/>
                    </a:endParaRPr>
                  </a:p>
                </p:txBody>
              </p:sp>
              <p:sp>
                <p:nvSpPr>
                  <p:cNvPr id="177" name="Shape 177"/>
                  <p:cNvSpPr/>
                  <p:nvPr/>
                </p:nvSpPr>
                <p:spPr>
                  <a:xfrm>
                    <a:off x="113684" y="814655"/>
                    <a:ext cx="1950973" cy="681697"/>
                  </a:xfrm>
                  <a:prstGeom prst="flowChartPreparation">
                    <a:avLst/>
                  </a:prstGeom>
                  <a:solidFill>
                    <a:srgbClr val="00808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p:txBody>
              </p:sp>
              <p:sp>
                <p:nvSpPr>
                  <p:cNvPr id="210" name="Shape 210"/>
                  <p:cNvSpPr txBox="1"/>
                  <p:nvPr/>
                </p:nvSpPr>
                <p:spPr>
                  <a:xfrm>
                    <a:off x="181341" y="1030680"/>
                    <a:ext cx="1948349" cy="2242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Vegetation Data</a:t>
                    </a:r>
                    <a:endParaRPr dirty="0"/>
                  </a:p>
                </p:txBody>
              </p:sp>
            </p:grpSp>
            <p:sp>
              <p:nvSpPr>
                <p:cNvPr id="216" name="Shape 216"/>
                <p:cNvSpPr txBox="1"/>
                <p:nvPr/>
              </p:nvSpPr>
              <p:spPr>
                <a:xfrm>
                  <a:off x="2210139" y="930154"/>
                  <a:ext cx="1540519" cy="4868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Landsat 8</a:t>
                  </a:r>
                  <a:endParaRPr sz="2000" dirty="0"/>
                </a:p>
                <a:p>
                  <a:pPr marL="0" marR="0" lvl="0" indent="0" algn="ctr" rtl="0">
                    <a:spcBef>
                      <a:spcPts val="0"/>
                    </a:spcBef>
                    <a:spcAft>
                      <a:spcPts val="0"/>
                    </a:spcAft>
                    <a:buNone/>
                  </a:pPr>
                  <a:r>
                    <a:rPr lang="en-US" sz="2000" dirty="0" err="1">
                      <a:solidFill>
                        <a:schemeClr val="lt1"/>
                      </a:solidFill>
                      <a:latin typeface="Century Gothic"/>
                      <a:ea typeface="Century Gothic"/>
                      <a:cs typeface="Century Gothic"/>
                      <a:sym typeface="Century Gothic"/>
                    </a:rPr>
                    <a:t>PlanetScope</a:t>
                  </a:r>
                  <a:endParaRPr sz="2000" dirty="0">
                    <a:solidFill>
                      <a:schemeClr val="lt1"/>
                    </a:solidFill>
                    <a:latin typeface="Century Gothic"/>
                    <a:ea typeface="Century Gothic"/>
                    <a:cs typeface="Century Gothic"/>
                    <a:sym typeface="Century Gothic"/>
                  </a:endParaRPr>
                </a:p>
              </p:txBody>
            </p:sp>
          </p:grpSp>
        </p:grpSp>
      </p:grpSp>
      <p:grpSp>
        <p:nvGrpSpPr>
          <p:cNvPr id="12" name="Group 11"/>
          <p:cNvGrpSpPr/>
          <p:nvPr/>
        </p:nvGrpSpPr>
        <p:grpSpPr>
          <a:xfrm>
            <a:off x="1066799" y="3414468"/>
            <a:ext cx="10166473" cy="2671523"/>
            <a:chOff x="1066800" y="3678821"/>
            <a:chExt cx="9037928" cy="2407170"/>
          </a:xfrm>
        </p:grpSpPr>
        <p:cxnSp>
          <p:nvCxnSpPr>
            <p:cNvPr id="57" name="Straight Connector 56"/>
            <p:cNvCxnSpPr/>
            <p:nvPr/>
          </p:nvCxnSpPr>
          <p:spPr>
            <a:xfrm>
              <a:off x="3039803" y="5035971"/>
              <a:ext cx="64905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 name="Flowchart: Decision 57"/>
            <p:cNvSpPr/>
            <p:nvPr/>
          </p:nvSpPr>
          <p:spPr>
            <a:xfrm>
              <a:off x="2972899" y="4949130"/>
              <a:ext cx="133807" cy="17368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Decision 58"/>
            <p:cNvSpPr/>
            <p:nvPr/>
          </p:nvSpPr>
          <p:spPr>
            <a:xfrm>
              <a:off x="4816988" y="4949130"/>
              <a:ext cx="133807" cy="17368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Decision 59"/>
            <p:cNvSpPr/>
            <p:nvPr/>
          </p:nvSpPr>
          <p:spPr>
            <a:xfrm>
              <a:off x="9463490" y="4949130"/>
              <a:ext cx="133807" cy="17368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Box 60"/>
            <p:cNvSpPr txBox="1"/>
            <p:nvPr/>
          </p:nvSpPr>
          <p:spPr>
            <a:xfrm>
              <a:off x="2730727" y="4588036"/>
              <a:ext cx="1014862" cy="233840"/>
            </a:xfrm>
            <a:prstGeom prst="rect">
              <a:avLst/>
            </a:prstGeom>
            <a:noFill/>
          </p:spPr>
          <p:txBody>
            <a:bodyPr wrap="square" rtlCol="0">
              <a:spAutoFit/>
            </a:bodyPr>
            <a:lstStyle/>
            <a:p>
              <a:r>
                <a:rPr lang="en-US" dirty="0">
                  <a:latin typeface="Century Gothic" panose="020B0502020202020204" pitchFamily="34" charset="0"/>
                </a:rPr>
                <a:t>Sep 7</a:t>
              </a:r>
            </a:p>
          </p:txBody>
        </p:sp>
        <p:sp>
          <p:nvSpPr>
            <p:cNvPr id="62" name="TextBox 61"/>
            <p:cNvSpPr txBox="1"/>
            <p:nvPr/>
          </p:nvSpPr>
          <p:spPr>
            <a:xfrm>
              <a:off x="4443365" y="4588036"/>
              <a:ext cx="1014862" cy="233840"/>
            </a:xfrm>
            <a:prstGeom prst="rect">
              <a:avLst/>
            </a:prstGeom>
            <a:noFill/>
          </p:spPr>
          <p:txBody>
            <a:bodyPr wrap="square" rtlCol="0">
              <a:spAutoFit/>
            </a:bodyPr>
            <a:lstStyle/>
            <a:p>
              <a:r>
                <a:rPr lang="en-US" dirty="0">
                  <a:latin typeface="Century Gothic" panose="020B0502020202020204" pitchFamily="34" charset="0"/>
                </a:rPr>
                <a:t>Sep 13</a:t>
              </a:r>
            </a:p>
          </p:txBody>
        </p:sp>
        <p:sp>
          <p:nvSpPr>
            <p:cNvPr id="63" name="TextBox 62"/>
            <p:cNvSpPr txBox="1"/>
            <p:nvPr/>
          </p:nvSpPr>
          <p:spPr>
            <a:xfrm>
              <a:off x="9089866" y="4588036"/>
              <a:ext cx="1014862" cy="233840"/>
            </a:xfrm>
            <a:prstGeom prst="rect">
              <a:avLst/>
            </a:prstGeom>
            <a:noFill/>
          </p:spPr>
          <p:txBody>
            <a:bodyPr wrap="square" rtlCol="0">
              <a:spAutoFit/>
            </a:bodyPr>
            <a:lstStyle/>
            <a:p>
              <a:r>
                <a:rPr lang="en-US" dirty="0">
                  <a:latin typeface="Century Gothic" panose="020B0502020202020204" pitchFamily="34" charset="0"/>
                </a:rPr>
                <a:t>Dec 12</a:t>
              </a:r>
            </a:p>
          </p:txBody>
        </p:sp>
        <p:sp>
          <p:nvSpPr>
            <p:cNvPr id="64" name="Flowchart: Decision 63"/>
            <p:cNvSpPr/>
            <p:nvPr/>
          </p:nvSpPr>
          <p:spPr>
            <a:xfrm>
              <a:off x="3894944" y="4949130"/>
              <a:ext cx="133807" cy="173683"/>
            </a:xfrm>
            <a:prstGeom prst="flowChartDecision">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65" name="Rectangle 64"/>
                <p:cNvSpPr/>
                <p:nvPr/>
              </p:nvSpPr>
              <p:spPr>
                <a:xfrm>
                  <a:off x="4178146" y="3678821"/>
                  <a:ext cx="3905923" cy="5281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𝐷𝑎𝑚𝑎𝑔𝑒</m:t>
                        </m:r>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𝑁𝐷𝑉𝐼</m:t>
                                </m:r>
                              </m:e>
                              <m:sub>
                                <m:r>
                                  <a:rPr lang="en-US" i="1">
                                    <a:latin typeface="Cambria Math" panose="02040503050406030204" pitchFamily="18" charset="0"/>
                                  </a:rPr>
                                  <m:t>𝑆𝑒𝑝</m:t>
                                </m:r>
                                <m:r>
                                  <a:rPr lang="en-US">
                                    <a:latin typeface="Cambria Math" panose="02040503050406030204" pitchFamily="18" charset="0"/>
                                  </a:rPr>
                                  <m:t> 07</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𝑁𝐷𝑉𝐼</m:t>
                                </m:r>
                              </m:e>
                              <m:sub>
                                <m:r>
                                  <a:rPr lang="en-US" i="1">
                                    <a:latin typeface="Cambria Math" panose="02040503050406030204" pitchFamily="18" charset="0"/>
                                  </a:rPr>
                                  <m:t>𝐷𝑒𝑐</m:t>
                                </m:r>
                                <m:r>
                                  <a:rPr lang="en-US">
                                    <a:latin typeface="Cambria Math" panose="02040503050406030204" pitchFamily="18" charset="0"/>
                                  </a:rPr>
                                  <m:t> 12</m:t>
                                </m:r>
                              </m:sub>
                            </m:sSub>
                          </m:num>
                          <m:den>
                            <m:sSub>
                              <m:sSubPr>
                                <m:ctrlPr>
                                  <a:rPr lang="en-US" i="1">
                                    <a:latin typeface="Cambria Math" panose="02040503050406030204" pitchFamily="18" charset="0"/>
                                  </a:rPr>
                                </m:ctrlPr>
                              </m:sSubPr>
                              <m:e>
                                <m:r>
                                  <a:rPr lang="en-US" i="1">
                                    <a:latin typeface="Cambria Math" panose="02040503050406030204" pitchFamily="18" charset="0"/>
                                  </a:rPr>
                                  <m:t>𝑁𝐷𝑉𝐼</m:t>
                                </m:r>
                              </m:e>
                              <m:sub>
                                <m:r>
                                  <a:rPr lang="en-US" i="1">
                                    <a:latin typeface="Cambria Math" panose="02040503050406030204" pitchFamily="18" charset="0"/>
                                  </a:rPr>
                                  <m:t>𝑆𝑒𝑝</m:t>
                                </m:r>
                                <m:r>
                                  <a:rPr lang="en-US">
                                    <a:latin typeface="Cambria Math" panose="02040503050406030204" pitchFamily="18" charset="0"/>
                                  </a:rPr>
                                  <m:t> 07</m:t>
                                </m:r>
                              </m:sub>
                            </m:sSub>
                          </m:den>
                        </m:f>
                      </m:oMath>
                    </m:oMathPara>
                  </a14:m>
                  <a:endParaRPr lang="en-US" dirty="0"/>
                </a:p>
              </p:txBody>
            </p:sp>
          </mc:Choice>
          <mc:Fallback xmlns="">
            <p:sp>
              <p:nvSpPr>
                <p:cNvPr id="65" name="Rectangle 64"/>
                <p:cNvSpPr>
                  <a:spLocks noRot="1" noChangeAspect="1" noMove="1" noResize="1" noEditPoints="1" noAdjustHandles="1" noChangeArrowheads="1" noChangeShapeType="1" noTextEdit="1"/>
                </p:cNvSpPr>
                <p:nvPr/>
              </p:nvSpPr>
              <p:spPr>
                <a:xfrm>
                  <a:off x="4178146" y="3678821"/>
                  <a:ext cx="3905923" cy="52818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2170689" y="5608715"/>
                  <a:ext cx="3448510" cy="4772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𝐷𝑎𝑚𝑎𝑔𝑒</m:t>
                        </m:r>
                        <m:r>
                          <a:rPr lang="en-US" sz="160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𝑆𝑒𝑝</m:t>
                                </m:r>
                                <m:r>
                                  <a:rPr lang="en-US" sz="1600">
                                    <a:latin typeface="Cambria Math" panose="02040503050406030204" pitchFamily="18" charset="0"/>
                                  </a:rPr>
                                  <m:t> 07</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𝑆𝑒𝑝</m:t>
                                </m:r>
                                <m:r>
                                  <a:rPr lang="en-US" sz="1600">
                                    <a:latin typeface="Cambria Math" panose="02040503050406030204" pitchFamily="18" charset="0"/>
                                  </a:rPr>
                                  <m:t>13</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𝑆𝑒𝑝</m:t>
                                </m:r>
                                <m:r>
                                  <a:rPr lang="en-US" sz="1600">
                                    <a:latin typeface="Cambria Math" panose="02040503050406030204" pitchFamily="18" charset="0"/>
                                  </a:rPr>
                                  <m:t> 07</m:t>
                                </m:r>
                              </m:sub>
                            </m:sSub>
                          </m:den>
                        </m:f>
                      </m:oMath>
                    </m:oMathPara>
                  </a14:m>
                  <a:endParaRPr lang="en-US" dirty="0"/>
                </a:p>
              </p:txBody>
            </p:sp>
          </mc:Choice>
          <mc:Fallback xmlns="">
            <p:sp>
              <p:nvSpPr>
                <p:cNvPr id="66" name="Rectangle 65"/>
                <p:cNvSpPr>
                  <a:spLocks noRot="1" noChangeAspect="1" noMove="1" noResize="1" noEditPoints="1" noAdjustHandles="1" noChangeArrowheads="1" noChangeShapeType="1" noTextEdit="1"/>
                </p:cNvSpPr>
                <p:nvPr/>
              </p:nvSpPr>
              <p:spPr>
                <a:xfrm>
                  <a:off x="2170689" y="5608715"/>
                  <a:ext cx="3448510" cy="477276"/>
                </a:xfrm>
                <a:prstGeom prst="rect">
                  <a:avLst/>
                </a:prstGeom>
                <a:blipFill rotWithShape="0">
                  <a:blip r:embed="rId4"/>
                  <a:stretch>
                    <a:fillRect b="-9195"/>
                  </a:stretch>
                </a:blipFill>
              </p:spPr>
              <p:txBody>
                <a:bodyPr/>
                <a:lstStyle/>
                <a:p>
                  <a:r>
                    <a:rPr lang="en-US">
                      <a:noFill/>
                    </a:rPr>
                    <a:t> </a:t>
                  </a:r>
                </a:p>
              </p:txBody>
            </p:sp>
          </mc:Fallback>
        </mc:AlternateContent>
        <p:sp>
          <p:nvSpPr>
            <p:cNvPr id="67" name="Right Brace 66"/>
            <p:cNvSpPr/>
            <p:nvPr/>
          </p:nvSpPr>
          <p:spPr>
            <a:xfrm rot="16200000">
              <a:off x="6142406" y="1122891"/>
              <a:ext cx="255229" cy="6490591"/>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68" name="Rectangle 67"/>
                <p:cNvSpPr/>
                <p:nvPr/>
              </p:nvSpPr>
              <p:spPr>
                <a:xfrm>
                  <a:off x="6021423" y="5583228"/>
                  <a:ext cx="3545065" cy="4772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𝑅𝑒𝑐𝑜𝑣𝑒𝑟𝑦</m:t>
                        </m:r>
                        <m:r>
                          <a:rPr lang="en-US" sz="160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𝐷𝑒𝑐</m:t>
                                </m:r>
                                <m:r>
                                  <a:rPr lang="en-US" sz="1600" i="1">
                                    <a:latin typeface="Cambria Math" panose="02040503050406030204" pitchFamily="18" charset="0"/>
                                  </a:rPr>
                                  <m:t> 12</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𝑆𝑒𝑝</m:t>
                                </m:r>
                                <m:r>
                                  <a:rPr lang="en-US" sz="1600">
                                    <a:latin typeface="Cambria Math" panose="02040503050406030204" pitchFamily="18" charset="0"/>
                                  </a:rPr>
                                  <m:t>13</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𝑆𝑒𝑝</m:t>
                                </m:r>
                                <m:r>
                                  <a:rPr lang="en-US" sz="1600">
                                    <a:latin typeface="Cambria Math" panose="02040503050406030204" pitchFamily="18" charset="0"/>
                                  </a:rPr>
                                  <m:t> 07</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𝑁𝐷𝑉𝐼</m:t>
                                </m:r>
                              </m:e>
                              <m:sub>
                                <m:r>
                                  <a:rPr lang="en-US" sz="1600" i="1">
                                    <a:latin typeface="Cambria Math" panose="02040503050406030204" pitchFamily="18" charset="0"/>
                                  </a:rPr>
                                  <m:t>𝑆𝑒𝑝</m:t>
                                </m:r>
                                <m:r>
                                  <a:rPr lang="en-US" sz="1600">
                                    <a:latin typeface="Cambria Math" panose="02040503050406030204" pitchFamily="18" charset="0"/>
                                  </a:rPr>
                                  <m:t>13</m:t>
                                </m:r>
                              </m:sub>
                            </m:sSub>
                          </m:den>
                        </m:f>
                      </m:oMath>
                    </m:oMathPara>
                  </a14:m>
                  <a:endParaRPr lang="en-US" sz="1600" dirty="0"/>
                </a:p>
              </p:txBody>
            </p:sp>
          </mc:Choice>
          <mc:Fallback xmlns="">
            <p:sp>
              <p:nvSpPr>
                <p:cNvPr id="68" name="Rectangle 67"/>
                <p:cNvSpPr>
                  <a:spLocks noRot="1" noChangeAspect="1" noMove="1" noResize="1" noEditPoints="1" noAdjustHandles="1" noChangeArrowheads="1" noChangeShapeType="1" noTextEdit="1"/>
                </p:cNvSpPr>
                <p:nvPr/>
              </p:nvSpPr>
              <p:spPr>
                <a:xfrm>
                  <a:off x="6021423" y="5583228"/>
                  <a:ext cx="3545065" cy="477276"/>
                </a:xfrm>
                <a:prstGeom prst="rect">
                  <a:avLst/>
                </a:prstGeom>
                <a:blipFill rotWithShape="0">
                  <a:blip r:embed="rId5"/>
                  <a:stretch>
                    <a:fillRect b="-8046"/>
                  </a:stretch>
                </a:blipFill>
              </p:spPr>
              <p:txBody>
                <a:bodyPr/>
                <a:lstStyle/>
                <a:p>
                  <a:r>
                    <a:rPr lang="en-US">
                      <a:noFill/>
                    </a:rPr>
                    <a:t> </a:t>
                  </a:r>
                </a:p>
              </p:txBody>
            </p:sp>
          </mc:Fallback>
        </mc:AlternateContent>
        <p:sp>
          <p:nvSpPr>
            <p:cNvPr id="69" name="Left Brace 68"/>
            <p:cNvSpPr/>
            <p:nvPr/>
          </p:nvSpPr>
          <p:spPr>
            <a:xfrm rot="16200000">
              <a:off x="3865622" y="4454993"/>
              <a:ext cx="192450" cy="1870362"/>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Left Brace 69"/>
            <p:cNvSpPr/>
            <p:nvPr/>
          </p:nvSpPr>
          <p:spPr>
            <a:xfrm rot="16200000">
              <a:off x="7111627" y="3067630"/>
              <a:ext cx="192450" cy="4645089"/>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TextBox 70"/>
            <p:cNvSpPr txBox="1"/>
            <p:nvPr/>
          </p:nvSpPr>
          <p:spPr>
            <a:xfrm>
              <a:off x="1066800" y="3857307"/>
              <a:ext cx="2032550" cy="360518"/>
            </a:xfrm>
            <a:prstGeom prst="rect">
              <a:avLst/>
            </a:prstGeom>
            <a:noFill/>
          </p:spPr>
          <p:txBody>
            <a:bodyPr wrap="square" rtlCol="0">
              <a:spAutoFit/>
            </a:bodyPr>
            <a:lstStyle/>
            <a:p>
              <a:r>
                <a:rPr lang="en-US" sz="2000" dirty="0">
                  <a:solidFill>
                    <a:schemeClr val="tx2">
                      <a:lumMod val="50000"/>
                    </a:schemeClr>
                  </a:solidFill>
                  <a:latin typeface="Century Gothic" panose="020B0502020202020204" pitchFamily="34" charset="0"/>
                </a:rPr>
                <a:t>LANDSAT </a:t>
              </a:r>
              <a:r>
                <a:rPr lang="en-US" sz="2000" dirty="0" smtClean="0">
                  <a:solidFill>
                    <a:schemeClr val="tx2">
                      <a:lumMod val="50000"/>
                    </a:schemeClr>
                  </a:solidFill>
                  <a:latin typeface="Century Gothic" panose="020B0502020202020204" pitchFamily="34" charset="0"/>
                </a:rPr>
                <a:t>8 OLI</a:t>
              </a:r>
              <a:endParaRPr lang="en-US" sz="2000" dirty="0">
                <a:solidFill>
                  <a:schemeClr val="tx2">
                    <a:lumMod val="50000"/>
                  </a:schemeClr>
                </a:solidFill>
                <a:latin typeface="Century Gothic" panose="020B0502020202020204" pitchFamily="34" charset="0"/>
              </a:endParaRPr>
            </a:p>
          </p:txBody>
        </p:sp>
        <p:sp>
          <p:nvSpPr>
            <p:cNvPr id="72" name="TextBox 71"/>
            <p:cNvSpPr txBox="1"/>
            <p:nvPr/>
          </p:nvSpPr>
          <p:spPr>
            <a:xfrm>
              <a:off x="1066800" y="5695357"/>
              <a:ext cx="1396428" cy="303992"/>
            </a:xfrm>
            <a:prstGeom prst="rect">
              <a:avLst/>
            </a:prstGeom>
            <a:noFill/>
          </p:spPr>
          <p:txBody>
            <a:bodyPr wrap="square" rtlCol="0">
              <a:spAutoFit/>
            </a:bodyPr>
            <a:lstStyle/>
            <a:p>
              <a:r>
                <a:rPr lang="en-US" sz="2000" dirty="0">
                  <a:solidFill>
                    <a:schemeClr val="tx2">
                      <a:lumMod val="50000"/>
                    </a:schemeClr>
                  </a:solidFill>
                  <a:latin typeface="Century Gothic" panose="020B0502020202020204" pitchFamily="34" charset="0"/>
                </a:rPr>
                <a:t>PLANET</a:t>
              </a:r>
            </a:p>
          </p:txBody>
        </p:sp>
        <p:sp>
          <p:nvSpPr>
            <p:cNvPr id="78" name="TextBox 77"/>
            <p:cNvSpPr txBox="1"/>
            <p:nvPr/>
          </p:nvSpPr>
          <p:spPr>
            <a:xfrm>
              <a:off x="3215678" y="4583747"/>
              <a:ext cx="1469899" cy="307777"/>
            </a:xfrm>
            <a:prstGeom prst="rect">
              <a:avLst/>
            </a:prstGeom>
            <a:noFill/>
          </p:spPr>
          <p:txBody>
            <a:bodyPr wrap="square" rtlCol="0">
              <a:spAutoFit/>
            </a:bodyPr>
            <a:lstStyle/>
            <a:p>
              <a:pPr algn="ctr"/>
              <a:r>
                <a:rPr lang="en-US" dirty="0" smtClean="0">
                  <a:latin typeface="Century Gothic" panose="020B0502020202020204" pitchFamily="34" charset="0"/>
                </a:rPr>
                <a:t>Sep 11</a:t>
              </a:r>
              <a:endParaRPr lang="en-US" dirty="0">
                <a:latin typeface="Century Gothic" panose="020B0502020202020204" pitchFamily="34" charset="0"/>
              </a:endParaRPr>
            </a:p>
          </p:txBody>
        </p:sp>
        <p:sp>
          <p:nvSpPr>
            <p:cNvPr id="80" name="TextBox 79"/>
            <p:cNvSpPr txBox="1"/>
            <p:nvPr/>
          </p:nvSpPr>
          <p:spPr>
            <a:xfrm>
              <a:off x="3670715" y="5091239"/>
              <a:ext cx="1014862" cy="307777"/>
            </a:xfrm>
            <a:prstGeom prst="rect">
              <a:avLst/>
            </a:prstGeom>
            <a:noFill/>
          </p:spPr>
          <p:txBody>
            <a:bodyPr wrap="square" rtlCol="0">
              <a:spAutoFit/>
            </a:bodyPr>
            <a:lstStyle/>
            <a:p>
              <a:r>
                <a:rPr lang="en-US" b="1" dirty="0" smtClean="0">
                  <a:latin typeface="Century Gothic" panose="020B0502020202020204" pitchFamily="34" charset="0"/>
                </a:rPr>
                <a:t>Irma</a:t>
              </a:r>
              <a:endParaRPr lang="en-US" b="1" dirty="0">
                <a:latin typeface="Century Gothic" panose="020B0502020202020204" pitchFamily="34"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1B57AF"/>
              </a:buClr>
              <a:buSzPts val="4320"/>
              <a:buFont typeface="Century Gothic"/>
              <a:buNone/>
            </a:pPr>
            <a:r>
              <a:rPr lang="en-US" sz="4320" dirty="0" smtClean="0"/>
              <a:t>Landsat 8 Results</a:t>
            </a:r>
            <a:endParaRPr dirty="0"/>
          </a:p>
        </p:txBody>
      </p:sp>
      <p:sp>
        <p:nvSpPr>
          <p:cNvPr id="273" name="Shape 273"/>
          <p:cNvSpPr/>
          <p:nvPr/>
        </p:nvSpPr>
        <p:spPr>
          <a:xfrm>
            <a:off x="2228435" y="3368784"/>
            <a:ext cx="2487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a:p>
        </p:txBody>
      </p:sp>
      <p:pic>
        <p:nvPicPr>
          <p:cNvPr id="274" name="Shape 274"/>
          <p:cNvPicPr preferRelativeResize="0"/>
          <p:nvPr/>
        </p:nvPicPr>
        <p:blipFill>
          <a:blip r:embed="rId3">
            <a:alphaModFix/>
          </a:blip>
          <a:stretch>
            <a:fillRect/>
          </a:stretch>
        </p:blipFill>
        <p:spPr>
          <a:xfrm>
            <a:off x="762010" y="920724"/>
            <a:ext cx="3349090" cy="5708676"/>
          </a:xfrm>
          <a:prstGeom prst="rect">
            <a:avLst/>
          </a:prstGeom>
          <a:noFill/>
          <a:ln>
            <a:noFill/>
          </a:ln>
        </p:spPr>
      </p:pic>
      <p:pic>
        <p:nvPicPr>
          <p:cNvPr id="275" name="Shape 275"/>
          <p:cNvPicPr preferRelativeResize="0"/>
          <p:nvPr/>
        </p:nvPicPr>
        <p:blipFill>
          <a:blip r:embed="rId4">
            <a:alphaModFix/>
          </a:blip>
          <a:stretch>
            <a:fillRect/>
          </a:stretch>
        </p:blipFill>
        <p:spPr>
          <a:xfrm>
            <a:off x="762000" y="6324590"/>
            <a:ext cx="1143000" cy="304800"/>
          </a:xfrm>
          <a:prstGeom prst="rect">
            <a:avLst/>
          </a:prstGeom>
          <a:noFill/>
          <a:ln>
            <a:noFill/>
          </a:ln>
        </p:spPr>
      </p:pic>
      <p:pic>
        <p:nvPicPr>
          <p:cNvPr id="276" name="Shape 276"/>
          <p:cNvPicPr preferRelativeResize="0"/>
          <p:nvPr/>
        </p:nvPicPr>
        <p:blipFill rotWithShape="1">
          <a:blip r:embed="rId5">
            <a:alphaModFix/>
          </a:blip>
          <a:srcRect/>
          <a:stretch/>
        </p:blipFill>
        <p:spPr>
          <a:xfrm>
            <a:off x="762015" y="5665096"/>
            <a:ext cx="436126" cy="659507"/>
          </a:xfrm>
          <a:prstGeom prst="rect">
            <a:avLst/>
          </a:prstGeom>
          <a:noFill/>
          <a:ln>
            <a:noFill/>
          </a:ln>
        </p:spPr>
      </p:pic>
      <p:grpSp>
        <p:nvGrpSpPr>
          <p:cNvPr id="277" name="Shape 277"/>
          <p:cNvGrpSpPr/>
          <p:nvPr/>
        </p:nvGrpSpPr>
        <p:grpSpPr>
          <a:xfrm>
            <a:off x="4111100" y="900233"/>
            <a:ext cx="3187986" cy="1548803"/>
            <a:chOff x="8052615" y="20794345"/>
            <a:chExt cx="3142421" cy="1538800"/>
          </a:xfrm>
        </p:grpSpPr>
        <p:pic>
          <p:nvPicPr>
            <p:cNvPr id="278" name="Shape 278"/>
            <p:cNvPicPr preferRelativeResize="0"/>
            <p:nvPr/>
          </p:nvPicPr>
          <p:blipFill rotWithShape="1">
            <a:blip r:embed="rId6">
              <a:alphaModFix/>
            </a:blip>
            <a:srcRect/>
            <a:stretch/>
          </p:blipFill>
          <p:spPr>
            <a:xfrm>
              <a:off x="8052615" y="20830811"/>
              <a:ext cx="527162" cy="1443772"/>
            </a:xfrm>
            <a:prstGeom prst="rect">
              <a:avLst/>
            </a:prstGeom>
            <a:noFill/>
            <a:ln>
              <a:noFill/>
            </a:ln>
          </p:spPr>
        </p:pic>
        <p:sp>
          <p:nvSpPr>
            <p:cNvPr id="279" name="Shape 279"/>
            <p:cNvSpPr/>
            <p:nvPr/>
          </p:nvSpPr>
          <p:spPr>
            <a:xfrm>
              <a:off x="8516784" y="20794345"/>
              <a:ext cx="17724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No Damage</a:t>
              </a:r>
              <a:endParaRPr b="1"/>
            </a:p>
          </p:txBody>
        </p:sp>
        <p:sp>
          <p:nvSpPr>
            <p:cNvPr id="280" name="Shape 280"/>
            <p:cNvSpPr/>
            <p:nvPr/>
          </p:nvSpPr>
          <p:spPr>
            <a:xfrm>
              <a:off x="8526242" y="21081770"/>
              <a:ext cx="23757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Minimal Damage</a:t>
              </a:r>
              <a:endParaRPr b="1"/>
            </a:p>
          </p:txBody>
        </p:sp>
        <p:sp>
          <p:nvSpPr>
            <p:cNvPr id="281" name="Shape 281"/>
            <p:cNvSpPr/>
            <p:nvPr/>
          </p:nvSpPr>
          <p:spPr>
            <a:xfrm>
              <a:off x="8531636" y="21369195"/>
              <a:ext cx="26634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Moderate Damage</a:t>
              </a:r>
              <a:endParaRPr b="1" dirty="0"/>
            </a:p>
          </p:txBody>
        </p:sp>
        <p:sp>
          <p:nvSpPr>
            <p:cNvPr id="282" name="Shape 282"/>
            <p:cNvSpPr/>
            <p:nvPr/>
          </p:nvSpPr>
          <p:spPr>
            <a:xfrm>
              <a:off x="8520364" y="21656621"/>
              <a:ext cx="19683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High Damage</a:t>
              </a:r>
              <a:endParaRPr b="1"/>
            </a:p>
          </p:txBody>
        </p:sp>
        <p:sp>
          <p:nvSpPr>
            <p:cNvPr id="283" name="Shape 283"/>
            <p:cNvSpPr/>
            <p:nvPr/>
          </p:nvSpPr>
          <p:spPr>
            <a:xfrm>
              <a:off x="8537054" y="21944045"/>
              <a:ext cx="2259900" cy="38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Severe Damage</a:t>
              </a:r>
              <a:endParaRPr b="1" dirty="0"/>
            </a:p>
          </p:txBody>
        </p:sp>
      </p:grpSp>
      <p:pic>
        <p:nvPicPr>
          <p:cNvPr id="284" name="Shape 284"/>
          <p:cNvPicPr preferRelativeResize="0"/>
          <p:nvPr/>
        </p:nvPicPr>
        <p:blipFill>
          <a:blip r:embed="rId7">
            <a:alphaModFix/>
          </a:blip>
          <a:stretch>
            <a:fillRect/>
          </a:stretch>
        </p:blipFill>
        <p:spPr>
          <a:xfrm>
            <a:off x="8649000" y="3048000"/>
            <a:ext cx="2943225" cy="2943225"/>
          </a:xfrm>
          <a:prstGeom prst="rect">
            <a:avLst/>
          </a:prstGeom>
          <a:noFill/>
          <a:ln>
            <a:noFill/>
          </a:ln>
        </p:spPr>
      </p:pic>
      <p:sp>
        <p:nvSpPr>
          <p:cNvPr id="285" name="Shape 285"/>
          <p:cNvSpPr txBox="1"/>
          <p:nvPr/>
        </p:nvSpPr>
        <p:spPr>
          <a:xfrm>
            <a:off x="3368653" y="4232150"/>
            <a:ext cx="5345400" cy="623700"/>
          </a:xfrm>
          <a:prstGeom prst="rect">
            <a:avLst/>
          </a:prstGeom>
          <a:noFill/>
          <a:ln>
            <a:noFill/>
          </a:ln>
          <a:effectLst>
            <a:outerShdw blurRad="57150" dist="19050" dir="5400000" algn="bl" rotWithShape="0">
              <a:srgbClr val="FFFFFF">
                <a:alpha val="0"/>
              </a:srgbClr>
            </a:outerShdw>
          </a:effectLst>
        </p:spPr>
        <p:txBody>
          <a:bodyPr spcFirstLastPara="1" wrap="square" lIns="91425" tIns="91425" rIns="91425" bIns="91425" anchor="t" anchorCtr="0">
            <a:noAutofit/>
          </a:bodyPr>
          <a:lstStyle/>
          <a:p>
            <a:pPr marL="0" lvl="0" indent="0">
              <a:spcBef>
                <a:spcPts val="0"/>
              </a:spcBef>
              <a:spcAft>
                <a:spcPts val="0"/>
              </a:spcAft>
              <a:buNone/>
            </a:pPr>
            <a:endParaRPr/>
          </a:p>
        </p:txBody>
      </p:sp>
      <p:cxnSp>
        <p:nvCxnSpPr>
          <p:cNvPr id="286" name="Shape 286"/>
          <p:cNvCxnSpPr/>
          <p:nvPr/>
        </p:nvCxnSpPr>
        <p:spPr>
          <a:xfrm>
            <a:off x="3303678" y="4287850"/>
            <a:ext cx="1466388" cy="1698611"/>
          </a:xfrm>
          <a:prstGeom prst="straightConnector1">
            <a:avLst/>
          </a:prstGeom>
          <a:noFill/>
          <a:ln w="9525" cap="flat" cmpd="sng">
            <a:solidFill>
              <a:schemeClr val="dk2"/>
            </a:solidFill>
            <a:prstDash val="solid"/>
            <a:round/>
            <a:headEnd type="none" w="med" len="med"/>
            <a:tailEnd type="none" w="med" len="med"/>
          </a:ln>
        </p:spPr>
      </p:cxnSp>
      <p:cxnSp>
        <p:nvCxnSpPr>
          <p:cNvPr id="287" name="Shape 287"/>
          <p:cNvCxnSpPr/>
          <p:nvPr/>
        </p:nvCxnSpPr>
        <p:spPr>
          <a:xfrm flipV="1">
            <a:off x="3331528" y="3048000"/>
            <a:ext cx="1438538" cy="1044950"/>
          </a:xfrm>
          <a:prstGeom prst="straightConnector1">
            <a:avLst/>
          </a:prstGeom>
          <a:noFill/>
          <a:ln w="9525" cap="flat" cmpd="sng">
            <a:solidFill>
              <a:schemeClr val="dk2"/>
            </a:solidFill>
            <a:prstDash val="solid"/>
            <a:round/>
            <a:headEnd type="none" w="med" len="med"/>
            <a:tailEnd type="none" w="med" len="med"/>
          </a:ln>
        </p:spPr>
      </p:cxnSp>
      <p:pic>
        <p:nvPicPr>
          <p:cNvPr id="288" name="Shape 288"/>
          <p:cNvPicPr preferRelativeResize="0"/>
          <p:nvPr/>
        </p:nvPicPr>
        <p:blipFill>
          <a:blip r:embed="rId8">
            <a:alphaModFix/>
          </a:blip>
          <a:stretch>
            <a:fillRect/>
          </a:stretch>
        </p:blipFill>
        <p:spPr>
          <a:xfrm>
            <a:off x="4770066" y="3052761"/>
            <a:ext cx="2943225" cy="2933700"/>
          </a:xfrm>
          <a:prstGeom prst="rect">
            <a:avLst/>
          </a:prstGeom>
          <a:noFill/>
          <a:ln>
            <a:noFill/>
          </a:ln>
        </p:spPr>
      </p:pic>
      <p:sp>
        <p:nvSpPr>
          <p:cNvPr id="20" name="TextBox 19"/>
          <p:cNvSpPr txBox="1"/>
          <p:nvPr/>
        </p:nvSpPr>
        <p:spPr>
          <a:xfrm>
            <a:off x="8649000" y="5665096"/>
            <a:ext cx="1956210" cy="338554"/>
          </a:xfrm>
          <a:prstGeom prst="rect">
            <a:avLst/>
          </a:prstGeom>
          <a:solidFill>
            <a:schemeClr val="tx1">
              <a:alpha val="44000"/>
            </a:schemeClr>
          </a:solidFill>
        </p:spPr>
        <p:txBody>
          <a:bodyPr wrap="square" lIns="0" tIns="0" rIns="0" bIns="0" rtlCol="0">
            <a:spAutoFit/>
          </a:bodyPr>
          <a:lstStyle/>
          <a:p>
            <a:pPr algn="ctr"/>
            <a:r>
              <a:rPr lang="en-US" sz="1100" dirty="0" smtClean="0">
                <a:solidFill>
                  <a:schemeClr val="bg1"/>
                </a:solidFill>
                <a:latin typeface="Century Gothic" panose="020B0502020202020204" pitchFamily="34" charset="0"/>
              </a:rPr>
              <a:t>Image credit: Miami Beach Public Works Department</a:t>
            </a:r>
            <a:endParaRPr lang="en-US" sz="1100" dirty="0">
              <a:solidFill>
                <a:schemeClr val="bg1"/>
              </a:solidFill>
              <a:latin typeface="Century Gothic" panose="020B0502020202020204" pitchFamily="34" charset="0"/>
            </a:endParaRPr>
          </a:p>
        </p:txBody>
      </p:sp>
      <p:sp>
        <p:nvSpPr>
          <p:cNvPr id="21" name="Shape 330"/>
          <p:cNvSpPr/>
          <p:nvPr/>
        </p:nvSpPr>
        <p:spPr>
          <a:xfrm>
            <a:off x="734108" y="900224"/>
            <a:ext cx="2458543" cy="3653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tx1">
                    <a:lumMod val="65000"/>
                    <a:lumOff val="35000"/>
                  </a:schemeClr>
                </a:solidFill>
                <a:latin typeface="Century Gothic"/>
                <a:ea typeface="Century Gothic"/>
                <a:cs typeface="Century Gothic"/>
                <a:sym typeface="Century Gothic"/>
              </a:rPr>
              <a:t>Long-term Damage</a:t>
            </a:r>
          </a:p>
          <a:p>
            <a:pPr lvl="0"/>
            <a:r>
              <a:rPr lang="en-US" dirty="0">
                <a:solidFill>
                  <a:srgbClr val="000000">
                    <a:lumMod val="65000"/>
                    <a:lumOff val="35000"/>
                  </a:srgbClr>
                </a:solidFill>
                <a:latin typeface="Century Gothic"/>
                <a:ea typeface="Century Gothic"/>
                <a:cs typeface="Century Gothic"/>
                <a:sym typeface="Century Gothic"/>
              </a:rPr>
              <a:t>September 7</a:t>
            </a:r>
            <a:r>
              <a:rPr lang="en-US" dirty="0" smtClean="0">
                <a:solidFill>
                  <a:srgbClr val="000000">
                    <a:lumMod val="65000"/>
                    <a:lumOff val="35000"/>
                  </a:srgbClr>
                </a:solidFill>
                <a:latin typeface="Century Gothic"/>
                <a:ea typeface="Century Gothic"/>
                <a:cs typeface="Century Gothic"/>
                <a:sym typeface="Century Gothic"/>
              </a:rPr>
              <a:t>, 2017 –</a:t>
            </a:r>
          </a:p>
          <a:p>
            <a:pPr lvl="0"/>
            <a:r>
              <a:rPr lang="en-US" dirty="0" smtClean="0">
                <a:solidFill>
                  <a:srgbClr val="000000">
                    <a:lumMod val="65000"/>
                    <a:lumOff val="35000"/>
                  </a:srgbClr>
                </a:solidFill>
                <a:latin typeface="Century Gothic"/>
                <a:ea typeface="Century Gothic"/>
                <a:cs typeface="Century Gothic"/>
                <a:sym typeface="Century Gothic"/>
              </a:rPr>
              <a:t>December 12, 2017</a:t>
            </a:r>
            <a:endParaRPr lang="en-US" dirty="0">
              <a:solidFill>
                <a:srgbClr val="000000">
                  <a:lumMod val="65000"/>
                  <a:lumOff val="35000"/>
                </a:srgbClr>
              </a:solidFill>
              <a:latin typeface="Century Gothic"/>
              <a:ea typeface="Century Gothic"/>
              <a:cs typeface="Century Gothic"/>
              <a:sym typeface="Century Gothic"/>
            </a:endParaRPr>
          </a:p>
          <a:p>
            <a:pPr marL="0" marR="0" lvl="0" indent="0" algn="l" rtl="0">
              <a:spcBef>
                <a:spcPts val="0"/>
              </a:spcBef>
              <a:spcAft>
                <a:spcPts val="0"/>
              </a:spcAft>
              <a:buNone/>
            </a:pPr>
            <a:endParaRPr sz="1600" b="1" dirty="0">
              <a:solidFill>
                <a:schemeClr val="tx1">
                  <a:lumMod val="65000"/>
                  <a:lumOff val="3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a:solidFill>
                  <a:srgbClr val="1B57AF"/>
                </a:solidFill>
                <a:latin typeface="Century Gothic"/>
                <a:ea typeface="Century Gothic"/>
                <a:cs typeface="Century Gothic"/>
                <a:sym typeface="Century Gothic"/>
              </a:rPr>
              <a:t>Results </a:t>
            </a:r>
            <a:endParaRPr sz="4320" b="0" i="0" u="none" strike="noStrike" cap="none" dirty="0">
              <a:solidFill>
                <a:srgbClr val="1B57AF"/>
              </a:solidFill>
              <a:latin typeface="Century Gothic"/>
              <a:ea typeface="Century Gothic"/>
              <a:cs typeface="Century Gothic"/>
              <a:sym typeface="Century Gothic"/>
            </a:endParaRPr>
          </a:p>
        </p:txBody>
      </p:sp>
      <p:grpSp>
        <p:nvGrpSpPr>
          <p:cNvPr id="295" name="Shape 295"/>
          <p:cNvGrpSpPr/>
          <p:nvPr/>
        </p:nvGrpSpPr>
        <p:grpSpPr>
          <a:xfrm>
            <a:off x="7000" y="821817"/>
            <a:ext cx="4217582" cy="5495630"/>
            <a:chOff x="7000" y="850077"/>
            <a:chExt cx="4217582" cy="5495630"/>
          </a:xfrm>
        </p:grpSpPr>
        <p:grpSp>
          <p:nvGrpSpPr>
            <p:cNvPr id="296" name="Shape 296"/>
            <p:cNvGrpSpPr/>
            <p:nvPr/>
          </p:nvGrpSpPr>
          <p:grpSpPr>
            <a:xfrm>
              <a:off x="7000" y="850077"/>
              <a:ext cx="4217582" cy="5495630"/>
              <a:chOff x="7000" y="487418"/>
              <a:chExt cx="4495876" cy="5858256"/>
            </a:xfrm>
          </p:grpSpPr>
          <p:pic>
            <p:nvPicPr>
              <p:cNvPr id="297" name="Shape 297"/>
              <p:cNvPicPr preferRelativeResize="0"/>
              <p:nvPr/>
            </p:nvPicPr>
            <p:blipFill rotWithShape="1">
              <a:blip r:embed="rId3">
                <a:alphaModFix/>
              </a:blip>
              <a:srcRect l="5713" t="5833" r="8876" b="8165"/>
              <a:stretch/>
            </p:blipFill>
            <p:spPr>
              <a:xfrm>
                <a:off x="7000" y="487418"/>
                <a:ext cx="4495876" cy="5858256"/>
              </a:xfrm>
              <a:prstGeom prst="rect">
                <a:avLst/>
              </a:prstGeom>
              <a:noFill/>
              <a:ln>
                <a:noFill/>
              </a:ln>
            </p:spPr>
          </p:pic>
          <p:pic>
            <p:nvPicPr>
              <p:cNvPr id="298" name="Shape 298"/>
              <p:cNvPicPr preferRelativeResize="0"/>
              <p:nvPr/>
            </p:nvPicPr>
            <p:blipFill rotWithShape="1">
              <a:blip r:embed="rId4">
                <a:alphaModFix/>
              </a:blip>
              <a:srcRect/>
              <a:stretch/>
            </p:blipFill>
            <p:spPr>
              <a:xfrm>
                <a:off x="405678" y="6015988"/>
                <a:ext cx="1070850" cy="262626"/>
              </a:xfrm>
              <a:prstGeom prst="rect">
                <a:avLst/>
              </a:prstGeom>
              <a:noFill/>
              <a:ln>
                <a:noFill/>
              </a:ln>
            </p:spPr>
          </p:pic>
        </p:grpSp>
        <p:pic>
          <p:nvPicPr>
            <p:cNvPr id="299" name="Shape 299"/>
            <p:cNvPicPr preferRelativeResize="0"/>
            <p:nvPr/>
          </p:nvPicPr>
          <p:blipFill rotWithShape="1">
            <a:blip r:embed="rId5">
              <a:alphaModFix/>
            </a:blip>
            <a:srcRect/>
            <a:stretch/>
          </p:blipFill>
          <p:spPr>
            <a:xfrm>
              <a:off x="402074" y="5356496"/>
              <a:ext cx="436126" cy="659507"/>
            </a:xfrm>
            <a:prstGeom prst="rect">
              <a:avLst/>
            </a:prstGeom>
            <a:noFill/>
            <a:ln>
              <a:noFill/>
            </a:ln>
          </p:spPr>
        </p:pic>
        <p:grpSp>
          <p:nvGrpSpPr>
            <p:cNvPr id="300" name="Shape 300"/>
            <p:cNvGrpSpPr/>
            <p:nvPr/>
          </p:nvGrpSpPr>
          <p:grpSpPr>
            <a:xfrm>
              <a:off x="385334" y="2494447"/>
              <a:ext cx="2677884" cy="665136"/>
              <a:chOff x="1745295" y="21152146"/>
              <a:chExt cx="4305972" cy="925342"/>
            </a:xfrm>
          </p:grpSpPr>
          <p:pic>
            <p:nvPicPr>
              <p:cNvPr id="301" name="Shape 301"/>
              <p:cNvPicPr preferRelativeResize="0"/>
              <p:nvPr/>
            </p:nvPicPr>
            <p:blipFill rotWithShape="1">
              <a:blip r:embed="rId6">
                <a:alphaModFix/>
              </a:blip>
              <a:srcRect/>
              <a:stretch/>
            </p:blipFill>
            <p:spPr>
              <a:xfrm>
                <a:off x="1745295" y="21152146"/>
                <a:ext cx="805863" cy="882610"/>
              </a:xfrm>
              <a:prstGeom prst="rect">
                <a:avLst/>
              </a:prstGeom>
              <a:noFill/>
              <a:ln>
                <a:noFill/>
              </a:ln>
            </p:spPr>
          </p:pic>
          <p:sp>
            <p:nvSpPr>
              <p:cNvPr id="302" name="Shape 302"/>
              <p:cNvSpPr/>
              <p:nvPr/>
            </p:nvSpPr>
            <p:spPr>
              <a:xfrm>
                <a:off x="2420067" y="21190828"/>
                <a:ext cx="3631200" cy="47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Grasses and Shrubs</a:t>
                </a:r>
                <a:endParaRPr sz="1600" b="1" dirty="0">
                  <a:solidFill>
                    <a:srgbClr val="3F3F3F"/>
                  </a:solidFill>
                  <a:latin typeface="Century Gothic"/>
                  <a:ea typeface="Century Gothic"/>
                  <a:cs typeface="Century Gothic"/>
                  <a:sym typeface="Century Gothic"/>
                </a:endParaRPr>
              </a:p>
            </p:txBody>
          </p:sp>
          <p:sp>
            <p:nvSpPr>
              <p:cNvPr id="303" name="Shape 303"/>
              <p:cNvSpPr/>
              <p:nvPr/>
            </p:nvSpPr>
            <p:spPr>
              <a:xfrm>
                <a:off x="2429532" y="21606519"/>
                <a:ext cx="1609029" cy="4709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Canopy</a:t>
                </a:r>
                <a:endParaRPr sz="1800" b="1">
                  <a:solidFill>
                    <a:srgbClr val="3F3F3F"/>
                  </a:solidFill>
                  <a:latin typeface="Century Gothic"/>
                  <a:ea typeface="Century Gothic"/>
                  <a:cs typeface="Century Gothic"/>
                  <a:sym typeface="Century Gothic"/>
                </a:endParaRPr>
              </a:p>
            </p:txBody>
          </p:sp>
        </p:grpSp>
        <p:sp>
          <p:nvSpPr>
            <p:cNvPr id="304" name="Shape 304"/>
            <p:cNvSpPr/>
            <p:nvPr/>
          </p:nvSpPr>
          <p:spPr>
            <a:xfrm>
              <a:off x="461826" y="1018860"/>
              <a:ext cx="2206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tx1">
                      <a:lumMod val="65000"/>
                      <a:lumOff val="35000"/>
                    </a:schemeClr>
                  </a:solidFill>
                  <a:latin typeface="Century Gothic"/>
                  <a:ea typeface="Century Gothic"/>
                  <a:cs typeface="Century Gothic"/>
                  <a:sym typeface="Century Gothic"/>
                </a:rPr>
                <a:t>Vegetation </a:t>
              </a:r>
              <a:r>
                <a:rPr lang="en-US" sz="1800" b="1" dirty="0" smtClean="0">
                  <a:solidFill>
                    <a:schemeClr val="tx1">
                      <a:lumMod val="65000"/>
                      <a:lumOff val="35000"/>
                    </a:schemeClr>
                  </a:solidFill>
                  <a:latin typeface="Century Gothic"/>
                  <a:ea typeface="Century Gothic"/>
                  <a:cs typeface="Century Gothic"/>
                  <a:sym typeface="Century Gothic"/>
                </a:rPr>
                <a:t>Cover</a:t>
              </a:r>
            </a:p>
            <a:p>
              <a:pPr marL="0" marR="0" lvl="0" indent="0" algn="l" rtl="0">
                <a:spcBef>
                  <a:spcPts val="0"/>
                </a:spcBef>
                <a:spcAft>
                  <a:spcPts val="0"/>
                </a:spcAft>
                <a:buNone/>
              </a:pPr>
              <a:r>
                <a:rPr lang="en-US" sz="1600" dirty="0" smtClean="0">
                  <a:solidFill>
                    <a:schemeClr val="tx1">
                      <a:lumMod val="65000"/>
                      <a:lumOff val="35000"/>
                    </a:schemeClr>
                  </a:solidFill>
                  <a:latin typeface="Century Gothic"/>
                  <a:ea typeface="Century Gothic"/>
                  <a:cs typeface="Century Gothic"/>
                  <a:sym typeface="Century Gothic"/>
                </a:rPr>
                <a:t>September 7, 2017</a:t>
              </a:r>
              <a:endParaRPr sz="1600" dirty="0">
                <a:solidFill>
                  <a:schemeClr val="tx1">
                    <a:lumMod val="65000"/>
                    <a:lumOff val="35000"/>
                  </a:schemeClr>
                </a:solidFill>
                <a:latin typeface="Century Gothic"/>
                <a:ea typeface="Century Gothic"/>
                <a:cs typeface="Century Gothic"/>
                <a:sym typeface="Century Gothic"/>
              </a:endParaRPr>
            </a:p>
          </p:txBody>
        </p:sp>
      </p:grpSp>
      <p:grpSp>
        <p:nvGrpSpPr>
          <p:cNvPr id="305" name="Shape 305"/>
          <p:cNvGrpSpPr/>
          <p:nvPr/>
        </p:nvGrpSpPr>
        <p:grpSpPr>
          <a:xfrm>
            <a:off x="8102673" y="828985"/>
            <a:ext cx="3869167" cy="5495615"/>
            <a:chOff x="8102673" y="857245"/>
            <a:chExt cx="3869167" cy="5495615"/>
          </a:xfrm>
        </p:grpSpPr>
        <p:grpSp>
          <p:nvGrpSpPr>
            <p:cNvPr id="306" name="Shape 306"/>
            <p:cNvGrpSpPr/>
            <p:nvPr/>
          </p:nvGrpSpPr>
          <p:grpSpPr>
            <a:xfrm>
              <a:off x="8102673" y="857245"/>
              <a:ext cx="3869167" cy="5495615"/>
              <a:chOff x="8102450" y="682415"/>
              <a:chExt cx="3992125" cy="5670259"/>
            </a:xfrm>
          </p:grpSpPr>
          <p:pic>
            <p:nvPicPr>
              <p:cNvPr id="307" name="Shape 307"/>
              <p:cNvPicPr preferRelativeResize="0"/>
              <p:nvPr/>
            </p:nvPicPr>
            <p:blipFill rotWithShape="1">
              <a:blip r:embed="rId7">
                <a:alphaModFix/>
              </a:blip>
              <a:srcRect l="12165" t="5492" r="8576" b="7515"/>
              <a:stretch/>
            </p:blipFill>
            <p:spPr>
              <a:xfrm>
                <a:off x="8102450" y="682415"/>
                <a:ext cx="3992125" cy="5670259"/>
              </a:xfrm>
              <a:prstGeom prst="rect">
                <a:avLst/>
              </a:prstGeom>
              <a:noFill/>
              <a:ln>
                <a:noFill/>
              </a:ln>
            </p:spPr>
          </p:pic>
          <p:pic>
            <p:nvPicPr>
              <p:cNvPr id="308" name="Shape 308"/>
              <p:cNvPicPr preferRelativeResize="0"/>
              <p:nvPr/>
            </p:nvPicPr>
            <p:blipFill rotWithShape="1">
              <a:blip r:embed="rId8">
                <a:alphaModFix/>
              </a:blip>
              <a:srcRect l="26493" t="87097" r="51505" b="9363"/>
              <a:stretch/>
            </p:blipFill>
            <p:spPr>
              <a:xfrm>
                <a:off x="8116613" y="6005108"/>
                <a:ext cx="1127374" cy="234679"/>
              </a:xfrm>
              <a:prstGeom prst="rect">
                <a:avLst/>
              </a:prstGeom>
              <a:noFill/>
              <a:ln>
                <a:noFill/>
              </a:ln>
            </p:spPr>
          </p:pic>
        </p:grpSp>
        <p:grpSp>
          <p:nvGrpSpPr>
            <p:cNvPr id="309" name="Shape 309"/>
            <p:cNvGrpSpPr/>
            <p:nvPr/>
          </p:nvGrpSpPr>
          <p:grpSpPr>
            <a:xfrm>
              <a:off x="8217763" y="2160179"/>
              <a:ext cx="2513901" cy="1361058"/>
              <a:chOff x="14867133" y="20722672"/>
              <a:chExt cx="4175915" cy="1630791"/>
            </a:xfrm>
          </p:grpSpPr>
          <p:pic>
            <p:nvPicPr>
              <p:cNvPr id="310" name="Shape 310"/>
              <p:cNvPicPr preferRelativeResize="0"/>
              <p:nvPr/>
            </p:nvPicPr>
            <p:blipFill rotWithShape="1">
              <a:blip r:embed="rId9">
                <a:alphaModFix/>
              </a:blip>
              <a:srcRect/>
              <a:stretch/>
            </p:blipFill>
            <p:spPr>
              <a:xfrm>
                <a:off x="14867133" y="20722672"/>
                <a:ext cx="581604" cy="1571905"/>
              </a:xfrm>
              <a:prstGeom prst="rect">
                <a:avLst/>
              </a:prstGeom>
              <a:noFill/>
              <a:ln>
                <a:noFill/>
              </a:ln>
            </p:spPr>
          </p:pic>
          <p:sp>
            <p:nvSpPr>
              <p:cNvPr id="311" name="Shape 311"/>
              <p:cNvSpPr/>
              <p:nvPr/>
            </p:nvSpPr>
            <p:spPr>
              <a:xfrm>
                <a:off x="15392658" y="20731281"/>
                <a:ext cx="2447835" cy="4056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No Recovery</a:t>
                </a:r>
                <a:endParaRPr sz="1600" b="1">
                  <a:solidFill>
                    <a:srgbClr val="3F3F3F"/>
                  </a:solidFill>
                  <a:latin typeface="Century Gothic"/>
                  <a:ea typeface="Century Gothic"/>
                  <a:cs typeface="Century Gothic"/>
                  <a:sym typeface="Century Gothic"/>
                </a:endParaRPr>
              </a:p>
            </p:txBody>
          </p:sp>
          <p:sp>
            <p:nvSpPr>
              <p:cNvPr id="312" name="Shape 312"/>
              <p:cNvSpPr/>
              <p:nvPr/>
            </p:nvSpPr>
            <p:spPr>
              <a:xfrm>
                <a:off x="15402117" y="21026645"/>
                <a:ext cx="3252063" cy="4056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Minimal Recovery</a:t>
                </a:r>
                <a:endParaRPr sz="1600" b="1">
                  <a:solidFill>
                    <a:srgbClr val="3F3F3F"/>
                  </a:solidFill>
                  <a:latin typeface="Century Gothic"/>
                  <a:ea typeface="Century Gothic"/>
                  <a:cs typeface="Century Gothic"/>
                  <a:sym typeface="Century Gothic"/>
                </a:endParaRPr>
              </a:p>
            </p:txBody>
          </p:sp>
          <p:sp>
            <p:nvSpPr>
              <p:cNvPr id="313" name="Shape 313"/>
              <p:cNvSpPr/>
              <p:nvPr/>
            </p:nvSpPr>
            <p:spPr>
              <a:xfrm>
                <a:off x="15407511" y="21343081"/>
                <a:ext cx="3635537" cy="4056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Moderate Recovery</a:t>
                </a:r>
                <a:endParaRPr sz="1600" b="1">
                  <a:solidFill>
                    <a:srgbClr val="3F3F3F"/>
                  </a:solidFill>
                  <a:latin typeface="Century Gothic"/>
                  <a:ea typeface="Century Gothic"/>
                  <a:cs typeface="Century Gothic"/>
                  <a:sym typeface="Century Gothic"/>
                </a:endParaRPr>
              </a:p>
            </p:txBody>
          </p:sp>
          <p:sp>
            <p:nvSpPr>
              <p:cNvPr id="314" name="Shape 314"/>
              <p:cNvSpPr/>
              <p:nvPr/>
            </p:nvSpPr>
            <p:spPr>
              <a:xfrm>
                <a:off x="15396238" y="21632355"/>
                <a:ext cx="2708811" cy="4056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High Recovery</a:t>
                </a:r>
                <a:endParaRPr sz="1600" b="1" dirty="0">
                  <a:solidFill>
                    <a:srgbClr val="3F3F3F"/>
                  </a:solidFill>
                  <a:latin typeface="Century Gothic"/>
                  <a:ea typeface="Century Gothic"/>
                  <a:cs typeface="Century Gothic"/>
                  <a:sym typeface="Century Gothic"/>
                </a:endParaRPr>
              </a:p>
            </p:txBody>
          </p:sp>
          <p:sp>
            <p:nvSpPr>
              <p:cNvPr id="315" name="Shape 315"/>
              <p:cNvSpPr/>
              <p:nvPr/>
            </p:nvSpPr>
            <p:spPr>
              <a:xfrm>
                <a:off x="15412930" y="21947863"/>
                <a:ext cx="2482500" cy="40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3F3F3F"/>
                    </a:solidFill>
                    <a:latin typeface="Century Gothic"/>
                    <a:ea typeface="Century Gothic"/>
                    <a:cs typeface="Century Gothic"/>
                    <a:sym typeface="Century Gothic"/>
                  </a:rPr>
                  <a:t>Full Recovery</a:t>
                </a:r>
                <a:endParaRPr sz="1600" b="1">
                  <a:solidFill>
                    <a:srgbClr val="3F3F3F"/>
                  </a:solidFill>
                  <a:latin typeface="Century Gothic"/>
                  <a:ea typeface="Century Gothic"/>
                  <a:cs typeface="Century Gothic"/>
                  <a:sym typeface="Century Gothic"/>
                </a:endParaRPr>
              </a:p>
            </p:txBody>
          </p:sp>
        </p:grpSp>
        <p:pic>
          <p:nvPicPr>
            <p:cNvPr id="316" name="Shape 316"/>
            <p:cNvPicPr preferRelativeResize="0"/>
            <p:nvPr/>
          </p:nvPicPr>
          <p:blipFill rotWithShape="1">
            <a:blip r:embed="rId5">
              <a:alphaModFix/>
            </a:blip>
            <a:srcRect/>
            <a:stretch/>
          </p:blipFill>
          <p:spPr>
            <a:xfrm>
              <a:off x="8153400" y="5303204"/>
              <a:ext cx="412799" cy="624231"/>
            </a:xfrm>
            <a:prstGeom prst="rect">
              <a:avLst/>
            </a:prstGeom>
            <a:noFill/>
            <a:ln>
              <a:noFill/>
            </a:ln>
          </p:spPr>
        </p:pic>
        <p:sp>
          <p:nvSpPr>
            <p:cNvPr id="317" name="Shape 317"/>
            <p:cNvSpPr/>
            <p:nvPr/>
          </p:nvSpPr>
          <p:spPr>
            <a:xfrm>
              <a:off x="8179133" y="1038906"/>
              <a:ext cx="3440700" cy="369300"/>
            </a:xfrm>
            <a:prstGeom prst="rect">
              <a:avLst/>
            </a:prstGeom>
            <a:noFill/>
            <a:ln>
              <a:noFill/>
            </a:ln>
          </p:spPr>
          <p:txBody>
            <a:bodyPr spcFirstLastPara="1" wrap="square" lIns="91425" tIns="45700" rIns="91425" bIns="45700" anchor="t" anchorCtr="0">
              <a:noAutofit/>
            </a:bodyPr>
            <a:lstStyle/>
            <a:p>
              <a:r>
                <a:rPr lang="en-US" sz="1800" b="1" dirty="0">
                  <a:solidFill>
                    <a:schemeClr val="tx1">
                      <a:lumMod val="65000"/>
                      <a:lumOff val="35000"/>
                    </a:schemeClr>
                  </a:solidFill>
                  <a:latin typeface="Century Gothic"/>
                  <a:ea typeface="Century Gothic"/>
                  <a:cs typeface="Century Gothic"/>
                  <a:sym typeface="Century Gothic"/>
                </a:rPr>
                <a:t>Vegetation </a:t>
              </a:r>
              <a:r>
                <a:rPr lang="en-US" sz="1800" b="1" dirty="0" smtClean="0">
                  <a:solidFill>
                    <a:schemeClr val="tx1">
                      <a:lumMod val="65000"/>
                      <a:lumOff val="35000"/>
                    </a:schemeClr>
                  </a:solidFill>
                  <a:latin typeface="Century Gothic"/>
                  <a:ea typeface="Century Gothic"/>
                  <a:cs typeface="Century Gothic"/>
                  <a:sym typeface="Century Gothic"/>
                </a:rPr>
                <a:t>Recovery</a:t>
              </a:r>
            </a:p>
            <a:p>
              <a:r>
                <a:rPr lang="en-US" sz="1600" dirty="0" smtClean="0">
                  <a:solidFill>
                    <a:schemeClr val="tx1">
                      <a:lumMod val="65000"/>
                      <a:lumOff val="35000"/>
                    </a:schemeClr>
                  </a:solidFill>
                  <a:latin typeface="Century Gothic"/>
                  <a:ea typeface="Century Gothic"/>
                  <a:cs typeface="Century Gothic"/>
                  <a:sym typeface="Century Gothic"/>
                </a:rPr>
                <a:t>December 12, </a:t>
              </a:r>
              <a:r>
                <a:rPr lang="en-US" sz="1600" dirty="0">
                  <a:solidFill>
                    <a:schemeClr val="tx1">
                      <a:lumMod val="65000"/>
                      <a:lumOff val="35000"/>
                    </a:schemeClr>
                  </a:solidFill>
                  <a:latin typeface="Century Gothic"/>
                  <a:ea typeface="Century Gothic"/>
                  <a:cs typeface="Century Gothic"/>
                  <a:sym typeface="Century Gothic"/>
                </a:rPr>
                <a:t>2017</a:t>
              </a:r>
            </a:p>
            <a:p>
              <a:pPr marL="0" marR="0" lvl="0" indent="0" algn="l" rtl="0">
                <a:spcBef>
                  <a:spcPts val="0"/>
                </a:spcBef>
                <a:spcAft>
                  <a:spcPts val="0"/>
                </a:spcAft>
                <a:buNone/>
              </a:pPr>
              <a:endParaRPr lang="en-US" sz="1800" b="1" dirty="0" smtClean="0">
                <a:solidFill>
                  <a:schemeClr val="tx1">
                    <a:lumMod val="65000"/>
                    <a:lumOff val="35000"/>
                  </a:schemeClr>
                </a:solidFill>
                <a:latin typeface="Century Gothic"/>
                <a:ea typeface="Century Gothic"/>
                <a:cs typeface="Century Gothic"/>
                <a:sym typeface="Century Gothic"/>
              </a:endParaRPr>
            </a:p>
            <a:p>
              <a:pPr marL="0" marR="0" lvl="0" indent="0" algn="l" rtl="0">
                <a:spcBef>
                  <a:spcPts val="0"/>
                </a:spcBef>
                <a:spcAft>
                  <a:spcPts val="0"/>
                </a:spcAft>
                <a:buNone/>
              </a:pPr>
              <a:endParaRPr b="1" dirty="0">
                <a:solidFill>
                  <a:schemeClr val="tx1">
                    <a:lumMod val="65000"/>
                    <a:lumOff val="35000"/>
                  </a:schemeClr>
                </a:solidFill>
              </a:endParaRPr>
            </a:p>
          </p:txBody>
        </p:sp>
      </p:grpSp>
      <p:grpSp>
        <p:nvGrpSpPr>
          <p:cNvPr id="318" name="Shape 318"/>
          <p:cNvGrpSpPr/>
          <p:nvPr/>
        </p:nvGrpSpPr>
        <p:grpSpPr>
          <a:xfrm>
            <a:off x="4164648" y="886140"/>
            <a:ext cx="3751897" cy="5329042"/>
            <a:chOff x="4274430" y="857270"/>
            <a:chExt cx="3792119" cy="5386172"/>
          </a:xfrm>
        </p:grpSpPr>
        <p:grpSp>
          <p:nvGrpSpPr>
            <p:cNvPr id="319" name="Shape 319"/>
            <p:cNvGrpSpPr/>
            <p:nvPr/>
          </p:nvGrpSpPr>
          <p:grpSpPr>
            <a:xfrm>
              <a:off x="4274430" y="857270"/>
              <a:ext cx="3792119" cy="5386172"/>
              <a:chOff x="4502875" y="572975"/>
              <a:chExt cx="3992125" cy="5670251"/>
            </a:xfrm>
          </p:grpSpPr>
          <p:pic>
            <p:nvPicPr>
              <p:cNvPr id="320" name="Shape 320"/>
              <p:cNvPicPr preferRelativeResize="0"/>
              <p:nvPr/>
            </p:nvPicPr>
            <p:blipFill rotWithShape="1">
              <a:blip r:embed="rId10">
                <a:alphaModFix/>
              </a:blip>
              <a:srcRect l="11673" t="6553" r="11680" b="9321"/>
              <a:stretch/>
            </p:blipFill>
            <p:spPr>
              <a:xfrm>
                <a:off x="4502875" y="572975"/>
                <a:ext cx="3992125" cy="5670251"/>
              </a:xfrm>
              <a:prstGeom prst="rect">
                <a:avLst/>
              </a:prstGeom>
              <a:noFill/>
              <a:ln>
                <a:noFill/>
              </a:ln>
            </p:spPr>
          </p:pic>
          <p:pic>
            <p:nvPicPr>
              <p:cNvPr id="321" name="Shape 321"/>
              <p:cNvPicPr preferRelativeResize="0"/>
              <p:nvPr/>
            </p:nvPicPr>
            <p:blipFill rotWithShape="1">
              <a:blip r:embed="rId8">
                <a:alphaModFix/>
              </a:blip>
              <a:srcRect l="26493" t="87097" r="51505" b="8942"/>
              <a:stretch/>
            </p:blipFill>
            <p:spPr>
              <a:xfrm>
                <a:off x="4560377" y="5980604"/>
                <a:ext cx="1127374" cy="262622"/>
              </a:xfrm>
              <a:prstGeom prst="rect">
                <a:avLst/>
              </a:prstGeom>
              <a:noFill/>
              <a:ln>
                <a:noFill/>
              </a:ln>
            </p:spPr>
          </p:pic>
        </p:grpSp>
        <p:pic>
          <p:nvPicPr>
            <p:cNvPr id="322" name="Shape 322"/>
            <p:cNvPicPr preferRelativeResize="0"/>
            <p:nvPr/>
          </p:nvPicPr>
          <p:blipFill rotWithShape="1">
            <a:blip r:embed="rId5">
              <a:alphaModFix/>
            </a:blip>
            <a:srcRect/>
            <a:stretch/>
          </p:blipFill>
          <p:spPr>
            <a:xfrm>
              <a:off x="4338273" y="5212952"/>
              <a:ext cx="461479" cy="697845"/>
            </a:xfrm>
            <a:prstGeom prst="rect">
              <a:avLst/>
            </a:prstGeom>
            <a:noFill/>
            <a:ln>
              <a:noFill/>
            </a:ln>
          </p:spPr>
        </p:pic>
        <p:grpSp>
          <p:nvGrpSpPr>
            <p:cNvPr id="323" name="Shape 323"/>
            <p:cNvGrpSpPr/>
            <p:nvPr/>
          </p:nvGrpSpPr>
          <p:grpSpPr>
            <a:xfrm>
              <a:off x="4376920" y="2118105"/>
              <a:ext cx="2542720" cy="1386302"/>
              <a:chOff x="8052615" y="20561001"/>
              <a:chExt cx="3168892" cy="1593083"/>
            </a:xfrm>
          </p:grpSpPr>
          <p:pic>
            <p:nvPicPr>
              <p:cNvPr id="324" name="Shape 324"/>
              <p:cNvPicPr preferRelativeResize="0"/>
              <p:nvPr/>
            </p:nvPicPr>
            <p:blipFill rotWithShape="1">
              <a:blip r:embed="rId11">
                <a:alphaModFix/>
              </a:blip>
              <a:srcRect/>
              <a:stretch/>
            </p:blipFill>
            <p:spPr>
              <a:xfrm>
                <a:off x="8052615" y="20649509"/>
                <a:ext cx="527162" cy="1443771"/>
              </a:xfrm>
              <a:prstGeom prst="rect">
                <a:avLst/>
              </a:prstGeom>
              <a:noFill/>
              <a:ln>
                <a:noFill/>
              </a:ln>
            </p:spPr>
          </p:pic>
          <p:sp>
            <p:nvSpPr>
              <p:cNvPr id="325" name="Shape 325"/>
              <p:cNvSpPr/>
              <p:nvPr/>
            </p:nvSpPr>
            <p:spPr>
              <a:xfrm>
                <a:off x="8557981" y="20561001"/>
                <a:ext cx="1772485" cy="389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No Damage</a:t>
                </a:r>
                <a:endParaRPr b="1" dirty="0"/>
              </a:p>
            </p:txBody>
          </p:sp>
          <p:sp>
            <p:nvSpPr>
              <p:cNvPr id="326" name="Shape 326"/>
              <p:cNvSpPr/>
              <p:nvPr/>
            </p:nvSpPr>
            <p:spPr>
              <a:xfrm>
                <a:off x="8557981" y="20862008"/>
                <a:ext cx="2623228" cy="389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Minimal Damage</a:t>
                </a:r>
                <a:endParaRPr b="1" dirty="0"/>
              </a:p>
            </p:txBody>
          </p:sp>
          <p:sp>
            <p:nvSpPr>
              <p:cNvPr id="327" name="Shape 327"/>
              <p:cNvSpPr/>
              <p:nvPr/>
            </p:nvSpPr>
            <p:spPr>
              <a:xfrm>
                <a:off x="8557981" y="21163014"/>
                <a:ext cx="2663526" cy="389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Moderate Damage</a:t>
                </a:r>
                <a:endParaRPr b="1" dirty="0"/>
              </a:p>
            </p:txBody>
          </p:sp>
          <p:sp>
            <p:nvSpPr>
              <p:cNvPr id="328" name="Shape 328"/>
              <p:cNvSpPr/>
              <p:nvPr/>
            </p:nvSpPr>
            <p:spPr>
              <a:xfrm>
                <a:off x="8557981" y="21464021"/>
                <a:ext cx="1968273" cy="389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High Damage</a:t>
                </a:r>
                <a:endParaRPr b="1" dirty="0"/>
              </a:p>
            </p:txBody>
          </p:sp>
          <p:sp>
            <p:nvSpPr>
              <p:cNvPr id="329" name="Shape 329"/>
              <p:cNvSpPr/>
              <p:nvPr/>
            </p:nvSpPr>
            <p:spPr>
              <a:xfrm>
                <a:off x="8557981" y="21765029"/>
                <a:ext cx="2259959" cy="389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3F3F3F"/>
                    </a:solidFill>
                    <a:latin typeface="Century Gothic"/>
                    <a:ea typeface="Century Gothic"/>
                    <a:cs typeface="Century Gothic"/>
                    <a:sym typeface="Century Gothic"/>
                  </a:rPr>
                  <a:t>Severe Damage</a:t>
                </a:r>
                <a:endParaRPr b="1" dirty="0"/>
              </a:p>
            </p:txBody>
          </p:sp>
        </p:grpSp>
        <p:sp>
          <p:nvSpPr>
            <p:cNvPr id="330" name="Shape 330"/>
            <p:cNvSpPr/>
            <p:nvPr/>
          </p:nvSpPr>
          <p:spPr>
            <a:xfrm>
              <a:off x="4376936" y="962850"/>
              <a:ext cx="2484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tx1">
                      <a:lumMod val="65000"/>
                      <a:lumOff val="35000"/>
                    </a:schemeClr>
                  </a:solidFill>
                  <a:latin typeface="Century Gothic"/>
                  <a:ea typeface="Century Gothic"/>
                  <a:cs typeface="Century Gothic"/>
                  <a:sym typeface="Century Gothic"/>
                </a:rPr>
                <a:t>Immediate </a:t>
              </a:r>
              <a:r>
                <a:rPr lang="en-US" sz="1800" b="1" dirty="0" smtClean="0">
                  <a:solidFill>
                    <a:schemeClr val="tx1">
                      <a:lumMod val="65000"/>
                      <a:lumOff val="35000"/>
                    </a:schemeClr>
                  </a:solidFill>
                  <a:latin typeface="Century Gothic"/>
                  <a:ea typeface="Century Gothic"/>
                  <a:cs typeface="Century Gothic"/>
                  <a:sym typeface="Century Gothic"/>
                </a:rPr>
                <a:t>Damage</a:t>
              </a:r>
            </a:p>
            <a:p>
              <a:pPr lvl="0"/>
              <a:r>
                <a:rPr lang="en-US" sz="1600" dirty="0">
                  <a:solidFill>
                    <a:srgbClr val="000000">
                      <a:lumMod val="65000"/>
                      <a:lumOff val="35000"/>
                    </a:srgbClr>
                  </a:solidFill>
                  <a:latin typeface="Century Gothic"/>
                  <a:ea typeface="Century Gothic"/>
                  <a:cs typeface="Century Gothic"/>
                  <a:sym typeface="Century Gothic"/>
                </a:rPr>
                <a:t>September </a:t>
              </a:r>
              <a:r>
                <a:rPr lang="en-US" sz="1600" dirty="0" smtClean="0">
                  <a:solidFill>
                    <a:srgbClr val="000000">
                      <a:lumMod val="65000"/>
                      <a:lumOff val="35000"/>
                    </a:srgbClr>
                  </a:solidFill>
                  <a:latin typeface="Century Gothic"/>
                  <a:ea typeface="Century Gothic"/>
                  <a:cs typeface="Century Gothic"/>
                  <a:sym typeface="Century Gothic"/>
                </a:rPr>
                <a:t>13, </a:t>
              </a:r>
              <a:r>
                <a:rPr lang="en-US" sz="1600" dirty="0">
                  <a:solidFill>
                    <a:srgbClr val="000000">
                      <a:lumMod val="65000"/>
                      <a:lumOff val="35000"/>
                    </a:srgbClr>
                  </a:solidFill>
                  <a:latin typeface="Century Gothic"/>
                  <a:ea typeface="Century Gothic"/>
                  <a:cs typeface="Century Gothic"/>
                  <a:sym typeface="Century Gothic"/>
                </a:rPr>
                <a:t>2017</a:t>
              </a:r>
            </a:p>
            <a:p>
              <a:pPr marL="0" marR="0" lvl="0" indent="0" algn="l" rtl="0">
                <a:spcBef>
                  <a:spcPts val="0"/>
                </a:spcBef>
                <a:spcAft>
                  <a:spcPts val="0"/>
                </a:spcAft>
                <a:buNone/>
              </a:pPr>
              <a:endParaRPr sz="1800" b="1" dirty="0">
                <a:solidFill>
                  <a:schemeClr val="tx1">
                    <a:lumMod val="65000"/>
                    <a:lumOff val="35000"/>
                  </a:schemeClr>
                </a:solidFill>
                <a:latin typeface="Century Gothic"/>
                <a:ea typeface="Century Gothic"/>
                <a:cs typeface="Century Gothic"/>
                <a:sym typeface="Century Gothic"/>
              </a:endParaRPr>
            </a:p>
          </p:txBody>
        </p:sp>
        <p:sp>
          <p:nvSpPr>
            <p:cNvPr id="331" name="Shape 331"/>
            <p:cNvSpPr/>
            <p:nvPr/>
          </p:nvSpPr>
          <p:spPr>
            <a:xfrm>
              <a:off x="5971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a:p>
          </p:txBody>
        </p:sp>
      </p:grpSp>
      <p:sp>
        <p:nvSpPr>
          <p:cNvPr id="40" name="Shape 330"/>
          <p:cNvSpPr/>
          <p:nvPr/>
        </p:nvSpPr>
        <p:spPr>
          <a:xfrm>
            <a:off x="8046596" y="6184617"/>
            <a:ext cx="3521789" cy="43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tx1">
                    <a:lumMod val="65000"/>
                    <a:lumOff val="35000"/>
                  </a:schemeClr>
                </a:solidFill>
                <a:latin typeface="Century Gothic"/>
                <a:ea typeface="Century Gothic"/>
                <a:cs typeface="Century Gothic"/>
                <a:sym typeface="Century Gothic"/>
              </a:rPr>
              <a:t>80% </a:t>
            </a:r>
            <a:r>
              <a:rPr lang="en-US" sz="1800" dirty="0" smtClean="0">
                <a:solidFill>
                  <a:schemeClr val="tx1">
                    <a:lumMod val="65000"/>
                    <a:lumOff val="35000"/>
                  </a:schemeClr>
                </a:solidFill>
                <a:latin typeface="Century Gothic"/>
                <a:ea typeface="Century Gothic"/>
                <a:cs typeface="Century Gothic"/>
                <a:sym typeface="Century Gothic"/>
              </a:rPr>
              <a:t>of damage was more than </a:t>
            </a:r>
            <a:r>
              <a:rPr lang="en-US" sz="1800" b="1" dirty="0" smtClean="0">
                <a:solidFill>
                  <a:schemeClr val="tx1">
                    <a:lumMod val="65000"/>
                    <a:lumOff val="35000"/>
                  </a:schemeClr>
                </a:solidFill>
                <a:latin typeface="Century Gothic"/>
                <a:ea typeface="Century Gothic"/>
                <a:cs typeface="Century Gothic"/>
                <a:sym typeface="Century Gothic"/>
              </a:rPr>
              <a:t>50% recovered</a:t>
            </a:r>
            <a:endParaRPr sz="1800" b="1" dirty="0">
              <a:solidFill>
                <a:schemeClr val="tx1">
                  <a:lumMod val="65000"/>
                  <a:lumOff val="35000"/>
                </a:schemeClr>
              </a:solidFill>
              <a:latin typeface="Century Gothic"/>
              <a:ea typeface="Century Gothic"/>
              <a:cs typeface="Century Gothic"/>
              <a:sym typeface="Century Gothic"/>
            </a:endParaRPr>
          </a:p>
        </p:txBody>
      </p:sp>
      <p:sp>
        <p:nvSpPr>
          <p:cNvPr id="41" name="Shape 330"/>
          <p:cNvSpPr/>
          <p:nvPr/>
        </p:nvSpPr>
        <p:spPr>
          <a:xfrm>
            <a:off x="4114800" y="6203965"/>
            <a:ext cx="3828243" cy="43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tx1">
                    <a:lumMod val="65000"/>
                    <a:lumOff val="35000"/>
                  </a:schemeClr>
                </a:solidFill>
                <a:latin typeface="Century Gothic"/>
                <a:ea typeface="Century Gothic"/>
                <a:cs typeface="Century Gothic"/>
                <a:sym typeface="Century Gothic"/>
              </a:rPr>
              <a:t>74% </a:t>
            </a:r>
            <a:r>
              <a:rPr lang="en-US" sz="1800" dirty="0" smtClean="0">
                <a:solidFill>
                  <a:schemeClr val="tx1">
                    <a:lumMod val="65000"/>
                    <a:lumOff val="35000"/>
                  </a:schemeClr>
                </a:solidFill>
                <a:latin typeface="Century Gothic"/>
                <a:ea typeface="Century Gothic"/>
                <a:cs typeface="Century Gothic"/>
                <a:sym typeface="Century Gothic"/>
              </a:rPr>
              <a:t>of vegetation experienced </a:t>
            </a:r>
            <a:r>
              <a:rPr lang="en-US" sz="1800" b="1" dirty="0" smtClean="0">
                <a:solidFill>
                  <a:schemeClr val="tx1">
                    <a:lumMod val="65000"/>
                    <a:lumOff val="35000"/>
                  </a:schemeClr>
                </a:solidFill>
                <a:latin typeface="Century Gothic"/>
                <a:ea typeface="Century Gothic"/>
                <a:cs typeface="Century Gothic"/>
                <a:sym typeface="Century Gothic"/>
              </a:rPr>
              <a:t>moderate to severe damage</a:t>
            </a:r>
            <a:endParaRPr sz="1800" b="1" dirty="0">
              <a:solidFill>
                <a:schemeClr val="tx1">
                  <a:lumMod val="65000"/>
                  <a:lumOff val="35000"/>
                </a:schemeClr>
              </a:solidFill>
              <a:latin typeface="Century Gothic"/>
              <a:ea typeface="Century Gothic"/>
              <a:cs typeface="Century Gothic"/>
              <a:sym typeface="Century Gothic"/>
            </a:endParaRPr>
          </a:p>
        </p:txBody>
      </p:sp>
      <p:sp>
        <p:nvSpPr>
          <p:cNvPr id="42" name="Shape 330"/>
          <p:cNvSpPr/>
          <p:nvPr/>
        </p:nvSpPr>
        <p:spPr>
          <a:xfrm>
            <a:off x="267161" y="6234205"/>
            <a:ext cx="3828243" cy="43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tx1">
                    <a:lumMod val="65000"/>
                    <a:lumOff val="35000"/>
                  </a:schemeClr>
                </a:solidFill>
                <a:latin typeface="Century Gothic"/>
                <a:ea typeface="Century Gothic"/>
                <a:cs typeface="Century Gothic"/>
                <a:sym typeface="Century Gothic"/>
              </a:rPr>
              <a:t>Vegetation cover </a:t>
            </a:r>
            <a:r>
              <a:rPr lang="en-US" sz="1800" dirty="0" smtClean="0">
                <a:solidFill>
                  <a:schemeClr val="tx1">
                    <a:lumMod val="65000"/>
                    <a:lumOff val="35000"/>
                  </a:schemeClr>
                </a:solidFill>
                <a:latin typeface="Century Gothic"/>
                <a:ea typeface="Century Gothic"/>
                <a:cs typeface="Century Gothic"/>
                <a:sym typeface="Century Gothic"/>
              </a:rPr>
              <a:t>makes up </a:t>
            </a:r>
            <a:r>
              <a:rPr lang="en-US" sz="1800" b="1" dirty="0" smtClean="0">
                <a:solidFill>
                  <a:schemeClr val="tx1">
                    <a:lumMod val="65000"/>
                    <a:lumOff val="35000"/>
                  </a:schemeClr>
                </a:solidFill>
                <a:latin typeface="Century Gothic"/>
                <a:ea typeface="Century Gothic"/>
                <a:cs typeface="Century Gothic"/>
                <a:sym typeface="Century Gothic"/>
              </a:rPr>
              <a:t>30% </a:t>
            </a:r>
            <a:r>
              <a:rPr lang="en-US" sz="1800" dirty="0" smtClean="0">
                <a:solidFill>
                  <a:schemeClr val="tx1">
                    <a:lumMod val="65000"/>
                    <a:lumOff val="35000"/>
                  </a:schemeClr>
                </a:solidFill>
                <a:latin typeface="Century Gothic"/>
                <a:ea typeface="Century Gothic"/>
                <a:cs typeface="Century Gothic"/>
                <a:sym typeface="Century Gothic"/>
              </a:rPr>
              <a:t>of the land</a:t>
            </a:r>
            <a:endParaRPr sz="1800" b="1" dirty="0">
              <a:solidFill>
                <a:schemeClr val="tx1">
                  <a:lumMod val="65000"/>
                  <a:lumOff val="3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3069</Words>
  <Application>Microsoft Office PowerPoint</Application>
  <PresentationFormat>Widescreen</PresentationFormat>
  <Paragraphs>435</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Cambria Math</vt:lpstr>
      <vt:lpstr>Calibri</vt:lpstr>
      <vt:lpstr>Century Gothic</vt:lpstr>
      <vt:lpstr>Arial</vt:lpstr>
      <vt:lpstr>Webdings</vt:lpstr>
      <vt:lpstr>Garamond</vt:lpstr>
      <vt:lpstr>Office Theme</vt:lpstr>
      <vt:lpstr>PowerPoint Presentation</vt:lpstr>
      <vt:lpstr>Community Concerns</vt:lpstr>
      <vt:lpstr>Project Partner</vt:lpstr>
      <vt:lpstr>Study Area &amp; Period</vt:lpstr>
      <vt:lpstr>Previous Term</vt:lpstr>
      <vt:lpstr>Objectives</vt:lpstr>
      <vt:lpstr>Vegetation Analysis Methods</vt:lpstr>
      <vt:lpstr>Landsat 8 Results</vt:lpstr>
      <vt:lpstr>Results </vt:lpstr>
      <vt:lpstr>Results </vt:lpstr>
      <vt:lpstr>Conclusions – Vegetation Analysis</vt:lpstr>
      <vt:lpstr>Water Quality Methodology</vt:lpstr>
      <vt:lpstr>Results</vt:lpstr>
      <vt:lpstr>Deep Water Results </vt:lpstr>
      <vt:lpstr>Results</vt:lpstr>
      <vt:lpstr>Water Quality Conclusions </vt:lpstr>
      <vt:lpstr>Errors and Uncertainties</vt:lpstr>
      <vt:lpstr>Future Work</vt:lpstr>
      <vt:lpstr>Acknowledgements</vt:lpstr>
      <vt:lpstr>Questions?</vt:lpstr>
      <vt:lpstr>Extra Slides</vt:lpstr>
      <vt:lpstr>Results</vt:lpstr>
      <vt:lpstr>Water Quality Results</vt:lpstr>
      <vt:lpstr>Turbidity Analysis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Leigh Duffy</dc:creator>
  <cp:lastModifiedBy>Clayton, Amanda L. (LARC-E3)[SSAI DEVELOP]</cp:lastModifiedBy>
  <cp:revision>57</cp:revision>
  <dcterms:modified xsi:type="dcterms:W3CDTF">2018-04-23T15:39:55Z</dcterms:modified>
</cp:coreProperties>
</file>