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Questrial" panose="020B0604020202020204" charset="0"/>
      <p:regular r:id="rId4"/>
    </p:embeddedFont>
    <p:embeddedFont>
      <p:font typeface="Webdings" panose="05030102010509060703" pitchFamily="18" charset="2"/>
      <p:regular r:id="rId5"/>
    </p:embeddedFont>
    <p:embeddedFont>
      <p:font typeface="Garamond" panose="02020404030301010803" pitchFamily="18" charset="0"/>
      <p:regular r:id="rId6"/>
      <p:bold r:id="rId7"/>
      <p:italic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ya, Vishal (LARC)[DEVELOP]" initials="AV(" lastIdx="11" clrIdx="0">
    <p:extLst/>
  </p:cmAuthor>
  <p:cmAuthor id="2" name="Fenn, Teresa E. (LARC-E3)[SSAI DEVELOP]" initials="FTE(D"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3D4"/>
    <a:srgbClr val="FFFFCC"/>
    <a:srgbClr val="FA7E7E"/>
    <a:srgbClr val="DE0808"/>
    <a:srgbClr val="F8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50" autoAdjust="0"/>
    <p:restoredTop sz="92086" autoAdjust="0"/>
  </p:normalViewPr>
  <p:slideViewPr>
    <p:cSldViewPr snapToGrid="0">
      <p:cViewPr varScale="1">
        <p:scale>
          <a:sx n="19" d="100"/>
          <a:sy n="19" d="100"/>
        </p:scale>
        <p:origin x="2766" y="8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545597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16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dirty="0">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jp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5" Type="http://schemas.openxmlformats.org/officeDocument/2006/relationships/image" Target="../media/image15.jp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3600" b="1" i="0" u="none" strike="noStrike" cap="none" dirty="0" smtClean="0">
                <a:solidFill>
                  <a:schemeClr val="dk1"/>
                </a:solidFill>
                <a:latin typeface="Questrial"/>
                <a:ea typeface="Questrial"/>
                <a:cs typeface="Questrial"/>
                <a:sym typeface="Questrial"/>
              </a:rPr>
              <a:t>Wise County and City of Norton Clerk of Court’s Office</a:t>
            </a:r>
            <a:endParaRPr sz="3600" b="1" i="0" u="none" strike="noStrike" cap="none" dirty="0">
              <a:solidFill>
                <a:schemeClr val="dk1"/>
              </a:solidFill>
              <a:latin typeface="Questrial"/>
              <a:ea typeface="Questrial"/>
              <a:cs typeface="Questrial"/>
              <a:sym typeface="Questrial"/>
            </a:endParaRPr>
          </a:p>
        </p:txBody>
      </p:sp>
      <p:sp>
        <p:nvSpPr>
          <p:cNvPr id="20" name="Shape 20"/>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dirty="0">
                <a:latin typeface="Century Gothic" panose="020B0502020202020204" pitchFamily="34" charset="0"/>
              </a:rPr>
              <a:t>Utilizing NASA Earth O</a:t>
            </a:r>
            <a:r>
              <a:rPr lang="en-US" dirty="0" smtClean="0">
                <a:latin typeface="Century Gothic" panose="020B0502020202020204" pitchFamily="34" charset="0"/>
              </a:rPr>
              <a:t>bservations </a:t>
            </a:r>
            <a:r>
              <a:rPr lang="en-US" dirty="0">
                <a:latin typeface="Century Gothic" panose="020B0502020202020204" pitchFamily="34" charset="0"/>
              </a:rPr>
              <a:t>to I</a:t>
            </a:r>
            <a:r>
              <a:rPr lang="en-US" dirty="0" smtClean="0">
                <a:latin typeface="Century Gothic" panose="020B0502020202020204" pitchFamily="34" charset="0"/>
              </a:rPr>
              <a:t>dentify Indicators </a:t>
            </a:r>
            <a:r>
              <a:rPr lang="en-US" dirty="0">
                <a:latin typeface="Century Gothic" panose="020B0502020202020204" pitchFamily="34" charset="0"/>
              </a:rPr>
              <a:t>to </a:t>
            </a:r>
            <a:r>
              <a:rPr lang="en-US" dirty="0" smtClean="0">
                <a:latin typeface="Century Gothic" panose="020B0502020202020204" pitchFamily="34" charset="0"/>
              </a:rPr>
              <a:t>Help Predict Deadly Storms </a:t>
            </a:r>
            <a:r>
              <a:rPr lang="en-US" dirty="0">
                <a:latin typeface="Century Gothic" panose="020B0502020202020204" pitchFamily="34" charset="0"/>
              </a:rPr>
              <a:t>over </a:t>
            </a:r>
            <a:r>
              <a:rPr lang="en-US" dirty="0" smtClean="0">
                <a:latin typeface="Century Gothic" panose="020B0502020202020204" pitchFamily="34" charset="0"/>
              </a:rPr>
              <a:t>the African </a:t>
            </a:r>
            <a:r>
              <a:rPr lang="en-US" dirty="0">
                <a:latin typeface="Century Gothic" panose="020B0502020202020204" pitchFamily="34" charset="0"/>
              </a:rPr>
              <a:t>Great Lakes</a:t>
            </a:r>
            <a:r>
              <a:rPr lang="en-US" dirty="0"/>
              <a:t/>
            </a:r>
            <a:br>
              <a:rPr lang="en-US" dirty="0"/>
            </a:br>
            <a:endParaRPr lang="en-US" dirty="0"/>
          </a:p>
        </p:txBody>
      </p:sp>
      <p:sp>
        <p:nvSpPr>
          <p:cNvPr id="21" name="Shape 21"/>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African Great Lakes Weather II</a:t>
            </a:r>
          </a:p>
        </p:txBody>
      </p:sp>
      <p:sp>
        <p:nvSpPr>
          <p:cNvPr id="22" name="Shape 22"/>
          <p:cNvSpPr txBox="1"/>
          <p:nvPr/>
        </p:nvSpPr>
        <p:spPr>
          <a:xfrm>
            <a:off x="914400" y="29175533"/>
            <a:ext cx="6322799"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lang="en-US" sz="2700" b="0" i="0" u="none" strike="noStrike" cap="none" dirty="0">
              <a:solidFill>
                <a:schemeClr val="dk1"/>
              </a:solidFill>
              <a:latin typeface="Garamond"/>
              <a:ea typeface="Garamond"/>
              <a:cs typeface="Garamond"/>
              <a:sym typeface="Garamond"/>
            </a:endParaRPr>
          </a:p>
        </p:txBody>
      </p:sp>
      <p:sp>
        <p:nvSpPr>
          <p:cNvPr id="24" name="Shape 24"/>
          <p:cNvSpPr txBox="1"/>
          <p:nvPr/>
        </p:nvSpPr>
        <p:spPr>
          <a:xfrm>
            <a:off x="14588987" y="29584276"/>
            <a:ext cx="12326177" cy="57605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chemeClr val="dk1"/>
              </a:buClr>
              <a:buSzPct val="25000"/>
              <a:buFont typeface="Arial"/>
              <a:buNone/>
            </a:pPr>
            <a:r>
              <a:rPr lang="en-US" sz="2700" b="1" dirty="0">
                <a:solidFill>
                  <a:schemeClr val="dk1"/>
                </a:solidFill>
                <a:latin typeface="Garamond"/>
                <a:ea typeface="Garamond"/>
                <a:cs typeface="Garamond"/>
                <a:sym typeface="Garamond"/>
              </a:rPr>
              <a:t>Dr. Kenton Ross</a:t>
            </a:r>
            <a:r>
              <a:rPr lang="en-US" sz="2700" dirty="0">
                <a:solidFill>
                  <a:schemeClr val="dk1"/>
                </a:solidFill>
                <a:latin typeface="Garamond"/>
                <a:ea typeface="Garamond"/>
                <a:cs typeface="Garamond"/>
                <a:sym typeface="Garamond"/>
              </a:rPr>
              <a:t> – NASA </a:t>
            </a:r>
            <a:r>
              <a:rPr lang="en-US" sz="2700" dirty="0" smtClean="0">
                <a:solidFill>
                  <a:schemeClr val="dk1"/>
                </a:solidFill>
                <a:latin typeface="Garamond"/>
                <a:ea typeface="Garamond"/>
                <a:cs typeface="Garamond"/>
                <a:sym typeface="Garamond"/>
              </a:rPr>
              <a:t>DEVELOP National Program</a:t>
            </a:r>
            <a:endParaRPr lang="en-US" sz="2700" dirty="0">
              <a:solidFill>
                <a:schemeClr val="dk1"/>
              </a:solidFill>
              <a:latin typeface="Garamond"/>
              <a:ea typeface="Garamond"/>
              <a:cs typeface="Garamond"/>
              <a:sym typeface="Garamond"/>
            </a:endParaRP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Kristopher </a:t>
            </a:r>
            <a:r>
              <a:rPr lang="en-US" sz="2700" b="1" dirty="0" err="1">
                <a:solidFill>
                  <a:schemeClr val="dk1"/>
                </a:solidFill>
                <a:latin typeface="Garamond"/>
                <a:ea typeface="Garamond"/>
                <a:cs typeface="Garamond"/>
                <a:sym typeface="Garamond"/>
              </a:rPr>
              <a:t>Bedka</a:t>
            </a:r>
            <a:r>
              <a:rPr lang="en-US" sz="2700" dirty="0">
                <a:solidFill>
                  <a:schemeClr val="dk1"/>
                </a:solidFill>
                <a:latin typeface="Garamond"/>
                <a:ea typeface="Garamond"/>
                <a:cs typeface="Garamond"/>
                <a:sym typeface="Garamond"/>
              </a:rPr>
              <a:t> – Climate Science Branch at NASA Langley’s Science Directorate</a:t>
            </a: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Steve Licata</a:t>
            </a:r>
            <a:r>
              <a:rPr lang="en-US" sz="2700" dirty="0">
                <a:solidFill>
                  <a:schemeClr val="dk1"/>
                </a:solidFill>
                <a:latin typeface="Garamond"/>
                <a:ea typeface="Garamond"/>
                <a:cs typeface="Garamond"/>
                <a:sym typeface="Garamond"/>
              </a:rPr>
              <a:t> </a:t>
            </a:r>
            <a:r>
              <a:rPr lang="en-US" sz="2700" dirty="0" smtClean="0">
                <a:solidFill>
                  <a:schemeClr val="dk1"/>
                </a:solidFill>
                <a:latin typeface="Garamond"/>
                <a:ea typeface="Garamond"/>
                <a:cs typeface="Garamond"/>
                <a:sym typeface="Garamond"/>
              </a:rPr>
              <a:t>– NASA Jet </a:t>
            </a:r>
            <a:r>
              <a:rPr lang="en-US" sz="2700" dirty="0">
                <a:solidFill>
                  <a:schemeClr val="dk1"/>
                </a:solidFill>
                <a:latin typeface="Garamond"/>
                <a:ea typeface="Garamond"/>
                <a:cs typeface="Garamond"/>
                <a:sym typeface="Garamond"/>
              </a:rPr>
              <a:t>Propulsion Laboratory, Atmospheric Infrared Sounder Project </a:t>
            </a: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Dr. DeWayne Cecil </a:t>
            </a:r>
            <a:r>
              <a:rPr lang="en-US" sz="2700" dirty="0">
                <a:solidFill>
                  <a:schemeClr val="dk1"/>
                </a:solidFill>
                <a:latin typeface="Garamond"/>
                <a:ea typeface="Garamond"/>
                <a:cs typeface="Garamond"/>
                <a:sym typeface="Garamond"/>
              </a:rPr>
              <a:t>– Global Science and Technology, Inc.</a:t>
            </a: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Robert </a:t>
            </a:r>
            <a:r>
              <a:rPr lang="en-US" sz="2700" b="1" dirty="0" err="1">
                <a:solidFill>
                  <a:schemeClr val="dk1"/>
                </a:solidFill>
                <a:latin typeface="Garamond"/>
                <a:ea typeface="Garamond"/>
                <a:cs typeface="Garamond"/>
                <a:sym typeface="Garamond"/>
              </a:rPr>
              <a:t>VanGundy</a:t>
            </a:r>
            <a:r>
              <a:rPr lang="en-US" sz="2700" dirty="0">
                <a:solidFill>
                  <a:schemeClr val="dk1"/>
                </a:solidFill>
                <a:latin typeface="Garamond"/>
                <a:ea typeface="Garamond"/>
                <a:cs typeface="Garamond"/>
                <a:sym typeface="Garamond"/>
              </a:rPr>
              <a:t> – University of Virginia’s College at Wise</a:t>
            </a: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April Huff</a:t>
            </a:r>
            <a:r>
              <a:rPr lang="en-US" sz="2700" dirty="0">
                <a:solidFill>
                  <a:schemeClr val="dk1"/>
                </a:solidFill>
                <a:latin typeface="Garamond"/>
                <a:ea typeface="Garamond"/>
                <a:cs typeface="Garamond"/>
                <a:sym typeface="Garamond"/>
              </a:rPr>
              <a:t> – NASA DEVELOP/Wise County Clerk of Court’s Office</a:t>
            </a:r>
          </a:p>
          <a:p>
            <a:pPr marL="0" marR="0" lvl="0" indent="0" rtl="0">
              <a:lnSpc>
                <a:spcPct val="90000"/>
              </a:lnSpc>
              <a:spcBef>
                <a:spcPts val="0"/>
              </a:spcBef>
              <a:buClr>
                <a:schemeClr val="dk1"/>
              </a:buClr>
              <a:buSzPct val="25000"/>
              <a:buFont typeface="Arial"/>
              <a:buNone/>
            </a:pPr>
            <a:r>
              <a:rPr lang="en-US" sz="2700" dirty="0">
                <a:solidFill>
                  <a:schemeClr val="dk1"/>
                </a:solidFill>
                <a:latin typeface="Garamond"/>
                <a:ea typeface="Garamond"/>
                <a:cs typeface="Garamond"/>
                <a:sym typeface="Garamond"/>
              </a:rPr>
              <a:t/>
            </a:r>
            <a:br>
              <a:rPr lang="en-US" sz="2700" dirty="0">
                <a:solidFill>
                  <a:schemeClr val="dk1"/>
                </a:solidFill>
                <a:latin typeface="Garamond"/>
                <a:ea typeface="Garamond"/>
                <a:cs typeface="Garamond"/>
                <a:sym typeface="Garamond"/>
              </a:rPr>
            </a:br>
            <a:r>
              <a:rPr lang="en-US" sz="2700" b="1" dirty="0">
                <a:solidFill>
                  <a:schemeClr val="dk1"/>
                </a:solidFill>
                <a:latin typeface="Garamond"/>
                <a:ea typeface="Garamond"/>
                <a:cs typeface="Garamond"/>
                <a:sym typeface="Garamond"/>
              </a:rPr>
              <a:t>Fall 2015 </a:t>
            </a:r>
            <a:r>
              <a:rPr lang="en-US" sz="2700" b="1" dirty="0" smtClean="0">
                <a:solidFill>
                  <a:schemeClr val="dk1"/>
                </a:solidFill>
                <a:latin typeface="Garamond"/>
                <a:ea typeface="Garamond"/>
                <a:cs typeface="Garamond"/>
                <a:sym typeface="Garamond"/>
              </a:rPr>
              <a:t>NASA DEVELOP African </a:t>
            </a:r>
            <a:r>
              <a:rPr lang="en-US" sz="2700" b="1" dirty="0">
                <a:solidFill>
                  <a:schemeClr val="dk1"/>
                </a:solidFill>
                <a:latin typeface="Garamond"/>
                <a:ea typeface="Garamond"/>
                <a:cs typeface="Garamond"/>
                <a:sym typeface="Garamond"/>
              </a:rPr>
              <a:t>Great Lakes Weather I Team</a:t>
            </a:r>
          </a:p>
        </p:txBody>
      </p:sp>
      <p:sp>
        <p:nvSpPr>
          <p:cNvPr id="25" name="Shape 25"/>
          <p:cNvSpPr txBox="1"/>
          <p:nvPr/>
        </p:nvSpPr>
        <p:spPr>
          <a:xfrm>
            <a:off x="847515" y="21517885"/>
            <a:ext cx="169164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lang="en-US" sz="2700" b="0" i="0" u="none" strike="noStrike" cap="none" dirty="0">
              <a:solidFill>
                <a:schemeClr val="dk1"/>
              </a:solidFill>
              <a:latin typeface="Garamond"/>
              <a:ea typeface="Garamond"/>
              <a:cs typeface="Garamond"/>
              <a:sym typeface="Garamond"/>
            </a:endParaRPr>
          </a:p>
        </p:txBody>
      </p:sp>
      <p:sp>
        <p:nvSpPr>
          <p:cNvPr id="26" name="Shape 26"/>
          <p:cNvSpPr txBox="1"/>
          <p:nvPr/>
        </p:nvSpPr>
        <p:spPr>
          <a:xfrm>
            <a:off x="18288000" y="22906396"/>
            <a:ext cx="8229600" cy="4867877"/>
          </a:xfrm>
          <a:prstGeom prst="rect">
            <a:avLst/>
          </a:prstGeom>
          <a:noFill/>
          <a:ln>
            <a:noFill/>
          </a:ln>
        </p:spPr>
        <p:txBody>
          <a:bodyPr lIns="91425" tIns="45700" rIns="91425" bIns="45700" anchor="t" anchorCtr="0">
            <a:noAutofit/>
          </a:bodyPr>
          <a:lstStyle/>
          <a:p>
            <a:pPr marL="347663"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a:solidFill>
                  <a:schemeClr val="accent1"/>
                </a:solidFill>
                <a:latin typeface="Garamond" panose="02020404030301010803" pitchFamily="18" charset="0"/>
              </a:rPr>
              <a:t>Decreased </a:t>
            </a:r>
            <a:r>
              <a:rPr lang="en-US" sz="2700" kern="1200" dirty="0">
                <a:solidFill>
                  <a:schemeClr val="bg1">
                    <a:lumMod val="50000"/>
                  </a:schemeClr>
                </a:solidFill>
                <a:latin typeface="Garamond" panose="02020404030301010803" pitchFamily="18" charset="0"/>
              </a:rPr>
              <a:t>geopotential height, increased humidity, and </a:t>
            </a:r>
            <a:r>
              <a:rPr lang="en-US" sz="2700" kern="1200" dirty="0" smtClean="0">
                <a:solidFill>
                  <a:schemeClr val="bg1">
                    <a:lumMod val="50000"/>
                  </a:schemeClr>
                </a:solidFill>
                <a:latin typeface="Garamond" panose="02020404030301010803" pitchFamily="18" charset="0"/>
              </a:rPr>
              <a:t>increased vertical pressure velocity at the 700 </a:t>
            </a:r>
            <a:r>
              <a:rPr lang="en-US" sz="2700" kern="1200" dirty="0" err="1" smtClean="0">
                <a:solidFill>
                  <a:schemeClr val="bg1">
                    <a:lumMod val="50000"/>
                  </a:schemeClr>
                </a:solidFill>
                <a:latin typeface="Garamond" panose="02020404030301010803" pitchFamily="18" charset="0"/>
              </a:rPr>
              <a:t>mb</a:t>
            </a:r>
            <a:r>
              <a:rPr lang="en-US" sz="2700" kern="1200" dirty="0" smtClean="0">
                <a:solidFill>
                  <a:schemeClr val="bg1">
                    <a:lumMod val="50000"/>
                  </a:schemeClr>
                </a:solidFill>
                <a:latin typeface="Garamond" panose="02020404030301010803" pitchFamily="18" charset="0"/>
              </a:rPr>
              <a:t> pressure level were </a:t>
            </a:r>
            <a:r>
              <a:rPr lang="en-US" sz="2700" kern="1200" dirty="0">
                <a:solidFill>
                  <a:schemeClr val="bg1">
                    <a:lumMod val="50000"/>
                  </a:schemeClr>
                </a:solidFill>
                <a:latin typeface="Garamond" panose="02020404030301010803" pitchFamily="18" charset="0"/>
              </a:rPr>
              <a:t>identified as potential storm </a:t>
            </a:r>
            <a:r>
              <a:rPr lang="en-US" sz="2700" kern="1200" dirty="0" smtClean="0">
                <a:solidFill>
                  <a:schemeClr val="bg1">
                    <a:lumMod val="50000"/>
                  </a:schemeClr>
                </a:solidFill>
                <a:latin typeface="Garamond" panose="02020404030301010803" pitchFamily="18" charset="0"/>
              </a:rPr>
              <a:t>indicators from MERRA data.</a:t>
            </a:r>
            <a:r>
              <a:rPr lang="en-US" sz="2700" b="1" kern="1200" dirty="0" smtClean="0">
                <a:solidFill>
                  <a:schemeClr val="accent1"/>
                </a:solidFill>
                <a:latin typeface="Garamond" panose="02020404030301010803" pitchFamily="18" charset="0"/>
              </a:rPr>
              <a:t> </a:t>
            </a:r>
          </a:p>
          <a:p>
            <a:pPr marL="347663"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smtClean="0">
                <a:solidFill>
                  <a:schemeClr val="accent1"/>
                </a:solidFill>
                <a:latin typeface="Garamond" panose="02020404030301010803" pitchFamily="18" charset="0"/>
              </a:rPr>
              <a:t>Additional </a:t>
            </a:r>
            <a:r>
              <a:rPr lang="en-US" sz="2700" kern="1200" dirty="0">
                <a:solidFill>
                  <a:schemeClr val="bg1">
                    <a:lumMod val="50000"/>
                  </a:schemeClr>
                </a:solidFill>
                <a:latin typeface="Garamond" panose="02020404030301010803" pitchFamily="18" charset="0"/>
              </a:rPr>
              <a:t>variables either showed no significant differences or could not provide enough resolution to make a reliable conclusion. </a:t>
            </a:r>
          </a:p>
          <a:p>
            <a:pPr marL="347663"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smtClean="0">
                <a:solidFill>
                  <a:schemeClr val="accent1"/>
                </a:solidFill>
                <a:latin typeface="Garamond" panose="02020404030301010803" pitchFamily="18" charset="0"/>
                <a:sym typeface="Garamond"/>
              </a:rPr>
              <a:t>Atypical</a:t>
            </a:r>
            <a:r>
              <a:rPr lang="en-US" sz="2700" kern="1200" dirty="0" smtClean="0">
                <a:solidFill>
                  <a:schemeClr val="bg1">
                    <a:lumMod val="50000"/>
                  </a:schemeClr>
                </a:solidFill>
                <a:latin typeface="Garamond" panose="02020404030301010803" pitchFamily="18" charset="0"/>
                <a:sym typeface="Garamond"/>
              </a:rPr>
              <a:t> </a:t>
            </a:r>
            <a:r>
              <a:rPr lang="en-US" sz="2700" kern="1200" dirty="0">
                <a:solidFill>
                  <a:schemeClr val="bg1">
                    <a:lumMod val="50000"/>
                  </a:schemeClr>
                </a:solidFill>
                <a:latin typeface="Garamond" panose="02020404030301010803" pitchFamily="18" charset="0"/>
                <a:sym typeface="Garamond"/>
              </a:rPr>
              <a:t>drivers may produce storms over the lake, as illustrated by the low </a:t>
            </a:r>
            <a:r>
              <a:rPr lang="en-US" sz="2700" kern="1200" dirty="0" smtClean="0">
                <a:solidFill>
                  <a:schemeClr val="bg1">
                    <a:lumMod val="50000"/>
                  </a:schemeClr>
                </a:solidFill>
                <a:latin typeface="Garamond" panose="02020404030301010803" pitchFamily="18" charset="0"/>
                <a:sym typeface="Garamond"/>
              </a:rPr>
              <a:t>Lifted Index (LI) </a:t>
            </a:r>
            <a:r>
              <a:rPr lang="en-US" sz="2700" kern="1200" dirty="0">
                <a:solidFill>
                  <a:schemeClr val="bg1">
                    <a:lumMod val="50000"/>
                  </a:schemeClr>
                </a:solidFill>
                <a:latin typeface="Garamond" panose="02020404030301010803" pitchFamily="18" charset="0"/>
                <a:sym typeface="Garamond"/>
              </a:rPr>
              <a:t>and CAPE values shown from the Skew-T analysis.</a:t>
            </a:r>
          </a:p>
          <a:p>
            <a:pPr marL="347663" lvl="0"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smtClean="0">
                <a:solidFill>
                  <a:schemeClr val="accent1"/>
                </a:solidFill>
                <a:latin typeface="Garamond" panose="02020404030301010803" pitchFamily="18" charset="0"/>
                <a:ea typeface="+mn-ea"/>
                <a:cs typeface="+mn-cs"/>
                <a:sym typeface="Garamond"/>
              </a:rPr>
              <a:t>Forecasting</a:t>
            </a:r>
            <a:r>
              <a:rPr lang="en-US" sz="2700" kern="1200" dirty="0" smtClean="0">
                <a:solidFill>
                  <a:schemeClr val="bg1">
                    <a:lumMod val="50000"/>
                  </a:schemeClr>
                </a:solidFill>
                <a:latin typeface="Garamond" panose="02020404030301010803" pitchFamily="18" charset="0"/>
                <a:ea typeface="+mn-ea"/>
                <a:cs typeface="+mn-cs"/>
                <a:sym typeface="Garamond"/>
              </a:rPr>
              <a:t> accuracy is limited by MERRA data resolution.</a:t>
            </a:r>
          </a:p>
          <a:p>
            <a:pPr defTabSz="2743200">
              <a:lnSpc>
                <a:spcPct val="90000"/>
              </a:lnSpc>
              <a:spcBef>
                <a:spcPts val="1800"/>
              </a:spcBef>
              <a:buClr>
                <a:schemeClr val="accent1"/>
              </a:buClr>
              <a:buSzPct val="100000"/>
            </a:pPr>
            <a:endParaRPr lang="en-US" sz="2700" b="1" kern="1200" dirty="0">
              <a:solidFill>
                <a:schemeClr val="accent1"/>
              </a:solidFill>
              <a:latin typeface="Garamond" panose="02020404030301010803" pitchFamily="18" charset="0"/>
              <a:ea typeface="+mn-ea"/>
              <a:cs typeface="+mn-cs"/>
            </a:endParaRPr>
          </a:p>
          <a:p>
            <a:pPr marL="347663" lvl="0" indent="-347663" defTabSz="2743200">
              <a:lnSpc>
                <a:spcPct val="90000"/>
              </a:lnSpc>
              <a:spcBef>
                <a:spcPts val="1800"/>
              </a:spcBef>
              <a:buClr>
                <a:schemeClr val="accent1"/>
              </a:buClr>
              <a:buSzPct val="100000"/>
              <a:buFont typeface="Webdings" panose="05030102010509060703" pitchFamily="18" charset="2"/>
              <a:buChar char="4"/>
            </a:pPr>
            <a:endParaRPr lang="en-US" sz="2700" kern="1200" dirty="0" smtClean="0">
              <a:solidFill>
                <a:schemeClr val="bg1">
                  <a:lumMod val="50000"/>
                </a:schemeClr>
              </a:solidFill>
              <a:latin typeface="Garamond" panose="02020404030301010803" pitchFamily="18" charset="0"/>
              <a:ea typeface="+mn-ea"/>
              <a:cs typeface="+mn-cs"/>
              <a:sym typeface="Garamond"/>
            </a:endParaRPr>
          </a:p>
          <a:p>
            <a:pPr marL="347663" lvl="0" indent="-347663" defTabSz="2743200">
              <a:lnSpc>
                <a:spcPct val="90000"/>
              </a:lnSpc>
              <a:spcBef>
                <a:spcPts val="1800"/>
              </a:spcBef>
              <a:buClr>
                <a:schemeClr val="accent1"/>
              </a:buClr>
              <a:buSzPct val="100000"/>
              <a:buFont typeface="Webdings" panose="05030102010509060703" pitchFamily="18" charset="2"/>
              <a:buChar char="4"/>
            </a:pPr>
            <a:endParaRPr lang="en-US" sz="2700" b="1" kern="1200" dirty="0">
              <a:solidFill>
                <a:schemeClr val="accent1"/>
              </a:solidFill>
              <a:latin typeface="Garamond" panose="02020404030301010803" pitchFamily="18" charset="0"/>
              <a:ea typeface="+mn-ea"/>
              <a:cs typeface="+mn-cs"/>
              <a:sym typeface="Garamond"/>
            </a:endParaRPr>
          </a:p>
        </p:txBody>
      </p:sp>
      <p:sp>
        <p:nvSpPr>
          <p:cNvPr id="28" name="Shape 28"/>
          <p:cNvSpPr txBox="1"/>
          <p:nvPr/>
        </p:nvSpPr>
        <p:spPr>
          <a:xfrm>
            <a:off x="18288000" y="12629247"/>
            <a:ext cx="8229600" cy="5223899"/>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Font typeface="Arial"/>
              <a:buNone/>
            </a:pPr>
            <a:endParaRPr/>
          </a:p>
        </p:txBody>
      </p:sp>
      <p:sp>
        <p:nvSpPr>
          <p:cNvPr id="29" name="Shape 29"/>
          <p:cNvSpPr txBox="1"/>
          <p:nvPr/>
        </p:nvSpPr>
        <p:spPr>
          <a:xfrm>
            <a:off x="18288000" y="19073957"/>
            <a:ext cx="8229600" cy="2834699"/>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Font typeface="Arial"/>
              <a:buNone/>
            </a:pPr>
            <a:endParaRPr/>
          </a:p>
        </p:txBody>
      </p:sp>
      <p:sp>
        <p:nvSpPr>
          <p:cNvPr id="30" name="Shape 30"/>
          <p:cNvSpPr txBox="1"/>
          <p:nvPr/>
        </p:nvSpPr>
        <p:spPr>
          <a:xfrm>
            <a:off x="939151" y="7047689"/>
            <a:ext cx="15846350" cy="5760599"/>
          </a:xfrm>
          <a:prstGeom prst="rect">
            <a:avLst/>
          </a:prstGeom>
          <a:noFill/>
          <a:ln>
            <a:noFill/>
          </a:ln>
        </p:spPr>
        <p:txBody>
          <a:bodyPr lIns="91425" tIns="45700" rIns="91425" bIns="45700" anchor="t" anchorCtr="0">
            <a:noAutofit/>
          </a:bodyPr>
          <a:lstStyle/>
          <a:p>
            <a:pPr lvl="0">
              <a:lnSpc>
                <a:spcPct val="90000"/>
              </a:lnSpc>
              <a:spcBef>
                <a:spcPts val="1800"/>
              </a:spcBef>
              <a:buClr>
                <a:schemeClr val="dk1"/>
              </a:buClr>
              <a:buSzPct val="25000"/>
            </a:pPr>
            <a:r>
              <a:rPr lang="en-US" sz="2700" dirty="0" smtClean="0">
                <a:solidFill>
                  <a:schemeClr val="dk1"/>
                </a:solidFill>
                <a:latin typeface="Garamond"/>
                <a:ea typeface="Garamond"/>
                <a:cs typeface="Garamond"/>
                <a:sym typeface="Garamond"/>
              </a:rPr>
              <a:t>The </a:t>
            </a:r>
            <a:r>
              <a:rPr lang="en-US" sz="2700" dirty="0">
                <a:solidFill>
                  <a:schemeClr val="dk1"/>
                </a:solidFill>
                <a:latin typeface="Garamond"/>
                <a:ea typeface="Garamond"/>
                <a:cs typeface="Garamond"/>
                <a:sym typeface="Garamond"/>
              </a:rPr>
              <a:t>African Great Lakes lie along the East African Rift Valley and play an important role in the economy and culture of the millions of people in the region. Intense storms can develop around the lakes with little warning and create life-threatening hazards to </a:t>
            </a:r>
            <a:r>
              <a:rPr lang="en-US" sz="2700" dirty="0" smtClean="0">
                <a:solidFill>
                  <a:schemeClr val="dk1"/>
                </a:solidFill>
                <a:latin typeface="Garamond"/>
                <a:ea typeface="Garamond"/>
                <a:cs typeface="Garamond"/>
                <a:sym typeface="Garamond"/>
              </a:rPr>
              <a:t>fishermen. </a:t>
            </a:r>
            <a:r>
              <a:rPr lang="en-US" sz="2700" dirty="0">
                <a:solidFill>
                  <a:schemeClr val="dk1"/>
                </a:solidFill>
                <a:latin typeface="Garamond"/>
                <a:ea typeface="Garamond"/>
                <a:cs typeface="Garamond"/>
                <a:sym typeface="Garamond"/>
              </a:rPr>
              <a:t>This project aims to find correlations between </a:t>
            </a:r>
            <a:r>
              <a:rPr lang="en-US" sz="2700" dirty="0" smtClean="0">
                <a:solidFill>
                  <a:schemeClr val="dk1"/>
                </a:solidFill>
                <a:latin typeface="Garamond"/>
                <a:ea typeface="Garamond"/>
                <a:cs typeface="Garamond"/>
                <a:sym typeface="Garamond"/>
              </a:rPr>
              <a:t>weather </a:t>
            </a:r>
            <a:r>
              <a:rPr lang="en-US" sz="2700" dirty="0">
                <a:solidFill>
                  <a:schemeClr val="dk1"/>
                </a:solidFill>
                <a:latin typeface="Garamond"/>
                <a:ea typeface="Garamond"/>
                <a:cs typeface="Garamond"/>
                <a:sym typeface="Garamond"/>
              </a:rPr>
              <a:t>indicators and the onset of storms. The results will help the Kenya Meteorological Department to improve the forecasting accuracy of local and regional authorities. For the years 2005 to 2013, the NASA DEVELOP team compared potential storm indicators on days of heightened and average overshooting top (OT) detections</a:t>
            </a:r>
            <a:r>
              <a:rPr lang="en-US" sz="2700" dirty="0" smtClean="0">
                <a:solidFill>
                  <a:schemeClr val="dk1"/>
                </a:solidFill>
                <a:latin typeface="Garamond"/>
                <a:ea typeface="Garamond"/>
                <a:cs typeface="Garamond"/>
                <a:sym typeface="Garamond"/>
              </a:rPr>
              <a:t>. OTs are dome-like protrusions that form above the anvil of storms. Persistent OT detections are associated with storm events and therefore served as an indicator for hazardous storms over the study area. The </a:t>
            </a:r>
            <a:r>
              <a:rPr lang="en-US" sz="2700" dirty="0">
                <a:solidFill>
                  <a:schemeClr val="dk1"/>
                </a:solidFill>
                <a:latin typeface="Garamond"/>
                <a:ea typeface="Garamond"/>
                <a:cs typeface="Garamond"/>
                <a:sym typeface="Garamond"/>
              </a:rPr>
              <a:t>Hazardous Storm Event Database (HSED), derived from the Spinning Enhanced Visible and Infrared Imager (SEVIRI) sensors present on </a:t>
            </a:r>
            <a:r>
              <a:rPr lang="en-US" sz="2700" dirty="0" err="1">
                <a:solidFill>
                  <a:schemeClr val="dk1"/>
                </a:solidFill>
                <a:latin typeface="Garamond"/>
                <a:ea typeface="Garamond"/>
                <a:cs typeface="Garamond"/>
                <a:sym typeface="Garamond"/>
              </a:rPr>
              <a:t>Meteosat</a:t>
            </a:r>
            <a:r>
              <a:rPr lang="en-US" sz="2700" dirty="0">
                <a:solidFill>
                  <a:schemeClr val="dk1"/>
                </a:solidFill>
                <a:latin typeface="Garamond"/>
                <a:ea typeface="Garamond"/>
                <a:cs typeface="Garamond"/>
                <a:sym typeface="Garamond"/>
              </a:rPr>
              <a:t> 8 &amp; 9 satellites, contained the OT detection information used in this project. Aqua Atmospheric Infrared Sounder (AIRS) sensors, along with various Modern-Era Retrospective Analysis for Research and Applications (MERRA) products, provided meteorological data for statistical and spatial comparisons.</a:t>
            </a:r>
            <a:endParaRPr lang="en-US" sz="2700" b="0" i="0" u="none" strike="noStrike" cap="none" dirty="0">
              <a:solidFill>
                <a:schemeClr val="dk1"/>
              </a:solidFill>
              <a:latin typeface="Garamond"/>
              <a:ea typeface="Garamond"/>
              <a:cs typeface="Garamond"/>
              <a:sym typeface="Garamond"/>
            </a:endParaRPr>
          </a:p>
        </p:txBody>
      </p:sp>
      <p:sp>
        <p:nvSpPr>
          <p:cNvPr id="31" name="Shape 31"/>
          <p:cNvSpPr txBox="1"/>
          <p:nvPr/>
        </p:nvSpPr>
        <p:spPr>
          <a:xfrm>
            <a:off x="914400" y="6145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chemeClr val="accent1"/>
                </a:solidFill>
                <a:latin typeface="Century Gothic" panose="020B0502020202020204" pitchFamily="34" charset="0"/>
                <a:ea typeface="Questrial"/>
                <a:cs typeface="Questrial"/>
                <a:sym typeface="Questrial"/>
              </a:rPr>
              <a:t>Abstract</a:t>
            </a:r>
          </a:p>
        </p:txBody>
      </p:sp>
      <p:sp>
        <p:nvSpPr>
          <p:cNvPr id="32" name="Shape 32"/>
          <p:cNvSpPr txBox="1"/>
          <p:nvPr/>
        </p:nvSpPr>
        <p:spPr>
          <a:xfrm>
            <a:off x="18288000" y="6147309"/>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Objectives</a:t>
            </a:r>
          </a:p>
        </p:txBody>
      </p:sp>
      <p:sp>
        <p:nvSpPr>
          <p:cNvPr id="33" name="Shape 33"/>
          <p:cNvSpPr txBox="1"/>
          <p:nvPr/>
        </p:nvSpPr>
        <p:spPr>
          <a:xfrm>
            <a:off x="939149" y="11701680"/>
            <a:ext cx="1301890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Methodology</a:t>
            </a:r>
          </a:p>
        </p:txBody>
      </p:sp>
      <p:sp>
        <p:nvSpPr>
          <p:cNvPr id="34" name="Shape 34"/>
          <p:cNvSpPr txBox="1"/>
          <p:nvPr/>
        </p:nvSpPr>
        <p:spPr>
          <a:xfrm>
            <a:off x="18287998" y="11691298"/>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Study Area</a:t>
            </a:r>
          </a:p>
        </p:txBody>
      </p:sp>
      <p:sp>
        <p:nvSpPr>
          <p:cNvPr id="35" name="Shape 35"/>
          <p:cNvSpPr txBox="1"/>
          <p:nvPr/>
        </p:nvSpPr>
        <p:spPr>
          <a:xfrm>
            <a:off x="18288000" y="17997548"/>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Earth Observations</a:t>
            </a:r>
          </a:p>
        </p:txBody>
      </p:sp>
      <p:sp>
        <p:nvSpPr>
          <p:cNvPr id="36" name="Shape 36"/>
          <p:cNvSpPr txBox="1"/>
          <p:nvPr/>
        </p:nvSpPr>
        <p:spPr>
          <a:xfrm>
            <a:off x="914400" y="19627354"/>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Results</a:t>
            </a:r>
          </a:p>
        </p:txBody>
      </p:sp>
      <p:sp>
        <p:nvSpPr>
          <p:cNvPr id="37" name="Shape 37"/>
          <p:cNvSpPr txBox="1"/>
          <p:nvPr/>
        </p:nvSpPr>
        <p:spPr>
          <a:xfrm>
            <a:off x="18288000" y="2185261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Conclusions</a:t>
            </a:r>
          </a:p>
        </p:txBody>
      </p:sp>
      <p:sp>
        <p:nvSpPr>
          <p:cNvPr id="38" name="Shape 38"/>
          <p:cNvSpPr txBox="1"/>
          <p:nvPr/>
        </p:nvSpPr>
        <p:spPr>
          <a:xfrm>
            <a:off x="14588988" y="2846407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Acknowledgements</a:t>
            </a:r>
          </a:p>
        </p:txBody>
      </p:sp>
      <p:sp>
        <p:nvSpPr>
          <p:cNvPr id="39" name="Shape 39"/>
          <p:cNvSpPr txBox="1"/>
          <p:nvPr/>
        </p:nvSpPr>
        <p:spPr>
          <a:xfrm>
            <a:off x="8676862" y="2846039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Project Partners</a:t>
            </a:r>
          </a:p>
        </p:txBody>
      </p:sp>
      <p:sp>
        <p:nvSpPr>
          <p:cNvPr id="40" name="Shape 40"/>
          <p:cNvSpPr txBox="1"/>
          <p:nvPr/>
        </p:nvSpPr>
        <p:spPr>
          <a:xfrm>
            <a:off x="914400" y="28464083"/>
            <a:ext cx="50010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Team Members</a:t>
            </a:r>
          </a:p>
        </p:txBody>
      </p:sp>
      <p:sp>
        <p:nvSpPr>
          <p:cNvPr id="41" name="Shape 41"/>
          <p:cNvSpPr txBox="1"/>
          <p:nvPr/>
        </p:nvSpPr>
        <p:spPr>
          <a:xfrm>
            <a:off x="914400" y="4148882"/>
            <a:ext cx="25603199" cy="1935334"/>
          </a:xfrm>
          <a:prstGeom prst="rect">
            <a:avLst/>
          </a:prstGeom>
          <a:noFill/>
          <a:ln>
            <a:noFill/>
          </a:ln>
        </p:spPr>
        <p:txBody>
          <a:bodyPr lIns="91425" tIns="45700" rIns="91425" bIns="45700" anchor="t" anchorCtr="0">
            <a:noAutofit/>
          </a:bodyPr>
          <a:lstStyle/>
          <a:p>
            <a:pPr lvl="0" algn="ctr">
              <a:lnSpc>
                <a:spcPct val="90000"/>
              </a:lnSpc>
              <a:buClr>
                <a:schemeClr val="dk1"/>
              </a:buClr>
              <a:buSzPct val="25000"/>
            </a:pPr>
            <a:r>
              <a:rPr lang="en-US" sz="3200" dirty="0">
                <a:solidFill>
                  <a:schemeClr val="dk1"/>
                </a:solidFill>
                <a:latin typeface="Garamond"/>
                <a:ea typeface="Garamond"/>
                <a:cs typeface="Garamond"/>
                <a:sym typeface="Garamond"/>
              </a:rPr>
              <a:t>Annabel White (Project Lead)</a:t>
            </a:r>
            <a:r>
              <a:rPr lang="en-US" sz="3200" baseline="30000" dirty="0">
                <a:solidFill>
                  <a:schemeClr val="dk1"/>
                </a:solidFill>
                <a:latin typeface="Garamond"/>
                <a:ea typeface="Garamond"/>
                <a:cs typeface="Garamond"/>
                <a:sym typeface="Garamond"/>
              </a:rPr>
              <a:t>1</a:t>
            </a:r>
            <a:r>
              <a:rPr lang="en-US" sz="3200" dirty="0">
                <a:solidFill>
                  <a:schemeClr val="dk1"/>
                </a:solidFill>
                <a:latin typeface="Garamond"/>
                <a:ea typeface="Garamond"/>
                <a:cs typeface="Garamond"/>
                <a:sym typeface="Garamond"/>
              </a:rPr>
              <a:t>, Jakub Blach</a:t>
            </a:r>
            <a:r>
              <a:rPr lang="en-US" sz="3200" baseline="30000" dirty="0">
                <a:solidFill>
                  <a:schemeClr val="dk1"/>
                </a:solidFill>
                <a:latin typeface="Garamond"/>
                <a:ea typeface="Garamond"/>
                <a:cs typeface="Garamond"/>
                <a:sym typeface="Garamond"/>
              </a:rPr>
              <a:t>1</a:t>
            </a:r>
            <a:r>
              <a:rPr lang="en-US" sz="3200" dirty="0">
                <a:solidFill>
                  <a:schemeClr val="dk1"/>
                </a:solidFill>
                <a:latin typeface="Garamond"/>
                <a:ea typeface="Garamond"/>
                <a:cs typeface="Garamond"/>
                <a:sym typeface="Garamond"/>
              </a:rPr>
              <a:t>, Michael Brooke</a:t>
            </a:r>
            <a:r>
              <a:rPr lang="en-US" sz="3200" baseline="30000" dirty="0">
                <a:solidFill>
                  <a:schemeClr val="dk1"/>
                </a:solidFill>
                <a:latin typeface="Garamond"/>
                <a:ea typeface="Garamond"/>
                <a:cs typeface="Garamond"/>
                <a:sym typeface="Garamond"/>
              </a:rPr>
              <a:t>1</a:t>
            </a:r>
            <a:r>
              <a:rPr lang="en-US" sz="3200" dirty="0">
                <a:solidFill>
                  <a:schemeClr val="dk1"/>
                </a:solidFill>
                <a:latin typeface="Garamond"/>
                <a:ea typeface="Garamond"/>
                <a:cs typeface="Garamond"/>
                <a:sym typeface="Garamond"/>
              </a:rPr>
              <a:t>, Megan </a:t>
            </a:r>
            <a:r>
              <a:rPr lang="en-US" sz="3200" dirty="0" smtClean="0">
                <a:solidFill>
                  <a:schemeClr val="dk1"/>
                </a:solidFill>
                <a:latin typeface="Garamond"/>
                <a:ea typeface="Garamond"/>
                <a:cs typeface="Garamond"/>
                <a:sym typeface="Garamond"/>
              </a:rPr>
              <a:t>Buzanowicz</a:t>
            </a:r>
            <a:r>
              <a:rPr lang="en-US" sz="3200" baseline="30000" dirty="0">
                <a:solidFill>
                  <a:schemeClr val="dk1"/>
                </a:solidFill>
                <a:latin typeface="Garamond"/>
                <a:ea typeface="Garamond"/>
                <a:cs typeface="Garamond"/>
                <a:sym typeface="Garamond"/>
              </a:rPr>
              <a:t>2</a:t>
            </a:r>
            <a:r>
              <a:rPr lang="en-US" sz="3200" dirty="0" smtClean="0">
                <a:solidFill>
                  <a:schemeClr val="dk1"/>
                </a:solidFill>
                <a:latin typeface="Garamond"/>
                <a:ea typeface="Garamond"/>
                <a:cs typeface="Garamond"/>
                <a:sym typeface="Garamond"/>
              </a:rPr>
              <a:t>, Kathy </a:t>
            </a:r>
            <a:r>
              <a:rPr lang="en-US" sz="3200" dirty="0">
                <a:solidFill>
                  <a:schemeClr val="dk1"/>
                </a:solidFill>
                <a:latin typeface="Garamond"/>
                <a:ea typeface="Garamond"/>
                <a:cs typeface="Garamond"/>
                <a:sym typeface="Garamond"/>
              </a:rPr>
              <a:t>Dooley</a:t>
            </a:r>
            <a:r>
              <a:rPr lang="en-US" sz="3200" baseline="30000" dirty="0">
                <a:solidFill>
                  <a:schemeClr val="dk1"/>
                </a:solidFill>
                <a:latin typeface="Garamond"/>
                <a:ea typeface="Garamond"/>
                <a:cs typeface="Garamond"/>
                <a:sym typeface="Garamond"/>
              </a:rPr>
              <a:t>1</a:t>
            </a:r>
            <a:r>
              <a:rPr lang="en-US" sz="3200" dirty="0">
                <a:solidFill>
                  <a:schemeClr val="dk1"/>
                </a:solidFill>
                <a:latin typeface="Garamond"/>
                <a:ea typeface="Garamond"/>
                <a:cs typeface="Garamond"/>
                <a:sym typeface="Garamond"/>
              </a:rPr>
              <a:t>, </a:t>
            </a:r>
            <a:r>
              <a:rPr lang="en-US" sz="3200" dirty="0" err="1">
                <a:solidFill>
                  <a:schemeClr val="dk1"/>
                </a:solidFill>
                <a:latin typeface="Garamond"/>
                <a:ea typeface="Garamond"/>
                <a:cs typeface="Garamond"/>
                <a:sym typeface="Garamond"/>
              </a:rPr>
              <a:t>Rajkishan</a:t>
            </a:r>
            <a:r>
              <a:rPr lang="en-US" sz="3200" dirty="0">
                <a:solidFill>
                  <a:schemeClr val="dk1"/>
                </a:solidFill>
                <a:latin typeface="Garamond"/>
                <a:ea typeface="Garamond"/>
                <a:cs typeface="Garamond"/>
                <a:sym typeface="Garamond"/>
              </a:rPr>
              <a:t> Rajappan</a:t>
            </a:r>
            <a:r>
              <a:rPr lang="en-US" sz="3200" baseline="30000" dirty="0">
                <a:solidFill>
                  <a:schemeClr val="dk1"/>
                </a:solidFill>
                <a:latin typeface="Garamond"/>
                <a:ea typeface="Garamond"/>
                <a:cs typeface="Garamond"/>
                <a:sym typeface="Garamond"/>
              </a:rPr>
              <a:t>1</a:t>
            </a:r>
            <a:r>
              <a:rPr lang="en-US" sz="3200" dirty="0">
                <a:solidFill>
                  <a:schemeClr val="dk1"/>
                </a:solidFill>
                <a:latin typeface="Garamond"/>
                <a:ea typeface="Garamond"/>
                <a:cs typeface="Garamond"/>
                <a:sym typeface="Garamond"/>
              </a:rPr>
              <a:t>, Ryan </a:t>
            </a:r>
            <a:r>
              <a:rPr lang="en-US" sz="3200" dirty="0" smtClean="0">
                <a:solidFill>
                  <a:schemeClr val="dk1"/>
                </a:solidFill>
                <a:latin typeface="Garamond"/>
                <a:ea typeface="Garamond"/>
                <a:cs typeface="Garamond"/>
                <a:sym typeface="Garamond"/>
              </a:rPr>
              <a:t>Umberger</a:t>
            </a:r>
            <a:r>
              <a:rPr lang="en-US" sz="3200" baseline="30000" dirty="0" smtClean="0">
                <a:solidFill>
                  <a:schemeClr val="dk1"/>
                </a:solidFill>
                <a:latin typeface="Garamond"/>
                <a:ea typeface="Garamond"/>
                <a:cs typeface="Garamond"/>
                <a:sym typeface="Garamond"/>
              </a:rPr>
              <a:t>1 </a:t>
            </a:r>
            <a:r>
              <a:rPr lang="en-US" sz="3200" dirty="0">
                <a:solidFill>
                  <a:schemeClr val="dk1"/>
                </a:solidFill>
                <a:latin typeface="Garamond"/>
                <a:ea typeface="Garamond"/>
                <a:cs typeface="Garamond"/>
                <a:sym typeface="Garamond"/>
              </a:rPr>
              <a:t/>
            </a:r>
            <a:br>
              <a:rPr lang="en-US" sz="3200" dirty="0">
                <a:solidFill>
                  <a:schemeClr val="dk1"/>
                </a:solidFill>
                <a:latin typeface="Garamond"/>
                <a:ea typeface="Garamond"/>
                <a:cs typeface="Garamond"/>
                <a:sym typeface="Garamond"/>
              </a:rPr>
            </a:br>
            <a:r>
              <a:rPr lang="en-US" sz="2400" dirty="0" smtClean="0">
                <a:solidFill>
                  <a:schemeClr val="dk1"/>
                </a:solidFill>
                <a:latin typeface="Garamond"/>
                <a:ea typeface="Garamond"/>
                <a:cs typeface="Garamond"/>
                <a:sym typeface="Garamond"/>
              </a:rPr>
              <a:t>NASA </a:t>
            </a:r>
            <a:r>
              <a:rPr lang="en-US" sz="2400" dirty="0">
                <a:solidFill>
                  <a:schemeClr val="dk1"/>
                </a:solidFill>
                <a:latin typeface="Garamond"/>
                <a:ea typeface="Garamond"/>
                <a:cs typeface="Garamond"/>
                <a:sym typeface="Garamond"/>
              </a:rPr>
              <a:t>DEVELOP National </a:t>
            </a:r>
            <a:r>
              <a:rPr lang="en-US" sz="2400" dirty="0" smtClean="0">
                <a:solidFill>
                  <a:schemeClr val="dk1"/>
                </a:solidFill>
                <a:latin typeface="Garamond"/>
                <a:ea typeface="Garamond"/>
                <a:cs typeface="Garamond"/>
                <a:sym typeface="Garamond"/>
              </a:rPr>
              <a:t>Program at </a:t>
            </a:r>
            <a:r>
              <a:rPr lang="en-US" sz="2400" baseline="30000" dirty="0" smtClean="0">
                <a:solidFill>
                  <a:schemeClr val="dk1"/>
                </a:solidFill>
                <a:latin typeface="Garamond"/>
                <a:ea typeface="Garamond"/>
                <a:cs typeface="Garamond"/>
                <a:sym typeface="Garamond"/>
              </a:rPr>
              <a:t>1</a:t>
            </a:r>
            <a:r>
              <a:rPr lang="en-US" sz="2400" dirty="0" smtClean="0">
                <a:solidFill>
                  <a:schemeClr val="dk1"/>
                </a:solidFill>
                <a:latin typeface="Garamond"/>
                <a:ea typeface="Garamond"/>
                <a:cs typeface="Garamond"/>
                <a:sym typeface="Garamond"/>
              </a:rPr>
              <a:t>Wise County Clerk of Court’s Office, </a:t>
            </a:r>
            <a:r>
              <a:rPr lang="en-US" sz="2400" baseline="30000" dirty="0" smtClean="0">
                <a:solidFill>
                  <a:schemeClr val="dk1"/>
                </a:solidFill>
                <a:latin typeface="Garamond"/>
                <a:ea typeface="Garamond"/>
                <a:cs typeface="Garamond"/>
                <a:sym typeface="Garamond"/>
              </a:rPr>
              <a:t>2</a:t>
            </a:r>
            <a:r>
              <a:rPr lang="en-US" sz="2400" dirty="0" smtClean="0">
                <a:solidFill>
                  <a:schemeClr val="dk1"/>
                </a:solidFill>
                <a:latin typeface="Garamond"/>
                <a:ea typeface="Garamond"/>
                <a:cs typeface="Garamond"/>
                <a:sym typeface="Garamond"/>
              </a:rPr>
              <a:t>NASA Langley Research Center</a:t>
            </a:r>
            <a:endParaRPr lang="en-US" sz="2400" dirty="0">
              <a:solidFill>
                <a:schemeClr val="dk1"/>
              </a:solidFill>
              <a:latin typeface="Garamond"/>
              <a:ea typeface="Garamond"/>
              <a:cs typeface="Garamond"/>
              <a:sym typeface="Garamond"/>
            </a:endParaRPr>
          </a:p>
        </p:txBody>
      </p:sp>
      <p:pic>
        <p:nvPicPr>
          <p:cNvPr id="42" name="Shape 42"/>
          <p:cNvPicPr preferRelativeResize="0"/>
          <p:nvPr/>
        </p:nvPicPr>
        <p:blipFill>
          <a:blip r:embed="rId3">
            <a:alphaModFix/>
          </a:blip>
          <a:stretch>
            <a:fillRect/>
          </a:stretch>
        </p:blipFill>
        <p:spPr>
          <a:xfrm>
            <a:off x="18288000" y="12799688"/>
            <a:ext cx="2390775" cy="2428875"/>
          </a:xfrm>
          <a:prstGeom prst="rect">
            <a:avLst/>
          </a:prstGeom>
          <a:noFill/>
          <a:ln>
            <a:noFill/>
          </a:ln>
        </p:spPr>
      </p:pic>
      <p:cxnSp>
        <p:nvCxnSpPr>
          <p:cNvPr id="43" name="Shape 43"/>
          <p:cNvCxnSpPr/>
          <p:nvPr/>
        </p:nvCxnSpPr>
        <p:spPr>
          <a:xfrm>
            <a:off x="19908700" y="14159888"/>
            <a:ext cx="1620599" cy="3221399"/>
          </a:xfrm>
          <a:prstGeom prst="straightConnector1">
            <a:avLst/>
          </a:prstGeom>
          <a:noFill/>
          <a:ln w="28575" cap="flat" cmpd="sng">
            <a:solidFill>
              <a:srgbClr val="7F7F7F"/>
            </a:solidFill>
            <a:prstDash val="solid"/>
            <a:round/>
            <a:headEnd type="none" w="lg" len="lg"/>
            <a:tailEnd type="none" w="lg" len="lg"/>
          </a:ln>
        </p:spPr>
      </p:cxnSp>
      <p:cxnSp>
        <p:nvCxnSpPr>
          <p:cNvPr id="44" name="Shape 44"/>
          <p:cNvCxnSpPr/>
          <p:nvPr/>
        </p:nvCxnSpPr>
        <p:spPr>
          <a:xfrm rot="10800000" flipH="1">
            <a:off x="19898700" y="13339687"/>
            <a:ext cx="1620599" cy="590100"/>
          </a:xfrm>
          <a:prstGeom prst="straightConnector1">
            <a:avLst/>
          </a:prstGeom>
          <a:noFill/>
          <a:ln w="28575" cap="flat" cmpd="sng">
            <a:solidFill>
              <a:srgbClr val="7F7F7F"/>
            </a:solidFill>
            <a:prstDash val="solid"/>
            <a:round/>
            <a:headEnd type="none" w="lg" len="lg"/>
            <a:tailEnd type="none" w="lg" len="lg"/>
          </a:ln>
        </p:spPr>
      </p:cxnSp>
      <p:sp>
        <p:nvSpPr>
          <p:cNvPr id="45" name="Shape 45"/>
          <p:cNvSpPr txBox="1"/>
          <p:nvPr/>
        </p:nvSpPr>
        <p:spPr>
          <a:xfrm>
            <a:off x="21719475" y="14159888"/>
            <a:ext cx="1490699" cy="5943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000">
                <a:solidFill>
                  <a:schemeClr val="dk1"/>
                </a:solidFill>
                <a:latin typeface="Garamond"/>
                <a:ea typeface="Garamond"/>
                <a:cs typeface="Garamond"/>
                <a:sym typeface="Garamond"/>
              </a:rPr>
              <a:t>Uganda</a:t>
            </a:r>
          </a:p>
        </p:txBody>
      </p:sp>
      <p:sp>
        <p:nvSpPr>
          <p:cNvPr id="46" name="Shape 46"/>
          <p:cNvSpPr txBox="1"/>
          <p:nvPr/>
        </p:nvSpPr>
        <p:spPr>
          <a:xfrm>
            <a:off x="24810875" y="14734423"/>
            <a:ext cx="1490699" cy="769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000">
                <a:solidFill>
                  <a:schemeClr val="dk1"/>
                </a:solidFill>
                <a:latin typeface="Garamond"/>
                <a:ea typeface="Garamond"/>
                <a:cs typeface="Garamond"/>
                <a:sym typeface="Garamond"/>
              </a:rPr>
              <a:t>Kenya</a:t>
            </a:r>
          </a:p>
        </p:txBody>
      </p:sp>
      <p:sp>
        <p:nvSpPr>
          <p:cNvPr id="47" name="Shape 47"/>
          <p:cNvSpPr txBox="1"/>
          <p:nvPr/>
        </p:nvSpPr>
        <p:spPr>
          <a:xfrm>
            <a:off x="22684900" y="16305363"/>
            <a:ext cx="1888200" cy="9510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000">
                <a:solidFill>
                  <a:schemeClr val="dk1"/>
                </a:solidFill>
                <a:latin typeface="Garamond"/>
                <a:ea typeface="Garamond"/>
                <a:cs typeface="Garamond"/>
                <a:sym typeface="Garamond"/>
              </a:rPr>
              <a:t>Tanzania</a:t>
            </a:r>
          </a:p>
        </p:txBody>
      </p:sp>
      <p:sp>
        <p:nvSpPr>
          <p:cNvPr id="48" name="Shape 48"/>
          <p:cNvSpPr txBox="1"/>
          <p:nvPr/>
        </p:nvSpPr>
        <p:spPr>
          <a:xfrm>
            <a:off x="22309762" y="15145025"/>
            <a:ext cx="1620599" cy="7695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000" b="1">
                <a:solidFill>
                  <a:schemeClr val="dk1"/>
                </a:solidFill>
                <a:latin typeface="Garamond"/>
                <a:ea typeface="Garamond"/>
                <a:cs typeface="Garamond"/>
                <a:sym typeface="Garamond"/>
              </a:rPr>
              <a:t>Lake</a:t>
            </a:r>
          </a:p>
          <a:p>
            <a:pPr lvl="0" rtl="0">
              <a:lnSpc>
                <a:spcPct val="115000"/>
              </a:lnSpc>
              <a:spcBef>
                <a:spcPts val="0"/>
              </a:spcBef>
              <a:buNone/>
            </a:pPr>
            <a:r>
              <a:rPr lang="en-US" sz="3000" b="1">
                <a:solidFill>
                  <a:schemeClr val="dk1"/>
                </a:solidFill>
                <a:latin typeface="Garamond"/>
                <a:ea typeface="Garamond"/>
                <a:cs typeface="Garamond"/>
                <a:sym typeface="Garamond"/>
              </a:rPr>
              <a:t>Victoria</a:t>
            </a:r>
          </a:p>
        </p:txBody>
      </p:sp>
      <p:pic>
        <p:nvPicPr>
          <p:cNvPr id="50" name="Shape 50"/>
          <p:cNvPicPr preferRelativeResize="0"/>
          <p:nvPr/>
        </p:nvPicPr>
        <p:blipFill>
          <a:blip r:embed="rId4">
            <a:alphaModFix/>
          </a:blip>
          <a:stretch>
            <a:fillRect/>
          </a:stretch>
        </p:blipFill>
        <p:spPr>
          <a:xfrm>
            <a:off x="23656234" y="19732714"/>
            <a:ext cx="1475530" cy="1650055"/>
          </a:xfrm>
          <a:prstGeom prst="rect">
            <a:avLst/>
          </a:prstGeom>
          <a:noFill/>
          <a:ln>
            <a:noFill/>
          </a:ln>
        </p:spPr>
      </p:pic>
      <p:pic>
        <p:nvPicPr>
          <p:cNvPr id="51" name="Shape 51"/>
          <p:cNvPicPr preferRelativeResize="0"/>
          <p:nvPr/>
        </p:nvPicPr>
        <p:blipFill>
          <a:blip r:embed="rId5">
            <a:alphaModFix/>
          </a:blip>
          <a:stretch>
            <a:fillRect/>
          </a:stretch>
        </p:blipFill>
        <p:spPr>
          <a:xfrm>
            <a:off x="18401814" y="19987285"/>
            <a:ext cx="2390773" cy="1252506"/>
          </a:xfrm>
          <a:prstGeom prst="rect">
            <a:avLst/>
          </a:prstGeom>
          <a:noFill/>
          <a:ln>
            <a:noFill/>
          </a:ln>
        </p:spPr>
      </p:pic>
      <p:sp>
        <p:nvSpPr>
          <p:cNvPr id="53" name="Shape 53"/>
          <p:cNvSpPr txBox="1"/>
          <p:nvPr/>
        </p:nvSpPr>
        <p:spPr>
          <a:xfrm>
            <a:off x="22337183" y="18849641"/>
            <a:ext cx="4174441" cy="951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US" sz="3200" b="1" dirty="0" err="1">
                <a:solidFill>
                  <a:schemeClr val="bg1">
                    <a:lumMod val="50000"/>
                  </a:schemeClr>
                </a:solidFill>
                <a:latin typeface="Century Gothic" panose="020B0502020202020204" pitchFamily="34" charset="0"/>
                <a:ea typeface="Questrial"/>
                <a:cs typeface="Questrial"/>
              </a:rPr>
              <a:t>Meteosat</a:t>
            </a:r>
            <a:r>
              <a:rPr lang="en-US" sz="3200" b="1" dirty="0">
                <a:solidFill>
                  <a:schemeClr val="bg1">
                    <a:lumMod val="50000"/>
                  </a:schemeClr>
                </a:solidFill>
                <a:latin typeface="Century Gothic" panose="020B0502020202020204" pitchFamily="34" charset="0"/>
                <a:ea typeface="Questrial"/>
                <a:cs typeface="Questrial"/>
              </a:rPr>
              <a:t> </a:t>
            </a:r>
            <a:r>
              <a:rPr lang="en-US" sz="3200" b="1" dirty="0" smtClean="0">
                <a:solidFill>
                  <a:schemeClr val="bg1">
                    <a:lumMod val="50000"/>
                  </a:schemeClr>
                </a:solidFill>
                <a:latin typeface="Century Gothic" panose="020B0502020202020204" pitchFamily="34" charset="0"/>
                <a:ea typeface="Questrial"/>
                <a:cs typeface="Questrial"/>
              </a:rPr>
              <a:t>8, </a:t>
            </a:r>
            <a:r>
              <a:rPr lang="en-US" sz="3200" b="1" i="1" dirty="0" smtClean="0">
                <a:solidFill>
                  <a:schemeClr val="bg1">
                    <a:lumMod val="50000"/>
                  </a:schemeClr>
                </a:solidFill>
                <a:latin typeface="Century Gothic" panose="020B0502020202020204" pitchFamily="34" charset="0"/>
                <a:ea typeface="Questrial"/>
                <a:cs typeface="Questrial"/>
              </a:rPr>
              <a:t>9</a:t>
            </a:r>
            <a:r>
              <a:rPr lang="en-US" sz="3200" b="1" dirty="0" smtClean="0">
                <a:solidFill>
                  <a:schemeClr val="bg1">
                    <a:lumMod val="50000"/>
                  </a:schemeClr>
                </a:solidFill>
                <a:latin typeface="Century Gothic" panose="020B0502020202020204" pitchFamily="34" charset="0"/>
                <a:ea typeface="Questrial"/>
                <a:cs typeface="Questrial"/>
              </a:rPr>
              <a:t> SEVIRI</a:t>
            </a:r>
            <a:endParaRPr lang="en-US" sz="3200" b="1" dirty="0">
              <a:solidFill>
                <a:schemeClr val="bg1">
                  <a:lumMod val="50000"/>
                </a:schemeClr>
              </a:solidFill>
              <a:latin typeface="Century Gothic" panose="020B0502020202020204" pitchFamily="34" charset="0"/>
              <a:ea typeface="Questrial"/>
              <a:cs typeface="Questrial"/>
            </a:endParaRPr>
          </a:p>
        </p:txBody>
      </p:sp>
      <p:sp>
        <p:nvSpPr>
          <p:cNvPr id="54" name="Shape 54"/>
          <p:cNvSpPr txBox="1"/>
          <p:nvPr/>
        </p:nvSpPr>
        <p:spPr>
          <a:xfrm>
            <a:off x="18287998" y="18917035"/>
            <a:ext cx="3051540" cy="920263"/>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3200" b="1" dirty="0" smtClean="0">
                <a:solidFill>
                  <a:schemeClr val="bg1">
                    <a:lumMod val="50000"/>
                  </a:schemeClr>
                </a:solidFill>
                <a:latin typeface="Century Gothic" panose="020B0502020202020204" pitchFamily="34" charset="0"/>
                <a:ea typeface="Questrial"/>
                <a:cs typeface="Questrial"/>
              </a:rPr>
              <a:t>Aqua - AIRS</a:t>
            </a:r>
            <a:endParaRPr lang="en-US" sz="3600" b="1" dirty="0">
              <a:solidFill>
                <a:schemeClr val="bg1">
                  <a:lumMod val="50000"/>
                </a:schemeClr>
              </a:solidFill>
              <a:latin typeface="Century Gothic" panose="020B0502020202020204" pitchFamily="34" charset="0"/>
              <a:ea typeface="Questrial"/>
              <a:cs typeface="Questrial"/>
            </a:endParaRPr>
          </a:p>
        </p:txBody>
      </p:sp>
      <p:cxnSp>
        <p:nvCxnSpPr>
          <p:cNvPr id="55" name="Shape 55"/>
          <p:cNvCxnSpPr/>
          <p:nvPr/>
        </p:nvCxnSpPr>
        <p:spPr>
          <a:xfrm>
            <a:off x="20188825" y="14159888"/>
            <a:ext cx="6322799" cy="3211500"/>
          </a:xfrm>
          <a:prstGeom prst="straightConnector1">
            <a:avLst/>
          </a:prstGeom>
          <a:noFill/>
          <a:ln w="28575" cap="flat" cmpd="sng">
            <a:solidFill>
              <a:srgbClr val="7F7F7F"/>
            </a:solidFill>
            <a:prstDash val="solid"/>
            <a:round/>
            <a:headEnd type="none" w="lg" len="lg"/>
            <a:tailEnd type="none" w="lg" len="lg"/>
          </a:ln>
        </p:spPr>
      </p:cxnSp>
      <p:cxnSp>
        <p:nvCxnSpPr>
          <p:cNvPr id="56" name="Shape 56"/>
          <p:cNvCxnSpPr/>
          <p:nvPr/>
        </p:nvCxnSpPr>
        <p:spPr>
          <a:xfrm rot="10800000" flipH="1">
            <a:off x="20188825" y="13349413"/>
            <a:ext cx="6322799" cy="590399"/>
          </a:xfrm>
          <a:prstGeom prst="straightConnector1">
            <a:avLst/>
          </a:prstGeom>
          <a:noFill/>
          <a:ln w="28575" cap="flat" cmpd="sng">
            <a:solidFill>
              <a:schemeClr val="dk2"/>
            </a:solidFill>
            <a:prstDash val="solid"/>
            <a:round/>
            <a:headEnd type="none" w="lg" len="lg"/>
            <a:tailEnd type="none" w="lg" len="lg"/>
          </a:ln>
        </p:spPr>
      </p:cxnSp>
      <p:pic>
        <p:nvPicPr>
          <p:cNvPr id="57" name="Shape 57"/>
          <p:cNvPicPr preferRelativeResize="0"/>
          <p:nvPr/>
        </p:nvPicPr>
        <p:blipFill>
          <a:blip r:embed="rId6">
            <a:alphaModFix/>
          </a:blip>
          <a:stretch>
            <a:fillRect/>
          </a:stretch>
        </p:blipFill>
        <p:spPr>
          <a:xfrm>
            <a:off x="21516450" y="13327989"/>
            <a:ext cx="5001140" cy="4047212"/>
          </a:xfrm>
          <a:prstGeom prst="rect">
            <a:avLst/>
          </a:prstGeom>
          <a:noFill/>
          <a:ln>
            <a:noFill/>
          </a:ln>
        </p:spPr>
      </p:pic>
      <p:sp>
        <p:nvSpPr>
          <p:cNvPr id="58" name="Shape 58"/>
          <p:cNvSpPr txBox="1"/>
          <p:nvPr/>
        </p:nvSpPr>
        <p:spPr>
          <a:xfrm>
            <a:off x="18287998" y="6565228"/>
            <a:ext cx="8229600" cy="5760599"/>
          </a:xfrm>
          <a:prstGeom prst="rect">
            <a:avLst/>
          </a:prstGeom>
          <a:noFill/>
          <a:ln>
            <a:noFill/>
          </a:ln>
        </p:spPr>
        <p:txBody>
          <a:bodyPr lIns="91425" tIns="45700" rIns="91425" bIns="45700" anchor="t" anchorCtr="0">
            <a:noAutofit/>
          </a:bodyPr>
          <a:lstStyle/>
          <a:p>
            <a:pPr lvl="0" rtl="0">
              <a:lnSpc>
                <a:spcPct val="115000"/>
              </a:lnSpc>
              <a:spcBef>
                <a:spcPts val="0"/>
              </a:spcBef>
              <a:buNone/>
            </a:pPr>
            <a:endParaRPr sz="1800" dirty="0">
              <a:solidFill>
                <a:srgbClr val="222222"/>
              </a:solidFill>
            </a:endParaRPr>
          </a:p>
          <a:p>
            <a:pPr marL="347663" marR="0" lvl="0"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a:solidFill>
                  <a:schemeClr val="accent1"/>
                </a:solidFill>
                <a:latin typeface="Garamond" panose="02020404030301010803" pitchFamily="18" charset="0"/>
                <a:ea typeface="+mn-ea"/>
                <a:cs typeface="+mn-cs"/>
                <a:sym typeface="Garamond"/>
              </a:rPr>
              <a:t>Identify and analyze </a:t>
            </a:r>
            <a:r>
              <a:rPr lang="en-US" sz="2700" kern="1200" dirty="0" smtClean="0">
                <a:solidFill>
                  <a:schemeClr val="bg1">
                    <a:lumMod val="50000"/>
                  </a:schemeClr>
                </a:solidFill>
                <a:latin typeface="Garamond" panose="02020404030301010803" pitchFamily="18" charset="0"/>
                <a:ea typeface="+mn-ea"/>
                <a:cs typeface="+mn-cs"/>
                <a:sym typeface="Garamond"/>
              </a:rPr>
              <a:t>weather </a:t>
            </a:r>
            <a:r>
              <a:rPr lang="en-US" sz="2700" kern="1200" dirty="0">
                <a:solidFill>
                  <a:schemeClr val="bg1">
                    <a:lumMod val="50000"/>
                  </a:schemeClr>
                </a:solidFill>
                <a:latin typeface="Garamond" panose="02020404030301010803" pitchFamily="18" charset="0"/>
                <a:ea typeface="+mn-ea"/>
                <a:cs typeface="+mn-cs"/>
                <a:sym typeface="Garamond"/>
              </a:rPr>
              <a:t>variables surrounding intense </a:t>
            </a:r>
            <a:r>
              <a:rPr lang="en-US" sz="2700" kern="1200" dirty="0" smtClean="0">
                <a:solidFill>
                  <a:schemeClr val="bg1">
                    <a:lumMod val="50000"/>
                  </a:schemeClr>
                </a:solidFill>
                <a:latin typeface="Garamond" panose="02020404030301010803" pitchFamily="18" charset="0"/>
                <a:ea typeface="+mn-ea"/>
                <a:cs typeface="+mn-cs"/>
                <a:sym typeface="Garamond"/>
              </a:rPr>
              <a:t>storm events over Lake Victoria, Africa </a:t>
            </a:r>
            <a:r>
              <a:rPr lang="en-US" sz="2700" kern="1200" dirty="0">
                <a:solidFill>
                  <a:schemeClr val="bg1">
                    <a:lumMod val="50000"/>
                  </a:schemeClr>
                </a:solidFill>
                <a:latin typeface="Garamond" panose="02020404030301010803" pitchFamily="18" charset="0"/>
                <a:ea typeface="+mn-ea"/>
                <a:cs typeface="+mn-cs"/>
                <a:sym typeface="Garamond"/>
              </a:rPr>
              <a:t>as identified by overshooting top </a:t>
            </a:r>
            <a:r>
              <a:rPr lang="en-US" sz="2700" kern="1200" dirty="0" smtClean="0">
                <a:solidFill>
                  <a:schemeClr val="bg1">
                    <a:lumMod val="50000"/>
                  </a:schemeClr>
                </a:solidFill>
                <a:latin typeface="Garamond" panose="02020404030301010803" pitchFamily="18" charset="0"/>
                <a:ea typeface="+mn-ea"/>
                <a:cs typeface="+mn-cs"/>
                <a:sym typeface="Garamond"/>
              </a:rPr>
              <a:t>activity.</a:t>
            </a:r>
            <a:endParaRPr lang="en-US" sz="2700" kern="1200" dirty="0">
              <a:solidFill>
                <a:schemeClr val="bg1">
                  <a:lumMod val="50000"/>
                </a:schemeClr>
              </a:solidFill>
              <a:latin typeface="Garamond" panose="02020404030301010803" pitchFamily="18" charset="0"/>
              <a:ea typeface="+mn-ea"/>
              <a:cs typeface="+mn-cs"/>
              <a:sym typeface="Garamond"/>
            </a:endParaRPr>
          </a:p>
          <a:p>
            <a:pPr marL="347663" lvl="0"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a:solidFill>
                  <a:schemeClr val="accent1"/>
                </a:solidFill>
                <a:latin typeface="Garamond" panose="02020404030301010803" pitchFamily="18" charset="0"/>
                <a:ea typeface="+mn-ea"/>
                <a:cs typeface="+mn-cs"/>
                <a:sym typeface="Garamond"/>
              </a:rPr>
              <a:t>Create </a:t>
            </a:r>
            <a:r>
              <a:rPr lang="en-US" sz="2700" kern="1200" dirty="0">
                <a:solidFill>
                  <a:schemeClr val="bg1">
                    <a:lumMod val="50000"/>
                  </a:schemeClr>
                </a:solidFill>
                <a:latin typeface="Garamond" panose="02020404030301010803" pitchFamily="18" charset="0"/>
                <a:ea typeface="+mn-ea"/>
                <a:cs typeface="+mn-cs"/>
                <a:sym typeface="Garamond"/>
              </a:rPr>
              <a:t>weather variable contour maps for days of average and </a:t>
            </a:r>
            <a:r>
              <a:rPr lang="en-US" sz="2700" kern="1200" dirty="0" smtClean="0">
                <a:solidFill>
                  <a:schemeClr val="bg1">
                    <a:lumMod val="50000"/>
                  </a:schemeClr>
                </a:solidFill>
                <a:latin typeface="Garamond" panose="02020404030301010803" pitchFamily="18" charset="0"/>
                <a:ea typeface="+mn-ea"/>
                <a:cs typeface="+mn-cs"/>
                <a:sym typeface="Garamond"/>
              </a:rPr>
              <a:t>hazardous </a:t>
            </a:r>
            <a:r>
              <a:rPr lang="en-US" sz="2700" kern="1200" dirty="0">
                <a:solidFill>
                  <a:schemeClr val="bg1">
                    <a:lumMod val="50000"/>
                  </a:schemeClr>
                </a:solidFill>
                <a:latin typeface="Garamond" panose="02020404030301010803" pitchFamily="18" charset="0"/>
                <a:ea typeface="+mn-ea"/>
                <a:cs typeface="+mn-cs"/>
                <a:sym typeface="Garamond"/>
              </a:rPr>
              <a:t>weather to highlight significant differences that occur during storm </a:t>
            </a:r>
            <a:r>
              <a:rPr lang="en-US" sz="2700" kern="1200" dirty="0" smtClean="0">
                <a:solidFill>
                  <a:schemeClr val="bg1">
                    <a:lumMod val="50000"/>
                  </a:schemeClr>
                </a:solidFill>
                <a:latin typeface="Garamond" panose="02020404030301010803" pitchFamily="18" charset="0"/>
                <a:ea typeface="+mn-ea"/>
                <a:cs typeface="+mn-cs"/>
                <a:sym typeface="Garamond"/>
              </a:rPr>
              <a:t>events.</a:t>
            </a:r>
            <a:endParaRPr lang="en-US" sz="2700" kern="1200" dirty="0">
              <a:solidFill>
                <a:schemeClr val="bg1">
                  <a:lumMod val="50000"/>
                </a:schemeClr>
              </a:solidFill>
              <a:latin typeface="Garamond" panose="02020404030301010803" pitchFamily="18" charset="0"/>
              <a:ea typeface="+mn-ea"/>
              <a:cs typeface="+mn-cs"/>
              <a:sym typeface="Garamond"/>
            </a:endParaRPr>
          </a:p>
          <a:p>
            <a:pPr marL="347663" lvl="0" indent="-347663" defTabSz="2743200">
              <a:lnSpc>
                <a:spcPct val="90000"/>
              </a:lnSpc>
              <a:spcBef>
                <a:spcPts val="1800"/>
              </a:spcBef>
              <a:buClr>
                <a:schemeClr val="accent1"/>
              </a:buClr>
              <a:buSzPct val="100000"/>
              <a:buFont typeface="Webdings" panose="05030102010509060703" pitchFamily="18" charset="2"/>
              <a:buChar char="4"/>
            </a:pPr>
            <a:r>
              <a:rPr lang="en-US" sz="2700" b="1" kern="1200" dirty="0">
                <a:solidFill>
                  <a:schemeClr val="accent1"/>
                </a:solidFill>
                <a:latin typeface="Garamond" panose="02020404030301010803" pitchFamily="18" charset="0"/>
                <a:ea typeface="+mn-ea"/>
                <a:cs typeface="+mn-cs"/>
                <a:sym typeface="Garamond"/>
              </a:rPr>
              <a:t>Improve </a:t>
            </a:r>
            <a:r>
              <a:rPr lang="en-US" sz="2700" kern="1200" dirty="0">
                <a:solidFill>
                  <a:schemeClr val="bg1">
                    <a:lumMod val="50000"/>
                  </a:schemeClr>
                </a:solidFill>
                <a:latin typeface="Garamond" panose="02020404030301010803" pitchFamily="18" charset="0"/>
                <a:ea typeface="+mn-ea"/>
                <a:cs typeface="+mn-cs"/>
                <a:sym typeface="Garamond"/>
              </a:rPr>
              <a:t>understanding of weather patterns over Lake Victoria to aid the project partner in local storm forecasting </a:t>
            </a:r>
            <a:r>
              <a:rPr lang="en-US" sz="2700" kern="1200" dirty="0" smtClean="0">
                <a:solidFill>
                  <a:schemeClr val="bg1">
                    <a:lumMod val="50000"/>
                  </a:schemeClr>
                </a:solidFill>
                <a:latin typeface="Garamond" panose="02020404030301010803" pitchFamily="18" charset="0"/>
                <a:ea typeface="+mn-ea"/>
                <a:cs typeface="+mn-cs"/>
                <a:sym typeface="Garamond"/>
              </a:rPr>
              <a:t>efforts.</a:t>
            </a:r>
            <a:endParaRPr lang="en-US" sz="2700" kern="1200" dirty="0">
              <a:solidFill>
                <a:schemeClr val="bg1">
                  <a:lumMod val="50000"/>
                </a:schemeClr>
              </a:solidFill>
              <a:latin typeface="Garamond" panose="02020404030301010803" pitchFamily="18" charset="0"/>
              <a:ea typeface="+mn-ea"/>
              <a:cs typeface="+mn-cs"/>
              <a:sym typeface="Garamond"/>
            </a:endParaRPr>
          </a:p>
          <a:p>
            <a:pPr lvl="0" rtl="0">
              <a:lnSpc>
                <a:spcPct val="115000"/>
              </a:lnSpc>
              <a:spcBef>
                <a:spcPts val="0"/>
              </a:spcBef>
              <a:buNone/>
            </a:pPr>
            <a:endParaRPr sz="1800" dirty="0">
              <a:solidFill>
                <a:srgbClr val="222222"/>
              </a:solidFill>
            </a:endParaRPr>
          </a:p>
        </p:txBody>
      </p:sp>
      <p:sp>
        <p:nvSpPr>
          <p:cNvPr id="71" name="Rounded Rectangle 70"/>
          <p:cNvSpPr/>
          <p:nvPr/>
        </p:nvSpPr>
        <p:spPr>
          <a:xfrm>
            <a:off x="939151" y="13328674"/>
            <a:ext cx="3291840" cy="5038777"/>
          </a:xfrm>
          <a:prstGeom prst="roundRect">
            <a:avLst/>
          </a:prstGeom>
          <a:solidFill>
            <a:srgbClr val="FFFFCC"/>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Questrial" panose="020B0604020202020204" charset="0"/>
              <a:ea typeface="Arial"/>
              <a:cs typeface="Arial"/>
            </a:endParaRPr>
          </a:p>
        </p:txBody>
      </p:sp>
      <p:sp>
        <p:nvSpPr>
          <p:cNvPr id="112" name="Rounded Rectangle 111"/>
          <p:cNvSpPr/>
          <p:nvPr/>
        </p:nvSpPr>
        <p:spPr>
          <a:xfrm>
            <a:off x="5139085" y="12850469"/>
            <a:ext cx="3265508" cy="6131082"/>
          </a:xfrm>
          <a:prstGeom prst="roundRect">
            <a:avLst/>
          </a:prstGeom>
          <a:solidFill>
            <a:srgbClr val="FFFFCC"/>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2" name="TextBox 91"/>
          <p:cNvSpPr txBox="1"/>
          <p:nvPr/>
        </p:nvSpPr>
        <p:spPr>
          <a:xfrm>
            <a:off x="5282121" y="13103315"/>
            <a:ext cx="2990526" cy="2985433"/>
          </a:xfrm>
          <a:prstGeom prst="rect">
            <a:avLst/>
          </a:prstGeom>
          <a:noFill/>
        </p:spPr>
        <p:txBody>
          <a:bodyPr wrap="square" rtlCol="0">
            <a:spAutoFit/>
          </a:bodyPr>
          <a:lstStyle/>
          <a:p>
            <a:pPr algn="ctr"/>
            <a:r>
              <a:rPr lang="en-US" sz="2400" b="1" dirty="0" smtClean="0">
                <a:solidFill>
                  <a:schemeClr val="bg1">
                    <a:lumMod val="50000"/>
                  </a:schemeClr>
                </a:solidFill>
                <a:latin typeface="Century Gothic" panose="020B0502020202020204" pitchFamily="34" charset="0"/>
              </a:rPr>
              <a:t>50</a:t>
            </a:r>
            <a:r>
              <a:rPr lang="en-US" sz="2400" b="1" baseline="30000" dirty="0" smtClean="0">
                <a:solidFill>
                  <a:schemeClr val="bg1">
                    <a:lumMod val="50000"/>
                  </a:schemeClr>
                </a:solidFill>
                <a:latin typeface="Century Gothic" panose="020B0502020202020204" pitchFamily="34" charset="0"/>
              </a:rPr>
              <a:t>th</a:t>
            </a:r>
            <a:r>
              <a:rPr lang="en-US" sz="2400" b="1" dirty="0" smtClean="0">
                <a:solidFill>
                  <a:schemeClr val="bg1">
                    <a:lumMod val="50000"/>
                  </a:schemeClr>
                </a:solidFill>
                <a:latin typeface="Century Gothic" panose="020B0502020202020204" pitchFamily="34" charset="0"/>
              </a:rPr>
              <a:t> Percentile </a:t>
            </a:r>
          </a:p>
          <a:p>
            <a:pPr algn="ctr"/>
            <a:r>
              <a:rPr lang="en-US" sz="2200" dirty="0" smtClean="0">
                <a:solidFill>
                  <a:schemeClr val="bg1">
                    <a:lumMod val="50000"/>
                  </a:schemeClr>
                </a:solidFill>
                <a:latin typeface="Garamond" panose="02020404030301010803" pitchFamily="18" charset="0"/>
              </a:rPr>
              <a:t>(days with average number of OTs)</a:t>
            </a:r>
          </a:p>
          <a:p>
            <a:pPr algn="ctr"/>
            <a:endParaRPr lang="en-US" sz="2400" dirty="0" smtClean="0">
              <a:solidFill>
                <a:schemeClr val="bg1">
                  <a:lumMod val="50000"/>
                </a:schemeClr>
              </a:solidFill>
              <a:latin typeface="Questrial" panose="020B0604020202020204" charset="0"/>
            </a:endParaRPr>
          </a:p>
          <a:p>
            <a:pPr algn="ctr"/>
            <a:r>
              <a:rPr lang="en-US" sz="2400" dirty="0" smtClean="0">
                <a:solidFill>
                  <a:schemeClr val="bg1">
                    <a:lumMod val="50000"/>
                  </a:schemeClr>
                </a:solidFill>
                <a:latin typeface="Questrial" panose="020B0604020202020204" charset="0"/>
              </a:rPr>
              <a:t> </a:t>
            </a:r>
          </a:p>
          <a:p>
            <a:pPr algn="ctr"/>
            <a:endParaRPr lang="en-US" sz="2400" dirty="0">
              <a:solidFill>
                <a:schemeClr val="bg1">
                  <a:lumMod val="50000"/>
                </a:schemeClr>
              </a:solidFill>
              <a:latin typeface="Questrial" panose="020B0604020202020204" charset="0"/>
            </a:endParaRPr>
          </a:p>
          <a:p>
            <a:pPr algn="ctr"/>
            <a:endParaRPr lang="en-US" sz="2400" dirty="0" smtClean="0">
              <a:solidFill>
                <a:schemeClr val="bg1">
                  <a:lumMod val="50000"/>
                </a:schemeClr>
              </a:solidFill>
              <a:latin typeface="Questrial" panose="020B0604020202020204" charset="0"/>
            </a:endParaRPr>
          </a:p>
          <a:p>
            <a:pPr algn="ctr"/>
            <a:endParaRPr lang="en-US" sz="2400" dirty="0" smtClean="0">
              <a:solidFill>
                <a:schemeClr val="bg1">
                  <a:lumMod val="50000"/>
                </a:schemeClr>
              </a:solidFill>
              <a:latin typeface="Questrial" panose="020B0604020202020204" charset="0"/>
            </a:endParaRPr>
          </a:p>
        </p:txBody>
      </p:sp>
      <p:sp>
        <p:nvSpPr>
          <p:cNvPr id="129" name="Rounded Rectangle 128"/>
          <p:cNvSpPr/>
          <p:nvPr/>
        </p:nvSpPr>
        <p:spPr>
          <a:xfrm>
            <a:off x="9285107" y="15568138"/>
            <a:ext cx="3291840" cy="3413413"/>
          </a:xfrm>
          <a:prstGeom prst="roundRect">
            <a:avLst/>
          </a:prstGeom>
          <a:solidFill>
            <a:schemeClr val="accent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FFFFCC"/>
                </a:solidFill>
                <a:latin typeface="Century Gothic" panose="020B0502020202020204" pitchFamily="34" charset="0"/>
                <a:ea typeface="Arial"/>
                <a:cs typeface="Arial"/>
              </a:rPr>
              <a:t>MERRA</a:t>
            </a:r>
          </a:p>
          <a:p>
            <a:pPr algn="ctr"/>
            <a:r>
              <a:rPr lang="en-US" sz="2700" b="1" dirty="0" smtClean="0">
                <a:solidFill>
                  <a:srgbClr val="FFFFCC"/>
                </a:solidFill>
                <a:latin typeface="Century Gothic" panose="020B0502020202020204" pitchFamily="34" charset="0"/>
                <a:ea typeface="Arial"/>
                <a:cs typeface="Arial"/>
              </a:rPr>
              <a:t>Variables</a:t>
            </a:r>
            <a:endParaRPr lang="en-US" sz="2700" b="1" dirty="0">
              <a:solidFill>
                <a:srgbClr val="FFFFCC"/>
              </a:solidFill>
              <a:latin typeface="Century Gothic" panose="020B0502020202020204" pitchFamily="34" charset="0"/>
              <a:ea typeface="Arial"/>
              <a:cs typeface="Arial"/>
            </a:endParaRPr>
          </a:p>
          <a:p>
            <a:pPr algn="ctr"/>
            <a:r>
              <a:rPr lang="en-US" sz="2200" dirty="0">
                <a:solidFill>
                  <a:srgbClr val="FFFFCC"/>
                </a:solidFill>
                <a:latin typeface="Garamond" panose="02020404030301010803" pitchFamily="18" charset="0"/>
                <a:ea typeface="Arial"/>
                <a:cs typeface="Arial"/>
              </a:rPr>
              <a:t>Wind</a:t>
            </a:r>
          </a:p>
          <a:p>
            <a:pPr algn="ctr"/>
            <a:r>
              <a:rPr lang="en-US" sz="2200" dirty="0">
                <a:solidFill>
                  <a:srgbClr val="FFFFCC"/>
                </a:solidFill>
                <a:latin typeface="Garamond" panose="02020404030301010803" pitchFamily="18" charset="0"/>
                <a:ea typeface="Arial"/>
                <a:cs typeface="Arial"/>
              </a:rPr>
              <a:t>Pressure</a:t>
            </a:r>
          </a:p>
          <a:p>
            <a:pPr algn="ctr"/>
            <a:r>
              <a:rPr lang="en-US" sz="2200" dirty="0">
                <a:solidFill>
                  <a:srgbClr val="FFFFCC"/>
                </a:solidFill>
                <a:latin typeface="Garamond" panose="02020404030301010803" pitchFamily="18" charset="0"/>
                <a:ea typeface="Arial"/>
                <a:cs typeface="Arial"/>
              </a:rPr>
              <a:t>Temperature</a:t>
            </a:r>
          </a:p>
          <a:p>
            <a:pPr algn="ctr"/>
            <a:r>
              <a:rPr lang="en-US" sz="2200" dirty="0">
                <a:solidFill>
                  <a:srgbClr val="FFFFCC"/>
                </a:solidFill>
                <a:latin typeface="Garamond" panose="02020404030301010803" pitchFamily="18" charset="0"/>
                <a:ea typeface="Arial"/>
                <a:cs typeface="Arial"/>
              </a:rPr>
              <a:t>Humidity </a:t>
            </a:r>
          </a:p>
          <a:p>
            <a:pPr algn="ctr"/>
            <a:r>
              <a:rPr lang="en-US" sz="2200" dirty="0">
                <a:solidFill>
                  <a:srgbClr val="FFFFCC"/>
                </a:solidFill>
                <a:latin typeface="Garamond" panose="02020404030301010803" pitchFamily="18" charset="0"/>
                <a:ea typeface="Arial"/>
                <a:cs typeface="Arial"/>
              </a:rPr>
              <a:t>Vertical pressure velocity</a:t>
            </a:r>
            <a:r>
              <a:rPr lang="en-US" sz="2000" dirty="0">
                <a:solidFill>
                  <a:srgbClr val="FFFFCC"/>
                </a:solidFill>
                <a:latin typeface="Garamond" panose="02020404030301010803" pitchFamily="18" charset="0"/>
                <a:ea typeface="Arial"/>
                <a:cs typeface="Arial"/>
              </a:rPr>
              <a:t> </a:t>
            </a:r>
          </a:p>
        </p:txBody>
      </p:sp>
      <p:sp>
        <p:nvSpPr>
          <p:cNvPr id="132" name="Rounded Rectangle 131"/>
          <p:cNvSpPr/>
          <p:nvPr/>
        </p:nvSpPr>
        <p:spPr>
          <a:xfrm>
            <a:off x="9313806" y="12850469"/>
            <a:ext cx="3291840" cy="2337008"/>
          </a:xfrm>
          <a:prstGeom prst="roundRect">
            <a:avLst/>
          </a:prstGeom>
          <a:solidFill>
            <a:schemeClr val="accent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FFFFCC"/>
                </a:solidFill>
                <a:latin typeface="Questrial" panose="020B0604020202020204" charset="0"/>
                <a:ea typeface="Arial"/>
                <a:cs typeface="Arial"/>
              </a:rPr>
              <a:t>               </a:t>
            </a:r>
            <a:r>
              <a:rPr lang="en-US" sz="2700" b="1" dirty="0" smtClean="0">
                <a:solidFill>
                  <a:srgbClr val="FFFFCC"/>
                </a:solidFill>
                <a:latin typeface="Century Gothic" panose="020B0502020202020204" pitchFamily="34" charset="0"/>
                <a:ea typeface="Arial"/>
                <a:cs typeface="Arial"/>
              </a:rPr>
              <a:t>AIRS</a:t>
            </a:r>
            <a:endParaRPr lang="en-US" sz="2700" b="1" dirty="0">
              <a:solidFill>
                <a:srgbClr val="FFFFCC"/>
              </a:solidFill>
              <a:latin typeface="Century Gothic" panose="020B0502020202020204" pitchFamily="34" charset="0"/>
              <a:ea typeface="Arial"/>
              <a:cs typeface="Arial"/>
            </a:endParaRPr>
          </a:p>
        </p:txBody>
      </p:sp>
      <p:sp>
        <p:nvSpPr>
          <p:cNvPr id="141" name="Rounded Rectangle 140"/>
          <p:cNvSpPr/>
          <p:nvPr/>
        </p:nvSpPr>
        <p:spPr>
          <a:xfrm>
            <a:off x="13493661" y="16061352"/>
            <a:ext cx="3291840" cy="2926080"/>
          </a:xfrm>
          <a:prstGeom prst="roundRect">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smtClean="0">
                <a:solidFill>
                  <a:srgbClr val="FFFFCC"/>
                </a:solidFill>
                <a:latin typeface="Century Gothic" panose="020B0502020202020204" pitchFamily="34" charset="0"/>
                <a:ea typeface="Arial"/>
                <a:cs typeface="Arial"/>
              </a:rPr>
              <a:t>Weather Maps</a:t>
            </a:r>
            <a:endParaRPr lang="en-US" sz="2000" dirty="0">
              <a:solidFill>
                <a:srgbClr val="FFFFCC"/>
              </a:solidFill>
              <a:latin typeface="Century Gothic" panose="020B0502020202020204" pitchFamily="34" charset="0"/>
              <a:ea typeface="Arial"/>
              <a:cs typeface="Arial"/>
            </a:endParaRPr>
          </a:p>
        </p:txBody>
      </p:sp>
      <p:sp>
        <p:nvSpPr>
          <p:cNvPr id="158" name="Rounded Rectangle 157"/>
          <p:cNvSpPr/>
          <p:nvPr/>
        </p:nvSpPr>
        <p:spPr>
          <a:xfrm>
            <a:off x="13493661" y="12845393"/>
            <a:ext cx="3291840" cy="2926080"/>
          </a:xfrm>
          <a:prstGeom prst="roundRect">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smtClean="0">
                <a:solidFill>
                  <a:srgbClr val="FFFFCC"/>
                </a:solidFill>
                <a:latin typeface="Century Gothic" panose="020B0502020202020204" pitchFamily="34" charset="0"/>
                <a:ea typeface="Arial"/>
                <a:cs typeface="Arial"/>
              </a:rPr>
              <a:t>Skew-T log-Ps</a:t>
            </a:r>
            <a:endParaRPr lang="en-US" sz="2700" b="1" dirty="0">
              <a:solidFill>
                <a:srgbClr val="FFFFCC"/>
              </a:solidFill>
              <a:latin typeface="Century Gothic" panose="020B0502020202020204" pitchFamily="34" charset="0"/>
              <a:ea typeface="Arial"/>
              <a:cs typeface="Arial"/>
            </a:endParaRPr>
          </a:p>
        </p:txBody>
      </p:sp>
      <p:pic>
        <p:nvPicPr>
          <p:cNvPr id="166" name="Shape 51"/>
          <p:cNvPicPr preferRelativeResize="0"/>
          <p:nvPr/>
        </p:nvPicPr>
        <p:blipFill>
          <a:blip r:embed="rId5">
            <a:alphaModFix/>
          </a:blip>
          <a:stretch>
            <a:fillRect/>
          </a:stretch>
        </p:blipFill>
        <p:spPr>
          <a:xfrm>
            <a:off x="9705144" y="13676217"/>
            <a:ext cx="1176335" cy="678946"/>
          </a:xfrm>
          <a:prstGeom prst="rect">
            <a:avLst/>
          </a:prstGeom>
          <a:noFill/>
          <a:ln>
            <a:noFill/>
          </a:ln>
        </p:spPr>
      </p:pic>
      <p:sp>
        <p:nvSpPr>
          <p:cNvPr id="1034" name="TextBox 1033"/>
          <p:cNvSpPr txBox="1"/>
          <p:nvPr/>
        </p:nvSpPr>
        <p:spPr>
          <a:xfrm>
            <a:off x="21781061" y="13929788"/>
            <a:ext cx="1338999" cy="461665"/>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rPr>
              <a:t>Uganda</a:t>
            </a:r>
            <a:endParaRPr lang="en-US" sz="2400" b="1" dirty="0">
              <a:solidFill>
                <a:schemeClr val="bg1">
                  <a:lumMod val="50000"/>
                </a:schemeClr>
              </a:solidFill>
              <a:latin typeface="Garamond" panose="02020404030301010803" pitchFamily="18" charset="0"/>
            </a:endParaRPr>
          </a:p>
        </p:txBody>
      </p:sp>
      <p:sp>
        <p:nvSpPr>
          <p:cNvPr id="203" name="TextBox 202"/>
          <p:cNvSpPr txBox="1"/>
          <p:nvPr/>
        </p:nvSpPr>
        <p:spPr>
          <a:xfrm>
            <a:off x="24479324" y="14523355"/>
            <a:ext cx="1338999" cy="461665"/>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rPr>
              <a:t>Kenya</a:t>
            </a:r>
            <a:endParaRPr lang="en-US" sz="2400" b="1" dirty="0">
              <a:solidFill>
                <a:schemeClr val="bg1">
                  <a:lumMod val="50000"/>
                </a:schemeClr>
              </a:solidFill>
              <a:latin typeface="Garamond" panose="02020404030301010803" pitchFamily="18" charset="0"/>
            </a:endParaRPr>
          </a:p>
        </p:txBody>
      </p:sp>
      <p:sp>
        <p:nvSpPr>
          <p:cNvPr id="204" name="TextBox 203"/>
          <p:cNvSpPr txBox="1"/>
          <p:nvPr/>
        </p:nvSpPr>
        <p:spPr>
          <a:xfrm>
            <a:off x="23602050" y="16458849"/>
            <a:ext cx="1583899" cy="461665"/>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rPr>
              <a:t>Tanzania</a:t>
            </a:r>
            <a:endParaRPr lang="en-US" sz="2400" b="1" dirty="0">
              <a:solidFill>
                <a:schemeClr val="bg1">
                  <a:lumMod val="50000"/>
                </a:schemeClr>
              </a:solidFill>
              <a:latin typeface="Garamond" panose="02020404030301010803" pitchFamily="18" charset="0"/>
            </a:endParaRPr>
          </a:p>
        </p:txBody>
      </p:sp>
      <p:sp>
        <p:nvSpPr>
          <p:cNvPr id="205" name="TextBox 204"/>
          <p:cNvSpPr txBox="1"/>
          <p:nvPr/>
        </p:nvSpPr>
        <p:spPr>
          <a:xfrm>
            <a:off x="22402800" y="15119974"/>
            <a:ext cx="1338999" cy="830997"/>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rPr>
              <a:t>Lake Victoria</a:t>
            </a:r>
            <a:endParaRPr lang="en-US" sz="2400" b="1" dirty="0">
              <a:solidFill>
                <a:schemeClr val="bg1">
                  <a:lumMod val="50000"/>
                </a:schemeClr>
              </a:solidFill>
              <a:latin typeface="Garamond" panose="02020404030301010803" pitchFamily="18" charset="0"/>
            </a:endParaRPr>
          </a:p>
        </p:txBody>
      </p:sp>
      <p:sp>
        <p:nvSpPr>
          <p:cNvPr id="2" name="Right Arrow 1"/>
          <p:cNvSpPr/>
          <p:nvPr/>
        </p:nvSpPr>
        <p:spPr>
          <a:xfrm>
            <a:off x="4320042" y="15530688"/>
            <a:ext cx="731520" cy="548640"/>
          </a:xfrm>
          <a:prstGeom prs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Arrow 74"/>
          <p:cNvSpPr/>
          <p:nvPr/>
        </p:nvSpPr>
        <p:spPr>
          <a:xfrm>
            <a:off x="12704671" y="13745904"/>
            <a:ext cx="731520" cy="548640"/>
          </a:xfrm>
          <a:prstGeom prs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1005194" y="13485774"/>
            <a:ext cx="2998952" cy="1138773"/>
          </a:xfrm>
          <a:prstGeom prst="rect">
            <a:avLst/>
          </a:prstGeom>
          <a:noFill/>
        </p:spPr>
        <p:txBody>
          <a:bodyPr wrap="square" rtlCol="0">
            <a:spAutoFit/>
          </a:bodyPr>
          <a:lstStyle/>
          <a:p>
            <a:pPr algn="ctr"/>
            <a:r>
              <a:rPr lang="en-US" sz="2400" b="1" dirty="0">
                <a:solidFill>
                  <a:schemeClr val="bg1">
                    <a:lumMod val="50000"/>
                  </a:schemeClr>
                </a:solidFill>
                <a:latin typeface="Century Gothic" panose="020B0502020202020204" pitchFamily="34" charset="0"/>
              </a:rPr>
              <a:t>HSED</a:t>
            </a:r>
          </a:p>
          <a:p>
            <a:pPr algn="ctr"/>
            <a:r>
              <a:rPr lang="en-US" sz="2200" dirty="0">
                <a:solidFill>
                  <a:schemeClr val="bg1">
                    <a:lumMod val="50000"/>
                  </a:schemeClr>
                </a:solidFill>
                <a:latin typeface="Garamond" panose="02020404030301010803" pitchFamily="18" charset="0"/>
              </a:rPr>
              <a:t>Compile OTs and organize by percentiles</a:t>
            </a:r>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32557" t="28229" r="31259" b="35585"/>
          <a:stretch/>
        </p:blipFill>
        <p:spPr>
          <a:xfrm>
            <a:off x="1310954" y="14729551"/>
            <a:ext cx="2387433" cy="2387434"/>
          </a:xfrm>
          <a:prstGeom prst="rect">
            <a:avLst/>
          </a:prstGeom>
          <a:ln w="57150">
            <a:solidFill>
              <a:schemeClr val="bg1">
                <a:lumMod val="50000"/>
              </a:schemeClr>
            </a:solidFill>
          </a:ln>
        </p:spPr>
      </p:pic>
      <p:pic>
        <p:nvPicPr>
          <p:cNvPr id="80" name="Picture 79"/>
          <p:cNvPicPr/>
          <p:nvPr/>
        </p:nvPicPr>
        <p:blipFill rotWithShape="1">
          <a:blip r:embed="rId8" cstate="print">
            <a:extLst>
              <a:ext uri="{28A0092B-C50C-407E-A947-70E740481C1C}">
                <a14:useLocalDpi xmlns:a14="http://schemas.microsoft.com/office/drawing/2010/main" val="0"/>
              </a:ext>
            </a:extLst>
          </a:blip>
          <a:srcRect t="5411" b="5723"/>
          <a:stretch/>
        </p:blipFill>
        <p:spPr>
          <a:xfrm>
            <a:off x="5589408" y="14257972"/>
            <a:ext cx="2453005" cy="1684421"/>
          </a:xfrm>
          <a:prstGeom prst="rect">
            <a:avLst/>
          </a:prstGeom>
          <a:ln>
            <a:noFill/>
          </a:ln>
        </p:spPr>
      </p:pic>
      <p:pic>
        <p:nvPicPr>
          <p:cNvPr id="81" name="Picture 80"/>
          <p:cNvPicPr/>
          <p:nvPr/>
        </p:nvPicPr>
        <p:blipFill>
          <a:blip r:embed="rId9" cstate="print">
            <a:extLst>
              <a:ext uri="{28A0092B-C50C-407E-A947-70E740481C1C}">
                <a14:useLocalDpi xmlns:a14="http://schemas.microsoft.com/office/drawing/2010/main" val="0"/>
              </a:ext>
            </a:extLst>
          </a:blip>
          <a:stretch>
            <a:fillRect/>
          </a:stretch>
        </p:blipFill>
        <p:spPr>
          <a:xfrm>
            <a:off x="5566230" y="16878763"/>
            <a:ext cx="2499360" cy="1846580"/>
          </a:xfrm>
          <a:prstGeom prst="rect">
            <a:avLst/>
          </a:prstGeom>
          <a:ln>
            <a:noFill/>
          </a:ln>
        </p:spPr>
      </p:pic>
      <p:sp>
        <p:nvSpPr>
          <p:cNvPr id="82" name="TextBox 81"/>
          <p:cNvSpPr txBox="1"/>
          <p:nvPr/>
        </p:nvSpPr>
        <p:spPr>
          <a:xfrm>
            <a:off x="5282111" y="16083743"/>
            <a:ext cx="2998952" cy="830997"/>
          </a:xfrm>
          <a:prstGeom prst="rect">
            <a:avLst/>
          </a:prstGeom>
          <a:noFill/>
        </p:spPr>
        <p:txBody>
          <a:bodyPr wrap="square" rtlCol="0">
            <a:spAutoFit/>
          </a:bodyPr>
          <a:lstStyle/>
          <a:p>
            <a:pPr algn="ctr"/>
            <a:r>
              <a:rPr lang="en-US" sz="2400" b="1" dirty="0">
                <a:solidFill>
                  <a:schemeClr val="bg1">
                    <a:lumMod val="50000"/>
                  </a:schemeClr>
                </a:solidFill>
                <a:latin typeface="Century Gothic" panose="020B0502020202020204" pitchFamily="34" charset="0"/>
              </a:rPr>
              <a:t>99th Percentile</a:t>
            </a:r>
          </a:p>
          <a:p>
            <a:pPr algn="ctr"/>
            <a:r>
              <a:rPr lang="en-US" sz="2200" dirty="0">
                <a:solidFill>
                  <a:schemeClr val="bg1">
                    <a:lumMod val="50000"/>
                  </a:schemeClr>
                </a:solidFill>
                <a:latin typeface="Garamond" panose="02020404030301010803" pitchFamily="18" charset="0"/>
              </a:rPr>
              <a:t>(days with most OTs</a:t>
            </a:r>
            <a:r>
              <a:rPr lang="en-US" sz="2200" dirty="0">
                <a:solidFill>
                  <a:schemeClr val="bg1">
                    <a:lumMod val="50000"/>
                  </a:schemeClr>
                </a:solidFill>
                <a:latin typeface="Questrial" panose="020B0604020202020204" charset="0"/>
              </a:rPr>
              <a:t>)</a:t>
            </a:r>
          </a:p>
        </p:txBody>
      </p:sp>
      <p:sp>
        <p:nvSpPr>
          <p:cNvPr id="85" name="Right Arrow 84"/>
          <p:cNvSpPr/>
          <p:nvPr/>
        </p:nvSpPr>
        <p:spPr>
          <a:xfrm>
            <a:off x="12680608" y="17285322"/>
            <a:ext cx="731520" cy="548640"/>
          </a:xfrm>
          <a:prstGeom prs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p:cNvSpPr/>
          <p:nvPr/>
        </p:nvSpPr>
        <p:spPr>
          <a:xfrm>
            <a:off x="8486585" y="13759793"/>
            <a:ext cx="731520" cy="548640"/>
          </a:xfrm>
          <a:prstGeom prs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Arrow 86"/>
          <p:cNvSpPr/>
          <p:nvPr/>
        </p:nvSpPr>
        <p:spPr>
          <a:xfrm>
            <a:off x="8473206" y="17044796"/>
            <a:ext cx="731520" cy="548640"/>
          </a:xfrm>
          <a:prstGeom prst="rightArrow">
            <a:avLst/>
          </a:prstGeom>
          <a:solidFill>
            <a:schemeClr val="bg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10">
            <a:extLst>
              <a:ext uri="{28A0092B-C50C-407E-A947-70E740481C1C}">
                <a14:useLocalDpi xmlns:a14="http://schemas.microsoft.com/office/drawing/2010/main" val="0"/>
              </a:ext>
            </a:extLst>
          </a:blip>
          <a:srcRect l="-1" t="15104" r="58276" b="4052"/>
          <a:stretch/>
        </p:blipFill>
        <p:spPr>
          <a:xfrm>
            <a:off x="1070573" y="31440593"/>
            <a:ext cx="982500" cy="3388980"/>
          </a:xfrm>
          <a:prstGeom prst="rect">
            <a:avLst/>
          </a:prstGeom>
          <a:ln>
            <a:solidFill>
              <a:schemeClr val="tx1">
                <a:lumMod val="50000"/>
              </a:schemeClr>
            </a:solidFill>
          </a:ln>
        </p:spPr>
      </p:pic>
      <p:sp>
        <p:nvSpPr>
          <p:cNvPr id="5" name="TextBox 4"/>
          <p:cNvSpPr txBox="1"/>
          <p:nvPr/>
        </p:nvSpPr>
        <p:spPr>
          <a:xfrm>
            <a:off x="1005195" y="17172447"/>
            <a:ext cx="3225796" cy="830997"/>
          </a:xfrm>
          <a:prstGeom prst="rect">
            <a:avLst/>
          </a:prstGeom>
          <a:noFill/>
        </p:spPr>
        <p:txBody>
          <a:bodyPr wrap="square" rtlCol="0">
            <a:spAutoFit/>
          </a:bodyPr>
          <a:lstStyle/>
          <a:p>
            <a:r>
              <a:rPr lang="en-US" sz="1600" dirty="0" smtClean="0">
                <a:solidFill>
                  <a:schemeClr val="accent1"/>
                </a:solidFill>
                <a:latin typeface="Garamond" panose="02020404030301010803" pitchFamily="18" charset="0"/>
              </a:rPr>
              <a:t>Image </a:t>
            </a:r>
            <a:r>
              <a:rPr lang="en-US" sz="1600" dirty="0">
                <a:solidFill>
                  <a:schemeClr val="accent1"/>
                </a:solidFill>
                <a:latin typeface="Garamond" panose="02020404030301010803" pitchFamily="18" charset="0"/>
              </a:rPr>
              <a:t>credit</a:t>
            </a:r>
            <a:r>
              <a:rPr lang="en-US" sz="1600" dirty="0" smtClean="0">
                <a:solidFill>
                  <a:schemeClr val="accent1"/>
                </a:solidFill>
                <a:latin typeface="Garamond" panose="02020404030301010803" pitchFamily="18" charset="0"/>
              </a:rPr>
              <a:t>: https</a:t>
            </a:r>
            <a:r>
              <a:rPr lang="en-US" sz="1600" dirty="0">
                <a:solidFill>
                  <a:schemeClr val="accent1"/>
                </a:solidFill>
                <a:latin typeface="Garamond" panose="02020404030301010803" pitchFamily="18" charset="0"/>
              </a:rPr>
              <a:t>://commons</a:t>
            </a:r>
            <a:r>
              <a:rPr lang="en-US" sz="1600" dirty="0" smtClean="0">
                <a:solidFill>
                  <a:schemeClr val="accent1"/>
                </a:solidFill>
                <a:latin typeface="Garamond" panose="02020404030301010803" pitchFamily="18" charset="0"/>
              </a:rPr>
              <a:t>.</a:t>
            </a:r>
          </a:p>
          <a:p>
            <a:r>
              <a:rPr lang="en-US" sz="1600" dirty="0" smtClean="0">
                <a:solidFill>
                  <a:schemeClr val="accent1"/>
                </a:solidFill>
                <a:latin typeface="Garamond" panose="02020404030301010803" pitchFamily="18" charset="0"/>
              </a:rPr>
              <a:t>wikimedia.org/wiki/File%3AISD_highres_STS030_STS030-89-59.jpg</a:t>
            </a:r>
            <a:endParaRPr lang="en-US" sz="1600" dirty="0">
              <a:solidFill>
                <a:schemeClr val="bg1">
                  <a:lumMod val="50000"/>
                </a:schemeClr>
              </a:solidFill>
              <a:latin typeface="Garamond" panose="02020404030301010803" pitchFamily="18" charset="0"/>
            </a:endParaRPr>
          </a:p>
        </p:txBody>
      </p:sp>
      <p:pic>
        <p:nvPicPr>
          <p:cNvPr id="6" name="Picture 5"/>
          <p:cNvPicPr>
            <a:picLocks noChangeAspect="1"/>
          </p:cNvPicPr>
          <p:nvPr/>
        </p:nvPicPr>
        <p:blipFill rotWithShape="1">
          <a:blip r:embed="rId11">
            <a:extLst>
              <a:ext uri="{28A0092B-C50C-407E-A947-70E740481C1C}">
                <a14:useLocalDpi xmlns:a14="http://schemas.microsoft.com/office/drawing/2010/main" val="0"/>
              </a:ext>
            </a:extLst>
          </a:blip>
          <a:srcRect l="7318" r="4299"/>
          <a:stretch/>
        </p:blipFill>
        <p:spPr>
          <a:xfrm>
            <a:off x="2075769" y="31444308"/>
            <a:ext cx="4033288" cy="3388978"/>
          </a:xfrm>
          <a:prstGeom prst="rect">
            <a:avLst/>
          </a:prstGeom>
          <a:ln>
            <a:solidFill>
              <a:schemeClr val="tx1">
                <a:lumMod val="50000"/>
              </a:schemeClr>
            </a:solidFill>
          </a:ln>
        </p:spPr>
      </p:pic>
      <p:sp>
        <p:nvSpPr>
          <p:cNvPr id="72" name="Shape 23"/>
          <p:cNvSpPr txBox="1"/>
          <p:nvPr/>
        </p:nvSpPr>
        <p:spPr>
          <a:xfrm>
            <a:off x="8676862" y="29585374"/>
            <a:ext cx="8229600"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a:solidFill>
                  <a:schemeClr val="dk1"/>
                </a:solidFill>
                <a:latin typeface="Garamond"/>
                <a:ea typeface="Garamond"/>
                <a:cs typeface="Garamond"/>
                <a:sym typeface="Garamond"/>
              </a:rPr>
              <a:t>Kenya Meteorological Department</a:t>
            </a:r>
          </a:p>
        </p:txBody>
      </p:sp>
      <p:sp>
        <p:nvSpPr>
          <p:cNvPr id="73" name="Shape 23"/>
          <p:cNvSpPr txBox="1"/>
          <p:nvPr/>
        </p:nvSpPr>
        <p:spPr>
          <a:xfrm>
            <a:off x="914402" y="29583874"/>
            <a:ext cx="6662056"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smtClean="0">
                <a:solidFill>
                  <a:schemeClr val="dk1"/>
                </a:solidFill>
                <a:latin typeface="Garamond"/>
                <a:ea typeface="Garamond"/>
                <a:cs typeface="Garamond"/>
                <a:sym typeface="Garamond"/>
              </a:rPr>
              <a:t>Left to Right: Megan </a:t>
            </a:r>
            <a:r>
              <a:rPr lang="en-US" sz="2700" dirty="0" err="1" smtClean="0">
                <a:solidFill>
                  <a:schemeClr val="dk1"/>
                </a:solidFill>
                <a:latin typeface="Garamond"/>
                <a:ea typeface="Garamond"/>
                <a:cs typeface="Garamond"/>
                <a:sym typeface="Garamond"/>
              </a:rPr>
              <a:t>Buzanowicz</a:t>
            </a:r>
            <a:r>
              <a:rPr lang="en-US" sz="2700" dirty="0" smtClean="0">
                <a:solidFill>
                  <a:schemeClr val="dk1"/>
                </a:solidFill>
                <a:latin typeface="Garamond"/>
                <a:ea typeface="Garamond"/>
                <a:cs typeface="Garamond"/>
                <a:sym typeface="Garamond"/>
              </a:rPr>
              <a:t>, Jakub </a:t>
            </a:r>
            <a:r>
              <a:rPr lang="en-US" sz="2700" dirty="0" err="1" smtClean="0">
                <a:solidFill>
                  <a:schemeClr val="dk1"/>
                </a:solidFill>
                <a:latin typeface="Garamond"/>
                <a:ea typeface="Garamond"/>
                <a:cs typeface="Garamond"/>
                <a:sym typeface="Garamond"/>
              </a:rPr>
              <a:t>Blach</a:t>
            </a:r>
            <a:r>
              <a:rPr lang="en-US" sz="2700" dirty="0" smtClean="0">
                <a:solidFill>
                  <a:schemeClr val="dk1"/>
                </a:solidFill>
                <a:latin typeface="Garamond"/>
                <a:ea typeface="Garamond"/>
                <a:cs typeface="Garamond"/>
                <a:sym typeface="Garamond"/>
              </a:rPr>
              <a:t>, Kathy Dooley, Michael Brooke, Annabel White (Project Lead), Ryan </a:t>
            </a:r>
            <a:r>
              <a:rPr lang="en-US" sz="2700" dirty="0" err="1" smtClean="0">
                <a:solidFill>
                  <a:schemeClr val="dk1"/>
                </a:solidFill>
                <a:latin typeface="Garamond"/>
                <a:ea typeface="Garamond"/>
                <a:cs typeface="Garamond"/>
                <a:sym typeface="Garamond"/>
              </a:rPr>
              <a:t>Umberger</a:t>
            </a:r>
            <a:r>
              <a:rPr lang="en-US" sz="2700" dirty="0" smtClean="0">
                <a:solidFill>
                  <a:schemeClr val="dk1"/>
                </a:solidFill>
                <a:latin typeface="Garamond"/>
                <a:ea typeface="Garamond"/>
                <a:cs typeface="Garamond"/>
                <a:sym typeface="Garamond"/>
              </a:rPr>
              <a:t>, </a:t>
            </a:r>
            <a:r>
              <a:rPr lang="en-US" sz="2700" dirty="0" err="1" smtClean="0">
                <a:solidFill>
                  <a:schemeClr val="dk1"/>
                </a:solidFill>
                <a:latin typeface="Garamond"/>
                <a:ea typeface="Garamond"/>
                <a:cs typeface="Garamond"/>
                <a:sym typeface="Garamond"/>
              </a:rPr>
              <a:t>Rajkishan</a:t>
            </a:r>
            <a:r>
              <a:rPr lang="en-US" sz="2700" dirty="0" smtClean="0">
                <a:solidFill>
                  <a:schemeClr val="dk1"/>
                </a:solidFill>
                <a:latin typeface="Garamond"/>
                <a:ea typeface="Garamond"/>
                <a:cs typeface="Garamond"/>
                <a:sym typeface="Garamond"/>
              </a:rPr>
              <a:t> </a:t>
            </a:r>
            <a:r>
              <a:rPr lang="en-US" sz="2700" dirty="0" err="1" smtClean="0">
                <a:solidFill>
                  <a:schemeClr val="dk1"/>
                </a:solidFill>
                <a:latin typeface="Garamond"/>
                <a:ea typeface="Garamond"/>
                <a:cs typeface="Garamond"/>
                <a:sym typeface="Garamond"/>
              </a:rPr>
              <a:t>Rajappan</a:t>
            </a:r>
            <a:endParaRPr lang="en-US" sz="2700" dirty="0">
              <a:solidFill>
                <a:schemeClr val="dk1"/>
              </a:solidFill>
              <a:latin typeface="Garamond"/>
              <a:ea typeface="Garamond"/>
              <a:cs typeface="Garamond"/>
              <a:sym typeface="Garamond"/>
            </a:endParaRPr>
          </a:p>
        </p:txBody>
      </p:sp>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l="38871" t="45817" r="46259"/>
          <a:stretch/>
        </p:blipFill>
        <p:spPr>
          <a:xfrm>
            <a:off x="6126311" y="31440595"/>
            <a:ext cx="1653526" cy="3388978"/>
          </a:xfrm>
          <a:prstGeom prst="rect">
            <a:avLst/>
          </a:prstGeom>
          <a:ln>
            <a:solidFill>
              <a:schemeClr val="tx1">
                <a:lumMod val="50000"/>
              </a:schemeClr>
            </a:solidFill>
          </a:ln>
        </p:spPr>
      </p:pic>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l="3144" t="4520" r="4522"/>
          <a:stretch/>
        </p:blipFill>
        <p:spPr>
          <a:xfrm>
            <a:off x="968991" y="21650379"/>
            <a:ext cx="3940731" cy="3056318"/>
          </a:xfrm>
          <a:prstGeom prst="rect">
            <a:avLst/>
          </a:prstGeom>
        </p:spPr>
      </p:pic>
      <p:pic>
        <p:nvPicPr>
          <p:cNvPr id="11" name="Picture 10"/>
          <p:cNvPicPr>
            <a:picLocks noChangeAspect="1"/>
          </p:cNvPicPr>
          <p:nvPr/>
        </p:nvPicPr>
        <p:blipFill rotWithShape="1">
          <a:blip r:embed="rId14">
            <a:extLst>
              <a:ext uri="{28A0092B-C50C-407E-A947-70E740481C1C}">
                <a14:useLocalDpi xmlns:a14="http://schemas.microsoft.com/office/drawing/2010/main" val="0"/>
              </a:ext>
            </a:extLst>
          </a:blip>
          <a:srcRect l="3692" t="4499" r="3713"/>
          <a:stretch/>
        </p:blipFill>
        <p:spPr>
          <a:xfrm>
            <a:off x="4405866" y="21650378"/>
            <a:ext cx="3951070" cy="3056319"/>
          </a:xfrm>
          <a:prstGeom prst="rect">
            <a:avLst/>
          </a:prstGeom>
        </p:spPr>
      </p:pic>
      <p:sp>
        <p:nvSpPr>
          <p:cNvPr id="12" name="TextBox 11"/>
          <p:cNvSpPr txBox="1"/>
          <p:nvPr/>
        </p:nvSpPr>
        <p:spPr>
          <a:xfrm>
            <a:off x="1005193" y="20588000"/>
            <a:ext cx="4617745" cy="507831"/>
          </a:xfrm>
          <a:prstGeom prst="rect">
            <a:avLst/>
          </a:prstGeom>
          <a:noFill/>
        </p:spPr>
        <p:txBody>
          <a:bodyPr wrap="square" rtlCol="0">
            <a:spAutoFit/>
          </a:bodyPr>
          <a:lstStyle/>
          <a:p>
            <a:r>
              <a:rPr lang="en-US" sz="2700" b="1" dirty="0">
                <a:solidFill>
                  <a:schemeClr val="accent1"/>
                </a:solidFill>
                <a:latin typeface="Century Gothic" panose="020B0502020202020204" pitchFamily="34" charset="0"/>
                <a:ea typeface="Questrial"/>
                <a:cs typeface="Questrial"/>
              </a:rPr>
              <a:t>MERRA</a:t>
            </a:r>
            <a:r>
              <a:rPr lang="en-US" sz="2700" b="1" dirty="0" smtClean="0">
                <a:solidFill>
                  <a:schemeClr val="bg1">
                    <a:lumMod val="50000"/>
                  </a:schemeClr>
                </a:solidFill>
                <a:latin typeface="Century Gothic" panose="020B0502020202020204" pitchFamily="34" charset="0"/>
              </a:rPr>
              <a:t> </a:t>
            </a:r>
            <a:r>
              <a:rPr lang="en-US" sz="2700" b="1" dirty="0" smtClean="0">
                <a:solidFill>
                  <a:schemeClr val="accent1"/>
                </a:solidFill>
                <a:latin typeface="Century Gothic" panose="020B0502020202020204" pitchFamily="34" charset="0"/>
                <a:ea typeface="Questrial"/>
                <a:cs typeface="Questrial"/>
              </a:rPr>
              <a:t>Weather </a:t>
            </a:r>
            <a:r>
              <a:rPr lang="en-US" sz="2700" b="1" dirty="0">
                <a:solidFill>
                  <a:schemeClr val="accent1"/>
                </a:solidFill>
                <a:latin typeface="Century Gothic" panose="020B0502020202020204" pitchFamily="34" charset="0"/>
                <a:ea typeface="Questrial"/>
                <a:cs typeface="Questrial"/>
              </a:rPr>
              <a:t>Variables</a:t>
            </a:r>
          </a:p>
        </p:txBody>
      </p:sp>
      <p:sp>
        <p:nvSpPr>
          <p:cNvPr id="79" name="TextBox 78"/>
          <p:cNvSpPr txBox="1"/>
          <p:nvPr/>
        </p:nvSpPr>
        <p:spPr>
          <a:xfrm>
            <a:off x="8629591" y="20588000"/>
            <a:ext cx="5229414" cy="507831"/>
          </a:xfrm>
          <a:prstGeom prst="rect">
            <a:avLst/>
          </a:prstGeom>
          <a:noFill/>
        </p:spPr>
        <p:txBody>
          <a:bodyPr wrap="square" rtlCol="0">
            <a:spAutoFit/>
          </a:bodyPr>
          <a:lstStyle/>
          <a:p>
            <a:r>
              <a:rPr lang="en-US" sz="2700" b="1" dirty="0">
                <a:solidFill>
                  <a:schemeClr val="accent1"/>
                </a:solidFill>
                <a:latin typeface="Century Gothic" panose="020B0502020202020204" pitchFamily="34" charset="0"/>
                <a:ea typeface="Questrial"/>
                <a:cs typeface="Questrial"/>
              </a:rPr>
              <a:t>Aqua </a:t>
            </a:r>
            <a:r>
              <a:rPr lang="en-US" sz="2700" b="1" dirty="0" smtClean="0">
                <a:solidFill>
                  <a:schemeClr val="accent1"/>
                </a:solidFill>
                <a:latin typeface="Century Gothic" panose="020B0502020202020204" pitchFamily="34" charset="0"/>
                <a:ea typeface="Questrial"/>
                <a:cs typeface="Questrial"/>
              </a:rPr>
              <a:t>AIRS Skew-T </a:t>
            </a:r>
            <a:r>
              <a:rPr lang="en-US" sz="2700" b="1" dirty="0">
                <a:solidFill>
                  <a:schemeClr val="accent1"/>
                </a:solidFill>
                <a:latin typeface="Century Gothic" panose="020B0502020202020204" pitchFamily="34" charset="0"/>
                <a:ea typeface="Questrial"/>
                <a:cs typeface="Questrial"/>
              </a:rPr>
              <a:t>log-P Plots</a:t>
            </a:r>
          </a:p>
        </p:txBody>
      </p:sp>
      <p:sp>
        <p:nvSpPr>
          <p:cNvPr id="13" name="TextBox 12"/>
          <p:cNvSpPr txBox="1"/>
          <p:nvPr/>
        </p:nvSpPr>
        <p:spPr>
          <a:xfrm>
            <a:off x="1070573" y="21107095"/>
            <a:ext cx="3261046" cy="461665"/>
          </a:xfrm>
          <a:prstGeom prst="rect">
            <a:avLst/>
          </a:prstGeom>
          <a:noFill/>
        </p:spPr>
        <p:txBody>
          <a:bodyPr wrap="square" rtlCol="0">
            <a:spAutoFit/>
          </a:bodyPr>
          <a:lstStyle/>
          <a:p>
            <a:r>
              <a:rPr lang="en-US" sz="2400" b="1" dirty="0">
                <a:solidFill>
                  <a:schemeClr val="bg1">
                    <a:lumMod val="50000"/>
                  </a:schemeClr>
                </a:solidFill>
                <a:latin typeface="Garamond" panose="02020404030301010803" pitchFamily="18" charset="0"/>
                <a:ea typeface="Questrial"/>
                <a:cs typeface="Questrial"/>
              </a:rPr>
              <a:t>Average Weather Days</a:t>
            </a:r>
          </a:p>
        </p:txBody>
      </p:sp>
      <p:sp>
        <p:nvSpPr>
          <p:cNvPr id="88" name="TextBox 87"/>
          <p:cNvSpPr txBox="1"/>
          <p:nvPr/>
        </p:nvSpPr>
        <p:spPr>
          <a:xfrm>
            <a:off x="4487794" y="21113969"/>
            <a:ext cx="3577796" cy="461665"/>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ea typeface="Questrial"/>
                <a:cs typeface="Questrial"/>
              </a:rPr>
              <a:t>Hazardous </a:t>
            </a:r>
            <a:r>
              <a:rPr lang="en-US" sz="2400" b="1" dirty="0">
                <a:solidFill>
                  <a:schemeClr val="bg1">
                    <a:lumMod val="50000"/>
                  </a:schemeClr>
                </a:solidFill>
                <a:latin typeface="Garamond" panose="02020404030301010803" pitchFamily="18" charset="0"/>
                <a:ea typeface="Questrial"/>
                <a:cs typeface="Questrial"/>
              </a:rPr>
              <a:t>Weather Days</a:t>
            </a:r>
          </a:p>
        </p:txBody>
      </p:sp>
      <p:sp>
        <p:nvSpPr>
          <p:cNvPr id="89" name="TextBox 88"/>
          <p:cNvSpPr txBox="1"/>
          <p:nvPr/>
        </p:nvSpPr>
        <p:spPr>
          <a:xfrm>
            <a:off x="8601354" y="21066497"/>
            <a:ext cx="3261046" cy="461665"/>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ea typeface="Questrial"/>
                <a:cs typeface="Questrial"/>
              </a:rPr>
              <a:t>Storm Over Land</a:t>
            </a:r>
            <a:endParaRPr lang="en-US" sz="2400" b="1" dirty="0">
              <a:solidFill>
                <a:schemeClr val="bg1">
                  <a:lumMod val="50000"/>
                </a:schemeClr>
              </a:solidFill>
              <a:latin typeface="Garamond" panose="02020404030301010803" pitchFamily="18" charset="0"/>
              <a:ea typeface="Questrial"/>
              <a:cs typeface="Questrial"/>
            </a:endParaRPr>
          </a:p>
        </p:txBody>
      </p:sp>
      <p:sp>
        <p:nvSpPr>
          <p:cNvPr id="90" name="TextBox 89"/>
          <p:cNvSpPr txBox="1"/>
          <p:nvPr/>
        </p:nvSpPr>
        <p:spPr>
          <a:xfrm>
            <a:off x="12685684" y="21066497"/>
            <a:ext cx="3261046" cy="461665"/>
          </a:xfrm>
          <a:prstGeom prst="rect">
            <a:avLst/>
          </a:prstGeom>
          <a:noFill/>
        </p:spPr>
        <p:txBody>
          <a:bodyPr wrap="square" rtlCol="0">
            <a:spAutoFit/>
          </a:bodyPr>
          <a:lstStyle/>
          <a:p>
            <a:r>
              <a:rPr lang="en-US" sz="2400" b="1" dirty="0" smtClean="0">
                <a:solidFill>
                  <a:schemeClr val="bg1">
                    <a:lumMod val="50000"/>
                  </a:schemeClr>
                </a:solidFill>
                <a:latin typeface="Garamond" panose="02020404030301010803" pitchFamily="18" charset="0"/>
                <a:ea typeface="Questrial"/>
                <a:cs typeface="Questrial"/>
              </a:rPr>
              <a:t>Storm Over Lake</a:t>
            </a:r>
            <a:endParaRPr lang="en-US" sz="2400" b="1" dirty="0">
              <a:solidFill>
                <a:schemeClr val="bg1">
                  <a:lumMod val="50000"/>
                </a:schemeClr>
              </a:solidFill>
              <a:latin typeface="Garamond" panose="02020404030301010803" pitchFamily="18" charset="0"/>
              <a:ea typeface="Questrial"/>
              <a:cs typeface="Questrial"/>
            </a:endParaRPr>
          </a:p>
        </p:txBody>
      </p:sp>
      <p:pic>
        <p:nvPicPr>
          <p:cNvPr id="16" name="Picture 15"/>
          <p:cNvPicPr>
            <a:picLocks noChangeAspect="1"/>
          </p:cNvPicPr>
          <p:nvPr/>
        </p:nvPicPr>
        <p:blipFill rotWithShape="1">
          <a:blip r:embed="rId15">
            <a:extLst>
              <a:ext uri="{28A0092B-C50C-407E-A947-70E740481C1C}">
                <a14:useLocalDpi xmlns:a14="http://schemas.microsoft.com/office/drawing/2010/main" val="0"/>
              </a:ext>
            </a:extLst>
          </a:blip>
          <a:srcRect t="5072" b="-1"/>
          <a:stretch/>
        </p:blipFill>
        <p:spPr>
          <a:xfrm>
            <a:off x="847515" y="24693830"/>
            <a:ext cx="4258639" cy="3031977"/>
          </a:xfrm>
          <a:prstGeom prst="rect">
            <a:avLst/>
          </a:prstGeom>
        </p:spPr>
      </p:pic>
      <p:pic>
        <p:nvPicPr>
          <p:cNvPr id="17" name="Picture 16"/>
          <p:cNvPicPr>
            <a:picLocks noChangeAspect="1"/>
          </p:cNvPicPr>
          <p:nvPr/>
        </p:nvPicPr>
        <p:blipFill rotWithShape="1">
          <a:blip r:embed="rId16">
            <a:extLst>
              <a:ext uri="{28A0092B-C50C-407E-A947-70E740481C1C}">
                <a14:useLocalDpi xmlns:a14="http://schemas.microsoft.com/office/drawing/2010/main" val="0"/>
              </a:ext>
            </a:extLst>
          </a:blip>
          <a:srcRect l="2960" t="4587"/>
          <a:stretch/>
        </p:blipFill>
        <p:spPr>
          <a:xfrm>
            <a:off x="4406537" y="24671990"/>
            <a:ext cx="4129062" cy="3044871"/>
          </a:xfrm>
          <a:prstGeom prst="rect">
            <a:avLst/>
          </a:prstGeom>
        </p:spPr>
      </p:pic>
      <p:sp>
        <p:nvSpPr>
          <p:cNvPr id="27" name="TextBox 26"/>
          <p:cNvSpPr txBox="1"/>
          <p:nvPr/>
        </p:nvSpPr>
        <p:spPr>
          <a:xfrm>
            <a:off x="8535599" y="24881307"/>
            <a:ext cx="8148189" cy="3046988"/>
          </a:xfrm>
          <a:prstGeom prst="rect">
            <a:avLst/>
          </a:prstGeom>
          <a:noFill/>
        </p:spPr>
        <p:txBody>
          <a:bodyPr wrap="square" rtlCol="0">
            <a:spAutoFit/>
          </a:bodyPr>
          <a:lstStyle/>
          <a:p>
            <a:r>
              <a:rPr lang="en-US" sz="2400" b="1" dirty="0" smtClean="0">
                <a:solidFill>
                  <a:schemeClr val="accent1"/>
                </a:solidFill>
                <a:latin typeface="Garamond" panose="02020404030301010803" pitchFamily="18" charset="0"/>
                <a:ea typeface="Questrial"/>
                <a:cs typeface="Questrial"/>
              </a:rPr>
              <a:t>Weather </a:t>
            </a:r>
            <a:r>
              <a:rPr lang="en-US" sz="2400" b="1" dirty="0">
                <a:solidFill>
                  <a:schemeClr val="accent1"/>
                </a:solidFill>
                <a:latin typeface="Garamond" panose="02020404030301010803" pitchFamily="18" charset="0"/>
                <a:ea typeface="Questrial"/>
                <a:cs typeface="Questrial"/>
              </a:rPr>
              <a:t>Maps</a:t>
            </a:r>
            <a:r>
              <a:rPr lang="en-US" sz="2400" b="1" dirty="0" smtClean="0">
                <a:solidFill>
                  <a:schemeClr val="accent1"/>
                </a:solidFill>
                <a:latin typeface="Garamond" panose="02020404030301010803" pitchFamily="18" charset="0"/>
                <a:ea typeface="Questrial"/>
                <a:cs typeface="Questrial"/>
              </a:rPr>
              <a:t>:  </a:t>
            </a:r>
            <a:r>
              <a:rPr lang="en-US" sz="2400" dirty="0" smtClean="0">
                <a:solidFill>
                  <a:schemeClr val="bg1">
                    <a:lumMod val="50000"/>
                  </a:schemeClr>
                </a:solidFill>
                <a:latin typeface="Garamond" panose="02020404030301010803" pitchFamily="18" charset="0"/>
                <a:ea typeface="Questrial"/>
                <a:cs typeface="Questrial"/>
              </a:rPr>
              <a:t>30 day average value maps at 00 and 12 UTC for the average and </a:t>
            </a:r>
            <a:r>
              <a:rPr lang="en-US" sz="2400" dirty="0">
                <a:solidFill>
                  <a:schemeClr val="bg1">
                    <a:lumMod val="50000"/>
                  </a:schemeClr>
                </a:solidFill>
                <a:latin typeface="Garamond" panose="02020404030301010803" pitchFamily="18" charset="0"/>
                <a:ea typeface="Questrial"/>
                <a:cs typeface="Questrial"/>
              </a:rPr>
              <a:t>h</a:t>
            </a:r>
            <a:r>
              <a:rPr lang="en-US" sz="2400" dirty="0" smtClean="0">
                <a:solidFill>
                  <a:schemeClr val="bg1">
                    <a:lumMod val="50000"/>
                  </a:schemeClr>
                </a:solidFill>
                <a:latin typeface="Garamond" panose="02020404030301010803" pitchFamily="18" charset="0"/>
                <a:ea typeface="Questrial"/>
                <a:cs typeface="Questrial"/>
              </a:rPr>
              <a:t>azardous study dates illustrate which atmospheric conditions are favorable for storm development. </a:t>
            </a:r>
          </a:p>
          <a:p>
            <a:endParaRPr lang="en-US" sz="2400" dirty="0" smtClean="0">
              <a:solidFill>
                <a:schemeClr val="bg1">
                  <a:lumMod val="50000"/>
                </a:schemeClr>
              </a:solidFill>
              <a:latin typeface="Garamond" panose="02020404030301010803" pitchFamily="18" charset="0"/>
              <a:ea typeface="Questrial"/>
              <a:cs typeface="Questrial"/>
            </a:endParaRPr>
          </a:p>
          <a:p>
            <a:r>
              <a:rPr lang="en-US" sz="2400" b="1" dirty="0" smtClean="0">
                <a:solidFill>
                  <a:schemeClr val="accent1"/>
                </a:solidFill>
                <a:latin typeface="Garamond" panose="02020404030301010803" pitchFamily="18" charset="0"/>
                <a:ea typeface="Questrial"/>
                <a:cs typeface="Questrial"/>
              </a:rPr>
              <a:t>Skew-T Plots:  </a:t>
            </a:r>
            <a:r>
              <a:rPr lang="en-US" sz="2400" dirty="0" smtClean="0">
                <a:solidFill>
                  <a:schemeClr val="bg1">
                    <a:lumMod val="50000"/>
                  </a:schemeClr>
                </a:solidFill>
                <a:latin typeface="Garamond" panose="02020404030301010803" pitchFamily="18" charset="0"/>
                <a:ea typeface="Questrial"/>
                <a:cs typeface="Questrial"/>
              </a:rPr>
              <a:t>Typical plots produced from hazardous weather days. Storms which occur over land display high Convective Available Potential Energy (CAPE) values, typical of storm events, while storms over the lake lack a high CAPE value. </a:t>
            </a:r>
            <a:r>
              <a:rPr lang="en-US" sz="2400" b="1" dirty="0" smtClean="0">
                <a:solidFill>
                  <a:schemeClr val="accent1"/>
                </a:solidFill>
                <a:latin typeface="Garamond" panose="02020404030301010803" pitchFamily="18" charset="0"/>
                <a:ea typeface="Questrial"/>
                <a:cs typeface="Questrial"/>
              </a:rPr>
              <a:t> </a:t>
            </a:r>
            <a:endParaRPr lang="en-US" sz="2400" b="1" dirty="0">
              <a:solidFill>
                <a:schemeClr val="accent1"/>
              </a:solidFill>
              <a:latin typeface="Garamond" panose="02020404030301010803" pitchFamily="18" charset="0"/>
              <a:ea typeface="Questrial"/>
              <a:cs typeface="Questrial"/>
            </a:endParaRPr>
          </a:p>
        </p:txBody>
      </p:sp>
      <p:pic>
        <p:nvPicPr>
          <p:cNvPr id="1028"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77348" y="30145825"/>
            <a:ext cx="41910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76288" y="34184104"/>
            <a:ext cx="4192060" cy="523220"/>
          </a:xfrm>
          <a:prstGeom prst="rect">
            <a:avLst/>
          </a:prstGeom>
          <a:noFill/>
        </p:spPr>
        <p:txBody>
          <a:bodyPr wrap="square" rtlCol="0">
            <a:spAutoFit/>
          </a:bodyPr>
          <a:lstStyle/>
          <a:p>
            <a:r>
              <a:rPr lang="en-US" dirty="0">
                <a:solidFill>
                  <a:schemeClr val="accent1"/>
                </a:solidFill>
                <a:latin typeface="Garamond" panose="02020404030301010803" pitchFamily="18" charset="0"/>
              </a:rPr>
              <a:t>Image credit: </a:t>
            </a:r>
            <a:r>
              <a:rPr lang="en-US" dirty="0">
                <a:solidFill>
                  <a:schemeClr val="bg1">
                    <a:lumMod val="50000"/>
                  </a:schemeClr>
                </a:solidFill>
                <a:latin typeface="Garamond" panose="02020404030301010803" pitchFamily="18" charset="0"/>
              </a:rPr>
              <a:t>https://www.youtube.com/watch?v=I-dEEwWVhPU</a:t>
            </a:r>
            <a:endParaRPr lang="en-US" dirty="0"/>
          </a:p>
        </p:txBody>
      </p:sp>
      <p:pic>
        <p:nvPicPr>
          <p:cNvPr id="93" name="Picture 92"/>
          <p:cNvPicPr>
            <a:picLocks noChangeAspect="1"/>
          </p:cNvPicPr>
          <p:nvPr/>
        </p:nvPicPr>
        <p:blipFill rotWithShape="1">
          <a:blip r:embed="rId16">
            <a:extLst>
              <a:ext uri="{28A0092B-C50C-407E-A947-70E740481C1C}">
                <a14:useLocalDpi xmlns:a14="http://schemas.microsoft.com/office/drawing/2010/main" val="0"/>
              </a:ext>
            </a:extLst>
          </a:blip>
          <a:srcRect l="12042" t="9853" r="17833" b="13236"/>
          <a:stretch/>
        </p:blipFill>
        <p:spPr>
          <a:xfrm>
            <a:off x="13961323" y="16739471"/>
            <a:ext cx="2428425" cy="1997575"/>
          </a:xfrm>
          <a:prstGeom prst="rect">
            <a:avLst/>
          </a:prstGeom>
          <a:ln w="57150">
            <a:solidFill>
              <a:schemeClr val="accent1"/>
            </a:solidFill>
          </a:ln>
        </p:spPr>
      </p:pic>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983598" y="13529617"/>
            <a:ext cx="2383873" cy="2005890"/>
          </a:xfrm>
          <a:prstGeom prst="rect">
            <a:avLst/>
          </a:prstGeom>
          <a:ln w="57150">
            <a:headEnd/>
            <a:tailEnd/>
          </a:ln>
          <a:extLst/>
        </p:spPr>
        <p:style>
          <a:lnRef idx="2">
            <a:schemeClr val="accent1"/>
          </a:lnRef>
          <a:fillRef idx="1">
            <a:schemeClr val="lt1"/>
          </a:fillRef>
          <a:effectRef idx="0">
            <a:schemeClr val="accent1"/>
          </a:effectRef>
          <a:fontRef idx="minor">
            <a:schemeClr val="dk1"/>
          </a:fontRef>
        </p:style>
      </p:pic>
      <p:pic>
        <p:nvPicPr>
          <p:cNvPr id="1027"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66452" y="21654992"/>
            <a:ext cx="3475736" cy="314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835833" y="22428323"/>
            <a:ext cx="1616148" cy="523220"/>
          </a:xfrm>
          <a:prstGeom prst="rect">
            <a:avLst/>
          </a:prstGeom>
          <a:noFill/>
        </p:spPr>
        <p:txBody>
          <a:bodyPr wrap="none" rtlCol="0">
            <a:spAutoFit/>
          </a:bodyPr>
          <a:lstStyle/>
          <a:p>
            <a:r>
              <a:rPr lang="en-US" dirty="0" smtClean="0">
                <a:solidFill>
                  <a:schemeClr val="tx1">
                    <a:lumMod val="75000"/>
                  </a:schemeClr>
                </a:solidFill>
              </a:rPr>
              <a:t>Lifted Index: -13.3</a:t>
            </a:r>
          </a:p>
          <a:p>
            <a:r>
              <a:rPr lang="en-US" dirty="0" smtClean="0">
                <a:solidFill>
                  <a:schemeClr val="tx1">
                    <a:lumMod val="75000"/>
                  </a:schemeClr>
                </a:solidFill>
              </a:rPr>
              <a:t>CAPE: 10081</a:t>
            </a:r>
            <a:endParaRPr lang="en-US" dirty="0">
              <a:solidFill>
                <a:schemeClr val="tx1">
                  <a:lumMod val="75000"/>
                </a:schemeClr>
              </a:solidFill>
            </a:endParaRPr>
          </a:p>
        </p:txBody>
      </p:sp>
      <p:pic>
        <p:nvPicPr>
          <p:cNvPr id="15"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400962" y="21639838"/>
            <a:ext cx="3527123" cy="3171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12756808" y="22436739"/>
            <a:ext cx="1457450" cy="523220"/>
          </a:xfrm>
          <a:prstGeom prst="rect">
            <a:avLst/>
          </a:prstGeom>
          <a:noFill/>
        </p:spPr>
        <p:txBody>
          <a:bodyPr wrap="none" rtlCol="0">
            <a:spAutoFit/>
          </a:bodyPr>
          <a:lstStyle/>
          <a:p>
            <a:r>
              <a:rPr lang="en-US" dirty="0" smtClean="0">
                <a:solidFill>
                  <a:schemeClr val="tx1">
                    <a:lumMod val="75000"/>
                  </a:schemeClr>
                </a:solidFill>
              </a:rPr>
              <a:t>Lifted Index: 0.3</a:t>
            </a:r>
          </a:p>
          <a:p>
            <a:r>
              <a:rPr lang="en-US" dirty="0" smtClean="0">
                <a:solidFill>
                  <a:schemeClr val="tx1">
                    <a:lumMod val="75000"/>
                  </a:schemeClr>
                </a:solidFill>
              </a:rPr>
              <a:t>CAPE: 37</a:t>
            </a:r>
          </a:p>
        </p:txBody>
      </p:sp>
      <p:sp>
        <p:nvSpPr>
          <p:cNvPr id="9" name="TextBox 8"/>
          <p:cNvSpPr txBox="1"/>
          <p:nvPr/>
        </p:nvSpPr>
        <p:spPr>
          <a:xfrm>
            <a:off x="1382660" y="21571709"/>
            <a:ext cx="2957861" cy="200055"/>
          </a:xfrm>
          <a:prstGeom prst="rect">
            <a:avLst/>
          </a:prstGeom>
          <a:solidFill>
            <a:schemeClr val="bg1"/>
          </a:solidFill>
        </p:spPr>
        <p:txBody>
          <a:bodyPr wrap="none" rtlCol="0">
            <a:spAutoFit/>
          </a:bodyPr>
          <a:lstStyle/>
          <a:p>
            <a:r>
              <a:rPr lang="en-US" sz="700" b="1" dirty="0" smtClean="0">
                <a:solidFill>
                  <a:schemeClr val="tx1">
                    <a:lumMod val="75000"/>
                  </a:schemeClr>
                </a:solidFill>
              </a:rPr>
              <a:t>50</a:t>
            </a:r>
            <a:r>
              <a:rPr lang="en-US" sz="700" b="1" baseline="30000" dirty="0" smtClean="0">
                <a:solidFill>
                  <a:schemeClr val="tx1">
                    <a:lumMod val="75000"/>
                  </a:schemeClr>
                </a:solidFill>
              </a:rPr>
              <a:t>th</a:t>
            </a:r>
            <a:r>
              <a:rPr lang="en-US" sz="700" b="1" dirty="0" smtClean="0">
                <a:solidFill>
                  <a:schemeClr val="tx1">
                    <a:lumMod val="75000"/>
                  </a:schemeClr>
                </a:solidFill>
              </a:rPr>
              <a:t> Percentile </a:t>
            </a:r>
            <a:r>
              <a:rPr lang="en-US" sz="700" b="1" dirty="0" err="1" smtClean="0">
                <a:solidFill>
                  <a:schemeClr val="tx1">
                    <a:lumMod val="75000"/>
                  </a:schemeClr>
                </a:solidFill>
              </a:rPr>
              <a:t>Avg</a:t>
            </a:r>
            <a:r>
              <a:rPr lang="en-US" sz="700" b="1" dirty="0" smtClean="0">
                <a:solidFill>
                  <a:schemeClr val="tx1">
                    <a:lumMod val="75000"/>
                  </a:schemeClr>
                </a:solidFill>
              </a:rPr>
              <a:t> Geopotential Height at 700 </a:t>
            </a:r>
            <a:r>
              <a:rPr lang="en-US" sz="700" b="1" dirty="0" err="1" smtClean="0">
                <a:solidFill>
                  <a:schemeClr val="tx1">
                    <a:lumMod val="75000"/>
                  </a:schemeClr>
                </a:solidFill>
              </a:rPr>
              <a:t>mb</a:t>
            </a:r>
            <a:r>
              <a:rPr lang="en-US" sz="700" b="1" dirty="0" smtClean="0">
                <a:solidFill>
                  <a:schemeClr val="tx1">
                    <a:lumMod val="75000"/>
                  </a:schemeClr>
                </a:solidFill>
              </a:rPr>
              <a:t> and 00:00 UTC</a:t>
            </a:r>
            <a:endParaRPr lang="en-US" sz="700" b="1" dirty="0">
              <a:solidFill>
                <a:schemeClr val="tx1">
                  <a:lumMod val="75000"/>
                </a:schemeClr>
              </a:solidFill>
            </a:endParaRPr>
          </a:p>
        </p:txBody>
      </p:sp>
      <p:sp>
        <p:nvSpPr>
          <p:cNvPr id="91" name="TextBox 90"/>
          <p:cNvSpPr txBox="1"/>
          <p:nvPr/>
        </p:nvSpPr>
        <p:spPr>
          <a:xfrm>
            <a:off x="4787128" y="21580678"/>
            <a:ext cx="2957861" cy="200055"/>
          </a:xfrm>
          <a:prstGeom prst="rect">
            <a:avLst/>
          </a:prstGeom>
          <a:solidFill>
            <a:schemeClr val="bg1"/>
          </a:solidFill>
        </p:spPr>
        <p:txBody>
          <a:bodyPr wrap="none" rtlCol="0">
            <a:spAutoFit/>
          </a:bodyPr>
          <a:lstStyle/>
          <a:p>
            <a:r>
              <a:rPr lang="en-US" sz="700" b="1" dirty="0" smtClean="0">
                <a:solidFill>
                  <a:schemeClr val="tx1">
                    <a:lumMod val="75000"/>
                  </a:schemeClr>
                </a:solidFill>
              </a:rPr>
              <a:t>99</a:t>
            </a:r>
            <a:r>
              <a:rPr lang="en-US" sz="700" b="1" baseline="30000" dirty="0" smtClean="0">
                <a:solidFill>
                  <a:schemeClr val="tx1">
                    <a:lumMod val="75000"/>
                  </a:schemeClr>
                </a:solidFill>
              </a:rPr>
              <a:t>th</a:t>
            </a:r>
            <a:r>
              <a:rPr lang="en-US" sz="700" b="1" dirty="0" smtClean="0">
                <a:solidFill>
                  <a:schemeClr val="tx1">
                    <a:lumMod val="75000"/>
                  </a:schemeClr>
                </a:solidFill>
              </a:rPr>
              <a:t> Percentile </a:t>
            </a:r>
            <a:r>
              <a:rPr lang="en-US" sz="700" b="1" dirty="0" err="1" smtClean="0">
                <a:solidFill>
                  <a:schemeClr val="tx1">
                    <a:lumMod val="75000"/>
                  </a:schemeClr>
                </a:solidFill>
              </a:rPr>
              <a:t>Avg</a:t>
            </a:r>
            <a:r>
              <a:rPr lang="en-US" sz="700" b="1" dirty="0" smtClean="0">
                <a:solidFill>
                  <a:schemeClr val="tx1">
                    <a:lumMod val="75000"/>
                  </a:schemeClr>
                </a:solidFill>
              </a:rPr>
              <a:t> Geopotential Height at 700 </a:t>
            </a:r>
            <a:r>
              <a:rPr lang="en-US" sz="700" b="1" dirty="0" err="1" smtClean="0">
                <a:solidFill>
                  <a:schemeClr val="tx1">
                    <a:lumMod val="75000"/>
                  </a:schemeClr>
                </a:solidFill>
              </a:rPr>
              <a:t>mb</a:t>
            </a:r>
            <a:r>
              <a:rPr lang="en-US" sz="700" b="1" dirty="0" smtClean="0">
                <a:solidFill>
                  <a:schemeClr val="tx1">
                    <a:lumMod val="75000"/>
                  </a:schemeClr>
                </a:solidFill>
              </a:rPr>
              <a:t> and 00:00 UTC</a:t>
            </a:r>
            <a:endParaRPr lang="en-US" sz="700" b="1" dirty="0">
              <a:solidFill>
                <a:schemeClr val="tx1">
                  <a:lumMod val="75000"/>
                </a:schemeClr>
              </a:solidFill>
            </a:endParaRPr>
          </a:p>
        </p:txBody>
      </p:sp>
      <p:sp>
        <p:nvSpPr>
          <p:cNvPr id="94" name="TextBox 93"/>
          <p:cNvSpPr txBox="1"/>
          <p:nvPr/>
        </p:nvSpPr>
        <p:spPr>
          <a:xfrm>
            <a:off x="1384509" y="24591930"/>
            <a:ext cx="2957861" cy="200055"/>
          </a:xfrm>
          <a:prstGeom prst="rect">
            <a:avLst/>
          </a:prstGeom>
          <a:solidFill>
            <a:schemeClr val="bg1"/>
          </a:solidFill>
        </p:spPr>
        <p:txBody>
          <a:bodyPr wrap="none" rtlCol="0">
            <a:spAutoFit/>
          </a:bodyPr>
          <a:lstStyle/>
          <a:p>
            <a:r>
              <a:rPr lang="en-US" sz="700" b="1" dirty="0" smtClean="0">
                <a:solidFill>
                  <a:schemeClr val="tx1">
                    <a:lumMod val="75000"/>
                  </a:schemeClr>
                </a:solidFill>
              </a:rPr>
              <a:t>50</a:t>
            </a:r>
            <a:r>
              <a:rPr lang="en-US" sz="700" b="1" baseline="30000" dirty="0" smtClean="0">
                <a:solidFill>
                  <a:schemeClr val="tx1">
                    <a:lumMod val="75000"/>
                  </a:schemeClr>
                </a:solidFill>
              </a:rPr>
              <a:t>th</a:t>
            </a:r>
            <a:r>
              <a:rPr lang="en-US" sz="700" b="1" dirty="0" smtClean="0">
                <a:solidFill>
                  <a:schemeClr val="tx1">
                    <a:lumMod val="75000"/>
                  </a:schemeClr>
                </a:solidFill>
              </a:rPr>
              <a:t> Percentile </a:t>
            </a:r>
            <a:r>
              <a:rPr lang="en-US" sz="700" b="1" dirty="0" err="1" smtClean="0">
                <a:solidFill>
                  <a:schemeClr val="tx1">
                    <a:lumMod val="75000"/>
                  </a:schemeClr>
                </a:solidFill>
              </a:rPr>
              <a:t>Avg</a:t>
            </a:r>
            <a:r>
              <a:rPr lang="en-US" sz="700" b="1" dirty="0" smtClean="0">
                <a:solidFill>
                  <a:schemeClr val="tx1">
                    <a:lumMod val="75000"/>
                  </a:schemeClr>
                </a:solidFill>
              </a:rPr>
              <a:t> Geopotential Height at 700 </a:t>
            </a:r>
            <a:r>
              <a:rPr lang="en-US" sz="700" b="1" dirty="0" err="1" smtClean="0">
                <a:solidFill>
                  <a:schemeClr val="tx1">
                    <a:lumMod val="75000"/>
                  </a:schemeClr>
                </a:solidFill>
              </a:rPr>
              <a:t>mb</a:t>
            </a:r>
            <a:r>
              <a:rPr lang="en-US" sz="700" b="1" dirty="0" smtClean="0">
                <a:solidFill>
                  <a:schemeClr val="tx1">
                    <a:lumMod val="75000"/>
                  </a:schemeClr>
                </a:solidFill>
              </a:rPr>
              <a:t> and 12:00 UTC</a:t>
            </a:r>
            <a:endParaRPr lang="en-US" sz="700" b="1" dirty="0">
              <a:solidFill>
                <a:schemeClr val="tx1">
                  <a:lumMod val="75000"/>
                </a:schemeClr>
              </a:solidFill>
            </a:endParaRPr>
          </a:p>
        </p:txBody>
      </p:sp>
      <p:sp>
        <p:nvSpPr>
          <p:cNvPr id="95" name="TextBox 94"/>
          <p:cNvSpPr txBox="1"/>
          <p:nvPr/>
        </p:nvSpPr>
        <p:spPr>
          <a:xfrm>
            <a:off x="4819027" y="24582595"/>
            <a:ext cx="2957861" cy="200055"/>
          </a:xfrm>
          <a:prstGeom prst="rect">
            <a:avLst/>
          </a:prstGeom>
          <a:solidFill>
            <a:schemeClr val="bg1"/>
          </a:solidFill>
        </p:spPr>
        <p:txBody>
          <a:bodyPr wrap="none" rtlCol="0">
            <a:spAutoFit/>
          </a:bodyPr>
          <a:lstStyle/>
          <a:p>
            <a:r>
              <a:rPr lang="en-US" sz="700" b="1" dirty="0" smtClean="0">
                <a:solidFill>
                  <a:schemeClr val="tx1">
                    <a:lumMod val="75000"/>
                  </a:schemeClr>
                </a:solidFill>
              </a:rPr>
              <a:t>99</a:t>
            </a:r>
            <a:r>
              <a:rPr lang="en-US" sz="700" b="1" baseline="30000" dirty="0" smtClean="0">
                <a:solidFill>
                  <a:schemeClr val="tx1">
                    <a:lumMod val="75000"/>
                  </a:schemeClr>
                </a:solidFill>
              </a:rPr>
              <a:t>th</a:t>
            </a:r>
            <a:r>
              <a:rPr lang="en-US" sz="700" b="1" dirty="0" smtClean="0">
                <a:solidFill>
                  <a:schemeClr val="tx1">
                    <a:lumMod val="75000"/>
                  </a:schemeClr>
                </a:solidFill>
              </a:rPr>
              <a:t> Percentile </a:t>
            </a:r>
            <a:r>
              <a:rPr lang="en-US" sz="700" b="1" dirty="0" err="1" smtClean="0">
                <a:solidFill>
                  <a:schemeClr val="tx1">
                    <a:lumMod val="75000"/>
                  </a:schemeClr>
                </a:solidFill>
              </a:rPr>
              <a:t>Avg</a:t>
            </a:r>
            <a:r>
              <a:rPr lang="en-US" sz="700" b="1" dirty="0" smtClean="0">
                <a:solidFill>
                  <a:schemeClr val="tx1">
                    <a:lumMod val="75000"/>
                  </a:schemeClr>
                </a:solidFill>
              </a:rPr>
              <a:t> Geopotential Height at 700 </a:t>
            </a:r>
            <a:r>
              <a:rPr lang="en-US" sz="700" b="1" dirty="0" err="1" smtClean="0">
                <a:solidFill>
                  <a:schemeClr val="tx1">
                    <a:lumMod val="75000"/>
                  </a:schemeClr>
                </a:solidFill>
              </a:rPr>
              <a:t>mb</a:t>
            </a:r>
            <a:r>
              <a:rPr lang="en-US" sz="700" b="1" dirty="0" smtClean="0">
                <a:solidFill>
                  <a:schemeClr val="tx1">
                    <a:lumMod val="75000"/>
                  </a:schemeClr>
                </a:solidFill>
              </a:rPr>
              <a:t> and 12:00 UTC</a:t>
            </a:r>
            <a:endParaRPr lang="en-US" sz="700" b="1" dirty="0">
              <a:solidFill>
                <a:schemeClr val="tx1">
                  <a:lumMod val="75000"/>
                </a:schemeClr>
              </a:solidFil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694</Words>
  <Application>Microsoft Office PowerPoint</Application>
  <PresentationFormat>Custom</PresentationFormat>
  <Paragraphs>83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Questrial</vt:lpstr>
      <vt:lpstr>Arial</vt:lpstr>
      <vt:lpstr>Webdings</vt:lpstr>
      <vt:lpstr>Garamond</vt:lpstr>
      <vt:lpstr>Century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 PHB 1</dc:creator>
  <cp:lastModifiedBy>Arya, Vishal (LARC)[DEVELOP]</cp:lastModifiedBy>
  <cp:revision>105</cp:revision>
  <dcterms:modified xsi:type="dcterms:W3CDTF">2016-04-08T15:10:48Z</dcterms:modified>
</cp:coreProperties>
</file>