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Where are these images from?  You might want to give some credit to the sources.
-Owen, Nathan O. (LARC-E3)[SSAI DEVELOP]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spcAft>
                <a:spcPts val="0"/>
              </a:spcAft>
              <a:buNone/>
              <a:defRPr sz="1200" b="0" i="0" u="none" strike="noStrike" cap="none" baseline="0">
                <a:solidFill>
                  <a:srgbClr val="000000"/>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30825515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coolinsight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lickr.com/photos/57768042@N0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90" name="Shape 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7262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200">
                <a:solidFill>
                  <a:schemeClr val="dk1"/>
                </a:solidFill>
              </a:rPr>
              <a:t>CALIPSO: Cloud-Aerosol Lidar and Infrared Pathfinder Satellite Observation</a:t>
            </a:r>
          </a:p>
          <a:p>
            <a:pPr marL="0" marR="0" lvl="0" indent="0" algn="l" rtl="0">
              <a:spcBef>
                <a:spcPts val="0"/>
              </a:spcBef>
              <a:spcAft>
                <a:spcPts val="0"/>
              </a:spcAft>
              <a:buSzPct val="25000"/>
              <a:buNone/>
            </a:pPr>
            <a:r>
              <a:rPr lang="en-US" sz="1200">
                <a:solidFill>
                  <a:schemeClr val="dk1"/>
                </a:solidFill>
              </a:rPr>
              <a:t>CALIPSO went up in early 2006 alongside the CloudSat, and uses its Lidar to take a vertical profile of atmospheric composition.</a:t>
            </a:r>
          </a:p>
          <a:p>
            <a:pPr marL="0" marR="0" lvl="0" indent="0" algn="l" rtl="0">
              <a:spcBef>
                <a:spcPts val="0"/>
              </a:spcBef>
              <a:spcAft>
                <a:spcPts val="0"/>
              </a:spcAft>
              <a:buSzPct val="25000"/>
              <a:buNone/>
            </a:pPr>
            <a:r>
              <a:rPr lang="en-US" sz="1200">
                <a:solidFill>
                  <a:schemeClr val="dk1"/>
                </a:solidFill>
              </a:rPr>
              <a:t>This works by firing the Lidar down into the atmosphere and measuring the reflected light.</a:t>
            </a:r>
          </a:p>
        </p:txBody>
      </p:sp>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8240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9" name="Shape 10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Calibri"/>
                <a:ea typeface="Calibri"/>
                <a:cs typeface="Calibri"/>
                <a:sym typeface="Calibri"/>
              </a:rPr>
              <a:t>Partner Organizations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NASA CALIPSO Science Team; Partner POC: Dr. Charles Trepte and Dr. Amber Soja</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
            </a:r>
            <a:br>
              <a:rPr lang="en-US" sz="1200" b="0" i="0" u="none" strike="noStrike" cap="none" baseline="0">
                <a:solidFill>
                  <a:srgbClr val="000000"/>
                </a:solidFill>
                <a:latin typeface="Calibri"/>
                <a:ea typeface="Calibri"/>
                <a:cs typeface="Calibri"/>
                <a:sym typeface="Calibri"/>
              </a:rPr>
            </a:br>
            <a:r>
              <a:rPr lang="en-US" sz="1200" b="1" i="0" u="none" strike="noStrike" cap="none" baseline="0">
                <a:solidFill>
                  <a:srgbClr val="000000"/>
                </a:solidFill>
                <a:latin typeface="Calibri"/>
                <a:ea typeface="Calibri"/>
                <a:cs typeface="Calibri"/>
                <a:sym typeface="Calibri"/>
              </a:rPr>
              <a:t>Community Concerns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Currently, the CALIPSO science team is using an outdated tool for data visualization and manipulation. This makes it very difficult to adapt and update the tool.</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Amidst the wealth of CALIPSO data, it is difficult for researchers to quickly query aerosol types based on classification.</a:t>
            </a:r>
          </a:p>
          <a:p>
            <a:pPr marL="0" marR="0" lvl="0" indent="0" algn="l" rtl="0">
              <a:spcBef>
                <a:spcPts val="0"/>
              </a:spcBef>
              <a:spcAft>
                <a:spcPts val="0"/>
              </a:spcAft>
              <a:buNone/>
            </a:pPr>
            <a:endParaRPr sz="1200" b="0" i="0" u="none" strike="noStrike" cap="none" baseline="0">
              <a:solidFill>
                <a:srgbClr val="000000"/>
              </a:solidFill>
              <a:latin typeface="Calibri"/>
              <a:ea typeface="Calibri"/>
              <a:cs typeface="Calibri"/>
              <a:sym typeface="Calibri"/>
            </a:endParaRPr>
          </a:p>
        </p:txBody>
      </p:sp>
      <p:sp>
        <p:nvSpPr>
          <p:cNvPr id="110" name="Shape 11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3</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941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 name="Shape 1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Calibri"/>
                <a:ea typeface="Calibri"/>
                <a:cs typeface="Calibri"/>
                <a:sym typeface="Calibri"/>
              </a:rPr>
              <a:t>Objectives Overview</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This project is focused on the development of a tool translated from an existing IDL code that will allow researchers working with Cloud-Aerosol Lidar and Infrared Pathfinder Satellite Observations (CALIPSO) to analyze clouds and aerosols. This tool will allow researchers to identify, outline, and categorize a suspected object. Then, the object will be exported into a database organized by criteria based on the researchers needs, such as location and aerosol type. With an organized method of storing specific aerosol objects, future analysis by the CALIPSO science team and other research groups will be more efficient.</a:t>
            </a:r>
          </a:p>
          <a:p>
            <a:pPr marL="0" lvl="0" indent="0" rtl="0">
              <a:spcBef>
                <a:spcPts val="900"/>
              </a:spcBef>
              <a:buClr>
                <a:schemeClr val="dk1"/>
              </a:buClr>
              <a:buSzPct val="91666"/>
              <a:buFont typeface="Arial"/>
              <a:buNone/>
            </a:pPr>
            <a:r>
              <a:rPr lang="en-US" sz="1200">
                <a:latin typeface="Questrial"/>
                <a:ea typeface="Questrial"/>
                <a:cs typeface="Questrial"/>
                <a:sym typeface="Questrial"/>
              </a:rPr>
              <a:t>Volcano: </a:t>
            </a:r>
            <a:r>
              <a:rPr lang="en-US" sz="1200">
                <a:latin typeface="Questrial"/>
                <a:ea typeface="Questrial"/>
                <a:cs typeface="Questrial"/>
                <a:sym typeface="Questrial"/>
                <a:hlinkClick r:id="rId3"/>
              </a:rPr>
              <a:t>Walter Lim;</a:t>
            </a:r>
            <a:r>
              <a:rPr lang="en-US" sz="1200">
                <a:latin typeface="Questrial"/>
                <a:ea typeface="Questrial"/>
                <a:cs typeface="Questrial"/>
                <a:sym typeface="Questrial"/>
              </a:rPr>
              <a:t> The Day the Volcano Erupted - A Halloween Horror Story, Posted via email from Coolest Insights</a:t>
            </a:r>
          </a:p>
          <a:p>
            <a:pPr lvl="0" rtl="0">
              <a:spcBef>
                <a:spcPts val="0"/>
              </a:spcBef>
              <a:buClr>
                <a:schemeClr val="dk1"/>
              </a:buClr>
              <a:buSzPct val="25000"/>
              <a:buFont typeface="Arial"/>
              <a:buNone/>
            </a:pPr>
            <a:r>
              <a:rPr lang="en-US" sz="1200">
                <a:latin typeface="Questrial"/>
                <a:ea typeface="Questrial"/>
                <a:cs typeface="Questrial"/>
                <a:sym typeface="Questrial"/>
              </a:rPr>
              <a:t>Dust: </a:t>
            </a:r>
            <a:r>
              <a:rPr lang="en-US" sz="1200">
                <a:latin typeface="Questrial"/>
                <a:ea typeface="Questrial"/>
                <a:cs typeface="Questrial"/>
                <a:sym typeface="Questrial"/>
                <a:hlinkClick r:id="rId4"/>
              </a:rPr>
              <a:t>Sydney Oats</a:t>
            </a:r>
            <a:r>
              <a:rPr lang="en-US" sz="1200">
                <a:latin typeface="Questrial"/>
                <a:ea typeface="Questrial"/>
                <a:cs typeface="Questrial"/>
                <a:sym typeface="Questrial"/>
              </a:rPr>
              <a:t>; Dust Storm Heading For Mungerannie Hotel Jan 31 2010, With kind Permission from Pam and Phill Proprietors Mungerannie Hotel.</a:t>
            </a:r>
          </a:p>
          <a:p>
            <a:pPr lvl="0" rtl="0">
              <a:lnSpc>
                <a:spcPct val="122727"/>
              </a:lnSpc>
              <a:spcBef>
                <a:spcPts val="0"/>
              </a:spcBef>
              <a:buClr>
                <a:schemeClr val="dk1"/>
              </a:buClr>
              <a:buSzPct val="91666"/>
              <a:buFont typeface="Arial"/>
              <a:buNone/>
            </a:pPr>
            <a:r>
              <a:rPr lang="en-US" sz="1200">
                <a:latin typeface="Questrial"/>
                <a:ea typeface="Questrial"/>
                <a:cs typeface="Questrial"/>
                <a:sym typeface="Questrial"/>
              </a:rPr>
              <a:t>Fire/ Smoke: Oregon Department of Forestry; Douglas Complex fires 2013: Rabbit Mountain. Photo courtesy of Marvin Vetter, 2013.</a:t>
            </a:r>
          </a:p>
          <a:p>
            <a:pPr lvl="0" rtl="0">
              <a:spcBef>
                <a:spcPts val="0"/>
              </a:spcBef>
              <a:buClr>
                <a:schemeClr val="dk1"/>
              </a:buClr>
              <a:buFont typeface="Arial"/>
              <a:buNone/>
            </a:pPr>
            <a:endParaRPr sz="1200">
              <a:solidFill>
                <a:schemeClr val="dk1"/>
              </a:solidFill>
              <a:latin typeface="Questrial"/>
              <a:ea typeface="Questrial"/>
              <a:cs typeface="Questrial"/>
              <a:sym typeface="Questrial"/>
            </a:endParaRPr>
          </a:p>
          <a:p>
            <a:pPr marL="0" marR="0" lvl="0" indent="0" algn="l" rtl="0">
              <a:spcBef>
                <a:spcPts val="0"/>
              </a:spcBef>
              <a:spcAft>
                <a:spcPts val="0"/>
              </a:spcAft>
              <a:buNone/>
            </a:pPr>
            <a:endParaRPr sz="1200">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4</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279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Calibri"/>
                <a:ea typeface="Calibri"/>
                <a:cs typeface="Calibri"/>
                <a:sym typeface="Calibri"/>
              </a:rPr>
              <a:t>Earth Observations &amp; Parameters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CALIPSO, CALIOP - Vertical Profile of Aerosols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Terra and Aqua, Moderate Resolution Imaging Spectroradiometer (Modis)</a:t>
            </a:r>
            <a:br>
              <a:rPr lang="en-US" sz="1200" b="0" i="0" u="none" strike="noStrike" cap="none" baseline="0">
                <a:solidFill>
                  <a:srgbClr val="000000"/>
                </a:solidFill>
                <a:latin typeface="Calibri"/>
                <a:ea typeface="Calibri"/>
                <a:cs typeface="Calibri"/>
                <a:sym typeface="Calibri"/>
              </a:rPr>
            </a:br>
            <a:endParaRPr lang="en-US" sz="1200" b="0" i="0" u="none" strike="noStrike" cap="none" baseline="0">
              <a:solidFill>
                <a:srgbClr val="000000"/>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5</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6380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139" name="Shape 1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0711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Calibri"/>
                <a:ea typeface="Calibri"/>
                <a:cs typeface="Calibri"/>
                <a:sym typeface="Calibri"/>
              </a:rPr>
              <a:t>Benefit to End-User:</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Simplify data collaboration by providing researchers with a centralized data repository</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By translating the tool over from IDL into Python, it will allow for greater adaptability and flexibility</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A means of  organizing data based on identifiable characteristics of smoke and other aerosol objects</a:t>
            </a:r>
          </a:p>
          <a:p>
            <a:pPr marL="0" marR="0" lvl="0" indent="0" algn="l" rtl="0">
              <a:spcBef>
                <a:spcPts val="0"/>
              </a:spcBef>
              <a:spcAft>
                <a:spcPts val="0"/>
              </a:spcAft>
              <a:buNone/>
            </a:pPr>
            <a:endParaRPr sz="12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baseline="0">
              <a:solidFill>
                <a:srgbClr val="000000"/>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7</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771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55" name="Shape 15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21711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 name="Shape 16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Calibri"/>
                <a:ea typeface="Calibri"/>
                <a:cs typeface="Calibri"/>
                <a:sym typeface="Calibri"/>
              </a:rPr>
              <a:t>Advisors &amp; Mentors: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Dr. Kenton Ross (NASA DEVELOP National Program)</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
            </a:r>
            <a:br>
              <a:rPr lang="en-US" sz="1200" b="0" i="0" u="none" strike="noStrike" cap="none" baseline="0">
                <a:solidFill>
                  <a:srgbClr val="000000"/>
                </a:solidFill>
                <a:latin typeface="Calibri"/>
                <a:ea typeface="Calibri"/>
                <a:cs typeface="Calibri"/>
                <a:sym typeface="Calibri"/>
              </a:rPr>
            </a:br>
            <a:r>
              <a:rPr lang="en-US" sz="1200" b="1" i="0" u="none" strike="noStrike" cap="none" baseline="0">
                <a:solidFill>
                  <a:srgbClr val="000000"/>
                </a:solidFill>
                <a:latin typeface="Calibri"/>
                <a:ea typeface="Calibri"/>
                <a:cs typeface="Calibri"/>
                <a:sym typeface="Calibri"/>
              </a:rPr>
              <a:t>Partner Organizations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NASA CALIPSO Science Team; Partner POC: Dr. Charles Trepte and Dr. Amber Soja</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
            </a:r>
            <a:br>
              <a:rPr lang="en-US" sz="1200" b="0" i="0" u="none" strike="noStrike" cap="none" baseline="0">
                <a:solidFill>
                  <a:srgbClr val="000000"/>
                </a:solidFill>
                <a:latin typeface="Calibri"/>
                <a:ea typeface="Calibri"/>
                <a:cs typeface="Calibri"/>
                <a:sym typeface="Calibri"/>
              </a:rPr>
            </a:br>
            <a:endParaRPr lang="en-US" sz="1200" b="0" i="0" u="none" strike="noStrike" cap="none" baseline="0">
              <a:solidFill>
                <a:srgbClr val="000000"/>
              </a:solidFill>
              <a:latin typeface="Calibri"/>
              <a:ea typeface="Calibri"/>
              <a:cs typeface="Calibri"/>
              <a:sym typeface="Calibri"/>
            </a:endParaRPr>
          </a:p>
        </p:txBody>
      </p:sp>
      <p:sp>
        <p:nvSpPr>
          <p:cNvPr id="163" name="Shape 16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9</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09025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1"/>
        <p:cNvGrpSpPr/>
        <p:nvPr/>
      </p:nvGrpSpPr>
      <p:grpSpPr>
        <a:xfrm>
          <a:off x="0" y="0"/>
          <a:ext cx="0" cy="0"/>
          <a:chOff x="0" y="0"/>
          <a:chExt cx="0" cy="0"/>
        </a:xfrm>
      </p:grpSpPr>
      <p:sp>
        <p:nvSpPr>
          <p:cNvPr id="12" name="Shape 12"/>
          <p:cNvSpPr/>
          <p:nvPr/>
        </p:nvSpPr>
        <p:spPr>
          <a:xfrm>
            <a:off x="0" y="0"/>
            <a:ext cx="9144000" cy="9778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13" name="Shape 13"/>
          <p:cNvSpPr txBox="1"/>
          <p:nvPr/>
        </p:nvSpPr>
        <p:spPr>
          <a:xfrm>
            <a:off x="153988" y="260350"/>
            <a:ext cx="2332036" cy="338137"/>
          </a:xfrm>
          <a:prstGeom prst="rect">
            <a:avLst/>
          </a:prstGeom>
          <a:noFill/>
          <a:ln>
            <a:noFill/>
          </a:ln>
        </p:spPr>
        <p:txBody>
          <a:bodyPr lIns="91375" tIns="45675" rIns="91375" bIns="45675" anchor="t" anchorCtr="0">
            <a:noAutofit/>
          </a:bodyPr>
          <a:lstStyle/>
          <a:p>
            <a:pPr marL="0" marR="0" lvl="0" indent="0" algn="ctr" rtl="0">
              <a:spcBef>
                <a:spcPts val="0"/>
              </a:spcBef>
              <a:spcAft>
                <a:spcPts val="0"/>
              </a:spcAft>
              <a:buNone/>
            </a:pPr>
            <a:endParaRPr sz="800" b="1" i="0" u="none" strike="noStrike" cap="none" baseline="0" dirty="0">
              <a:solidFill>
                <a:srgbClr val="FFFFFF"/>
              </a:solidFill>
              <a:latin typeface="Century Gothic" panose="020B0502020202020204" pitchFamily="34" charset="0"/>
              <a:ea typeface="Helvetica Neue"/>
              <a:cs typeface="Helvetica Neue"/>
              <a:sym typeface="Helvetica Neue"/>
            </a:endParaRPr>
          </a:p>
          <a:p>
            <a:pPr marL="0" marR="0" lvl="0" indent="0" algn="ctr" rtl="0">
              <a:spcBef>
                <a:spcPts val="0"/>
              </a:spcBef>
              <a:spcAft>
                <a:spcPts val="0"/>
              </a:spcAft>
              <a:buSzPct val="25000"/>
              <a:buNone/>
            </a:pPr>
            <a:r>
              <a:rPr lang="en-US" sz="800" b="0" i="0" u="none" strike="noStrike" cap="none" baseline="0" dirty="0">
                <a:solidFill>
                  <a:srgbClr val="FFFFFF"/>
                </a:solidFill>
                <a:latin typeface="Century Gothic" panose="020B0502020202020204" pitchFamily="34" charset="0"/>
                <a:ea typeface="Helvetica Neue"/>
                <a:cs typeface="Helvetica Neue"/>
                <a:sym typeface="Helvetica Neue"/>
              </a:rPr>
              <a:t>National Aeronautics and Space Administration</a:t>
            </a:r>
          </a:p>
        </p:txBody>
      </p:sp>
      <p:pic>
        <p:nvPicPr>
          <p:cNvPr id="14" name="Shape 14"/>
          <p:cNvPicPr preferRelativeResize="0"/>
          <p:nvPr/>
        </p:nvPicPr>
        <p:blipFill rotWithShape="1">
          <a:blip r:embed="rId2">
            <a:alphaModFix/>
          </a:blip>
          <a:srcRect/>
          <a:stretch/>
        </p:blipFill>
        <p:spPr>
          <a:xfrm>
            <a:off x="8124825" y="-44450"/>
            <a:ext cx="935038" cy="1077913"/>
          </a:xfrm>
          <a:prstGeom prst="rect">
            <a:avLst/>
          </a:prstGeom>
          <a:noFill/>
          <a:ln>
            <a:noFill/>
          </a:ln>
        </p:spPr>
      </p:pic>
      <p:sp>
        <p:nvSpPr>
          <p:cNvPr id="15" name="Shape 15"/>
          <p:cNvSpPr/>
          <p:nvPr/>
        </p:nvSpPr>
        <p:spPr>
          <a:xfrm>
            <a:off x="685800" y="5240337"/>
            <a:ext cx="7772400" cy="4603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000000"/>
              </a:solidFill>
              <a:latin typeface="Questrial"/>
              <a:ea typeface="Questrial"/>
              <a:cs typeface="Questrial"/>
              <a:sym typeface="Questrial"/>
            </a:endParaRPr>
          </a:p>
        </p:txBody>
      </p:sp>
      <p:sp>
        <p:nvSpPr>
          <p:cNvPr id="16" name="Shape 16"/>
          <p:cNvSpPr/>
          <p:nvPr/>
        </p:nvSpPr>
        <p:spPr>
          <a:xfrm flipH="1">
            <a:off x="0" y="6743700"/>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000000"/>
              </a:solidFill>
              <a:latin typeface="Questrial"/>
              <a:ea typeface="Questrial"/>
              <a:cs typeface="Questrial"/>
              <a:sym typeface="Questrial"/>
            </a:endParaRPr>
          </a:p>
        </p:txBody>
      </p:sp>
      <p:sp>
        <p:nvSpPr>
          <p:cNvPr id="17" name="Shape 17"/>
          <p:cNvSpPr txBox="1">
            <a:spLocks noGrp="1"/>
          </p:cNvSpPr>
          <p:nvPr>
            <p:ph type="subTitle" idx="1"/>
          </p:nvPr>
        </p:nvSpPr>
        <p:spPr>
          <a:xfrm>
            <a:off x="1143000" y="3275451"/>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18" name="Shape 18"/>
          <p:cNvSpPr txBox="1">
            <a:spLocks noGrp="1"/>
          </p:cNvSpPr>
          <p:nvPr>
            <p:ph type="ctrTitle"/>
          </p:nvPr>
        </p:nvSpPr>
        <p:spPr>
          <a:xfrm>
            <a:off x="685800" y="1719547"/>
            <a:ext cx="7772400" cy="1490206"/>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Questrial"/>
              <a:buNone/>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spcAft>
                <a:spcPts val="0"/>
              </a:spcAft>
              <a:defRPr/>
            </a:lvl6pPr>
            <a:lvl7pPr marL="0" marR="0" indent="0" algn="l" rtl="0">
              <a:spcBef>
                <a:spcPts val="0"/>
              </a:spcBef>
              <a:spcAft>
                <a:spcPts val="0"/>
              </a:spcAft>
              <a:defRPr/>
            </a:lvl7pPr>
            <a:lvl8pPr marL="0" marR="0" indent="0" algn="l" rtl="0">
              <a:spcBef>
                <a:spcPts val="0"/>
              </a:spcBef>
              <a:spcAft>
                <a:spcPts val="0"/>
              </a:spcAft>
              <a:defRPr/>
            </a:lvl8pPr>
            <a:lvl9pPr marL="0" marR="0" indent="0" algn="l"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sp>
        <p:nvSpPr>
          <p:cNvPr id="20" name="Shape 20"/>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21" name="Shape 21"/>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22" name="Shape 22"/>
          <p:cNvGrpSpPr/>
          <p:nvPr/>
        </p:nvGrpSpPr>
        <p:grpSpPr>
          <a:xfrm>
            <a:off x="8212138" y="114300"/>
            <a:ext cx="738187" cy="736600"/>
            <a:chOff x="8212238" y="113693"/>
            <a:chExt cx="737400" cy="737402"/>
          </a:xfrm>
        </p:grpSpPr>
        <p:sp>
          <p:nvSpPr>
            <p:cNvPr id="23" name="Shape 23"/>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24" name="Shape 24"/>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25" name="Shape 25"/>
          <p:cNvSpPr txBox="1">
            <a:spLocks noGrp="1"/>
          </p:cNvSpPr>
          <p:nvPr>
            <p:ph type="body" idx="1"/>
          </p:nvPr>
        </p:nvSpPr>
        <p:spPr>
          <a:xfrm>
            <a:off x="406400" y="1125415"/>
            <a:ext cx="8331200" cy="5486399"/>
          </a:xfrm>
          <a:prstGeom prst="rect">
            <a:avLst/>
          </a:prstGeom>
          <a:noFill/>
          <a:ln>
            <a:noFill/>
          </a:ln>
        </p:spPr>
        <p:txBody>
          <a:bodyPr lIns="91425" tIns="91425" rIns="91425" bIns="91425" anchor="t" anchorCtr="0"/>
          <a:lstStyle>
            <a:lvl1pPr marL="228600" indent="12700" rtl="0">
              <a:spcBef>
                <a:spcPts val="0"/>
              </a:spcBef>
              <a:buClr>
                <a:schemeClr val="accent4"/>
              </a:buClr>
              <a:buFont typeface="Arial"/>
              <a:buChar char=""/>
              <a:defRPr/>
            </a:lvl1pPr>
            <a:lvl2pPr marL="685800" indent="-12700" rtl="0">
              <a:spcBef>
                <a:spcPts val="0"/>
              </a:spcBef>
              <a:buClr>
                <a:srgbClr val="77D9C1"/>
              </a:buClr>
              <a:buFont typeface="Arial"/>
              <a:buChar char=""/>
              <a:defRPr/>
            </a:lvl2pPr>
            <a:lvl3pPr marL="1143000" indent="-25400" rtl="0">
              <a:spcBef>
                <a:spcPts val="0"/>
              </a:spcBef>
              <a:buClr>
                <a:srgbClr val="77D9C1"/>
              </a:buClr>
              <a:buFont typeface="Arial"/>
              <a:buChar char=""/>
              <a:defRPr/>
            </a:lvl3pPr>
            <a:lvl4pPr marL="1600200" indent="-25400" rtl="0">
              <a:spcBef>
                <a:spcPts val="0"/>
              </a:spcBef>
              <a:buClr>
                <a:srgbClr val="77D9C1"/>
              </a:buClr>
              <a:buFont typeface="Arial"/>
              <a:buChar char=""/>
              <a:defRPr/>
            </a:lvl4pPr>
            <a:lvl5pPr marL="2057400" indent="-25400" rtl="0">
              <a:spcBef>
                <a:spcPts val="0"/>
              </a:spcBef>
              <a:buClr>
                <a:srgbClr val="77D9C1"/>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7"/>
        <p:cNvGrpSpPr/>
        <p:nvPr/>
      </p:nvGrpSpPr>
      <p:grpSpPr>
        <a:xfrm>
          <a:off x="0" y="0"/>
          <a:ext cx="0" cy="0"/>
          <a:chOff x="0" y="0"/>
          <a:chExt cx="0" cy="0"/>
        </a:xfrm>
      </p:grpSpPr>
      <p:sp>
        <p:nvSpPr>
          <p:cNvPr id="28" name="Shape 28"/>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29" name="Shape 29"/>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30" name="Shape 30"/>
          <p:cNvGrpSpPr/>
          <p:nvPr/>
        </p:nvGrpSpPr>
        <p:grpSpPr>
          <a:xfrm>
            <a:off x="8212138" y="114300"/>
            <a:ext cx="738187" cy="736600"/>
            <a:chOff x="8212238" y="113693"/>
            <a:chExt cx="737400" cy="737402"/>
          </a:xfrm>
        </p:grpSpPr>
        <p:sp>
          <p:nvSpPr>
            <p:cNvPr id="31" name="Shape 31"/>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32" name="Shape 32"/>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33" name="Shape 33"/>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34"/>
        <p:cNvGrpSpPr/>
        <p:nvPr/>
      </p:nvGrpSpPr>
      <p:grpSpPr>
        <a:xfrm>
          <a:off x="0" y="0"/>
          <a:ext cx="0" cy="0"/>
          <a:chOff x="0" y="0"/>
          <a:chExt cx="0" cy="0"/>
        </a:xfrm>
      </p:grpSpPr>
      <p:sp>
        <p:nvSpPr>
          <p:cNvPr id="35" name="Shape 35"/>
          <p:cNvSpPr/>
          <p:nvPr/>
        </p:nvSpPr>
        <p:spPr>
          <a:xfrm>
            <a:off x="0" y="0"/>
            <a:ext cx="9144000" cy="9778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36" name="Shape 36"/>
          <p:cNvSpPr txBox="1"/>
          <p:nvPr/>
        </p:nvSpPr>
        <p:spPr>
          <a:xfrm>
            <a:off x="153988" y="260350"/>
            <a:ext cx="2332036" cy="338137"/>
          </a:xfrm>
          <a:prstGeom prst="rect">
            <a:avLst/>
          </a:prstGeom>
          <a:noFill/>
          <a:ln>
            <a:noFill/>
          </a:ln>
        </p:spPr>
        <p:txBody>
          <a:bodyPr lIns="91375" tIns="45675" rIns="91375" bIns="45675" anchor="t" anchorCtr="0">
            <a:noAutofit/>
          </a:bodyPr>
          <a:lstStyle/>
          <a:p>
            <a:pPr marL="0" marR="0" lvl="0" indent="0" algn="ctr" rtl="0">
              <a:spcBef>
                <a:spcPts val="0"/>
              </a:spcBef>
              <a:spcAft>
                <a:spcPts val="0"/>
              </a:spcAft>
              <a:buNone/>
            </a:pPr>
            <a:endParaRPr sz="800" b="1" i="0" u="none" strike="noStrike" cap="none" baseline="0">
              <a:solidFill>
                <a:srgbClr val="FFFFFF"/>
              </a:solidFill>
              <a:latin typeface="Helvetica Neue"/>
              <a:ea typeface="Helvetica Neue"/>
              <a:cs typeface="Helvetica Neue"/>
              <a:sym typeface="Helvetica Neue"/>
            </a:endParaRPr>
          </a:p>
          <a:p>
            <a:pPr marL="0" marR="0" lvl="0" indent="0" algn="ctr" rtl="0">
              <a:spcBef>
                <a:spcPts val="0"/>
              </a:spcBef>
              <a:spcAft>
                <a:spcPts val="0"/>
              </a:spcAft>
              <a:buSzPct val="25000"/>
              <a:buNone/>
            </a:pPr>
            <a:r>
              <a:rPr lang="en-US" sz="800" b="0" i="0" u="none" strike="noStrike" cap="none" baseline="0">
                <a:solidFill>
                  <a:srgbClr val="FFFFFF"/>
                </a:solidFill>
                <a:latin typeface="Helvetica Neue"/>
                <a:ea typeface="Helvetica Neue"/>
                <a:cs typeface="Helvetica Neue"/>
                <a:sym typeface="Helvetica Neue"/>
              </a:rPr>
              <a:t>National Aeronautics and Space Administration</a:t>
            </a:r>
          </a:p>
        </p:txBody>
      </p:sp>
      <p:pic>
        <p:nvPicPr>
          <p:cNvPr id="37" name="Shape 37"/>
          <p:cNvPicPr preferRelativeResize="0"/>
          <p:nvPr/>
        </p:nvPicPr>
        <p:blipFill rotWithShape="1">
          <a:blip r:embed="rId2">
            <a:alphaModFix/>
          </a:blip>
          <a:srcRect/>
          <a:stretch/>
        </p:blipFill>
        <p:spPr>
          <a:xfrm>
            <a:off x="8124825" y="-44450"/>
            <a:ext cx="935038" cy="1077913"/>
          </a:xfrm>
          <a:prstGeom prst="rect">
            <a:avLst/>
          </a:prstGeom>
          <a:noFill/>
          <a:ln>
            <a:noFill/>
          </a:ln>
        </p:spPr>
      </p:pic>
      <p:sp>
        <p:nvSpPr>
          <p:cNvPr id="38" name="Shape 38"/>
          <p:cNvSpPr/>
          <p:nvPr/>
        </p:nvSpPr>
        <p:spPr>
          <a:xfrm>
            <a:off x="685800" y="5240337"/>
            <a:ext cx="7772400" cy="4603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000000"/>
              </a:solidFill>
              <a:latin typeface="Questrial"/>
              <a:ea typeface="Questrial"/>
              <a:cs typeface="Questrial"/>
              <a:sym typeface="Questrial"/>
            </a:endParaRPr>
          </a:p>
        </p:txBody>
      </p:sp>
      <p:sp>
        <p:nvSpPr>
          <p:cNvPr id="39" name="Shape 39"/>
          <p:cNvSpPr/>
          <p:nvPr/>
        </p:nvSpPr>
        <p:spPr>
          <a:xfrm flipH="1">
            <a:off x="0" y="6743700"/>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40" name="Shape 40"/>
          <p:cNvSpPr txBox="1">
            <a:spLocks noGrp="1"/>
          </p:cNvSpPr>
          <p:nvPr>
            <p:ph type="subTitle" idx="1"/>
          </p:nvPr>
        </p:nvSpPr>
        <p:spPr>
          <a:xfrm>
            <a:off x="1143000" y="3602037"/>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41" name="Shape 41"/>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Questrial"/>
              <a:buNone/>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spcAft>
                <a:spcPts val="0"/>
              </a:spcAft>
              <a:defRPr/>
            </a:lvl6pPr>
            <a:lvl7pPr marL="0" marR="0" indent="0" algn="l" rtl="0">
              <a:spcBef>
                <a:spcPts val="0"/>
              </a:spcBef>
              <a:spcAft>
                <a:spcPts val="0"/>
              </a:spcAft>
              <a:defRPr/>
            </a:lvl7pPr>
            <a:lvl8pPr marL="0" marR="0" indent="0" algn="l" rtl="0">
              <a:spcBef>
                <a:spcPts val="0"/>
              </a:spcBef>
              <a:spcAft>
                <a:spcPts val="0"/>
              </a:spcAft>
              <a:defRPr/>
            </a:lvl8pPr>
            <a:lvl9pPr marL="0" marR="0" indent="0" algn="l" rtl="0">
              <a:spcBef>
                <a:spcPts val="0"/>
              </a:spcBef>
              <a:spcAft>
                <a:spcPts val="0"/>
              </a:spcAft>
              <a:defRPr/>
            </a:lvl9pPr>
          </a:lstStyle>
          <a:p>
            <a:endParaRPr/>
          </a:p>
        </p:txBody>
      </p:sp>
      <p:sp>
        <p:nvSpPr>
          <p:cNvPr id="42" name="Shape 42"/>
          <p:cNvSpPr txBox="1">
            <a:spLocks noGrp="1"/>
          </p:cNvSpPr>
          <p:nvPr>
            <p:ph type="body" idx="2"/>
          </p:nvPr>
        </p:nvSpPr>
        <p:spPr>
          <a:xfrm>
            <a:off x="685800" y="5317589"/>
            <a:ext cx="7772400" cy="1139480"/>
          </a:xfrm>
          <a:prstGeom prst="rect">
            <a:avLst/>
          </a:prstGeom>
          <a:noFill/>
          <a:ln>
            <a:noFill/>
          </a:ln>
        </p:spPr>
        <p:txBody>
          <a:bodyPr lIns="91425" tIns="91425" rIns="91425" bIns="91425" anchor="t" anchorCtr="0"/>
          <a:lstStyle>
            <a:lvl1pPr marL="285750" indent="-95250" rtl="0">
              <a:spcBef>
                <a:spcPts val="0"/>
              </a:spcBef>
              <a:buClr>
                <a:schemeClr val="accent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43"/>
        <p:cNvGrpSpPr/>
        <p:nvPr/>
      </p:nvGrpSpPr>
      <p:grpSpPr>
        <a:xfrm>
          <a:off x="0" y="0"/>
          <a:ext cx="0" cy="0"/>
          <a:chOff x="0" y="0"/>
          <a:chExt cx="0" cy="0"/>
        </a:xfrm>
      </p:grpSpPr>
      <p:sp>
        <p:nvSpPr>
          <p:cNvPr id="44" name="Shape 4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45" name="Shape 45"/>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46" name="Shape 46"/>
          <p:cNvGrpSpPr/>
          <p:nvPr/>
        </p:nvGrpSpPr>
        <p:grpSpPr>
          <a:xfrm>
            <a:off x="8212138" y="114300"/>
            <a:ext cx="738187" cy="736600"/>
            <a:chOff x="8212238" y="113693"/>
            <a:chExt cx="737400" cy="737402"/>
          </a:xfrm>
        </p:grpSpPr>
        <p:sp>
          <p:nvSpPr>
            <p:cNvPr id="47" name="Shape 47"/>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48" name="Shape 48"/>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49" name="Shape 49"/>
          <p:cNvSpPr txBox="1">
            <a:spLocks noGrp="1"/>
          </p:cNvSpPr>
          <p:nvPr>
            <p:ph type="body" idx="1"/>
          </p:nvPr>
        </p:nvSpPr>
        <p:spPr>
          <a:xfrm>
            <a:off x="4629150" y="1139483"/>
            <a:ext cx="4135022" cy="5458263"/>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2"/>
          </p:nvPr>
        </p:nvSpPr>
        <p:spPr>
          <a:xfrm>
            <a:off x="406400" y="1139482"/>
            <a:ext cx="4108450" cy="5458263"/>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52"/>
        <p:cNvGrpSpPr/>
        <p:nvPr/>
      </p:nvGrpSpPr>
      <p:grpSpPr>
        <a:xfrm>
          <a:off x="0" y="0"/>
          <a:ext cx="0" cy="0"/>
          <a:chOff x="0" y="0"/>
          <a:chExt cx="0" cy="0"/>
        </a:xfrm>
      </p:grpSpPr>
      <p:sp>
        <p:nvSpPr>
          <p:cNvPr id="53" name="Shape 53"/>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54" name="Shape 54"/>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55" name="Shape 55"/>
          <p:cNvGrpSpPr/>
          <p:nvPr/>
        </p:nvGrpSpPr>
        <p:grpSpPr>
          <a:xfrm>
            <a:off x="8212138" y="114300"/>
            <a:ext cx="738187" cy="736600"/>
            <a:chOff x="8212238" y="113693"/>
            <a:chExt cx="737400" cy="737402"/>
          </a:xfrm>
        </p:grpSpPr>
        <p:sp>
          <p:nvSpPr>
            <p:cNvPr id="56" name="Shape 56"/>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57" name="Shape 57"/>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58" name="Shape 58"/>
          <p:cNvSpPr txBox="1">
            <a:spLocks noGrp="1"/>
          </p:cNvSpPr>
          <p:nvPr>
            <p:ph type="body" idx="1"/>
          </p:nvPr>
        </p:nvSpPr>
        <p:spPr>
          <a:xfrm>
            <a:off x="4629150" y="2158541"/>
            <a:ext cx="4106886" cy="4453269"/>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629150" y="1125412"/>
            <a:ext cx="4106886" cy="866919"/>
          </a:xfrm>
          <a:prstGeom prst="rect">
            <a:avLst/>
          </a:prstGeom>
          <a:noFill/>
          <a:ln>
            <a:noFill/>
          </a:ln>
        </p:spPr>
        <p:txBody>
          <a:bodyPr lIns="91425" tIns="91425" rIns="91425" bIns="91425" anchor="b" anchorCtr="0"/>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0" name="Shape 60"/>
          <p:cNvSpPr txBox="1">
            <a:spLocks noGrp="1"/>
          </p:cNvSpPr>
          <p:nvPr>
            <p:ph type="body" idx="3"/>
          </p:nvPr>
        </p:nvSpPr>
        <p:spPr>
          <a:xfrm>
            <a:off x="406400" y="2158541"/>
            <a:ext cx="4091782" cy="4453269"/>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4"/>
          </p:nvPr>
        </p:nvSpPr>
        <p:spPr>
          <a:xfrm>
            <a:off x="406400" y="1125412"/>
            <a:ext cx="4091782" cy="866919"/>
          </a:xfrm>
          <a:prstGeom prst="rect">
            <a:avLst/>
          </a:prstGeom>
          <a:noFill/>
          <a:ln>
            <a:noFill/>
          </a:ln>
        </p:spPr>
        <p:txBody>
          <a:bodyPr lIns="91425" tIns="91425" rIns="91425" bIns="91425" anchor="b" anchorCtr="0"/>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2" name="Shape 62"/>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65" name="Shape 65"/>
          <p:cNvSpPr/>
          <p:nvPr/>
        </p:nvSpPr>
        <p:spPr>
          <a:xfrm flipH="1">
            <a:off x="115888" y="106363"/>
            <a:ext cx="8912225" cy="663733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66"/>
        <p:cNvGrpSpPr/>
        <p:nvPr/>
      </p:nvGrpSpPr>
      <p:grpSpPr>
        <a:xfrm>
          <a:off x="0" y="0"/>
          <a:ext cx="0" cy="0"/>
          <a:chOff x="0" y="0"/>
          <a:chExt cx="0" cy="0"/>
        </a:xfrm>
      </p:grpSpPr>
      <p:sp>
        <p:nvSpPr>
          <p:cNvPr id="67" name="Shape 67"/>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68" name="Shape 68"/>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69" name="Shape 69"/>
          <p:cNvGrpSpPr/>
          <p:nvPr/>
        </p:nvGrpSpPr>
        <p:grpSpPr>
          <a:xfrm>
            <a:off x="8212138" y="114300"/>
            <a:ext cx="738187" cy="736600"/>
            <a:chOff x="8212238" y="113693"/>
            <a:chExt cx="737400" cy="737402"/>
          </a:xfrm>
        </p:grpSpPr>
        <p:sp>
          <p:nvSpPr>
            <p:cNvPr id="70" name="Shape 70"/>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71" name="Shape 71"/>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72" name="Shape 72"/>
          <p:cNvSpPr txBox="1">
            <a:spLocks noGrp="1"/>
          </p:cNvSpPr>
          <p:nvPr>
            <p:ph type="body" idx="1"/>
          </p:nvPr>
        </p:nvSpPr>
        <p:spPr>
          <a:xfrm>
            <a:off x="3887391" y="1139483"/>
            <a:ext cx="4848646" cy="5472331"/>
          </a:xfrm>
          <a:prstGeom prst="rect">
            <a:avLst/>
          </a:prstGeom>
          <a:noFill/>
          <a:ln>
            <a:noFill/>
          </a:ln>
        </p:spPr>
        <p:txBody>
          <a:bodyPr lIns="91425" tIns="91425" rIns="91425" bIns="91425" anchor="t" anchorCtr="0"/>
          <a:lstStyle>
            <a:lvl1pPr marL="228600" indent="63500" rtl="0">
              <a:spcBef>
                <a:spcPts val="0"/>
              </a:spcBef>
              <a:buClr>
                <a:schemeClr val="accent4"/>
              </a:buClr>
              <a:buFont typeface="Arial"/>
              <a:buChar char="4"/>
              <a:defRPr/>
            </a:lvl1pPr>
            <a:lvl2pPr marL="685800" indent="381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12700" rtl="0">
              <a:spcBef>
                <a:spcPts val="0"/>
              </a:spcBef>
              <a:buClr>
                <a:srgbClr val="77D9C1"/>
              </a:buClr>
              <a:buFont typeface="Arial"/>
              <a:buChar char="4"/>
              <a:defRPr/>
            </a:lvl4pPr>
            <a:lvl5pPr marL="2057400" indent="-127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74" name="Shape 74"/>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75"/>
        <p:cNvGrpSpPr/>
        <p:nvPr/>
      </p:nvGrpSpPr>
      <p:grpSpPr>
        <a:xfrm>
          <a:off x="0" y="0"/>
          <a:ext cx="0" cy="0"/>
          <a:chOff x="0" y="0"/>
          <a:chExt cx="0" cy="0"/>
        </a:xfrm>
      </p:grpSpPr>
      <p:sp>
        <p:nvSpPr>
          <p:cNvPr id="76" name="Shape 76"/>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77" name="Shape 77"/>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78" name="Shape 78"/>
          <p:cNvGrpSpPr/>
          <p:nvPr/>
        </p:nvGrpSpPr>
        <p:grpSpPr>
          <a:xfrm>
            <a:off x="8212138" y="114300"/>
            <a:ext cx="738187" cy="736600"/>
            <a:chOff x="8212238" y="113693"/>
            <a:chExt cx="737400" cy="737402"/>
          </a:xfrm>
        </p:grpSpPr>
        <p:sp>
          <p:nvSpPr>
            <p:cNvPr id="79" name="Shape 79"/>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80" name="Shape 80"/>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81" name="Shape 81"/>
          <p:cNvSpPr>
            <a:spLocks noGrp="1"/>
          </p:cNvSpPr>
          <p:nvPr>
            <p:ph type="pic" idx="2"/>
          </p:nvPr>
        </p:nvSpPr>
        <p:spPr>
          <a:xfrm>
            <a:off x="3887389" y="1111348"/>
            <a:ext cx="4848647" cy="5486399"/>
          </a:xfrm>
          <a:prstGeom prst="rect">
            <a:avLst/>
          </a:prstGeom>
          <a:noFill/>
          <a:ln>
            <a:noFill/>
          </a:ln>
        </p:spPr>
      </p:sp>
      <p:sp>
        <p:nvSpPr>
          <p:cNvPr id="82" name="Shape 82"/>
          <p:cNvSpPr txBox="1">
            <a:spLocks noGrp="1"/>
          </p:cNvSpPr>
          <p:nvPr>
            <p:ph type="body" idx="1"/>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83" name="Shape 83"/>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subTitle" idx="1"/>
          </p:nvPr>
        </p:nvSpPr>
        <p:spPr>
          <a:xfrm>
            <a:off x="1143000" y="3275013"/>
            <a:ext cx="6858000" cy="93821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2000" b="0" i="1" u="none" strike="noStrike" cap="none" baseline="0">
                <a:solidFill>
                  <a:srgbClr val="000000"/>
                </a:solidFill>
                <a:latin typeface="Century Gothic" panose="020B0502020202020204" pitchFamily="34" charset="0"/>
                <a:ea typeface="Questrial"/>
                <a:cs typeface="Questrial"/>
                <a:sym typeface="Questrial"/>
                <a:rtl val="0"/>
              </a:rPr>
              <a:t>Creating tool to help identify Smoke Plumes Observed with CALIPSO and LANDSAT to Improve Future Research and Decision Making</a:t>
            </a:r>
          </a:p>
        </p:txBody>
      </p:sp>
      <p:sp>
        <p:nvSpPr>
          <p:cNvPr id="86" name="Shape 86"/>
          <p:cNvSpPr txBox="1">
            <a:spLocks noGrp="1"/>
          </p:cNvSpPr>
          <p:nvPr>
            <p:ph type="ctrTitle"/>
          </p:nvPr>
        </p:nvSpPr>
        <p:spPr>
          <a:xfrm>
            <a:off x="685800" y="1719263"/>
            <a:ext cx="7772400" cy="1490661"/>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Questrial"/>
              <a:buNone/>
            </a:pPr>
            <a:r>
              <a:rPr lang="en-US" sz="4800" b="1" i="0" u="none" strike="noStrike" cap="small" baseline="0" dirty="0">
                <a:solidFill>
                  <a:schemeClr val="dk1"/>
                </a:solidFill>
                <a:latin typeface="Century Gothic" panose="020B0502020202020204" pitchFamily="34" charset="0"/>
                <a:ea typeface="Questrial"/>
                <a:cs typeface="Questrial"/>
                <a:sym typeface="Questrial"/>
                <a:rtl val="0"/>
              </a:rPr>
              <a:t>CALIPSO Health &amp; Air Quality</a:t>
            </a:r>
          </a:p>
        </p:txBody>
      </p:sp>
      <p:sp>
        <p:nvSpPr>
          <p:cNvPr id="87" name="Shape 87"/>
          <p:cNvSpPr txBox="1"/>
          <p:nvPr/>
        </p:nvSpPr>
        <p:spPr>
          <a:xfrm>
            <a:off x="2687638" y="5375275"/>
            <a:ext cx="3703637" cy="1139825"/>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rgbClr val="77D9C1"/>
              </a:buClr>
              <a:buSzPct val="100000"/>
              <a:buFont typeface="Noto Symbol"/>
              <a:buChar char="➢"/>
            </a:pPr>
            <a:r>
              <a:rPr lang="en-US" sz="1800" b="0" i="0" u="none" strike="noStrike" cap="none" baseline="0">
                <a:solidFill>
                  <a:srgbClr val="000000"/>
                </a:solidFill>
                <a:latin typeface="Century Gothic" panose="020B0502020202020204" pitchFamily="34" charset="0"/>
                <a:ea typeface="Questrial"/>
                <a:cs typeface="Questrial"/>
                <a:sym typeface="Questrial"/>
              </a:rPr>
              <a:t>Jordan Vaa (Project Lead)</a:t>
            </a:r>
          </a:p>
          <a:p>
            <a:pPr marL="457200" marR="0" lvl="0" indent="-342900" algn="l" rtl="0">
              <a:lnSpc>
                <a:spcPct val="90000"/>
              </a:lnSpc>
              <a:spcBef>
                <a:spcPts val="1000"/>
              </a:spcBef>
              <a:spcAft>
                <a:spcPts val="0"/>
              </a:spcAft>
              <a:buClr>
                <a:srgbClr val="77D9C1"/>
              </a:buClr>
              <a:buSzPct val="100000"/>
              <a:buFont typeface="Noto Symbol"/>
              <a:buChar char="➢"/>
            </a:pPr>
            <a:r>
              <a:rPr lang="en-US" sz="1800" b="0" i="0" u="none" strike="noStrike" cap="none" baseline="0">
                <a:solidFill>
                  <a:srgbClr val="000000"/>
                </a:solidFill>
                <a:latin typeface="Century Gothic" panose="020B0502020202020204" pitchFamily="34" charset="0"/>
                <a:ea typeface="Questrial"/>
                <a:cs typeface="Questrial"/>
                <a:sym typeface="Questrial"/>
              </a:rPr>
              <a:t>Ashna Aggarwal</a:t>
            </a:r>
          </a:p>
          <a:p>
            <a:pPr marL="457200" marR="0" lvl="0" indent="-342900" algn="l" rtl="0">
              <a:lnSpc>
                <a:spcPct val="90000"/>
              </a:lnSpc>
              <a:spcBef>
                <a:spcPts val="1000"/>
              </a:spcBef>
              <a:spcAft>
                <a:spcPts val="0"/>
              </a:spcAft>
              <a:buClr>
                <a:srgbClr val="77D9C1"/>
              </a:buClr>
              <a:buSzPct val="100000"/>
              <a:buFont typeface="Noto Symbol"/>
              <a:buChar char="➢"/>
            </a:pPr>
            <a:r>
              <a:rPr lang="en-US" sz="1800" b="0" i="0" u="none" strike="noStrike" cap="none" baseline="0">
                <a:solidFill>
                  <a:srgbClr val="000000"/>
                </a:solidFill>
                <a:latin typeface="Century Gothic" panose="020B0502020202020204" pitchFamily="34" charset="0"/>
                <a:ea typeface="Questrial"/>
                <a:cs typeface="Questrial"/>
                <a:sym typeface="Questrial"/>
              </a:rPr>
              <a:t>Courtney Duquette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dirty="0">
                <a:solidFill>
                  <a:srgbClr val="FFFFFF"/>
                </a:solidFill>
                <a:latin typeface="Century Gothic" panose="020B0502020202020204" pitchFamily="34" charset="0"/>
                <a:ea typeface="Questrial"/>
                <a:cs typeface="Questrial"/>
                <a:sym typeface="Questrial"/>
                <a:rtl val="0"/>
              </a:rPr>
              <a:t>Background Information</a:t>
            </a:r>
          </a:p>
        </p:txBody>
      </p:sp>
      <p:pic>
        <p:nvPicPr>
          <p:cNvPr id="93" name="Shape 93"/>
          <p:cNvPicPr preferRelativeResize="0"/>
          <p:nvPr/>
        </p:nvPicPr>
        <p:blipFill rotWithShape="1">
          <a:blip r:embed="rId3">
            <a:alphaModFix/>
          </a:blip>
          <a:srcRect/>
          <a:stretch/>
        </p:blipFill>
        <p:spPr>
          <a:xfrm rot="-2">
            <a:off x="2012949" y="1142999"/>
            <a:ext cx="6730999" cy="4572000"/>
          </a:xfrm>
          <a:prstGeom prst="rect">
            <a:avLst/>
          </a:prstGeom>
          <a:noFill/>
          <a:ln>
            <a:noFill/>
          </a:ln>
        </p:spPr>
      </p:pic>
      <p:sp>
        <p:nvSpPr>
          <p:cNvPr id="94" name="Shape 94"/>
          <p:cNvSpPr txBox="1"/>
          <p:nvPr/>
        </p:nvSpPr>
        <p:spPr>
          <a:xfrm>
            <a:off x="741362" y="4583112"/>
            <a:ext cx="7661275" cy="2274886"/>
          </a:xfrm>
          <a:prstGeom prst="rect">
            <a:avLst/>
          </a:prstGeom>
          <a:noFill/>
          <a:ln>
            <a:noFill/>
          </a:ln>
        </p:spPr>
        <p:txBody>
          <a:bodyPr lIns="91425" tIns="91425" rIns="91425" bIns="91425" anchor="t" anchorCtr="0">
            <a:noAutofit/>
          </a:bodyPr>
          <a:lstStyle/>
          <a:p>
            <a:pPr marL="0" marR="0" lvl="0" indent="0" algn="ctr" rtl="0">
              <a:spcBef>
                <a:spcPts val="0"/>
              </a:spcBef>
              <a:spcAft>
                <a:spcPts val="0"/>
              </a:spcAft>
              <a:buSzPct val="25000"/>
              <a:buNone/>
            </a:pPr>
            <a:r>
              <a:rPr lang="en-US" sz="1800" b="0" i="0" u="none" strike="noStrike" cap="none" baseline="0" dirty="0">
                <a:solidFill>
                  <a:srgbClr val="000000"/>
                </a:solidFill>
                <a:latin typeface="Questrial"/>
                <a:ea typeface="Questrial"/>
                <a:cs typeface="Questrial"/>
                <a:sym typeface="Questrial"/>
                <a:rtl val="0"/>
              </a:rPr>
              <a:t>CALIPSO</a:t>
            </a:r>
          </a:p>
          <a:p>
            <a:pPr marL="457200" marR="0" lvl="0" indent="0" algn="l" rtl="0">
              <a:lnSpc>
                <a:spcPct val="130909"/>
              </a:lnSpc>
              <a:spcBef>
                <a:spcPts val="300"/>
              </a:spcBef>
              <a:spcAft>
                <a:spcPts val="0"/>
              </a:spcAft>
              <a:buSzPct val="25000"/>
              <a:buNone/>
            </a:pPr>
            <a:r>
              <a:rPr lang="en-US" sz="1800" b="0" i="0" u="none" strike="noStrike" cap="none" baseline="0" dirty="0">
                <a:solidFill>
                  <a:schemeClr val="dk1"/>
                </a:solidFill>
                <a:latin typeface="Questrial"/>
                <a:ea typeface="Questrial"/>
                <a:cs typeface="Questrial"/>
                <a:sym typeface="Questrial"/>
                <a:rtl val="0"/>
              </a:rPr>
              <a:t>Imaging Infrared Imager (IIR)</a:t>
            </a:r>
          </a:p>
          <a:p>
            <a:pPr marL="457200" marR="0" lvl="0" indent="0" algn="l" rtl="0">
              <a:lnSpc>
                <a:spcPct val="130909"/>
              </a:lnSpc>
              <a:spcBef>
                <a:spcPts val="400"/>
              </a:spcBef>
              <a:spcAft>
                <a:spcPts val="0"/>
              </a:spcAft>
              <a:buSzPct val="25000"/>
              <a:buNone/>
            </a:pPr>
            <a:r>
              <a:rPr lang="en-US" sz="1800" b="0" i="0" u="none" strike="noStrike" cap="none" baseline="0" dirty="0">
                <a:solidFill>
                  <a:schemeClr val="dk1"/>
                </a:solidFill>
                <a:latin typeface="Questrial"/>
                <a:ea typeface="Questrial"/>
                <a:cs typeface="Questrial"/>
                <a:sym typeface="Questrial"/>
                <a:rtl val="0"/>
              </a:rPr>
              <a:t>Wide-Field Camera (WFC)</a:t>
            </a:r>
          </a:p>
          <a:p>
            <a:pPr marL="457200" marR="0" lvl="0" indent="0" algn="l" rtl="0">
              <a:lnSpc>
                <a:spcPct val="130909"/>
              </a:lnSpc>
              <a:spcBef>
                <a:spcPts val="400"/>
              </a:spcBef>
              <a:spcAft>
                <a:spcPts val="0"/>
              </a:spcAft>
              <a:buSzPct val="25000"/>
              <a:buNone/>
            </a:pPr>
            <a:r>
              <a:rPr lang="en-US" sz="1800" b="0" i="0" u="none" strike="noStrike" cap="none" baseline="0" dirty="0">
                <a:solidFill>
                  <a:schemeClr val="dk1"/>
                </a:solidFill>
                <a:latin typeface="Questrial"/>
                <a:ea typeface="Questrial"/>
                <a:cs typeface="Questrial"/>
                <a:sym typeface="Questrial"/>
                <a:rtl val="0"/>
              </a:rPr>
              <a:t>Cloud-Aerosol Lidar with Orthogonal Polarization (CALIOP)</a:t>
            </a:r>
          </a:p>
          <a:p>
            <a:pPr marL="457200" marR="0" lvl="0" indent="0" algn="l" rtl="0">
              <a:lnSpc>
                <a:spcPct val="130909"/>
              </a:lnSpc>
              <a:spcBef>
                <a:spcPts val="400"/>
              </a:spcBef>
              <a:spcAft>
                <a:spcPts val="100"/>
              </a:spcAft>
              <a:buNone/>
            </a:pPr>
            <a:endParaRPr sz="1800" b="0" i="0" u="none" strike="noStrike" cap="none" baseline="0" dirty="0">
              <a:solidFill>
                <a:srgbClr val="000000"/>
              </a:solidFill>
              <a:latin typeface="Questrial"/>
              <a:ea typeface="Questrial"/>
              <a:cs typeface="Questrial"/>
              <a:sym typeface="Questrial"/>
              <a:rtl val="0"/>
            </a:endParaRPr>
          </a:p>
        </p:txBody>
      </p:sp>
      <p:pic>
        <p:nvPicPr>
          <p:cNvPr id="95" name="Shape 95"/>
          <p:cNvPicPr preferRelativeResize="0"/>
          <p:nvPr/>
        </p:nvPicPr>
        <p:blipFill rotWithShape="1">
          <a:blip r:embed="rId4">
            <a:alphaModFix/>
          </a:blip>
          <a:srcRect/>
          <a:stretch/>
        </p:blipFill>
        <p:spPr>
          <a:xfrm>
            <a:off x="6594475" y="1143000"/>
            <a:ext cx="2149474" cy="1484313"/>
          </a:xfrm>
          <a:prstGeom prst="rect">
            <a:avLst/>
          </a:prstGeom>
          <a:noFill/>
          <a:ln>
            <a:noFill/>
          </a:ln>
        </p:spPr>
      </p:pic>
      <p:pic>
        <p:nvPicPr>
          <p:cNvPr id="96" name="Shape 96"/>
          <p:cNvPicPr preferRelativeResize="0"/>
          <p:nvPr/>
        </p:nvPicPr>
        <p:blipFill rotWithShape="1">
          <a:blip r:embed="rId5">
            <a:alphaModFix/>
          </a:blip>
          <a:srcRect/>
          <a:stretch/>
        </p:blipFill>
        <p:spPr>
          <a:xfrm>
            <a:off x="406400" y="2652713"/>
            <a:ext cx="2360613" cy="177958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406400" y="1125550"/>
            <a:ext cx="5059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Community Concerns</a:t>
            </a:r>
          </a:p>
          <a:p>
            <a:pPr marL="800100" marR="0" lvl="1" indent="-342900" algn="l" rtl="0">
              <a:lnSpc>
                <a:spcPct val="90000"/>
              </a:lnSpc>
              <a:spcBef>
                <a:spcPts val="500"/>
              </a:spcBef>
              <a:spcAft>
                <a:spcPts val="0"/>
              </a:spcAft>
              <a:buClr>
                <a:srgbClr val="77D9C1"/>
              </a:buClr>
              <a:buSzPct val="100000"/>
              <a:buFont typeface="Noto Symbol"/>
              <a:buChar char="➢"/>
            </a:pPr>
            <a:r>
              <a:rPr lang="en-US" sz="2000">
                <a:solidFill>
                  <a:schemeClr val="dk1"/>
                </a:solidFill>
                <a:latin typeface="Century Gothic" panose="020B0502020202020204" pitchFamily="34" charset="0"/>
                <a:ea typeface="Questrial"/>
                <a:cs typeface="Questrial"/>
                <a:sym typeface="Questrial"/>
              </a:rPr>
              <a:t>PDFHarvester</a:t>
            </a:r>
            <a:r>
              <a:rPr lang="en-US" sz="2000" b="0" i="0" u="none" strike="noStrike" cap="none" baseline="0">
                <a:solidFill>
                  <a:schemeClr val="dk1"/>
                </a:solidFill>
                <a:latin typeface="Century Gothic" panose="020B0502020202020204" pitchFamily="34" charset="0"/>
                <a:ea typeface="Questrial"/>
                <a:cs typeface="Questrial"/>
                <a:sym typeface="Questrial"/>
                <a:rtl val="0"/>
              </a:rPr>
              <a:t> tool </a:t>
            </a:r>
            <a:r>
              <a:rPr lang="en-US" sz="2000">
                <a:solidFill>
                  <a:schemeClr val="dk1"/>
                </a:solidFill>
                <a:latin typeface="Century Gothic" panose="020B0502020202020204" pitchFamily="34" charset="0"/>
                <a:ea typeface="Questrial"/>
                <a:cs typeface="Questrial"/>
                <a:sym typeface="Questrial"/>
                <a:rtl val="0"/>
              </a:rPr>
              <a:t>not open-source</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Unable to query aerosol types</a:t>
            </a: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Partners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NASA CALIPSO Science Team; Partner POC: Dr. Charles Trepte</a:t>
            </a:r>
          </a:p>
          <a:p>
            <a:pPr marL="800100" marR="0" lvl="1" indent="-342900" algn="l" rtl="0">
              <a:lnSpc>
                <a:spcPct val="90000"/>
              </a:lnSpc>
              <a:spcBef>
                <a:spcPts val="500"/>
              </a:spcBef>
              <a:spcAft>
                <a:spcPts val="0"/>
              </a:spcAft>
              <a:buClr>
                <a:srgbClr val="77D9C1"/>
              </a:buClr>
              <a:buSzPct val="100000"/>
              <a:buFont typeface="Noto Symbol"/>
              <a:buChar char="➢"/>
            </a:pPr>
            <a:r>
              <a:rPr lang="en-US" sz="2000">
                <a:solidFill>
                  <a:schemeClr val="dk1"/>
                </a:solidFill>
                <a:latin typeface="Century Gothic" panose="020B0502020202020204" pitchFamily="34" charset="0"/>
                <a:ea typeface="Questrial"/>
                <a:cs typeface="Questrial"/>
                <a:sym typeface="Questrial"/>
                <a:rtl val="0"/>
              </a:rPr>
              <a:t>National Institute of Aerospace:</a:t>
            </a:r>
            <a:r>
              <a:rPr lang="en-US" sz="2000" b="0" i="0" u="none" strike="noStrike" cap="none" baseline="0">
                <a:solidFill>
                  <a:schemeClr val="dk1"/>
                </a:solidFill>
                <a:latin typeface="Century Gothic" panose="020B0502020202020204" pitchFamily="34" charset="0"/>
                <a:ea typeface="Questrial"/>
                <a:cs typeface="Questrial"/>
                <a:sym typeface="Questrial"/>
                <a:rtl val="0"/>
              </a:rPr>
              <a:t> </a:t>
            </a:r>
          </a:p>
          <a:p>
            <a:pPr marL="457200" marR="0" lvl="0" indent="0" algn="l" rtl="0">
              <a:lnSpc>
                <a:spcPct val="90000"/>
              </a:lnSpc>
              <a:spcBef>
                <a:spcPts val="500"/>
              </a:spcBef>
              <a:spcAft>
                <a:spcPts val="0"/>
              </a:spcAft>
              <a:buNone/>
            </a:pPr>
            <a:r>
              <a:rPr lang="en-US" sz="2000">
                <a:solidFill>
                  <a:schemeClr val="dk1"/>
                </a:solidFill>
                <a:latin typeface="Century Gothic" panose="020B0502020202020204" pitchFamily="34" charset="0"/>
                <a:ea typeface="Questrial"/>
                <a:cs typeface="Questrial"/>
                <a:sym typeface="Questrial"/>
                <a:rtl val="0"/>
              </a:rPr>
              <a:t>      </a:t>
            </a:r>
            <a:r>
              <a:rPr lang="en-US" sz="2000" b="0" i="0" u="none" strike="noStrike" cap="none" baseline="0">
                <a:solidFill>
                  <a:schemeClr val="dk1"/>
                </a:solidFill>
                <a:latin typeface="Century Gothic" panose="020B0502020202020204" pitchFamily="34" charset="0"/>
                <a:ea typeface="Questrial"/>
                <a:cs typeface="Questrial"/>
                <a:sym typeface="Questrial"/>
                <a:rtl val="0"/>
              </a:rPr>
              <a:t>Dr. Amber Soja</a:t>
            </a:r>
          </a:p>
          <a:p>
            <a:pPr marL="228600" marR="0" lvl="0" indent="-76200" algn="l" rtl="0">
              <a:lnSpc>
                <a:spcPct val="90000"/>
              </a:lnSpc>
              <a:spcBef>
                <a:spcPts val="1000"/>
              </a:spcBef>
              <a:spcAft>
                <a:spcPts val="0"/>
              </a:spcAft>
              <a:buClr>
                <a:schemeClr val="accent4"/>
              </a:buClr>
              <a:buFont typeface="Arial"/>
              <a:buNone/>
            </a:pPr>
            <a:endParaRPr sz="24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1000"/>
              </a:spcBef>
              <a:spcAft>
                <a:spcPts val="0"/>
              </a:spcAft>
              <a:buClr>
                <a:schemeClr val="accent4"/>
              </a:buClr>
              <a:buFont typeface="Arial"/>
              <a:buNone/>
            </a:pPr>
            <a:endParaRPr sz="2400" b="0" i="0" u="none" strike="noStrike" cap="none" baseline="0">
              <a:solidFill>
                <a:schemeClr val="dk1"/>
              </a:solidFill>
              <a:latin typeface="Century Gothic" panose="020B0502020202020204" pitchFamily="34" charset="0"/>
              <a:ea typeface="Questrial"/>
              <a:cs typeface="Questrial"/>
              <a:sym typeface="Questrial"/>
              <a:rtl val="0"/>
            </a:endParaRPr>
          </a:p>
        </p:txBody>
      </p:sp>
      <p:sp>
        <p:nvSpPr>
          <p:cNvPr id="102" name="Shape 102"/>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dirty="0">
                <a:solidFill>
                  <a:srgbClr val="FFFFFF"/>
                </a:solidFill>
                <a:latin typeface="Century Gothic" panose="020B0502020202020204" pitchFamily="34" charset="0"/>
                <a:ea typeface="Questrial"/>
                <a:cs typeface="Questrial"/>
                <a:sym typeface="Questrial"/>
                <a:rtl val="0"/>
              </a:rPr>
              <a:t>Community Concerns</a:t>
            </a:r>
          </a:p>
        </p:txBody>
      </p:sp>
      <p:pic>
        <p:nvPicPr>
          <p:cNvPr id="103" name="Shape 103"/>
          <p:cNvPicPr preferRelativeResize="0"/>
          <p:nvPr/>
        </p:nvPicPr>
        <p:blipFill rotWithShape="1">
          <a:blip r:embed="rId3">
            <a:alphaModFix/>
          </a:blip>
          <a:srcRect/>
          <a:stretch/>
        </p:blipFill>
        <p:spPr>
          <a:xfrm>
            <a:off x="1410789" y="2673530"/>
            <a:ext cx="2564310" cy="1911169"/>
          </a:xfrm>
          <a:prstGeom prst="rect">
            <a:avLst/>
          </a:prstGeom>
          <a:noFill/>
          <a:ln>
            <a:noFill/>
          </a:ln>
        </p:spPr>
      </p:pic>
      <p:pic>
        <p:nvPicPr>
          <p:cNvPr id="104" name="Shape 104"/>
          <p:cNvPicPr preferRelativeResize="0"/>
          <p:nvPr/>
        </p:nvPicPr>
        <p:blipFill rotWithShape="1">
          <a:blip r:embed="rId4">
            <a:alphaModFix/>
          </a:blip>
          <a:srcRect/>
          <a:stretch/>
        </p:blipFill>
        <p:spPr>
          <a:xfrm>
            <a:off x="5620011" y="2673530"/>
            <a:ext cx="2523863" cy="1911169"/>
          </a:xfrm>
          <a:prstGeom prst="rect">
            <a:avLst/>
          </a:prstGeom>
          <a:noFill/>
          <a:ln>
            <a:noFill/>
          </a:ln>
        </p:spPr>
      </p:pic>
      <p:pic>
        <p:nvPicPr>
          <p:cNvPr id="105" name="Shape 105"/>
          <p:cNvPicPr preferRelativeResize="0"/>
          <p:nvPr/>
        </p:nvPicPr>
        <p:blipFill rotWithShape="1">
          <a:blip r:embed="rId5">
            <a:alphaModFix/>
          </a:blip>
          <a:srcRect/>
          <a:stretch/>
        </p:blipFill>
        <p:spPr>
          <a:xfrm>
            <a:off x="5672175" y="4732725"/>
            <a:ext cx="1971599" cy="957600"/>
          </a:xfrm>
          <a:prstGeom prst="rect">
            <a:avLst/>
          </a:prstGeom>
          <a:noFill/>
          <a:ln>
            <a:noFill/>
          </a:ln>
        </p:spPr>
      </p:pic>
      <p:pic>
        <p:nvPicPr>
          <p:cNvPr id="106" name="Shape 106"/>
          <p:cNvPicPr preferRelativeResize="0"/>
          <p:nvPr/>
        </p:nvPicPr>
        <p:blipFill>
          <a:blip r:embed="rId6">
            <a:alphaModFix/>
          </a:blip>
          <a:stretch>
            <a:fillRect/>
          </a:stretch>
        </p:blipFill>
        <p:spPr>
          <a:xfrm>
            <a:off x="5809757" y="5772622"/>
            <a:ext cx="1696442" cy="9216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Create a tool that allows researchers working with CALIPSO to view and classify clouds and aerosols</a:t>
            </a: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Selected object of interest can be exported into a database</a:t>
            </a:r>
          </a:p>
        </p:txBody>
      </p:sp>
      <p:sp>
        <p:nvSpPr>
          <p:cNvPr id="113" name="Shape 113"/>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Objectives</a:t>
            </a:r>
          </a:p>
        </p:txBody>
      </p:sp>
      <p:pic>
        <p:nvPicPr>
          <p:cNvPr id="114" name="Shape 114"/>
          <p:cNvPicPr preferRelativeResize="0"/>
          <p:nvPr/>
        </p:nvPicPr>
        <p:blipFill rotWithShape="1">
          <a:blip r:embed="rId3">
            <a:alphaModFix/>
          </a:blip>
          <a:srcRect/>
          <a:stretch/>
        </p:blipFill>
        <p:spPr>
          <a:xfrm>
            <a:off x="214312" y="2970213"/>
            <a:ext cx="8715374" cy="2095499"/>
          </a:xfrm>
          <a:prstGeom prst="rect">
            <a:avLst/>
          </a:prstGeom>
          <a:noFill/>
          <a:ln>
            <a:noFill/>
          </a:ln>
        </p:spPr>
      </p:pic>
      <p:cxnSp>
        <p:nvCxnSpPr>
          <p:cNvPr id="115" name="Shape 115"/>
          <p:cNvCxnSpPr/>
          <p:nvPr/>
        </p:nvCxnSpPr>
        <p:spPr>
          <a:xfrm rot="10800000">
            <a:off x="1211263" y="3514724"/>
            <a:ext cx="1169986" cy="1771650"/>
          </a:xfrm>
          <a:prstGeom prst="straightConnector1">
            <a:avLst/>
          </a:prstGeom>
          <a:noFill/>
          <a:ln w="28575" cap="flat">
            <a:solidFill>
              <a:srgbClr val="FF0000"/>
            </a:solidFill>
            <a:prstDash val="solid"/>
            <a:round/>
            <a:headEnd type="none" w="med" len="med"/>
            <a:tailEnd type="triangle" w="lg" len="lg"/>
          </a:ln>
        </p:spPr>
      </p:cxnSp>
      <p:cxnSp>
        <p:nvCxnSpPr>
          <p:cNvPr id="116" name="Shape 116"/>
          <p:cNvCxnSpPr/>
          <p:nvPr/>
        </p:nvCxnSpPr>
        <p:spPr>
          <a:xfrm rot="10800000">
            <a:off x="4465637" y="4362450"/>
            <a:ext cx="106362" cy="923924"/>
          </a:xfrm>
          <a:prstGeom prst="straightConnector1">
            <a:avLst/>
          </a:prstGeom>
          <a:noFill/>
          <a:ln w="28575" cap="flat">
            <a:solidFill>
              <a:srgbClr val="FF0000"/>
            </a:solidFill>
            <a:prstDash val="solid"/>
            <a:round/>
            <a:headEnd type="none" w="med" len="med"/>
            <a:tailEnd type="triangle" w="lg" len="lg"/>
          </a:ln>
        </p:spPr>
      </p:cxnSp>
      <p:cxnSp>
        <p:nvCxnSpPr>
          <p:cNvPr id="117" name="Shape 117"/>
          <p:cNvCxnSpPr>
            <a:stCxn id="118" idx="0"/>
          </p:cNvCxnSpPr>
          <p:nvPr/>
        </p:nvCxnSpPr>
        <p:spPr>
          <a:xfrm rot="10800000" flipH="1">
            <a:off x="6839743" y="4408575"/>
            <a:ext cx="17400" cy="877800"/>
          </a:xfrm>
          <a:prstGeom prst="straightConnector1">
            <a:avLst/>
          </a:prstGeom>
          <a:noFill/>
          <a:ln w="28575" cap="flat">
            <a:solidFill>
              <a:srgbClr val="FF0000"/>
            </a:solidFill>
            <a:prstDash val="solid"/>
            <a:round/>
            <a:headEnd type="none" w="med" len="med"/>
            <a:tailEnd type="triangle" w="lg" len="lg"/>
          </a:ln>
        </p:spPr>
      </p:cxnSp>
      <p:pic>
        <p:nvPicPr>
          <p:cNvPr id="119" name="Shape 119"/>
          <p:cNvPicPr preferRelativeResize="0"/>
          <p:nvPr/>
        </p:nvPicPr>
        <p:blipFill>
          <a:blip r:embed="rId4">
            <a:alphaModFix/>
          </a:blip>
          <a:stretch>
            <a:fillRect/>
          </a:stretch>
        </p:blipFill>
        <p:spPr>
          <a:xfrm>
            <a:off x="5957961" y="5286375"/>
            <a:ext cx="1780975" cy="1232175"/>
          </a:xfrm>
          <a:prstGeom prst="rect">
            <a:avLst/>
          </a:prstGeom>
          <a:noFill/>
          <a:ln>
            <a:noFill/>
          </a:ln>
        </p:spPr>
      </p:pic>
      <p:pic>
        <p:nvPicPr>
          <p:cNvPr id="120" name="Shape 120"/>
          <p:cNvPicPr preferRelativeResize="0"/>
          <p:nvPr/>
        </p:nvPicPr>
        <p:blipFill>
          <a:blip r:embed="rId5">
            <a:alphaModFix/>
          </a:blip>
          <a:stretch>
            <a:fillRect/>
          </a:stretch>
        </p:blipFill>
        <p:spPr>
          <a:xfrm>
            <a:off x="1298750" y="5286375"/>
            <a:ext cx="1780975" cy="1232175"/>
          </a:xfrm>
          <a:prstGeom prst="rect">
            <a:avLst/>
          </a:prstGeom>
          <a:noFill/>
          <a:ln>
            <a:noFill/>
          </a:ln>
        </p:spPr>
      </p:pic>
      <p:pic>
        <p:nvPicPr>
          <p:cNvPr id="121" name="Shape 121"/>
          <p:cNvPicPr preferRelativeResize="0"/>
          <p:nvPr/>
        </p:nvPicPr>
        <p:blipFill>
          <a:blip r:embed="rId6">
            <a:alphaModFix/>
          </a:blip>
          <a:stretch>
            <a:fillRect/>
          </a:stretch>
        </p:blipFill>
        <p:spPr>
          <a:xfrm>
            <a:off x="3628337" y="5286374"/>
            <a:ext cx="1780975" cy="12321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NASA Earth observations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CALIPSO, CALIOP - Vertical Profile of Aerosols</a:t>
            </a:r>
          </a:p>
          <a:p>
            <a:pPr marL="0" marR="0" lvl="0" indent="0" algn="l" rtl="0">
              <a:lnSpc>
                <a:spcPct val="90000"/>
              </a:lnSpc>
              <a:spcBef>
                <a:spcPts val="500"/>
              </a:spcBef>
              <a:spcAft>
                <a:spcPts val="0"/>
              </a:spcAft>
              <a:buNone/>
            </a:pPr>
            <a:endParaRPr sz="2000" dirty="0">
              <a:solidFill>
                <a:schemeClr val="dk1"/>
              </a:solidFill>
              <a:latin typeface="Century Gothic" panose="020B0502020202020204" pitchFamily="34" charset="0"/>
              <a:ea typeface="Questrial"/>
              <a:cs typeface="Questrial"/>
              <a:sym typeface="Questrial"/>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Acquisition &amp; Processing</a:t>
            </a:r>
          </a:p>
          <a:p>
            <a:pPr marL="685800" marR="0" lvl="1" indent="-101600" algn="l" rtl="0">
              <a:lnSpc>
                <a:spcPct val="90000"/>
              </a:lnSpc>
              <a:spcBef>
                <a:spcPts val="1000"/>
              </a:spcBef>
              <a:spcAft>
                <a:spcPts val="0"/>
              </a:spcAft>
              <a:buClr>
                <a:srgbClr val="77D9C1"/>
              </a:buClr>
              <a:buSzPct val="100000"/>
              <a:buFont typeface="Noto Symbol"/>
              <a:buChar char="➢"/>
            </a:pPr>
            <a:r>
              <a:rPr lang="en-US" sz="2000" b="0" i="0" u="none" strike="noStrike" cap="none" baseline="0" dirty="0">
                <a:solidFill>
                  <a:srgbClr val="000000"/>
                </a:solidFill>
                <a:latin typeface="Century Gothic" panose="020B0502020202020204" pitchFamily="34" charset="0"/>
                <a:ea typeface="Questrial"/>
                <a:cs typeface="Questrial"/>
                <a:sym typeface="Questrial"/>
                <a:rtl val="0"/>
              </a:rPr>
              <a:t>The tool will take the .</a:t>
            </a:r>
            <a:r>
              <a:rPr lang="en-US" sz="2000" b="0" i="0" u="none" strike="noStrike" cap="none" baseline="0" dirty="0" err="1">
                <a:solidFill>
                  <a:srgbClr val="000000"/>
                </a:solidFill>
                <a:latin typeface="Century Gothic" panose="020B0502020202020204" pitchFamily="34" charset="0"/>
                <a:ea typeface="Questrial"/>
                <a:cs typeface="Questrial"/>
                <a:sym typeface="Questrial"/>
                <a:rtl val="0"/>
              </a:rPr>
              <a:t>hdf</a:t>
            </a:r>
            <a:r>
              <a:rPr lang="en-US" sz="2000" b="0" i="0" u="none" strike="noStrike" cap="none" baseline="0" dirty="0">
                <a:solidFill>
                  <a:srgbClr val="000000"/>
                </a:solidFill>
                <a:latin typeface="Century Gothic" panose="020B0502020202020204" pitchFamily="34" charset="0"/>
                <a:ea typeface="Questrial"/>
                <a:cs typeface="Questrial"/>
                <a:sym typeface="Questrial"/>
                <a:rtl val="0"/>
              </a:rPr>
              <a:t> files and produce plotted images where aerosol objects of interest can be selected</a:t>
            </a:r>
          </a:p>
        </p:txBody>
      </p:sp>
      <p:sp>
        <p:nvSpPr>
          <p:cNvPr id="128" name="Shape 128"/>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dirty="0">
                <a:solidFill>
                  <a:srgbClr val="FFFFFF"/>
                </a:solidFill>
                <a:latin typeface="Century Gothic" panose="020B0502020202020204" pitchFamily="34" charset="0"/>
                <a:ea typeface="Questrial"/>
                <a:cs typeface="Questrial"/>
                <a:sym typeface="Questrial"/>
                <a:rtl val="0"/>
              </a:rPr>
              <a:t>Project Methodology</a:t>
            </a:r>
          </a:p>
        </p:txBody>
      </p:sp>
      <p:pic>
        <p:nvPicPr>
          <p:cNvPr id="129" name="Shape 129"/>
          <p:cNvPicPr preferRelativeResize="0"/>
          <p:nvPr/>
        </p:nvPicPr>
        <p:blipFill rotWithShape="1">
          <a:blip r:embed="rId3">
            <a:alphaModFix/>
          </a:blip>
          <a:srcRect/>
          <a:stretch/>
        </p:blipFill>
        <p:spPr>
          <a:xfrm>
            <a:off x="406400" y="3817937"/>
            <a:ext cx="8613774" cy="27940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Questrial"/>
                <a:ea typeface="Questrial"/>
                <a:cs typeface="Questrial"/>
                <a:sym typeface="Questrial"/>
                <a:rtl val="0"/>
              </a:rPr>
              <a:t>Pictures of Final tool once completed</a:t>
            </a:r>
          </a:p>
        </p:txBody>
      </p:sp>
      <p:sp>
        <p:nvSpPr>
          <p:cNvPr id="136" name="Shape 136"/>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dirty="0">
                <a:solidFill>
                  <a:srgbClr val="FFFFFF"/>
                </a:solidFill>
                <a:latin typeface="Century Gothic" panose="020B0502020202020204" pitchFamily="34" charset="0"/>
                <a:ea typeface="Questrial"/>
                <a:cs typeface="Questrial"/>
                <a:sym typeface="Questrial"/>
                <a:rtl val="0"/>
              </a:rPr>
              <a:t>Results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406400" y="1125550"/>
            <a:ext cx="4449000" cy="5486399"/>
          </a:xfrm>
          <a:prstGeom prst="rect">
            <a:avLst/>
          </a:prstGeom>
          <a:noFill/>
          <a:ln>
            <a:noFill/>
          </a:ln>
        </p:spPr>
        <p:txBody>
          <a:bodyPr lIns="91425" tIns="45700" rIns="91425" bIns="45700" anchor="t" anchorCtr="0">
            <a:noAutofit/>
          </a:bodyPr>
          <a:lstStyle/>
          <a:p>
            <a:pPr marL="457200" marR="0" lvl="0" indent="0" algn="l" rtl="0">
              <a:lnSpc>
                <a:spcPct val="90000"/>
              </a:lnSpc>
              <a:spcBef>
                <a:spcPts val="500"/>
              </a:spcBef>
              <a:spcAft>
                <a:spcPts val="0"/>
              </a:spcAft>
              <a:buNone/>
            </a:pPr>
            <a:endParaRPr sz="2000" b="1" dirty="0">
              <a:solidFill>
                <a:schemeClr val="dk1"/>
              </a:solidFill>
              <a:latin typeface="Century Gothic" panose="020B0502020202020204" pitchFamily="34" charset="0"/>
              <a:ea typeface="Questrial"/>
              <a:cs typeface="Questrial"/>
              <a:sym typeface="Questrial"/>
            </a:endParaRPr>
          </a:p>
          <a:p>
            <a:pPr marL="800100" marR="0" lvl="1" indent="-342900" algn="l" rtl="0">
              <a:lnSpc>
                <a:spcPct val="90000"/>
              </a:lnSpc>
              <a:spcBef>
                <a:spcPts val="500"/>
              </a:spcBef>
              <a:spcAft>
                <a:spcPts val="0"/>
              </a:spcAft>
              <a:buClr>
                <a:srgbClr val="32AE90"/>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Translation of the tool over from IDL into Python allows greater </a:t>
            </a:r>
            <a:r>
              <a:rPr lang="en-US" sz="2000" b="1" i="0" u="none" strike="noStrike" cap="none" baseline="0" dirty="0">
                <a:solidFill>
                  <a:schemeClr val="dk1"/>
                </a:solidFill>
                <a:latin typeface="Century Gothic" panose="020B0502020202020204" pitchFamily="34" charset="0"/>
                <a:ea typeface="Questrial"/>
                <a:cs typeface="Questrial"/>
                <a:sym typeface="Questrial"/>
                <a:rtl val="0"/>
              </a:rPr>
              <a:t>adaptability and flexibility</a:t>
            </a:r>
          </a:p>
          <a:p>
            <a:pPr marL="0" marR="0" lvl="0" indent="0" algn="l" rtl="0">
              <a:lnSpc>
                <a:spcPct val="90000"/>
              </a:lnSpc>
              <a:spcBef>
                <a:spcPts val="500"/>
              </a:spcBef>
              <a:spcAft>
                <a:spcPts val="0"/>
              </a:spcAft>
              <a:buNone/>
            </a:pPr>
            <a:endParaRPr sz="2000" b="1" dirty="0">
              <a:solidFill>
                <a:schemeClr val="dk1"/>
              </a:solidFill>
              <a:latin typeface="Century Gothic" panose="020B0502020202020204" pitchFamily="34" charset="0"/>
              <a:ea typeface="Questrial"/>
              <a:cs typeface="Questrial"/>
              <a:sym typeface="Questrial"/>
              <a:rtl val="0"/>
            </a:endParaRPr>
          </a:p>
          <a:p>
            <a:pPr marL="800100" marR="0" lvl="1" indent="-342900" algn="l" rtl="0">
              <a:lnSpc>
                <a:spcPct val="90000"/>
              </a:lnSpc>
              <a:spcBef>
                <a:spcPts val="500"/>
              </a:spcBef>
              <a:spcAft>
                <a:spcPts val="0"/>
              </a:spcAft>
              <a:buClr>
                <a:srgbClr val="32AE90"/>
              </a:buClr>
              <a:buSzPct val="100000"/>
              <a:buFont typeface="Questrial"/>
              <a:buChar char="➢"/>
            </a:pPr>
            <a:r>
              <a:rPr lang="en-US" sz="2000" dirty="0">
                <a:solidFill>
                  <a:schemeClr val="dk1"/>
                </a:solidFill>
                <a:latin typeface="Century Gothic" panose="020B0502020202020204" pitchFamily="34" charset="0"/>
                <a:ea typeface="Questrial"/>
                <a:cs typeface="Questrial"/>
                <a:sym typeface="Questrial"/>
              </a:rPr>
              <a:t>Organization of data based on </a:t>
            </a:r>
            <a:r>
              <a:rPr lang="en-US" sz="2000" b="1" dirty="0">
                <a:solidFill>
                  <a:schemeClr val="dk1"/>
                </a:solidFill>
                <a:latin typeface="Century Gothic" panose="020B0502020202020204" pitchFamily="34" charset="0"/>
                <a:ea typeface="Questrial"/>
                <a:cs typeface="Questrial"/>
                <a:sym typeface="Questrial"/>
              </a:rPr>
              <a:t>identifiable characteristics</a:t>
            </a:r>
            <a:r>
              <a:rPr lang="en-US" sz="2000" dirty="0">
                <a:solidFill>
                  <a:schemeClr val="dk1"/>
                </a:solidFill>
                <a:latin typeface="Century Gothic" panose="020B0502020202020204" pitchFamily="34" charset="0"/>
                <a:ea typeface="Questrial"/>
                <a:cs typeface="Questrial"/>
                <a:sym typeface="Questrial"/>
              </a:rPr>
              <a:t> of smoke and aerosol objects</a:t>
            </a:r>
          </a:p>
          <a:p>
            <a:pPr marL="457200" marR="0" lvl="0" indent="0" algn="l" rtl="0">
              <a:lnSpc>
                <a:spcPct val="90000"/>
              </a:lnSpc>
              <a:spcBef>
                <a:spcPts val="500"/>
              </a:spcBef>
              <a:spcAft>
                <a:spcPts val="0"/>
              </a:spcAft>
              <a:buNone/>
            </a:pPr>
            <a:endParaRPr sz="2000" dirty="0">
              <a:solidFill>
                <a:schemeClr val="dk1"/>
              </a:solidFill>
              <a:latin typeface="Century Gothic" panose="020B0502020202020204" pitchFamily="34" charset="0"/>
              <a:ea typeface="Questrial"/>
              <a:cs typeface="Questrial"/>
              <a:sym typeface="Questrial"/>
            </a:endParaRPr>
          </a:p>
          <a:p>
            <a:pPr marL="800100" marR="0" lvl="1" indent="-342900" algn="l" rtl="0">
              <a:lnSpc>
                <a:spcPct val="90000"/>
              </a:lnSpc>
              <a:spcBef>
                <a:spcPts val="500"/>
              </a:spcBef>
              <a:spcAft>
                <a:spcPts val="0"/>
              </a:spcAft>
              <a:buClr>
                <a:srgbClr val="32AE90"/>
              </a:buClr>
              <a:buSzPct val="100000"/>
              <a:buFont typeface="Questrial"/>
              <a:buChar char="➢"/>
            </a:pPr>
            <a:r>
              <a:rPr lang="en-US" sz="2000" dirty="0">
                <a:solidFill>
                  <a:schemeClr val="dk1"/>
                </a:solidFill>
                <a:latin typeface="Century Gothic" panose="020B0502020202020204" pitchFamily="34" charset="0"/>
                <a:ea typeface="Questrial"/>
                <a:cs typeface="Questrial"/>
                <a:sym typeface="Questrial"/>
              </a:rPr>
              <a:t>Simplification of collaboration with a </a:t>
            </a:r>
            <a:r>
              <a:rPr lang="en-US" sz="2000" b="1" dirty="0">
                <a:solidFill>
                  <a:schemeClr val="dk1"/>
                </a:solidFill>
                <a:latin typeface="Century Gothic" panose="020B0502020202020204" pitchFamily="34" charset="0"/>
                <a:ea typeface="Questrial"/>
                <a:cs typeface="Questrial"/>
                <a:sym typeface="Questrial"/>
              </a:rPr>
              <a:t>centralized data repository </a:t>
            </a: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rtl val="0"/>
            </a:endParaRPr>
          </a:p>
        </p:txBody>
      </p:sp>
      <p:sp>
        <p:nvSpPr>
          <p:cNvPr id="142" name="Shape 142"/>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a:solidFill>
                  <a:srgbClr val="FFFFFF"/>
                </a:solidFill>
                <a:latin typeface="Century Gothic" panose="020B0502020202020204" pitchFamily="34" charset="0"/>
                <a:ea typeface="Questrial"/>
                <a:cs typeface="Questrial"/>
                <a:sym typeface="Questrial"/>
              </a:rPr>
              <a:t>Benefits of Research</a:t>
            </a:r>
          </a:p>
        </p:txBody>
      </p:sp>
      <p:pic>
        <p:nvPicPr>
          <p:cNvPr id="143" name="Shape 143"/>
          <p:cNvPicPr preferRelativeResize="0"/>
          <p:nvPr/>
        </p:nvPicPr>
        <p:blipFill>
          <a:blip r:embed="rId3">
            <a:alphaModFix/>
          </a:blip>
          <a:stretch>
            <a:fillRect/>
          </a:stretch>
        </p:blipFill>
        <p:spPr>
          <a:xfrm>
            <a:off x="4855400" y="1509100"/>
            <a:ext cx="4147349" cy="1444425"/>
          </a:xfrm>
          <a:prstGeom prst="rect">
            <a:avLst/>
          </a:prstGeom>
          <a:noFill/>
          <a:ln>
            <a:noFill/>
          </a:ln>
        </p:spPr>
      </p:pic>
      <p:pic>
        <p:nvPicPr>
          <p:cNvPr id="144" name="Shape 144"/>
          <p:cNvPicPr preferRelativeResize="0"/>
          <p:nvPr/>
        </p:nvPicPr>
        <p:blipFill>
          <a:blip r:embed="rId4">
            <a:alphaModFix/>
          </a:blip>
          <a:stretch>
            <a:fillRect/>
          </a:stretch>
        </p:blipFill>
        <p:spPr>
          <a:xfrm>
            <a:off x="5207425" y="3396625"/>
            <a:ext cx="3488525" cy="27608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406400" y="1125415"/>
            <a:ext cx="8331300" cy="5486399"/>
          </a:xfrm>
          <a:prstGeom prst="rect">
            <a:avLst/>
          </a:prstGeom>
        </p:spPr>
        <p:txBody>
          <a:bodyPr lIns="91425" tIns="91425" rIns="91425" bIns="91425" anchor="t" anchorCtr="0">
            <a:noAutofit/>
          </a:bodyPr>
          <a:lstStyle/>
          <a:p>
            <a:pPr marL="0" lvl="0" indent="0" rtl="0">
              <a:lnSpc>
                <a:spcPct val="90000"/>
              </a:lnSpc>
              <a:spcBef>
                <a:spcPts val="1000"/>
              </a:spcBef>
              <a:buNone/>
            </a:pPr>
            <a:endParaRPr>
              <a:solidFill>
                <a:schemeClr val="dk1"/>
              </a:solidFill>
              <a:latin typeface="Century Gothic" panose="020B0502020202020204" pitchFamily="34" charset="0"/>
            </a:endParaRPr>
          </a:p>
          <a:p>
            <a:pPr marL="800100" lvl="1" indent="-342900" rtl="0">
              <a:lnSpc>
                <a:spcPct val="90000"/>
              </a:lnSpc>
              <a:spcBef>
                <a:spcPts val="500"/>
              </a:spcBef>
              <a:buClr>
                <a:srgbClr val="32AE90"/>
              </a:buClr>
              <a:buSzPct val="100000"/>
              <a:buFont typeface="Noto Symbol"/>
              <a:buChar char="➢"/>
            </a:pPr>
            <a:r>
              <a:rPr lang="en-US" sz="2000">
                <a:solidFill>
                  <a:schemeClr val="dk1"/>
                </a:solidFill>
                <a:latin typeface="Century Gothic" panose="020B0502020202020204" pitchFamily="34" charset="0"/>
                <a:ea typeface="Questrial"/>
                <a:cs typeface="Questrial"/>
                <a:sym typeface="Questrial"/>
              </a:rPr>
              <a:t>Additional Functionality such as tools for Drawing and Selecting Objects of Interest</a:t>
            </a:r>
          </a:p>
          <a:p>
            <a:pPr marL="457200" lvl="0" indent="0" rtl="0">
              <a:lnSpc>
                <a:spcPct val="90000"/>
              </a:lnSpc>
              <a:spcBef>
                <a:spcPts val="500"/>
              </a:spcBef>
              <a:buNone/>
            </a:pPr>
            <a:endParaRPr sz="2000">
              <a:solidFill>
                <a:schemeClr val="dk1"/>
              </a:solidFill>
              <a:latin typeface="Century Gothic" panose="020B0502020202020204" pitchFamily="34" charset="0"/>
              <a:ea typeface="Questrial"/>
              <a:cs typeface="Questrial"/>
              <a:sym typeface="Questrial"/>
            </a:endParaRPr>
          </a:p>
          <a:p>
            <a:pPr marL="800100" lvl="1" indent="-342900" rtl="0">
              <a:lnSpc>
                <a:spcPct val="90000"/>
              </a:lnSpc>
              <a:spcBef>
                <a:spcPts val="500"/>
              </a:spcBef>
              <a:buClr>
                <a:srgbClr val="32AE90"/>
              </a:buClr>
              <a:buSzPct val="100000"/>
              <a:buFont typeface="Questrial"/>
              <a:buChar char="➢"/>
            </a:pPr>
            <a:r>
              <a:rPr lang="en-US" sz="2000">
                <a:solidFill>
                  <a:schemeClr val="dk1"/>
                </a:solidFill>
                <a:latin typeface="Century Gothic" panose="020B0502020202020204" pitchFamily="34" charset="0"/>
                <a:ea typeface="Questrial"/>
                <a:cs typeface="Questrial"/>
                <a:sym typeface="Questrial"/>
              </a:rPr>
              <a:t>More Plot Types, as well as Functionality for Adding Plot Types</a:t>
            </a:r>
          </a:p>
          <a:p>
            <a:pPr marL="457200" lvl="0" indent="0" rtl="0">
              <a:lnSpc>
                <a:spcPct val="90000"/>
              </a:lnSpc>
              <a:spcBef>
                <a:spcPts val="500"/>
              </a:spcBef>
              <a:buNone/>
            </a:pPr>
            <a:endParaRPr sz="2000">
              <a:solidFill>
                <a:schemeClr val="dk1"/>
              </a:solidFill>
              <a:latin typeface="Century Gothic" panose="020B0502020202020204" pitchFamily="34" charset="0"/>
              <a:ea typeface="Questrial"/>
              <a:cs typeface="Questrial"/>
              <a:sym typeface="Questrial"/>
            </a:endParaRPr>
          </a:p>
          <a:p>
            <a:pPr marL="800100" lvl="1" indent="-342900" rtl="0">
              <a:lnSpc>
                <a:spcPct val="90000"/>
              </a:lnSpc>
              <a:spcBef>
                <a:spcPts val="500"/>
              </a:spcBef>
              <a:buClr>
                <a:srgbClr val="32AE90"/>
              </a:buClr>
              <a:buSzPct val="100000"/>
              <a:buFont typeface="Questrial"/>
              <a:buChar char="➢"/>
            </a:pPr>
            <a:r>
              <a:rPr lang="en-US" sz="2000">
                <a:solidFill>
                  <a:schemeClr val="dk1"/>
                </a:solidFill>
                <a:latin typeface="Century Gothic" panose="020B0502020202020204" pitchFamily="34" charset="0"/>
                <a:ea typeface="Questrial"/>
                <a:cs typeface="Questrial"/>
                <a:sym typeface="Questrial"/>
              </a:rPr>
              <a:t>Creation of a database of Aerosol Objects </a:t>
            </a:r>
          </a:p>
          <a:p>
            <a:pPr marL="457200" lvl="0" indent="0" rtl="0">
              <a:lnSpc>
                <a:spcPct val="90000"/>
              </a:lnSpc>
              <a:spcBef>
                <a:spcPts val="500"/>
              </a:spcBef>
              <a:buNone/>
            </a:pPr>
            <a:endParaRPr sz="2000">
              <a:solidFill>
                <a:schemeClr val="dk1"/>
              </a:solidFill>
              <a:latin typeface="Century Gothic" panose="020B0502020202020204" pitchFamily="34" charset="0"/>
              <a:ea typeface="Questrial"/>
              <a:cs typeface="Questrial"/>
              <a:sym typeface="Questrial"/>
            </a:endParaRPr>
          </a:p>
          <a:p>
            <a:pPr marL="800100" lvl="1" indent="-342900" rtl="0">
              <a:lnSpc>
                <a:spcPct val="90000"/>
              </a:lnSpc>
              <a:spcBef>
                <a:spcPts val="500"/>
              </a:spcBef>
              <a:buClr>
                <a:srgbClr val="32AE90"/>
              </a:buClr>
              <a:buSzPct val="100000"/>
              <a:buFont typeface="Noto Symbol"/>
              <a:buChar char="➢"/>
            </a:pPr>
            <a:r>
              <a:rPr lang="en-US" sz="2000">
                <a:solidFill>
                  <a:schemeClr val="dk1"/>
                </a:solidFill>
                <a:latin typeface="Century Gothic" panose="020B0502020202020204" pitchFamily="34" charset="0"/>
                <a:ea typeface="Questrial"/>
                <a:cs typeface="Questrial"/>
                <a:sym typeface="Questrial"/>
              </a:rPr>
              <a:t>Implementing a Web-Application for Exploration and Use of Database</a:t>
            </a:r>
          </a:p>
          <a:p>
            <a:pPr>
              <a:spcBef>
                <a:spcPts val="0"/>
              </a:spcBef>
              <a:buNone/>
            </a:pPr>
            <a:endParaRPr>
              <a:latin typeface="Century Gothic" panose="020B0502020202020204" pitchFamily="34" charset="0"/>
            </a:endParaRPr>
          </a:p>
        </p:txBody>
      </p:sp>
      <p:sp>
        <p:nvSpPr>
          <p:cNvPr id="151" name="Shape 151"/>
          <p:cNvSpPr txBox="1">
            <a:spLocks noGrp="1"/>
          </p:cNvSpPr>
          <p:nvPr>
            <p:ph type="title"/>
          </p:nvPr>
        </p:nvSpPr>
        <p:spPr>
          <a:xfrm>
            <a:off x="406400" y="154743"/>
            <a:ext cx="7138200" cy="662099"/>
          </a:xfrm>
          <a:prstGeom prst="rect">
            <a:avLst/>
          </a:prstGeom>
        </p:spPr>
        <p:txBody>
          <a:bodyPr lIns="91425" tIns="91425" rIns="91425" bIns="91425" anchor="b" anchorCtr="0">
            <a:noAutofit/>
          </a:bodyPr>
          <a:lstStyle/>
          <a:p>
            <a:pPr>
              <a:spcBef>
                <a:spcPts val="0"/>
              </a:spcBef>
              <a:buNone/>
            </a:pPr>
            <a:r>
              <a:rPr lang="en-US" sz="3200">
                <a:solidFill>
                  <a:schemeClr val="lt1"/>
                </a:solidFill>
                <a:latin typeface="Century Gothic" panose="020B0502020202020204" pitchFamily="34" charset="0"/>
                <a:ea typeface="Questrial"/>
                <a:cs typeface="Questrial"/>
                <a:sym typeface="Questrial"/>
              </a:rPr>
              <a:t>Future Work</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Advisors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Dr. Kenton Ross (NASA DEVELOP National Program)</a:t>
            </a:r>
          </a:p>
          <a:p>
            <a:pPr marL="285750" marR="0" lvl="0" indent="-196850" algn="l" rtl="0">
              <a:lnSpc>
                <a:spcPct val="90000"/>
              </a:lnSpc>
              <a:spcBef>
                <a:spcPts val="1000"/>
              </a:spcBef>
              <a:spcAft>
                <a:spcPts val="0"/>
              </a:spcAft>
              <a:buClr>
                <a:schemeClr val="accent4"/>
              </a:buClr>
              <a:buFont typeface="Noto Symbol"/>
              <a:buNone/>
            </a:pPr>
            <a:endParaRPr sz="1400" b="0" i="0" u="none" strike="noStrike" cap="none" baseline="0" dirty="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Partners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NASA CALIPSO Science Team; Partner POC: Dr. Charles Trepte</a:t>
            </a:r>
          </a:p>
          <a:p>
            <a:pPr marL="800100" marR="0" lvl="1" indent="-342900" algn="l" rtl="0">
              <a:lnSpc>
                <a:spcPct val="90000"/>
              </a:lnSpc>
              <a:spcBef>
                <a:spcPts val="500"/>
              </a:spcBef>
              <a:spcAft>
                <a:spcPts val="0"/>
              </a:spcAft>
              <a:buClr>
                <a:srgbClr val="77D9C1"/>
              </a:buClr>
              <a:buSzPct val="100000"/>
              <a:buFont typeface="Noto Symbol"/>
              <a:buChar char="➢"/>
            </a:pPr>
            <a:r>
              <a:rPr lang="en-US" sz="2000" dirty="0">
                <a:solidFill>
                  <a:schemeClr val="dk1"/>
                </a:solidFill>
                <a:latin typeface="Century Gothic" panose="020B0502020202020204" pitchFamily="34" charset="0"/>
                <a:ea typeface="Questrial"/>
                <a:cs typeface="Questrial"/>
                <a:sym typeface="Questrial"/>
                <a:rtl val="0"/>
              </a:rPr>
              <a:t>National Institute of Aerospace: </a:t>
            </a: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Dr. Amber Soja</a:t>
            </a:r>
          </a:p>
          <a:p>
            <a:pPr marL="285750" marR="0" lvl="0" indent="-196850" algn="l" rtl="0">
              <a:lnSpc>
                <a:spcPct val="90000"/>
              </a:lnSpc>
              <a:spcBef>
                <a:spcPts val="1000"/>
              </a:spcBef>
              <a:spcAft>
                <a:spcPts val="0"/>
              </a:spcAft>
              <a:buClr>
                <a:schemeClr val="accent4"/>
              </a:buClr>
              <a:buFont typeface="Noto Symbol"/>
              <a:buNone/>
            </a:pPr>
            <a:endParaRPr sz="1400" b="0" i="0" u="none" strike="noStrike" cap="none" baseline="0" dirty="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Others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Brian Magill (NASA CALIPSO Science Team)</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Nathan Owen (Langley DEVELOP Center Lead)</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Chad Smith (Langley DEVELOP Assistant Center Lead)</a:t>
            </a:r>
          </a:p>
        </p:txBody>
      </p:sp>
      <p:sp>
        <p:nvSpPr>
          <p:cNvPr id="158" name="Shape 158"/>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Acknowledgements</a:t>
            </a:r>
          </a:p>
        </p:txBody>
      </p:sp>
      <p:sp>
        <p:nvSpPr>
          <p:cNvPr id="159" name="Shape 159"/>
          <p:cNvSpPr txBox="1"/>
          <p:nvPr/>
        </p:nvSpPr>
        <p:spPr>
          <a:xfrm>
            <a:off x="1212850" y="6046787"/>
            <a:ext cx="7016750" cy="584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0" i="1" u="none" strike="noStrike" cap="none" baseline="0">
                <a:solidFill>
                  <a:srgbClr val="000000"/>
                </a:solidFill>
                <a:latin typeface="Questrial"/>
                <a:ea typeface="Questrial"/>
                <a:cs typeface="Questrial"/>
                <a:sym typeface="Questrial"/>
              </a:rPr>
              <a:t>This material is based upon work supported by NASA through contract NNL11AA00B and cooperative agreement NNX14AB60A.</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Health and Air Quality">
      <a:dk1>
        <a:srgbClr val="000000"/>
      </a:dk1>
      <a:lt1>
        <a:srgbClr val="FFFFFF"/>
      </a:lt1>
      <a:dk2>
        <a:srgbClr val="44546A"/>
      </a:dk2>
      <a:lt2>
        <a:srgbClr val="E7E6E6"/>
      </a:lt2>
      <a:accent1>
        <a:srgbClr val="A1364E"/>
      </a:accent1>
      <a:accent2>
        <a:srgbClr val="EE5073"/>
      </a:accent2>
      <a:accent3>
        <a:srgbClr val="61212F"/>
      </a:accent3>
      <a:accent4>
        <a:srgbClr val="32AE90"/>
      </a:accent4>
      <a:accent5>
        <a:srgbClr val="87D4C2"/>
      </a:accent5>
      <a:accent6>
        <a:srgbClr val="14554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On-screen Show (4:3)</PresentationFormat>
  <Paragraphs>98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Helvetica Neue</vt:lpstr>
      <vt:lpstr>Noto Symbol</vt:lpstr>
      <vt:lpstr>Questrial</vt:lpstr>
      <vt:lpstr>office theme</vt:lpstr>
      <vt:lpstr>CALIPSO Health &amp; Air Quality</vt:lpstr>
      <vt:lpstr>Background Information</vt:lpstr>
      <vt:lpstr>Community Concerns</vt:lpstr>
      <vt:lpstr>Objectives</vt:lpstr>
      <vt:lpstr>Project Methodology</vt:lpstr>
      <vt:lpstr>Results</vt:lpstr>
      <vt:lpstr>Benefits of Research</vt:lpstr>
      <vt:lpstr>Future Work</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CALIPSO Health &amp; Air Quality</dc:title>
  <dc:creator>Vaa, Jordan S. (LARC-E3)[SSAI DEVELOP]</dc:creator>
  <cp:lastModifiedBy>Vaa, Jordan S. (LARC-E3)[SSAI DEVELOP]</cp:lastModifiedBy>
  <cp:revision>1</cp:revision>
  <dcterms:modified xsi:type="dcterms:W3CDTF">2015-03-05T17:02:43Z</dcterms:modified>
</cp:coreProperties>
</file>