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Questrial" panose="020B0604020202020204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11" autoAdjust="0"/>
  </p:normalViewPr>
  <p:slideViewPr>
    <p:cSldViewPr>
      <p:cViewPr varScale="1">
        <p:scale>
          <a:sx n="64" d="100"/>
          <a:sy n="64" d="100"/>
        </p:scale>
        <p:origin x="78" y="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014294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544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412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9283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7810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to do – look to see a team member’s university offers access to the materials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Possibly investigate requesting the article if you have to – chances are similar material will get the job done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63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Clicking on the author gives a list of their other work – not all authors are clickable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Going directly to the journal will give you a variety of sources, likely not all related to your topic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Cited by give an idea of the impact the journal has had and can also lead to additional sources 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7903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Checking the references lists of the papers you have already found can lead to additional sources </a:t>
            </a:r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165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882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1154954" y="1447800"/>
            <a:ext cx="8825657" cy="33295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7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154954" y="4777380"/>
            <a:ext cx="8825657" cy="8614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1154955" y="4800587"/>
            <a:ext cx="8825657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24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idx="2"/>
          </p:nvPr>
        </p:nvSpPr>
        <p:spPr>
          <a:xfrm>
            <a:off x="1154954" y="685800"/>
            <a:ext cx="8825657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1154955" y="5367325"/>
            <a:ext cx="8825655" cy="493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8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1574800" y="1447800"/>
            <a:ext cx="7999315" cy="23233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8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1930400" y="3771173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small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898295" y="971253"/>
            <a:ext cx="801912" cy="1969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9330489" y="2613786"/>
            <a:ext cx="801912" cy="1969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1154954" y="3124200"/>
            <a:ext cx="8825659" cy="16531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0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1154954" y="4777380"/>
            <a:ext cx="8825659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5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2"/>
          </p:nvPr>
        </p:nvSpPr>
        <p:spPr>
          <a:xfrm>
            <a:off x="652462" y="2667000"/>
            <a:ext cx="2927350" cy="35893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3"/>
          </p:nvPr>
        </p:nvSpPr>
        <p:spPr>
          <a:xfrm>
            <a:off x="3883658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4"/>
          </p:nvPr>
        </p:nvSpPr>
        <p:spPr>
          <a:xfrm>
            <a:off x="3873105" y="2667000"/>
            <a:ext cx="2946793" cy="35893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2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2" cy="35893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cxnSp>
        <p:nvCxnSpPr>
          <p:cNvPr id="114" name="Shape 114"/>
          <p:cNvCxnSpPr/>
          <p:nvPr/>
        </p:nvCxnSpPr>
        <p:spPr>
          <a:xfrm>
            <a:off x="3726142" y="2133600"/>
            <a:ext cx="0" cy="3962399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Shape 115"/>
          <p:cNvCxnSpPr/>
          <p:nvPr/>
        </p:nvCxnSpPr>
        <p:spPr>
          <a:xfrm>
            <a:off x="6962227" y="2133600"/>
            <a:ext cx="0" cy="3966881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52462" y="4250948"/>
            <a:ext cx="2940049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pic" idx="2"/>
          </p:nvPr>
        </p:nvSpPr>
        <p:spPr>
          <a:xfrm>
            <a:off x="652462" y="2209800"/>
            <a:ext cx="2940049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3"/>
          </p:nvPr>
        </p:nvSpPr>
        <p:spPr>
          <a:xfrm>
            <a:off x="652462" y="4827210"/>
            <a:ext cx="2940049" cy="659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4"/>
          </p:nvPr>
        </p:nvSpPr>
        <p:spPr>
          <a:xfrm>
            <a:off x="3889375" y="4250948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pic" idx="5"/>
          </p:nvPr>
        </p:nvSpPr>
        <p:spPr>
          <a:xfrm>
            <a:off x="3889373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6"/>
          </p:nvPr>
        </p:nvSpPr>
        <p:spPr>
          <a:xfrm>
            <a:off x="3888021" y="4827210"/>
            <a:ext cx="2934406" cy="659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7"/>
          </p:nvPr>
        </p:nvSpPr>
        <p:spPr>
          <a:xfrm>
            <a:off x="7124700" y="4250948"/>
            <a:ext cx="2932112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2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9"/>
          </p:nvPr>
        </p:nvSpPr>
        <p:spPr>
          <a:xfrm>
            <a:off x="7124575" y="4827207"/>
            <a:ext cx="2935996" cy="659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cxnSp>
        <p:nvCxnSpPr>
          <p:cNvPr id="130" name="Shape 130"/>
          <p:cNvCxnSpPr/>
          <p:nvPr/>
        </p:nvCxnSpPr>
        <p:spPr>
          <a:xfrm>
            <a:off x="3726142" y="2133600"/>
            <a:ext cx="0" cy="3962399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Shape 131"/>
          <p:cNvCxnSpPr/>
          <p:nvPr/>
        </p:nvCxnSpPr>
        <p:spPr>
          <a:xfrm>
            <a:off x="6962227" y="2133600"/>
            <a:ext cx="0" cy="3966881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Shape 13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0" cy="89465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413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473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615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 rot="5400000">
            <a:off x="6267450" y="2466974"/>
            <a:ext cx="5826124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 rot="5400000">
            <a:off x="1679574" y="-139698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413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473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615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103312" y="2052917"/>
            <a:ext cx="8946541" cy="4195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413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473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615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154955" y="2861733"/>
            <a:ext cx="8825657" cy="19156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0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154954" y="4777380"/>
            <a:ext cx="8825657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717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5654492" y="2056091"/>
            <a:ext cx="4396340" cy="42002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717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103312" y="1905000"/>
            <a:ext cx="4396337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717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3"/>
          </p:nvPr>
        </p:nvSpPr>
        <p:spPr>
          <a:xfrm>
            <a:off x="5654494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4"/>
          </p:nvPr>
        </p:nvSpPr>
        <p:spPr>
          <a:xfrm>
            <a:off x="5654494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717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154953" y="1447800"/>
            <a:ext cx="3401063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24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42900" marR="0" lvl="0" indent="-2413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473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615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1154953" y="3129280"/>
            <a:ext cx="3401062" cy="2895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1153907" y="1854191"/>
            <a:ext cx="5092905" cy="15748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36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399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20">
            <a:alphaModFix/>
          </a:blip>
          <a:srcRect l="3613"/>
          <a:stretch/>
        </p:blipFill>
        <p:spPr>
          <a:xfrm>
            <a:off x="0" y="2669684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/>
          <p:nvPr/>
        </p:nvSpPr>
        <p:spPr>
          <a:xfrm>
            <a:off x="8609011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" name="Shape 13"/>
          <p:cNvPicPr preferRelativeResize="0"/>
          <p:nvPr/>
        </p:nvPicPr>
        <p:blipFill rotWithShape="1">
          <a:blip r:embed="rId22">
            <a:alphaModFix/>
          </a:blip>
          <a:srcRect t="28812"/>
          <a:stretch/>
        </p:blipFill>
        <p:spPr>
          <a:xfrm>
            <a:off x="7999411" y="0"/>
            <a:ext cx="1603386" cy="114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4"/>
          <p:cNvPicPr preferRelativeResize="0"/>
          <p:nvPr/>
        </p:nvPicPr>
        <p:blipFill rotWithShape="1">
          <a:blip r:embed="rId23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/>
          <p:nvPr/>
        </p:nvSpPr>
        <p:spPr>
          <a:xfrm>
            <a:off x="10437811" y="0"/>
            <a:ext cx="68579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1103312" y="2052917"/>
            <a:ext cx="8946541" cy="4195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413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473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615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ctrTitle"/>
          </p:nvPr>
        </p:nvSpPr>
        <p:spPr>
          <a:xfrm>
            <a:off x="0" y="561391"/>
            <a:ext cx="12192000" cy="135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7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How to: Literature Review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subTitle" idx="1"/>
          </p:nvPr>
        </p:nvSpPr>
        <p:spPr>
          <a:xfrm>
            <a:off x="0" y="1838244"/>
            <a:ext cx="12192000" cy="49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ct val="25000"/>
              <a:buFont typeface="Noto Sans Symbols"/>
              <a:buNone/>
            </a:pPr>
            <a:r>
              <a:rPr lang="en-US" sz="20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rPr>
              <a:t>KEYS TO OVERALL PROJECT SUCCESS</a:t>
            </a:r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7707" y="2549863"/>
            <a:ext cx="4856583" cy="4188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Shape 158"/>
          <p:cNvGrpSpPr/>
          <p:nvPr/>
        </p:nvGrpSpPr>
        <p:grpSpPr>
          <a:xfrm>
            <a:off x="1262578" y="1069126"/>
            <a:ext cx="9690578" cy="5537705"/>
            <a:chOff x="2189" y="204153"/>
            <a:chExt cx="9690578" cy="5537705"/>
          </a:xfrm>
        </p:grpSpPr>
        <p:sp>
          <p:nvSpPr>
            <p:cNvPr id="159" name="Shape 159"/>
            <p:cNvSpPr/>
            <p:nvPr/>
          </p:nvSpPr>
          <p:spPr>
            <a:xfrm rot="5400000">
              <a:off x="380678" y="1787769"/>
              <a:ext cx="1428586" cy="1626396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C1CDD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2189" y="204153"/>
              <a:ext cx="2404899" cy="1683350"/>
            </a:xfrm>
            <a:prstGeom prst="roundRect">
              <a:avLst>
                <a:gd name="adj" fmla="val 16670"/>
              </a:avLst>
            </a:prstGeom>
            <a:gradFill>
              <a:gsLst>
                <a:gs pos="0">
                  <a:srgbClr val="6D98AB"/>
                </a:gs>
                <a:gs pos="100000">
                  <a:srgbClr val="41697A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" name="Shape 161"/>
            <p:cNvSpPr txBox="1"/>
            <p:nvPr/>
          </p:nvSpPr>
          <p:spPr>
            <a:xfrm>
              <a:off x="84378" y="286341"/>
              <a:ext cx="2240521" cy="1518973"/>
            </a:xfrm>
            <a:prstGeom prst="rect">
              <a:avLst/>
            </a:prstGeom>
            <a:noFill/>
            <a:ln>
              <a:noFill/>
            </a:ln>
          </p:spPr>
          <p:txBody>
            <a:bodyPr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Find out what information already exists regarding your project </a:t>
              </a:r>
            </a:p>
          </p:txBody>
        </p:sp>
        <p:sp>
          <p:nvSpPr>
            <p:cNvPr id="162" name="Shape 162"/>
            <p:cNvSpPr/>
            <p:nvPr/>
          </p:nvSpPr>
          <p:spPr>
            <a:xfrm>
              <a:off x="2512743" y="366005"/>
              <a:ext cx="5430293" cy="136055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" name="Shape 163"/>
            <p:cNvSpPr txBox="1"/>
            <p:nvPr/>
          </p:nvSpPr>
          <p:spPr>
            <a:xfrm>
              <a:off x="2512743" y="366005"/>
              <a:ext cx="5430293" cy="1360559"/>
            </a:xfrm>
            <a:prstGeom prst="rect">
              <a:avLst/>
            </a:prstGeom>
            <a:noFill/>
            <a:ln>
              <a:noFill/>
            </a:ln>
          </p:spPr>
          <p:txBody>
            <a:bodyPr lIns="60950" tIns="60950" rIns="60950" bIns="609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Provides a context for your own research 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Allows you to write a well thought out introduction 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Font typeface="Questrial"/>
                <a:buNone/>
              </a:pPr>
              <a:endParaRPr sz="15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 rot="5400000">
              <a:off x="2380870" y="3694429"/>
              <a:ext cx="1428586" cy="1626396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EEE7EE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2021599" y="2103175"/>
              <a:ext cx="2404899" cy="1683350"/>
            </a:xfrm>
            <a:prstGeom prst="roundRect">
              <a:avLst>
                <a:gd name="adj" fmla="val 16670"/>
              </a:avLst>
            </a:prstGeom>
            <a:gradFill>
              <a:gsLst>
                <a:gs pos="0">
                  <a:srgbClr val="7D73AB"/>
                </a:gs>
                <a:gs pos="100000">
                  <a:srgbClr val="4E447B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6" name="Shape 166"/>
            <p:cNvSpPr txBox="1"/>
            <p:nvPr/>
          </p:nvSpPr>
          <p:spPr>
            <a:xfrm>
              <a:off x="2103788" y="2185365"/>
              <a:ext cx="2240521" cy="1518973"/>
            </a:xfrm>
            <a:prstGeom prst="rect">
              <a:avLst/>
            </a:prstGeom>
            <a:noFill/>
            <a:ln>
              <a:noFill/>
            </a:ln>
          </p:spPr>
          <p:txBody>
            <a:bodyPr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Identify major seminal works, methodologies and/or research techniques</a:t>
              </a:r>
            </a:p>
          </p:txBody>
        </p:sp>
        <p:sp>
          <p:nvSpPr>
            <p:cNvPr id="167" name="Shape 167"/>
            <p:cNvSpPr/>
            <p:nvPr/>
          </p:nvSpPr>
          <p:spPr>
            <a:xfrm>
              <a:off x="4439560" y="2163821"/>
              <a:ext cx="4435495" cy="136055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8" name="Shape 168"/>
            <p:cNvSpPr txBox="1"/>
            <p:nvPr/>
          </p:nvSpPr>
          <p:spPr>
            <a:xfrm>
              <a:off x="4439560" y="2163821"/>
              <a:ext cx="4435495" cy="1360559"/>
            </a:xfrm>
            <a:prstGeom prst="rect">
              <a:avLst/>
            </a:prstGeom>
            <a:noFill/>
            <a:ln>
              <a:noFill/>
            </a:ln>
          </p:spPr>
          <p:txBody>
            <a:bodyPr lIns="60950" tIns="60950" rIns="60950" bIns="609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Find other people working in the field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Future project partners?  </a:t>
              </a:r>
            </a:p>
          </p:txBody>
        </p:sp>
        <p:sp>
          <p:nvSpPr>
            <p:cNvPr id="169" name="Shape 169"/>
            <p:cNvSpPr/>
            <p:nvPr/>
          </p:nvSpPr>
          <p:spPr>
            <a:xfrm>
              <a:off x="3986464" y="4058507"/>
              <a:ext cx="2404899" cy="1683350"/>
            </a:xfrm>
            <a:prstGeom prst="roundRect">
              <a:avLst>
                <a:gd name="adj" fmla="val 16670"/>
              </a:avLst>
            </a:prstGeom>
            <a:gradFill>
              <a:gsLst>
                <a:gs pos="0">
                  <a:srgbClr val="AD79AA"/>
                </a:gs>
                <a:gs pos="100000">
                  <a:srgbClr val="7D4979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" name="Shape 170"/>
            <p:cNvSpPr txBox="1"/>
            <p:nvPr/>
          </p:nvSpPr>
          <p:spPr>
            <a:xfrm>
              <a:off x="4068653" y="4140696"/>
              <a:ext cx="2240521" cy="1518973"/>
            </a:xfrm>
            <a:prstGeom prst="rect">
              <a:avLst/>
            </a:prstGeom>
            <a:noFill/>
            <a:ln>
              <a:noFill/>
            </a:ln>
          </p:spPr>
          <p:txBody>
            <a:bodyPr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Show relationships between previous studies and identify gaps</a:t>
              </a:r>
            </a:p>
          </p:txBody>
        </p:sp>
        <p:sp>
          <p:nvSpPr>
            <p:cNvPr id="171" name="Shape 171"/>
            <p:cNvSpPr/>
            <p:nvPr/>
          </p:nvSpPr>
          <p:spPr>
            <a:xfrm>
              <a:off x="6434048" y="4284348"/>
              <a:ext cx="3258720" cy="136055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2" name="Shape 172"/>
            <p:cNvSpPr txBox="1"/>
            <p:nvPr/>
          </p:nvSpPr>
          <p:spPr>
            <a:xfrm>
              <a:off x="6434048" y="4284348"/>
              <a:ext cx="3258720" cy="1360559"/>
            </a:xfrm>
            <a:prstGeom prst="rect">
              <a:avLst/>
            </a:prstGeom>
            <a:noFill/>
            <a:ln>
              <a:noFill/>
            </a:ln>
          </p:spPr>
          <p:txBody>
            <a:bodyPr lIns="80000" tIns="80000" rIns="80000" bIns="8000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Allows you to write a well thought out discussion/ conclusions 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Inspires future DEVELOP project ideas</a:t>
              </a:r>
            </a:p>
          </p:txBody>
        </p:sp>
      </p:grpSp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181325" y="177450"/>
            <a:ext cx="9179700" cy="804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Why Lit Review? </a:t>
            </a: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465" y="4309626"/>
            <a:ext cx="2480776" cy="2431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Shape 179"/>
          <p:cNvGrpSpPr/>
          <p:nvPr/>
        </p:nvGrpSpPr>
        <p:grpSpPr>
          <a:xfrm>
            <a:off x="923695" y="188141"/>
            <a:ext cx="10426907" cy="6328055"/>
            <a:chOff x="779316" y="35905"/>
            <a:chExt cx="10426907" cy="6328055"/>
          </a:xfrm>
        </p:grpSpPr>
        <p:sp>
          <p:nvSpPr>
            <p:cNvPr id="180" name="Shape 180"/>
            <p:cNvSpPr/>
            <p:nvPr/>
          </p:nvSpPr>
          <p:spPr>
            <a:xfrm>
              <a:off x="801556" y="986891"/>
              <a:ext cx="10404667" cy="5377069"/>
            </a:xfrm>
            <a:prstGeom prst="rect">
              <a:avLst/>
            </a:prstGeom>
            <a:solidFill>
              <a:srgbClr val="4F2F4D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779316" y="1684156"/>
              <a:ext cx="5382442" cy="460001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" name="Shape 182"/>
            <p:cNvSpPr txBox="1"/>
            <p:nvPr/>
          </p:nvSpPr>
          <p:spPr>
            <a:xfrm>
              <a:off x="779316" y="1684156"/>
              <a:ext cx="5382442" cy="4600017"/>
            </a:xfrm>
            <a:prstGeom prst="rect">
              <a:avLst/>
            </a:prstGeom>
            <a:noFill/>
            <a:ln>
              <a:noFill/>
            </a:ln>
          </p:spPr>
          <p:txBody>
            <a:bodyPr lIns="68575" tIns="68575" rIns="68575" bIns="685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Summarize professional literature relevant to your project</a:t>
              </a: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126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Articles published in a peer-reviewed scientific journal</a:t>
              </a: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2800" b="1" i="1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Reports</a:t>
              </a:r>
              <a:r>
                <a:rPr lang="en-US" sz="28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 published by government agencies, NGOs, etc</a:t>
              </a: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Theses or Dissertations 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6320585" y="1690917"/>
              <a:ext cx="4831592" cy="460001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4" name="Shape 184"/>
            <p:cNvSpPr txBox="1"/>
            <p:nvPr/>
          </p:nvSpPr>
          <p:spPr>
            <a:xfrm>
              <a:off x="6320585" y="1690917"/>
              <a:ext cx="4831592" cy="4600017"/>
            </a:xfrm>
            <a:prstGeom prst="rect">
              <a:avLst/>
            </a:prstGeom>
            <a:noFill/>
            <a:ln>
              <a:noFill/>
            </a:ln>
          </p:spPr>
          <p:txBody>
            <a:bodyPr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Skim random internet sources 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25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Wikipedia 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25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The information presented on government, NGOs, etc  websites are directed towards public awareness.</a:t>
              </a: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You will need to have a much more thorough knowledge base for your project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2627851" y="35905"/>
              <a:ext cx="2009369" cy="1696740"/>
            </a:xfrm>
            <a:prstGeom prst="plus">
              <a:avLst>
                <a:gd name="adj" fmla="val 32810"/>
              </a:avLst>
            </a:prstGeom>
            <a:solidFill>
              <a:schemeClr val="accent4"/>
            </a:solidFill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7765986" y="676541"/>
              <a:ext cx="1913502" cy="655739"/>
            </a:xfrm>
            <a:prstGeom prst="rect">
              <a:avLst/>
            </a:prstGeom>
            <a:solidFill>
              <a:srgbClr val="FFFF00"/>
            </a:solidFill>
            <a:ln w="1905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187" name="Shape 187"/>
            <p:cNvCxnSpPr/>
            <p:nvPr/>
          </p:nvCxnSpPr>
          <p:spPr>
            <a:xfrm>
              <a:off x="6272746" y="1700753"/>
              <a:ext cx="1194" cy="4393459"/>
            </a:xfrm>
            <a:prstGeom prst="straightConnector1">
              <a:avLst/>
            </a:prstGeom>
            <a:noFill/>
            <a:ln w="19050" cap="rnd" cmpd="sng">
              <a:solidFill>
                <a:srgbClr val="8B0D0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8" name="Shape 188"/>
          <p:cNvSpPr txBox="1"/>
          <p:nvPr/>
        </p:nvSpPr>
        <p:spPr>
          <a:xfrm>
            <a:off x="3330150" y="678475"/>
            <a:ext cx="900599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DO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7853250" y="836200"/>
            <a:ext cx="2025300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DO NOT</a:t>
            </a: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6744" y="114457"/>
            <a:ext cx="1657495" cy="1657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205950" y="180319"/>
            <a:ext cx="9404700" cy="769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Finding good sources </a:t>
            </a:r>
          </a:p>
        </p:txBody>
      </p:sp>
      <p:pic>
        <p:nvPicPr>
          <p:cNvPr id="196" name="Shape 19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0037" t="2030" b="49137"/>
          <a:stretch/>
        </p:blipFill>
        <p:spPr>
          <a:xfrm>
            <a:off x="205945" y="1144745"/>
            <a:ext cx="6516129" cy="26873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/>
          <p:nvPr/>
        </p:nvSpPr>
        <p:spPr>
          <a:xfrm>
            <a:off x="3962400" y="2809103"/>
            <a:ext cx="1070918" cy="609599"/>
          </a:xfrm>
          <a:prstGeom prst="rect">
            <a:avLst/>
          </a:prstGeom>
          <a:noFill/>
          <a:ln w="38100" cap="flat" cmpd="sng">
            <a:solidFill>
              <a:srgbClr val="800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354227" y="4118917"/>
            <a:ext cx="5169496" cy="2246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Try different searches with different combinations of key words  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There are good results beyond the 1</a:t>
            </a:r>
            <a:r>
              <a:rPr lang="en-US" sz="2800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st</a:t>
            </a:r>
            <a:r>
              <a:rPr lang="en-US"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page</a:t>
            </a:r>
          </a:p>
        </p:txBody>
      </p:sp>
      <p:cxnSp>
        <p:nvCxnSpPr>
          <p:cNvPr id="199" name="Shape 199"/>
          <p:cNvCxnSpPr/>
          <p:nvPr/>
        </p:nvCxnSpPr>
        <p:spPr>
          <a:xfrm rot="10800000" flipH="1">
            <a:off x="5033319" y="2423603"/>
            <a:ext cx="1911000" cy="385499"/>
          </a:xfrm>
          <a:prstGeom prst="straightConnector1">
            <a:avLst/>
          </a:prstGeom>
          <a:noFill/>
          <a:ln w="38100" cap="flat" cmpd="sng">
            <a:solidFill>
              <a:srgbClr val="840F0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Shape 200"/>
          <p:cNvCxnSpPr/>
          <p:nvPr/>
        </p:nvCxnSpPr>
        <p:spPr>
          <a:xfrm>
            <a:off x="5033319" y="3418703"/>
            <a:ext cx="1917599" cy="2672999"/>
          </a:xfrm>
          <a:prstGeom prst="straightConnector1">
            <a:avLst/>
          </a:prstGeom>
          <a:noFill/>
          <a:ln w="38100" cap="flat" cmpd="sng">
            <a:solidFill>
              <a:srgbClr val="840F0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Shape 201"/>
          <p:cNvSpPr/>
          <p:nvPr/>
        </p:nvSpPr>
        <p:spPr>
          <a:xfrm>
            <a:off x="5831632" y="1352937"/>
            <a:ext cx="774440" cy="130628"/>
          </a:xfrm>
          <a:prstGeom prst="rect">
            <a:avLst/>
          </a:prstGeom>
          <a:solidFill>
            <a:schemeClr val="dk1"/>
          </a:solidFill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227" y="1745843"/>
            <a:ext cx="1960152" cy="196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7800" y="2419537"/>
            <a:ext cx="5067300" cy="36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/>
          <p:nvPr/>
        </p:nvSpPr>
        <p:spPr>
          <a:xfrm>
            <a:off x="6947750" y="2419550"/>
            <a:ext cx="5067300" cy="3647999"/>
          </a:xfrm>
          <a:prstGeom prst="rect">
            <a:avLst/>
          </a:prstGeom>
          <a:noFill/>
          <a:ln w="38100" cap="flat" cmpd="sng">
            <a:solidFill>
              <a:srgbClr val="800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195075" y="177000"/>
            <a:ext cx="7943700" cy="140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Example: </a:t>
            </a:r>
            <a:r>
              <a:rPr lang="en-US" sz="4200" b="0" i="1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Phragmites australis </a:t>
            </a:r>
            <a:r>
              <a:rPr lang="en-US"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invasion in coastal Virginia 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8674442" y="6114535"/>
            <a:ext cx="3147300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Save PDF in a folder for reference later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6722" y="3"/>
            <a:ext cx="2850600" cy="28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0550" y="1918800"/>
            <a:ext cx="6017300" cy="49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/>
          <p:nvPr/>
        </p:nvSpPr>
        <p:spPr>
          <a:xfrm>
            <a:off x="5574825" y="4496200"/>
            <a:ext cx="927900" cy="310199"/>
          </a:xfrm>
          <a:prstGeom prst="rect">
            <a:avLst/>
          </a:prstGeom>
          <a:noFill/>
          <a:ln w="38100" cap="flat" cmpd="sng">
            <a:solidFill>
              <a:srgbClr val="800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215" name="Shape 215"/>
          <p:cNvCxnSpPr/>
          <p:nvPr/>
        </p:nvCxnSpPr>
        <p:spPr>
          <a:xfrm rot="10800000" flipH="1">
            <a:off x="6509325" y="2879124"/>
            <a:ext cx="1798500" cy="1615500"/>
          </a:xfrm>
          <a:prstGeom prst="straightConnector1">
            <a:avLst/>
          </a:prstGeom>
          <a:noFill/>
          <a:ln w="38100" cap="flat" cmpd="sng">
            <a:solidFill>
              <a:srgbClr val="840F0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" name="Shape 216"/>
          <p:cNvCxnSpPr/>
          <p:nvPr/>
        </p:nvCxnSpPr>
        <p:spPr>
          <a:xfrm>
            <a:off x="6489850" y="4780275"/>
            <a:ext cx="1818000" cy="1350300"/>
          </a:xfrm>
          <a:prstGeom prst="straightConnector1">
            <a:avLst/>
          </a:prstGeom>
          <a:noFill/>
          <a:ln w="38100" cap="flat" cmpd="sng">
            <a:solidFill>
              <a:srgbClr val="840F0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Shape 217"/>
          <p:cNvSpPr/>
          <p:nvPr/>
        </p:nvSpPr>
        <p:spPr>
          <a:xfrm>
            <a:off x="2901226" y="2840174"/>
            <a:ext cx="2368199" cy="543599"/>
          </a:xfrm>
          <a:prstGeom prst="rect">
            <a:avLst/>
          </a:prstGeom>
          <a:noFill/>
          <a:ln w="38100" cap="flat" cmpd="sng">
            <a:solidFill>
              <a:srgbClr val="800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165706" y="2417458"/>
            <a:ext cx="2147099" cy="939599"/>
          </a:xfrm>
          <a:prstGeom prst="rect">
            <a:avLst/>
          </a:prstGeom>
          <a:noFill/>
          <a:ln w="38100" cap="flat" cmpd="sng">
            <a:solidFill>
              <a:srgbClr val="580A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☹ This looks like a great article!  What to do? </a:t>
            </a:r>
          </a:p>
        </p:txBody>
      </p:sp>
      <p:cxnSp>
        <p:nvCxnSpPr>
          <p:cNvPr id="219" name="Shape 219"/>
          <p:cNvCxnSpPr/>
          <p:nvPr/>
        </p:nvCxnSpPr>
        <p:spPr>
          <a:xfrm rot="10800000">
            <a:off x="2290475" y="2781649"/>
            <a:ext cx="609299" cy="161400"/>
          </a:xfrm>
          <a:prstGeom prst="straightConnector1">
            <a:avLst/>
          </a:prstGeom>
          <a:noFill/>
          <a:ln w="38100" cap="flat" cmpd="sng">
            <a:solidFill>
              <a:srgbClr val="580A09"/>
            </a:solidFill>
            <a:prstDash val="solid"/>
            <a:round/>
            <a:headEnd type="none" w="med" len="med"/>
            <a:tailEnd type="triangle" w="lg" len="lg"/>
          </a:ln>
        </p:spPr>
      </p:cxnSp>
      <p:pic>
        <p:nvPicPr>
          <p:cNvPr id="220" name="Shape 220"/>
          <p:cNvPicPr preferRelativeResize="0"/>
          <p:nvPr/>
        </p:nvPicPr>
        <p:blipFill rotWithShape="1">
          <a:blip r:embed="rId5">
            <a:alphaModFix/>
          </a:blip>
          <a:srcRect l="67128" t="2028" r="7501" b="31680"/>
          <a:stretch/>
        </p:blipFill>
        <p:spPr>
          <a:xfrm>
            <a:off x="8307857" y="2879124"/>
            <a:ext cx="3666300" cy="3251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/>
          <p:nvPr/>
        </p:nvSpPr>
        <p:spPr>
          <a:xfrm>
            <a:off x="8307857" y="2879124"/>
            <a:ext cx="3666300" cy="3251699"/>
          </a:xfrm>
          <a:prstGeom prst="rect">
            <a:avLst/>
          </a:prstGeom>
          <a:noFill/>
          <a:ln w="38100" cap="flat" cmpd="sng">
            <a:solidFill>
              <a:srgbClr val="800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6338975" y="1190898"/>
            <a:ext cx="5703600" cy="142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Other Google Scholar Tips </a:t>
            </a:r>
          </a:p>
        </p:txBody>
      </p:sp>
      <p:sp>
        <p:nvSpPr>
          <p:cNvPr id="228" name="Shape 228"/>
          <p:cNvSpPr/>
          <p:nvPr/>
        </p:nvSpPr>
        <p:spPr>
          <a:xfrm>
            <a:off x="10646228" y="3321839"/>
            <a:ext cx="1110341" cy="209172"/>
          </a:xfrm>
          <a:prstGeom prst="rect">
            <a:avLst/>
          </a:prstGeom>
          <a:solidFill>
            <a:schemeClr val="dk1"/>
          </a:solidFill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9" name="Shape 229"/>
          <p:cNvSpPr txBox="1"/>
          <p:nvPr/>
        </p:nvSpPr>
        <p:spPr>
          <a:xfrm>
            <a:off x="377837" y="5393094"/>
            <a:ext cx="226733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Science is time sensitive!</a:t>
            </a:r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5598" y="3530998"/>
            <a:ext cx="9156043" cy="305744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/>
          <p:nvPr/>
        </p:nvSpPr>
        <p:spPr>
          <a:xfrm>
            <a:off x="6395750" y="4790150"/>
            <a:ext cx="1110299" cy="152399"/>
          </a:xfrm>
          <a:prstGeom prst="rect">
            <a:avLst/>
          </a:prstGeom>
          <a:solidFill>
            <a:srgbClr val="FFFF00">
              <a:alpha val="20000"/>
            </a:srgbClr>
          </a:solidFill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4314850" y="5315350"/>
            <a:ext cx="1441500" cy="209100"/>
          </a:xfrm>
          <a:prstGeom prst="rect">
            <a:avLst/>
          </a:prstGeom>
          <a:solidFill>
            <a:srgbClr val="FFFF00">
              <a:alpha val="20000"/>
            </a:srgbClr>
          </a:solidFill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233" name="Shape 233"/>
          <p:cNvCxnSpPr/>
          <p:nvPr/>
        </p:nvCxnSpPr>
        <p:spPr>
          <a:xfrm rot="10800000" flipH="1">
            <a:off x="5037850" y="3235251"/>
            <a:ext cx="1594799" cy="1554899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" name="Shape 234"/>
          <p:cNvCxnSpPr/>
          <p:nvPr/>
        </p:nvCxnSpPr>
        <p:spPr>
          <a:xfrm>
            <a:off x="698975" y="3228700"/>
            <a:ext cx="3615899" cy="15615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5" name="Shape 235"/>
          <p:cNvSpPr/>
          <p:nvPr/>
        </p:nvSpPr>
        <p:spPr>
          <a:xfrm>
            <a:off x="4314850" y="4790151"/>
            <a:ext cx="722999" cy="152399"/>
          </a:xfrm>
          <a:prstGeom prst="rect">
            <a:avLst/>
          </a:prstGeom>
          <a:solidFill>
            <a:srgbClr val="FFFF00">
              <a:alpha val="20000"/>
            </a:srgbClr>
          </a:solidFill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3045301" y="5477875"/>
            <a:ext cx="1009499" cy="967200"/>
          </a:xfrm>
          <a:prstGeom prst="rect">
            <a:avLst/>
          </a:prstGeom>
          <a:solidFill>
            <a:srgbClr val="FFFF00">
              <a:alpha val="20000"/>
            </a:srgbClr>
          </a:solidFill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37" name="Shape 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525" y="330357"/>
            <a:ext cx="5942099" cy="289838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/>
          <p:nvPr/>
        </p:nvSpPr>
        <p:spPr>
          <a:xfrm>
            <a:off x="693525" y="330398"/>
            <a:ext cx="5942100" cy="2898299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39" name="Shape 2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757" y="140083"/>
            <a:ext cx="1485000" cy="173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191650" y="199547"/>
            <a:ext cx="9404700" cy="80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 dirty="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Other Lit Review Tips</a:t>
            </a:r>
          </a:p>
        </p:txBody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757808" y="1491303"/>
            <a:ext cx="11269349" cy="42639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</a:pPr>
            <a:r>
              <a:rPr lang="en-US" sz="2000" b="0" i="1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“Phragmites australis </a:t>
            </a:r>
            <a:r>
              <a:rPr lang="en-US"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is an invasive species of special concern in the wetlands of the North American Great Lakes (Marks et al., 1994; Galatowitsch et al., 1999).”</a:t>
            </a: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 l="67342" t="13901" r="7963" b="51421"/>
          <a:stretch/>
        </p:blipFill>
        <p:spPr>
          <a:xfrm>
            <a:off x="2985925" y="2503050"/>
            <a:ext cx="8957099" cy="42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 rotWithShape="1">
          <a:blip r:embed="rId4">
            <a:alphaModFix/>
          </a:blip>
          <a:srcRect l="79336" t="10502" r="16926" b="86165"/>
          <a:stretch/>
        </p:blipFill>
        <p:spPr>
          <a:xfrm>
            <a:off x="3212030" y="2998950"/>
            <a:ext cx="1271041" cy="38255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/>
          <p:nvPr/>
        </p:nvSpPr>
        <p:spPr>
          <a:xfrm>
            <a:off x="7698770" y="3856519"/>
            <a:ext cx="3867871" cy="464903"/>
          </a:xfrm>
          <a:prstGeom prst="rect">
            <a:avLst/>
          </a:prstGeom>
          <a:noFill/>
          <a:ln w="38100" cap="flat" cmpd="sng">
            <a:solidFill>
              <a:srgbClr val="800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8289" y="3596975"/>
            <a:ext cx="3091398" cy="3091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178675" y="199522"/>
            <a:ext cx="9404700" cy="80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After you find a good article	</a:t>
            </a:r>
          </a:p>
        </p:txBody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412850" y="1187347"/>
            <a:ext cx="7704900" cy="290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Read, highlight, summarize and take notes of your own thoughts 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You are not turning this in, it is just for your own knowledge and </a:t>
            </a:r>
            <a:r>
              <a:rPr lang="en-US" sz="2000" b="1" i="0" u="none" strike="noStrike" cap="none" dirty="0">
                <a:solidFill>
                  <a:srgbClr val="C49DC3"/>
                </a:solidFill>
                <a:latin typeface="Questrial"/>
                <a:ea typeface="Questrial"/>
                <a:cs typeface="Questrial"/>
                <a:sym typeface="Questrial"/>
              </a:rPr>
              <a:t>SUCCESS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more sources the better!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Stay organized 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</a:pPr>
            <a:r>
              <a:rPr lang="en-US" dirty="0"/>
              <a:t>Ex. </a:t>
            </a:r>
            <a:r>
              <a:rPr lang="en-US" dirty="0" err="1"/>
              <a:t>AuthorLastName_YEAR_NameOfArticle</a:t>
            </a:r>
            <a:endParaRPr lang="en-US" dirty="0"/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 l="13635" t="14829" r="49239" b="59805"/>
          <a:stretch/>
        </p:blipFill>
        <p:spPr>
          <a:xfrm>
            <a:off x="1046569" y="4246042"/>
            <a:ext cx="10925182" cy="2519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7632" y="255037"/>
            <a:ext cx="3809999" cy="38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/>
          <p:nvPr/>
        </p:nvSpPr>
        <p:spPr>
          <a:xfrm>
            <a:off x="2575033" y="5223641"/>
            <a:ext cx="5927834" cy="1019503"/>
          </a:xfrm>
          <a:prstGeom prst="rect">
            <a:avLst/>
          </a:prstGeom>
          <a:noFill/>
          <a:ln w="38100" cap="flat" cmpd="sng">
            <a:solidFill>
              <a:srgbClr val="800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2480441" y="5038975"/>
            <a:ext cx="2259724" cy="3693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What </a:t>
            </a:r>
            <a:r>
              <a:rPr lang="en-US" sz="24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NOT</a:t>
            </a:r>
            <a:r>
              <a:rPr lang="en-US" sz="1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to do</a:t>
            </a:r>
          </a:p>
        </p:txBody>
      </p:sp>
      <p:sp>
        <p:nvSpPr>
          <p:cNvPr id="262" name="Shape 262"/>
          <p:cNvSpPr/>
          <p:nvPr/>
        </p:nvSpPr>
        <p:spPr>
          <a:xfrm>
            <a:off x="8033550" y="6245475"/>
            <a:ext cx="700546" cy="3573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19050" cap="rnd" cmpd="sng">
            <a:solidFill>
              <a:srgbClr val="A785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8805709" y="6243144"/>
            <a:ext cx="1021463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Better!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52600"/>
            <a:ext cx="5906501" cy="3910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664633"/>
            <a:ext cx="5016604" cy="4086225"/>
          </a:xfrm>
          <a:prstGeom prst="rect">
            <a:avLst/>
          </a:prstGeom>
        </p:spPr>
      </p:pic>
      <p:sp>
        <p:nvSpPr>
          <p:cNvPr id="7" name="Shape 245"/>
          <p:cNvSpPr txBox="1">
            <a:spLocks noGrp="1"/>
          </p:cNvSpPr>
          <p:nvPr>
            <p:ph type="title"/>
          </p:nvPr>
        </p:nvSpPr>
        <p:spPr>
          <a:xfrm>
            <a:off x="191650" y="199547"/>
            <a:ext cx="9404700" cy="80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 dirty="0" smtClean="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Templates on </a:t>
            </a:r>
            <a:r>
              <a:rPr lang="en-US" sz="4200" b="0" i="0" u="none" strike="noStrike" cap="none" dirty="0" err="1" smtClean="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DEVELOPedia</a:t>
            </a:r>
            <a:endParaRPr lang="en-US" sz="4200" b="0" i="0" u="none" strike="noStrike" cap="none" dirty="0">
              <a:solidFill>
                <a:schemeClr val="l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" name="Shape 245"/>
          <p:cNvSpPr txBox="1">
            <a:spLocks/>
          </p:cNvSpPr>
          <p:nvPr/>
        </p:nvSpPr>
        <p:spPr>
          <a:xfrm>
            <a:off x="1295400" y="5717130"/>
            <a:ext cx="2895600" cy="80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pPr>
              <a:buSzPct val="25000"/>
            </a:pPr>
            <a:r>
              <a:rPr lang="en-US" sz="2400" dirty="0" smtClean="0"/>
              <a:t>Lit review template</a:t>
            </a:r>
            <a:endParaRPr lang="en-US" sz="2400" dirty="0"/>
          </a:p>
        </p:txBody>
      </p:sp>
      <p:sp>
        <p:nvSpPr>
          <p:cNvPr id="9" name="Shape 245"/>
          <p:cNvSpPr txBox="1">
            <a:spLocks/>
          </p:cNvSpPr>
          <p:nvPr/>
        </p:nvSpPr>
        <p:spPr>
          <a:xfrm>
            <a:off x="7391400" y="5785835"/>
            <a:ext cx="2895600" cy="80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pPr>
              <a:buSzPct val="25000"/>
            </a:pPr>
            <a:r>
              <a:rPr lang="en-US" sz="2400" dirty="0" smtClean="0"/>
              <a:t>Citations template</a:t>
            </a:r>
            <a:endParaRPr lang="en-US" sz="2400" dirty="0"/>
          </a:p>
        </p:txBody>
      </p:sp>
      <p:sp>
        <p:nvSpPr>
          <p:cNvPr id="10" name="Shape 245"/>
          <p:cNvSpPr txBox="1">
            <a:spLocks/>
          </p:cNvSpPr>
          <p:nvPr/>
        </p:nvSpPr>
        <p:spPr>
          <a:xfrm>
            <a:off x="533549" y="884738"/>
            <a:ext cx="9404700" cy="80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pPr>
              <a:buSzPct val="25000"/>
            </a:pPr>
            <a:r>
              <a:rPr lang="en-US" sz="2000" dirty="0" smtClean="0"/>
              <a:t>Type ‘literature review’ in the search bar of </a:t>
            </a:r>
            <a:r>
              <a:rPr lang="en-US" sz="2000" dirty="0" err="1" smtClean="0"/>
              <a:t>DEVELOPedia</a:t>
            </a:r>
            <a:r>
              <a:rPr lang="en-US" sz="2000" dirty="0" smtClean="0"/>
              <a:t> to find these templates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74851167"/>
      </p:ext>
    </p:extLst>
  </p:cSld>
  <p:clrMapOvr>
    <a:masterClrMapping/>
  </p:clrMapOvr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425</Words>
  <Application>Microsoft Office PowerPoint</Application>
  <PresentationFormat>Widescreen</PresentationFormat>
  <Paragraphs>54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Noto Sans Symbols</vt:lpstr>
      <vt:lpstr>Calibri</vt:lpstr>
      <vt:lpstr>Questrial</vt:lpstr>
      <vt:lpstr>Arial</vt:lpstr>
      <vt:lpstr>Ion</vt:lpstr>
      <vt:lpstr>How to: Literature Review</vt:lpstr>
      <vt:lpstr>Why Lit Review? </vt:lpstr>
      <vt:lpstr>PowerPoint Presentation</vt:lpstr>
      <vt:lpstr>Finding good sources </vt:lpstr>
      <vt:lpstr>Example: Phragmites australis invasion in coastal Virginia </vt:lpstr>
      <vt:lpstr>Other Google Scholar Tips </vt:lpstr>
      <vt:lpstr>Other Lit Review Tips</vt:lpstr>
      <vt:lpstr>After you find a good article </vt:lpstr>
      <vt:lpstr>Templates on DEVELOPedia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to: Literature Review</dc:title>
  <dc:creator>Emma Baghel</dc:creator>
  <cp:lastModifiedBy>Arya, Vishal (LARC)[DEVELOP]</cp:lastModifiedBy>
  <cp:revision>2</cp:revision>
  <dcterms:modified xsi:type="dcterms:W3CDTF">2016-06-03T20:49:23Z</dcterms:modified>
</cp:coreProperties>
</file>