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83" r:id="rId3"/>
    <p:sldId id="284" r:id="rId4"/>
    <p:sldId id="286" r:id="rId5"/>
    <p:sldId id="287" r:id="rId6"/>
    <p:sldId id="281" r:id="rId7"/>
    <p:sldId id="288" r:id="rId8"/>
    <p:sldId id="289" r:id="rId9"/>
    <p:sldId id="290" r:id="rId10"/>
    <p:sldId id="291" r:id="rId11"/>
    <p:sldId id="292" r:id="rId12"/>
    <p:sldId id="2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83"/>
            <p14:sldId id="284"/>
            <p14:sldId id="286"/>
            <p14:sldId id="287"/>
            <p14:sldId id="281"/>
            <p14:sldId id="288"/>
            <p14:sldId id="289"/>
            <p14:sldId id="290"/>
            <p14:sldId id="291"/>
            <p14:sldId id="292"/>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57AF"/>
    <a:srgbClr val="2259A8"/>
    <a:srgbClr val="379CC3"/>
    <a:srgbClr val="2559A8"/>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52698" autoAdjust="0"/>
  </p:normalViewPr>
  <p:slideViewPr>
    <p:cSldViewPr snapToGrid="0" showGuides="1">
      <p:cViewPr varScale="1">
        <p:scale>
          <a:sx n="46" d="100"/>
          <a:sy n="46" d="100"/>
        </p:scale>
        <p:origin x="2520" y="176"/>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0T14:43:02.036" idx="1">
    <p:pos x="7063" y="955"/>
    <p:text>Feel free to vary slide templates. You don’t have to use only one! 
See HOME Tab -&gt; Layout Drop-Down Menu for layout options.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6/4/19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6/4/19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172805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1B57AF"/>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1B57AF"/>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1B57A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1B57A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1B57AF"/>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1B57AF"/>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1B57AF"/>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5" y="386363"/>
            <a:ext cx="2112264" cy="425769"/>
          </a:xfrm>
          <a:prstGeom prst="rect">
            <a:avLst/>
          </a:prstGeom>
        </p:spPr>
      </p:pic>
    </p:spTree>
    <p:extLst>
      <p:ext uri="{BB962C8B-B14F-4D97-AF65-F5344CB8AC3E}">
        <p14:creationId xmlns:p14="http://schemas.microsoft.com/office/powerpoint/2010/main" val="3308358493"/>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1B57A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1B57A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1B57A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1B57A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1B57AF"/>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1B57AF"/>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1B57A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1B57A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1B57AF"/>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21558"/>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1B57AF"/>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6/4/19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4761" y="4115906"/>
            <a:ext cx="1820749"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Team Member 1</a:t>
              </a:r>
            </a:p>
          </p:txBody>
        </p:sp>
        <p:sp>
          <p:nvSpPr>
            <p:cNvPr id="16" name="Rectangle 15"/>
            <p:cNvSpPr/>
            <p:nvPr userDrawn="1"/>
          </p:nvSpPr>
          <p:spPr>
            <a:xfrm>
              <a:off x="8032640" y="3966272"/>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2</a:t>
              </a:r>
            </a:p>
          </p:txBody>
        </p:sp>
        <p:sp>
          <p:nvSpPr>
            <p:cNvPr id="17" name="Rectangle 16"/>
            <p:cNvSpPr/>
            <p:nvPr userDrawn="1"/>
          </p:nvSpPr>
          <p:spPr>
            <a:xfrm>
              <a:off x="8046764" y="4836498"/>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4</a:t>
              </a:r>
            </a:p>
          </p:txBody>
        </p:sp>
        <p:sp>
          <p:nvSpPr>
            <p:cNvPr id="18" name="Rectangle 17"/>
            <p:cNvSpPr/>
            <p:nvPr userDrawn="1"/>
          </p:nvSpPr>
          <p:spPr>
            <a:xfrm>
              <a:off x="8036885" y="4401385"/>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3</a:t>
              </a: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a:solidFill>
                  <a:srgbClr val="1B57AF"/>
                </a:solidFill>
              </a:rPr>
              <a:t>PROJECT SHORT TITLE (ALL CAPS)</a:t>
            </a: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30994" r="321"/>
          <a:stretch/>
        </p:blipFill>
        <p:spPr>
          <a:xfrm rot="5400000">
            <a:off x="266700" y="-266701"/>
            <a:ext cx="6858000" cy="7391401"/>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9536124" y="3939800"/>
            <a:ext cx="2001009" cy="577081"/>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You do not need the “(Project Lead)” designation here</a:t>
            </a:r>
            <a:endParaRPr lang="en-US" sz="1050" b="1" dirty="0">
              <a:solidFill>
                <a:srgbClr val="FF0000"/>
              </a:solidFill>
            </a:endParaRPr>
          </a:p>
        </p:txBody>
      </p:sp>
      <p:sp>
        <p:nvSpPr>
          <p:cNvPr id="28" name="TextBox 27"/>
          <p:cNvSpPr txBox="1"/>
          <p:nvPr/>
        </p:nvSpPr>
        <p:spPr>
          <a:xfrm>
            <a:off x="181216" y="164940"/>
            <a:ext cx="3707674" cy="3600986"/>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Your project Website Image should be placed from the left edge to the 3</a:t>
            </a:r>
            <a:r>
              <a:rPr lang="en-US" sz="1200" baseline="30000" dirty="0">
                <a:solidFill>
                  <a:srgbClr val="FF0000"/>
                </a:solidFill>
              </a:rPr>
              <a:t>rd</a:t>
            </a:r>
            <a:r>
              <a:rPr lang="en-US" sz="1200" dirty="0">
                <a:solidFill>
                  <a:srgbClr val="FF0000"/>
                </a:solidFill>
              </a:rPr>
              <a:t> guideline.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a:solidFill>
                  <a:srgbClr val="FF0000"/>
                </a:solidFill>
              </a:rPr>
              <a:t>Do not delete or move the DEVELOP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a:solidFill>
                  <a:srgbClr val="FF0000"/>
                </a:solidFill>
              </a:rPr>
              <a:t>The only font that should be in this presentation is Century Gothic</a:t>
            </a:r>
          </a:p>
          <a:p>
            <a:endParaRPr lang="en-US" sz="1200" dirty="0">
              <a:solidFill>
                <a:srgbClr val="FF0000"/>
              </a:solidFill>
            </a:endParaRPr>
          </a:p>
          <a:p>
            <a:r>
              <a:rPr lang="en-US" sz="1200" b="1" dirty="0">
                <a:solidFill>
                  <a:srgbClr val="FF0000"/>
                </a:solidFill>
              </a:rPr>
              <a:t>Delete all red text boxes like this one!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67088"/>
            <a:ext cx="12192000" cy="715571"/>
          </a:xfrm>
          <a:prstGeom prst="rect">
            <a:avLst/>
          </a:prstGeom>
        </p:spPr>
      </p:pic>
      <p:sp>
        <p:nvSpPr>
          <p:cNvPr id="3" name="TextBox 2"/>
          <p:cNvSpPr txBox="1"/>
          <p:nvPr/>
        </p:nvSpPr>
        <p:spPr>
          <a:xfrm>
            <a:off x="3155090" y="6213396"/>
            <a:ext cx="7136613" cy="369332"/>
          </a:xfrm>
          <a:prstGeom prst="rect">
            <a:avLst/>
          </a:prstGeom>
          <a:noFill/>
        </p:spPr>
        <p:txBody>
          <a:bodyPr wrap="square" rtlCol="0" anchor="ctr">
            <a:spAutoFit/>
          </a:bodyPr>
          <a:lstStyle/>
          <a:p>
            <a:pPr algn="r"/>
            <a:r>
              <a:rPr lang="en-US" dirty="0">
                <a:solidFill>
                  <a:schemeClr val="bg1"/>
                </a:solidFill>
              </a:rPr>
              <a:t>Node Name (e.g. Virginia – Langley) | Summer 2019</a:t>
            </a:r>
          </a:p>
        </p:txBody>
      </p:sp>
    </p:spTree>
    <p:extLst>
      <p:ext uri="{BB962C8B-B14F-4D97-AF65-F5344CB8AC3E}">
        <p14:creationId xmlns:p14="http://schemas.microsoft.com/office/powerpoint/2010/main" val="1437393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5" y="1008683"/>
            <a:ext cx="4892409" cy="5656612"/>
          </a:xfrm>
          <a:prstGeom prst="rect">
            <a:avLst/>
          </a:prstGeom>
        </p:spPr>
      </p:pic>
      <p:sp>
        <p:nvSpPr>
          <p:cNvPr id="4" name="Text Placeholder 2"/>
          <p:cNvSpPr txBox="1">
            <a:spLocks/>
          </p:cNvSpPr>
          <p:nvPr/>
        </p:nvSpPr>
        <p:spPr>
          <a:xfrm>
            <a:off x="6748686" y="1558242"/>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Barely legible </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Never label your legend “Legend”</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No locational context for where this state is located</a:t>
            </a:r>
          </a:p>
        </p:txBody>
      </p:sp>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1B57AF"/>
                </a:solidFill>
              </a:rPr>
              <a:t>SEPARATE &amp; EDITABLE: THE BAD </a:t>
            </a:r>
          </a:p>
        </p:txBody>
      </p:sp>
    </p:spTree>
    <p:extLst>
      <p:ext uri="{BB962C8B-B14F-4D97-AF65-F5344CB8AC3E}">
        <p14:creationId xmlns:p14="http://schemas.microsoft.com/office/powerpoint/2010/main" val="318777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12172" y="356754"/>
            <a:ext cx="10233148"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1B57AF"/>
                </a:solidFill>
              </a:rPr>
              <a:t>SEPARATE &amp; EDITABLE: THE GOOD </a:t>
            </a:r>
          </a:p>
        </p:txBody>
      </p:sp>
      <p:sp>
        <p:nvSpPr>
          <p:cNvPr id="4" name="Text Placeholder 2"/>
          <p:cNvSpPr txBox="1">
            <a:spLocks/>
          </p:cNvSpPr>
          <p:nvPr/>
        </p:nvSpPr>
        <p:spPr>
          <a:xfrm>
            <a:off x="8891159" y="1158019"/>
            <a:ext cx="2948416"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Good Example:</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All text is </a:t>
            </a:r>
            <a:r>
              <a:rPr lang="en-US" sz="2000" b="1" dirty="0">
                <a:solidFill>
                  <a:schemeClr val="tx1">
                    <a:lumMod val="75000"/>
                    <a:lumOff val="25000"/>
                  </a:schemeClr>
                </a:solidFill>
              </a:rPr>
              <a:t>separate</a:t>
            </a:r>
            <a:r>
              <a:rPr lang="en-US" sz="2000" dirty="0">
                <a:solidFill>
                  <a:schemeClr val="tx1">
                    <a:lumMod val="75000"/>
                    <a:lumOff val="25000"/>
                  </a:schemeClr>
                </a:solidFill>
              </a:rPr>
              <a:t> and </a:t>
            </a:r>
            <a:r>
              <a:rPr lang="en-US" sz="2000" b="1" dirty="0">
                <a:solidFill>
                  <a:schemeClr val="tx1">
                    <a:lumMod val="75000"/>
                    <a:lumOff val="25000"/>
                  </a:schemeClr>
                </a:solidFill>
              </a:rPr>
              <a:t>editable</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b="1" dirty="0">
                <a:solidFill>
                  <a:schemeClr val="tx1">
                    <a:lumMod val="75000"/>
                    <a:lumOff val="25000"/>
                  </a:schemeClr>
                </a:solidFill>
              </a:rPr>
              <a:t>North arrow </a:t>
            </a:r>
            <a:r>
              <a:rPr lang="en-US" sz="2000" dirty="0">
                <a:solidFill>
                  <a:schemeClr val="tx1">
                    <a:lumMod val="75000"/>
                    <a:lumOff val="25000"/>
                  </a:schemeClr>
                </a:solidFill>
              </a:rPr>
              <a:t>is included</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b="1" dirty="0">
                <a:solidFill>
                  <a:schemeClr val="tx1">
                    <a:lumMod val="75000"/>
                    <a:lumOff val="25000"/>
                  </a:schemeClr>
                </a:solidFill>
              </a:rPr>
              <a:t>Inset map </a:t>
            </a:r>
            <a:r>
              <a:rPr lang="en-US" sz="2000" dirty="0">
                <a:solidFill>
                  <a:schemeClr val="tx1">
                    <a:lumMod val="75000"/>
                    <a:lumOff val="25000"/>
                  </a:schemeClr>
                </a:solidFill>
              </a:rPr>
              <a:t>is included to give locational context</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b="1" dirty="0">
                <a:solidFill>
                  <a:schemeClr val="tx1">
                    <a:lumMod val="75000"/>
                    <a:lumOff val="25000"/>
                  </a:schemeClr>
                </a:solidFill>
              </a:rPr>
              <a:t>Legend is easy to understand </a:t>
            </a:r>
            <a:r>
              <a:rPr lang="en-US" sz="2000" dirty="0">
                <a:solidFill>
                  <a:schemeClr val="tx1">
                    <a:lumMod val="75000"/>
                    <a:lumOff val="25000"/>
                  </a:schemeClr>
                </a:solidFill>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r>
                <a:rPr lang="en-US" sz="900" dirty="0">
                  <a:solidFill>
                    <a:prstClr val="black"/>
                  </a:solidFill>
                  <a:latin typeface="+mj-lt"/>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rPr>
              <a:t>CA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rPr>
              <a:t>NV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rPr>
              <a:t>MEXICO</a:t>
            </a:r>
            <a:r>
              <a:rPr lang="en-US" sz="1200" dirty="0">
                <a:solidFill>
                  <a:prstClr val="black"/>
                </a:solidFill>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rPr>
              <a:t>Los Angeles </a:t>
            </a:r>
          </a:p>
        </p:txBody>
      </p:sp>
      <p:sp>
        <p:nvSpPr>
          <p:cNvPr id="14" name="TextBox 13"/>
          <p:cNvSpPr txBox="1"/>
          <p:nvPr/>
        </p:nvSpPr>
        <p:spPr>
          <a:xfrm>
            <a:off x="626643" y="1876000"/>
            <a:ext cx="3451563" cy="400110"/>
          </a:xfrm>
          <a:prstGeom prst="rect">
            <a:avLst/>
          </a:prstGeom>
          <a:solidFill>
            <a:srgbClr val="FFFFFF"/>
          </a:solidFill>
          <a:ln w="19050">
            <a:solidFill>
              <a:srgbClr val="FF0000"/>
            </a:solidFill>
          </a:ln>
        </p:spPr>
        <p:txBody>
          <a:bodyPr wrap="square" rtlCol="0">
            <a:spAutoFit/>
          </a:bodyPr>
          <a:lstStyle/>
          <a:p>
            <a:r>
              <a:rPr lang="en-US" sz="1000" dirty="0">
                <a:solidFill>
                  <a:srgbClr val="FF0000"/>
                </a:solidFill>
              </a:rPr>
              <a:t>The text above the scale bar should be separately editable, but the scale bar itself should not.</a:t>
            </a:r>
            <a:endParaRPr lang="en-US" sz="1000" b="1" dirty="0">
              <a:solidFill>
                <a:srgbClr val="FF0000"/>
              </a:solidFill>
            </a:endParaRPr>
          </a:p>
        </p:txBody>
      </p:sp>
      <p:pic>
        <p:nvPicPr>
          <p:cNvPr id="15" name="Picture 14"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643" y="5677821"/>
            <a:ext cx="493793" cy="71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14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103741"/>
            <a:ext cx="1062643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t>List </a:t>
            </a:r>
            <a:r>
              <a:rPr lang="en-US" sz="2200" b="1" dirty="0"/>
              <a:t>advisors</a:t>
            </a:r>
            <a:r>
              <a:rPr lang="en-US" sz="2200" dirty="0"/>
              <a:t>, </a:t>
            </a:r>
            <a:r>
              <a:rPr lang="en-US" sz="2200" b="1" dirty="0"/>
              <a:t>partners</a:t>
            </a:r>
            <a:r>
              <a:rPr lang="en-US" sz="2200" dirty="0"/>
              <a:t>, and </a:t>
            </a:r>
            <a:r>
              <a:rPr lang="en-US" sz="2200" b="1" dirty="0"/>
              <a:t>others</a:t>
            </a:r>
            <a:r>
              <a:rPr lang="en-US" sz="2200" dirty="0"/>
              <a:t> who have contributed in any way to the project.</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t>If your project is a multi-term one, acknowledge </a:t>
            </a:r>
            <a:r>
              <a:rPr lang="en-US" sz="2200" b="1" dirty="0"/>
              <a:t>past contributors</a:t>
            </a:r>
            <a:r>
              <a:rPr lang="en-US" sz="2200" dirty="0"/>
              <a:t>.</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t>Feel free to </a:t>
            </a:r>
            <a:r>
              <a:rPr lang="en-US" sz="2200" b="1" dirty="0"/>
              <a:t>modify</a:t>
            </a:r>
            <a:r>
              <a:rPr lang="en-US" sz="2200" dirty="0"/>
              <a:t> the slide as needed to fit your content.</a:t>
            </a:r>
          </a:p>
          <a:p>
            <a:pPr>
              <a:lnSpc>
                <a:spcPct val="100000"/>
              </a:lnSpc>
              <a:spcBef>
                <a:spcPts val="0"/>
              </a:spcBef>
              <a:spcAft>
                <a:spcPts val="600"/>
              </a:spcAft>
            </a:pPr>
            <a:endParaRPr lang="en-US" sz="2200" dirty="0"/>
          </a:p>
          <a:p>
            <a:pPr indent="114300">
              <a:lnSpc>
                <a:spcPct val="100000"/>
              </a:lnSpc>
              <a:spcBef>
                <a:spcPts val="0"/>
              </a:spcBef>
              <a:spcAft>
                <a:spcPts val="600"/>
              </a:spcAft>
            </a:pPr>
            <a:r>
              <a:rPr lang="en-US" sz="2200" b="1" dirty="0"/>
              <a:t>If you used ESA Sentinel data, you need to include the following disclaimer:</a:t>
            </a:r>
            <a:r>
              <a:rPr lang="en-US" sz="2200" dirty="0"/>
              <a:t> </a:t>
            </a:r>
          </a:p>
          <a:p>
            <a:pPr marL="114300">
              <a:lnSpc>
                <a:spcPct val="100000"/>
              </a:lnSpc>
              <a:spcBef>
                <a:spcPts val="0"/>
              </a:spcBef>
              <a:spcAft>
                <a:spcPts val="600"/>
              </a:spcAft>
            </a:pPr>
            <a:r>
              <a:rPr lang="en-US" sz="2200" dirty="0"/>
              <a:t>This material contains modified Copernicus Sentinel data (insert year), processed by ESA. </a:t>
            </a:r>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
        <p:nvSpPr>
          <p:cNvPr id="3" name="TextBox 2"/>
          <p:cNvSpPr txBox="1"/>
          <p:nvPr/>
        </p:nvSpPr>
        <p:spPr>
          <a:xfrm>
            <a:off x="3821399" y="4555913"/>
            <a:ext cx="3655725" cy="584775"/>
          </a:xfrm>
          <a:prstGeom prst="rect">
            <a:avLst/>
          </a:prstGeom>
          <a:noFill/>
          <a:ln w="19050">
            <a:solidFill>
              <a:srgbClr val="FF0000"/>
            </a:solidFill>
          </a:ln>
        </p:spPr>
        <p:txBody>
          <a:bodyPr wrap="square" rtlCol="0">
            <a:spAutoFit/>
          </a:bodyPr>
          <a:lstStyle/>
          <a:p>
            <a:pPr algn="ctr"/>
            <a:r>
              <a:rPr lang="en-US" sz="1600" dirty="0">
                <a:solidFill>
                  <a:srgbClr val="FF0000"/>
                </a:solidFill>
              </a:rPr>
              <a:t>You </a:t>
            </a:r>
            <a:r>
              <a:rPr lang="en-US" sz="1600" b="1" dirty="0">
                <a:solidFill>
                  <a:srgbClr val="FF0000"/>
                </a:solidFill>
              </a:rPr>
              <a:t>must</a:t>
            </a:r>
            <a:r>
              <a:rPr lang="en-US" sz="1600" dirty="0">
                <a:solidFill>
                  <a:srgbClr val="FF0000"/>
                </a:solidFill>
              </a:rPr>
              <a:t> use this slide template for your acknowledgement section!</a:t>
            </a:r>
          </a:p>
        </p:txBody>
      </p:sp>
    </p:spTree>
    <p:extLst>
      <p:ext uri="{BB962C8B-B14F-4D97-AF65-F5344CB8AC3E}">
        <p14:creationId xmlns:p14="http://schemas.microsoft.com/office/powerpoint/2010/main" val="523762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944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3" name="Text Placeholder 5"/>
          <p:cNvSpPr txBox="1">
            <a:spLocks/>
          </p:cNvSpPr>
          <p:nvPr/>
        </p:nvSpPr>
        <p:spPr>
          <a:xfrm>
            <a:off x="342906"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solidFill>
                  <a:schemeClr val="tx1">
                    <a:lumMod val="75000"/>
                    <a:lumOff val="25000"/>
                  </a:schemeClr>
                </a:solidFill>
              </a:rPr>
              <a:t>Study Area</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solidFill>
                  <a:schemeClr val="tx1">
                    <a:lumMod val="75000"/>
                    <a:lumOff val="25000"/>
                  </a:schemeClr>
                </a:solidFill>
              </a:rPr>
              <a:t>Study Period</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solidFill>
                  <a:schemeClr val="tx1">
                    <a:lumMod val="75000"/>
                    <a:lumOff val="25000"/>
                  </a:schemeClr>
                </a:solidFill>
              </a:rPr>
              <a:t>Objectives</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solidFill>
                  <a:schemeClr val="tx1">
                    <a:lumMod val="75000"/>
                    <a:lumOff val="25000"/>
                  </a:schemeClr>
                </a:solidFill>
              </a:rPr>
              <a:t>Partners</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solidFill>
                  <a:schemeClr val="tx1">
                    <a:lumMod val="75000"/>
                    <a:lumOff val="25000"/>
                  </a:schemeClr>
                </a:solidFill>
              </a:rPr>
              <a:t>Community Concerns</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solidFill>
                  <a:schemeClr val="tx1">
                    <a:lumMod val="75000"/>
                    <a:lumOff val="25000"/>
                  </a:schemeClr>
                </a:solidFill>
              </a:rPr>
              <a:t>NASA Satellites/Sensors Used</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solidFill>
                  <a:schemeClr val="tx1">
                    <a:lumMod val="75000"/>
                    <a:lumOff val="25000"/>
                  </a:schemeClr>
                </a:solidFill>
              </a:rPr>
              <a:t>Methodology</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solidFill>
                  <a:schemeClr val="tx1">
                    <a:lumMod val="75000"/>
                    <a:lumOff val="25000"/>
                  </a:schemeClr>
                </a:solidFill>
              </a:rPr>
              <a:t>Results</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solidFill>
                  <a:schemeClr val="tx1">
                    <a:lumMod val="75000"/>
                    <a:lumOff val="25000"/>
                  </a:schemeClr>
                </a:solidFill>
              </a:rPr>
              <a:t>Conclusions</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solidFill>
                  <a:schemeClr val="tx1">
                    <a:lumMod val="75000"/>
                    <a:lumOff val="25000"/>
                  </a:schemeClr>
                </a:solidFill>
              </a:rPr>
              <a:t>Errors &amp; Uncertainties</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solidFill>
                  <a:schemeClr val="tx1">
                    <a:lumMod val="75000"/>
                    <a:lumOff val="25000"/>
                  </a:schemeClr>
                </a:solidFill>
              </a:rPr>
              <a:t>Future Work</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solidFill>
                  <a:schemeClr val="tx1">
                    <a:lumMod val="75000"/>
                    <a:lumOff val="25000"/>
                  </a:schemeClr>
                </a:solidFill>
              </a:rPr>
              <a:t>Acknowledgements</a:t>
            </a:r>
          </a:p>
        </p:txBody>
      </p:sp>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a:solidFill>
                  <a:srgbClr val="1B57AF"/>
                </a:solidFill>
              </a:rPr>
              <a:t>SLIDE TEMPLATE: COMPONENTS</a:t>
            </a:r>
          </a:p>
        </p:txBody>
      </p:sp>
      <p:pic>
        <p:nvPicPr>
          <p:cNvPr id="7"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428006" y="1374529"/>
            <a:ext cx="5395931" cy="4527485"/>
          </a:xfrm>
          <a:prstGeom prst="rect">
            <a:avLst/>
          </a:prstGeom>
          <a:effectLst>
            <a:outerShdw blurRad="50800" dist="38100" dir="2700000" algn="tl" rotWithShape="0">
              <a:prstClr val="black">
                <a:alpha val="40000"/>
              </a:prstClr>
            </a:outerShdw>
          </a:effectLst>
        </p:spPr>
      </p:pic>
      <p:sp>
        <p:nvSpPr>
          <p:cNvPr id="8" name="Text Placeholder 4"/>
          <p:cNvSpPr txBox="1">
            <a:spLocks/>
          </p:cNvSpPr>
          <p:nvPr/>
        </p:nvSpPr>
        <p:spPr>
          <a:xfrm>
            <a:off x="6484442"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1751006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1B57AF"/>
                </a:solidFill>
              </a:rPr>
              <a:t>PRESENTATION GUIDELINES: FONTS</a:t>
            </a:r>
          </a:p>
        </p:txBody>
      </p:sp>
      <p:sp>
        <p:nvSpPr>
          <p:cNvPr id="3" name="Text Placeholder 3"/>
          <p:cNvSpPr txBox="1">
            <a:spLocks/>
          </p:cNvSpPr>
          <p:nvPr/>
        </p:nvSpPr>
        <p:spPr>
          <a:xfrm>
            <a:off x="1257300"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1B57AF"/>
              </a:buClr>
              <a:buFont typeface="Webdings" panose="05030102010509060703" pitchFamily="18" charset="2"/>
              <a:buChar char=""/>
            </a:pPr>
            <a:r>
              <a:rPr lang="en-US" b="1" dirty="0">
                <a:solidFill>
                  <a:schemeClr val="tx1">
                    <a:lumMod val="75000"/>
                    <a:lumOff val="25000"/>
                  </a:schemeClr>
                </a:solidFill>
              </a:rPr>
              <a:t>Font is always Century Gothic, </a:t>
            </a:r>
            <a:r>
              <a:rPr lang="en-US" dirty="0">
                <a:solidFill>
                  <a:schemeClr val="tx1">
                    <a:lumMod val="75000"/>
                    <a:lumOff val="25000"/>
                  </a:schemeClr>
                </a:solidFill>
              </a:rPr>
              <a:t>including on figures and image captions</a:t>
            </a:r>
          </a:p>
          <a:p>
            <a:pPr marL="342900" indent="-342900">
              <a:lnSpc>
                <a:spcPct val="100000"/>
              </a:lnSpc>
              <a:spcAft>
                <a:spcPts val="600"/>
              </a:spcAft>
              <a:buClr>
                <a:srgbClr val="1B57AF"/>
              </a:buClr>
              <a:buFont typeface="Webdings" panose="05030102010509060703" pitchFamily="18" charset="2"/>
              <a:buChar char=""/>
            </a:pPr>
            <a:r>
              <a:rPr lang="en-US" dirty="0">
                <a:solidFill>
                  <a:schemeClr val="tx1">
                    <a:lumMod val="75000"/>
                    <a:lumOff val="25000"/>
                  </a:schemeClr>
                </a:solidFill>
              </a:rPr>
              <a:t>Font color is </a:t>
            </a:r>
            <a:r>
              <a:rPr lang="en-US" b="1" dirty="0">
                <a:solidFill>
                  <a:schemeClr val="tx1">
                    <a:lumMod val="75000"/>
                    <a:lumOff val="25000"/>
                  </a:schemeClr>
                </a:solidFill>
              </a:rPr>
              <a:t>Black, Text 1, Lighter 25%, </a:t>
            </a:r>
            <a:r>
              <a:rPr lang="en-US" dirty="0">
                <a:solidFill>
                  <a:schemeClr val="tx1">
                    <a:lumMod val="75000"/>
                    <a:lumOff val="25000"/>
                  </a:schemeClr>
                </a:solidFill>
              </a:rPr>
              <a:t>NOT Black</a:t>
            </a:r>
          </a:p>
          <a:p>
            <a:pPr marL="342900" indent="-342900">
              <a:lnSpc>
                <a:spcPct val="100000"/>
              </a:lnSpc>
              <a:spcAft>
                <a:spcPts val="600"/>
              </a:spcAft>
              <a:buClr>
                <a:srgbClr val="1B57AF"/>
              </a:buClr>
              <a:buFont typeface="Webdings" panose="05030102010509060703" pitchFamily="18" charset="2"/>
              <a:buChar char=""/>
            </a:pPr>
            <a:r>
              <a:rPr lang="en-US" dirty="0">
                <a:solidFill>
                  <a:schemeClr val="tx1">
                    <a:lumMod val="75000"/>
                    <a:lumOff val="25000"/>
                  </a:schemeClr>
                </a:solidFill>
              </a:rPr>
              <a:t>Font sizing:</a:t>
            </a:r>
          </a:p>
          <a:p>
            <a:pPr marL="800100" lvl="1" indent="-342900">
              <a:lnSpc>
                <a:spcPct val="100000"/>
              </a:lnSpc>
              <a:spcAft>
                <a:spcPts val="600"/>
              </a:spcAft>
              <a:buClr>
                <a:srgbClr val="1B57AF"/>
              </a:buClr>
              <a:buFont typeface="Webdings" panose="05030102010509060703" pitchFamily="18" charset="2"/>
              <a:buChar char=""/>
            </a:pPr>
            <a:r>
              <a:rPr lang="en-US" sz="2000" b="1" dirty="0">
                <a:solidFill>
                  <a:schemeClr val="tx1">
                    <a:lumMod val="75000"/>
                    <a:lumOff val="25000"/>
                  </a:schemeClr>
                </a:solidFill>
              </a:rPr>
              <a:t>Header text</a:t>
            </a:r>
            <a:r>
              <a:rPr lang="en-US" sz="2000" dirty="0">
                <a:solidFill>
                  <a:schemeClr val="tx1">
                    <a:lumMod val="75000"/>
                    <a:lumOff val="25000"/>
                  </a:schemeClr>
                </a:solidFill>
              </a:rPr>
              <a:t> point size should be between </a:t>
            </a:r>
            <a:r>
              <a:rPr lang="en-US" sz="2000" b="1" dirty="0">
                <a:solidFill>
                  <a:schemeClr val="tx1">
                    <a:lumMod val="75000"/>
                    <a:lumOff val="25000"/>
                  </a:schemeClr>
                </a:solidFill>
              </a:rPr>
              <a:t>32 and 44 </a:t>
            </a:r>
            <a:r>
              <a:rPr lang="en-US" sz="2000" dirty="0">
                <a:solidFill>
                  <a:schemeClr val="tx1">
                    <a:lumMod val="75000"/>
                    <a:lumOff val="25000"/>
                  </a:schemeClr>
                </a:solidFill>
              </a:rPr>
              <a:t>on most slides</a:t>
            </a:r>
          </a:p>
          <a:p>
            <a:pPr marL="800100" lvl="1" indent="-342900">
              <a:lnSpc>
                <a:spcPct val="100000"/>
              </a:lnSpc>
              <a:spcAft>
                <a:spcPts val="600"/>
              </a:spcAft>
              <a:buClr>
                <a:srgbClr val="1B57AF"/>
              </a:buClr>
              <a:buFont typeface="Webdings" panose="05030102010509060703" pitchFamily="18" charset="2"/>
              <a:buChar char=""/>
            </a:pPr>
            <a:r>
              <a:rPr lang="en-US" sz="2000" b="1" dirty="0">
                <a:solidFill>
                  <a:schemeClr val="tx1">
                    <a:lumMod val="75000"/>
                    <a:lumOff val="25000"/>
                  </a:schemeClr>
                </a:solidFill>
              </a:rPr>
              <a:t>Body text </a:t>
            </a:r>
            <a:r>
              <a:rPr lang="en-US" sz="2000" dirty="0">
                <a:solidFill>
                  <a:schemeClr val="tx1">
                    <a:lumMod val="75000"/>
                    <a:lumOff val="25000"/>
                  </a:schemeClr>
                </a:solidFill>
              </a:rPr>
              <a:t>point size should be at least </a:t>
            </a:r>
            <a:r>
              <a:rPr lang="en-US" sz="2000" b="1" dirty="0">
                <a:solidFill>
                  <a:schemeClr val="tx1">
                    <a:lumMod val="75000"/>
                    <a:lumOff val="25000"/>
                  </a:schemeClr>
                </a:solidFill>
              </a:rPr>
              <a:t>20</a:t>
            </a:r>
            <a:endParaRPr lang="en-US" sz="2000" dirty="0">
              <a:solidFill>
                <a:schemeClr val="tx1">
                  <a:lumMod val="75000"/>
                  <a:lumOff val="25000"/>
                </a:schemeClr>
              </a:solidFill>
            </a:endParaRPr>
          </a:p>
          <a:p>
            <a:pPr marL="800100" lvl="1" indent="-342900">
              <a:lnSpc>
                <a:spcPct val="100000"/>
              </a:lnSpc>
              <a:spcAft>
                <a:spcPts val="600"/>
              </a:spcAft>
              <a:buClr>
                <a:srgbClr val="1B57AF"/>
              </a:buClr>
              <a:buFont typeface="Webdings" panose="05030102010509060703" pitchFamily="18" charset="2"/>
              <a:buChar char=""/>
            </a:pPr>
            <a:r>
              <a:rPr lang="en-US" sz="2000" b="1" dirty="0">
                <a:solidFill>
                  <a:schemeClr val="tx1">
                    <a:lumMod val="75000"/>
                    <a:lumOff val="25000"/>
                  </a:schemeClr>
                </a:solidFill>
              </a:rPr>
              <a:t>All other text </a:t>
            </a:r>
            <a:r>
              <a:rPr lang="en-US" sz="2000" dirty="0">
                <a:solidFill>
                  <a:schemeClr val="tx1">
                    <a:lumMod val="75000"/>
                    <a:lumOff val="25000"/>
                  </a:schemeClr>
                </a:solidFill>
              </a:rPr>
              <a:t>(captions, legend items, image credits) should be </a:t>
            </a:r>
            <a:r>
              <a:rPr lang="en-US" sz="2000" u="sng" dirty="0">
                <a:solidFill>
                  <a:schemeClr val="tx1">
                    <a:lumMod val="75000"/>
                    <a:lumOff val="25000"/>
                  </a:schemeClr>
                </a:solidFill>
              </a:rPr>
              <a:t>no smaller than</a:t>
            </a:r>
            <a:r>
              <a:rPr lang="en-US" sz="2000" dirty="0">
                <a:solidFill>
                  <a:schemeClr val="tx1">
                    <a:lumMod val="75000"/>
                    <a:lumOff val="25000"/>
                  </a:schemeClr>
                </a:solidFill>
              </a:rPr>
              <a:t> </a:t>
            </a:r>
            <a:r>
              <a:rPr lang="en-US" sz="2000" b="1" dirty="0">
                <a:solidFill>
                  <a:schemeClr val="tx1">
                    <a:lumMod val="75000"/>
                    <a:lumOff val="25000"/>
                  </a:schemeClr>
                </a:solidFill>
              </a:rPr>
              <a:t>14 point type</a:t>
            </a:r>
            <a:endParaRPr lang="en-US" sz="2000" dirty="0">
              <a:solidFill>
                <a:schemeClr val="tx1">
                  <a:lumMod val="75000"/>
                  <a:lumOff val="25000"/>
                </a:schemeClr>
              </a:solidFill>
            </a:endParaRPr>
          </a:p>
          <a:p>
            <a:pPr marL="342900" indent="-342900">
              <a:lnSpc>
                <a:spcPct val="100000"/>
              </a:lnSpc>
              <a:spcAft>
                <a:spcPts val="600"/>
              </a:spcAft>
              <a:buClr>
                <a:srgbClr val="1B57AF"/>
              </a:buClr>
              <a:buFont typeface="Webdings" panose="05030102010509060703" pitchFamily="18" charset="2"/>
              <a:buChar char=""/>
            </a:pPr>
            <a:r>
              <a:rPr lang="en-US" dirty="0">
                <a:solidFill>
                  <a:schemeClr val="tx1">
                    <a:lumMod val="75000"/>
                    <a:lumOff val="25000"/>
                  </a:schemeClr>
                </a:solidFill>
              </a:rPr>
              <a:t>Try to use a </a:t>
            </a:r>
            <a:r>
              <a:rPr lang="en-US" b="1" dirty="0">
                <a:solidFill>
                  <a:schemeClr val="tx1">
                    <a:lumMod val="75000"/>
                    <a:lumOff val="25000"/>
                  </a:schemeClr>
                </a:solidFill>
              </a:rPr>
              <a:t>consistent font size</a:t>
            </a:r>
            <a:r>
              <a:rPr lang="en-US" dirty="0">
                <a:solidFill>
                  <a:schemeClr val="tx1">
                    <a:lumMod val="75000"/>
                    <a:lumOff val="25000"/>
                  </a:schemeClr>
                </a:solidFill>
              </a:rPr>
              <a:t> between slides</a:t>
            </a:r>
          </a:p>
          <a:p>
            <a:pPr marL="342900" indent="-342900">
              <a:lnSpc>
                <a:spcPct val="100000"/>
              </a:lnSpc>
              <a:spcAft>
                <a:spcPts val="600"/>
              </a:spcAft>
              <a:buClr>
                <a:srgbClr val="1B57AF"/>
              </a:buClr>
              <a:buFont typeface="Webdings" panose="05030102010509060703" pitchFamily="18" charset="2"/>
              <a:buChar char=""/>
            </a:pPr>
            <a:r>
              <a:rPr lang="en-US" dirty="0">
                <a:solidFill>
                  <a:schemeClr val="tx1">
                    <a:lumMod val="75000"/>
                    <a:lumOff val="25000"/>
                  </a:schemeClr>
                </a:solidFill>
              </a:rPr>
              <a:t>The standard DEVELOP bullet style is </a:t>
            </a:r>
            <a:r>
              <a:rPr lang="en-US" b="1" dirty="0">
                <a:solidFill>
                  <a:schemeClr val="tx1">
                    <a:lumMod val="75000"/>
                    <a:lumOff val="25000"/>
                  </a:schemeClr>
                </a:solidFill>
              </a:rPr>
              <a:t>symbol #52 </a:t>
            </a:r>
            <a:r>
              <a:rPr lang="en-US" dirty="0">
                <a:solidFill>
                  <a:schemeClr val="tx1">
                    <a:lumMod val="75000"/>
                    <a:lumOff val="25000"/>
                  </a:schemeClr>
                </a:solidFill>
              </a:rPr>
              <a:t>in the </a:t>
            </a:r>
            <a:r>
              <a:rPr lang="en-US" b="1" dirty="0">
                <a:solidFill>
                  <a:schemeClr val="tx1">
                    <a:lumMod val="75000"/>
                    <a:lumOff val="25000"/>
                  </a:schemeClr>
                </a:solidFill>
              </a:rPr>
              <a:t>Webdings</a:t>
            </a:r>
            <a:r>
              <a:rPr lang="en-US" dirty="0">
                <a:solidFill>
                  <a:schemeClr val="tx1">
                    <a:lumMod val="75000"/>
                    <a:lumOff val="25000"/>
                  </a:schemeClr>
                </a:solidFill>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endParaRPr>
          </a:p>
        </p:txBody>
      </p:sp>
      <p:pic>
        <p:nvPicPr>
          <p:cNvPr id="4" name="Picture 3"/>
          <p:cNvPicPr>
            <a:picLocks noChangeAspect="1"/>
          </p:cNvPicPr>
          <p:nvPr/>
        </p:nvPicPr>
        <p:blipFill rotWithShape="1">
          <a:blip r:embed="rId2"/>
          <a:srcRect l="72635" t="10957" r="22096" b="71407"/>
          <a:stretch/>
        </p:blipFill>
        <p:spPr>
          <a:xfrm>
            <a:off x="9418756" y="952500"/>
            <a:ext cx="1960187" cy="2214094"/>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363" y="3284873"/>
            <a:ext cx="3593837" cy="2804160"/>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1824591" y="5824289"/>
            <a:ext cx="1334724" cy="338554"/>
          </a:xfrm>
          <a:prstGeom prst="rect">
            <a:avLst/>
          </a:prstGeom>
          <a:noFill/>
        </p:spPr>
        <p:txBody>
          <a:bodyPr wrap="square" rtlCol="0">
            <a:spAutoFit/>
          </a:bodyPr>
          <a:lstStyle/>
          <a:p>
            <a:pPr marL="285750" indent="-285750">
              <a:buClr>
                <a:srgbClr val="1B57AF"/>
              </a:buClr>
              <a:buFont typeface="Century Gothic" panose="020B0502020202020204" pitchFamily="34" charset="0"/>
              <a:buChar char="►"/>
            </a:pPr>
            <a:r>
              <a:rPr lang="en-US" sz="1600" dirty="0">
                <a:solidFill>
                  <a:schemeClr val="tx1">
                    <a:lumMod val="75000"/>
                    <a:lumOff val="25000"/>
                  </a:schemeClr>
                </a:solidFill>
              </a:rPr>
              <a:t>Not this</a:t>
            </a:r>
          </a:p>
        </p:txBody>
      </p:sp>
      <p:sp>
        <p:nvSpPr>
          <p:cNvPr id="7" name="TextBox 6"/>
          <p:cNvSpPr txBox="1"/>
          <p:nvPr/>
        </p:nvSpPr>
        <p:spPr>
          <a:xfrm>
            <a:off x="3040586" y="5824289"/>
            <a:ext cx="1042273" cy="338554"/>
          </a:xfrm>
          <a:prstGeom prst="rect">
            <a:avLst/>
          </a:prstGeom>
          <a:noFill/>
        </p:spPr>
        <p:txBody>
          <a:bodyPr wrap="none" rtlCol="0">
            <a:spAutoFit/>
          </a:bodyPr>
          <a:lstStyle/>
          <a:p>
            <a:pPr marL="285750" indent="-285750">
              <a:buClr>
                <a:srgbClr val="1B57AF"/>
              </a:buClr>
              <a:buFont typeface="Wingdings" panose="05000000000000000000" pitchFamily="2" charset="2"/>
              <a:buChar char="Ø"/>
            </a:pPr>
            <a:r>
              <a:rPr lang="en-US" sz="1600" dirty="0">
                <a:solidFill>
                  <a:schemeClr val="tx1">
                    <a:lumMod val="75000"/>
                    <a:lumOff val="25000"/>
                  </a:schemeClr>
                </a:solidFill>
              </a:rPr>
              <a:t>or this</a:t>
            </a:r>
          </a:p>
        </p:txBody>
      </p:sp>
      <p:sp>
        <p:nvSpPr>
          <p:cNvPr id="8" name="TextBox 7"/>
          <p:cNvSpPr txBox="1"/>
          <p:nvPr/>
        </p:nvSpPr>
        <p:spPr>
          <a:xfrm>
            <a:off x="4124550" y="5824289"/>
            <a:ext cx="1042273" cy="338554"/>
          </a:xfrm>
          <a:prstGeom prst="rect">
            <a:avLst/>
          </a:prstGeom>
          <a:noFill/>
        </p:spPr>
        <p:txBody>
          <a:bodyPr wrap="none" rtlCol="0">
            <a:spAutoFit/>
          </a:bodyPr>
          <a:lstStyle/>
          <a:p>
            <a:pPr marL="285750" indent="-285750">
              <a:buClr>
                <a:srgbClr val="1B57AF"/>
              </a:buClr>
              <a:buFont typeface="Arial" panose="020B0604020202020204" pitchFamily="34" charset="0"/>
              <a:buChar char="•"/>
            </a:pPr>
            <a:r>
              <a:rPr lang="en-US" sz="1600" dirty="0">
                <a:solidFill>
                  <a:schemeClr val="tx1">
                    <a:lumMod val="75000"/>
                    <a:lumOff val="25000"/>
                  </a:schemeClr>
                </a:solidFill>
              </a:rPr>
              <a:t>or this</a:t>
            </a:r>
          </a:p>
        </p:txBody>
      </p:sp>
    </p:spTree>
    <p:extLst>
      <p:ext uri="{BB962C8B-B14F-4D97-AF65-F5344CB8AC3E}">
        <p14:creationId xmlns:p14="http://schemas.microsoft.com/office/powerpoint/2010/main" val="1703002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TIPS</a:t>
            </a:r>
          </a:p>
        </p:txBody>
      </p:sp>
      <p:sp>
        <p:nvSpPr>
          <p:cNvPr id="3" name="Text Placeholder 3"/>
          <p:cNvSpPr txBox="1">
            <a:spLocks/>
          </p:cNvSpPr>
          <p:nvPr/>
        </p:nvSpPr>
        <p:spPr>
          <a:xfrm>
            <a:off x="370608" y="1676413"/>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Overall, keep text to a </a:t>
            </a:r>
            <a:r>
              <a:rPr lang="en-US" sz="2000" b="1" dirty="0">
                <a:solidFill>
                  <a:schemeClr val="tx1">
                    <a:lumMod val="75000"/>
                    <a:lumOff val="25000"/>
                  </a:schemeClr>
                </a:solidFill>
              </a:rPr>
              <a:t>minimum</a:t>
            </a:r>
            <a:r>
              <a:rPr lang="en-US" sz="2000" dirty="0">
                <a:solidFill>
                  <a:schemeClr val="tx1">
                    <a:lumMod val="75000"/>
                    <a:lumOff val="25000"/>
                  </a:schemeClr>
                </a:solidFill>
              </a:rPr>
              <a:t>. </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b="1" dirty="0">
                <a:solidFill>
                  <a:schemeClr val="tx1">
                    <a:lumMod val="75000"/>
                    <a:lumOff val="25000"/>
                  </a:schemeClr>
                </a:solidFill>
              </a:rPr>
              <a:t>Include a visual</a:t>
            </a:r>
            <a:r>
              <a:rPr lang="en-US" sz="2000" dirty="0">
                <a:solidFill>
                  <a:schemeClr val="tx1">
                    <a:lumMod val="75000"/>
                    <a:lumOff val="25000"/>
                  </a:schemeClr>
                </a:solidFill>
              </a:rPr>
              <a:t> on each slide, if possible.</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sz="2000" b="1" dirty="0">
                <a:solidFill>
                  <a:schemeClr val="tx1">
                    <a:lumMod val="75000"/>
                    <a:lumOff val="25000"/>
                  </a:schemeClr>
                </a:solidFill>
              </a:rPr>
              <a:t>Maximize the size </a:t>
            </a:r>
            <a:r>
              <a:rPr lang="en-US" sz="2000" dirty="0">
                <a:solidFill>
                  <a:schemeClr val="tx1">
                    <a:lumMod val="75000"/>
                    <a:lumOff val="25000"/>
                  </a:schemeClr>
                </a:solidFill>
              </a:rPr>
              <a:t>of any images, figures, and graphs to fill up the slide.</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If you have image borders, which are usually a good idea, make sure they are consistent.</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Arrange content to </a:t>
            </a:r>
            <a:r>
              <a:rPr lang="en-US" sz="2000" b="1" dirty="0">
                <a:solidFill>
                  <a:schemeClr val="tx1">
                    <a:lumMod val="75000"/>
                    <a:lumOff val="25000"/>
                  </a:schemeClr>
                </a:solidFill>
              </a:rPr>
              <a:t>minimize white space</a:t>
            </a:r>
            <a:r>
              <a:rPr lang="en-US" sz="2000" dirty="0">
                <a:solidFill>
                  <a:schemeClr val="tx1">
                    <a:lumMod val="75000"/>
                    <a:lumOff val="25000"/>
                  </a:schemeClr>
                </a:solidFill>
              </a:rPr>
              <a:t>.</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Include </a:t>
            </a:r>
            <a:r>
              <a:rPr lang="en-US" sz="2000" b="1" dirty="0">
                <a:solidFill>
                  <a:schemeClr val="tx1">
                    <a:lumMod val="75000"/>
                    <a:lumOff val="25000"/>
                  </a:schemeClr>
                </a:solidFill>
              </a:rPr>
              <a:t>full speaker notes </a:t>
            </a:r>
            <a:r>
              <a:rPr lang="en-US" sz="2000" dirty="0">
                <a:solidFill>
                  <a:schemeClr val="tx1">
                    <a:lumMod val="75000"/>
                    <a:lumOff val="25000"/>
                  </a:schemeClr>
                </a:solidFill>
              </a:rPr>
              <a:t>for each slide (see below).</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You need to include image information in your speakers notes as well.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7858" y="1532597"/>
            <a:ext cx="4042541"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657858" y="4166435"/>
            <a:ext cx="4046096"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6314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The Align Tool</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Don’t forget about the distribute spacing tool as well</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Text Box Formatting (1)</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Shrinking text boxes to fit your text can make it easy to align elements</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Line Spacing Formatting (2)</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Consistent line spacing can make your presentation look more professional</a:t>
            </a:r>
          </a:p>
        </p:txBody>
      </p:sp>
      <p:grpSp>
        <p:nvGrpSpPr>
          <p:cNvPr id="12" name="Group 11"/>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chemeClr val="tx1">
                  <a:lumMod val="75000"/>
                  <a:lumOff val="25000"/>
                </a:scheme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0"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(1)</a:t>
              </a:r>
            </a:p>
          </p:txBody>
        </p:sp>
      </p:grpSp>
      <p:grpSp>
        <p:nvGrpSpPr>
          <p:cNvPr id="13" name="Group 12"/>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chemeClr val="tx1">
                  <a:lumMod val="75000"/>
                  <a:lumOff val="25000"/>
                </a:schemeClr>
              </a:solidFill>
            </a:ln>
          </p:spPr>
        </p:pic>
        <p:sp>
          <p:nvSpPr>
            <p:cNvPr id="9" name="TextBox 8"/>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1"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(2)</a:t>
              </a:r>
            </a:p>
          </p:txBody>
        </p:sp>
      </p:grpSp>
    </p:spTree>
    <p:extLst>
      <p:ext uri="{BB962C8B-B14F-4D97-AF65-F5344CB8AC3E}">
        <p14:creationId xmlns:p14="http://schemas.microsoft.com/office/powerpoint/2010/main" val="1250827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1B57AF"/>
                </a:solidFill>
              </a:rPr>
              <a:t>IMAGES, PHOTOS, &amp; LOGOS</a:t>
            </a:r>
          </a:p>
        </p:txBody>
      </p:sp>
      <p:sp>
        <p:nvSpPr>
          <p:cNvPr id="9" name="Text Placeholder 2"/>
          <p:cNvSpPr txBox="1">
            <a:spLocks/>
          </p:cNvSpPr>
          <p:nvPr/>
        </p:nvSpPr>
        <p:spPr>
          <a:xfrm>
            <a:off x="505777" y="1206536"/>
            <a:ext cx="5977085" cy="415498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1B57AF"/>
              </a:buClr>
              <a:buFont typeface="Webdings" panose="05030102010509060703" pitchFamily="18" charset="2"/>
              <a:buChar char="4"/>
            </a:pPr>
            <a:r>
              <a:rPr lang="en-US" sz="1800" b="1" dirty="0">
                <a:solidFill>
                  <a:schemeClr val="tx1">
                    <a:lumMod val="75000"/>
                    <a:lumOff val="25000"/>
                  </a:schemeClr>
                </a:solidFill>
              </a:rPr>
              <a:t>Do not </a:t>
            </a:r>
            <a:r>
              <a:rPr lang="en-US" sz="1800" dirty="0">
                <a:solidFill>
                  <a:schemeClr val="tx1">
                    <a:lumMod val="75000"/>
                    <a:lumOff val="25000"/>
                  </a:schemeClr>
                </a:solidFill>
              </a:rPr>
              <a:t>include the image URL in the source text box, but do place it in the </a:t>
            </a:r>
            <a:r>
              <a:rPr lang="en-US" sz="1800" b="1" dirty="0">
                <a:solidFill>
                  <a:schemeClr val="tx1">
                    <a:lumMod val="75000"/>
                    <a:lumOff val="25000"/>
                  </a:schemeClr>
                </a:solidFill>
              </a:rPr>
              <a:t>notes section</a:t>
            </a:r>
            <a:r>
              <a:rPr lang="en-US" sz="1800" dirty="0">
                <a:solidFill>
                  <a:schemeClr val="tx1">
                    <a:lumMod val="75000"/>
                    <a:lumOff val="25000"/>
                  </a:schemeClr>
                </a:solidFill>
              </a:rPr>
              <a:t> below.</a:t>
            </a:r>
          </a:p>
          <a:p>
            <a:pPr>
              <a:lnSpc>
                <a:spcPct val="100000"/>
              </a:lnSpc>
              <a:spcBef>
                <a:spcPts val="0"/>
              </a:spcBef>
              <a:spcAft>
                <a:spcPts val="600"/>
              </a:spcAft>
              <a:buClr>
                <a:srgbClr val="1B57AF"/>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1B57AF"/>
              </a:buClr>
              <a:buFont typeface="Webdings" panose="05030102010509060703" pitchFamily="18" charset="2"/>
              <a:buChar char="4"/>
            </a:pPr>
            <a:r>
              <a:rPr lang="en-US" sz="1800" dirty="0">
                <a:solidFill>
                  <a:schemeClr val="tx1">
                    <a:lumMod val="75000"/>
                    <a:lumOff val="25000"/>
                  </a:schemeClr>
                </a:solidFill>
              </a:rPr>
              <a:t>If you use a border for your images, include it on all photographs to keep your presentation </a:t>
            </a:r>
            <a:r>
              <a:rPr lang="en-US" sz="1800" b="1" dirty="0">
                <a:solidFill>
                  <a:schemeClr val="tx1">
                    <a:lumMod val="75000"/>
                    <a:lumOff val="25000"/>
                  </a:schemeClr>
                </a:solidFill>
              </a:rPr>
              <a:t>consistent</a:t>
            </a:r>
            <a:r>
              <a:rPr lang="en-US" sz="1800" dirty="0">
                <a:solidFill>
                  <a:schemeClr val="tx1">
                    <a:lumMod val="75000"/>
                    <a:lumOff val="25000"/>
                  </a:schemeClr>
                </a:solidFill>
              </a:rPr>
              <a:t>.</a:t>
            </a:r>
          </a:p>
          <a:p>
            <a:pPr>
              <a:lnSpc>
                <a:spcPct val="100000"/>
              </a:lnSpc>
              <a:spcBef>
                <a:spcPts val="0"/>
              </a:spcBef>
              <a:spcAft>
                <a:spcPts val="600"/>
              </a:spcAft>
              <a:buClr>
                <a:srgbClr val="1B57AF"/>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1B57AF"/>
              </a:buClr>
              <a:buFont typeface="Webdings" panose="05030102010509060703" pitchFamily="18" charset="2"/>
              <a:buChar char="4"/>
            </a:pPr>
            <a:r>
              <a:rPr lang="en-US" sz="1800" dirty="0">
                <a:solidFill>
                  <a:schemeClr val="tx1">
                    <a:lumMod val="75000"/>
                    <a:lumOff val="25000"/>
                  </a:schemeClr>
                </a:solidFill>
              </a:rPr>
              <a:t>Background images are </a:t>
            </a:r>
            <a:r>
              <a:rPr lang="en-US" sz="1800" b="1" dirty="0">
                <a:solidFill>
                  <a:schemeClr val="tx1">
                    <a:lumMod val="75000"/>
                    <a:lumOff val="25000"/>
                  </a:schemeClr>
                </a:solidFill>
              </a:rPr>
              <a:t>not recommended</a:t>
            </a:r>
            <a:r>
              <a:rPr lang="en-US" sz="1800" dirty="0">
                <a:solidFill>
                  <a:schemeClr val="tx1">
                    <a:lumMod val="75000"/>
                    <a:lumOff val="25000"/>
                  </a:schemeClr>
                </a:solidFill>
              </a:rPr>
              <a:t>. If you use one, make sure that your text remains </a:t>
            </a:r>
            <a:r>
              <a:rPr lang="en-US" sz="1800" b="1" dirty="0">
                <a:solidFill>
                  <a:schemeClr val="tx1">
                    <a:lumMod val="75000"/>
                    <a:lumOff val="25000"/>
                  </a:schemeClr>
                </a:solidFill>
              </a:rPr>
              <a:t>clear</a:t>
            </a:r>
            <a:r>
              <a:rPr lang="en-US" sz="1800" dirty="0">
                <a:solidFill>
                  <a:schemeClr val="tx1">
                    <a:lumMod val="75000"/>
                    <a:lumOff val="25000"/>
                  </a:schemeClr>
                </a:solidFill>
              </a:rPr>
              <a:t> and </a:t>
            </a:r>
            <a:r>
              <a:rPr lang="en-US" sz="1800" b="1" dirty="0">
                <a:solidFill>
                  <a:schemeClr val="tx1">
                    <a:lumMod val="75000"/>
                    <a:lumOff val="25000"/>
                  </a:schemeClr>
                </a:solidFill>
              </a:rPr>
              <a:t>legible</a:t>
            </a:r>
            <a:r>
              <a:rPr lang="en-US" sz="1800" dirty="0">
                <a:solidFill>
                  <a:schemeClr val="tx1">
                    <a:lumMod val="75000"/>
                    <a:lumOff val="25000"/>
                  </a:schemeClr>
                </a:solidFill>
              </a:rPr>
              <a:t>.</a:t>
            </a:r>
          </a:p>
          <a:p>
            <a:pPr marL="0" indent="0">
              <a:lnSpc>
                <a:spcPct val="100000"/>
              </a:lnSpc>
              <a:spcBef>
                <a:spcPts val="0"/>
              </a:spcBef>
              <a:spcAft>
                <a:spcPts val="600"/>
              </a:spcAft>
              <a:buClr>
                <a:srgbClr val="7EB761"/>
              </a:buClr>
              <a:buNone/>
            </a:pPr>
            <a:endParaRPr lang="en-US" sz="1800" dirty="0">
              <a:solidFill>
                <a:schemeClr val="tx1">
                  <a:lumMod val="75000"/>
                  <a:lumOff val="25000"/>
                </a:schemeClr>
              </a:solidFill>
            </a:endParaRPr>
          </a:p>
          <a:p>
            <a:pPr>
              <a:lnSpc>
                <a:spcPct val="100000"/>
              </a:lnSpc>
              <a:spcBef>
                <a:spcPts val="0"/>
              </a:spcBef>
              <a:spcAft>
                <a:spcPts val="600"/>
              </a:spcAft>
              <a:buClr>
                <a:srgbClr val="1B57AF"/>
              </a:buClr>
              <a:buFont typeface="Webdings" panose="05030102010509060703" pitchFamily="18" charset="2"/>
              <a:buChar char="4"/>
            </a:pPr>
            <a:r>
              <a:rPr lang="en-US" sz="1800" dirty="0">
                <a:solidFill>
                  <a:schemeClr val="tx1">
                    <a:lumMod val="75000"/>
                    <a:lumOff val="25000"/>
                  </a:schemeClr>
                </a:solidFill>
              </a:rPr>
              <a:t>For images, use the </a:t>
            </a:r>
            <a:r>
              <a:rPr lang="en-US" sz="1800" b="1" dirty="0">
                <a:solidFill>
                  <a:schemeClr val="tx1">
                    <a:lumMod val="75000"/>
                    <a:lumOff val="25000"/>
                  </a:schemeClr>
                </a:solidFill>
              </a:rPr>
              <a:t>Shadow (Outer) </a:t>
            </a:r>
            <a:r>
              <a:rPr lang="en-US" sz="1800" dirty="0">
                <a:solidFill>
                  <a:schemeClr val="tx1">
                    <a:lumMod val="75000"/>
                    <a:lumOff val="25000"/>
                  </a:schemeClr>
                </a:solidFill>
              </a:rPr>
              <a:t>Shape Effect located in the </a:t>
            </a:r>
            <a:r>
              <a:rPr lang="en-US" sz="1800" b="1" dirty="0">
                <a:solidFill>
                  <a:schemeClr val="tx1">
                    <a:lumMod val="75000"/>
                    <a:lumOff val="25000"/>
                  </a:schemeClr>
                </a:solidFill>
              </a:rPr>
              <a:t>Format</a:t>
            </a:r>
            <a:r>
              <a:rPr lang="en-US" sz="1800" dirty="0">
                <a:solidFill>
                  <a:schemeClr val="tx1">
                    <a:lumMod val="75000"/>
                    <a:lumOff val="25000"/>
                  </a:schemeClr>
                </a:solidFill>
              </a:rPr>
              <a:t> </a:t>
            </a:r>
            <a:r>
              <a:rPr lang="en-US" sz="1800" b="1" dirty="0">
                <a:solidFill>
                  <a:schemeClr val="tx1">
                    <a:lumMod val="75000"/>
                    <a:lumOff val="25000"/>
                  </a:schemeClr>
                </a:solidFill>
              </a:rPr>
              <a:t>Tab</a:t>
            </a:r>
            <a:r>
              <a:rPr lang="en-US" sz="1800" dirty="0">
                <a:solidFill>
                  <a:schemeClr val="tx1">
                    <a:lumMod val="75000"/>
                    <a:lumOff val="25000"/>
                  </a:schemeClr>
                </a:solidFill>
              </a:rPr>
              <a:t> in the </a:t>
            </a:r>
            <a:r>
              <a:rPr lang="en-US" sz="1800" b="1" dirty="0">
                <a:solidFill>
                  <a:schemeClr val="tx1">
                    <a:lumMod val="75000"/>
                    <a:lumOff val="25000"/>
                  </a:schemeClr>
                </a:solidFill>
              </a:rPr>
              <a:t>Drawing Section</a:t>
            </a:r>
            <a:r>
              <a:rPr lang="en-US" sz="1800" dirty="0">
                <a:solidFill>
                  <a:schemeClr val="tx1">
                    <a:lumMod val="75000"/>
                    <a:lumOff val="25000"/>
                  </a:schemeClr>
                </a:solidFill>
              </a:rPr>
              <a:t>. </a:t>
            </a:r>
          </a:p>
        </p:txBody>
      </p:sp>
      <p:sp>
        <p:nvSpPr>
          <p:cNvPr id="10"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1B57AF"/>
              </a:buClr>
              <a:buFont typeface="Webdings" panose="05030102010509060703" pitchFamily="18" charset="2"/>
              <a:buChar char="4"/>
            </a:pPr>
            <a:r>
              <a:rPr lang="en-US" sz="1800" dirty="0">
                <a:solidFill>
                  <a:schemeClr val="tx1">
                    <a:lumMod val="75000"/>
                    <a:lumOff val="25000"/>
                  </a:schemeClr>
                </a:solidFill>
              </a:rPr>
              <a:t>Obtain a </a:t>
            </a:r>
            <a:r>
              <a:rPr lang="en-US" sz="1800" b="1" dirty="0">
                <a:solidFill>
                  <a:schemeClr val="tx1">
                    <a:lumMod val="75000"/>
                    <a:lumOff val="25000"/>
                  </a:schemeClr>
                </a:solidFill>
              </a:rPr>
              <a:t>media release form</a:t>
            </a:r>
            <a:r>
              <a:rPr lang="en-US" sz="1800" dirty="0">
                <a:solidFill>
                  <a:schemeClr val="tx1">
                    <a:lumMod val="75000"/>
                    <a:lumOff val="25000"/>
                  </a:schemeClr>
                </a:solidFill>
              </a:rPr>
              <a:t> from all people in photos that your team has taken!</a:t>
            </a:r>
          </a:p>
          <a:p>
            <a:pPr>
              <a:lnSpc>
                <a:spcPct val="100000"/>
              </a:lnSpc>
              <a:spcBef>
                <a:spcPts val="0"/>
              </a:spcBef>
              <a:spcAft>
                <a:spcPts val="600"/>
              </a:spcAft>
              <a:buClr>
                <a:srgbClr val="1B57AF"/>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1B57AF"/>
              </a:buClr>
              <a:buFont typeface="Webdings" panose="05030102010509060703" pitchFamily="18" charset="2"/>
              <a:buChar char="4"/>
            </a:pPr>
            <a:r>
              <a:rPr lang="en-US" sz="1800" dirty="0">
                <a:solidFill>
                  <a:schemeClr val="tx1">
                    <a:lumMod val="75000"/>
                    <a:lumOff val="25000"/>
                  </a:schemeClr>
                </a:solidFill>
              </a:rPr>
              <a:t>All image sources should be </a:t>
            </a:r>
            <a:r>
              <a:rPr lang="en-US" sz="1800" b="1" dirty="0">
                <a:solidFill>
                  <a:schemeClr val="tx1">
                    <a:lumMod val="75000"/>
                    <a:lumOff val="25000"/>
                  </a:schemeClr>
                </a:solidFill>
              </a:rPr>
              <a:t>cited using a consistent format </a:t>
            </a:r>
            <a:r>
              <a:rPr lang="en-US" sz="1800" dirty="0">
                <a:solidFill>
                  <a:schemeClr val="tx1">
                    <a:lumMod val="75000"/>
                    <a:lumOff val="25000"/>
                  </a:schemeClr>
                </a:solidFill>
              </a:rPr>
              <a:t>and should be </a:t>
            </a:r>
            <a:r>
              <a:rPr lang="en-US" sz="1800" b="1" dirty="0">
                <a:solidFill>
                  <a:schemeClr val="tx1">
                    <a:lumMod val="75000"/>
                    <a:lumOff val="25000"/>
                  </a:schemeClr>
                </a:solidFill>
              </a:rPr>
              <a:t>visible</a:t>
            </a:r>
            <a:r>
              <a:rPr lang="en-US" sz="1800" dirty="0">
                <a:solidFill>
                  <a:schemeClr val="tx1">
                    <a:lumMod val="75000"/>
                    <a:lumOff val="25000"/>
                  </a:schemeClr>
                </a:solidFill>
              </a:rPr>
              <a:t> on the slide.</a:t>
            </a:r>
          </a:p>
          <a:p>
            <a:pPr>
              <a:lnSpc>
                <a:spcPct val="100000"/>
              </a:lnSpc>
              <a:spcBef>
                <a:spcPts val="0"/>
              </a:spcBef>
              <a:spcAft>
                <a:spcPts val="600"/>
              </a:spcAft>
              <a:buClr>
                <a:srgbClr val="1B57AF"/>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1B57AF"/>
              </a:buClr>
              <a:buFont typeface="Webdings" panose="05030102010509060703" pitchFamily="18" charset="2"/>
              <a:buChar char="4"/>
            </a:pPr>
            <a:r>
              <a:rPr lang="en-US" sz="1800" dirty="0">
                <a:solidFill>
                  <a:schemeClr val="tx1">
                    <a:lumMod val="75000"/>
                    <a:lumOff val="25000"/>
                  </a:schemeClr>
                </a:solidFill>
              </a:rPr>
              <a:t>On your partner slide, </a:t>
            </a:r>
            <a:r>
              <a:rPr lang="en-US" sz="1800" b="1" dirty="0">
                <a:solidFill>
                  <a:schemeClr val="tx1">
                    <a:lumMod val="75000"/>
                    <a:lumOff val="25000"/>
                  </a:schemeClr>
                </a:solidFill>
              </a:rPr>
              <a:t>use US Federal logos only</a:t>
            </a:r>
            <a:r>
              <a:rPr lang="en-US" sz="1800" dirty="0">
                <a:solidFill>
                  <a:schemeClr val="tx1">
                    <a:lumMod val="75000"/>
                    <a:lumOff val="25000"/>
                  </a:schemeClr>
                </a:solidFill>
              </a:rPr>
              <a:t>. </a:t>
            </a:r>
            <a:r>
              <a:rPr lang="en-US" sz="1800" b="1" dirty="0">
                <a:solidFill>
                  <a:schemeClr val="tx1">
                    <a:lumMod val="75000"/>
                    <a:lumOff val="25000"/>
                  </a:schemeClr>
                </a:solidFill>
              </a:rPr>
              <a:t>No</a:t>
            </a:r>
            <a:r>
              <a:rPr lang="en-US" sz="1800" dirty="0">
                <a:solidFill>
                  <a:schemeClr val="tx1">
                    <a:lumMod val="75000"/>
                    <a:lumOff val="25000"/>
                  </a:schemeClr>
                </a:solidFill>
              </a:rPr>
              <a:t> state, NGO, local/international government, or software logos are allowed. </a:t>
            </a:r>
          </a:p>
          <a:p>
            <a:pPr>
              <a:lnSpc>
                <a:spcPct val="100000"/>
              </a:lnSpc>
              <a:spcBef>
                <a:spcPts val="0"/>
              </a:spcBef>
              <a:spcAft>
                <a:spcPts val="600"/>
              </a:spcAft>
              <a:buClr>
                <a:srgbClr val="1B57AF"/>
              </a:buClr>
              <a:buFont typeface="Webdings" panose="05030102010509060703" pitchFamily="18" charset="2"/>
              <a:buChar char="4"/>
            </a:pPr>
            <a:endParaRPr lang="en-US" sz="1800" dirty="0">
              <a:solidFill>
                <a:schemeClr val="tx1">
                  <a:lumMod val="75000"/>
                  <a:lumOff val="25000"/>
                </a:schemeClr>
              </a:solidFill>
            </a:endParaRPr>
          </a:p>
        </p:txBody>
      </p:sp>
      <p:sp>
        <p:nvSpPr>
          <p:cNvPr id="11" name="Text Placeholder 2"/>
          <p:cNvSpPr txBox="1">
            <a:spLocks/>
          </p:cNvSpPr>
          <p:nvPr/>
        </p:nvSpPr>
        <p:spPr>
          <a:xfrm>
            <a:off x="505778" y="5659711"/>
            <a:ext cx="8814686" cy="923330"/>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i="1" dirty="0">
                <a:solidFill>
                  <a:schemeClr val="tx1">
                    <a:lumMod val="75000"/>
                    <a:lumOff val="25000"/>
                  </a:schemeClr>
                </a:solidFill>
              </a:rPr>
              <a:t>You may </a:t>
            </a:r>
            <a:r>
              <a:rPr lang="en-US" sz="1800" b="1" i="1" dirty="0">
                <a:solidFill>
                  <a:schemeClr val="tx1">
                    <a:lumMod val="75000"/>
                    <a:lumOff val="25000"/>
                  </a:schemeClr>
                </a:solidFill>
              </a:rPr>
              <a:t>only</a:t>
            </a:r>
            <a:r>
              <a:rPr lang="en-US" sz="1800" i="1" dirty="0">
                <a:solidFill>
                  <a:schemeClr val="tx1">
                    <a:lumMod val="75000"/>
                    <a:lumOff val="25000"/>
                  </a:schemeClr>
                </a:solidFill>
              </a:rPr>
              <a:t> use images: taken by your team, provided by your partners (as long as you have permission from them), from a Federal Agency, or that fall under Creative Commons licensing.</a:t>
            </a:r>
          </a:p>
        </p:txBody>
      </p:sp>
    </p:spTree>
    <p:extLst>
      <p:ext uri="{BB962C8B-B14F-4D97-AF65-F5344CB8AC3E}">
        <p14:creationId xmlns:p14="http://schemas.microsoft.com/office/powerpoint/2010/main" val="4172602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1B57AF"/>
                </a:solidFill>
              </a:rPr>
              <a:t>FIGURES &amp; GRAPHS</a:t>
            </a:r>
          </a:p>
        </p:txBody>
      </p:sp>
      <p:sp>
        <p:nvSpPr>
          <p:cNvPr id="3" name="Text Placeholder 5"/>
          <p:cNvSpPr txBox="1">
            <a:spLocks/>
          </p:cNvSpPr>
          <p:nvPr/>
        </p:nvSpPr>
        <p:spPr>
          <a:xfrm>
            <a:off x="444963" y="1713102"/>
            <a:ext cx="3916714"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Keep all images and text boxes </a:t>
            </a:r>
            <a:r>
              <a:rPr lang="en-US" sz="2000" b="1" dirty="0">
                <a:solidFill>
                  <a:schemeClr val="tx1">
                    <a:lumMod val="75000"/>
                    <a:lumOff val="25000"/>
                  </a:schemeClr>
                </a:solidFill>
              </a:rPr>
              <a:t>editable</a:t>
            </a:r>
            <a:r>
              <a:rPr lang="en-US" sz="2000" dirty="0">
                <a:solidFill>
                  <a:schemeClr val="tx1">
                    <a:lumMod val="75000"/>
                    <a:lumOff val="25000"/>
                  </a:schemeClr>
                </a:solidFill>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endParaRPr>
          </a:p>
          <a:p>
            <a:pPr>
              <a:lnSpc>
                <a:spcPct val="100000"/>
              </a:lnSpc>
              <a:spcBef>
                <a:spcPts val="0"/>
              </a:spcBef>
              <a:spcAft>
                <a:spcPts val="600"/>
              </a:spcAft>
              <a:buClr>
                <a:srgbClr val="1B57AF"/>
              </a:buClr>
              <a:buFont typeface="Webdings" panose="05030102010509060703" pitchFamily="18" charset="2"/>
              <a:buChar char="4"/>
            </a:pPr>
            <a:r>
              <a:rPr lang="en-US" sz="2000" b="1" dirty="0">
                <a:solidFill>
                  <a:schemeClr val="tx1">
                    <a:lumMod val="75000"/>
                    <a:lumOff val="25000"/>
                  </a:schemeClr>
                </a:solidFill>
              </a:rPr>
              <a:t>Do not</a:t>
            </a:r>
            <a:r>
              <a:rPr lang="en-US" sz="2000" dirty="0">
                <a:solidFill>
                  <a:schemeClr val="tx1">
                    <a:lumMod val="75000"/>
                    <a:lumOff val="25000"/>
                  </a:schemeClr>
                </a:solidFill>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endParaRPr>
          </a:p>
          <a:p>
            <a:pPr>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Remember, even graph labels need to be in </a:t>
            </a:r>
            <a:r>
              <a:rPr lang="en-US" sz="2000" b="1" dirty="0">
                <a:solidFill>
                  <a:schemeClr val="tx1">
                    <a:lumMod val="75000"/>
                    <a:lumOff val="25000"/>
                  </a:schemeClr>
                </a:solidFill>
              </a:rPr>
              <a:t>Century Gothic, Black, Text 1, Lighter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a:solidFill>
                    <a:schemeClr val="tx1">
                      <a:lumMod val="75000"/>
                      <a:lumOff val="25000"/>
                    </a:schemeClr>
                  </a:solidFill>
                </a:rPr>
                <a:t>Landings (</a:t>
              </a:r>
              <a:r>
                <a:rPr lang="en-US" sz="1200" dirty="0" err="1">
                  <a:solidFill>
                    <a:schemeClr val="tx1">
                      <a:lumMod val="75000"/>
                      <a:lumOff val="25000"/>
                    </a:schemeClr>
                  </a:solidFill>
                </a:rPr>
                <a:t>Lbs</a:t>
              </a:r>
              <a:r>
                <a:rPr lang="en-US" sz="1200" dirty="0">
                  <a:solidFill>
                    <a:schemeClr val="tx1">
                      <a:lumMod val="75000"/>
                      <a:lumOff val="25000"/>
                    </a:schemeClr>
                  </a:solidFill>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a:solidFill>
                      <a:schemeClr val="tx1">
                        <a:lumMod val="75000"/>
                        <a:lumOff val="25000"/>
                      </a:schemeClr>
                    </a:solidFill>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solidFill>
                    <a:schemeClr val="tx1">
                      <a:lumMod val="75000"/>
                      <a:lumOff val="25000"/>
                    </a:schemeClr>
                  </a:solidFill>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Bonnet </a:t>
              </a:r>
              <a:r>
                <a:rPr lang="en-US" sz="1000" dirty="0" err="1">
                  <a:solidFill>
                    <a:schemeClr val="tx1">
                      <a:lumMod val="75000"/>
                      <a:lumOff val="25000"/>
                    </a:schemeClr>
                  </a:solidFill>
                  <a:latin typeface="Century Gothic"/>
                  <a:ea typeface="Century Gothic"/>
                  <a:cs typeface="Century Gothic"/>
                  <a:sym typeface="Century Gothic"/>
                </a:rPr>
                <a:t>Carré</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chemeClr val="bg1"/>
            </a:solidFill>
          </p:spPr>
          <p:txBody>
            <a:bodyPr wrap="square" rtlCol="0">
              <a:spAutoFit/>
            </a:bodyPr>
            <a:lstStyle/>
            <a:p>
              <a:r>
                <a:rPr lang="en-US" sz="1100" dirty="0">
                  <a:solidFill>
                    <a:schemeClr val="tx1">
                      <a:lumMod val="75000"/>
                      <a:lumOff val="25000"/>
                    </a:schemeClr>
                  </a:solidFill>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2,500,000</a:t>
              </a:r>
            </a:p>
          </p:txBody>
        </p:sp>
        <p:sp>
          <p:nvSpPr>
            <p:cNvPr id="12" name="TextBox 11"/>
            <p:cNvSpPr txBox="1"/>
            <p:nvPr/>
          </p:nvSpPr>
          <p:spPr>
            <a:xfrm>
              <a:off x="734638" y="397434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2,000,000</a:t>
              </a:r>
            </a:p>
          </p:txBody>
        </p:sp>
        <p:sp>
          <p:nvSpPr>
            <p:cNvPr id="13" name="TextBox 12"/>
            <p:cNvSpPr txBox="1"/>
            <p:nvPr/>
          </p:nvSpPr>
          <p:spPr>
            <a:xfrm>
              <a:off x="734638" y="45054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1,500,000</a:t>
              </a:r>
            </a:p>
          </p:txBody>
        </p:sp>
        <p:sp>
          <p:nvSpPr>
            <p:cNvPr id="14" name="TextBox 13"/>
            <p:cNvSpPr txBox="1"/>
            <p:nvPr/>
          </p:nvSpPr>
          <p:spPr>
            <a:xfrm>
              <a:off x="734638" y="50365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1,000,000</a:t>
              </a:r>
            </a:p>
          </p:txBody>
        </p:sp>
        <p:sp>
          <p:nvSpPr>
            <p:cNvPr id="15" name="TextBox 14"/>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500,000</a:t>
              </a:r>
            </a:p>
          </p:txBody>
        </p:sp>
        <p:sp>
          <p:nvSpPr>
            <p:cNvPr id="16" name="TextBox 15"/>
            <p:cNvSpPr txBox="1"/>
            <p:nvPr/>
          </p:nvSpPr>
          <p:spPr>
            <a:xfrm>
              <a:off x="734638" y="2912104"/>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3,000,000</a:t>
              </a:r>
            </a:p>
          </p:txBody>
        </p:sp>
        <p:sp>
          <p:nvSpPr>
            <p:cNvPr id="17" name="TextBox 16"/>
            <p:cNvSpPr txBox="1"/>
            <p:nvPr/>
          </p:nvSpPr>
          <p:spPr>
            <a:xfrm>
              <a:off x="734638" y="23809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3,500,000</a:t>
              </a:r>
            </a:p>
          </p:txBody>
        </p:sp>
        <p:sp>
          <p:nvSpPr>
            <p:cNvPr id="18" name="TextBox 17"/>
            <p:cNvSpPr txBox="1"/>
            <p:nvPr/>
          </p:nvSpPr>
          <p:spPr>
            <a:xfrm>
              <a:off x="734638" y="18498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4,000,000</a:t>
              </a:r>
            </a:p>
          </p:txBody>
        </p:sp>
        <p:sp>
          <p:nvSpPr>
            <p:cNvPr id="19" name="TextBox 18"/>
            <p:cNvSpPr txBox="1"/>
            <p:nvPr/>
          </p:nvSpPr>
          <p:spPr>
            <a:xfrm>
              <a:off x="734638" y="1318743"/>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4,500,000</a:t>
              </a:r>
            </a:p>
          </p:txBody>
        </p:sp>
        <p:sp>
          <p:nvSpPr>
            <p:cNvPr id="20" name="TextBox 19"/>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grpSp>
    </p:spTree>
    <p:extLst>
      <p:ext uri="{BB962C8B-B14F-4D97-AF65-F5344CB8AC3E}">
        <p14:creationId xmlns:p14="http://schemas.microsoft.com/office/powerpoint/2010/main" val="2506948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1B57AF"/>
                </a:solidFill>
              </a:rPr>
              <a:t>MAPS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chemeClr val="tx1">
                <a:lumMod val="75000"/>
                <a:lumOff val="25000"/>
              </a:scheme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What element is missing from this map? </a:t>
            </a:r>
            <a:endParaRPr lang="en-US" sz="1200" b="1" dirty="0">
              <a:solidFill>
                <a:srgbClr val="FF0000"/>
              </a:solidFill>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a reference map</a:t>
            </a:r>
            <a:endParaRPr lang="en-US" sz="1200" b="1" dirty="0">
              <a:solidFill>
                <a:srgbClr val="FF0000"/>
              </a:solidFill>
            </a:endParaRPr>
          </a:p>
        </p:txBody>
      </p:sp>
      <p:sp>
        <p:nvSpPr>
          <p:cNvPr id="6" name="Rectangle 5"/>
          <p:cNvSpPr/>
          <p:nvPr/>
        </p:nvSpPr>
        <p:spPr>
          <a:xfrm>
            <a:off x="328552" y="1230661"/>
            <a:ext cx="4890227" cy="4478149"/>
          </a:xfrm>
          <a:prstGeom prst="rect">
            <a:avLst/>
          </a:prstGeom>
        </p:spPr>
        <p:txBody>
          <a:bodyPr wrap="square">
            <a:spAutoFit/>
          </a:bodyPr>
          <a:lstStyle/>
          <a:p>
            <a:pPr marL="342900" indent="-342900">
              <a:lnSpc>
                <a:spcPct val="100000"/>
              </a:lnSpc>
              <a:spcAft>
                <a:spcPts val="600"/>
              </a:spcAft>
              <a:buClr>
                <a:srgbClr val="1B57AF"/>
              </a:buClr>
              <a:buFont typeface="Webdings" panose="05030102010509060703" pitchFamily="18" charset="2"/>
              <a:buChar char=""/>
            </a:pPr>
            <a:r>
              <a:rPr lang="en-US" sz="2000" dirty="0">
                <a:solidFill>
                  <a:schemeClr val="tx1">
                    <a:lumMod val="75000"/>
                    <a:lumOff val="25000"/>
                  </a:schemeClr>
                </a:solidFill>
              </a:rPr>
              <a:t>Make sure all text is </a:t>
            </a:r>
            <a:r>
              <a:rPr lang="en-US" sz="2000" b="1" dirty="0">
                <a:solidFill>
                  <a:schemeClr val="tx1">
                    <a:lumMod val="75000"/>
                    <a:lumOff val="25000"/>
                  </a:schemeClr>
                </a:solidFill>
              </a:rPr>
              <a:t>legible</a:t>
            </a:r>
            <a:r>
              <a:rPr lang="en-US" sz="2000" dirty="0">
                <a:solidFill>
                  <a:schemeClr val="tx1">
                    <a:lumMod val="75000"/>
                    <a:lumOff val="25000"/>
                  </a:schemeClr>
                </a:solidFill>
              </a:rPr>
              <a:t> and in Century Gothic font.</a:t>
            </a:r>
          </a:p>
          <a:p>
            <a:pPr marL="342900" indent="-342900">
              <a:lnSpc>
                <a:spcPct val="100000"/>
              </a:lnSpc>
              <a:spcAft>
                <a:spcPts val="600"/>
              </a:spcAft>
              <a:buClr>
                <a:srgbClr val="1B57AF"/>
              </a:buClr>
              <a:buFont typeface="Webdings" panose="05030102010509060703" pitchFamily="18" charset="2"/>
              <a:buChar char=""/>
            </a:pPr>
            <a:r>
              <a:rPr lang="en-US" sz="2000" dirty="0">
                <a:solidFill>
                  <a:schemeClr val="tx1">
                    <a:lumMod val="75000"/>
                    <a:lumOff val="25000"/>
                  </a:schemeClr>
                </a:solidFill>
              </a:rPr>
              <a:t>Add legends </a:t>
            </a:r>
            <a:r>
              <a:rPr lang="en-US" sz="2000" b="1" dirty="0">
                <a:solidFill>
                  <a:schemeClr val="tx1">
                    <a:lumMod val="75000"/>
                    <a:lumOff val="25000"/>
                  </a:schemeClr>
                </a:solidFill>
              </a:rPr>
              <a:t>separately</a:t>
            </a:r>
            <a:r>
              <a:rPr lang="en-US" sz="2000" dirty="0">
                <a:solidFill>
                  <a:schemeClr val="tx1">
                    <a:lumMod val="75000"/>
                    <a:lumOff val="25000"/>
                  </a:schemeClr>
                </a:solidFill>
              </a:rPr>
              <a:t> so they can be moved or resized.</a:t>
            </a:r>
          </a:p>
          <a:p>
            <a:pPr marL="342900" indent="-342900">
              <a:lnSpc>
                <a:spcPct val="100000"/>
              </a:lnSpc>
              <a:spcAft>
                <a:spcPts val="600"/>
              </a:spcAft>
              <a:buClr>
                <a:srgbClr val="1B57AF"/>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scale bar </a:t>
            </a:r>
            <a:r>
              <a:rPr lang="en-US" sz="2000" dirty="0">
                <a:solidFill>
                  <a:schemeClr val="tx1">
                    <a:lumMod val="75000"/>
                    <a:lumOff val="25000"/>
                  </a:schemeClr>
                </a:solidFill>
              </a:rPr>
              <a:t>is required for reference on all maps and should </a:t>
            </a:r>
            <a:r>
              <a:rPr lang="en-US" sz="2000" b="1" dirty="0">
                <a:solidFill>
                  <a:schemeClr val="tx1">
                    <a:lumMod val="75000"/>
                    <a:lumOff val="25000"/>
                  </a:schemeClr>
                </a:solidFill>
              </a:rPr>
              <a:t>not be separate, </a:t>
            </a:r>
            <a:r>
              <a:rPr lang="en-US" sz="2000" dirty="0">
                <a:solidFill>
                  <a:schemeClr val="tx1">
                    <a:lumMod val="75000"/>
                    <a:lumOff val="25000"/>
                  </a:schemeClr>
                </a:solidFill>
              </a:rPr>
              <a:t>but the scale bar text should be. </a:t>
            </a:r>
          </a:p>
          <a:p>
            <a:pPr marL="342900" indent="-342900">
              <a:lnSpc>
                <a:spcPct val="100000"/>
              </a:lnSpc>
              <a:spcAft>
                <a:spcPts val="600"/>
              </a:spcAft>
              <a:buClr>
                <a:srgbClr val="1B57AF"/>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North arrow </a:t>
            </a:r>
            <a:r>
              <a:rPr lang="en-US" sz="2000" dirty="0">
                <a:solidFill>
                  <a:schemeClr val="tx1">
                    <a:lumMod val="75000"/>
                    <a:lumOff val="25000"/>
                  </a:schemeClr>
                </a:solidFill>
              </a:rPr>
              <a:t>is required.</a:t>
            </a:r>
          </a:p>
          <a:p>
            <a:pPr marL="342900" indent="-342900">
              <a:lnSpc>
                <a:spcPct val="100000"/>
              </a:lnSpc>
              <a:spcAft>
                <a:spcPts val="600"/>
              </a:spcAft>
              <a:buClr>
                <a:srgbClr val="1B57AF"/>
              </a:buClr>
              <a:buFont typeface="Webdings" panose="05030102010509060703" pitchFamily="18" charset="2"/>
              <a:buChar char=""/>
            </a:pPr>
            <a:r>
              <a:rPr lang="en-US" sz="2000" b="1" dirty="0">
                <a:solidFill>
                  <a:schemeClr val="tx1">
                    <a:lumMod val="75000"/>
                    <a:lumOff val="25000"/>
                  </a:schemeClr>
                </a:solidFill>
              </a:rPr>
              <a:t>Inset maps </a:t>
            </a:r>
            <a:r>
              <a:rPr lang="en-US" sz="2000" dirty="0">
                <a:solidFill>
                  <a:schemeClr val="tx1">
                    <a:lumMod val="75000"/>
                    <a:lumOff val="25000"/>
                  </a:schemeClr>
                </a:solidFill>
              </a:rPr>
              <a:t>are suggested to give context to your map’s location.</a:t>
            </a:r>
          </a:p>
          <a:p>
            <a:pPr marL="342900" indent="-342900">
              <a:lnSpc>
                <a:spcPct val="100000"/>
              </a:lnSpc>
              <a:spcAft>
                <a:spcPts val="600"/>
              </a:spcAft>
              <a:buClr>
                <a:srgbClr val="1B57AF"/>
              </a:buClr>
              <a:buFont typeface="Webdings" panose="05030102010509060703" pitchFamily="18" charset="2"/>
              <a:buChar char=""/>
            </a:pPr>
            <a:r>
              <a:rPr lang="en-US" sz="2000" b="1" dirty="0">
                <a:solidFill>
                  <a:schemeClr val="tx1">
                    <a:lumMod val="75000"/>
                    <a:lumOff val="25000"/>
                  </a:schemeClr>
                </a:solidFill>
              </a:rPr>
              <a:t>Cite</a:t>
            </a:r>
            <a:r>
              <a:rPr lang="en-US" sz="2000" dirty="0">
                <a:solidFill>
                  <a:schemeClr val="tx1">
                    <a:lumMod val="75000"/>
                    <a:lumOff val="25000"/>
                  </a:schemeClr>
                </a:solidFill>
              </a:rPr>
              <a:t> base layer source in speaker notes.</a:t>
            </a:r>
          </a:p>
        </p:txBody>
      </p:sp>
      <p:grpSp>
        <p:nvGrpSpPr>
          <p:cNvPr id="7" name="Group 6"/>
          <p:cNvGrpSpPr/>
          <p:nvPr/>
        </p:nvGrpSpPr>
        <p:grpSpPr>
          <a:xfrm>
            <a:off x="9929598" y="80130"/>
            <a:ext cx="2203782" cy="3037523"/>
            <a:chOff x="9906076" y="232767"/>
            <a:chExt cx="2203782" cy="3037523"/>
          </a:xfrm>
        </p:grpSpPr>
        <p:sp>
          <p:nvSpPr>
            <p:cNvPr id="8" name="Rectangle 7"/>
            <p:cNvSpPr/>
            <p:nvPr/>
          </p:nvSpPr>
          <p:spPr>
            <a:xfrm>
              <a:off x="9906076" y="232767"/>
              <a:ext cx="2099647" cy="3037523"/>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r>
                <a:rPr lang="en-US" sz="1400" b="1" dirty="0">
                  <a:solidFill>
                    <a:schemeClr val="tx1">
                      <a:lumMod val="75000"/>
                      <a:lumOff val="25000"/>
                    </a:schemeClr>
                  </a:solidFill>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2</a:t>
            </a:r>
            <a:endParaRPr lang="en-US" sz="1800" b="1" baseline="30000" dirty="0">
              <a:solidFill>
                <a:schemeClr val="bg1"/>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5</a:t>
            </a:r>
            <a:endParaRPr lang="en-US" sz="1800" b="1" baseline="30000" dirty="0">
              <a:solidFill>
                <a:schemeClr val="bg1"/>
              </a:solidFill>
              <a:latin typeface="Century Gothic" panose="020B0502020202020204" pitchFamily="34" charset="0"/>
            </a:endParaRPr>
          </a:p>
        </p:txBody>
      </p:sp>
      <p:sp>
        <p:nvSpPr>
          <p:cNvPr id="20" name="TextBox 19"/>
          <p:cNvSpPr txBox="1"/>
          <p:nvPr/>
        </p:nvSpPr>
        <p:spPr>
          <a:xfrm>
            <a:off x="10411542" y="5944228"/>
            <a:ext cx="535724"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km</a:t>
            </a:r>
            <a:endParaRPr lang="en-US" sz="1800" b="1" baseline="30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39532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1B57AF"/>
                </a:solidFill>
              </a:rPr>
              <a:t>SEPARATE &amp; EDITABLE: THE BAD </a:t>
            </a:r>
          </a:p>
        </p:txBody>
      </p:sp>
      <p:sp>
        <p:nvSpPr>
          <p:cNvPr id="3" name="Text Placeholder 2"/>
          <p:cNvSpPr txBox="1">
            <a:spLocks/>
          </p:cNvSpPr>
          <p:nvPr/>
        </p:nvSpPr>
        <p:spPr>
          <a:xfrm>
            <a:off x="8009442" y="1504600"/>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Barely legible </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Scale bar is the only thing that is separate</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If you can’t read a legend at 100% on your computer screen, your audience won’t be able to read it during a presentation</a:t>
            </a:r>
          </a:p>
        </p:txBody>
      </p:sp>
      <p:grpSp>
        <p:nvGrpSpPr>
          <p:cNvPr id="4" name="Group 3"/>
          <p:cNvGrpSpPr/>
          <p:nvPr/>
        </p:nvGrpSpPr>
        <p:grpSpPr>
          <a:xfrm>
            <a:off x="524131" y="1356179"/>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342940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1382</TotalTime>
  <Words>1459</Words>
  <Application>Microsoft Macintosh PowerPoint</Application>
  <PresentationFormat>Widescreen</PresentationFormat>
  <Paragraphs>162</Paragraphs>
  <Slides>12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Century Gothic</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Acdan, Juanito J. (ARC-SGE)[SSAI DEVELOP]</cp:lastModifiedBy>
  <cp:revision>140</cp:revision>
  <dcterms:created xsi:type="dcterms:W3CDTF">2019-02-11T19:14:02Z</dcterms:created>
  <dcterms:modified xsi:type="dcterms:W3CDTF">2019-06-04T23:24:52Z</dcterms:modified>
</cp:coreProperties>
</file>