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4"/>
  </p:notesMasterIdLst>
  <p:handoutMasterIdLst>
    <p:handoutMasterId r:id="rId25"/>
  </p:handoutMasterIdLst>
  <p:sldIdLst>
    <p:sldId id="324" r:id="rId2"/>
    <p:sldId id="328" r:id="rId3"/>
    <p:sldId id="320" r:id="rId4"/>
    <p:sldId id="315" r:id="rId5"/>
    <p:sldId id="325" r:id="rId6"/>
    <p:sldId id="316" r:id="rId7"/>
    <p:sldId id="327" r:id="rId8"/>
    <p:sldId id="333" r:id="rId9"/>
    <p:sldId id="339" r:id="rId10"/>
    <p:sldId id="326" r:id="rId11"/>
    <p:sldId id="313" r:id="rId12"/>
    <p:sldId id="329" r:id="rId13"/>
    <p:sldId id="340" r:id="rId14"/>
    <p:sldId id="337" r:id="rId15"/>
    <p:sldId id="330" r:id="rId16"/>
    <p:sldId id="338" r:id="rId17"/>
    <p:sldId id="323" r:id="rId18"/>
    <p:sldId id="310" r:id="rId19"/>
    <p:sldId id="317" r:id="rId20"/>
    <p:sldId id="318" r:id="rId21"/>
    <p:sldId id="295" r:id="rId22"/>
    <p:sldId id="34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ga, Erika Y (329B-Affiliate)" initials="HEY(" lastIdx="25" clrIdx="0">
    <p:extLst/>
  </p:cmAuthor>
  <p:cmAuthor id="2" name="Acdan, Juanito J. (ARC-SGE)[SSAI DEVELOP]" initials="AJJ(D" lastIdx="19" clrIdx="1">
    <p:extLst/>
  </p:cmAuthor>
  <p:cmAuthor id="3" name="Amanda Clayton" initials="AC" lastIdx="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9298A8"/>
    <a:srgbClr val="FF941F"/>
    <a:srgbClr val="FE6202"/>
    <a:srgbClr val="8E410C"/>
    <a:srgbClr val="BCAE74"/>
    <a:srgbClr val="434343"/>
    <a:srgbClr val="4BA71C"/>
    <a:srgbClr val="FFF296"/>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7" autoAdjust="0"/>
    <p:restoredTop sz="78683" autoAdjust="0"/>
  </p:normalViewPr>
  <p:slideViewPr>
    <p:cSldViewPr snapToGrid="0">
      <p:cViewPr varScale="1">
        <p:scale>
          <a:sx n="65" d="100"/>
          <a:sy n="65" d="100"/>
        </p:scale>
        <p:origin x="1464" y="58"/>
      </p:cViewPr>
      <p:guideLst>
        <p:guide orient="horz" pos="2160"/>
        <p:guide pos="3840"/>
        <p:guide orient="horz" pos="408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12/24/2018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flaticon.com/free-icon/loss_126441#term=flow%20chart&amp;page=1&amp;position=11" TargetMode="External"/><Relationship Id="rId3" Type="http://schemas.openxmlformats.org/officeDocument/2006/relationships/hyperlink" Target="https://www.flaticon.com/free-icon/tree_785202#term=trees&amp;page=1&amp;position=23" TargetMode="External"/><Relationship Id="rId7" Type="http://schemas.openxmlformats.org/officeDocument/2006/relationships/hyperlink" Target="https://www.flaticon.com/free-icon/calendar_149363#term=calendar&amp;page=1&amp;position=2"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flaticon.com/free-icon/hotel_1175145#term=trees&amp;page=1&amp;position=68" TargetMode="External"/><Relationship Id="rId5" Type="http://schemas.openxmlformats.org/officeDocument/2006/relationships/hyperlink" Target="https://www.flaticon.com/free-icon/wall-thermometer_12335" TargetMode="External"/><Relationship Id="rId4" Type="http://schemas.openxmlformats.org/officeDocument/2006/relationships/hyperlink" Target="https://www.flaticon.com/free-icon/clear-sun_1220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Speaker: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Hello.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Thank you all for joining us</a:t>
            </a:r>
            <a:r>
              <a:rPr lang="en-US" sz="1200" baseline="0" dirty="0">
                <a:solidFill>
                  <a:srgbClr val="FF0000"/>
                </a:solidFill>
              </a:rPr>
              <a:t> today.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rPr>
              <a:t>I’m Hannah </a:t>
            </a:r>
            <a:r>
              <a:rPr lang="en-US" sz="1200" baseline="0" dirty="0" err="1">
                <a:solidFill>
                  <a:srgbClr val="FF0000"/>
                </a:solidFill>
              </a:rPr>
              <a:t>Bonestroo</a:t>
            </a:r>
            <a:r>
              <a:rPr lang="en-US" sz="1200" baseline="0" dirty="0">
                <a:solidFill>
                  <a:srgbClr val="FF0000"/>
                </a:solidFill>
              </a:rPr>
              <a:t>, I graduated from Macalester College with a degree in Geography and Urban Studies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rPr>
              <a:t>I’m Roger Alvarez, </a:t>
            </a:r>
            <a:r>
              <a:rPr lang="en-US" sz="1200" baseline="0" dirty="0" err="1">
                <a:solidFill>
                  <a:srgbClr val="FF0000"/>
                </a:solidFill>
              </a:rPr>
              <a:t>etc</a:t>
            </a:r>
            <a:endParaRPr lang="en-US" sz="1200"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rPr>
              <a:t>I’m Taylor Quinn, </a:t>
            </a:r>
            <a:r>
              <a:rPr lang="en-US" sz="1200" baseline="0" dirty="0" err="1">
                <a:solidFill>
                  <a:srgbClr val="FF0000"/>
                </a:solidFill>
              </a:rPr>
              <a:t>etc</a:t>
            </a:r>
            <a:endParaRPr lang="en-US" sz="1200"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rPr>
              <a:t>I’m Elizabeth Swanson, </a:t>
            </a:r>
            <a:r>
              <a:rPr lang="en-US" sz="1200" baseline="0" dirty="0" err="1">
                <a:solidFill>
                  <a:srgbClr val="FF0000"/>
                </a:solidFill>
              </a:rPr>
              <a:t>etc</a:t>
            </a:r>
            <a:endParaRPr lang="en-US" sz="1200" baseline="0" dirty="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rPr>
              <a:t>And we’re all part of the NASA DEVELOP Tempe Urban Development Team.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rgbClr val="FF0000"/>
                </a:solidFill>
              </a:rPr>
              <a:t>Image Source: ArcGIS Pro; </a:t>
            </a:r>
            <a:r>
              <a:rPr lang="en-US" sz="1200" dirty="0">
                <a:latin typeface="Century Gothic" charset="0"/>
                <a:ea typeface="Century Gothic" charset="0"/>
                <a:cs typeface="Century Gothic" charset="0"/>
              </a:rPr>
              <a:t>Website Image (Created by Team)</a:t>
            </a:r>
            <a:endParaRPr lang="en-US" sz="1200" kern="1200" dirty="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466727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sz="1200" dirty="0"/>
              <a:t>Along</a:t>
            </a:r>
            <a:r>
              <a:rPr lang="en-US" sz="1200" baseline="0" dirty="0"/>
              <a:t> with the satellite imagery, our team also used United States Geological Survey Lidar tree point data and CAP LTER land classification data using 2010 NAIP imagery</a:t>
            </a:r>
            <a:r>
              <a:rPr lang="en-US" sz="1200" dirty="0"/>
              <a:t>. (click) Using these data sets we</a:t>
            </a:r>
            <a:r>
              <a:rPr lang="en-US" sz="1200" baseline="0" dirty="0"/>
              <a:t> found the NDVI and LST in Tempe for 1998, 2008, and 2018 and also found the land cover and tree density of Tempe’s parks. (click) We then found the change in NDVI and relative change in LST from 1998 to 2018, compared LST to NDVI, and also examined </a:t>
            </a:r>
            <a:r>
              <a:rPr lang="en-US" sz="1200" dirty="0"/>
              <a:t>the correlation between tree density,</a:t>
            </a:r>
            <a:r>
              <a:rPr lang="en-US" sz="1200" baseline="0" dirty="0"/>
              <a:t> land cover</a:t>
            </a:r>
            <a:r>
              <a:rPr lang="en-US" sz="1200" dirty="0"/>
              <a:t> and Land Surface Temperature in the city’s parks. </a:t>
            </a:r>
          </a:p>
          <a:p>
            <a:endParaRPr lang="en-US" sz="1200" dirty="0"/>
          </a:p>
          <a:p>
            <a:r>
              <a:rPr lang="en-US" sz="1200" dirty="0"/>
              <a:t>Image Sources:</a:t>
            </a:r>
          </a:p>
          <a:p>
            <a:endParaRPr lang="en-US" sz="1200" b="0" i="0" u="none" strike="noStrike" kern="1200" dirty="0">
              <a:solidFill>
                <a:schemeClr val="tx1"/>
              </a:solidFill>
              <a:effectLst/>
              <a:latin typeface="+mn-lt"/>
              <a:ea typeface="+mn-ea"/>
              <a:cs typeface="+mn-cs"/>
            </a:endParaRPr>
          </a:p>
          <a:p>
            <a:r>
              <a:rPr lang="en-US" sz="1200" b="1" dirty="0"/>
              <a:t>(</a:t>
            </a:r>
            <a:r>
              <a:rPr lang="en-US" sz="1200" b="1" dirty="0" err="1"/>
              <a:t>Flaticon</a:t>
            </a:r>
            <a:r>
              <a:rPr lang="en-US" sz="1200" b="1" dirty="0"/>
              <a:t> Basic License) </a:t>
            </a:r>
            <a:r>
              <a:rPr lang="en-US" sz="1200" b="0" i="0" u="none" strike="noStrike" kern="1200" dirty="0">
                <a:solidFill>
                  <a:schemeClr val="tx1"/>
                </a:solidFill>
                <a:effectLst/>
                <a:latin typeface="+mn-lt"/>
                <a:ea typeface="+mn-ea"/>
                <a:cs typeface="+mn-cs"/>
              </a:rPr>
              <a:t>“Tree Vector” </a:t>
            </a:r>
            <a:r>
              <a:rPr lang="en-US" sz="1200" b="0" i="0" u="none" strike="noStrike" kern="1200" dirty="0" err="1">
                <a:solidFill>
                  <a:schemeClr val="tx1"/>
                </a:solidFill>
                <a:effectLst/>
                <a:latin typeface="+mn-lt"/>
                <a:ea typeface="+mn-ea"/>
                <a:cs typeface="+mn-cs"/>
              </a:rPr>
              <a:t>Flaticon</a:t>
            </a:r>
            <a:r>
              <a:rPr lang="en-US" sz="1200" b="0" i="0" u="none" strike="noStrike" kern="1200" dirty="0">
                <a:solidFill>
                  <a:schemeClr val="tx1"/>
                </a:solidFill>
                <a:effectLst/>
                <a:latin typeface="+mn-lt"/>
                <a:ea typeface="+mn-ea"/>
                <a:cs typeface="+mn-cs"/>
              </a:rPr>
              <a:t>. Designed by </a:t>
            </a:r>
            <a:r>
              <a:rPr lang="en-US" sz="1200" b="0" i="0" u="none" strike="noStrike" kern="1200" dirty="0" err="1">
                <a:solidFill>
                  <a:schemeClr val="tx1"/>
                </a:solidFill>
                <a:effectLst/>
                <a:latin typeface="+mn-lt"/>
                <a:ea typeface="+mn-ea"/>
                <a:cs typeface="+mn-cs"/>
              </a:rPr>
              <a:t>Freepik</a:t>
            </a:r>
            <a:r>
              <a:rPr lang="en-US" sz="1200" b="0" i="0" u="none" strike="noStrike" kern="1200" dirty="0">
                <a:solidFill>
                  <a:schemeClr val="tx1"/>
                </a:solidFill>
                <a:effectLst/>
                <a:latin typeface="+mn-lt"/>
                <a:ea typeface="+mn-ea"/>
                <a:cs typeface="+mn-cs"/>
              </a:rPr>
              <a:t> from www.flaticon.com. </a:t>
            </a:r>
            <a:r>
              <a:rPr lang="en-US" dirty="0">
                <a:solidFill>
                  <a:schemeClr val="tx1"/>
                </a:solidFill>
              </a:rPr>
              <a:t> </a:t>
            </a:r>
            <a:r>
              <a:rPr lang="en-US" sz="1200" b="0" i="0" u="sng" strike="noStrike" kern="1200" dirty="0">
                <a:solidFill>
                  <a:schemeClr val="tx1"/>
                </a:solidFill>
                <a:effectLst/>
                <a:latin typeface="+mn-lt"/>
                <a:ea typeface="+mn-ea"/>
                <a:cs typeface="+mn-cs"/>
                <a:hlinkClick r:id="rId3">
                  <a:extLst>
                    <a:ext uri="{A12FA001-AC4F-418D-AE19-62706E023703}">
                      <ahyp:hlinkClr xmlns="" xmlns:ahyp="http://schemas.microsoft.com/office/drawing/2018/hyperlinkcolor" val="tx"/>
                    </a:ext>
                  </a:extLst>
                </a:hlinkClick>
              </a:rPr>
              <a:t>https://www.flaticon.com/free-icon/tree_785202#term=trees&amp;page=1&amp;position=23</a:t>
            </a:r>
            <a:r>
              <a:rPr lang="en-US" sz="1200" b="0" i="0" u="sng" strike="noStrike" kern="1200" dirty="0">
                <a:solidFill>
                  <a:schemeClr val="tx1"/>
                </a:solidFill>
                <a:effectLst/>
                <a:latin typeface="+mn-lt"/>
                <a:ea typeface="+mn-ea"/>
                <a:cs typeface="+mn-cs"/>
              </a:rPr>
              <a:t> </a:t>
            </a:r>
          </a:p>
          <a:p>
            <a:r>
              <a:rPr lang="en-US" sz="1200" b="0" i="0" u="sng" strike="noStrike" kern="1200" dirty="0">
                <a:solidFill>
                  <a:schemeClr val="tx1"/>
                </a:solidFill>
                <a:effectLst/>
                <a:latin typeface="+mn-lt"/>
                <a:ea typeface="+mn-ea"/>
                <a:cs typeface="+mn-cs"/>
              </a:rPr>
              <a:t> </a:t>
            </a:r>
          </a:p>
          <a:p>
            <a:r>
              <a:rPr lang="en-US" sz="1200" b="1" i="0" u="none" strike="noStrike" kern="1200" dirty="0">
                <a:solidFill>
                  <a:schemeClr val="tx1"/>
                </a:solidFill>
                <a:effectLst/>
                <a:latin typeface="+mn-lt"/>
                <a:ea typeface="+mn-ea"/>
                <a:cs typeface="+mn-cs"/>
              </a:rPr>
              <a:t>(CC 3.0 BY) </a:t>
            </a:r>
            <a:r>
              <a:rPr lang="en-US" sz="1200" b="0" i="0" u="none" strike="noStrike" kern="1200" dirty="0">
                <a:solidFill>
                  <a:schemeClr val="tx1"/>
                </a:solidFill>
                <a:effectLst/>
                <a:latin typeface="+mn-lt"/>
                <a:ea typeface="+mn-ea"/>
                <a:cs typeface="+mn-cs"/>
              </a:rPr>
              <a:t>“Sun Vector”</a:t>
            </a:r>
            <a:r>
              <a:rPr lang="en-US" dirty="0">
                <a:solidFill>
                  <a:schemeClr val="tx1"/>
                </a:solidFill>
              </a:rPr>
              <a:t> </a:t>
            </a:r>
            <a:r>
              <a:rPr lang="en-US" sz="1200" b="0" i="0" u="none" strike="noStrike" kern="1200" dirty="0" err="1">
                <a:solidFill>
                  <a:schemeClr val="tx1"/>
                </a:solidFill>
                <a:effectLst/>
                <a:latin typeface="+mn-lt"/>
                <a:ea typeface="+mn-ea"/>
                <a:cs typeface="+mn-cs"/>
              </a:rPr>
              <a:t>Flaticon</a:t>
            </a:r>
            <a:r>
              <a:rPr lang="en-US" sz="1200" b="0" i="0" u="none" strike="noStrike" kern="1200" dirty="0">
                <a:solidFill>
                  <a:schemeClr val="tx1"/>
                </a:solidFill>
                <a:effectLst/>
                <a:latin typeface="+mn-lt"/>
                <a:ea typeface="+mn-ea"/>
                <a:cs typeface="+mn-cs"/>
              </a:rPr>
              <a:t>. Designed by </a:t>
            </a:r>
            <a:r>
              <a:rPr lang="en-US" sz="1200" b="0" i="0" u="none" strike="noStrike" kern="1200" dirty="0" err="1">
                <a:solidFill>
                  <a:schemeClr val="tx1"/>
                </a:solidFill>
                <a:effectLst/>
                <a:latin typeface="+mn-lt"/>
                <a:ea typeface="+mn-ea"/>
                <a:cs typeface="+mn-cs"/>
              </a:rPr>
              <a:t>Freepik</a:t>
            </a:r>
            <a:r>
              <a:rPr lang="en-US" sz="1200" b="0" i="0" u="none" strike="noStrike" kern="1200" dirty="0">
                <a:solidFill>
                  <a:schemeClr val="tx1"/>
                </a:solidFill>
                <a:effectLst/>
                <a:latin typeface="+mn-lt"/>
                <a:ea typeface="+mn-ea"/>
                <a:cs typeface="+mn-cs"/>
              </a:rPr>
              <a:t> from www.flaticon.com.</a:t>
            </a:r>
            <a:r>
              <a:rPr lang="en-US" dirty="0">
                <a:solidFill>
                  <a:schemeClr val="tx1"/>
                </a:solidFill>
              </a:rPr>
              <a:t> </a:t>
            </a:r>
            <a:r>
              <a:rPr lang="en-US" sz="1200" b="0" i="0" u="sng" strike="noStrike" kern="1200" dirty="0">
                <a:solidFill>
                  <a:schemeClr val="tx1"/>
                </a:solidFill>
                <a:effectLst/>
                <a:latin typeface="+mn-lt"/>
                <a:ea typeface="+mn-ea"/>
                <a:cs typeface="+mn-cs"/>
                <a:hlinkClick r:id="rId4">
                  <a:extLst>
                    <a:ext uri="{A12FA001-AC4F-418D-AE19-62706E023703}">
                      <ahyp:hlinkClr xmlns="" xmlns:ahyp="http://schemas.microsoft.com/office/drawing/2018/hyperlinkcolor" val="tx"/>
                    </a:ext>
                  </a:extLst>
                </a:hlinkClick>
              </a:rPr>
              <a:t>https://www.flaticon.com/free-icon/clear-sun_12205</a:t>
            </a:r>
            <a:r>
              <a:rPr lang="en-US" dirty="0">
                <a:solidFill>
                  <a:schemeClr val="tx1"/>
                </a:solidFill>
              </a:rPr>
              <a:t> </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(CC 3.0 BY) </a:t>
            </a:r>
            <a:r>
              <a:rPr lang="en-US" sz="1200" b="0" i="0" u="none" strike="noStrike" kern="1200" dirty="0">
                <a:solidFill>
                  <a:schemeClr val="tx1"/>
                </a:solidFill>
                <a:effectLst/>
                <a:latin typeface="+mn-lt"/>
                <a:ea typeface="+mn-ea"/>
                <a:cs typeface="+mn-cs"/>
              </a:rPr>
              <a:t>“Thermometer Vector” </a:t>
            </a:r>
            <a:r>
              <a:rPr lang="en-US" sz="1200" b="0" i="0" u="none" strike="noStrike" kern="1200" dirty="0" err="1">
                <a:solidFill>
                  <a:schemeClr val="tx1"/>
                </a:solidFill>
                <a:effectLst/>
                <a:latin typeface="+mn-lt"/>
                <a:ea typeface="+mn-ea"/>
                <a:cs typeface="+mn-cs"/>
              </a:rPr>
              <a:t>Flaticon</a:t>
            </a:r>
            <a:r>
              <a:rPr lang="en-US" sz="1200" b="0" i="0" u="none" strike="noStrike" kern="1200" dirty="0">
                <a:solidFill>
                  <a:schemeClr val="tx1"/>
                </a:solidFill>
                <a:effectLst/>
                <a:latin typeface="+mn-lt"/>
                <a:ea typeface="+mn-ea"/>
                <a:cs typeface="+mn-cs"/>
              </a:rPr>
              <a:t>. Designed by </a:t>
            </a:r>
            <a:r>
              <a:rPr lang="en-US" sz="1200" b="0" i="0" u="none" strike="noStrike" kern="1200" dirty="0" err="1">
                <a:solidFill>
                  <a:schemeClr val="tx1"/>
                </a:solidFill>
                <a:effectLst/>
                <a:latin typeface="+mn-lt"/>
                <a:ea typeface="+mn-ea"/>
                <a:cs typeface="+mn-cs"/>
              </a:rPr>
              <a:t>Freepik</a:t>
            </a:r>
            <a:r>
              <a:rPr lang="en-US" sz="1200" b="0" i="0" u="none" strike="noStrike" kern="1200" dirty="0">
                <a:solidFill>
                  <a:schemeClr val="tx1"/>
                </a:solidFill>
                <a:effectLst/>
                <a:latin typeface="+mn-lt"/>
                <a:ea typeface="+mn-ea"/>
                <a:cs typeface="+mn-cs"/>
              </a:rPr>
              <a:t> from www.flaticon.com.</a:t>
            </a:r>
            <a:r>
              <a:rPr lang="en-US" dirty="0">
                <a:solidFill>
                  <a:schemeClr val="tx1"/>
                </a:solidFill>
              </a:rPr>
              <a:t> </a:t>
            </a:r>
            <a:r>
              <a:rPr lang="en-US" sz="1200" b="0" i="0" u="sng" strike="noStrike" kern="1200" dirty="0">
                <a:solidFill>
                  <a:schemeClr val="tx1"/>
                </a:solidFill>
                <a:effectLst/>
                <a:latin typeface="+mn-lt"/>
                <a:ea typeface="+mn-ea"/>
                <a:cs typeface="+mn-cs"/>
                <a:hlinkClick r:id="rId5">
                  <a:extLst>
                    <a:ext uri="{A12FA001-AC4F-418D-AE19-62706E023703}">
                      <ahyp:hlinkClr xmlns="" xmlns:ahyp="http://schemas.microsoft.com/office/drawing/2018/hyperlinkcolor" val="tx"/>
                    </a:ext>
                  </a:extLst>
                </a:hlinkClick>
              </a:rPr>
              <a:t>https://www.flaticon.com/free-icon/wall-thermometer_12335</a:t>
            </a:r>
            <a:r>
              <a:rPr lang="en-US" dirty="0">
                <a:solidFill>
                  <a:schemeClr val="tx1"/>
                </a:solidFill>
              </a:rPr>
              <a:t> </a:t>
            </a:r>
          </a:p>
          <a:p>
            <a:endParaRPr lang="en-US" sz="1200" b="0" i="0" u="none" strike="noStrike" kern="1200" dirty="0">
              <a:solidFill>
                <a:schemeClr val="tx1"/>
              </a:solidFill>
              <a:effectLst/>
              <a:latin typeface="+mn-lt"/>
              <a:ea typeface="+mn-ea"/>
              <a:cs typeface="+mn-cs"/>
            </a:endParaRPr>
          </a:p>
          <a:p>
            <a:r>
              <a:rPr lang="en-US" sz="1200" b="1" dirty="0"/>
              <a:t>(</a:t>
            </a:r>
            <a:r>
              <a:rPr lang="en-US" sz="1200" b="1" dirty="0" err="1"/>
              <a:t>Flaticon</a:t>
            </a:r>
            <a:r>
              <a:rPr lang="en-US" sz="1200" b="1" dirty="0"/>
              <a:t> Basic License)  </a:t>
            </a:r>
            <a:r>
              <a:rPr lang="en-US" sz="1200" b="0" i="0" u="none" strike="noStrike" kern="1200" dirty="0">
                <a:solidFill>
                  <a:schemeClr val="tx1"/>
                </a:solidFill>
                <a:effectLst/>
                <a:latin typeface="+mn-lt"/>
                <a:ea typeface="+mn-ea"/>
                <a:cs typeface="+mn-cs"/>
              </a:rPr>
              <a:t>“Hotel Vector”</a:t>
            </a:r>
            <a:r>
              <a:rPr lang="en-US" dirty="0">
                <a:solidFill>
                  <a:schemeClr val="tx1"/>
                </a:solidFill>
              </a:rPr>
              <a:t> </a:t>
            </a:r>
            <a:r>
              <a:rPr lang="en-US" sz="1200" b="0" i="0" u="none" strike="noStrike" kern="1200" dirty="0" err="1">
                <a:solidFill>
                  <a:schemeClr val="tx1"/>
                </a:solidFill>
                <a:effectLst/>
                <a:latin typeface="+mn-lt"/>
                <a:ea typeface="+mn-ea"/>
                <a:cs typeface="+mn-cs"/>
              </a:rPr>
              <a:t>Flaticon</a:t>
            </a:r>
            <a:r>
              <a:rPr lang="en-US" sz="1200" b="0" i="0" u="none" strike="noStrike" kern="1200" dirty="0">
                <a:solidFill>
                  <a:schemeClr val="tx1"/>
                </a:solidFill>
                <a:effectLst/>
                <a:latin typeface="+mn-lt"/>
                <a:ea typeface="+mn-ea"/>
                <a:cs typeface="+mn-cs"/>
              </a:rPr>
              <a:t>. Designed by </a:t>
            </a:r>
            <a:r>
              <a:rPr lang="en-US" sz="1200" b="0" i="0" u="none" strike="noStrike" kern="1200" dirty="0" err="1">
                <a:solidFill>
                  <a:schemeClr val="tx1"/>
                </a:solidFill>
                <a:effectLst/>
                <a:latin typeface="+mn-lt"/>
                <a:ea typeface="+mn-ea"/>
                <a:cs typeface="+mn-cs"/>
              </a:rPr>
              <a:t>Freepik</a:t>
            </a:r>
            <a:r>
              <a:rPr lang="en-US" sz="1200" b="0" i="0" u="none" strike="noStrike" kern="1200" dirty="0">
                <a:solidFill>
                  <a:schemeClr val="tx1"/>
                </a:solidFill>
                <a:effectLst/>
                <a:latin typeface="+mn-lt"/>
                <a:ea typeface="+mn-ea"/>
                <a:cs typeface="+mn-cs"/>
              </a:rPr>
              <a:t> from www.flaticon.com</a:t>
            </a:r>
            <a:r>
              <a:rPr lang="en-US" dirty="0">
                <a:solidFill>
                  <a:schemeClr val="tx1"/>
                </a:solidFill>
              </a:rPr>
              <a:t> </a:t>
            </a:r>
            <a:r>
              <a:rPr lang="en-US" sz="1200" b="0" i="0" u="sng" strike="noStrike" kern="1200" dirty="0">
                <a:solidFill>
                  <a:schemeClr val="tx1"/>
                </a:solidFill>
                <a:effectLst/>
                <a:latin typeface="+mn-lt"/>
                <a:ea typeface="+mn-ea"/>
                <a:cs typeface="+mn-cs"/>
                <a:hlinkClick r:id="rId6">
                  <a:extLst>
                    <a:ext uri="{A12FA001-AC4F-418D-AE19-62706E023703}">
                      <ahyp:hlinkClr xmlns="" xmlns:ahyp="http://schemas.microsoft.com/office/drawing/2018/hyperlinkcolor" val="tx"/>
                    </a:ext>
                  </a:extLst>
                </a:hlinkClick>
              </a:rPr>
              <a:t>https://www.flaticon.com/free-icon/hotel_1175145#term=trees&amp;page=1&amp;position=68</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1" dirty="0"/>
              <a:t>(</a:t>
            </a:r>
            <a:r>
              <a:rPr lang="en-US" sz="1200" b="1" dirty="0" err="1"/>
              <a:t>Flaticon</a:t>
            </a:r>
            <a:r>
              <a:rPr lang="en-US" sz="1200" b="1" dirty="0"/>
              <a:t> Basic License) </a:t>
            </a:r>
            <a:r>
              <a:rPr lang="en-US" sz="1200" b="0" i="0" u="none" strike="noStrike" kern="1200" dirty="0">
                <a:solidFill>
                  <a:schemeClr val="tx1"/>
                </a:solidFill>
                <a:effectLst/>
                <a:latin typeface="+mn-lt"/>
                <a:ea typeface="+mn-ea"/>
                <a:cs typeface="+mn-cs"/>
              </a:rPr>
              <a:t>“Calendar Vector” </a:t>
            </a:r>
            <a:r>
              <a:rPr lang="en-US" sz="1200" b="0" i="0" u="none" strike="noStrike" kern="1200" dirty="0" err="1">
                <a:solidFill>
                  <a:schemeClr val="tx1"/>
                </a:solidFill>
                <a:effectLst/>
                <a:latin typeface="+mn-lt"/>
                <a:ea typeface="+mn-ea"/>
                <a:cs typeface="+mn-cs"/>
              </a:rPr>
              <a:t>Flaticon</a:t>
            </a:r>
            <a:r>
              <a:rPr lang="en-US" sz="1200" b="0" i="0" u="none" strike="noStrike" kern="1200" dirty="0">
                <a:solidFill>
                  <a:schemeClr val="tx1"/>
                </a:solidFill>
                <a:effectLst/>
                <a:latin typeface="+mn-lt"/>
                <a:ea typeface="+mn-ea"/>
                <a:cs typeface="+mn-cs"/>
              </a:rPr>
              <a:t>. Designed by </a:t>
            </a:r>
            <a:r>
              <a:rPr lang="en-US" sz="1200" b="0" i="0" u="none" strike="noStrike" kern="1200" dirty="0" err="1">
                <a:solidFill>
                  <a:schemeClr val="tx1"/>
                </a:solidFill>
                <a:effectLst/>
                <a:latin typeface="+mn-lt"/>
                <a:ea typeface="+mn-ea"/>
                <a:cs typeface="+mn-cs"/>
              </a:rPr>
              <a:t>Smashicons</a:t>
            </a:r>
            <a:r>
              <a:rPr lang="en-US" sz="1200" b="0" i="0" u="none" strike="noStrike" kern="1200" dirty="0">
                <a:solidFill>
                  <a:schemeClr val="tx1"/>
                </a:solidFill>
                <a:effectLst/>
                <a:latin typeface="+mn-lt"/>
                <a:ea typeface="+mn-ea"/>
                <a:cs typeface="+mn-cs"/>
              </a:rPr>
              <a:t> from </a:t>
            </a:r>
            <a:r>
              <a:rPr lang="en-US" sz="1200" b="0" i="0" u="none" strike="noStrike" kern="1200" dirty="0" err="1">
                <a:solidFill>
                  <a:schemeClr val="tx1"/>
                </a:solidFill>
                <a:effectLst/>
                <a:latin typeface="+mn-lt"/>
                <a:ea typeface="+mn-ea"/>
                <a:cs typeface="+mn-cs"/>
              </a:rPr>
              <a:t>www.flaticon.com</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7">
                  <a:extLst>
                    <a:ext uri="{A12FA001-AC4F-418D-AE19-62706E023703}">
                      <ahyp:hlinkClr xmlns="" xmlns:ahyp="http://schemas.microsoft.com/office/drawing/2018/hyperlinkcolor" val="tx"/>
                    </a:ext>
                  </a:extLst>
                </a:hlinkClick>
              </a:rPr>
              <a:t>https://www.flaticon.com/free-icon/calendar_149363#term=calendar&amp;page=1&amp;position=2</a:t>
            </a:r>
            <a:r>
              <a:rPr lang="en-US" dirty="0">
                <a:solidFill>
                  <a:schemeClr val="tx1"/>
                </a:solidFill>
              </a:rPr>
              <a:t> </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1" dirty="0"/>
              <a:t>(</a:t>
            </a:r>
            <a:r>
              <a:rPr lang="en-US" sz="1200" b="1" dirty="0" err="1"/>
              <a:t>Flaticon</a:t>
            </a:r>
            <a:r>
              <a:rPr lang="en-US" sz="1200" b="1" dirty="0"/>
              <a:t> Basic License) </a:t>
            </a:r>
            <a:r>
              <a:rPr lang="en-US" sz="1200" b="0" i="0" u="none" strike="noStrike" kern="1200" dirty="0">
                <a:solidFill>
                  <a:schemeClr val="tx1"/>
                </a:solidFill>
                <a:effectLst/>
                <a:latin typeface="+mn-lt"/>
                <a:ea typeface="+mn-ea"/>
                <a:cs typeface="+mn-cs"/>
              </a:rPr>
              <a:t>“Scale Vector” </a:t>
            </a:r>
            <a:r>
              <a:rPr lang="en-US" sz="1200" b="0" i="0" u="none" strike="noStrike" kern="1200" dirty="0" err="1">
                <a:solidFill>
                  <a:schemeClr val="tx1"/>
                </a:solidFill>
                <a:effectLst/>
                <a:latin typeface="+mn-lt"/>
                <a:ea typeface="+mn-ea"/>
                <a:cs typeface="+mn-cs"/>
              </a:rPr>
              <a:t>Flaticon</a:t>
            </a:r>
            <a:r>
              <a:rPr lang="en-US" sz="1200" b="0" i="0" u="none" strike="noStrike" kern="1200" dirty="0">
                <a:solidFill>
                  <a:schemeClr val="tx1"/>
                </a:solidFill>
                <a:effectLst/>
                <a:latin typeface="+mn-lt"/>
                <a:ea typeface="+mn-ea"/>
                <a:cs typeface="+mn-cs"/>
              </a:rPr>
              <a:t>. Designed by </a:t>
            </a:r>
            <a:r>
              <a:rPr lang="en-US" sz="1200" b="0" i="0" u="none" strike="noStrike" kern="1200" dirty="0" err="1">
                <a:solidFill>
                  <a:schemeClr val="tx1"/>
                </a:solidFill>
                <a:effectLst/>
                <a:latin typeface="+mn-lt"/>
                <a:ea typeface="+mn-ea"/>
                <a:cs typeface="+mn-cs"/>
              </a:rPr>
              <a:t>Freepik</a:t>
            </a:r>
            <a:r>
              <a:rPr lang="en-US" sz="1200" b="0" i="0" u="none" strike="noStrike" kern="1200" dirty="0">
                <a:solidFill>
                  <a:schemeClr val="tx1"/>
                </a:solidFill>
                <a:effectLst/>
                <a:latin typeface="+mn-lt"/>
                <a:ea typeface="+mn-ea"/>
                <a:cs typeface="+mn-cs"/>
              </a:rPr>
              <a:t> from </a:t>
            </a:r>
            <a:r>
              <a:rPr lang="en-US" sz="1200" b="0" i="0" u="none" strike="noStrike" kern="1200" dirty="0" err="1">
                <a:solidFill>
                  <a:schemeClr val="tx1"/>
                </a:solidFill>
                <a:effectLst/>
                <a:latin typeface="+mn-lt"/>
                <a:ea typeface="+mn-ea"/>
                <a:cs typeface="+mn-cs"/>
              </a:rPr>
              <a:t>www.flaticon.com</a:t>
            </a:r>
            <a:r>
              <a:rPr lang="en-US" sz="1200" b="0" i="0" u="none" strike="noStrike" kern="1200" dirty="0">
                <a:solidFill>
                  <a:schemeClr val="tx1"/>
                </a:solidFill>
                <a:effectLst/>
                <a:latin typeface="+mn-lt"/>
                <a:ea typeface="+mn-ea"/>
                <a:cs typeface="+mn-cs"/>
              </a:rPr>
              <a:t>.</a:t>
            </a:r>
            <a:r>
              <a:rPr lang="en-US" dirty="0">
                <a:solidFill>
                  <a:schemeClr val="tx1"/>
                </a:solidFill>
              </a:rPr>
              <a:t> </a:t>
            </a:r>
            <a:r>
              <a:rPr lang="en-US" sz="1200" b="0" i="0" u="sng" strike="noStrike" kern="1200" dirty="0">
                <a:solidFill>
                  <a:schemeClr val="tx1"/>
                </a:solidFill>
                <a:effectLst/>
                <a:latin typeface="+mn-lt"/>
                <a:ea typeface="+mn-ea"/>
                <a:cs typeface="+mn-cs"/>
              </a:rPr>
              <a:t>https://</a:t>
            </a:r>
            <a:r>
              <a:rPr lang="en-US" sz="1200" b="0" i="0" u="sng" strike="noStrike" kern="1200" dirty="0" err="1">
                <a:solidFill>
                  <a:schemeClr val="tx1"/>
                </a:solidFill>
                <a:effectLst/>
                <a:latin typeface="+mn-lt"/>
                <a:ea typeface="+mn-ea"/>
                <a:cs typeface="+mn-cs"/>
              </a:rPr>
              <a:t>www.flaticon.com</a:t>
            </a:r>
            <a:r>
              <a:rPr lang="en-US" sz="1200" b="0" i="0" u="sng" strike="noStrike" kern="1200" dirty="0">
                <a:solidFill>
                  <a:schemeClr val="tx1"/>
                </a:solidFill>
                <a:effectLst/>
                <a:latin typeface="+mn-lt"/>
                <a:ea typeface="+mn-ea"/>
                <a:cs typeface="+mn-cs"/>
              </a:rPr>
              <a:t>/free-icon/comparison_502960#term=</a:t>
            </a:r>
            <a:r>
              <a:rPr lang="en-US" sz="1200" b="0" i="0" u="sng" strike="noStrike" kern="1200" dirty="0" err="1">
                <a:solidFill>
                  <a:schemeClr val="tx1"/>
                </a:solidFill>
                <a:effectLst/>
                <a:latin typeface="+mn-lt"/>
                <a:ea typeface="+mn-ea"/>
                <a:cs typeface="+mn-cs"/>
              </a:rPr>
              <a:t>comparison&amp;page</a:t>
            </a:r>
            <a:r>
              <a:rPr lang="en-US" sz="1200" b="0" i="0" u="sng" strike="noStrike" kern="1200" dirty="0">
                <a:solidFill>
                  <a:schemeClr val="tx1"/>
                </a:solidFill>
                <a:effectLst/>
                <a:latin typeface="+mn-lt"/>
                <a:ea typeface="+mn-ea"/>
                <a:cs typeface="+mn-cs"/>
              </a:rPr>
              <a:t>=1&amp;position=</a:t>
            </a:r>
          </a:p>
          <a:p>
            <a:endParaRPr lang="en-US" sz="1200" b="0" i="0" u="sng" strike="noStrike" kern="1200" dirty="0">
              <a:solidFill>
                <a:schemeClr val="tx1"/>
              </a:solidFill>
              <a:effectLst/>
              <a:latin typeface="+mn-lt"/>
              <a:ea typeface="+mn-ea"/>
              <a:cs typeface="+mn-cs"/>
            </a:endParaRPr>
          </a:p>
          <a:p>
            <a:r>
              <a:rPr lang="en-US" sz="1200" b="1" dirty="0"/>
              <a:t>(</a:t>
            </a:r>
            <a:r>
              <a:rPr lang="en-US" sz="1200" b="1" dirty="0" err="1"/>
              <a:t>Flaticon</a:t>
            </a:r>
            <a:r>
              <a:rPr lang="en-US" sz="1200" b="1" dirty="0"/>
              <a:t> Basic License) </a:t>
            </a:r>
            <a:r>
              <a:rPr lang="en-US" sz="1200" b="0" i="0" u="none" strike="noStrike" kern="1200" dirty="0">
                <a:solidFill>
                  <a:schemeClr val="tx1"/>
                </a:solidFill>
                <a:effectLst/>
                <a:latin typeface="+mn-lt"/>
                <a:ea typeface="+mn-ea"/>
                <a:cs typeface="+mn-cs"/>
              </a:rPr>
              <a:t>“Satellite Vector”</a:t>
            </a:r>
            <a:r>
              <a:rPr lang="en-US" dirty="0">
                <a:solidFill>
                  <a:schemeClr val="tx1"/>
                </a:solidFill>
              </a:rPr>
              <a:t> </a:t>
            </a:r>
            <a:r>
              <a:rPr lang="en-US" sz="1200" b="0" i="0" u="none" strike="noStrike" kern="1200" dirty="0" err="1">
                <a:solidFill>
                  <a:schemeClr val="tx1"/>
                </a:solidFill>
                <a:effectLst/>
                <a:latin typeface="+mn-lt"/>
                <a:ea typeface="+mn-ea"/>
                <a:cs typeface="+mn-cs"/>
              </a:rPr>
              <a:t>Flaticon</a:t>
            </a:r>
            <a:r>
              <a:rPr lang="en-US" sz="1200" b="0" i="0" u="none" strike="noStrike" kern="1200" dirty="0">
                <a:solidFill>
                  <a:schemeClr val="tx1"/>
                </a:solidFill>
                <a:effectLst/>
                <a:latin typeface="+mn-lt"/>
                <a:ea typeface="+mn-ea"/>
                <a:cs typeface="+mn-cs"/>
              </a:rPr>
              <a:t>. Designed by </a:t>
            </a:r>
            <a:r>
              <a:rPr lang="en-US" sz="1200" b="0" i="0" u="none" strike="noStrike" kern="1200" dirty="0" err="1">
                <a:solidFill>
                  <a:schemeClr val="tx1"/>
                </a:solidFill>
                <a:effectLst/>
                <a:latin typeface="+mn-lt"/>
                <a:ea typeface="+mn-ea"/>
                <a:cs typeface="+mn-cs"/>
              </a:rPr>
              <a:t>Kirinshastry</a:t>
            </a:r>
            <a:r>
              <a:rPr lang="en-US" sz="1200" b="0" i="0" u="none" strike="noStrike" kern="1200" dirty="0">
                <a:solidFill>
                  <a:schemeClr val="tx1"/>
                </a:solidFill>
                <a:effectLst/>
                <a:latin typeface="+mn-lt"/>
                <a:ea typeface="+mn-ea"/>
                <a:cs typeface="+mn-cs"/>
              </a:rPr>
              <a:t> from www.flaticon.com.</a:t>
            </a:r>
            <a:r>
              <a:rPr lang="en-US" dirty="0">
                <a:solidFill>
                  <a:schemeClr val="tx1"/>
                </a:solidFill>
              </a:rPr>
              <a:t> </a:t>
            </a:r>
            <a:r>
              <a:rPr lang="en-US" sz="1200" b="0" i="0" u="sng" strike="noStrike" kern="1200" dirty="0">
                <a:solidFill>
                  <a:schemeClr val="tx1"/>
                </a:solidFill>
                <a:effectLst/>
                <a:latin typeface="+mn-lt"/>
                <a:ea typeface="+mn-ea"/>
                <a:cs typeface="+mn-cs"/>
              </a:rPr>
              <a:t>https://www.flaticon.com/free-icon/satellite-dish_1214534#term=satellite&amp;page=1&amp;position=32</a:t>
            </a:r>
            <a:r>
              <a:rPr lang="en-US" dirty="0">
                <a:solidFill>
                  <a:schemeClr val="tx1"/>
                </a:solidFill>
              </a:rPr>
              <a:t> </a:t>
            </a:r>
          </a:p>
          <a:p>
            <a:endParaRPr lang="en-US" sz="1200" b="0" i="0" u="none" strike="noStrike" kern="1200" dirty="0">
              <a:solidFill>
                <a:schemeClr val="tx1"/>
              </a:solidFill>
              <a:effectLst/>
              <a:latin typeface="+mn-lt"/>
              <a:ea typeface="+mn-ea"/>
              <a:cs typeface="+mn-cs"/>
            </a:endParaRPr>
          </a:p>
          <a:p>
            <a:r>
              <a:rPr lang="en-US" sz="1200" b="1" dirty="0"/>
              <a:t>(</a:t>
            </a:r>
            <a:r>
              <a:rPr lang="en-US" sz="1200" b="1" dirty="0" err="1"/>
              <a:t>Flaticon</a:t>
            </a:r>
            <a:r>
              <a:rPr lang="en-US" sz="1200" b="1" dirty="0"/>
              <a:t> Basic License) </a:t>
            </a:r>
            <a:r>
              <a:rPr lang="en-US" sz="1200" b="0" i="0" u="none" strike="noStrike" kern="1200" dirty="0">
                <a:solidFill>
                  <a:schemeClr val="tx1"/>
                </a:solidFill>
                <a:effectLst/>
                <a:latin typeface="+mn-lt"/>
                <a:ea typeface="+mn-ea"/>
                <a:cs typeface="+mn-cs"/>
              </a:rPr>
              <a:t>“Loss Vector”</a:t>
            </a:r>
            <a:r>
              <a:rPr lang="en-US" dirty="0">
                <a:solidFill>
                  <a:schemeClr val="tx1"/>
                </a:solidFill>
              </a:rPr>
              <a:t> </a:t>
            </a:r>
            <a:r>
              <a:rPr lang="en-US" sz="1200" b="0" i="0" u="none" strike="noStrike" kern="1200" dirty="0">
                <a:solidFill>
                  <a:schemeClr val="tx1"/>
                </a:solidFill>
                <a:effectLst/>
                <a:latin typeface="+mn-lt"/>
                <a:ea typeface="+mn-ea"/>
                <a:cs typeface="+mn-cs"/>
              </a:rPr>
              <a:t>Image</a:t>
            </a:r>
            <a:r>
              <a:rPr lang="en-US" dirty="0">
                <a:solidFill>
                  <a:schemeClr val="tx1"/>
                </a:solidFill>
              </a:rPr>
              <a:t> </a:t>
            </a:r>
            <a:r>
              <a:rPr lang="en-US" sz="1200" b="0" i="0" u="none" strike="noStrike" kern="1200" dirty="0" err="1">
                <a:solidFill>
                  <a:schemeClr val="tx1"/>
                </a:solidFill>
                <a:effectLst/>
                <a:latin typeface="+mn-lt"/>
                <a:ea typeface="+mn-ea"/>
                <a:cs typeface="+mn-cs"/>
              </a:rPr>
              <a:t>Flaticon</a:t>
            </a:r>
            <a:r>
              <a:rPr lang="en-US" sz="1200" b="0" i="0" u="none" strike="noStrike" kern="1200" dirty="0">
                <a:solidFill>
                  <a:schemeClr val="tx1"/>
                </a:solidFill>
                <a:effectLst/>
                <a:latin typeface="+mn-lt"/>
                <a:ea typeface="+mn-ea"/>
                <a:cs typeface="+mn-cs"/>
              </a:rPr>
              <a:t>. Designed by Gregor </a:t>
            </a:r>
            <a:r>
              <a:rPr lang="en-US" sz="1200" b="0" i="0" u="none" strike="noStrike" kern="1200" dirty="0" err="1">
                <a:solidFill>
                  <a:schemeClr val="tx1"/>
                </a:solidFill>
                <a:effectLst/>
                <a:latin typeface="+mn-lt"/>
                <a:ea typeface="+mn-ea"/>
                <a:cs typeface="+mn-cs"/>
              </a:rPr>
              <a:t>Cresnar</a:t>
            </a:r>
            <a:r>
              <a:rPr lang="en-US" sz="1200" b="0" i="0" u="none" strike="noStrike" kern="1200" dirty="0">
                <a:solidFill>
                  <a:schemeClr val="tx1"/>
                </a:solidFill>
                <a:effectLst/>
                <a:latin typeface="+mn-lt"/>
                <a:ea typeface="+mn-ea"/>
                <a:cs typeface="+mn-cs"/>
              </a:rPr>
              <a:t> from www.flaticon.com. </a:t>
            </a:r>
            <a:r>
              <a:rPr lang="en-US" dirty="0">
                <a:solidFill>
                  <a:schemeClr val="tx1"/>
                </a:solidFill>
              </a:rPr>
              <a:t> </a:t>
            </a:r>
            <a:r>
              <a:rPr lang="en-US" sz="1200" b="0" i="0" u="sng" strike="noStrike" kern="1200" dirty="0">
                <a:solidFill>
                  <a:schemeClr val="tx1"/>
                </a:solidFill>
                <a:effectLst/>
                <a:latin typeface="+mn-lt"/>
                <a:ea typeface="+mn-ea"/>
                <a:cs typeface="+mn-cs"/>
                <a:hlinkClick r:id="rId8">
                  <a:extLst>
                    <a:ext uri="{A12FA001-AC4F-418D-AE19-62706E023703}">
                      <ahyp:hlinkClr xmlns="" xmlns:ahyp="http://schemas.microsoft.com/office/drawing/2018/hyperlinkcolor" val="tx"/>
                    </a:ext>
                  </a:extLst>
                </a:hlinkClick>
              </a:rPr>
              <a:t>https://www.flaticon.com/free-icon/loss_126441#term=flow%20chart&amp;page=1&amp;position=11</a:t>
            </a:r>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866801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a:t>
            </a:r>
            <a:r>
              <a:rPr lang="en-US" dirty="0"/>
              <a:t>We first</a:t>
            </a:r>
            <a:r>
              <a:rPr lang="en-US" baseline="0" dirty="0"/>
              <a:t> </a:t>
            </a:r>
            <a:r>
              <a:rPr lang="en-US" dirty="0"/>
              <a:t>found the change in NDVI</a:t>
            </a:r>
            <a:r>
              <a:rPr lang="en-US" baseline="0" dirty="0"/>
              <a:t> from 1998 to 2018.</a:t>
            </a:r>
            <a:r>
              <a:rPr lang="en-US" dirty="0"/>
              <a:t> As we</a:t>
            </a:r>
            <a:r>
              <a:rPr lang="en-US" baseline="0" dirty="0"/>
              <a:t> explained earlier, the NDVI measures the greenness of an area, with -1 being mostly water and +1 being an area with dense green leaves. The NDVI values in Tempe ranged from -0.5 shown in purple to 0.7 shown in darker green. The map on the right shows areas where NDVI changed, with red representing areas that experienced negative change, meaning they got less green, and green representing positive change, meaning that the area got overall greener. Looking at the locations that experienced the most change, there appears to be a clustering of greening in southern Tempe. Also of note is that Tempe Town Lake didn’t exist until 1999, which is why in the 2018 map it appears in a deeper purple.</a:t>
            </a:r>
            <a:endParaRPr lang="en-US" dirty="0"/>
          </a:p>
          <a:p>
            <a:r>
              <a:rPr lang="en-US" dirty="0"/>
              <a:t>Maps: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-created on ArcGIS Pro/ ArcMap (for final layout)</a:t>
            </a:r>
          </a:p>
          <a:p>
            <a:r>
              <a:rPr lang="en-US" dirty="0"/>
              <a:t>-Tempe layer (used</a:t>
            </a:r>
            <a:r>
              <a:rPr lang="en-US" baseline="0" dirty="0"/>
              <a:t> US Census Bureau TIGER dataset)</a:t>
            </a:r>
            <a:r>
              <a:rPr lang="en-US" dirty="0"/>
              <a:t>, major roads layer (used</a:t>
            </a:r>
            <a:r>
              <a:rPr lang="en-US" baseline="0" dirty="0"/>
              <a:t> US Census Bureau TIGER dataset)</a:t>
            </a:r>
            <a:r>
              <a:rPr lang="en-US" dirty="0"/>
              <a:t>, NDVI layer (imagery acquired</a:t>
            </a:r>
            <a:r>
              <a:rPr lang="en-US" baseline="0" dirty="0"/>
              <a:t> and processed using Google Earth Engine)</a:t>
            </a:r>
            <a:endParaRPr lang="en-US" dirty="0"/>
          </a:p>
          <a:p>
            <a:r>
              <a:rPr lang="en-US" dirty="0"/>
              <a:t>-clipped all three layers </a:t>
            </a:r>
          </a:p>
          <a:p>
            <a:r>
              <a:rPr lang="en-US" dirty="0"/>
              <a:t>-</a:t>
            </a:r>
            <a:r>
              <a:rPr lang="en-US" dirty="0" err="1"/>
              <a:t>Symbology</a:t>
            </a:r>
            <a:r>
              <a:rPr lang="en-US" dirty="0"/>
              <a:t>: (1998,2018): Used “Stretch” and “Min/Max” </a:t>
            </a:r>
          </a:p>
          <a:p>
            <a:r>
              <a:rPr lang="en-US" baseline="0" dirty="0"/>
              <a:t>-</a:t>
            </a:r>
            <a:r>
              <a:rPr lang="en-US" baseline="0" dirty="0" err="1"/>
              <a:t>Symbology</a:t>
            </a:r>
            <a:r>
              <a:rPr lang="en-US" baseline="0" dirty="0"/>
              <a:t> (Change): Used classified</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203613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Next we</a:t>
            </a:r>
            <a:r>
              <a:rPr lang="en-US" baseline="0" dirty="0"/>
              <a:t> found the relative change in LST. We decided to find the relative change, rather than the absolute change, due to the variability of LST on any given day and the limited number of satellite images available in a single month, which for Landsat imagery is usually one or two images. The two maps on the left show areas that are above and below the median LST in both 1998 and 2018, with the yellow representing areas that are within one degree Celsius of the median LST and red representing areas that are hotter than the median LST and blue representing areas that are cooler than the the median LST. The map on the right depicts the difference in areas that are above or below the median LST, essentially the shift in relative LST that occurred between 1998 and 2018. The blue represents areas that were not below the median LST in 1998, but in 2018 were below the median LST. The red represents areas that were not above the median LST in 1998, but now in 2018 are above the median LST. From 1998 to 2018, areas above with LST above the median in Tempe increased by 11.7%, while areas with LST below the median decreased by 9.7%. As you can see central Tempe is an area that experienced hotspot creation.</a:t>
            </a:r>
          </a:p>
          <a:p>
            <a:endParaRPr lang="en-US" dirty="0"/>
          </a:p>
          <a:p>
            <a:r>
              <a:rPr lang="en-US" dirty="0"/>
              <a:t>Maps:  </a:t>
            </a:r>
          </a:p>
          <a:p>
            <a:r>
              <a:rPr lang="en-US" dirty="0"/>
              <a:t>-created on ArcMap </a:t>
            </a:r>
          </a:p>
          <a:p>
            <a:r>
              <a:rPr lang="en-US" dirty="0"/>
              <a:t>-Tempe layer (used</a:t>
            </a:r>
            <a:r>
              <a:rPr lang="en-US" baseline="0" dirty="0"/>
              <a:t> US Census Bureau TIGER dataset)</a:t>
            </a:r>
            <a:r>
              <a:rPr lang="en-US" dirty="0"/>
              <a:t>, major roads layer (used</a:t>
            </a:r>
            <a:r>
              <a:rPr lang="en-US" baseline="0" dirty="0"/>
              <a:t> US Census Bureau TIGER dataset)</a:t>
            </a:r>
            <a:r>
              <a:rPr lang="en-US" dirty="0"/>
              <a:t>, LST layer (imagery acquired</a:t>
            </a:r>
            <a:r>
              <a:rPr lang="en-US" baseline="0" dirty="0"/>
              <a:t> and processed using Google Earth Engine)</a:t>
            </a:r>
            <a:endParaRPr lang="en-US" dirty="0"/>
          </a:p>
          <a:p>
            <a:r>
              <a:rPr lang="en-US" dirty="0"/>
              <a:t>-clipped all three layers </a:t>
            </a:r>
          </a:p>
          <a:p>
            <a:r>
              <a:rPr lang="en-US" dirty="0"/>
              <a:t>-Symbology: Used classified</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35444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Looking</a:t>
            </a:r>
            <a:r>
              <a:rPr lang="en-US" baseline="0" dirty="0"/>
              <a:t> at</a:t>
            </a:r>
            <a:r>
              <a:rPr lang="en-US" dirty="0"/>
              <a:t> the change in relative</a:t>
            </a:r>
            <a:r>
              <a:rPr lang="en-US" baseline="0" dirty="0"/>
              <a:t> LST map next to the change in NDVI map, you can see that Southern Tempe became relatively cooler and also became more green. We ran a </a:t>
            </a:r>
            <a:r>
              <a:rPr lang="en-US" dirty="0"/>
              <a:t>linear regression analysis between the change in NDVI</a:t>
            </a:r>
            <a:r>
              <a:rPr lang="en-US" baseline="0" dirty="0"/>
              <a:t> and the change in LST and found that for every NDVI value increase of one, the LST decreases by nine degrees Celsius or around 16 degrees Fahrenheit. Keep in mind though that an NDVI value increase of one is a great increase in the greenness of the area, because NDVI only ranges from -1 to +1. We also ran a correlation test and found that there is a strong negative correlation between NDVI and land surface temperature, with a correlation coefficient of -0.4.</a:t>
            </a:r>
          </a:p>
          <a:p>
            <a:endParaRPr lang="en-US" dirty="0"/>
          </a:p>
          <a:p>
            <a:r>
              <a:rPr lang="en-US" dirty="0"/>
              <a:t>Map (LST):  </a:t>
            </a:r>
          </a:p>
          <a:p>
            <a:r>
              <a:rPr lang="en-US" dirty="0"/>
              <a:t>-created on ArcMap </a:t>
            </a:r>
          </a:p>
          <a:p>
            <a:r>
              <a:rPr lang="en-US" dirty="0"/>
              <a:t>-Tempe layer (used</a:t>
            </a:r>
            <a:r>
              <a:rPr lang="en-US" baseline="0" dirty="0"/>
              <a:t> US Census Bureau TIGER dataset)</a:t>
            </a:r>
            <a:r>
              <a:rPr lang="en-US" dirty="0"/>
              <a:t>, major roads layer (used</a:t>
            </a:r>
            <a:r>
              <a:rPr lang="en-US" baseline="0" dirty="0"/>
              <a:t> US Census Bureau TIGER dataset)</a:t>
            </a:r>
            <a:r>
              <a:rPr lang="en-US" dirty="0"/>
              <a:t>, LST layer (imagery acquired</a:t>
            </a:r>
            <a:r>
              <a:rPr lang="en-US" baseline="0" dirty="0"/>
              <a:t> and processed using Google Earth Engine)</a:t>
            </a:r>
            <a:endParaRPr lang="en-US" dirty="0"/>
          </a:p>
          <a:p>
            <a:r>
              <a:rPr lang="en-US" dirty="0"/>
              <a:t>-clipped all three layers </a:t>
            </a:r>
          </a:p>
          <a:p>
            <a:r>
              <a:rPr lang="en-US" dirty="0"/>
              <a:t>-</a:t>
            </a:r>
            <a:r>
              <a:rPr lang="en-US" dirty="0" err="1"/>
              <a:t>Symbology</a:t>
            </a:r>
            <a:r>
              <a:rPr lang="en-US" dirty="0"/>
              <a:t>: Used classified</a:t>
            </a:r>
          </a:p>
          <a:p>
            <a:endParaRPr lang="en-US" dirty="0"/>
          </a:p>
          <a:p>
            <a:r>
              <a:rPr lang="en-US" dirty="0"/>
              <a:t>Map (NDVI: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-created on ArcGIS Pro/ ArcMap (for final layout)</a:t>
            </a:r>
          </a:p>
          <a:p>
            <a:r>
              <a:rPr lang="en-US" dirty="0"/>
              <a:t>-Tempe layer (used</a:t>
            </a:r>
            <a:r>
              <a:rPr lang="en-US" baseline="0" dirty="0"/>
              <a:t> US Census Bureau TIGER dataset)</a:t>
            </a:r>
            <a:r>
              <a:rPr lang="en-US" dirty="0"/>
              <a:t>, major roads layer (used</a:t>
            </a:r>
            <a:r>
              <a:rPr lang="en-US" baseline="0" dirty="0"/>
              <a:t> US Census Bureau TIGER dataset)</a:t>
            </a:r>
            <a:r>
              <a:rPr lang="en-US" dirty="0"/>
              <a:t>, NDVI layer (imagery acquired</a:t>
            </a:r>
            <a:r>
              <a:rPr lang="en-US" baseline="0" dirty="0"/>
              <a:t> and processed using Google Earth Engine)</a:t>
            </a:r>
            <a:endParaRPr lang="en-US" dirty="0"/>
          </a:p>
          <a:p>
            <a:r>
              <a:rPr lang="en-US" dirty="0"/>
              <a:t>-clipped all three layers </a:t>
            </a:r>
          </a:p>
          <a:p>
            <a:r>
              <a:rPr lang="en-US" dirty="0"/>
              <a:t>-</a:t>
            </a:r>
            <a:r>
              <a:rPr lang="en-US" baseline="0" dirty="0" err="1"/>
              <a:t>Symbology</a:t>
            </a:r>
            <a:r>
              <a:rPr lang="en-US" baseline="0" dirty="0"/>
              <a:t>: Used classified</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777471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a:t>
            </a:r>
            <a:r>
              <a:rPr lang="en-US" dirty="0"/>
              <a:t>Next we compared</a:t>
            </a:r>
            <a:r>
              <a:rPr lang="en-US" baseline="0" dirty="0"/>
              <a:t> the mean LSTs of different land cover types with and without trees. We classified a pixel as having a certain land cover type if it had over 85% percent coverage. We classified the pixel as having no trees if it had less than 1% tree coverage and classified the pixel as having trees if it had over 5% tree coverage. This boxplot shows the LSTs of grass with no trees, grass with trees, building with no trees, building with trees, road with no trees, and road with trees. We conducted several two-sample t-test analyses and found that there was a statistically significant difference between the mean land surface temperatures of building land cover and trees and building land cover without trees. As you can see on the slide, the mean LST of land with building cover without trees was 30.5 degrees Celsius or around 87 degrees Fahrenheit. The mean LST of land with building cover with trees was 29.2 degrees Celsius or around 84.5 degrees Fahrenheit. We also found that there was a statistically significant difference between the mean land surface temperatures of each distinct land type, not considering tree cover.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1: </a:t>
            </a:r>
            <a:r>
              <a:rPr lang="en-US" baseline="0" dirty="0"/>
              <a:t>Made using PowerPoint icons; (Created by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523474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Speaker:</a:t>
            </a:r>
            <a:r>
              <a:rPr lang="en-US" baseline="0" dirty="0"/>
              <a:t> Next we created a correlation matrix to see how land surface temperature was correlated to land surface type and tree density. In this plot, a large red circle indicates a strong positive correlation, while a large blue circle indicates a strong negative correlation. For instance, the plot shows that land surface temperature is positively correlated with the percent of a pixel that is covered by impervious surface including building and roads. The correlation coefficient for this relationship is 0.38. Additionally, the plot shows that land surface temperature is negatively correlated with the percent of a pixel that is covered by tree canopy, with a correlation coefficient of -0.13.</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278490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Next we focused our attention on the city parks. We found the mean LST of each park. The above table shows the five hottest parks in Tempe. We were interested in finding out how much land cover explains the land surface temperature of the parks, so we conducted different linear regression analyses between LST and the percentage of different land cover types. We found that while a 10% increase in grass land cover reduces land surface temperature by 0.32 degrees Celsius,(click) and a 10% increase in tree land cover reduces LST by 0.19 degrees Celsius (click), a 10% increase in soil land cover increases land surface temperature by 0.006 degrees Celsius (click) and a 10% increase in building land cover increases land surface temperature by 0.13 degrees Celsius. Because of this, the top five hottest parks either have a high percentage of soil land cover, such as the more natural parks like Papago and </a:t>
            </a:r>
            <a:r>
              <a:rPr lang="en-US" baseline="0" dirty="0" err="1"/>
              <a:t>Moeur</a:t>
            </a:r>
            <a:r>
              <a:rPr lang="en-US" baseline="0" dirty="0"/>
              <a:t> Park, or have a high percentage of building land cover, such as Rotary Park.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36364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a:t>
            </a:r>
          </a:p>
          <a:p>
            <a:r>
              <a:rPr lang="en-US" baseline="0" dirty="0"/>
              <a:t>In order to share the information we were able to acquire on the parks with our partners and the public, we uploaded our Tempe Parks map to ArcGIS Online. The viewer is able to click on a park and a pop-up will appear sharing information on that park such as the mean land surface temperature, number of trees, and the percent of each land cover type. We hope that this makes our collected data easy to explore.  (click on hyperlink and show the map online)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508173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Speaker: Several conclusions were</a:t>
            </a:r>
            <a:r>
              <a:rPr lang="en-US" baseline="0" dirty="0"/>
              <a:t> made from our research including: There is a strong negative correlation between NDVI and LST, a strong positive correlation between the percentage of impervious land cover and LST, and a strong negative correlation between the percentage tree land cover and LST. (click) Decreasing the percentage of building and soil land cover and increasing the percentage grass land cover could improve the thermal comfort of parks.(click) In order to help mitigate UHI effect, the City of Tempe could focus its efforts on the area west of the AZ-101 Loop and north of U.S. Route 60 and (click) finally, planting more trees on areas with building land cover could help the City of Tempe achieve its goal of becoming a 20-minute walkable city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2548946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baseline="0" dirty="0"/>
              <a:t> </a:t>
            </a:r>
            <a:r>
              <a:rPr lang="en-US" dirty="0"/>
              <a:t>One of the first problems we encountered was finding satellite data at a</a:t>
            </a:r>
            <a:r>
              <a:rPr lang="en-US" baseline="0" dirty="0"/>
              <a:t> high enough</a:t>
            </a:r>
            <a:r>
              <a:rPr lang="en-US" dirty="0"/>
              <a:t> resolution to analyze LST at the park level</a:t>
            </a:r>
            <a:r>
              <a:rPr lang="en-US" baseline="0" dirty="0"/>
              <a:t> and NDVI at the tree level. We originally attempted to use Planet </a:t>
            </a:r>
            <a:r>
              <a:rPr lang="en-US" baseline="0" dirty="0" err="1"/>
              <a:t>Rapideye</a:t>
            </a:r>
            <a:r>
              <a:rPr lang="en-US" baseline="0" dirty="0"/>
              <a:t> satellite imagery, but realized it lacked an thermal band, and so we could not calculate LST with it. Instead, we used Landsat imagery for our calculations, so our analysis wasn’t at as high of </a:t>
            </a:r>
            <a:r>
              <a:rPr lang="en-US" baseline="0" dirty="0" err="1"/>
              <a:t>resoltuion</a:t>
            </a:r>
            <a:r>
              <a:rPr lang="en-US" baseline="0" dirty="0"/>
              <a:t> as we would have hoped (click). Next, when trying to analyze the effect tree cover has on the land surface temperature, the land classification data we used including tree as its own class. Because of this we couldn’t identify for sure what type of land class the trees were located on. (click) An additional limitation was that the difference in weather between years could have affected the greenness of vegetation and the land surface temperature, which is one reason we found the relative change in land surface temperature.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PowerPoint icons; (Created by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207918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baseline="0" dirty="0">
                <a:solidFill>
                  <a:schemeClr val="tx1"/>
                </a:solidFill>
                <a:effectLst/>
                <a:latin typeface="+mn-lt"/>
                <a:ea typeface="+mn-ea"/>
                <a:cs typeface="+mn-cs"/>
                <a:sym typeface="Arial"/>
                <a:rtl val="0"/>
              </a:rPr>
              <a:t>Speaker: Our study area for this term, Tempe, Arizona, is an inner ring suburb of Phoenix, known for being home to the main campus of Arizona State University (click), as well as its diverse communities, arts and culture (click). Located in the northern Sonoran desert (click), Tempe regularly experiences extreme heat, with summer daily maximum temperatures reaching over 37°C or 100°F.  The rapid urbanization of the region (click) in the last 50 years has caused a steady increase in the mean daily air temperature due to Urban Heat Island effect and has led the city to prioritize improving the thermal environment of its parks and green spaces. </a:t>
            </a:r>
          </a:p>
          <a:p>
            <a:endParaRPr lang="en-US" dirty="0"/>
          </a:p>
          <a:p>
            <a:r>
              <a:rPr lang="en-US" dirty="0"/>
              <a:t>Tempe Map: </a:t>
            </a:r>
          </a:p>
          <a:p>
            <a:r>
              <a:rPr lang="en-US" dirty="0"/>
              <a:t>-QGIS 2.18</a:t>
            </a:r>
          </a:p>
          <a:p>
            <a:r>
              <a:rPr lang="en-US" dirty="0"/>
              <a:t>-OpenStreetMap Layer, City of Tempe Polygon Layer (used US Census Bureau TIGER dataset to create Tempe Polygon) </a:t>
            </a:r>
          </a:p>
          <a:p>
            <a:r>
              <a:rPr lang="en-US" dirty="0"/>
              <a:t>Arizona Map</a:t>
            </a:r>
          </a:p>
          <a:p>
            <a:r>
              <a:rPr lang="en-US" dirty="0"/>
              <a:t>-QGIS 2.18</a:t>
            </a:r>
          </a:p>
          <a:p>
            <a:r>
              <a:rPr lang="en-US" dirty="0"/>
              <a:t>-Bing Aerial Layer, State of Arizona Polygon created with US Census Bureau</a:t>
            </a:r>
            <a:r>
              <a:rPr lang="en-US" baseline="0" dirty="0"/>
              <a:t> </a:t>
            </a:r>
            <a:r>
              <a:rPr lang="en-US" dirty="0"/>
              <a:t>TIGER dataset (state shapefile “tl_2018_us_state”)</a:t>
            </a:r>
          </a:p>
          <a:p>
            <a:endParaRPr lang="en-US" dirty="0"/>
          </a:p>
          <a:p>
            <a:r>
              <a:rPr lang="en-US" dirty="0"/>
              <a:t>Image </a:t>
            </a:r>
            <a:r>
              <a:rPr lang="en-US" baseline="0" dirty="0"/>
              <a:t>source 1: https://www.flickr.com/photos/pagedooley/2429429397/in/photolist-4GFsHK-25iEcrN-eEQBAr-5TuZuz-VyZFyE-4Hv9Ff-jfD5Yt-8rGcVa-fscZSa-mwG9C-6BRLJG-7GGg5v-jfBx8D-nuJZVA-a4KrL8-kNYC3f-6FNE9J-3Lu9rs-o174vG-nnVRvx-pWhGey-6gQpec-oZ23re-fhRQ9n-7tQy3H-VkPrN5-nCs85E-oZhujF-nra2k8-9qUU3Q-g7yCNT-hz2pSr-AZf18B-oy1Vkw-dbgLb8-b8uUaD-DWSDPw-AZ9eKj-pvWs6k-tHAM8-AZeN4g-TnpXJM-WniLVm-f4Cjm2-mk1Ykq-4HCrtX-51pv4C-nEeFGr-5dt5pf-fcHA7H </a:t>
            </a:r>
            <a:r>
              <a:rPr lang="en-US" sz="1200" b="1" u="none" baseline="0" dirty="0">
                <a:solidFill>
                  <a:srgbClr val="FF0000"/>
                </a:solidFill>
              </a:rPr>
              <a:t>(CC BY 2.0)</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source 2: https://www.flickr.com/photos/nickbastian/4391702467/in/photolist-7G5C94-eAnLR-7no9Qj-6PAcRh-6PmBrF-Fh5Bx-eLQ9V5-9u7i7s-eLQ9bj-9dJGff-dhpj3W-4BzPQz-eLCNt2-eLCPSP-rCWAPk-7NNwDi-qFVwUh-e9ztfA-qGeBQn-dhpjZS-7NSvdE-6PAdqy-eAnHF-dhpjP8-dhp8wH-e6u7zG-dhpkDE-ipUdJ4-rCVSre-dhp89u-dUvC92-dhpjrV-dhp9cB-4wXUpM-dhp4cn-7NSvss-qG2nYQ-9u7i3Y-rmw4nv-F9Smd-dJHiPv-dhpe5Q-dhpefB-dhphtM-bpqXHC-gr39TJ-dJNKLj-25ht34p-dmt1Aw-dhp2rE </a:t>
            </a:r>
            <a:r>
              <a:rPr lang="en-US" sz="1200" b="1" u="none" baseline="0" dirty="0">
                <a:solidFill>
                  <a:srgbClr val="FF0000"/>
                </a:solidFill>
              </a:rPr>
              <a:t>(CC BY-ND 2.0)</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3:</a:t>
            </a:r>
            <a:r>
              <a:rPr lang="en-US" baseline="0" dirty="0"/>
              <a:t> </a:t>
            </a:r>
            <a:r>
              <a:rPr lang="en-US" dirty="0"/>
              <a:t>https://www.flickr.com/photos/rickcameron/45243413332/in/photolist-2bW1jwy-aNopMg-N8Cc4P-7Qzcb4-2bW1jD7-nhG8Ld-5ynVwP-83x3AW-2bW1jsf-qfYWK7-2bPiMNA-qVpVD5-qhKYQ2-5TMx4B-69B5gd-BV5Fgc-5UiS8N-dwtpzZ-4K5237-mP5RfC-5U4Y9w-qhshmg-2bPiNLN-2avfRKP-2bPiFr7-2bPiJ9b-a8Sm2j-ouV7Ua-RMbBmp-7Rg1F6-jP1iGn-feUgKc-2bPiGfG-5U4r6S-N8CawF-7gbm4t-dMqQ54-qhmqiA-8vCEe8-qWuzhK-2amuDuT-eZeRp5-ehvH65-r5dQTF-nuvhyQ-ek6hPT-eaEaqo-EYp1Nz-89mBAG-Tdfyck </a:t>
            </a:r>
            <a:r>
              <a:rPr lang="en-US" sz="1200" b="1" u="none" baseline="0" dirty="0">
                <a:solidFill>
                  <a:srgbClr val="FF0000"/>
                </a:solidFill>
              </a:rPr>
              <a:t>(CC BY-NC-ND 2.0)</a:t>
            </a:r>
            <a:endParaRPr lang="en-US" dirty="0"/>
          </a:p>
          <a:p>
            <a:endParaRPr lang="en-US" dirty="0"/>
          </a:p>
          <a:p>
            <a:r>
              <a:rPr lang="en-US" dirty="0"/>
              <a:t>Image source 4: Hannah </a:t>
            </a:r>
            <a:r>
              <a:rPr lang="en-US" dirty="0" err="1"/>
              <a:t>Bonestroo</a:t>
            </a:r>
            <a:r>
              <a:rPr lang="en-US" dirty="0"/>
              <a:t>; NASA DEVELOP Project Lead </a:t>
            </a:r>
            <a:r>
              <a:rPr lang="en-US" b="1" dirty="0"/>
              <a:t>(Taken</a:t>
            </a:r>
            <a:r>
              <a:rPr lang="en-US" b="1" baseline="0" dirty="0"/>
              <a:t> by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2930897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Looking forward, there is still much to do in order to support</a:t>
            </a:r>
            <a:r>
              <a:rPr lang="en-US" baseline="0" dirty="0"/>
              <a:t> the </a:t>
            </a:r>
            <a:r>
              <a:rPr lang="en-US" dirty="0"/>
              <a:t>UFMP and help the</a:t>
            </a:r>
            <a:r>
              <a:rPr lang="en-US" baseline="0" dirty="0"/>
              <a:t> City of Tempe mitigate extreme heat</a:t>
            </a:r>
            <a:r>
              <a:rPr lang="en-US" dirty="0"/>
              <a:t>. To further investigate the thermal comfort of parks, one</a:t>
            </a:r>
            <a:r>
              <a:rPr lang="en-US" baseline="0" dirty="0"/>
              <a:t> </a:t>
            </a:r>
            <a:r>
              <a:rPr lang="en-US" dirty="0"/>
              <a:t>could evaluate a</a:t>
            </a:r>
            <a:r>
              <a:rPr lang="en-US" baseline="0" dirty="0"/>
              <a:t> comprehensive</a:t>
            </a:r>
            <a:r>
              <a:rPr lang="en-US" dirty="0"/>
              <a:t> “heat score” using multiple variables including tree density and land cover class in order to identify</a:t>
            </a:r>
            <a:r>
              <a:rPr lang="en-US" baseline="0" dirty="0"/>
              <a:t> parks that the City should focus on improving.  (click) </a:t>
            </a:r>
            <a:r>
              <a:rPr lang="en-US" dirty="0"/>
              <a:t>The next could be analyzing thermal comfort along major arterials</a:t>
            </a:r>
            <a:r>
              <a:rPr lang="en-US" baseline="0" dirty="0"/>
              <a:t> in order to identify streets which would benefit from the planting of trees. Finding these streets would help the city reach its goal of becoming a 20-minute walkable city. (click) </a:t>
            </a:r>
            <a:r>
              <a:rPr lang="en-US" dirty="0"/>
              <a:t>A next step could be identifying</a:t>
            </a:r>
            <a:r>
              <a:rPr lang="en-US" baseline="0" dirty="0"/>
              <a:t> </a:t>
            </a:r>
            <a:r>
              <a:rPr lang="en-US" dirty="0"/>
              <a:t>neighborhoods in</a:t>
            </a:r>
            <a:r>
              <a:rPr lang="en-US" baseline="0" dirty="0"/>
              <a:t> Tempe</a:t>
            </a:r>
            <a:r>
              <a:rPr lang="en-US" dirty="0"/>
              <a:t> that are especially vulnerable to</a:t>
            </a:r>
            <a:r>
              <a:rPr lang="en-US" baseline="0" dirty="0"/>
              <a:t> heat by examining</a:t>
            </a:r>
            <a:r>
              <a:rPr lang="en-US" dirty="0"/>
              <a:t> socio-economic</a:t>
            </a:r>
            <a:r>
              <a:rPr lang="en-US" baseline="0" dirty="0"/>
              <a:t> variables, such as age, race, and household income. This would help the City choose areas in which to focus its heat mitigation efforts (click). As a final step, more field data could be collected in order to try to identify which species of trees provide the best shade at the lowest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baseline="0" dirty="0"/>
              <a:t>Made using PowerPoint icons; (Created by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3249620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We would like to sincerely thank you all for coming out to watch us present today. We would especially like to thank Bonnie and Braden from the City of Tempe, as well as our science advisors, Ariane and Dave, and our node leadership, Erika and Megs, for all of their guidance and support.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942434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sz="1200" kern="1200" dirty="0">
                <a:solidFill>
                  <a:schemeClr val="tx1"/>
                </a:solidFill>
                <a:effectLst/>
                <a:latin typeface="+mn-lt"/>
                <a:ea typeface="+mn-ea"/>
                <a:cs typeface="+mn-cs"/>
              </a:rPr>
              <a:t>To address the increasing dangers of extreme heat, the city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created an Urban Forestry Master Plan,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also known as the UFMP, in 2017. The UFMP outlines a strategy for achieving 25% urban tree canopy cover (click) and becoming a 20-Minute walkable city by 2040 (click). The city defined this goal in the UFMP as supporting development and land use where residents can comfortably walk or bike to urban hubs and major amenities within 20 minutes of their homes.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endParaRPr lang="en-US" dirty="0"/>
          </a:p>
          <a:p>
            <a:r>
              <a:rPr lang="en-US" baseline="0" dirty="0"/>
              <a:t>Image source (tree): Made using </a:t>
            </a:r>
            <a:r>
              <a:rPr lang="en-US" baseline="0" dirty="0" err="1"/>
              <a:t>MicrosoftWord</a:t>
            </a:r>
            <a:r>
              <a:rPr lang="en-US" baseline="0" dirty="0"/>
              <a:t>; (Created by Team)</a:t>
            </a:r>
          </a:p>
          <a:p>
            <a:r>
              <a:rPr lang="en-US" baseline="0" dirty="0"/>
              <a:t>Image source (person): Made using PowerPoint icons; (Created by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4100284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sz="1200" kern="1200" baseline="0" dirty="0">
                <a:solidFill>
                  <a:schemeClr val="tx1"/>
                </a:solidFill>
                <a:effectLst/>
                <a:latin typeface="+mn-lt"/>
                <a:ea typeface="+mn-ea"/>
                <a:cs typeface="+mn-cs"/>
              </a:rPr>
              <a:t>Our team collaborated with the City of Tempe (click) and the Arizona State University Urban Climate Research Center (click) this term in order to help support the UFMP and investigate how </a:t>
            </a:r>
            <a:r>
              <a:rPr lang="en-US" sz="1200" kern="1200" dirty="0">
                <a:solidFill>
                  <a:schemeClr val="tx1"/>
                </a:solidFill>
                <a:effectLst/>
                <a:latin typeface="+mn-lt"/>
                <a:ea typeface="+mn-ea"/>
                <a:cs typeface="+mn-cs"/>
              </a:rPr>
              <a:t>deliberate urban forestry improves the</a:t>
            </a:r>
            <a:r>
              <a:rPr lang="en-US" sz="1200" kern="1200" baseline="0" dirty="0">
                <a:solidFill>
                  <a:schemeClr val="tx1"/>
                </a:solidFill>
                <a:effectLst/>
                <a:latin typeface="+mn-lt"/>
                <a:ea typeface="+mn-ea"/>
                <a:cs typeface="+mn-cs"/>
              </a:rPr>
              <a:t> c</a:t>
            </a:r>
            <a:r>
              <a:rPr lang="en-US" sz="1200" kern="1200" dirty="0">
                <a:solidFill>
                  <a:schemeClr val="tx1"/>
                </a:solidFill>
                <a:effectLst/>
                <a:latin typeface="+mn-lt"/>
                <a:ea typeface="+mn-ea"/>
                <a:cs typeface="+mn-cs"/>
              </a:rPr>
              <a:t>ity’s thermal environment and helps mitigate extreme heat.</a:t>
            </a:r>
            <a:r>
              <a:rPr lang="en-US" dirty="0">
                <a:effectLst/>
              </a:rPr>
              <a:t> </a:t>
            </a:r>
          </a:p>
          <a:p>
            <a:endParaRPr lang="en-US" dirty="0"/>
          </a:p>
          <a:p>
            <a:r>
              <a:rPr lang="en-US" dirty="0"/>
              <a:t>Image Source 1(hands): </a:t>
            </a:r>
            <a:r>
              <a:rPr lang="en-US" baseline="0" dirty="0"/>
              <a:t>Made using PowerPoint icons; (Created by Team)</a:t>
            </a:r>
          </a:p>
          <a:p>
            <a:r>
              <a:rPr lang="en-US" baseline="0" dirty="0"/>
              <a:t>Image Source 2 (thermometer): Made using PowerPoint icons; (Created by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20186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mentioned earlier, the</a:t>
            </a:r>
            <a:r>
              <a:rPr lang="en-US" sz="1200" kern="1200" dirty="0">
                <a:solidFill>
                  <a:schemeClr val="tx1"/>
                </a:solidFill>
                <a:effectLst/>
                <a:latin typeface="+mn-lt"/>
                <a:ea typeface="+mn-ea"/>
                <a:cs typeface="+mn-cs"/>
              </a:rPr>
              <a:t> mean daily air temperature in Tempe continues to increase annually due to the</a:t>
            </a:r>
            <a:r>
              <a:rPr lang="en-US" sz="1200" kern="1200" baseline="0" dirty="0">
                <a:solidFill>
                  <a:schemeClr val="tx1"/>
                </a:solidFill>
                <a:effectLst/>
                <a:latin typeface="+mn-lt"/>
                <a:ea typeface="+mn-ea"/>
                <a:cs typeface="+mn-cs"/>
              </a:rPr>
              <a:t> UHI </a:t>
            </a:r>
            <a:r>
              <a:rPr lang="en-US" sz="1200" kern="1200" dirty="0">
                <a:solidFill>
                  <a:schemeClr val="tx1"/>
                </a:solidFill>
                <a:effectLst/>
                <a:latin typeface="+mn-lt"/>
                <a:ea typeface="+mn-ea"/>
                <a:cs typeface="+mn-cs"/>
              </a:rPr>
              <a:t>effect and Earth’s warming climate</a:t>
            </a:r>
            <a:r>
              <a:rPr lang="en-US" sz="1200" kern="1200" baseline="0" dirty="0">
                <a:solidFill>
                  <a:schemeClr val="tx1"/>
                </a:solidFill>
                <a:effectLst/>
                <a:latin typeface="+mn-lt"/>
                <a:ea typeface="+mn-ea"/>
                <a:cs typeface="+mn-cs"/>
              </a:rPr>
              <a:t> (click). </a:t>
            </a:r>
            <a:r>
              <a:rPr lang="en-US" sz="1200" kern="1200" dirty="0">
                <a:solidFill>
                  <a:schemeClr val="tx1"/>
                </a:solidFill>
                <a:effectLst/>
                <a:latin typeface="+mn-lt"/>
                <a:ea typeface="+mn-ea"/>
                <a:cs typeface="+mn-cs"/>
              </a:rPr>
              <a:t>Maintaining the health of Tempe’s urban forestry 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essential in heat mitigation and achieving the goal of becoming a 20-minute walkable city</a:t>
            </a:r>
            <a:r>
              <a:rPr lang="en-US" sz="1200" kern="1200" baseline="0" dirty="0">
                <a:solidFill>
                  <a:schemeClr val="tx1"/>
                </a:solidFill>
                <a:effectLst/>
                <a:latin typeface="+mn-lt"/>
                <a:ea typeface="+mn-ea"/>
                <a:cs typeface="+mn-cs"/>
              </a:rPr>
              <a:t> (click)</a:t>
            </a:r>
            <a:r>
              <a:rPr lang="en-US" sz="1200" kern="1200" dirty="0">
                <a:solidFill>
                  <a:schemeClr val="tx1"/>
                </a:solidFill>
                <a:effectLst/>
                <a:latin typeface="+mn-lt"/>
                <a:ea typeface="+mn-ea"/>
                <a:cs typeface="+mn-cs"/>
              </a:rPr>
              <a:t>, but</a:t>
            </a:r>
            <a:r>
              <a:rPr lang="en-US" sz="1200" kern="1200" baseline="0" dirty="0">
                <a:solidFill>
                  <a:schemeClr val="tx1"/>
                </a:solidFill>
                <a:effectLst/>
                <a:latin typeface="+mn-lt"/>
                <a:ea typeface="+mn-ea"/>
                <a:cs typeface="+mn-cs"/>
              </a:rPr>
              <a:t> s</a:t>
            </a:r>
            <a:r>
              <a:rPr lang="en-US" sz="1200" kern="1200" dirty="0">
                <a:solidFill>
                  <a:schemeClr val="tx1"/>
                </a:solidFill>
                <a:effectLst/>
                <a:latin typeface="+mn-lt"/>
                <a:ea typeface="+mn-ea"/>
                <a:cs typeface="+mn-cs"/>
              </a:rPr>
              <a:t>torm damage and lack of informed care practices, including under- and overwatering, have led to the reduction of overall tree coverage in the</a:t>
            </a:r>
            <a:r>
              <a:rPr lang="en-US" sz="1200" kern="1200" baseline="0" dirty="0">
                <a:solidFill>
                  <a:schemeClr val="tx1"/>
                </a:solidFill>
                <a:effectLst/>
                <a:latin typeface="+mn-lt"/>
                <a:ea typeface="+mn-ea"/>
                <a:cs typeface="+mn-cs"/>
              </a:rPr>
              <a:t> city </a:t>
            </a:r>
            <a:r>
              <a:rPr lang="en-US" sz="1200" kern="1200" dirty="0">
                <a:solidFill>
                  <a:schemeClr val="tx1"/>
                </a:solidFill>
                <a:effectLst/>
                <a:latin typeface="+mn-lt"/>
                <a:ea typeface="+mn-ea"/>
                <a:cs typeface="+mn-cs"/>
              </a:rPr>
              <a:t>since 2010</a:t>
            </a:r>
            <a:r>
              <a:rPr lang="en-US" sz="1200" kern="1200" baseline="0" dirty="0">
                <a:solidFill>
                  <a:schemeClr val="tx1"/>
                </a:solidFill>
                <a:effectLst/>
                <a:latin typeface="+mn-lt"/>
                <a:ea typeface="+mn-ea"/>
                <a:cs typeface="+mn-cs"/>
              </a:rPr>
              <a:t> and n</a:t>
            </a:r>
            <a:r>
              <a:rPr lang="en-US" sz="1200" kern="1200" dirty="0">
                <a:solidFill>
                  <a:schemeClr val="tx1"/>
                </a:solidFill>
                <a:effectLst/>
                <a:latin typeface="+mn-lt"/>
                <a:ea typeface="+mn-ea"/>
                <a:cs typeface="+mn-cs"/>
              </a:rPr>
              <a:t>o concrete plan for the replacement of lost trees is in place</a:t>
            </a:r>
            <a:r>
              <a:rPr lang="en-US" sz="1200" kern="1200" baseline="0" dirty="0">
                <a:solidFill>
                  <a:schemeClr val="tx1"/>
                </a:solidFill>
                <a:effectLst/>
                <a:latin typeface="+mn-lt"/>
                <a:ea typeface="+mn-ea"/>
                <a:cs typeface="+mn-cs"/>
              </a:rPr>
              <a:t> (click). Responsibility for tree care falls on t</a:t>
            </a:r>
            <a:r>
              <a:rPr lang="en-US" sz="1200" kern="1200" dirty="0">
                <a:solidFill>
                  <a:schemeClr val="tx1"/>
                </a:solidFill>
                <a:effectLst/>
                <a:latin typeface="+mn-lt"/>
                <a:ea typeface="+mn-ea"/>
                <a:cs typeface="+mn-cs"/>
              </a:rPr>
              <a:t>he city, homeowners associations, and commercial centers. Currently, there is a lack of information available regarding proper tree care and planting best practices, as well as a misunderstanding between the groups for who is responsible for consistent tree care. </a:t>
            </a:r>
          </a:p>
          <a:p>
            <a:endParaRPr lang="en-US" dirty="0"/>
          </a:p>
          <a:p>
            <a:r>
              <a:rPr lang="en-US" dirty="0"/>
              <a:t>Image Source: </a:t>
            </a:r>
            <a:r>
              <a:rPr lang="en-US" baseline="0" dirty="0"/>
              <a:t>Made using PowerPoint icons; (Created by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36513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Of</a:t>
            </a:r>
            <a:r>
              <a:rPr lang="en-US" baseline="0" dirty="0"/>
              <a:t> special importance to city was investigating the thermal environment of its parks. </a:t>
            </a:r>
            <a:r>
              <a:rPr lang="en-US" dirty="0"/>
              <a:t>Tempe is home to over 50 parks</a:t>
            </a:r>
            <a:r>
              <a:rPr lang="en-US" baseline="0" dirty="0"/>
              <a:t> which provide residents with spaces to relax and enjoy recreational activities year-round, as well as provide space for important events such as concerts and festivals. However, the extreme heat the city experiences hinders the ability of residents to enjoy these public spaces. </a:t>
            </a:r>
          </a:p>
          <a:p>
            <a:endParaRPr lang="en-US" dirty="0"/>
          </a:p>
          <a:p>
            <a:endParaRPr lang="en-US" dirty="0"/>
          </a:p>
          <a:p>
            <a:r>
              <a:rPr lang="en-US" dirty="0"/>
              <a:t>Map:  </a:t>
            </a:r>
          </a:p>
          <a:p>
            <a:r>
              <a:rPr lang="en-US" dirty="0"/>
              <a:t>-Created on ArcMap</a:t>
            </a:r>
          </a:p>
          <a:p>
            <a:r>
              <a:rPr lang="en-US" dirty="0"/>
              <a:t>-Tempe layer (used US Census Bureau TIGER dataset), major roads layer (used US Census Bureau TIGER dataset), parks</a:t>
            </a:r>
            <a:r>
              <a:rPr lang="en-US" baseline="0" dirty="0"/>
              <a:t> layer (</a:t>
            </a:r>
            <a:r>
              <a:rPr lang="en-US" baseline="0" dirty="0" err="1"/>
              <a:t>Esri</a:t>
            </a:r>
            <a:r>
              <a:rPr lang="en-US" baseline="0" dirty="0"/>
              <a:t> Data and Maps dataset)</a:t>
            </a:r>
            <a:endParaRPr lang="en-US" dirty="0"/>
          </a:p>
          <a:p>
            <a:r>
              <a:rPr lang="en-US" dirty="0"/>
              <a:t>-Clipped all three layers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685050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The</a:t>
            </a:r>
            <a:r>
              <a:rPr lang="en-US" baseline="0" dirty="0"/>
              <a:t> main objective of this project was to conduct analyses using NASA Earth observations, as well as other satellite imagery, in order to provide the City of Tempe with information on how tree canopy and land cover can contribute to heat mitigation strategies (click). We also wanted to assess the change in land surface temperature and vegetation cover in Tempe from 1998 through 2018 </a:t>
            </a:r>
            <a:r>
              <a:rPr lang="en-US" dirty="0"/>
              <a:t>in order to determine the effect vegetation</a:t>
            </a:r>
            <a:r>
              <a:rPr lang="en-US" baseline="0" dirty="0"/>
              <a:t> cover has on land surface temperature (click). Our final objective was to identify the effect different land cover classifications and tree density have on the thermal environment.</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122389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To analyze the thermal environment of Tempe and its parks we looked at both land surface temperature and the normalized difference vegetation index. We will be mentioning</a:t>
            </a:r>
            <a:r>
              <a:rPr lang="en-US" baseline="0" dirty="0"/>
              <a:t> both of these terms a lot during the rest of the presentation, so we want to explain them before we proceed. </a:t>
            </a:r>
            <a:r>
              <a:rPr lang="en-US" dirty="0"/>
              <a:t>Land surface temperature (also known as LST) is how the ground surface would feel to the touch in a specific location. The surface temperature is important as the amount of heat emitted from the ground contributes greatly to the temperature one would feel. The hottest LST ever recorded was 70.7</a:t>
            </a:r>
            <a:r>
              <a:rPr lang="en-US" baseline="0" dirty="0"/>
              <a:t> degrees Celsius in Libya and land surface temperature in Antarctica can reach negative 50 degrees Celsius. </a:t>
            </a:r>
            <a:r>
              <a:rPr lang="en-US" dirty="0"/>
              <a:t>Normalized difference vegetation index (also known as NDVI) is an</a:t>
            </a:r>
            <a:r>
              <a:rPr lang="en-US" baseline="0" dirty="0"/>
              <a:t> index </a:t>
            </a:r>
            <a:r>
              <a:rPr lang="en-US" dirty="0"/>
              <a:t>that measures the difference between near infrared and red visible light in order to calculate the “greenness” of an area. The index ranges from -1 to</a:t>
            </a:r>
            <a:r>
              <a:rPr lang="en-US" baseline="0" dirty="0"/>
              <a:t> +1 with -1 most likely being water to +1 being an area with dense green leaves.</a:t>
            </a:r>
            <a:r>
              <a:rPr lang="en-US" dirty="0"/>
              <a:t> NDVI was used to calculate the overall vegetation cover in Tempe.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1: </a:t>
            </a:r>
            <a:r>
              <a:rPr lang="en-US" baseline="0" dirty="0"/>
              <a:t>Made using PowerPoint icons; (Created by Team)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2: </a:t>
            </a:r>
            <a:r>
              <a:rPr lang="en-US" baseline="0" dirty="0"/>
              <a:t>Made using PowerPoint icons; (Created by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255558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In order to find the change in NDVI and LST from 1998 to 2018, we used imagery from Landsat 5 Thematic Mapper  (click) and Landsat 8 Operational Land Imager and Thermal Infrared Sensor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Image Source (Landsat 5TM):  (https://</a:t>
            </a:r>
            <a:r>
              <a:rPr lang="en-US" dirty="0" err="1"/>
              <a:t>earthobservatory.nasa.gov</a:t>
            </a:r>
            <a:r>
              <a:rPr lang="en-US" dirty="0"/>
              <a:t>/images/81559/</a:t>
            </a:r>
            <a:r>
              <a:rPr lang="en-US" dirty="0" err="1"/>
              <a:t>nasas</a:t>
            </a:r>
            <a:r>
              <a:rPr lang="en-US" dirty="0"/>
              <a:t>-earth-science-satellite-fleet; NASA)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 (Landsat 8</a:t>
            </a:r>
            <a:r>
              <a:rPr lang="en-US" baseline="0" dirty="0"/>
              <a:t> OLI &amp; TIRS)</a:t>
            </a:r>
            <a:r>
              <a:rPr lang="en-US" dirty="0"/>
              <a:t>: (http://</a:t>
            </a:r>
            <a:r>
              <a:rPr lang="en-US" dirty="0" err="1"/>
              <a:t>www.devpedia.developexchange.com</a:t>
            </a:r>
            <a:r>
              <a:rPr lang="en-US" dirty="0"/>
              <a:t>/</a:t>
            </a:r>
            <a:r>
              <a:rPr lang="en-US" dirty="0" err="1"/>
              <a:t>dp</a:t>
            </a:r>
            <a:r>
              <a:rPr lang="en-US" dirty="0"/>
              <a:t>/images/c/c2/03_Landsat8.png; </a:t>
            </a:r>
            <a:r>
              <a:rPr lang="en-US" dirty="0" err="1"/>
              <a:t>DEVELOPedia</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013472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r="10304"/>
          <a:stretch/>
        </p:blipFill>
        <p:spPr>
          <a:xfrm>
            <a:off x="0" y="0"/>
            <a:ext cx="10935730"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a:ext>
            </a:extLst>
          </a:blip>
          <a:srcRect r="9594"/>
          <a:stretch/>
        </p:blipFill>
        <p:spPr>
          <a:xfrm>
            <a:off x="0" y="0"/>
            <a:ext cx="1102222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24279" y="133045"/>
            <a:ext cx="382562" cy="382562"/>
          </a:xfrm>
          <a:prstGeom prst="rect">
            <a:avLst/>
          </a:prstGeom>
        </p:spPr>
      </p:pic>
      <p:sp>
        <p:nvSpPr>
          <p:cNvPr id="12" name="Rectangle 11"/>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a:ext>
            </a:extLst>
          </a:blip>
          <a:srcRect r="12737"/>
          <a:stretch/>
        </p:blipFill>
        <p:spPr>
          <a:xfrm>
            <a:off x="0" y="3437552"/>
            <a:ext cx="10639168"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24279"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a:ext>
            </a:extLst>
          </a:blip>
          <a:srcRect r="10608"/>
          <a:stretch/>
        </p:blipFill>
        <p:spPr>
          <a:xfrm>
            <a:off x="0" y="0"/>
            <a:ext cx="10898659"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24279" y="133045"/>
            <a:ext cx="382562" cy="382562"/>
          </a:xfrm>
          <a:prstGeom prst="rect">
            <a:avLst/>
          </a:prstGeom>
        </p:spPr>
      </p:pic>
      <p:sp>
        <p:nvSpPr>
          <p:cNvPr id="12" name="Rectangle 11"/>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a:ext>
            </a:extLst>
          </a:blip>
          <a:srcRect r="12230"/>
          <a:stretch/>
        </p:blipFill>
        <p:spPr>
          <a:xfrm>
            <a:off x="0" y="0"/>
            <a:ext cx="10700951"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24279" y="133045"/>
            <a:ext cx="382562" cy="382562"/>
          </a:xfrm>
          <a:prstGeom prst="rect">
            <a:avLst/>
          </a:prstGeom>
        </p:spPr>
      </p:pic>
      <p:sp>
        <p:nvSpPr>
          <p:cNvPr id="17" name="Rectangle 16"/>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a:ext>
            </a:extLst>
          </a:blip>
          <a:srcRect r="12230"/>
          <a:stretch/>
        </p:blipFill>
        <p:spPr>
          <a:xfrm>
            <a:off x="0" y="0"/>
            <a:ext cx="10700951"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124279" y="133045"/>
            <a:ext cx="382562" cy="382562"/>
          </a:xfrm>
          <a:prstGeom prst="rect">
            <a:avLst/>
          </a:prstGeom>
        </p:spPr>
      </p:pic>
      <p:sp>
        <p:nvSpPr>
          <p:cNvPr id="17" name="Rectangle 16"/>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1B57AF"/>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2" y="0"/>
            <a:ext cx="12191675" cy="6858000"/>
          </a:xfrm>
          <a:prstGeom prst="rect">
            <a:avLst/>
          </a:prstGeom>
        </p:spPr>
      </p:pic>
      <p:pic>
        <p:nvPicPr>
          <p:cNvPr id="26" name="Picture 25"/>
          <p:cNvPicPr>
            <a:picLocks noChangeAspect="1"/>
          </p:cNvPicPr>
          <p:nvPr userDrawn="1"/>
        </p:nvPicPr>
        <p:blipFill rotWithShape="1">
          <a:blip r:embed="rId3" cstate="print">
            <a:extLst>
              <a:ext uri="{28A0092B-C50C-407E-A947-70E740481C1C}">
                <a14:useLocalDpi xmlns:a14="http://schemas.microsoft.com/office/drawing/2010/main"/>
              </a:ext>
            </a:extLst>
          </a:blip>
          <a:srcRect r="12128"/>
          <a:stretch/>
        </p:blipFill>
        <p:spPr>
          <a:xfrm>
            <a:off x="0" y="0"/>
            <a:ext cx="10713308"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flipH="1">
            <a:off x="124279" y="133045"/>
            <a:ext cx="382562" cy="382562"/>
          </a:xfrm>
          <a:prstGeom prst="rect">
            <a:avLst/>
          </a:prstGeom>
        </p:spPr>
      </p:pic>
      <p:sp>
        <p:nvSpPr>
          <p:cNvPr id="11" name="Rectangle 10"/>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2.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rcg.is/LGPz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5.svg"/><Relationship Id="rId5" Type="http://schemas.openxmlformats.org/officeDocument/2006/relationships/image" Target="../media/image61.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8.sv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29.png"/><Relationship Id="rId4" Type="http://schemas.openxmlformats.org/officeDocument/2006/relationships/image" Target="../media/image36.sv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svg"/><Relationship Id="rId5" Type="http://schemas.openxmlformats.org/officeDocument/2006/relationships/image" Target="../media/image23.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4.sv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29.png"/><Relationship Id="rId14"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jpg"/>
          <p:cNvPicPr>
            <a:picLocks noChangeAspect="1"/>
          </p:cNvPicPr>
          <p:nvPr/>
        </p:nvPicPr>
        <p:blipFill rotWithShape="1">
          <a:blip r:embed="rId3" cstate="print">
            <a:extLst>
              <a:ext uri="{28A0092B-C50C-407E-A947-70E740481C1C}">
                <a14:useLocalDpi xmlns:a14="http://schemas.microsoft.com/office/drawing/2010/main"/>
              </a:ext>
            </a:extLst>
          </a:blip>
          <a:srcRect b="-1197"/>
          <a:stretch/>
        </p:blipFill>
        <p:spPr>
          <a:xfrm rot="16200000">
            <a:off x="-415692" y="402420"/>
            <a:ext cx="6882713" cy="6073611"/>
          </a:xfrm>
          <a:prstGeom prst="rect">
            <a:avLst/>
          </a:prstGeom>
        </p:spPr>
      </p:pic>
      <p:pic>
        <p:nvPicPr>
          <p:cNvPr id="2" name="Picture 1"/>
          <p:cNvPicPr>
            <a:picLocks/>
          </p:cNvPicPr>
          <p:nvPr/>
        </p:nvPicPr>
        <p:blipFill>
          <a:blip r:embed="rId4" cstate="print">
            <a:extLst>
              <a:ext uri="{28A0092B-C50C-407E-A947-70E740481C1C}">
                <a14:useLocalDpi xmlns:a14="http://schemas.microsoft.com/office/drawing/2010/main"/>
              </a:ext>
            </a:extLst>
          </a:blip>
          <a:stretch>
            <a:fillRect/>
          </a:stretch>
        </p:blipFill>
        <p:spPr>
          <a:xfrm>
            <a:off x="-22717" y="-24714"/>
            <a:ext cx="12225353" cy="691286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02666" y="5916930"/>
            <a:ext cx="709962" cy="709962"/>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Roger Alvarez</a:t>
            </a:r>
          </a:p>
        </p:txBody>
      </p:sp>
      <p:sp>
        <p:nvSpPr>
          <p:cNvPr id="16" name="Text Placeholder 17"/>
          <p:cNvSpPr txBox="1">
            <a:spLocks/>
          </p:cNvSpPr>
          <p:nvPr/>
        </p:nvSpPr>
        <p:spPr>
          <a:xfrm>
            <a:off x="7932289" y="4787660"/>
            <a:ext cx="3777946" cy="29145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Hannah </a:t>
            </a:r>
            <a:r>
              <a:rPr lang="en-US" sz="1400" dirty="0" err="1">
                <a:solidFill>
                  <a:schemeClr val="tx1">
                    <a:lumMod val="75000"/>
                    <a:lumOff val="25000"/>
                  </a:schemeClr>
                </a:solidFill>
              </a:rPr>
              <a:t>Bonestroo</a:t>
            </a:r>
            <a:endParaRPr lang="en-US" sz="1400" dirty="0">
              <a:solidFill>
                <a:schemeClr val="tx1">
                  <a:lumMod val="75000"/>
                  <a:lumOff val="25000"/>
                </a:schemeClr>
              </a:solidFill>
            </a:endParaRPr>
          </a:p>
        </p:txBody>
      </p:sp>
      <p:sp>
        <p:nvSpPr>
          <p:cNvPr id="17"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Taylor Quinn</a:t>
            </a:r>
          </a:p>
        </p:txBody>
      </p:sp>
      <p:sp>
        <p:nvSpPr>
          <p:cNvPr id="22"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1B57AF"/>
                </a:solidFill>
              </a:rPr>
              <a:t>TEMPE URBAN DEVELOPMENT</a:t>
            </a:r>
          </a:p>
        </p:txBody>
      </p:sp>
      <p:sp>
        <p:nvSpPr>
          <p:cNvPr id="23" name="Subtitle 2"/>
          <p:cNvSpPr txBox="1">
            <a:spLocks/>
          </p:cNvSpPr>
          <p:nvPr/>
        </p:nvSpPr>
        <p:spPr>
          <a:xfrm>
            <a:off x="6978315" y="3187337"/>
            <a:ext cx="4731919"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tx1">
                    <a:lumMod val="75000"/>
                    <a:lumOff val="25000"/>
                  </a:schemeClr>
                </a:solidFill>
              </a:rPr>
              <a:t>Utilizing NASA Earth Observations to Assess Thermal Landscapes and Prioritize Greening Initiatives in Tempe, Arizona  </a:t>
            </a:r>
          </a:p>
        </p:txBody>
      </p:sp>
      <p:sp>
        <p:nvSpPr>
          <p:cNvPr id="25"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Elizabeth Swanson</a:t>
            </a:r>
          </a:p>
        </p:txBody>
      </p:sp>
      <p:sp>
        <p:nvSpPr>
          <p:cNvPr id="26" name="Rectangle 25"/>
          <p:cNvSpPr/>
          <p:nvPr/>
        </p:nvSpPr>
        <p:spPr>
          <a:xfrm>
            <a:off x="6624354" y="1546163"/>
            <a:ext cx="5085881" cy="307777"/>
          </a:xfrm>
          <a:prstGeom prst="rect">
            <a:avLst/>
          </a:prstGeom>
        </p:spPr>
        <p:txBody>
          <a:bodyPr wrap="square">
            <a:spAutoFit/>
          </a:bodyPr>
          <a:lstStyle/>
          <a:p>
            <a:pPr algn="r"/>
            <a:r>
              <a:rPr lang="en-US" sz="1400" i="1" dirty="0">
                <a:solidFill>
                  <a:schemeClr val="tx1">
                    <a:lumMod val="75000"/>
                    <a:lumOff val="25000"/>
                  </a:schemeClr>
                </a:solidFill>
              </a:rPr>
              <a:t>2018 Fall | Arizona – Tempe</a:t>
            </a:r>
          </a:p>
        </p:txBody>
      </p:sp>
    </p:spTree>
    <p:extLst>
      <p:ext uri="{BB962C8B-B14F-4D97-AF65-F5344CB8AC3E}">
        <p14:creationId xmlns:p14="http://schemas.microsoft.com/office/powerpoint/2010/main" val="2300712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6443-4873-4FA8-854C-33B595C134C8}"/>
              </a:ext>
            </a:extLst>
          </p:cNvPr>
          <p:cNvSpPr>
            <a:spLocks noGrp="1"/>
          </p:cNvSpPr>
          <p:nvPr>
            <p:ph type="title"/>
          </p:nvPr>
        </p:nvSpPr>
        <p:spPr/>
        <p:txBody>
          <a:bodyPr/>
          <a:lstStyle/>
          <a:p>
            <a:r>
              <a:rPr lang="en-US" dirty="0"/>
              <a:t>Methodology</a:t>
            </a:r>
          </a:p>
        </p:txBody>
      </p:sp>
      <p:sp>
        <p:nvSpPr>
          <p:cNvPr id="17" name="Rounded Rectangle 16">
            <a:extLst>
              <a:ext uri="{FF2B5EF4-FFF2-40B4-BE49-F238E27FC236}">
                <a16:creationId xmlns:a16="http://schemas.microsoft.com/office/drawing/2014/main" id="{E1C40739-8B0E-F24B-9EE5-05AF203446C2}"/>
              </a:ext>
            </a:extLst>
          </p:cNvPr>
          <p:cNvSpPr/>
          <p:nvPr/>
        </p:nvSpPr>
        <p:spPr>
          <a:xfrm>
            <a:off x="991773" y="12668772"/>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Data</a:t>
            </a:r>
          </a:p>
        </p:txBody>
      </p:sp>
      <p:sp>
        <p:nvSpPr>
          <p:cNvPr id="18" name="Rounded Rectangle 17">
            <a:extLst>
              <a:ext uri="{FF2B5EF4-FFF2-40B4-BE49-F238E27FC236}">
                <a16:creationId xmlns:a16="http://schemas.microsoft.com/office/drawing/2014/main" id="{1E7E914F-47E8-BF43-AD21-23C32432A70E}"/>
              </a:ext>
            </a:extLst>
          </p:cNvPr>
          <p:cNvSpPr/>
          <p:nvPr/>
        </p:nvSpPr>
        <p:spPr>
          <a:xfrm>
            <a:off x="5130606" y="12668772"/>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Processing</a:t>
            </a:r>
          </a:p>
        </p:txBody>
      </p:sp>
      <p:sp>
        <p:nvSpPr>
          <p:cNvPr id="19" name="Rounded Rectangle 18">
            <a:extLst>
              <a:ext uri="{FF2B5EF4-FFF2-40B4-BE49-F238E27FC236}">
                <a16:creationId xmlns:a16="http://schemas.microsoft.com/office/drawing/2014/main" id="{F700C9CA-1001-C64A-819C-3965877C40AD}"/>
              </a:ext>
            </a:extLst>
          </p:cNvPr>
          <p:cNvSpPr/>
          <p:nvPr/>
        </p:nvSpPr>
        <p:spPr>
          <a:xfrm>
            <a:off x="9269439" y="12687001"/>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Analysis</a:t>
            </a:r>
          </a:p>
        </p:txBody>
      </p:sp>
      <p:sp>
        <p:nvSpPr>
          <p:cNvPr id="21" name="Right Arrow 20">
            <a:extLst>
              <a:ext uri="{FF2B5EF4-FFF2-40B4-BE49-F238E27FC236}">
                <a16:creationId xmlns:a16="http://schemas.microsoft.com/office/drawing/2014/main" id="{F71A126C-A4F5-1748-B3CB-333F275AAA33}"/>
              </a:ext>
            </a:extLst>
          </p:cNvPr>
          <p:cNvSpPr/>
          <p:nvPr/>
        </p:nvSpPr>
        <p:spPr>
          <a:xfrm>
            <a:off x="4127249" y="12752336"/>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76E746E0-9FCC-054B-A6DE-A14C08DE15DF}"/>
              </a:ext>
            </a:extLst>
          </p:cNvPr>
          <p:cNvSpPr/>
          <p:nvPr/>
        </p:nvSpPr>
        <p:spPr>
          <a:xfrm>
            <a:off x="8266082" y="12733523"/>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AC47A667-125B-EB4D-B150-AE7924054D26}"/>
              </a:ext>
            </a:extLst>
          </p:cNvPr>
          <p:cNvSpPr/>
          <p:nvPr/>
        </p:nvSpPr>
        <p:spPr>
          <a:xfrm>
            <a:off x="937633" y="13750010"/>
            <a:ext cx="3024459" cy="405985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Arial" panose="020B0604020202020204" pitchFamily="34" charset="0"/>
              <a:buChar char="•"/>
            </a:pPr>
            <a:endParaRPr lang="en-US" dirty="0">
              <a:solidFill>
                <a:schemeClr val="tx1"/>
              </a:solidFill>
            </a:endParaRPr>
          </a:p>
        </p:txBody>
      </p:sp>
      <p:sp>
        <p:nvSpPr>
          <p:cNvPr id="24" name="Rounded Rectangle 23">
            <a:extLst>
              <a:ext uri="{FF2B5EF4-FFF2-40B4-BE49-F238E27FC236}">
                <a16:creationId xmlns:a16="http://schemas.microsoft.com/office/drawing/2014/main" id="{A34B162A-5DE7-C841-8DC5-2F64B97C48D7}"/>
              </a:ext>
            </a:extLst>
          </p:cNvPr>
          <p:cNvSpPr/>
          <p:nvPr/>
        </p:nvSpPr>
        <p:spPr>
          <a:xfrm>
            <a:off x="5130606" y="13750010"/>
            <a:ext cx="2970319" cy="405985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Arial" panose="020B0604020202020204" pitchFamily="34" charset="0"/>
              <a:buChar char="•"/>
            </a:pPr>
            <a:endParaRPr lang="en-US" dirty="0">
              <a:solidFill>
                <a:schemeClr val="tx1"/>
              </a:solidFill>
            </a:endParaRPr>
          </a:p>
        </p:txBody>
      </p:sp>
      <p:sp>
        <p:nvSpPr>
          <p:cNvPr id="25" name="Rounded Rectangle 24">
            <a:extLst>
              <a:ext uri="{FF2B5EF4-FFF2-40B4-BE49-F238E27FC236}">
                <a16:creationId xmlns:a16="http://schemas.microsoft.com/office/drawing/2014/main" id="{3E38E3CE-FE71-D64B-86AD-FBBAA16397A0}"/>
              </a:ext>
            </a:extLst>
          </p:cNvPr>
          <p:cNvSpPr/>
          <p:nvPr/>
        </p:nvSpPr>
        <p:spPr>
          <a:xfrm>
            <a:off x="9269438" y="13750009"/>
            <a:ext cx="2970319" cy="406545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200000"/>
              </a:lnSpc>
              <a:buFont typeface="Arial" panose="020B0604020202020204" pitchFamily="34" charset="0"/>
              <a:buChar char="•"/>
            </a:pPr>
            <a:endParaRPr lang="en-US" dirty="0">
              <a:solidFill>
                <a:schemeClr val="tx1"/>
              </a:solidFill>
            </a:endParaRPr>
          </a:p>
        </p:txBody>
      </p:sp>
      <p:sp>
        <p:nvSpPr>
          <p:cNvPr id="26" name="TextBox 25">
            <a:extLst>
              <a:ext uri="{FF2B5EF4-FFF2-40B4-BE49-F238E27FC236}">
                <a16:creationId xmlns:a16="http://schemas.microsoft.com/office/drawing/2014/main" id="{373A65D7-1936-B048-8CFB-4BF1A383621D}"/>
              </a:ext>
            </a:extLst>
          </p:cNvPr>
          <p:cNvSpPr txBox="1"/>
          <p:nvPr/>
        </p:nvSpPr>
        <p:spPr>
          <a:xfrm>
            <a:off x="1215183" y="14145153"/>
            <a:ext cx="1578140" cy="3931525"/>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5 TM</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8 OLI/TIRS </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United States Geological Survey (USGS) LIDAR</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TIGER/Lines Shapefiles</a:t>
            </a:r>
          </a:p>
          <a:p>
            <a:endParaRPr lang="en-US" dirty="0"/>
          </a:p>
        </p:txBody>
      </p:sp>
      <p:sp>
        <p:nvSpPr>
          <p:cNvPr id="27" name="TextBox 26">
            <a:extLst>
              <a:ext uri="{FF2B5EF4-FFF2-40B4-BE49-F238E27FC236}">
                <a16:creationId xmlns:a16="http://schemas.microsoft.com/office/drawing/2014/main" id="{2AA28B67-217E-F448-9C1B-B34560AF4A56}"/>
              </a:ext>
            </a:extLst>
          </p:cNvPr>
          <p:cNvSpPr txBox="1"/>
          <p:nvPr/>
        </p:nvSpPr>
        <p:spPr>
          <a:xfrm>
            <a:off x="5246880" y="14141027"/>
            <a:ext cx="1941124" cy="3931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Garamond" panose="02020404030301010803" pitchFamily="18" charset="0"/>
              </a:rPr>
              <a:t>Vegetation Cover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Surface Temperature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Urban Tree Canopy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Cover Classification</a:t>
            </a:r>
          </a:p>
          <a:p>
            <a:endParaRPr lang="en-US" dirty="0"/>
          </a:p>
        </p:txBody>
      </p:sp>
      <p:sp>
        <p:nvSpPr>
          <p:cNvPr id="28" name="Rectangle 27">
            <a:extLst>
              <a:ext uri="{FF2B5EF4-FFF2-40B4-BE49-F238E27FC236}">
                <a16:creationId xmlns:a16="http://schemas.microsoft.com/office/drawing/2014/main" id="{051B8C6A-82DA-4F4B-8623-7593BC8D1868}"/>
              </a:ext>
            </a:extLst>
          </p:cNvPr>
          <p:cNvSpPr/>
          <p:nvPr/>
        </p:nvSpPr>
        <p:spPr>
          <a:xfrm>
            <a:off x="9433854" y="14141027"/>
            <a:ext cx="1764693" cy="3482043"/>
          </a:xfrm>
          <a:prstGeom prst="rect">
            <a:avLst/>
          </a:prstGeom>
        </p:spPr>
        <p:txBody>
          <a:bodyPr wrap="square">
            <a:spAutoFit/>
          </a:bodyPr>
          <a:lstStyle/>
          <a:p>
            <a:pPr marL="285750" indent="-285750">
              <a:lnSpc>
                <a:spcPct val="200000"/>
              </a:lnSpc>
              <a:buFont typeface="Arial" panose="020B0604020202020204" pitchFamily="34" charset="0"/>
              <a:buChar char="•"/>
            </a:pPr>
            <a:r>
              <a:rPr lang="en-US" sz="1400" dirty="0">
                <a:latin typeface="Garamond" panose="02020404030301010803" pitchFamily="18" charset="0"/>
              </a:rPr>
              <a:t>NDVI Time Series</a:t>
            </a:r>
          </a:p>
          <a:p>
            <a:pPr marL="285750" indent="-285750">
              <a:lnSpc>
                <a:spcPct val="200000"/>
              </a:lnSpc>
              <a:buFont typeface="Arial" panose="020B0604020202020204" pitchFamily="34" charset="0"/>
              <a:buChar char="•"/>
            </a:pPr>
            <a:r>
              <a:rPr lang="en-US" sz="1400" dirty="0">
                <a:latin typeface="Garamond" panose="02020404030301010803" pitchFamily="18" charset="0"/>
              </a:rPr>
              <a:t>LST Time Series</a:t>
            </a:r>
          </a:p>
          <a:p>
            <a:pPr marL="285750" indent="-285750">
              <a:lnSpc>
                <a:spcPct val="200000"/>
              </a:lnSpc>
              <a:buFont typeface="Arial" panose="020B0604020202020204" pitchFamily="34" charset="0"/>
              <a:buChar char="•"/>
            </a:pPr>
            <a:r>
              <a:rPr lang="en-US" sz="1400" dirty="0">
                <a:latin typeface="Garamond" panose="02020404030301010803" pitchFamily="18" charset="0"/>
              </a:rPr>
              <a:t>Regression Analysis (Comparing Tree Density, Land Cover, and LST)</a:t>
            </a:r>
          </a:p>
        </p:txBody>
      </p:sp>
      <p:sp>
        <p:nvSpPr>
          <p:cNvPr id="29" name="Hexagon 28">
            <a:extLst>
              <a:ext uri="{FF2B5EF4-FFF2-40B4-BE49-F238E27FC236}">
                <a16:creationId xmlns:a16="http://schemas.microsoft.com/office/drawing/2014/main" id="{F65BDB58-EDE5-9E4F-B57A-F74E1B0B982D}"/>
              </a:ext>
            </a:extLst>
          </p:cNvPr>
          <p:cNvSpPr/>
          <p:nvPr/>
        </p:nvSpPr>
        <p:spPr>
          <a:xfrm>
            <a:off x="3081027" y="15125712"/>
            <a:ext cx="1395663" cy="1042737"/>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E9F66056-BDD8-7743-8EDE-038BC942CAD4}"/>
              </a:ext>
            </a:extLst>
          </p:cNvPr>
          <p:cNvSpPr/>
          <p:nvPr/>
        </p:nvSpPr>
        <p:spPr>
          <a:xfrm>
            <a:off x="7354906" y="1398415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a:extLst>
              <a:ext uri="{FF2B5EF4-FFF2-40B4-BE49-F238E27FC236}">
                <a16:creationId xmlns:a16="http://schemas.microsoft.com/office/drawing/2014/main" id="{9FA6983C-2937-2545-ACF2-0153911AE56B}"/>
              </a:ext>
            </a:extLst>
          </p:cNvPr>
          <p:cNvSpPr/>
          <p:nvPr/>
        </p:nvSpPr>
        <p:spPr>
          <a:xfrm>
            <a:off x="7329592" y="1626727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a:extLst>
              <a:ext uri="{FF2B5EF4-FFF2-40B4-BE49-F238E27FC236}">
                <a16:creationId xmlns:a16="http://schemas.microsoft.com/office/drawing/2014/main" id="{93A4000C-B4E6-8F4A-A2C8-A56CD4B7B3A2}"/>
              </a:ext>
            </a:extLst>
          </p:cNvPr>
          <p:cNvSpPr/>
          <p:nvPr/>
        </p:nvSpPr>
        <p:spPr>
          <a:xfrm>
            <a:off x="11362963" y="1398415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a:extLst>
              <a:ext uri="{FF2B5EF4-FFF2-40B4-BE49-F238E27FC236}">
                <a16:creationId xmlns:a16="http://schemas.microsoft.com/office/drawing/2014/main" id="{48A92FE9-A93C-964E-968E-0029A24CB41D}"/>
              </a:ext>
            </a:extLst>
          </p:cNvPr>
          <p:cNvSpPr/>
          <p:nvPr/>
        </p:nvSpPr>
        <p:spPr>
          <a:xfrm>
            <a:off x="11337649" y="1626727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xagon 46">
            <a:extLst>
              <a:ext uri="{FF2B5EF4-FFF2-40B4-BE49-F238E27FC236}">
                <a16:creationId xmlns:a16="http://schemas.microsoft.com/office/drawing/2014/main" id="{9B14CFE4-4D8D-9347-BCDB-ABD8E246B254}"/>
              </a:ext>
            </a:extLst>
          </p:cNvPr>
          <p:cNvSpPr/>
          <p:nvPr/>
        </p:nvSpPr>
        <p:spPr>
          <a:xfrm>
            <a:off x="11362963" y="1512571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B882215B-E402-984D-9BBE-21027D2DA8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186" t="11611" r="22677" b="35102"/>
          <a:stretch/>
        </p:blipFill>
        <p:spPr>
          <a:xfrm>
            <a:off x="7537416" y="15204581"/>
            <a:ext cx="1082378" cy="975322"/>
          </a:xfrm>
          <a:prstGeom prst="rect">
            <a:avLst/>
          </a:prstGeom>
        </p:spPr>
      </p:pic>
      <p:pic>
        <p:nvPicPr>
          <p:cNvPr id="49" name="Picture 48">
            <a:extLst>
              <a:ext uri="{FF2B5EF4-FFF2-40B4-BE49-F238E27FC236}">
                <a16:creationId xmlns:a16="http://schemas.microsoft.com/office/drawing/2014/main" id="{0F23E841-0BAB-B24A-82B1-7EC38C9CF4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97149" y="13949107"/>
            <a:ext cx="1475476" cy="1074179"/>
          </a:xfrm>
          <a:prstGeom prst="hexagon">
            <a:avLst/>
          </a:prstGeom>
        </p:spPr>
      </p:pic>
      <p:pic>
        <p:nvPicPr>
          <p:cNvPr id="50" name="Picture 49">
            <a:extLst>
              <a:ext uri="{FF2B5EF4-FFF2-40B4-BE49-F238E27FC236}">
                <a16:creationId xmlns:a16="http://schemas.microsoft.com/office/drawing/2014/main" id="{AD6B7FEA-100F-684C-B721-C24B163831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31694" y="16300835"/>
            <a:ext cx="1491172" cy="1066886"/>
          </a:xfrm>
          <a:prstGeom prst="hexagon">
            <a:avLst/>
          </a:prstGeom>
        </p:spPr>
      </p:pic>
      <p:sp>
        <p:nvSpPr>
          <p:cNvPr id="51" name="Rounded Rectangle 50">
            <a:extLst>
              <a:ext uri="{FF2B5EF4-FFF2-40B4-BE49-F238E27FC236}">
                <a16:creationId xmlns:a16="http://schemas.microsoft.com/office/drawing/2014/main" id="{E1C40739-8B0E-F24B-9EE5-05AF203446C2}"/>
              </a:ext>
            </a:extLst>
          </p:cNvPr>
          <p:cNvSpPr/>
          <p:nvPr/>
        </p:nvSpPr>
        <p:spPr>
          <a:xfrm>
            <a:off x="1144173" y="12821172"/>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Data</a:t>
            </a:r>
          </a:p>
        </p:txBody>
      </p:sp>
      <p:sp>
        <p:nvSpPr>
          <p:cNvPr id="52" name="Rounded Rectangle 51">
            <a:extLst>
              <a:ext uri="{FF2B5EF4-FFF2-40B4-BE49-F238E27FC236}">
                <a16:creationId xmlns:a16="http://schemas.microsoft.com/office/drawing/2014/main" id="{1E7E914F-47E8-BF43-AD21-23C32432A70E}"/>
              </a:ext>
            </a:extLst>
          </p:cNvPr>
          <p:cNvSpPr/>
          <p:nvPr/>
        </p:nvSpPr>
        <p:spPr>
          <a:xfrm>
            <a:off x="5283006" y="12821172"/>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Processing</a:t>
            </a:r>
          </a:p>
        </p:txBody>
      </p:sp>
      <p:sp>
        <p:nvSpPr>
          <p:cNvPr id="53" name="Rounded Rectangle 52">
            <a:extLst>
              <a:ext uri="{FF2B5EF4-FFF2-40B4-BE49-F238E27FC236}">
                <a16:creationId xmlns:a16="http://schemas.microsoft.com/office/drawing/2014/main" id="{F700C9CA-1001-C64A-819C-3965877C40AD}"/>
              </a:ext>
            </a:extLst>
          </p:cNvPr>
          <p:cNvSpPr/>
          <p:nvPr/>
        </p:nvSpPr>
        <p:spPr>
          <a:xfrm>
            <a:off x="9421839" y="12839401"/>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Analysis</a:t>
            </a:r>
          </a:p>
        </p:txBody>
      </p:sp>
      <p:sp>
        <p:nvSpPr>
          <p:cNvPr id="54" name="Right Arrow 53">
            <a:extLst>
              <a:ext uri="{FF2B5EF4-FFF2-40B4-BE49-F238E27FC236}">
                <a16:creationId xmlns:a16="http://schemas.microsoft.com/office/drawing/2014/main" id="{F71A126C-A4F5-1748-B3CB-333F275AAA33}"/>
              </a:ext>
            </a:extLst>
          </p:cNvPr>
          <p:cNvSpPr/>
          <p:nvPr/>
        </p:nvSpPr>
        <p:spPr>
          <a:xfrm>
            <a:off x="4279649" y="12904736"/>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76E746E0-9FCC-054B-A6DE-A14C08DE15DF}"/>
              </a:ext>
            </a:extLst>
          </p:cNvPr>
          <p:cNvSpPr/>
          <p:nvPr/>
        </p:nvSpPr>
        <p:spPr>
          <a:xfrm>
            <a:off x="8418482" y="12885923"/>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AC47A667-125B-EB4D-B150-AE7924054D26}"/>
              </a:ext>
            </a:extLst>
          </p:cNvPr>
          <p:cNvSpPr/>
          <p:nvPr/>
        </p:nvSpPr>
        <p:spPr>
          <a:xfrm>
            <a:off x="1090033" y="13902410"/>
            <a:ext cx="3024459" cy="405985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Arial" panose="020B0604020202020204" pitchFamily="34" charset="0"/>
              <a:buChar char="•"/>
            </a:pPr>
            <a:endParaRPr lang="en-US" dirty="0">
              <a:solidFill>
                <a:schemeClr val="tx1"/>
              </a:solidFill>
            </a:endParaRPr>
          </a:p>
        </p:txBody>
      </p:sp>
      <p:sp>
        <p:nvSpPr>
          <p:cNvPr id="57" name="Rounded Rectangle 56">
            <a:extLst>
              <a:ext uri="{FF2B5EF4-FFF2-40B4-BE49-F238E27FC236}">
                <a16:creationId xmlns:a16="http://schemas.microsoft.com/office/drawing/2014/main" id="{A34B162A-5DE7-C841-8DC5-2F64B97C48D7}"/>
              </a:ext>
            </a:extLst>
          </p:cNvPr>
          <p:cNvSpPr/>
          <p:nvPr/>
        </p:nvSpPr>
        <p:spPr>
          <a:xfrm>
            <a:off x="5283006" y="13902410"/>
            <a:ext cx="2970319" cy="405985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Arial" panose="020B0604020202020204" pitchFamily="34" charset="0"/>
              <a:buChar char="•"/>
            </a:pPr>
            <a:endParaRPr lang="en-US" dirty="0">
              <a:solidFill>
                <a:schemeClr val="tx1"/>
              </a:solidFill>
            </a:endParaRPr>
          </a:p>
        </p:txBody>
      </p:sp>
      <p:sp>
        <p:nvSpPr>
          <p:cNvPr id="58" name="Rounded Rectangle 57">
            <a:extLst>
              <a:ext uri="{FF2B5EF4-FFF2-40B4-BE49-F238E27FC236}">
                <a16:creationId xmlns:a16="http://schemas.microsoft.com/office/drawing/2014/main" id="{3E38E3CE-FE71-D64B-86AD-FBBAA16397A0}"/>
              </a:ext>
            </a:extLst>
          </p:cNvPr>
          <p:cNvSpPr/>
          <p:nvPr/>
        </p:nvSpPr>
        <p:spPr>
          <a:xfrm>
            <a:off x="9421838" y="13902409"/>
            <a:ext cx="2970319" cy="406545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200000"/>
              </a:lnSpc>
              <a:buFont typeface="Arial" panose="020B0604020202020204" pitchFamily="34" charset="0"/>
              <a:buChar char="•"/>
            </a:pPr>
            <a:endParaRPr lang="en-US" dirty="0">
              <a:solidFill>
                <a:schemeClr val="tx1"/>
              </a:solidFill>
            </a:endParaRPr>
          </a:p>
        </p:txBody>
      </p:sp>
      <p:sp>
        <p:nvSpPr>
          <p:cNvPr id="59" name="TextBox 58">
            <a:extLst>
              <a:ext uri="{FF2B5EF4-FFF2-40B4-BE49-F238E27FC236}">
                <a16:creationId xmlns:a16="http://schemas.microsoft.com/office/drawing/2014/main" id="{373A65D7-1936-B048-8CFB-4BF1A383621D}"/>
              </a:ext>
            </a:extLst>
          </p:cNvPr>
          <p:cNvSpPr txBox="1"/>
          <p:nvPr/>
        </p:nvSpPr>
        <p:spPr>
          <a:xfrm>
            <a:off x="1367583" y="14297553"/>
            <a:ext cx="1578140" cy="3931525"/>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5 TM</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8 OLI/TIRS </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United States Geological Survey (USGS) LIDAR</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TIGER/Lines Shapefiles</a:t>
            </a:r>
          </a:p>
          <a:p>
            <a:endParaRPr lang="en-US" dirty="0"/>
          </a:p>
        </p:txBody>
      </p:sp>
      <p:sp>
        <p:nvSpPr>
          <p:cNvPr id="60" name="TextBox 59">
            <a:extLst>
              <a:ext uri="{FF2B5EF4-FFF2-40B4-BE49-F238E27FC236}">
                <a16:creationId xmlns:a16="http://schemas.microsoft.com/office/drawing/2014/main" id="{2AA28B67-217E-F448-9C1B-B34560AF4A56}"/>
              </a:ext>
            </a:extLst>
          </p:cNvPr>
          <p:cNvSpPr txBox="1"/>
          <p:nvPr/>
        </p:nvSpPr>
        <p:spPr>
          <a:xfrm>
            <a:off x="5399280" y="14293427"/>
            <a:ext cx="1941124" cy="3931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Garamond" panose="02020404030301010803" pitchFamily="18" charset="0"/>
              </a:rPr>
              <a:t>Vegetation Cover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Surface Temperature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Urban Tree Canopy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Cover Classification</a:t>
            </a:r>
          </a:p>
          <a:p>
            <a:endParaRPr lang="en-US" dirty="0"/>
          </a:p>
        </p:txBody>
      </p:sp>
      <p:sp>
        <p:nvSpPr>
          <p:cNvPr id="61" name="Rectangle 60">
            <a:extLst>
              <a:ext uri="{FF2B5EF4-FFF2-40B4-BE49-F238E27FC236}">
                <a16:creationId xmlns:a16="http://schemas.microsoft.com/office/drawing/2014/main" id="{051B8C6A-82DA-4F4B-8623-7593BC8D1868}"/>
              </a:ext>
            </a:extLst>
          </p:cNvPr>
          <p:cNvSpPr/>
          <p:nvPr/>
        </p:nvSpPr>
        <p:spPr>
          <a:xfrm>
            <a:off x="9586254" y="14293427"/>
            <a:ext cx="1764693" cy="3482043"/>
          </a:xfrm>
          <a:prstGeom prst="rect">
            <a:avLst/>
          </a:prstGeom>
        </p:spPr>
        <p:txBody>
          <a:bodyPr wrap="square">
            <a:spAutoFit/>
          </a:bodyPr>
          <a:lstStyle/>
          <a:p>
            <a:pPr marL="285750" indent="-285750">
              <a:lnSpc>
                <a:spcPct val="200000"/>
              </a:lnSpc>
              <a:buFont typeface="Arial" panose="020B0604020202020204" pitchFamily="34" charset="0"/>
              <a:buChar char="•"/>
            </a:pPr>
            <a:r>
              <a:rPr lang="en-US" sz="1400" dirty="0">
                <a:latin typeface="Garamond" panose="02020404030301010803" pitchFamily="18" charset="0"/>
              </a:rPr>
              <a:t>NDVI Time Series</a:t>
            </a:r>
          </a:p>
          <a:p>
            <a:pPr marL="285750" indent="-285750">
              <a:lnSpc>
                <a:spcPct val="200000"/>
              </a:lnSpc>
              <a:buFont typeface="Arial" panose="020B0604020202020204" pitchFamily="34" charset="0"/>
              <a:buChar char="•"/>
            </a:pPr>
            <a:r>
              <a:rPr lang="en-US" sz="1400" dirty="0">
                <a:latin typeface="Garamond" panose="02020404030301010803" pitchFamily="18" charset="0"/>
              </a:rPr>
              <a:t>LST Time Series</a:t>
            </a:r>
          </a:p>
          <a:p>
            <a:pPr marL="285750" indent="-285750">
              <a:lnSpc>
                <a:spcPct val="200000"/>
              </a:lnSpc>
              <a:buFont typeface="Arial" panose="020B0604020202020204" pitchFamily="34" charset="0"/>
              <a:buChar char="•"/>
            </a:pPr>
            <a:r>
              <a:rPr lang="en-US" sz="1400" dirty="0">
                <a:latin typeface="Garamond" panose="02020404030301010803" pitchFamily="18" charset="0"/>
              </a:rPr>
              <a:t>Regression Analysis (Comparing Tree Density, Land Cover, and LST)</a:t>
            </a:r>
          </a:p>
        </p:txBody>
      </p:sp>
      <p:sp>
        <p:nvSpPr>
          <p:cNvPr id="62" name="Hexagon 61">
            <a:extLst>
              <a:ext uri="{FF2B5EF4-FFF2-40B4-BE49-F238E27FC236}">
                <a16:creationId xmlns:a16="http://schemas.microsoft.com/office/drawing/2014/main" id="{F65BDB58-EDE5-9E4F-B57A-F74E1B0B982D}"/>
              </a:ext>
            </a:extLst>
          </p:cNvPr>
          <p:cNvSpPr/>
          <p:nvPr/>
        </p:nvSpPr>
        <p:spPr>
          <a:xfrm>
            <a:off x="3233427" y="15278112"/>
            <a:ext cx="1395663" cy="1042737"/>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a:extLst>
              <a:ext uri="{FF2B5EF4-FFF2-40B4-BE49-F238E27FC236}">
                <a16:creationId xmlns:a16="http://schemas.microsoft.com/office/drawing/2014/main" id="{E9F66056-BDD8-7743-8EDE-038BC942CAD4}"/>
              </a:ext>
            </a:extLst>
          </p:cNvPr>
          <p:cNvSpPr/>
          <p:nvPr/>
        </p:nvSpPr>
        <p:spPr>
          <a:xfrm>
            <a:off x="7507306" y="1413655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a:extLst>
              <a:ext uri="{FF2B5EF4-FFF2-40B4-BE49-F238E27FC236}">
                <a16:creationId xmlns:a16="http://schemas.microsoft.com/office/drawing/2014/main" id="{9FA6983C-2937-2545-ACF2-0153911AE56B}"/>
              </a:ext>
            </a:extLst>
          </p:cNvPr>
          <p:cNvSpPr/>
          <p:nvPr/>
        </p:nvSpPr>
        <p:spPr>
          <a:xfrm>
            <a:off x="7481992" y="1641967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a:extLst>
              <a:ext uri="{FF2B5EF4-FFF2-40B4-BE49-F238E27FC236}">
                <a16:creationId xmlns:a16="http://schemas.microsoft.com/office/drawing/2014/main" id="{93A4000C-B4E6-8F4A-A2C8-A56CD4B7B3A2}"/>
              </a:ext>
            </a:extLst>
          </p:cNvPr>
          <p:cNvSpPr/>
          <p:nvPr/>
        </p:nvSpPr>
        <p:spPr>
          <a:xfrm>
            <a:off x="11515363" y="1413655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a:extLst>
              <a:ext uri="{FF2B5EF4-FFF2-40B4-BE49-F238E27FC236}">
                <a16:creationId xmlns:a16="http://schemas.microsoft.com/office/drawing/2014/main" id="{48A92FE9-A93C-964E-968E-0029A24CB41D}"/>
              </a:ext>
            </a:extLst>
          </p:cNvPr>
          <p:cNvSpPr/>
          <p:nvPr/>
        </p:nvSpPr>
        <p:spPr>
          <a:xfrm>
            <a:off x="11490049" y="1641967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a:extLst>
              <a:ext uri="{FF2B5EF4-FFF2-40B4-BE49-F238E27FC236}">
                <a16:creationId xmlns:a16="http://schemas.microsoft.com/office/drawing/2014/main" id="{9B14CFE4-4D8D-9347-BCDB-ABD8E246B254}"/>
              </a:ext>
            </a:extLst>
          </p:cNvPr>
          <p:cNvSpPr/>
          <p:nvPr/>
        </p:nvSpPr>
        <p:spPr>
          <a:xfrm>
            <a:off x="11515363" y="1527811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B882215B-E402-984D-9BBE-21027D2DA8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186" t="11611" r="22677" b="35102"/>
          <a:stretch/>
        </p:blipFill>
        <p:spPr>
          <a:xfrm>
            <a:off x="7689816" y="15356981"/>
            <a:ext cx="1082378" cy="975322"/>
          </a:xfrm>
          <a:prstGeom prst="rect">
            <a:avLst/>
          </a:prstGeom>
        </p:spPr>
      </p:pic>
      <p:pic>
        <p:nvPicPr>
          <p:cNvPr id="69" name="Picture 68">
            <a:extLst>
              <a:ext uri="{FF2B5EF4-FFF2-40B4-BE49-F238E27FC236}">
                <a16:creationId xmlns:a16="http://schemas.microsoft.com/office/drawing/2014/main" id="{0F23E841-0BAB-B24A-82B1-7EC38C9CF4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49549" y="14101507"/>
            <a:ext cx="1475476" cy="1074179"/>
          </a:xfrm>
          <a:prstGeom prst="hexagon">
            <a:avLst/>
          </a:prstGeom>
        </p:spPr>
      </p:pic>
      <p:pic>
        <p:nvPicPr>
          <p:cNvPr id="70" name="Picture 69">
            <a:extLst>
              <a:ext uri="{FF2B5EF4-FFF2-40B4-BE49-F238E27FC236}">
                <a16:creationId xmlns:a16="http://schemas.microsoft.com/office/drawing/2014/main" id="{AD6B7FEA-100F-684C-B721-C24B163831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84094" y="16453235"/>
            <a:ext cx="1491172" cy="1066886"/>
          </a:xfrm>
          <a:prstGeom prst="hexagon">
            <a:avLst/>
          </a:prstGeom>
        </p:spPr>
      </p:pic>
      <p:sp>
        <p:nvSpPr>
          <p:cNvPr id="71" name="Rounded Rectangle 70">
            <a:extLst>
              <a:ext uri="{FF2B5EF4-FFF2-40B4-BE49-F238E27FC236}">
                <a16:creationId xmlns:a16="http://schemas.microsoft.com/office/drawing/2014/main" id="{E1C40739-8B0E-F24B-9EE5-05AF203446C2}"/>
              </a:ext>
            </a:extLst>
          </p:cNvPr>
          <p:cNvSpPr/>
          <p:nvPr/>
        </p:nvSpPr>
        <p:spPr>
          <a:xfrm>
            <a:off x="1296573" y="12973572"/>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Data</a:t>
            </a:r>
          </a:p>
        </p:txBody>
      </p:sp>
      <p:sp>
        <p:nvSpPr>
          <p:cNvPr id="72" name="Rounded Rectangle 71">
            <a:extLst>
              <a:ext uri="{FF2B5EF4-FFF2-40B4-BE49-F238E27FC236}">
                <a16:creationId xmlns:a16="http://schemas.microsoft.com/office/drawing/2014/main" id="{1E7E914F-47E8-BF43-AD21-23C32432A70E}"/>
              </a:ext>
            </a:extLst>
          </p:cNvPr>
          <p:cNvSpPr/>
          <p:nvPr/>
        </p:nvSpPr>
        <p:spPr>
          <a:xfrm>
            <a:off x="5435406" y="12973572"/>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Processing</a:t>
            </a:r>
          </a:p>
        </p:txBody>
      </p:sp>
      <p:sp>
        <p:nvSpPr>
          <p:cNvPr id="73" name="Rounded Rectangle 72">
            <a:extLst>
              <a:ext uri="{FF2B5EF4-FFF2-40B4-BE49-F238E27FC236}">
                <a16:creationId xmlns:a16="http://schemas.microsoft.com/office/drawing/2014/main" id="{F700C9CA-1001-C64A-819C-3965877C40AD}"/>
              </a:ext>
            </a:extLst>
          </p:cNvPr>
          <p:cNvSpPr/>
          <p:nvPr/>
        </p:nvSpPr>
        <p:spPr>
          <a:xfrm>
            <a:off x="9574239" y="12991801"/>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Analysis</a:t>
            </a:r>
          </a:p>
        </p:txBody>
      </p:sp>
      <p:sp>
        <p:nvSpPr>
          <p:cNvPr id="74" name="Right Arrow 73">
            <a:extLst>
              <a:ext uri="{FF2B5EF4-FFF2-40B4-BE49-F238E27FC236}">
                <a16:creationId xmlns:a16="http://schemas.microsoft.com/office/drawing/2014/main" id="{F71A126C-A4F5-1748-B3CB-333F275AAA33}"/>
              </a:ext>
            </a:extLst>
          </p:cNvPr>
          <p:cNvSpPr/>
          <p:nvPr/>
        </p:nvSpPr>
        <p:spPr>
          <a:xfrm>
            <a:off x="4432049" y="13057136"/>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a:extLst>
              <a:ext uri="{FF2B5EF4-FFF2-40B4-BE49-F238E27FC236}">
                <a16:creationId xmlns:a16="http://schemas.microsoft.com/office/drawing/2014/main" id="{76E746E0-9FCC-054B-A6DE-A14C08DE15DF}"/>
              </a:ext>
            </a:extLst>
          </p:cNvPr>
          <p:cNvSpPr/>
          <p:nvPr/>
        </p:nvSpPr>
        <p:spPr>
          <a:xfrm>
            <a:off x="8570882" y="13038323"/>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AC47A667-125B-EB4D-B150-AE7924054D26}"/>
              </a:ext>
            </a:extLst>
          </p:cNvPr>
          <p:cNvSpPr/>
          <p:nvPr/>
        </p:nvSpPr>
        <p:spPr>
          <a:xfrm>
            <a:off x="1242433" y="14054810"/>
            <a:ext cx="3024459" cy="405985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Arial" panose="020B0604020202020204" pitchFamily="34" charset="0"/>
              <a:buChar char="•"/>
            </a:pPr>
            <a:endParaRPr lang="en-US" dirty="0">
              <a:solidFill>
                <a:schemeClr val="tx1"/>
              </a:solidFill>
            </a:endParaRPr>
          </a:p>
        </p:txBody>
      </p:sp>
      <p:sp>
        <p:nvSpPr>
          <p:cNvPr id="77" name="Rounded Rectangle 76">
            <a:extLst>
              <a:ext uri="{FF2B5EF4-FFF2-40B4-BE49-F238E27FC236}">
                <a16:creationId xmlns:a16="http://schemas.microsoft.com/office/drawing/2014/main" id="{A34B162A-5DE7-C841-8DC5-2F64B97C48D7}"/>
              </a:ext>
            </a:extLst>
          </p:cNvPr>
          <p:cNvSpPr/>
          <p:nvPr/>
        </p:nvSpPr>
        <p:spPr>
          <a:xfrm>
            <a:off x="5435406" y="14054810"/>
            <a:ext cx="2970319" cy="405985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Arial" panose="020B0604020202020204" pitchFamily="34" charset="0"/>
              <a:buChar char="•"/>
            </a:pPr>
            <a:endParaRPr lang="en-US" dirty="0">
              <a:solidFill>
                <a:schemeClr val="tx1"/>
              </a:solidFill>
            </a:endParaRPr>
          </a:p>
        </p:txBody>
      </p:sp>
      <p:sp>
        <p:nvSpPr>
          <p:cNvPr id="78" name="Rounded Rectangle 77">
            <a:extLst>
              <a:ext uri="{FF2B5EF4-FFF2-40B4-BE49-F238E27FC236}">
                <a16:creationId xmlns:a16="http://schemas.microsoft.com/office/drawing/2014/main" id="{3E38E3CE-FE71-D64B-86AD-FBBAA16397A0}"/>
              </a:ext>
            </a:extLst>
          </p:cNvPr>
          <p:cNvSpPr/>
          <p:nvPr/>
        </p:nvSpPr>
        <p:spPr>
          <a:xfrm>
            <a:off x="9574238" y="14054809"/>
            <a:ext cx="2970319" cy="406545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200000"/>
              </a:lnSpc>
              <a:buFont typeface="Arial" panose="020B0604020202020204" pitchFamily="34" charset="0"/>
              <a:buChar char="•"/>
            </a:pPr>
            <a:endParaRPr lang="en-US" dirty="0">
              <a:solidFill>
                <a:schemeClr val="tx1"/>
              </a:solidFill>
            </a:endParaRPr>
          </a:p>
        </p:txBody>
      </p:sp>
      <p:sp>
        <p:nvSpPr>
          <p:cNvPr id="79" name="TextBox 78">
            <a:extLst>
              <a:ext uri="{FF2B5EF4-FFF2-40B4-BE49-F238E27FC236}">
                <a16:creationId xmlns:a16="http://schemas.microsoft.com/office/drawing/2014/main" id="{373A65D7-1936-B048-8CFB-4BF1A383621D}"/>
              </a:ext>
            </a:extLst>
          </p:cNvPr>
          <p:cNvSpPr txBox="1"/>
          <p:nvPr/>
        </p:nvSpPr>
        <p:spPr>
          <a:xfrm>
            <a:off x="1519983" y="14449953"/>
            <a:ext cx="1578140" cy="3931525"/>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5 TM</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8 OLI/TIRS </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United States Geological Survey (USGS) LIDAR</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TIGER/Lines Shapefiles</a:t>
            </a:r>
          </a:p>
          <a:p>
            <a:endParaRPr lang="en-US" dirty="0"/>
          </a:p>
        </p:txBody>
      </p:sp>
      <p:sp>
        <p:nvSpPr>
          <p:cNvPr id="80" name="TextBox 79">
            <a:extLst>
              <a:ext uri="{FF2B5EF4-FFF2-40B4-BE49-F238E27FC236}">
                <a16:creationId xmlns:a16="http://schemas.microsoft.com/office/drawing/2014/main" id="{2AA28B67-217E-F448-9C1B-B34560AF4A56}"/>
              </a:ext>
            </a:extLst>
          </p:cNvPr>
          <p:cNvSpPr txBox="1"/>
          <p:nvPr/>
        </p:nvSpPr>
        <p:spPr>
          <a:xfrm>
            <a:off x="5551680" y="14445827"/>
            <a:ext cx="1941124" cy="3931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Garamond" panose="02020404030301010803" pitchFamily="18" charset="0"/>
              </a:rPr>
              <a:t>Vegetation Cover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Surface Temperature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Urban Tree Canopy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Cover Classification</a:t>
            </a:r>
          </a:p>
          <a:p>
            <a:endParaRPr lang="en-US" dirty="0"/>
          </a:p>
        </p:txBody>
      </p:sp>
      <p:sp>
        <p:nvSpPr>
          <p:cNvPr id="81" name="Rectangle 80">
            <a:extLst>
              <a:ext uri="{FF2B5EF4-FFF2-40B4-BE49-F238E27FC236}">
                <a16:creationId xmlns:a16="http://schemas.microsoft.com/office/drawing/2014/main" id="{051B8C6A-82DA-4F4B-8623-7593BC8D1868}"/>
              </a:ext>
            </a:extLst>
          </p:cNvPr>
          <p:cNvSpPr/>
          <p:nvPr/>
        </p:nvSpPr>
        <p:spPr>
          <a:xfrm>
            <a:off x="9738654" y="14445827"/>
            <a:ext cx="1764693" cy="3482043"/>
          </a:xfrm>
          <a:prstGeom prst="rect">
            <a:avLst/>
          </a:prstGeom>
        </p:spPr>
        <p:txBody>
          <a:bodyPr wrap="square">
            <a:spAutoFit/>
          </a:bodyPr>
          <a:lstStyle/>
          <a:p>
            <a:pPr marL="285750" indent="-285750">
              <a:lnSpc>
                <a:spcPct val="200000"/>
              </a:lnSpc>
              <a:buFont typeface="Arial" panose="020B0604020202020204" pitchFamily="34" charset="0"/>
              <a:buChar char="•"/>
            </a:pPr>
            <a:r>
              <a:rPr lang="en-US" sz="1400" dirty="0">
                <a:latin typeface="Garamond" panose="02020404030301010803" pitchFamily="18" charset="0"/>
              </a:rPr>
              <a:t>NDVI Time Series</a:t>
            </a:r>
          </a:p>
          <a:p>
            <a:pPr marL="285750" indent="-285750">
              <a:lnSpc>
                <a:spcPct val="200000"/>
              </a:lnSpc>
              <a:buFont typeface="Arial" panose="020B0604020202020204" pitchFamily="34" charset="0"/>
              <a:buChar char="•"/>
            </a:pPr>
            <a:r>
              <a:rPr lang="en-US" sz="1400" dirty="0">
                <a:latin typeface="Garamond" panose="02020404030301010803" pitchFamily="18" charset="0"/>
              </a:rPr>
              <a:t>LST Time Series</a:t>
            </a:r>
          </a:p>
          <a:p>
            <a:pPr marL="285750" indent="-285750">
              <a:lnSpc>
                <a:spcPct val="200000"/>
              </a:lnSpc>
              <a:buFont typeface="Arial" panose="020B0604020202020204" pitchFamily="34" charset="0"/>
              <a:buChar char="•"/>
            </a:pPr>
            <a:r>
              <a:rPr lang="en-US" sz="1400" dirty="0">
                <a:latin typeface="Garamond" panose="02020404030301010803" pitchFamily="18" charset="0"/>
              </a:rPr>
              <a:t>Regression Analysis (Comparing Tree Density, Land Cover, and LST)</a:t>
            </a:r>
          </a:p>
        </p:txBody>
      </p:sp>
      <p:sp>
        <p:nvSpPr>
          <p:cNvPr id="82" name="Hexagon 81">
            <a:extLst>
              <a:ext uri="{FF2B5EF4-FFF2-40B4-BE49-F238E27FC236}">
                <a16:creationId xmlns:a16="http://schemas.microsoft.com/office/drawing/2014/main" id="{F65BDB58-EDE5-9E4F-B57A-F74E1B0B982D}"/>
              </a:ext>
            </a:extLst>
          </p:cNvPr>
          <p:cNvSpPr/>
          <p:nvPr/>
        </p:nvSpPr>
        <p:spPr>
          <a:xfrm>
            <a:off x="3385827" y="15430512"/>
            <a:ext cx="1395663" cy="1042737"/>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E9F66056-BDD8-7743-8EDE-038BC942CAD4}"/>
              </a:ext>
            </a:extLst>
          </p:cNvPr>
          <p:cNvSpPr/>
          <p:nvPr/>
        </p:nvSpPr>
        <p:spPr>
          <a:xfrm>
            <a:off x="7659706" y="1428895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a:extLst>
              <a:ext uri="{FF2B5EF4-FFF2-40B4-BE49-F238E27FC236}">
                <a16:creationId xmlns:a16="http://schemas.microsoft.com/office/drawing/2014/main" id="{9FA6983C-2937-2545-ACF2-0153911AE56B}"/>
              </a:ext>
            </a:extLst>
          </p:cNvPr>
          <p:cNvSpPr/>
          <p:nvPr/>
        </p:nvSpPr>
        <p:spPr>
          <a:xfrm>
            <a:off x="7634392" y="1657207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exagon 84">
            <a:extLst>
              <a:ext uri="{FF2B5EF4-FFF2-40B4-BE49-F238E27FC236}">
                <a16:creationId xmlns:a16="http://schemas.microsoft.com/office/drawing/2014/main" id="{93A4000C-B4E6-8F4A-A2C8-A56CD4B7B3A2}"/>
              </a:ext>
            </a:extLst>
          </p:cNvPr>
          <p:cNvSpPr/>
          <p:nvPr/>
        </p:nvSpPr>
        <p:spPr>
          <a:xfrm>
            <a:off x="11667763" y="1428895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exagon 85">
            <a:extLst>
              <a:ext uri="{FF2B5EF4-FFF2-40B4-BE49-F238E27FC236}">
                <a16:creationId xmlns:a16="http://schemas.microsoft.com/office/drawing/2014/main" id="{48A92FE9-A93C-964E-968E-0029A24CB41D}"/>
              </a:ext>
            </a:extLst>
          </p:cNvPr>
          <p:cNvSpPr/>
          <p:nvPr/>
        </p:nvSpPr>
        <p:spPr>
          <a:xfrm>
            <a:off x="11642449" y="1657207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9B14CFE4-4D8D-9347-BCDB-ABD8E246B254}"/>
              </a:ext>
            </a:extLst>
          </p:cNvPr>
          <p:cNvSpPr/>
          <p:nvPr/>
        </p:nvSpPr>
        <p:spPr>
          <a:xfrm>
            <a:off x="11667763" y="1543051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B882215B-E402-984D-9BBE-21027D2DA8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186" t="11611" r="22677" b="35102"/>
          <a:stretch/>
        </p:blipFill>
        <p:spPr>
          <a:xfrm>
            <a:off x="7842216" y="15509381"/>
            <a:ext cx="1082378" cy="975322"/>
          </a:xfrm>
          <a:prstGeom prst="rect">
            <a:avLst/>
          </a:prstGeom>
        </p:spPr>
      </p:pic>
      <p:pic>
        <p:nvPicPr>
          <p:cNvPr id="89" name="Picture 88">
            <a:extLst>
              <a:ext uri="{FF2B5EF4-FFF2-40B4-BE49-F238E27FC236}">
                <a16:creationId xmlns:a16="http://schemas.microsoft.com/office/drawing/2014/main" id="{0F23E841-0BAB-B24A-82B1-7EC38C9CF4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301949" y="14253907"/>
            <a:ext cx="1475476" cy="1074179"/>
          </a:xfrm>
          <a:prstGeom prst="hexagon">
            <a:avLst/>
          </a:prstGeom>
        </p:spPr>
      </p:pic>
      <p:pic>
        <p:nvPicPr>
          <p:cNvPr id="90" name="Picture 89">
            <a:extLst>
              <a:ext uri="{FF2B5EF4-FFF2-40B4-BE49-F238E27FC236}">
                <a16:creationId xmlns:a16="http://schemas.microsoft.com/office/drawing/2014/main" id="{AD6B7FEA-100F-684C-B721-C24B163831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36494" y="16605635"/>
            <a:ext cx="1491172" cy="1066886"/>
          </a:xfrm>
          <a:prstGeom prst="hexagon">
            <a:avLst/>
          </a:prstGeom>
        </p:spPr>
      </p:pic>
      <p:sp>
        <p:nvSpPr>
          <p:cNvPr id="91" name="Rounded Rectangle 90">
            <a:extLst>
              <a:ext uri="{FF2B5EF4-FFF2-40B4-BE49-F238E27FC236}">
                <a16:creationId xmlns:a16="http://schemas.microsoft.com/office/drawing/2014/main" id="{E1C40739-8B0E-F24B-9EE5-05AF203446C2}"/>
              </a:ext>
            </a:extLst>
          </p:cNvPr>
          <p:cNvSpPr/>
          <p:nvPr/>
        </p:nvSpPr>
        <p:spPr>
          <a:xfrm>
            <a:off x="1448973" y="13125972"/>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Data</a:t>
            </a:r>
          </a:p>
        </p:txBody>
      </p:sp>
      <p:sp>
        <p:nvSpPr>
          <p:cNvPr id="92" name="Rounded Rectangle 91">
            <a:extLst>
              <a:ext uri="{FF2B5EF4-FFF2-40B4-BE49-F238E27FC236}">
                <a16:creationId xmlns:a16="http://schemas.microsoft.com/office/drawing/2014/main" id="{1E7E914F-47E8-BF43-AD21-23C32432A70E}"/>
              </a:ext>
            </a:extLst>
          </p:cNvPr>
          <p:cNvSpPr/>
          <p:nvPr/>
        </p:nvSpPr>
        <p:spPr>
          <a:xfrm>
            <a:off x="5587806" y="13125972"/>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Processing</a:t>
            </a:r>
          </a:p>
        </p:txBody>
      </p:sp>
      <p:sp>
        <p:nvSpPr>
          <p:cNvPr id="93" name="Rounded Rectangle 92">
            <a:extLst>
              <a:ext uri="{FF2B5EF4-FFF2-40B4-BE49-F238E27FC236}">
                <a16:creationId xmlns:a16="http://schemas.microsoft.com/office/drawing/2014/main" id="{F700C9CA-1001-C64A-819C-3965877C40AD}"/>
              </a:ext>
            </a:extLst>
          </p:cNvPr>
          <p:cNvSpPr/>
          <p:nvPr/>
        </p:nvSpPr>
        <p:spPr>
          <a:xfrm>
            <a:off x="9726639" y="13144201"/>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Garamond" panose="02020404030301010803" pitchFamily="18" charset="0"/>
              </a:rPr>
              <a:t>Analysis</a:t>
            </a:r>
          </a:p>
        </p:txBody>
      </p:sp>
      <p:sp>
        <p:nvSpPr>
          <p:cNvPr id="94" name="Right Arrow 93">
            <a:extLst>
              <a:ext uri="{FF2B5EF4-FFF2-40B4-BE49-F238E27FC236}">
                <a16:creationId xmlns:a16="http://schemas.microsoft.com/office/drawing/2014/main" id="{F71A126C-A4F5-1748-B3CB-333F275AAA33}"/>
              </a:ext>
            </a:extLst>
          </p:cNvPr>
          <p:cNvSpPr/>
          <p:nvPr/>
        </p:nvSpPr>
        <p:spPr>
          <a:xfrm>
            <a:off x="4584449" y="13209536"/>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Arrow 94">
            <a:extLst>
              <a:ext uri="{FF2B5EF4-FFF2-40B4-BE49-F238E27FC236}">
                <a16:creationId xmlns:a16="http://schemas.microsoft.com/office/drawing/2014/main" id="{76E746E0-9FCC-054B-A6DE-A14C08DE15DF}"/>
              </a:ext>
            </a:extLst>
          </p:cNvPr>
          <p:cNvSpPr/>
          <p:nvPr/>
        </p:nvSpPr>
        <p:spPr>
          <a:xfrm>
            <a:off x="8723282" y="13190723"/>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a:extLst>
              <a:ext uri="{FF2B5EF4-FFF2-40B4-BE49-F238E27FC236}">
                <a16:creationId xmlns:a16="http://schemas.microsoft.com/office/drawing/2014/main" id="{AC47A667-125B-EB4D-B150-AE7924054D26}"/>
              </a:ext>
            </a:extLst>
          </p:cNvPr>
          <p:cNvSpPr/>
          <p:nvPr/>
        </p:nvSpPr>
        <p:spPr>
          <a:xfrm>
            <a:off x="1394833" y="14207210"/>
            <a:ext cx="3024459" cy="405985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Arial" panose="020B0604020202020204" pitchFamily="34" charset="0"/>
              <a:buChar char="•"/>
            </a:pPr>
            <a:endParaRPr lang="en-US" dirty="0">
              <a:solidFill>
                <a:schemeClr val="tx1"/>
              </a:solidFill>
            </a:endParaRPr>
          </a:p>
        </p:txBody>
      </p:sp>
      <p:sp>
        <p:nvSpPr>
          <p:cNvPr id="97" name="Rounded Rectangle 96">
            <a:extLst>
              <a:ext uri="{FF2B5EF4-FFF2-40B4-BE49-F238E27FC236}">
                <a16:creationId xmlns:a16="http://schemas.microsoft.com/office/drawing/2014/main" id="{A34B162A-5DE7-C841-8DC5-2F64B97C48D7}"/>
              </a:ext>
            </a:extLst>
          </p:cNvPr>
          <p:cNvSpPr/>
          <p:nvPr/>
        </p:nvSpPr>
        <p:spPr>
          <a:xfrm>
            <a:off x="5587806" y="14207210"/>
            <a:ext cx="2970319" cy="405985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Arial" panose="020B0604020202020204" pitchFamily="34" charset="0"/>
              <a:buChar char="•"/>
            </a:pPr>
            <a:endParaRPr lang="en-US" dirty="0">
              <a:solidFill>
                <a:schemeClr val="tx1"/>
              </a:solidFill>
            </a:endParaRPr>
          </a:p>
        </p:txBody>
      </p:sp>
      <p:sp>
        <p:nvSpPr>
          <p:cNvPr id="98" name="Rounded Rectangle 97">
            <a:extLst>
              <a:ext uri="{FF2B5EF4-FFF2-40B4-BE49-F238E27FC236}">
                <a16:creationId xmlns:a16="http://schemas.microsoft.com/office/drawing/2014/main" id="{3E38E3CE-FE71-D64B-86AD-FBBAA16397A0}"/>
              </a:ext>
            </a:extLst>
          </p:cNvPr>
          <p:cNvSpPr/>
          <p:nvPr/>
        </p:nvSpPr>
        <p:spPr>
          <a:xfrm>
            <a:off x="9726638" y="14207209"/>
            <a:ext cx="2970319" cy="406545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200000"/>
              </a:lnSpc>
              <a:buFont typeface="Arial" panose="020B0604020202020204" pitchFamily="34" charset="0"/>
              <a:buChar char="•"/>
            </a:pPr>
            <a:endParaRPr lang="en-US" dirty="0">
              <a:solidFill>
                <a:schemeClr val="tx1"/>
              </a:solidFill>
            </a:endParaRPr>
          </a:p>
        </p:txBody>
      </p:sp>
      <p:sp>
        <p:nvSpPr>
          <p:cNvPr id="99" name="TextBox 98">
            <a:extLst>
              <a:ext uri="{FF2B5EF4-FFF2-40B4-BE49-F238E27FC236}">
                <a16:creationId xmlns:a16="http://schemas.microsoft.com/office/drawing/2014/main" id="{373A65D7-1936-B048-8CFB-4BF1A383621D}"/>
              </a:ext>
            </a:extLst>
          </p:cNvPr>
          <p:cNvSpPr txBox="1"/>
          <p:nvPr/>
        </p:nvSpPr>
        <p:spPr>
          <a:xfrm>
            <a:off x="1672383" y="14602353"/>
            <a:ext cx="1578140" cy="3931525"/>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5 TM</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8 OLI/TIRS </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United States Geological Survey (USGS) LIDAR</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TIGER/Lines Shapefiles</a:t>
            </a:r>
          </a:p>
          <a:p>
            <a:endParaRPr lang="en-US" dirty="0"/>
          </a:p>
        </p:txBody>
      </p:sp>
      <p:sp>
        <p:nvSpPr>
          <p:cNvPr id="100" name="TextBox 99">
            <a:extLst>
              <a:ext uri="{FF2B5EF4-FFF2-40B4-BE49-F238E27FC236}">
                <a16:creationId xmlns:a16="http://schemas.microsoft.com/office/drawing/2014/main" id="{2AA28B67-217E-F448-9C1B-B34560AF4A56}"/>
              </a:ext>
            </a:extLst>
          </p:cNvPr>
          <p:cNvSpPr txBox="1"/>
          <p:nvPr/>
        </p:nvSpPr>
        <p:spPr>
          <a:xfrm>
            <a:off x="5704080" y="14598227"/>
            <a:ext cx="1941124" cy="3931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Garamond" panose="02020404030301010803" pitchFamily="18" charset="0"/>
              </a:rPr>
              <a:t>Vegetation Cover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Surface Temperature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Urban Tree Canopy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Cover Classification</a:t>
            </a:r>
          </a:p>
          <a:p>
            <a:endParaRPr lang="en-US" dirty="0"/>
          </a:p>
        </p:txBody>
      </p:sp>
      <p:sp>
        <p:nvSpPr>
          <p:cNvPr id="101" name="Rectangle 100">
            <a:extLst>
              <a:ext uri="{FF2B5EF4-FFF2-40B4-BE49-F238E27FC236}">
                <a16:creationId xmlns:a16="http://schemas.microsoft.com/office/drawing/2014/main" id="{051B8C6A-82DA-4F4B-8623-7593BC8D1868}"/>
              </a:ext>
            </a:extLst>
          </p:cNvPr>
          <p:cNvSpPr/>
          <p:nvPr/>
        </p:nvSpPr>
        <p:spPr>
          <a:xfrm>
            <a:off x="9891054" y="14598227"/>
            <a:ext cx="1764693" cy="3482043"/>
          </a:xfrm>
          <a:prstGeom prst="rect">
            <a:avLst/>
          </a:prstGeom>
        </p:spPr>
        <p:txBody>
          <a:bodyPr wrap="square">
            <a:spAutoFit/>
          </a:bodyPr>
          <a:lstStyle/>
          <a:p>
            <a:pPr marL="285750" indent="-285750">
              <a:lnSpc>
                <a:spcPct val="200000"/>
              </a:lnSpc>
              <a:buFont typeface="Arial" panose="020B0604020202020204" pitchFamily="34" charset="0"/>
              <a:buChar char="•"/>
            </a:pPr>
            <a:r>
              <a:rPr lang="en-US" sz="1400" dirty="0">
                <a:latin typeface="Garamond" panose="02020404030301010803" pitchFamily="18" charset="0"/>
              </a:rPr>
              <a:t>NDVI Time Series</a:t>
            </a:r>
          </a:p>
          <a:p>
            <a:pPr marL="285750" indent="-285750">
              <a:lnSpc>
                <a:spcPct val="200000"/>
              </a:lnSpc>
              <a:buFont typeface="Arial" panose="020B0604020202020204" pitchFamily="34" charset="0"/>
              <a:buChar char="•"/>
            </a:pPr>
            <a:r>
              <a:rPr lang="en-US" sz="1400" dirty="0">
                <a:latin typeface="Garamond" panose="02020404030301010803" pitchFamily="18" charset="0"/>
              </a:rPr>
              <a:t>LST Time Series</a:t>
            </a:r>
          </a:p>
          <a:p>
            <a:pPr marL="285750" indent="-285750">
              <a:lnSpc>
                <a:spcPct val="200000"/>
              </a:lnSpc>
              <a:buFont typeface="Arial" panose="020B0604020202020204" pitchFamily="34" charset="0"/>
              <a:buChar char="•"/>
            </a:pPr>
            <a:r>
              <a:rPr lang="en-US" sz="1400" dirty="0">
                <a:latin typeface="Garamond" panose="02020404030301010803" pitchFamily="18" charset="0"/>
              </a:rPr>
              <a:t>Regression Analysis (Comparing Tree Density, Land Cover, and LST)</a:t>
            </a:r>
          </a:p>
        </p:txBody>
      </p:sp>
      <p:sp>
        <p:nvSpPr>
          <p:cNvPr id="102" name="Hexagon 101">
            <a:extLst>
              <a:ext uri="{FF2B5EF4-FFF2-40B4-BE49-F238E27FC236}">
                <a16:creationId xmlns:a16="http://schemas.microsoft.com/office/drawing/2014/main" id="{F65BDB58-EDE5-9E4F-B57A-F74E1B0B982D}"/>
              </a:ext>
            </a:extLst>
          </p:cNvPr>
          <p:cNvSpPr/>
          <p:nvPr/>
        </p:nvSpPr>
        <p:spPr>
          <a:xfrm>
            <a:off x="3538227" y="15582912"/>
            <a:ext cx="1395663" cy="1042737"/>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Hexagon 102">
            <a:extLst>
              <a:ext uri="{FF2B5EF4-FFF2-40B4-BE49-F238E27FC236}">
                <a16:creationId xmlns:a16="http://schemas.microsoft.com/office/drawing/2014/main" id="{E9F66056-BDD8-7743-8EDE-038BC942CAD4}"/>
              </a:ext>
            </a:extLst>
          </p:cNvPr>
          <p:cNvSpPr/>
          <p:nvPr/>
        </p:nvSpPr>
        <p:spPr>
          <a:xfrm>
            <a:off x="7812106" y="1444135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xagon 103">
            <a:extLst>
              <a:ext uri="{FF2B5EF4-FFF2-40B4-BE49-F238E27FC236}">
                <a16:creationId xmlns:a16="http://schemas.microsoft.com/office/drawing/2014/main" id="{9FA6983C-2937-2545-ACF2-0153911AE56B}"/>
              </a:ext>
            </a:extLst>
          </p:cNvPr>
          <p:cNvSpPr/>
          <p:nvPr/>
        </p:nvSpPr>
        <p:spPr>
          <a:xfrm>
            <a:off x="7786792" y="1672447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93A4000C-B4E6-8F4A-A2C8-A56CD4B7B3A2}"/>
              </a:ext>
            </a:extLst>
          </p:cNvPr>
          <p:cNvSpPr/>
          <p:nvPr/>
        </p:nvSpPr>
        <p:spPr>
          <a:xfrm>
            <a:off x="11820163" y="1444135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48A92FE9-A93C-964E-968E-0029A24CB41D}"/>
              </a:ext>
            </a:extLst>
          </p:cNvPr>
          <p:cNvSpPr/>
          <p:nvPr/>
        </p:nvSpPr>
        <p:spPr>
          <a:xfrm>
            <a:off x="11794849" y="1672447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9B14CFE4-4D8D-9347-BCDB-ABD8E246B254}"/>
              </a:ext>
            </a:extLst>
          </p:cNvPr>
          <p:cNvSpPr/>
          <p:nvPr/>
        </p:nvSpPr>
        <p:spPr>
          <a:xfrm>
            <a:off x="11820163" y="15582911"/>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B882215B-E402-984D-9BBE-21027D2DA8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186" t="11611" r="22677" b="35102"/>
          <a:stretch/>
        </p:blipFill>
        <p:spPr>
          <a:xfrm>
            <a:off x="7994616" y="15661781"/>
            <a:ext cx="1082378" cy="975322"/>
          </a:xfrm>
          <a:prstGeom prst="rect">
            <a:avLst/>
          </a:prstGeom>
        </p:spPr>
      </p:pic>
      <p:pic>
        <p:nvPicPr>
          <p:cNvPr id="109" name="Picture 108">
            <a:extLst>
              <a:ext uri="{FF2B5EF4-FFF2-40B4-BE49-F238E27FC236}">
                <a16:creationId xmlns:a16="http://schemas.microsoft.com/office/drawing/2014/main" id="{0F23E841-0BAB-B24A-82B1-7EC38C9CF4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54349" y="14406307"/>
            <a:ext cx="1475476" cy="1074179"/>
          </a:xfrm>
          <a:prstGeom prst="hexagon">
            <a:avLst/>
          </a:prstGeom>
        </p:spPr>
      </p:pic>
      <p:pic>
        <p:nvPicPr>
          <p:cNvPr id="110" name="Picture 109">
            <a:extLst>
              <a:ext uri="{FF2B5EF4-FFF2-40B4-BE49-F238E27FC236}">
                <a16:creationId xmlns:a16="http://schemas.microsoft.com/office/drawing/2014/main" id="{AD6B7FEA-100F-684C-B721-C24B163831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88894" y="16758035"/>
            <a:ext cx="1491172" cy="1066886"/>
          </a:xfrm>
          <a:prstGeom prst="hexagon">
            <a:avLst/>
          </a:prstGeom>
        </p:spPr>
      </p:pic>
      <p:sp>
        <p:nvSpPr>
          <p:cNvPr id="111" name="Rounded Rectangle 110">
            <a:extLst>
              <a:ext uri="{FF2B5EF4-FFF2-40B4-BE49-F238E27FC236}">
                <a16:creationId xmlns:a16="http://schemas.microsoft.com/office/drawing/2014/main" id="{E1C40739-8B0E-F24B-9EE5-05AF203446C2}"/>
              </a:ext>
            </a:extLst>
          </p:cNvPr>
          <p:cNvSpPr/>
          <p:nvPr/>
        </p:nvSpPr>
        <p:spPr>
          <a:xfrm>
            <a:off x="280459" y="1247644"/>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kern="1200" dirty="0">
                <a:latin typeface="Century Gothic" charset="0"/>
                <a:ea typeface="Century Gothic" charset="0"/>
                <a:cs typeface="Century Gothic" charset="0"/>
              </a:rPr>
              <a:t>Data</a:t>
            </a:r>
          </a:p>
        </p:txBody>
      </p:sp>
      <p:sp>
        <p:nvSpPr>
          <p:cNvPr id="113" name="Rounded Rectangle 112">
            <a:extLst>
              <a:ext uri="{FF2B5EF4-FFF2-40B4-BE49-F238E27FC236}">
                <a16:creationId xmlns:a16="http://schemas.microsoft.com/office/drawing/2014/main" id="{AC47A667-125B-EB4D-B150-AE7924054D26}"/>
              </a:ext>
            </a:extLst>
          </p:cNvPr>
          <p:cNvSpPr/>
          <p:nvPr/>
        </p:nvSpPr>
        <p:spPr>
          <a:xfrm>
            <a:off x="226319" y="2328882"/>
            <a:ext cx="3024459" cy="4059856"/>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indent="-285750" algn="ctr">
              <a:lnSpc>
                <a:spcPct val="150000"/>
              </a:lnSpc>
              <a:buFont typeface="Arial" panose="020B0604020202020204" pitchFamily="34" charset="0"/>
              <a:buChar char="•"/>
            </a:pPr>
            <a:endParaRPr lang="en-US" kern="1200" dirty="0">
              <a:solidFill>
                <a:schemeClr val="tx1"/>
              </a:solidFill>
            </a:endParaRPr>
          </a:p>
        </p:txBody>
      </p:sp>
      <p:pic>
        <p:nvPicPr>
          <p:cNvPr id="114" name="Picture 113">
            <a:extLst>
              <a:ext uri="{FF2B5EF4-FFF2-40B4-BE49-F238E27FC236}">
                <a16:creationId xmlns:a16="http://schemas.microsoft.com/office/drawing/2014/main" id="{0F23E841-0BAB-B24A-82B1-7EC38C9CF4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74026" y="2523867"/>
            <a:ext cx="1475476" cy="1074179"/>
          </a:xfrm>
          <a:prstGeom prst="hexagon">
            <a:avLst/>
          </a:prstGeom>
        </p:spPr>
      </p:pic>
      <p:sp>
        <p:nvSpPr>
          <p:cNvPr id="115" name="Hexagon 114">
            <a:extLst>
              <a:ext uri="{FF2B5EF4-FFF2-40B4-BE49-F238E27FC236}">
                <a16:creationId xmlns:a16="http://schemas.microsoft.com/office/drawing/2014/main" id="{F65BDB58-EDE5-9E4F-B57A-F74E1B0B982D}"/>
              </a:ext>
            </a:extLst>
          </p:cNvPr>
          <p:cNvSpPr/>
          <p:nvPr/>
        </p:nvSpPr>
        <p:spPr>
          <a:xfrm>
            <a:off x="2657904" y="3700472"/>
            <a:ext cx="1395663" cy="1042737"/>
          </a:xfrm>
          <a:prstGeom prst="hexagon">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pic>
        <p:nvPicPr>
          <p:cNvPr id="116" name="Picture 115">
            <a:extLst>
              <a:ext uri="{FF2B5EF4-FFF2-40B4-BE49-F238E27FC236}">
                <a16:creationId xmlns:a16="http://schemas.microsoft.com/office/drawing/2014/main" id="{AD6B7FEA-100F-684C-B721-C24B163831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08571" y="4875595"/>
            <a:ext cx="1491172" cy="1066886"/>
          </a:xfrm>
          <a:prstGeom prst="hexagon">
            <a:avLst/>
          </a:prstGeom>
        </p:spPr>
      </p:pic>
      <p:sp>
        <p:nvSpPr>
          <p:cNvPr id="117" name="Rounded Rectangle 116">
            <a:extLst>
              <a:ext uri="{FF2B5EF4-FFF2-40B4-BE49-F238E27FC236}">
                <a16:creationId xmlns:a16="http://schemas.microsoft.com/office/drawing/2014/main" id="{1E7E914F-47E8-BF43-AD21-23C32432A70E}"/>
              </a:ext>
            </a:extLst>
          </p:cNvPr>
          <p:cNvSpPr/>
          <p:nvPr/>
        </p:nvSpPr>
        <p:spPr>
          <a:xfrm>
            <a:off x="4419292" y="1247644"/>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kern="1200" dirty="0">
                <a:latin typeface="Century Gothic" charset="0"/>
                <a:ea typeface="Century Gothic" charset="0"/>
                <a:cs typeface="Century Gothic" charset="0"/>
              </a:rPr>
              <a:t>Processing</a:t>
            </a:r>
          </a:p>
        </p:txBody>
      </p:sp>
      <p:sp>
        <p:nvSpPr>
          <p:cNvPr id="118" name="Right Arrow 117">
            <a:extLst>
              <a:ext uri="{FF2B5EF4-FFF2-40B4-BE49-F238E27FC236}">
                <a16:creationId xmlns:a16="http://schemas.microsoft.com/office/drawing/2014/main" id="{F71A126C-A4F5-1748-B3CB-333F275AAA33}"/>
              </a:ext>
            </a:extLst>
          </p:cNvPr>
          <p:cNvSpPr/>
          <p:nvPr/>
        </p:nvSpPr>
        <p:spPr>
          <a:xfrm>
            <a:off x="3415935" y="1331208"/>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20" name="Rounded Rectangle 119">
            <a:extLst>
              <a:ext uri="{FF2B5EF4-FFF2-40B4-BE49-F238E27FC236}">
                <a16:creationId xmlns:a16="http://schemas.microsoft.com/office/drawing/2014/main" id="{A34B162A-5DE7-C841-8DC5-2F64B97C48D7}"/>
              </a:ext>
            </a:extLst>
          </p:cNvPr>
          <p:cNvSpPr/>
          <p:nvPr/>
        </p:nvSpPr>
        <p:spPr>
          <a:xfrm>
            <a:off x="4432269" y="2328881"/>
            <a:ext cx="2970319" cy="405985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indent="-285750" algn="ctr">
              <a:lnSpc>
                <a:spcPct val="150000"/>
              </a:lnSpc>
              <a:buFont typeface="Arial" panose="020B0604020202020204" pitchFamily="34" charset="0"/>
              <a:buChar char="•"/>
            </a:pPr>
            <a:endParaRPr lang="en-US" kern="1200" dirty="0">
              <a:solidFill>
                <a:schemeClr val="tx1"/>
              </a:solidFill>
            </a:endParaRPr>
          </a:p>
        </p:txBody>
      </p:sp>
      <p:sp>
        <p:nvSpPr>
          <p:cNvPr id="121" name="Hexagon 120">
            <a:extLst>
              <a:ext uri="{FF2B5EF4-FFF2-40B4-BE49-F238E27FC236}">
                <a16:creationId xmlns:a16="http://schemas.microsoft.com/office/drawing/2014/main" id="{E9F66056-BDD8-7743-8EDE-038BC942CAD4}"/>
              </a:ext>
            </a:extLst>
          </p:cNvPr>
          <p:cNvSpPr/>
          <p:nvPr/>
        </p:nvSpPr>
        <p:spPr>
          <a:xfrm>
            <a:off x="6643592" y="2563023"/>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123" name="Picture 122">
            <a:extLst>
              <a:ext uri="{FF2B5EF4-FFF2-40B4-BE49-F238E27FC236}">
                <a16:creationId xmlns:a16="http://schemas.microsoft.com/office/drawing/2014/main" id="{143E662B-9FF6-5647-9FF7-D7B13FAF67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85383" y="4907115"/>
            <a:ext cx="860926" cy="860926"/>
          </a:xfrm>
          <a:prstGeom prst="rect">
            <a:avLst/>
          </a:prstGeom>
        </p:spPr>
      </p:pic>
      <p:sp>
        <p:nvSpPr>
          <p:cNvPr id="124" name="Right Arrow 123">
            <a:extLst>
              <a:ext uri="{FF2B5EF4-FFF2-40B4-BE49-F238E27FC236}">
                <a16:creationId xmlns:a16="http://schemas.microsoft.com/office/drawing/2014/main" id="{76E746E0-9FCC-054B-A6DE-A14C08DE15DF}"/>
              </a:ext>
            </a:extLst>
          </p:cNvPr>
          <p:cNvSpPr/>
          <p:nvPr/>
        </p:nvSpPr>
        <p:spPr>
          <a:xfrm>
            <a:off x="7554768" y="1312395"/>
            <a:ext cx="838200" cy="54864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25" name="Rounded Rectangle 124">
            <a:extLst>
              <a:ext uri="{FF2B5EF4-FFF2-40B4-BE49-F238E27FC236}">
                <a16:creationId xmlns:a16="http://schemas.microsoft.com/office/drawing/2014/main" id="{F700C9CA-1001-C64A-819C-3965877C40AD}"/>
              </a:ext>
            </a:extLst>
          </p:cNvPr>
          <p:cNvSpPr/>
          <p:nvPr/>
        </p:nvSpPr>
        <p:spPr>
          <a:xfrm>
            <a:off x="8558125" y="1265873"/>
            <a:ext cx="2970319" cy="67814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kern="1200" dirty="0">
                <a:latin typeface="Century Gothic" charset="0"/>
                <a:ea typeface="Century Gothic" charset="0"/>
                <a:cs typeface="Century Gothic" charset="0"/>
              </a:rPr>
              <a:t>Analysis</a:t>
            </a:r>
          </a:p>
        </p:txBody>
      </p:sp>
      <p:pic>
        <p:nvPicPr>
          <p:cNvPr id="127" name="Picture 126">
            <a:extLst>
              <a:ext uri="{FF2B5EF4-FFF2-40B4-BE49-F238E27FC236}">
                <a16:creationId xmlns:a16="http://schemas.microsoft.com/office/drawing/2014/main" id="{F8B168AD-3179-C148-B672-9A26CBEAC1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24567" y="2652683"/>
            <a:ext cx="859468" cy="859468"/>
          </a:xfrm>
          <a:prstGeom prst="rect">
            <a:avLst/>
          </a:prstGeom>
        </p:spPr>
      </p:pic>
      <p:sp>
        <p:nvSpPr>
          <p:cNvPr id="128" name="Hexagon 127">
            <a:extLst>
              <a:ext uri="{FF2B5EF4-FFF2-40B4-BE49-F238E27FC236}">
                <a16:creationId xmlns:a16="http://schemas.microsoft.com/office/drawing/2014/main" id="{9B14CFE4-4D8D-9347-BCDB-ABD8E246B254}"/>
              </a:ext>
            </a:extLst>
          </p:cNvPr>
          <p:cNvSpPr/>
          <p:nvPr/>
        </p:nvSpPr>
        <p:spPr>
          <a:xfrm>
            <a:off x="10651649" y="3704583"/>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29" name="Hexagon 128">
            <a:extLst>
              <a:ext uri="{FF2B5EF4-FFF2-40B4-BE49-F238E27FC236}">
                <a16:creationId xmlns:a16="http://schemas.microsoft.com/office/drawing/2014/main" id="{93A4000C-B4E6-8F4A-A2C8-A56CD4B7B3A2}"/>
              </a:ext>
            </a:extLst>
          </p:cNvPr>
          <p:cNvSpPr/>
          <p:nvPr/>
        </p:nvSpPr>
        <p:spPr>
          <a:xfrm>
            <a:off x="10651649" y="2563023"/>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131" name="Picture 130">
            <a:extLst>
              <a:ext uri="{FF2B5EF4-FFF2-40B4-BE49-F238E27FC236}">
                <a16:creationId xmlns:a16="http://schemas.microsoft.com/office/drawing/2014/main" id="{66C518F0-8629-684B-AEF9-5F2ADCC77E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878585" y="4939753"/>
            <a:ext cx="891161" cy="891161"/>
          </a:xfrm>
          <a:prstGeom prst="rect">
            <a:avLst/>
          </a:prstGeom>
        </p:spPr>
      </p:pic>
      <p:sp>
        <p:nvSpPr>
          <p:cNvPr id="132" name="Hexagon 131">
            <a:extLst>
              <a:ext uri="{FF2B5EF4-FFF2-40B4-BE49-F238E27FC236}">
                <a16:creationId xmlns:a16="http://schemas.microsoft.com/office/drawing/2014/main" id="{48A92FE9-A93C-964E-968E-0029A24CB41D}"/>
              </a:ext>
            </a:extLst>
          </p:cNvPr>
          <p:cNvSpPr/>
          <p:nvPr/>
        </p:nvSpPr>
        <p:spPr>
          <a:xfrm>
            <a:off x="10626335" y="4846144"/>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33" name="Rounded Rectangle 132">
            <a:extLst>
              <a:ext uri="{FF2B5EF4-FFF2-40B4-BE49-F238E27FC236}">
                <a16:creationId xmlns:a16="http://schemas.microsoft.com/office/drawing/2014/main" id="{3E38E3CE-FE71-D64B-86AD-FBBAA16397A0}"/>
              </a:ext>
            </a:extLst>
          </p:cNvPr>
          <p:cNvSpPr/>
          <p:nvPr/>
        </p:nvSpPr>
        <p:spPr>
          <a:xfrm>
            <a:off x="8558124" y="2328881"/>
            <a:ext cx="2970319" cy="406545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indent="-285750" algn="ctr">
              <a:lnSpc>
                <a:spcPct val="200000"/>
              </a:lnSpc>
              <a:buFont typeface="Arial" panose="020B0604020202020204" pitchFamily="34" charset="0"/>
              <a:buChar char="•"/>
            </a:pPr>
            <a:endParaRPr lang="en-US" kern="1200" dirty="0">
              <a:solidFill>
                <a:schemeClr val="tx1"/>
              </a:solidFill>
            </a:endParaRPr>
          </a:p>
        </p:txBody>
      </p:sp>
      <p:sp>
        <p:nvSpPr>
          <p:cNvPr id="134" name="Hexagon 133">
            <a:extLst>
              <a:ext uri="{FF2B5EF4-FFF2-40B4-BE49-F238E27FC236}">
                <a16:creationId xmlns:a16="http://schemas.microsoft.com/office/drawing/2014/main" id="{9FA6983C-2937-2545-ACF2-0153911AE56B}"/>
              </a:ext>
            </a:extLst>
          </p:cNvPr>
          <p:cNvSpPr/>
          <p:nvPr/>
        </p:nvSpPr>
        <p:spPr>
          <a:xfrm>
            <a:off x="6618278" y="4846144"/>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135" name="Picture 134">
            <a:extLst>
              <a:ext uri="{FF2B5EF4-FFF2-40B4-BE49-F238E27FC236}">
                <a16:creationId xmlns:a16="http://schemas.microsoft.com/office/drawing/2014/main" id="{A462A47A-05A2-DA40-BB42-1FD55012B85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885383" y="2627376"/>
            <a:ext cx="910224" cy="875659"/>
          </a:xfrm>
          <a:prstGeom prst="rect">
            <a:avLst/>
          </a:prstGeom>
        </p:spPr>
      </p:pic>
      <p:sp>
        <p:nvSpPr>
          <p:cNvPr id="136" name="Hexagon 135">
            <a:extLst>
              <a:ext uri="{FF2B5EF4-FFF2-40B4-BE49-F238E27FC236}">
                <a16:creationId xmlns:a16="http://schemas.microsoft.com/office/drawing/2014/main" id="{97574A27-6C54-6F44-B5F6-3D19CA3F1BDE}"/>
              </a:ext>
            </a:extLst>
          </p:cNvPr>
          <p:cNvSpPr/>
          <p:nvPr/>
        </p:nvSpPr>
        <p:spPr>
          <a:xfrm>
            <a:off x="6642572" y="3704192"/>
            <a:ext cx="1395663" cy="1042737"/>
          </a:xfrm>
          <a:prstGeom prst="hexag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137" name="Picture 136">
            <a:extLst>
              <a:ext uri="{FF2B5EF4-FFF2-40B4-BE49-F238E27FC236}">
                <a16:creationId xmlns:a16="http://schemas.microsoft.com/office/drawing/2014/main" id="{C2E8E791-A965-A440-BA19-FC00E62AF92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41742" y="3779341"/>
            <a:ext cx="852820" cy="852820"/>
          </a:xfrm>
          <a:prstGeom prst="rect">
            <a:avLst/>
          </a:prstGeom>
        </p:spPr>
      </p:pic>
      <p:sp>
        <p:nvSpPr>
          <p:cNvPr id="138" name="TextBox 137">
            <a:extLst>
              <a:ext uri="{FF2B5EF4-FFF2-40B4-BE49-F238E27FC236}">
                <a16:creationId xmlns:a16="http://schemas.microsoft.com/office/drawing/2014/main" id="{373A65D7-1936-B048-8CFB-4BF1A383621D}"/>
              </a:ext>
            </a:extLst>
          </p:cNvPr>
          <p:cNvSpPr txBox="1"/>
          <p:nvPr/>
        </p:nvSpPr>
        <p:spPr>
          <a:xfrm>
            <a:off x="1824783" y="14754753"/>
            <a:ext cx="1578140" cy="3931525"/>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5 TM</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8 OLI/TIRS </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United States Geological Survey (USGS) LIDAR</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TIGER/Lines Shapefiles</a:t>
            </a:r>
          </a:p>
          <a:p>
            <a:endParaRPr lang="en-US" dirty="0"/>
          </a:p>
        </p:txBody>
      </p:sp>
      <p:sp>
        <p:nvSpPr>
          <p:cNvPr id="139" name="TextBox 138">
            <a:extLst>
              <a:ext uri="{FF2B5EF4-FFF2-40B4-BE49-F238E27FC236}">
                <a16:creationId xmlns:a16="http://schemas.microsoft.com/office/drawing/2014/main" id="{373A65D7-1936-B048-8CFB-4BF1A383621D}"/>
              </a:ext>
            </a:extLst>
          </p:cNvPr>
          <p:cNvSpPr txBox="1"/>
          <p:nvPr/>
        </p:nvSpPr>
        <p:spPr>
          <a:xfrm>
            <a:off x="1977183" y="14907153"/>
            <a:ext cx="1578140" cy="3931525"/>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5 TM</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8 OLI/TIRS </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United States Geological Survey (USGS) LIDAR</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TIGER/Lines Shapefiles</a:t>
            </a:r>
          </a:p>
          <a:p>
            <a:endParaRPr lang="en-US" dirty="0"/>
          </a:p>
        </p:txBody>
      </p:sp>
      <p:sp>
        <p:nvSpPr>
          <p:cNvPr id="140" name="TextBox 139">
            <a:extLst>
              <a:ext uri="{FF2B5EF4-FFF2-40B4-BE49-F238E27FC236}">
                <a16:creationId xmlns:a16="http://schemas.microsoft.com/office/drawing/2014/main" id="{373A65D7-1936-B048-8CFB-4BF1A383621D}"/>
              </a:ext>
            </a:extLst>
          </p:cNvPr>
          <p:cNvSpPr txBox="1"/>
          <p:nvPr/>
        </p:nvSpPr>
        <p:spPr>
          <a:xfrm>
            <a:off x="2129583" y="15059553"/>
            <a:ext cx="1578140" cy="3931525"/>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5 TM</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Landsat 8 OLI/TIRS </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United States Geological Survey (USGS) LIDAR</a:t>
            </a:r>
          </a:p>
          <a:p>
            <a:pPr marL="285750" indent="-285750" algn="ctr">
              <a:lnSpc>
                <a:spcPct val="150000"/>
              </a:lnSpc>
              <a:buFont typeface="Arial" panose="020B0604020202020204" pitchFamily="34" charset="0"/>
              <a:buChar char="•"/>
            </a:pPr>
            <a:r>
              <a:rPr lang="en-US" sz="1400" dirty="0">
                <a:latin typeface="Garamond" panose="02020404030301010803" pitchFamily="18" charset="0"/>
              </a:rPr>
              <a:t>TIGER/Lines Shapefiles</a:t>
            </a:r>
          </a:p>
          <a:p>
            <a:endParaRPr lang="en-US" dirty="0"/>
          </a:p>
        </p:txBody>
      </p:sp>
      <p:sp>
        <p:nvSpPr>
          <p:cNvPr id="141" name="Rectangle 140">
            <a:extLst>
              <a:ext uri="{FF2B5EF4-FFF2-40B4-BE49-F238E27FC236}">
                <a16:creationId xmlns:a16="http://schemas.microsoft.com/office/drawing/2014/main" id="{051B8C6A-82DA-4F4B-8623-7593BC8D1868}"/>
              </a:ext>
            </a:extLst>
          </p:cNvPr>
          <p:cNvSpPr/>
          <p:nvPr/>
        </p:nvSpPr>
        <p:spPr>
          <a:xfrm>
            <a:off x="306243" y="2421402"/>
            <a:ext cx="2338986" cy="3831818"/>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indent="-342900">
              <a:spcAft>
                <a:spcPts val="600"/>
              </a:spcAft>
              <a:buClr>
                <a:srgbClr val="1B57AF"/>
              </a:buClr>
              <a:buFont typeface="Wingdings 3" panose="05040102010807070707" pitchFamily="18" charset="2"/>
              <a:buChar char="}"/>
            </a:pPr>
            <a:r>
              <a:rPr lang="en-US" sz="1900" dirty="0">
                <a:solidFill>
                  <a:schemeClr val="tx1">
                    <a:lumMod val="75000"/>
                    <a:lumOff val="25000"/>
                  </a:schemeClr>
                </a:solidFill>
                <a:latin typeface="+mn-lt"/>
              </a:rPr>
              <a:t>Landsat 5 TM</a:t>
            </a:r>
          </a:p>
          <a:p>
            <a:pPr marL="342900" indent="-342900">
              <a:spcAft>
                <a:spcPts val="600"/>
              </a:spcAft>
              <a:buClr>
                <a:srgbClr val="1B57AF"/>
              </a:buClr>
              <a:buFont typeface="Wingdings 3" panose="05040102010807070707" pitchFamily="18" charset="2"/>
              <a:buChar char="}"/>
            </a:pPr>
            <a:r>
              <a:rPr lang="en-US" sz="1900" kern="1200" dirty="0">
                <a:solidFill>
                  <a:schemeClr val="tx1">
                    <a:lumMod val="75000"/>
                    <a:lumOff val="25000"/>
                  </a:schemeClr>
                </a:solidFill>
                <a:latin typeface="+mn-lt"/>
                <a:ea typeface="Century Gothic" charset="0"/>
                <a:cs typeface="Century Gothic" charset="0"/>
              </a:rPr>
              <a:t>Landsat 8 OLI &amp; TIRS</a:t>
            </a:r>
          </a:p>
          <a:p>
            <a:pPr marL="342900" indent="-342900">
              <a:spcAft>
                <a:spcPts val="600"/>
              </a:spcAft>
              <a:buClr>
                <a:srgbClr val="1B57AF"/>
              </a:buClr>
              <a:buFont typeface="Wingdings 3" panose="05040102010807070707" pitchFamily="18" charset="2"/>
              <a:buChar char="}"/>
            </a:pPr>
            <a:r>
              <a:rPr lang="en-US" sz="1900" dirty="0">
                <a:solidFill>
                  <a:schemeClr val="tx1">
                    <a:lumMod val="75000"/>
                    <a:lumOff val="25000"/>
                  </a:schemeClr>
                </a:solidFill>
                <a:latin typeface="+mn-lt"/>
                <a:ea typeface="Century Gothic" charset="0"/>
                <a:cs typeface="Century Gothic" charset="0"/>
              </a:rPr>
              <a:t>United States Geological Survey (USGS) Lidar Tree Point Data</a:t>
            </a:r>
          </a:p>
          <a:p>
            <a:pPr marL="342900" indent="-342900">
              <a:spcAft>
                <a:spcPts val="600"/>
              </a:spcAft>
              <a:buClr>
                <a:srgbClr val="1B57AF"/>
              </a:buClr>
              <a:buFont typeface="Wingdings 3" panose="05040102010807070707" pitchFamily="18" charset="2"/>
              <a:buChar char="}"/>
            </a:pPr>
            <a:r>
              <a:rPr lang="en-US" sz="1900" kern="1200" dirty="0">
                <a:solidFill>
                  <a:schemeClr val="tx1">
                    <a:lumMod val="75000"/>
                    <a:lumOff val="25000"/>
                  </a:schemeClr>
                </a:solidFill>
                <a:latin typeface="+mn-lt"/>
                <a:ea typeface="Century Gothic" charset="0"/>
                <a:cs typeface="Century Gothic" charset="0"/>
              </a:rPr>
              <a:t>CAP LTER Land Classification using 2010 NAIP Imagery</a:t>
            </a:r>
          </a:p>
        </p:txBody>
      </p:sp>
      <p:pic>
        <p:nvPicPr>
          <p:cNvPr id="142" name="Picture 141">
            <a:extLst>
              <a:ext uri="{FF2B5EF4-FFF2-40B4-BE49-F238E27FC236}">
                <a16:creationId xmlns:a16="http://schemas.microsoft.com/office/drawing/2014/main" id="{B882215B-E402-984D-9BBE-21027D2DA8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186" t="11611" r="22677" b="35102"/>
          <a:stretch/>
        </p:blipFill>
        <p:spPr>
          <a:xfrm>
            <a:off x="6805121" y="3780864"/>
            <a:ext cx="1082378" cy="975322"/>
          </a:xfrm>
          <a:prstGeom prst="rect">
            <a:avLst/>
          </a:prstGeom>
        </p:spPr>
      </p:pic>
      <p:pic>
        <p:nvPicPr>
          <p:cNvPr id="143" name="Picture 142">
            <a:extLst>
              <a:ext uri="{FF2B5EF4-FFF2-40B4-BE49-F238E27FC236}">
                <a16:creationId xmlns:a16="http://schemas.microsoft.com/office/drawing/2014/main" id="{143E662B-9FF6-5647-9FF7-D7B13FAF67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74420" y="4917644"/>
            <a:ext cx="860926" cy="860926"/>
          </a:xfrm>
          <a:prstGeom prst="rect">
            <a:avLst/>
          </a:prstGeom>
        </p:spPr>
      </p:pic>
      <p:sp>
        <p:nvSpPr>
          <p:cNvPr id="144" name="TextBox 143">
            <a:extLst>
              <a:ext uri="{FF2B5EF4-FFF2-40B4-BE49-F238E27FC236}">
                <a16:creationId xmlns:a16="http://schemas.microsoft.com/office/drawing/2014/main" id="{2AA28B67-217E-F448-9C1B-B34560AF4A56}"/>
              </a:ext>
            </a:extLst>
          </p:cNvPr>
          <p:cNvSpPr txBox="1"/>
          <p:nvPr/>
        </p:nvSpPr>
        <p:spPr>
          <a:xfrm>
            <a:off x="5856480" y="14750627"/>
            <a:ext cx="1941124" cy="3931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Garamond" panose="02020404030301010803" pitchFamily="18" charset="0"/>
              </a:rPr>
              <a:t>Vegetation Cover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Surface Temperature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Urban Tree Canopy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Cover Classification</a:t>
            </a:r>
          </a:p>
          <a:p>
            <a:endParaRPr lang="en-US" dirty="0"/>
          </a:p>
        </p:txBody>
      </p:sp>
      <p:sp>
        <p:nvSpPr>
          <p:cNvPr id="145" name="TextBox 144">
            <a:extLst>
              <a:ext uri="{FF2B5EF4-FFF2-40B4-BE49-F238E27FC236}">
                <a16:creationId xmlns:a16="http://schemas.microsoft.com/office/drawing/2014/main" id="{2AA28B67-217E-F448-9C1B-B34560AF4A56}"/>
              </a:ext>
            </a:extLst>
          </p:cNvPr>
          <p:cNvSpPr txBox="1"/>
          <p:nvPr/>
        </p:nvSpPr>
        <p:spPr>
          <a:xfrm>
            <a:off x="6008880" y="14903027"/>
            <a:ext cx="1941124" cy="3931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Garamond" panose="02020404030301010803" pitchFamily="18" charset="0"/>
              </a:rPr>
              <a:t>Vegetation Cover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Surface Temperature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Urban Tree Canopy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Cover Classification</a:t>
            </a:r>
          </a:p>
          <a:p>
            <a:endParaRPr lang="en-US" dirty="0"/>
          </a:p>
        </p:txBody>
      </p:sp>
      <p:sp>
        <p:nvSpPr>
          <p:cNvPr id="146" name="TextBox 145">
            <a:extLst>
              <a:ext uri="{FF2B5EF4-FFF2-40B4-BE49-F238E27FC236}">
                <a16:creationId xmlns:a16="http://schemas.microsoft.com/office/drawing/2014/main" id="{2AA28B67-217E-F448-9C1B-B34560AF4A56}"/>
              </a:ext>
            </a:extLst>
          </p:cNvPr>
          <p:cNvSpPr txBox="1"/>
          <p:nvPr/>
        </p:nvSpPr>
        <p:spPr>
          <a:xfrm>
            <a:off x="6161280" y="15055427"/>
            <a:ext cx="1941124" cy="3931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latin typeface="Garamond" panose="02020404030301010803" pitchFamily="18" charset="0"/>
              </a:rPr>
              <a:t>Vegetation Cover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Surface Temperature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Urban Tree Canopy Analysis</a:t>
            </a:r>
          </a:p>
          <a:p>
            <a:pPr marL="285750" indent="-285750">
              <a:lnSpc>
                <a:spcPct val="150000"/>
              </a:lnSpc>
              <a:buFont typeface="Arial" panose="020B0604020202020204" pitchFamily="34" charset="0"/>
              <a:buChar char="•"/>
            </a:pPr>
            <a:r>
              <a:rPr lang="en-US" sz="1400" dirty="0">
                <a:latin typeface="Garamond" panose="02020404030301010803" pitchFamily="18" charset="0"/>
              </a:rPr>
              <a:t>Land Cover Classification</a:t>
            </a:r>
          </a:p>
          <a:p>
            <a:endParaRPr lang="en-US" dirty="0"/>
          </a:p>
        </p:txBody>
      </p:sp>
      <p:pic>
        <p:nvPicPr>
          <p:cNvPr id="148" name="Picture 147">
            <a:extLst>
              <a:ext uri="{FF2B5EF4-FFF2-40B4-BE49-F238E27FC236}">
                <a16:creationId xmlns:a16="http://schemas.microsoft.com/office/drawing/2014/main" id="{F8B168AD-3179-C148-B672-9A26CBEAC1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24567" y="2663329"/>
            <a:ext cx="859468" cy="859468"/>
          </a:xfrm>
          <a:prstGeom prst="rect">
            <a:avLst/>
          </a:prstGeom>
        </p:spPr>
      </p:pic>
      <p:pic>
        <p:nvPicPr>
          <p:cNvPr id="149" name="Picture 148">
            <a:extLst>
              <a:ext uri="{FF2B5EF4-FFF2-40B4-BE49-F238E27FC236}">
                <a16:creationId xmlns:a16="http://schemas.microsoft.com/office/drawing/2014/main" id="{66C518F0-8629-684B-AEF9-5F2ADCC77E7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17382" y="4903003"/>
            <a:ext cx="891161" cy="891161"/>
          </a:xfrm>
          <a:prstGeom prst="rect">
            <a:avLst/>
          </a:prstGeom>
        </p:spPr>
      </p:pic>
      <p:sp>
        <p:nvSpPr>
          <p:cNvPr id="119" name="Rectangle 118">
            <a:extLst>
              <a:ext uri="{FF2B5EF4-FFF2-40B4-BE49-F238E27FC236}">
                <a16:creationId xmlns:a16="http://schemas.microsoft.com/office/drawing/2014/main" id="{051B8C6A-82DA-4F4B-8623-7593BC8D1868}"/>
              </a:ext>
            </a:extLst>
          </p:cNvPr>
          <p:cNvSpPr/>
          <p:nvPr/>
        </p:nvSpPr>
        <p:spPr>
          <a:xfrm>
            <a:off x="4539134" y="2446004"/>
            <a:ext cx="2455785" cy="178510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indent="-342900">
              <a:spcAft>
                <a:spcPts val="600"/>
              </a:spcAft>
              <a:buClr>
                <a:srgbClr val="1B57AF"/>
              </a:buClr>
              <a:buFont typeface="Wingdings 3" panose="05040102010807070707" pitchFamily="18" charset="2"/>
              <a:buChar char="}"/>
            </a:pPr>
            <a:r>
              <a:rPr lang="en-US" sz="1900" dirty="0">
                <a:solidFill>
                  <a:schemeClr val="tx1">
                    <a:lumMod val="75000"/>
                    <a:lumOff val="25000"/>
                  </a:schemeClr>
                </a:solidFill>
                <a:latin typeface="+mn-lt"/>
              </a:rPr>
              <a:t>NDVI Layers</a:t>
            </a:r>
          </a:p>
          <a:p>
            <a:pPr marL="342900" indent="-342900">
              <a:spcAft>
                <a:spcPts val="600"/>
              </a:spcAft>
              <a:buClr>
                <a:srgbClr val="1B57AF"/>
              </a:buClr>
              <a:buFont typeface="Wingdings 3" panose="05040102010807070707" pitchFamily="18" charset="2"/>
              <a:buChar char="}"/>
            </a:pPr>
            <a:r>
              <a:rPr lang="en-US" sz="1900" kern="1200" dirty="0">
                <a:solidFill>
                  <a:schemeClr val="tx1">
                    <a:lumMod val="75000"/>
                    <a:lumOff val="25000"/>
                  </a:schemeClr>
                </a:solidFill>
                <a:latin typeface="+mn-lt"/>
                <a:ea typeface="Century Gothic" charset="0"/>
                <a:cs typeface="Century Gothic" charset="0"/>
              </a:rPr>
              <a:t>LST Layers</a:t>
            </a:r>
          </a:p>
          <a:p>
            <a:pPr marL="342900" indent="-342900">
              <a:spcAft>
                <a:spcPts val="600"/>
              </a:spcAft>
              <a:buClr>
                <a:srgbClr val="1B57AF"/>
              </a:buClr>
              <a:buFont typeface="Wingdings 3" panose="05040102010807070707" pitchFamily="18" charset="2"/>
              <a:buChar char="}"/>
            </a:pPr>
            <a:r>
              <a:rPr lang="en-US" sz="1900" dirty="0">
                <a:solidFill>
                  <a:schemeClr val="tx1">
                    <a:lumMod val="75000"/>
                    <a:lumOff val="25000"/>
                  </a:schemeClr>
                </a:solidFill>
                <a:latin typeface="+mn-lt"/>
                <a:ea typeface="Century Gothic" charset="0"/>
                <a:cs typeface="Century Gothic" charset="0"/>
              </a:rPr>
              <a:t>Land Cover Classification</a:t>
            </a:r>
          </a:p>
          <a:p>
            <a:pPr marL="342900" indent="-342900">
              <a:spcAft>
                <a:spcPts val="600"/>
              </a:spcAft>
              <a:buClr>
                <a:srgbClr val="1B57AF"/>
              </a:buClr>
              <a:buFont typeface="Wingdings 3" panose="05040102010807070707" pitchFamily="18" charset="2"/>
              <a:buChar char="}"/>
            </a:pPr>
            <a:r>
              <a:rPr lang="en-US" sz="1900" kern="1200" dirty="0">
                <a:solidFill>
                  <a:schemeClr val="tx1">
                    <a:lumMod val="75000"/>
                    <a:lumOff val="25000"/>
                  </a:schemeClr>
                </a:solidFill>
                <a:latin typeface="+mn-lt"/>
                <a:ea typeface="Century Gothic" charset="0"/>
                <a:cs typeface="Century Gothic" charset="0"/>
              </a:rPr>
              <a:t>Tree Density</a:t>
            </a:r>
          </a:p>
        </p:txBody>
      </p:sp>
      <p:sp>
        <p:nvSpPr>
          <p:cNvPr id="122" name="Rectangle 121">
            <a:extLst>
              <a:ext uri="{FF2B5EF4-FFF2-40B4-BE49-F238E27FC236}">
                <a16:creationId xmlns:a16="http://schemas.microsoft.com/office/drawing/2014/main" id="{051B8C6A-82DA-4F4B-8623-7593BC8D1868}"/>
              </a:ext>
            </a:extLst>
          </p:cNvPr>
          <p:cNvSpPr/>
          <p:nvPr/>
        </p:nvSpPr>
        <p:spPr>
          <a:xfrm>
            <a:off x="8661239" y="2480085"/>
            <a:ext cx="2042688" cy="375487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342900" indent="-342900">
              <a:spcAft>
                <a:spcPts val="600"/>
              </a:spcAft>
              <a:buClr>
                <a:srgbClr val="1B57AF"/>
              </a:buClr>
              <a:buFont typeface="Wingdings 3" panose="05040102010807070707" pitchFamily="18" charset="2"/>
              <a:buChar char="}"/>
            </a:pPr>
            <a:r>
              <a:rPr lang="en-US" sz="1900" dirty="0">
                <a:solidFill>
                  <a:schemeClr val="tx1">
                    <a:lumMod val="75000"/>
                    <a:lumOff val="25000"/>
                  </a:schemeClr>
                </a:solidFill>
                <a:latin typeface="+mn-lt"/>
              </a:rPr>
              <a:t>NDVI Time Series</a:t>
            </a:r>
          </a:p>
          <a:p>
            <a:pPr marL="342900" indent="-342900">
              <a:spcAft>
                <a:spcPts val="600"/>
              </a:spcAft>
              <a:buClr>
                <a:srgbClr val="1B57AF"/>
              </a:buClr>
              <a:buFont typeface="Wingdings 3" panose="05040102010807070707" pitchFamily="18" charset="2"/>
              <a:buChar char="}"/>
            </a:pPr>
            <a:r>
              <a:rPr lang="en-US" sz="1900" kern="1200" dirty="0">
                <a:solidFill>
                  <a:schemeClr val="tx1">
                    <a:lumMod val="75000"/>
                    <a:lumOff val="25000"/>
                  </a:schemeClr>
                </a:solidFill>
                <a:latin typeface="+mn-lt"/>
                <a:ea typeface="Century Gothic" charset="0"/>
                <a:cs typeface="Century Gothic" charset="0"/>
              </a:rPr>
              <a:t>LST Time Series</a:t>
            </a:r>
          </a:p>
          <a:p>
            <a:pPr marL="342900" indent="-342900">
              <a:spcAft>
                <a:spcPts val="600"/>
              </a:spcAft>
              <a:buClr>
                <a:srgbClr val="1B57AF"/>
              </a:buClr>
              <a:buFont typeface="Wingdings 3" panose="05040102010807070707" pitchFamily="18" charset="2"/>
              <a:buChar char="}"/>
            </a:pPr>
            <a:r>
              <a:rPr lang="en-US" sz="1900" dirty="0">
                <a:solidFill>
                  <a:schemeClr val="tx1">
                    <a:lumMod val="75000"/>
                    <a:lumOff val="25000"/>
                  </a:schemeClr>
                </a:solidFill>
                <a:latin typeface="+mn-lt"/>
                <a:ea typeface="Century Gothic" charset="0"/>
                <a:cs typeface="Century Gothic" charset="0"/>
              </a:rPr>
              <a:t>Regression and Correlation Analysis (Comparing Tree Density, Land Cover, and LST)</a:t>
            </a:r>
            <a:endParaRPr lang="en-US" sz="1900" kern="1200" dirty="0">
              <a:solidFill>
                <a:schemeClr val="tx1">
                  <a:lumMod val="75000"/>
                  <a:lumOff val="25000"/>
                </a:schemeClr>
              </a:solidFill>
              <a:latin typeface="+mn-lt"/>
              <a:ea typeface="Century Gothic" charset="0"/>
              <a:cs typeface="Century Gothic" charset="0"/>
            </a:endParaRPr>
          </a:p>
        </p:txBody>
      </p:sp>
      <p:pic>
        <p:nvPicPr>
          <p:cNvPr id="150" name="Picture 149">
            <a:extLst>
              <a:ext uri="{FF2B5EF4-FFF2-40B4-BE49-F238E27FC236}">
                <a16:creationId xmlns:a16="http://schemas.microsoft.com/office/drawing/2014/main" id="{922A3D1C-677C-BB45-83FA-A1089BBCCE7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010361" y="3842579"/>
            <a:ext cx="757282" cy="757282"/>
          </a:xfrm>
          <a:prstGeom prst="rect">
            <a:avLst/>
          </a:prstGeom>
        </p:spPr>
      </p:pic>
      <p:sp>
        <p:nvSpPr>
          <p:cNvPr id="151" name="Rectangle 150"/>
          <p:cNvSpPr/>
          <p:nvPr/>
        </p:nvSpPr>
        <p:spPr>
          <a:xfrm>
            <a:off x="-17026" y="6599468"/>
            <a:ext cx="6187912" cy="258532"/>
          </a:xfrm>
          <a:prstGeom prst="rect">
            <a:avLst/>
          </a:prstGeom>
        </p:spPr>
        <p:txBody>
          <a:bodyPr wrap="none">
            <a:spAutoFit/>
          </a:bodyPr>
          <a:lstStyle/>
          <a:p>
            <a:pPr>
              <a:lnSpc>
                <a:spcPct val="90000"/>
              </a:lnSpc>
              <a:spcBef>
                <a:spcPts val="1000"/>
              </a:spcBef>
              <a:defRPr/>
            </a:pPr>
            <a:r>
              <a:rPr lang="en-US" sz="1200" dirty="0">
                <a:solidFill>
                  <a:schemeClr val="tx1">
                    <a:lumMod val="75000"/>
                    <a:lumOff val="25000"/>
                  </a:schemeClr>
                </a:solidFill>
              </a:rPr>
              <a:t>Image Credits: </a:t>
            </a:r>
            <a:r>
              <a:rPr lang="en-US" sz="1200" dirty="0" err="1">
                <a:solidFill>
                  <a:schemeClr val="tx1">
                    <a:lumMod val="75000"/>
                    <a:lumOff val="25000"/>
                  </a:schemeClr>
                </a:solidFill>
              </a:rPr>
              <a:t>Freepik</a:t>
            </a:r>
            <a:r>
              <a:rPr lang="en-US" sz="1200" dirty="0">
                <a:solidFill>
                  <a:schemeClr val="tx1">
                    <a:lumMod val="75000"/>
                    <a:lumOff val="25000"/>
                  </a:schemeClr>
                </a:solidFill>
              </a:rPr>
              <a:t>, </a:t>
            </a:r>
            <a:r>
              <a:rPr lang="en-US" sz="1200" dirty="0" err="1">
                <a:solidFill>
                  <a:schemeClr val="tx1">
                    <a:lumMod val="75000"/>
                    <a:lumOff val="25000"/>
                  </a:schemeClr>
                </a:solidFill>
              </a:rPr>
              <a:t>Smashicons</a:t>
            </a:r>
            <a:r>
              <a:rPr lang="en-US" sz="1200" dirty="0">
                <a:solidFill>
                  <a:schemeClr val="tx1">
                    <a:lumMod val="75000"/>
                    <a:lumOff val="25000"/>
                  </a:schemeClr>
                </a:solidFill>
              </a:rPr>
              <a:t>, </a:t>
            </a:r>
            <a:r>
              <a:rPr lang="en-US" sz="1200" dirty="0" err="1">
                <a:solidFill>
                  <a:schemeClr val="tx1">
                    <a:lumMod val="75000"/>
                    <a:lumOff val="25000"/>
                  </a:schemeClr>
                </a:solidFill>
              </a:rPr>
              <a:t>Kirinshastry</a:t>
            </a:r>
            <a:r>
              <a:rPr lang="en-US" sz="1200" dirty="0">
                <a:solidFill>
                  <a:schemeClr val="tx1">
                    <a:lumMod val="75000"/>
                    <a:lumOff val="25000"/>
                  </a:schemeClr>
                </a:solidFill>
              </a:rPr>
              <a:t>, and </a:t>
            </a:r>
            <a:r>
              <a:rPr lang="en-US" sz="1200" dirty="0" err="1">
                <a:solidFill>
                  <a:schemeClr val="tx1">
                    <a:lumMod val="75000"/>
                    <a:lumOff val="25000"/>
                  </a:schemeClr>
                </a:solidFill>
              </a:rPr>
              <a:t>Gregor</a:t>
            </a:r>
            <a:r>
              <a:rPr lang="en-US" sz="1200" dirty="0">
                <a:solidFill>
                  <a:schemeClr val="tx1">
                    <a:lumMod val="75000"/>
                    <a:lumOff val="25000"/>
                  </a:schemeClr>
                </a:solidFill>
              </a:rPr>
              <a:t> </a:t>
            </a:r>
            <a:r>
              <a:rPr lang="en-US" sz="1200" dirty="0" err="1">
                <a:solidFill>
                  <a:schemeClr val="tx1">
                    <a:lumMod val="75000"/>
                    <a:lumOff val="25000"/>
                  </a:schemeClr>
                </a:solidFill>
              </a:rPr>
              <a:t>Cresnar</a:t>
            </a:r>
            <a:r>
              <a:rPr lang="en-US" sz="1200" dirty="0">
                <a:solidFill>
                  <a:schemeClr val="tx1">
                    <a:lumMod val="75000"/>
                    <a:lumOff val="25000"/>
                  </a:schemeClr>
                </a:solidFill>
              </a:rPr>
              <a:t> on </a:t>
            </a:r>
            <a:r>
              <a:rPr lang="en-US" sz="1200" dirty="0" err="1">
                <a:solidFill>
                  <a:schemeClr val="tx1">
                    <a:lumMod val="75000"/>
                    <a:lumOff val="25000"/>
                  </a:schemeClr>
                </a:solidFill>
              </a:rPr>
              <a:t>Flaticon</a:t>
            </a:r>
            <a:r>
              <a:rPr lang="en-US" sz="1200" dirty="0">
                <a:solidFill>
                  <a:schemeClr val="tx1">
                    <a:lumMod val="75000"/>
                    <a:lumOff val="25000"/>
                  </a:schemeClr>
                </a:solidFill>
              </a:rPr>
              <a:t> </a:t>
            </a:r>
          </a:p>
        </p:txBody>
      </p:sp>
    </p:spTree>
    <p:extLst>
      <p:ext uri="{BB962C8B-B14F-4D97-AF65-F5344CB8AC3E}">
        <p14:creationId xmlns:p14="http://schemas.microsoft.com/office/powerpoint/2010/main" val="283673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3" grpId="0" animBg="1"/>
      <p:bldP spid="115" grpId="0" animBg="1"/>
      <p:bldP spid="117" grpId="0" animBg="1"/>
      <p:bldP spid="118" grpId="0" animBg="1"/>
      <p:bldP spid="120" grpId="0" animBg="1"/>
      <p:bldP spid="121" grpId="0" animBg="1"/>
      <p:bldP spid="124" grpId="0" animBg="1"/>
      <p:bldP spid="125" grpId="0" animBg="1"/>
      <p:bldP spid="128" grpId="0" animBg="1"/>
      <p:bldP spid="129" grpId="0" animBg="1"/>
      <p:bldP spid="132" grpId="0" animBg="1"/>
      <p:bldP spid="133" grpId="0" animBg="1"/>
      <p:bldP spid="134" grpId="0" animBg="1"/>
      <p:bldP spid="136" grpId="0" animBg="1"/>
      <p:bldP spid="141" grpId="0"/>
      <p:bldP spid="119" grpId="0"/>
      <p:bldP spid="1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9AB973-73C9-6A49-BB7C-2930BFD98CA8}"/>
              </a:ext>
            </a:extLst>
          </p:cNvPr>
          <p:cNvSpPr>
            <a:spLocks noGrp="1"/>
          </p:cNvSpPr>
          <p:nvPr>
            <p:ph type="title"/>
          </p:nvPr>
        </p:nvSpPr>
        <p:spPr>
          <a:xfrm>
            <a:off x="1000125" y="365124"/>
            <a:ext cx="9413277" cy="479425"/>
          </a:xfrm>
        </p:spPr>
        <p:txBody>
          <a:bodyPr/>
          <a:lstStyle/>
          <a:p>
            <a:r>
              <a:rPr lang="en-US" dirty="0"/>
              <a:t>Results: Change in NDVI</a:t>
            </a:r>
          </a:p>
        </p:txBody>
      </p:sp>
      <p:pic>
        <p:nvPicPr>
          <p:cNvPr id="8" name="Picture 7" descr="NDVI1998 (1).jpg">
            <a:extLst>
              <a:ext uri="{FF2B5EF4-FFF2-40B4-BE49-F238E27FC236}">
                <a16:creationId xmlns:a16="http://schemas.microsoft.com/office/drawing/2014/main" id="{0810A8D9-2AAF-1644-B0B1-E36323442C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3725" y="1395827"/>
            <a:ext cx="3195663" cy="5415164"/>
          </a:xfrm>
          <a:prstGeom prst="rect">
            <a:avLst/>
          </a:prstGeom>
        </p:spPr>
      </p:pic>
      <p:sp>
        <p:nvSpPr>
          <p:cNvPr id="9" name="Text Placeholder 3">
            <a:extLst>
              <a:ext uri="{FF2B5EF4-FFF2-40B4-BE49-F238E27FC236}">
                <a16:creationId xmlns:a16="http://schemas.microsoft.com/office/drawing/2014/main" id="{EED2382A-8C4C-6D40-8089-C8EAFB5488FD}"/>
              </a:ext>
            </a:extLst>
          </p:cNvPr>
          <p:cNvSpPr txBox="1">
            <a:spLocks/>
          </p:cNvSpPr>
          <p:nvPr/>
        </p:nvSpPr>
        <p:spPr>
          <a:xfrm>
            <a:off x="1500722" y="910274"/>
            <a:ext cx="1418324" cy="4185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defRPr/>
            </a:pPr>
            <a:r>
              <a:rPr lang="en-US" b="1" dirty="0" smtClean="0"/>
              <a:t>July 1998</a:t>
            </a:r>
            <a:endParaRPr lang="en-US" b="1" dirty="0"/>
          </a:p>
        </p:txBody>
      </p:sp>
      <p:pic>
        <p:nvPicPr>
          <p:cNvPr id="10" name="Picture 9">
            <a:extLst>
              <a:ext uri="{FF2B5EF4-FFF2-40B4-BE49-F238E27FC236}">
                <a16:creationId xmlns:a16="http://schemas.microsoft.com/office/drawing/2014/main" id="{96AE05FE-866E-1242-898D-4E08C7300D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50796"/>
          <a:stretch/>
        </p:blipFill>
        <p:spPr>
          <a:xfrm>
            <a:off x="3394579" y="4752012"/>
            <a:ext cx="701888" cy="1276528"/>
          </a:xfrm>
          <a:prstGeom prst="rect">
            <a:avLst/>
          </a:prstGeom>
        </p:spPr>
      </p:pic>
      <p:sp>
        <p:nvSpPr>
          <p:cNvPr id="11" name="Text Placeholder 3">
            <a:extLst>
              <a:ext uri="{FF2B5EF4-FFF2-40B4-BE49-F238E27FC236}">
                <a16:creationId xmlns:a16="http://schemas.microsoft.com/office/drawing/2014/main" id="{4091EF49-3A82-B64D-86CB-1E5447280EC4}"/>
              </a:ext>
            </a:extLst>
          </p:cNvPr>
          <p:cNvSpPr txBox="1">
            <a:spLocks/>
          </p:cNvSpPr>
          <p:nvPr/>
        </p:nvSpPr>
        <p:spPr>
          <a:xfrm>
            <a:off x="3954635" y="5609965"/>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-0.52</a:t>
            </a:r>
          </a:p>
        </p:txBody>
      </p:sp>
      <p:sp>
        <p:nvSpPr>
          <p:cNvPr id="12" name="Text Placeholder 3">
            <a:extLst>
              <a:ext uri="{FF2B5EF4-FFF2-40B4-BE49-F238E27FC236}">
                <a16:creationId xmlns:a16="http://schemas.microsoft.com/office/drawing/2014/main" id="{F027BD5A-FD52-B24A-A980-DB5764BBA5ED}"/>
              </a:ext>
            </a:extLst>
          </p:cNvPr>
          <p:cNvSpPr txBox="1">
            <a:spLocks/>
          </p:cNvSpPr>
          <p:nvPr/>
        </p:nvSpPr>
        <p:spPr>
          <a:xfrm>
            <a:off x="4032429" y="5122979"/>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0.11</a:t>
            </a:r>
          </a:p>
        </p:txBody>
      </p:sp>
      <p:sp>
        <p:nvSpPr>
          <p:cNvPr id="13" name="Text Placeholder 3">
            <a:extLst>
              <a:ext uri="{FF2B5EF4-FFF2-40B4-BE49-F238E27FC236}">
                <a16:creationId xmlns:a16="http://schemas.microsoft.com/office/drawing/2014/main" id="{523031A1-2299-784F-BA3B-FDEEFB009F22}"/>
              </a:ext>
            </a:extLst>
          </p:cNvPr>
          <p:cNvSpPr txBox="1">
            <a:spLocks/>
          </p:cNvSpPr>
          <p:nvPr/>
        </p:nvSpPr>
        <p:spPr>
          <a:xfrm>
            <a:off x="4033624" y="4708970"/>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0.75</a:t>
            </a:r>
          </a:p>
        </p:txBody>
      </p:sp>
      <p:sp>
        <p:nvSpPr>
          <p:cNvPr id="14" name="Text Placeholder 3">
            <a:extLst>
              <a:ext uri="{FF2B5EF4-FFF2-40B4-BE49-F238E27FC236}">
                <a16:creationId xmlns:a16="http://schemas.microsoft.com/office/drawing/2014/main" id="{3C71C2B8-DEE4-1849-A185-5E7C5255F52A}"/>
              </a:ext>
            </a:extLst>
          </p:cNvPr>
          <p:cNvSpPr txBox="1">
            <a:spLocks/>
          </p:cNvSpPr>
          <p:nvPr/>
        </p:nvSpPr>
        <p:spPr>
          <a:xfrm>
            <a:off x="3571512" y="4408272"/>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b="1" dirty="0"/>
              <a:t>NDVI</a:t>
            </a:r>
          </a:p>
        </p:txBody>
      </p:sp>
      <p:pic>
        <p:nvPicPr>
          <p:cNvPr id="17" name="Picture 16" descr="NDVI2018 (1).jpg">
            <a:extLst>
              <a:ext uri="{FF2B5EF4-FFF2-40B4-BE49-F238E27FC236}">
                <a16:creationId xmlns:a16="http://schemas.microsoft.com/office/drawing/2014/main" id="{6B6E64B5-E138-9D43-9DB7-54C24A52EB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92729" y="1382229"/>
            <a:ext cx="3300658" cy="5373630"/>
          </a:xfrm>
          <a:prstGeom prst="rect">
            <a:avLst/>
          </a:prstGeom>
        </p:spPr>
      </p:pic>
      <p:sp>
        <p:nvSpPr>
          <p:cNvPr id="18" name="Text Placeholder 3">
            <a:extLst>
              <a:ext uri="{FF2B5EF4-FFF2-40B4-BE49-F238E27FC236}">
                <a16:creationId xmlns:a16="http://schemas.microsoft.com/office/drawing/2014/main" id="{44486F63-9B62-FA41-A13F-E6CC69011FE7}"/>
              </a:ext>
            </a:extLst>
          </p:cNvPr>
          <p:cNvSpPr txBox="1">
            <a:spLocks/>
          </p:cNvSpPr>
          <p:nvPr/>
        </p:nvSpPr>
        <p:spPr>
          <a:xfrm>
            <a:off x="5426341" y="909249"/>
            <a:ext cx="1433433" cy="42062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b="1" dirty="0"/>
              <a:t>July 2018</a:t>
            </a:r>
          </a:p>
        </p:txBody>
      </p:sp>
      <p:pic>
        <p:nvPicPr>
          <p:cNvPr id="19" name="Picture 18">
            <a:extLst>
              <a:ext uri="{FF2B5EF4-FFF2-40B4-BE49-F238E27FC236}">
                <a16:creationId xmlns:a16="http://schemas.microsoft.com/office/drawing/2014/main" id="{637278DB-63B1-7046-8902-8066BED5A5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47825"/>
          <a:stretch/>
        </p:blipFill>
        <p:spPr>
          <a:xfrm>
            <a:off x="7194823" y="4891050"/>
            <a:ext cx="810705" cy="998885"/>
          </a:xfrm>
          <a:prstGeom prst="rect">
            <a:avLst/>
          </a:prstGeom>
        </p:spPr>
      </p:pic>
      <p:sp>
        <p:nvSpPr>
          <p:cNvPr id="22" name="Text Placeholder 3">
            <a:extLst>
              <a:ext uri="{FF2B5EF4-FFF2-40B4-BE49-F238E27FC236}">
                <a16:creationId xmlns:a16="http://schemas.microsoft.com/office/drawing/2014/main" id="{23CE5B4F-5739-634E-94D6-0C6438674A46}"/>
              </a:ext>
            </a:extLst>
          </p:cNvPr>
          <p:cNvSpPr txBox="1">
            <a:spLocks/>
          </p:cNvSpPr>
          <p:nvPr/>
        </p:nvSpPr>
        <p:spPr>
          <a:xfrm>
            <a:off x="7793387" y="4850410"/>
            <a:ext cx="1665879" cy="418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None</a:t>
            </a:r>
          </a:p>
        </p:txBody>
      </p:sp>
      <p:sp>
        <p:nvSpPr>
          <p:cNvPr id="23" name="Text Placeholder 3">
            <a:extLst>
              <a:ext uri="{FF2B5EF4-FFF2-40B4-BE49-F238E27FC236}">
                <a16:creationId xmlns:a16="http://schemas.microsoft.com/office/drawing/2014/main" id="{834C3400-D4DC-3147-95E2-A03E01417EF7}"/>
              </a:ext>
            </a:extLst>
          </p:cNvPr>
          <p:cNvSpPr txBox="1">
            <a:spLocks/>
          </p:cNvSpPr>
          <p:nvPr/>
        </p:nvSpPr>
        <p:spPr>
          <a:xfrm>
            <a:off x="7440739" y="4514186"/>
            <a:ext cx="1665879" cy="418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b="1" dirty="0"/>
              <a:t>Change</a:t>
            </a:r>
          </a:p>
        </p:txBody>
      </p:sp>
      <p:pic>
        <p:nvPicPr>
          <p:cNvPr id="24" name="Picture 23" descr="NDVIChange18-98.jpg">
            <a:extLst>
              <a:ext uri="{FF2B5EF4-FFF2-40B4-BE49-F238E27FC236}">
                <a16:creationId xmlns:a16="http://schemas.microsoft.com/office/drawing/2014/main" id="{943AE291-6E05-4B49-B9F8-1B507141363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14604" y="1437361"/>
            <a:ext cx="3320364" cy="5373630"/>
          </a:xfrm>
          <a:prstGeom prst="rect">
            <a:avLst/>
          </a:prstGeom>
        </p:spPr>
      </p:pic>
      <p:sp>
        <p:nvSpPr>
          <p:cNvPr id="25" name="Text Placeholder 3">
            <a:extLst>
              <a:ext uri="{FF2B5EF4-FFF2-40B4-BE49-F238E27FC236}">
                <a16:creationId xmlns:a16="http://schemas.microsoft.com/office/drawing/2014/main" id="{75BDB863-80AB-FF46-9E2C-7BDDF9CFDEBD}"/>
              </a:ext>
            </a:extLst>
          </p:cNvPr>
          <p:cNvSpPr txBox="1">
            <a:spLocks/>
          </p:cNvSpPr>
          <p:nvPr/>
        </p:nvSpPr>
        <p:spPr>
          <a:xfrm>
            <a:off x="8714604" y="910274"/>
            <a:ext cx="3069895" cy="4185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b="1" dirty="0"/>
              <a:t>Change in NDVI from July 1998 to 2018</a:t>
            </a:r>
          </a:p>
        </p:txBody>
      </p:sp>
      <p:sp>
        <p:nvSpPr>
          <p:cNvPr id="21" name="Text Placeholder 3">
            <a:extLst>
              <a:ext uri="{FF2B5EF4-FFF2-40B4-BE49-F238E27FC236}">
                <a16:creationId xmlns:a16="http://schemas.microsoft.com/office/drawing/2014/main" id="{17758FCC-3FEE-644B-B60A-525449ADDACC}"/>
              </a:ext>
            </a:extLst>
          </p:cNvPr>
          <p:cNvSpPr txBox="1">
            <a:spLocks/>
          </p:cNvSpPr>
          <p:nvPr/>
        </p:nvSpPr>
        <p:spPr>
          <a:xfrm>
            <a:off x="7793387" y="5166729"/>
            <a:ext cx="1704695"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Negative</a:t>
            </a:r>
          </a:p>
        </p:txBody>
      </p:sp>
      <p:sp>
        <p:nvSpPr>
          <p:cNvPr id="20" name="Text Placeholder 3">
            <a:extLst>
              <a:ext uri="{FF2B5EF4-FFF2-40B4-BE49-F238E27FC236}">
                <a16:creationId xmlns:a16="http://schemas.microsoft.com/office/drawing/2014/main" id="{493CA7F9-8DCE-0040-835B-561E31AB87B8}"/>
              </a:ext>
            </a:extLst>
          </p:cNvPr>
          <p:cNvSpPr txBox="1">
            <a:spLocks/>
          </p:cNvSpPr>
          <p:nvPr/>
        </p:nvSpPr>
        <p:spPr>
          <a:xfrm>
            <a:off x="7793387" y="5477885"/>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Positive</a:t>
            </a:r>
          </a:p>
        </p:txBody>
      </p:sp>
    </p:spTree>
    <p:extLst>
      <p:ext uri="{BB962C8B-B14F-4D97-AF65-F5344CB8AC3E}">
        <p14:creationId xmlns:p14="http://schemas.microsoft.com/office/powerpoint/2010/main" val="2362233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D6AAD1-096F-46F5-9C4F-6625078C23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4734" y="1957678"/>
            <a:ext cx="3124919" cy="4804514"/>
          </a:xfrm>
          <a:prstGeom prst="rect">
            <a:avLst/>
          </a:prstGeom>
        </p:spPr>
      </p:pic>
      <p:pic>
        <p:nvPicPr>
          <p:cNvPr id="10" name="Picture 9">
            <a:extLst>
              <a:ext uri="{FF2B5EF4-FFF2-40B4-BE49-F238E27FC236}">
                <a16:creationId xmlns:a16="http://schemas.microsoft.com/office/drawing/2014/main" id="{994B5D65-00F6-4EE1-9A4D-8194E98E9D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17999" y="1872496"/>
            <a:ext cx="3013107" cy="4827982"/>
          </a:xfrm>
          <a:prstGeom prst="rect">
            <a:avLst/>
          </a:prstGeom>
        </p:spPr>
      </p:pic>
      <p:pic>
        <p:nvPicPr>
          <p:cNvPr id="8" name="Picture 7">
            <a:extLst>
              <a:ext uri="{FF2B5EF4-FFF2-40B4-BE49-F238E27FC236}">
                <a16:creationId xmlns:a16="http://schemas.microsoft.com/office/drawing/2014/main" id="{65A10A30-2963-4FF5-99F2-D7445564F0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44689" y="1875938"/>
            <a:ext cx="2981161" cy="4827982"/>
          </a:xfrm>
          <a:prstGeom prst="rect">
            <a:avLst/>
          </a:prstGeom>
        </p:spPr>
      </p:pic>
      <p:sp>
        <p:nvSpPr>
          <p:cNvPr id="2" name="Title 1">
            <a:extLst>
              <a:ext uri="{FF2B5EF4-FFF2-40B4-BE49-F238E27FC236}">
                <a16:creationId xmlns:a16="http://schemas.microsoft.com/office/drawing/2014/main" id="{40E9DC00-DEDC-4476-898D-85A10E4CB907}"/>
              </a:ext>
            </a:extLst>
          </p:cNvPr>
          <p:cNvSpPr>
            <a:spLocks noGrp="1"/>
          </p:cNvSpPr>
          <p:nvPr>
            <p:ph type="title"/>
          </p:nvPr>
        </p:nvSpPr>
        <p:spPr/>
        <p:txBody>
          <a:bodyPr/>
          <a:lstStyle/>
          <a:p>
            <a:r>
              <a:rPr lang="en-US" dirty="0"/>
              <a:t>Results: Relative Change in LST</a:t>
            </a:r>
          </a:p>
        </p:txBody>
      </p:sp>
      <p:sp>
        <p:nvSpPr>
          <p:cNvPr id="12" name="Text Placeholder 3">
            <a:extLst>
              <a:ext uri="{FF2B5EF4-FFF2-40B4-BE49-F238E27FC236}">
                <a16:creationId xmlns:a16="http://schemas.microsoft.com/office/drawing/2014/main" id="{15823E5E-3088-4580-9925-DAE441696B6C}"/>
              </a:ext>
            </a:extLst>
          </p:cNvPr>
          <p:cNvSpPr txBox="1">
            <a:spLocks/>
          </p:cNvSpPr>
          <p:nvPr/>
        </p:nvSpPr>
        <p:spPr>
          <a:xfrm>
            <a:off x="4928922" y="1328114"/>
            <a:ext cx="1346382" cy="418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b="1" dirty="0"/>
              <a:t>July 2018</a:t>
            </a:r>
          </a:p>
        </p:txBody>
      </p:sp>
      <p:sp>
        <p:nvSpPr>
          <p:cNvPr id="13" name="Text Placeholder 3">
            <a:extLst>
              <a:ext uri="{FF2B5EF4-FFF2-40B4-BE49-F238E27FC236}">
                <a16:creationId xmlns:a16="http://schemas.microsoft.com/office/drawing/2014/main" id="{E3FFB2E3-7023-41ED-8E3F-2EBA7E888209}"/>
              </a:ext>
            </a:extLst>
          </p:cNvPr>
          <p:cNvSpPr txBox="1">
            <a:spLocks/>
          </p:cNvSpPr>
          <p:nvPr/>
        </p:nvSpPr>
        <p:spPr>
          <a:xfrm>
            <a:off x="7558387" y="1304445"/>
            <a:ext cx="3603276" cy="4659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gn="ctr">
              <a:lnSpc>
                <a:spcPct val="100000"/>
              </a:lnSpc>
              <a:spcBef>
                <a:spcPts val="0"/>
              </a:spcBef>
              <a:buClr>
                <a:srgbClr val="1B57AF"/>
              </a:buClr>
              <a:buFont typeface="Wingdings 3" panose="05040102010807070707" pitchFamily="18" charset="2"/>
              <a:buNone/>
            </a:pPr>
            <a:r>
              <a:rPr lang="en-US" b="1" dirty="0"/>
              <a:t>Relative Change in LST from July 1998 to 2018</a:t>
            </a:r>
          </a:p>
        </p:txBody>
      </p:sp>
      <p:pic>
        <p:nvPicPr>
          <p:cNvPr id="17" name="Picture 16">
            <a:extLst>
              <a:ext uri="{FF2B5EF4-FFF2-40B4-BE49-F238E27FC236}">
                <a16:creationId xmlns:a16="http://schemas.microsoft.com/office/drawing/2014/main" id="{FC5875ED-3202-434C-B132-C13BD50D04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78537" y="4908995"/>
            <a:ext cx="783126" cy="1233354"/>
          </a:xfrm>
          <a:prstGeom prst="rect">
            <a:avLst/>
          </a:prstGeom>
        </p:spPr>
      </p:pic>
      <p:sp>
        <p:nvSpPr>
          <p:cNvPr id="19" name="Text Placeholder 3">
            <a:extLst>
              <a:ext uri="{FF2B5EF4-FFF2-40B4-BE49-F238E27FC236}">
                <a16:creationId xmlns:a16="http://schemas.microsoft.com/office/drawing/2014/main" id="{7B23AF48-67EA-4D96-8051-F4B10AAB289F}"/>
              </a:ext>
            </a:extLst>
          </p:cNvPr>
          <p:cNvSpPr txBox="1">
            <a:spLocks/>
          </p:cNvSpPr>
          <p:nvPr/>
        </p:nvSpPr>
        <p:spPr>
          <a:xfrm>
            <a:off x="10367574" y="4490419"/>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b="1" dirty="0"/>
              <a:t>Change</a:t>
            </a:r>
          </a:p>
        </p:txBody>
      </p:sp>
      <p:pic>
        <p:nvPicPr>
          <p:cNvPr id="27" name="Picture 26">
            <a:extLst>
              <a:ext uri="{FF2B5EF4-FFF2-40B4-BE49-F238E27FC236}">
                <a16:creationId xmlns:a16="http://schemas.microsoft.com/office/drawing/2014/main" id="{309A6C6F-F271-447B-A9EE-316B265327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50246" y="4873641"/>
            <a:ext cx="759347" cy="1272023"/>
          </a:xfrm>
          <a:prstGeom prst="rect">
            <a:avLst/>
          </a:prstGeom>
        </p:spPr>
      </p:pic>
      <p:sp>
        <p:nvSpPr>
          <p:cNvPr id="26" name="Text Placeholder 3">
            <a:extLst>
              <a:ext uri="{FF2B5EF4-FFF2-40B4-BE49-F238E27FC236}">
                <a16:creationId xmlns:a16="http://schemas.microsoft.com/office/drawing/2014/main" id="{3FC80BE9-CE4C-4FD3-BA68-4C2FACE24229}"/>
              </a:ext>
            </a:extLst>
          </p:cNvPr>
          <p:cNvSpPr txBox="1">
            <a:spLocks/>
          </p:cNvSpPr>
          <p:nvPr/>
        </p:nvSpPr>
        <p:spPr>
          <a:xfrm>
            <a:off x="6705526" y="4535821"/>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b="1" dirty="0"/>
              <a:t>LST </a:t>
            </a:r>
            <a:r>
              <a:rPr lang="it-IT" b="1" dirty="0">
                <a:solidFill>
                  <a:srgbClr val="424242"/>
                </a:solidFill>
                <a:latin typeface="ArialMT" charset="0"/>
              </a:rPr>
              <a:t>°C</a:t>
            </a:r>
            <a:endParaRPr lang="en-US" b="1" dirty="0"/>
          </a:p>
        </p:txBody>
      </p:sp>
      <p:sp>
        <p:nvSpPr>
          <p:cNvPr id="25" name="Text Placeholder 3">
            <a:extLst>
              <a:ext uri="{FF2B5EF4-FFF2-40B4-BE49-F238E27FC236}">
                <a16:creationId xmlns:a16="http://schemas.microsoft.com/office/drawing/2014/main" id="{A002DD89-6BE2-4E19-8114-E52CB3DC321E}"/>
              </a:ext>
            </a:extLst>
          </p:cNvPr>
          <p:cNvSpPr txBox="1">
            <a:spLocks/>
          </p:cNvSpPr>
          <p:nvPr/>
        </p:nvSpPr>
        <p:spPr>
          <a:xfrm>
            <a:off x="7251022" y="4982835"/>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32-47</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24" name="Text Placeholder 3">
            <a:extLst>
              <a:ext uri="{FF2B5EF4-FFF2-40B4-BE49-F238E27FC236}">
                <a16:creationId xmlns:a16="http://schemas.microsoft.com/office/drawing/2014/main" id="{6BFBADF7-BCF9-44C2-84F0-2F8D09D07A46}"/>
              </a:ext>
            </a:extLst>
          </p:cNvPr>
          <p:cNvSpPr txBox="1">
            <a:spLocks/>
          </p:cNvSpPr>
          <p:nvPr/>
        </p:nvSpPr>
        <p:spPr>
          <a:xfrm>
            <a:off x="7229162" y="5364093"/>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47-49</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28" name="Text Placeholder 3">
            <a:extLst>
              <a:ext uri="{FF2B5EF4-FFF2-40B4-BE49-F238E27FC236}">
                <a16:creationId xmlns:a16="http://schemas.microsoft.com/office/drawing/2014/main" id="{3D9F4202-3C5C-46C8-A274-1CF64DE3BA66}"/>
              </a:ext>
            </a:extLst>
          </p:cNvPr>
          <p:cNvSpPr txBox="1">
            <a:spLocks/>
          </p:cNvSpPr>
          <p:nvPr/>
        </p:nvSpPr>
        <p:spPr>
          <a:xfrm>
            <a:off x="7245942" y="5756898"/>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49-63</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29" name="Text Placeholder 3">
            <a:extLst>
              <a:ext uri="{FF2B5EF4-FFF2-40B4-BE49-F238E27FC236}">
                <a16:creationId xmlns:a16="http://schemas.microsoft.com/office/drawing/2014/main" id="{1AF4E2A0-8848-415F-AEEC-A13F49DA8B1D}"/>
              </a:ext>
            </a:extLst>
          </p:cNvPr>
          <p:cNvSpPr txBox="1">
            <a:spLocks/>
          </p:cNvSpPr>
          <p:nvPr/>
        </p:nvSpPr>
        <p:spPr>
          <a:xfrm>
            <a:off x="11018978" y="4956306"/>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Below</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30" name="Text Placeholder 3">
            <a:extLst>
              <a:ext uri="{FF2B5EF4-FFF2-40B4-BE49-F238E27FC236}">
                <a16:creationId xmlns:a16="http://schemas.microsoft.com/office/drawing/2014/main" id="{5BDE849D-C71A-4491-9991-F09EF717C7C9}"/>
              </a:ext>
            </a:extLst>
          </p:cNvPr>
          <p:cNvSpPr txBox="1">
            <a:spLocks/>
          </p:cNvSpPr>
          <p:nvPr/>
        </p:nvSpPr>
        <p:spPr>
          <a:xfrm>
            <a:off x="11018978" y="5316384"/>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Median</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31" name="Text Placeholder 3">
            <a:extLst>
              <a:ext uri="{FF2B5EF4-FFF2-40B4-BE49-F238E27FC236}">
                <a16:creationId xmlns:a16="http://schemas.microsoft.com/office/drawing/2014/main" id="{9D5983B1-7D03-4DF2-B560-54633FBAB87E}"/>
              </a:ext>
            </a:extLst>
          </p:cNvPr>
          <p:cNvSpPr txBox="1">
            <a:spLocks/>
          </p:cNvSpPr>
          <p:nvPr/>
        </p:nvSpPr>
        <p:spPr>
          <a:xfrm>
            <a:off x="10994482" y="5694526"/>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Above</a:t>
            </a:r>
          </a:p>
          <a:p>
            <a:pPr marL="342900" indent="-342900">
              <a:lnSpc>
                <a:spcPct val="100000"/>
              </a:lnSpc>
              <a:spcBef>
                <a:spcPts val="0"/>
              </a:spcBef>
              <a:buClr>
                <a:srgbClr val="1B57AF"/>
              </a:buClr>
              <a:buFont typeface="Wingdings 3" panose="05040102010807070707" pitchFamily="18" charset="2"/>
              <a:buNone/>
            </a:pPr>
            <a:endParaRPr lang="en-US" dirty="0"/>
          </a:p>
        </p:txBody>
      </p:sp>
      <p:pic>
        <p:nvPicPr>
          <p:cNvPr id="33" name="Picture 32">
            <a:extLst>
              <a:ext uri="{FF2B5EF4-FFF2-40B4-BE49-F238E27FC236}">
                <a16:creationId xmlns:a16="http://schemas.microsoft.com/office/drawing/2014/main" id="{B6DB3FBA-4C1A-4403-93BD-8F85FE88DC2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56831" y="4873641"/>
            <a:ext cx="759347" cy="1272023"/>
          </a:xfrm>
          <a:prstGeom prst="rect">
            <a:avLst/>
          </a:prstGeom>
        </p:spPr>
      </p:pic>
      <p:sp>
        <p:nvSpPr>
          <p:cNvPr id="20" name="Text Placeholder 3">
            <a:extLst>
              <a:ext uri="{FF2B5EF4-FFF2-40B4-BE49-F238E27FC236}">
                <a16:creationId xmlns:a16="http://schemas.microsoft.com/office/drawing/2014/main" id="{701C05E3-4082-4996-AFCF-DCCBF26CCC10}"/>
              </a:ext>
            </a:extLst>
          </p:cNvPr>
          <p:cNvSpPr txBox="1">
            <a:spLocks/>
          </p:cNvSpPr>
          <p:nvPr/>
        </p:nvSpPr>
        <p:spPr>
          <a:xfrm>
            <a:off x="3451513" y="5006250"/>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30-40</a:t>
            </a:r>
          </a:p>
        </p:txBody>
      </p:sp>
      <p:sp>
        <p:nvSpPr>
          <p:cNvPr id="21" name="Text Placeholder 3">
            <a:extLst>
              <a:ext uri="{FF2B5EF4-FFF2-40B4-BE49-F238E27FC236}">
                <a16:creationId xmlns:a16="http://schemas.microsoft.com/office/drawing/2014/main" id="{CF842C8C-9BBB-4FAA-B0D2-76FA8E3D5546}"/>
              </a:ext>
            </a:extLst>
          </p:cNvPr>
          <p:cNvSpPr txBox="1">
            <a:spLocks/>
          </p:cNvSpPr>
          <p:nvPr/>
        </p:nvSpPr>
        <p:spPr>
          <a:xfrm>
            <a:off x="3434733" y="5364195"/>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40-42</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22" name="Text Placeholder 3">
            <a:extLst>
              <a:ext uri="{FF2B5EF4-FFF2-40B4-BE49-F238E27FC236}">
                <a16:creationId xmlns:a16="http://schemas.microsoft.com/office/drawing/2014/main" id="{B9395C99-C8F9-44CE-AAA3-2BAECBED0FFA}"/>
              </a:ext>
            </a:extLst>
          </p:cNvPr>
          <p:cNvSpPr txBox="1">
            <a:spLocks/>
          </p:cNvSpPr>
          <p:nvPr/>
        </p:nvSpPr>
        <p:spPr>
          <a:xfrm>
            <a:off x="3443123" y="5732545"/>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42-54</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34" name="Text Placeholder 3">
            <a:extLst>
              <a:ext uri="{FF2B5EF4-FFF2-40B4-BE49-F238E27FC236}">
                <a16:creationId xmlns:a16="http://schemas.microsoft.com/office/drawing/2014/main" id="{1DFB5D0D-E3C2-4FE6-8BAF-E6896C52A544}"/>
              </a:ext>
            </a:extLst>
          </p:cNvPr>
          <p:cNvSpPr txBox="1">
            <a:spLocks/>
          </p:cNvSpPr>
          <p:nvPr/>
        </p:nvSpPr>
        <p:spPr>
          <a:xfrm>
            <a:off x="2886762" y="4588346"/>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b="1" dirty="0"/>
              <a:t>LST </a:t>
            </a:r>
            <a:r>
              <a:rPr lang="it-IT" b="1" dirty="0">
                <a:solidFill>
                  <a:srgbClr val="424242"/>
                </a:solidFill>
                <a:latin typeface="ArialMT" charset="0"/>
              </a:rPr>
              <a:t>°C</a:t>
            </a:r>
            <a:endParaRPr lang="en-US" b="1" dirty="0"/>
          </a:p>
        </p:txBody>
      </p:sp>
      <p:sp>
        <p:nvSpPr>
          <p:cNvPr id="38" name="Text Placeholder 3">
            <a:extLst>
              <a:ext uri="{FF2B5EF4-FFF2-40B4-BE49-F238E27FC236}">
                <a16:creationId xmlns:a16="http://schemas.microsoft.com/office/drawing/2014/main" id="{C775DE35-BE29-4C89-84B8-4E2A5AAE76A6}"/>
              </a:ext>
            </a:extLst>
          </p:cNvPr>
          <p:cNvSpPr txBox="1">
            <a:spLocks/>
          </p:cNvSpPr>
          <p:nvPr/>
        </p:nvSpPr>
        <p:spPr>
          <a:xfrm>
            <a:off x="1078003" y="1328114"/>
            <a:ext cx="1383843" cy="418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b="1" dirty="0"/>
              <a:t>July 1998</a:t>
            </a:r>
          </a:p>
        </p:txBody>
      </p:sp>
    </p:spTree>
    <p:extLst>
      <p:ext uri="{BB962C8B-B14F-4D97-AF65-F5344CB8AC3E}">
        <p14:creationId xmlns:p14="http://schemas.microsoft.com/office/powerpoint/2010/main" val="1939760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NDVI vs LST</a:t>
            </a:r>
          </a:p>
        </p:txBody>
      </p:sp>
      <p:pic>
        <p:nvPicPr>
          <p:cNvPr id="5" name="Picture 4" descr="NDVIChange18-98.jpg">
            <a:extLst>
              <a:ext uri="{FF2B5EF4-FFF2-40B4-BE49-F238E27FC236}">
                <a16:creationId xmlns:a16="http://schemas.microsoft.com/office/drawing/2014/main" id="{943AE291-6E05-4B49-B9F8-1B50714136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64664" y="1659308"/>
            <a:ext cx="3128501" cy="5063121"/>
          </a:xfrm>
          <a:prstGeom prst="rect">
            <a:avLst/>
          </a:prstGeom>
        </p:spPr>
      </p:pic>
      <p:sp>
        <p:nvSpPr>
          <p:cNvPr id="6" name="Text Placeholder 3">
            <a:extLst>
              <a:ext uri="{FF2B5EF4-FFF2-40B4-BE49-F238E27FC236}">
                <a16:creationId xmlns:a16="http://schemas.microsoft.com/office/drawing/2014/main" id="{834C3400-D4DC-3147-95E2-A03E01417EF7}"/>
              </a:ext>
            </a:extLst>
          </p:cNvPr>
          <p:cNvSpPr txBox="1">
            <a:spLocks/>
          </p:cNvSpPr>
          <p:nvPr/>
        </p:nvSpPr>
        <p:spPr>
          <a:xfrm>
            <a:off x="4559572" y="4357684"/>
            <a:ext cx="1694722" cy="418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b="1" dirty="0"/>
              <a:t>Change</a:t>
            </a:r>
          </a:p>
        </p:txBody>
      </p:sp>
      <p:pic>
        <p:nvPicPr>
          <p:cNvPr id="7" name="Picture 6">
            <a:extLst>
              <a:ext uri="{FF2B5EF4-FFF2-40B4-BE49-F238E27FC236}">
                <a16:creationId xmlns:a16="http://schemas.microsoft.com/office/drawing/2014/main" id="{637278DB-63B1-7046-8902-8066BED5A5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7825"/>
          <a:stretch/>
        </p:blipFill>
        <p:spPr>
          <a:xfrm>
            <a:off x="4500503" y="4743118"/>
            <a:ext cx="824742" cy="1126556"/>
          </a:xfrm>
          <a:prstGeom prst="rect">
            <a:avLst/>
          </a:prstGeom>
        </p:spPr>
      </p:pic>
      <p:sp>
        <p:nvSpPr>
          <p:cNvPr id="8" name="Text Placeholder 3">
            <a:extLst>
              <a:ext uri="{FF2B5EF4-FFF2-40B4-BE49-F238E27FC236}">
                <a16:creationId xmlns:a16="http://schemas.microsoft.com/office/drawing/2014/main" id="{23CE5B4F-5739-634E-94D6-0C6438674A46}"/>
              </a:ext>
            </a:extLst>
          </p:cNvPr>
          <p:cNvSpPr txBox="1">
            <a:spLocks/>
          </p:cNvSpPr>
          <p:nvPr/>
        </p:nvSpPr>
        <p:spPr>
          <a:xfrm>
            <a:off x="5084261" y="4715280"/>
            <a:ext cx="1694722" cy="4185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None</a:t>
            </a:r>
          </a:p>
        </p:txBody>
      </p:sp>
      <p:sp>
        <p:nvSpPr>
          <p:cNvPr id="9" name="Text Placeholder 3">
            <a:extLst>
              <a:ext uri="{FF2B5EF4-FFF2-40B4-BE49-F238E27FC236}">
                <a16:creationId xmlns:a16="http://schemas.microsoft.com/office/drawing/2014/main" id="{75BDB863-80AB-FF46-9E2C-7BDDF9CFDEBD}"/>
              </a:ext>
            </a:extLst>
          </p:cNvPr>
          <p:cNvSpPr txBox="1">
            <a:spLocks/>
          </p:cNvSpPr>
          <p:nvPr/>
        </p:nvSpPr>
        <p:spPr>
          <a:xfrm>
            <a:off x="2063349" y="1086181"/>
            <a:ext cx="3069895" cy="41857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b="1" dirty="0"/>
              <a:t>Change in NDVI from July 1998 to 2018</a:t>
            </a:r>
          </a:p>
        </p:txBody>
      </p:sp>
      <p:sp>
        <p:nvSpPr>
          <p:cNvPr id="10" name="Text Placeholder 3">
            <a:extLst>
              <a:ext uri="{FF2B5EF4-FFF2-40B4-BE49-F238E27FC236}">
                <a16:creationId xmlns:a16="http://schemas.microsoft.com/office/drawing/2014/main" id="{17758FCC-3FEE-644B-B60A-525449ADDACC}"/>
              </a:ext>
            </a:extLst>
          </p:cNvPr>
          <p:cNvSpPr txBox="1">
            <a:spLocks/>
          </p:cNvSpPr>
          <p:nvPr/>
        </p:nvSpPr>
        <p:spPr>
          <a:xfrm>
            <a:off x="5083589" y="5088205"/>
            <a:ext cx="1734210"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Negative</a:t>
            </a:r>
          </a:p>
        </p:txBody>
      </p:sp>
      <p:sp>
        <p:nvSpPr>
          <p:cNvPr id="11" name="Text Placeholder 3">
            <a:extLst>
              <a:ext uri="{FF2B5EF4-FFF2-40B4-BE49-F238E27FC236}">
                <a16:creationId xmlns:a16="http://schemas.microsoft.com/office/drawing/2014/main" id="{493CA7F9-8DCE-0040-835B-561E31AB87B8}"/>
              </a:ext>
            </a:extLst>
          </p:cNvPr>
          <p:cNvSpPr txBox="1">
            <a:spLocks/>
          </p:cNvSpPr>
          <p:nvPr/>
        </p:nvSpPr>
        <p:spPr>
          <a:xfrm>
            <a:off x="5073837" y="5442959"/>
            <a:ext cx="152005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buFont typeface="Wingdings 3" panose="05040102010807070707" pitchFamily="18" charset="2"/>
              <a:buNone/>
            </a:pPr>
            <a:r>
              <a:rPr lang="en-US" dirty="0"/>
              <a:t>Positive</a:t>
            </a:r>
          </a:p>
        </p:txBody>
      </p:sp>
      <p:pic>
        <p:nvPicPr>
          <p:cNvPr id="12" name="Picture 11">
            <a:extLst>
              <a:ext uri="{FF2B5EF4-FFF2-40B4-BE49-F238E27FC236}">
                <a16:creationId xmlns:a16="http://schemas.microsoft.com/office/drawing/2014/main" id="{994B5D65-00F6-4EE1-9A4D-8194E98E9D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55902" y="1659308"/>
            <a:ext cx="3013107" cy="4827982"/>
          </a:xfrm>
          <a:prstGeom prst="rect">
            <a:avLst/>
          </a:prstGeom>
        </p:spPr>
      </p:pic>
      <p:sp>
        <p:nvSpPr>
          <p:cNvPr id="13" name="Text Placeholder 3">
            <a:extLst>
              <a:ext uri="{FF2B5EF4-FFF2-40B4-BE49-F238E27FC236}">
                <a16:creationId xmlns:a16="http://schemas.microsoft.com/office/drawing/2014/main" id="{E3FFB2E3-7023-41ED-8E3F-2EBA7E888209}"/>
              </a:ext>
            </a:extLst>
          </p:cNvPr>
          <p:cNvSpPr txBox="1">
            <a:spLocks/>
          </p:cNvSpPr>
          <p:nvPr/>
        </p:nvSpPr>
        <p:spPr>
          <a:xfrm>
            <a:off x="6096290" y="1099823"/>
            <a:ext cx="3603276" cy="4659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gn="ctr">
              <a:lnSpc>
                <a:spcPct val="100000"/>
              </a:lnSpc>
              <a:spcBef>
                <a:spcPts val="0"/>
              </a:spcBef>
              <a:buClr>
                <a:srgbClr val="1B57AF"/>
              </a:buClr>
              <a:buFont typeface="Wingdings 3" panose="05040102010807070707" pitchFamily="18" charset="2"/>
              <a:buNone/>
            </a:pPr>
            <a:r>
              <a:rPr lang="en-US" b="1" dirty="0"/>
              <a:t>Relative Change in LST from July 1998 to 2018</a:t>
            </a:r>
          </a:p>
        </p:txBody>
      </p:sp>
      <p:pic>
        <p:nvPicPr>
          <p:cNvPr id="14" name="Picture 13">
            <a:extLst>
              <a:ext uri="{FF2B5EF4-FFF2-40B4-BE49-F238E27FC236}">
                <a16:creationId xmlns:a16="http://schemas.microsoft.com/office/drawing/2014/main" id="{FC5875ED-3202-434C-B132-C13BD50D04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916440" y="4695807"/>
            <a:ext cx="783126" cy="1233354"/>
          </a:xfrm>
          <a:prstGeom prst="rect">
            <a:avLst/>
          </a:prstGeom>
        </p:spPr>
      </p:pic>
      <p:sp>
        <p:nvSpPr>
          <p:cNvPr id="15" name="Text Placeholder 3">
            <a:extLst>
              <a:ext uri="{FF2B5EF4-FFF2-40B4-BE49-F238E27FC236}">
                <a16:creationId xmlns:a16="http://schemas.microsoft.com/office/drawing/2014/main" id="{7B23AF48-67EA-4D96-8051-F4B10AAB289F}"/>
              </a:ext>
            </a:extLst>
          </p:cNvPr>
          <p:cNvSpPr txBox="1">
            <a:spLocks/>
          </p:cNvSpPr>
          <p:nvPr/>
        </p:nvSpPr>
        <p:spPr>
          <a:xfrm>
            <a:off x="8905477" y="4277231"/>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b="1" dirty="0"/>
              <a:t>Change</a:t>
            </a:r>
          </a:p>
        </p:txBody>
      </p:sp>
      <p:sp>
        <p:nvSpPr>
          <p:cNvPr id="16" name="Text Placeholder 3">
            <a:extLst>
              <a:ext uri="{FF2B5EF4-FFF2-40B4-BE49-F238E27FC236}">
                <a16:creationId xmlns:a16="http://schemas.microsoft.com/office/drawing/2014/main" id="{1AF4E2A0-8848-415F-AEEC-A13F49DA8B1D}"/>
              </a:ext>
            </a:extLst>
          </p:cNvPr>
          <p:cNvSpPr txBox="1">
            <a:spLocks/>
          </p:cNvSpPr>
          <p:nvPr/>
        </p:nvSpPr>
        <p:spPr>
          <a:xfrm>
            <a:off x="9556881" y="4743118"/>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Below</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17" name="Text Placeholder 3">
            <a:extLst>
              <a:ext uri="{FF2B5EF4-FFF2-40B4-BE49-F238E27FC236}">
                <a16:creationId xmlns:a16="http://schemas.microsoft.com/office/drawing/2014/main" id="{5BDE849D-C71A-4491-9991-F09EF717C7C9}"/>
              </a:ext>
            </a:extLst>
          </p:cNvPr>
          <p:cNvSpPr txBox="1">
            <a:spLocks/>
          </p:cNvSpPr>
          <p:nvPr/>
        </p:nvSpPr>
        <p:spPr>
          <a:xfrm>
            <a:off x="9556881" y="5103196"/>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Median</a:t>
            </a:r>
          </a:p>
          <a:p>
            <a:pPr marL="342900" indent="-342900">
              <a:lnSpc>
                <a:spcPct val="100000"/>
              </a:lnSpc>
              <a:spcBef>
                <a:spcPts val="0"/>
              </a:spcBef>
              <a:buClr>
                <a:srgbClr val="1B57AF"/>
              </a:buClr>
              <a:buFont typeface="Wingdings 3" panose="05040102010807070707" pitchFamily="18" charset="2"/>
              <a:buNone/>
            </a:pPr>
            <a:endParaRPr lang="en-US" dirty="0"/>
          </a:p>
        </p:txBody>
      </p:sp>
      <p:sp>
        <p:nvSpPr>
          <p:cNvPr id="18" name="Text Placeholder 3">
            <a:extLst>
              <a:ext uri="{FF2B5EF4-FFF2-40B4-BE49-F238E27FC236}">
                <a16:creationId xmlns:a16="http://schemas.microsoft.com/office/drawing/2014/main" id="{9D5983B1-7D03-4DF2-B560-54633FBAB87E}"/>
              </a:ext>
            </a:extLst>
          </p:cNvPr>
          <p:cNvSpPr txBox="1">
            <a:spLocks/>
          </p:cNvSpPr>
          <p:nvPr/>
        </p:nvSpPr>
        <p:spPr>
          <a:xfrm>
            <a:off x="9532385" y="5481338"/>
            <a:ext cx="1494189" cy="4185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buClr>
                <a:srgbClr val="1B57AF"/>
              </a:buClr>
            </a:pPr>
            <a:r>
              <a:rPr lang="en-US" dirty="0"/>
              <a:t>Above</a:t>
            </a:r>
          </a:p>
          <a:p>
            <a:pPr marL="342900" indent="-342900">
              <a:lnSpc>
                <a:spcPct val="100000"/>
              </a:lnSpc>
              <a:spcBef>
                <a:spcPts val="0"/>
              </a:spcBef>
              <a:buClr>
                <a:srgbClr val="1B57AF"/>
              </a:buClr>
              <a:buFont typeface="Wingdings 3" panose="05040102010807070707" pitchFamily="18" charset="2"/>
              <a:buNone/>
            </a:pPr>
            <a:endParaRPr lang="en-US" dirty="0"/>
          </a:p>
        </p:txBody>
      </p:sp>
    </p:spTree>
    <p:extLst>
      <p:ext uri="{BB962C8B-B14F-4D97-AF65-F5344CB8AC3E}">
        <p14:creationId xmlns:p14="http://schemas.microsoft.com/office/powerpoint/2010/main" val="152852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Land Cover vs. LST</a:t>
            </a:r>
          </a:p>
        </p:txBody>
      </p:sp>
      <p:sp>
        <p:nvSpPr>
          <p:cNvPr id="8" name="TextBox 7"/>
          <p:cNvSpPr txBox="1"/>
          <p:nvPr/>
        </p:nvSpPr>
        <p:spPr>
          <a:xfrm>
            <a:off x="700993" y="1090154"/>
            <a:ext cx="556448" cy="400110"/>
          </a:xfrm>
          <a:prstGeom prst="rect">
            <a:avLst/>
          </a:prstGeom>
          <a:noFill/>
        </p:spPr>
        <p:txBody>
          <a:bodyPr wrap="square" rtlCol="0">
            <a:spAutoFit/>
          </a:bodyPr>
          <a:lstStyle/>
          <a:p>
            <a:r>
              <a:rPr lang="en-US" sz="2000" dirty="0">
                <a:solidFill>
                  <a:schemeClr val="tx1">
                    <a:lumMod val="75000"/>
                    <a:lumOff val="25000"/>
                  </a:schemeClr>
                </a:solidFill>
              </a:rPr>
              <a:t>40</a:t>
            </a:r>
          </a:p>
        </p:txBody>
      </p:sp>
      <p:sp>
        <p:nvSpPr>
          <p:cNvPr id="9" name="TextBox 8"/>
          <p:cNvSpPr txBox="1"/>
          <p:nvPr/>
        </p:nvSpPr>
        <p:spPr>
          <a:xfrm>
            <a:off x="700993" y="1958916"/>
            <a:ext cx="556448" cy="400110"/>
          </a:xfrm>
          <a:prstGeom prst="rect">
            <a:avLst/>
          </a:prstGeom>
          <a:noFill/>
        </p:spPr>
        <p:txBody>
          <a:bodyPr wrap="square" rtlCol="0">
            <a:spAutoFit/>
          </a:bodyPr>
          <a:lstStyle/>
          <a:p>
            <a:r>
              <a:rPr lang="en-US" sz="2000" dirty="0">
                <a:solidFill>
                  <a:schemeClr val="tx1">
                    <a:lumMod val="75000"/>
                    <a:lumOff val="25000"/>
                  </a:schemeClr>
                </a:solidFill>
              </a:rPr>
              <a:t>35</a:t>
            </a:r>
          </a:p>
        </p:txBody>
      </p:sp>
      <p:sp>
        <p:nvSpPr>
          <p:cNvPr id="10" name="TextBox 9"/>
          <p:cNvSpPr txBox="1"/>
          <p:nvPr/>
        </p:nvSpPr>
        <p:spPr>
          <a:xfrm>
            <a:off x="700993" y="2864336"/>
            <a:ext cx="556448" cy="400110"/>
          </a:xfrm>
          <a:prstGeom prst="rect">
            <a:avLst/>
          </a:prstGeom>
          <a:noFill/>
        </p:spPr>
        <p:txBody>
          <a:bodyPr wrap="square" rtlCol="0">
            <a:spAutoFit/>
          </a:bodyPr>
          <a:lstStyle/>
          <a:p>
            <a:r>
              <a:rPr lang="en-US" sz="2000" dirty="0">
                <a:solidFill>
                  <a:schemeClr val="tx1">
                    <a:lumMod val="75000"/>
                    <a:lumOff val="25000"/>
                  </a:schemeClr>
                </a:solidFill>
              </a:rPr>
              <a:t>30</a:t>
            </a:r>
          </a:p>
        </p:txBody>
      </p:sp>
      <p:sp>
        <p:nvSpPr>
          <p:cNvPr id="11" name="TextBox 10"/>
          <p:cNvSpPr txBox="1"/>
          <p:nvPr/>
        </p:nvSpPr>
        <p:spPr>
          <a:xfrm>
            <a:off x="700993" y="3715711"/>
            <a:ext cx="556448" cy="400110"/>
          </a:xfrm>
          <a:prstGeom prst="rect">
            <a:avLst/>
          </a:prstGeom>
          <a:noFill/>
        </p:spPr>
        <p:txBody>
          <a:bodyPr wrap="square" rtlCol="0">
            <a:spAutoFit/>
          </a:bodyPr>
          <a:lstStyle/>
          <a:p>
            <a:r>
              <a:rPr lang="en-US" sz="2000" dirty="0">
                <a:solidFill>
                  <a:schemeClr val="tx1">
                    <a:lumMod val="75000"/>
                    <a:lumOff val="25000"/>
                  </a:schemeClr>
                </a:solidFill>
              </a:rPr>
              <a:t>25</a:t>
            </a:r>
          </a:p>
        </p:txBody>
      </p:sp>
      <p:sp>
        <p:nvSpPr>
          <p:cNvPr id="12" name="TextBox 11"/>
          <p:cNvSpPr txBox="1"/>
          <p:nvPr/>
        </p:nvSpPr>
        <p:spPr>
          <a:xfrm>
            <a:off x="700993" y="4577853"/>
            <a:ext cx="556448" cy="400110"/>
          </a:xfrm>
          <a:prstGeom prst="rect">
            <a:avLst/>
          </a:prstGeom>
          <a:noFill/>
        </p:spPr>
        <p:txBody>
          <a:bodyPr wrap="square" rtlCol="0">
            <a:spAutoFit/>
          </a:bodyPr>
          <a:lstStyle/>
          <a:p>
            <a:r>
              <a:rPr lang="en-US" sz="2000" dirty="0">
                <a:solidFill>
                  <a:schemeClr val="tx1">
                    <a:lumMod val="75000"/>
                    <a:lumOff val="25000"/>
                  </a:schemeClr>
                </a:solidFill>
              </a:rPr>
              <a:t>20</a:t>
            </a:r>
          </a:p>
        </p:txBody>
      </p:sp>
      <p:sp>
        <p:nvSpPr>
          <p:cNvPr id="13" name="TextBox 12"/>
          <p:cNvSpPr txBox="1"/>
          <p:nvPr/>
        </p:nvSpPr>
        <p:spPr>
          <a:xfrm>
            <a:off x="700993" y="5439995"/>
            <a:ext cx="556448" cy="400110"/>
          </a:xfrm>
          <a:prstGeom prst="rect">
            <a:avLst/>
          </a:prstGeom>
          <a:noFill/>
        </p:spPr>
        <p:txBody>
          <a:bodyPr wrap="square" rtlCol="0">
            <a:spAutoFit/>
          </a:bodyPr>
          <a:lstStyle/>
          <a:p>
            <a:r>
              <a:rPr lang="en-US" sz="2000" dirty="0">
                <a:solidFill>
                  <a:schemeClr val="tx1">
                    <a:lumMod val="75000"/>
                    <a:lumOff val="25000"/>
                  </a:schemeClr>
                </a:solidFill>
              </a:rPr>
              <a:t>15</a:t>
            </a:r>
          </a:p>
        </p:txBody>
      </p:sp>
      <p:sp>
        <p:nvSpPr>
          <p:cNvPr id="14" name="Text Placeholder 3">
            <a:extLst>
              <a:ext uri="{FF2B5EF4-FFF2-40B4-BE49-F238E27FC236}">
                <a16:creationId xmlns:a16="http://schemas.microsoft.com/office/drawing/2014/main" id="{DBC03C99-F62A-4B5B-9F6A-A4A676265086}"/>
              </a:ext>
            </a:extLst>
          </p:cNvPr>
          <p:cNvSpPr>
            <a:spLocks noGrp="1"/>
          </p:cNvSpPr>
          <p:nvPr>
            <p:ph type="body" sz="half" idx="2"/>
          </p:nvPr>
        </p:nvSpPr>
        <p:spPr>
          <a:xfrm>
            <a:off x="8578561" y="1236062"/>
            <a:ext cx="3370984" cy="5042209"/>
          </a:xfrm>
        </p:spPr>
        <p:txBody>
          <a:bodyPr/>
          <a:lstStyle/>
          <a:p>
            <a:pPr marL="342900" indent="-342900">
              <a:spcAft>
                <a:spcPts val="600"/>
              </a:spcAft>
              <a:buClr>
                <a:srgbClr val="1B57AF"/>
              </a:buClr>
              <a:buFont typeface="Wingdings 3" panose="05040102010807070707" pitchFamily="18" charset="2"/>
              <a:buChar char="}"/>
            </a:pPr>
            <a:endParaRPr lang="en-US" b="1" dirty="0">
              <a:latin typeface="+mn-lt"/>
            </a:endParaRPr>
          </a:p>
          <a:p>
            <a:pPr marL="342900" indent="-342900">
              <a:spcAft>
                <a:spcPts val="600"/>
              </a:spcAft>
              <a:buClr>
                <a:srgbClr val="1B57AF"/>
              </a:buClr>
              <a:buFont typeface="Wingdings 3" panose="05040102010807070707" pitchFamily="18" charset="2"/>
              <a:buChar char="}"/>
            </a:pPr>
            <a:r>
              <a:rPr lang="en-US" sz="2200" dirty="0">
                <a:latin typeface="+mn-lt"/>
                <a:ea typeface="Century Gothic" charset="0"/>
                <a:cs typeface="Century Gothic" charset="0"/>
              </a:rPr>
              <a:t>Mean LST of land with over 85% building cover and  &lt; 1% tree cover: </a:t>
            </a:r>
          </a:p>
          <a:p>
            <a:pPr>
              <a:spcAft>
                <a:spcPts val="600"/>
              </a:spcAft>
              <a:buClr>
                <a:srgbClr val="1B57AF"/>
              </a:buClr>
            </a:pPr>
            <a:r>
              <a:rPr lang="en-US" sz="2200" dirty="0">
                <a:latin typeface="+mn-lt"/>
                <a:ea typeface="Century Gothic" charset="0"/>
                <a:cs typeface="Century Gothic" charset="0"/>
              </a:rPr>
              <a:t>	</a:t>
            </a:r>
            <a:r>
              <a:rPr lang="en-US" sz="2200" b="1" dirty="0">
                <a:latin typeface="+mn-lt"/>
                <a:ea typeface="Century Gothic" charset="0"/>
                <a:cs typeface="Century Gothic" charset="0"/>
              </a:rPr>
              <a:t>30.5 </a:t>
            </a:r>
            <a:r>
              <a:rPr lang="it-IT" sz="2200" b="1" dirty="0">
                <a:latin typeface="+mn-lt"/>
                <a:ea typeface="Century Gothic" charset="0"/>
                <a:cs typeface="Century Gothic" charset="0"/>
              </a:rPr>
              <a:t>°C</a:t>
            </a:r>
            <a:endParaRPr lang="en-US" sz="2200" b="1" dirty="0">
              <a:latin typeface="+mn-lt"/>
              <a:ea typeface="Century Gothic" charset="0"/>
              <a:cs typeface="Century Gothic" charset="0"/>
            </a:endParaRPr>
          </a:p>
          <a:p>
            <a:pPr marL="342900" indent="-342900">
              <a:spcAft>
                <a:spcPts val="600"/>
              </a:spcAft>
              <a:buClr>
                <a:srgbClr val="1B57AF"/>
              </a:buClr>
              <a:buFont typeface="Wingdings 3" panose="05040102010807070707" pitchFamily="18" charset="2"/>
              <a:buChar char="}"/>
            </a:pPr>
            <a:r>
              <a:rPr lang="en-US" sz="2200" dirty="0">
                <a:latin typeface="+mn-lt"/>
                <a:ea typeface="Century Gothic" charset="0"/>
                <a:cs typeface="Century Gothic" charset="0"/>
              </a:rPr>
              <a:t>Mean LST of land with over 85% building cover and  &gt; 5% tree cover: </a:t>
            </a:r>
          </a:p>
          <a:p>
            <a:pPr>
              <a:spcAft>
                <a:spcPts val="600"/>
              </a:spcAft>
              <a:buClr>
                <a:srgbClr val="1B57AF"/>
              </a:buClr>
            </a:pPr>
            <a:r>
              <a:rPr lang="en-US" sz="2200" dirty="0">
                <a:latin typeface="+mn-lt"/>
                <a:ea typeface="Century Gothic" charset="0"/>
                <a:cs typeface="Century Gothic" charset="0"/>
              </a:rPr>
              <a:t>	</a:t>
            </a:r>
            <a:r>
              <a:rPr lang="en-US" sz="2200" b="1" dirty="0">
                <a:latin typeface="+mn-lt"/>
                <a:ea typeface="Century Gothic" charset="0"/>
                <a:cs typeface="Century Gothic" charset="0"/>
              </a:rPr>
              <a:t>29.2 </a:t>
            </a:r>
            <a:r>
              <a:rPr lang="it-IT" sz="2200" b="1" dirty="0">
                <a:latin typeface="+mn-lt"/>
                <a:ea typeface="Century Gothic" charset="0"/>
                <a:cs typeface="Century Gothic" charset="0"/>
              </a:rPr>
              <a:t>°C</a:t>
            </a:r>
            <a:endParaRPr lang="en-US" sz="2200" dirty="0">
              <a:latin typeface="+mn-lt"/>
            </a:endParaRPr>
          </a:p>
          <a:p>
            <a:endParaRPr lang="en-US" dirty="0">
              <a:latin typeface="+mn-lt"/>
            </a:endParaRPr>
          </a:p>
        </p:txBody>
      </p:sp>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0281" y="910778"/>
            <a:ext cx="7347479" cy="5471734"/>
          </a:xfrm>
          <a:prstGeom prst="rect">
            <a:avLst/>
          </a:prstGeom>
        </p:spPr>
      </p:pic>
      <p:sp>
        <p:nvSpPr>
          <p:cNvPr id="22" name="Rectangle 21"/>
          <p:cNvSpPr/>
          <p:nvPr/>
        </p:nvSpPr>
        <p:spPr>
          <a:xfrm>
            <a:off x="-9092" y="6586012"/>
            <a:ext cx="2533066" cy="258532"/>
          </a:xfrm>
          <a:prstGeom prst="rect">
            <a:avLst/>
          </a:prstGeom>
        </p:spPr>
        <p:txBody>
          <a:bodyPr wrap="none">
            <a:spAutoFit/>
          </a:bodyPr>
          <a:lstStyle/>
          <a:p>
            <a:pPr>
              <a:lnSpc>
                <a:spcPct val="90000"/>
              </a:lnSpc>
              <a:spcBef>
                <a:spcPts val="1000"/>
              </a:spcBef>
              <a:defRPr/>
            </a:pPr>
            <a:r>
              <a:rPr lang="en-US" sz="1200" dirty="0">
                <a:solidFill>
                  <a:schemeClr val="tx1">
                    <a:lumMod val="75000"/>
                    <a:lumOff val="25000"/>
                  </a:schemeClr>
                </a:solidFill>
              </a:rPr>
              <a:t>Image Credits: PowerPoint Icon</a:t>
            </a:r>
          </a:p>
        </p:txBody>
      </p:sp>
      <p:sp>
        <p:nvSpPr>
          <p:cNvPr id="3" name="TextBox 2"/>
          <p:cNvSpPr txBox="1"/>
          <p:nvPr/>
        </p:nvSpPr>
        <p:spPr>
          <a:xfrm rot="16200000">
            <a:off x="-150021" y="3292861"/>
            <a:ext cx="1340663" cy="400110"/>
          </a:xfrm>
          <a:prstGeom prst="rect">
            <a:avLst/>
          </a:prstGeom>
          <a:noFill/>
        </p:spPr>
        <p:txBody>
          <a:bodyPr wrap="square" rtlCol="0">
            <a:spAutoFit/>
          </a:bodyPr>
          <a:lstStyle/>
          <a:p>
            <a:r>
              <a:rPr lang="en-US" sz="2000" dirty="0">
                <a:solidFill>
                  <a:schemeClr val="tx1">
                    <a:lumMod val="75000"/>
                    <a:lumOff val="25000"/>
                  </a:schemeClr>
                </a:solidFill>
              </a:rPr>
              <a:t>LST (</a:t>
            </a:r>
            <a:r>
              <a:rPr lang="it-IT" sz="2000" dirty="0">
                <a:solidFill>
                  <a:schemeClr val="tx1">
                    <a:lumMod val="75000"/>
                    <a:lumOff val="25000"/>
                  </a:schemeClr>
                </a:solidFill>
                <a:ea typeface="Century Gothic" charset="0"/>
                <a:cs typeface="Century Gothic" charset="0"/>
              </a:rPr>
              <a:t>°C)</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2655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E45F-4665-4041-AA52-373400E917A9}"/>
              </a:ext>
            </a:extLst>
          </p:cNvPr>
          <p:cNvSpPr>
            <a:spLocks noGrp="1"/>
          </p:cNvSpPr>
          <p:nvPr>
            <p:ph type="title"/>
          </p:nvPr>
        </p:nvSpPr>
        <p:spPr>
          <a:xfrm>
            <a:off x="1000125" y="380509"/>
            <a:ext cx="9413277" cy="479425"/>
          </a:xfrm>
        </p:spPr>
        <p:txBody>
          <a:bodyPr/>
          <a:lstStyle/>
          <a:p>
            <a:r>
              <a:rPr lang="en-US" dirty="0"/>
              <a:t>Results: Correlation Analysis</a:t>
            </a:r>
          </a:p>
        </p:txBody>
      </p:sp>
      <p:pic>
        <p:nvPicPr>
          <p:cNvPr id="6" name="Picture 5">
            <a:extLst>
              <a:ext uri="{FF2B5EF4-FFF2-40B4-BE49-F238E27FC236}">
                <a16:creationId xmlns:a16="http://schemas.microsoft.com/office/drawing/2014/main" id="{362AB2B5-6BD0-4A06-B66E-A5FDE2E423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404" b="3168"/>
          <a:stretch/>
        </p:blipFill>
        <p:spPr>
          <a:xfrm>
            <a:off x="5662711" y="1752373"/>
            <a:ext cx="5920329" cy="5035003"/>
          </a:xfrm>
          <a:prstGeom prst="rect">
            <a:avLst/>
          </a:prstGeom>
        </p:spPr>
      </p:pic>
      <p:sp>
        <p:nvSpPr>
          <p:cNvPr id="9" name="TextBox 8">
            <a:extLst>
              <a:ext uri="{FF2B5EF4-FFF2-40B4-BE49-F238E27FC236}">
                <a16:creationId xmlns:a16="http://schemas.microsoft.com/office/drawing/2014/main" id="{576BA065-4A2C-441F-A9FA-0BA4289C6105}"/>
              </a:ext>
            </a:extLst>
          </p:cNvPr>
          <p:cNvSpPr txBox="1"/>
          <p:nvPr/>
        </p:nvSpPr>
        <p:spPr>
          <a:xfrm>
            <a:off x="5240266" y="2074277"/>
            <a:ext cx="888274" cy="338554"/>
          </a:xfrm>
          <a:prstGeom prst="rect">
            <a:avLst/>
          </a:prstGeom>
          <a:noFill/>
        </p:spPr>
        <p:txBody>
          <a:bodyPr wrap="square" rtlCol="0">
            <a:spAutoFit/>
          </a:bodyPr>
          <a:lstStyle/>
          <a:p>
            <a:r>
              <a:rPr lang="en-US" sz="1600" dirty="0">
                <a:solidFill>
                  <a:schemeClr val="tx1">
                    <a:lumMod val="75000"/>
                    <a:lumOff val="25000"/>
                  </a:schemeClr>
                </a:solidFill>
              </a:rPr>
              <a:t>LST</a:t>
            </a:r>
          </a:p>
        </p:txBody>
      </p:sp>
      <p:sp>
        <p:nvSpPr>
          <p:cNvPr id="10" name="TextBox 9">
            <a:extLst>
              <a:ext uri="{FF2B5EF4-FFF2-40B4-BE49-F238E27FC236}">
                <a16:creationId xmlns:a16="http://schemas.microsoft.com/office/drawing/2014/main" id="{2E43125E-7472-4517-A4EA-3B8FAE076B17}"/>
              </a:ext>
            </a:extLst>
          </p:cNvPr>
          <p:cNvSpPr txBox="1"/>
          <p:nvPr/>
        </p:nvSpPr>
        <p:spPr>
          <a:xfrm>
            <a:off x="5297379" y="2880728"/>
            <a:ext cx="1510937" cy="338554"/>
          </a:xfrm>
          <a:prstGeom prst="rect">
            <a:avLst/>
          </a:prstGeom>
          <a:noFill/>
        </p:spPr>
        <p:txBody>
          <a:bodyPr wrap="square" rtlCol="0">
            <a:spAutoFit/>
          </a:bodyPr>
          <a:lstStyle/>
          <a:p>
            <a:r>
              <a:rPr lang="en-US" sz="1600" dirty="0">
                <a:solidFill>
                  <a:schemeClr val="tx1">
                    <a:lumMod val="75000"/>
                    <a:lumOff val="25000"/>
                  </a:schemeClr>
                </a:solidFill>
              </a:rPr>
              <a:t>Impervious</a:t>
            </a:r>
          </a:p>
        </p:txBody>
      </p:sp>
      <p:sp>
        <p:nvSpPr>
          <p:cNvPr id="11" name="TextBox 10">
            <a:extLst>
              <a:ext uri="{FF2B5EF4-FFF2-40B4-BE49-F238E27FC236}">
                <a16:creationId xmlns:a16="http://schemas.microsoft.com/office/drawing/2014/main" id="{3D516646-3D38-433E-B527-172A13780A3F}"/>
              </a:ext>
            </a:extLst>
          </p:cNvPr>
          <p:cNvSpPr txBox="1"/>
          <p:nvPr/>
        </p:nvSpPr>
        <p:spPr>
          <a:xfrm>
            <a:off x="6724926" y="3706152"/>
            <a:ext cx="850701" cy="338554"/>
          </a:xfrm>
          <a:prstGeom prst="rect">
            <a:avLst/>
          </a:prstGeom>
          <a:noFill/>
        </p:spPr>
        <p:txBody>
          <a:bodyPr wrap="square" rtlCol="0">
            <a:spAutoFit/>
          </a:bodyPr>
          <a:lstStyle/>
          <a:p>
            <a:r>
              <a:rPr lang="en-US" sz="1600" dirty="0">
                <a:solidFill>
                  <a:schemeClr val="tx1">
                    <a:lumMod val="75000"/>
                    <a:lumOff val="25000"/>
                  </a:schemeClr>
                </a:solidFill>
              </a:rPr>
              <a:t>Lake</a:t>
            </a:r>
          </a:p>
        </p:txBody>
      </p:sp>
      <p:sp>
        <p:nvSpPr>
          <p:cNvPr id="12" name="TextBox 11">
            <a:extLst>
              <a:ext uri="{FF2B5EF4-FFF2-40B4-BE49-F238E27FC236}">
                <a16:creationId xmlns:a16="http://schemas.microsoft.com/office/drawing/2014/main" id="{8DF8076B-91C6-487C-8E4F-0A712EBB13CE}"/>
              </a:ext>
            </a:extLst>
          </p:cNvPr>
          <p:cNvSpPr txBox="1"/>
          <p:nvPr/>
        </p:nvSpPr>
        <p:spPr>
          <a:xfrm>
            <a:off x="7472519" y="4551242"/>
            <a:ext cx="955222" cy="338554"/>
          </a:xfrm>
          <a:prstGeom prst="rect">
            <a:avLst/>
          </a:prstGeom>
          <a:noFill/>
        </p:spPr>
        <p:txBody>
          <a:bodyPr wrap="square" rtlCol="0">
            <a:spAutoFit/>
          </a:bodyPr>
          <a:lstStyle/>
          <a:p>
            <a:r>
              <a:rPr lang="en-US" sz="1600" dirty="0">
                <a:solidFill>
                  <a:schemeClr val="tx1">
                    <a:lumMod val="75000"/>
                    <a:lumOff val="25000"/>
                  </a:schemeClr>
                </a:solidFill>
              </a:rPr>
              <a:t>Grass</a:t>
            </a:r>
          </a:p>
        </p:txBody>
      </p:sp>
      <p:sp>
        <p:nvSpPr>
          <p:cNvPr id="13" name="TextBox 12">
            <a:extLst>
              <a:ext uri="{FF2B5EF4-FFF2-40B4-BE49-F238E27FC236}">
                <a16:creationId xmlns:a16="http://schemas.microsoft.com/office/drawing/2014/main" id="{85269624-BE34-408B-9642-4D7EE12AC038}"/>
              </a:ext>
            </a:extLst>
          </p:cNvPr>
          <p:cNvSpPr txBox="1"/>
          <p:nvPr/>
        </p:nvSpPr>
        <p:spPr>
          <a:xfrm>
            <a:off x="7418918" y="5351728"/>
            <a:ext cx="2363204" cy="338554"/>
          </a:xfrm>
          <a:prstGeom prst="rect">
            <a:avLst/>
          </a:prstGeom>
          <a:noFill/>
        </p:spPr>
        <p:txBody>
          <a:bodyPr wrap="square" rtlCol="0">
            <a:spAutoFit/>
          </a:bodyPr>
          <a:lstStyle/>
          <a:p>
            <a:r>
              <a:rPr lang="en-US" sz="1600" dirty="0">
                <a:solidFill>
                  <a:schemeClr val="tx1">
                    <a:lumMod val="75000"/>
                    <a:lumOff val="25000"/>
                  </a:schemeClr>
                </a:solidFill>
              </a:rPr>
              <a:t>Trees per Acre</a:t>
            </a:r>
          </a:p>
        </p:txBody>
      </p:sp>
      <p:sp>
        <p:nvSpPr>
          <p:cNvPr id="14" name="TextBox 13">
            <a:extLst>
              <a:ext uri="{FF2B5EF4-FFF2-40B4-BE49-F238E27FC236}">
                <a16:creationId xmlns:a16="http://schemas.microsoft.com/office/drawing/2014/main" id="{4E686C16-D3F3-4A90-A0CC-7887D47B76B9}"/>
              </a:ext>
            </a:extLst>
          </p:cNvPr>
          <p:cNvSpPr txBox="1"/>
          <p:nvPr/>
        </p:nvSpPr>
        <p:spPr>
          <a:xfrm>
            <a:off x="9257058" y="6202723"/>
            <a:ext cx="933571" cy="338554"/>
          </a:xfrm>
          <a:prstGeom prst="rect">
            <a:avLst/>
          </a:prstGeom>
          <a:noFill/>
        </p:spPr>
        <p:txBody>
          <a:bodyPr wrap="square" rtlCol="0">
            <a:spAutoFit/>
          </a:bodyPr>
          <a:lstStyle/>
          <a:p>
            <a:r>
              <a:rPr lang="en-US" sz="1600" dirty="0">
                <a:solidFill>
                  <a:schemeClr val="tx1">
                    <a:lumMod val="75000"/>
                    <a:lumOff val="25000"/>
                  </a:schemeClr>
                </a:solidFill>
              </a:rPr>
              <a:t>Tree</a:t>
            </a:r>
          </a:p>
        </p:txBody>
      </p:sp>
      <p:sp>
        <p:nvSpPr>
          <p:cNvPr id="15" name="TextBox 14">
            <a:extLst>
              <a:ext uri="{FF2B5EF4-FFF2-40B4-BE49-F238E27FC236}">
                <a16:creationId xmlns:a16="http://schemas.microsoft.com/office/drawing/2014/main" id="{D1A6970D-4FF5-4EC9-A9AE-C5B9204DB9A0}"/>
              </a:ext>
            </a:extLst>
          </p:cNvPr>
          <p:cNvSpPr txBox="1"/>
          <p:nvPr/>
        </p:nvSpPr>
        <p:spPr>
          <a:xfrm rot="19070256">
            <a:off x="5913627" y="1324297"/>
            <a:ext cx="888274" cy="338554"/>
          </a:xfrm>
          <a:prstGeom prst="rect">
            <a:avLst/>
          </a:prstGeom>
          <a:noFill/>
        </p:spPr>
        <p:txBody>
          <a:bodyPr wrap="square" rtlCol="0">
            <a:spAutoFit/>
          </a:bodyPr>
          <a:lstStyle/>
          <a:p>
            <a:r>
              <a:rPr lang="en-US" sz="1600" dirty="0">
                <a:solidFill>
                  <a:schemeClr val="tx1">
                    <a:lumMod val="75000"/>
                    <a:lumOff val="25000"/>
                  </a:schemeClr>
                </a:solidFill>
              </a:rPr>
              <a:t>LST</a:t>
            </a:r>
          </a:p>
        </p:txBody>
      </p:sp>
      <p:sp>
        <p:nvSpPr>
          <p:cNvPr id="17" name="TextBox 16">
            <a:extLst>
              <a:ext uri="{FF2B5EF4-FFF2-40B4-BE49-F238E27FC236}">
                <a16:creationId xmlns:a16="http://schemas.microsoft.com/office/drawing/2014/main" id="{E7F74DE5-27B8-48AC-BEA5-8D186CC63E09}"/>
              </a:ext>
            </a:extLst>
          </p:cNvPr>
          <p:cNvSpPr txBox="1"/>
          <p:nvPr/>
        </p:nvSpPr>
        <p:spPr>
          <a:xfrm rot="19070256">
            <a:off x="7571643" y="1320142"/>
            <a:ext cx="850701" cy="338554"/>
          </a:xfrm>
          <a:prstGeom prst="rect">
            <a:avLst/>
          </a:prstGeom>
          <a:noFill/>
        </p:spPr>
        <p:txBody>
          <a:bodyPr wrap="square" rtlCol="0">
            <a:spAutoFit/>
          </a:bodyPr>
          <a:lstStyle/>
          <a:p>
            <a:r>
              <a:rPr lang="en-US" sz="1600" dirty="0">
                <a:solidFill>
                  <a:schemeClr val="tx1">
                    <a:lumMod val="75000"/>
                    <a:lumOff val="25000"/>
                  </a:schemeClr>
                </a:solidFill>
              </a:rPr>
              <a:t>Lake</a:t>
            </a:r>
          </a:p>
        </p:txBody>
      </p:sp>
      <p:sp>
        <p:nvSpPr>
          <p:cNvPr id="18" name="TextBox 17">
            <a:extLst>
              <a:ext uri="{FF2B5EF4-FFF2-40B4-BE49-F238E27FC236}">
                <a16:creationId xmlns:a16="http://schemas.microsoft.com/office/drawing/2014/main" id="{7D5DE42B-45B8-4FEE-A69D-C1D723027578}"/>
              </a:ext>
            </a:extLst>
          </p:cNvPr>
          <p:cNvSpPr txBox="1"/>
          <p:nvPr/>
        </p:nvSpPr>
        <p:spPr>
          <a:xfrm rot="19070256">
            <a:off x="8410005" y="1320142"/>
            <a:ext cx="850701" cy="338554"/>
          </a:xfrm>
          <a:prstGeom prst="rect">
            <a:avLst/>
          </a:prstGeom>
          <a:noFill/>
        </p:spPr>
        <p:txBody>
          <a:bodyPr wrap="square" rtlCol="0">
            <a:spAutoFit/>
          </a:bodyPr>
          <a:lstStyle/>
          <a:p>
            <a:r>
              <a:rPr lang="en-US" sz="1600" dirty="0">
                <a:solidFill>
                  <a:schemeClr val="tx1">
                    <a:lumMod val="75000"/>
                    <a:lumOff val="25000"/>
                  </a:schemeClr>
                </a:solidFill>
              </a:rPr>
              <a:t>Grass</a:t>
            </a:r>
          </a:p>
        </p:txBody>
      </p:sp>
      <p:sp>
        <p:nvSpPr>
          <p:cNvPr id="19" name="TextBox 18">
            <a:extLst>
              <a:ext uri="{FF2B5EF4-FFF2-40B4-BE49-F238E27FC236}">
                <a16:creationId xmlns:a16="http://schemas.microsoft.com/office/drawing/2014/main" id="{83A168AB-2441-4832-B603-DC8F1250DA15}"/>
              </a:ext>
            </a:extLst>
          </p:cNvPr>
          <p:cNvSpPr txBox="1"/>
          <p:nvPr/>
        </p:nvSpPr>
        <p:spPr>
          <a:xfrm rot="19070256">
            <a:off x="9100271" y="1020873"/>
            <a:ext cx="1700403" cy="338554"/>
          </a:xfrm>
          <a:prstGeom prst="rect">
            <a:avLst/>
          </a:prstGeom>
          <a:noFill/>
        </p:spPr>
        <p:txBody>
          <a:bodyPr wrap="square" rtlCol="0">
            <a:spAutoFit/>
          </a:bodyPr>
          <a:lstStyle/>
          <a:p>
            <a:r>
              <a:rPr lang="en-US" sz="1600" dirty="0">
                <a:solidFill>
                  <a:schemeClr val="tx1">
                    <a:lumMod val="75000"/>
                    <a:lumOff val="25000"/>
                  </a:schemeClr>
                </a:solidFill>
              </a:rPr>
              <a:t>Trees per Acre</a:t>
            </a:r>
          </a:p>
        </p:txBody>
      </p:sp>
      <p:sp>
        <p:nvSpPr>
          <p:cNvPr id="20" name="TextBox 19">
            <a:extLst>
              <a:ext uri="{FF2B5EF4-FFF2-40B4-BE49-F238E27FC236}">
                <a16:creationId xmlns:a16="http://schemas.microsoft.com/office/drawing/2014/main" id="{341529D2-B356-4FE2-8BB5-0ABCE91B625E}"/>
              </a:ext>
            </a:extLst>
          </p:cNvPr>
          <p:cNvSpPr txBox="1"/>
          <p:nvPr/>
        </p:nvSpPr>
        <p:spPr>
          <a:xfrm rot="19070256">
            <a:off x="10059602" y="1337010"/>
            <a:ext cx="850701" cy="338554"/>
          </a:xfrm>
          <a:prstGeom prst="rect">
            <a:avLst/>
          </a:prstGeom>
          <a:noFill/>
        </p:spPr>
        <p:txBody>
          <a:bodyPr wrap="square" rtlCol="0">
            <a:spAutoFit/>
          </a:bodyPr>
          <a:lstStyle/>
          <a:p>
            <a:r>
              <a:rPr lang="en-US" sz="1600" dirty="0">
                <a:solidFill>
                  <a:schemeClr val="tx1">
                    <a:lumMod val="75000"/>
                    <a:lumOff val="25000"/>
                  </a:schemeClr>
                </a:solidFill>
              </a:rPr>
              <a:t>Tree</a:t>
            </a:r>
          </a:p>
        </p:txBody>
      </p:sp>
      <p:sp>
        <p:nvSpPr>
          <p:cNvPr id="21" name="TextBox 20">
            <a:extLst>
              <a:ext uri="{FF2B5EF4-FFF2-40B4-BE49-F238E27FC236}">
                <a16:creationId xmlns:a16="http://schemas.microsoft.com/office/drawing/2014/main" id="{80A47059-9AA7-47F9-854C-7462AC6FFFE2}"/>
              </a:ext>
            </a:extLst>
          </p:cNvPr>
          <p:cNvSpPr txBox="1"/>
          <p:nvPr/>
        </p:nvSpPr>
        <p:spPr>
          <a:xfrm rot="19070256">
            <a:off x="6660931" y="1105865"/>
            <a:ext cx="1467887" cy="338554"/>
          </a:xfrm>
          <a:prstGeom prst="rect">
            <a:avLst/>
          </a:prstGeom>
          <a:noFill/>
        </p:spPr>
        <p:txBody>
          <a:bodyPr wrap="square" rtlCol="0">
            <a:spAutoFit/>
          </a:bodyPr>
          <a:lstStyle/>
          <a:p>
            <a:r>
              <a:rPr lang="en-US" sz="1600" dirty="0">
                <a:solidFill>
                  <a:schemeClr val="tx1">
                    <a:lumMod val="75000"/>
                    <a:lumOff val="25000"/>
                  </a:schemeClr>
                </a:solidFill>
              </a:rPr>
              <a:t>Impervious</a:t>
            </a:r>
          </a:p>
        </p:txBody>
      </p:sp>
      <p:sp>
        <p:nvSpPr>
          <p:cNvPr id="22" name="TextBox 21">
            <a:extLst>
              <a:ext uri="{FF2B5EF4-FFF2-40B4-BE49-F238E27FC236}">
                <a16:creationId xmlns:a16="http://schemas.microsoft.com/office/drawing/2014/main" id="{41BC0851-1EE5-4391-9C1D-919CBFDC896D}"/>
              </a:ext>
            </a:extLst>
          </p:cNvPr>
          <p:cNvSpPr txBox="1"/>
          <p:nvPr/>
        </p:nvSpPr>
        <p:spPr>
          <a:xfrm>
            <a:off x="11005754" y="1637952"/>
            <a:ext cx="539931" cy="338554"/>
          </a:xfrm>
          <a:prstGeom prst="rect">
            <a:avLst/>
          </a:prstGeom>
          <a:noFill/>
        </p:spPr>
        <p:txBody>
          <a:bodyPr wrap="square" rtlCol="0">
            <a:spAutoFit/>
          </a:bodyPr>
          <a:lstStyle/>
          <a:p>
            <a:r>
              <a:rPr lang="en-US" sz="1600" dirty="0">
                <a:solidFill>
                  <a:schemeClr val="tx1">
                    <a:lumMod val="75000"/>
                    <a:lumOff val="25000"/>
                  </a:schemeClr>
                </a:solidFill>
              </a:rPr>
              <a:t>1</a:t>
            </a:r>
          </a:p>
        </p:txBody>
      </p:sp>
      <p:sp>
        <p:nvSpPr>
          <p:cNvPr id="23" name="TextBox 22">
            <a:extLst>
              <a:ext uri="{FF2B5EF4-FFF2-40B4-BE49-F238E27FC236}">
                <a16:creationId xmlns:a16="http://schemas.microsoft.com/office/drawing/2014/main" id="{AD9F836E-CDA3-498C-A3AE-E6E84ED85B42}"/>
              </a:ext>
            </a:extLst>
          </p:cNvPr>
          <p:cNvSpPr txBox="1"/>
          <p:nvPr/>
        </p:nvSpPr>
        <p:spPr>
          <a:xfrm>
            <a:off x="10986503" y="6529135"/>
            <a:ext cx="596537" cy="338554"/>
          </a:xfrm>
          <a:prstGeom prst="rect">
            <a:avLst/>
          </a:prstGeom>
          <a:noFill/>
        </p:spPr>
        <p:txBody>
          <a:bodyPr wrap="square" rtlCol="0">
            <a:spAutoFit/>
          </a:bodyPr>
          <a:lstStyle/>
          <a:p>
            <a:r>
              <a:rPr lang="en-US" sz="1600" dirty="0">
                <a:solidFill>
                  <a:schemeClr val="tx1">
                    <a:lumMod val="75000"/>
                    <a:lumOff val="25000"/>
                  </a:schemeClr>
                </a:solidFill>
              </a:rPr>
              <a:t>-1</a:t>
            </a:r>
          </a:p>
        </p:txBody>
      </p:sp>
      <p:sp>
        <p:nvSpPr>
          <p:cNvPr id="24" name="TextBox 23">
            <a:extLst>
              <a:ext uri="{FF2B5EF4-FFF2-40B4-BE49-F238E27FC236}">
                <a16:creationId xmlns:a16="http://schemas.microsoft.com/office/drawing/2014/main" id="{B16C547D-D918-40E5-A97E-A85044A628FB}"/>
              </a:ext>
            </a:extLst>
          </p:cNvPr>
          <p:cNvSpPr txBox="1"/>
          <p:nvPr/>
        </p:nvSpPr>
        <p:spPr>
          <a:xfrm>
            <a:off x="11016297" y="2134695"/>
            <a:ext cx="539931" cy="338554"/>
          </a:xfrm>
          <a:prstGeom prst="rect">
            <a:avLst/>
          </a:prstGeom>
          <a:noFill/>
        </p:spPr>
        <p:txBody>
          <a:bodyPr wrap="square" rtlCol="0">
            <a:spAutoFit/>
          </a:bodyPr>
          <a:lstStyle/>
          <a:p>
            <a:r>
              <a:rPr lang="en-US" sz="1600" dirty="0">
                <a:solidFill>
                  <a:schemeClr val="tx1">
                    <a:lumMod val="75000"/>
                    <a:lumOff val="25000"/>
                  </a:schemeClr>
                </a:solidFill>
              </a:rPr>
              <a:t>0.8</a:t>
            </a:r>
          </a:p>
        </p:txBody>
      </p:sp>
      <p:sp>
        <p:nvSpPr>
          <p:cNvPr id="25" name="TextBox 24">
            <a:extLst>
              <a:ext uri="{FF2B5EF4-FFF2-40B4-BE49-F238E27FC236}">
                <a16:creationId xmlns:a16="http://schemas.microsoft.com/office/drawing/2014/main" id="{7DD78700-2F19-4CE5-8FF9-C3FE700630EF}"/>
              </a:ext>
            </a:extLst>
          </p:cNvPr>
          <p:cNvSpPr txBox="1"/>
          <p:nvPr/>
        </p:nvSpPr>
        <p:spPr>
          <a:xfrm>
            <a:off x="10959688" y="6087014"/>
            <a:ext cx="725141" cy="338554"/>
          </a:xfrm>
          <a:prstGeom prst="rect">
            <a:avLst/>
          </a:prstGeom>
          <a:noFill/>
        </p:spPr>
        <p:txBody>
          <a:bodyPr wrap="square" rtlCol="0">
            <a:spAutoFit/>
          </a:bodyPr>
          <a:lstStyle/>
          <a:p>
            <a:r>
              <a:rPr lang="en-US" sz="1600" dirty="0">
                <a:solidFill>
                  <a:schemeClr val="tx1">
                    <a:lumMod val="75000"/>
                    <a:lumOff val="25000"/>
                  </a:schemeClr>
                </a:solidFill>
              </a:rPr>
              <a:t>-0.8</a:t>
            </a:r>
          </a:p>
        </p:txBody>
      </p:sp>
      <p:sp>
        <p:nvSpPr>
          <p:cNvPr id="26" name="TextBox 25">
            <a:extLst>
              <a:ext uri="{FF2B5EF4-FFF2-40B4-BE49-F238E27FC236}">
                <a16:creationId xmlns:a16="http://schemas.microsoft.com/office/drawing/2014/main" id="{BA5E3D36-FB54-4A8D-BC17-63C48CB3AC73}"/>
              </a:ext>
            </a:extLst>
          </p:cNvPr>
          <p:cNvSpPr txBox="1"/>
          <p:nvPr/>
        </p:nvSpPr>
        <p:spPr>
          <a:xfrm>
            <a:off x="10959689" y="5601708"/>
            <a:ext cx="725141" cy="338554"/>
          </a:xfrm>
          <a:prstGeom prst="rect">
            <a:avLst/>
          </a:prstGeom>
          <a:noFill/>
        </p:spPr>
        <p:txBody>
          <a:bodyPr wrap="square" rtlCol="0">
            <a:spAutoFit/>
          </a:bodyPr>
          <a:lstStyle/>
          <a:p>
            <a:r>
              <a:rPr lang="en-US" sz="1600" dirty="0">
                <a:solidFill>
                  <a:schemeClr val="tx1">
                    <a:lumMod val="75000"/>
                    <a:lumOff val="25000"/>
                  </a:schemeClr>
                </a:solidFill>
              </a:rPr>
              <a:t>-0.6</a:t>
            </a:r>
          </a:p>
        </p:txBody>
      </p:sp>
      <p:sp>
        <p:nvSpPr>
          <p:cNvPr id="27" name="TextBox 26">
            <a:extLst>
              <a:ext uri="{FF2B5EF4-FFF2-40B4-BE49-F238E27FC236}">
                <a16:creationId xmlns:a16="http://schemas.microsoft.com/office/drawing/2014/main" id="{1DF39CAC-5DEF-4D8D-AC02-1D2DFE747B28}"/>
              </a:ext>
            </a:extLst>
          </p:cNvPr>
          <p:cNvSpPr txBox="1"/>
          <p:nvPr/>
        </p:nvSpPr>
        <p:spPr>
          <a:xfrm>
            <a:off x="10959690" y="5104120"/>
            <a:ext cx="640082" cy="338554"/>
          </a:xfrm>
          <a:prstGeom prst="rect">
            <a:avLst/>
          </a:prstGeom>
          <a:noFill/>
        </p:spPr>
        <p:txBody>
          <a:bodyPr wrap="square" rtlCol="0">
            <a:spAutoFit/>
          </a:bodyPr>
          <a:lstStyle/>
          <a:p>
            <a:r>
              <a:rPr lang="en-US" sz="1600" dirty="0">
                <a:solidFill>
                  <a:schemeClr val="tx1">
                    <a:lumMod val="75000"/>
                    <a:lumOff val="25000"/>
                  </a:schemeClr>
                </a:solidFill>
              </a:rPr>
              <a:t>-0.4</a:t>
            </a:r>
          </a:p>
        </p:txBody>
      </p:sp>
      <p:sp>
        <p:nvSpPr>
          <p:cNvPr id="29" name="TextBox 28">
            <a:extLst>
              <a:ext uri="{FF2B5EF4-FFF2-40B4-BE49-F238E27FC236}">
                <a16:creationId xmlns:a16="http://schemas.microsoft.com/office/drawing/2014/main" id="{D193B6FE-3E01-4E59-90DF-3062F9A20D99}"/>
              </a:ext>
            </a:extLst>
          </p:cNvPr>
          <p:cNvSpPr txBox="1"/>
          <p:nvPr/>
        </p:nvSpPr>
        <p:spPr>
          <a:xfrm>
            <a:off x="11025005" y="4120609"/>
            <a:ext cx="596537" cy="338554"/>
          </a:xfrm>
          <a:prstGeom prst="rect">
            <a:avLst/>
          </a:prstGeom>
          <a:noFill/>
        </p:spPr>
        <p:txBody>
          <a:bodyPr wrap="square" rtlCol="0">
            <a:spAutoFit/>
          </a:bodyPr>
          <a:lstStyle/>
          <a:p>
            <a:r>
              <a:rPr lang="en-US" sz="1600" dirty="0">
                <a:solidFill>
                  <a:schemeClr val="tx1">
                    <a:lumMod val="75000"/>
                    <a:lumOff val="25000"/>
                  </a:schemeClr>
                </a:solidFill>
              </a:rPr>
              <a:t>0</a:t>
            </a:r>
          </a:p>
        </p:txBody>
      </p:sp>
      <p:sp>
        <p:nvSpPr>
          <p:cNvPr id="30" name="TextBox 29">
            <a:extLst>
              <a:ext uri="{FF2B5EF4-FFF2-40B4-BE49-F238E27FC236}">
                <a16:creationId xmlns:a16="http://schemas.microsoft.com/office/drawing/2014/main" id="{34F4E0C1-7227-4FE0-97B0-51044600B5F2}"/>
              </a:ext>
            </a:extLst>
          </p:cNvPr>
          <p:cNvSpPr txBox="1"/>
          <p:nvPr/>
        </p:nvSpPr>
        <p:spPr>
          <a:xfrm>
            <a:off x="11016297" y="3633693"/>
            <a:ext cx="596537" cy="338554"/>
          </a:xfrm>
          <a:prstGeom prst="rect">
            <a:avLst/>
          </a:prstGeom>
          <a:noFill/>
        </p:spPr>
        <p:txBody>
          <a:bodyPr wrap="square" rtlCol="0">
            <a:spAutoFit/>
          </a:bodyPr>
          <a:lstStyle/>
          <a:p>
            <a:r>
              <a:rPr lang="en-US" sz="1600" dirty="0">
                <a:solidFill>
                  <a:schemeClr val="tx1">
                    <a:lumMod val="75000"/>
                    <a:lumOff val="25000"/>
                  </a:schemeClr>
                </a:solidFill>
              </a:rPr>
              <a:t>0.2</a:t>
            </a:r>
          </a:p>
        </p:txBody>
      </p:sp>
      <p:sp>
        <p:nvSpPr>
          <p:cNvPr id="31" name="TextBox 30">
            <a:extLst>
              <a:ext uri="{FF2B5EF4-FFF2-40B4-BE49-F238E27FC236}">
                <a16:creationId xmlns:a16="http://schemas.microsoft.com/office/drawing/2014/main" id="{854005F8-D421-4571-944A-6F78B1A564FF}"/>
              </a:ext>
            </a:extLst>
          </p:cNvPr>
          <p:cNvSpPr txBox="1"/>
          <p:nvPr/>
        </p:nvSpPr>
        <p:spPr>
          <a:xfrm>
            <a:off x="11005754" y="3132816"/>
            <a:ext cx="596537" cy="338554"/>
          </a:xfrm>
          <a:prstGeom prst="rect">
            <a:avLst/>
          </a:prstGeom>
          <a:noFill/>
        </p:spPr>
        <p:txBody>
          <a:bodyPr wrap="square" rtlCol="0">
            <a:spAutoFit/>
          </a:bodyPr>
          <a:lstStyle/>
          <a:p>
            <a:r>
              <a:rPr lang="en-US" sz="1600" dirty="0">
                <a:solidFill>
                  <a:schemeClr val="tx1">
                    <a:lumMod val="75000"/>
                    <a:lumOff val="25000"/>
                  </a:schemeClr>
                </a:solidFill>
              </a:rPr>
              <a:t>0.4</a:t>
            </a:r>
          </a:p>
        </p:txBody>
      </p:sp>
      <p:sp>
        <p:nvSpPr>
          <p:cNvPr id="32" name="TextBox 31">
            <a:extLst>
              <a:ext uri="{FF2B5EF4-FFF2-40B4-BE49-F238E27FC236}">
                <a16:creationId xmlns:a16="http://schemas.microsoft.com/office/drawing/2014/main" id="{093A10E6-7327-4CB5-BE8F-F63422F04851}"/>
              </a:ext>
            </a:extLst>
          </p:cNvPr>
          <p:cNvSpPr txBox="1"/>
          <p:nvPr/>
        </p:nvSpPr>
        <p:spPr>
          <a:xfrm>
            <a:off x="11025005" y="2631228"/>
            <a:ext cx="596537" cy="338554"/>
          </a:xfrm>
          <a:prstGeom prst="rect">
            <a:avLst/>
          </a:prstGeom>
          <a:noFill/>
        </p:spPr>
        <p:txBody>
          <a:bodyPr wrap="square" rtlCol="0">
            <a:spAutoFit/>
          </a:bodyPr>
          <a:lstStyle/>
          <a:p>
            <a:r>
              <a:rPr lang="en-US" sz="1600" dirty="0">
                <a:solidFill>
                  <a:schemeClr val="tx1">
                    <a:lumMod val="75000"/>
                    <a:lumOff val="25000"/>
                  </a:schemeClr>
                </a:solidFill>
              </a:rPr>
              <a:t>0.6</a:t>
            </a:r>
          </a:p>
        </p:txBody>
      </p:sp>
      <p:sp>
        <p:nvSpPr>
          <p:cNvPr id="33" name="TextBox 32">
            <a:extLst>
              <a:ext uri="{FF2B5EF4-FFF2-40B4-BE49-F238E27FC236}">
                <a16:creationId xmlns:a16="http://schemas.microsoft.com/office/drawing/2014/main" id="{04CA30C5-58CB-4A44-8F60-3F24BD3063C3}"/>
              </a:ext>
            </a:extLst>
          </p:cNvPr>
          <p:cNvSpPr txBox="1"/>
          <p:nvPr/>
        </p:nvSpPr>
        <p:spPr>
          <a:xfrm>
            <a:off x="10959691" y="4610218"/>
            <a:ext cx="725141" cy="338554"/>
          </a:xfrm>
          <a:prstGeom prst="rect">
            <a:avLst/>
          </a:prstGeom>
          <a:noFill/>
        </p:spPr>
        <p:txBody>
          <a:bodyPr wrap="square" rtlCol="0">
            <a:spAutoFit/>
          </a:bodyPr>
          <a:lstStyle/>
          <a:p>
            <a:r>
              <a:rPr lang="en-US" sz="1600" dirty="0">
                <a:solidFill>
                  <a:schemeClr val="tx1">
                    <a:lumMod val="75000"/>
                    <a:lumOff val="25000"/>
                  </a:schemeClr>
                </a:solidFill>
              </a:rPr>
              <a:t>-0.2</a:t>
            </a:r>
          </a:p>
        </p:txBody>
      </p:sp>
      <p:sp>
        <p:nvSpPr>
          <p:cNvPr id="28" name="Text Placeholder 7">
            <a:extLst>
              <a:ext uri="{FF2B5EF4-FFF2-40B4-BE49-F238E27FC236}">
                <a16:creationId xmlns:a16="http://schemas.microsoft.com/office/drawing/2014/main" id="{09C021D9-AE2C-4943-BDEC-A6EEC557B09F}"/>
              </a:ext>
            </a:extLst>
          </p:cNvPr>
          <p:cNvSpPr>
            <a:spLocks noGrp="1"/>
          </p:cNvSpPr>
          <p:nvPr>
            <p:ph type="body" sz="quarter" idx="4294967295"/>
          </p:nvPr>
        </p:nvSpPr>
        <p:spPr>
          <a:xfrm>
            <a:off x="586158" y="1702555"/>
            <a:ext cx="4677194" cy="4845882"/>
          </a:xfrm>
          <a:prstGeom prst="rect">
            <a:avLst/>
          </a:prstGeom>
        </p:spPr>
        <p:txBody>
          <a:bodyPr>
            <a:normAutofit fontScale="70000" lnSpcReduction="20000"/>
          </a:bodyPr>
          <a:lstStyle/>
          <a:p>
            <a:pPr marL="342900" indent="-342900">
              <a:lnSpc>
                <a:spcPct val="120000"/>
              </a:lnSpc>
              <a:spcAft>
                <a:spcPts val="600"/>
              </a:spcAft>
              <a:buClr>
                <a:srgbClr val="1B57AF"/>
              </a:buClr>
              <a:buFont typeface="Wingdings 3" panose="05040102010807070707" pitchFamily="18" charset="2"/>
              <a:buChar char="}"/>
            </a:pPr>
            <a:r>
              <a:rPr lang="en-US" sz="3500" dirty="0">
                <a:solidFill>
                  <a:schemeClr val="tx1">
                    <a:lumMod val="75000"/>
                    <a:lumOff val="25000"/>
                  </a:schemeClr>
                </a:solidFill>
              </a:rPr>
              <a:t>Correlation coefficient between percentage impervious surface cover and mean LST:</a:t>
            </a:r>
          </a:p>
          <a:p>
            <a:pPr marL="0" indent="0" algn="ctr">
              <a:lnSpc>
                <a:spcPct val="120000"/>
              </a:lnSpc>
              <a:spcAft>
                <a:spcPts val="600"/>
              </a:spcAft>
              <a:buClr>
                <a:srgbClr val="1B57AF"/>
              </a:buClr>
              <a:buNone/>
            </a:pPr>
            <a:r>
              <a:rPr lang="en-US" sz="3500" b="1" dirty="0">
                <a:solidFill>
                  <a:schemeClr val="tx1">
                    <a:lumMod val="75000"/>
                    <a:lumOff val="25000"/>
                  </a:schemeClr>
                </a:solidFill>
              </a:rPr>
              <a:t>0.38</a:t>
            </a:r>
          </a:p>
          <a:p>
            <a:pPr marL="342900" indent="-342900">
              <a:spcAft>
                <a:spcPts val="600"/>
              </a:spcAft>
              <a:buClr>
                <a:srgbClr val="1B57AF"/>
              </a:buClr>
              <a:buFont typeface="Wingdings 3" panose="05040102010807070707" pitchFamily="18" charset="2"/>
              <a:buChar char="}"/>
            </a:pPr>
            <a:endParaRPr lang="en-US" sz="3500" dirty="0">
              <a:solidFill>
                <a:schemeClr val="tx1">
                  <a:lumMod val="75000"/>
                  <a:lumOff val="25000"/>
                </a:schemeClr>
              </a:solidFill>
            </a:endParaRPr>
          </a:p>
          <a:p>
            <a:pPr marL="342900" indent="-342900">
              <a:lnSpc>
                <a:spcPct val="120000"/>
              </a:lnSpc>
              <a:spcAft>
                <a:spcPts val="600"/>
              </a:spcAft>
              <a:buClr>
                <a:srgbClr val="1B57AF"/>
              </a:buClr>
              <a:buFont typeface="Wingdings 3" panose="05040102010807070707" pitchFamily="18" charset="2"/>
              <a:buChar char="}"/>
            </a:pPr>
            <a:r>
              <a:rPr lang="en-US" sz="3500" dirty="0">
                <a:solidFill>
                  <a:schemeClr val="tx1">
                    <a:lumMod val="75000"/>
                    <a:lumOff val="25000"/>
                  </a:schemeClr>
                </a:solidFill>
              </a:rPr>
              <a:t>Correlation coefficient between percentage tree cover and mean LST:</a:t>
            </a:r>
          </a:p>
          <a:p>
            <a:pPr marL="0" indent="0" algn="ctr">
              <a:lnSpc>
                <a:spcPct val="120000"/>
              </a:lnSpc>
              <a:spcAft>
                <a:spcPts val="600"/>
              </a:spcAft>
              <a:buClr>
                <a:srgbClr val="1B57AF"/>
              </a:buClr>
              <a:buNone/>
            </a:pPr>
            <a:r>
              <a:rPr lang="en-US" sz="3500" b="1" dirty="0">
                <a:solidFill>
                  <a:schemeClr val="tx1">
                    <a:lumMod val="75000"/>
                    <a:lumOff val="25000"/>
                  </a:schemeClr>
                </a:solidFill>
              </a:rPr>
              <a:t>-0.13</a:t>
            </a:r>
          </a:p>
          <a:p>
            <a:pPr marL="0" indent="0" algn="ctr">
              <a:lnSpc>
                <a:spcPct val="120000"/>
              </a:lnSpc>
              <a:spcAft>
                <a:spcPts val="600"/>
              </a:spcAft>
              <a:buClr>
                <a:srgbClr val="1B57AF"/>
              </a:buClr>
              <a:buNone/>
            </a:pPr>
            <a:endParaRPr lang="en-US" sz="3500" dirty="0"/>
          </a:p>
          <a:p>
            <a:pPr marL="0" indent="0" algn="ctr">
              <a:spcAft>
                <a:spcPts val="600"/>
              </a:spcAft>
              <a:buClr>
                <a:srgbClr val="1B57AF"/>
              </a:buClr>
              <a:buNone/>
            </a:pPr>
            <a:endParaRPr lang="en-US" b="1" dirty="0"/>
          </a:p>
          <a:p>
            <a:pPr marL="0" indent="0" algn="ctr">
              <a:spcAft>
                <a:spcPts val="600"/>
              </a:spcAft>
              <a:buClr>
                <a:srgbClr val="1B57AF"/>
              </a:buClr>
              <a:buNone/>
            </a:pPr>
            <a:endParaRPr lang="en-US" b="1" dirty="0"/>
          </a:p>
        </p:txBody>
      </p:sp>
    </p:spTree>
    <p:extLst>
      <p:ext uri="{BB962C8B-B14F-4D97-AF65-F5344CB8AC3E}">
        <p14:creationId xmlns:p14="http://schemas.microsoft.com/office/powerpoint/2010/main" val="2302342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LST of City Parks</a:t>
            </a:r>
          </a:p>
        </p:txBody>
      </p:sp>
      <p:graphicFrame>
        <p:nvGraphicFramePr>
          <p:cNvPr id="5" name="Table 4"/>
          <p:cNvGraphicFramePr>
            <a:graphicFrameLocks noGrp="1"/>
          </p:cNvGraphicFramePr>
          <p:nvPr>
            <p:extLst>
              <p:ext uri="{D42A27DB-BD31-4B8C-83A1-F6EECF244321}">
                <p14:modId xmlns:p14="http://schemas.microsoft.com/office/powerpoint/2010/main" val="4208061747"/>
              </p:ext>
            </p:extLst>
          </p:nvPr>
        </p:nvGraphicFramePr>
        <p:xfrm>
          <a:off x="1518557" y="1294411"/>
          <a:ext cx="8992815" cy="3134975"/>
        </p:xfrm>
        <a:graphic>
          <a:graphicData uri="http://schemas.openxmlformats.org/drawingml/2006/table">
            <a:tbl>
              <a:tblPr firstRow="1" bandRow="1">
                <a:tableStyleId>{5C22544A-7EE6-4342-B048-85BDC9FD1C3A}</a:tableStyleId>
              </a:tblPr>
              <a:tblGrid>
                <a:gridCol w="1798563">
                  <a:extLst>
                    <a:ext uri="{9D8B030D-6E8A-4147-A177-3AD203B41FA5}">
                      <a16:colId xmlns:a16="http://schemas.microsoft.com/office/drawing/2014/main" val="20000"/>
                    </a:ext>
                  </a:extLst>
                </a:gridCol>
                <a:gridCol w="1798563">
                  <a:extLst>
                    <a:ext uri="{9D8B030D-6E8A-4147-A177-3AD203B41FA5}">
                      <a16:colId xmlns:a16="http://schemas.microsoft.com/office/drawing/2014/main" val="20001"/>
                    </a:ext>
                  </a:extLst>
                </a:gridCol>
                <a:gridCol w="1798563">
                  <a:extLst>
                    <a:ext uri="{9D8B030D-6E8A-4147-A177-3AD203B41FA5}">
                      <a16:colId xmlns:a16="http://schemas.microsoft.com/office/drawing/2014/main" val="20002"/>
                    </a:ext>
                  </a:extLst>
                </a:gridCol>
                <a:gridCol w="1798563">
                  <a:extLst>
                    <a:ext uri="{9D8B030D-6E8A-4147-A177-3AD203B41FA5}">
                      <a16:colId xmlns:a16="http://schemas.microsoft.com/office/drawing/2014/main" val="20003"/>
                    </a:ext>
                  </a:extLst>
                </a:gridCol>
                <a:gridCol w="1798563">
                  <a:extLst>
                    <a:ext uri="{9D8B030D-6E8A-4147-A177-3AD203B41FA5}">
                      <a16:colId xmlns:a16="http://schemas.microsoft.com/office/drawing/2014/main" val="20004"/>
                    </a:ext>
                  </a:extLst>
                </a:gridCol>
              </a:tblGrid>
              <a:tr h="1035405">
                <a:tc>
                  <a:txBody>
                    <a:bodyPr/>
                    <a:lstStyle/>
                    <a:p>
                      <a:pPr algn="ctr"/>
                      <a:endParaRPr lang="en-US" sz="2000" b="0" dirty="0">
                        <a:latin typeface="Century Gothic" charset="0"/>
                        <a:ea typeface="Century Gothic" charset="0"/>
                        <a:cs typeface="Century Gothic" charset="0"/>
                      </a:endParaRPr>
                    </a:p>
                    <a:p>
                      <a:pPr algn="ctr"/>
                      <a:r>
                        <a:rPr lang="en-US" sz="2000" b="0" dirty="0">
                          <a:latin typeface="Century Gothic" charset="0"/>
                          <a:ea typeface="Century Gothic" charset="0"/>
                          <a:cs typeface="Century Gothic" charset="0"/>
                        </a:rPr>
                        <a:t>Name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Century Gothic" charset="0"/>
                          <a:ea typeface="Century Gothic" charset="0"/>
                          <a:cs typeface="Century Gothic" charset="0"/>
                        </a:rPr>
                        <a:t>Mean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latin typeface="Century Gothic" charset="0"/>
                          <a:ea typeface="Century Gothic" charset="0"/>
                          <a:cs typeface="Century Gothic" charset="0"/>
                        </a:rPr>
                        <a:t>LST</a:t>
                      </a:r>
                      <a:r>
                        <a:rPr lang="en-US" sz="2000" b="0" baseline="0" dirty="0">
                          <a:latin typeface="Century Gothic" charset="0"/>
                          <a:ea typeface="Century Gothic" charset="0"/>
                          <a:cs typeface="Century Gothic" charset="0"/>
                        </a:rPr>
                        <a:t> </a:t>
                      </a:r>
                      <a:r>
                        <a:rPr lang="de-DE" sz="2000" b="0" baseline="0" dirty="0">
                          <a:latin typeface="Century Gothic" charset="0"/>
                          <a:ea typeface="Century Gothic" charset="0"/>
                          <a:cs typeface="Century Gothic" charset="0"/>
                        </a:rPr>
                        <a:t>(</a:t>
                      </a:r>
                      <a:r>
                        <a:rPr lang="it-IT" sz="2000" b="0" dirty="0">
                          <a:solidFill>
                            <a:schemeClr val="bg1"/>
                          </a:solidFill>
                          <a:latin typeface="Century Gothic" charset="0"/>
                          <a:ea typeface="Century Gothic" charset="0"/>
                          <a:cs typeface="Century Gothic" charset="0"/>
                        </a:rPr>
                        <a:t>°</a:t>
                      </a:r>
                      <a:r>
                        <a:rPr lang="de-DE" sz="2000" b="0" baseline="0" dirty="0">
                          <a:latin typeface="Century Gothic" charset="0"/>
                          <a:ea typeface="Century Gothic" charset="0"/>
                          <a:cs typeface="Century Gothic" charset="0"/>
                        </a:rPr>
                        <a:t>C) </a:t>
                      </a:r>
                    </a:p>
                    <a:p>
                      <a:pPr marL="0" marR="0" indent="0" algn="ctr" defTabSz="914400" rtl="0" eaLnBrk="1" fontAlgn="auto" latinLnBrk="0" hangingPunct="1">
                        <a:lnSpc>
                          <a:spcPct val="100000"/>
                        </a:lnSpc>
                        <a:spcBef>
                          <a:spcPts val="0"/>
                        </a:spcBef>
                        <a:spcAft>
                          <a:spcPts val="0"/>
                        </a:spcAft>
                        <a:buClrTx/>
                        <a:buSzTx/>
                        <a:buFontTx/>
                        <a:buNone/>
                        <a:tabLst/>
                        <a:defRPr/>
                      </a:pPr>
                      <a:r>
                        <a:rPr lang="de-DE" sz="2000" b="0" baseline="0" dirty="0">
                          <a:latin typeface="Century Gothic" charset="0"/>
                          <a:ea typeface="Century Gothic" charset="0"/>
                          <a:cs typeface="Century Gothic" charset="0"/>
                        </a:rPr>
                        <a:t>(2018)</a:t>
                      </a:r>
                      <a:endParaRPr lang="en-US" sz="2000" b="0" dirty="0">
                        <a:latin typeface="Century Gothic" charset="0"/>
                        <a:ea typeface="Century Gothic" charset="0"/>
                        <a:cs typeface="Century Gothic" charset="0"/>
                      </a:endParaRPr>
                    </a:p>
                  </a:txBody>
                  <a:tcPr/>
                </a:tc>
                <a:tc>
                  <a:txBody>
                    <a:bodyPr/>
                    <a:lstStyle/>
                    <a:p>
                      <a:pPr algn="ctr"/>
                      <a:r>
                        <a:rPr lang="en-US" sz="2000" b="0" dirty="0">
                          <a:latin typeface="Century Gothic" charset="0"/>
                          <a:ea typeface="Century Gothic" charset="0"/>
                          <a:cs typeface="Century Gothic" charset="0"/>
                        </a:rPr>
                        <a:t>Percent Grass </a:t>
                      </a:r>
                    </a:p>
                    <a:p>
                      <a:pPr algn="ctr"/>
                      <a:r>
                        <a:rPr lang="en-US" sz="2000" b="0" dirty="0">
                          <a:latin typeface="Century Gothic" charset="0"/>
                          <a:ea typeface="Century Gothic" charset="0"/>
                          <a:cs typeface="Century Gothic" charset="0"/>
                        </a:rPr>
                        <a:t>(2010)</a:t>
                      </a:r>
                    </a:p>
                  </a:txBody>
                  <a:tcPr/>
                </a:tc>
                <a:tc>
                  <a:txBody>
                    <a:bodyPr/>
                    <a:lstStyle/>
                    <a:p>
                      <a:pPr algn="ctr"/>
                      <a:r>
                        <a:rPr lang="en-US" sz="2000" b="0" dirty="0">
                          <a:latin typeface="Century Gothic" charset="0"/>
                          <a:ea typeface="Century Gothic" charset="0"/>
                          <a:cs typeface="Century Gothic" charset="0"/>
                        </a:rPr>
                        <a:t>Percent Building (2010)</a:t>
                      </a:r>
                    </a:p>
                  </a:txBody>
                  <a:tcPr/>
                </a:tc>
                <a:tc>
                  <a:txBody>
                    <a:bodyPr/>
                    <a:lstStyle/>
                    <a:p>
                      <a:pPr algn="ctr"/>
                      <a:r>
                        <a:rPr lang="en-US" sz="2000" b="0" dirty="0">
                          <a:latin typeface="Century Gothic" charset="0"/>
                          <a:ea typeface="Century Gothic" charset="0"/>
                          <a:cs typeface="Century Gothic" charset="0"/>
                        </a:rPr>
                        <a:t>Percent </a:t>
                      </a:r>
                    </a:p>
                    <a:p>
                      <a:pPr algn="ctr"/>
                      <a:r>
                        <a:rPr lang="en-US" sz="2000" b="0" dirty="0">
                          <a:latin typeface="Century Gothic" charset="0"/>
                          <a:ea typeface="Century Gothic" charset="0"/>
                          <a:cs typeface="Century Gothic" charset="0"/>
                        </a:rPr>
                        <a:t>Soil </a:t>
                      </a:r>
                    </a:p>
                    <a:p>
                      <a:pPr algn="ctr"/>
                      <a:r>
                        <a:rPr lang="en-US" sz="2000" b="0" dirty="0">
                          <a:latin typeface="Century Gothic" charset="0"/>
                          <a:ea typeface="Century Gothic" charset="0"/>
                          <a:cs typeface="Century Gothic" charset="0"/>
                        </a:rPr>
                        <a:t>(2010)</a:t>
                      </a:r>
                    </a:p>
                  </a:txBody>
                  <a:tcPr/>
                </a:tc>
                <a:extLst>
                  <a:ext uri="{0D108BD9-81ED-4DB2-BD59-A6C34878D82A}">
                    <a16:rowId xmlns:a16="http://schemas.microsoft.com/office/drawing/2014/main" val="10000"/>
                  </a:ext>
                </a:extLst>
              </a:tr>
              <a:tr h="419914">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Papago Park</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49.7</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8.7</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0.2</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68.6</a:t>
                      </a:r>
                    </a:p>
                  </a:txBody>
                  <a:tcPr/>
                </a:tc>
                <a:extLst>
                  <a:ext uri="{0D108BD9-81ED-4DB2-BD59-A6C34878D82A}">
                    <a16:rowId xmlns:a16="http://schemas.microsoft.com/office/drawing/2014/main" val="10001"/>
                  </a:ext>
                </a:extLst>
              </a:tr>
              <a:tr h="419914">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Victory</a:t>
                      </a:r>
                      <a:r>
                        <a:rPr lang="en-US" sz="2000" baseline="0" dirty="0">
                          <a:solidFill>
                            <a:schemeClr val="tx1">
                              <a:lumMod val="75000"/>
                              <a:lumOff val="25000"/>
                            </a:schemeClr>
                          </a:solidFill>
                          <a:latin typeface="Century Gothic" charset="0"/>
                          <a:ea typeface="Century Gothic" charset="0"/>
                          <a:cs typeface="Century Gothic" charset="0"/>
                        </a:rPr>
                        <a:t> Park</a:t>
                      </a:r>
                      <a:endParaRPr lang="en-US" sz="2000" dirty="0">
                        <a:solidFill>
                          <a:schemeClr val="tx1">
                            <a:lumMod val="75000"/>
                            <a:lumOff val="25000"/>
                          </a:schemeClr>
                        </a:solidFill>
                        <a:latin typeface="Century Gothic" charset="0"/>
                        <a:ea typeface="Century Gothic" charset="0"/>
                        <a:cs typeface="Century Gothic" charset="0"/>
                      </a:endParaRP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49.5</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15.0</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0.0</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24.7</a:t>
                      </a:r>
                    </a:p>
                  </a:txBody>
                  <a:tcPr/>
                </a:tc>
                <a:extLst>
                  <a:ext uri="{0D108BD9-81ED-4DB2-BD59-A6C34878D82A}">
                    <a16:rowId xmlns:a16="http://schemas.microsoft.com/office/drawing/2014/main" val="10002"/>
                  </a:ext>
                </a:extLst>
              </a:tr>
              <a:tr h="419914">
                <a:tc>
                  <a:txBody>
                    <a:bodyPr/>
                    <a:lstStyle/>
                    <a:p>
                      <a:pPr algn="ctr"/>
                      <a:r>
                        <a:rPr lang="en-US" sz="2000" dirty="0" err="1">
                          <a:solidFill>
                            <a:schemeClr val="tx1">
                              <a:lumMod val="75000"/>
                              <a:lumOff val="25000"/>
                            </a:schemeClr>
                          </a:solidFill>
                          <a:latin typeface="Century Gothic" charset="0"/>
                          <a:ea typeface="Century Gothic" charset="0"/>
                          <a:cs typeface="Century Gothic" charset="0"/>
                        </a:rPr>
                        <a:t>Moeur</a:t>
                      </a:r>
                      <a:r>
                        <a:rPr lang="en-US" sz="2000" dirty="0">
                          <a:solidFill>
                            <a:schemeClr val="tx1">
                              <a:lumMod val="75000"/>
                              <a:lumOff val="25000"/>
                            </a:schemeClr>
                          </a:solidFill>
                          <a:latin typeface="Century Gothic" charset="0"/>
                          <a:ea typeface="Century Gothic" charset="0"/>
                          <a:cs typeface="Century Gothic" charset="0"/>
                        </a:rPr>
                        <a:t> Park</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49.5</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12.3</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0.0</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69.5</a:t>
                      </a:r>
                    </a:p>
                  </a:txBody>
                  <a:tcPr/>
                </a:tc>
                <a:extLst>
                  <a:ext uri="{0D108BD9-81ED-4DB2-BD59-A6C34878D82A}">
                    <a16:rowId xmlns:a16="http://schemas.microsoft.com/office/drawing/2014/main" val="10003"/>
                  </a:ext>
                </a:extLst>
              </a:tr>
              <a:tr h="419914">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Rotary Park</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49.2</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36.7</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17.9</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15.4</a:t>
                      </a:r>
                    </a:p>
                  </a:txBody>
                  <a:tcPr/>
                </a:tc>
                <a:extLst>
                  <a:ext uri="{0D108BD9-81ED-4DB2-BD59-A6C34878D82A}">
                    <a16:rowId xmlns:a16="http://schemas.microsoft.com/office/drawing/2014/main" val="10004"/>
                  </a:ext>
                </a:extLst>
              </a:tr>
              <a:tr h="419914">
                <a:tc>
                  <a:txBody>
                    <a:bodyPr/>
                    <a:lstStyle/>
                    <a:p>
                      <a:pPr algn="ctr"/>
                      <a:r>
                        <a:rPr lang="en-US" sz="2000" dirty="0" err="1">
                          <a:solidFill>
                            <a:schemeClr val="tx1">
                              <a:lumMod val="75000"/>
                              <a:lumOff val="25000"/>
                            </a:schemeClr>
                          </a:solidFill>
                          <a:latin typeface="Century Gothic" charset="0"/>
                          <a:ea typeface="Century Gothic" charset="0"/>
                          <a:cs typeface="Century Gothic" charset="0"/>
                        </a:rPr>
                        <a:t>Esquer</a:t>
                      </a:r>
                      <a:r>
                        <a:rPr lang="en-US" sz="2000" dirty="0">
                          <a:solidFill>
                            <a:schemeClr val="tx1">
                              <a:lumMod val="75000"/>
                              <a:lumOff val="25000"/>
                            </a:schemeClr>
                          </a:solidFill>
                          <a:latin typeface="Century Gothic" charset="0"/>
                          <a:ea typeface="Century Gothic" charset="0"/>
                          <a:cs typeface="Century Gothic" charset="0"/>
                        </a:rPr>
                        <a:t> Park</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49.0</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39.0</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1.6</a:t>
                      </a:r>
                    </a:p>
                  </a:txBody>
                  <a:tcPr/>
                </a:tc>
                <a:tc>
                  <a:txBody>
                    <a:bodyPr/>
                    <a:lstStyle/>
                    <a:p>
                      <a:pPr algn="ctr"/>
                      <a:r>
                        <a:rPr lang="en-US" sz="2000" dirty="0">
                          <a:solidFill>
                            <a:schemeClr val="tx1">
                              <a:lumMod val="75000"/>
                              <a:lumOff val="25000"/>
                            </a:schemeClr>
                          </a:solidFill>
                          <a:latin typeface="Century Gothic" charset="0"/>
                          <a:ea typeface="Century Gothic" charset="0"/>
                          <a:cs typeface="Century Gothic" charset="0"/>
                        </a:rPr>
                        <a:t>44.5</a:t>
                      </a:r>
                    </a:p>
                  </a:txBody>
                  <a:tcPr/>
                </a:tc>
                <a:extLst>
                  <a:ext uri="{0D108BD9-81ED-4DB2-BD59-A6C34878D82A}">
                    <a16:rowId xmlns:a16="http://schemas.microsoft.com/office/drawing/2014/main" val="10005"/>
                  </a:ext>
                </a:extLst>
              </a:tr>
            </a:tbl>
          </a:graphicData>
        </a:graphic>
      </p:graphicFrame>
      <p:sp>
        <p:nvSpPr>
          <p:cNvPr id="7" name="Text Placeholder 3">
            <a:extLst>
              <a:ext uri="{FF2B5EF4-FFF2-40B4-BE49-F238E27FC236}">
                <a16:creationId xmlns:a16="http://schemas.microsoft.com/office/drawing/2014/main" id="{DBC03C99-F62A-4B5B-9F6A-A4A676265086}"/>
              </a:ext>
            </a:extLst>
          </p:cNvPr>
          <p:cNvSpPr>
            <a:spLocks noGrp="1"/>
          </p:cNvSpPr>
          <p:nvPr>
            <p:ph type="body" sz="half" idx="2"/>
          </p:nvPr>
        </p:nvSpPr>
        <p:spPr>
          <a:xfrm>
            <a:off x="2019134" y="4402021"/>
            <a:ext cx="8370765" cy="2195772"/>
          </a:xfrm>
        </p:spPr>
        <p:txBody>
          <a:bodyPr>
            <a:normAutofit fontScale="77500" lnSpcReduction="20000"/>
          </a:bodyPr>
          <a:lstStyle/>
          <a:p>
            <a:pPr marL="342900" indent="-342900">
              <a:spcAft>
                <a:spcPts val="600"/>
              </a:spcAft>
              <a:buClr>
                <a:srgbClr val="1B57AF"/>
              </a:buClr>
              <a:buFont typeface="Wingdings 3" panose="05040102010807070707" pitchFamily="18" charset="2"/>
              <a:buChar char="}"/>
            </a:pPr>
            <a:endParaRPr lang="en-US" sz="2600" b="1" dirty="0"/>
          </a:p>
          <a:p>
            <a:pPr marL="342900" indent="-342900">
              <a:spcAft>
                <a:spcPts val="600"/>
              </a:spcAft>
              <a:buClr>
                <a:srgbClr val="1B57AF"/>
              </a:buClr>
              <a:buFont typeface="Wingdings 3" panose="05040102010807070707" pitchFamily="18" charset="2"/>
              <a:buChar char="}"/>
            </a:pPr>
            <a:r>
              <a:rPr lang="en-US" sz="2600" dirty="0">
                <a:latin typeface="Century Gothic" charset="0"/>
                <a:ea typeface="Century Gothic" charset="0"/>
                <a:cs typeface="Century Gothic" charset="0"/>
              </a:rPr>
              <a:t>A </a:t>
            </a:r>
            <a:r>
              <a:rPr lang="en-US" sz="2600" dirty="0"/>
              <a:t>10% increase in grass land cover reduces LST by 0.32 </a:t>
            </a:r>
            <a:r>
              <a:rPr lang="it-IT" sz="2600" dirty="0">
                <a:latin typeface="Century Gothic" charset="0"/>
                <a:ea typeface="Century Gothic" charset="0"/>
                <a:cs typeface="Century Gothic" charset="0"/>
              </a:rPr>
              <a:t>°</a:t>
            </a:r>
            <a:r>
              <a:rPr lang="en-US" sz="2600" dirty="0"/>
              <a:t>C</a:t>
            </a:r>
          </a:p>
          <a:p>
            <a:pPr marL="342900" indent="-342900">
              <a:spcAft>
                <a:spcPts val="600"/>
              </a:spcAft>
              <a:buClr>
                <a:srgbClr val="1B57AF"/>
              </a:buClr>
              <a:buFont typeface="Wingdings 3" panose="05040102010807070707" pitchFamily="18" charset="2"/>
              <a:buChar char="}"/>
            </a:pPr>
            <a:r>
              <a:rPr lang="en-US" sz="2600" dirty="0"/>
              <a:t>A 10% increase in tree land cover reduces LST by 0.19 </a:t>
            </a:r>
            <a:r>
              <a:rPr lang="it-IT" sz="2600" dirty="0">
                <a:latin typeface="Century Gothic" charset="0"/>
                <a:ea typeface="Century Gothic" charset="0"/>
                <a:cs typeface="Century Gothic" charset="0"/>
              </a:rPr>
              <a:t>°</a:t>
            </a:r>
            <a:r>
              <a:rPr lang="en-US" sz="2600" dirty="0"/>
              <a:t>C</a:t>
            </a:r>
          </a:p>
          <a:p>
            <a:pPr marL="342900" indent="-342900">
              <a:spcAft>
                <a:spcPts val="600"/>
              </a:spcAft>
              <a:buClr>
                <a:srgbClr val="1B57AF"/>
              </a:buClr>
              <a:buFont typeface="Wingdings 3" panose="05040102010807070707" pitchFamily="18" charset="2"/>
              <a:buChar char="}"/>
            </a:pPr>
            <a:r>
              <a:rPr lang="en-US" sz="2600" dirty="0"/>
              <a:t>A 10% increase in soil land cover increases LST by 0.006 </a:t>
            </a:r>
            <a:r>
              <a:rPr lang="it-IT" sz="2600" dirty="0">
                <a:latin typeface="Century Gothic" charset="0"/>
                <a:ea typeface="Century Gothic" charset="0"/>
                <a:cs typeface="Century Gothic" charset="0"/>
              </a:rPr>
              <a:t>°</a:t>
            </a:r>
            <a:r>
              <a:rPr lang="en-US" sz="2600" dirty="0"/>
              <a:t>C</a:t>
            </a:r>
          </a:p>
          <a:p>
            <a:pPr marL="342900" indent="-342900">
              <a:spcAft>
                <a:spcPts val="600"/>
              </a:spcAft>
              <a:buClr>
                <a:srgbClr val="1B57AF"/>
              </a:buClr>
              <a:buFont typeface="Wingdings 3" panose="05040102010807070707" pitchFamily="18" charset="2"/>
              <a:buChar char="}"/>
            </a:pPr>
            <a:r>
              <a:rPr lang="en-US" sz="2600" dirty="0"/>
              <a:t>A 10% increase in building land cover increases LST by 0.13 </a:t>
            </a:r>
            <a:r>
              <a:rPr lang="it-IT" sz="2600" dirty="0">
                <a:latin typeface="Century Gothic" charset="0"/>
                <a:ea typeface="Century Gothic" charset="0"/>
                <a:cs typeface="Century Gothic" charset="0"/>
              </a:rPr>
              <a:t>°</a:t>
            </a:r>
            <a:r>
              <a:rPr lang="en-US" sz="2600" dirty="0"/>
              <a:t>C</a:t>
            </a:r>
          </a:p>
          <a:p>
            <a:pPr marL="342900" indent="-342900">
              <a:spcAft>
                <a:spcPts val="600"/>
              </a:spcAft>
              <a:buClr>
                <a:srgbClr val="1B57AF"/>
              </a:buClr>
              <a:buFont typeface="Wingdings 3" panose="05040102010807070707" pitchFamily="18" charset="2"/>
              <a:buChar char="}"/>
            </a:pPr>
            <a:endParaRPr lang="en-US" sz="2600" dirty="0"/>
          </a:p>
          <a:p>
            <a:endParaRPr lang="en-US" sz="2400" dirty="0"/>
          </a:p>
          <a:p>
            <a:pPr marL="342900" indent="-342900">
              <a:spcAft>
                <a:spcPts val="600"/>
              </a:spcAft>
              <a:buClr>
                <a:srgbClr val="1B57AF"/>
              </a:buClr>
              <a:buFont typeface="Wingdings 3" panose="05040102010807070707" pitchFamily="18" charset="2"/>
              <a:buChar char="}"/>
            </a:pPr>
            <a:endParaRPr lang="en-US" sz="2400" dirty="0"/>
          </a:p>
          <a:p>
            <a:pPr marL="342900" indent="-342900">
              <a:spcAft>
                <a:spcPts val="600"/>
              </a:spcAft>
              <a:buClr>
                <a:srgbClr val="1B57AF"/>
              </a:buClr>
              <a:buFont typeface="Wingdings 3" panose="05040102010807070707" pitchFamily="18" charset="2"/>
              <a:buChar char="}"/>
            </a:pPr>
            <a:endParaRPr lang="en-US" sz="2400" dirty="0"/>
          </a:p>
          <a:p>
            <a:pPr marL="342900" indent="-342900">
              <a:spcAft>
                <a:spcPts val="600"/>
              </a:spcAft>
              <a:buClr>
                <a:srgbClr val="1B57AF"/>
              </a:buClr>
              <a:buFont typeface="Wingdings 3" panose="05040102010807070707" pitchFamily="18" charset="2"/>
              <a:buChar char="}"/>
            </a:pPr>
            <a:endParaRPr lang="en-US" sz="2200" dirty="0"/>
          </a:p>
          <a:p>
            <a:endParaRPr lang="en-US" dirty="0"/>
          </a:p>
        </p:txBody>
      </p:sp>
    </p:spTree>
    <p:extLst>
      <p:ext uri="{BB962C8B-B14F-4D97-AF65-F5344CB8AC3E}">
        <p14:creationId xmlns:p14="http://schemas.microsoft.com/office/powerpoint/2010/main" val="15333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LST of City Parks</a:t>
            </a: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32364" y="907510"/>
            <a:ext cx="5927272" cy="5859199"/>
          </a:xfrm>
          <a:prstGeom prst="rect">
            <a:avLst/>
          </a:prstGeom>
        </p:spPr>
      </p:pic>
    </p:spTree>
    <p:extLst>
      <p:ext uri="{BB962C8B-B14F-4D97-AF65-F5344CB8AC3E}">
        <p14:creationId xmlns:p14="http://schemas.microsoft.com/office/powerpoint/2010/main" val="3496948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A73A-12A6-48F3-BD5C-2D0A31D10122}"/>
              </a:ext>
            </a:extLst>
          </p:cNvPr>
          <p:cNvSpPr>
            <a:spLocks noGrp="1"/>
          </p:cNvSpPr>
          <p:nvPr>
            <p:ph type="title"/>
          </p:nvPr>
        </p:nvSpPr>
        <p:spPr/>
        <p:txBody>
          <a:bodyPr/>
          <a:lstStyle/>
          <a:p>
            <a:r>
              <a:rPr lang="en-US" dirty="0"/>
              <a:t>Conclusions</a:t>
            </a:r>
          </a:p>
        </p:txBody>
      </p:sp>
      <p:sp>
        <p:nvSpPr>
          <p:cNvPr id="31" name="Rectangle 18">
            <a:extLst>
              <a:ext uri="{FF2B5EF4-FFF2-40B4-BE49-F238E27FC236}">
                <a16:creationId xmlns:a16="http://schemas.microsoft.com/office/drawing/2014/main" id="{33EA4733-9DD3-4F1B-9171-A54BAA5F024D}"/>
              </a:ext>
            </a:extLst>
          </p:cNvPr>
          <p:cNvSpPr>
            <a:spLocks noChangeArrowheads="1"/>
          </p:cNvSpPr>
          <p:nvPr/>
        </p:nvSpPr>
        <p:spPr bwMode="auto">
          <a:xfrm>
            <a:off x="4062413" y="3910013"/>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Rectangle 19">
            <a:extLst>
              <a:ext uri="{FF2B5EF4-FFF2-40B4-BE49-F238E27FC236}">
                <a16:creationId xmlns:a16="http://schemas.microsoft.com/office/drawing/2014/main" id="{4B11BB6F-FFAF-4FD2-9C4E-B16CA96EC2A2}"/>
              </a:ext>
            </a:extLst>
          </p:cNvPr>
          <p:cNvSpPr>
            <a:spLocks noChangeArrowheads="1"/>
          </p:cNvSpPr>
          <p:nvPr/>
        </p:nvSpPr>
        <p:spPr bwMode="auto">
          <a:xfrm>
            <a:off x="4062413" y="4367213"/>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12696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2100" b="1" i="0" u="none" strike="noStrike" cap="none" normalizeH="0" baseline="0">
              <a:ln>
                <a:noFill/>
              </a:ln>
              <a:solidFill>
                <a:srgbClr val="027E6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AB31620-83B1-4C3F-954B-9B8704C959C9}"/>
              </a:ext>
            </a:extLst>
          </p:cNvPr>
          <p:cNvSpPr txBox="1"/>
          <p:nvPr/>
        </p:nvSpPr>
        <p:spPr>
          <a:xfrm rot="21241877">
            <a:off x="5076363" y="4856974"/>
            <a:ext cx="3091050" cy="523220"/>
          </a:xfrm>
          <a:prstGeom prst="rect">
            <a:avLst/>
          </a:prstGeom>
          <a:noFill/>
        </p:spPr>
        <p:txBody>
          <a:bodyPr wrap="square" rtlCol="0">
            <a:spAutoFit/>
          </a:bodyPr>
          <a:lstStyle/>
          <a:p>
            <a:r>
              <a:rPr lang="en-US" sz="2800" b="1" dirty="0">
                <a:solidFill>
                  <a:schemeClr val="bg1"/>
                </a:solidFill>
              </a:rPr>
              <a:t>EXAMPLE IMAGE</a:t>
            </a:r>
          </a:p>
        </p:txBody>
      </p:sp>
      <p:sp>
        <p:nvSpPr>
          <p:cNvPr id="11" name="Text Placeholder 3">
            <a:extLst>
              <a:ext uri="{FF2B5EF4-FFF2-40B4-BE49-F238E27FC236}">
                <a16:creationId xmlns:a16="http://schemas.microsoft.com/office/drawing/2014/main" id="{DBC03C99-F62A-4B5B-9F6A-A4A676265086}"/>
              </a:ext>
            </a:extLst>
          </p:cNvPr>
          <p:cNvSpPr>
            <a:spLocks noGrp="1"/>
          </p:cNvSpPr>
          <p:nvPr>
            <p:ph type="body" sz="half" idx="2"/>
          </p:nvPr>
        </p:nvSpPr>
        <p:spPr>
          <a:xfrm>
            <a:off x="1129146" y="1029248"/>
            <a:ext cx="10314708" cy="5042209"/>
          </a:xfrm>
        </p:spPr>
        <p:txBody>
          <a:bodyPr>
            <a:normAutofit/>
          </a:bodyPr>
          <a:lstStyle/>
          <a:p>
            <a:pPr marL="342900" indent="-342900">
              <a:spcAft>
                <a:spcPts val="600"/>
              </a:spcAft>
              <a:buClr>
                <a:srgbClr val="1B57AF"/>
              </a:buClr>
              <a:buFont typeface="Wingdings 3" panose="05040102010807070707" pitchFamily="18" charset="2"/>
              <a:buChar char="}"/>
            </a:pPr>
            <a:endParaRPr lang="en-US" b="1" dirty="0"/>
          </a:p>
          <a:p>
            <a:pPr marL="342900" indent="-342900">
              <a:spcAft>
                <a:spcPts val="600"/>
              </a:spcAft>
              <a:buClr>
                <a:srgbClr val="1B57AF"/>
              </a:buClr>
              <a:buFont typeface="Wingdings 3" panose="05040102010807070707" pitchFamily="18" charset="2"/>
              <a:buChar char="}"/>
            </a:pPr>
            <a:r>
              <a:rPr lang="en-US" sz="2200" dirty="0">
                <a:latin typeface="Century Gothic" charset="0"/>
                <a:ea typeface="Century Gothic" charset="0"/>
                <a:cs typeface="Century Gothic" charset="0"/>
              </a:rPr>
              <a:t>There is a strong </a:t>
            </a:r>
            <a:r>
              <a:rPr lang="en-US" sz="2200" b="1" dirty="0">
                <a:latin typeface="Century Gothic" charset="0"/>
                <a:ea typeface="Century Gothic" charset="0"/>
                <a:cs typeface="Century Gothic" charset="0"/>
              </a:rPr>
              <a:t>negative correlation </a:t>
            </a:r>
            <a:r>
              <a:rPr lang="en-US" sz="2200" dirty="0">
                <a:latin typeface="Century Gothic" charset="0"/>
                <a:ea typeface="Century Gothic" charset="0"/>
                <a:cs typeface="Century Gothic" charset="0"/>
              </a:rPr>
              <a:t>between </a:t>
            </a:r>
            <a:r>
              <a:rPr lang="en-US" sz="2200" b="1" dirty="0">
                <a:latin typeface="Century Gothic" charset="0"/>
                <a:ea typeface="Century Gothic" charset="0"/>
                <a:cs typeface="Century Gothic" charset="0"/>
              </a:rPr>
              <a:t>NDVI</a:t>
            </a:r>
            <a:r>
              <a:rPr lang="en-US" sz="2200" dirty="0">
                <a:latin typeface="Century Gothic" charset="0"/>
                <a:ea typeface="Century Gothic" charset="0"/>
                <a:cs typeface="Century Gothic" charset="0"/>
              </a:rPr>
              <a:t> and </a:t>
            </a:r>
            <a:r>
              <a:rPr lang="en-US" sz="2200" b="1" dirty="0">
                <a:latin typeface="Century Gothic" charset="0"/>
                <a:ea typeface="Century Gothic" charset="0"/>
                <a:cs typeface="Century Gothic" charset="0"/>
              </a:rPr>
              <a:t>LST</a:t>
            </a:r>
            <a:r>
              <a:rPr lang="en-US" sz="2200" dirty="0">
                <a:latin typeface="Century Gothic" charset="0"/>
                <a:ea typeface="Century Gothic" charset="0"/>
                <a:cs typeface="Century Gothic" charset="0"/>
              </a:rPr>
              <a:t>, a strong </a:t>
            </a:r>
            <a:r>
              <a:rPr lang="en-US" sz="2200" b="1" dirty="0">
                <a:latin typeface="Century Gothic" charset="0"/>
                <a:ea typeface="Century Gothic" charset="0"/>
                <a:cs typeface="Century Gothic" charset="0"/>
              </a:rPr>
              <a:t>positive correlation</a:t>
            </a:r>
            <a:r>
              <a:rPr lang="en-US" sz="2200" dirty="0">
                <a:latin typeface="Century Gothic" charset="0"/>
                <a:ea typeface="Century Gothic" charset="0"/>
                <a:cs typeface="Century Gothic" charset="0"/>
              </a:rPr>
              <a:t> between the </a:t>
            </a:r>
            <a:r>
              <a:rPr lang="en-US" sz="2200" b="1" dirty="0">
                <a:latin typeface="Century Gothic" charset="0"/>
                <a:ea typeface="Century Gothic" charset="0"/>
                <a:cs typeface="Century Gothic" charset="0"/>
              </a:rPr>
              <a:t>percentage of impervious land cover </a:t>
            </a:r>
            <a:r>
              <a:rPr lang="en-US" sz="2200" dirty="0">
                <a:latin typeface="Century Gothic" charset="0"/>
                <a:ea typeface="Century Gothic" charset="0"/>
                <a:cs typeface="Century Gothic" charset="0"/>
              </a:rPr>
              <a:t>and </a:t>
            </a:r>
            <a:r>
              <a:rPr lang="en-US" sz="2200" b="1" dirty="0">
                <a:latin typeface="Century Gothic" charset="0"/>
                <a:ea typeface="Century Gothic" charset="0"/>
                <a:cs typeface="Century Gothic" charset="0"/>
              </a:rPr>
              <a:t>LST</a:t>
            </a:r>
            <a:r>
              <a:rPr lang="en-US" sz="2200" dirty="0">
                <a:latin typeface="Century Gothic" charset="0"/>
                <a:ea typeface="Century Gothic" charset="0"/>
                <a:cs typeface="Century Gothic" charset="0"/>
              </a:rPr>
              <a:t>, and a strong </a:t>
            </a:r>
            <a:r>
              <a:rPr lang="en-US" sz="2200" b="1" dirty="0">
                <a:latin typeface="Century Gothic" charset="0"/>
                <a:ea typeface="Century Gothic" charset="0"/>
                <a:cs typeface="Century Gothic" charset="0"/>
              </a:rPr>
              <a:t>negative correlation </a:t>
            </a:r>
            <a:r>
              <a:rPr lang="en-US" sz="2200" dirty="0">
                <a:latin typeface="Century Gothic" charset="0"/>
                <a:ea typeface="Century Gothic" charset="0"/>
                <a:cs typeface="Century Gothic" charset="0"/>
              </a:rPr>
              <a:t>between the </a:t>
            </a:r>
            <a:r>
              <a:rPr lang="en-US" sz="2200" b="1" dirty="0">
                <a:latin typeface="Century Gothic" charset="0"/>
                <a:ea typeface="Century Gothic" charset="0"/>
                <a:cs typeface="Century Gothic" charset="0"/>
              </a:rPr>
              <a:t>percentage tree land cover </a:t>
            </a:r>
            <a:r>
              <a:rPr lang="en-US" sz="2200" dirty="0">
                <a:latin typeface="Century Gothic" charset="0"/>
                <a:ea typeface="Century Gothic" charset="0"/>
                <a:cs typeface="Century Gothic" charset="0"/>
              </a:rPr>
              <a:t>and </a:t>
            </a:r>
            <a:r>
              <a:rPr lang="en-US" sz="2200" b="1" dirty="0">
                <a:latin typeface="Century Gothic" charset="0"/>
                <a:ea typeface="Century Gothic" charset="0"/>
                <a:cs typeface="Century Gothic" charset="0"/>
              </a:rPr>
              <a:t>LST.</a:t>
            </a:r>
          </a:p>
          <a:p>
            <a:pPr marL="342900" indent="-342900">
              <a:spcAft>
                <a:spcPts val="600"/>
              </a:spcAft>
              <a:buClr>
                <a:srgbClr val="1B57AF"/>
              </a:buClr>
              <a:buFont typeface="Wingdings 3" panose="05040102010807070707" pitchFamily="18" charset="2"/>
              <a:buChar char="}"/>
            </a:pPr>
            <a:r>
              <a:rPr lang="en-US" sz="2200" b="1" dirty="0">
                <a:latin typeface="Century Gothic" charset="0"/>
                <a:ea typeface="Century Gothic" charset="0"/>
                <a:cs typeface="Century Gothic" charset="0"/>
              </a:rPr>
              <a:t>Decreasing</a:t>
            </a:r>
            <a:r>
              <a:rPr lang="en-US" sz="2200" dirty="0">
                <a:latin typeface="Century Gothic" charset="0"/>
                <a:ea typeface="Century Gothic" charset="0"/>
                <a:cs typeface="Century Gothic" charset="0"/>
              </a:rPr>
              <a:t> the percentage of </a:t>
            </a:r>
            <a:r>
              <a:rPr lang="en-US" sz="2200" b="1" dirty="0">
                <a:latin typeface="Century Gothic" charset="0"/>
                <a:ea typeface="Century Gothic" charset="0"/>
                <a:cs typeface="Century Gothic" charset="0"/>
              </a:rPr>
              <a:t>building and soil </a:t>
            </a:r>
            <a:r>
              <a:rPr lang="en-US" sz="2200" dirty="0">
                <a:latin typeface="Century Gothic" charset="0"/>
                <a:ea typeface="Century Gothic" charset="0"/>
                <a:cs typeface="Century Gothic" charset="0"/>
              </a:rPr>
              <a:t>land cover and </a:t>
            </a:r>
            <a:r>
              <a:rPr lang="en-US" sz="2200" b="1" dirty="0">
                <a:latin typeface="Century Gothic" charset="0"/>
                <a:ea typeface="Century Gothic" charset="0"/>
                <a:cs typeface="Century Gothic" charset="0"/>
              </a:rPr>
              <a:t>increasing </a:t>
            </a:r>
            <a:r>
              <a:rPr lang="en-US" sz="2200" dirty="0">
                <a:latin typeface="Century Gothic" charset="0"/>
                <a:ea typeface="Century Gothic" charset="0"/>
                <a:cs typeface="Century Gothic" charset="0"/>
              </a:rPr>
              <a:t>the percentage </a:t>
            </a:r>
            <a:r>
              <a:rPr lang="en-US" sz="2200" b="1" dirty="0">
                <a:latin typeface="Century Gothic" charset="0"/>
                <a:ea typeface="Century Gothic" charset="0"/>
                <a:cs typeface="Century Gothic" charset="0"/>
              </a:rPr>
              <a:t>grass </a:t>
            </a:r>
            <a:r>
              <a:rPr lang="en-US" sz="2200" dirty="0">
                <a:latin typeface="Century Gothic" charset="0"/>
                <a:ea typeface="Century Gothic" charset="0"/>
                <a:cs typeface="Century Gothic" charset="0"/>
              </a:rPr>
              <a:t>land cover could improve the thermal comfort of parks.</a:t>
            </a:r>
          </a:p>
          <a:p>
            <a:pPr marL="342900" indent="-342900">
              <a:spcAft>
                <a:spcPts val="600"/>
              </a:spcAft>
              <a:buClr>
                <a:srgbClr val="1B57AF"/>
              </a:buClr>
              <a:buFont typeface="Wingdings 3" panose="05040102010807070707" pitchFamily="18" charset="2"/>
              <a:buChar char="}"/>
            </a:pPr>
            <a:r>
              <a:rPr lang="en-US" sz="2200" dirty="0">
                <a:latin typeface="Century Gothic" charset="0"/>
                <a:ea typeface="Century Gothic" charset="0"/>
                <a:cs typeface="Century Gothic" charset="0"/>
              </a:rPr>
              <a:t>In order to help </a:t>
            </a:r>
            <a:r>
              <a:rPr lang="en-US" sz="2200" b="1" dirty="0">
                <a:latin typeface="Century Gothic" charset="0"/>
                <a:ea typeface="Century Gothic" charset="0"/>
                <a:cs typeface="Century Gothic" charset="0"/>
              </a:rPr>
              <a:t>mitigate the UHI effect</a:t>
            </a:r>
            <a:r>
              <a:rPr lang="en-US" sz="2200" dirty="0">
                <a:latin typeface="Century Gothic" charset="0"/>
                <a:ea typeface="Century Gothic" charset="0"/>
                <a:cs typeface="Century Gothic" charset="0"/>
              </a:rPr>
              <a:t>, the City of Tempe could focus its efforts on the area west of the AZ Route101and north of US Route 60.</a:t>
            </a:r>
          </a:p>
          <a:p>
            <a:pPr marL="342900" indent="-342900">
              <a:spcAft>
                <a:spcPts val="600"/>
              </a:spcAft>
              <a:buClr>
                <a:srgbClr val="1B57AF"/>
              </a:buClr>
              <a:buFont typeface="Wingdings 3" panose="05040102010807070707" pitchFamily="18" charset="2"/>
              <a:buChar char="}"/>
            </a:pPr>
            <a:r>
              <a:rPr lang="en-US" sz="2200" b="1" dirty="0">
                <a:latin typeface="Century Gothic" charset="0"/>
                <a:ea typeface="Century Gothic" charset="0"/>
                <a:cs typeface="Century Gothic" charset="0"/>
              </a:rPr>
              <a:t>Planting more trees </a:t>
            </a:r>
            <a:r>
              <a:rPr lang="en-US" sz="2200" dirty="0">
                <a:latin typeface="Century Gothic" charset="0"/>
                <a:ea typeface="Century Gothic" charset="0"/>
                <a:cs typeface="Century Gothic" charset="0"/>
              </a:rPr>
              <a:t>on areas with </a:t>
            </a:r>
            <a:r>
              <a:rPr lang="en-US" sz="2200" b="1" dirty="0">
                <a:latin typeface="Century Gothic" charset="0"/>
                <a:ea typeface="Century Gothic" charset="0"/>
                <a:cs typeface="Century Gothic" charset="0"/>
              </a:rPr>
              <a:t>building land cover </a:t>
            </a:r>
            <a:r>
              <a:rPr lang="en-US" sz="2200" dirty="0">
                <a:latin typeface="Century Gothic" charset="0"/>
                <a:ea typeface="Century Gothic" charset="0"/>
                <a:cs typeface="Century Gothic" charset="0"/>
              </a:rPr>
              <a:t>could help the City of Tempe achieve its goal of becoming a </a:t>
            </a:r>
            <a:r>
              <a:rPr lang="en-US" sz="2200" b="1" dirty="0">
                <a:latin typeface="Century Gothic" charset="0"/>
                <a:ea typeface="Century Gothic" charset="0"/>
                <a:cs typeface="Century Gothic" charset="0"/>
              </a:rPr>
              <a:t>20-minute walkable city.</a:t>
            </a:r>
          </a:p>
          <a:p>
            <a:pPr marL="342900" indent="-342900">
              <a:spcAft>
                <a:spcPts val="600"/>
              </a:spcAft>
              <a:buClr>
                <a:srgbClr val="1B57AF"/>
              </a:buClr>
              <a:buFont typeface="Wingdings 3" panose="05040102010807070707" pitchFamily="18" charset="2"/>
              <a:buChar char="}"/>
            </a:pPr>
            <a:endParaRPr lang="en-US" sz="2200" dirty="0">
              <a:latin typeface="Century Gothic" charset="0"/>
              <a:ea typeface="Century Gothic" charset="0"/>
              <a:cs typeface="Century Gothic" charset="0"/>
            </a:endParaRPr>
          </a:p>
          <a:p>
            <a:pPr marL="342900" indent="-342900">
              <a:spcAft>
                <a:spcPts val="600"/>
              </a:spcAft>
              <a:buClr>
                <a:srgbClr val="1B57AF"/>
              </a:buClr>
              <a:buFont typeface="Wingdings 3" panose="05040102010807070707" pitchFamily="18" charset="2"/>
              <a:buChar char="}"/>
            </a:pPr>
            <a:endParaRPr lang="en-US" sz="2200" dirty="0">
              <a:latin typeface="Century Gothic" charset="0"/>
              <a:ea typeface="Century Gothic" charset="0"/>
              <a:cs typeface="Century Gothic" charset="0"/>
            </a:endParaRPr>
          </a:p>
        </p:txBody>
      </p:sp>
    </p:spTree>
    <p:extLst>
      <p:ext uri="{BB962C8B-B14F-4D97-AF65-F5344CB8AC3E}">
        <p14:creationId xmlns:p14="http://schemas.microsoft.com/office/powerpoint/2010/main" val="348908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E2CF-F247-4DDD-9415-287D88F82350}"/>
              </a:ext>
            </a:extLst>
          </p:cNvPr>
          <p:cNvSpPr>
            <a:spLocks noGrp="1"/>
          </p:cNvSpPr>
          <p:nvPr>
            <p:ph type="title"/>
          </p:nvPr>
        </p:nvSpPr>
        <p:spPr>
          <a:xfrm>
            <a:off x="1000125" y="381453"/>
            <a:ext cx="10233148" cy="479425"/>
          </a:xfrm>
        </p:spPr>
        <p:txBody>
          <a:bodyPr/>
          <a:lstStyle/>
          <a:p>
            <a:r>
              <a:rPr lang="en-US" dirty="0"/>
              <a:t>Uncertainties &amp; Limitations</a:t>
            </a:r>
          </a:p>
        </p:txBody>
      </p:sp>
      <p:sp>
        <p:nvSpPr>
          <p:cNvPr id="4" name="Text Placeholder 3">
            <a:extLst>
              <a:ext uri="{FF2B5EF4-FFF2-40B4-BE49-F238E27FC236}">
                <a16:creationId xmlns:a16="http://schemas.microsoft.com/office/drawing/2014/main" id="{0B4B6428-3455-4413-B9CC-A9F5B47BAD77}"/>
              </a:ext>
            </a:extLst>
          </p:cNvPr>
          <p:cNvSpPr>
            <a:spLocks noGrp="1"/>
          </p:cNvSpPr>
          <p:nvPr>
            <p:ph type="body" sz="half" idx="2"/>
          </p:nvPr>
        </p:nvSpPr>
        <p:spPr>
          <a:xfrm>
            <a:off x="1000125" y="1049906"/>
            <a:ext cx="10233148" cy="2929109"/>
          </a:xfrm>
        </p:spPr>
        <p:txBody>
          <a:bodyPr>
            <a:normAutofit/>
          </a:bodyPr>
          <a:lstStyle/>
          <a:p>
            <a:pPr marL="342900" indent="-342900">
              <a:spcBef>
                <a:spcPts val="200"/>
              </a:spcBef>
              <a:buClr>
                <a:srgbClr val="1B57AF"/>
              </a:buClr>
              <a:buFont typeface="Wingdings 3" panose="05040102010807070707" pitchFamily="18" charset="2"/>
              <a:buChar char="}"/>
            </a:pPr>
            <a:r>
              <a:rPr lang="en-US" sz="2400" dirty="0"/>
              <a:t>Spatial resolution of Landsat imagery limits individual tree identification and closer analysis of parks’ land surface temperatures</a:t>
            </a:r>
          </a:p>
          <a:p>
            <a:pPr marL="342900" indent="-342900">
              <a:spcBef>
                <a:spcPts val="200"/>
              </a:spcBef>
              <a:buClr>
                <a:srgbClr val="1B57AF"/>
              </a:buClr>
              <a:buFont typeface="Wingdings 3" panose="05040102010807070707" pitchFamily="18" charset="2"/>
              <a:buChar char="}"/>
            </a:pPr>
            <a:endParaRPr lang="en-US" sz="2400" dirty="0"/>
          </a:p>
          <a:p>
            <a:pPr marL="342900" indent="-342900">
              <a:spcBef>
                <a:spcPts val="200"/>
              </a:spcBef>
              <a:buClr>
                <a:srgbClr val="1B57AF"/>
              </a:buClr>
              <a:buFont typeface="Wingdings 3" panose="05040102010807070707" pitchFamily="18" charset="2"/>
              <a:buChar char="}"/>
            </a:pPr>
            <a:r>
              <a:rPr lang="en-US" sz="2400" dirty="0"/>
              <a:t>Land cover classification includes “tree” class</a:t>
            </a:r>
          </a:p>
          <a:p>
            <a:pPr marL="342900" indent="-342900">
              <a:spcBef>
                <a:spcPts val="200"/>
              </a:spcBef>
              <a:buClr>
                <a:srgbClr val="1B57AF"/>
              </a:buClr>
              <a:buFont typeface="Wingdings 3" panose="05040102010807070707" pitchFamily="18" charset="2"/>
              <a:buChar char="}"/>
            </a:pPr>
            <a:endParaRPr lang="en-US" sz="2400" dirty="0"/>
          </a:p>
          <a:p>
            <a:pPr marL="342900" indent="-342900">
              <a:spcBef>
                <a:spcPts val="200"/>
              </a:spcBef>
              <a:buClr>
                <a:srgbClr val="1B57AF"/>
              </a:buClr>
              <a:buFont typeface="Wingdings 3" panose="05040102010807070707" pitchFamily="18" charset="2"/>
              <a:buChar char="}"/>
            </a:pPr>
            <a:r>
              <a:rPr lang="en-US" sz="2400" dirty="0"/>
              <a:t>Difference in weather between years affects the greenness of vegetation and land surface temperature</a:t>
            </a:r>
          </a:p>
        </p:txBody>
      </p:sp>
      <p:sp>
        <p:nvSpPr>
          <p:cNvPr id="14" name="Rectangle 13">
            <a:extLst>
              <a:ext uri="{FF2B5EF4-FFF2-40B4-BE49-F238E27FC236}">
                <a16:creationId xmlns:a16="http://schemas.microsoft.com/office/drawing/2014/main" id="{B40C5200-C714-46A2-86F6-1451C1B897E1}"/>
              </a:ext>
            </a:extLst>
          </p:cNvPr>
          <p:cNvSpPr/>
          <p:nvPr/>
        </p:nvSpPr>
        <p:spPr>
          <a:xfrm>
            <a:off x="0" y="4184373"/>
            <a:ext cx="12192000" cy="2626979"/>
          </a:xfrm>
          <a:prstGeom prst="rect">
            <a:avLst/>
          </a:prstGeom>
          <a:solidFill>
            <a:srgbClr val="1B57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Magnifying glass">
            <a:extLst>
              <a:ext uri="{FF2B5EF4-FFF2-40B4-BE49-F238E27FC236}">
                <a16:creationId xmlns:a16="http://schemas.microsoft.com/office/drawing/2014/main" id="{45434367-E0A4-4121-864C-CE9880D75A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782378" y="4445970"/>
            <a:ext cx="2103783" cy="2103783"/>
          </a:xfrm>
          <a:prstGeom prst="rect">
            <a:avLst/>
          </a:prstGeom>
        </p:spPr>
      </p:pic>
      <p:pic>
        <p:nvPicPr>
          <p:cNvPr id="18" name="Graphic 17" descr="Gears">
            <a:extLst>
              <a:ext uri="{FF2B5EF4-FFF2-40B4-BE49-F238E27FC236}">
                <a16:creationId xmlns:a16="http://schemas.microsoft.com/office/drawing/2014/main" id="{32BB12FB-309B-4915-9E54-C3DFD6820F4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8566272" y="4371426"/>
            <a:ext cx="2252869" cy="2252869"/>
          </a:xfrm>
          <a:prstGeom prst="rect">
            <a:avLst/>
          </a:prstGeom>
        </p:spPr>
      </p:pic>
      <p:pic>
        <p:nvPicPr>
          <p:cNvPr id="20" name="Graphic 19" descr="Lightbulb">
            <a:extLst>
              <a:ext uri="{FF2B5EF4-FFF2-40B4-BE49-F238E27FC236}">
                <a16:creationId xmlns:a16="http://schemas.microsoft.com/office/drawing/2014/main" id="{422EA9DD-EBB2-49BE-8426-BBD188E5A6A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181600" y="4850296"/>
            <a:ext cx="914400" cy="914400"/>
          </a:xfrm>
          <a:prstGeom prst="rect">
            <a:avLst/>
          </a:prstGeom>
        </p:spPr>
      </p:pic>
      <p:pic>
        <p:nvPicPr>
          <p:cNvPr id="26" name="Graphic 25" descr="Bar chart">
            <a:extLst>
              <a:ext uri="{FF2B5EF4-FFF2-40B4-BE49-F238E27FC236}">
                <a16:creationId xmlns:a16="http://schemas.microsoft.com/office/drawing/2014/main" id="{7E889328-84F7-4470-AFB5-77F4B62926A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837786" y="4653722"/>
            <a:ext cx="1839154" cy="1839154"/>
          </a:xfrm>
          <a:prstGeom prst="rect">
            <a:avLst/>
          </a:prstGeom>
        </p:spPr>
      </p:pic>
      <p:sp>
        <p:nvSpPr>
          <p:cNvPr id="27" name="Rectangle 26">
            <a:extLst>
              <a:ext uri="{FF2B5EF4-FFF2-40B4-BE49-F238E27FC236}">
                <a16:creationId xmlns:a16="http://schemas.microsoft.com/office/drawing/2014/main" id="{996B5E87-0E4F-4670-9119-64B32FA5A7BE}"/>
              </a:ext>
            </a:extLst>
          </p:cNvPr>
          <p:cNvSpPr/>
          <p:nvPr/>
        </p:nvSpPr>
        <p:spPr>
          <a:xfrm>
            <a:off x="0" y="6566143"/>
            <a:ext cx="10390909" cy="1013611"/>
          </a:xfrm>
          <a:prstGeom prst="rect">
            <a:avLst/>
          </a:prstGeom>
        </p:spPr>
        <p:txBody>
          <a:bodyPr wrap="square">
            <a:spAutoFit/>
          </a:bodyPr>
          <a:lstStyle/>
          <a:p>
            <a:pPr>
              <a:lnSpc>
                <a:spcPct val="90000"/>
              </a:lnSpc>
              <a:spcBef>
                <a:spcPts val="1000"/>
              </a:spcBef>
              <a:defRPr/>
            </a:pPr>
            <a:r>
              <a:rPr lang="en-US" sz="1200" dirty="0">
                <a:solidFill>
                  <a:schemeClr val="bg1"/>
                </a:solidFill>
              </a:rPr>
              <a:t>Image Credits: PowerPoint Icon</a:t>
            </a:r>
          </a:p>
          <a:p>
            <a:pPr>
              <a:lnSpc>
                <a:spcPct val="90000"/>
              </a:lnSpc>
              <a:spcBef>
                <a:spcPts val="1000"/>
              </a:spcBef>
              <a:defRPr/>
            </a:pPr>
            <a:r>
              <a:rPr lang="en-US" dirty="0"/>
              <a:t> </a:t>
            </a:r>
          </a:p>
          <a:p>
            <a:pPr lvl="0">
              <a:lnSpc>
                <a:spcPct val="90000"/>
              </a:lnSpc>
              <a:spcBef>
                <a:spcPts val="1000"/>
              </a:spcBef>
              <a:defRPr/>
            </a:pPr>
            <a:r>
              <a:rPr lang="en-US" dirty="0">
                <a:solidFill>
                  <a:schemeClr val="tx1">
                    <a:lumMod val="75000"/>
                    <a:lumOff val="25000"/>
                  </a:schemeClr>
                </a:solidFill>
              </a:rPr>
              <a:t> </a:t>
            </a:r>
          </a:p>
        </p:txBody>
      </p:sp>
    </p:spTree>
    <p:extLst>
      <p:ext uri="{BB962C8B-B14F-4D97-AF65-F5344CB8AC3E}">
        <p14:creationId xmlns:p14="http://schemas.microsoft.com/office/powerpoint/2010/main" val="230664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56DF-DCCD-4444-8419-A81AC10EEDDD}"/>
              </a:ext>
            </a:extLst>
          </p:cNvPr>
          <p:cNvSpPr>
            <a:spLocks noGrp="1"/>
          </p:cNvSpPr>
          <p:nvPr>
            <p:ph type="title"/>
          </p:nvPr>
        </p:nvSpPr>
        <p:spPr/>
        <p:txBody>
          <a:bodyPr/>
          <a:lstStyle/>
          <a:p>
            <a:r>
              <a:rPr lang="en-US" dirty="0"/>
              <a:t>Study Area</a:t>
            </a:r>
          </a:p>
        </p:txBody>
      </p:sp>
      <p:sp>
        <p:nvSpPr>
          <p:cNvPr id="4" name="Text Placeholder 3">
            <a:extLst>
              <a:ext uri="{FF2B5EF4-FFF2-40B4-BE49-F238E27FC236}">
                <a16:creationId xmlns:a16="http://schemas.microsoft.com/office/drawing/2014/main" id="{55BD0E38-2E82-4D74-B93F-024B16547056}"/>
              </a:ext>
            </a:extLst>
          </p:cNvPr>
          <p:cNvSpPr>
            <a:spLocks noGrp="1"/>
          </p:cNvSpPr>
          <p:nvPr>
            <p:ph type="body" sz="half" idx="2"/>
          </p:nvPr>
        </p:nvSpPr>
        <p:spPr>
          <a:xfrm>
            <a:off x="7516489" y="1154030"/>
            <a:ext cx="4418336" cy="4951451"/>
          </a:xfrm>
        </p:spPr>
        <p:txBody>
          <a:bodyPr>
            <a:normAutofit/>
          </a:bodyPr>
          <a:lstStyle/>
          <a:p>
            <a:r>
              <a:rPr lang="en-US" b="1" dirty="0"/>
              <a:t>Tempe, Arizona</a:t>
            </a:r>
          </a:p>
          <a:p>
            <a:pPr marL="342900" indent="-342900">
              <a:buClr>
                <a:srgbClr val="1B57AF"/>
              </a:buClr>
              <a:buFont typeface="Wingdings 3" panose="05040102010807070707" pitchFamily="18" charset="2"/>
              <a:buChar char="}"/>
            </a:pPr>
            <a:r>
              <a:rPr lang="en-US" dirty="0"/>
              <a:t>Located in the northern Sonoran Desert</a:t>
            </a:r>
          </a:p>
          <a:p>
            <a:pPr marL="342900" indent="-342900">
              <a:buClr>
                <a:srgbClr val="1B57AF"/>
              </a:buClr>
              <a:buFont typeface="Wingdings 3" panose="05040102010807070707" pitchFamily="18" charset="2"/>
              <a:buChar char="}"/>
            </a:pPr>
            <a:r>
              <a:rPr lang="en-US" dirty="0"/>
              <a:t>33.4255° N, 111.9400° W</a:t>
            </a:r>
          </a:p>
          <a:p>
            <a:pPr marL="342900" indent="-342900">
              <a:buClr>
                <a:srgbClr val="1B57AF"/>
              </a:buClr>
              <a:buFont typeface="Wingdings 3" panose="05040102010807070707" pitchFamily="18" charset="2"/>
              <a:buChar char="}"/>
            </a:pPr>
            <a:r>
              <a:rPr lang="en-US" dirty="0"/>
              <a:t>Area: 40.23 </a:t>
            </a:r>
            <a:r>
              <a:rPr lang="en-US" dirty="0" err="1"/>
              <a:t>sq</a:t>
            </a:r>
            <a:r>
              <a:rPr lang="en-US" dirty="0"/>
              <a:t> mi</a:t>
            </a:r>
          </a:p>
          <a:p>
            <a:pPr marL="342900" indent="-342900">
              <a:buClr>
                <a:srgbClr val="1B57AF"/>
              </a:buClr>
              <a:buFont typeface="Wingdings 3" panose="05040102010807070707" pitchFamily="18" charset="2"/>
              <a:buChar char="}"/>
            </a:pPr>
            <a:r>
              <a:rPr lang="en-US" dirty="0"/>
              <a:t>Population (2010): 161,719</a:t>
            </a:r>
          </a:p>
          <a:p>
            <a:pPr marL="342900" indent="-342900">
              <a:buClr>
                <a:srgbClr val="1B57AF"/>
              </a:buClr>
              <a:buFont typeface="Wingdings 3" panose="05040102010807070707" pitchFamily="18" charset="2"/>
              <a:buChar char="}"/>
            </a:pPr>
            <a:r>
              <a:rPr lang="en-US" dirty="0"/>
              <a:t>Temperature: Summer daily maximum over 37°C (100°F) </a:t>
            </a:r>
          </a:p>
          <a:p>
            <a:pPr marL="342900" indent="-342900">
              <a:buClr>
                <a:srgbClr val="1B57AF"/>
              </a:buClr>
              <a:buFont typeface="Wingdings 3" panose="05040102010807070707" pitchFamily="18" charset="2"/>
              <a:buChar char="}"/>
            </a:pPr>
            <a:endParaRPr lang="en-US" dirty="0"/>
          </a:p>
          <a:p>
            <a:pPr marL="342900" indent="-342900">
              <a:buClr>
                <a:srgbClr val="1B57AF"/>
              </a:buClr>
              <a:buFont typeface="Wingdings 3" panose="05040102010807070707" pitchFamily="18" charset="2"/>
              <a:buChar char="}"/>
            </a:pPr>
            <a:endParaRPr lang="en-US" dirty="0"/>
          </a:p>
          <a:p>
            <a:pPr>
              <a:buClr>
                <a:srgbClr val="1B57AF"/>
              </a:buClr>
            </a:pPr>
            <a:r>
              <a:rPr lang="en-US" b="1" dirty="0"/>
              <a:t>Study Period</a:t>
            </a:r>
          </a:p>
          <a:p>
            <a:pPr marL="342900" indent="-342900">
              <a:buClr>
                <a:srgbClr val="1B57AF"/>
              </a:buClr>
              <a:buFont typeface="Wingdings 3" panose="05040102010807070707" pitchFamily="18" charset="2"/>
              <a:buChar char="}"/>
            </a:pPr>
            <a:r>
              <a:rPr lang="en-US" dirty="0"/>
              <a:t>1998 to 2018 (May to October)</a:t>
            </a:r>
          </a:p>
        </p:txBody>
      </p:sp>
      <p:pic>
        <p:nvPicPr>
          <p:cNvPr id="14" name="Picture 13">
            <a:extLst>
              <a:ext uri="{FF2B5EF4-FFF2-40B4-BE49-F238E27FC236}">
                <a16:creationId xmlns:a16="http://schemas.microsoft.com/office/drawing/2014/main" id="{C86F32A1-F342-4A55-880E-164E93AEFB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8372" y="1154030"/>
            <a:ext cx="6911208" cy="488731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1F10B590-597D-42C8-A417-785BD63D253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2602" y="5561915"/>
            <a:ext cx="1722412" cy="284109"/>
          </a:xfrm>
          <a:prstGeom prst="rect">
            <a:avLst/>
          </a:prstGeom>
        </p:spPr>
      </p:pic>
      <p:sp>
        <p:nvSpPr>
          <p:cNvPr id="17" name="TextBox 16">
            <a:extLst>
              <a:ext uri="{FF2B5EF4-FFF2-40B4-BE49-F238E27FC236}">
                <a16:creationId xmlns:a16="http://schemas.microsoft.com/office/drawing/2014/main" id="{903803F6-871E-487E-B110-E630F74F2B1E}"/>
              </a:ext>
            </a:extLst>
          </p:cNvPr>
          <p:cNvSpPr txBox="1"/>
          <p:nvPr/>
        </p:nvSpPr>
        <p:spPr>
          <a:xfrm>
            <a:off x="3697013" y="5569025"/>
            <a:ext cx="1844565" cy="276999"/>
          </a:xfrm>
          <a:prstGeom prst="rect">
            <a:avLst/>
          </a:prstGeom>
          <a:noFill/>
        </p:spPr>
        <p:txBody>
          <a:bodyPr wrap="square" rtlCol="0">
            <a:spAutoFit/>
          </a:bodyPr>
          <a:lstStyle/>
          <a:p>
            <a:r>
              <a:rPr lang="en-US" sz="1200" dirty="0">
                <a:solidFill>
                  <a:schemeClr val="tx1">
                    <a:lumMod val="75000"/>
                    <a:lumOff val="25000"/>
                  </a:schemeClr>
                </a:solidFill>
              </a:rPr>
              <a:t>City of Tempe</a:t>
            </a:r>
          </a:p>
        </p:txBody>
      </p:sp>
      <p:pic>
        <p:nvPicPr>
          <p:cNvPr id="23" name="Picture 22">
            <a:extLst>
              <a:ext uri="{FF2B5EF4-FFF2-40B4-BE49-F238E27FC236}">
                <a16:creationId xmlns:a16="http://schemas.microsoft.com/office/drawing/2014/main" id="{8C968D8F-FF69-4142-B0E3-CE5323C36B4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19453" y="1441271"/>
            <a:ext cx="2509967" cy="1868214"/>
          </a:xfrm>
          <a:prstGeom prst="rect">
            <a:avLst/>
          </a:prstGeom>
          <a:ln w="12700">
            <a:solidFill>
              <a:schemeClr val="tx1"/>
            </a:solidFill>
          </a:ln>
        </p:spPr>
      </p:pic>
      <p:sp>
        <p:nvSpPr>
          <p:cNvPr id="24" name="TextBox 23">
            <a:extLst>
              <a:ext uri="{FF2B5EF4-FFF2-40B4-BE49-F238E27FC236}">
                <a16:creationId xmlns:a16="http://schemas.microsoft.com/office/drawing/2014/main" id="{FF4D2DD4-AD60-4EC1-9ECC-7132C5258C0B}"/>
              </a:ext>
            </a:extLst>
          </p:cNvPr>
          <p:cNvSpPr txBox="1"/>
          <p:nvPr/>
        </p:nvSpPr>
        <p:spPr>
          <a:xfrm>
            <a:off x="4594901" y="2208046"/>
            <a:ext cx="543911" cy="276999"/>
          </a:xfrm>
          <a:prstGeom prst="rect">
            <a:avLst/>
          </a:prstGeom>
          <a:noFill/>
        </p:spPr>
        <p:txBody>
          <a:bodyPr wrap="square" rtlCol="0">
            <a:spAutoFit/>
          </a:bodyPr>
          <a:lstStyle/>
          <a:p>
            <a:r>
              <a:rPr lang="en-US" sz="1200" dirty="0">
                <a:solidFill>
                  <a:schemeClr val="tx1">
                    <a:lumMod val="75000"/>
                    <a:lumOff val="25000"/>
                  </a:schemeClr>
                </a:solidFill>
              </a:rPr>
              <a:t>CA</a:t>
            </a:r>
          </a:p>
        </p:txBody>
      </p:sp>
      <p:sp>
        <p:nvSpPr>
          <p:cNvPr id="25" name="TextBox 24">
            <a:extLst>
              <a:ext uri="{FF2B5EF4-FFF2-40B4-BE49-F238E27FC236}">
                <a16:creationId xmlns:a16="http://schemas.microsoft.com/office/drawing/2014/main" id="{14BCC8D9-C995-407B-8884-513763377230}"/>
              </a:ext>
            </a:extLst>
          </p:cNvPr>
          <p:cNvSpPr txBox="1"/>
          <p:nvPr/>
        </p:nvSpPr>
        <p:spPr>
          <a:xfrm>
            <a:off x="5721271" y="2069547"/>
            <a:ext cx="551792" cy="276999"/>
          </a:xfrm>
          <a:prstGeom prst="rect">
            <a:avLst/>
          </a:prstGeom>
          <a:noFill/>
        </p:spPr>
        <p:txBody>
          <a:bodyPr wrap="square" rtlCol="0">
            <a:spAutoFit/>
          </a:bodyPr>
          <a:lstStyle/>
          <a:p>
            <a:r>
              <a:rPr lang="en-US" sz="1200" dirty="0">
                <a:solidFill>
                  <a:schemeClr val="tx1">
                    <a:lumMod val="75000"/>
                    <a:lumOff val="25000"/>
                  </a:schemeClr>
                </a:solidFill>
              </a:rPr>
              <a:t>AZ</a:t>
            </a:r>
          </a:p>
        </p:txBody>
      </p:sp>
      <p:sp>
        <p:nvSpPr>
          <p:cNvPr id="26" name="Oval 25">
            <a:extLst>
              <a:ext uri="{FF2B5EF4-FFF2-40B4-BE49-F238E27FC236}">
                <a16:creationId xmlns:a16="http://schemas.microsoft.com/office/drawing/2014/main" id="{2E169B34-E6FF-422B-8F96-7C41EC860FA5}"/>
              </a:ext>
            </a:extLst>
          </p:cNvPr>
          <p:cNvSpPr>
            <a:spLocks noChangeAspect="1"/>
          </p:cNvSpPr>
          <p:nvPr/>
        </p:nvSpPr>
        <p:spPr>
          <a:xfrm>
            <a:off x="5821120" y="2612672"/>
            <a:ext cx="132895" cy="118872"/>
          </a:xfrm>
          <a:prstGeom prst="ellipse">
            <a:avLst/>
          </a:prstGeom>
          <a:solidFill>
            <a:srgbClr val="FFF29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378D14-BF4D-4EE1-A262-95069E6A420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62529" y="5423858"/>
            <a:ext cx="560222" cy="560222"/>
          </a:xfrm>
          <a:prstGeom prst="rect">
            <a:avLst/>
          </a:prstGeom>
        </p:spPr>
      </p:pic>
      <p:pic>
        <p:nvPicPr>
          <p:cNvPr id="3" name="Picture 2" descr="45243413332_674c008761_o.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2761" y="3727514"/>
            <a:ext cx="3426308" cy="2567571"/>
          </a:xfrm>
          <a:prstGeom prst="rect">
            <a:avLst/>
          </a:prstGeom>
        </p:spPr>
      </p:pic>
      <p:pic>
        <p:nvPicPr>
          <p:cNvPr id="6" name="Picture 5" descr="2429429397_e8544bfdcd_o.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6772" y="1117744"/>
            <a:ext cx="3418286" cy="2563715"/>
          </a:xfrm>
          <a:prstGeom prst="rect">
            <a:avLst/>
          </a:prstGeom>
        </p:spPr>
      </p:pic>
      <p:pic>
        <p:nvPicPr>
          <p:cNvPr id="7" name="Picture 6" descr="4391702467_e24ff457e4_o.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827901" y="1114869"/>
            <a:ext cx="3418286" cy="2569464"/>
          </a:xfrm>
          <a:prstGeom prst="rect">
            <a:avLst/>
          </a:prstGeom>
        </p:spPr>
      </p:pic>
      <p:sp>
        <p:nvSpPr>
          <p:cNvPr id="18" name="Text Placeholder 4"/>
          <p:cNvSpPr txBox="1">
            <a:spLocks/>
          </p:cNvSpPr>
          <p:nvPr/>
        </p:nvSpPr>
        <p:spPr>
          <a:xfrm>
            <a:off x="0" y="6586834"/>
            <a:ext cx="6796461" cy="22128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tx1">
                    <a:lumMod val="75000"/>
                    <a:lumOff val="25000"/>
                  </a:schemeClr>
                </a:solidFill>
                <a:effectLst/>
                <a:uLnTx/>
                <a:uFillTx/>
              </a:rPr>
              <a:t>Image Credits: </a:t>
            </a:r>
            <a:r>
              <a:rPr lang="en-US" noProof="0" dirty="0">
                <a:solidFill>
                  <a:schemeClr val="tx1">
                    <a:lumMod val="75000"/>
                    <a:lumOff val="25000"/>
                  </a:schemeClr>
                </a:solidFill>
              </a:rPr>
              <a:t>Kevin Dooley, Rick Cameron, &amp; Nick Bastian on Flickr; Hannah </a:t>
            </a:r>
            <a:r>
              <a:rPr lang="en-US" noProof="0" dirty="0" err="1">
                <a:solidFill>
                  <a:schemeClr val="tx1">
                    <a:lumMod val="75000"/>
                    <a:lumOff val="25000"/>
                  </a:schemeClr>
                </a:solidFill>
              </a:rPr>
              <a:t>Bonestroo</a:t>
            </a:r>
            <a:r>
              <a:rPr lang="en-US" noProof="0" dirty="0">
                <a:solidFill>
                  <a:schemeClr val="tx1">
                    <a:lumMod val="75000"/>
                    <a:lumOff val="25000"/>
                  </a:schemeClr>
                </a:solidFill>
              </a:rPr>
              <a:t> </a:t>
            </a:r>
            <a:endParaRPr kumimoji="0" lang="en-US" b="0" i="0" u="none" strike="noStrike" kern="1200" cap="none" spc="0" normalizeH="0" baseline="0" noProof="0" dirty="0">
              <a:ln>
                <a:noFill/>
              </a:ln>
              <a:solidFill>
                <a:schemeClr val="tx1">
                  <a:lumMod val="75000"/>
                  <a:lumOff val="25000"/>
                </a:schemeClr>
              </a:solidFill>
              <a:effectLst/>
              <a:uLnTx/>
              <a:uFillTx/>
            </a:endParaRPr>
          </a:p>
        </p:txBody>
      </p:sp>
      <p:pic>
        <p:nvPicPr>
          <p:cNvPr id="8" name="Picture 7" descr="IMG_1458.jpg"/>
          <p:cNvPicPr>
            <a:picLocks/>
          </p:cNvPicPr>
          <p:nvPr/>
        </p:nvPicPr>
        <p:blipFill rotWithShape="1">
          <a:blip r:embed="rId10" cstate="print">
            <a:extLst>
              <a:ext uri="{28A0092B-C50C-407E-A947-70E740481C1C}">
                <a14:useLocalDpi xmlns:a14="http://schemas.microsoft.com/office/drawing/2010/main"/>
              </a:ext>
            </a:extLst>
          </a:blip>
          <a:srcRect r="-313"/>
          <a:stretch/>
        </p:blipFill>
        <p:spPr>
          <a:xfrm>
            <a:off x="3827116" y="3726567"/>
            <a:ext cx="3419856" cy="2569464"/>
          </a:xfrm>
          <a:prstGeom prst="rect">
            <a:avLst/>
          </a:prstGeom>
        </p:spPr>
      </p:pic>
    </p:spTree>
    <p:extLst>
      <p:ext uri="{BB962C8B-B14F-4D97-AF65-F5344CB8AC3E}">
        <p14:creationId xmlns:p14="http://schemas.microsoft.com/office/powerpoint/2010/main" val="229392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2852-E86C-4665-91CC-82BD311F4F0C}"/>
              </a:ext>
            </a:extLst>
          </p:cNvPr>
          <p:cNvSpPr>
            <a:spLocks noGrp="1"/>
          </p:cNvSpPr>
          <p:nvPr>
            <p:ph type="title"/>
          </p:nvPr>
        </p:nvSpPr>
        <p:spPr/>
        <p:txBody>
          <a:bodyPr/>
          <a:lstStyle/>
          <a:p>
            <a:r>
              <a:rPr lang="en-US" dirty="0"/>
              <a:t>Future Work </a:t>
            </a:r>
          </a:p>
        </p:txBody>
      </p:sp>
      <p:sp>
        <p:nvSpPr>
          <p:cNvPr id="4" name="Text Placeholder 3">
            <a:extLst>
              <a:ext uri="{FF2B5EF4-FFF2-40B4-BE49-F238E27FC236}">
                <a16:creationId xmlns:a16="http://schemas.microsoft.com/office/drawing/2014/main" id="{2B89126E-E14C-406B-8426-D233DEA7ACF4}"/>
              </a:ext>
            </a:extLst>
          </p:cNvPr>
          <p:cNvSpPr>
            <a:spLocks noGrp="1"/>
          </p:cNvSpPr>
          <p:nvPr>
            <p:ph type="body" sz="half" idx="2"/>
          </p:nvPr>
        </p:nvSpPr>
        <p:spPr>
          <a:xfrm>
            <a:off x="1000125" y="993664"/>
            <a:ext cx="10859366" cy="3423141"/>
          </a:xfrm>
        </p:spPr>
        <p:txBody>
          <a:bodyPr>
            <a:normAutofit/>
          </a:bodyPr>
          <a:lstStyle/>
          <a:p>
            <a:pPr marL="457200" indent="-457200">
              <a:spcBef>
                <a:spcPts val="200"/>
              </a:spcBef>
              <a:buClr>
                <a:srgbClr val="1B57AF"/>
              </a:buClr>
              <a:buFont typeface="Wingdings 3" panose="05040102010807070707" pitchFamily="18" charset="2"/>
              <a:buChar char="}"/>
            </a:pPr>
            <a:endParaRPr lang="en-US" sz="2600" dirty="0"/>
          </a:p>
          <a:p>
            <a:pPr marL="457200" indent="-457200">
              <a:spcBef>
                <a:spcPts val="0"/>
              </a:spcBef>
              <a:buClr>
                <a:srgbClr val="1B57AF"/>
              </a:buClr>
              <a:buFont typeface="Wingdings 3" panose="05040102010807070707" pitchFamily="18" charset="2"/>
              <a:buChar char="}"/>
            </a:pPr>
            <a:r>
              <a:rPr lang="en-US" sz="2600" dirty="0"/>
              <a:t>Evaluate a comprehensive ”Heat Score” for each </a:t>
            </a:r>
            <a:r>
              <a:rPr lang="en-US" sz="2600" dirty="0" smtClean="0"/>
              <a:t>park</a:t>
            </a:r>
            <a:endParaRPr lang="en-US" sz="2600" dirty="0"/>
          </a:p>
          <a:p>
            <a:pPr marL="457200" indent="-457200">
              <a:spcBef>
                <a:spcPts val="0"/>
              </a:spcBef>
              <a:buClr>
                <a:srgbClr val="1B57AF"/>
              </a:buClr>
              <a:buFont typeface="Wingdings 3" panose="05040102010807070707" pitchFamily="18" charset="2"/>
              <a:buChar char="}"/>
            </a:pPr>
            <a:endParaRPr lang="en-US" sz="2600" dirty="0"/>
          </a:p>
          <a:p>
            <a:pPr marL="457200" indent="-457200">
              <a:spcBef>
                <a:spcPts val="0"/>
              </a:spcBef>
              <a:buClr>
                <a:srgbClr val="1B57AF"/>
              </a:buClr>
              <a:buFont typeface="Wingdings 3" panose="05040102010807070707" pitchFamily="18" charset="2"/>
              <a:buChar char="}"/>
            </a:pPr>
            <a:r>
              <a:rPr lang="en-US" sz="2600" dirty="0"/>
              <a:t>Path Analysis for safe corridors between destinations </a:t>
            </a:r>
          </a:p>
          <a:p>
            <a:pPr marL="457200" indent="-457200">
              <a:spcBef>
                <a:spcPts val="200"/>
              </a:spcBef>
              <a:buClr>
                <a:srgbClr val="1B57AF"/>
              </a:buClr>
              <a:buFont typeface="Wingdings 3" panose="05040102010807070707" pitchFamily="18" charset="2"/>
              <a:buChar char="}"/>
            </a:pPr>
            <a:endParaRPr lang="en-US" sz="2600" dirty="0"/>
          </a:p>
          <a:p>
            <a:pPr marL="457200" indent="-457200">
              <a:spcBef>
                <a:spcPts val="200"/>
              </a:spcBef>
              <a:buClr>
                <a:srgbClr val="1B57AF"/>
              </a:buClr>
              <a:buFont typeface="Wingdings 3" panose="05040102010807070707" pitchFamily="18" charset="2"/>
              <a:buChar char="}"/>
            </a:pPr>
            <a:r>
              <a:rPr lang="en-US" sz="2600" dirty="0"/>
              <a:t>Identify neighborhoods that are most vulnerable to heat</a:t>
            </a:r>
          </a:p>
          <a:p>
            <a:pPr marL="457200" indent="-457200">
              <a:spcBef>
                <a:spcPts val="200"/>
              </a:spcBef>
              <a:buClr>
                <a:srgbClr val="1B57AF"/>
              </a:buClr>
              <a:buFont typeface="Wingdings 3" panose="05040102010807070707" pitchFamily="18" charset="2"/>
              <a:buChar char="}"/>
            </a:pPr>
            <a:endParaRPr lang="en-US" sz="2600" dirty="0"/>
          </a:p>
          <a:p>
            <a:pPr marL="457200" indent="-457200">
              <a:spcBef>
                <a:spcPts val="200"/>
              </a:spcBef>
              <a:buClr>
                <a:srgbClr val="1B57AF"/>
              </a:buClr>
              <a:buFont typeface="Wingdings 3" panose="05040102010807070707" pitchFamily="18" charset="2"/>
              <a:buChar char="}"/>
            </a:pPr>
            <a:r>
              <a:rPr lang="en-US" sz="2600" dirty="0"/>
              <a:t>Target </a:t>
            </a:r>
            <a:r>
              <a:rPr lang="en-US" sz="2600" dirty="0" smtClean="0"/>
              <a:t>tree </a:t>
            </a:r>
            <a:r>
              <a:rPr lang="en-US" sz="2600" dirty="0"/>
              <a:t>p</a:t>
            </a:r>
            <a:r>
              <a:rPr lang="en-US" sz="2600" dirty="0" smtClean="0"/>
              <a:t>lacement </a:t>
            </a:r>
            <a:endParaRPr lang="en-US" sz="2600" dirty="0"/>
          </a:p>
          <a:p>
            <a:pPr marL="342900" indent="-342900">
              <a:spcBef>
                <a:spcPts val="200"/>
              </a:spcBef>
              <a:buClr>
                <a:srgbClr val="1B57AF"/>
              </a:buClr>
              <a:buFont typeface="Wingdings 3" panose="05040102010807070707" pitchFamily="18" charset="2"/>
              <a:buChar char=""/>
            </a:pPr>
            <a:endParaRPr lang="en-US" sz="2400" dirty="0"/>
          </a:p>
          <a:p>
            <a:pPr marL="342900" indent="-342900">
              <a:spcBef>
                <a:spcPts val="200"/>
              </a:spcBef>
              <a:buClr>
                <a:srgbClr val="1B57AF"/>
              </a:buClr>
              <a:buFont typeface="Wingdings 3" panose="05040102010807070707" pitchFamily="18" charset="2"/>
              <a:buChar char=""/>
            </a:pPr>
            <a:endParaRPr lang="en-US" dirty="0"/>
          </a:p>
          <a:p>
            <a:pPr marL="342900" indent="-342900">
              <a:spcBef>
                <a:spcPts val="200"/>
              </a:spcBef>
              <a:buClr>
                <a:srgbClr val="1B57AF"/>
              </a:buClr>
              <a:buFont typeface="Webdings" panose="05030102010509060703" pitchFamily="18" charset="2"/>
              <a:buChar char="4"/>
            </a:pPr>
            <a:endParaRPr lang="en-US" dirty="0"/>
          </a:p>
        </p:txBody>
      </p:sp>
      <p:sp>
        <p:nvSpPr>
          <p:cNvPr id="5" name="Rectangle 4">
            <a:extLst>
              <a:ext uri="{FF2B5EF4-FFF2-40B4-BE49-F238E27FC236}">
                <a16:creationId xmlns:a16="http://schemas.microsoft.com/office/drawing/2014/main" id="{B262206A-EA33-4F55-9F9C-8A75BF49E926}"/>
              </a:ext>
            </a:extLst>
          </p:cNvPr>
          <p:cNvSpPr/>
          <p:nvPr/>
        </p:nvSpPr>
        <p:spPr>
          <a:xfrm>
            <a:off x="0" y="4451824"/>
            <a:ext cx="12192000" cy="235290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736FC0-4E2E-471D-BFB0-1EEBB3565009}"/>
              </a:ext>
            </a:extLst>
          </p:cNvPr>
          <p:cNvSpPr/>
          <p:nvPr/>
        </p:nvSpPr>
        <p:spPr>
          <a:xfrm>
            <a:off x="0" y="5483489"/>
            <a:ext cx="12192000" cy="380846"/>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0E15205-56C0-4D90-9FC8-38BA5F882D4B}"/>
              </a:ext>
            </a:extLst>
          </p:cNvPr>
          <p:cNvSpPr/>
          <p:nvPr/>
        </p:nvSpPr>
        <p:spPr>
          <a:xfrm>
            <a:off x="1018901" y="5617029"/>
            <a:ext cx="261258" cy="609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32B501-F363-41AA-BB30-00C801AE7BB9}"/>
              </a:ext>
            </a:extLst>
          </p:cNvPr>
          <p:cNvSpPr/>
          <p:nvPr/>
        </p:nvSpPr>
        <p:spPr>
          <a:xfrm>
            <a:off x="1754778" y="5630088"/>
            <a:ext cx="261258" cy="609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0FD852-9C1A-48E4-8337-ADA5A1FE998B}"/>
              </a:ext>
            </a:extLst>
          </p:cNvPr>
          <p:cNvSpPr/>
          <p:nvPr/>
        </p:nvSpPr>
        <p:spPr>
          <a:xfrm>
            <a:off x="2360025" y="5620846"/>
            <a:ext cx="261258" cy="609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EB6241-0341-4F31-B031-0AB9B7B9395A}"/>
              </a:ext>
            </a:extLst>
          </p:cNvPr>
          <p:cNvSpPr/>
          <p:nvPr/>
        </p:nvSpPr>
        <p:spPr>
          <a:xfrm>
            <a:off x="3159194" y="5628278"/>
            <a:ext cx="261258" cy="609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Home">
            <a:extLst>
              <a:ext uri="{FF2B5EF4-FFF2-40B4-BE49-F238E27FC236}">
                <a16:creationId xmlns:a16="http://schemas.microsoft.com/office/drawing/2014/main" id="{51D73650-1771-4E3A-829E-0BB2999B416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31655" y="5725208"/>
            <a:ext cx="914400" cy="914400"/>
          </a:xfrm>
          <a:prstGeom prst="rect">
            <a:avLst/>
          </a:prstGeom>
        </p:spPr>
      </p:pic>
      <p:pic>
        <p:nvPicPr>
          <p:cNvPr id="12" name="Graphic 11" descr="Home">
            <a:extLst>
              <a:ext uri="{FF2B5EF4-FFF2-40B4-BE49-F238E27FC236}">
                <a16:creationId xmlns:a16="http://schemas.microsoft.com/office/drawing/2014/main" id="{271C7905-B50D-441F-9328-A1124FB95DF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569344" y="4688619"/>
            <a:ext cx="914400" cy="914400"/>
          </a:xfrm>
          <a:prstGeom prst="rect">
            <a:avLst/>
          </a:prstGeom>
        </p:spPr>
      </p:pic>
      <p:pic>
        <p:nvPicPr>
          <p:cNvPr id="13" name="Graphic 12" descr="Deciduous tree">
            <a:extLst>
              <a:ext uri="{FF2B5EF4-FFF2-40B4-BE49-F238E27FC236}">
                <a16:creationId xmlns:a16="http://schemas.microsoft.com/office/drawing/2014/main" id="{349B347F-3D47-427D-9223-99136B15D2D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7950355" y="4500584"/>
            <a:ext cx="914400" cy="914400"/>
          </a:xfrm>
          <a:prstGeom prst="rect">
            <a:avLst/>
          </a:prstGeom>
        </p:spPr>
      </p:pic>
      <p:pic>
        <p:nvPicPr>
          <p:cNvPr id="14" name="Graphic 13" descr="Deciduous tree">
            <a:extLst>
              <a:ext uri="{FF2B5EF4-FFF2-40B4-BE49-F238E27FC236}">
                <a16:creationId xmlns:a16="http://schemas.microsoft.com/office/drawing/2014/main" id="{78B2C489-BF2A-4C53-AFAE-D9A4758336B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0662573" y="5837777"/>
            <a:ext cx="914400" cy="914400"/>
          </a:xfrm>
          <a:prstGeom prst="rect">
            <a:avLst/>
          </a:prstGeom>
        </p:spPr>
      </p:pic>
      <p:pic>
        <p:nvPicPr>
          <p:cNvPr id="20" name="Graphic 19" descr="Deciduous tree">
            <a:extLst>
              <a:ext uri="{FF2B5EF4-FFF2-40B4-BE49-F238E27FC236}">
                <a16:creationId xmlns:a16="http://schemas.microsoft.com/office/drawing/2014/main" id="{E7897DC9-7AD2-4BDE-A7C5-7517936B00E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9812425" y="4569089"/>
            <a:ext cx="914400" cy="914400"/>
          </a:xfrm>
          <a:prstGeom prst="rect">
            <a:avLst/>
          </a:prstGeom>
        </p:spPr>
      </p:pic>
      <p:pic>
        <p:nvPicPr>
          <p:cNvPr id="21" name="Graphic 20" descr="Deciduous tree">
            <a:extLst>
              <a:ext uri="{FF2B5EF4-FFF2-40B4-BE49-F238E27FC236}">
                <a16:creationId xmlns:a16="http://schemas.microsoft.com/office/drawing/2014/main" id="{3EE91280-6F53-4810-BEEC-468D42307C2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8898025" y="5877333"/>
            <a:ext cx="914400" cy="914400"/>
          </a:xfrm>
          <a:prstGeom prst="rect">
            <a:avLst/>
          </a:prstGeom>
        </p:spPr>
      </p:pic>
      <p:pic>
        <p:nvPicPr>
          <p:cNvPr id="22" name="Graphic 21" descr="Deciduous tree">
            <a:extLst>
              <a:ext uri="{FF2B5EF4-FFF2-40B4-BE49-F238E27FC236}">
                <a16:creationId xmlns:a16="http://schemas.microsoft.com/office/drawing/2014/main" id="{0179B802-66CD-402C-BFE9-4A58EC3C451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7133477" y="5864335"/>
            <a:ext cx="914400" cy="914400"/>
          </a:xfrm>
          <a:prstGeom prst="rect">
            <a:avLst/>
          </a:prstGeom>
        </p:spPr>
      </p:pic>
      <p:sp>
        <p:nvSpPr>
          <p:cNvPr id="23" name="Oval 22">
            <a:extLst>
              <a:ext uri="{FF2B5EF4-FFF2-40B4-BE49-F238E27FC236}">
                <a16:creationId xmlns:a16="http://schemas.microsoft.com/office/drawing/2014/main" id="{CA5DE536-FEC6-4234-A5CD-85845EF2DA41}"/>
              </a:ext>
            </a:extLst>
          </p:cNvPr>
          <p:cNvSpPr/>
          <p:nvPr/>
        </p:nvSpPr>
        <p:spPr>
          <a:xfrm>
            <a:off x="400609" y="4680210"/>
            <a:ext cx="303046" cy="277574"/>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3C49882-CF44-4026-97A1-5D417AFD97F3}"/>
              </a:ext>
            </a:extLst>
          </p:cNvPr>
          <p:cNvSpPr/>
          <p:nvPr/>
        </p:nvSpPr>
        <p:spPr>
          <a:xfrm>
            <a:off x="1603255" y="6199426"/>
            <a:ext cx="303046" cy="277574"/>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0BAEEA1-7F61-43A0-9B8E-9492733F1BA5}"/>
              </a:ext>
            </a:extLst>
          </p:cNvPr>
          <p:cNvSpPr/>
          <p:nvPr/>
        </p:nvSpPr>
        <p:spPr>
          <a:xfrm>
            <a:off x="2822137" y="4833353"/>
            <a:ext cx="303046" cy="277574"/>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883240A-3CBB-4468-8D27-97EAE7994EF7}"/>
              </a:ext>
            </a:extLst>
          </p:cNvPr>
          <p:cNvSpPr/>
          <p:nvPr/>
        </p:nvSpPr>
        <p:spPr>
          <a:xfrm>
            <a:off x="1532993" y="5032628"/>
            <a:ext cx="303046" cy="277574"/>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un">
            <a:extLst>
              <a:ext uri="{FF2B5EF4-FFF2-40B4-BE49-F238E27FC236}">
                <a16:creationId xmlns:a16="http://schemas.microsoft.com/office/drawing/2014/main" id="{DC77CDFB-7B8F-4CD1-91D5-5DFCB7BB64E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 xmlns:asvg="http://schemas.microsoft.com/office/drawing/2016/SVG/main" r:embed="rId9"/>
              </a:ext>
            </a:extLst>
          </a:blip>
          <a:stretch>
            <a:fillRect/>
          </a:stretch>
        </p:blipFill>
        <p:spPr>
          <a:xfrm>
            <a:off x="8898025" y="4804362"/>
            <a:ext cx="682913" cy="682913"/>
          </a:xfrm>
          <a:prstGeom prst="rect">
            <a:avLst/>
          </a:prstGeom>
        </p:spPr>
      </p:pic>
      <p:pic>
        <p:nvPicPr>
          <p:cNvPr id="33" name="Graphic 32" descr="Home">
            <a:extLst>
              <a:ext uri="{FF2B5EF4-FFF2-40B4-BE49-F238E27FC236}">
                <a16:creationId xmlns:a16="http://schemas.microsoft.com/office/drawing/2014/main" id="{7983AE7D-0092-41D5-86EC-45F10552947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119773" y="4686726"/>
            <a:ext cx="914400" cy="914400"/>
          </a:xfrm>
          <a:prstGeom prst="rect">
            <a:avLst/>
          </a:prstGeom>
        </p:spPr>
      </p:pic>
      <p:sp>
        <p:nvSpPr>
          <p:cNvPr id="34" name="Rectangle 33">
            <a:extLst>
              <a:ext uri="{FF2B5EF4-FFF2-40B4-BE49-F238E27FC236}">
                <a16:creationId xmlns:a16="http://schemas.microsoft.com/office/drawing/2014/main" id="{B852667E-91C6-45C1-A279-8DCF23A8AF3D}"/>
              </a:ext>
            </a:extLst>
          </p:cNvPr>
          <p:cNvSpPr/>
          <p:nvPr/>
        </p:nvSpPr>
        <p:spPr>
          <a:xfrm>
            <a:off x="0" y="6560778"/>
            <a:ext cx="10390909" cy="1013611"/>
          </a:xfrm>
          <a:prstGeom prst="rect">
            <a:avLst/>
          </a:prstGeom>
        </p:spPr>
        <p:txBody>
          <a:bodyPr wrap="square">
            <a:spAutoFit/>
          </a:bodyPr>
          <a:lstStyle/>
          <a:p>
            <a:pPr>
              <a:lnSpc>
                <a:spcPct val="90000"/>
              </a:lnSpc>
              <a:spcBef>
                <a:spcPts val="1000"/>
              </a:spcBef>
              <a:defRPr/>
            </a:pPr>
            <a:r>
              <a:rPr lang="en-US" sz="1200" dirty="0">
                <a:solidFill>
                  <a:schemeClr val="tx1">
                    <a:lumMod val="75000"/>
                    <a:lumOff val="25000"/>
                  </a:schemeClr>
                </a:solidFill>
              </a:rPr>
              <a:t>Image Credits: PowerPoint Icon</a:t>
            </a:r>
          </a:p>
          <a:p>
            <a:pPr>
              <a:lnSpc>
                <a:spcPct val="90000"/>
              </a:lnSpc>
              <a:spcBef>
                <a:spcPts val="1000"/>
              </a:spcBef>
              <a:defRPr/>
            </a:pPr>
            <a:r>
              <a:rPr lang="en-US" dirty="0">
                <a:solidFill>
                  <a:schemeClr val="tx1">
                    <a:lumMod val="75000"/>
                    <a:lumOff val="25000"/>
                  </a:schemeClr>
                </a:solidFill>
              </a:rPr>
              <a:t> </a:t>
            </a:r>
          </a:p>
          <a:p>
            <a:pPr lvl="0">
              <a:lnSpc>
                <a:spcPct val="90000"/>
              </a:lnSpc>
              <a:spcBef>
                <a:spcPts val="1000"/>
              </a:spcBef>
              <a:defRPr/>
            </a:pPr>
            <a:r>
              <a:rPr lang="en-US" dirty="0">
                <a:solidFill>
                  <a:schemeClr val="tx1">
                    <a:lumMod val="75000"/>
                    <a:lumOff val="25000"/>
                  </a:schemeClr>
                </a:solidFill>
              </a:rPr>
              <a:t> </a:t>
            </a:r>
          </a:p>
        </p:txBody>
      </p:sp>
    </p:spTree>
    <p:extLst>
      <p:ext uri="{BB962C8B-B14F-4D97-AF65-F5344CB8AC3E}">
        <p14:creationId xmlns:p14="http://schemas.microsoft.com/office/powerpoint/2010/main" val="422234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Autofit/>
          </a:bodyPr>
          <a:lstStyle/>
          <a:p>
            <a:r>
              <a:rPr lang="en-US" dirty="0"/>
              <a:t>Acknowledgements</a:t>
            </a:r>
          </a:p>
        </p:txBody>
      </p:sp>
      <p:sp>
        <p:nvSpPr>
          <p:cNvPr id="8" name="Text Placeholder 1"/>
          <p:cNvSpPr txBox="1">
            <a:spLocks/>
          </p:cNvSpPr>
          <p:nvPr/>
        </p:nvSpPr>
        <p:spPr>
          <a:xfrm>
            <a:off x="1000125" y="1488175"/>
            <a:ext cx="8155598" cy="4689887"/>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Clr>
                <a:srgbClr val="1B57AF"/>
              </a:buClr>
              <a:buFont typeface="Wingdings 3" panose="05040102010807070707" pitchFamily="18" charset="2"/>
              <a:buChar char="}"/>
            </a:pPr>
            <a:r>
              <a:rPr lang="en-US" sz="2600" b="1" dirty="0"/>
              <a:t>Bonnie Richardson </a:t>
            </a:r>
            <a:r>
              <a:rPr lang="en-US" sz="2600" dirty="0"/>
              <a:t>– City of Tempe</a:t>
            </a:r>
          </a:p>
          <a:p>
            <a:pPr marL="342900" lvl="0" indent="-342900">
              <a:buClr>
                <a:srgbClr val="1B57AF"/>
              </a:buClr>
              <a:buFont typeface="Wingdings 3" panose="05040102010807070707" pitchFamily="18" charset="2"/>
              <a:buChar char="}"/>
            </a:pPr>
            <a:endParaRPr lang="en-US" sz="2600" dirty="0"/>
          </a:p>
          <a:p>
            <a:pPr marL="342900" lvl="0" indent="-342900">
              <a:buClr>
                <a:srgbClr val="1B57AF"/>
              </a:buClr>
              <a:buFont typeface="Wingdings 3" panose="05040102010807070707" pitchFamily="18" charset="2"/>
              <a:buChar char="}"/>
            </a:pPr>
            <a:r>
              <a:rPr lang="en-US" sz="2600" b="1" dirty="0"/>
              <a:t>Braden Kay </a:t>
            </a:r>
            <a:r>
              <a:rPr lang="en-US" sz="2600" dirty="0"/>
              <a:t>– City of Tempe</a:t>
            </a:r>
          </a:p>
          <a:p>
            <a:pPr marL="342900" lvl="0" indent="-342900">
              <a:buClr>
                <a:srgbClr val="1B57AF"/>
              </a:buClr>
              <a:buFont typeface="Wingdings 3" panose="05040102010807070707" pitchFamily="18" charset="2"/>
              <a:buChar char="}"/>
            </a:pPr>
            <a:endParaRPr lang="en-US" sz="2600" dirty="0"/>
          </a:p>
          <a:p>
            <a:pPr marL="342900" lvl="0" indent="-342900">
              <a:buClr>
                <a:srgbClr val="1B57AF"/>
              </a:buClr>
              <a:buFont typeface="Wingdings 3" panose="05040102010807070707" pitchFamily="18" charset="2"/>
              <a:buChar char="}"/>
            </a:pPr>
            <a:r>
              <a:rPr lang="en-US" sz="2600" b="1" dirty="0"/>
              <a:t>Ariane </a:t>
            </a:r>
            <a:r>
              <a:rPr lang="en-US" sz="2600" b="1" dirty="0" err="1"/>
              <a:t>Middel</a:t>
            </a:r>
            <a:r>
              <a:rPr lang="en-US" sz="2600" b="1" dirty="0"/>
              <a:t> </a:t>
            </a:r>
            <a:r>
              <a:rPr lang="en-US" sz="2600" dirty="0"/>
              <a:t>– Assistant Professor, ASU School of Arts, Media and Engineering</a:t>
            </a:r>
          </a:p>
          <a:p>
            <a:pPr marL="342900" lvl="0" indent="-342900">
              <a:buClr>
                <a:srgbClr val="1B57AF"/>
              </a:buClr>
              <a:buFont typeface="Wingdings 3" panose="05040102010807070707" pitchFamily="18" charset="2"/>
              <a:buChar char="}"/>
            </a:pPr>
            <a:endParaRPr lang="en-US" sz="2600" dirty="0"/>
          </a:p>
          <a:p>
            <a:pPr marL="342900" lvl="0" indent="-342900">
              <a:buClr>
                <a:srgbClr val="1B57AF"/>
              </a:buClr>
              <a:buFont typeface="Wingdings 3" panose="05040102010807070707" pitchFamily="18" charset="2"/>
              <a:buChar char="}"/>
            </a:pPr>
            <a:r>
              <a:rPr lang="en-US" sz="2600" b="1" dirty="0"/>
              <a:t>David </a:t>
            </a:r>
            <a:r>
              <a:rPr lang="en-US" sz="2600" b="1" dirty="0" err="1"/>
              <a:t>Hondula</a:t>
            </a:r>
            <a:r>
              <a:rPr lang="en-US" sz="2600" b="1" dirty="0"/>
              <a:t> </a:t>
            </a:r>
            <a:r>
              <a:rPr lang="en-US" sz="2600" dirty="0"/>
              <a:t>– Assistant Professor, ASU School of Geographical Sciences and Urban Planning</a:t>
            </a:r>
          </a:p>
          <a:p>
            <a:pPr marL="342900" lvl="0" indent="-342900">
              <a:buClr>
                <a:srgbClr val="1B57AF"/>
              </a:buClr>
              <a:buFont typeface="Wingdings 3" panose="05040102010807070707" pitchFamily="18" charset="2"/>
              <a:buChar char="}"/>
            </a:pPr>
            <a:endParaRPr lang="en-US" sz="2600" dirty="0"/>
          </a:p>
          <a:p>
            <a:pPr marL="342900" lvl="0" indent="-342900">
              <a:buClr>
                <a:srgbClr val="1B57AF"/>
              </a:buClr>
              <a:buFont typeface="Wingdings 3" panose="05040102010807070707" pitchFamily="18" charset="2"/>
              <a:buChar char="}"/>
            </a:pPr>
            <a:r>
              <a:rPr lang="en-US" sz="2600" b="1" dirty="0"/>
              <a:t>Erika </a:t>
            </a:r>
            <a:r>
              <a:rPr lang="en-US" sz="2600" b="1" dirty="0" err="1"/>
              <a:t>Higa</a:t>
            </a:r>
            <a:r>
              <a:rPr lang="en-US" sz="2600" b="1" dirty="0"/>
              <a:t> </a:t>
            </a:r>
            <a:r>
              <a:rPr lang="en-US" sz="2600" dirty="0"/>
              <a:t>– Center Lead, NASA DEVELOP, AZ-Tempe Node</a:t>
            </a:r>
          </a:p>
          <a:p>
            <a:pPr marL="342900" lvl="0" indent="-342900">
              <a:buClr>
                <a:srgbClr val="1B57AF"/>
              </a:buClr>
              <a:buFont typeface="Wingdings 3" panose="05040102010807070707" pitchFamily="18" charset="2"/>
              <a:buChar char="}"/>
            </a:pPr>
            <a:endParaRPr lang="en-US" sz="2600" dirty="0"/>
          </a:p>
          <a:p>
            <a:pPr marL="342900" lvl="0" indent="-342900">
              <a:buClr>
                <a:srgbClr val="1B57AF"/>
              </a:buClr>
              <a:buFont typeface="Wingdings 3" panose="05040102010807070707" pitchFamily="18" charset="2"/>
              <a:buChar char="}"/>
            </a:pPr>
            <a:r>
              <a:rPr lang="en-US" sz="2600" b="1" dirty="0"/>
              <a:t>Megs Seeley </a:t>
            </a:r>
            <a:r>
              <a:rPr lang="en-US" sz="2600" dirty="0"/>
              <a:t>– Assistant Center Lead, NASA DEVELOP, AZ-Tempe Node</a:t>
            </a:r>
          </a:p>
          <a:p>
            <a:pPr lvl="0"/>
            <a:endParaRPr lang="en-US" sz="2200" dirty="0"/>
          </a:p>
          <a:p>
            <a:endParaRPr lang="en-US" dirty="0"/>
          </a:p>
          <a:p>
            <a:endParaRPr lang="en-US" dirty="0"/>
          </a:p>
          <a:p>
            <a:endParaRPr lang="en-US" dirty="0"/>
          </a:p>
        </p:txBody>
      </p:sp>
    </p:spTree>
    <p:extLst>
      <p:ext uri="{BB962C8B-B14F-4D97-AF65-F5344CB8AC3E}">
        <p14:creationId xmlns:p14="http://schemas.microsoft.com/office/powerpoint/2010/main" val="225394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1857" y="1413541"/>
            <a:ext cx="5937870" cy="3975876"/>
          </a:xfrm>
          <a:prstGeom prst="rect">
            <a:avLst/>
          </a:prstGeom>
        </p:spPr>
      </p:pic>
    </p:spTree>
    <p:extLst>
      <p:ext uri="{BB962C8B-B14F-4D97-AF65-F5344CB8AC3E}">
        <p14:creationId xmlns:p14="http://schemas.microsoft.com/office/powerpoint/2010/main" val="201554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Urban Forestry Master Plan (UFMP)</a:t>
            </a:r>
          </a:p>
        </p:txBody>
      </p:sp>
      <p:sp>
        <p:nvSpPr>
          <p:cNvPr id="11" name="Title 7">
            <a:extLst>
              <a:ext uri="{FF2B5EF4-FFF2-40B4-BE49-F238E27FC236}">
                <a16:creationId xmlns:a16="http://schemas.microsoft.com/office/drawing/2014/main" id="{DF91A201-75B0-44BA-B1D7-7387BDF97B83}"/>
              </a:ext>
            </a:extLst>
          </p:cNvPr>
          <p:cNvSpPr txBox="1">
            <a:spLocks/>
          </p:cNvSpPr>
          <p:nvPr/>
        </p:nvSpPr>
        <p:spPr>
          <a:xfrm>
            <a:off x="2677841" y="5168152"/>
            <a:ext cx="1947273" cy="924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r>
              <a:rPr lang="en-US" sz="6600" dirty="0">
                <a:solidFill>
                  <a:schemeClr val="tx1">
                    <a:lumMod val="75000"/>
                    <a:lumOff val="25000"/>
                  </a:schemeClr>
                </a:solidFill>
              </a:rPr>
              <a:t>25% </a:t>
            </a:r>
          </a:p>
        </p:txBody>
      </p:sp>
      <p:sp>
        <p:nvSpPr>
          <p:cNvPr id="12" name="Title 7">
            <a:extLst>
              <a:ext uri="{FF2B5EF4-FFF2-40B4-BE49-F238E27FC236}">
                <a16:creationId xmlns:a16="http://schemas.microsoft.com/office/drawing/2014/main" id="{DF91A201-75B0-44BA-B1D7-7387BDF97B83}"/>
              </a:ext>
            </a:extLst>
          </p:cNvPr>
          <p:cNvSpPr txBox="1">
            <a:spLocks/>
          </p:cNvSpPr>
          <p:nvPr/>
        </p:nvSpPr>
        <p:spPr>
          <a:xfrm>
            <a:off x="5988172" y="5155829"/>
            <a:ext cx="5189434" cy="924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1B57AF"/>
                </a:solidFill>
                <a:latin typeface="Century Gothic" panose="020B0502020202020204" pitchFamily="34" charset="0"/>
                <a:ea typeface="+mj-ea"/>
                <a:cs typeface="+mj-cs"/>
              </a:defRPr>
            </a:lvl1pPr>
          </a:lstStyle>
          <a:p>
            <a:r>
              <a:rPr lang="en-US" sz="6600" dirty="0">
                <a:solidFill>
                  <a:schemeClr val="tx1">
                    <a:lumMod val="75000"/>
                    <a:lumOff val="25000"/>
                  </a:schemeClr>
                </a:solidFill>
              </a:rPr>
              <a:t>20-minutes</a:t>
            </a:r>
          </a:p>
        </p:txBody>
      </p:sp>
      <p:sp>
        <p:nvSpPr>
          <p:cNvPr id="2" name="Rectangle 1">
            <a:extLst>
              <a:ext uri="{FF2B5EF4-FFF2-40B4-BE49-F238E27FC236}">
                <a16:creationId xmlns:a16="http://schemas.microsoft.com/office/drawing/2014/main" id="{8FC10F1A-DA28-9543-8CC7-DE85FC143601}"/>
              </a:ext>
            </a:extLst>
          </p:cNvPr>
          <p:cNvSpPr/>
          <p:nvPr/>
        </p:nvSpPr>
        <p:spPr>
          <a:xfrm>
            <a:off x="0" y="6570567"/>
            <a:ext cx="10390909" cy="1013611"/>
          </a:xfrm>
          <a:prstGeom prst="rect">
            <a:avLst/>
          </a:prstGeom>
        </p:spPr>
        <p:txBody>
          <a:bodyPr wrap="square">
            <a:spAutoFit/>
          </a:bodyPr>
          <a:lstStyle/>
          <a:p>
            <a:pPr>
              <a:lnSpc>
                <a:spcPct val="90000"/>
              </a:lnSpc>
              <a:spcBef>
                <a:spcPts val="1000"/>
              </a:spcBef>
              <a:defRPr/>
            </a:pPr>
            <a:r>
              <a:rPr lang="en-US" sz="1200" dirty="0">
                <a:solidFill>
                  <a:schemeClr val="tx1">
                    <a:lumMod val="75000"/>
                    <a:lumOff val="25000"/>
                  </a:schemeClr>
                </a:solidFill>
              </a:rPr>
              <a:t>Image Credits: PowerPoint Icon</a:t>
            </a:r>
            <a:endParaRPr lang="en-US" sz="1200" dirty="0"/>
          </a:p>
          <a:p>
            <a:pPr>
              <a:lnSpc>
                <a:spcPct val="90000"/>
              </a:lnSpc>
              <a:spcBef>
                <a:spcPts val="1000"/>
              </a:spcBef>
              <a:defRPr/>
            </a:pPr>
            <a:r>
              <a:rPr lang="en-US" dirty="0"/>
              <a:t> </a:t>
            </a:r>
          </a:p>
          <a:p>
            <a:pPr lvl="0">
              <a:lnSpc>
                <a:spcPct val="90000"/>
              </a:lnSpc>
              <a:spcBef>
                <a:spcPts val="1000"/>
              </a:spcBef>
              <a:defRPr/>
            </a:pPr>
            <a:r>
              <a:rPr lang="en-US" dirty="0">
                <a:solidFill>
                  <a:schemeClr val="tx1">
                    <a:lumMod val="75000"/>
                    <a:lumOff val="25000"/>
                  </a:schemeClr>
                </a:solidFill>
              </a:rPr>
              <a:t> </a:t>
            </a:r>
          </a:p>
        </p:txBody>
      </p:sp>
      <p:sp>
        <p:nvSpPr>
          <p:cNvPr id="4" name="Rectangle 18">
            <a:extLst>
              <a:ext uri="{FF2B5EF4-FFF2-40B4-BE49-F238E27FC236}">
                <a16:creationId xmlns:a16="http://schemas.microsoft.com/office/drawing/2014/main" id="{C867EF6C-DD04-41AB-BC2E-C5EAAB110341}"/>
              </a:ext>
            </a:extLst>
          </p:cNvPr>
          <p:cNvSpPr>
            <a:spLocks noChangeArrowheads="1"/>
          </p:cNvSpPr>
          <p:nvPr/>
        </p:nvSpPr>
        <p:spPr bwMode="auto">
          <a:xfrm>
            <a:off x="1719808" y="1058769"/>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B45CB6E2-CF94-4ACE-9400-4E5FB9F2E9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3698" y="1645574"/>
            <a:ext cx="3108960" cy="3254238"/>
          </a:xfrm>
          <a:prstGeom prst="rect">
            <a:avLst/>
          </a:prstGeom>
        </p:spPr>
      </p:pic>
      <p:pic>
        <p:nvPicPr>
          <p:cNvPr id="31" name="Graphic 30" descr="Walk">
            <a:extLst>
              <a:ext uri="{FF2B5EF4-FFF2-40B4-BE49-F238E27FC236}">
                <a16:creationId xmlns:a16="http://schemas.microsoft.com/office/drawing/2014/main" id="{4840D1CB-D075-4EF9-9B5A-48C3FE2F3C5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6872254" y="1947174"/>
            <a:ext cx="2699618" cy="2699618"/>
          </a:xfrm>
          <a:prstGeom prst="rect">
            <a:avLst/>
          </a:prstGeom>
        </p:spPr>
      </p:pic>
      <p:sp>
        <p:nvSpPr>
          <p:cNvPr id="32" name="Rectangle 31">
            <a:extLst>
              <a:ext uri="{FF2B5EF4-FFF2-40B4-BE49-F238E27FC236}">
                <a16:creationId xmlns:a16="http://schemas.microsoft.com/office/drawing/2014/main" id="{C895AF90-E85F-44BD-995B-0936321B630D}"/>
              </a:ext>
            </a:extLst>
          </p:cNvPr>
          <p:cNvSpPr/>
          <p:nvPr/>
        </p:nvSpPr>
        <p:spPr>
          <a:xfrm>
            <a:off x="6116699" y="1455452"/>
            <a:ext cx="4210729" cy="3388006"/>
          </a:xfrm>
          <a:prstGeom prst="rect">
            <a:avLst/>
          </a:prstGeom>
          <a:no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ectangle 32">
            <a:extLst>
              <a:ext uri="{FF2B5EF4-FFF2-40B4-BE49-F238E27FC236}">
                <a16:creationId xmlns:a16="http://schemas.microsoft.com/office/drawing/2014/main" id="{F927B2B2-0B40-4EE9-88CF-772C9EEB0EA1}"/>
              </a:ext>
            </a:extLst>
          </p:cNvPr>
          <p:cNvSpPr/>
          <p:nvPr/>
        </p:nvSpPr>
        <p:spPr>
          <a:xfrm>
            <a:off x="6269099" y="1607852"/>
            <a:ext cx="4210729" cy="3388006"/>
          </a:xfrm>
          <a:prstGeom prst="rect">
            <a:avLst/>
          </a:prstGeom>
          <a:no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ectangle 33">
            <a:extLst>
              <a:ext uri="{FF2B5EF4-FFF2-40B4-BE49-F238E27FC236}">
                <a16:creationId xmlns:a16="http://schemas.microsoft.com/office/drawing/2014/main" id="{5F3D275F-E537-4559-B11C-CF15DB3852CE}"/>
              </a:ext>
            </a:extLst>
          </p:cNvPr>
          <p:cNvSpPr/>
          <p:nvPr/>
        </p:nvSpPr>
        <p:spPr>
          <a:xfrm>
            <a:off x="1302814" y="1463212"/>
            <a:ext cx="4210729" cy="3388006"/>
          </a:xfrm>
          <a:prstGeom prst="rect">
            <a:avLst/>
          </a:prstGeom>
          <a:no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id="{E8F1AFD2-D353-4241-8141-23724FF689F8}"/>
              </a:ext>
            </a:extLst>
          </p:cNvPr>
          <p:cNvSpPr/>
          <p:nvPr/>
        </p:nvSpPr>
        <p:spPr>
          <a:xfrm>
            <a:off x="1455214" y="1615612"/>
            <a:ext cx="4210729" cy="3388006"/>
          </a:xfrm>
          <a:prstGeom prst="rect">
            <a:avLst/>
          </a:prstGeom>
          <a:noFill/>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9143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45D26E-F5DD-4003-B746-3316261B434F}"/>
              </a:ext>
            </a:extLst>
          </p:cNvPr>
          <p:cNvSpPr>
            <a:spLocks noGrp="1"/>
          </p:cNvSpPr>
          <p:nvPr>
            <p:ph type="body" sz="quarter" idx="15"/>
          </p:nvPr>
        </p:nvSpPr>
        <p:spPr>
          <a:xfrm>
            <a:off x="1000125" y="1520439"/>
            <a:ext cx="3393745" cy="608332"/>
          </a:xfrm>
        </p:spPr>
        <p:txBody>
          <a:bodyPr>
            <a:normAutofit/>
          </a:bodyPr>
          <a:lstStyle/>
          <a:p>
            <a:pPr algn="l"/>
            <a:r>
              <a:rPr lang="en-US" sz="3000" dirty="0"/>
              <a:t>City of Tempe</a:t>
            </a:r>
          </a:p>
        </p:txBody>
      </p:sp>
      <p:sp>
        <p:nvSpPr>
          <p:cNvPr id="4" name="Text Placeholder 3">
            <a:extLst>
              <a:ext uri="{FF2B5EF4-FFF2-40B4-BE49-F238E27FC236}">
                <a16:creationId xmlns:a16="http://schemas.microsoft.com/office/drawing/2014/main" id="{FE3D087D-35B2-436C-BA54-BEFA1CC99720}"/>
              </a:ext>
            </a:extLst>
          </p:cNvPr>
          <p:cNvSpPr>
            <a:spLocks noGrp="1"/>
          </p:cNvSpPr>
          <p:nvPr>
            <p:ph type="body" sz="quarter" idx="16"/>
          </p:nvPr>
        </p:nvSpPr>
        <p:spPr>
          <a:xfrm>
            <a:off x="1000125" y="2215788"/>
            <a:ext cx="6660826" cy="1029969"/>
          </a:xfrm>
        </p:spPr>
        <p:txBody>
          <a:bodyPr>
            <a:normAutofit/>
          </a:bodyPr>
          <a:lstStyle/>
          <a:p>
            <a:r>
              <a:rPr lang="en-US" sz="2200" dirty="0"/>
              <a:t>Bonnie Richardson, Architect &amp; Urban Planner </a:t>
            </a:r>
          </a:p>
        </p:txBody>
      </p:sp>
      <p:sp>
        <p:nvSpPr>
          <p:cNvPr id="6" name="Text Placeholder 5">
            <a:extLst>
              <a:ext uri="{FF2B5EF4-FFF2-40B4-BE49-F238E27FC236}">
                <a16:creationId xmlns:a16="http://schemas.microsoft.com/office/drawing/2014/main" id="{D2C5253D-79A2-4841-8B78-0F361490AC3A}"/>
              </a:ext>
            </a:extLst>
          </p:cNvPr>
          <p:cNvSpPr>
            <a:spLocks noGrp="1"/>
          </p:cNvSpPr>
          <p:nvPr>
            <p:ph type="body" sz="quarter" idx="18"/>
          </p:nvPr>
        </p:nvSpPr>
        <p:spPr>
          <a:xfrm>
            <a:off x="1000125" y="3535358"/>
            <a:ext cx="6519703" cy="849084"/>
          </a:xfrm>
        </p:spPr>
        <p:txBody>
          <a:bodyPr>
            <a:noAutofit/>
          </a:bodyPr>
          <a:lstStyle/>
          <a:p>
            <a:pPr algn="l"/>
            <a:r>
              <a:rPr lang="en-US" sz="3000" dirty="0"/>
              <a:t>Arizona State University, Urban Climate Research Center (UCRC)</a:t>
            </a:r>
          </a:p>
        </p:txBody>
      </p:sp>
      <p:sp>
        <p:nvSpPr>
          <p:cNvPr id="7" name="Text Placeholder 6">
            <a:extLst>
              <a:ext uri="{FF2B5EF4-FFF2-40B4-BE49-F238E27FC236}">
                <a16:creationId xmlns:a16="http://schemas.microsoft.com/office/drawing/2014/main" id="{9344EA9C-7650-4E06-A1A6-C27B3EDF0805}"/>
              </a:ext>
            </a:extLst>
          </p:cNvPr>
          <p:cNvSpPr>
            <a:spLocks noGrp="1"/>
          </p:cNvSpPr>
          <p:nvPr>
            <p:ph type="body" sz="quarter" idx="19"/>
          </p:nvPr>
        </p:nvSpPr>
        <p:spPr>
          <a:xfrm>
            <a:off x="1000125" y="4518844"/>
            <a:ext cx="6400015" cy="1127840"/>
          </a:xfrm>
        </p:spPr>
        <p:txBody>
          <a:bodyPr>
            <a:normAutofit/>
          </a:bodyPr>
          <a:lstStyle/>
          <a:p>
            <a:r>
              <a:rPr lang="en-US" sz="2200" dirty="0"/>
              <a:t>Dr. David Sailor, UCRC Director </a:t>
            </a:r>
          </a:p>
        </p:txBody>
      </p:sp>
      <p:sp>
        <p:nvSpPr>
          <p:cNvPr id="8" name="Title 7">
            <a:extLst>
              <a:ext uri="{FF2B5EF4-FFF2-40B4-BE49-F238E27FC236}">
                <a16:creationId xmlns:a16="http://schemas.microsoft.com/office/drawing/2014/main" id="{DF91A201-75B0-44BA-B1D7-7387BDF97B83}"/>
              </a:ext>
            </a:extLst>
          </p:cNvPr>
          <p:cNvSpPr>
            <a:spLocks noGrp="1"/>
          </p:cNvSpPr>
          <p:nvPr>
            <p:ph type="title"/>
          </p:nvPr>
        </p:nvSpPr>
        <p:spPr/>
        <p:txBody>
          <a:bodyPr/>
          <a:lstStyle/>
          <a:p>
            <a:r>
              <a:rPr lang="en-US" dirty="0"/>
              <a:t>Project Partner: City of Tempe </a:t>
            </a:r>
          </a:p>
        </p:txBody>
      </p:sp>
      <p:pic>
        <p:nvPicPr>
          <p:cNvPr id="5" name="Graphic 4" descr="Sun">
            <a:extLst>
              <a:ext uri="{FF2B5EF4-FFF2-40B4-BE49-F238E27FC236}">
                <a16:creationId xmlns:a16="http://schemas.microsoft.com/office/drawing/2014/main" id="{1ACBA388-0446-4CD1-97F1-94384FB1AAF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8442949" y="3535358"/>
            <a:ext cx="2520515" cy="2520515"/>
          </a:xfrm>
          <a:prstGeom prst="rect">
            <a:avLst/>
          </a:prstGeom>
        </p:spPr>
      </p:pic>
      <p:pic>
        <p:nvPicPr>
          <p:cNvPr id="10" name="Graphic 9" descr="Thermometer">
            <a:extLst>
              <a:ext uri="{FF2B5EF4-FFF2-40B4-BE49-F238E27FC236}">
                <a16:creationId xmlns:a16="http://schemas.microsoft.com/office/drawing/2014/main" id="{329927A4-2F1A-4408-B94E-4CD9044C561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9298569" y="4390978"/>
            <a:ext cx="809273" cy="809273"/>
          </a:xfrm>
          <a:prstGeom prst="rect">
            <a:avLst/>
          </a:prstGeom>
        </p:spPr>
      </p:pic>
      <p:pic>
        <p:nvPicPr>
          <p:cNvPr id="12" name="Graphic 11" descr="Handshake">
            <a:extLst>
              <a:ext uri="{FF2B5EF4-FFF2-40B4-BE49-F238E27FC236}">
                <a16:creationId xmlns:a16="http://schemas.microsoft.com/office/drawing/2014/main" id="{83696F5D-AEE5-41A8-972B-6908A9AB817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8127587" y="752577"/>
            <a:ext cx="2904308" cy="2904308"/>
          </a:xfrm>
          <a:prstGeom prst="rect">
            <a:avLst/>
          </a:prstGeom>
        </p:spPr>
      </p:pic>
      <p:pic>
        <p:nvPicPr>
          <p:cNvPr id="14" name="Graphic 13" descr="City">
            <a:extLst>
              <a:ext uri="{FF2B5EF4-FFF2-40B4-BE49-F238E27FC236}">
                <a16:creationId xmlns:a16="http://schemas.microsoft.com/office/drawing/2014/main" id="{348E2358-AEE9-4372-B19B-CAA253B331EA}"/>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9443812" y="2046201"/>
            <a:ext cx="658134" cy="658134"/>
          </a:xfrm>
          <a:prstGeom prst="rect">
            <a:avLst/>
          </a:prstGeom>
        </p:spPr>
      </p:pic>
      <p:sp>
        <p:nvSpPr>
          <p:cNvPr id="16" name="Rectangle 15">
            <a:extLst>
              <a:ext uri="{FF2B5EF4-FFF2-40B4-BE49-F238E27FC236}">
                <a16:creationId xmlns:a16="http://schemas.microsoft.com/office/drawing/2014/main" id="{A9A77556-2A47-49AA-9A62-449317C42732}"/>
              </a:ext>
            </a:extLst>
          </p:cNvPr>
          <p:cNvSpPr/>
          <p:nvPr/>
        </p:nvSpPr>
        <p:spPr>
          <a:xfrm>
            <a:off x="0" y="6568445"/>
            <a:ext cx="10390909" cy="1013611"/>
          </a:xfrm>
          <a:prstGeom prst="rect">
            <a:avLst/>
          </a:prstGeom>
        </p:spPr>
        <p:txBody>
          <a:bodyPr wrap="square">
            <a:spAutoFit/>
          </a:bodyPr>
          <a:lstStyle/>
          <a:p>
            <a:pPr>
              <a:lnSpc>
                <a:spcPct val="90000"/>
              </a:lnSpc>
              <a:spcBef>
                <a:spcPts val="1000"/>
              </a:spcBef>
              <a:defRPr/>
            </a:pPr>
            <a:r>
              <a:rPr lang="en-US" sz="1200" dirty="0">
                <a:solidFill>
                  <a:schemeClr val="tx1">
                    <a:lumMod val="75000"/>
                    <a:lumOff val="25000"/>
                  </a:schemeClr>
                </a:solidFill>
              </a:rPr>
              <a:t>Image Credits: PowerPoint Icon</a:t>
            </a:r>
            <a:endParaRPr lang="en-US" sz="1200" dirty="0"/>
          </a:p>
          <a:p>
            <a:pPr>
              <a:lnSpc>
                <a:spcPct val="90000"/>
              </a:lnSpc>
              <a:spcBef>
                <a:spcPts val="1000"/>
              </a:spcBef>
              <a:defRPr/>
            </a:pPr>
            <a:r>
              <a:rPr lang="en-US" dirty="0"/>
              <a:t> </a:t>
            </a:r>
          </a:p>
          <a:p>
            <a:pPr lvl="0">
              <a:lnSpc>
                <a:spcPct val="90000"/>
              </a:lnSpc>
              <a:spcBef>
                <a:spcPts val="1000"/>
              </a:spcBef>
              <a:defRPr/>
            </a:pPr>
            <a:r>
              <a:rPr lang="en-US" dirty="0">
                <a:solidFill>
                  <a:schemeClr val="tx1">
                    <a:lumMod val="75000"/>
                    <a:lumOff val="25000"/>
                  </a:schemeClr>
                </a:solidFill>
              </a:rPr>
              <a:t> </a:t>
            </a:r>
          </a:p>
        </p:txBody>
      </p:sp>
    </p:spTree>
    <p:extLst>
      <p:ext uri="{BB962C8B-B14F-4D97-AF65-F5344CB8AC3E}">
        <p14:creationId xmlns:p14="http://schemas.microsoft.com/office/powerpoint/2010/main" val="395633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A73A-12A6-48F3-BD5C-2D0A31D10122}"/>
              </a:ext>
            </a:extLst>
          </p:cNvPr>
          <p:cNvSpPr>
            <a:spLocks noGrp="1"/>
          </p:cNvSpPr>
          <p:nvPr>
            <p:ph type="title"/>
          </p:nvPr>
        </p:nvSpPr>
        <p:spPr/>
        <p:txBody>
          <a:bodyPr/>
          <a:lstStyle/>
          <a:p>
            <a:r>
              <a:rPr lang="en-US" dirty="0"/>
              <a:t>Community Concerns </a:t>
            </a:r>
          </a:p>
        </p:txBody>
      </p:sp>
      <p:sp>
        <p:nvSpPr>
          <p:cNvPr id="4" name="Text Placeholder 3">
            <a:extLst>
              <a:ext uri="{FF2B5EF4-FFF2-40B4-BE49-F238E27FC236}">
                <a16:creationId xmlns:a16="http://schemas.microsoft.com/office/drawing/2014/main" id="{DBC03C99-F62A-4B5B-9F6A-A4A676265086}"/>
              </a:ext>
            </a:extLst>
          </p:cNvPr>
          <p:cNvSpPr>
            <a:spLocks noGrp="1"/>
          </p:cNvSpPr>
          <p:nvPr>
            <p:ph type="body" sz="half" idx="2"/>
          </p:nvPr>
        </p:nvSpPr>
        <p:spPr>
          <a:xfrm>
            <a:off x="1000124" y="993663"/>
            <a:ext cx="11014076" cy="3309437"/>
          </a:xfrm>
        </p:spPr>
        <p:txBody>
          <a:bodyPr/>
          <a:lstStyle/>
          <a:p>
            <a:pPr marL="342900" indent="-342900">
              <a:spcAft>
                <a:spcPts val="600"/>
              </a:spcAft>
              <a:buClr>
                <a:srgbClr val="1B57AF"/>
              </a:buClr>
              <a:buFont typeface="Wingdings 3" panose="05040102010807070707" pitchFamily="18" charset="2"/>
              <a:buChar char="}"/>
            </a:pPr>
            <a:endParaRPr lang="en-US" sz="2600" b="1" dirty="0"/>
          </a:p>
          <a:p>
            <a:pPr marL="342900" indent="-342900">
              <a:spcAft>
                <a:spcPts val="600"/>
              </a:spcAft>
              <a:buClr>
                <a:srgbClr val="1B57AF"/>
              </a:buClr>
              <a:buFont typeface="Wingdings 3" panose="05040102010807070707" pitchFamily="18" charset="2"/>
              <a:buChar char="}"/>
            </a:pPr>
            <a:r>
              <a:rPr lang="en-US" sz="2600" dirty="0"/>
              <a:t>Urban Heat Island (UHI) effect</a:t>
            </a:r>
          </a:p>
          <a:p>
            <a:pPr marL="342900" indent="-342900">
              <a:spcAft>
                <a:spcPts val="600"/>
              </a:spcAft>
              <a:buClr>
                <a:srgbClr val="1B57AF"/>
              </a:buClr>
              <a:buFont typeface="Wingdings 3" panose="05040102010807070707" pitchFamily="18" charset="2"/>
              <a:buChar char="}"/>
            </a:pPr>
            <a:r>
              <a:rPr lang="en-US" sz="2600" dirty="0"/>
              <a:t>Declining urban forest</a:t>
            </a:r>
          </a:p>
          <a:p>
            <a:pPr marL="342900" indent="-342900">
              <a:spcAft>
                <a:spcPts val="600"/>
              </a:spcAft>
              <a:buClr>
                <a:srgbClr val="1B57AF"/>
              </a:buClr>
              <a:buFont typeface="Wingdings 3" panose="05040102010807070707" pitchFamily="18" charset="2"/>
              <a:buChar char="}"/>
            </a:pPr>
            <a:r>
              <a:rPr lang="en-US" sz="2600" dirty="0"/>
              <a:t>Lack of proper tree care information</a:t>
            </a:r>
          </a:p>
          <a:p>
            <a:endParaRPr lang="en-US" dirty="0"/>
          </a:p>
        </p:txBody>
      </p:sp>
      <p:sp>
        <p:nvSpPr>
          <p:cNvPr id="19" name="Rectangle 18">
            <a:extLst>
              <a:ext uri="{FF2B5EF4-FFF2-40B4-BE49-F238E27FC236}">
                <a16:creationId xmlns:a16="http://schemas.microsoft.com/office/drawing/2014/main" id="{1C81C86C-2EC8-46F4-BA5B-6EDCA51DC7B8}"/>
              </a:ext>
            </a:extLst>
          </p:cNvPr>
          <p:cNvSpPr/>
          <p:nvPr/>
        </p:nvSpPr>
        <p:spPr>
          <a:xfrm>
            <a:off x="0" y="5761421"/>
            <a:ext cx="12192000" cy="103992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ity">
            <a:extLst>
              <a:ext uri="{FF2B5EF4-FFF2-40B4-BE49-F238E27FC236}">
                <a16:creationId xmlns:a16="http://schemas.microsoft.com/office/drawing/2014/main" id="{33505DDC-8AB8-4A02-8753-7396D1544A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0" y="4341179"/>
            <a:ext cx="1673627" cy="1673627"/>
          </a:xfrm>
          <a:prstGeom prst="rect">
            <a:avLst/>
          </a:prstGeom>
        </p:spPr>
      </p:pic>
      <p:pic>
        <p:nvPicPr>
          <p:cNvPr id="23" name="Graphic 22" descr="Marker">
            <a:extLst>
              <a:ext uri="{FF2B5EF4-FFF2-40B4-BE49-F238E27FC236}">
                <a16:creationId xmlns:a16="http://schemas.microsoft.com/office/drawing/2014/main" id="{3F6FF301-DFED-4D21-B232-EA0060E43B8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0" y="5709318"/>
            <a:ext cx="914400" cy="914400"/>
          </a:xfrm>
          <a:prstGeom prst="rect">
            <a:avLst/>
          </a:prstGeom>
        </p:spPr>
      </p:pic>
      <p:pic>
        <p:nvPicPr>
          <p:cNvPr id="25" name="Graphic 24" descr="Home">
            <a:extLst>
              <a:ext uri="{FF2B5EF4-FFF2-40B4-BE49-F238E27FC236}">
                <a16:creationId xmlns:a16="http://schemas.microsoft.com/office/drawing/2014/main" id="{7A53AB93-81BA-4A67-9337-48E6D7AB837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5638800" y="4924830"/>
            <a:ext cx="914400" cy="914400"/>
          </a:xfrm>
          <a:prstGeom prst="rect">
            <a:avLst/>
          </a:prstGeom>
        </p:spPr>
      </p:pic>
      <p:pic>
        <p:nvPicPr>
          <p:cNvPr id="29" name="Graphic 28" descr="Home">
            <a:extLst>
              <a:ext uri="{FF2B5EF4-FFF2-40B4-BE49-F238E27FC236}">
                <a16:creationId xmlns:a16="http://schemas.microsoft.com/office/drawing/2014/main" id="{CE472D3D-E106-42C6-B514-657DF1ABDCB3}"/>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624579" y="4932598"/>
            <a:ext cx="914400" cy="914400"/>
          </a:xfrm>
          <a:prstGeom prst="rect">
            <a:avLst/>
          </a:prstGeom>
        </p:spPr>
      </p:pic>
      <p:pic>
        <p:nvPicPr>
          <p:cNvPr id="30" name="Graphic 29" descr="Home">
            <a:extLst>
              <a:ext uri="{FF2B5EF4-FFF2-40B4-BE49-F238E27FC236}">
                <a16:creationId xmlns:a16="http://schemas.microsoft.com/office/drawing/2014/main" id="{199F181A-2B3B-4673-9689-A278939E675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7587208" y="4928681"/>
            <a:ext cx="914400" cy="914400"/>
          </a:xfrm>
          <a:prstGeom prst="rect">
            <a:avLst/>
          </a:prstGeom>
        </p:spPr>
      </p:pic>
      <p:pic>
        <p:nvPicPr>
          <p:cNvPr id="33" name="Graphic 32" descr="City">
            <a:extLst>
              <a:ext uri="{FF2B5EF4-FFF2-40B4-BE49-F238E27FC236}">
                <a16:creationId xmlns:a16="http://schemas.microsoft.com/office/drawing/2014/main" id="{1B7196FC-40E4-4EE9-9367-B448C1E7A83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02466" y="3796490"/>
            <a:ext cx="2359306" cy="2359306"/>
          </a:xfrm>
          <a:prstGeom prst="rect">
            <a:avLst/>
          </a:prstGeom>
        </p:spPr>
      </p:pic>
      <p:pic>
        <p:nvPicPr>
          <p:cNvPr id="27" name="Graphic 26" descr="Deciduous tree">
            <a:extLst>
              <a:ext uri="{FF2B5EF4-FFF2-40B4-BE49-F238E27FC236}">
                <a16:creationId xmlns:a16="http://schemas.microsoft.com/office/drawing/2014/main" id="{C3F24F8C-7504-4E25-93B8-73670F1FA9F3}"/>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4892239" y="4861130"/>
            <a:ext cx="914400" cy="914400"/>
          </a:xfrm>
          <a:prstGeom prst="rect">
            <a:avLst/>
          </a:prstGeom>
        </p:spPr>
      </p:pic>
      <p:pic>
        <p:nvPicPr>
          <p:cNvPr id="34" name="Graphic 33" descr="Deciduous tree">
            <a:extLst>
              <a:ext uri="{FF2B5EF4-FFF2-40B4-BE49-F238E27FC236}">
                <a16:creationId xmlns:a16="http://schemas.microsoft.com/office/drawing/2014/main" id="{15C634B4-3634-4EF6-BE30-9A10865B3377}"/>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0459660" y="4864857"/>
            <a:ext cx="914400" cy="914400"/>
          </a:xfrm>
          <a:prstGeom prst="rect">
            <a:avLst/>
          </a:prstGeom>
        </p:spPr>
      </p:pic>
      <p:pic>
        <p:nvPicPr>
          <p:cNvPr id="35" name="Graphic 34" descr="Deciduous tree">
            <a:extLst>
              <a:ext uri="{FF2B5EF4-FFF2-40B4-BE49-F238E27FC236}">
                <a16:creationId xmlns:a16="http://schemas.microsoft.com/office/drawing/2014/main" id="{E036EC27-BB70-41C6-9C1B-0B89DC3B338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11277600" y="4867355"/>
            <a:ext cx="914400" cy="914400"/>
          </a:xfrm>
          <a:prstGeom prst="rect">
            <a:avLst/>
          </a:prstGeom>
        </p:spPr>
      </p:pic>
      <p:sp>
        <p:nvSpPr>
          <p:cNvPr id="28" name="TextBox 27">
            <a:extLst>
              <a:ext uri="{FF2B5EF4-FFF2-40B4-BE49-F238E27FC236}">
                <a16:creationId xmlns:a16="http://schemas.microsoft.com/office/drawing/2014/main" id="{156F54EB-1F6A-4A83-8078-23A83446A745}"/>
              </a:ext>
            </a:extLst>
          </p:cNvPr>
          <p:cNvSpPr txBox="1"/>
          <p:nvPr/>
        </p:nvSpPr>
        <p:spPr>
          <a:xfrm>
            <a:off x="621439" y="6112366"/>
            <a:ext cx="2359306" cy="400110"/>
          </a:xfrm>
          <a:prstGeom prst="rect">
            <a:avLst/>
          </a:prstGeom>
          <a:noFill/>
        </p:spPr>
        <p:txBody>
          <a:bodyPr wrap="square" rtlCol="0">
            <a:spAutoFit/>
          </a:bodyPr>
          <a:lstStyle/>
          <a:p>
            <a:r>
              <a:rPr lang="en-US" sz="2000" b="1" dirty="0"/>
              <a:t>TEMPE, AZ</a:t>
            </a:r>
          </a:p>
        </p:txBody>
      </p:sp>
      <p:pic>
        <p:nvPicPr>
          <p:cNvPr id="37" name="Graphic 36" descr="Sun">
            <a:extLst>
              <a:ext uri="{FF2B5EF4-FFF2-40B4-BE49-F238E27FC236}">
                <a16:creationId xmlns:a16="http://schemas.microsoft.com/office/drawing/2014/main" id="{11F79DA7-01C7-4BFF-95F8-BB2F74FB3D7A}"/>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6632134" y="3655363"/>
            <a:ext cx="914400" cy="914400"/>
          </a:xfrm>
          <a:prstGeom prst="rect">
            <a:avLst/>
          </a:prstGeom>
        </p:spPr>
      </p:pic>
      <p:pic>
        <p:nvPicPr>
          <p:cNvPr id="5" name="Graphic 4" descr="Run">
            <a:extLst>
              <a:ext uri="{FF2B5EF4-FFF2-40B4-BE49-F238E27FC236}">
                <a16:creationId xmlns:a16="http://schemas.microsoft.com/office/drawing/2014/main" id="{6F5C08CF-AD1F-43AE-8A6C-DC4C6126D0E9}"/>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9416006" y="5099311"/>
            <a:ext cx="682913" cy="682913"/>
          </a:xfrm>
          <a:prstGeom prst="rect">
            <a:avLst/>
          </a:prstGeom>
        </p:spPr>
      </p:pic>
      <p:sp>
        <p:nvSpPr>
          <p:cNvPr id="18" name="Rectangle 17">
            <a:extLst>
              <a:ext uri="{FF2B5EF4-FFF2-40B4-BE49-F238E27FC236}">
                <a16:creationId xmlns:a16="http://schemas.microsoft.com/office/drawing/2014/main" id="{9F5BBBF4-3A2A-474C-A36B-41464C222A90}"/>
              </a:ext>
            </a:extLst>
          </p:cNvPr>
          <p:cNvSpPr/>
          <p:nvPr/>
        </p:nvSpPr>
        <p:spPr>
          <a:xfrm>
            <a:off x="0" y="6578434"/>
            <a:ext cx="10390909" cy="1013611"/>
          </a:xfrm>
          <a:prstGeom prst="rect">
            <a:avLst/>
          </a:prstGeom>
        </p:spPr>
        <p:txBody>
          <a:bodyPr wrap="square">
            <a:spAutoFit/>
          </a:bodyPr>
          <a:lstStyle/>
          <a:p>
            <a:pPr>
              <a:lnSpc>
                <a:spcPct val="90000"/>
              </a:lnSpc>
              <a:spcBef>
                <a:spcPts val="1000"/>
              </a:spcBef>
              <a:defRPr/>
            </a:pPr>
            <a:r>
              <a:rPr lang="en-US" sz="1200" dirty="0">
                <a:solidFill>
                  <a:schemeClr val="tx1">
                    <a:lumMod val="75000"/>
                    <a:lumOff val="25000"/>
                  </a:schemeClr>
                </a:solidFill>
              </a:rPr>
              <a:t>Image Credits: PowerPoint Icon</a:t>
            </a:r>
            <a:endParaRPr lang="en-US" sz="1200" dirty="0"/>
          </a:p>
          <a:p>
            <a:pPr>
              <a:lnSpc>
                <a:spcPct val="90000"/>
              </a:lnSpc>
              <a:spcBef>
                <a:spcPts val="1000"/>
              </a:spcBef>
              <a:defRPr/>
            </a:pPr>
            <a:r>
              <a:rPr lang="en-US" dirty="0"/>
              <a:t> </a:t>
            </a:r>
          </a:p>
          <a:p>
            <a:pPr lvl="0">
              <a:lnSpc>
                <a:spcPct val="90000"/>
              </a:lnSpc>
              <a:spcBef>
                <a:spcPts val="1000"/>
              </a:spcBef>
              <a:defRPr/>
            </a:pPr>
            <a:r>
              <a:rPr lang="en-US" dirty="0">
                <a:solidFill>
                  <a:schemeClr val="tx1">
                    <a:lumMod val="75000"/>
                    <a:lumOff val="25000"/>
                  </a:schemeClr>
                </a:solidFill>
              </a:rPr>
              <a:t> </a:t>
            </a:r>
          </a:p>
        </p:txBody>
      </p:sp>
    </p:spTree>
    <p:extLst>
      <p:ext uri="{BB962C8B-B14F-4D97-AF65-F5344CB8AC3E}">
        <p14:creationId xmlns:p14="http://schemas.microsoft.com/office/powerpoint/2010/main" val="41085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793F-60ED-4EC6-89CE-3D9CA0219BED}"/>
              </a:ext>
            </a:extLst>
          </p:cNvPr>
          <p:cNvSpPr>
            <a:spLocks noGrp="1"/>
          </p:cNvSpPr>
          <p:nvPr>
            <p:ph type="title"/>
          </p:nvPr>
        </p:nvSpPr>
        <p:spPr/>
        <p:txBody>
          <a:bodyPr/>
          <a:lstStyle/>
          <a:p>
            <a:r>
              <a:rPr lang="en-US" dirty="0"/>
              <a:t>City of Tempe Parks</a:t>
            </a:r>
          </a:p>
        </p:txBody>
      </p:sp>
      <p:sp>
        <p:nvSpPr>
          <p:cNvPr id="4" name="Text Placeholder 3">
            <a:extLst>
              <a:ext uri="{FF2B5EF4-FFF2-40B4-BE49-F238E27FC236}">
                <a16:creationId xmlns:a16="http://schemas.microsoft.com/office/drawing/2014/main" id="{76D9CBE1-23BA-4DEE-8683-CA859C2BF346}"/>
              </a:ext>
            </a:extLst>
          </p:cNvPr>
          <p:cNvSpPr>
            <a:spLocks noGrp="1"/>
          </p:cNvSpPr>
          <p:nvPr>
            <p:ph type="body" sz="half" idx="2"/>
          </p:nvPr>
        </p:nvSpPr>
        <p:spPr>
          <a:xfrm>
            <a:off x="6248910" y="1084629"/>
            <a:ext cx="5075582" cy="5212326"/>
          </a:xfrm>
        </p:spPr>
        <p:txBody>
          <a:bodyPr>
            <a:normAutofit/>
          </a:bodyPr>
          <a:lstStyle/>
          <a:p>
            <a:pPr marL="342900" indent="-342900">
              <a:buClr>
                <a:srgbClr val="1B57AF"/>
              </a:buClr>
              <a:buFont typeface="Wingdings 3" panose="05040102010807070707" pitchFamily="18" charset="2"/>
              <a:buChar char="}"/>
            </a:pPr>
            <a:endParaRPr lang="en-US" sz="2600" dirty="0"/>
          </a:p>
          <a:p>
            <a:pPr marL="342900" indent="-342900">
              <a:buClr>
                <a:srgbClr val="1B57AF"/>
              </a:buClr>
              <a:buFont typeface="Wingdings 3" panose="05040102010807070707" pitchFamily="18" charset="2"/>
              <a:buChar char="}"/>
            </a:pPr>
            <a:r>
              <a:rPr lang="en-US" sz="2600" dirty="0"/>
              <a:t>Offer recreational areas for Tempe residents</a:t>
            </a:r>
          </a:p>
          <a:p>
            <a:pPr marL="800100" lvl="1" indent="-342900">
              <a:buClr>
                <a:srgbClr val="1B57AF"/>
              </a:buClr>
              <a:buFont typeface="Wingdings 3" panose="05040102010807070707" pitchFamily="18" charset="2"/>
              <a:buChar char="}"/>
            </a:pPr>
            <a:r>
              <a:rPr lang="en-US" sz="2600" dirty="0">
                <a:solidFill>
                  <a:schemeClr val="tx1">
                    <a:lumMod val="75000"/>
                    <a:lumOff val="25000"/>
                  </a:schemeClr>
                </a:solidFill>
              </a:rPr>
              <a:t>Open space</a:t>
            </a:r>
          </a:p>
          <a:p>
            <a:pPr marL="800100" lvl="1" indent="-342900">
              <a:buClr>
                <a:srgbClr val="1B57AF"/>
              </a:buClr>
              <a:buFont typeface="Wingdings 3" panose="05040102010807070707" pitchFamily="18" charset="2"/>
              <a:buChar char="}"/>
            </a:pPr>
            <a:r>
              <a:rPr lang="en-US" sz="2600" dirty="0">
                <a:solidFill>
                  <a:schemeClr val="tx1">
                    <a:lumMod val="75000"/>
                    <a:lumOff val="25000"/>
                  </a:schemeClr>
                </a:solidFill>
              </a:rPr>
              <a:t>Events (concerts &amp; marathons)</a:t>
            </a:r>
          </a:p>
          <a:p>
            <a:pPr marL="800100" lvl="1" indent="-342900">
              <a:buClr>
                <a:srgbClr val="1B57AF"/>
              </a:buClr>
              <a:buFont typeface="Wingdings 3" panose="05040102010807070707" pitchFamily="18" charset="2"/>
              <a:buChar char="}"/>
            </a:pPr>
            <a:r>
              <a:rPr lang="en-US" sz="2600" dirty="0">
                <a:solidFill>
                  <a:schemeClr val="tx1">
                    <a:lumMod val="75000"/>
                    <a:lumOff val="25000"/>
                  </a:schemeClr>
                </a:solidFill>
              </a:rPr>
              <a:t>Kayaking/ boating</a:t>
            </a:r>
          </a:p>
          <a:p>
            <a:pPr marL="800100" lvl="1" indent="-342900">
              <a:buClr>
                <a:srgbClr val="1B57AF"/>
              </a:buClr>
              <a:buFont typeface="Wingdings 3" panose="05040102010807070707" pitchFamily="18" charset="2"/>
              <a:buChar char="}"/>
            </a:pPr>
            <a:r>
              <a:rPr lang="en-US" sz="2600" dirty="0">
                <a:solidFill>
                  <a:schemeClr val="tx1">
                    <a:lumMod val="75000"/>
                    <a:lumOff val="25000"/>
                  </a:schemeClr>
                </a:solidFill>
              </a:rPr>
              <a:t>Fishing </a:t>
            </a:r>
          </a:p>
          <a:p>
            <a:pPr marL="800100" lvl="1" indent="-342900">
              <a:buClr>
                <a:srgbClr val="1B57AF"/>
              </a:buClr>
              <a:buFont typeface="Wingdings 3" panose="05040102010807070707" pitchFamily="18" charset="2"/>
              <a:buChar char="}"/>
            </a:pPr>
            <a:r>
              <a:rPr lang="en-US" sz="2600" dirty="0">
                <a:solidFill>
                  <a:schemeClr val="tx1">
                    <a:lumMod val="75000"/>
                    <a:lumOff val="25000"/>
                  </a:schemeClr>
                </a:solidFill>
              </a:rPr>
              <a:t>Running, biking, skating </a:t>
            </a:r>
          </a:p>
          <a:p>
            <a:pPr marL="800100" lvl="1" indent="-342900">
              <a:buClr>
                <a:srgbClr val="1B57AF"/>
              </a:buClr>
              <a:buFont typeface="Wingdings 3" panose="05040102010807070707" pitchFamily="18" charset="2"/>
              <a:buChar char="}"/>
            </a:pPr>
            <a:endParaRPr lang="en-US" dirty="0"/>
          </a:p>
          <a:p>
            <a:pPr marL="342900" indent="-342900">
              <a:buClr>
                <a:srgbClr val="1B57AF"/>
              </a:buClr>
              <a:buFont typeface="Wingdings 3" panose="05040102010807070707" pitchFamily="18" charset="2"/>
              <a:buChar char="}"/>
            </a:pPr>
            <a:endParaRPr lang="en-US" dirty="0"/>
          </a:p>
          <a:p>
            <a:endParaRPr lang="en-US" dirty="0"/>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955" y="1084629"/>
            <a:ext cx="4687445" cy="568214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91000" y="4290332"/>
            <a:ext cx="706685" cy="627248"/>
          </a:xfrm>
          <a:prstGeom prst="rect">
            <a:avLst/>
          </a:prstGeom>
        </p:spPr>
      </p:pic>
      <p:sp>
        <p:nvSpPr>
          <p:cNvPr id="17" name="Text Placeholder 6">
            <a:extLst>
              <a:ext uri="{FF2B5EF4-FFF2-40B4-BE49-F238E27FC236}">
                <a16:creationId xmlns:a16="http://schemas.microsoft.com/office/drawing/2014/main" id="{9344EA9C-7650-4E06-A1A6-C27B3EDF0805}"/>
              </a:ext>
            </a:extLst>
          </p:cNvPr>
          <p:cNvSpPr txBox="1">
            <a:spLocks/>
          </p:cNvSpPr>
          <p:nvPr/>
        </p:nvSpPr>
        <p:spPr>
          <a:xfrm>
            <a:off x="4897685" y="4459184"/>
            <a:ext cx="1138995" cy="6007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2200" dirty="0">
                <a:solidFill>
                  <a:schemeClr val="tx1">
                    <a:lumMod val="75000"/>
                    <a:lumOff val="25000"/>
                  </a:schemeClr>
                </a:solidFill>
              </a:rPr>
              <a:t>Park</a:t>
            </a:r>
          </a:p>
        </p:txBody>
      </p:sp>
    </p:spTree>
    <p:extLst>
      <p:ext uri="{BB962C8B-B14F-4D97-AF65-F5344CB8AC3E}">
        <p14:creationId xmlns:p14="http://schemas.microsoft.com/office/powerpoint/2010/main" val="387119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10E3-3AD3-431E-B41D-D37215906E9D}"/>
              </a:ext>
            </a:extLst>
          </p:cNvPr>
          <p:cNvSpPr>
            <a:spLocks noGrp="1"/>
          </p:cNvSpPr>
          <p:nvPr>
            <p:ph type="title"/>
          </p:nvPr>
        </p:nvSpPr>
        <p:spPr>
          <a:xfrm>
            <a:off x="2254206" y="746594"/>
            <a:ext cx="7562625" cy="1065007"/>
          </a:xfrm>
        </p:spPr>
        <p:txBody>
          <a:bodyPr/>
          <a:lstStyle/>
          <a:p>
            <a:r>
              <a:rPr lang="en-US" dirty="0"/>
              <a:t>Objectives</a:t>
            </a:r>
          </a:p>
        </p:txBody>
      </p:sp>
      <p:sp>
        <p:nvSpPr>
          <p:cNvPr id="3" name="Text Placeholder 2">
            <a:extLst>
              <a:ext uri="{FF2B5EF4-FFF2-40B4-BE49-F238E27FC236}">
                <a16:creationId xmlns:a16="http://schemas.microsoft.com/office/drawing/2014/main" id="{781587BA-C754-4684-AFA6-18F71CF18B29}"/>
              </a:ext>
            </a:extLst>
          </p:cNvPr>
          <p:cNvSpPr>
            <a:spLocks noGrp="1"/>
          </p:cNvSpPr>
          <p:nvPr>
            <p:ph type="body" sz="half" idx="2"/>
          </p:nvPr>
        </p:nvSpPr>
        <p:spPr>
          <a:xfrm>
            <a:off x="2254206" y="1919177"/>
            <a:ext cx="7562625" cy="3563193"/>
          </a:xfrm>
        </p:spPr>
        <p:txBody>
          <a:bodyPr>
            <a:normAutofit/>
          </a:bodyPr>
          <a:lstStyle/>
          <a:p>
            <a:pPr marL="342900" indent="-342900">
              <a:buClr>
                <a:srgbClr val="1B57AF"/>
              </a:buClr>
              <a:buFont typeface="Wingdings 3" panose="05040102010807070707" pitchFamily="18" charset="2"/>
              <a:buChar char="}"/>
            </a:pPr>
            <a:r>
              <a:rPr lang="en-US" sz="2600" b="1" dirty="0">
                <a:solidFill>
                  <a:srgbClr val="1B57AF"/>
                </a:solidFill>
              </a:rPr>
              <a:t>Provide</a:t>
            </a:r>
            <a:r>
              <a:rPr lang="en-US" sz="2600" dirty="0">
                <a:solidFill>
                  <a:srgbClr val="7FB662"/>
                </a:solidFill>
              </a:rPr>
              <a:t> </a:t>
            </a:r>
            <a:r>
              <a:rPr lang="en-US" sz="2600" dirty="0"/>
              <a:t>the City of Tempe with information on how the urban forest can contribute to heat mitigation strategies</a:t>
            </a:r>
            <a:endParaRPr lang="en-US" sz="2600" b="1" dirty="0"/>
          </a:p>
          <a:p>
            <a:pPr marL="342900" indent="-342900">
              <a:buClr>
                <a:srgbClr val="1B57AF"/>
              </a:buClr>
              <a:buFont typeface="Wingdings 3" panose="05040102010807070707" pitchFamily="18" charset="2"/>
              <a:buChar char="}"/>
            </a:pPr>
            <a:r>
              <a:rPr lang="en-US" sz="2600" b="1" dirty="0">
                <a:solidFill>
                  <a:srgbClr val="1B57AF"/>
                </a:solidFill>
              </a:rPr>
              <a:t>Assess</a:t>
            </a:r>
            <a:r>
              <a:rPr lang="en-US" sz="2600" dirty="0">
                <a:solidFill>
                  <a:srgbClr val="7FB662"/>
                </a:solidFill>
              </a:rPr>
              <a:t> </a:t>
            </a:r>
            <a:r>
              <a:rPr lang="en-US" sz="2600" dirty="0"/>
              <a:t>the change in land surface temperature(LST) and vegetation cover in Tempe from 1998 through 2018</a:t>
            </a:r>
          </a:p>
          <a:p>
            <a:pPr marL="342900" indent="-342900">
              <a:buClr>
                <a:srgbClr val="1B57AF"/>
              </a:buClr>
              <a:buFont typeface="Wingdings 3" panose="05040102010807070707" pitchFamily="18" charset="2"/>
              <a:buChar char="}"/>
            </a:pPr>
            <a:r>
              <a:rPr lang="en-US" sz="2600" b="1" dirty="0">
                <a:solidFill>
                  <a:srgbClr val="1B57AF"/>
                </a:solidFill>
              </a:rPr>
              <a:t>Investigate</a:t>
            </a:r>
            <a:r>
              <a:rPr lang="en-US" sz="2600" b="1" dirty="0">
                <a:solidFill>
                  <a:srgbClr val="1C57B0"/>
                </a:solidFill>
              </a:rPr>
              <a:t> </a:t>
            </a:r>
            <a:r>
              <a:rPr lang="en-US" sz="2600" dirty="0"/>
              <a:t>the effects that tree clustering and land cover have on the thermal environment  </a:t>
            </a:r>
          </a:p>
          <a:p>
            <a:endParaRPr lang="en-US" dirty="0"/>
          </a:p>
        </p:txBody>
      </p:sp>
    </p:spTree>
    <p:extLst>
      <p:ext uri="{BB962C8B-B14F-4D97-AF65-F5344CB8AC3E}">
        <p14:creationId xmlns:p14="http://schemas.microsoft.com/office/powerpoint/2010/main" val="107349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57C1-2C8D-46A1-B5DF-710869A0E844}"/>
              </a:ext>
            </a:extLst>
          </p:cNvPr>
          <p:cNvSpPr>
            <a:spLocks noGrp="1"/>
          </p:cNvSpPr>
          <p:nvPr>
            <p:ph type="title"/>
          </p:nvPr>
        </p:nvSpPr>
        <p:spPr/>
        <p:txBody>
          <a:bodyPr/>
          <a:lstStyle/>
          <a:p>
            <a:r>
              <a:rPr lang="en-US" dirty="0"/>
              <a:t>Measurements </a:t>
            </a:r>
          </a:p>
        </p:txBody>
      </p:sp>
      <p:sp>
        <p:nvSpPr>
          <p:cNvPr id="4" name="Text Placeholder 3">
            <a:extLst>
              <a:ext uri="{FF2B5EF4-FFF2-40B4-BE49-F238E27FC236}">
                <a16:creationId xmlns:a16="http://schemas.microsoft.com/office/drawing/2014/main" id="{02AF1C6E-392D-4F32-B7D5-FB87C7F5AF45}"/>
              </a:ext>
            </a:extLst>
          </p:cNvPr>
          <p:cNvSpPr>
            <a:spLocks noGrp="1"/>
          </p:cNvSpPr>
          <p:nvPr>
            <p:ph type="body" sz="quarter" idx="15"/>
          </p:nvPr>
        </p:nvSpPr>
        <p:spPr>
          <a:xfrm>
            <a:off x="1000125" y="1232927"/>
            <a:ext cx="4590777" cy="1042733"/>
          </a:xfrm>
        </p:spPr>
        <p:txBody>
          <a:bodyPr>
            <a:normAutofit/>
          </a:bodyPr>
          <a:lstStyle/>
          <a:p>
            <a:r>
              <a:rPr lang="en-US" sz="3200" dirty="0"/>
              <a:t>Land Surface Temperature (LST)</a:t>
            </a:r>
          </a:p>
        </p:txBody>
      </p:sp>
      <p:sp>
        <p:nvSpPr>
          <p:cNvPr id="7" name="Text Placeholder 6">
            <a:extLst>
              <a:ext uri="{FF2B5EF4-FFF2-40B4-BE49-F238E27FC236}">
                <a16:creationId xmlns:a16="http://schemas.microsoft.com/office/drawing/2014/main" id="{5B546973-84F6-437D-A6CB-5ECDD6D5A858}"/>
              </a:ext>
            </a:extLst>
          </p:cNvPr>
          <p:cNvSpPr>
            <a:spLocks noGrp="1"/>
          </p:cNvSpPr>
          <p:nvPr>
            <p:ph type="body" sz="quarter" idx="18"/>
          </p:nvPr>
        </p:nvSpPr>
        <p:spPr>
          <a:xfrm>
            <a:off x="6229701" y="1232926"/>
            <a:ext cx="5100150" cy="1042733"/>
          </a:xfrm>
        </p:spPr>
        <p:txBody>
          <a:bodyPr>
            <a:normAutofit/>
          </a:bodyPr>
          <a:lstStyle/>
          <a:p>
            <a:r>
              <a:rPr lang="en-US" sz="3200" dirty="0"/>
              <a:t>Normalized Difference Vegetation Index (NDVI)</a:t>
            </a:r>
          </a:p>
        </p:txBody>
      </p:sp>
      <p:sp>
        <p:nvSpPr>
          <p:cNvPr id="8" name="Text Placeholder 7">
            <a:extLst>
              <a:ext uri="{FF2B5EF4-FFF2-40B4-BE49-F238E27FC236}">
                <a16:creationId xmlns:a16="http://schemas.microsoft.com/office/drawing/2014/main" id="{09C021D9-AE2C-4943-BDEC-A6EEC557B09F}"/>
              </a:ext>
            </a:extLst>
          </p:cNvPr>
          <p:cNvSpPr>
            <a:spLocks noGrp="1"/>
          </p:cNvSpPr>
          <p:nvPr>
            <p:ph type="body" sz="quarter" idx="19"/>
          </p:nvPr>
        </p:nvSpPr>
        <p:spPr>
          <a:xfrm>
            <a:off x="6342913" y="2275660"/>
            <a:ext cx="4682139" cy="1798320"/>
          </a:xfrm>
        </p:spPr>
        <p:txBody>
          <a:bodyPr>
            <a:normAutofit lnSpcReduction="10000"/>
          </a:bodyPr>
          <a:lstStyle/>
          <a:p>
            <a:pPr marL="342900" indent="-342900">
              <a:spcAft>
                <a:spcPts val="600"/>
              </a:spcAft>
              <a:buClr>
                <a:srgbClr val="1B57AF"/>
              </a:buClr>
              <a:buFont typeface="Wingdings 3" panose="05040102010807070707" pitchFamily="18" charset="2"/>
              <a:buChar char="}"/>
            </a:pPr>
            <a:r>
              <a:rPr lang="en-US" dirty="0"/>
              <a:t>Green vegetation vs no vegetation</a:t>
            </a:r>
          </a:p>
          <a:p>
            <a:pPr marL="342900" indent="-342900">
              <a:spcAft>
                <a:spcPts val="600"/>
              </a:spcAft>
              <a:buClr>
                <a:srgbClr val="1B57AF"/>
              </a:buClr>
              <a:buFont typeface="Wingdings 3" panose="05040102010807070707" pitchFamily="18" charset="2"/>
              <a:buChar char="}"/>
            </a:pPr>
            <a:r>
              <a:rPr lang="en-US" dirty="0"/>
              <a:t>Uses near infrared and red visible light</a:t>
            </a:r>
          </a:p>
          <a:p>
            <a:pPr marL="342900" indent="-342900">
              <a:spcAft>
                <a:spcPts val="600"/>
              </a:spcAft>
              <a:buClr>
                <a:srgbClr val="1B57AF"/>
              </a:buClr>
              <a:buFont typeface="Wingdings 3" panose="05040102010807070707" pitchFamily="18" charset="2"/>
              <a:buChar char="}"/>
            </a:pPr>
            <a:r>
              <a:rPr lang="en-US" dirty="0"/>
              <a:t>Ranges from -1 to +1</a:t>
            </a:r>
          </a:p>
          <a:p>
            <a:endParaRPr lang="en-US" dirty="0"/>
          </a:p>
        </p:txBody>
      </p:sp>
      <p:sp>
        <p:nvSpPr>
          <p:cNvPr id="12" name="AutoShape 4" descr="{\displaystyle {\mbox{NDVI}}={\frac {({\mbox{NIR}}-{\mbox{Red}})}{({\mbox{NIR}}+{\mbox{Red}})}}}">
            <a:extLst>
              <a:ext uri="{FF2B5EF4-FFF2-40B4-BE49-F238E27FC236}">
                <a16:creationId xmlns:a16="http://schemas.microsoft.com/office/drawing/2014/main" id="{7EF23FA9-70E8-4AB0-947A-1428531E6024}"/>
              </a:ext>
            </a:extLst>
          </p:cNvPr>
          <p:cNvSpPr>
            <a:spLocks noGrp="1" noChangeAspect="1" noChangeArrowheads="1"/>
          </p:cNvSpPr>
          <p:nvPr>
            <p:ph type="body" sz="quarter" idx="16"/>
          </p:nvPr>
        </p:nvSpPr>
        <p:spPr bwMode="auto">
          <a:xfrm>
            <a:off x="1000125" y="2274888"/>
            <a:ext cx="4681538" cy="39401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342900" indent="-342900">
              <a:spcAft>
                <a:spcPts val="600"/>
              </a:spcAft>
              <a:buClr>
                <a:srgbClr val="1B57AF"/>
              </a:buClr>
              <a:buFont typeface="Wingdings 3" panose="05040102010807070707" pitchFamily="18" charset="2"/>
              <a:buChar char="}"/>
            </a:pPr>
            <a:r>
              <a:rPr lang="en-US" dirty="0"/>
              <a:t>Measurement of the surface temperature </a:t>
            </a:r>
          </a:p>
          <a:p>
            <a:pPr marL="342900" indent="-342900">
              <a:spcAft>
                <a:spcPts val="600"/>
              </a:spcAft>
              <a:buClr>
                <a:srgbClr val="1B57AF"/>
              </a:buClr>
              <a:buFont typeface="Wingdings 3" panose="05040102010807070707" pitchFamily="18" charset="2"/>
              <a:buChar char="}"/>
            </a:pPr>
            <a:r>
              <a:rPr lang="en-US" dirty="0"/>
              <a:t>Includes both bare soil and vegetation temperatures </a:t>
            </a:r>
          </a:p>
        </p:txBody>
      </p:sp>
      <p:sp>
        <p:nvSpPr>
          <p:cNvPr id="13" name="Rectangle 12">
            <a:extLst>
              <a:ext uri="{FF2B5EF4-FFF2-40B4-BE49-F238E27FC236}">
                <a16:creationId xmlns:a16="http://schemas.microsoft.com/office/drawing/2014/main" id="{1C16F338-A303-49D6-9849-0C7347BF64DF}"/>
              </a:ext>
            </a:extLst>
          </p:cNvPr>
          <p:cNvSpPr/>
          <p:nvPr/>
        </p:nvSpPr>
        <p:spPr>
          <a:xfrm>
            <a:off x="6342913" y="4771634"/>
            <a:ext cx="4681538" cy="853440"/>
          </a:xfrm>
          <a:prstGeom prst="rect">
            <a:avLst/>
          </a:prstGeom>
          <a:solidFill>
            <a:srgbClr val="8E410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88131CE-F659-4B9F-A44E-ACC49528F46B}"/>
              </a:ext>
            </a:extLst>
          </p:cNvPr>
          <p:cNvSpPr txBox="1"/>
          <p:nvPr/>
        </p:nvSpPr>
        <p:spPr>
          <a:xfrm>
            <a:off x="6342913" y="4967521"/>
            <a:ext cx="5190911" cy="461665"/>
          </a:xfrm>
          <a:prstGeom prst="rect">
            <a:avLst/>
          </a:prstGeom>
          <a:noFill/>
        </p:spPr>
        <p:txBody>
          <a:bodyPr wrap="square" rtlCol="0">
            <a:spAutoFit/>
          </a:bodyPr>
          <a:lstStyle/>
          <a:p>
            <a:pPr>
              <a:spcAft>
                <a:spcPts val="600"/>
              </a:spcAft>
              <a:buClr>
                <a:srgbClr val="1B57AF"/>
              </a:buClr>
            </a:pPr>
            <a:r>
              <a:rPr lang="en-US" sz="2400" b="1" dirty="0">
                <a:solidFill>
                  <a:schemeClr val="bg1"/>
                </a:solidFill>
              </a:rPr>
              <a:t>NDVI = (NIR - Red)/(NIR + Red)</a:t>
            </a:r>
          </a:p>
        </p:txBody>
      </p:sp>
      <p:sp>
        <p:nvSpPr>
          <p:cNvPr id="15" name="Rectangle 14">
            <a:extLst>
              <a:ext uri="{FF2B5EF4-FFF2-40B4-BE49-F238E27FC236}">
                <a16:creationId xmlns:a16="http://schemas.microsoft.com/office/drawing/2014/main" id="{8935293C-32A7-45E8-9C12-D04BEB8FA052}"/>
              </a:ext>
            </a:extLst>
          </p:cNvPr>
          <p:cNvSpPr/>
          <p:nvPr/>
        </p:nvSpPr>
        <p:spPr>
          <a:xfrm>
            <a:off x="1007173" y="4757532"/>
            <a:ext cx="4681538" cy="853440"/>
          </a:xfrm>
          <a:prstGeom prst="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Sun">
            <a:extLst>
              <a:ext uri="{FF2B5EF4-FFF2-40B4-BE49-F238E27FC236}">
                <a16:creationId xmlns:a16="http://schemas.microsoft.com/office/drawing/2014/main" id="{8768A593-8DD3-40AE-BEE9-CB4521CA820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555688" y="3800530"/>
            <a:ext cx="914400" cy="914400"/>
          </a:xfrm>
          <a:prstGeom prst="rect">
            <a:avLst/>
          </a:prstGeom>
        </p:spPr>
      </p:pic>
      <p:sp>
        <p:nvSpPr>
          <p:cNvPr id="18" name="Arrow: Up 17">
            <a:extLst>
              <a:ext uri="{FF2B5EF4-FFF2-40B4-BE49-F238E27FC236}">
                <a16:creationId xmlns:a16="http://schemas.microsoft.com/office/drawing/2014/main" id="{66EE29A1-53E9-4290-BCF1-2BFD849A32EA}"/>
              </a:ext>
            </a:extLst>
          </p:cNvPr>
          <p:cNvSpPr/>
          <p:nvPr/>
        </p:nvSpPr>
        <p:spPr>
          <a:xfrm>
            <a:off x="2381874" y="4967521"/>
            <a:ext cx="182879" cy="508361"/>
          </a:xfrm>
          <a:prstGeom prst="upArrow">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7DC84B04-1C80-47F8-9458-B11558656225}"/>
              </a:ext>
            </a:extLst>
          </p:cNvPr>
          <p:cNvSpPr/>
          <p:nvPr/>
        </p:nvSpPr>
        <p:spPr>
          <a:xfrm>
            <a:off x="3164188" y="4967520"/>
            <a:ext cx="182879" cy="508361"/>
          </a:xfrm>
          <a:prstGeom prst="upArrow">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EDDCCAE4-BCF7-4FAA-A4F1-C669505FF885}"/>
              </a:ext>
            </a:extLst>
          </p:cNvPr>
          <p:cNvSpPr/>
          <p:nvPr/>
        </p:nvSpPr>
        <p:spPr>
          <a:xfrm>
            <a:off x="3946502" y="4967520"/>
            <a:ext cx="182879" cy="508361"/>
          </a:xfrm>
          <a:prstGeom prst="upArrow">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D66F71E-E202-4865-9F5B-4A8920921B36}"/>
              </a:ext>
            </a:extLst>
          </p:cNvPr>
          <p:cNvSpPr/>
          <p:nvPr/>
        </p:nvSpPr>
        <p:spPr>
          <a:xfrm>
            <a:off x="1000125" y="4771633"/>
            <a:ext cx="4681538" cy="92097"/>
          </a:xfrm>
          <a:prstGeom prst="rect">
            <a:avLst/>
          </a:prstGeom>
          <a:solidFill>
            <a:srgbClr val="BCAE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urved Down 21">
            <a:extLst>
              <a:ext uri="{FF2B5EF4-FFF2-40B4-BE49-F238E27FC236}">
                <a16:creationId xmlns:a16="http://schemas.microsoft.com/office/drawing/2014/main" id="{A6726BDB-64F4-41E3-9C52-4461293B963C}"/>
              </a:ext>
            </a:extLst>
          </p:cNvPr>
          <p:cNvSpPr/>
          <p:nvPr/>
        </p:nvSpPr>
        <p:spPr>
          <a:xfrm rot="7208258">
            <a:off x="4767263" y="4621739"/>
            <a:ext cx="914400" cy="391885"/>
          </a:xfrm>
          <a:prstGeom prst="curvedDownArrow">
            <a:avLst/>
          </a:prstGeom>
          <a:solidFill>
            <a:srgbClr val="FF941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extLst>
              <a:ext uri="{FF2B5EF4-FFF2-40B4-BE49-F238E27FC236}">
                <a16:creationId xmlns:a16="http://schemas.microsoft.com/office/drawing/2014/main" id="{22BA382D-23C6-4BF0-86D7-1D078536A9E0}"/>
              </a:ext>
            </a:extLst>
          </p:cNvPr>
          <p:cNvSpPr/>
          <p:nvPr/>
        </p:nvSpPr>
        <p:spPr>
          <a:xfrm>
            <a:off x="6342913" y="5738949"/>
            <a:ext cx="815533" cy="278674"/>
          </a:xfrm>
          <a:prstGeom prst="rect">
            <a:avLst/>
          </a:prstGeom>
          <a:solidFill>
            <a:schemeClr val="accent6">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92F15F5-51AD-459C-8FAB-3A4CA05D5759}"/>
              </a:ext>
            </a:extLst>
          </p:cNvPr>
          <p:cNvSpPr/>
          <p:nvPr/>
        </p:nvSpPr>
        <p:spPr>
          <a:xfrm>
            <a:off x="7301915" y="5734595"/>
            <a:ext cx="815533" cy="278674"/>
          </a:xfrm>
          <a:prstGeom prst="rect">
            <a:avLst/>
          </a:prstGeom>
          <a:solidFill>
            <a:schemeClr val="accent6">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148055-F753-44D0-B85F-F9D2C0D72F24}"/>
              </a:ext>
            </a:extLst>
          </p:cNvPr>
          <p:cNvSpPr/>
          <p:nvPr/>
        </p:nvSpPr>
        <p:spPr>
          <a:xfrm>
            <a:off x="8275915" y="5734595"/>
            <a:ext cx="815533" cy="278674"/>
          </a:xfrm>
          <a:prstGeom prst="rect">
            <a:avLst/>
          </a:prstGeom>
          <a:solidFill>
            <a:schemeClr val="accent6">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CEAB3CA-FA89-419C-BCB1-865152E394F5}"/>
              </a:ext>
            </a:extLst>
          </p:cNvPr>
          <p:cNvSpPr/>
          <p:nvPr/>
        </p:nvSpPr>
        <p:spPr>
          <a:xfrm>
            <a:off x="9249915" y="5734595"/>
            <a:ext cx="815533" cy="278674"/>
          </a:xfrm>
          <a:prstGeom prst="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F9F339A-55A0-4A98-B878-7A875D733054}"/>
              </a:ext>
            </a:extLst>
          </p:cNvPr>
          <p:cNvSpPr/>
          <p:nvPr/>
        </p:nvSpPr>
        <p:spPr>
          <a:xfrm>
            <a:off x="10208918" y="5734595"/>
            <a:ext cx="815533" cy="278674"/>
          </a:xfrm>
          <a:prstGeom prst="rect">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2ECA32F-92B6-43F0-B718-CC5991A5DC25}"/>
              </a:ext>
            </a:extLst>
          </p:cNvPr>
          <p:cNvSpPr/>
          <p:nvPr/>
        </p:nvSpPr>
        <p:spPr>
          <a:xfrm>
            <a:off x="3917373" y="5727070"/>
            <a:ext cx="815533" cy="278674"/>
          </a:xfrm>
          <a:prstGeom prst="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9892A40-63C5-4311-A816-8498C2825B3B}"/>
              </a:ext>
            </a:extLst>
          </p:cNvPr>
          <p:cNvSpPr/>
          <p:nvPr/>
        </p:nvSpPr>
        <p:spPr>
          <a:xfrm>
            <a:off x="2926953" y="5711722"/>
            <a:ext cx="815533" cy="278674"/>
          </a:xfrm>
          <a:prstGeom prst="rect">
            <a:avLst/>
          </a:prstGeom>
          <a:solidFill>
            <a:srgbClr val="FF941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12627C9-B493-4509-9789-E49D40881764}"/>
              </a:ext>
            </a:extLst>
          </p:cNvPr>
          <p:cNvSpPr/>
          <p:nvPr/>
        </p:nvSpPr>
        <p:spPr>
          <a:xfrm>
            <a:off x="1936533" y="5727070"/>
            <a:ext cx="815533" cy="278674"/>
          </a:xfrm>
          <a:prstGeom prst="rect">
            <a:avLst/>
          </a:prstGeom>
          <a:solidFill>
            <a:srgbClr val="FE620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72542FC-3825-43A8-8C86-B907F7538597}"/>
              </a:ext>
            </a:extLst>
          </p:cNvPr>
          <p:cNvSpPr/>
          <p:nvPr/>
        </p:nvSpPr>
        <p:spPr>
          <a:xfrm>
            <a:off x="4873178" y="5727070"/>
            <a:ext cx="815533" cy="278674"/>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C22DD5-1C0A-4060-9885-2C352A012EA3}"/>
              </a:ext>
            </a:extLst>
          </p:cNvPr>
          <p:cNvSpPr/>
          <p:nvPr/>
        </p:nvSpPr>
        <p:spPr>
          <a:xfrm>
            <a:off x="1007173" y="5727070"/>
            <a:ext cx="815533" cy="278674"/>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4B51672-9E34-4FDC-9823-8E4AB27A1ED8}"/>
              </a:ext>
            </a:extLst>
          </p:cNvPr>
          <p:cNvSpPr/>
          <p:nvPr/>
        </p:nvSpPr>
        <p:spPr>
          <a:xfrm>
            <a:off x="-10285" y="6555852"/>
            <a:ext cx="10390909" cy="1013611"/>
          </a:xfrm>
          <a:prstGeom prst="rect">
            <a:avLst/>
          </a:prstGeom>
        </p:spPr>
        <p:txBody>
          <a:bodyPr wrap="square">
            <a:spAutoFit/>
          </a:bodyPr>
          <a:lstStyle/>
          <a:p>
            <a:pPr>
              <a:lnSpc>
                <a:spcPct val="90000"/>
              </a:lnSpc>
              <a:spcBef>
                <a:spcPts val="1000"/>
              </a:spcBef>
              <a:defRPr/>
            </a:pPr>
            <a:r>
              <a:rPr lang="en-US" sz="1200" dirty="0">
                <a:solidFill>
                  <a:schemeClr val="tx1">
                    <a:lumMod val="75000"/>
                    <a:lumOff val="25000"/>
                  </a:schemeClr>
                </a:solidFill>
              </a:rPr>
              <a:t>Image Credits: PowerPoint Icon</a:t>
            </a:r>
            <a:endParaRPr lang="en-US" sz="1200" dirty="0"/>
          </a:p>
          <a:p>
            <a:pPr>
              <a:lnSpc>
                <a:spcPct val="90000"/>
              </a:lnSpc>
              <a:spcBef>
                <a:spcPts val="1000"/>
              </a:spcBef>
              <a:defRPr/>
            </a:pPr>
            <a:r>
              <a:rPr lang="en-US" dirty="0"/>
              <a:t> </a:t>
            </a:r>
          </a:p>
          <a:p>
            <a:pPr lvl="0">
              <a:lnSpc>
                <a:spcPct val="90000"/>
              </a:lnSpc>
              <a:spcBef>
                <a:spcPts val="1000"/>
              </a:spcBef>
              <a:defRPr/>
            </a:pPr>
            <a:r>
              <a:rPr lang="en-US" dirty="0">
                <a:solidFill>
                  <a:schemeClr val="tx1">
                    <a:lumMod val="75000"/>
                    <a:lumOff val="25000"/>
                  </a:schemeClr>
                </a:solidFill>
              </a:rPr>
              <a:t> </a:t>
            </a:r>
          </a:p>
        </p:txBody>
      </p:sp>
    </p:spTree>
    <p:extLst>
      <p:ext uri="{BB962C8B-B14F-4D97-AF65-F5344CB8AC3E}">
        <p14:creationId xmlns:p14="http://schemas.microsoft.com/office/powerpoint/2010/main" val="595552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NASA Satellites &amp; Sensors </a:t>
            </a:r>
          </a:p>
        </p:txBody>
      </p:sp>
      <p:sp>
        <p:nvSpPr>
          <p:cNvPr id="8" name="TextBox 7">
            <a:extLst>
              <a:ext uri="{FF2B5EF4-FFF2-40B4-BE49-F238E27FC236}">
                <a16:creationId xmlns:a16="http://schemas.microsoft.com/office/drawing/2014/main" id="{427F2A22-28E7-44EE-A245-ACBAA47EAA99}"/>
              </a:ext>
            </a:extLst>
          </p:cNvPr>
          <p:cNvSpPr txBox="1"/>
          <p:nvPr/>
        </p:nvSpPr>
        <p:spPr>
          <a:xfrm>
            <a:off x="6374518" y="1494857"/>
            <a:ext cx="4453510" cy="584775"/>
          </a:xfrm>
          <a:prstGeom prst="rect">
            <a:avLst/>
          </a:prstGeom>
          <a:noFill/>
        </p:spPr>
        <p:txBody>
          <a:bodyPr wrap="square" rtlCol="0">
            <a:spAutoFit/>
          </a:bodyPr>
          <a:lstStyle/>
          <a:p>
            <a:pPr marL="342900" indent="-342900">
              <a:spcBef>
                <a:spcPts val="200"/>
              </a:spcBef>
              <a:buClr>
                <a:srgbClr val="1B57AF"/>
              </a:buClr>
              <a:buFont typeface="Wingdings 3" panose="05040102010807070707" pitchFamily="18" charset="2"/>
              <a:buChar char=""/>
            </a:pPr>
            <a:r>
              <a:rPr lang="en-US" sz="3200" dirty="0">
                <a:solidFill>
                  <a:schemeClr val="tx1">
                    <a:lumMod val="75000"/>
                    <a:lumOff val="25000"/>
                  </a:schemeClr>
                </a:solidFill>
              </a:rPr>
              <a:t>Landsat 8 OLI &amp; TIRS</a:t>
            </a:r>
          </a:p>
        </p:txBody>
      </p:sp>
      <p:sp>
        <p:nvSpPr>
          <p:cNvPr id="9" name="TextBox 8">
            <a:extLst>
              <a:ext uri="{FF2B5EF4-FFF2-40B4-BE49-F238E27FC236}">
                <a16:creationId xmlns:a16="http://schemas.microsoft.com/office/drawing/2014/main" id="{58B2FA8D-8031-4178-B1B7-10BE29577B6E}"/>
              </a:ext>
            </a:extLst>
          </p:cNvPr>
          <p:cNvSpPr txBox="1"/>
          <p:nvPr/>
        </p:nvSpPr>
        <p:spPr>
          <a:xfrm>
            <a:off x="1249507" y="1494857"/>
            <a:ext cx="4120873" cy="584775"/>
          </a:xfrm>
          <a:prstGeom prst="rect">
            <a:avLst/>
          </a:prstGeom>
          <a:noFill/>
        </p:spPr>
        <p:txBody>
          <a:bodyPr wrap="square" rtlCol="0">
            <a:spAutoFit/>
          </a:bodyPr>
          <a:lstStyle/>
          <a:p>
            <a:pPr marL="342900" indent="-342900">
              <a:spcBef>
                <a:spcPts val="200"/>
              </a:spcBef>
              <a:buClr>
                <a:srgbClr val="1B57AF"/>
              </a:buClr>
              <a:buFont typeface="Wingdings 3" panose="05040102010807070707" pitchFamily="18" charset="2"/>
              <a:buChar char=""/>
            </a:pPr>
            <a:r>
              <a:rPr lang="en-US" sz="3200" dirty="0">
                <a:solidFill>
                  <a:schemeClr val="tx1">
                    <a:lumMod val="75000"/>
                    <a:lumOff val="25000"/>
                  </a:schemeClr>
                </a:solidFill>
              </a:rPr>
              <a:t>Landsat 5 TM</a:t>
            </a:r>
          </a:p>
        </p:txBody>
      </p:sp>
      <p:pic>
        <p:nvPicPr>
          <p:cNvPr id="10" name="Picture 9">
            <a:extLst>
              <a:ext uri="{FF2B5EF4-FFF2-40B4-BE49-F238E27FC236}">
                <a16:creationId xmlns:a16="http://schemas.microsoft.com/office/drawing/2014/main" id="{3F52ED04-0F60-45DD-BD95-CBEDE51327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0125" y="2249297"/>
            <a:ext cx="4120873" cy="398125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02672" y="2364241"/>
            <a:ext cx="4730601" cy="3866312"/>
          </a:xfrm>
          <a:prstGeom prst="rect">
            <a:avLst/>
          </a:prstGeom>
        </p:spPr>
      </p:pic>
      <p:sp>
        <p:nvSpPr>
          <p:cNvPr id="3" name="Rectangle 2"/>
          <p:cNvSpPr/>
          <p:nvPr/>
        </p:nvSpPr>
        <p:spPr>
          <a:xfrm>
            <a:off x="-17026" y="6599468"/>
            <a:ext cx="2848857" cy="258532"/>
          </a:xfrm>
          <a:prstGeom prst="rect">
            <a:avLst/>
          </a:prstGeom>
        </p:spPr>
        <p:txBody>
          <a:bodyPr wrap="none">
            <a:spAutoFit/>
          </a:bodyPr>
          <a:lstStyle/>
          <a:p>
            <a:pPr>
              <a:lnSpc>
                <a:spcPct val="90000"/>
              </a:lnSpc>
              <a:spcBef>
                <a:spcPts val="1000"/>
              </a:spcBef>
              <a:defRPr/>
            </a:pPr>
            <a:r>
              <a:rPr lang="en-US" sz="1200" dirty="0">
                <a:solidFill>
                  <a:schemeClr val="tx1">
                    <a:lumMod val="75000"/>
                    <a:lumOff val="25000"/>
                  </a:schemeClr>
                </a:solidFill>
              </a:rPr>
              <a:t>Image Credits: NASA; </a:t>
            </a:r>
            <a:r>
              <a:rPr lang="en-US" sz="1200" dirty="0" err="1">
                <a:solidFill>
                  <a:schemeClr val="tx1">
                    <a:lumMod val="75000"/>
                    <a:lumOff val="25000"/>
                  </a:schemeClr>
                </a:solidFill>
              </a:rPr>
              <a:t>DEVELOPedia</a:t>
            </a:r>
            <a:endParaRPr lang="en-US" sz="1200" dirty="0"/>
          </a:p>
        </p:txBody>
      </p:sp>
    </p:spTree>
    <p:extLst>
      <p:ext uri="{BB962C8B-B14F-4D97-AF65-F5344CB8AC3E}">
        <p14:creationId xmlns:p14="http://schemas.microsoft.com/office/powerpoint/2010/main" val="20289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19343</TotalTime>
  <Words>4633</Words>
  <Application>Microsoft Office PowerPoint</Application>
  <PresentationFormat>Widescreen</PresentationFormat>
  <Paragraphs>487</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ArialMT</vt:lpstr>
      <vt:lpstr>Calibri</vt:lpstr>
      <vt:lpstr>Century Gothic</vt:lpstr>
      <vt:lpstr>Garamond</vt:lpstr>
      <vt:lpstr>メイリオ</vt:lpstr>
      <vt:lpstr>Times New Roman</vt:lpstr>
      <vt:lpstr>Webdings</vt:lpstr>
      <vt:lpstr>Wingdings 3</vt:lpstr>
      <vt:lpstr>Office Theme</vt:lpstr>
      <vt:lpstr>PowerPoint Presentation</vt:lpstr>
      <vt:lpstr>Study Area</vt:lpstr>
      <vt:lpstr>Urban Forestry Master Plan (UFMP)</vt:lpstr>
      <vt:lpstr>Project Partner: City of Tempe </vt:lpstr>
      <vt:lpstr>Community Concerns </vt:lpstr>
      <vt:lpstr>City of Tempe Parks</vt:lpstr>
      <vt:lpstr>Objectives</vt:lpstr>
      <vt:lpstr>Measurements </vt:lpstr>
      <vt:lpstr>NASA Satellites &amp; Sensors </vt:lpstr>
      <vt:lpstr>Methodology</vt:lpstr>
      <vt:lpstr>Results: Change in NDVI</vt:lpstr>
      <vt:lpstr>Results: Relative Change in LST</vt:lpstr>
      <vt:lpstr>NDVI vs LST</vt:lpstr>
      <vt:lpstr>Results: Land Cover vs. LST</vt:lpstr>
      <vt:lpstr>Results: Correlation Analysis</vt:lpstr>
      <vt:lpstr>Results: LST of City Parks</vt:lpstr>
      <vt:lpstr>Results: LST of City Parks</vt:lpstr>
      <vt:lpstr>Conclusions</vt:lpstr>
      <vt:lpstr>Uncertainties &amp; Limitations</vt:lpstr>
      <vt:lpstr>Future Work </vt:lpstr>
      <vt:lpstr>Acknowledgements</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441</cp:revision>
  <dcterms:created xsi:type="dcterms:W3CDTF">2017-05-15T13:42:39Z</dcterms:created>
  <dcterms:modified xsi:type="dcterms:W3CDTF">2018-12-24T20:02:55Z</dcterms:modified>
</cp:coreProperties>
</file>