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5" r:id="rId20"/>
  </p:sldIdLst>
  <p:sldSz cx="12192000" cy="6858000"/>
  <p:notesSz cx="6858000" cy="9144000"/>
  <p:embeddedFontLst>
    <p:embeddedFont>
      <p:font typeface="Webdings" panose="05030102010509060703" pitchFamily="18" charset="2"/>
      <p:regular r:id="rId22"/>
    </p:embeddedFont>
    <p:embeddedFont>
      <p:font typeface="Garamond" panose="02020404030301010803" pitchFamily="18" charset="0"/>
      <p:regular r:id="rId23"/>
      <p:bold r:id="rId24"/>
      <p:italic r:id="rId25"/>
    </p:embeddedFon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8E5149-ABE3-4FB7-9740-E1C047E23580}">
  <a:tblStyle styleId="{038E5149-ABE3-4FB7-9740-E1C047E23580}"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0DCE93D-0C12-4A56-BFFC-0F743CCAFCDF}"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5" autoAdjust="0"/>
  </p:normalViewPr>
  <p:slideViewPr>
    <p:cSldViewPr snapToGrid="0">
      <p:cViewPr varScale="1">
        <p:scale>
          <a:sx n="89" d="100"/>
          <a:sy n="89" d="100"/>
        </p:scale>
        <p:origin x="13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84277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Calibri"/>
              <a:buNone/>
            </a:pPr>
            <a:r>
              <a:rPr lang="en-US" sz="1200" b="0" i="0" u="none" strike="noStrike" cap="none" dirty="0" smtClean="0">
                <a:solidFill>
                  <a:srgbClr val="FF0000"/>
                </a:solidFill>
                <a:latin typeface="Calibri"/>
                <a:ea typeface="Calibri"/>
                <a:cs typeface="Calibri"/>
                <a:sym typeface="Calibri"/>
              </a:rPr>
              <a:t>This</a:t>
            </a:r>
            <a:r>
              <a:rPr lang="en-US" sz="1200" b="0" i="0" u="none" strike="noStrike" cap="none" baseline="0" dirty="0" smtClean="0">
                <a:solidFill>
                  <a:srgbClr val="FF0000"/>
                </a:solidFill>
                <a:latin typeface="Calibri"/>
                <a:ea typeface="Calibri"/>
                <a:cs typeface="Calibri"/>
                <a:sym typeface="Calibri"/>
              </a:rPr>
              <a:t> is a the final term of a 2-term project that began in spring 2017 at the UGA node.  The first term of this project focused on the physical factors influencing wildfire risk and susceptibility in the Southern Appalachians. This term, we focused on incorporating socio-economic data to better understand what communities will be most affected by future fire events. </a:t>
            </a:r>
            <a:endParaRPr lang="en-US" sz="1200" b="0" i="0" u="none" strike="noStrike" cap="none" dirty="0">
              <a:solidFill>
                <a:srgbClr val="FF0000"/>
              </a:solidFill>
              <a:latin typeface="Calibri"/>
              <a:ea typeface="Calibri"/>
              <a:cs typeface="Calibri"/>
              <a:sym typeface="Calibri"/>
            </a:endParaRPr>
          </a:p>
        </p:txBody>
      </p:sp>
      <p:sp>
        <p:nvSpPr>
          <p:cNvPr id="79" name="Shape 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25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Scene selection of Landsat 8 paths were selected with priority of lowest percentage of cloud coverage.  From 2000 to 2012, MODIS level sensory data indicating </a:t>
            </a:r>
            <a:r>
              <a:rPr lang="en-US" sz="1200" b="0" i="0" u="none" strike="noStrike" cap="none" dirty="0" err="1">
                <a:solidFill>
                  <a:schemeClr val="dk1"/>
                </a:solidFill>
                <a:latin typeface="Calibri"/>
                <a:ea typeface="Calibri"/>
                <a:cs typeface="Calibri"/>
                <a:sym typeface="Calibri"/>
              </a:rPr>
              <a:t>phenoregional</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decadal </a:t>
            </a:r>
            <a:r>
              <a:rPr lang="en-US" sz="1200" b="0" i="0" u="none" strike="noStrike" cap="none" dirty="0">
                <a:solidFill>
                  <a:schemeClr val="dk1"/>
                </a:solidFill>
                <a:latin typeface="Calibri"/>
                <a:ea typeface="Calibri"/>
                <a:cs typeface="Calibri"/>
                <a:sym typeface="Calibri"/>
              </a:rPr>
              <a:t>change and NDVI was utilized in order to complete comprehensive understanding of health of vegetation in the Southern Appalachian region.  Landsat 8 imagery was processed into NDVI and NDMI projections for future analysis of susceptibility risks.  Using combined data from MODIS, ASTER, and Landsat 8, the team developed a </a:t>
            </a:r>
            <a:r>
              <a:rPr lang="en-US" sz="1100" b="0" i="0" u="none" strike="noStrike" cap="none" dirty="0">
                <a:solidFill>
                  <a:schemeClr val="dk1"/>
                </a:solidFill>
                <a:latin typeface="Calibri"/>
                <a:ea typeface="Calibri"/>
                <a:cs typeface="Calibri"/>
                <a:sym typeface="Calibri"/>
              </a:rPr>
              <a:t>classification scheme that incorporated a categorical three-tiered fire risk model that evaluates and ranks each pixel as low, medium, or high fire risk based on both physical and biological inputs from our study area.  A comprehensive Wildfire Susceptibility Index was created from processed data and future social indicators will be included into same Index for future community level research and preparedness.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Image Source: Terra ASTER DEM</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72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The final wildfire risk model does appear to accurately classify our study region into areas of high, medium, and low wildfire risk. The model can be used by the US Forest Service to focus their prevention planning and allocate their resources to areas most at risk for fire events in the near future. Over half of all fire event locations can be characterized by high risk areas. Approximately one percent of the fire perimeters were characterized by low risk areas. Due to the physical and social impacts of the wildfire events, these estimates reflect sound justifications for the level of impact occurred. </a:t>
            </a:r>
            <a:endParaRPr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774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kern="1200" cap="none" dirty="0" smtClean="0">
                <a:solidFill>
                  <a:schemeClr val="dk1"/>
                </a:solidFill>
                <a:effectLst/>
                <a:latin typeface="Calibri"/>
                <a:ea typeface="Calibri"/>
                <a:cs typeface="Calibri"/>
                <a:sym typeface="Calibri"/>
              </a:rPr>
              <a:t>The DEVELOP team was able to compare the 2016 wildfire extents with model outputs to generate summary statistics. This allowed the team to gain a better understanding of where these fire events occurred within the context of the model results and what environmental factors represented the perimeter of these events. More than half of the Rock Mountain event was characterized by high risk and nearly thirty six percent possessing medium wildfire risk. Low risk rates were characterized by less than one percent</a:t>
            </a:r>
            <a:endParaRPr sz="1200" b="0" i="0" u="none" strike="noStrike" cap="none" dirty="0">
              <a:solidFill>
                <a:schemeClr val="dk1"/>
              </a:solidFill>
              <a:latin typeface="Calibri"/>
              <a:ea typeface="Calibri"/>
              <a:cs typeface="Calibri"/>
              <a:sym typeface="Calibri"/>
            </a:endParaRPr>
          </a:p>
        </p:txBody>
      </p:sp>
      <p:sp>
        <p:nvSpPr>
          <p:cNvPr id="281" name="Shape 28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100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Together, the biological and physical land factors can be combined to assign a high, medium, or low risk rating to each pixel that indicates its susceptibility to wildfires. Some social risk factors that are likely associated with the wildfire susceptibility of an area were also included in the analysis. CWPP and Firewise community point locations and their proximity to fires provide a visual assessment of communities that are likely less susceptible to and better prepared for fires.  A comprehensive Wildfire Susceptibility Index was created from processed data and future social indicators will be included into same Index for future community level research and preparedness.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01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Biological and physical factors indicate areas of potential fires within the Southern Appalachian area. Models from prefire conditions indicate areas of potential fire risk and are mapped to compare with the actual Fall fires from 2016. The data provided from this term’s analysis of physical wildfire risk factors will provide a great deal of reference and information for future analysis of social wildfire factors as well as impacts of the communities residing in immediate areas.  Such factors that have been offered as key areas of research include but are not limited to median income, education attainment, housing infrastructure, age prevalence, presence of heir’s properties, and the presence of CWPPs and other fire mitigation plans.</a:t>
            </a:r>
          </a:p>
          <a:p>
            <a:pPr marL="0" marR="0" lvl="0" indent="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Font typeface="Arial"/>
              <a:buNone/>
            </a:pPr>
            <a:endParaRPr sz="1200" b="0" i="0" u="none" strike="noStrike" cap="none">
              <a:solidFill>
                <a:srgbClr val="75707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results from this project provide our partners with a framework map of biological and physical factors that identify potential wildfire risk. The results will be incorporated with a second term DEVELOP project to address the concerns of how heirs’ properties as a type of land ownership along with other social factors may impact the risk of wildfires in the southeast.</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19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Rabun County blowout of 10m pixel resolution</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rgbClr val="57688F"/>
              </a:buClr>
              <a:buSzPct val="100000"/>
              <a:buFont typeface="Arial" panose="020B0604020202020204" pitchFamily="34" charset="0"/>
              <a:buChar char="•"/>
            </a:pPr>
            <a:r>
              <a:rPr lang="en-US" sz="1200" b="0" i="0" u="none" strike="noStrike" cap="none" dirty="0">
                <a:solidFill>
                  <a:schemeClr val="dk1"/>
                </a:solidFill>
                <a:latin typeface="Garamond"/>
                <a:ea typeface="Garamond"/>
                <a:cs typeface="Garamond"/>
                <a:sym typeface="Garamond"/>
              </a:rPr>
              <a:t>The biophysical fire susceptibility model was found to be highly sensitive to atmospheric correction of satellite imagery.</a:t>
            </a:r>
          </a:p>
          <a:p>
            <a:pPr marL="347663" marR="0" lvl="0" indent="-347663" algn="l" rtl="0">
              <a:lnSpc>
                <a:spcPct val="90000"/>
              </a:lnSpc>
              <a:spcBef>
                <a:spcPts val="1800"/>
              </a:spcBef>
              <a:spcAft>
                <a:spcPts val="0"/>
              </a:spcAft>
              <a:buClr>
                <a:srgbClr val="57688F"/>
              </a:buClr>
              <a:buSzPct val="100000"/>
              <a:buFont typeface="Arial" panose="020B0604020202020204" pitchFamily="34" charset="0"/>
              <a:buChar char="•"/>
            </a:pPr>
            <a:r>
              <a:rPr lang="en-US" sz="1200" b="0" i="0" u="none" strike="noStrike" cap="none" dirty="0">
                <a:solidFill>
                  <a:schemeClr val="dk1"/>
                </a:solidFill>
                <a:latin typeface="Garamond"/>
                <a:ea typeface="Garamond"/>
                <a:cs typeface="Garamond"/>
                <a:sym typeface="Garamond"/>
              </a:rPr>
              <a:t>Exploratory spatial data analysis identified clusters of high biophysical wildfire risk and high social vulnerability to wildfires.</a:t>
            </a:r>
          </a:p>
          <a:p>
            <a:pPr marL="347663" marR="0" lvl="0" indent="-347663" algn="l" rtl="0">
              <a:lnSpc>
                <a:spcPct val="90000"/>
              </a:lnSpc>
              <a:spcBef>
                <a:spcPts val="1800"/>
              </a:spcBef>
              <a:spcAft>
                <a:spcPts val="0"/>
              </a:spcAft>
              <a:buClr>
                <a:srgbClr val="57688F"/>
              </a:buClr>
              <a:buSzPct val="100000"/>
              <a:buFont typeface="Arial" panose="020B0604020202020204" pitchFamily="34" charset="0"/>
              <a:buChar char="•"/>
            </a:pPr>
            <a:r>
              <a:rPr lang="en-US" sz="1200" b="0" i="0" u="none" strike="noStrike" cap="none" dirty="0">
                <a:solidFill>
                  <a:schemeClr val="dk1"/>
                </a:solidFill>
                <a:latin typeface="Garamond"/>
                <a:ea typeface="Garamond"/>
                <a:cs typeface="Garamond"/>
                <a:sym typeface="Garamond"/>
              </a:rPr>
              <a:t>Suburban areas near Knoxville, TN exhibited low vulnerability, while some rural areas, such as White County, GA exhibited higher vulnerability.</a:t>
            </a:r>
          </a:p>
          <a:p>
            <a:pPr marL="347663" marR="0" lvl="0" indent="-347663" algn="l" rtl="0">
              <a:lnSpc>
                <a:spcPct val="90000"/>
              </a:lnSpc>
              <a:spcBef>
                <a:spcPts val="1800"/>
              </a:spcBef>
              <a:spcAft>
                <a:spcPts val="0"/>
              </a:spcAft>
              <a:buClr>
                <a:srgbClr val="57688F"/>
              </a:buClr>
              <a:buSzPct val="100000"/>
              <a:buFont typeface="Arial" panose="020B0604020202020204" pitchFamily="34" charset="0"/>
              <a:buChar char="•"/>
            </a:pPr>
            <a:r>
              <a:rPr lang="en-US" sz="1200" b="0" i="0" u="none" strike="noStrike" cap="none" dirty="0">
                <a:solidFill>
                  <a:schemeClr val="dk1"/>
                </a:solidFill>
                <a:latin typeface="Garamond"/>
                <a:ea typeface="Garamond"/>
                <a:cs typeface="Garamond"/>
                <a:sym typeface="Garamond"/>
              </a:rPr>
              <a:t>Due to insufficient heirs’ property data, no relationship between heirs’ properties and wildfire vulnerability was able to be proven for the study area.</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53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50800" marR="0" lvl="0" indent="0" algn="l" rtl="0">
              <a:lnSpc>
                <a:spcPct val="100000"/>
              </a:lnSpc>
              <a:spcBef>
                <a:spcPts val="0"/>
              </a:spcBef>
              <a:spcAft>
                <a:spcPts val="0"/>
              </a:spcAft>
              <a:buClr>
                <a:schemeClr val="dk2"/>
              </a:buClr>
              <a:buSzPct val="25000"/>
              <a:buFont typeface="Arimo"/>
              <a:buNone/>
            </a:pPr>
            <a:r>
              <a:rPr lang="en-US" sz="1200" b="0" i="0" u="none" strike="noStrike" cap="none">
                <a:solidFill>
                  <a:schemeClr val="dk1"/>
                </a:solidFill>
                <a:latin typeface="Century Gothic"/>
                <a:ea typeface="Century Gothic"/>
                <a:cs typeface="Century Gothic"/>
                <a:sym typeface="Century Gothic"/>
              </a:rPr>
              <a:t>In every project there are always errors and uncertainties. While wind plays an important role in fire dispersion, it is not accounted for in our fire risk model. Air particulates, like wind, could also influence to the directional spread of fires. This data was not used in this model because it could only be uptrained and recorder during the time of a fire event. However, these factors will be considered when addressing the social demographic variables. The number of parameters used could change the model outcomes. Data for this project was collected during fall/winter seasons when fires are most prevalent in this region, a comprehensive collection of year-round data could improve the understand of fire management. The model will be refined through communication with The Forest Service. </a:t>
            </a:r>
          </a:p>
          <a:p>
            <a:pPr marL="50800" marR="0" lvl="0" indent="0" algn="l" rtl="0">
              <a:lnSpc>
                <a:spcPct val="100000"/>
              </a:lnSpc>
              <a:spcBef>
                <a:spcPts val="1800"/>
              </a:spcBef>
              <a:spcAft>
                <a:spcPts val="0"/>
              </a:spcAft>
              <a:buClr>
                <a:schemeClr val="dk2"/>
              </a:buClr>
              <a:buSzPct val="25000"/>
              <a:buFont typeface="Arimo"/>
              <a:buNone/>
            </a:pPr>
            <a:endParaRPr sz="1200" b="0" i="0" u="none" strike="noStrike" cap="none">
              <a:solidFill>
                <a:schemeClr val="dk1"/>
              </a:solidFill>
              <a:latin typeface="Century Gothic"/>
              <a:ea typeface="Century Gothic"/>
              <a:cs typeface="Century Gothic"/>
              <a:sym typeface="Century Gothic"/>
            </a:endParaRPr>
          </a:p>
          <a:p>
            <a:pPr marL="50800" marR="0" lvl="0" indent="0" algn="l" rtl="0">
              <a:lnSpc>
                <a:spcPct val="100000"/>
              </a:lnSpc>
              <a:spcBef>
                <a:spcPts val="1800"/>
              </a:spcBef>
              <a:spcAft>
                <a:spcPts val="0"/>
              </a:spcAft>
              <a:buClr>
                <a:schemeClr val="dk2"/>
              </a:buClr>
              <a:buSzPct val="25000"/>
              <a:buFont typeface="Arimo"/>
              <a:buNone/>
            </a:pPr>
            <a:r>
              <a:rPr lang="en-US" sz="1200" b="0" i="0" u="none" strike="noStrike" cap="none">
                <a:solidFill>
                  <a:schemeClr val="dk1"/>
                </a:solidFill>
                <a:latin typeface="Garamond"/>
                <a:ea typeface="Garamond"/>
                <a:cs typeface="Garamond"/>
                <a:sym typeface="Garamond"/>
              </a:rPr>
              <a:t>Image Source: https://pixabay.com/en/fire-matchstick-house-2086388/</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12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Garamond"/>
              <a:buNone/>
              <a:tabLst/>
              <a:defRPr/>
            </a:pPr>
            <a:r>
              <a:rPr lang="en-US" sz="1200" b="0" i="0" u="none" strike="noStrike" kern="1200" cap="none" dirty="0" smtClean="0">
                <a:solidFill>
                  <a:schemeClr val="dk1"/>
                </a:solidFill>
                <a:effectLst/>
                <a:latin typeface="Calibri"/>
                <a:ea typeface="Calibri"/>
                <a:cs typeface="Calibri"/>
                <a:sym typeface="Calibri"/>
              </a:rPr>
              <a:t>With regard to the social vulnerability index, it is important to acknowledge the modifiable areal unit problem, that is, aggregating demographic data into polygons obscures variation within those areas. </a:t>
            </a:r>
            <a:r>
              <a:rPr lang="en-US" sz="1100" b="0" i="0" u="none" strike="noStrike" kern="1200" cap="none" dirty="0" smtClean="0">
                <a:solidFill>
                  <a:schemeClr val="dk1"/>
                </a:solidFill>
                <a:effectLst/>
                <a:latin typeface="Calibri"/>
                <a:ea typeface="Calibri"/>
                <a:cs typeface="Calibri"/>
                <a:sym typeface="Calibri"/>
              </a:rPr>
              <a:t>To address some of the limitations of the social vulnerability index, a mixed-methods </a:t>
            </a:r>
            <a:r>
              <a:rPr lang="en-US" sz="1100" b="0" i="1" u="none" strike="noStrike" kern="1200" cap="none" dirty="0" smtClean="0">
                <a:solidFill>
                  <a:schemeClr val="dk1"/>
                </a:solidFill>
                <a:effectLst/>
                <a:latin typeface="Calibri"/>
                <a:ea typeface="Calibri"/>
                <a:cs typeface="Calibri"/>
                <a:sym typeface="Calibri"/>
              </a:rPr>
              <a:t>in situ </a:t>
            </a:r>
            <a:r>
              <a:rPr lang="en-US" sz="1100" b="0" i="0" u="none" strike="noStrike" kern="1200" cap="none" dirty="0" smtClean="0">
                <a:solidFill>
                  <a:schemeClr val="dk1"/>
                </a:solidFill>
                <a:effectLst/>
                <a:latin typeface="Calibri"/>
                <a:ea typeface="Calibri"/>
                <a:cs typeface="Calibri"/>
                <a:sym typeface="Calibri"/>
              </a:rPr>
              <a:t>investigation into the social processes specific to our study area would be productive.</a:t>
            </a:r>
            <a:endParaRPr lang="en-US" sz="1050" b="0" i="0" u="none" strike="noStrike" cap="none" dirty="0" smtClean="0">
              <a:solidFill>
                <a:schemeClr val="dk1"/>
              </a:solidFill>
              <a:latin typeface="Garamond"/>
              <a:ea typeface="Garamond"/>
              <a:cs typeface="Garamond"/>
              <a:sym typeface="Garamond"/>
            </a:endParaRPr>
          </a:p>
          <a:p>
            <a:pPr marL="0" marR="0" lvl="0" indent="0" algn="l" rtl="0">
              <a:spcBef>
                <a:spcPts val="0"/>
              </a:spcBef>
              <a:buClr>
                <a:schemeClr val="dk1"/>
              </a:buClr>
              <a:buSzPct val="25000"/>
              <a:buFont typeface="Garamond"/>
              <a:buNone/>
            </a:pPr>
            <a:r>
              <a:rPr lang="en-US" sz="1100" b="0" i="0" u="none" strike="noStrike" cap="none" dirty="0" smtClean="0">
                <a:solidFill>
                  <a:srgbClr val="57688F"/>
                </a:solidFill>
                <a:latin typeface="Century Gothic"/>
                <a:ea typeface="Century Gothic"/>
                <a:cs typeface="Century Gothic"/>
                <a:sym typeface="Century Gothic"/>
              </a:rPr>
              <a:t>To demonstrate this, an</a:t>
            </a:r>
            <a:r>
              <a:rPr lang="en-US" sz="1100" b="0" i="0" u="none" strike="noStrike" cap="none" baseline="0" dirty="0" smtClean="0">
                <a:solidFill>
                  <a:srgbClr val="57688F"/>
                </a:solidFill>
                <a:latin typeface="Century Gothic"/>
                <a:ea typeface="Century Gothic"/>
                <a:cs typeface="Century Gothic"/>
                <a:sym typeface="Century Gothic"/>
              </a:rPr>
              <a:t> in-depth view of population density at a finer resolution</a:t>
            </a:r>
            <a:r>
              <a:rPr lang="en-US" sz="1100" b="0" i="0" u="none" strike="noStrike" cap="none" dirty="0" smtClean="0">
                <a:solidFill>
                  <a:srgbClr val="57688F"/>
                </a:solidFill>
                <a:latin typeface="Century Gothic"/>
                <a:ea typeface="Century Gothic"/>
                <a:cs typeface="Century Gothic"/>
                <a:sym typeface="Century Gothic"/>
              </a:rPr>
              <a:t> is</a:t>
            </a:r>
            <a:r>
              <a:rPr lang="en-US" sz="1100" b="0" i="0" u="none" strike="noStrike" cap="none" baseline="0" dirty="0" smtClean="0">
                <a:solidFill>
                  <a:srgbClr val="57688F"/>
                </a:solidFill>
                <a:latin typeface="Century Gothic"/>
                <a:ea typeface="Century Gothic"/>
                <a:cs typeface="Century Gothic"/>
                <a:sym typeface="Century Gothic"/>
              </a:rPr>
              <a:t> shown here in this </a:t>
            </a:r>
            <a:r>
              <a:rPr lang="en-US" sz="1100" b="0" i="0" u="none" strike="noStrike" cap="none" baseline="0" dirty="0" err="1" smtClean="0">
                <a:solidFill>
                  <a:srgbClr val="57688F"/>
                </a:solidFill>
                <a:latin typeface="Century Gothic"/>
                <a:ea typeface="Century Gothic"/>
                <a:cs typeface="Century Gothic"/>
                <a:sym typeface="Century Gothic"/>
              </a:rPr>
              <a:t>d</a:t>
            </a:r>
            <a:r>
              <a:rPr lang="en-US" sz="1100" b="0" i="0" u="none" strike="noStrike" cap="none" dirty="0" err="1" smtClean="0">
                <a:solidFill>
                  <a:srgbClr val="57688F"/>
                </a:solidFill>
                <a:latin typeface="Century Gothic"/>
                <a:ea typeface="Century Gothic"/>
                <a:cs typeface="Century Gothic"/>
                <a:sym typeface="Century Gothic"/>
              </a:rPr>
              <a:t>asymetric</a:t>
            </a:r>
            <a:r>
              <a:rPr lang="en-US" sz="1100" b="0" i="0" u="none" strike="noStrike" cap="none" dirty="0" smtClean="0">
                <a:solidFill>
                  <a:srgbClr val="57688F"/>
                </a:solidFill>
                <a:latin typeface="Century Gothic"/>
                <a:ea typeface="Century Gothic"/>
                <a:cs typeface="Century Gothic"/>
                <a:sym typeface="Century Gothic"/>
              </a:rPr>
              <a:t> Integration (500 m) of Social &amp; Biophysical data</a:t>
            </a:r>
            <a:r>
              <a:rPr lang="en-US" sz="1100" b="0" i="0" u="none" strike="noStrike" cap="none" baseline="0" dirty="0" smtClean="0">
                <a:solidFill>
                  <a:srgbClr val="57688F"/>
                </a:solidFill>
                <a:latin typeface="Century Gothic"/>
                <a:ea typeface="Century Gothic"/>
                <a:cs typeface="Century Gothic"/>
                <a:sym typeface="Century Gothic"/>
              </a:rPr>
              <a:t>.  Within each block group the spatial distribution of populations can be seen. </a:t>
            </a:r>
            <a:endParaRPr sz="1100" b="0" i="0" u="none" strike="noStrike" cap="none" dirty="0">
              <a:solidFill>
                <a:schemeClr val="dk1"/>
              </a:solidFill>
              <a:latin typeface="Garamond"/>
              <a:ea typeface="Garamond"/>
              <a:cs typeface="Garamond"/>
              <a:sym typeface="Garamond"/>
            </a:endParaRPr>
          </a:p>
        </p:txBody>
      </p:sp>
      <p:sp>
        <p:nvSpPr>
          <p:cNvPr id="331" name="Shape 33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9985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Garamond"/>
                <a:ea typeface="Garamond"/>
                <a:cs typeface="Garamond"/>
                <a:sym typeface="Garamond"/>
              </a:rPr>
              <a:t>Due to the wide scope of impacts that occurred from the wildfires in the Southern Appalachian Fires in the latter months of 2016, this term’s, that is Spring and Summer 2017, focus was to analyze and interpret major physical impacts on the landscape using remote sensed data from various satellite sensors.  Moreover, due to the limited temporal constraints on the project completion, other factors, specifically social impacts and susceptibility, were not included in the primary conducted research.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Garamond"/>
                <a:ea typeface="Garamond"/>
                <a:cs typeface="Garamond"/>
                <a:sym typeface="Garamond"/>
              </a:rPr>
              <a:t> Such factors that have been offered as key areas of research include but are not limited to median income, education attainment, housing infrastructure, and age prevalence. This area of research provide a great deal of information that focuses on a different aspect of the impacts of the wildfires in the Southern Appalachian mountains.</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Garamond"/>
                <a:ea typeface="Garamond"/>
                <a:cs typeface="Garamond"/>
                <a:sym typeface="Garamond"/>
              </a:rPr>
              <a:t>(Further Work TBD)</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Garamond"/>
                <a:ea typeface="Garamond"/>
                <a:cs typeface="Garamond"/>
                <a:sym typeface="Garamond"/>
              </a:rPr>
              <a:t>Future work would include the investigation of health and air quality as a result of fires in and around urban areas.</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3775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results from this project have been passed along to our partners at the Forest Service, and we hope they’ll be able to use them to inform their research. In addition to our partners, we’d like to thank all the other folks who have contributed to this project. It has definitely been a team effort.</a:t>
            </a:r>
            <a:endParaRPr lang="en-US" dirty="0">
              <a:effectLst/>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19</a:t>
            </a:fld>
            <a:endParaRPr lang="en-US"/>
          </a:p>
        </p:txBody>
      </p:sp>
    </p:spTree>
    <p:extLst>
      <p:ext uri="{BB962C8B-B14F-4D97-AF65-F5344CB8AC3E}">
        <p14:creationId xmlns:p14="http://schemas.microsoft.com/office/powerpoint/2010/main" val="136580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smtClean="0">
                <a:solidFill>
                  <a:schemeClr val="dk1"/>
                </a:solidFill>
                <a:latin typeface="Calibri"/>
                <a:ea typeface="Calibri"/>
                <a:cs typeface="Calibri"/>
                <a:sym typeface="Calibri"/>
              </a:rPr>
              <a:t>Here</a:t>
            </a:r>
            <a:r>
              <a:rPr lang="en-US" sz="1200" b="0" i="0" u="none" strike="noStrike" cap="none" baseline="0" dirty="0" smtClean="0">
                <a:solidFill>
                  <a:schemeClr val="dk1"/>
                </a:solidFill>
                <a:latin typeface="Calibri"/>
                <a:ea typeface="Calibri"/>
                <a:cs typeface="Calibri"/>
                <a:sym typeface="Calibri"/>
              </a:rPr>
              <a:t> is an overview of today’s presentation. </a:t>
            </a:r>
            <a:endParaRPr sz="1200" b="0" i="0" u="none" strike="noStrike" cap="none" dirty="0">
              <a:solidFill>
                <a:schemeClr val="dk1"/>
              </a:solidFill>
              <a:latin typeface="Calibri"/>
              <a:ea typeface="Calibri"/>
              <a:cs typeface="Calibri"/>
              <a:sym typeface="Calibri"/>
            </a:endParaRPr>
          </a:p>
        </p:txBody>
      </p:sp>
      <p:sp>
        <p:nvSpPr>
          <p:cNvPr id="98" name="Shape 9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936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The team’s objectives were to analyze temporal vegetation/fuel change in the Southern Appalachian Study Area from 2000 to present using MODIS sensory data and high-resolution Landsat 8 data. The team also explored physical and biological factors that may lead to increased wildfire susceptibility in the Southern Appalachian Study Area. </a:t>
            </a:r>
          </a:p>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Create a wildfire risk model based on physical and biological factors that categorizes 30 meter pixels within the study area as high, medium, or low wildfire risk.</a:t>
            </a:r>
            <a:br>
              <a:rPr lang="en-US" sz="1200" b="0" i="0" u="none" strike="noStrike" cap="none">
                <a:solidFill>
                  <a:schemeClr val="dk1"/>
                </a:solidFill>
                <a:latin typeface="Garamond"/>
                <a:ea typeface="Garamond"/>
                <a:cs typeface="Garamond"/>
                <a:sym typeface="Garamond"/>
              </a:rPr>
            </a:br>
            <a:r>
              <a:rPr lang="en-US" sz="1200" b="0" i="0" u="none" strike="noStrike" cap="none">
                <a:solidFill>
                  <a:schemeClr val="dk1"/>
                </a:solidFill>
                <a:latin typeface="Garamond"/>
                <a:ea typeface="Garamond"/>
                <a:cs typeface="Garamond"/>
                <a:sym typeface="Garamond"/>
              </a:rPr>
              <a:t>Establish a framework to incorporate socio-demographic wildfire risk factors into a comprehensive wildfire susceptibility index that includes an analysis of CWPPs, Firewise communities, and heir’s properties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Garamond"/>
              <a:ea typeface="Garamond"/>
              <a:cs typeface="Garamond"/>
              <a:sym typeface="Garamond"/>
            </a:endParaRPr>
          </a:p>
          <a:p>
            <a:pPr marL="0" marR="0" lvl="0" indent="0" algn="l" rtl="0">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Image Source: https://simple.wikipedia.org/wiki/Wildfire#/media/File:Deerfire_high_res_edit.jpg</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544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The Appalachian mountains are located in the eastern United States and are the oldest chain of mountains in North America stretching more than 1,500 miles from Canada to central Alabama (</a:t>
            </a:r>
            <a:r>
              <a:rPr lang="en-US" sz="1200" b="0" i="0" u="sng" strike="noStrike" cap="none">
                <a:solidFill>
                  <a:srgbClr val="0070C0"/>
                </a:solidFill>
                <a:latin typeface="Garamond"/>
                <a:ea typeface="Garamond"/>
                <a:cs typeface="Garamond"/>
                <a:sym typeface="Garamond"/>
              </a:rPr>
              <a:t>https://www.nature.org/ourinitiatives/regions/northamerica/unitedstates/northcarolina/placesweprotect/southern-appalachians.xml?redirect=https-301</a:t>
            </a:r>
            <a:r>
              <a:rPr lang="en-US" sz="1200" b="0" i="0" u="none" strike="noStrike" cap="none">
                <a:solidFill>
                  <a:schemeClr val="dk1"/>
                </a:solidFill>
                <a:latin typeface="Garamond"/>
                <a:ea typeface="Garamond"/>
                <a:cs typeface="Garamond"/>
                <a:sym typeface="Garamond"/>
              </a:rPr>
              <a:t>). The study area for this project concentrates on three states that were significantly affected by the fall 2016 fire events. Georgia, Tennessee, and North Carolina had the highest impacts from the fires and require further investigation on a physical and socio-economic level to evaluate the potential for future events and establish a fire vulnerability matrix. Over 15,000 acres burned within the Great Smoky Mountains National Park alone (</a:t>
            </a:r>
            <a:r>
              <a:rPr lang="en-US" sz="1200" b="0" i="0" u="sng" strike="noStrike" cap="none">
                <a:solidFill>
                  <a:schemeClr val="dk1"/>
                </a:solidFill>
                <a:latin typeface="Garamond"/>
                <a:ea typeface="Garamond"/>
                <a:cs typeface="Garamond"/>
                <a:sym typeface="Garamond"/>
              </a:rPr>
              <a:t>http://www.nationalparkstraveler.com/2016/11/fires-and-out-great-smoky-mountains-national-park-lead-great-damage-gatlinburg</a:t>
            </a:r>
            <a:r>
              <a:rPr lang="en-US" sz="1200" b="0" i="0" u="none" strike="noStrike" cap="none">
                <a:solidFill>
                  <a:schemeClr val="dk1"/>
                </a:solidFill>
                <a:latin typeface="Garamond"/>
                <a:ea typeface="Garamond"/>
                <a:cs typeface="Garamond"/>
                <a:sym typeface="Garamond"/>
              </a:rPr>
              <a:t>).</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There is a need for forest service agencies to have a thorough understanding of the vulnerability, damage, and recovery related to wildfires in remote and economically depressed areas such as the Southern Appalachians. This study observes environmental conditions of the land before, during, and after the fires from October 1, 2016 to December 30, 2016.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This Figure represents phenological differences within our study area and highlights the six major fire events that occurred within our study area.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497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Garamond"/>
                <a:ea typeface="Garamond"/>
                <a:cs typeface="Garamond"/>
                <a:sym typeface="Garamond"/>
              </a:rPr>
              <a:t>In November 2016, n</a:t>
            </a:r>
            <a:r>
              <a:rPr lang="en-US" sz="1200" b="0" i="0" u="none" strike="noStrike" cap="none">
                <a:solidFill>
                  <a:srgbClr val="0C0C0C"/>
                </a:solidFill>
                <a:latin typeface="Century Gothic"/>
                <a:ea typeface="Century Gothic"/>
                <a:cs typeface="Century Gothic"/>
                <a:sym typeface="Century Gothic"/>
              </a:rPr>
              <a:t>early 60 individual wildfires damaged hundreds of buildings, caused power outages, and led to multiple evacuations. Additionally, f</a:t>
            </a:r>
            <a:r>
              <a:rPr lang="en-US" sz="1200" b="0" i="0" u="none" strike="noStrike" cap="none">
                <a:solidFill>
                  <a:srgbClr val="0C0C0C"/>
                </a:solidFill>
                <a:latin typeface="Calibri"/>
                <a:ea typeface="Calibri"/>
                <a:cs typeface="Calibri"/>
                <a:sym typeface="Calibri"/>
              </a:rPr>
              <a:t>ires spread by 90 mph winds, low humidity, presence of fuel loads, and drought (</a:t>
            </a:r>
            <a:r>
              <a:rPr lang="en-US" sz="1200" b="0" i="0" u="sng" strike="noStrike" cap="none">
                <a:solidFill>
                  <a:srgbClr val="0C0C0C"/>
                </a:solidFill>
                <a:latin typeface="Calibri"/>
                <a:ea typeface="Calibri"/>
                <a:cs typeface="Calibri"/>
                <a:sym typeface="Calibri"/>
              </a:rPr>
              <a:t>http://www.usatoday.com/story/news/nation-now/2016/11/29/tennessee-wildfires-gatlinburg/94591254/</a:t>
            </a:r>
            <a:r>
              <a:rPr lang="en-US" sz="1200" b="0" i="0" u="none" strike="noStrike" cap="none">
                <a:solidFill>
                  <a:srgbClr val="0C0C0C"/>
                </a:solidFill>
                <a:latin typeface="Calibri"/>
                <a:ea typeface="Calibri"/>
                <a:cs typeface="Calibri"/>
                <a:sym typeface="Calibri"/>
              </a:rPr>
              <a:t>)</a:t>
            </a:r>
            <a:r>
              <a:rPr lang="en-US" sz="1200" b="0" i="0" u="none" strike="noStrike" cap="none">
                <a:solidFill>
                  <a:srgbClr val="0C0C0C"/>
                </a:solidFill>
                <a:latin typeface="Century Gothic"/>
                <a:ea typeface="Century Gothic"/>
                <a:cs typeface="Century Gothic"/>
                <a:sym typeface="Century Gothic"/>
              </a:rPr>
              <a:t>. In fact, over 15,000 acres burned within Great Smoky Mountains National Park and the adjacent popular tourist areas of Gatlinburg and Pigeon Forge (</a:t>
            </a:r>
            <a:r>
              <a:rPr lang="en-US" sz="1200" b="0" i="0" u="sng" strike="noStrike" cap="none">
                <a:solidFill>
                  <a:srgbClr val="0C0C0C"/>
                </a:solidFill>
                <a:latin typeface="Century Gothic"/>
                <a:ea typeface="Century Gothic"/>
                <a:cs typeface="Century Gothic"/>
                <a:sym typeface="Century Gothic"/>
              </a:rPr>
              <a:t>http://www.nationalparkstraveler.com/2016/11/fires-and-out-great-smoky-mountains-national-park-lead-great-damage-gatlinburg</a:t>
            </a:r>
            <a:r>
              <a:rPr lang="en-US" sz="1200" b="0" i="0" u="none" strike="noStrike" cap="none">
                <a:solidFill>
                  <a:srgbClr val="0C0C0C"/>
                </a:solidFill>
                <a:latin typeface="Century Gothic"/>
                <a:ea typeface="Century Gothic"/>
                <a:cs typeface="Century Gothic"/>
                <a:sym typeface="Century Gothic"/>
              </a:rPr>
              <a:t>). </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Garamond"/>
                <a:ea typeface="Garamond"/>
                <a:cs typeface="Garamond"/>
                <a:sym typeface="Garamond"/>
              </a:rPr>
              <a:t>The recent fire events have raised concern over the threat that wildfires have on local communities. Although there have been intensive studies on wildfires and fire ecology, much less attention has been devoted to simultaneously identifying social drivers and physical factors related to the spread of wildfires in this sub-region of the southeastern United States. A portion of this project will focus on “heirs’ properties”, defined as any real property with multiple owners whose names are not explicitly noted on property deeds. It is believed that due to the unclear lack of ownership, mismanagement and poor maintenance of the lands have increased the fuel loads making these areas more susceptible to fires.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Image Source: Matthew Hevert, Gatlinburg, TN 2017</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Image Source: https://pixabay.com/en/mountains-virginia-green-fields-773920/</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234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To address the needs of the US Forest Service Southern Research Station, the team decided to implement a Fire Risk model based on pre-fire conditions.  For the model input datasets, the team obtained cloud-free Landsat 8 scenes corresponding to the coverage of the study area by path-row and MODIS ForWarn data from 2000 to 2012. The team also downloaded 30m ASTER DEMs for elevation data.</a:t>
            </a:r>
          </a:p>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To address the current fire conditions the team obtained scenes from Landsat 8 OLI data to investigate before, during, and after fire conditions and determining the relations to the pre-fire risk model. Both Landsat and ASTER were acquired through the USGS EarthExplorer website. MODIS Data were acquired through ForeWarn.</a:t>
            </a:r>
          </a:p>
          <a:p>
            <a:pPr marL="0" marR="0" lvl="0" indent="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Garamond"/>
              <a:ea typeface="Garamond"/>
              <a:cs typeface="Garamond"/>
              <a:sym typeface="Garamond"/>
            </a:endParaRPr>
          </a:p>
          <a:p>
            <a:pPr marL="0" marR="0" lvl="0" indent="0" algn="l" rtl="0">
              <a:lnSpc>
                <a:spcPct val="115000"/>
              </a:lnSpc>
              <a:spcBef>
                <a:spcPts val="0"/>
              </a:spcBef>
              <a:spcAft>
                <a:spcPts val="0"/>
              </a:spcAft>
              <a:buClr>
                <a:schemeClr val="dk1"/>
              </a:buClr>
              <a:buSzPct val="25000"/>
              <a:buFont typeface="Arial"/>
              <a:buNone/>
            </a:pPr>
            <a:r>
              <a:rPr lang="en-US" sz="1200" b="0" i="0" u="none" strike="noStrike" cap="none">
                <a:solidFill>
                  <a:schemeClr val="dk1"/>
                </a:solidFill>
                <a:latin typeface="Garamond"/>
                <a:ea typeface="Garamond"/>
                <a:cs typeface="Garamond"/>
                <a:sym typeface="Garamond"/>
              </a:rPr>
              <a:t>Credit: NASA</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2" name="Shape 15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2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The data analysis included three parts: Biological Risk Analysis, Physical Risk Analysis and Social Impact and Risk Analysis. In order to access biological and physical risk factors, the team utilized MODIS, LandSAT 8 OLI and Terra ASTER data; wherein socio-demographic and air quality data were used to evaluate social impacts and risk factors. By classifying the biological and physical risk factors into three categories (High, Medium and Low) and integrating them with social risk factors, the team was able to evaluate wildfire vulnerability using an index (ranging from 0-1).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481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For the biological and physical risk factors, each of the inputs were assigned different weights and summed in order to categorize each pixel within the study area as High, Medium, or Low risk. Ultimately, social risk factors will be combined with the biological and physical risk factors to create a comprehensive wildfire vulnerability index for the Southern Appalachia study area.</a:t>
            </a:r>
          </a:p>
          <a:p>
            <a:pPr marL="0" marR="0" lvl="0" indent="0" algn="l" rtl="0">
              <a:spcBef>
                <a:spcPts val="0"/>
              </a:spcBef>
              <a:spcAft>
                <a:spcPts val="0"/>
              </a:spcAft>
              <a:buClr>
                <a:schemeClr val="dk1"/>
              </a:buClr>
              <a:buSzPct val="25000"/>
              <a:buFont typeface="Calibri"/>
              <a:buNone/>
            </a:pPr>
            <a:endParaRPr sz="1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400" b="0" i="0" u="none" strike="noStrike" cap="none">
                <a:solidFill>
                  <a:schemeClr val="dk1"/>
                </a:solidFill>
                <a:latin typeface="Calibri"/>
                <a:ea typeface="Calibri"/>
                <a:cs typeface="Calibri"/>
                <a:sym typeface="Calibri"/>
              </a:rPr>
              <a:t>Image Source: https://pixabay.com/en/fire-flame-danger-burn-light-307384/</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25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Garamond"/>
              <a:buNone/>
            </a:pPr>
            <a:r>
              <a:rPr lang="en-US" sz="1200" b="0" i="0" u="none" strike="noStrike" cap="none">
                <a:solidFill>
                  <a:schemeClr val="dk1"/>
                </a:solidFill>
                <a:latin typeface="Garamond"/>
                <a:ea typeface="Garamond"/>
                <a:cs typeface="Garamond"/>
                <a:sym typeface="Garamond"/>
              </a:rPr>
              <a:t>Together, the biological and physical land factors can be combined to assign a high, medium, or low risk rating to each pixel that indicates its susceptibility to wildfires. Some social risk factors that are likely associated with the wildfire susceptibility of an area were also included in the analysis. CWPP and Firewise community point locations and their proximity to fires provide a visual assessment of communities that are likely less susceptible to and better prepared for fires.  A comprehensive Wildfire Susceptibility Index was created from processed data and future social indicators will be included into same Index for future community level research and preparedness.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73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953750" y="238125"/>
            <a:ext cx="870608" cy="741585"/>
          </a:xfrm>
          <a:prstGeom prst="rect">
            <a:avLst/>
          </a:prstGeom>
          <a:noFill/>
          <a:ln>
            <a:noFill/>
          </a:ln>
        </p:spPr>
      </p:pic>
      <p:sp>
        <p:nvSpPr>
          <p:cNvPr id="14" name="Shape 14"/>
          <p:cNvSpPr txBox="1"/>
          <p:nvPr/>
        </p:nvSpPr>
        <p:spPr>
          <a:xfrm>
            <a:off x="8944500" y="442912"/>
            <a:ext cx="1962149" cy="4154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National Aeronautics and</a:t>
            </a:r>
          </a:p>
          <a:p>
            <a:pPr marL="0" marR="0" lvl="0" indent="0" algn="r" rtl="0">
              <a:lnSpc>
                <a:spcPct val="100000"/>
              </a:lnSpc>
              <a:spcBef>
                <a:spcPts val="0"/>
              </a:spcBef>
              <a:spcAft>
                <a:spcPts val="0"/>
              </a:spcAft>
              <a:buClr>
                <a:schemeClr val="dk1"/>
              </a:buClr>
              <a:buSzPct val="25000"/>
              <a:buFont typeface="Arial"/>
              <a:buNone/>
            </a:pPr>
            <a:r>
              <a:rPr lang="en-US" sz="1050" b="0" i="0" u="none" strike="noStrike" cap="none">
                <a:solidFill>
                  <a:schemeClr val="dk1"/>
                </a:solidFill>
                <a:latin typeface="Arial"/>
                <a:ea typeface="Arial"/>
                <a:cs typeface="Arial"/>
                <a:sym typeface="Arial"/>
              </a:rPr>
              <a:t>Space Administration</a:t>
            </a:r>
          </a:p>
        </p:txBody>
      </p:sp>
      <p:cxnSp>
        <p:nvCxnSpPr>
          <p:cNvPr id="15" name="Shape 15"/>
          <p:cNvCxnSpPr/>
          <p:nvPr/>
        </p:nvCxnSpPr>
        <p:spPr>
          <a:xfrm>
            <a:off x="10930200" y="304800"/>
            <a:ext cx="0" cy="616952"/>
          </a:xfrm>
          <a:prstGeom prst="straightConnector1">
            <a:avLst/>
          </a:prstGeom>
          <a:noFill/>
          <a:ln w="9525" cap="flat" cmpd="sng">
            <a:solidFill>
              <a:schemeClr val="dk1"/>
            </a:solidFill>
            <a:prstDash val="solid"/>
            <a:miter/>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6"/>
        <p:cNvGrpSpPr/>
        <p:nvPr/>
      </p:nvGrpSpPr>
      <p:grpSpPr>
        <a:xfrm>
          <a:off x="0" y="0"/>
          <a:ext cx="0" cy="0"/>
          <a:chOff x="0" y="0"/>
          <a:chExt cx="0" cy="0"/>
        </a:xfrm>
      </p:grpSpPr>
      <p:pic>
        <p:nvPicPr>
          <p:cNvPr id="17" name="Shape 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18" name="Shape 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3003" y="133043"/>
            <a:ext cx="382561" cy="382561"/>
          </a:xfrm>
          <a:prstGeom prst="rect">
            <a:avLst/>
          </a:prstGeom>
          <a:noFill/>
          <a:ln>
            <a:noFill/>
          </a:ln>
        </p:spPr>
      </p:pic>
      <p:sp>
        <p:nvSpPr>
          <p:cNvPr id="19" name="Shape 19"/>
          <p:cNvSpPr txBox="1">
            <a:spLocks noGrp="1"/>
          </p:cNvSpPr>
          <p:nvPr>
            <p:ph type="title"/>
          </p:nvPr>
        </p:nvSpPr>
        <p:spPr>
          <a:xfrm>
            <a:off x="1000125" y="365122"/>
            <a:ext cx="9413276"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a:spLocks noGrp="1"/>
          </p:cNvSpPr>
          <p:nvPr>
            <p:ph type="pic" idx="2"/>
          </p:nvPr>
        </p:nvSpPr>
        <p:spPr>
          <a:xfrm>
            <a:off x="5183187" y="931498"/>
            <a:ext cx="7008813" cy="5880781"/>
          </a:xfrm>
          <a:prstGeom prst="rect">
            <a:avLst/>
          </a:prstGeom>
          <a:noFill/>
          <a:ln>
            <a:noFill/>
          </a:ln>
        </p:spPr>
        <p:txBody>
          <a:bodyPr lIns="91425" tIns="91425" rIns="91425" bIns="91425" anchor="ctr" anchorCtr="0"/>
          <a:lstStyle>
            <a:lvl1pPr marL="0" marR="0" lvl="0" indent="0" algn="ctr" rtl="0">
              <a:lnSpc>
                <a:spcPct val="90000"/>
              </a:lnSpc>
              <a:spcBef>
                <a:spcPts val="1000"/>
              </a:spcBef>
              <a:spcAft>
                <a:spcPts val="0"/>
              </a:spcAft>
              <a:buClr>
                <a:srgbClr val="A5A5A5"/>
              </a:buClr>
              <a:buFont typeface="Arial"/>
              <a:buNone/>
              <a:defRPr sz="5400" b="1" i="0" u="none" strike="noStrike" cap="none">
                <a:solidFill>
                  <a:srgbClr val="A5A5A5"/>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1" name="Shape 21"/>
          <p:cNvSpPr txBox="1">
            <a:spLocks noGrp="1"/>
          </p:cNvSpPr>
          <p:nvPr>
            <p:ph type="body" idx="1"/>
          </p:nvPr>
        </p:nvSpPr>
        <p:spPr>
          <a:xfrm>
            <a:off x="1000125" y="931498"/>
            <a:ext cx="3743996" cy="5880781"/>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2" name="Shape 22"/>
          <p:cNvSpPr/>
          <p:nvPr/>
        </p:nvSpPr>
        <p:spPr>
          <a:xfrm>
            <a:off x="0" y="6812281"/>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2">
    <p:spTree>
      <p:nvGrpSpPr>
        <p:cNvPr id="1" name="Shape 23"/>
        <p:cNvGrpSpPr/>
        <p:nvPr/>
      </p:nvGrpSpPr>
      <p:grpSpPr>
        <a:xfrm>
          <a:off x="0" y="0"/>
          <a:ext cx="0" cy="0"/>
          <a:chOff x="0" y="0"/>
          <a:chExt cx="0" cy="0"/>
        </a:xfrm>
      </p:grpSpPr>
      <p:pic>
        <p:nvPicPr>
          <p:cNvPr id="24" name="Shape 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25" name="Shape 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3003" y="133043"/>
            <a:ext cx="382561" cy="382561"/>
          </a:xfrm>
          <a:prstGeom prst="rect">
            <a:avLst/>
          </a:prstGeom>
          <a:noFill/>
          <a:ln>
            <a:noFill/>
          </a:ln>
        </p:spPr>
      </p:pic>
      <p:sp>
        <p:nvSpPr>
          <p:cNvPr id="26" name="Shape 26"/>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a:spLocks noGrp="1"/>
          </p:cNvSpPr>
          <p:nvPr>
            <p:ph type="pic" idx="2"/>
          </p:nvPr>
        </p:nvSpPr>
        <p:spPr>
          <a:xfrm>
            <a:off x="0" y="931498"/>
            <a:ext cx="7008813" cy="5880477"/>
          </a:xfrm>
          <a:prstGeom prst="rect">
            <a:avLst/>
          </a:prstGeom>
          <a:noFill/>
          <a:ln>
            <a:noFill/>
          </a:ln>
        </p:spPr>
        <p:txBody>
          <a:bodyPr lIns="91425" tIns="91425" rIns="91425" bIns="91425" anchor="ctr" anchorCtr="0"/>
          <a:lstStyle>
            <a:lvl1pPr marL="0" marR="0" lvl="0" indent="0" algn="ctr" rtl="0">
              <a:lnSpc>
                <a:spcPct val="90000"/>
              </a:lnSpc>
              <a:spcBef>
                <a:spcPts val="1000"/>
              </a:spcBef>
              <a:spcAft>
                <a:spcPts val="0"/>
              </a:spcAft>
              <a:buClr>
                <a:srgbClr val="A5A5A5"/>
              </a:buClr>
              <a:buFont typeface="Arial"/>
              <a:buNone/>
              <a:defRPr sz="5400" b="1" i="0" u="none" strike="noStrike" cap="none">
                <a:solidFill>
                  <a:srgbClr val="A5A5A5"/>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8" name="Shape 28"/>
          <p:cNvSpPr txBox="1">
            <a:spLocks noGrp="1"/>
          </p:cNvSpPr>
          <p:nvPr>
            <p:ph type="body" idx="1"/>
          </p:nvPr>
        </p:nvSpPr>
        <p:spPr>
          <a:xfrm>
            <a:off x="7436064" y="931499"/>
            <a:ext cx="3797206" cy="5880476"/>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9" name="Shape 29"/>
          <p:cNvSpPr/>
          <p:nvPr/>
        </p:nvSpPr>
        <p:spPr>
          <a:xfrm>
            <a:off x="0" y="6812128"/>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knowledgements">
    <p:spTree>
      <p:nvGrpSpPr>
        <p:cNvPr id="1" name="Shape 30"/>
        <p:cNvGrpSpPr/>
        <p:nvPr/>
      </p:nvGrpSpPr>
      <p:grpSpPr>
        <a:xfrm>
          <a:off x="0" y="0"/>
          <a:ext cx="0" cy="0"/>
          <a:chOff x="0" y="0"/>
          <a:chExt cx="0" cy="0"/>
        </a:xfrm>
      </p:grpSpPr>
      <p:pic>
        <p:nvPicPr>
          <p:cNvPr id="31" name="Shape 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 name="Shape 32"/>
          <p:cNvSpPr txBox="1">
            <a:spLocks noGrp="1"/>
          </p:cNvSpPr>
          <p:nvPr>
            <p:ph type="title"/>
          </p:nvPr>
        </p:nvSpPr>
        <p:spPr>
          <a:xfrm>
            <a:off x="1000125" y="365122"/>
            <a:ext cx="9413276"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p:nvPr/>
        </p:nvSpPr>
        <p:spPr>
          <a:xfrm>
            <a:off x="11144250" y="88726"/>
            <a:ext cx="577564" cy="495474"/>
          </a:xfrm>
          <a:prstGeom prst="hexagon">
            <a:avLst>
              <a:gd name="adj" fmla="val 25000"/>
              <a:gd name="vf" fmla="val 115470"/>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4" name="Shape 34"/>
          <p:cNvSpPr/>
          <p:nvPr/>
        </p:nvSpPr>
        <p:spPr>
          <a:xfrm>
            <a:off x="0" y="6809900"/>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5" name="Shape 35"/>
          <p:cNvSpPr txBox="1">
            <a:spLocks noGrp="1"/>
          </p:cNvSpPr>
          <p:nvPr>
            <p:ph type="body" idx="1"/>
          </p:nvPr>
        </p:nvSpPr>
        <p:spPr>
          <a:xfrm>
            <a:off x="1172583" y="1697389"/>
            <a:ext cx="9818921" cy="7040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Shape 36"/>
          <p:cNvSpPr txBox="1">
            <a:spLocks noGrp="1"/>
          </p:cNvSpPr>
          <p:nvPr>
            <p:ph type="body" idx="2"/>
          </p:nvPr>
        </p:nvSpPr>
        <p:spPr>
          <a:xfrm>
            <a:off x="1172582" y="3287942"/>
            <a:ext cx="9818921" cy="7040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body" idx="3"/>
          </p:nvPr>
        </p:nvSpPr>
        <p:spPr>
          <a:xfrm>
            <a:off x="1172583" y="4904821"/>
            <a:ext cx="9818919" cy="7040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p:nvPr/>
        </p:nvSpPr>
        <p:spPr>
          <a:xfrm>
            <a:off x="0" y="6420217"/>
            <a:ext cx="12192000" cy="4308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lnSpc>
                <a:spcPct val="100000"/>
              </a:lnSpc>
              <a:spcBef>
                <a:spcPts val="0"/>
              </a:spcBef>
              <a:spcAft>
                <a:spcPts val="0"/>
              </a:spcAft>
              <a:buClr>
                <a:srgbClr val="000000"/>
              </a:buClr>
              <a:buFont typeface="Arial"/>
              <a:buNone/>
            </a:pPr>
            <a:endParaRPr sz="600" b="0" i="1" u="none" strike="noStrike" cap="none">
              <a:solidFill>
                <a:srgbClr val="757070"/>
              </a:solidFill>
              <a:latin typeface="Arial"/>
              <a:ea typeface="Arial"/>
              <a:cs typeface="Arial"/>
              <a:sym typeface="Arial"/>
            </a:endParaRPr>
          </a:p>
        </p:txBody>
      </p:sp>
      <p:pic>
        <p:nvPicPr>
          <p:cNvPr id="39" name="Shape 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12103" y="114547"/>
            <a:ext cx="422908" cy="4279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H2">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2" name="Shape 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3003" y="133043"/>
            <a:ext cx="382561" cy="382561"/>
          </a:xfrm>
          <a:prstGeom prst="rect">
            <a:avLst/>
          </a:prstGeom>
          <a:noFill/>
          <a:ln>
            <a:noFill/>
          </a:ln>
        </p:spPr>
      </p:pic>
      <p:sp>
        <p:nvSpPr>
          <p:cNvPr id="43" name="Shape 43"/>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a:spLocks noGrp="1"/>
          </p:cNvSpPr>
          <p:nvPr>
            <p:ph type="pic" idx="2"/>
          </p:nvPr>
        </p:nvSpPr>
        <p:spPr>
          <a:xfrm>
            <a:off x="0" y="3456417"/>
            <a:ext cx="12192000" cy="3354936"/>
          </a:xfrm>
          <a:prstGeom prst="rect">
            <a:avLst/>
          </a:prstGeom>
          <a:noFill/>
          <a:ln>
            <a:noFill/>
          </a:ln>
        </p:spPr>
        <p:txBody>
          <a:bodyPr lIns="91425" tIns="91425" rIns="91425" bIns="91425" anchor="ctr" anchorCtr="0"/>
          <a:lstStyle>
            <a:lvl1pPr marL="0" marR="0" lvl="0" indent="0" algn="ctr" rtl="0">
              <a:lnSpc>
                <a:spcPct val="90000"/>
              </a:lnSpc>
              <a:spcBef>
                <a:spcPts val="1000"/>
              </a:spcBef>
              <a:spcAft>
                <a:spcPts val="0"/>
              </a:spcAft>
              <a:buClr>
                <a:srgbClr val="A5A5A5"/>
              </a:buClr>
              <a:buFont typeface="Arial"/>
              <a:buNone/>
              <a:defRPr sz="5400" b="1" i="0" u="none" strike="noStrike" cap="none">
                <a:solidFill>
                  <a:srgbClr val="A5A5A5"/>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1"/>
          </p:nvPr>
        </p:nvSpPr>
        <p:spPr>
          <a:xfrm>
            <a:off x="1000125" y="993665"/>
            <a:ext cx="10233148" cy="2186052"/>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p:nvPr/>
        </p:nvSpPr>
        <p:spPr>
          <a:xfrm>
            <a:off x="0" y="6809900"/>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Key Points">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49" name="Shape 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3003" y="133043"/>
            <a:ext cx="382561" cy="382561"/>
          </a:xfrm>
          <a:prstGeom prst="rect">
            <a:avLst/>
          </a:prstGeom>
          <a:noFill/>
          <a:ln>
            <a:noFill/>
          </a:ln>
        </p:spPr>
      </p:pic>
      <p:sp>
        <p:nvSpPr>
          <p:cNvPr id="50" name="Shape 50"/>
          <p:cNvSpPr txBox="1">
            <a:spLocks noGrp="1"/>
          </p:cNvSpPr>
          <p:nvPr>
            <p:ph type="body" idx="1"/>
          </p:nvPr>
        </p:nvSpPr>
        <p:spPr>
          <a:xfrm>
            <a:off x="4833257" y="5695687"/>
            <a:ext cx="6400015" cy="111421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body" idx="2"/>
          </p:nvPr>
        </p:nvSpPr>
        <p:spPr>
          <a:xfrm>
            <a:off x="1000125" y="1165799"/>
            <a:ext cx="3393745" cy="1042732"/>
          </a:xfrm>
          <a:prstGeom prst="rect">
            <a:avLst/>
          </a:prstGeom>
          <a:noFill/>
          <a:ln>
            <a:noFill/>
          </a:ln>
        </p:spPr>
        <p:txBody>
          <a:bodyPr lIns="91425" tIns="91425" rIns="91425" bIns="91425" anchor="b" anchorCtr="0"/>
          <a:lstStyle>
            <a:lvl1pPr marL="0" marR="0" lvl="0" indent="0" algn="r"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txBox="1">
            <a:spLocks noGrp="1"/>
          </p:cNvSpPr>
          <p:nvPr>
            <p:ph type="body" idx="3"/>
          </p:nvPr>
        </p:nvSpPr>
        <p:spPr>
          <a:xfrm>
            <a:off x="4833257" y="1805049"/>
            <a:ext cx="6400015" cy="112784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3" name="Shape 53"/>
          <p:cNvSpPr txBox="1">
            <a:spLocks noGrp="1"/>
          </p:cNvSpPr>
          <p:nvPr>
            <p:ph type="body" idx="4"/>
          </p:nvPr>
        </p:nvSpPr>
        <p:spPr>
          <a:xfrm>
            <a:off x="1000125" y="5058580"/>
            <a:ext cx="3393745" cy="1042732"/>
          </a:xfrm>
          <a:prstGeom prst="rect">
            <a:avLst/>
          </a:prstGeom>
          <a:noFill/>
          <a:ln>
            <a:noFill/>
          </a:ln>
        </p:spPr>
        <p:txBody>
          <a:bodyPr lIns="91425" tIns="91425" rIns="91425" bIns="91425" anchor="b" anchorCtr="0"/>
          <a:lstStyle>
            <a:lvl1pPr marL="0" marR="0" lvl="0" indent="0" algn="r"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4" name="Shape 54"/>
          <p:cNvSpPr txBox="1">
            <a:spLocks noGrp="1"/>
          </p:cNvSpPr>
          <p:nvPr>
            <p:ph type="body" idx="5"/>
          </p:nvPr>
        </p:nvSpPr>
        <p:spPr>
          <a:xfrm>
            <a:off x="1000125" y="3063682"/>
            <a:ext cx="3393745" cy="1042732"/>
          </a:xfrm>
          <a:prstGeom prst="rect">
            <a:avLst/>
          </a:prstGeom>
          <a:noFill/>
          <a:ln>
            <a:noFill/>
          </a:ln>
        </p:spPr>
        <p:txBody>
          <a:bodyPr lIns="91425" tIns="91425" rIns="91425" bIns="91425" anchor="b" anchorCtr="0"/>
          <a:lstStyle>
            <a:lvl1pPr marL="0" marR="0" lvl="0" indent="0" algn="r"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5" name="Shape 55"/>
          <p:cNvSpPr txBox="1">
            <a:spLocks noGrp="1"/>
          </p:cNvSpPr>
          <p:nvPr>
            <p:ph type="body" idx="6"/>
          </p:nvPr>
        </p:nvSpPr>
        <p:spPr>
          <a:xfrm>
            <a:off x="4833257" y="3732285"/>
            <a:ext cx="6400015" cy="112784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Shape 56"/>
          <p:cNvSpPr/>
          <p:nvPr/>
        </p:nvSpPr>
        <p:spPr>
          <a:xfrm>
            <a:off x="0" y="6809900"/>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7" name="Shape 57"/>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Key Points 2">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60" name="Shape 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3003" y="133043"/>
            <a:ext cx="382561" cy="382561"/>
          </a:xfrm>
          <a:prstGeom prst="rect">
            <a:avLst/>
          </a:prstGeom>
          <a:noFill/>
          <a:ln>
            <a:noFill/>
          </a:ln>
        </p:spPr>
      </p:pic>
      <p:sp>
        <p:nvSpPr>
          <p:cNvPr id="61" name="Shape 61"/>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2" name="Shape 62"/>
          <p:cNvSpPr txBox="1">
            <a:spLocks noGrp="1"/>
          </p:cNvSpPr>
          <p:nvPr>
            <p:ph type="body" idx="1"/>
          </p:nvPr>
        </p:nvSpPr>
        <p:spPr>
          <a:xfrm>
            <a:off x="8261871" y="2383475"/>
            <a:ext cx="2961573" cy="442172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000125" y="1102299"/>
            <a:ext cx="2958688" cy="104273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3"/>
          </p:nvPr>
        </p:nvSpPr>
        <p:spPr>
          <a:xfrm>
            <a:off x="1000125" y="2376660"/>
            <a:ext cx="2958688" cy="4428544"/>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body" idx="4"/>
          </p:nvPr>
        </p:nvSpPr>
        <p:spPr>
          <a:xfrm>
            <a:off x="8261871" y="1097604"/>
            <a:ext cx="2961573" cy="104273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txBox="1">
            <a:spLocks noGrp="1"/>
          </p:cNvSpPr>
          <p:nvPr>
            <p:ph type="body" idx="5"/>
          </p:nvPr>
        </p:nvSpPr>
        <p:spPr>
          <a:xfrm>
            <a:off x="4496694" y="1097604"/>
            <a:ext cx="3227295" cy="104273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rgbClr val="57688F"/>
              </a:buClr>
              <a:buFont typeface="Arial"/>
              <a:buChar char="●"/>
              <a:defRPr sz="3600" b="0" i="0" u="none" strike="noStrike" cap="none">
                <a:solidFill>
                  <a:srgbClr val="57688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7" name="Shape 67"/>
          <p:cNvSpPr txBox="1">
            <a:spLocks noGrp="1"/>
          </p:cNvSpPr>
          <p:nvPr>
            <p:ph type="body" idx="6"/>
          </p:nvPr>
        </p:nvSpPr>
        <p:spPr>
          <a:xfrm>
            <a:off x="4496694" y="2376660"/>
            <a:ext cx="3227295" cy="4428544"/>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Shape 68"/>
          <p:cNvSpPr/>
          <p:nvPr/>
        </p:nvSpPr>
        <p:spPr>
          <a:xfrm>
            <a:off x="0" y="6809900"/>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New Section">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71" name="Shape 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743" y="657112"/>
            <a:ext cx="903642" cy="903642"/>
          </a:xfrm>
          <a:prstGeom prst="rect">
            <a:avLst/>
          </a:prstGeom>
          <a:noFill/>
          <a:ln>
            <a:noFill/>
          </a:ln>
        </p:spPr>
      </p:pic>
      <p:sp>
        <p:nvSpPr>
          <p:cNvPr id="72" name="Shape 72"/>
          <p:cNvSpPr txBox="1">
            <a:spLocks noGrp="1"/>
          </p:cNvSpPr>
          <p:nvPr>
            <p:ph type="title"/>
          </p:nvPr>
        </p:nvSpPr>
        <p:spPr>
          <a:xfrm>
            <a:off x="2291377" y="1129553"/>
            <a:ext cx="7562624" cy="1065007"/>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rgbClr val="57688F"/>
              </a:buClr>
              <a:buFont typeface="Century Gothic"/>
              <a:buNone/>
              <a:defRPr sz="4800" b="0" i="0" u="none" strike="noStrike" cap="none">
                <a:solidFill>
                  <a:srgbClr val="57688F"/>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73" name="Shape 7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80328" y="2622252"/>
            <a:ext cx="912019" cy="912019"/>
          </a:xfrm>
          <a:prstGeom prst="rect">
            <a:avLst/>
          </a:prstGeom>
          <a:noFill/>
          <a:ln>
            <a:noFill/>
          </a:ln>
        </p:spPr>
      </p:pic>
      <p:sp>
        <p:nvSpPr>
          <p:cNvPr id="74" name="Shape 74"/>
          <p:cNvSpPr txBox="1">
            <a:spLocks noGrp="1"/>
          </p:cNvSpPr>
          <p:nvPr>
            <p:ph type="body" idx="1"/>
          </p:nvPr>
        </p:nvSpPr>
        <p:spPr>
          <a:xfrm>
            <a:off x="2291377" y="2302134"/>
            <a:ext cx="7562624" cy="4055633"/>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3F3F3F"/>
              </a:buClr>
              <a:buFont typeface="Arial"/>
              <a:buChar char="●"/>
              <a:defRPr sz="2000" b="0" i="0" u="none" strike="noStrike" cap="none">
                <a:solidFill>
                  <a:srgbClr val="3F3F3F"/>
                </a:solidFill>
                <a:latin typeface="Century Gothic"/>
                <a:ea typeface="Century Gothic"/>
                <a:cs typeface="Century Gothic"/>
                <a:sym typeface="Century Gothic"/>
              </a:defRPr>
            </a:lvl1pPr>
            <a:lvl2pPr marL="457200" marR="0" lvl="1" indent="0" algn="l" rtl="0">
              <a:lnSpc>
                <a:spcPct val="90000"/>
              </a:lnSpc>
              <a:spcBef>
                <a:spcPts val="500"/>
              </a:spcBef>
              <a:spcAft>
                <a:spcPts val="0"/>
              </a:spcAft>
              <a:buClr>
                <a:schemeClr val="dk1"/>
              </a:buClr>
              <a:buFont typeface="Arial"/>
              <a:buChar char="○"/>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spcAft>
                <a:spcPts val="0"/>
              </a:spcAft>
              <a:buClr>
                <a:schemeClr val="dk1"/>
              </a:buClr>
              <a:buFont typeface="Arial"/>
              <a:buChar char="■"/>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spcAft>
                <a:spcPts val="0"/>
              </a:spcAft>
              <a:buClr>
                <a:schemeClr val="dk1"/>
              </a:buClr>
              <a:buFont typeface="Arial"/>
              <a:buChar char="■"/>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75" name="Shape 75"/>
          <p:cNvSpPr/>
          <p:nvPr/>
        </p:nvSpPr>
        <p:spPr>
          <a:xfrm>
            <a:off x="0" y="6812671"/>
            <a:ext cx="12192000" cy="45718"/>
          </a:xfrm>
          <a:prstGeom prst="rect">
            <a:avLst/>
          </a:prstGeom>
          <a:solidFill>
            <a:srgbClr val="57688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None/>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spcAft>
                <a:spcPts val="0"/>
              </a:spcAft>
              <a:buNone/>
              <a:defRPr sz="2400" b="0" i="0" u="none" strike="noStrike" cap="none">
                <a:solidFill>
                  <a:schemeClr val="dk1"/>
                </a:solidFill>
                <a:latin typeface="Century Gothic"/>
                <a:ea typeface="Century Gothic"/>
                <a:cs typeface="Century Gothic"/>
                <a:sym typeface="Century Gothic"/>
              </a:defRPr>
            </a:lvl2pPr>
            <a:lvl3pPr marL="1143000" marR="0" lvl="2" indent="25400" algn="l" rtl="0">
              <a:lnSpc>
                <a:spcPct val="90000"/>
              </a:lnSpc>
              <a:spcBef>
                <a:spcPts val="500"/>
              </a:spcBef>
              <a:spcAft>
                <a:spcPts val="0"/>
              </a:spcAft>
              <a:buNone/>
              <a:defRPr sz="2000" b="0" i="0" u="none" strike="noStrike" cap="none">
                <a:solidFill>
                  <a:schemeClr val="dk1"/>
                </a:solidFill>
                <a:latin typeface="Century Gothic"/>
                <a:ea typeface="Century Gothic"/>
                <a:cs typeface="Century Gothic"/>
                <a:sym typeface="Century Gothic"/>
              </a:defRPr>
            </a:lvl3pPr>
            <a:lvl4pPr marL="1600200" marR="0" lvl="3"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4pPr>
            <a:lvl5pPr marL="2057400" marR="0" lvl="4"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5pPr>
            <a:lvl6pPr marL="2514600" marR="0" lvl="5"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6pPr>
            <a:lvl7pPr marL="2971800" marR="0" lvl="6"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7pPr>
            <a:lvl8pPr marL="3429000" marR="0" lvl="7"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8pPr>
            <a:lvl9pPr marL="3886200" marR="0" lvl="8" indent="0" algn="l" rtl="0">
              <a:lnSpc>
                <a:spcPct val="90000"/>
              </a:lnSpc>
              <a:spcBef>
                <a:spcPts val="500"/>
              </a:spcBef>
              <a:spcAft>
                <a:spcPts val="0"/>
              </a:spcAft>
              <a:buNone/>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4.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5393232" cy="6858000"/>
          </a:xfrm>
          <a:prstGeom prst="rect">
            <a:avLst/>
          </a:prstGeom>
          <a:noFill/>
          <a:ln>
            <a:noFill/>
          </a:ln>
        </p:spPr>
      </p:pic>
      <p:pic>
        <p:nvPicPr>
          <p:cNvPr id="82" name="Shape 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98742" y="5916930"/>
            <a:ext cx="709961" cy="709961"/>
          </a:xfrm>
          <a:prstGeom prst="rect">
            <a:avLst/>
          </a:prstGeom>
          <a:noFill/>
          <a:ln>
            <a:noFill/>
          </a:ln>
        </p:spPr>
      </p:pic>
      <p:pic>
        <p:nvPicPr>
          <p:cNvPr id="83" name="Shape 8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84" name="Shape 84"/>
          <p:cNvSpPr txBox="1"/>
          <p:nvPr/>
        </p:nvSpPr>
        <p:spPr>
          <a:xfrm>
            <a:off x="5221216" y="1123208"/>
            <a:ext cx="6736320" cy="1436913"/>
          </a:xfrm>
          <a:prstGeom prst="rect">
            <a:avLst/>
          </a:prstGeom>
          <a:noFill/>
          <a:ln>
            <a:noFill/>
          </a:ln>
        </p:spPr>
        <p:txBody>
          <a:bodyPr lIns="91425" tIns="45700" rIns="91425" bIns="45700" anchor="ctr" anchorCtr="0">
            <a:noAutofit/>
          </a:bodyPr>
          <a:lstStyle/>
          <a:p>
            <a:pPr marL="0" marR="0" lvl="0" indent="0" algn="ctr" rtl="0">
              <a:lnSpc>
                <a:spcPct val="80000"/>
              </a:lnSpc>
              <a:spcBef>
                <a:spcPts val="0"/>
              </a:spcBef>
              <a:spcAft>
                <a:spcPts val="0"/>
              </a:spcAft>
              <a:buClr>
                <a:srgbClr val="57688F"/>
              </a:buClr>
              <a:buSzPct val="25000"/>
              <a:buFont typeface="Century Gothic"/>
              <a:buNone/>
            </a:pPr>
            <a:r>
              <a:rPr lang="en-US" sz="4080" b="1" i="0" u="none" strike="noStrike" cap="none">
                <a:solidFill>
                  <a:srgbClr val="57688F"/>
                </a:solidFill>
                <a:latin typeface="Century Gothic"/>
                <a:ea typeface="Century Gothic"/>
                <a:cs typeface="Century Gothic"/>
                <a:sym typeface="Century Gothic"/>
              </a:rPr>
              <a:t>SOUTHERN APPALACHIA </a:t>
            </a:r>
          </a:p>
          <a:p>
            <a:pPr marL="0" marR="0" lvl="0" indent="0" algn="ctr" rtl="0">
              <a:lnSpc>
                <a:spcPct val="80000"/>
              </a:lnSpc>
              <a:spcBef>
                <a:spcPts val="0"/>
              </a:spcBef>
              <a:spcAft>
                <a:spcPts val="0"/>
              </a:spcAft>
              <a:buClr>
                <a:srgbClr val="57688F"/>
              </a:buClr>
              <a:buSzPct val="25000"/>
              <a:buFont typeface="Century Gothic"/>
              <a:buNone/>
            </a:pPr>
            <a:r>
              <a:rPr lang="en-US" sz="4080" b="1" i="0" u="none" strike="noStrike" cap="none">
                <a:solidFill>
                  <a:srgbClr val="57688F"/>
                </a:solidFill>
                <a:latin typeface="Century Gothic"/>
                <a:ea typeface="Century Gothic"/>
                <a:cs typeface="Century Gothic"/>
                <a:sym typeface="Century Gothic"/>
              </a:rPr>
              <a:t>DISASTERS II</a:t>
            </a:r>
          </a:p>
        </p:txBody>
      </p:sp>
      <p:sp>
        <p:nvSpPr>
          <p:cNvPr id="85" name="Shape 85"/>
          <p:cNvSpPr txBox="1"/>
          <p:nvPr/>
        </p:nvSpPr>
        <p:spPr>
          <a:xfrm>
            <a:off x="5604732" y="2321167"/>
            <a:ext cx="5647764" cy="169075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57688F"/>
              </a:buClr>
              <a:buSzPct val="25000"/>
              <a:buFont typeface="Arial"/>
              <a:buNone/>
            </a:pPr>
            <a:r>
              <a:rPr lang="en-US" sz="2000" b="0" i="0" u="none" strike="noStrike" cap="none">
                <a:solidFill>
                  <a:srgbClr val="57688F"/>
                </a:solidFill>
                <a:latin typeface="Century Gothic"/>
                <a:ea typeface="Century Gothic"/>
                <a:cs typeface="Century Gothic"/>
                <a:sym typeface="Century Gothic"/>
              </a:rPr>
              <a:t>Using NASA Earth Observations to Monitor Vulnerability, Wildfire Damage, and Recovery in the Appalachian Forests</a:t>
            </a:r>
          </a:p>
        </p:txBody>
      </p:sp>
      <p:sp>
        <p:nvSpPr>
          <p:cNvPr id="86" name="Shape 86"/>
          <p:cNvSpPr txBox="1"/>
          <p:nvPr/>
        </p:nvSpPr>
        <p:spPr>
          <a:xfrm>
            <a:off x="5240853" y="5896866"/>
            <a:ext cx="5628425"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1600" b="1" i="0" u="none" strike="noStrike" cap="none">
                <a:solidFill>
                  <a:schemeClr val="lt1"/>
                </a:solidFill>
                <a:latin typeface="Century Gothic"/>
                <a:ea typeface="Century Gothic"/>
                <a:cs typeface="Century Gothic"/>
                <a:sym typeface="Century Gothic"/>
              </a:rPr>
              <a:t>University of Georgia</a:t>
            </a:r>
          </a:p>
        </p:txBody>
      </p:sp>
      <p:sp>
        <p:nvSpPr>
          <p:cNvPr id="87" name="Shape 87"/>
          <p:cNvSpPr txBox="1"/>
          <p:nvPr/>
        </p:nvSpPr>
        <p:spPr>
          <a:xfrm>
            <a:off x="8985964" y="3833912"/>
            <a:ext cx="2114130" cy="3750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a:solidFill>
                  <a:srgbClr val="757070"/>
                </a:solidFill>
                <a:latin typeface="Century Gothic"/>
                <a:ea typeface="Century Gothic"/>
                <a:cs typeface="Century Gothic"/>
                <a:sym typeface="Century Gothic"/>
              </a:rPr>
              <a:t>Ruth Buck</a:t>
            </a:r>
          </a:p>
        </p:txBody>
      </p:sp>
      <p:sp>
        <p:nvSpPr>
          <p:cNvPr id="88" name="Shape 88"/>
          <p:cNvSpPr txBox="1"/>
          <p:nvPr/>
        </p:nvSpPr>
        <p:spPr>
          <a:xfrm>
            <a:off x="8985964" y="4303463"/>
            <a:ext cx="2418006" cy="3816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err="1">
                <a:solidFill>
                  <a:srgbClr val="757070"/>
                </a:solidFill>
                <a:latin typeface="Century Gothic"/>
                <a:ea typeface="Century Gothic"/>
                <a:cs typeface="Century Gothic"/>
                <a:sym typeface="Century Gothic"/>
              </a:rPr>
              <a:t>Jayanta</a:t>
            </a:r>
            <a:r>
              <a:rPr lang="en-US" sz="1800" b="0" i="0" u="none" strike="noStrike" cap="none" dirty="0">
                <a:solidFill>
                  <a:srgbClr val="757070"/>
                </a:solidFill>
                <a:latin typeface="Century Gothic"/>
                <a:ea typeface="Century Gothic"/>
                <a:cs typeface="Century Gothic"/>
                <a:sym typeface="Century Gothic"/>
              </a:rPr>
              <a:t> </a:t>
            </a:r>
            <a:r>
              <a:rPr lang="en-US" sz="1800" b="0" i="0" u="none" strike="noStrike" cap="none" dirty="0" err="1">
                <a:solidFill>
                  <a:srgbClr val="757070"/>
                </a:solidFill>
                <a:latin typeface="Century Gothic"/>
                <a:ea typeface="Century Gothic"/>
                <a:cs typeface="Century Gothic"/>
                <a:sym typeface="Century Gothic"/>
              </a:rPr>
              <a:t>Ganguly</a:t>
            </a:r>
            <a:endParaRPr lang="en-US" sz="1800" b="0" i="0" u="none" strike="noStrike" cap="none" dirty="0">
              <a:solidFill>
                <a:srgbClr val="757070"/>
              </a:solidFill>
              <a:latin typeface="Century Gothic"/>
              <a:ea typeface="Century Gothic"/>
              <a:cs typeface="Century Gothic"/>
              <a:sym typeface="Century Gothic"/>
            </a:endParaRPr>
          </a:p>
        </p:txBody>
      </p:sp>
      <p:sp>
        <p:nvSpPr>
          <p:cNvPr id="89" name="Shape 89"/>
          <p:cNvSpPr txBox="1"/>
          <p:nvPr/>
        </p:nvSpPr>
        <p:spPr>
          <a:xfrm>
            <a:off x="8985964" y="5215382"/>
            <a:ext cx="2114130" cy="3355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err="1">
                <a:solidFill>
                  <a:srgbClr val="757070"/>
                </a:solidFill>
                <a:latin typeface="Century Gothic"/>
                <a:ea typeface="Century Gothic"/>
                <a:cs typeface="Century Gothic"/>
                <a:sym typeface="Century Gothic"/>
              </a:rPr>
              <a:t>Yangjiaxin</a:t>
            </a:r>
            <a:r>
              <a:rPr lang="en-US" sz="1800" b="0" i="0" u="none" strike="noStrike" cap="none" dirty="0">
                <a:solidFill>
                  <a:srgbClr val="757070"/>
                </a:solidFill>
                <a:latin typeface="Century Gothic"/>
                <a:ea typeface="Century Gothic"/>
                <a:cs typeface="Century Gothic"/>
                <a:sym typeface="Century Gothic"/>
              </a:rPr>
              <a:t> Wei</a:t>
            </a:r>
          </a:p>
        </p:txBody>
      </p:sp>
      <p:sp>
        <p:nvSpPr>
          <p:cNvPr id="90" name="Shape 90"/>
          <p:cNvSpPr txBox="1"/>
          <p:nvPr/>
        </p:nvSpPr>
        <p:spPr>
          <a:xfrm>
            <a:off x="5240853" y="6288337"/>
            <a:ext cx="5628425"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1600" b="0" i="1" u="none" strike="noStrike" cap="none">
                <a:solidFill>
                  <a:schemeClr val="lt1"/>
                </a:solidFill>
                <a:latin typeface="Century Gothic"/>
                <a:ea typeface="Century Gothic"/>
                <a:cs typeface="Century Gothic"/>
                <a:sym typeface="Century Gothic"/>
              </a:rPr>
              <a:t>2017 Summer</a:t>
            </a:r>
          </a:p>
        </p:txBody>
      </p:sp>
      <p:sp>
        <p:nvSpPr>
          <p:cNvPr id="92" name="Shape 92"/>
          <p:cNvSpPr txBox="1"/>
          <p:nvPr/>
        </p:nvSpPr>
        <p:spPr>
          <a:xfrm>
            <a:off x="6456252" y="4777153"/>
            <a:ext cx="2114130" cy="32504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a:solidFill>
                  <a:srgbClr val="757070"/>
                </a:solidFill>
                <a:latin typeface="Century Gothic"/>
                <a:ea typeface="Century Gothic"/>
                <a:cs typeface="Century Gothic"/>
                <a:sym typeface="Century Gothic"/>
              </a:rPr>
              <a:t>Matthew </a:t>
            </a:r>
            <a:r>
              <a:rPr lang="en-US" sz="1800" b="0" i="0" u="none" strike="noStrike" cap="none" dirty="0" err="1">
                <a:solidFill>
                  <a:srgbClr val="757070"/>
                </a:solidFill>
                <a:latin typeface="Century Gothic"/>
                <a:ea typeface="Century Gothic"/>
                <a:cs typeface="Century Gothic"/>
                <a:sym typeface="Century Gothic"/>
              </a:rPr>
              <a:t>Hevert</a:t>
            </a:r>
            <a:endParaRPr lang="en-US" sz="1800" b="0" i="0" u="none" strike="noStrike" cap="none" dirty="0">
              <a:solidFill>
                <a:srgbClr val="757070"/>
              </a:solidFill>
              <a:latin typeface="Century Gothic"/>
              <a:ea typeface="Century Gothic"/>
              <a:cs typeface="Century Gothic"/>
              <a:sym typeface="Century Gothic"/>
            </a:endParaRPr>
          </a:p>
        </p:txBody>
      </p:sp>
      <p:sp>
        <p:nvSpPr>
          <p:cNvPr id="93" name="Shape 93"/>
          <p:cNvSpPr txBox="1"/>
          <p:nvPr/>
        </p:nvSpPr>
        <p:spPr>
          <a:xfrm>
            <a:off x="8985964" y="4777152"/>
            <a:ext cx="2266534" cy="32504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a:solidFill>
                  <a:srgbClr val="757070"/>
                </a:solidFill>
                <a:latin typeface="Century Gothic"/>
                <a:ea typeface="Century Gothic"/>
                <a:cs typeface="Century Gothic"/>
                <a:sym typeface="Century Gothic"/>
              </a:rPr>
              <a:t>Holly Hutcheson</a:t>
            </a:r>
          </a:p>
        </p:txBody>
      </p:sp>
      <p:sp>
        <p:nvSpPr>
          <p:cNvPr id="94" name="Shape 94"/>
          <p:cNvSpPr txBox="1"/>
          <p:nvPr/>
        </p:nvSpPr>
        <p:spPr>
          <a:xfrm>
            <a:off x="6456252" y="4303464"/>
            <a:ext cx="2259201" cy="3816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a:solidFill>
                  <a:srgbClr val="757070"/>
                </a:solidFill>
                <a:latin typeface="Century Gothic"/>
                <a:ea typeface="Century Gothic"/>
                <a:cs typeface="Century Gothic"/>
                <a:sym typeface="Century Gothic"/>
              </a:rPr>
              <a:t>David </a:t>
            </a:r>
            <a:r>
              <a:rPr lang="en-US" sz="1800" b="0" i="0" u="none" strike="noStrike" cap="none" dirty="0" err="1">
                <a:solidFill>
                  <a:srgbClr val="757070"/>
                </a:solidFill>
                <a:latin typeface="Century Gothic"/>
                <a:ea typeface="Century Gothic"/>
                <a:cs typeface="Century Gothic"/>
                <a:sym typeface="Century Gothic"/>
              </a:rPr>
              <a:t>Rickless</a:t>
            </a:r>
            <a:endParaRPr lang="en-US" sz="1800" b="0" i="0" u="none" strike="noStrike" cap="none" dirty="0">
              <a:solidFill>
                <a:srgbClr val="757070"/>
              </a:solidFill>
              <a:latin typeface="Century Gothic"/>
              <a:ea typeface="Century Gothic"/>
              <a:cs typeface="Century Gothic"/>
              <a:sym typeface="Century Gothic"/>
            </a:endParaRPr>
          </a:p>
        </p:txBody>
      </p:sp>
      <p:sp>
        <p:nvSpPr>
          <p:cNvPr id="16" name="Shape 94"/>
          <p:cNvSpPr txBox="1"/>
          <p:nvPr/>
        </p:nvSpPr>
        <p:spPr>
          <a:xfrm>
            <a:off x="6456252" y="3833912"/>
            <a:ext cx="2259201" cy="3750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757070"/>
              </a:buClr>
              <a:buSzPct val="25000"/>
              <a:buFont typeface="Arial"/>
              <a:buNone/>
            </a:pPr>
            <a:r>
              <a:rPr lang="en-US" sz="1800" b="0" i="0" u="none" strike="noStrike" cap="none" dirty="0" smtClean="0">
                <a:solidFill>
                  <a:srgbClr val="757070"/>
                </a:solidFill>
                <a:latin typeface="Century Gothic"/>
                <a:ea typeface="Century Gothic"/>
                <a:cs typeface="Century Gothic"/>
                <a:sym typeface="Century Gothic"/>
              </a:rPr>
              <a:t>Amanda </a:t>
            </a:r>
            <a:r>
              <a:rPr lang="en-US" sz="1800" b="0" i="0" u="none" strike="noStrike" cap="none" dirty="0" smtClean="0">
                <a:solidFill>
                  <a:srgbClr val="757070"/>
                </a:solidFill>
                <a:latin typeface="Century Gothic"/>
                <a:ea typeface="Century Gothic"/>
                <a:cs typeface="Century Gothic"/>
                <a:sym typeface="Century Gothic"/>
              </a:rPr>
              <a:t>Aragón</a:t>
            </a:r>
            <a:endParaRPr lang="en-US" sz="1800" b="0" i="0" u="none" strike="noStrike" cap="none" dirty="0" smtClean="0">
              <a:solidFill>
                <a:srgbClr val="75707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dirty="0" smtClean="0">
                <a:solidFill>
                  <a:srgbClr val="57688F"/>
                </a:solidFill>
                <a:latin typeface="Century Gothic"/>
                <a:ea typeface="Century Gothic"/>
                <a:cs typeface="Century Gothic"/>
                <a:sym typeface="Century Gothic"/>
              </a:rPr>
              <a:t>Case Study: Rabun County, GA</a:t>
            </a:r>
            <a:endParaRPr lang="en-US" sz="4800" b="0" i="0" u="none" strike="noStrike" cap="none" dirty="0">
              <a:solidFill>
                <a:srgbClr val="57688F"/>
              </a:solidFill>
              <a:latin typeface="Century Gothic"/>
              <a:ea typeface="Century Gothic"/>
              <a:cs typeface="Century Gothic"/>
              <a:sym typeface="Century Gothic"/>
            </a:endParaRPr>
          </a:p>
        </p:txBody>
      </p:sp>
      <p:sp>
        <p:nvSpPr>
          <p:cNvPr id="267" name="Shape 267"/>
          <p:cNvSpPr txBox="1"/>
          <p:nvPr/>
        </p:nvSpPr>
        <p:spPr>
          <a:xfrm>
            <a:off x="6161200" y="1611474"/>
            <a:ext cx="5391599" cy="4636926"/>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dirty="0">
              <a:solidFill>
                <a:srgbClr val="000000"/>
              </a:solidFill>
              <a:latin typeface="Century Gothic"/>
              <a:ea typeface="Century Gothic"/>
              <a:cs typeface="Century Gothic"/>
              <a:sym typeface="Century Gothic"/>
            </a:endParaRPr>
          </a:p>
          <a:p>
            <a:pPr marL="419100" marR="0" lvl="0" indent="-3429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smtClean="0">
                <a:solidFill>
                  <a:srgbClr val="7F7F7F"/>
                </a:solidFill>
                <a:latin typeface="Century Gothic"/>
                <a:ea typeface="Century Gothic"/>
                <a:cs typeface="Century Gothic"/>
                <a:sym typeface="Century Gothic"/>
              </a:rPr>
              <a:t>MODIS </a:t>
            </a:r>
            <a:r>
              <a:rPr lang="en-US" sz="2400" b="0" i="0" u="none" strike="noStrike" cap="none" dirty="0">
                <a:solidFill>
                  <a:srgbClr val="7F7F7F"/>
                </a:solidFill>
                <a:latin typeface="Century Gothic"/>
                <a:ea typeface="Century Gothic"/>
                <a:cs typeface="Century Gothic"/>
                <a:sym typeface="Century Gothic"/>
              </a:rPr>
              <a:t>&amp; Sentinel 2 imagery </a:t>
            </a:r>
            <a:r>
              <a:rPr lang="en-US" sz="2400" dirty="0" smtClean="0">
                <a:solidFill>
                  <a:srgbClr val="7F7F7F"/>
                </a:solidFill>
                <a:latin typeface="Century Gothic"/>
                <a:ea typeface="Century Gothic"/>
                <a:cs typeface="Century Gothic"/>
                <a:sym typeface="Century Gothic"/>
              </a:rPr>
              <a:t>were used </a:t>
            </a:r>
            <a:r>
              <a:rPr lang="en-US" sz="2400" b="0" i="0" u="none" strike="noStrike" cap="none" dirty="0" smtClean="0">
                <a:solidFill>
                  <a:srgbClr val="7F7F7F"/>
                </a:solidFill>
                <a:latin typeface="Century Gothic"/>
                <a:ea typeface="Century Gothic"/>
                <a:cs typeface="Century Gothic"/>
                <a:sym typeface="Century Gothic"/>
              </a:rPr>
              <a:t>to develop </a:t>
            </a:r>
            <a:r>
              <a:rPr lang="en-US" sz="2400" b="0" i="0" u="none" strike="noStrike" cap="none" dirty="0">
                <a:solidFill>
                  <a:srgbClr val="7F7F7F"/>
                </a:solidFill>
                <a:latin typeface="Century Gothic"/>
                <a:ea typeface="Century Gothic"/>
                <a:cs typeface="Century Gothic"/>
                <a:sym typeface="Century Gothic"/>
              </a:rPr>
              <a:t>local </a:t>
            </a:r>
            <a:r>
              <a:rPr lang="en-US" sz="2400" b="0" i="0" u="none" strike="noStrike" cap="none" dirty="0" smtClean="0">
                <a:solidFill>
                  <a:srgbClr val="7F7F7F"/>
                </a:solidFill>
                <a:latin typeface="Century Gothic"/>
                <a:ea typeface="Century Gothic"/>
                <a:cs typeface="Century Gothic"/>
                <a:sym typeface="Century Gothic"/>
              </a:rPr>
              <a:t>phonological</a:t>
            </a:r>
            <a:r>
              <a:rPr lang="en-US" sz="2400" dirty="0" smtClean="0">
                <a:solidFill>
                  <a:srgbClr val="7F7F7F"/>
                </a:solidFill>
                <a:latin typeface="Century Gothic"/>
                <a:ea typeface="Century Gothic"/>
                <a:cs typeface="Century Gothic"/>
                <a:sym typeface="Century Gothic"/>
              </a:rPr>
              <a:t> </a:t>
            </a:r>
            <a:r>
              <a:rPr lang="en-US" sz="2400" b="0" i="0" u="none" strike="noStrike" cap="none" dirty="0" smtClean="0">
                <a:solidFill>
                  <a:srgbClr val="7F7F7F"/>
                </a:solidFill>
                <a:latin typeface="Century Gothic"/>
                <a:ea typeface="Century Gothic"/>
                <a:cs typeface="Century Gothic"/>
                <a:sym typeface="Century Gothic"/>
              </a:rPr>
              <a:t>changes (decadal scale) and NDVI/NDMI projections</a:t>
            </a:r>
          </a:p>
          <a:p>
            <a:pPr marL="419100" marR="0" lvl="0" indent="-342900" algn="l" rtl="0">
              <a:lnSpc>
                <a:spcPct val="100000"/>
              </a:lnSpc>
              <a:spcBef>
                <a:spcPts val="0"/>
              </a:spcBef>
              <a:spcAft>
                <a:spcPts val="0"/>
              </a:spcAft>
              <a:buClr>
                <a:schemeClr val="dk2"/>
              </a:buClr>
              <a:buSzPct val="100000"/>
              <a:buFont typeface="Webdings" panose="05030102010509060703" pitchFamily="18" charset="2"/>
              <a:buChar char=""/>
            </a:pPr>
            <a:endParaRPr sz="2400" b="0" i="0" u="none" strike="noStrike" cap="none" dirty="0">
              <a:solidFill>
                <a:srgbClr val="7F7F7F"/>
              </a:solidFill>
              <a:latin typeface="Century Gothic"/>
              <a:ea typeface="Century Gothic"/>
              <a:cs typeface="Century Gothic"/>
              <a:sym typeface="Century Gothic"/>
            </a:endParaRPr>
          </a:p>
          <a:p>
            <a:pPr marL="419100" marR="0" lvl="0" indent="-3429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smtClean="0">
                <a:solidFill>
                  <a:srgbClr val="7F7F7F"/>
                </a:solidFill>
                <a:latin typeface="Century Gothic"/>
                <a:ea typeface="Century Gothic"/>
                <a:cs typeface="Century Gothic"/>
                <a:sym typeface="Century Gothic"/>
              </a:rPr>
              <a:t>Established </a:t>
            </a:r>
            <a:r>
              <a:rPr lang="en-US" sz="2400" b="0" i="0" u="none" strike="noStrike" cap="none" dirty="0">
                <a:solidFill>
                  <a:srgbClr val="7F7F7F"/>
                </a:solidFill>
                <a:latin typeface="Century Gothic"/>
                <a:ea typeface="Century Gothic"/>
                <a:cs typeface="Century Gothic"/>
                <a:sym typeface="Century Gothic"/>
              </a:rPr>
              <a:t>a </a:t>
            </a:r>
            <a:r>
              <a:rPr lang="en-US" sz="2400" b="0" i="0" u="none" strike="noStrike" cap="none" dirty="0" smtClean="0">
                <a:solidFill>
                  <a:srgbClr val="7F7F7F"/>
                </a:solidFill>
                <a:latin typeface="Century Gothic"/>
                <a:ea typeface="Century Gothic"/>
                <a:cs typeface="Century Gothic"/>
                <a:sym typeface="Century Gothic"/>
              </a:rPr>
              <a:t>more comprehensive Wildfire </a:t>
            </a:r>
            <a:r>
              <a:rPr lang="en-US" sz="2400" b="0" i="0" u="none" strike="noStrike" cap="none" dirty="0">
                <a:solidFill>
                  <a:srgbClr val="7F7F7F"/>
                </a:solidFill>
                <a:latin typeface="Century Gothic"/>
                <a:ea typeface="Century Gothic"/>
                <a:cs typeface="Century Gothic"/>
                <a:sym typeface="Century Gothic"/>
              </a:rPr>
              <a:t>Susceptibility Index for </a:t>
            </a:r>
            <a:r>
              <a:rPr lang="en-US" sz="2400" b="0" i="0" u="none" strike="noStrike" cap="none" dirty="0" smtClean="0">
                <a:solidFill>
                  <a:srgbClr val="7F7F7F"/>
                </a:solidFill>
                <a:latin typeface="Century Gothic"/>
                <a:ea typeface="Century Gothic"/>
                <a:cs typeface="Century Gothic"/>
                <a:sym typeface="Century Gothic"/>
              </a:rPr>
              <a:t>this </a:t>
            </a:r>
            <a:r>
              <a:rPr lang="en-US" sz="2400" b="0" i="0" u="none" strike="noStrike" cap="none" dirty="0">
                <a:solidFill>
                  <a:srgbClr val="7F7F7F"/>
                </a:solidFill>
                <a:latin typeface="Century Gothic"/>
                <a:ea typeface="Century Gothic"/>
                <a:cs typeface="Century Gothic"/>
                <a:sym typeface="Century Gothic"/>
              </a:rPr>
              <a:t>subset of the Southern Appalachian region</a:t>
            </a:r>
          </a:p>
        </p:txBody>
      </p:sp>
      <p:pic>
        <p:nvPicPr>
          <p:cNvPr id="268" name="Shape 2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828800"/>
            <a:ext cx="6220715" cy="41745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57688F"/>
              </a:buClr>
              <a:buSzPct val="25000"/>
              <a:buFont typeface="Century Gothic"/>
              <a:buNone/>
            </a:pPr>
            <a:r>
              <a:rPr lang="en-US" sz="4800" b="0" i="0" u="none" strike="noStrike" cap="none" dirty="0" smtClean="0">
                <a:solidFill>
                  <a:srgbClr val="57688F"/>
                </a:solidFill>
                <a:latin typeface="Century Gothic"/>
                <a:ea typeface="Century Gothic"/>
                <a:cs typeface="Century Gothic"/>
                <a:sym typeface="Century Gothic"/>
              </a:rPr>
              <a:t>Term 1                           </a:t>
            </a:r>
            <a:r>
              <a:rPr lang="en-US" dirty="0" smtClean="0"/>
              <a:t>Term</a:t>
            </a:r>
            <a:r>
              <a:rPr lang="en-US" sz="4800" b="0" i="0" u="none" strike="noStrike" cap="none" dirty="0" smtClean="0">
                <a:solidFill>
                  <a:srgbClr val="57688F"/>
                </a:solidFill>
                <a:latin typeface="Century Gothic"/>
                <a:ea typeface="Century Gothic"/>
                <a:cs typeface="Century Gothic"/>
                <a:sym typeface="Century Gothic"/>
              </a:rPr>
              <a:t> </a:t>
            </a:r>
            <a:r>
              <a:rPr lang="en-US" sz="4800" b="0" i="0" u="none" strike="noStrike" cap="none" dirty="0">
                <a:solidFill>
                  <a:srgbClr val="57688F"/>
                </a:solidFill>
                <a:latin typeface="Century Gothic"/>
                <a:ea typeface="Century Gothic"/>
                <a:cs typeface="Century Gothic"/>
                <a:sym typeface="Century Gothic"/>
              </a:rPr>
              <a:t>2</a:t>
            </a:r>
          </a:p>
        </p:txBody>
      </p:sp>
      <p:sp>
        <p:nvSpPr>
          <p:cNvPr id="275" name="Shape 275"/>
          <p:cNvSpPr txBox="1">
            <a:spLocks noGrp="1"/>
          </p:cNvSpPr>
          <p:nvPr>
            <p:ph type="body" idx="1"/>
          </p:nvPr>
        </p:nvSpPr>
        <p:spPr>
          <a:xfrm>
            <a:off x="7436064" y="931499"/>
            <a:ext cx="3797206" cy="5880476"/>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lt1"/>
                </a:solidFill>
                <a:latin typeface="Century Gothic"/>
                <a:ea typeface="Century Gothic"/>
                <a:cs typeface="Century Gothic"/>
                <a:sym typeface="Century Gothic"/>
              </a:rPr>
              <a:t>SAD 1       &amp;       SAD 2</a:t>
            </a:r>
          </a:p>
        </p:txBody>
      </p:sp>
      <p:pic>
        <p:nvPicPr>
          <p:cNvPr id="276" name="Shape 2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8139" y="1346934"/>
            <a:ext cx="6033858" cy="3918985"/>
          </a:xfrm>
          <a:prstGeom prst="rect">
            <a:avLst/>
          </a:prstGeom>
          <a:noFill/>
          <a:ln>
            <a:noFill/>
          </a:ln>
        </p:spPr>
      </p:pic>
      <p:pic>
        <p:nvPicPr>
          <p:cNvPr id="277" name="Shape 2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060" y="1344672"/>
            <a:ext cx="6144079" cy="3945083"/>
          </a:xfrm>
          <a:prstGeom prst="rect">
            <a:avLst/>
          </a:prstGeom>
          <a:noFill/>
          <a:ln>
            <a:noFill/>
          </a:ln>
        </p:spPr>
      </p:pic>
      <p:pic>
        <p:nvPicPr>
          <p:cNvPr id="6" name="Shape 30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79642" y="5597700"/>
            <a:ext cx="713203" cy="362292"/>
          </a:xfrm>
          <a:prstGeom prst="rect">
            <a:avLst/>
          </a:prstGeom>
          <a:noFill/>
          <a:ln>
            <a:noFill/>
          </a:ln>
        </p:spPr>
      </p:pic>
      <p:pic>
        <p:nvPicPr>
          <p:cNvPr id="7" name="Shape 30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79642" y="6221970"/>
            <a:ext cx="672488" cy="432810"/>
          </a:xfrm>
          <a:prstGeom prst="rect">
            <a:avLst/>
          </a:prstGeom>
          <a:noFill/>
          <a:ln>
            <a:noFill/>
          </a:ln>
        </p:spPr>
      </p:pic>
      <p:pic>
        <p:nvPicPr>
          <p:cNvPr id="8" name="Shape 3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79642" y="5930398"/>
            <a:ext cx="715757" cy="334423"/>
          </a:xfrm>
          <a:prstGeom prst="rect">
            <a:avLst/>
          </a:prstGeom>
          <a:noFill/>
          <a:ln>
            <a:noFill/>
          </a:ln>
        </p:spPr>
      </p:pic>
      <p:sp>
        <p:nvSpPr>
          <p:cNvPr id="9" name="Shape 311"/>
          <p:cNvSpPr txBox="1"/>
          <p:nvPr/>
        </p:nvSpPr>
        <p:spPr>
          <a:xfrm>
            <a:off x="6340827" y="5713580"/>
            <a:ext cx="1311578" cy="816826"/>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Low</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Moderate</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High</a:t>
            </a:r>
          </a:p>
        </p:txBody>
      </p:sp>
      <p:sp>
        <p:nvSpPr>
          <p:cNvPr id="10" name="Shape 311"/>
          <p:cNvSpPr txBox="1"/>
          <p:nvPr/>
        </p:nvSpPr>
        <p:spPr>
          <a:xfrm>
            <a:off x="5417486" y="5331198"/>
            <a:ext cx="1570652" cy="251034"/>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1" i="0" u="none" strike="noStrike" cap="none" dirty="0" smtClean="0">
                <a:solidFill>
                  <a:srgbClr val="757070"/>
                </a:solidFill>
                <a:latin typeface="Century Gothic"/>
                <a:ea typeface="Century Gothic"/>
                <a:cs typeface="Century Gothic"/>
                <a:sym typeface="Century Gothic"/>
              </a:rPr>
              <a:t>Wildfire Risk</a:t>
            </a:r>
            <a:endParaRPr lang="en-US" sz="1800" b="1" i="0" u="none" strike="noStrike" cap="none" dirty="0">
              <a:solidFill>
                <a:srgbClr val="757070"/>
              </a:solidFill>
              <a:latin typeface="Century Gothic"/>
              <a:ea typeface="Century Gothic"/>
              <a:cs typeface="Century Gothic"/>
              <a:sym typeface="Century Gothic"/>
            </a:endParaRPr>
          </a:p>
        </p:txBody>
      </p:sp>
      <p:sp>
        <p:nvSpPr>
          <p:cNvPr id="11" name="Shape 311"/>
          <p:cNvSpPr txBox="1"/>
          <p:nvPr/>
        </p:nvSpPr>
        <p:spPr>
          <a:xfrm>
            <a:off x="-1" y="4934434"/>
            <a:ext cx="2300749" cy="251034"/>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1" i="0" u="none" strike="noStrike" cap="none" dirty="0" smtClean="0">
                <a:solidFill>
                  <a:srgbClr val="757070"/>
                </a:solidFill>
                <a:latin typeface="Century Gothic"/>
                <a:ea typeface="Century Gothic"/>
                <a:cs typeface="Century Gothic"/>
                <a:sym typeface="Century Gothic"/>
              </a:rPr>
              <a:t>Rabun County, GA</a:t>
            </a:r>
            <a:endParaRPr lang="en-US" sz="1800" b="1" i="0" u="none" strike="noStrike" cap="none" dirty="0">
              <a:solidFill>
                <a:srgbClr val="75707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436064" y="931499"/>
            <a:ext cx="3797206" cy="5880476"/>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lt1"/>
                </a:solidFill>
                <a:latin typeface="Century Gothic"/>
                <a:ea typeface="Century Gothic"/>
                <a:cs typeface="Century Gothic"/>
                <a:sym typeface="Century Gothic"/>
              </a:rPr>
              <a:t>Quality Assessment of SAD 1</a:t>
            </a:r>
          </a:p>
        </p:txBody>
      </p:sp>
      <p:pic>
        <p:nvPicPr>
          <p:cNvPr id="284" name="Shape 2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6305" y="1208923"/>
            <a:ext cx="5800393" cy="4513451"/>
          </a:xfrm>
          <a:prstGeom prst="rect">
            <a:avLst/>
          </a:prstGeom>
          <a:noFill/>
          <a:ln>
            <a:noFill/>
          </a:ln>
        </p:spPr>
      </p:pic>
      <p:pic>
        <p:nvPicPr>
          <p:cNvPr id="285" name="Shape 2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16698" y="1208923"/>
            <a:ext cx="5509244" cy="4533116"/>
          </a:xfrm>
          <a:prstGeom prst="rect">
            <a:avLst/>
          </a:prstGeom>
          <a:noFill/>
          <a:ln>
            <a:noFill/>
          </a:ln>
        </p:spPr>
      </p:pic>
      <p:sp>
        <p:nvSpPr>
          <p:cNvPr id="286" name="Shape 286"/>
          <p:cNvSpPr txBox="1">
            <a:spLocks noGrp="1"/>
          </p:cNvSpPr>
          <p:nvPr>
            <p:ph type="title"/>
          </p:nvPr>
        </p:nvSpPr>
        <p:spPr>
          <a:xfrm>
            <a:off x="147484" y="71146"/>
            <a:ext cx="10925799" cy="1137777"/>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57688F"/>
              </a:buClr>
              <a:buSzPct val="25000"/>
              <a:buFont typeface="Century Gothic"/>
              <a:buNone/>
            </a:pPr>
            <a:r>
              <a:rPr lang="en-US" sz="4000" b="0" i="0" u="none" strike="noStrike" cap="none" dirty="0">
                <a:solidFill>
                  <a:srgbClr val="57688F"/>
                </a:solidFill>
                <a:latin typeface="Century Gothic"/>
                <a:ea typeface="Century Gothic"/>
                <a:cs typeface="Century Gothic"/>
                <a:sym typeface="Century Gothic"/>
              </a:rPr>
              <a:t>Quality Assessment of </a:t>
            </a:r>
            <a:br>
              <a:rPr lang="en-US" sz="4000" b="0" i="0" u="none" strike="noStrike" cap="none" dirty="0">
                <a:solidFill>
                  <a:srgbClr val="57688F"/>
                </a:solidFill>
                <a:latin typeface="Century Gothic"/>
                <a:ea typeface="Century Gothic"/>
                <a:cs typeface="Century Gothic"/>
                <a:sym typeface="Century Gothic"/>
              </a:rPr>
            </a:br>
            <a:r>
              <a:rPr lang="en-US" sz="4000" dirty="0" smtClean="0"/>
              <a:t>Term</a:t>
            </a:r>
            <a:r>
              <a:rPr lang="en-US" sz="4000" b="0" i="0" u="none" strike="noStrike" cap="none" dirty="0" smtClean="0">
                <a:solidFill>
                  <a:srgbClr val="57688F"/>
                </a:solidFill>
                <a:latin typeface="Century Gothic"/>
                <a:ea typeface="Century Gothic"/>
                <a:cs typeface="Century Gothic"/>
                <a:sym typeface="Century Gothic"/>
              </a:rPr>
              <a:t> </a:t>
            </a:r>
            <a:r>
              <a:rPr lang="en-US" sz="4000" b="0" i="0" u="none" strike="noStrike" cap="none" dirty="0">
                <a:solidFill>
                  <a:srgbClr val="57688F"/>
                </a:solidFill>
                <a:latin typeface="Century Gothic"/>
                <a:ea typeface="Century Gothic"/>
                <a:cs typeface="Century Gothic"/>
                <a:sym typeface="Century Gothic"/>
              </a:rPr>
              <a:t>1      &amp;      </a:t>
            </a:r>
            <a:r>
              <a:rPr lang="en-US" sz="4000" b="0" i="0" u="none" strike="noStrike" cap="none" dirty="0" smtClean="0">
                <a:solidFill>
                  <a:srgbClr val="57688F"/>
                </a:solidFill>
                <a:latin typeface="Century Gothic"/>
                <a:ea typeface="Century Gothic"/>
                <a:cs typeface="Century Gothic"/>
                <a:sym typeface="Century Gothic"/>
              </a:rPr>
              <a:t>Term </a:t>
            </a:r>
            <a:r>
              <a:rPr lang="en-US" sz="4000" b="0" i="0" u="none" strike="noStrike" cap="none" dirty="0">
                <a:solidFill>
                  <a:srgbClr val="57688F"/>
                </a:solidFill>
                <a:latin typeface="Century Gothic"/>
                <a:ea typeface="Century Gothic"/>
                <a:cs typeface="Century Gothic"/>
                <a:sym typeface="Century Gothic"/>
              </a:rPr>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3" cstate="email">
            <a:alphaModFix/>
            <a:extLst>
              <a:ext uri="{28A0092B-C50C-407E-A947-70E740481C1C}">
                <a14:useLocalDpi xmlns:a14="http://schemas.microsoft.com/office/drawing/2010/main"/>
              </a:ext>
            </a:extLst>
          </a:blip>
          <a:srcRect l="-803"/>
          <a:stretch/>
        </p:blipFill>
        <p:spPr>
          <a:xfrm>
            <a:off x="104775" y="1047750"/>
            <a:ext cx="5341965" cy="5591175"/>
          </a:xfrm>
          <a:prstGeom prst="rect">
            <a:avLst/>
          </a:prstGeom>
          <a:noFill/>
          <a:ln>
            <a:noFill/>
          </a:ln>
        </p:spPr>
      </p:pic>
      <p:sp>
        <p:nvSpPr>
          <p:cNvPr id="293" name="Shape 293"/>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Social Vulnerability Index</a:t>
            </a:r>
          </a:p>
        </p:txBody>
      </p:sp>
      <p:pic>
        <p:nvPicPr>
          <p:cNvPr id="294" name="Shape 29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14751" y="1333500"/>
            <a:ext cx="438150" cy="238124"/>
          </a:xfrm>
          <a:prstGeom prst="rect">
            <a:avLst/>
          </a:prstGeom>
          <a:noFill/>
          <a:ln>
            <a:noFill/>
          </a:ln>
        </p:spPr>
      </p:pic>
      <p:sp>
        <p:nvSpPr>
          <p:cNvPr id="295" name="Shape 295"/>
          <p:cNvSpPr txBox="1"/>
          <p:nvPr/>
        </p:nvSpPr>
        <p:spPr>
          <a:xfrm>
            <a:off x="5976257" y="1104925"/>
            <a:ext cx="5456725" cy="51426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rgbClr val="000000"/>
              </a:buClr>
              <a:buFont typeface="Century Gothic"/>
              <a:buNone/>
            </a:pPr>
            <a:endParaRPr sz="2400" b="0" i="0" u="none" strike="noStrike" cap="none" dirty="0">
              <a:solidFill>
                <a:srgbClr val="000000"/>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a:solidFill>
                  <a:srgbClr val="7F7F7F"/>
                </a:solidFill>
                <a:latin typeface="Century Gothic"/>
                <a:ea typeface="Century Gothic"/>
                <a:cs typeface="Century Gothic"/>
                <a:sym typeface="Century Gothic"/>
              </a:rPr>
              <a:t>Standardized input variables using z-score statistics and then analyzed through Principal Component </a:t>
            </a:r>
            <a:r>
              <a:rPr lang="en-US" sz="2400" b="0" i="0" u="none" strike="noStrike" cap="none" dirty="0" smtClean="0">
                <a:solidFill>
                  <a:srgbClr val="7F7F7F"/>
                </a:solidFill>
                <a:latin typeface="Century Gothic"/>
                <a:ea typeface="Century Gothic"/>
                <a:cs typeface="Century Gothic"/>
                <a:sym typeface="Century Gothic"/>
              </a:rPr>
              <a:t>Analysis</a:t>
            </a:r>
            <a:endParaRPr lang="en-US" sz="24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Font typeface="Webdings" panose="05030102010509060703" pitchFamily="18" charset="2"/>
              <a:buChar char=""/>
            </a:pPr>
            <a:endParaRPr sz="24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a:solidFill>
                  <a:srgbClr val="7F7F7F"/>
                </a:solidFill>
                <a:latin typeface="Century Gothic"/>
                <a:ea typeface="Century Gothic"/>
                <a:cs typeface="Century Gothic"/>
                <a:sym typeface="Century Gothic"/>
              </a:rPr>
              <a:t>Applied </a:t>
            </a:r>
            <a:r>
              <a:rPr lang="en-US" sz="2400" b="0" i="0" u="none" strike="noStrike" cap="none" dirty="0" err="1">
                <a:solidFill>
                  <a:srgbClr val="7F7F7F"/>
                </a:solidFill>
                <a:latin typeface="Century Gothic"/>
                <a:ea typeface="Century Gothic"/>
                <a:cs typeface="Century Gothic"/>
                <a:sym typeface="Century Gothic"/>
              </a:rPr>
              <a:t>Varimax</a:t>
            </a:r>
            <a:r>
              <a:rPr lang="en-US" sz="2400" b="0" i="0" u="none" strike="noStrike" cap="none" dirty="0">
                <a:solidFill>
                  <a:srgbClr val="7F7F7F"/>
                </a:solidFill>
                <a:latin typeface="Century Gothic"/>
                <a:ea typeface="Century Gothic"/>
                <a:cs typeface="Century Gothic"/>
                <a:sym typeface="Century Gothic"/>
              </a:rPr>
              <a:t> rotation to Initial PCA </a:t>
            </a:r>
            <a:r>
              <a:rPr lang="en-US" sz="2400" b="0" i="0" u="none" strike="noStrike" cap="none" dirty="0" smtClean="0">
                <a:solidFill>
                  <a:srgbClr val="7F7F7F"/>
                </a:solidFill>
                <a:latin typeface="Century Gothic"/>
                <a:ea typeface="Century Gothic"/>
                <a:cs typeface="Century Gothic"/>
                <a:sym typeface="Century Gothic"/>
              </a:rPr>
              <a:t>solution</a:t>
            </a:r>
            <a:endParaRPr lang="en-US" sz="24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Font typeface="Webdings" panose="05030102010509060703" pitchFamily="18" charset="2"/>
              <a:buChar char=""/>
            </a:pPr>
            <a:endParaRPr sz="24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a:solidFill>
                  <a:srgbClr val="7F7F7F"/>
                </a:solidFill>
                <a:latin typeface="Century Gothic"/>
                <a:ea typeface="Century Gothic"/>
                <a:cs typeface="Century Gothic"/>
                <a:sym typeface="Century Gothic"/>
              </a:rPr>
              <a:t>Calculated and standardized the social vulnerability </a:t>
            </a:r>
            <a:r>
              <a:rPr lang="en-US" sz="2400" b="0" i="0" u="none" strike="noStrike" cap="none" dirty="0" smtClean="0">
                <a:solidFill>
                  <a:srgbClr val="7F7F7F"/>
                </a:solidFill>
                <a:latin typeface="Century Gothic"/>
                <a:ea typeface="Century Gothic"/>
                <a:cs typeface="Century Gothic"/>
                <a:sym typeface="Century Gothic"/>
              </a:rPr>
              <a:t>score</a:t>
            </a:r>
            <a:endParaRPr lang="en-US" sz="2400" b="0" i="0" u="none" strike="noStrike" cap="none" dirty="0">
              <a:solidFill>
                <a:srgbClr val="7F7F7F"/>
              </a:solidFill>
              <a:latin typeface="Century Gothic"/>
              <a:ea typeface="Century Gothic"/>
              <a:cs typeface="Century Gothic"/>
              <a:sym typeface="Century Gothic"/>
            </a:endParaRPr>
          </a:p>
          <a:p>
            <a:pPr marL="419100" marR="0" lvl="0" indent="-342900" algn="l" rtl="0">
              <a:lnSpc>
                <a:spcPct val="100000"/>
              </a:lnSpc>
              <a:spcBef>
                <a:spcPts val="0"/>
              </a:spcBef>
              <a:spcAft>
                <a:spcPts val="0"/>
              </a:spcAft>
              <a:buClr>
                <a:schemeClr val="dk2"/>
              </a:buClr>
              <a:buFont typeface="Webdings" panose="05030102010509060703" pitchFamily="18" charset="2"/>
              <a:buChar char=""/>
            </a:pPr>
            <a:endParaRPr sz="24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100000"/>
              </a:lnSpc>
              <a:spcBef>
                <a:spcPts val="0"/>
              </a:spcBef>
              <a:spcAft>
                <a:spcPts val="0"/>
              </a:spcAft>
              <a:buClr>
                <a:schemeClr val="dk2"/>
              </a:buClr>
              <a:buSzPct val="100000"/>
              <a:buFont typeface="Webdings" panose="05030102010509060703" pitchFamily="18" charset="2"/>
              <a:buChar char=""/>
            </a:pPr>
            <a:r>
              <a:rPr lang="en-US" sz="2400" b="0" i="0" u="none" strike="noStrike" cap="none" dirty="0">
                <a:solidFill>
                  <a:srgbClr val="7F7F7F"/>
                </a:solidFill>
                <a:latin typeface="Century Gothic"/>
                <a:ea typeface="Century Gothic"/>
                <a:cs typeface="Century Gothic"/>
                <a:sym typeface="Century Gothic"/>
              </a:rPr>
              <a:t>Assigned a high, moderate, and low vulnerability </a:t>
            </a:r>
            <a:r>
              <a:rPr lang="en-US" sz="2400" b="0" i="0" u="none" strike="noStrike" cap="none" dirty="0" smtClean="0">
                <a:solidFill>
                  <a:srgbClr val="7F7F7F"/>
                </a:solidFill>
                <a:latin typeface="Century Gothic"/>
                <a:ea typeface="Century Gothic"/>
                <a:cs typeface="Century Gothic"/>
                <a:sym typeface="Century Gothic"/>
              </a:rPr>
              <a:t>rating</a:t>
            </a:r>
            <a:endParaRPr lang="en-US" sz="2400" b="0" i="0" u="none" strike="noStrike" cap="none" dirty="0">
              <a:solidFill>
                <a:srgbClr val="7F7F7F"/>
              </a:solidFill>
              <a:latin typeface="Century Gothic"/>
              <a:ea typeface="Century Gothic"/>
              <a:cs typeface="Century Gothic"/>
              <a:sym typeface="Century Gothic"/>
            </a:endParaRPr>
          </a:p>
        </p:txBody>
      </p:sp>
      <p:pic>
        <p:nvPicPr>
          <p:cNvPr id="296" name="Shape 29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4275" y="1789114"/>
            <a:ext cx="419101" cy="257175"/>
          </a:xfrm>
          <a:prstGeom prst="rect">
            <a:avLst/>
          </a:prstGeom>
          <a:noFill/>
          <a:ln>
            <a:noFill/>
          </a:ln>
        </p:spPr>
      </p:pic>
      <p:pic>
        <p:nvPicPr>
          <p:cNvPr id="297" name="Shape 29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24276" y="1571625"/>
            <a:ext cx="419099" cy="247649"/>
          </a:xfrm>
          <a:prstGeom prst="rect">
            <a:avLst/>
          </a:prstGeom>
          <a:noFill/>
          <a:ln>
            <a:noFill/>
          </a:ln>
        </p:spPr>
      </p:pic>
      <p:sp>
        <p:nvSpPr>
          <p:cNvPr id="298" name="Shape 298"/>
          <p:cNvSpPr txBox="1"/>
          <p:nvPr/>
        </p:nvSpPr>
        <p:spPr>
          <a:xfrm>
            <a:off x="4162426" y="1287036"/>
            <a:ext cx="1311578" cy="816826"/>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0" i="0" u="none" strike="noStrike" cap="none">
                <a:solidFill>
                  <a:srgbClr val="757070"/>
                </a:solidFill>
                <a:latin typeface="Century Gothic"/>
                <a:ea typeface="Century Gothic"/>
                <a:cs typeface="Century Gothic"/>
                <a:sym typeface="Century Gothic"/>
              </a:rPr>
              <a:t>Low</a:t>
            </a:r>
          </a:p>
          <a:p>
            <a:pPr marL="0" marR="0" lvl="0" indent="0" algn="l" rtl="0">
              <a:lnSpc>
                <a:spcPct val="55555"/>
              </a:lnSpc>
              <a:spcBef>
                <a:spcPts val="0"/>
              </a:spcBef>
              <a:spcAft>
                <a:spcPts val="0"/>
              </a:spcAft>
              <a:buClr>
                <a:schemeClr val="dk1"/>
              </a:buClr>
              <a:buFont typeface="Arial"/>
              <a:buNone/>
            </a:pPr>
            <a:endParaRPr sz="1800" b="0" i="0" u="none" strike="noStrike" cap="none">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a:solidFill>
                  <a:srgbClr val="757070"/>
                </a:solidFill>
                <a:latin typeface="Century Gothic"/>
                <a:ea typeface="Century Gothic"/>
                <a:cs typeface="Century Gothic"/>
                <a:sym typeface="Century Gothic"/>
              </a:rPr>
              <a:t>Moderate</a:t>
            </a:r>
          </a:p>
          <a:p>
            <a:pPr marL="0" marR="0" lvl="0" indent="0" algn="l" rtl="0">
              <a:lnSpc>
                <a:spcPct val="55555"/>
              </a:lnSpc>
              <a:spcBef>
                <a:spcPts val="0"/>
              </a:spcBef>
              <a:spcAft>
                <a:spcPts val="0"/>
              </a:spcAft>
              <a:buClr>
                <a:schemeClr val="dk1"/>
              </a:buClr>
              <a:buFont typeface="Arial"/>
              <a:buNone/>
            </a:pPr>
            <a:endParaRPr sz="1800" b="0" i="0" u="none" strike="noStrike" cap="none">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a:solidFill>
                  <a:srgbClr val="757070"/>
                </a:solidFill>
                <a:latin typeface="Century Gothic"/>
                <a:ea typeface="Century Gothic"/>
                <a:cs typeface="Century Gothic"/>
                <a:sym typeface="Century Gothic"/>
              </a:rPr>
              <a:t>High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Results</a:t>
            </a:r>
          </a:p>
        </p:txBody>
      </p:sp>
      <p:sp>
        <p:nvSpPr>
          <p:cNvPr id="305" name="Shape 305"/>
          <p:cNvSpPr txBox="1">
            <a:spLocks noGrp="1"/>
          </p:cNvSpPr>
          <p:nvPr>
            <p:ph type="body" idx="1"/>
          </p:nvPr>
        </p:nvSpPr>
        <p:spPr>
          <a:xfrm>
            <a:off x="7436065" y="1758953"/>
            <a:ext cx="3797206" cy="4562486"/>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2"/>
              </a:buClr>
              <a:buSzPct val="100000"/>
              <a:buFont typeface="Webdings" panose="05030102010509060703" pitchFamily="18" charset="2"/>
              <a:buChar char=""/>
            </a:pPr>
            <a:r>
              <a:rPr lang="en-US" sz="2000" b="0" i="0" u="none" strike="noStrike" cap="none" dirty="0">
                <a:solidFill>
                  <a:srgbClr val="757070"/>
                </a:solidFill>
                <a:latin typeface="Century Gothic"/>
                <a:ea typeface="Century Gothic"/>
                <a:cs typeface="Century Gothic"/>
                <a:sym typeface="Century Gothic"/>
              </a:rPr>
              <a:t>Exploratory analysis identified clusters of high biophysical wildfire risk and high social vulnerability to wildfires.</a:t>
            </a:r>
          </a:p>
          <a:p>
            <a:pPr marL="342900" marR="0" lvl="0" indent="-342900" algn="l" rtl="0">
              <a:lnSpc>
                <a:spcPct val="90000"/>
              </a:lnSpc>
              <a:spcBef>
                <a:spcPts val="1000"/>
              </a:spcBef>
              <a:spcAft>
                <a:spcPts val="0"/>
              </a:spcAft>
              <a:buClr>
                <a:schemeClr val="dk2"/>
              </a:buClr>
              <a:buSzPct val="100000"/>
              <a:buFont typeface="Webdings" panose="05030102010509060703" pitchFamily="18" charset="2"/>
              <a:buChar char=""/>
            </a:pPr>
            <a:endParaRPr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chemeClr val="dk2"/>
              </a:buClr>
              <a:buSzPct val="100000"/>
              <a:buFont typeface="Webdings" panose="05030102010509060703" pitchFamily="18" charset="2"/>
              <a:buChar char=""/>
            </a:pPr>
            <a:r>
              <a:rPr lang="en-US" sz="2000" b="0" i="0" u="none" strike="noStrike" cap="none" dirty="0">
                <a:solidFill>
                  <a:srgbClr val="757070"/>
                </a:solidFill>
                <a:latin typeface="Century Gothic"/>
                <a:ea typeface="Century Gothic"/>
                <a:cs typeface="Century Gothic"/>
                <a:sym typeface="Century Gothic"/>
              </a:rPr>
              <a:t>Suburban areas near Knoxville, TN exhibited low vulnerability, while some rural areas exhibited higher vulnerability.</a:t>
            </a:r>
          </a:p>
          <a:p>
            <a:pPr marL="342900" marR="0" lvl="0" indent="-342900" algn="l" rtl="0">
              <a:lnSpc>
                <a:spcPct val="90000"/>
              </a:lnSpc>
              <a:spcBef>
                <a:spcPts val="1000"/>
              </a:spcBef>
              <a:spcAft>
                <a:spcPts val="0"/>
              </a:spcAft>
              <a:buClr>
                <a:schemeClr val="dk2"/>
              </a:buClr>
              <a:buSzPct val="100000"/>
              <a:buFont typeface="Arial"/>
              <a:buNone/>
            </a:pPr>
            <a:endParaRPr sz="2000" b="0" i="0" u="none" strike="noStrike" cap="none" dirty="0">
              <a:solidFill>
                <a:srgbClr val="757070"/>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2"/>
              </a:buClr>
              <a:buSzPct val="25000"/>
              <a:buFont typeface="Arial"/>
              <a:buNone/>
            </a:pPr>
            <a:endParaRPr sz="2000" b="0" i="0" u="none" strike="noStrike" cap="none" dirty="0">
              <a:solidFill>
                <a:srgbClr val="757070"/>
              </a:solidFill>
              <a:latin typeface="Garamond"/>
              <a:ea typeface="Garamond"/>
              <a:cs typeface="Garamond"/>
              <a:sym typeface="Garamond"/>
            </a:endParaRPr>
          </a:p>
          <a:p>
            <a:pPr marL="342900" marR="0" lvl="0" indent="-342900" algn="l" rtl="0">
              <a:lnSpc>
                <a:spcPct val="90000"/>
              </a:lnSpc>
              <a:spcBef>
                <a:spcPts val="1000"/>
              </a:spcBef>
              <a:spcAft>
                <a:spcPts val="0"/>
              </a:spcAft>
              <a:buClr>
                <a:schemeClr val="dk2"/>
              </a:buClr>
              <a:buSzPct val="100000"/>
              <a:buFont typeface="Arial"/>
              <a:buNone/>
            </a:pPr>
            <a:endParaRPr sz="2000" b="0" i="0" u="none" strike="noStrike" cap="none" dirty="0">
              <a:solidFill>
                <a:srgbClr val="757070"/>
              </a:solidFill>
              <a:latin typeface="Garamond"/>
              <a:ea typeface="Garamond"/>
              <a:cs typeface="Garamond"/>
              <a:sym typeface="Garamond"/>
            </a:endParaRPr>
          </a:p>
          <a:p>
            <a:pPr marL="342900" marR="0" lvl="0" indent="-342900" algn="l" rtl="0">
              <a:lnSpc>
                <a:spcPct val="90000"/>
              </a:lnSpc>
              <a:spcBef>
                <a:spcPts val="1000"/>
              </a:spcBef>
              <a:spcAft>
                <a:spcPts val="0"/>
              </a:spcAft>
              <a:buClr>
                <a:schemeClr val="dk2"/>
              </a:buClr>
              <a:buSzPct val="100000"/>
              <a:buFont typeface="Arial"/>
              <a:buNone/>
            </a:pPr>
            <a:endParaRPr sz="2000" b="0" i="0" u="none" strike="noStrike" cap="none" dirty="0">
              <a:solidFill>
                <a:srgbClr val="3F3F3F"/>
              </a:solidFill>
              <a:latin typeface="Century Gothic"/>
              <a:ea typeface="Century Gothic"/>
              <a:cs typeface="Century Gothic"/>
              <a:sym typeface="Century Gothic"/>
            </a:endParaRPr>
          </a:p>
          <a:p>
            <a:pPr marL="342900" marR="0" lvl="0" indent="-342900" algn="l" rtl="0">
              <a:lnSpc>
                <a:spcPct val="90000"/>
              </a:lnSpc>
              <a:spcBef>
                <a:spcPts val="1000"/>
              </a:spcBef>
              <a:spcAft>
                <a:spcPts val="0"/>
              </a:spcAft>
              <a:buClr>
                <a:schemeClr val="dk2"/>
              </a:buClr>
              <a:buSzPct val="100000"/>
              <a:buFont typeface="Arial"/>
              <a:buNone/>
            </a:pPr>
            <a:endParaRPr sz="2000" b="0" i="0" u="none" strike="noStrike" cap="none" dirty="0">
              <a:solidFill>
                <a:srgbClr val="3F3F3F"/>
              </a:solidFill>
              <a:latin typeface="Century Gothic"/>
              <a:ea typeface="Century Gothic"/>
              <a:cs typeface="Century Gothic"/>
              <a:sym typeface="Century Gothic"/>
            </a:endParaRPr>
          </a:p>
        </p:txBody>
      </p:sp>
      <p:pic>
        <p:nvPicPr>
          <p:cNvPr id="306" name="Shape 306"/>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390710" y="944128"/>
            <a:ext cx="4724215" cy="5520804"/>
          </a:xfrm>
          <a:prstGeom prst="rect">
            <a:avLst/>
          </a:prstGeom>
          <a:noFill/>
          <a:ln>
            <a:noFill/>
          </a:ln>
        </p:spPr>
      </p:pic>
      <p:pic>
        <p:nvPicPr>
          <p:cNvPr id="307" name="Shape 3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88407" y="4714007"/>
            <a:ext cx="591783" cy="894890"/>
          </a:xfrm>
          <a:prstGeom prst="rect">
            <a:avLst/>
          </a:prstGeom>
          <a:noFill/>
          <a:ln>
            <a:noFill/>
          </a:ln>
        </p:spPr>
      </p:pic>
      <p:pic>
        <p:nvPicPr>
          <p:cNvPr id="308" name="Shape 30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50400" y="2587728"/>
            <a:ext cx="713203" cy="362292"/>
          </a:xfrm>
          <a:prstGeom prst="rect">
            <a:avLst/>
          </a:prstGeom>
          <a:noFill/>
          <a:ln>
            <a:noFill/>
          </a:ln>
        </p:spPr>
      </p:pic>
      <p:pic>
        <p:nvPicPr>
          <p:cNvPr id="309" name="Shape 30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350400" y="3211998"/>
            <a:ext cx="672488" cy="432810"/>
          </a:xfrm>
          <a:prstGeom prst="rect">
            <a:avLst/>
          </a:prstGeom>
          <a:noFill/>
          <a:ln>
            <a:noFill/>
          </a:ln>
        </p:spPr>
      </p:pic>
      <p:pic>
        <p:nvPicPr>
          <p:cNvPr id="310" name="Shape 3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50400" y="2920426"/>
            <a:ext cx="715757" cy="334423"/>
          </a:xfrm>
          <a:prstGeom prst="rect">
            <a:avLst/>
          </a:prstGeom>
          <a:noFill/>
          <a:ln>
            <a:noFill/>
          </a:ln>
        </p:spPr>
      </p:pic>
      <p:sp>
        <p:nvSpPr>
          <p:cNvPr id="311" name="Shape 311"/>
          <p:cNvSpPr txBox="1"/>
          <p:nvPr/>
        </p:nvSpPr>
        <p:spPr>
          <a:xfrm>
            <a:off x="6011585" y="2703608"/>
            <a:ext cx="1311578" cy="816826"/>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Low</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Moderate</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High</a:t>
            </a:r>
          </a:p>
        </p:txBody>
      </p:sp>
      <p:pic>
        <p:nvPicPr>
          <p:cNvPr id="312" name="Shape 31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341285" y="5788039"/>
            <a:ext cx="2486024" cy="533399"/>
          </a:xfrm>
          <a:prstGeom prst="rect">
            <a:avLst/>
          </a:prstGeom>
          <a:noFill/>
          <a:ln>
            <a:noFill/>
          </a:ln>
        </p:spPr>
      </p:pic>
      <p:sp>
        <p:nvSpPr>
          <p:cNvPr id="313" name="Shape 313"/>
          <p:cNvSpPr txBox="1"/>
          <p:nvPr/>
        </p:nvSpPr>
        <p:spPr>
          <a:xfrm>
            <a:off x="3295369" y="1758952"/>
            <a:ext cx="3213681"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57070"/>
              </a:buClr>
              <a:buSzPct val="25000"/>
              <a:buFont typeface="Century Gothic"/>
              <a:buNone/>
            </a:pPr>
            <a:r>
              <a:rPr lang="en-US" sz="1800" b="0" i="0" u="none" strike="noStrike" cap="none">
                <a:solidFill>
                  <a:srgbClr val="757070"/>
                </a:solidFill>
                <a:latin typeface="Century Gothic"/>
                <a:ea typeface="Century Gothic"/>
                <a:cs typeface="Century Gothic"/>
                <a:sym typeface="Century Gothic"/>
              </a:rPr>
              <a:t>Wildfire Vulnerability Index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Shape 3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812" y="844548"/>
            <a:ext cx="5191125" cy="5714999"/>
          </a:xfrm>
          <a:prstGeom prst="rect">
            <a:avLst/>
          </a:prstGeom>
          <a:noFill/>
          <a:ln>
            <a:noFill/>
          </a:ln>
        </p:spPr>
      </p:pic>
      <p:pic>
        <p:nvPicPr>
          <p:cNvPr id="320" name="Shape 3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51510" y="3095490"/>
            <a:ext cx="4857750" cy="3371850"/>
          </a:xfrm>
          <a:prstGeom prst="rect">
            <a:avLst/>
          </a:prstGeom>
          <a:noFill/>
          <a:ln>
            <a:noFill/>
          </a:ln>
        </p:spPr>
      </p:pic>
      <p:pic>
        <p:nvPicPr>
          <p:cNvPr id="321" name="Shape 3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19007" y="1369100"/>
            <a:ext cx="674914" cy="979714"/>
          </a:xfrm>
          <a:prstGeom prst="rect">
            <a:avLst/>
          </a:prstGeom>
          <a:noFill/>
          <a:ln>
            <a:noFill/>
          </a:ln>
        </p:spPr>
      </p:pic>
      <p:cxnSp>
        <p:nvCxnSpPr>
          <p:cNvPr id="322" name="Shape 322"/>
          <p:cNvCxnSpPr/>
          <p:nvPr/>
        </p:nvCxnSpPr>
        <p:spPr>
          <a:xfrm flipH="1">
            <a:off x="3683433" y="3172714"/>
            <a:ext cx="4955744" cy="1703085"/>
          </a:xfrm>
          <a:prstGeom prst="straightConnector1">
            <a:avLst/>
          </a:prstGeom>
          <a:noFill/>
          <a:ln w="12700" cap="flat" cmpd="sng">
            <a:solidFill>
              <a:schemeClr val="dk1"/>
            </a:solidFill>
            <a:prstDash val="solid"/>
            <a:miter/>
            <a:headEnd type="none" w="med" len="med"/>
            <a:tailEnd type="none" w="med" len="med"/>
          </a:ln>
        </p:spPr>
      </p:cxnSp>
      <p:pic>
        <p:nvPicPr>
          <p:cNvPr id="323" name="Shape 3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21057" y="6106723"/>
            <a:ext cx="1333499" cy="323850"/>
          </a:xfrm>
          <a:prstGeom prst="rect">
            <a:avLst/>
          </a:prstGeom>
          <a:noFill/>
          <a:ln>
            <a:noFill/>
          </a:ln>
        </p:spPr>
      </p:pic>
      <p:pic>
        <p:nvPicPr>
          <p:cNvPr id="324" name="Shape 3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548064" y="413664"/>
            <a:ext cx="2319835" cy="2327011"/>
          </a:xfrm>
          <a:prstGeom prst="rect">
            <a:avLst/>
          </a:prstGeom>
          <a:noFill/>
          <a:ln>
            <a:noFill/>
          </a:ln>
        </p:spPr>
      </p:pic>
      <p:cxnSp>
        <p:nvCxnSpPr>
          <p:cNvPr id="325" name="Shape 325"/>
          <p:cNvCxnSpPr/>
          <p:nvPr/>
        </p:nvCxnSpPr>
        <p:spPr>
          <a:xfrm flipH="1">
            <a:off x="4342990" y="5830276"/>
            <a:ext cx="3896134" cy="438372"/>
          </a:xfrm>
          <a:prstGeom prst="straightConnector1">
            <a:avLst/>
          </a:prstGeom>
          <a:noFill/>
          <a:ln w="12700" cap="flat" cmpd="sng">
            <a:solidFill>
              <a:schemeClr val="dk1"/>
            </a:solidFill>
            <a:prstDash val="solid"/>
            <a:miter/>
            <a:headEnd type="none" w="med" len="med"/>
            <a:tailEnd type="none" w="med" len="med"/>
          </a:ln>
        </p:spPr>
      </p:cxnSp>
      <p:pic>
        <p:nvPicPr>
          <p:cNvPr id="326" name="Shape 32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710100" y="1401746"/>
            <a:ext cx="1476375" cy="533400"/>
          </a:xfrm>
          <a:prstGeom prst="rect">
            <a:avLst/>
          </a:prstGeom>
          <a:noFill/>
          <a:ln>
            <a:noFill/>
          </a:ln>
        </p:spPr>
      </p:pic>
      <p:sp>
        <p:nvSpPr>
          <p:cNvPr id="327" name="Shape 327"/>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Results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Limitations</a:t>
            </a:r>
          </a:p>
        </p:txBody>
      </p:sp>
      <p:sp>
        <p:nvSpPr>
          <p:cNvPr id="346" name="Shape 346"/>
          <p:cNvSpPr txBox="1">
            <a:spLocks noGrp="1"/>
          </p:cNvSpPr>
          <p:nvPr>
            <p:ph type="body" idx="1"/>
          </p:nvPr>
        </p:nvSpPr>
        <p:spPr>
          <a:xfrm>
            <a:off x="288071" y="841369"/>
            <a:ext cx="8084404" cy="5470527"/>
          </a:xfrm>
          <a:prstGeom prst="rect">
            <a:avLst/>
          </a:prstGeom>
          <a:noFill/>
          <a:ln>
            <a:noFill/>
          </a:ln>
        </p:spPr>
        <p:txBody>
          <a:bodyPr lIns="91425" tIns="45700" rIns="91425" bIns="45700" anchor="ctr" anchorCtr="0">
            <a:noAutofit/>
          </a:bodyPr>
          <a:lstStyle/>
          <a:p>
            <a:pPr marL="393700" marR="0" lvl="0" indent="-342900" algn="l" rtl="0">
              <a:lnSpc>
                <a:spcPct val="100000"/>
              </a:lnSpc>
              <a:spcBef>
                <a:spcPts val="0"/>
              </a:spcBef>
              <a:spcAft>
                <a:spcPts val="0"/>
              </a:spcAft>
              <a:buClr>
                <a:schemeClr val="dk2"/>
              </a:buClr>
              <a:buSzPct val="100000"/>
              <a:buFont typeface="Webdings" panose="05030102010509060703" pitchFamily="18" charset="2"/>
              <a:buChar char=""/>
            </a:pPr>
            <a:r>
              <a:rPr lang="en-US" sz="2300" b="0" i="0" u="none" strike="noStrike" cap="none" dirty="0">
                <a:solidFill>
                  <a:srgbClr val="757070"/>
                </a:solidFill>
                <a:latin typeface="Century Gothic"/>
                <a:ea typeface="Century Gothic"/>
                <a:cs typeface="Century Gothic"/>
                <a:sym typeface="Century Gothic"/>
              </a:rPr>
              <a:t>Did not account for wind and air particulates that play an important role in the spread of </a:t>
            </a:r>
            <a:r>
              <a:rPr lang="en-US" sz="2300" b="0" i="0" u="none" strike="noStrike" cap="none" dirty="0" smtClean="0">
                <a:solidFill>
                  <a:srgbClr val="757070"/>
                </a:solidFill>
                <a:latin typeface="Century Gothic"/>
                <a:ea typeface="Century Gothic"/>
                <a:cs typeface="Century Gothic"/>
                <a:sym typeface="Century Gothic"/>
              </a:rPr>
              <a:t>fire</a:t>
            </a:r>
            <a:endParaRPr lang="en-US" sz="2300" b="0" i="0" u="none" strike="noStrike" cap="none" dirty="0">
              <a:solidFill>
                <a:srgbClr val="757070"/>
              </a:solidFill>
              <a:latin typeface="Century Gothic"/>
              <a:ea typeface="Century Gothic"/>
              <a:cs typeface="Century Gothic"/>
              <a:sym typeface="Century Gothic"/>
            </a:endParaRPr>
          </a:p>
          <a:p>
            <a:pPr marL="393700" marR="0" lvl="0" indent="-342900" algn="l" rtl="0">
              <a:lnSpc>
                <a:spcPct val="100000"/>
              </a:lnSpc>
              <a:spcBef>
                <a:spcPts val="1800"/>
              </a:spcBef>
              <a:spcAft>
                <a:spcPts val="0"/>
              </a:spcAft>
              <a:buClr>
                <a:schemeClr val="dk2"/>
              </a:buClr>
              <a:buSzPct val="100000"/>
              <a:buFont typeface="Webdings" panose="05030102010509060703" pitchFamily="18" charset="2"/>
              <a:buChar char=""/>
            </a:pPr>
            <a:r>
              <a:rPr lang="en-US" sz="2300" b="0" i="0" u="none" strike="noStrike" cap="none" dirty="0">
                <a:solidFill>
                  <a:srgbClr val="757070"/>
                </a:solidFill>
                <a:latin typeface="Century Gothic"/>
                <a:ea typeface="Century Gothic"/>
                <a:cs typeface="Century Gothic"/>
                <a:sym typeface="Century Gothic"/>
              </a:rPr>
              <a:t>Number of parameters used could affect the overall </a:t>
            </a:r>
            <a:r>
              <a:rPr lang="en-US" sz="2300" b="0" i="0" u="none" strike="noStrike" cap="none" dirty="0" smtClean="0">
                <a:solidFill>
                  <a:srgbClr val="757070"/>
                </a:solidFill>
                <a:latin typeface="Century Gothic"/>
                <a:ea typeface="Century Gothic"/>
                <a:cs typeface="Century Gothic"/>
                <a:sym typeface="Century Gothic"/>
              </a:rPr>
              <a:t>results</a:t>
            </a:r>
            <a:endParaRPr lang="en-US" sz="2300" b="0" i="0" u="none" strike="noStrike" cap="none" dirty="0">
              <a:solidFill>
                <a:srgbClr val="757070"/>
              </a:solidFill>
              <a:latin typeface="Century Gothic"/>
              <a:ea typeface="Century Gothic"/>
              <a:cs typeface="Century Gothic"/>
              <a:sym typeface="Century Gothic"/>
            </a:endParaRPr>
          </a:p>
          <a:p>
            <a:pPr marL="393700" marR="0" lvl="0" indent="-342900" algn="l" rtl="0">
              <a:lnSpc>
                <a:spcPct val="100000"/>
              </a:lnSpc>
              <a:spcBef>
                <a:spcPts val="1800"/>
              </a:spcBef>
              <a:spcAft>
                <a:spcPts val="0"/>
              </a:spcAft>
              <a:buClr>
                <a:schemeClr val="dk2"/>
              </a:buClr>
              <a:buSzPct val="100000"/>
              <a:buFont typeface="Webdings" panose="05030102010509060703" pitchFamily="18" charset="2"/>
              <a:buChar char=""/>
            </a:pPr>
            <a:r>
              <a:rPr lang="en-US" sz="2300" b="0" i="0" u="none" strike="noStrike" cap="none" dirty="0">
                <a:solidFill>
                  <a:srgbClr val="757070"/>
                </a:solidFill>
                <a:latin typeface="Century Gothic"/>
                <a:ea typeface="Century Gothic"/>
                <a:cs typeface="Century Gothic"/>
                <a:sym typeface="Century Gothic"/>
              </a:rPr>
              <a:t>Year-round collection of data could provide further understanding of management </a:t>
            </a:r>
            <a:r>
              <a:rPr lang="en-US" sz="2300" b="0" i="0" u="none" strike="noStrike" cap="none" dirty="0" smtClean="0">
                <a:solidFill>
                  <a:srgbClr val="757070"/>
                </a:solidFill>
                <a:latin typeface="Century Gothic"/>
                <a:ea typeface="Century Gothic"/>
                <a:cs typeface="Century Gothic"/>
                <a:sym typeface="Century Gothic"/>
              </a:rPr>
              <a:t>strategies</a:t>
            </a:r>
            <a:endParaRPr lang="en-US" sz="2300" b="0" i="0" u="none" strike="noStrike" cap="none" dirty="0">
              <a:solidFill>
                <a:srgbClr val="757070"/>
              </a:solidFill>
              <a:latin typeface="Century Gothic"/>
              <a:ea typeface="Century Gothic"/>
              <a:cs typeface="Century Gothic"/>
              <a:sym typeface="Century Gothic"/>
            </a:endParaRPr>
          </a:p>
          <a:p>
            <a:pPr marL="393700" marR="0" lvl="0" indent="-342900" algn="l" rtl="0">
              <a:lnSpc>
                <a:spcPct val="100000"/>
              </a:lnSpc>
              <a:spcBef>
                <a:spcPts val="1800"/>
              </a:spcBef>
              <a:spcAft>
                <a:spcPts val="0"/>
              </a:spcAft>
              <a:buClr>
                <a:schemeClr val="dk2"/>
              </a:buClr>
              <a:buSzPct val="100000"/>
              <a:buFont typeface="Webdings" panose="05030102010509060703" pitchFamily="18" charset="2"/>
              <a:buChar char=""/>
            </a:pPr>
            <a:r>
              <a:rPr lang="en-US" sz="2300" b="0" i="0" u="none" strike="noStrike" cap="none" dirty="0">
                <a:solidFill>
                  <a:srgbClr val="757070"/>
                </a:solidFill>
                <a:latin typeface="Century Gothic"/>
                <a:ea typeface="Century Gothic"/>
                <a:cs typeface="Century Gothic"/>
                <a:sym typeface="Century Gothic"/>
              </a:rPr>
              <a:t>Assumptions of social vulnerability factors could be validated via </a:t>
            </a:r>
            <a:r>
              <a:rPr lang="en-US" sz="2300" b="0" i="1" u="none" strike="noStrike" cap="none" dirty="0">
                <a:solidFill>
                  <a:srgbClr val="757070"/>
                </a:solidFill>
                <a:latin typeface="Century Gothic"/>
                <a:ea typeface="Century Gothic"/>
                <a:cs typeface="Century Gothic"/>
                <a:sym typeface="Century Gothic"/>
              </a:rPr>
              <a:t>in situ </a:t>
            </a:r>
            <a:r>
              <a:rPr lang="en-US" sz="2300" b="0" i="0" u="none" strike="noStrike" cap="none" dirty="0">
                <a:solidFill>
                  <a:srgbClr val="757070"/>
                </a:solidFill>
                <a:latin typeface="Century Gothic"/>
                <a:ea typeface="Century Gothic"/>
                <a:cs typeface="Century Gothic"/>
                <a:sym typeface="Century Gothic"/>
              </a:rPr>
              <a:t>data </a:t>
            </a:r>
            <a:r>
              <a:rPr lang="en-US" sz="2300" b="0" i="0" u="none" strike="noStrike" cap="none" dirty="0" smtClean="0">
                <a:solidFill>
                  <a:srgbClr val="757070"/>
                </a:solidFill>
                <a:latin typeface="Century Gothic"/>
                <a:ea typeface="Century Gothic"/>
                <a:cs typeface="Century Gothic"/>
                <a:sym typeface="Century Gothic"/>
              </a:rPr>
              <a:t>collection</a:t>
            </a:r>
            <a:endParaRPr lang="en-US" sz="2300" b="0" i="0" u="none" strike="noStrike" cap="none" dirty="0">
              <a:solidFill>
                <a:srgbClr val="757070"/>
              </a:solidFill>
              <a:latin typeface="Century Gothic"/>
              <a:ea typeface="Century Gothic"/>
              <a:cs typeface="Century Gothic"/>
              <a:sym typeface="Century Gothic"/>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888778" y="1927222"/>
            <a:ext cx="4521200" cy="3390900"/>
          </a:xfrm>
          <a:prstGeom prst="rect">
            <a:avLst/>
          </a:prstGeom>
        </p:spPr>
      </p:pic>
      <p:sp>
        <p:nvSpPr>
          <p:cNvPr id="348" name="Shape 348"/>
          <p:cNvSpPr txBox="1">
            <a:spLocks noGrp="1"/>
          </p:cNvSpPr>
          <p:nvPr>
            <p:ph type="body" idx="1"/>
          </p:nvPr>
        </p:nvSpPr>
        <p:spPr>
          <a:xfrm>
            <a:off x="8453928" y="5609073"/>
            <a:ext cx="2472228"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100" b="0" i="0" u="none" strike="noStrike" cap="none" dirty="0">
                <a:solidFill>
                  <a:schemeClr val="bg1">
                    <a:lumMod val="95000"/>
                  </a:schemeClr>
                </a:solidFill>
                <a:latin typeface="Century Gothic"/>
                <a:ea typeface="Century Gothic"/>
                <a:cs typeface="Century Gothic"/>
                <a:sym typeface="Century Gothic"/>
              </a:rPr>
              <a:t>Image Credit: </a:t>
            </a:r>
            <a:r>
              <a:rPr lang="en-US" sz="1100" b="0" i="0" u="none" strike="noStrike" cap="none" dirty="0" smtClean="0">
                <a:solidFill>
                  <a:schemeClr val="bg1">
                    <a:lumMod val="95000"/>
                  </a:schemeClr>
                </a:solidFill>
                <a:latin typeface="Century Gothic"/>
                <a:ea typeface="Century Gothic"/>
                <a:cs typeface="Century Gothic"/>
                <a:sym typeface="Century Gothic"/>
              </a:rPr>
              <a:t>Steven Aragón</a:t>
            </a:r>
            <a:endParaRPr lang="en-US" sz="1100" b="0" i="0" u="none" strike="noStrike" cap="none" dirty="0">
              <a:solidFill>
                <a:schemeClr val="bg1">
                  <a:lumMod val="95000"/>
                </a:schemeClr>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6445" y="1227908"/>
            <a:ext cx="4984537" cy="5381897"/>
          </a:xfrm>
          <a:prstGeom prst="rect">
            <a:avLst/>
          </a:prstGeom>
          <a:noFill/>
          <a:ln>
            <a:noFill/>
          </a:ln>
        </p:spPr>
      </p:pic>
      <p:sp>
        <p:nvSpPr>
          <p:cNvPr id="334" name="Shape 334"/>
          <p:cNvSpPr/>
          <p:nvPr/>
        </p:nvSpPr>
        <p:spPr>
          <a:xfrm>
            <a:off x="2808514" y="3673926"/>
            <a:ext cx="2371997" cy="1668781"/>
          </a:xfrm>
          <a:prstGeom prst="rect">
            <a:avLst/>
          </a:prstGeom>
          <a:noFill/>
          <a:ln w="127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rgbClr val="FFFFFF"/>
              </a:solidFill>
              <a:latin typeface="Arial"/>
              <a:ea typeface="Arial"/>
              <a:cs typeface="Arial"/>
              <a:sym typeface="Arial"/>
            </a:endParaRPr>
          </a:p>
        </p:txBody>
      </p:sp>
      <p:cxnSp>
        <p:nvCxnSpPr>
          <p:cNvPr id="335" name="Shape 335"/>
          <p:cNvCxnSpPr/>
          <p:nvPr/>
        </p:nvCxnSpPr>
        <p:spPr>
          <a:xfrm rot="10800000" flipH="1">
            <a:off x="2834640" y="1254033"/>
            <a:ext cx="3788227" cy="2416627"/>
          </a:xfrm>
          <a:prstGeom prst="straightConnector1">
            <a:avLst/>
          </a:prstGeom>
          <a:noFill/>
          <a:ln w="9525" cap="flat" cmpd="sng">
            <a:solidFill>
              <a:srgbClr val="5597D3"/>
            </a:solidFill>
            <a:prstDash val="solid"/>
            <a:round/>
            <a:headEnd type="none" w="med" len="med"/>
            <a:tailEnd type="stealth" w="lg" len="lg"/>
          </a:ln>
        </p:spPr>
      </p:cxnSp>
      <p:sp>
        <p:nvSpPr>
          <p:cNvPr id="336" name="Shape 336"/>
          <p:cNvSpPr txBox="1">
            <a:spLocks noGrp="1"/>
          </p:cNvSpPr>
          <p:nvPr>
            <p:ph type="title"/>
          </p:nvPr>
        </p:nvSpPr>
        <p:spPr>
          <a:xfrm>
            <a:off x="1000125" y="365122"/>
            <a:ext cx="10233148" cy="479425"/>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dirty="0" smtClean="0">
                <a:solidFill>
                  <a:srgbClr val="57688F"/>
                </a:solidFill>
                <a:latin typeface="Century Gothic"/>
                <a:ea typeface="Century Gothic"/>
                <a:cs typeface="Century Gothic"/>
                <a:sym typeface="Century Gothic"/>
              </a:rPr>
              <a:t>Social &amp; Biophysical Investigation</a:t>
            </a:r>
            <a:endParaRPr lang="en-US" sz="4800" b="0" i="0" u="none" strike="noStrike" cap="none" dirty="0">
              <a:solidFill>
                <a:srgbClr val="57688F"/>
              </a:solidFill>
              <a:latin typeface="Century Gothic"/>
              <a:ea typeface="Century Gothic"/>
              <a:cs typeface="Century Gothic"/>
              <a:sym typeface="Century Gothic"/>
            </a:endParaRPr>
          </a:p>
        </p:txBody>
      </p:sp>
      <p:pic>
        <p:nvPicPr>
          <p:cNvPr id="337" name="Shape 337" descr="Cherokee Area Pop Density.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40692" y="3825582"/>
            <a:ext cx="3914096" cy="2483775"/>
          </a:xfrm>
          <a:prstGeom prst="rect">
            <a:avLst/>
          </a:prstGeom>
          <a:noFill/>
          <a:ln>
            <a:noFill/>
          </a:ln>
        </p:spPr>
      </p:pic>
      <p:pic>
        <p:nvPicPr>
          <p:cNvPr id="338" name="Shape 338" descr="Cherokee Area Vulnerability.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22860" y="1255744"/>
            <a:ext cx="3335148" cy="2519420"/>
          </a:xfrm>
          <a:prstGeom prst="rect">
            <a:avLst/>
          </a:prstGeom>
          <a:noFill/>
          <a:ln>
            <a:noFill/>
          </a:ln>
        </p:spPr>
      </p:pic>
      <p:cxnSp>
        <p:nvCxnSpPr>
          <p:cNvPr id="339" name="Shape 339"/>
          <p:cNvCxnSpPr/>
          <p:nvPr/>
        </p:nvCxnSpPr>
        <p:spPr>
          <a:xfrm>
            <a:off x="2808514" y="5355771"/>
            <a:ext cx="3814355" cy="927462"/>
          </a:xfrm>
          <a:prstGeom prst="straightConnector1">
            <a:avLst/>
          </a:prstGeom>
          <a:noFill/>
          <a:ln w="9525" cap="flat" cmpd="sng">
            <a:solidFill>
              <a:srgbClr val="5597D3"/>
            </a:solidFill>
            <a:prstDash val="solid"/>
            <a:round/>
            <a:headEnd type="none" w="med" len="med"/>
            <a:tailEnd type="stealth"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57688F"/>
              </a:buClr>
              <a:buSzPct val="25000"/>
              <a:buFont typeface="Century Gothic"/>
              <a:buNone/>
            </a:pPr>
            <a:r>
              <a:rPr lang="en-US" sz="4800" b="0" i="0" u="none" strike="noStrike" cap="none" dirty="0">
                <a:solidFill>
                  <a:srgbClr val="57688F"/>
                </a:solidFill>
                <a:latin typeface="Century Gothic"/>
                <a:ea typeface="Century Gothic"/>
                <a:cs typeface="Century Gothic"/>
                <a:sym typeface="Century Gothic"/>
              </a:rPr>
              <a:t>Future Work</a:t>
            </a:r>
          </a:p>
        </p:txBody>
      </p:sp>
      <p:sp>
        <p:nvSpPr>
          <p:cNvPr id="355" name="Shape 355"/>
          <p:cNvSpPr txBox="1">
            <a:spLocks noGrp="1"/>
          </p:cNvSpPr>
          <p:nvPr>
            <p:ph type="body" idx="1"/>
          </p:nvPr>
        </p:nvSpPr>
        <p:spPr>
          <a:xfrm>
            <a:off x="0" y="5250427"/>
            <a:ext cx="12192000" cy="131752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Arial"/>
              <a:buNone/>
            </a:pPr>
            <a:endParaRPr sz="2400" b="0" i="0" u="none" strike="noStrike" cap="none" dirty="0">
              <a:solidFill>
                <a:srgbClr val="0C0C0C"/>
              </a:solidFill>
              <a:latin typeface="Century Gothic"/>
              <a:ea typeface="Century Gothic"/>
              <a:cs typeface="Century Gothic"/>
              <a:sym typeface="Century Gothic"/>
            </a:endParaRPr>
          </a:p>
          <a:p>
            <a:pPr marL="850900" marR="0" lvl="1" indent="-342900" algn="l" rtl="0">
              <a:lnSpc>
                <a:spcPct val="100000"/>
              </a:lnSpc>
              <a:spcBef>
                <a:spcPts val="1800"/>
              </a:spcBef>
              <a:spcAft>
                <a:spcPts val="0"/>
              </a:spcAft>
              <a:buClr>
                <a:schemeClr val="dk2"/>
              </a:buClr>
              <a:buSzPct val="100000"/>
              <a:buFont typeface="Webdings" panose="05030102010509060703" pitchFamily="18" charset="2"/>
              <a:buChar char=""/>
            </a:pPr>
            <a:r>
              <a:rPr lang="en-US" sz="2400" b="0" i="0" u="none" strike="noStrike" cap="none" dirty="0" smtClean="0">
                <a:solidFill>
                  <a:srgbClr val="7F7F7F"/>
                </a:solidFill>
                <a:latin typeface="Century Gothic"/>
                <a:ea typeface="Century Gothic"/>
                <a:cs typeface="Century Gothic"/>
                <a:sym typeface="Century Gothic"/>
              </a:rPr>
              <a:t>Analyze </a:t>
            </a:r>
            <a:r>
              <a:rPr lang="en-US" sz="2400" b="0" i="0" u="none" strike="noStrike" cap="none" dirty="0">
                <a:solidFill>
                  <a:srgbClr val="7F7F7F"/>
                </a:solidFill>
                <a:latin typeface="Century Gothic"/>
                <a:ea typeface="Century Gothic"/>
                <a:cs typeface="Century Gothic"/>
                <a:sym typeface="Century Gothic"/>
              </a:rPr>
              <a:t>factors that may lead to increased health risk as a result of </a:t>
            </a:r>
            <a:r>
              <a:rPr lang="en-US" sz="2400" b="0" i="0" u="none" strike="noStrike" cap="none" dirty="0" smtClean="0">
                <a:solidFill>
                  <a:srgbClr val="7F7F7F"/>
                </a:solidFill>
                <a:latin typeface="Century Gothic"/>
                <a:ea typeface="Century Gothic"/>
                <a:cs typeface="Century Gothic"/>
                <a:sym typeface="Century Gothic"/>
              </a:rPr>
              <a:t>wildfire</a:t>
            </a:r>
            <a:endParaRPr lang="en-US" sz="2400" b="0" i="0" u="none" strike="noStrike" cap="none" dirty="0">
              <a:solidFill>
                <a:srgbClr val="7F7F7F"/>
              </a:solidFill>
              <a:latin typeface="Century Gothic"/>
              <a:ea typeface="Century Gothic"/>
              <a:cs typeface="Century Gothic"/>
              <a:sym typeface="Century Gothic"/>
            </a:endParaRPr>
          </a:p>
          <a:p>
            <a:pPr marL="850900" marR="0" lvl="1" indent="-342900" algn="l" rtl="0">
              <a:lnSpc>
                <a:spcPct val="100000"/>
              </a:lnSpc>
              <a:spcBef>
                <a:spcPts val="1800"/>
              </a:spcBef>
              <a:spcAft>
                <a:spcPts val="0"/>
              </a:spcAft>
              <a:buClr>
                <a:schemeClr val="dk2"/>
              </a:buClr>
              <a:buSzPct val="100000"/>
              <a:buFont typeface="Webdings" panose="05030102010509060703" pitchFamily="18" charset="2"/>
              <a:buChar char=""/>
            </a:pPr>
            <a:r>
              <a:rPr lang="en-US" sz="2400" b="0" i="0" u="none" strike="noStrike" cap="none" dirty="0">
                <a:solidFill>
                  <a:srgbClr val="7F7F7F"/>
                </a:solidFill>
                <a:latin typeface="Century Gothic"/>
                <a:ea typeface="Century Gothic"/>
                <a:cs typeface="Century Gothic"/>
                <a:sym typeface="Century Gothic"/>
              </a:rPr>
              <a:t>Evaluate air quality before, during, and after a </a:t>
            </a:r>
            <a:r>
              <a:rPr lang="en-US" sz="2400" b="0" i="0" u="none" strike="noStrike" cap="none" dirty="0" smtClean="0">
                <a:solidFill>
                  <a:srgbClr val="7F7F7F"/>
                </a:solidFill>
                <a:latin typeface="Century Gothic"/>
                <a:ea typeface="Century Gothic"/>
                <a:cs typeface="Century Gothic"/>
                <a:sym typeface="Century Gothic"/>
              </a:rPr>
              <a:t>wildfire</a:t>
            </a:r>
            <a:endParaRPr sz="2400" b="0" i="0" u="none" strike="noStrike" cap="none" dirty="0">
              <a:solidFill>
                <a:srgbClr val="7F7F7F"/>
              </a:solidFill>
              <a:latin typeface="Century Gothic"/>
              <a:ea typeface="Century Gothic"/>
              <a:cs typeface="Century Gothic"/>
              <a:sym typeface="Century Gothic"/>
            </a:endParaRPr>
          </a:p>
          <a:p>
            <a:pPr marL="0" marR="0" lvl="0" indent="0" algn="l" rtl="0">
              <a:lnSpc>
                <a:spcPct val="100000"/>
              </a:lnSpc>
              <a:spcBef>
                <a:spcPts val="1800"/>
              </a:spcBef>
              <a:spcAft>
                <a:spcPts val="0"/>
              </a:spcAft>
              <a:buClr>
                <a:schemeClr val="dk1"/>
              </a:buClr>
              <a:buSzPct val="25000"/>
              <a:buFont typeface="Arial"/>
              <a:buNone/>
            </a:pPr>
            <a:endParaRPr sz="2000" b="0" i="0" u="none" strike="noStrike" cap="none" dirty="0">
              <a:solidFill>
                <a:srgbClr val="757070"/>
              </a:solidFill>
              <a:latin typeface="Century Gothic"/>
              <a:ea typeface="Century Gothic"/>
              <a:cs typeface="Century Gothic"/>
              <a:sym typeface="Century Gothic"/>
            </a:endParaRPr>
          </a:p>
        </p:txBody>
      </p:sp>
      <p:pic>
        <p:nvPicPr>
          <p:cNvPr id="357" name="Shape 3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79716" y="916330"/>
            <a:ext cx="7705058" cy="43340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a:t>Acknowledgements</a:t>
            </a:r>
          </a:p>
        </p:txBody>
      </p:sp>
      <p:sp>
        <p:nvSpPr>
          <p:cNvPr id="7" name="Shape 449">
            <a:extLst>
              <a:ext uri="{FF2B5EF4-FFF2-40B4-BE49-F238E27FC236}">
                <a16:creationId xmlns:a16="http://schemas.microsoft.com/office/drawing/2014/main" xmlns="" id="{A502FCAF-8B16-4699-9566-3F5EF6F98576}"/>
              </a:ext>
            </a:extLst>
          </p:cNvPr>
          <p:cNvSpPr txBox="1">
            <a:spLocks noGrp="1"/>
          </p:cNvSpPr>
          <p:nvPr>
            <p:ph type="body" idx="4294967295"/>
          </p:nvPr>
        </p:nvSpPr>
        <p:spPr>
          <a:xfrm>
            <a:off x="302384" y="1127710"/>
            <a:ext cx="1685999" cy="4787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57070"/>
              </a:buClr>
              <a:buSzPct val="25000"/>
              <a:buFont typeface="Arial"/>
              <a:buNone/>
            </a:pPr>
            <a:r>
              <a:rPr lang="en-US" sz="2800" b="1" i="0" u="none" strike="noStrike" cap="none" dirty="0">
                <a:solidFill>
                  <a:srgbClr val="586991"/>
                </a:solidFill>
                <a:latin typeface="Century Gothic"/>
                <a:ea typeface="Century Gothic"/>
                <a:cs typeface="Century Gothic"/>
                <a:sym typeface="Century Gothic"/>
              </a:rPr>
              <a:t>Advisors</a:t>
            </a:r>
          </a:p>
        </p:txBody>
      </p:sp>
      <p:sp>
        <p:nvSpPr>
          <p:cNvPr id="9" name="Shape 450">
            <a:extLst>
              <a:ext uri="{FF2B5EF4-FFF2-40B4-BE49-F238E27FC236}">
                <a16:creationId xmlns:a16="http://schemas.microsoft.com/office/drawing/2014/main" xmlns="" id="{B6758662-4F6F-4BDC-A69D-D20505A5D753}"/>
              </a:ext>
            </a:extLst>
          </p:cNvPr>
          <p:cNvSpPr txBox="1">
            <a:spLocks noGrp="1"/>
          </p:cNvSpPr>
          <p:nvPr>
            <p:ph type="body" idx="4294967295"/>
          </p:nvPr>
        </p:nvSpPr>
        <p:spPr>
          <a:xfrm>
            <a:off x="302384" y="4741358"/>
            <a:ext cx="1685999" cy="33937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57070"/>
              </a:buClr>
              <a:buSzPct val="25000"/>
              <a:buFont typeface="Arial"/>
              <a:buNone/>
            </a:pPr>
            <a:r>
              <a:rPr lang="en-US" sz="2800" b="1" i="0" u="none" strike="noStrike" cap="none" dirty="0">
                <a:solidFill>
                  <a:srgbClr val="586991"/>
                </a:solidFill>
                <a:latin typeface="Century Gothic"/>
                <a:ea typeface="Century Gothic"/>
                <a:cs typeface="Century Gothic"/>
                <a:sym typeface="Century Gothic"/>
              </a:rPr>
              <a:t>Partners</a:t>
            </a:r>
          </a:p>
        </p:txBody>
      </p:sp>
      <p:sp>
        <p:nvSpPr>
          <p:cNvPr id="10" name="Shape 451">
            <a:extLst>
              <a:ext uri="{FF2B5EF4-FFF2-40B4-BE49-F238E27FC236}">
                <a16:creationId xmlns:a16="http://schemas.microsoft.com/office/drawing/2014/main" xmlns="" id="{637F3B6B-1164-4D16-9A1B-A6483AE34E20}"/>
              </a:ext>
            </a:extLst>
          </p:cNvPr>
          <p:cNvSpPr txBox="1">
            <a:spLocks noGrp="1"/>
          </p:cNvSpPr>
          <p:nvPr>
            <p:ph type="body" idx="4294967295"/>
          </p:nvPr>
        </p:nvSpPr>
        <p:spPr>
          <a:xfrm>
            <a:off x="302386" y="1776523"/>
            <a:ext cx="7099311" cy="1484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Dr. Marguerite Madden</a:t>
            </a:r>
            <a:r>
              <a:rPr lang="en-US" sz="1800" b="0" i="0" u="none" strike="noStrike" cap="none" dirty="0">
                <a:solidFill>
                  <a:srgbClr val="767171"/>
                </a:solidFill>
                <a:latin typeface="Century Gothic"/>
                <a:ea typeface="Century Gothic"/>
                <a:cs typeface="Century Gothic"/>
                <a:sym typeface="Century Gothic"/>
              </a:rPr>
              <a:t>, UGA Center for Geospatial Research</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Dr. Sergio </a:t>
            </a:r>
            <a:r>
              <a:rPr lang="en-US" sz="1800" b="1" i="0" u="none" strike="noStrike" cap="none" dirty="0" err="1">
                <a:solidFill>
                  <a:srgbClr val="767171"/>
                </a:solidFill>
                <a:latin typeface="Century Gothic"/>
                <a:ea typeface="Century Gothic"/>
                <a:cs typeface="Century Gothic"/>
                <a:sym typeface="Century Gothic"/>
              </a:rPr>
              <a:t>Bernardes</a:t>
            </a:r>
            <a:r>
              <a:rPr lang="en-US" sz="1800" b="0" i="0" u="none" strike="noStrike" cap="none" dirty="0">
                <a:solidFill>
                  <a:srgbClr val="767171"/>
                </a:solidFill>
                <a:latin typeface="Century Gothic"/>
                <a:ea typeface="Century Gothic"/>
                <a:cs typeface="Century Gothic"/>
                <a:sym typeface="Century Gothic"/>
              </a:rPr>
              <a:t>, UGA Center for Geospatial Research</a:t>
            </a:r>
          </a:p>
          <a:p>
            <a:pPr marL="0" marR="0" lvl="0" indent="0" algn="l" rtl="0">
              <a:lnSpc>
                <a:spcPct val="90000"/>
              </a:lnSpc>
              <a:spcBef>
                <a:spcPts val="0"/>
              </a:spcBef>
              <a:spcAft>
                <a:spcPts val="0"/>
              </a:spcAft>
              <a:buClr>
                <a:schemeClr val="dk1"/>
              </a:buClr>
              <a:buSzPct val="25000"/>
              <a:buFont typeface="Arial"/>
              <a:buNone/>
            </a:pPr>
            <a:endParaRPr sz="20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sz="20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57070"/>
              </a:buClr>
              <a:buSzPct val="25000"/>
              <a:buFont typeface="Arial"/>
              <a:buNone/>
            </a:pPr>
            <a:endParaRPr sz="2800" b="1" i="0" u="none" strike="noStrike" cap="none" dirty="0">
              <a:solidFill>
                <a:srgbClr val="5B9BD5"/>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57070"/>
              </a:buClr>
              <a:buSzPct val="25000"/>
              <a:buFont typeface="Arial"/>
              <a:buNone/>
            </a:pPr>
            <a:endParaRPr sz="2800" b="1" i="0" u="none" strike="noStrike" cap="none" dirty="0">
              <a:solidFill>
                <a:srgbClr val="5B9BD5"/>
              </a:solidFill>
              <a:latin typeface="Century Gothic"/>
              <a:ea typeface="Century Gothic"/>
              <a:cs typeface="Century Gothic"/>
              <a:sym typeface="Century Gothic"/>
            </a:endParaRPr>
          </a:p>
        </p:txBody>
      </p:sp>
      <p:sp>
        <p:nvSpPr>
          <p:cNvPr id="11" name="Shape 452">
            <a:extLst>
              <a:ext uri="{FF2B5EF4-FFF2-40B4-BE49-F238E27FC236}">
                <a16:creationId xmlns:a16="http://schemas.microsoft.com/office/drawing/2014/main" xmlns="" id="{1084AAFA-257E-453C-9516-A2AB8F0D42A7}"/>
              </a:ext>
            </a:extLst>
          </p:cNvPr>
          <p:cNvSpPr txBox="1">
            <a:spLocks noGrp="1"/>
          </p:cNvSpPr>
          <p:nvPr>
            <p:ph type="body" idx="4294967295"/>
          </p:nvPr>
        </p:nvSpPr>
        <p:spPr>
          <a:xfrm>
            <a:off x="302385" y="5133893"/>
            <a:ext cx="11094729" cy="130587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Cassandra Johnson Gaither</a:t>
            </a:r>
            <a:r>
              <a:rPr lang="en-US" sz="1800" b="0" i="0" u="none" strike="noStrike" cap="none" dirty="0">
                <a:solidFill>
                  <a:srgbClr val="767171"/>
                </a:solidFill>
                <a:latin typeface="Century Gothic"/>
                <a:ea typeface="Century Gothic"/>
                <a:cs typeface="Century Gothic"/>
                <a:sym typeface="Century Gothic"/>
              </a:rPr>
              <a:t>, US Forest Service Southern Research Station</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Steven </a:t>
            </a:r>
            <a:r>
              <a:rPr lang="en-US" sz="1800" b="1" i="0" u="none" strike="noStrike" cap="none" dirty="0" smtClean="0">
                <a:solidFill>
                  <a:srgbClr val="767171"/>
                </a:solidFill>
                <a:latin typeface="Century Gothic"/>
                <a:ea typeface="Century Gothic"/>
                <a:cs typeface="Century Gothic"/>
                <a:sym typeface="Century Gothic"/>
              </a:rPr>
              <a:t>Norman, </a:t>
            </a:r>
            <a:r>
              <a:rPr lang="en-US" sz="1800" b="0" i="0" u="none" strike="noStrike" cap="none" dirty="0">
                <a:solidFill>
                  <a:srgbClr val="767171"/>
                </a:solidFill>
                <a:latin typeface="Century Gothic"/>
                <a:ea typeface="Century Gothic"/>
                <a:cs typeface="Century Gothic"/>
                <a:sym typeface="Century Gothic"/>
              </a:rPr>
              <a:t>US Forest Service Eastern Forest Environmental Threat Assessment Center</a:t>
            </a: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William </a:t>
            </a:r>
            <a:r>
              <a:rPr lang="en-US" sz="1800" b="1" i="0" u="none" strike="noStrike" cap="none" dirty="0" smtClean="0">
                <a:solidFill>
                  <a:srgbClr val="767171"/>
                </a:solidFill>
                <a:latin typeface="Century Gothic"/>
                <a:ea typeface="Century Gothic"/>
                <a:cs typeface="Century Gothic"/>
                <a:sym typeface="Century Gothic"/>
              </a:rPr>
              <a:t>Christie,</a:t>
            </a:r>
            <a:r>
              <a:rPr lang="en-US" sz="1800" b="0" i="0" u="none" strike="noStrike" cap="none" dirty="0" smtClean="0">
                <a:solidFill>
                  <a:srgbClr val="767171"/>
                </a:solidFill>
                <a:latin typeface="Century Gothic"/>
                <a:ea typeface="Century Gothic"/>
                <a:cs typeface="Century Gothic"/>
                <a:sym typeface="Century Gothic"/>
              </a:rPr>
              <a:t> </a:t>
            </a:r>
            <a:r>
              <a:rPr lang="en-US" sz="1800" b="0" i="0" u="none" strike="noStrike" cap="none" dirty="0">
                <a:solidFill>
                  <a:srgbClr val="767171"/>
                </a:solidFill>
                <a:latin typeface="Century Gothic"/>
                <a:ea typeface="Century Gothic"/>
                <a:cs typeface="Century Gothic"/>
                <a:sym typeface="Century Gothic"/>
              </a:rPr>
              <a:t>US Forest Service Eastern Forest Environmental Threat Assessment </a:t>
            </a:r>
            <a:r>
              <a:rPr lang="en-US" sz="1800" b="0" i="0" u="none" strike="noStrike" cap="none" dirty="0" smtClean="0">
                <a:solidFill>
                  <a:srgbClr val="767171"/>
                </a:solidFill>
                <a:latin typeface="Century Gothic"/>
                <a:ea typeface="Century Gothic"/>
                <a:cs typeface="Century Gothic"/>
                <a:sym typeface="Century Gothic"/>
              </a:rPr>
              <a:t>Center</a:t>
            </a:r>
          </a:p>
          <a:p>
            <a:pPr marL="0" marR="0" lvl="0" indent="0" algn="l" rtl="0">
              <a:lnSpc>
                <a:spcPct val="90000"/>
              </a:lnSpc>
              <a:spcBef>
                <a:spcPts val="0"/>
              </a:spcBef>
              <a:spcAft>
                <a:spcPts val="0"/>
              </a:spcAft>
              <a:buClr>
                <a:schemeClr val="dk1"/>
              </a:buClr>
              <a:buSzPct val="25000"/>
              <a:buFont typeface="Arial"/>
              <a:buNone/>
            </a:pPr>
            <a:r>
              <a:rPr lang="en-US" sz="1800" b="1" dirty="0" smtClean="0">
                <a:solidFill>
                  <a:srgbClr val="767171"/>
                </a:solidFill>
                <a:latin typeface="Century Gothic"/>
                <a:ea typeface="Century Gothic"/>
                <a:cs typeface="Century Gothic"/>
                <a:sym typeface="Century Gothic"/>
              </a:rPr>
              <a:t>Joe O’Brien, </a:t>
            </a:r>
            <a:r>
              <a:rPr lang="en-US" sz="1800" dirty="0" smtClean="0">
                <a:solidFill>
                  <a:srgbClr val="767171"/>
                </a:solidFill>
                <a:latin typeface="Century Gothic"/>
                <a:ea typeface="Century Gothic"/>
                <a:cs typeface="Century Gothic"/>
                <a:sym typeface="Century Gothic"/>
              </a:rPr>
              <a:t>US Forest Service Southern Research Station</a:t>
            </a:r>
            <a:endParaRPr lang="en-US" sz="1800" b="1"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sz="18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sz="18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57070"/>
              </a:buClr>
              <a:buSzPct val="25000"/>
              <a:buFont typeface="Arial"/>
              <a:buNone/>
            </a:pPr>
            <a:endParaRPr sz="1800" b="1" i="0" u="none" strike="noStrike" cap="none" dirty="0">
              <a:solidFill>
                <a:srgbClr val="5B9BD5"/>
              </a:solidFill>
              <a:latin typeface="Century Gothic"/>
              <a:ea typeface="Century Gothic"/>
              <a:cs typeface="Century Gothic"/>
              <a:sym typeface="Century Gothic"/>
            </a:endParaRPr>
          </a:p>
        </p:txBody>
      </p:sp>
      <p:sp>
        <p:nvSpPr>
          <p:cNvPr id="12" name="Shape 454">
            <a:extLst>
              <a:ext uri="{FF2B5EF4-FFF2-40B4-BE49-F238E27FC236}">
                <a16:creationId xmlns:a16="http://schemas.microsoft.com/office/drawing/2014/main" xmlns="" id="{878F901A-5B69-43FD-A081-BAE54EB6CE4C}"/>
              </a:ext>
            </a:extLst>
          </p:cNvPr>
          <p:cNvSpPr txBox="1">
            <a:spLocks noGrp="1"/>
          </p:cNvSpPr>
          <p:nvPr>
            <p:ph type="body" idx="4294967295"/>
          </p:nvPr>
        </p:nvSpPr>
        <p:spPr>
          <a:xfrm>
            <a:off x="302384" y="2621206"/>
            <a:ext cx="1685999" cy="478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57070"/>
              </a:buClr>
              <a:buSzPct val="25000"/>
              <a:buFont typeface="Arial"/>
              <a:buNone/>
            </a:pPr>
            <a:r>
              <a:rPr lang="en-US" sz="2800" b="1" i="0" u="none" strike="noStrike" cap="none" dirty="0">
                <a:solidFill>
                  <a:srgbClr val="586991"/>
                </a:solidFill>
                <a:latin typeface="Century Gothic"/>
                <a:ea typeface="Century Gothic"/>
                <a:cs typeface="Century Gothic"/>
                <a:sym typeface="Century Gothic"/>
              </a:rPr>
              <a:t>Other</a:t>
            </a:r>
          </a:p>
        </p:txBody>
      </p:sp>
      <p:sp>
        <p:nvSpPr>
          <p:cNvPr id="13" name="Shape 455">
            <a:extLst>
              <a:ext uri="{FF2B5EF4-FFF2-40B4-BE49-F238E27FC236}">
                <a16:creationId xmlns:a16="http://schemas.microsoft.com/office/drawing/2014/main" xmlns="" id="{B4499EBD-4D98-4BB6-946A-2FF35CE7EB40}"/>
              </a:ext>
            </a:extLst>
          </p:cNvPr>
          <p:cNvSpPr txBox="1">
            <a:spLocks noGrp="1"/>
          </p:cNvSpPr>
          <p:nvPr>
            <p:ph type="body" idx="4294967295"/>
          </p:nvPr>
        </p:nvSpPr>
        <p:spPr>
          <a:xfrm>
            <a:off x="302384" y="3032963"/>
            <a:ext cx="6631386" cy="147593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Caren </a:t>
            </a:r>
            <a:r>
              <a:rPr lang="en-US" sz="1800" b="1" i="0" u="none" strike="noStrike" cap="none" dirty="0" err="1">
                <a:solidFill>
                  <a:srgbClr val="767171"/>
                </a:solidFill>
                <a:latin typeface="Century Gothic"/>
                <a:ea typeface="Century Gothic"/>
                <a:cs typeface="Century Gothic"/>
                <a:sym typeface="Century Gothic"/>
              </a:rPr>
              <a:t>Remillard</a:t>
            </a:r>
            <a:r>
              <a:rPr lang="en-US" sz="1800" b="1" i="0" u="none" strike="noStrike" cap="none" dirty="0">
                <a:solidFill>
                  <a:srgbClr val="767171"/>
                </a:solidFill>
                <a:latin typeface="Century Gothic"/>
                <a:ea typeface="Century Gothic"/>
                <a:cs typeface="Century Gothic"/>
                <a:sym typeface="Century Gothic"/>
              </a:rPr>
              <a:t>,</a:t>
            </a:r>
            <a:r>
              <a:rPr lang="en-US" sz="1800" b="0" i="0" u="none" strike="noStrike" cap="none" dirty="0">
                <a:solidFill>
                  <a:srgbClr val="767171"/>
                </a:solidFill>
                <a:latin typeface="Century Gothic"/>
                <a:ea typeface="Century Gothic"/>
                <a:cs typeface="Century Gothic"/>
                <a:sym typeface="Century Gothic"/>
              </a:rPr>
              <a:t> NASA DEVELOP UGA Center </a:t>
            </a:r>
            <a:r>
              <a:rPr lang="en-US" sz="1800" b="0" i="0" u="none" strike="noStrike" cap="none" dirty="0" smtClean="0">
                <a:solidFill>
                  <a:srgbClr val="767171"/>
                </a:solidFill>
                <a:latin typeface="Century Gothic"/>
                <a:ea typeface="Century Gothic"/>
                <a:cs typeface="Century Gothic"/>
                <a:sym typeface="Century Gothic"/>
              </a:rPr>
              <a:t>Lead</a:t>
            </a:r>
            <a:endParaRPr lang="en-US" sz="18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r>
              <a:rPr lang="en-US" sz="1800" b="1" i="0" u="none" strike="noStrike" cap="none" dirty="0">
                <a:solidFill>
                  <a:srgbClr val="767171"/>
                </a:solidFill>
                <a:latin typeface="Century Gothic"/>
                <a:ea typeface="Century Gothic"/>
                <a:cs typeface="Century Gothic"/>
                <a:sym typeface="Century Gothic"/>
              </a:rPr>
              <a:t>Christopher Cameron, </a:t>
            </a:r>
            <a:r>
              <a:rPr lang="en-US" sz="1800" b="0" i="0" u="none" strike="noStrike" cap="none" dirty="0">
                <a:solidFill>
                  <a:srgbClr val="767171"/>
                </a:solidFill>
                <a:latin typeface="Century Gothic"/>
                <a:ea typeface="Century Gothic"/>
                <a:cs typeface="Century Gothic"/>
                <a:sym typeface="Century Gothic"/>
              </a:rPr>
              <a:t>NASA DEVELOP UGA Fellow</a:t>
            </a:r>
          </a:p>
          <a:p>
            <a:pPr marL="0" lvl="0" indent="0">
              <a:spcBef>
                <a:spcPts val="0"/>
              </a:spcBef>
              <a:buClr>
                <a:schemeClr val="dk1"/>
              </a:buClr>
              <a:buSzPct val="25000"/>
              <a:buNone/>
            </a:pPr>
            <a:r>
              <a:rPr lang="en-US" sz="1800" b="1" dirty="0">
                <a:solidFill>
                  <a:srgbClr val="767171"/>
                </a:solidFill>
                <a:latin typeface="Century Gothic"/>
                <a:ea typeface="Century Gothic"/>
                <a:cs typeface="Century Gothic"/>
                <a:sym typeface="Century Gothic"/>
              </a:rPr>
              <a:t>Joshua Willis</a:t>
            </a:r>
            <a:r>
              <a:rPr lang="en-US" sz="1800" dirty="0">
                <a:solidFill>
                  <a:srgbClr val="767171"/>
                </a:solidFill>
                <a:latin typeface="Century Gothic"/>
                <a:ea typeface="Century Gothic"/>
                <a:cs typeface="Century Gothic"/>
                <a:sym typeface="Century Gothic"/>
              </a:rPr>
              <a:t>, Past Contributor</a:t>
            </a:r>
          </a:p>
          <a:p>
            <a:pPr marL="0" indent="0">
              <a:spcBef>
                <a:spcPts val="0"/>
              </a:spcBef>
              <a:buClr>
                <a:schemeClr val="dk1"/>
              </a:buClr>
              <a:buSzPct val="25000"/>
              <a:buNone/>
            </a:pPr>
            <a:r>
              <a:rPr lang="en-US" sz="1800" b="1" dirty="0">
                <a:solidFill>
                  <a:srgbClr val="767171"/>
                </a:solidFill>
                <a:latin typeface="Century Gothic"/>
                <a:ea typeface="Century Gothic"/>
                <a:cs typeface="Century Gothic"/>
                <a:sym typeface="Century Gothic"/>
              </a:rPr>
              <a:t>Natalia </a:t>
            </a:r>
            <a:r>
              <a:rPr lang="en-US" sz="1800" b="1" dirty="0" err="1">
                <a:solidFill>
                  <a:srgbClr val="767171"/>
                </a:solidFill>
                <a:latin typeface="Century Gothic"/>
                <a:ea typeface="Century Gothic"/>
                <a:cs typeface="Century Gothic"/>
                <a:sym typeface="Century Gothic"/>
              </a:rPr>
              <a:t>Bhattacharjee</a:t>
            </a:r>
            <a:r>
              <a:rPr lang="en-US" sz="1800" dirty="0">
                <a:solidFill>
                  <a:srgbClr val="767171"/>
                </a:solidFill>
                <a:latin typeface="Century Gothic"/>
                <a:ea typeface="Century Gothic"/>
                <a:cs typeface="Century Gothic"/>
                <a:sym typeface="Century Gothic"/>
              </a:rPr>
              <a:t>, Past Contributor</a:t>
            </a:r>
          </a:p>
          <a:p>
            <a:pPr marL="0" indent="0">
              <a:spcBef>
                <a:spcPts val="0"/>
              </a:spcBef>
              <a:buClr>
                <a:schemeClr val="dk1"/>
              </a:buClr>
              <a:buSzPct val="25000"/>
              <a:buNone/>
            </a:pPr>
            <a:r>
              <a:rPr lang="en-US" sz="1800" b="1" dirty="0">
                <a:solidFill>
                  <a:srgbClr val="767171"/>
                </a:solidFill>
                <a:latin typeface="Century Gothic"/>
                <a:ea typeface="Century Gothic"/>
                <a:cs typeface="Century Gothic"/>
                <a:sym typeface="Century Gothic"/>
              </a:rPr>
              <a:t>Stephen Jordan</a:t>
            </a:r>
            <a:r>
              <a:rPr lang="en-US" sz="1800" dirty="0">
                <a:solidFill>
                  <a:srgbClr val="767171"/>
                </a:solidFill>
                <a:latin typeface="Century Gothic"/>
                <a:ea typeface="Century Gothic"/>
                <a:cs typeface="Century Gothic"/>
                <a:sym typeface="Century Gothic"/>
              </a:rPr>
              <a:t>, Past Contributor</a:t>
            </a:r>
          </a:p>
          <a:p>
            <a:pPr marL="0" lvl="0" indent="0">
              <a:spcBef>
                <a:spcPts val="0"/>
              </a:spcBef>
              <a:buClr>
                <a:schemeClr val="dk1"/>
              </a:buClr>
              <a:buSzPct val="25000"/>
              <a:buNone/>
            </a:pPr>
            <a:endParaRPr lang="en-US" sz="1800" dirty="0">
              <a:solidFill>
                <a:srgbClr val="767171"/>
              </a:solidFill>
              <a:latin typeface="Century Gothic"/>
              <a:ea typeface="Century Gothic"/>
              <a:cs typeface="Century Gothic"/>
              <a:sym typeface="Century Gothic"/>
            </a:endParaRPr>
          </a:p>
          <a:p>
            <a:pPr marL="0" lvl="0" indent="0">
              <a:spcBef>
                <a:spcPts val="0"/>
              </a:spcBef>
              <a:buClr>
                <a:schemeClr val="dk1"/>
              </a:buClr>
              <a:buSzPct val="25000"/>
              <a:buNone/>
            </a:pPr>
            <a:endParaRPr lang="en-US" sz="18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lang="en-US" sz="20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sz="20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ct val="25000"/>
              <a:buFont typeface="Arial"/>
              <a:buNone/>
            </a:pPr>
            <a:endParaRPr sz="2000" b="0" i="0" u="none" strike="noStrike" cap="none" dirty="0">
              <a:solidFill>
                <a:srgbClr val="76717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57070"/>
              </a:buClr>
              <a:buSzPct val="25000"/>
              <a:buFont typeface="Arial"/>
              <a:buNone/>
            </a:pPr>
            <a:endParaRPr sz="2800" b="1" i="0" u="none" strike="noStrike" cap="none" dirty="0" smtClean="0">
              <a:solidFill>
                <a:srgbClr val="5B9BD5"/>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757070"/>
              </a:buClr>
              <a:buSzPct val="25000"/>
              <a:buFont typeface="Arial"/>
              <a:buNone/>
            </a:pPr>
            <a:endParaRPr sz="2800" b="1" i="0" u="none" strike="noStrike" cap="none" dirty="0">
              <a:solidFill>
                <a:srgbClr val="5B9BD5"/>
              </a:solidFill>
              <a:latin typeface="Century Gothic"/>
              <a:ea typeface="Century Gothic"/>
              <a:cs typeface="Century Gothic"/>
              <a:sym typeface="Century Gothic"/>
            </a:endParaRPr>
          </a:p>
        </p:txBody>
      </p:sp>
      <p:pic>
        <p:nvPicPr>
          <p:cNvPr id="3" name="Picture 2"/>
          <p:cNvPicPr>
            <a:picLocks noChangeAspect="1"/>
          </p:cNvPicPr>
          <p:nvPr/>
        </p:nvPicPr>
        <p:blipFill>
          <a:blip r:embed="rId3"/>
          <a:stretch>
            <a:fillRect/>
          </a:stretch>
        </p:blipFill>
        <p:spPr>
          <a:xfrm>
            <a:off x="7635280" y="589809"/>
            <a:ext cx="3733800" cy="2426186"/>
          </a:xfrm>
          <a:prstGeom prst="rect">
            <a:avLst/>
          </a:prstGeom>
        </p:spPr>
      </p:pic>
      <p:pic>
        <p:nvPicPr>
          <p:cNvPr id="14" name="Shape 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73166" y="3227980"/>
            <a:ext cx="1795914" cy="1989839"/>
          </a:xfrm>
          <a:prstGeom prst="rect">
            <a:avLst/>
          </a:prstGeom>
          <a:noFill/>
          <a:ln>
            <a:noFill/>
          </a:ln>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1036" y="3156736"/>
            <a:ext cx="2636209" cy="1977157"/>
          </a:xfrm>
          <a:prstGeom prst="rect">
            <a:avLst/>
          </a:prstGeom>
        </p:spPr>
      </p:pic>
    </p:spTree>
    <p:extLst>
      <p:ext uri="{BB962C8B-B14F-4D97-AF65-F5344CB8AC3E}">
        <p14:creationId xmlns:p14="http://schemas.microsoft.com/office/powerpoint/2010/main" val="199793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000125" y="365122"/>
            <a:ext cx="9413276"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dirty="0" smtClean="0">
                <a:solidFill>
                  <a:srgbClr val="57688F"/>
                </a:solidFill>
                <a:latin typeface="Century Gothic"/>
                <a:ea typeface="Century Gothic"/>
                <a:cs typeface="Century Gothic"/>
                <a:sym typeface="Century Gothic"/>
              </a:rPr>
              <a:t>Outline</a:t>
            </a:r>
            <a:endParaRPr lang="en-US" sz="4800" b="0" i="0" u="none" strike="noStrike" cap="none" dirty="0">
              <a:solidFill>
                <a:srgbClr val="57688F"/>
              </a:solidFill>
              <a:latin typeface="Century Gothic"/>
              <a:ea typeface="Century Gothic"/>
              <a:cs typeface="Century Gothic"/>
              <a:sym typeface="Century Gothic"/>
            </a:endParaRPr>
          </a:p>
        </p:txBody>
      </p:sp>
      <p:sp>
        <p:nvSpPr>
          <p:cNvPr id="101" name="Shape 101"/>
          <p:cNvSpPr txBox="1">
            <a:spLocks noGrp="1"/>
          </p:cNvSpPr>
          <p:nvPr>
            <p:ph type="body" idx="1"/>
          </p:nvPr>
        </p:nvSpPr>
        <p:spPr>
          <a:xfrm>
            <a:off x="1056353" y="1538544"/>
            <a:ext cx="3743996" cy="4657077"/>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Project </a:t>
            </a:r>
            <a:r>
              <a:rPr lang="en-US" sz="2000" b="0" i="0" u="none" strike="noStrike" cap="none" dirty="0">
                <a:solidFill>
                  <a:srgbClr val="757070"/>
                </a:solidFill>
                <a:latin typeface="Century Gothic"/>
                <a:ea typeface="Century Gothic"/>
                <a:cs typeface="Century Gothic"/>
                <a:sym typeface="Century Gothic"/>
              </a:rPr>
              <a:t>Objectives </a:t>
            </a:r>
          </a:p>
          <a:p>
            <a:pPr marL="342900" marR="0" lvl="0" indent="-342900" algn="l" rtl="0">
              <a:lnSpc>
                <a:spcPct val="150000"/>
              </a:lnSpc>
              <a:spcBef>
                <a:spcPts val="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Study </a:t>
            </a:r>
            <a:r>
              <a:rPr lang="en-US" sz="2000" b="0" i="0" u="none" strike="noStrike" cap="none" dirty="0">
                <a:solidFill>
                  <a:srgbClr val="757070"/>
                </a:solidFill>
                <a:latin typeface="Century Gothic"/>
                <a:ea typeface="Century Gothic"/>
                <a:cs typeface="Century Gothic"/>
                <a:sym typeface="Century Gothic"/>
              </a:rPr>
              <a:t>Area </a:t>
            </a:r>
            <a:r>
              <a:rPr lang="en-US" sz="2000" b="0" i="0" u="none" strike="noStrike" cap="none" dirty="0" smtClean="0">
                <a:solidFill>
                  <a:srgbClr val="757070"/>
                </a:solidFill>
                <a:latin typeface="Century Gothic"/>
                <a:ea typeface="Century Gothic"/>
                <a:cs typeface="Century Gothic"/>
                <a:sym typeface="Century Gothic"/>
              </a:rPr>
              <a:t>&amp; Period</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Community Concerns</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Methodology</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Results</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Conclusions</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Limitations</a:t>
            </a: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Future </a:t>
            </a:r>
            <a:r>
              <a:rPr lang="en-US" dirty="0">
                <a:solidFill>
                  <a:srgbClr val="757070"/>
                </a:solidFill>
              </a:rPr>
              <a:t>W</a:t>
            </a:r>
            <a:r>
              <a:rPr lang="en-US" sz="2000" b="0" i="0" u="none" strike="noStrike" cap="none" dirty="0" smtClean="0">
                <a:solidFill>
                  <a:srgbClr val="757070"/>
                </a:solidFill>
                <a:latin typeface="Century Gothic"/>
                <a:ea typeface="Century Gothic"/>
                <a:cs typeface="Century Gothic"/>
                <a:sym typeface="Century Gothic"/>
              </a:rPr>
              <a:t>ork</a:t>
            </a:r>
            <a:endParaRPr lang="en-US" sz="2000" b="0" i="0" u="none" strike="noStrike" cap="none" dirty="0">
              <a:solidFill>
                <a:srgbClr val="757070"/>
              </a:solidFill>
              <a:latin typeface="Century Gothic"/>
              <a:ea typeface="Century Gothic"/>
              <a:cs typeface="Century Gothic"/>
              <a:sym typeface="Century Gothic"/>
            </a:endParaRPr>
          </a:p>
          <a:p>
            <a:pPr marL="342900" marR="0" lvl="0" indent="-342900" algn="l" rtl="0">
              <a:lnSpc>
                <a:spcPct val="150000"/>
              </a:lnSpc>
              <a:spcBef>
                <a:spcPts val="200"/>
              </a:spcBef>
              <a:spcAft>
                <a:spcPts val="0"/>
              </a:spcAft>
              <a:buClr>
                <a:srgbClr val="57688F"/>
              </a:buClr>
              <a:buSzPct val="100000"/>
              <a:buFont typeface="Webdings" panose="05030102010509060703" pitchFamily="18" charset="2"/>
              <a:buChar char=""/>
            </a:pPr>
            <a:r>
              <a:rPr lang="en-US" sz="2000" b="0" i="0" u="none" strike="noStrike" cap="none" dirty="0" smtClean="0">
                <a:solidFill>
                  <a:srgbClr val="757070"/>
                </a:solidFill>
                <a:latin typeface="Century Gothic"/>
                <a:ea typeface="Century Gothic"/>
                <a:cs typeface="Century Gothic"/>
                <a:sym typeface="Century Gothic"/>
              </a:rPr>
              <a:t>Acknowledgements</a:t>
            </a:r>
            <a:endParaRPr lang="en-US" sz="2000" b="0" i="0" u="none" strike="noStrike" cap="none" dirty="0">
              <a:solidFill>
                <a:srgbClr val="757070"/>
              </a:solidFill>
              <a:latin typeface="Century Gothic"/>
              <a:ea typeface="Century Gothic"/>
              <a:cs typeface="Century Gothic"/>
              <a:sym typeface="Century Gothic"/>
            </a:endParaRPr>
          </a:p>
        </p:txBody>
      </p:sp>
      <p:sp>
        <p:nvSpPr>
          <p:cNvPr id="102" name="Shape 102"/>
          <p:cNvSpPr txBox="1"/>
          <p:nvPr/>
        </p:nvSpPr>
        <p:spPr>
          <a:xfrm>
            <a:off x="8746996" y="6519994"/>
            <a:ext cx="3445002" cy="274318"/>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000000"/>
              </a:buClr>
              <a:buSzPct val="25000"/>
              <a:buFont typeface="Arial"/>
              <a:buNone/>
            </a:pPr>
            <a:r>
              <a:rPr lang="en-US" sz="1200" b="0" i="0" u="none" strike="noStrike" cap="none">
                <a:solidFill>
                  <a:srgbClr val="000000"/>
                </a:solidFill>
                <a:latin typeface="Century Gothic"/>
                <a:ea typeface="Century Gothic"/>
                <a:cs typeface="Century Gothic"/>
                <a:sym typeface="Century Gothic"/>
              </a:rPr>
              <a:t>Image Credit: Monet</a:t>
            </a:r>
          </a:p>
        </p:txBody>
      </p:sp>
      <p:pic>
        <p:nvPicPr>
          <p:cNvPr id="103" name="Shape 1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27062" y="930874"/>
            <a:ext cx="6664936" cy="5872419"/>
          </a:xfrm>
          <a:prstGeom prst="rect">
            <a:avLst/>
          </a:prstGeom>
          <a:noFill/>
          <a:ln>
            <a:noFill/>
          </a:ln>
        </p:spPr>
      </p:pic>
      <p:sp>
        <p:nvSpPr>
          <p:cNvPr id="104" name="Shape 104"/>
          <p:cNvSpPr txBox="1"/>
          <p:nvPr/>
        </p:nvSpPr>
        <p:spPr>
          <a:xfrm>
            <a:off x="9841350" y="6442700"/>
            <a:ext cx="2360100" cy="4524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200" b="0" i="0" u="none" strike="noStrike" cap="none">
                <a:solidFill>
                  <a:srgbClr val="F3F3F3"/>
                </a:solidFill>
                <a:latin typeface="Century Gothic"/>
                <a:ea typeface="Century Gothic"/>
                <a:cs typeface="Century Gothic"/>
                <a:sym typeface="Century Gothic"/>
              </a:rPr>
              <a:t>Image Credit: Public Domain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Project Objectives</a:t>
            </a:r>
          </a:p>
        </p:txBody>
      </p:sp>
      <p:sp>
        <p:nvSpPr>
          <p:cNvPr id="111" name="Shape 111"/>
          <p:cNvSpPr txBox="1">
            <a:spLocks noGrp="1"/>
          </p:cNvSpPr>
          <p:nvPr>
            <p:ph type="body" idx="1"/>
          </p:nvPr>
        </p:nvSpPr>
        <p:spPr>
          <a:xfrm>
            <a:off x="5431692" y="1328615"/>
            <a:ext cx="6572738" cy="5048738"/>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586991"/>
              </a:buClr>
              <a:buSzPct val="25000"/>
              <a:buFont typeface="Arial"/>
              <a:buNone/>
            </a:pPr>
            <a:r>
              <a:rPr lang="en-US" sz="2220" b="1" i="0" u="none" strike="noStrike" cap="none" dirty="0">
                <a:solidFill>
                  <a:srgbClr val="586991"/>
                </a:solidFill>
                <a:latin typeface="Century Gothic"/>
                <a:ea typeface="Century Gothic"/>
                <a:cs typeface="Century Gothic"/>
                <a:sym typeface="Century Gothic"/>
              </a:rPr>
              <a:t>Analyze </a:t>
            </a:r>
            <a:r>
              <a:rPr lang="en-US" sz="2220" b="0" i="0" u="none" strike="noStrike" cap="none" dirty="0">
                <a:solidFill>
                  <a:srgbClr val="7F7F7F"/>
                </a:solidFill>
                <a:latin typeface="Century Gothic"/>
                <a:ea typeface="Century Gothic"/>
                <a:cs typeface="Century Gothic"/>
                <a:sym typeface="Century Gothic"/>
              </a:rPr>
              <a:t>vegetation and fire fuel change before, during, and after the fall 2016 wildfires using Landsat </a:t>
            </a:r>
            <a:r>
              <a:rPr lang="en-US" sz="2220" b="0" i="0" u="none" strike="noStrike" cap="none" dirty="0" smtClean="0">
                <a:solidFill>
                  <a:srgbClr val="7F7F7F"/>
                </a:solidFill>
                <a:latin typeface="Century Gothic"/>
                <a:ea typeface="Century Gothic"/>
                <a:cs typeface="Century Gothic"/>
                <a:sym typeface="Century Gothic"/>
              </a:rPr>
              <a:t>8 OLI, </a:t>
            </a:r>
            <a:r>
              <a:rPr lang="en-US" sz="2220" b="0" i="0" u="none" strike="noStrike" cap="none" dirty="0">
                <a:solidFill>
                  <a:srgbClr val="7F7F7F"/>
                </a:solidFill>
                <a:latin typeface="Century Gothic"/>
                <a:ea typeface="Century Gothic"/>
                <a:cs typeface="Century Gothic"/>
                <a:sym typeface="Century Gothic"/>
              </a:rPr>
              <a:t>Terra </a:t>
            </a:r>
            <a:r>
              <a:rPr lang="en-US" sz="2220" b="0" i="0" u="none" strike="noStrike" cap="none" dirty="0" smtClean="0">
                <a:solidFill>
                  <a:srgbClr val="7F7F7F"/>
                </a:solidFill>
                <a:latin typeface="Century Gothic"/>
                <a:ea typeface="Century Gothic"/>
                <a:cs typeface="Century Gothic"/>
                <a:sym typeface="Century Gothic"/>
              </a:rPr>
              <a:t>MODIS</a:t>
            </a:r>
            <a:r>
              <a:rPr lang="en-US" sz="2220" dirty="0">
                <a:solidFill>
                  <a:srgbClr val="7F7F7F"/>
                </a:solidFill>
              </a:rPr>
              <a:t> </a:t>
            </a:r>
            <a:r>
              <a:rPr lang="en-US" sz="2220" dirty="0" smtClean="0">
                <a:solidFill>
                  <a:srgbClr val="7F7F7F"/>
                </a:solidFill>
              </a:rPr>
              <a:t>and</a:t>
            </a:r>
            <a:r>
              <a:rPr lang="en-US" sz="2220" b="0" i="0" u="none" strike="noStrike" cap="none" dirty="0" smtClean="0">
                <a:solidFill>
                  <a:srgbClr val="7F7F7F"/>
                </a:solidFill>
                <a:latin typeface="Century Gothic"/>
                <a:ea typeface="Century Gothic"/>
                <a:cs typeface="Century Gothic"/>
                <a:sym typeface="Century Gothic"/>
              </a:rPr>
              <a:t> </a:t>
            </a:r>
            <a:r>
              <a:rPr lang="en-US" sz="2220" b="0" i="0" u="none" strike="noStrike" cap="none" dirty="0">
                <a:solidFill>
                  <a:srgbClr val="7F7F7F"/>
                </a:solidFill>
                <a:latin typeface="Century Gothic"/>
                <a:ea typeface="Century Gothic"/>
                <a:cs typeface="Century Gothic"/>
                <a:sym typeface="Century Gothic"/>
              </a:rPr>
              <a:t>ASTER, and Sentinel II </a:t>
            </a:r>
            <a:r>
              <a:rPr lang="en-US" sz="2220" b="0" i="0" u="none" strike="noStrike" cap="none" dirty="0" smtClean="0">
                <a:solidFill>
                  <a:srgbClr val="7F7F7F"/>
                </a:solidFill>
                <a:latin typeface="Century Gothic"/>
                <a:ea typeface="Century Gothic"/>
                <a:cs typeface="Century Gothic"/>
                <a:sym typeface="Century Gothic"/>
              </a:rPr>
              <a:t>MSI </a:t>
            </a:r>
            <a:r>
              <a:rPr lang="en-US" sz="2220" b="0" i="0" u="none" strike="noStrike" cap="none" dirty="0" smtClean="0">
                <a:solidFill>
                  <a:srgbClr val="7F7F7F"/>
                </a:solidFill>
                <a:latin typeface="Century Gothic"/>
                <a:ea typeface="Century Gothic"/>
                <a:cs typeface="Century Gothic"/>
                <a:sym typeface="Century Gothic"/>
              </a:rPr>
              <a:t>data</a:t>
            </a:r>
            <a:endParaRPr lang="en-US" sz="2220" b="0" i="0" u="none" strike="noStrike" cap="none" dirty="0">
              <a:solidFill>
                <a:srgbClr val="7F7F7F"/>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rgbClr val="3F3F3F"/>
              </a:buClr>
              <a:buSzPct val="25000"/>
              <a:buFont typeface="Arial"/>
              <a:buNone/>
            </a:pPr>
            <a:endParaRPr sz="2220" b="0" i="0" u="none" strike="noStrike" cap="none" dirty="0">
              <a:solidFill>
                <a:srgbClr val="7F7F7F"/>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rgbClr val="586991"/>
              </a:buClr>
              <a:buSzPct val="25000"/>
              <a:buFont typeface="Arial"/>
              <a:buNone/>
            </a:pPr>
            <a:r>
              <a:rPr lang="en-US" sz="2220" b="1" i="0" u="none" strike="noStrike" cap="none" dirty="0">
                <a:solidFill>
                  <a:srgbClr val="586991"/>
                </a:solidFill>
                <a:latin typeface="Century Gothic"/>
                <a:ea typeface="Century Gothic"/>
                <a:cs typeface="Century Gothic"/>
                <a:sym typeface="Century Gothic"/>
              </a:rPr>
              <a:t>Create </a:t>
            </a:r>
            <a:r>
              <a:rPr lang="en-US" sz="2220" b="0" i="0" u="none" strike="noStrike" cap="none" dirty="0">
                <a:solidFill>
                  <a:srgbClr val="7F7F7F"/>
                </a:solidFill>
                <a:latin typeface="Century Gothic"/>
                <a:ea typeface="Century Gothic"/>
                <a:cs typeface="Century Gothic"/>
                <a:sym typeface="Century Gothic"/>
              </a:rPr>
              <a:t>a wildfire vulnerability model based on a range of environmental factors including elevation, vegetation, soil moisture, and land cover type, and socioeconomic factors, such as income, race, and </a:t>
            </a:r>
            <a:r>
              <a:rPr lang="en-US" sz="2220" b="0" i="0" u="none" strike="noStrike" cap="none" dirty="0" smtClean="0">
                <a:solidFill>
                  <a:srgbClr val="7F7F7F"/>
                </a:solidFill>
                <a:latin typeface="Century Gothic"/>
                <a:ea typeface="Century Gothic"/>
                <a:cs typeface="Century Gothic"/>
                <a:sym typeface="Century Gothic"/>
              </a:rPr>
              <a:t>housing</a:t>
            </a:r>
            <a:endParaRPr lang="en-US" sz="2220" b="0" i="0" u="none" strike="noStrike" cap="none" dirty="0">
              <a:solidFill>
                <a:srgbClr val="7F7F7F"/>
              </a:solidFill>
              <a:latin typeface="Century Gothic"/>
              <a:ea typeface="Century Gothic"/>
              <a:cs typeface="Century Gothic"/>
              <a:sym typeface="Century Gothic"/>
            </a:endParaRPr>
          </a:p>
          <a:p>
            <a:pPr lvl="0">
              <a:lnSpc>
                <a:spcPct val="80000"/>
              </a:lnSpc>
              <a:buClr>
                <a:srgbClr val="586991"/>
              </a:buClr>
              <a:buSzPct val="25000"/>
              <a:buNone/>
            </a:pPr>
            <a:endParaRPr lang="en-US" sz="2220" b="1" dirty="0" smtClean="0">
              <a:solidFill>
                <a:srgbClr val="586991"/>
              </a:solidFill>
            </a:endParaRPr>
          </a:p>
          <a:p>
            <a:pPr lvl="0">
              <a:lnSpc>
                <a:spcPct val="80000"/>
              </a:lnSpc>
              <a:buClr>
                <a:srgbClr val="586991"/>
              </a:buClr>
              <a:buSzPct val="25000"/>
              <a:buNone/>
            </a:pPr>
            <a:r>
              <a:rPr lang="en-US" sz="2220" b="1" dirty="0" smtClean="0">
                <a:solidFill>
                  <a:srgbClr val="586991"/>
                </a:solidFill>
              </a:rPr>
              <a:t>Explore </a:t>
            </a:r>
            <a:r>
              <a:rPr lang="en-US" sz="2220" dirty="0">
                <a:solidFill>
                  <a:srgbClr val="7F7F7F"/>
                </a:solidFill>
              </a:rPr>
              <a:t>the social and biological factors that may lead to increased wildfire susceptibility in the Southern Appalachian region of the United </a:t>
            </a:r>
            <a:r>
              <a:rPr lang="en-US" sz="2220" dirty="0" smtClean="0">
                <a:solidFill>
                  <a:srgbClr val="7F7F7F"/>
                </a:solidFill>
              </a:rPr>
              <a:t>States</a:t>
            </a:r>
            <a:endParaRPr lang="en-US" sz="2220" dirty="0">
              <a:solidFill>
                <a:srgbClr val="7F7F7F"/>
              </a:solidFill>
            </a:endParaRPr>
          </a:p>
        </p:txBody>
      </p:sp>
      <p:sp>
        <p:nvSpPr>
          <p:cNvPr id="112" name="Shape 112"/>
          <p:cNvSpPr txBox="1"/>
          <p:nvPr/>
        </p:nvSpPr>
        <p:spPr>
          <a:xfrm>
            <a:off x="2265883" y="4898912"/>
            <a:ext cx="26420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200" b="0" i="0" u="none" strike="noStrike" cap="none">
                <a:solidFill>
                  <a:srgbClr val="757070"/>
                </a:solidFill>
                <a:latin typeface="Century Gothic"/>
                <a:ea typeface="Century Gothic"/>
                <a:cs typeface="Century Gothic"/>
                <a:sym typeface="Century Gothic"/>
              </a:rPr>
              <a:t>Image Credit: John McColgan</a:t>
            </a:r>
          </a:p>
        </p:txBody>
      </p:sp>
      <p:pic>
        <p:nvPicPr>
          <p:cNvPr id="113" name="Shape 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180" y="1898059"/>
            <a:ext cx="4859197" cy="30008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Study Area &amp; Period</a:t>
            </a:r>
          </a:p>
        </p:txBody>
      </p:sp>
      <p:pic>
        <p:nvPicPr>
          <p:cNvPr id="120" name="Shape 1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67400" y="1329395"/>
            <a:ext cx="5570570" cy="5300003"/>
          </a:xfrm>
          <a:prstGeom prst="rect">
            <a:avLst/>
          </a:prstGeom>
          <a:noFill/>
          <a:ln>
            <a:noFill/>
          </a:ln>
        </p:spPr>
      </p:pic>
      <p:pic>
        <p:nvPicPr>
          <p:cNvPr id="121" name="Shape 1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734" y="1373037"/>
            <a:ext cx="5105398" cy="3808560"/>
          </a:xfrm>
          <a:prstGeom prst="rect">
            <a:avLst/>
          </a:prstGeom>
          <a:noFill/>
          <a:ln>
            <a:noFill/>
          </a:ln>
        </p:spPr>
      </p:pic>
      <p:sp>
        <p:nvSpPr>
          <p:cNvPr id="122" name="Shape 122"/>
          <p:cNvSpPr txBox="1"/>
          <p:nvPr/>
        </p:nvSpPr>
        <p:spPr>
          <a:xfrm>
            <a:off x="8620028" y="2787366"/>
            <a:ext cx="1723409"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entury Gothic"/>
              <a:buNone/>
            </a:pPr>
            <a:r>
              <a:rPr lang="en-US" sz="2000" b="0" i="0" u="none" strike="noStrike" cap="none">
                <a:solidFill>
                  <a:schemeClr val="dk1"/>
                </a:solidFill>
                <a:latin typeface="Century Gothic"/>
                <a:ea typeface="Century Gothic"/>
                <a:cs typeface="Century Gothic"/>
                <a:sym typeface="Century Gothic"/>
              </a:rPr>
              <a:t>Knoxville</a:t>
            </a:r>
          </a:p>
        </p:txBody>
      </p:sp>
      <p:sp>
        <p:nvSpPr>
          <p:cNvPr id="123" name="Shape 123"/>
          <p:cNvSpPr txBox="1"/>
          <p:nvPr/>
        </p:nvSpPr>
        <p:spPr>
          <a:xfrm>
            <a:off x="6581000" y="3057348"/>
            <a:ext cx="1905678"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entury Gothic"/>
              <a:buNone/>
            </a:pPr>
            <a:r>
              <a:rPr lang="en-US" sz="2000" b="0" i="0" u="none" strike="noStrike" cap="none">
                <a:solidFill>
                  <a:schemeClr val="dk1"/>
                </a:solidFill>
                <a:latin typeface="Century Gothic"/>
                <a:ea typeface="Century Gothic"/>
                <a:cs typeface="Century Gothic"/>
                <a:sym typeface="Century Gothic"/>
              </a:rPr>
              <a:t>Oak Ridge</a:t>
            </a:r>
          </a:p>
        </p:txBody>
      </p:sp>
      <p:sp>
        <p:nvSpPr>
          <p:cNvPr id="124" name="Shape 124"/>
          <p:cNvSpPr txBox="1"/>
          <p:nvPr/>
        </p:nvSpPr>
        <p:spPr>
          <a:xfrm>
            <a:off x="7080139" y="3525701"/>
            <a:ext cx="192874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entury Gothic"/>
              <a:buNone/>
            </a:pPr>
            <a:r>
              <a:rPr lang="en-US" sz="2000" b="0" i="0" u="none" strike="noStrike" cap="none">
                <a:solidFill>
                  <a:schemeClr val="dk1"/>
                </a:solidFill>
                <a:latin typeface="Century Gothic"/>
                <a:ea typeface="Century Gothic"/>
                <a:cs typeface="Century Gothic"/>
                <a:sym typeface="Century Gothic"/>
              </a:rPr>
              <a:t>Maryville</a:t>
            </a:r>
          </a:p>
        </p:txBody>
      </p:sp>
      <p:cxnSp>
        <p:nvCxnSpPr>
          <p:cNvPr id="125" name="Shape 125"/>
          <p:cNvCxnSpPr/>
          <p:nvPr/>
        </p:nvCxnSpPr>
        <p:spPr>
          <a:xfrm>
            <a:off x="762000" y="3276600"/>
            <a:ext cx="5333997" cy="2916717"/>
          </a:xfrm>
          <a:prstGeom prst="straightConnector1">
            <a:avLst/>
          </a:prstGeom>
          <a:noFill/>
          <a:ln w="9525" cap="flat" cmpd="sng">
            <a:solidFill>
              <a:srgbClr val="5597D3"/>
            </a:solidFill>
            <a:prstDash val="solid"/>
            <a:round/>
            <a:headEnd type="none" w="med" len="med"/>
            <a:tailEnd type="none" w="med" len="med"/>
          </a:ln>
        </p:spPr>
      </p:cxnSp>
      <p:cxnSp>
        <p:nvCxnSpPr>
          <p:cNvPr id="126" name="Shape 126"/>
          <p:cNvCxnSpPr/>
          <p:nvPr/>
        </p:nvCxnSpPr>
        <p:spPr>
          <a:xfrm rot="10800000" flipH="1">
            <a:off x="1295400" y="1524000"/>
            <a:ext cx="5118788" cy="977972"/>
          </a:xfrm>
          <a:prstGeom prst="straightConnector1">
            <a:avLst/>
          </a:prstGeom>
          <a:noFill/>
          <a:ln w="9525" cap="flat" cmpd="sng">
            <a:solidFill>
              <a:srgbClr val="5597D3"/>
            </a:solidFill>
            <a:prstDash val="solid"/>
            <a:round/>
            <a:headEnd type="none" w="med" len="med"/>
            <a:tailEnd type="none" w="med" len="med"/>
          </a:ln>
        </p:spPr>
      </p:cxnSp>
      <p:pic>
        <p:nvPicPr>
          <p:cNvPr id="127" name="Shape 127" descr="Image result for N arrow ESRI"/>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20400" y="1602391"/>
            <a:ext cx="366764" cy="518130"/>
          </a:xfrm>
          <a:prstGeom prst="rect">
            <a:avLst/>
          </a:prstGeom>
          <a:noFill/>
          <a:ln>
            <a:noFill/>
          </a:ln>
        </p:spPr>
      </p:pic>
      <p:sp>
        <p:nvSpPr>
          <p:cNvPr id="128" name="Shape 128"/>
          <p:cNvSpPr txBox="1"/>
          <p:nvPr/>
        </p:nvSpPr>
        <p:spPr>
          <a:xfrm>
            <a:off x="2705100" y="2810734"/>
            <a:ext cx="44435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NC</a:t>
            </a:r>
          </a:p>
        </p:txBody>
      </p:sp>
      <p:sp>
        <p:nvSpPr>
          <p:cNvPr id="129" name="Shape 129"/>
          <p:cNvSpPr txBox="1"/>
          <p:nvPr/>
        </p:nvSpPr>
        <p:spPr>
          <a:xfrm>
            <a:off x="177703" y="2749571"/>
            <a:ext cx="42351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TN</a:t>
            </a:r>
          </a:p>
        </p:txBody>
      </p:sp>
      <p:sp>
        <p:nvSpPr>
          <p:cNvPr id="130" name="Shape 130"/>
          <p:cNvSpPr txBox="1"/>
          <p:nvPr/>
        </p:nvSpPr>
        <p:spPr>
          <a:xfrm>
            <a:off x="1073224" y="3955446"/>
            <a:ext cx="444352"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GA</a:t>
            </a:r>
          </a:p>
        </p:txBody>
      </p:sp>
      <p:sp>
        <p:nvSpPr>
          <p:cNvPr id="131" name="Shape 131"/>
          <p:cNvSpPr txBox="1"/>
          <p:nvPr/>
        </p:nvSpPr>
        <p:spPr>
          <a:xfrm>
            <a:off x="2388908" y="3571867"/>
            <a:ext cx="434734"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SC</a:t>
            </a:r>
          </a:p>
        </p:txBody>
      </p:sp>
      <p:sp>
        <p:nvSpPr>
          <p:cNvPr id="132" name="Shape 132"/>
          <p:cNvSpPr txBox="1"/>
          <p:nvPr/>
        </p:nvSpPr>
        <p:spPr>
          <a:xfrm>
            <a:off x="3255616" y="1852180"/>
            <a:ext cx="4251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VA</a:t>
            </a:r>
          </a:p>
        </p:txBody>
      </p:sp>
      <p:sp>
        <p:nvSpPr>
          <p:cNvPr id="133" name="Shape 133"/>
          <p:cNvSpPr txBox="1"/>
          <p:nvPr/>
        </p:nvSpPr>
        <p:spPr>
          <a:xfrm>
            <a:off x="755714" y="1798158"/>
            <a:ext cx="425116"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KY</a:t>
            </a:r>
          </a:p>
        </p:txBody>
      </p:sp>
      <p:sp>
        <p:nvSpPr>
          <p:cNvPr id="134" name="Shape 134"/>
          <p:cNvSpPr/>
          <p:nvPr/>
        </p:nvSpPr>
        <p:spPr>
          <a:xfrm>
            <a:off x="7453200" y="2737075"/>
            <a:ext cx="333622" cy="284016"/>
          </a:xfrm>
          <a:prstGeom prst="star5">
            <a:avLst>
              <a:gd name="adj" fmla="val 19098"/>
              <a:gd name="hf" fmla="val 105146"/>
              <a:gd name="vf" fmla="val 110557"/>
            </a:avLst>
          </a:prstGeom>
          <a:solidFill>
            <a:srgbClr val="FFFF00"/>
          </a:solidFill>
          <a:ln w="25400" cap="flat" cmpd="sng">
            <a:solidFill>
              <a:srgbClr val="4271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5" name="Shape 135"/>
          <p:cNvSpPr/>
          <p:nvPr/>
        </p:nvSpPr>
        <p:spPr>
          <a:xfrm>
            <a:off x="8319867" y="2903458"/>
            <a:ext cx="333622" cy="284016"/>
          </a:xfrm>
          <a:prstGeom prst="star5">
            <a:avLst>
              <a:gd name="adj" fmla="val 19098"/>
              <a:gd name="hf" fmla="val 105146"/>
              <a:gd name="vf" fmla="val 110557"/>
            </a:avLst>
          </a:prstGeom>
          <a:solidFill>
            <a:srgbClr val="FFFF00"/>
          </a:solidFill>
          <a:ln w="25400" cap="flat" cmpd="sng">
            <a:solidFill>
              <a:srgbClr val="4271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36" name="Shape 136"/>
          <p:cNvSpPr/>
          <p:nvPr/>
        </p:nvSpPr>
        <p:spPr>
          <a:xfrm>
            <a:off x="8176806" y="3377942"/>
            <a:ext cx="333622" cy="284016"/>
          </a:xfrm>
          <a:prstGeom prst="star5">
            <a:avLst>
              <a:gd name="adj" fmla="val 19098"/>
              <a:gd name="hf" fmla="val 105146"/>
              <a:gd name="vf" fmla="val 110557"/>
            </a:avLst>
          </a:prstGeom>
          <a:solidFill>
            <a:srgbClr val="FFFF00"/>
          </a:solidFill>
          <a:ln w="25400" cap="flat" cmpd="sng">
            <a:solidFill>
              <a:srgbClr val="42719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37" name="Shape 13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050" y="5352444"/>
            <a:ext cx="2917225" cy="375779"/>
          </a:xfrm>
          <a:prstGeom prst="rect">
            <a:avLst/>
          </a:prstGeom>
          <a:noFill/>
          <a:ln>
            <a:noFill/>
          </a:ln>
        </p:spPr>
      </p:pic>
      <p:pic>
        <p:nvPicPr>
          <p:cNvPr id="138" name="Shape 13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461667" y="6193317"/>
            <a:ext cx="1901532" cy="2947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Community Concerns</a:t>
            </a:r>
          </a:p>
        </p:txBody>
      </p:sp>
      <p:sp>
        <p:nvSpPr>
          <p:cNvPr id="145" name="Shape 145"/>
          <p:cNvSpPr txBox="1">
            <a:spLocks noGrp="1"/>
          </p:cNvSpPr>
          <p:nvPr>
            <p:ph type="body" idx="1"/>
          </p:nvPr>
        </p:nvSpPr>
        <p:spPr>
          <a:xfrm>
            <a:off x="4728307" y="1748614"/>
            <a:ext cx="7135446" cy="405821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000" b="0" i="0" u="none" strike="noStrike" cap="none" dirty="0">
                <a:solidFill>
                  <a:srgbClr val="7F7F7F"/>
                </a:solidFill>
                <a:latin typeface="Century Gothic"/>
                <a:ea typeface="Century Gothic"/>
                <a:cs typeface="Century Gothic"/>
                <a:sym typeface="Century Gothic"/>
              </a:rPr>
              <a:t>In November of 2016...</a:t>
            </a:r>
          </a:p>
          <a:p>
            <a:pPr marL="342900" marR="0" lvl="0" indent="-342900" algn="l" rtl="0">
              <a:lnSpc>
                <a:spcPct val="90000"/>
              </a:lnSpc>
              <a:spcBef>
                <a:spcPts val="0"/>
              </a:spcBef>
              <a:spcAft>
                <a:spcPts val="0"/>
              </a:spcAft>
              <a:buClr>
                <a:schemeClr val="dk2"/>
              </a:buClr>
              <a:buSzPct val="25000"/>
              <a:buFont typeface="Arial"/>
              <a:buNone/>
            </a:pPr>
            <a:endParaRPr sz="20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90000"/>
              </a:lnSpc>
              <a:spcBef>
                <a:spcPts val="0"/>
              </a:spcBef>
              <a:spcAft>
                <a:spcPts val="0"/>
              </a:spcAft>
              <a:buClr>
                <a:schemeClr val="dk2"/>
              </a:buClr>
              <a:buSzPct val="100000"/>
              <a:buFont typeface="Webdings" panose="05030102010509060703" pitchFamily="18" charset="2"/>
              <a:buChar char=""/>
            </a:pPr>
            <a:r>
              <a:rPr lang="en-US" sz="2000" b="0" i="0" u="none" strike="noStrike" cap="none" dirty="0">
                <a:solidFill>
                  <a:srgbClr val="7F7F7F"/>
                </a:solidFill>
                <a:latin typeface="Century Gothic"/>
                <a:ea typeface="Century Gothic"/>
                <a:cs typeface="Century Gothic"/>
                <a:sym typeface="Century Gothic"/>
              </a:rPr>
              <a:t>Nearly 60 individual wildfires damaged hundreds of buildings, caused power outages, and led to multiple evacuations</a:t>
            </a:r>
          </a:p>
          <a:p>
            <a:pPr marL="419100" marR="0" lvl="0" indent="-342900" algn="l" rtl="0">
              <a:lnSpc>
                <a:spcPct val="90000"/>
              </a:lnSpc>
              <a:spcBef>
                <a:spcPts val="0"/>
              </a:spcBef>
              <a:spcAft>
                <a:spcPts val="0"/>
              </a:spcAft>
              <a:buClr>
                <a:schemeClr val="dk2"/>
              </a:buClr>
              <a:buSzPct val="25000"/>
              <a:buFont typeface="Webdings" panose="05030102010509060703" pitchFamily="18" charset="2"/>
              <a:buChar char=""/>
            </a:pPr>
            <a:endParaRPr sz="20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90000"/>
              </a:lnSpc>
              <a:spcBef>
                <a:spcPts val="0"/>
              </a:spcBef>
              <a:spcAft>
                <a:spcPts val="0"/>
              </a:spcAft>
              <a:buClr>
                <a:schemeClr val="dk2"/>
              </a:buClr>
              <a:buSzPct val="100000"/>
              <a:buFont typeface="Webdings" panose="05030102010509060703" pitchFamily="18" charset="2"/>
              <a:buChar char=""/>
            </a:pPr>
            <a:r>
              <a:rPr lang="en-US" sz="2000" b="0" i="0" u="none" strike="noStrike" cap="none" dirty="0">
                <a:solidFill>
                  <a:srgbClr val="7F7F7F"/>
                </a:solidFill>
                <a:latin typeface="Century Gothic"/>
                <a:ea typeface="Century Gothic"/>
                <a:cs typeface="Century Gothic"/>
                <a:sym typeface="Century Gothic"/>
              </a:rPr>
              <a:t>Fires spread by 90 mph winds, low humidity, presence of fuel loads, and drought</a:t>
            </a:r>
          </a:p>
          <a:p>
            <a:pPr marL="419100" marR="0" lvl="0" indent="-342900" algn="l" rtl="0">
              <a:lnSpc>
                <a:spcPct val="90000"/>
              </a:lnSpc>
              <a:spcBef>
                <a:spcPts val="0"/>
              </a:spcBef>
              <a:spcAft>
                <a:spcPts val="0"/>
              </a:spcAft>
              <a:buClr>
                <a:schemeClr val="dk2"/>
              </a:buClr>
              <a:buSzPct val="25000"/>
              <a:buFont typeface="Webdings" panose="05030102010509060703" pitchFamily="18" charset="2"/>
              <a:buChar char=""/>
            </a:pPr>
            <a:endParaRPr sz="2000" b="0" i="0" u="none" strike="noStrike" cap="none" dirty="0">
              <a:solidFill>
                <a:srgbClr val="7F7F7F"/>
              </a:solidFill>
              <a:latin typeface="Century Gothic"/>
              <a:ea typeface="Century Gothic"/>
              <a:cs typeface="Century Gothic"/>
              <a:sym typeface="Century Gothic"/>
            </a:endParaRPr>
          </a:p>
          <a:p>
            <a:pPr marL="457200" marR="0" lvl="0" indent="-381000" algn="l" rtl="0">
              <a:lnSpc>
                <a:spcPct val="90000"/>
              </a:lnSpc>
              <a:spcBef>
                <a:spcPts val="0"/>
              </a:spcBef>
              <a:spcAft>
                <a:spcPts val="0"/>
              </a:spcAft>
              <a:buClr>
                <a:schemeClr val="dk2"/>
              </a:buClr>
              <a:buSzPct val="100000"/>
              <a:buFont typeface="Webdings" panose="05030102010509060703" pitchFamily="18" charset="2"/>
              <a:buChar char=""/>
            </a:pPr>
            <a:r>
              <a:rPr lang="en-US" sz="2000" b="0" i="0" u="none" strike="noStrike" cap="none" dirty="0">
                <a:solidFill>
                  <a:srgbClr val="7F7F7F"/>
                </a:solidFill>
                <a:latin typeface="Century Gothic"/>
                <a:ea typeface="Century Gothic"/>
                <a:cs typeface="Century Gothic"/>
                <a:sym typeface="Century Gothic"/>
              </a:rPr>
              <a:t>Over 15,000 acres burned within Great Smoky Mountains National Park and the adjacent popular tourist areas of Gatlinburg and </a:t>
            </a:r>
            <a:r>
              <a:rPr lang="en-US" sz="2000" b="0" i="0" u="none" strike="noStrike" cap="none" dirty="0" smtClean="0">
                <a:solidFill>
                  <a:srgbClr val="7F7F7F"/>
                </a:solidFill>
                <a:latin typeface="Century Gothic"/>
                <a:ea typeface="Century Gothic"/>
                <a:cs typeface="Century Gothic"/>
                <a:sym typeface="Century Gothic"/>
              </a:rPr>
              <a:t>Pigeon Forge</a:t>
            </a:r>
            <a:endParaRPr lang="en-US" sz="2000" b="0" i="0" u="none" strike="noStrike" cap="none" dirty="0">
              <a:solidFill>
                <a:srgbClr val="7F7F7F"/>
              </a:solidFill>
              <a:latin typeface="Century Gothic"/>
              <a:ea typeface="Century Gothic"/>
              <a:cs typeface="Century Gothic"/>
              <a:sym typeface="Century Gothic"/>
            </a:endParaRPr>
          </a:p>
        </p:txBody>
      </p:sp>
      <p:sp>
        <p:nvSpPr>
          <p:cNvPr id="146" name="Shape 146"/>
          <p:cNvSpPr txBox="1"/>
          <p:nvPr/>
        </p:nvSpPr>
        <p:spPr>
          <a:xfrm>
            <a:off x="237760" y="6477000"/>
            <a:ext cx="227683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200" b="0" i="0" u="none" strike="noStrike" cap="none">
                <a:solidFill>
                  <a:srgbClr val="757070"/>
                </a:solidFill>
                <a:latin typeface="Century Gothic"/>
                <a:ea typeface="Century Gothic"/>
                <a:cs typeface="Century Gothic"/>
                <a:sym typeface="Century Gothic"/>
              </a:rPr>
              <a:t>Image: Matthew Hevert</a:t>
            </a:r>
          </a:p>
        </p:txBody>
      </p:sp>
      <p:pic>
        <p:nvPicPr>
          <p:cNvPr id="147" name="Shape 147" descr="mountains-773920_192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7750" y="1245258"/>
            <a:ext cx="4105640" cy="2535475"/>
          </a:xfrm>
          <a:prstGeom prst="rect">
            <a:avLst/>
          </a:prstGeom>
          <a:noFill/>
          <a:ln>
            <a:noFill/>
          </a:ln>
        </p:spPr>
      </p:pic>
      <p:pic>
        <p:nvPicPr>
          <p:cNvPr id="148" name="Shape 1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7750" y="4176944"/>
            <a:ext cx="4105640" cy="2309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dirty="0">
                <a:solidFill>
                  <a:srgbClr val="57688F"/>
                </a:solidFill>
                <a:latin typeface="Century Gothic"/>
                <a:ea typeface="Century Gothic"/>
                <a:cs typeface="Century Gothic"/>
                <a:sym typeface="Century Gothic"/>
              </a:rPr>
              <a:t>NASA Earth </a:t>
            </a:r>
            <a:r>
              <a:rPr lang="en-US" sz="4800" b="0" i="0" u="none" strike="noStrike" cap="none" dirty="0" smtClean="0">
                <a:solidFill>
                  <a:srgbClr val="57688F"/>
                </a:solidFill>
                <a:latin typeface="Century Gothic"/>
                <a:ea typeface="Century Gothic"/>
                <a:cs typeface="Century Gothic"/>
                <a:sym typeface="Century Gothic"/>
              </a:rPr>
              <a:t>Observations</a:t>
            </a:r>
            <a:endParaRPr lang="en-US" sz="4800" b="0" i="0" u="none" strike="noStrike" cap="none" dirty="0">
              <a:solidFill>
                <a:srgbClr val="57688F"/>
              </a:solidFill>
              <a:latin typeface="Century Gothic"/>
              <a:ea typeface="Century Gothic"/>
              <a:cs typeface="Century Gothic"/>
              <a:sym typeface="Century Gothic"/>
            </a:endParaRPr>
          </a:p>
        </p:txBody>
      </p:sp>
      <p:pic>
        <p:nvPicPr>
          <p:cNvPr id="155" name="Shape 155" descr="https://lh5.googleusercontent.com/6MHg-W-Jp8orZhiL3tbQiO1-rUDKkNUxGQHYRm03Gy_bYPKl3tKLhJ3ZEnut3-Lami_00uHjOyfGD0SbzwhEBkEDjs-khPnWBbaRq1OLYbd3oEIEzmXMPeeyg4I5Ntm4JZB_xkg4"/>
          <p:cNvPicPr preferRelativeResize="0"/>
          <p:nvPr/>
        </p:nvPicPr>
        <p:blipFill rotWithShape="1">
          <a:blip r:embed="rId3">
            <a:alphaModFix/>
          </a:blip>
          <a:srcRect/>
          <a:stretch/>
        </p:blipFill>
        <p:spPr>
          <a:xfrm>
            <a:off x="777120" y="1801131"/>
            <a:ext cx="2543098" cy="2076299"/>
          </a:xfrm>
          <a:prstGeom prst="rect">
            <a:avLst/>
          </a:prstGeom>
          <a:noFill/>
          <a:ln>
            <a:noFill/>
          </a:ln>
        </p:spPr>
      </p:pic>
      <p:pic>
        <p:nvPicPr>
          <p:cNvPr id="156" name="Shape 156" descr="https://lh5.googleusercontent.com/YR-sGZT-i63u8v5NHen9ha6aRohHFPLs-Uv7BvuPlQegUROxQNxpY8SMOIII_KjUIug93RGUiclmE5TI9_mB-xoosWOvkvWZTiot3P3vtbhNwQBX5ZdaALEanZD2LnEglYn6JtoU"/>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540289" y="1801131"/>
            <a:ext cx="2552699" cy="2076299"/>
          </a:xfrm>
          <a:prstGeom prst="rect">
            <a:avLst/>
          </a:prstGeom>
          <a:noFill/>
          <a:ln>
            <a:noFill/>
          </a:ln>
        </p:spPr>
      </p:pic>
      <p:sp>
        <p:nvSpPr>
          <p:cNvPr id="157" name="Shape 157"/>
          <p:cNvSpPr txBox="1"/>
          <p:nvPr/>
        </p:nvSpPr>
        <p:spPr>
          <a:xfrm>
            <a:off x="478970" y="4202119"/>
            <a:ext cx="2075528" cy="3482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67171"/>
              </a:buClr>
              <a:buSzPct val="25000"/>
              <a:buFont typeface="Arial"/>
              <a:buNone/>
            </a:pPr>
            <a:r>
              <a:rPr lang="en-US" sz="2000" b="1" i="0" u="none" strike="noStrike" cap="none" dirty="0">
                <a:solidFill>
                  <a:srgbClr val="767171"/>
                </a:solidFill>
                <a:latin typeface="Century Gothic"/>
                <a:ea typeface="Century Gothic"/>
                <a:cs typeface="Century Gothic"/>
                <a:sym typeface="Century Gothic"/>
              </a:rPr>
              <a:t>Landsat </a:t>
            </a:r>
            <a:r>
              <a:rPr lang="en-US" sz="2000" b="1" i="0" u="none" strike="noStrike" cap="none" dirty="0" smtClean="0">
                <a:solidFill>
                  <a:srgbClr val="767171"/>
                </a:solidFill>
                <a:latin typeface="Century Gothic"/>
                <a:ea typeface="Century Gothic"/>
                <a:cs typeface="Century Gothic"/>
                <a:sym typeface="Century Gothic"/>
              </a:rPr>
              <a:t>8</a:t>
            </a:r>
            <a:r>
              <a:rPr lang="en-US" sz="2000" b="0" i="0" u="none" strike="noStrike" cap="none" dirty="0" smtClean="0">
                <a:solidFill>
                  <a:srgbClr val="767171"/>
                </a:solidFill>
                <a:latin typeface="Century Gothic"/>
                <a:ea typeface="Century Gothic"/>
                <a:cs typeface="Century Gothic"/>
                <a:sym typeface="Century Gothic"/>
              </a:rPr>
              <a:t> </a:t>
            </a:r>
            <a:r>
              <a:rPr lang="en-US" sz="2000" b="0" i="0" u="none" strike="noStrike" cap="none" dirty="0">
                <a:solidFill>
                  <a:srgbClr val="767171"/>
                </a:solidFill>
                <a:latin typeface="Century Gothic"/>
                <a:ea typeface="Century Gothic"/>
                <a:cs typeface="Century Gothic"/>
                <a:sym typeface="Century Gothic"/>
              </a:rPr>
              <a:t>OLI</a:t>
            </a:r>
            <a:r>
              <a:rPr lang="en-US" sz="2000" b="0" i="0" u="none" strike="noStrike" cap="none" dirty="0">
                <a:solidFill>
                  <a:srgbClr val="767171"/>
                </a:solidFill>
                <a:latin typeface="Garamond"/>
                <a:ea typeface="Garamond"/>
                <a:cs typeface="Garamond"/>
                <a:sym typeface="Garamond"/>
              </a:rPr>
              <a:t>		</a:t>
            </a:r>
          </a:p>
        </p:txBody>
      </p:sp>
      <p:sp>
        <p:nvSpPr>
          <p:cNvPr id="158" name="Shape 158"/>
          <p:cNvSpPr txBox="1"/>
          <p:nvPr/>
        </p:nvSpPr>
        <p:spPr>
          <a:xfrm>
            <a:off x="8626325" y="4157100"/>
            <a:ext cx="2876400" cy="3399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67171"/>
              </a:buClr>
              <a:buSzPct val="25000"/>
              <a:buFont typeface="Arial"/>
              <a:buNone/>
            </a:pPr>
            <a:r>
              <a:rPr lang="en-US" sz="2000" b="1" i="0" u="none" strike="noStrike" cap="none" dirty="0" smtClean="0">
                <a:solidFill>
                  <a:srgbClr val="767171"/>
                </a:solidFill>
                <a:latin typeface="Century Gothic"/>
                <a:ea typeface="Century Gothic"/>
                <a:cs typeface="Century Gothic"/>
                <a:sym typeface="Century Gothic"/>
              </a:rPr>
              <a:t>Terra</a:t>
            </a:r>
            <a:r>
              <a:rPr lang="en-US" sz="2000" b="0" i="0" u="none" strike="noStrike" cap="none" dirty="0" smtClean="0">
                <a:solidFill>
                  <a:srgbClr val="767171"/>
                </a:solidFill>
                <a:latin typeface="Century Gothic"/>
                <a:ea typeface="Century Gothic"/>
                <a:cs typeface="Century Gothic"/>
                <a:sym typeface="Century Gothic"/>
              </a:rPr>
              <a:t> </a:t>
            </a:r>
            <a:r>
              <a:rPr lang="en-US" sz="2000" b="0" i="0" u="none" strike="noStrike" cap="none" dirty="0">
                <a:solidFill>
                  <a:srgbClr val="767171"/>
                </a:solidFill>
                <a:latin typeface="Century Gothic"/>
                <a:ea typeface="Century Gothic"/>
                <a:cs typeface="Century Gothic"/>
                <a:sym typeface="Century Gothic"/>
              </a:rPr>
              <a:t>ASTER &amp; MODIS</a:t>
            </a:r>
          </a:p>
        </p:txBody>
      </p:sp>
      <p:pic>
        <p:nvPicPr>
          <p:cNvPr id="159" name="Shape 15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31800" y="3677025"/>
            <a:ext cx="4347198" cy="2711925"/>
          </a:xfrm>
          <a:prstGeom prst="rect">
            <a:avLst/>
          </a:prstGeom>
          <a:noFill/>
          <a:ln>
            <a:noFill/>
          </a:ln>
        </p:spPr>
      </p:pic>
      <p:cxnSp>
        <p:nvCxnSpPr>
          <p:cNvPr id="160" name="Shape 160"/>
          <p:cNvCxnSpPr/>
          <p:nvPr/>
        </p:nvCxnSpPr>
        <p:spPr>
          <a:xfrm>
            <a:off x="2385450" y="3394150"/>
            <a:ext cx="1097398" cy="2426100"/>
          </a:xfrm>
          <a:prstGeom prst="straightConnector1">
            <a:avLst/>
          </a:prstGeom>
          <a:noFill/>
          <a:ln w="9525" cap="flat" cmpd="sng">
            <a:solidFill>
              <a:schemeClr val="dk2"/>
            </a:solidFill>
            <a:prstDash val="solid"/>
            <a:round/>
            <a:headEnd type="none" w="med" len="med"/>
            <a:tailEnd type="none" w="med" len="med"/>
          </a:ln>
        </p:spPr>
      </p:cxnSp>
      <p:cxnSp>
        <p:nvCxnSpPr>
          <p:cNvPr id="161" name="Shape 161"/>
          <p:cNvCxnSpPr/>
          <p:nvPr/>
        </p:nvCxnSpPr>
        <p:spPr>
          <a:xfrm>
            <a:off x="2685475" y="2939800"/>
            <a:ext cx="2466900" cy="1095299"/>
          </a:xfrm>
          <a:prstGeom prst="straightConnector1">
            <a:avLst/>
          </a:prstGeom>
          <a:noFill/>
          <a:ln w="9525" cap="flat" cmpd="sng">
            <a:solidFill>
              <a:schemeClr val="dk2"/>
            </a:solidFill>
            <a:prstDash val="solid"/>
            <a:round/>
            <a:headEnd type="none" w="med" len="med"/>
            <a:tailEnd type="none" w="med" len="med"/>
          </a:ln>
        </p:spPr>
      </p:cxnSp>
      <p:cxnSp>
        <p:nvCxnSpPr>
          <p:cNvPr id="162" name="Shape 162"/>
          <p:cNvCxnSpPr/>
          <p:nvPr/>
        </p:nvCxnSpPr>
        <p:spPr>
          <a:xfrm rot="10800000" flipH="1">
            <a:off x="6097325" y="3197098"/>
            <a:ext cx="2528998" cy="959998"/>
          </a:xfrm>
          <a:prstGeom prst="straightConnector1">
            <a:avLst/>
          </a:prstGeom>
          <a:noFill/>
          <a:ln w="9525" cap="flat" cmpd="sng">
            <a:solidFill>
              <a:schemeClr val="dk2"/>
            </a:solidFill>
            <a:prstDash val="solid"/>
            <a:round/>
            <a:headEnd type="none" w="med" len="med"/>
            <a:tailEnd type="none" w="med" len="med"/>
          </a:ln>
        </p:spPr>
      </p:cxnSp>
      <p:cxnSp>
        <p:nvCxnSpPr>
          <p:cNvPr id="163" name="Shape 163"/>
          <p:cNvCxnSpPr/>
          <p:nvPr/>
        </p:nvCxnSpPr>
        <p:spPr>
          <a:xfrm flipH="1">
            <a:off x="7289024" y="3574150"/>
            <a:ext cx="1645800" cy="1903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Shape 169"/>
          <p:cNvGraphicFramePr/>
          <p:nvPr/>
        </p:nvGraphicFramePr>
        <p:xfrm>
          <a:off x="1446462" y="114297"/>
          <a:ext cx="8915400" cy="6629405"/>
        </p:xfrm>
        <a:graphic>
          <a:graphicData uri="http://schemas.openxmlformats.org/drawingml/2006/table">
            <a:tbl>
              <a:tblPr firstRow="1" bandRow="1">
                <a:noFill/>
                <a:tableStyleId>{038E5149-ABE3-4FB7-9740-E1C047E23580}</a:tableStyleId>
              </a:tblPr>
              <a:tblGrid>
                <a:gridCol w="2057400"/>
                <a:gridCol w="2590800"/>
                <a:gridCol w="1600200"/>
                <a:gridCol w="1143000"/>
                <a:gridCol w="1524000"/>
              </a:tblGrid>
              <a:tr h="595650">
                <a:tc>
                  <a:txBody>
                    <a:bodyPr/>
                    <a:lstStyle/>
                    <a:p>
                      <a:pPr marL="0" marR="0" lvl="0" indent="0" algn="ctr" rtl="0">
                        <a:lnSpc>
                          <a:spcPct val="100000"/>
                        </a:lnSpc>
                        <a:spcBef>
                          <a:spcPts val="0"/>
                        </a:spcBef>
                        <a:spcAft>
                          <a:spcPts val="0"/>
                        </a:spcAft>
                        <a:buClr>
                          <a:srgbClr val="000000"/>
                        </a:buClr>
                        <a:buSzPct val="25000"/>
                        <a:buFont typeface="Garamond"/>
                        <a:buNone/>
                      </a:pPr>
                      <a:r>
                        <a:rPr lang="en-US" sz="1900" u="none" strike="noStrike" cap="none" dirty="0">
                          <a:latin typeface="Garamond"/>
                          <a:ea typeface="Garamond"/>
                          <a:cs typeface="Garamond"/>
                          <a:sym typeface="Garamond"/>
                        </a:rPr>
                        <a:t>Data Acquisition </a:t>
                      </a:r>
                    </a:p>
                  </a:txBody>
                  <a:tcPr marL="91450" marR="91450" marT="45725" marB="45725" anchor="ctr"/>
                </a:tc>
                <a:tc gridSpan="2">
                  <a:txBody>
                    <a:bodyPr/>
                    <a:lstStyle/>
                    <a:p>
                      <a:pPr marL="0" marR="0" lvl="0" indent="0" algn="ctr" rtl="0">
                        <a:lnSpc>
                          <a:spcPct val="100000"/>
                        </a:lnSpc>
                        <a:spcBef>
                          <a:spcPts val="0"/>
                        </a:spcBef>
                        <a:spcAft>
                          <a:spcPts val="0"/>
                        </a:spcAft>
                        <a:buClr>
                          <a:srgbClr val="000000"/>
                        </a:buClr>
                        <a:buSzPct val="25000"/>
                        <a:buFont typeface="Garamond"/>
                        <a:buNone/>
                      </a:pPr>
                      <a:r>
                        <a:rPr lang="en-US" sz="1900" u="none" strike="noStrike" cap="none">
                          <a:latin typeface="Garamond"/>
                          <a:ea typeface="Garamond"/>
                          <a:cs typeface="Garamond"/>
                          <a:sym typeface="Garamond"/>
                        </a:rPr>
                        <a:t>Inputs and Processing</a:t>
                      </a:r>
                    </a:p>
                  </a:txBody>
                  <a:tcPr marL="91450" marR="91450" marT="45725" marB="45725" anchor="ct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ct val="25000"/>
                        <a:buFont typeface="Garamond"/>
                        <a:buNone/>
                      </a:pPr>
                      <a:r>
                        <a:rPr lang="en-US" sz="1900" u="none" strike="noStrike" cap="none">
                          <a:latin typeface="Garamond"/>
                          <a:ea typeface="Garamond"/>
                          <a:cs typeface="Garamond"/>
                          <a:sym typeface="Garamond"/>
                        </a:rPr>
                        <a:t>Output</a:t>
                      </a:r>
                    </a:p>
                  </a:txBody>
                  <a:tcPr marL="91450" marR="91450" marT="45725" marB="45725" anchor="ctr"/>
                </a:tc>
                <a:tc>
                  <a:txBody>
                    <a:bodyPr/>
                    <a:lstStyle/>
                    <a:p>
                      <a:pPr marL="0" marR="0" lvl="0" indent="0" algn="ctr" rtl="0">
                        <a:lnSpc>
                          <a:spcPct val="100000"/>
                        </a:lnSpc>
                        <a:spcBef>
                          <a:spcPts val="0"/>
                        </a:spcBef>
                        <a:spcAft>
                          <a:spcPts val="0"/>
                        </a:spcAft>
                        <a:buClr>
                          <a:srgbClr val="000000"/>
                        </a:buClr>
                        <a:buSzPct val="25000"/>
                        <a:buFont typeface="Garamond"/>
                        <a:buNone/>
                      </a:pPr>
                      <a:r>
                        <a:rPr lang="en-US" sz="1900" u="none" strike="noStrike" cap="none">
                          <a:latin typeface="Garamond"/>
                          <a:ea typeface="Garamond"/>
                          <a:cs typeface="Garamond"/>
                          <a:sym typeface="Garamond"/>
                        </a:rPr>
                        <a:t>End Product</a:t>
                      </a:r>
                    </a:p>
                  </a:txBody>
                  <a:tcPr marL="91450" marR="91450" marT="45725" marB="45725" anchor="ctr"/>
                </a:tc>
              </a:tr>
              <a:tr h="1080750">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latin typeface="Garamond"/>
                        <a:ea typeface="Garamond"/>
                        <a:cs typeface="Garamond"/>
                        <a:sym typeface="Garamond"/>
                      </a:endParaRPr>
                    </a:p>
                  </a:txBody>
                  <a:tcPr marL="91450" marR="91450" marT="45725" marB="45725">
                    <a:solidFill>
                      <a:srgbClr val="D8E2F3"/>
                    </a:solidFill>
                  </a:tcPr>
                </a:tc>
                <a:tc>
                  <a:txBody>
                    <a:bodyPr/>
                    <a:lstStyle/>
                    <a:p>
                      <a:pPr marL="114300" marR="0" lvl="1" indent="-114300" algn="l" rtl="0">
                        <a:lnSpc>
                          <a:spcPct val="90000"/>
                        </a:lnSpc>
                        <a:spcBef>
                          <a:spcPts val="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NDVI (250m)</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Forest Thrive/Decline </a:t>
                      </a:r>
                    </a:p>
                  </a:txBody>
                  <a:tcPr marL="91450" marR="91450" marT="45725" marB="45725" anchor="ctr">
                    <a:solidFill>
                      <a:srgbClr val="D8E2F3"/>
                    </a:solidFill>
                  </a:tcPr>
                </a:tc>
                <a:tc rowSpan="2">
                  <a:txBody>
                    <a:bodyPr/>
                    <a:lstStyle/>
                    <a:p>
                      <a:pPr marL="0" marR="0" lvl="1" indent="0" algn="ctr" rtl="0">
                        <a:lnSpc>
                          <a:spcPct val="90000"/>
                        </a:lnSpc>
                        <a:spcBef>
                          <a:spcPts val="0"/>
                        </a:spcBef>
                        <a:spcAft>
                          <a:spcPts val="0"/>
                        </a:spcAft>
                        <a:buClr>
                          <a:srgbClr val="767070"/>
                        </a:buClr>
                        <a:buSzPct val="25000"/>
                        <a:buFont typeface="Garamond"/>
                        <a:buNone/>
                      </a:pPr>
                      <a:r>
                        <a:rPr lang="en-US" sz="2000" b="0" i="0" u="none" strike="noStrike" cap="none">
                          <a:solidFill>
                            <a:schemeClr val="dk1"/>
                          </a:solidFill>
                          <a:latin typeface="Garamond"/>
                          <a:ea typeface="Garamond"/>
                          <a:cs typeface="Garamond"/>
                          <a:sym typeface="Garamond"/>
                        </a:rPr>
                        <a:t>Biological Risk Factors</a:t>
                      </a:r>
                    </a:p>
                  </a:txBody>
                  <a:tcPr marL="91450" marR="91450" marT="45725" marB="45725" anchor="ctr">
                    <a:solidFill>
                      <a:srgbClr val="D8E2F3"/>
                    </a:solidFill>
                  </a:tcPr>
                </a:tc>
                <a:tc rowSpan="3">
                  <a:txBody>
                    <a:bodyPr/>
                    <a:lstStyle/>
                    <a:p>
                      <a:pPr marL="0" marR="0" lvl="0" indent="0" algn="ctr" rtl="0">
                        <a:lnSpc>
                          <a:spcPct val="100000"/>
                        </a:lnSpc>
                        <a:spcBef>
                          <a:spcPts val="0"/>
                        </a:spcBef>
                        <a:spcAft>
                          <a:spcPts val="0"/>
                        </a:spcAft>
                        <a:buClr>
                          <a:schemeClr val="dk1"/>
                        </a:buClr>
                        <a:buSzPct val="25000"/>
                        <a:buFont typeface="Garamond"/>
                        <a:buNone/>
                      </a:pPr>
                      <a:r>
                        <a:rPr lang="en-US" sz="2000" b="0" u="none" strike="noStrike" cap="none">
                          <a:solidFill>
                            <a:schemeClr val="dk1"/>
                          </a:solidFill>
                          <a:latin typeface="Garamond"/>
                          <a:ea typeface="Garamond"/>
                          <a:cs typeface="Garamond"/>
                          <a:sym typeface="Garamond"/>
                        </a:rPr>
                        <a:t>Fire Risk Model</a:t>
                      </a:r>
                    </a:p>
                  </a:txBody>
                  <a:tcPr marL="91450" marR="91450" marT="45725" marB="45725" anchor="ctr">
                    <a:solidFill>
                      <a:srgbClr val="BBD6EE"/>
                    </a:solidFill>
                  </a:tcPr>
                </a:tc>
                <a:tc rowSpan="5">
                  <a:txBody>
                    <a:bodyPr/>
                    <a:lstStyle/>
                    <a:p>
                      <a:pPr marL="0" marR="0" lvl="0" indent="0" algn="ctr" rtl="0">
                        <a:lnSpc>
                          <a:spcPct val="100000"/>
                        </a:lnSpc>
                        <a:spcBef>
                          <a:spcPts val="0"/>
                        </a:spcBef>
                        <a:spcAft>
                          <a:spcPts val="0"/>
                        </a:spcAft>
                        <a:buClr>
                          <a:srgbClr val="000000"/>
                        </a:buClr>
                        <a:buSzPct val="25000"/>
                        <a:buFont typeface="Arial"/>
                        <a:buNone/>
                      </a:pPr>
                      <a:endParaRPr sz="2000" b="0" u="none" strike="noStrike" cap="none">
                        <a:solidFill>
                          <a:schemeClr val="dk1"/>
                        </a:solidFill>
                        <a:latin typeface="Garamond"/>
                        <a:ea typeface="Garamond"/>
                        <a:cs typeface="Garamond"/>
                        <a:sym typeface="Garamond"/>
                      </a:endParaRPr>
                    </a:p>
                  </a:txBody>
                  <a:tcPr marL="91450" marR="91450" marT="45725" marB="45725" anchor="ctr">
                    <a:solidFill>
                      <a:srgbClr val="FEE599"/>
                    </a:solidFill>
                  </a:tcPr>
                </a:tc>
              </a:tr>
              <a:tr h="990600">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latin typeface="Garamond"/>
                        <a:ea typeface="Garamond"/>
                        <a:cs typeface="Garamond"/>
                        <a:sym typeface="Garamond"/>
                      </a:endParaRPr>
                    </a:p>
                  </a:txBody>
                  <a:tcPr marL="91450" marR="91450" marT="45725" marB="45725">
                    <a:solidFill>
                      <a:srgbClr val="D8E2F3"/>
                    </a:solidFill>
                  </a:tcPr>
                </a:tc>
                <a:tc>
                  <a:txBody>
                    <a:bodyPr/>
                    <a:lstStyle/>
                    <a:p>
                      <a:pPr marL="114300" marR="0" lvl="1" indent="-114300" algn="l" rtl="0">
                        <a:lnSpc>
                          <a:spcPct val="90000"/>
                        </a:lnSpc>
                        <a:spcBef>
                          <a:spcPts val="0"/>
                        </a:spcBef>
                        <a:spcAft>
                          <a:spcPts val="0"/>
                        </a:spcAft>
                        <a:buClr>
                          <a:srgbClr val="767070"/>
                        </a:buClr>
                        <a:buSzPct val="100000"/>
                        <a:buFont typeface="Garamond"/>
                        <a:buChar char="•"/>
                      </a:pPr>
                      <a:r>
                        <a:rPr lang="en-US" sz="2000" b="0" i="0" u="none" strike="noStrike" cap="none" dirty="0">
                          <a:solidFill>
                            <a:schemeClr val="dk1"/>
                          </a:solidFill>
                          <a:latin typeface="Garamond"/>
                          <a:ea typeface="Garamond"/>
                          <a:cs typeface="Garamond"/>
                          <a:sym typeface="Garamond"/>
                        </a:rPr>
                        <a:t>Land Cover</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dirty="0">
                          <a:solidFill>
                            <a:schemeClr val="dk1"/>
                          </a:solidFill>
                          <a:latin typeface="Garamond"/>
                          <a:ea typeface="Garamond"/>
                          <a:cs typeface="Garamond"/>
                          <a:sym typeface="Garamond"/>
                        </a:rPr>
                        <a:t>NDVI (30 &amp; 10m)</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dirty="0">
                          <a:solidFill>
                            <a:schemeClr val="dk1"/>
                          </a:solidFill>
                          <a:latin typeface="Garamond"/>
                          <a:ea typeface="Garamond"/>
                          <a:cs typeface="Garamond"/>
                          <a:sym typeface="Garamond"/>
                        </a:rPr>
                        <a:t>NDMI (30 &amp; 10m)</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dirty="0">
                          <a:solidFill>
                            <a:schemeClr val="dk1"/>
                          </a:solidFill>
                          <a:latin typeface="Garamond"/>
                          <a:ea typeface="Garamond"/>
                          <a:cs typeface="Garamond"/>
                          <a:sym typeface="Garamond"/>
                        </a:rPr>
                        <a:t>NBRI (10m)</a:t>
                      </a:r>
                    </a:p>
                  </a:txBody>
                  <a:tcPr marL="91450" marR="91450" marT="45725" marB="45725" anchor="ctr">
                    <a:solidFill>
                      <a:srgbClr val="D8E2F3"/>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97275">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latin typeface="Garamond"/>
                        <a:ea typeface="Garamond"/>
                        <a:cs typeface="Garamond"/>
                        <a:sym typeface="Garamond"/>
                      </a:endParaRPr>
                    </a:p>
                  </a:txBody>
                  <a:tcPr marL="91450" marR="91450" marT="45725" marB="45725">
                    <a:solidFill>
                      <a:srgbClr val="B3C6E7"/>
                    </a:solidFill>
                  </a:tcPr>
                </a:tc>
                <a:tc>
                  <a:txBody>
                    <a:bodyPr/>
                    <a:lstStyle/>
                    <a:p>
                      <a:pPr marL="228600" marR="0" lvl="2" indent="-114300" algn="l" rtl="0">
                        <a:lnSpc>
                          <a:spcPct val="90000"/>
                        </a:lnSpc>
                        <a:spcBef>
                          <a:spcPts val="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DEM (30 &amp; 10m)</a:t>
                      </a:r>
                    </a:p>
                    <a:p>
                      <a:pPr marL="228600" marR="0" lvl="2"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Slope (30 &amp; 10m)</a:t>
                      </a:r>
                    </a:p>
                    <a:p>
                      <a:pPr marL="228600" marR="0" lvl="2"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Aspect (30 &amp; 10m)</a:t>
                      </a:r>
                    </a:p>
                  </a:txBody>
                  <a:tcPr marL="91450" marR="91450" marT="45725" marB="45725" anchor="ctr">
                    <a:solidFill>
                      <a:srgbClr val="B3C6E7"/>
                    </a:solidFill>
                  </a:tcPr>
                </a:tc>
                <a:tc>
                  <a:txBody>
                    <a:bodyPr/>
                    <a:lstStyle/>
                    <a:p>
                      <a:pPr marL="114300" marR="0" lvl="2" indent="0" algn="ctr" rtl="0">
                        <a:lnSpc>
                          <a:spcPct val="90000"/>
                        </a:lnSpc>
                        <a:spcBef>
                          <a:spcPts val="0"/>
                        </a:spcBef>
                        <a:spcAft>
                          <a:spcPts val="0"/>
                        </a:spcAft>
                        <a:buClr>
                          <a:srgbClr val="767070"/>
                        </a:buClr>
                        <a:buSzPct val="25000"/>
                        <a:buFont typeface="Garamond"/>
                        <a:buNone/>
                      </a:pPr>
                      <a:r>
                        <a:rPr lang="en-US" sz="2000" b="0" i="0" u="none" strike="noStrike" cap="none">
                          <a:solidFill>
                            <a:schemeClr val="dk1"/>
                          </a:solidFill>
                          <a:latin typeface="Garamond"/>
                          <a:ea typeface="Garamond"/>
                          <a:cs typeface="Garamond"/>
                          <a:sym typeface="Garamond"/>
                        </a:rPr>
                        <a:t>Physical Risk Factors</a:t>
                      </a:r>
                    </a:p>
                  </a:txBody>
                  <a:tcPr marL="91450" marR="91450" marT="45725" marB="45725" anchor="ctr">
                    <a:solidFill>
                      <a:srgbClr val="B3C6E7"/>
                    </a:solidFill>
                  </a:tcPr>
                </a:tc>
                <a:tc vMerge="1">
                  <a:txBody>
                    <a:bodyPr/>
                    <a:lstStyle/>
                    <a:p>
                      <a:endParaRPr lang="en-US"/>
                    </a:p>
                  </a:txBody>
                  <a:tcPr/>
                </a:tc>
                <a:tc vMerge="1">
                  <a:txBody>
                    <a:bodyPr/>
                    <a:lstStyle/>
                    <a:p>
                      <a:endParaRPr lang="en-US"/>
                    </a:p>
                  </a:txBody>
                  <a:tcPr/>
                </a:tc>
              </a:tr>
              <a:tr h="1295400">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latin typeface="Garamond"/>
                        <a:ea typeface="Garamond"/>
                        <a:cs typeface="Garamond"/>
                        <a:sym typeface="Garamond"/>
                      </a:endParaRPr>
                    </a:p>
                  </a:txBody>
                  <a:tcPr marL="91450" marR="91450" marT="45725" marB="45725">
                    <a:solidFill>
                      <a:srgbClr val="C4E0B2"/>
                    </a:solidFill>
                  </a:tcPr>
                </a:tc>
                <a:tc>
                  <a:txBody>
                    <a:bodyPr/>
                    <a:lstStyle/>
                    <a:p>
                      <a:pPr marL="114300" marR="0" lvl="1" indent="-114300" algn="l" rtl="0">
                        <a:lnSpc>
                          <a:spcPct val="90000"/>
                        </a:lnSpc>
                        <a:spcBef>
                          <a:spcPts val="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CWPPs</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FireWise Communities</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Heirs’ Properties</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Census Data</a:t>
                      </a:r>
                    </a:p>
                  </a:txBody>
                  <a:tcPr marL="91450" marR="91450" marT="45725" marB="45725" anchor="ctr">
                    <a:solidFill>
                      <a:srgbClr val="C4E0B2"/>
                    </a:solidFill>
                  </a:tcPr>
                </a:tc>
                <a:tc gridSpan="2">
                  <a:txBody>
                    <a:bodyPr/>
                    <a:lstStyle/>
                    <a:p>
                      <a:pPr marL="0" marR="0" lvl="1" indent="0" algn="ctr" rtl="0">
                        <a:lnSpc>
                          <a:spcPct val="90000"/>
                        </a:lnSpc>
                        <a:spcBef>
                          <a:spcPts val="0"/>
                        </a:spcBef>
                        <a:spcAft>
                          <a:spcPts val="0"/>
                        </a:spcAft>
                        <a:buClr>
                          <a:srgbClr val="767070"/>
                        </a:buClr>
                        <a:buSzPct val="25000"/>
                        <a:buFont typeface="Garamond"/>
                        <a:buNone/>
                      </a:pPr>
                      <a:endParaRPr sz="2000" b="0" i="0" u="none" strike="noStrike" cap="none">
                        <a:solidFill>
                          <a:schemeClr val="dk1"/>
                        </a:solidFill>
                        <a:latin typeface="Garamond"/>
                        <a:ea typeface="Garamond"/>
                        <a:cs typeface="Garamond"/>
                        <a:sym typeface="Garamond"/>
                      </a:endParaRPr>
                    </a:p>
                  </a:txBody>
                  <a:tcPr marL="91450" marR="91450" marT="45725" marB="45725" anchor="ctr">
                    <a:solidFill>
                      <a:srgbClr val="E1EFD8"/>
                    </a:solidFill>
                  </a:tcPr>
                </a:tc>
                <a:tc hMerge="1">
                  <a:txBody>
                    <a:bodyPr/>
                    <a:lstStyle/>
                    <a:p>
                      <a:endParaRPr lang="en-US"/>
                    </a:p>
                  </a:txBody>
                  <a:tcPr/>
                </a:tc>
                <a:tc vMerge="1">
                  <a:txBody>
                    <a:bodyPr/>
                    <a:lstStyle/>
                    <a:p>
                      <a:endParaRPr lang="en-US"/>
                    </a:p>
                  </a:txBody>
                  <a:tcPr/>
                </a:tc>
              </a:tr>
              <a:tr h="1295400">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latin typeface="Garamond"/>
                        <a:ea typeface="Garamond"/>
                        <a:cs typeface="Garamond"/>
                        <a:sym typeface="Garamond"/>
                      </a:endParaRPr>
                    </a:p>
                  </a:txBody>
                  <a:tcPr marL="91450" marR="91450" marT="45725" marB="45725">
                    <a:solidFill>
                      <a:srgbClr val="C4E0B2"/>
                    </a:solidFill>
                  </a:tcPr>
                </a:tc>
                <a:tc>
                  <a:txBody>
                    <a:bodyPr/>
                    <a:lstStyle/>
                    <a:p>
                      <a:pPr marL="114300" marR="0" lvl="1" indent="-114300" algn="l" rtl="0">
                        <a:lnSpc>
                          <a:spcPct val="90000"/>
                        </a:lnSpc>
                        <a:spcBef>
                          <a:spcPts val="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Global Population Grid</a:t>
                      </a:r>
                    </a:p>
                    <a:p>
                      <a:pPr marL="114300" marR="0" lvl="1" indent="-114300" algn="l" rtl="0">
                        <a:lnSpc>
                          <a:spcPct val="90000"/>
                        </a:lnSpc>
                        <a:spcBef>
                          <a:spcPts val="180"/>
                        </a:spcBef>
                        <a:spcAft>
                          <a:spcPts val="0"/>
                        </a:spcAft>
                        <a:buClr>
                          <a:srgbClr val="767070"/>
                        </a:buClr>
                        <a:buSzPct val="100000"/>
                        <a:buFont typeface="Garamond"/>
                        <a:buChar char="•"/>
                      </a:pPr>
                      <a:r>
                        <a:rPr lang="en-US" sz="2000" b="0" i="0" u="none" strike="noStrike" cap="none">
                          <a:solidFill>
                            <a:schemeClr val="dk1"/>
                          </a:solidFill>
                          <a:latin typeface="Garamond"/>
                          <a:ea typeface="Garamond"/>
                          <a:cs typeface="Garamond"/>
                          <a:sym typeface="Garamond"/>
                        </a:rPr>
                        <a:t>National Land Cover Data</a:t>
                      </a:r>
                    </a:p>
                  </a:txBody>
                  <a:tcPr marL="91450" marR="91450" marT="45725" marB="45725" anchor="ctr">
                    <a:solidFill>
                      <a:srgbClr val="C4E0B2"/>
                    </a:solidFill>
                  </a:tcPr>
                </a:tc>
                <a:tc gridSpan="2">
                  <a:txBody>
                    <a:bodyPr/>
                    <a:lstStyle/>
                    <a:p>
                      <a:pPr marL="0" marR="0" lvl="1" indent="0" algn="ctr" rtl="0">
                        <a:lnSpc>
                          <a:spcPct val="90000"/>
                        </a:lnSpc>
                        <a:spcBef>
                          <a:spcPts val="0"/>
                        </a:spcBef>
                        <a:spcAft>
                          <a:spcPts val="0"/>
                        </a:spcAft>
                        <a:buClr>
                          <a:srgbClr val="767070"/>
                        </a:buClr>
                        <a:buSzPct val="25000"/>
                        <a:buFont typeface="Garamond"/>
                        <a:buNone/>
                      </a:pPr>
                      <a:endParaRPr sz="2000" b="0" i="0" u="none" strike="noStrike" cap="none" dirty="0">
                        <a:solidFill>
                          <a:schemeClr val="dk1"/>
                        </a:solidFill>
                        <a:latin typeface="Garamond"/>
                        <a:ea typeface="Garamond"/>
                        <a:cs typeface="Garamond"/>
                        <a:sym typeface="Garamond"/>
                      </a:endParaRPr>
                    </a:p>
                  </a:txBody>
                  <a:tcPr marL="91450" marR="91450" marT="45725" marB="45725" anchor="ctr">
                    <a:solidFill>
                      <a:srgbClr val="E1EFD8"/>
                    </a:solidFill>
                  </a:tcPr>
                </a:tc>
                <a:tc hMerge="1">
                  <a:txBody>
                    <a:bodyPr/>
                    <a:lstStyle/>
                    <a:p>
                      <a:endParaRPr lang="en-US"/>
                    </a:p>
                  </a:txBody>
                  <a:tcPr/>
                </a:tc>
                <a:tc vMerge="1">
                  <a:txBody>
                    <a:bodyPr/>
                    <a:lstStyle/>
                    <a:p>
                      <a:endParaRPr lang="en-US"/>
                    </a:p>
                  </a:txBody>
                  <a:tcPr/>
                </a:tc>
              </a:tr>
            </a:tbl>
          </a:graphicData>
        </a:graphic>
      </p:graphicFrame>
      <p:sp>
        <p:nvSpPr>
          <p:cNvPr id="170" name="Shape 170"/>
          <p:cNvSpPr/>
          <p:nvPr/>
        </p:nvSpPr>
        <p:spPr>
          <a:xfrm>
            <a:off x="5929562" y="4634953"/>
            <a:ext cx="228600" cy="304798"/>
          </a:xfrm>
          <a:prstGeom prst="chevron">
            <a:avLst>
              <a:gd name="adj" fmla="val 50000"/>
            </a:avLst>
          </a:prstGeom>
          <a:solidFill>
            <a:srgbClr val="C4E0B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grpSp>
        <p:nvGrpSpPr>
          <p:cNvPr id="171" name="Shape 171"/>
          <p:cNvGrpSpPr/>
          <p:nvPr/>
        </p:nvGrpSpPr>
        <p:grpSpPr>
          <a:xfrm>
            <a:off x="1446462" y="723900"/>
            <a:ext cx="8925509" cy="4605431"/>
            <a:chOff x="76200" y="762000"/>
            <a:chExt cx="8925509" cy="4605431"/>
          </a:xfrm>
        </p:grpSpPr>
        <p:sp>
          <p:nvSpPr>
            <p:cNvPr id="176" name="Shape 176"/>
            <p:cNvSpPr/>
            <p:nvPr/>
          </p:nvSpPr>
          <p:spPr>
            <a:xfrm>
              <a:off x="7281242" y="4724400"/>
              <a:ext cx="228600" cy="304798"/>
            </a:xfrm>
            <a:prstGeom prst="chevron">
              <a:avLst>
                <a:gd name="adj" fmla="val 50000"/>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grpSp>
          <p:nvGrpSpPr>
            <p:cNvPr id="172" name="Shape 172"/>
            <p:cNvGrpSpPr/>
            <p:nvPr/>
          </p:nvGrpSpPr>
          <p:grpSpPr>
            <a:xfrm>
              <a:off x="4724400" y="4334133"/>
              <a:ext cx="2667000" cy="1033298"/>
              <a:chOff x="-310676" y="2960365"/>
              <a:chExt cx="2019023" cy="812928"/>
            </a:xfrm>
          </p:grpSpPr>
          <p:sp>
            <p:nvSpPr>
              <p:cNvPr id="173" name="Shape 173"/>
              <p:cNvSpPr/>
              <p:nvPr/>
            </p:nvSpPr>
            <p:spPr>
              <a:xfrm>
                <a:off x="-310676" y="2960365"/>
                <a:ext cx="2019023" cy="812928"/>
              </a:xfrm>
              <a:prstGeom prst="roundRect">
                <a:avLst>
                  <a:gd name="adj" fmla="val 16667"/>
                </a:avLst>
              </a:prstGeom>
              <a:solidFill>
                <a:srgbClr val="FF3300"/>
              </a:solidFill>
              <a:ln w="12700" cap="flat" cmpd="sng">
                <a:solidFill>
                  <a:srgbClr val="FF0000"/>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74" name="Shape 174"/>
              <p:cNvSpPr/>
              <p:nvPr/>
            </p:nvSpPr>
            <p:spPr>
              <a:xfrm>
                <a:off x="-270990" y="2988900"/>
                <a:ext cx="1939655" cy="733558"/>
              </a:xfrm>
              <a:prstGeom prst="rect">
                <a:avLst/>
              </a:prstGeom>
              <a:noFill/>
              <a:ln>
                <a:noFill/>
              </a:ln>
            </p:spPr>
            <p:txBody>
              <a:bodyPr lIns="64750" tIns="32375" rIns="64750" bIns="32375" anchor="ctr" anchorCtr="0">
                <a:noAutofit/>
              </a:bodyPr>
              <a:lstStyle/>
              <a:p>
                <a:pPr marL="0" marR="0" lvl="1" indent="0" algn="ctr" rtl="0">
                  <a:lnSpc>
                    <a:spcPct val="9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Social Vulnerability Index</a:t>
                </a:r>
              </a:p>
            </p:txBody>
          </p:sp>
        </p:grpSp>
        <p:sp>
          <p:nvSpPr>
            <p:cNvPr id="175" name="Shape 175"/>
            <p:cNvSpPr/>
            <p:nvPr/>
          </p:nvSpPr>
          <p:spPr>
            <a:xfrm>
              <a:off x="1979060" y="4669548"/>
              <a:ext cx="228600" cy="304798"/>
            </a:xfrm>
            <a:prstGeom prst="chevron">
              <a:avLst>
                <a:gd name="adj" fmla="val 50000"/>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grpSp>
          <p:nvGrpSpPr>
            <p:cNvPr id="177" name="Shape 177"/>
            <p:cNvGrpSpPr/>
            <p:nvPr/>
          </p:nvGrpSpPr>
          <p:grpSpPr>
            <a:xfrm>
              <a:off x="4703018" y="1567799"/>
              <a:ext cx="1638300" cy="685800"/>
              <a:chOff x="751472" y="1219853"/>
              <a:chExt cx="2019023" cy="812928"/>
            </a:xfrm>
          </p:grpSpPr>
          <p:sp>
            <p:nvSpPr>
              <p:cNvPr id="178" name="Shape 178"/>
              <p:cNvSpPr/>
              <p:nvPr/>
            </p:nvSpPr>
            <p:spPr>
              <a:xfrm>
                <a:off x="751472" y="1219853"/>
                <a:ext cx="2019023" cy="812928"/>
              </a:xfrm>
              <a:prstGeom prst="roundRect">
                <a:avLst>
                  <a:gd name="adj" fmla="val 16667"/>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79" name="Shape 179"/>
              <p:cNvSpPr/>
              <p:nvPr/>
            </p:nvSpPr>
            <p:spPr>
              <a:xfrm>
                <a:off x="791156" y="1259537"/>
                <a:ext cx="1939655" cy="733558"/>
              </a:xfrm>
              <a:prstGeom prst="rect">
                <a:avLst/>
              </a:prstGeom>
              <a:solidFill>
                <a:schemeClr val="accent1"/>
              </a:solid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Biological Risk Factors</a:t>
                </a:r>
              </a:p>
            </p:txBody>
          </p:sp>
        </p:grpSp>
        <p:sp>
          <p:nvSpPr>
            <p:cNvPr id="180" name="Shape 180"/>
            <p:cNvSpPr/>
            <p:nvPr/>
          </p:nvSpPr>
          <p:spPr>
            <a:xfrm>
              <a:off x="6197600" y="1752600"/>
              <a:ext cx="228600" cy="304798"/>
            </a:xfrm>
            <a:prstGeom prst="chevron">
              <a:avLst>
                <a:gd name="adj" fmla="val 50000"/>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grpSp>
          <p:nvGrpSpPr>
            <p:cNvPr id="181" name="Shape 181"/>
            <p:cNvGrpSpPr/>
            <p:nvPr/>
          </p:nvGrpSpPr>
          <p:grpSpPr>
            <a:xfrm>
              <a:off x="4762499" y="3276599"/>
              <a:ext cx="1524000" cy="761999"/>
              <a:chOff x="751472" y="1219853"/>
              <a:chExt cx="2019023" cy="812928"/>
            </a:xfrm>
          </p:grpSpPr>
          <p:sp>
            <p:nvSpPr>
              <p:cNvPr id="182" name="Shape 182"/>
              <p:cNvSpPr/>
              <p:nvPr/>
            </p:nvSpPr>
            <p:spPr>
              <a:xfrm>
                <a:off x="751472" y="1219853"/>
                <a:ext cx="2019023" cy="812928"/>
              </a:xfrm>
              <a:prstGeom prst="roundRect">
                <a:avLst>
                  <a:gd name="adj" fmla="val 16667"/>
                </a:avLst>
              </a:prstGeom>
              <a:solidFill>
                <a:schemeClr val="accen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83" name="Shape 183"/>
              <p:cNvSpPr/>
              <p:nvPr/>
            </p:nvSpPr>
            <p:spPr>
              <a:xfrm>
                <a:off x="791156" y="1259537"/>
                <a:ext cx="1939655" cy="733558"/>
              </a:xfrm>
              <a:prstGeom prst="rect">
                <a:avLst/>
              </a:prstGeom>
              <a:solidFill>
                <a:schemeClr val="accent1"/>
              </a:solid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Physical Risk Factors</a:t>
                </a:r>
              </a:p>
            </p:txBody>
          </p:sp>
        </p:grpSp>
        <p:grpSp>
          <p:nvGrpSpPr>
            <p:cNvPr id="184" name="Shape 184"/>
            <p:cNvGrpSpPr/>
            <p:nvPr/>
          </p:nvGrpSpPr>
          <p:grpSpPr>
            <a:xfrm>
              <a:off x="76200" y="762000"/>
              <a:ext cx="2041537" cy="4605431"/>
              <a:chOff x="76200" y="762000"/>
              <a:chExt cx="2041537" cy="4605431"/>
            </a:xfrm>
          </p:grpSpPr>
          <p:grpSp>
            <p:nvGrpSpPr>
              <p:cNvPr id="185" name="Shape 185"/>
              <p:cNvGrpSpPr/>
              <p:nvPr/>
            </p:nvGrpSpPr>
            <p:grpSpPr>
              <a:xfrm>
                <a:off x="76200" y="1938502"/>
                <a:ext cx="2019023" cy="1033298"/>
                <a:chOff x="751472" y="1219853"/>
                <a:chExt cx="2019023" cy="812928"/>
              </a:xfrm>
            </p:grpSpPr>
            <p:sp>
              <p:nvSpPr>
                <p:cNvPr id="186" name="Shape 186"/>
                <p:cNvSpPr/>
                <p:nvPr/>
              </p:nvSpPr>
              <p:spPr>
                <a:xfrm>
                  <a:off x="751472" y="1219853"/>
                  <a:ext cx="2019023" cy="812928"/>
                </a:xfrm>
                <a:prstGeom prst="roundRect">
                  <a:avLst>
                    <a:gd name="adj" fmla="val 16667"/>
                  </a:avLst>
                </a:prstGeom>
                <a:solidFill>
                  <a:schemeClr val="accent1"/>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87" name="Shape 187"/>
                <p:cNvSpPr/>
                <p:nvPr/>
              </p:nvSpPr>
              <p:spPr>
                <a:xfrm>
                  <a:off x="791156" y="1259537"/>
                  <a:ext cx="1939655" cy="733558"/>
                </a:xfrm>
                <a:prstGeom prst="rect">
                  <a:avLst/>
                </a:prstGeom>
                <a:solidFill>
                  <a:schemeClr val="accent1"/>
                </a:solid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dirty="0">
                      <a:solidFill>
                        <a:schemeClr val="lt1"/>
                      </a:solidFill>
                      <a:latin typeface="Garamond"/>
                      <a:ea typeface="Garamond"/>
                      <a:cs typeface="Garamond"/>
                      <a:sym typeface="Garamond"/>
                    </a:rPr>
                    <a:t>Landsat 8 OLI</a:t>
                  </a:r>
                </a:p>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dirty="0">
                      <a:solidFill>
                        <a:schemeClr val="lt1"/>
                      </a:solidFill>
                      <a:latin typeface="Garamond"/>
                      <a:ea typeface="Garamond"/>
                      <a:cs typeface="Garamond"/>
                      <a:sym typeface="Garamond"/>
                    </a:rPr>
                    <a:t>&amp; </a:t>
                  </a:r>
                  <a:r>
                    <a:rPr lang="en-US" sz="2400" b="0" i="0" u="none" strike="noStrike" cap="none" dirty="0" smtClean="0">
                      <a:solidFill>
                        <a:schemeClr val="lt1"/>
                      </a:solidFill>
                      <a:latin typeface="Garamond"/>
                      <a:ea typeface="Garamond"/>
                      <a:cs typeface="Garamond"/>
                      <a:sym typeface="Garamond"/>
                    </a:rPr>
                    <a:t>Sentinel-2 MSI</a:t>
                  </a:r>
                  <a:endParaRPr lang="en-US" sz="2400" b="0" i="0" u="none" strike="noStrike" cap="none" dirty="0">
                    <a:solidFill>
                      <a:schemeClr val="lt1"/>
                    </a:solidFill>
                    <a:latin typeface="Garamond"/>
                    <a:ea typeface="Garamond"/>
                    <a:cs typeface="Garamond"/>
                    <a:sym typeface="Garamond"/>
                  </a:endParaRPr>
                </a:p>
              </p:txBody>
            </p:sp>
          </p:grpSp>
          <p:grpSp>
            <p:nvGrpSpPr>
              <p:cNvPr id="188" name="Shape 188"/>
              <p:cNvGrpSpPr/>
              <p:nvPr/>
            </p:nvGrpSpPr>
            <p:grpSpPr>
              <a:xfrm>
                <a:off x="76200" y="3124199"/>
                <a:ext cx="2031446" cy="1033298"/>
                <a:chOff x="751472" y="1219853"/>
                <a:chExt cx="2019023" cy="812928"/>
              </a:xfrm>
            </p:grpSpPr>
            <p:sp>
              <p:nvSpPr>
                <p:cNvPr id="189" name="Shape 189"/>
                <p:cNvSpPr/>
                <p:nvPr/>
              </p:nvSpPr>
              <p:spPr>
                <a:xfrm>
                  <a:off x="751472" y="1219853"/>
                  <a:ext cx="2019023" cy="812928"/>
                </a:xfrm>
                <a:prstGeom prst="roundRect">
                  <a:avLst>
                    <a:gd name="adj" fmla="val 16667"/>
                  </a:avLst>
                </a:prstGeom>
                <a:solidFill>
                  <a:schemeClr val="accent1"/>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90" name="Shape 190"/>
                <p:cNvSpPr/>
                <p:nvPr/>
              </p:nvSpPr>
              <p:spPr>
                <a:xfrm>
                  <a:off x="791156" y="1259537"/>
                  <a:ext cx="1939655" cy="733558"/>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Terra ASTER</a:t>
                  </a:r>
                </a:p>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&amp; NED</a:t>
                  </a:r>
                </a:p>
              </p:txBody>
            </p:sp>
          </p:grpSp>
          <p:grpSp>
            <p:nvGrpSpPr>
              <p:cNvPr id="191" name="Shape 191"/>
              <p:cNvGrpSpPr/>
              <p:nvPr/>
            </p:nvGrpSpPr>
            <p:grpSpPr>
              <a:xfrm>
                <a:off x="76200" y="762000"/>
                <a:ext cx="2019023" cy="1033298"/>
                <a:chOff x="751472" y="1219853"/>
                <a:chExt cx="2019023" cy="812928"/>
              </a:xfrm>
            </p:grpSpPr>
            <p:sp>
              <p:nvSpPr>
                <p:cNvPr id="192" name="Shape 192"/>
                <p:cNvSpPr/>
                <p:nvPr/>
              </p:nvSpPr>
              <p:spPr>
                <a:xfrm>
                  <a:off x="751472" y="1219853"/>
                  <a:ext cx="2019023" cy="812928"/>
                </a:xfrm>
                <a:prstGeom prst="roundRect">
                  <a:avLst>
                    <a:gd name="adj" fmla="val 16667"/>
                  </a:avLst>
                </a:prstGeom>
                <a:solidFill>
                  <a:schemeClr val="accent1"/>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93" name="Shape 193"/>
                <p:cNvSpPr/>
                <p:nvPr/>
              </p:nvSpPr>
              <p:spPr>
                <a:xfrm>
                  <a:off x="791156" y="1259537"/>
                  <a:ext cx="1939655" cy="733558"/>
                </a:xfrm>
                <a:prstGeom prst="rect">
                  <a:avLst/>
                </a:prstGeom>
                <a:solidFill>
                  <a:schemeClr val="accent1"/>
                </a:solid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Terra MODIS</a:t>
                  </a:r>
                </a:p>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(ForWarn data)</a:t>
                  </a:r>
                </a:p>
              </p:txBody>
            </p:sp>
          </p:grpSp>
          <p:grpSp>
            <p:nvGrpSpPr>
              <p:cNvPr id="194" name="Shape 194"/>
              <p:cNvGrpSpPr/>
              <p:nvPr/>
            </p:nvGrpSpPr>
            <p:grpSpPr>
              <a:xfrm>
                <a:off x="98714" y="4334133"/>
                <a:ext cx="2019023" cy="1033298"/>
                <a:chOff x="751472" y="3513669"/>
                <a:chExt cx="2019023" cy="812928"/>
              </a:xfrm>
            </p:grpSpPr>
            <p:sp>
              <p:nvSpPr>
                <p:cNvPr id="195" name="Shape 195"/>
                <p:cNvSpPr/>
                <p:nvPr/>
              </p:nvSpPr>
              <p:spPr>
                <a:xfrm>
                  <a:off x="751472" y="3513669"/>
                  <a:ext cx="2019023" cy="812928"/>
                </a:xfrm>
                <a:prstGeom prst="roundRect">
                  <a:avLst>
                    <a:gd name="adj" fmla="val 16667"/>
                  </a:avLst>
                </a:prstGeom>
                <a:solidFill>
                  <a:srgbClr val="FF3300"/>
                </a:solidFill>
                <a:ln w="12700" cap="flat" cmpd="sng">
                  <a:solidFill>
                    <a:srgbClr val="FF0000"/>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96" name="Shape 196"/>
                <p:cNvSpPr/>
                <p:nvPr/>
              </p:nvSpPr>
              <p:spPr>
                <a:xfrm>
                  <a:off x="791156" y="3553353"/>
                  <a:ext cx="1939655" cy="733558"/>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Socio-</a:t>
                  </a:r>
                </a:p>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Economic Data</a:t>
                  </a:r>
                </a:p>
              </p:txBody>
            </p:sp>
          </p:grpSp>
        </p:grpSp>
        <p:grpSp>
          <p:nvGrpSpPr>
            <p:cNvPr id="197" name="Shape 197"/>
            <p:cNvGrpSpPr/>
            <p:nvPr/>
          </p:nvGrpSpPr>
          <p:grpSpPr>
            <a:xfrm>
              <a:off x="7477709" y="3305199"/>
              <a:ext cx="1524000" cy="1392402"/>
              <a:chOff x="751472" y="1777660"/>
              <a:chExt cx="2019023" cy="812928"/>
            </a:xfrm>
          </p:grpSpPr>
          <p:sp>
            <p:nvSpPr>
              <p:cNvPr id="198" name="Shape 198"/>
              <p:cNvSpPr/>
              <p:nvPr/>
            </p:nvSpPr>
            <p:spPr>
              <a:xfrm>
                <a:off x="751472" y="1777660"/>
                <a:ext cx="2019023" cy="812928"/>
              </a:xfrm>
              <a:prstGeom prst="roundRect">
                <a:avLst>
                  <a:gd name="adj" fmla="val 16667"/>
                </a:avLst>
              </a:prstGeom>
              <a:solidFill>
                <a:srgbClr val="BF90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199" name="Shape 199"/>
              <p:cNvSpPr/>
              <p:nvPr/>
            </p:nvSpPr>
            <p:spPr>
              <a:xfrm>
                <a:off x="777156" y="1809999"/>
                <a:ext cx="1939653" cy="733558"/>
              </a:xfrm>
              <a:prstGeom prst="rect">
                <a:avLst/>
              </a:prstGeom>
              <a:noFill/>
              <a:ln>
                <a:noFill/>
              </a:ln>
            </p:spPr>
            <p:txBody>
              <a:bodyPr lIns="64750" tIns="32375" rIns="64750" bIns="32375"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Integrated</a:t>
                </a:r>
              </a:p>
              <a:p>
                <a:pPr marL="0" marR="0" lvl="0" indent="0" algn="ctr" rtl="0">
                  <a:lnSpc>
                    <a:spcPct val="10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Wildfire Vulnerability </a:t>
                </a:r>
              </a:p>
              <a:p>
                <a:pPr marL="0" marR="0" lvl="0" indent="0" algn="ctr" rtl="0">
                  <a:lnSpc>
                    <a:spcPct val="10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Index</a:t>
                </a:r>
              </a:p>
            </p:txBody>
          </p:sp>
        </p:grpSp>
        <p:grpSp>
          <p:nvGrpSpPr>
            <p:cNvPr id="200" name="Shape 200"/>
            <p:cNvGrpSpPr/>
            <p:nvPr/>
          </p:nvGrpSpPr>
          <p:grpSpPr>
            <a:xfrm>
              <a:off x="6356793" y="2120697"/>
              <a:ext cx="1028699" cy="1219198"/>
              <a:chOff x="751472" y="1219854"/>
              <a:chExt cx="2019023" cy="812928"/>
            </a:xfrm>
          </p:grpSpPr>
          <p:sp>
            <p:nvSpPr>
              <p:cNvPr id="201" name="Shape 201"/>
              <p:cNvSpPr/>
              <p:nvPr/>
            </p:nvSpPr>
            <p:spPr>
              <a:xfrm>
                <a:off x="751472" y="1219854"/>
                <a:ext cx="2019023" cy="812928"/>
              </a:xfrm>
              <a:prstGeom prst="roundRect">
                <a:avLst>
                  <a:gd name="adj" fmla="val 16667"/>
                </a:avLst>
              </a:prstGeom>
              <a:solidFill>
                <a:srgbClr val="1F386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202" name="Shape 202"/>
              <p:cNvSpPr/>
              <p:nvPr/>
            </p:nvSpPr>
            <p:spPr>
              <a:xfrm>
                <a:off x="791154" y="1259537"/>
                <a:ext cx="1939655" cy="733558"/>
              </a:xfrm>
              <a:prstGeom prst="rect">
                <a:avLst/>
              </a:prstGeom>
              <a:solidFill>
                <a:srgbClr val="1F3864"/>
              </a:solidFill>
              <a:ln>
                <a:noFill/>
              </a:ln>
            </p:spPr>
            <p:txBody>
              <a:bodyPr lIns="64750" tIns="32375" rIns="64750" bIns="32375" anchor="ctr" anchorCtr="0">
                <a:noAutofit/>
              </a:bodyPr>
              <a:lstStyle/>
              <a:p>
                <a:pPr marL="0" marR="0" lvl="0" indent="0" algn="ctr" rtl="0">
                  <a:lnSpc>
                    <a:spcPct val="100000"/>
                  </a:lnSpc>
                  <a:spcBef>
                    <a:spcPts val="0"/>
                  </a:spcBef>
                  <a:spcAft>
                    <a:spcPts val="0"/>
                  </a:spcAft>
                  <a:buClr>
                    <a:schemeClr val="lt1"/>
                  </a:buClr>
                  <a:buSzPct val="25000"/>
                  <a:buFont typeface="Garamond"/>
                  <a:buNone/>
                </a:pPr>
                <a:r>
                  <a:rPr lang="en-US" sz="2000" b="0" i="0" u="none" strike="noStrike" cap="none">
                    <a:solidFill>
                      <a:schemeClr val="lt1"/>
                    </a:solidFill>
                    <a:latin typeface="Garamond"/>
                    <a:ea typeface="Garamond"/>
                    <a:cs typeface="Garamond"/>
                    <a:sym typeface="Garamond"/>
                  </a:rPr>
                  <a:t>Fire Risk Model</a:t>
                </a:r>
              </a:p>
            </p:txBody>
          </p:sp>
        </p:grpSp>
        <p:sp>
          <p:nvSpPr>
            <p:cNvPr id="203" name="Shape 203"/>
            <p:cNvSpPr/>
            <p:nvPr/>
          </p:nvSpPr>
          <p:spPr>
            <a:xfrm>
              <a:off x="6142244" y="3462501"/>
              <a:ext cx="228600" cy="304798"/>
            </a:xfrm>
            <a:prstGeom prst="chevron">
              <a:avLst>
                <a:gd name="adj" fmla="val 50000"/>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4" name="Shape 204"/>
            <p:cNvSpPr/>
            <p:nvPr/>
          </p:nvSpPr>
          <p:spPr>
            <a:xfrm>
              <a:off x="7270859" y="2616558"/>
              <a:ext cx="228600" cy="304798"/>
            </a:xfrm>
            <a:prstGeom prst="chevron">
              <a:avLst>
                <a:gd name="adj" fmla="val 50000"/>
              </a:avLst>
            </a:prstGeom>
            <a:solidFill>
              <a:srgbClr val="1F3864"/>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5" name="Shape 205"/>
            <p:cNvSpPr/>
            <p:nvPr/>
          </p:nvSpPr>
          <p:spPr>
            <a:xfrm>
              <a:off x="1952675" y="3512944"/>
              <a:ext cx="228600" cy="304798"/>
            </a:xfrm>
            <a:prstGeom prst="chevron">
              <a:avLst>
                <a:gd name="adj" fmla="val 50000"/>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6" name="Shape 206"/>
            <p:cNvSpPr/>
            <p:nvPr/>
          </p:nvSpPr>
          <p:spPr>
            <a:xfrm>
              <a:off x="1957340" y="1150744"/>
              <a:ext cx="228600" cy="304798"/>
            </a:xfrm>
            <a:prstGeom prst="chevron">
              <a:avLst>
                <a:gd name="adj" fmla="val 50000"/>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7" name="Shape 207"/>
            <p:cNvSpPr/>
            <p:nvPr/>
          </p:nvSpPr>
          <p:spPr>
            <a:xfrm>
              <a:off x="1958838" y="2286000"/>
              <a:ext cx="228600" cy="304798"/>
            </a:xfrm>
            <a:prstGeom prst="chevron">
              <a:avLst>
                <a:gd name="adj" fmla="val 50000"/>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grpSp>
      <p:sp>
        <p:nvSpPr>
          <p:cNvPr id="208" name="Shape 208"/>
          <p:cNvSpPr/>
          <p:nvPr/>
        </p:nvSpPr>
        <p:spPr>
          <a:xfrm>
            <a:off x="3349325" y="5980960"/>
            <a:ext cx="228600" cy="304798"/>
          </a:xfrm>
          <a:prstGeom prst="chevron">
            <a:avLst>
              <a:gd name="adj" fmla="val 50000"/>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09" name="Shape 209"/>
          <p:cNvSpPr/>
          <p:nvPr/>
        </p:nvSpPr>
        <p:spPr>
          <a:xfrm>
            <a:off x="1465850" y="5608980"/>
            <a:ext cx="2019023" cy="1033296"/>
          </a:xfrm>
          <a:prstGeom prst="roundRect">
            <a:avLst>
              <a:gd name="adj" fmla="val 16667"/>
            </a:avLst>
          </a:prstGeom>
          <a:solidFill>
            <a:srgbClr val="FF3300"/>
          </a:solidFill>
          <a:ln w="12700" cap="flat" cmpd="sng">
            <a:solidFill>
              <a:srgbClr val="FF0000"/>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211" name="Shape 211"/>
          <p:cNvSpPr/>
          <p:nvPr/>
        </p:nvSpPr>
        <p:spPr>
          <a:xfrm>
            <a:off x="8651507" y="6006755"/>
            <a:ext cx="228600" cy="304798"/>
          </a:xfrm>
          <a:prstGeom prst="chevron">
            <a:avLst>
              <a:gd name="adj" fmla="val 50000"/>
            </a:avLst>
          </a:prstGeom>
          <a:solidFill>
            <a:srgbClr val="FF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12" name="Shape 212"/>
          <p:cNvSpPr/>
          <p:nvPr/>
        </p:nvSpPr>
        <p:spPr>
          <a:xfrm>
            <a:off x="1497583" y="5658885"/>
            <a:ext cx="1939655" cy="932413"/>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Clr>
                <a:schemeClr val="lt1"/>
              </a:buClr>
              <a:buSzPct val="25000"/>
              <a:buFont typeface="Garamond"/>
              <a:buNone/>
            </a:pPr>
            <a:r>
              <a:rPr lang="en-US" sz="2400" b="0" i="0" u="none" strike="noStrike" cap="none">
                <a:solidFill>
                  <a:schemeClr val="lt1"/>
                </a:solidFill>
                <a:latin typeface="Garamond"/>
                <a:ea typeface="Garamond"/>
                <a:cs typeface="Garamond"/>
                <a:sym typeface="Garamond"/>
              </a:rPr>
              <a:t>Population Density</a:t>
            </a:r>
          </a:p>
        </p:txBody>
      </p:sp>
      <p:sp>
        <p:nvSpPr>
          <p:cNvPr id="210" name="Shape 210"/>
          <p:cNvSpPr/>
          <p:nvPr/>
        </p:nvSpPr>
        <p:spPr>
          <a:xfrm>
            <a:off x="6098807" y="5603637"/>
            <a:ext cx="2666998" cy="1033296"/>
          </a:xfrm>
          <a:prstGeom prst="roundRect">
            <a:avLst>
              <a:gd name="adj" fmla="val 16667"/>
            </a:avLst>
          </a:prstGeom>
          <a:solidFill>
            <a:srgbClr val="FF3300"/>
          </a:solidFill>
          <a:ln w="12700" cap="flat" cmpd="sng">
            <a:solidFill>
              <a:srgbClr val="FF0000"/>
            </a:solidFill>
            <a:prstDash val="solid"/>
            <a:miter/>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Font typeface="Century Gothic"/>
              <a:buNone/>
            </a:pPr>
            <a:endParaRPr sz="2400" b="0" i="0" u="none" strike="noStrike" cap="none">
              <a:solidFill>
                <a:schemeClr val="dk1"/>
              </a:solidFill>
              <a:latin typeface="Century Gothic"/>
              <a:ea typeface="Century Gothic"/>
              <a:cs typeface="Century Gothic"/>
              <a:sym typeface="Century Gothic"/>
            </a:endParaRPr>
          </a:p>
        </p:txBody>
      </p:sp>
      <p:sp>
        <p:nvSpPr>
          <p:cNvPr id="213" name="Shape 213"/>
          <p:cNvSpPr/>
          <p:nvPr/>
        </p:nvSpPr>
        <p:spPr>
          <a:xfrm>
            <a:off x="6130625" y="5600700"/>
            <a:ext cx="2562159" cy="932413"/>
          </a:xfrm>
          <a:prstGeom prst="rect">
            <a:avLst/>
          </a:prstGeom>
          <a:noFill/>
          <a:ln>
            <a:noFill/>
          </a:ln>
        </p:spPr>
        <p:txBody>
          <a:bodyPr lIns="64750" tIns="32375" rIns="64750" bIns="32375" anchor="ctr" anchorCtr="0">
            <a:noAutofit/>
          </a:bodyPr>
          <a:lstStyle/>
          <a:p>
            <a:pPr marL="0" marR="0" lvl="1" indent="0" algn="ctr" rtl="0">
              <a:lnSpc>
                <a:spcPct val="90000"/>
              </a:lnSpc>
              <a:spcBef>
                <a:spcPts val="0"/>
              </a:spcBef>
              <a:spcAft>
                <a:spcPts val="0"/>
              </a:spcAft>
              <a:buClr>
                <a:schemeClr val="lt1"/>
              </a:buClr>
              <a:buSzPct val="25000"/>
              <a:buFont typeface="Garamond"/>
              <a:buNone/>
            </a:pPr>
            <a:r>
              <a:rPr lang="en-US" sz="2000" b="0" i="0" u="none" strike="noStrike" cap="none" dirty="0" err="1">
                <a:solidFill>
                  <a:schemeClr val="lt1"/>
                </a:solidFill>
                <a:latin typeface="Garamond"/>
                <a:ea typeface="Garamond"/>
                <a:cs typeface="Garamond"/>
                <a:sym typeface="Garamond"/>
              </a:rPr>
              <a:t>Dasymetry</a:t>
            </a:r>
            <a:r>
              <a:rPr lang="en-US" sz="2000" b="0" i="0" u="none" strike="noStrike" cap="none" dirty="0">
                <a:solidFill>
                  <a:schemeClr val="lt1"/>
                </a:solidFill>
                <a:latin typeface="Garamond"/>
                <a:ea typeface="Garamond"/>
                <a:cs typeface="Garamond"/>
                <a:sym typeface="Garamond"/>
              </a:rPr>
              <a:t> of Vulnerable Population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cxnSp>
        <p:nvCxnSpPr>
          <p:cNvPr id="219" name="Shape 219"/>
          <p:cNvCxnSpPr/>
          <p:nvPr/>
        </p:nvCxnSpPr>
        <p:spPr>
          <a:xfrm>
            <a:off x="8332375" y="4654900"/>
            <a:ext cx="14998" cy="718199"/>
          </a:xfrm>
          <a:prstGeom prst="straightConnector1">
            <a:avLst/>
          </a:prstGeom>
          <a:noFill/>
          <a:ln w="9525" cap="flat" cmpd="sng">
            <a:solidFill>
              <a:schemeClr val="dk2"/>
            </a:solidFill>
            <a:prstDash val="solid"/>
            <a:round/>
            <a:headEnd type="none" w="med" len="med"/>
            <a:tailEnd type="triangle" w="lg" len="lg"/>
          </a:ln>
        </p:spPr>
      </p:cxnSp>
      <p:cxnSp>
        <p:nvCxnSpPr>
          <p:cNvPr id="220" name="Shape 220"/>
          <p:cNvCxnSpPr/>
          <p:nvPr/>
        </p:nvCxnSpPr>
        <p:spPr>
          <a:xfrm>
            <a:off x="7120975" y="2792425"/>
            <a:ext cx="610725" cy="570859"/>
          </a:xfrm>
          <a:prstGeom prst="straightConnector1">
            <a:avLst/>
          </a:prstGeom>
          <a:noFill/>
          <a:ln w="9525" cap="flat" cmpd="sng">
            <a:solidFill>
              <a:schemeClr val="dk2"/>
            </a:solidFill>
            <a:prstDash val="solid"/>
            <a:round/>
            <a:headEnd type="none" w="med" len="med"/>
            <a:tailEnd type="none" w="med" len="med"/>
          </a:ln>
        </p:spPr>
      </p:cxnSp>
      <p:sp>
        <p:nvSpPr>
          <p:cNvPr id="221" name="Shape 221"/>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Fire Risk Model</a:t>
            </a:r>
          </a:p>
        </p:txBody>
      </p:sp>
      <p:sp>
        <p:nvSpPr>
          <p:cNvPr id="222" name="Shape 222"/>
          <p:cNvSpPr txBox="1">
            <a:spLocks noGrp="1"/>
          </p:cNvSpPr>
          <p:nvPr>
            <p:ph type="body" idx="1"/>
          </p:nvPr>
        </p:nvSpPr>
        <p:spPr>
          <a:xfrm>
            <a:off x="343877" y="1336429"/>
            <a:ext cx="5181600" cy="270412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57070"/>
              </a:buClr>
              <a:buSzPct val="25000"/>
              <a:buFont typeface="Arial"/>
              <a:buNone/>
            </a:pPr>
            <a:r>
              <a:rPr lang="en-US" sz="2000" b="1" i="0" u="none" strike="noStrike" cap="none" dirty="0">
                <a:solidFill>
                  <a:srgbClr val="757070"/>
                </a:solidFill>
                <a:latin typeface="Century Gothic"/>
                <a:ea typeface="Century Gothic"/>
                <a:cs typeface="Century Gothic"/>
                <a:sym typeface="Century Gothic"/>
              </a:rPr>
              <a:t>Parameters</a:t>
            </a:r>
          </a:p>
          <a:p>
            <a:pPr marL="342900" marR="0" lvl="0" indent="-342900" algn="l" rtl="0">
              <a:lnSpc>
                <a:spcPct val="90000"/>
              </a:lnSpc>
              <a:spcBef>
                <a:spcPts val="1000"/>
              </a:spcBef>
              <a:spcAft>
                <a:spcPts val="0"/>
              </a:spcAft>
              <a:buClr>
                <a:schemeClr val="accent5">
                  <a:lumMod val="50000"/>
                </a:schemeClr>
              </a:buClr>
              <a:buSzPct val="100000"/>
              <a:buFont typeface="Webdings" panose="05030102010509060703" pitchFamily="18" charset="2"/>
              <a:buChar char=""/>
            </a:pPr>
            <a:r>
              <a:rPr lang="en-US" sz="2000" b="0" i="0" u="none" strike="noStrike" cap="none" dirty="0">
                <a:solidFill>
                  <a:srgbClr val="757070"/>
                </a:solidFill>
                <a:latin typeface="Century Gothic"/>
                <a:ea typeface="Century Gothic"/>
                <a:cs typeface="Century Gothic"/>
                <a:sym typeface="Century Gothic"/>
              </a:rPr>
              <a:t>Moisture (NDMI)</a:t>
            </a:r>
          </a:p>
          <a:p>
            <a:pPr marL="342900" marR="0" lvl="0" indent="-342900" algn="l" rtl="0">
              <a:lnSpc>
                <a:spcPct val="90000"/>
              </a:lnSpc>
              <a:spcBef>
                <a:spcPts val="1000"/>
              </a:spcBef>
              <a:spcAft>
                <a:spcPts val="0"/>
              </a:spcAft>
              <a:buClr>
                <a:schemeClr val="accent5">
                  <a:lumMod val="50000"/>
                </a:schemeClr>
              </a:buClr>
              <a:buSzPct val="100000"/>
              <a:buFont typeface="Webdings" panose="05030102010509060703" pitchFamily="18" charset="2"/>
              <a:buChar char=""/>
            </a:pPr>
            <a:r>
              <a:rPr lang="en-US" sz="2000" b="0" i="0" u="none" strike="noStrike" cap="none" dirty="0">
                <a:solidFill>
                  <a:srgbClr val="757070"/>
                </a:solidFill>
                <a:latin typeface="Century Gothic"/>
                <a:ea typeface="Century Gothic"/>
                <a:cs typeface="Century Gothic"/>
                <a:sym typeface="Century Gothic"/>
              </a:rPr>
              <a:t>Vegetation (NDVI)</a:t>
            </a:r>
          </a:p>
          <a:p>
            <a:pPr marL="342900" marR="0" lvl="0" indent="-342900" algn="l" rtl="0">
              <a:lnSpc>
                <a:spcPct val="90000"/>
              </a:lnSpc>
              <a:spcBef>
                <a:spcPts val="1000"/>
              </a:spcBef>
              <a:spcAft>
                <a:spcPts val="0"/>
              </a:spcAft>
              <a:buClr>
                <a:schemeClr val="accent5">
                  <a:lumMod val="50000"/>
                </a:schemeClr>
              </a:buClr>
              <a:buSzPct val="100000"/>
              <a:buFont typeface="Webdings" panose="05030102010509060703" pitchFamily="18" charset="2"/>
              <a:buChar char=""/>
            </a:pPr>
            <a:r>
              <a:rPr lang="en-US" sz="2000" b="0" i="0" u="none" strike="noStrike" cap="none" dirty="0" err="1">
                <a:solidFill>
                  <a:srgbClr val="757070"/>
                </a:solidFill>
                <a:latin typeface="Century Gothic"/>
                <a:ea typeface="Century Gothic"/>
                <a:cs typeface="Century Gothic"/>
                <a:sym typeface="Century Gothic"/>
              </a:rPr>
              <a:t>Landcover</a:t>
            </a:r>
            <a:r>
              <a:rPr lang="en-US" sz="2000" b="0" i="0" u="none" strike="noStrike" cap="none" dirty="0">
                <a:solidFill>
                  <a:srgbClr val="757070"/>
                </a:solidFill>
                <a:latin typeface="Century Gothic"/>
                <a:ea typeface="Century Gothic"/>
                <a:cs typeface="Century Gothic"/>
                <a:sym typeface="Century Gothic"/>
              </a:rPr>
              <a:t> Type (NLCD)</a:t>
            </a:r>
          </a:p>
          <a:p>
            <a:pPr marL="342900" marR="0" lvl="0" indent="-342900" algn="l" rtl="0">
              <a:lnSpc>
                <a:spcPct val="90000"/>
              </a:lnSpc>
              <a:spcBef>
                <a:spcPts val="1000"/>
              </a:spcBef>
              <a:spcAft>
                <a:spcPts val="0"/>
              </a:spcAft>
              <a:buClr>
                <a:schemeClr val="accent5">
                  <a:lumMod val="50000"/>
                </a:schemeClr>
              </a:buClr>
              <a:buSzPct val="100000"/>
              <a:buFont typeface="Webdings" panose="05030102010509060703" pitchFamily="18" charset="2"/>
              <a:buChar char=""/>
            </a:pPr>
            <a:r>
              <a:rPr lang="en-US" sz="2000" b="0" i="0" u="none" strike="noStrike" cap="none" dirty="0">
                <a:solidFill>
                  <a:srgbClr val="757070"/>
                </a:solidFill>
                <a:latin typeface="Century Gothic"/>
                <a:ea typeface="Century Gothic"/>
                <a:cs typeface="Century Gothic"/>
                <a:sym typeface="Century Gothic"/>
              </a:rPr>
              <a:t>Slope and Aspect (DEM)</a:t>
            </a:r>
          </a:p>
          <a:p>
            <a:pPr marL="342900" marR="0" lvl="0" indent="-342900" algn="l" rtl="0">
              <a:lnSpc>
                <a:spcPct val="90000"/>
              </a:lnSpc>
              <a:spcBef>
                <a:spcPts val="1000"/>
              </a:spcBef>
              <a:spcAft>
                <a:spcPts val="0"/>
              </a:spcAft>
              <a:buClr>
                <a:schemeClr val="accent5">
                  <a:lumMod val="50000"/>
                </a:schemeClr>
              </a:buClr>
              <a:buSzPct val="100000"/>
              <a:buFont typeface="Webdings" panose="05030102010509060703" pitchFamily="18" charset="2"/>
              <a:buChar char=""/>
            </a:pPr>
            <a:r>
              <a:rPr lang="en-US" sz="2000" b="0" i="0" u="none" strike="noStrike" cap="none" dirty="0" err="1">
                <a:solidFill>
                  <a:srgbClr val="757070"/>
                </a:solidFill>
                <a:latin typeface="Century Gothic"/>
                <a:ea typeface="Century Gothic"/>
                <a:cs typeface="Century Gothic"/>
                <a:sym typeface="Century Gothic"/>
              </a:rPr>
              <a:t>ForWarn</a:t>
            </a:r>
            <a:r>
              <a:rPr lang="en-US" sz="2000" b="0" i="0" u="none" strike="noStrike" cap="none" dirty="0">
                <a:solidFill>
                  <a:srgbClr val="757070"/>
                </a:solidFill>
                <a:latin typeface="Century Gothic"/>
                <a:ea typeface="Century Gothic"/>
                <a:cs typeface="Century Gothic"/>
                <a:sym typeface="Century Gothic"/>
              </a:rPr>
              <a:t> Evergreen and Deciduous </a:t>
            </a:r>
            <a:r>
              <a:rPr lang="en-US" sz="2000" b="0" i="0" u="none" strike="noStrike" cap="none" dirty="0" smtClean="0">
                <a:solidFill>
                  <a:srgbClr val="757070"/>
                </a:solidFill>
                <a:latin typeface="Century Gothic"/>
                <a:ea typeface="Century Gothic"/>
                <a:cs typeface="Century Gothic"/>
                <a:sym typeface="Century Gothic"/>
              </a:rPr>
              <a:t>Decline</a:t>
            </a:r>
            <a:endParaRPr lang="en-US" sz="2000" b="0" i="0" u="none" strike="noStrike" cap="none" dirty="0">
              <a:solidFill>
                <a:srgbClr val="757070"/>
              </a:solidFill>
              <a:latin typeface="Century Gothic"/>
              <a:ea typeface="Century Gothic"/>
              <a:cs typeface="Century Gothic"/>
              <a:sym typeface="Century Gothic"/>
            </a:endParaRPr>
          </a:p>
        </p:txBody>
      </p:sp>
      <p:cxnSp>
        <p:nvCxnSpPr>
          <p:cNvPr id="223" name="Shape 223"/>
          <p:cNvCxnSpPr/>
          <p:nvPr/>
        </p:nvCxnSpPr>
        <p:spPr>
          <a:xfrm flipH="1">
            <a:off x="8431624" y="2792425"/>
            <a:ext cx="1479297" cy="941098"/>
          </a:xfrm>
          <a:prstGeom prst="straightConnector1">
            <a:avLst/>
          </a:prstGeom>
          <a:noFill/>
          <a:ln w="9525" cap="flat" cmpd="sng">
            <a:solidFill>
              <a:schemeClr val="dk2"/>
            </a:solidFill>
            <a:prstDash val="solid"/>
            <a:round/>
            <a:headEnd type="none" w="med" len="med"/>
            <a:tailEnd type="none" w="med" len="med"/>
          </a:ln>
        </p:spPr>
      </p:cxnSp>
      <p:cxnSp>
        <p:nvCxnSpPr>
          <p:cNvPr id="224" name="Shape 224"/>
          <p:cNvCxnSpPr/>
          <p:nvPr/>
        </p:nvCxnSpPr>
        <p:spPr>
          <a:xfrm flipH="1">
            <a:off x="8239754" y="2792525"/>
            <a:ext cx="175499" cy="760800"/>
          </a:xfrm>
          <a:prstGeom prst="straightConnector1">
            <a:avLst/>
          </a:prstGeom>
          <a:noFill/>
          <a:ln w="9525" cap="flat" cmpd="sng">
            <a:solidFill>
              <a:schemeClr val="dk2"/>
            </a:solidFill>
            <a:prstDash val="solid"/>
            <a:round/>
            <a:headEnd type="none" w="med" len="med"/>
            <a:tailEnd type="none" w="med" len="med"/>
          </a:ln>
        </p:spPr>
      </p:cxnSp>
      <p:cxnSp>
        <p:nvCxnSpPr>
          <p:cNvPr id="225" name="Shape 225"/>
          <p:cNvCxnSpPr/>
          <p:nvPr/>
        </p:nvCxnSpPr>
        <p:spPr>
          <a:xfrm flipH="1">
            <a:off x="8626899" y="2792425"/>
            <a:ext cx="2679000" cy="1116299"/>
          </a:xfrm>
          <a:prstGeom prst="straightConnector1">
            <a:avLst/>
          </a:prstGeom>
          <a:noFill/>
          <a:ln w="9525" cap="flat" cmpd="sng">
            <a:solidFill>
              <a:schemeClr val="dk2"/>
            </a:solidFill>
            <a:prstDash val="solid"/>
            <a:round/>
            <a:headEnd type="none" w="med" len="med"/>
            <a:tailEnd type="none" w="med" len="med"/>
          </a:ln>
        </p:spPr>
      </p:cxnSp>
      <p:sp>
        <p:nvSpPr>
          <p:cNvPr id="226" name="Shape 226"/>
          <p:cNvSpPr/>
          <p:nvPr/>
        </p:nvSpPr>
        <p:spPr>
          <a:xfrm>
            <a:off x="5076623" y="1862725"/>
            <a:ext cx="1224900" cy="903600"/>
          </a:xfrm>
          <a:prstGeom prst="roundRect">
            <a:avLst>
              <a:gd name="adj" fmla="val 16667"/>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7" name="Shape 227"/>
          <p:cNvSpPr/>
          <p:nvPr/>
        </p:nvSpPr>
        <p:spPr>
          <a:xfrm>
            <a:off x="6508525" y="1888825"/>
            <a:ext cx="1224900" cy="9036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8" name="Shape 228"/>
          <p:cNvSpPr/>
          <p:nvPr/>
        </p:nvSpPr>
        <p:spPr>
          <a:xfrm>
            <a:off x="7903500" y="1888825"/>
            <a:ext cx="1224900" cy="903600"/>
          </a:xfrm>
          <a:prstGeom prst="roundRect">
            <a:avLst>
              <a:gd name="adj" fmla="val 16667"/>
            </a:avLst>
          </a:prstGeom>
          <a:solidFill>
            <a:srgbClr val="D0E0E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9" name="Shape 229"/>
          <p:cNvSpPr/>
          <p:nvPr/>
        </p:nvSpPr>
        <p:spPr>
          <a:xfrm>
            <a:off x="9298475" y="1888825"/>
            <a:ext cx="1224900" cy="903600"/>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0" name="Shape 230"/>
          <p:cNvSpPr/>
          <p:nvPr/>
        </p:nvSpPr>
        <p:spPr>
          <a:xfrm>
            <a:off x="10693450" y="1888825"/>
            <a:ext cx="1224900" cy="9036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31" name="Shape 231"/>
          <p:cNvCxnSpPr>
            <a:stCxn id="226" idx="2"/>
          </p:cNvCxnSpPr>
          <p:nvPr/>
        </p:nvCxnSpPr>
        <p:spPr>
          <a:xfrm>
            <a:off x="5689073" y="2766325"/>
            <a:ext cx="1995600" cy="1041300"/>
          </a:xfrm>
          <a:prstGeom prst="straightConnector1">
            <a:avLst/>
          </a:prstGeom>
          <a:noFill/>
          <a:ln w="9525" cap="flat" cmpd="sng">
            <a:solidFill>
              <a:schemeClr val="dk2"/>
            </a:solidFill>
            <a:prstDash val="solid"/>
            <a:round/>
            <a:headEnd type="none" w="med" len="med"/>
            <a:tailEnd type="none" w="med" len="med"/>
          </a:ln>
        </p:spPr>
      </p:cxnSp>
      <p:sp>
        <p:nvSpPr>
          <p:cNvPr id="232" name="Shape 232"/>
          <p:cNvSpPr/>
          <p:nvPr/>
        </p:nvSpPr>
        <p:spPr>
          <a:xfrm>
            <a:off x="7181050" y="3193050"/>
            <a:ext cx="1349997" cy="831299"/>
          </a:xfrm>
          <a:prstGeom prst="roundRect">
            <a:avLst>
              <a:gd name="adj" fmla="val 16667"/>
            </a:avLst>
          </a:prstGeom>
          <a:solidFill>
            <a:srgbClr val="E6B8A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3" name="Shape 233"/>
          <p:cNvSpPr/>
          <p:nvPr/>
        </p:nvSpPr>
        <p:spPr>
          <a:xfrm>
            <a:off x="6352225" y="5373100"/>
            <a:ext cx="3990300" cy="9036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txBox="1"/>
          <p:nvPr/>
        </p:nvSpPr>
        <p:spPr>
          <a:xfrm>
            <a:off x="5076623" y="2133600"/>
            <a:ext cx="1224900" cy="37130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entury Gothic"/>
              <a:buNone/>
            </a:pPr>
            <a:r>
              <a:rPr lang="en-US" sz="2000" b="0" i="0" u="none" strike="noStrike" cap="none" dirty="0" err="1">
                <a:solidFill>
                  <a:srgbClr val="000000"/>
                </a:solidFill>
                <a:latin typeface="Century Gothic"/>
                <a:ea typeface="Century Gothic"/>
                <a:cs typeface="Century Gothic"/>
                <a:sym typeface="Century Gothic"/>
              </a:rPr>
              <a:t>ForWarn</a:t>
            </a:r>
            <a:endParaRPr lang="en-US" sz="2000" b="0" i="0" u="none" strike="noStrike" cap="none" dirty="0">
              <a:solidFill>
                <a:srgbClr val="000000"/>
              </a:solidFill>
              <a:latin typeface="Century Gothic"/>
              <a:ea typeface="Century Gothic"/>
              <a:cs typeface="Century Gothic"/>
              <a:sym typeface="Century Gothic"/>
            </a:endParaRPr>
          </a:p>
        </p:txBody>
      </p:sp>
      <p:sp>
        <p:nvSpPr>
          <p:cNvPr id="235" name="Shape 235"/>
          <p:cNvSpPr txBox="1"/>
          <p:nvPr/>
        </p:nvSpPr>
        <p:spPr>
          <a:xfrm>
            <a:off x="6724725" y="2133600"/>
            <a:ext cx="801700" cy="38167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entury Gothic"/>
              <a:buNone/>
            </a:pPr>
            <a:r>
              <a:rPr lang="en-US" sz="2000" b="0" i="0" u="none" strike="noStrike" cap="none" dirty="0">
                <a:solidFill>
                  <a:srgbClr val="000000"/>
                </a:solidFill>
                <a:latin typeface="Century Gothic"/>
                <a:ea typeface="Century Gothic"/>
                <a:cs typeface="Century Gothic"/>
                <a:sym typeface="Century Gothic"/>
              </a:rPr>
              <a:t>NDVI</a:t>
            </a:r>
          </a:p>
        </p:txBody>
      </p:sp>
      <p:sp>
        <p:nvSpPr>
          <p:cNvPr id="236" name="Shape 236"/>
          <p:cNvSpPr txBox="1"/>
          <p:nvPr/>
        </p:nvSpPr>
        <p:spPr>
          <a:xfrm>
            <a:off x="8043517" y="2133600"/>
            <a:ext cx="877882" cy="31764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entury Gothic"/>
              <a:buNone/>
            </a:pPr>
            <a:r>
              <a:rPr lang="en-US" sz="2000" b="0" i="0" u="none" strike="noStrike" cap="none">
                <a:solidFill>
                  <a:srgbClr val="000000"/>
                </a:solidFill>
                <a:latin typeface="Century Gothic"/>
                <a:ea typeface="Century Gothic"/>
                <a:cs typeface="Century Gothic"/>
                <a:sym typeface="Century Gothic"/>
              </a:rPr>
              <a:t>NDMI</a:t>
            </a:r>
          </a:p>
        </p:txBody>
      </p:sp>
      <p:sp>
        <p:nvSpPr>
          <p:cNvPr id="237" name="Shape 237"/>
          <p:cNvSpPr txBox="1"/>
          <p:nvPr/>
        </p:nvSpPr>
        <p:spPr>
          <a:xfrm>
            <a:off x="9395578" y="2133600"/>
            <a:ext cx="1030968" cy="38167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entury Gothic"/>
              <a:buNone/>
            </a:pPr>
            <a:r>
              <a:rPr lang="en-US" sz="2000" b="0" i="0" u="none" strike="noStrike" cap="none" dirty="0">
                <a:solidFill>
                  <a:srgbClr val="000000"/>
                </a:solidFill>
                <a:latin typeface="Century Gothic"/>
                <a:ea typeface="Century Gothic"/>
                <a:cs typeface="Century Gothic"/>
                <a:sym typeface="Century Gothic"/>
              </a:rPr>
              <a:t>NLCD</a:t>
            </a:r>
          </a:p>
        </p:txBody>
      </p:sp>
      <p:sp>
        <p:nvSpPr>
          <p:cNvPr id="238" name="Shape 238"/>
          <p:cNvSpPr txBox="1"/>
          <p:nvPr/>
        </p:nvSpPr>
        <p:spPr>
          <a:xfrm>
            <a:off x="10904224" y="2133600"/>
            <a:ext cx="803346" cy="371301"/>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entury Gothic"/>
              <a:buNone/>
            </a:pPr>
            <a:r>
              <a:rPr lang="en-US" sz="2000" b="0" i="0" u="none" strike="noStrike" cap="none" dirty="0">
                <a:solidFill>
                  <a:srgbClr val="000000"/>
                </a:solidFill>
                <a:latin typeface="Century Gothic"/>
                <a:ea typeface="Century Gothic"/>
                <a:cs typeface="Century Gothic"/>
                <a:sym typeface="Century Gothic"/>
              </a:rPr>
              <a:t>DEM</a:t>
            </a:r>
          </a:p>
        </p:txBody>
      </p:sp>
      <p:sp>
        <p:nvSpPr>
          <p:cNvPr id="239" name="Shape 239"/>
          <p:cNvSpPr txBox="1"/>
          <p:nvPr/>
        </p:nvSpPr>
        <p:spPr>
          <a:xfrm>
            <a:off x="7233132" y="5524325"/>
            <a:ext cx="2523000" cy="5006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entury Gothic"/>
              <a:buNone/>
            </a:pPr>
            <a:r>
              <a:rPr lang="en-US" sz="2400" b="0" i="0" u="none" strike="noStrike" cap="none" dirty="0">
                <a:solidFill>
                  <a:srgbClr val="000000"/>
                </a:solidFill>
                <a:latin typeface="Century Gothic"/>
                <a:ea typeface="Century Gothic"/>
                <a:cs typeface="Century Gothic"/>
                <a:sym typeface="Century Gothic"/>
              </a:rPr>
              <a:t>Fire Risk Model</a:t>
            </a:r>
          </a:p>
        </p:txBody>
      </p:sp>
      <p:sp>
        <p:nvSpPr>
          <p:cNvPr id="240" name="Shape 240"/>
          <p:cNvSpPr/>
          <p:nvPr/>
        </p:nvSpPr>
        <p:spPr>
          <a:xfrm>
            <a:off x="7372902" y="3373187"/>
            <a:ext cx="1349997" cy="831299"/>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p:nvPr/>
        </p:nvSpPr>
        <p:spPr>
          <a:xfrm>
            <a:off x="7564753" y="3553325"/>
            <a:ext cx="1349997" cy="831299"/>
          </a:xfrm>
          <a:prstGeom prst="roundRect">
            <a:avLst>
              <a:gd name="adj" fmla="val 16667"/>
            </a:avLst>
          </a:prstGeom>
          <a:solidFill>
            <a:srgbClr val="D0E0E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42" name="Shape 242" descr="Pre Fire Final Model.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78348" y="4396973"/>
            <a:ext cx="2196146" cy="1911100"/>
          </a:xfrm>
          <a:prstGeom prst="rect">
            <a:avLst/>
          </a:prstGeom>
          <a:noFill/>
          <a:ln>
            <a:noFill/>
          </a:ln>
        </p:spPr>
      </p:pic>
      <p:pic>
        <p:nvPicPr>
          <p:cNvPr id="243" name="Shape 2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125" y="4517744"/>
            <a:ext cx="1479297" cy="1669552"/>
          </a:xfrm>
          <a:prstGeom prst="rect">
            <a:avLst/>
          </a:prstGeom>
          <a:noFill/>
          <a:ln>
            <a:noFill/>
          </a:ln>
        </p:spPr>
      </p:pic>
      <p:pic>
        <p:nvPicPr>
          <p:cNvPr id="244" name="Shape 2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14608" y="4492628"/>
            <a:ext cx="1479297" cy="1719783"/>
          </a:xfrm>
          <a:prstGeom prst="rect">
            <a:avLst/>
          </a:prstGeom>
          <a:noFill/>
          <a:ln>
            <a:noFill/>
          </a:ln>
        </p:spPr>
      </p:pic>
      <p:sp>
        <p:nvSpPr>
          <p:cNvPr id="245" name="Shape 245"/>
          <p:cNvSpPr/>
          <p:nvPr/>
        </p:nvSpPr>
        <p:spPr>
          <a:xfrm>
            <a:off x="7748439" y="3696025"/>
            <a:ext cx="1349997" cy="831299"/>
          </a:xfrm>
          <a:prstGeom prst="roundRect">
            <a:avLst>
              <a:gd name="adj" fmla="val 16667"/>
            </a:avLst>
          </a:prstGeom>
          <a:solidFill>
            <a:srgbClr val="D9D2E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p:nvPr/>
        </p:nvSpPr>
        <p:spPr>
          <a:xfrm>
            <a:off x="7966914" y="3867423"/>
            <a:ext cx="1349997" cy="831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txBox="1"/>
          <p:nvPr/>
        </p:nvSpPr>
        <p:spPr>
          <a:xfrm>
            <a:off x="8010750" y="3917007"/>
            <a:ext cx="1335972" cy="831299"/>
          </a:xfrm>
          <a:prstGeom prst="rect">
            <a:avLst/>
          </a:prstGeom>
          <a:noFill/>
          <a:ln>
            <a:noFill/>
          </a:ln>
        </p:spPr>
        <p:txBody>
          <a:bodyPr lIns="91425" tIns="91425" rIns="91425" bIns="91425" anchor="t" anchorCtr="0">
            <a:noAutofit/>
          </a:bodyPr>
          <a:lstStyle/>
          <a:p>
            <a:pPr marL="0" marR="0" lvl="1" indent="0" algn="l" rtl="0">
              <a:lnSpc>
                <a:spcPct val="100000"/>
              </a:lnSpc>
              <a:spcBef>
                <a:spcPts val="0"/>
              </a:spcBef>
              <a:spcAft>
                <a:spcPts val="0"/>
              </a:spcAft>
              <a:buClr>
                <a:srgbClr val="000000"/>
              </a:buClr>
              <a:buSzPct val="25000"/>
              <a:buFont typeface="Century Gothic"/>
              <a:buNone/>
            </a:pPr>
            <a:r>
              <a:rPr lang="en-US" sz="2000" b="0" i="0" u="none" strike="noStrike" cap="none" dirty="0">
                <a:solidFill>
                  <a:srgbClr val="000000"/>
                </a:solidFill>
                <a:latin typeface="Century Gothic"/>
                <a:ea typeface="Century Gothic"/>
                <a:cs typeface="Century Gothic"/>
                <a:sym typeface="Century Gothic"/>
              </a:rPr>
              <a:t>Scores &amp;</a:t>
            </a:r>
          </a:p>
          <a:p>
            <a:pPr marL="0" marR="0" lvl="1" indent="0" algn="l" rtl="0">
              <a:lnSpc>
                <a:spcPct val="100000"/>
              </a:lnSpc>
              <a:spcBef>
                <a:spcPts val="0"/>
              </a:spcBef>
              <a:spcAft>
                <a:spcPts val="0"/>
              </a:spcAft>
              <a:buClr>
                <a:srgbClr val="000000"/>
              </a:buClr>
              <a:buSzPct val="25000"/>
              <a:buFont typeface="Century Gothic"/>
              <a:buNone/>
            </a:pPr>
            <a:r>
              <a:rPr lang="en-US" sz="2000" b="0" i="0" u="none" strike="noStrike" cap="none" dirty="0">
                <a:solidFill>
                  <a:srgbClr val="000000"/>
                </a:solidFill>
                <a:latin typeface="Century Gothic"/>
                <a:ea typeface="Century Gothic"/>
                <a:cs typeface="Century Gothic"/>
                <a:sym typeface="Century Gothic"/>
              </a:rPr>
              <a:t>Weight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000125" y="365122"/>
            <a:ext cx="10233148" cy="47942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rgbClr val="57688F"/>
              </a:buClr>
              <a:buSzPct val="25000"/>
              <a:buFont typeface="Century Gothic"/>
              <a:buNone/>
            </a:pPr>
            <a:r>
              <a:rPr lang="en-US" sz="4800" b="0" i="0" u="none" strike="noStrike" cap="none">
                <a:solidFill>
                  <a:srgbClr val="57688F"/>
                </a:solidFill>
                <a:latin typeface="Century Gothic"/>
                <a:ea typeface="Century Gothic"/>
                <a:cs typeface="Century Gothic"/>
                <a:sym typeface="Century Gothic"/>
              </a:rPr>
              <a:t>2016 Pre Fire Model</a:t>
            </a:r>
          </a:p>
        </p:txBody>
      </p:sp>
      <p:graphicFrame>
        <p:nvGraphicFramePr>
          <p:cNvPr id="254" name="Shape 254"/>
          <p:cNvGraphicFramePr/>
          <p:nvPr/>
        </p:nvGraphicFramePr>
        <p:xfrm>
          <a:off x="6144846" y="1574800"/>
          <a:ext cx="5181575" cy="4572075"/>
        </p:xfrm>
        <a:graphic>
          <a:graphicData uri="http://schemas.openxmlformats.org/drawingml/2006/table">
            <a:tbl>
              <a:tblPr>
                <a:noFill/>
                <a:tableStyleId>{20DCE93D-0C12-4A56-BFFC-0F743CCAFCDF}</a:tableStyleId>
              </a:tblPr>
              <a:tblGrid>
                <a:gridCol w="1177350"/>
                <a:gridCol w="2477350"/>
                <a:gridCol w="1526875"/>
              </a:tblGrid>
              <a:tr h="43187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dirty="0">
                          <a:solidFill>
                            <a:srgbClr val="262626"/>
                          </a:solidFill>
                          <a:latin typeface="Garamond"/>
                          <a:ea typeface="Garamond"/>
                          <a:cs typeface="Garamond"/>
                          <a:sym typeface="Garamond"/>
                        </a:rPr>
                        <a:t>Rank</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rgbClr val="ACCCEA"/>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dirty="0">
                          <a:solidFill>
                            <a:srgbClr val="262626"/>
                          </a:solidFill>
                          <a:latin typeface="Garamond"/>
                          <a:ea typeface="Garamond"/>
                          <a:cs typeface="Garamond"/>
                          <a:sym typeface="Garamond"/>
                        </a:rPr>
                        <a:t>Pre Fire Model 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rgbClr val="ACCCEA"/>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Weights</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9050" cap="flat" cmpd="sng">
                      <a:solidFill>
                        <a:srgbClr val="ACCCEA"/>
                      </a:solidFill>
                      <a:prstDash val="solid"/>
                      <a:round/>
                      <a:headEnd type="none" w="med" len="med"/>
                      <a:tailEnd type="none" w="med" len="med"/>
                    </a:lnB>
                  </a:tcPr>
                </a:tc>
              </a:tr>
              <a:tr h="340950">
                <a:tc>
                  <a:txBody>
                    <a:bodyPr/>
                    <a:lstStyle/>
                    <a:p>
                      <a:pPr marL="0" marR="0" lvl="0" indent="0" algn="ctr" rtl="0">
                        <a:lnSpc>
                          <a:spcPct val="100000"/>
                        </a:lnSpc>
                        <a:spcBef>
                          <a:spcPts val="0"/>
                        </a:spcBef>
                        <a:spcAft>
                          <a:spcPts val="0"/>
                        </a:spcAft>
                        <a:buClr>
                          <a:srgbClr val="000000"/>
                        </a:buClr>
                        <a:buSzPct val="25000"/>
                        <a:buFont typeface="Arial"/>
                        <a:buNone/>
                      </a:pPr>
                      <a:endParaRPr sz="2000" b="0" i="0" u="none" strike="noStrike" cap="none">
                        <a:solidFill>
                          <a:srgbClr val="262626"/>
                        </a:solidFill>
                        <a:latin typeface="Garamond"/>
                        <a:ea typeface="Garamond"/>
                        <a:cs typeface="Garamond"/>
                        <a:sym typeface="Garamond"/>
                      </a:endParaRP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ACCCEA"/>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2000" b="0" i="0" u="none" strike="noStrike" cap="none">
                        <a:solidFill>
                          <a:srgbClr val="262626"/>
                        </a:solidFill>
                        <a:latin typeface="Garamond"/>
                        <a:ea typeface="Garamond"/>
                        <a:cs typeface="Garamond"/>
                        <a:sym typeface="Garamond"/>
                      </a:endParaRP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ACCCEA"/>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2000" b="0" i="0" u="none" strike="noStrike" cap="none">
                        <a:solidFill>
                          <a:srgbClr val="262626"/>
                        </a:solidFill>
                        <a:latin typeface="Garamond"/>
                        <a:ea typeface="Garamond"/>
                        <a:cs typeface="Garamond"/>
                        <a:sym typeface="Garamond"/>
                      </a:endParaRP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9050" cap="flat" cmpd="sng">
                      <a:solidFill>
                        <a:srgbClr val="ACCCEA"/>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CC2E5"/>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Slope</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dirty="0">
                          <a:solidFill>
                            <a:srgbClr val="262626"/>
                          </a:solidFill>
                          <a:latin typeface="Garamond"/>
                          <a:ea typeface="Garamond"/>
                          <a:cs typeface="Garamond"/>
                          <a:sym typeface="Garamond"/>
                        </a:rPr>
                        <a:t>0.182</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2</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CC2E5"/>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NDVI</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0.182</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3</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9CC2E5"/>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dirty="0">
                          <a:solidFill>
                            <a:srgbClr val="262626"/>
                          </a:solidFill>
                          <a:latin typeface="Garamond"/>
                          <a:ea typeface="Garamond"/>
                          <a:cs typeface="Garamond"/>
                          <a:sym typeface="Garamond"/>
                        </a:rPr>
                        <a:t>Evergreen Decline</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0.182</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4</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BBD6EE"/>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dirty="0">
                          <a:solidFill>
                            <a:srgbClr val="262626"/>
                          </a:solidFill>
                          <a:latin typeface="Garamond"/>
                          <a:ea typeface="Garamond"/>
                          <a:cs typeface="Garamond"/>
                          <a:sym typeface="Garamond"/>
                        </a:rPr>
                        <a:t>Impervious Surface</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0.091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5</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BBD6EE"/>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Deciduous Decline</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0.091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6</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BBD6EE"/>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NLCD</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0.091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7</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BBD6EE"/>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NDMI</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0.091</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8</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EAF6"/>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Canopy</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0.0455</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0" i="0" u="none" strike="noStrike" cap="none">
                          <a:solidFill>
                            <a:srgbClr val="262626"/>
                          </a:solidFill>
                          <a:latin typeface="Garamond"/>
                          <a:ea typeface="Garamond"/>
                          <a:cs typeface="Garamond"/>
                          <a:sym typeface="Garamond"/>
                        </a:rPr>
                        <a:t>9</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DDEAF6"/>
                    </a:solidFill>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Aspect</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12700" cap="flat" cmpd="sng">
                      <a:solidFill>
                        <a:srgbClr val="9BC2E6"/>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0.0445</a:t>
                      </a: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9BC2E6"/>
                      </a:solidFill>
                      <a:prstDash val="solid"/>
                      <a:round/>
                      <a:headEnd type="none" w="med" len="med"/>
                      <a:tailEnd type="none" w="med" len="med"/>
                    </a:lnT>
                    <a:lnB w="25400" cap="flat" cmpd="sng">
                      <a:solidFill>
                        <a:srgbClr val="3F3F3F"/>
                      </a:solidFill>
                      <a:prstDash val="solid"/>
                      <a:round/>
                      <a:headEnd type="none" w="med" len="med"/>
                      <a:tailEnd type="none" w="med" len="med"/>
                    </a:lnB>
                  </a:tcPr>
                </a:tc>
              </a:tr>
              <a:tr h="379925">
                <a:tc>
                  <a:txBody>
                    <a:bodyPr/>
                    <a:lstStyle/>
                    <a:p>
                      <a:pPr marL="0" marR="0" lvl="0" indent="0" algn="ctr" rtl="0">
                        <a:lnSpc>
                          <a:spcPct val="100000"/>
                        </a:lnSpc>
                        <a:spcBef>
                          <a:spcPts val="0"/>
                        </a:spcBef>
                        <a:spcAft>
                          <a:spcPts val="0"/>
                        </a:spcAft>
                        <a:buClr>
                          <a:srgbClr val="000000"/>
                        </a:buClr>
                        <a:buSzPct val="25000"/>
                        <a:buFont typeface="Arial"/>
                        <a:buNone/>
                      </a:pPr>
                      <a:endParaRPr sz="2000" b="0" i="0" u="none" strike="noStrike" cap="none">
                        <a:solidFill>
                          <a:srgbClr val="262626"/>
                        </a:solidFill>
                        <a:latin typeface="Garamond"/>
                        <a:ea typeface="Garamond"/>
                        <a:cs typeface="Garamond"/>
                        <a:sym typeface="Garamond"/>
                      </a:endParaRPr>
                    </a:p>
                  </a:txBody>
                  <a:tcPr marL="9525" marR="9525" marT="9525" marB="0" anchor="b">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Arial"/>
                        <a:buNone/>
                      </a:pPr>
                      <a:endParaRPr sz="2000" b="0" i="0" u="none" strike="noStrike" cap="none">
                        <a:solidFill>
                          <a:srgbClr val="262626"/>
                        </a:solidFill>
                        <a:latin typeface="Garamond"/>
                        <a:ea typeface="Garamond"/>
                        <a:cs typeface="Garamond"/>
                        <a:sym typeface="Garamond"/>
                      </a:endParaRPr>
                    </a:p>
                  </a:txBody>
                  <a:tcPr marL="9525" marR="9525" marT="9525" marB="0" anchor="b">
                    <a:lnL w="9525" cap="flat" cmpd="sng">
                      <a:solidFill>
                        <a:srgbClr val="000000">
                          <a:alpha val="0"/>
                        </a:srgbClr>
                      </a:solidFill>
                      <a:prstDash val="solid"/>
                      <a:round/>
                      <a:headEnd type="none" w="med" len="med"/>
                      <a:tailEnd type="none" w="med" len="med"/>
                    </a:lnL>
                    <a:lnR w="25400" cap="flat" cmpd="sng">
                      <a:solidFill>
                        <a:srgbClr val="3F3F3F"/>
                      </a:solidFill>
                      <a:prstDash val="solid"/>
                      <a:round/>
                      <a:headEnd type="none" w="med" len="med"/>
                      <a:tailEnd type="none" w="med" len="med"/>
                    </a:lnR>
                    <a:lnT w="12700" cap="flat" cmpd="sng">
                      <a:solidFill>
                        <a:srgbClr val="9BC2E6"/>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262626"/>
                        </a:buClr>
                        <a:buSzPct val="25000"/>
                        <a:buFont typeface="Garamond"/>
                        <a:buNone/>
                      </a:pPr>
                      <a:r>
                        <a:rPr lang="en-US" sz="2000" b="1" i="0" u="none" strike="noStrike" cap="none">
                          <a:solidFill>
                            <a:srgbClr val="262626"/>
                          </a:solidFill>
                          <a:latin typeface="Garamond"/>
                          <a:ea typeface="Garamond"/>
                          <a:cs typeface="Garamond"/>
                          <a:sym typeface="Garamond"/>
                        </a:rPr>
                        <a:t>1</a:t>
                      </a:r>
                    </a:p>
                  </a:txBody>
                  <a:tcPr marL="9525" marR="9525" marT="9525" marB="0" anchor="b">
                    <a:lnL w="25400" cap="flat" cmpd="sng">
                      <a:solidFill>
                        <a:srgbClr val="3F3F3F"/>
                      </a:solidFill>
                      <a:prstDash val="solid"/>
                      <a:round/>
                      <a:headEnd type="none" w="med" len="med"/>
                      <a:tailEnd type="none" w="med" len="med"/>
                    </a:lnL>
                    <a:lnR w="25400" cap="flat" cmpd="sng">
                      <a:solidFill>
                        <a:srgbClr val="3F3F3F"/>
                      </a:solidFill>
                      <a:prstDash val="solid"/>
                      <a:round/>
                      <a:headEnd type="none" w="med" len="med"/>
                      <a:tailEnd type="none" w="med" len="med"/>
                    </a:lnR>
                    <a:lnT w="25400" cap="flat" cmpd="sng">
                      <a:solidFill>
                        <a:srgbClr val="3F3F3F"/>
                      </a:solidFill>
                      <a:prstDash val="solid"/>
                      <a:round/>
                      <a:headEnd type="none" w="med" len="med"/>
                      <a:tailEnd type="none" w="med" len="med"/>
                    </a:lnT>
                    <a:lnB w="25400" cap="flat" cmpd="sng">
                      <a:solidFill>
                        <a:srgbClr val="3F3F3F"/>
                      </a:solidFill>
                      <a:prstDash val="solid"/>
                      <a:round/>
                      <a:headEnd type="none" w="med" len="med"/>
                      <a:tailEnd type="none" w="med" len="med"/>
                    </a:lnB>
                  </a:tcPr>
                </a:tc>
              </a:tr>
            </a:tbl>
          </a:graphicData>
        </a:graphic>
      </p:graphicFrame>
      <p:pic>
        <p:nvPicPr>
          <p:cNvPr id="255" name="Shape 2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2245" y="1360952"/>
            <a:ext cx="5105398" cy="4759848"/>
          </a:xfrm>
          <a:prstGeom prst="rect">
            <a:avLst/>
          </a:prstGeom>
          <a:noFill/>
          <a:ln>
            <a:noFill/>
          </a:ln>
        </p:spPr>
      </p:pic>
      <p:pic>
        <p:nvPicPr>
          <p:cNvPr id="256" name="Shape 256" descr="Image result for N arrow ESRI"/>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06121" y="1477816"/>
            <a:ext cx="419523" cy="592663"/>
          </a:xfrm>
          <a:prstGeom prst="rect">
            <a:avLst/>
          </a:prstGeom>
          <a:noFill/>
          <a:ln>
            <a:noFill/>
          </a:ln>
        </p:spPr>
      </p:pic>
      <p:pic>
        <p:nvPicPr>
          <p:cNvPr id="257" name="Shape 2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34946" y="5765794"/>
            <a:ext cx="1966621" cy="304805"/>
          </a:xfrm>
          <a:prstGeom prst="rect">
            <a:avLst/>
          </a:prstGeom>
          <a:noFill/>
          <a:ln>
            <a:noFill/>
          </a:ln>
        </p:spPr>
      </p:pic>
      <p:sp>
        <p:nvSpPr>
          <p:cNvPr id="259" name="Shape 259"/>
          <p:cNvSpPr txBox="1"/>
          <p:nvPr/>
        </p:nvSpPr>
        <p:spPr>
          <a:xfrm>
            <a:off x="3675905" y="6146800"/>
            <a:ext cx="1854995"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Arial"/>
                <a:ea typeface="Arial"/>
                <a:cs typeface="Arial"/>
                <a:sym typeface="Arial"/>
              </a:rPr>
              <a:t>2016 Fire Perimeters</a:t>
            </a:r>
          </a:p>
        </p:txBody>
      </p:sp>
      <p:sp>
        <p:nvSpPr>
          <p:cNvPr id="260" name="Shape 260"/>
          <p:cNvSpPr/>
          <p:nvPr/>
        </p:nvSpPr>
        <p:spPr>
          <a:xfrm>
            <a:off x="3249246" y="6223000"/>
            <a:ext cx="381000" cy="174864"/>
          </a:xfrm>
          <a:prstGeom prst="rect">
            <a:avLst/>
          </a:prstGeom>
          <a:solidFill>
            <a:schemeClr val="lt2"/>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10" name="Shape 30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949" y="5852735"/>
            <a:ext cx="578892" cy="294065"/>
          </a:xfrm>
          <a:prstGeom prst="rect">
            <a:avLst/>
          </a:prstGeom>
          <a:noFill/>
          <a:ln>
            <a:noFill/>
          </a:ln>
        </p:spPr>
      </p:pic>
      <p:pic>
        <p:nvPicPr>
          <p:cNvPr id="11" name="Shape 30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101" y="6502400"/>
            <a:ext cx="493692" cy="294640"/>
          </a:xfrm>
          <a:prstGeom prst="rect">
            <a:avLst/>
          </a:prstGeom>
          <a:noFill/>
          <a:ln>
            <a:noFill/>
          </a:ln>
        </p:spPr>
      </p:pic>
      <p:pic>
        <p:nvPicPr>
          <p:cNvPr id="12" name="Shape 3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48" y="6180186"/>
            <a:ext cx="580965" cy="271444"/>
          </a:xfrm>
          <a:prstGeom prst="rect">
            <a:avLst/>
          </a:prstGeom>
          <a:noFill/>
          <a:ln>
            <a:noFill/>
          </a:ln>
        </p:spPr>
      </p:pic>
      <p:sp>
        <p:nvSpPr>
          <p:cNvPr id="13" name="Shape 311"/>
          <p:cNvSpPr txBox="1"/>
          <p:nvPr/>
        </p:nvSpPr>
        <p:spPr>
          <a:xfrm>
            <a:off x="491520" y="5878868"/>
            <a:ext cx="1780779" cy="663000"/>
          </a:xfrm>
          <a:prstGeom prst="rect">
            <a:avLst/>
          </a:prstGeom>
          <a:noFill/>
          <a:ln>
            <a:noFill/>
          </a:ln>
        </p:spPr>
        <p:txBody>
          <a:bodyPr lIns="91425" tIns="45700" rIns="91425" bIns="45700" anchor="t" anchorCtr="0">
            <a:noAutofit/>
          </a:bodyPr>
          <a:lstStyle/>
          <a:p>
            <a:pPr marL="0" marR="0" lvl="0" indent="0" algn="l" rtl="0">
              <a:lnSpc>
                <a:spcPct val="83333"/>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Low</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Moderate</a:t>
            </a:r>
          </a:p>
          <a:p>
            <a:pPr marL="0" marR="0" lvl="0" indent="0" algn="l" rtl="0">
              <a:lnSpc>
                <a:spcPct val="55555"/>
              </a:lnSpc>
              <a:spcBef>
                <a:spcPts val="0"/>
              </a:spcBef>
              <a:spcAft>
                <a:spcPts val="0"/>
              </a:spcAft>
              <a:buClr>
                <a:schemeClr val="dk1"/>
              </a:buClr>
              <a:buFont typeface="Arial"/>
              <a:buNone/>
            </a:pPr>
            <a:endParaRPr sz="1800" b="0" i="0" u="none" strike="noStrike" cap="none" dirty="0">
              <a:solidFill>
                <a:srgbClr val="757070"/>
              </a:solidFill>
              <a:latin typeface="Century Gothic"/>
              <a:ea typeface="Century Gothic"/>
              <a:cs typeface="Century Gothic"/>
              <a:sym typeface="Century Gothic"/>
            </a:endParaRPr>
          </a:p>
          <a:p>
            <a:pPr marL="0" marR="0" lvl="0" indent="0" algn="l" rtl="0">
              <a:lnSpc>
                <a:spcPct val="55555"/>
              </a:lnSpc>
              <a:spcBef>
                <a:spcPts val="0"/>
              </a:spcBef>
              <a:spcAft>
                <a:spcPts val="0"/>
              </a:spcAft>
              <a:buClr>
                <a:srgbClr val="757070"/>
              </a:buClr>
              <a:buSzPct val="25000"/>
              <a:buFont typeface="Century Gothic"/>
              <a:buNone/>
            </a:pPr>
            <a:r>
              <a:rPr lang="en-US" sz="1800" b="0" i="0" u="none" strike="noStrike" cap="none" dirty="0">
                <a:solidFill>
                  <a:srgbClr val="757070"/>
                </a:solidFill>
                <a:latin typeface="Century Gothic"/>
                <a:ea typeface="Century Gothic"/>
                <a:cs typeface="Century Gothic"/>
                <a:sym typeface="Century Gothic"/>
              </a:rPr>
              <a:t>High</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2899</Words>
  <Application>Microsoft Office PowerPoint</Application>
  <PresentationFormat>Widescreen</PresentationFormat>
  <Paragraphs>297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Webdings</vt:lpstr>
      <vt:lpstr>Garamond</vt:lpstr>
      <vt:lpstr>Calibri</vt:lpstr>
      <vt:lpstr>Century Gothic</vt:lpstr>
      <vt:lpstr>Arimo</vt:lpstr>
      <vt:lpstr>Arial</vt:lpstr>
      <vt:lpstr>Office Theme</vt:lpstr>
      <vt:lpstr>PowerPoint Presentation</vt:lpstr>
      <vt:lpstr>Outline</vt:lpstr>
      <vt:lpstr>Project Objectives</vt:lpstr>
      <vt:lpstr>Study Area &amp; Period</vt:lpstr>
      <vt:lpstr>Community Concerns</vt:lpstr>
      <vt:lpstr>NASA Earth Observations</vt:lpstr>
      <vt:lpstr>PowerPoint Presentation</vt:lpstr>
      <vt:lpstr>Fire Risk Model</vt:lpstr>
      <vt:lpstr>2016 Pre Fire Model</vt:lpstr>
      <vt:lpstr>Case Study: Rabun County, GA</vt:lpstr>
      <vt:lpstr>Term 1                           Term 2</vt:lpstr>
      <vt:lpstr>Quality Assessment of  Term 1      &amp;      Term 2</vt:lpstr>
      <vt:lpstr>Social Vulnerability Index</vt:lpstr>
      <vt:lpstr>Results</vt:lpstr>
      <vt:lpstr>Results</vt:lpstr>
      <vt:lpstr>Limitations</vt:lpstr>
      <vt:lpstr>Social &amp; Biophysical Investigation</vt:lpstr>
      <vt:lpstr>Future Work</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Miller, Tiffani N. (LARC-E3)[SSAI DEVELOP]</cp:lastModifiedBy>
  <cp:revision>28</cp:revision>
  <dcterms:modified xsi:type="dcterms:W3CDTF">2017-08-28T21:04:21Z</dcterms:modified>
</cp:coreProperties>
</file>