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310" r:id="rId3"/>
    <p:sldId id="284" r:id="rId4"/>
    <p:sldId id="283" r:id="rId5"/>
    <p:sldId id="304" r:id="rId6"/>
    <p:sldId id="286" r:id="rId7"/>
    <p:sldId id="281" r:id="rId8"/>
    <p:sldId id="306" r:id="rId9"/>
    <p:sldId id="297" r:id="rId10"/>
    <p:sldId id="298" r:id="rId11"/>
    <p:sldId id="309" r:id="rId12"/>
    <p:sldId id="295" r:id="rId13"/>
    <p:sldId id="307" r:id="rId14"/>
    <p:sldId id="312" r:id="rId15"/>
    <p:sldId id="317" r:id="rId16"/>
    <p:sldId id="308" r:id="rId17"/>
    <p:sldId id="313" r:id="rId18"/>
    <p:sldId id="314" r:id="rId19"/>
    <p:sldId id="315"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310"/>
            <p14:sldId id="284"/>
            <p14:sldId id="283"/>
            <p14:sldId id="304"/>
            <p14:sldId id="286"/>
            <p14:sldId id="281"/>
            <p14:sldId id="306"/>
            <p14:sldId id="297"/>
            <p14:sldId id="298"/>
            <p14:sldId id="309"/>
            <p14:sldId id="295"/>
            <p14:sldId id="307"/>
            <p14:sldId id="312"/>
            <p14:sldId id="317"/>
            <p14:sldId id="308"/>
            <p14:sldId id="313"/>
            <p14:sldId id="314"/>
            <p14:sldId id="315"/>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cmAuthor>
  <p:cmAuthor id="2" name="Microsoft Office User" initials="MOU" lastIdx="2" clrIdx="1">
    <p:extLst/>
  </p:cmAuthor>
  <p:cmAuthor id="3" name="Zach Bengtsson" initials="ZB" lastIdx="10" clrIdx="2">
    <p:extLst/>
  </p:cmAuthor>
  <p:cmAuthor id="4" name="Shelby I" initials="SI" lastIdx="2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0200"/>
    <a:srgbClr val="379CC3"/>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37" autoAdjust="0"/>
    <p:restoredTop sz="69913" autoAdjust="0"/>
  </p:normalViewPr>
  <p:slideViewPr>
    <p:cSldViewPr snapToGrid="0" showGuides="1">
      <p:cViewPr>
        <p:scale>
          <a:sx n="182" d="100"/>
          <a:sy n="182" d="100"/>
        </p:scale>
        <p:origin x="-1624" y="-160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smith2/Downloads/Houston_SPEI_9month.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600" b="0" i="0" baseline="0" dirty="0">
                <a:effectLst/>
                <a:latin typeface="Century Gothic" panose="020B0502020202020204" pitchFamily="34" charset="0"/>
              </a:rPr>
              <a:t>9-Month Standardized Precipitation-Evapotranspiration Index (SPEI)</a:t>
            </a:r>
            <a:endParaRPr lang="en-US" sz="1600" dirty="0">
              <a:effectLst/>
              <a:latin typeface="Century Gothic" panose="020B0502020202020204" pitchFamily="34" charset="0"/>
            </a:endParaRPr>
          </a:p>
          <a:p>
            <a:pPr>
              <a:defRPr sz="1600">
                <a:latin typeface="Century Gothic" panose="020B0502020202020204" pitchFamily="34" charset="0"/>
              </a:defRPr>
            </a:pPr>
            <a:r>
              <a:rPr lang="en-US" sz="1600" b="0" i="0" baseline="0" dirty="0">
                <a:effectLst/>
                <a:latin typeface="Century Gothic" panose="020B0502020202020204" pitchFamily="34" charset="0"/>
              </a:rPr>
              <a:t>Austin and Houston</a:t>
            </a:r>
            <a:endParaRPr lang="en-US" sz="1600" dirty="0">
              <a:effectLst/>
              <a:latin typeface="Century Gothic" panose="020B0502020202020204" pitchFamily="34" charset="0"/>
            </a:endParaRPr>
          </a:p>
        </c:rich>
      </c:tx>
      <c:layout>
        <c:manualLayout>
          <c:xMode val="edge"/>
          <c:yMode val="edge"/>
          <c:x val="0.15983645999170201"/>
          <c:y val="5.007558653495079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cked"/>
        <c:varyColors val="0"/>
        <c:ser>
          <c:idx val="0"/>
          <c:order val="0"/>
          <c:tx>
            <c:strRef>
              <c:f>TimeOfInterest!$C$1</c:f>
              <c:strCache>
                <c:ptCount val="1"/>
                <c:pt idx="0">
                  <c:v>Houston</c:v>
                </c:pt>
              </c:strCache>
            </c:strRef>
          </c:tx>
          <c:spPr>
            <a:ln w="28575" cap="rnd">
              <a:solidFill>
                <a:schemeClr val="accent1"/>
              </a:solidFill>
              <a:round/>
            </a:ln>
            <a:effectLst/>
          </c:spPr>
          <c:marker>
            <c:symbol val="none"/>
          </c:marker>
          <c:cat>
            <c:numRef>
              <c:f>TimeOfInterest!$B$2:$B$62</c:f>
              <c:numCache>
                <c:formatCode>yyyy\-mm\-dd</c:formatCode>
                <c:ptCount val="61"/>
                <c:pt idx="0">
                  <c:v>40299</c:v>
                </c:pt>
                <c:pt idx="1">
                  <c:v>40330</c:v>
                </c:pt>
                <c:pt idx="2">
                  <c:v>40360</c:v>
                </c:pt>
                <c:pt idx="3">
                  <c:v>40391</c:v>
                </c:pt>
                <c:pt idx="4">
                  <c:v>40422</c:v>
                </c:pt>
                <c:pt idx="5">
                  <c:v>40452</c:v>
                </c:pt>
                <c:pt idx="6">
                  <c:v>40483</c:v>
                </c:pt>
                <c:pt idx="7">
                  <c:v>40513</c:v>
                </c:pt>
                <c:pt idx="8">
                  <c:v>40544</c:v>
                </c:pt>
                <c:pt idx="9">
                  <c:v>40575</c:v>
                </c:pt>
                <c:pt idx="10">
                  <c:v>40603</c:v>
                </c:pt>
                <c:pt idx="11">
                  <c:v>40634</c:v>
                </c:pt>
                <c:pt idx="12">
                  <c:v>40664</c:v>
                </c:pt>
                <c:pt idx="13">
                  <c:v>40695</c:v>
                </c:pt>
                <c:pt idx="14">
                  <c:v>40725</c:v>
                </c:pt>
                <c:pt idx="15">
                  <c:v>40756</c:v>
                </c:pt>
                <c:pt idx="16">
                  <c:v>40787</c:v>
                </c:pt>
                <c:pt idx="17">
                  <c:v>40817</c:v>
                </c:pt>
                <c:pt idx="18">
                  <c:v>40848</c:v>
                </c:pt>
                <c:pt idx="19">
                  <c:v>40878</c:v>
                </c:pt>
                <c:pt idx="20">
                  <c:v>40909</c:v>
                </c:pt>
                <c:pt idx="21">
                  <c:v>40940</c:v>
                </c:pt>
                <c:pt idx="22">
                  <c:v>40969</c:v>
                </c:pt>
                <c:pt idx="23">
                  <c:v>41000</c:v>
                </c:pt>
                <c:pt idx="24">
                  <c:v>41030</c:v>
                </c:pt>
                <c:pt idx="25">
                  <c:v>41061</c:v>
                </c:pt>
                <c:pt idx="26">
                  <c:v>41091</c:v>
                </c:pt>
                <c:pt idx="27">
                  <c:v>41122</c:v>
                </c:pt>
                <c:pt idx="28">
                  <c:v>41153</c:v>
                </c:pt>
                <c:pt idx="29">
                  <c:v>41183</c:v>
                </c:pt>
                <c:pt idx="30">
                  <c:v>41214</c:v>
                </c:pt>
                <c:pt idx="31">
                  <c:v>41244</c:v>
                </c:pt>
                <c:pt idx="32">
                  <c:v>41275</c:v>
                </c:pt>
                <c:pt idx="33">
                  <c:v>41306</c:v>
                </c:pt>
                <c:pt idx="34">
                  <c:v>41334</c:v>
                </c:pt>
                <c:pt idx="35">
                  <c:v>41365</c:v>
                </c:pt>
                <c:pt idx="36">
                  <c:v>41395</c:v>
                </c:pt>
                <c:pt idx="37">
                  <c:v>41426</c:v>
                </c:pt>
                <c:pt idx="38">
                  <c:v>41456</c:v>
                </c:pt>
                <c:pt idx="39">
                  <c:v>41487</c:v>
                </c:pt>
                <c:pt idx="40">
                  <c:v>41518</c:v>
                </c:pt>
                <c:pt idx="41">
                  <c:v>41548</c:v>
                </c:pt>
                <c:pt idx="42">
                  <c:v>41579</c:v>
                </c:pt>
                <c:pt idx="43">
                  <c:v>41609</c:v>
                </c:pt>
                <c:pt idx="44">
                  <c:v>41640</c:v>
                </c:pt>
                <c:pt idx="45">
                  <c:v>41671</c:v>
                </c:pt>
                <c:pt idx="46">
                  <c:v>41699</c:v>
                </c:pt>
                <c:pt idx="47">
                  <c:v>41730</c:v>
                </c:pt>
                <c:pt idx="48">
                  <c:v>41760</c:v>
                </c:pt>
                <c:pt idx="49">
                  <c:v>41791</c:v>
                </c:pt>
                <c:pt idx="50">
                  <c:v>41821</c:v>
                </c:pt>
                <c:pt idx="51">
                  <c:v>41852</c:v>
                </c:pt>
                <c:pt idx="52">
                  <c:v>41883</c:v>
                </c:pt>
                <c:pt idx="53">
                  <c:v>41913</c:v>
                </c:pt>
                <c:pt idx="54">
                  <c:v>41944</c:v>
                </c:pt>
                <c:pt idx="55">
                  <c:v>41974</c:v>
                </c:pt>
                <c:pt idx="56">
                  <c:v>42005</c:v>
                </c:pt>
                <c:pt idx="57">
                  <c:v>42036</c:v>
                </c:pt>
                <c:pt idx="58">
                  <c:v>42064</c:v>
                </c:pt>
                <c:pt idx="59">
                  <c:v>42095</c:v>
                </c:pt>
                <c:pt idx="60">
                  <c:v>42125</c:v>
                </c:pt>
              </c:numCache>
            </c:numRef>
          </c:cat>
          <c:val>
            <c:numRef>
              <c:f>TimeOfInterest!$C$2:$C$62</c:f>
              <c:numCache>
                <c:formatCode>General</c:formatCode>
                <c:ptCount val="61"/>
                <c:pt idx="0">
                  <c:v>6.1091934330761398E-3</c:v>
                </c:pt>
                <c:pt idx="1">
                  <c:v>-1.38090355321765E-2</c:v>
                </c:pt>
                <c:pt idx="2">
                  <c:v>-0.12297633290290801</c:v>
                </c:pt>
                <c:pt idx="3">
                  <c:v>-0.27256199717521701</c:v>
                </c:pt>
                <c:pt idx="4">
                  <c:v>-0.424176394939423</c:v>
                </c:pt>
                <c:pt idx="5">
                  <c:v>-0.70568919181823697</c:v>
                </c:pt>
                <c:pt idx="6">
                  <c:v>-0.79186546802520696</c:v>
                </c:pt>
                <c:pt idx="7">
                  <c:v>-0.77639746665954601</c:v>
                </c:pt>
                <c:pt idx="8">
                  <c:v>-0.51171189546585105</c:v>
                </c:pt>
                <c:pt idx="9">
                  <c:v>-0.57439285516738903</c:v>
                </c:pt>
                <c:pt idx="10">
                  <c:v>-0.90462201833724998</c:v>
                </c:pt>
                <c:pt idx="11">
                  <c:v>-2.1032180786132808</c:v>
                </c:pt>
                <c:pt idx="12">
                  <c:v>-2.0888969898223881</c:v>
                </c:pt>
                <c:pt idx="13">
                  <c:v>-2.4043786525726318</c:v>
                </c:pt>
                <c:pt idx="14">
                  <c:v>-2.296218633651733</c:v>
                </c:pt>
                <c:pt idx="15">
                  <c:v>-2.8369309902191162</c:v>
                </c:pt>
                <c:pt idx="16">
                  <c:v>-2.961106538772583</c:v>
                </c:pt>
                <c:pt idx="17">
                  <c:v>-2.9426372051239009</c:v>
                </c:pt>
                <c:pt idx="18">
                  <c:v>-2.8464171886444092</c:v>
                </c:pt>
                <c:pt idx="19">
                  <c:v>-2.6392045021057129</c:v>
                </c:pt>
                <c:pt idx="20">
                  <c:v>-2.099448442459106</c:v>
                </c:pt>
                <c:pt idx="21">
                  <c:v>-1.4476969242095941</c:v>
                </c:pt>
                <c:pt idx="22">
                  <c:v>-0.87690347433090199</c:v>
                </c:pt>
                <c:pt idx="23">
                  <c:v>-0.67411363124847401</c:v>
                </c:pt>
                <c:pt idx="24">
                  <c:v>-6.2157820910215399E-2</c:v>
                </c:pt>
                <c:pt idx="25">
                  <c:v>9.79126095771789E-2</c:v>
                </c:pt>
                <c:pt idx="26">
                  <c:v>0.45779579877853399</c:v>
                </c:pt>
                <c:pt idx="27">
                  <c:v>0.46705368161201499</c:v>
                </c:pt>
                <c:pt idx="28">
                  <c:v>0.36421722173690801</c:v>
                </c:pt>
                <c:pt idx="29">
                  <c:v>-8.3504095673561096E-2</c:v>
                </c:pt>
                <c:pt idx="30">
                  <c:v>-0.64686805009841897</c:v>
                </c:pt>
                <c:pt idx="31">
                  <c:v>-0.90168213844299305</c:v>
                </c:pt>
                <c:pt idx="32">
                  <c:v>-0.74805897474288896</c:v>
                </c:pt>
                <c:pt idx="33">
                  <c:v>-1.008135080337524</c:v>
                </c:pt>
                <c:pt idx="34">
                  <c:v>-1.139477014541626</c:v>
                </c:pt>
                <c:pt idx="35">
                  <c:v>-1.1285587549209599</c:v>
                </c:pt>
                <c:pt idx="36">
                  <c:v>-1.0955443382263179</c:v>
                </c:pt>
                <c:pt idx="37">
                  <c:v>-1.2982378005981441</c:v>
                </c:pt>
                <c:pt idx="38">
                  <c:v>-1.1182161569595339</c:v>
                </c:pt>
                <c:pt idx="39">
                  <c:v>-0.943023681640625</c:v>
                </c:pt>
                <c:pt idx="40">
                  <c:v>-0.75272911787033103</c:v>
                </c:pt>
                <c:pt idx="41">
                  <c:v>-0.476167231798172</c:v>
                </c:pt>
                <c:pt idx="42">
                  <c:v>-0.19543085992336301</c:v>
                </c:pt>
                <c:pt idx="43">
                  <c:v>-0.27438822388648998</c:v>
                </c:pt>
                <c:pt idx="44">
                  <c:v>-0.88560682535171498</c:v>
                </c:pt>
                <c:pt idx="45">
                  <c:v>-0.85083401203155495</c:v>
                </c:pt>
                <c:pt idx="46">
                  <c:v>-0.55751276016235296</c:v>
                </c:pt>
                <c:pt idx="47">
                  <c:v>-0.58520686626434304</c:v>
                </c:pt>
                <c:pt idx="48">
                  <c:v>0.216080337762833</c:v>
                </c:pt>
                <c:pt idx="49">
                  <c:v>-8.9729629456996904E-2</c:v>
                </c:pt>
                <c:pt idx="50">
                  <c:v>-0.49446156620979298</c:v>
                </c:pt>
                <c:pt idx="51">
                  <c:v>-0.71899765729904197</c:v>
                </c:pt>
                <c:pt idx="52">
                  <c:v>-0.27175679802894598</c:v>
                </c:pt>
                <c:pt idx="53">
                  <c:v>-0.21323718130588501</c:v>
                </c:pt>
                <c:pt idx="54">
                  <c:v>-0.123391851782799</c:v>
                </c:pt>
                <c:pt idx="55">
                  <c:v>-8.6630873382091494E-2</c:v>
                </c:pt>
                <c:pt idx="56">
                  <c:v>0.21730341017246299</c:v>
                </c:pt>
                <c:pt idx="57">
                  <c:v>-0.58545899391174305</c:v>
                </c:pt>
                <c:pt idx="58">
                  <c:v>4.4991247355937999E-2</c:v>
                </c:pt>
                <c:pt idx="59">
                  <c:v>0.54826575517654397</c:v>
                </c:pt>
                <c:pt idx="60">
                  <c:v>1.697000980377197</c:v>
                </c:pt>
              </c:numCache>
            </c:numRef>
          </c:val>
          <c:smooth val="0"/>
          <c:extLst>
            <c:ext xmlns:c16="http://schemas.microsoft.com/office/drawing/2014/chart" uri="{C3380CC4-5D6E-409C-BE32-E72D297353CC}">
              <c16:uniqueId val="{00000000-217E-6C4C-8F44-D01B6281140A}"/>
            </c:ext>
          </c:extLst>
        </c:ser>
        <c:ser>
          <c:idx val="1"/>
          <c:order val="1"/>
          <c:tx>
            <c:strRef>
              <c:f>TimeOfInterest!$D$1</c:f>
              <c:strCache>
                <c:ptCount val="1"/>
                <c:pt idx="0">
                  <c:v>Austin</c:v>
                </c:pt>
              </c:strCache>
            </c:strRef>
          </c:tx>
          <c:spPr>
            <a:ln w="28575" cap="rnd">
              <a:solidFill>
                <a:schemeClr val="accent2"/>
              </a:solidFill>
              <a:round/>
            </a:ln>
            <a:effectLst/>
          </c:spPr>
          <c:marker>
            <c:symbol val="none"/>
          </c:marker>
          <c:cat>
            <c:numRef>
              <c:f>TimeOfInterest!$B$2:$B$62</c:f>
              <c:numCache>
                <c:formatCode>yyyy\-mm\-dd</c:formatCode>
                <c:ptCount val="61"/>
                <c:pt idx="0">
                  <c:v>40299</c:v>
                </c:pt>
                <c:pt idx="1">
                  <c:v>40330</c:v>
                </c:pt>
                <c:pt idx="2">
                  <c:v>40360</c:v>
                </c:pt>
                <c:pt idx="3">
                  <c:v>40391</c:v>
                </c:pt>
                <c:pt idx="4">
                  <c:v>40422</c:v>
                </c:pt>
                <c:pt idx="5">
                  <c:v>40452</c:v>
                </c:pt>
                <c:pt idx="6">
                  <c:v>40483</c:v>
                </c:pt>
                <c:pt idx="7">
                  <c:v>40513</c:v>
                </c:pt>
                <c:pt idx="8">
                  <c:v>40544</c:v>
                </c:pt>
                <c:pt idx="9">
                  <c:v>40575</c:v>
                </c:pt>
                <c:pt idx="10">
                  <c:v>40603</c:v>
                </c:pt>
                <c:pt idx="11">
                  <c:v>40634</c:v>
                </c:pt>
                <c:pt idx="12">
                  <c:v>40664</c:v>
                </c:pt>
                <c:pt idx="13">
                  <c:v>40695</c:v>
                </c:pt>
                <c:pt idx="14">
                  <c:v>40725</c:v>
                </c:pt>
                <c:pt idx="15">
                  <c:v>40756</c:v>
                </c:pt>
                <c:pt idx="16">
                  <c:v>40787</c:v>
                </c:pt>
                <c:pt idx="17">
                  <c:v>40817</c:v>
                </c:pt>
                <c:pt idx="18">
                  <c:v>40848</c:v>
                </c:pt>
                <c:pt idx="19">
                  <c:v>40878</c:v>
                </c:pt>
                <c:pt idx="20">
                  <c:v>40909</c:v>
                </c:pt>
                <c:pt idx="21">
                  <c:v>40940</c:v>
                </c:pt>
                <c:pt idx="22">
                  <c:v>40969</c:v>
                </c:pt>
                <c:pt idx="23">
                  <c:v>41000</c:v>
                </c:pt>
                <c:pt idx="24">
                  <c:v>41030</c:v>
                </c:pt>
                <c:pt idx="25">
                  <c:v>41061</c:v>
                </c:pt>
                <c:pt idx="26">
                  <c:v>41091</c:v>
                </c:pt>
                <c:pt idx="27">
                  <c:v>41122</c:v>
                </c:pt>
                <c:pt idx="28">
                  <c:v>41153</c:v>
                </c:pt>
                <c:pt idx="29">
                  <c:v>41183</c:v>
                </c:pt>
                <c:pt idx="30">
                  <c:v>41214</c:v>
                </c:pt>
                <c:pt idx="31">
                  <c:v>41244</c:v>
                </c:pt>
                <c:pt idx="32">
                  <c:v>41275</c:v>
                </c:pt>
                <c:pt idx="33">
                  <c:v>41306</c:v>
                </c:pt>
                <c:pt idx="34">
                  <c:v>41334</c:v>
                </c:pt>
                <c:pt idx="35">
                  <c:v>41365</c:v>
                </c:pt>
                <c:pt idx="36">
                  <c:v>41395</c:v>
                </c:pt>
                <c:pt idx="37">
                  <c:v>41426</c:v>
                </c:pt>
                <c:pt idx="38">
                  <c:v>41456</c:v>
                </c:pt>
                <c:pt idx="39">
                  <c:v>41487</c:v>
                </c:pt>
                <c:pt idx="40">
                  <c:v>41518</c:v>
                </c:pt>
                <c:pt idx="41">
                  <c:v>41548</c:v>
                </c:pt>
                <c:pt idx="42">
                  <c:v>41579</c:v>
                </c:pt>
                <c:pt idx="43">
                  <c:v>41609</c:v>
                </c:pt>
                <c:pt idx="44">
                  <c:v>41640</c:v>
                </c:pt>
                <c:pt idx="45">
                  <c:v>41671</c:v>
                </c:pt>
                <c:pt idx="46">
                  <c:v>41699</c:v>
                </c:pt>
                <c:pt idx="47">
                  <c:v>41730</c:v>
                </c:pt>
                <c:pt idx="48">
                  <c:v>41760</c:v>
                </c:pt>
                <c:pt idx="49">
                  <c:v>41791</c:v>
                </c:pt>
                <c:pt idx="50">
                  <c:v>41821</c:v>
                </c:pt>
                <c:pt idx="51">
                  <c:v>41852</c:v>
                </c:pt>
                <c:pt idx="52">
                  <c:v>41883</c:v>
                </c:pt>
                <c:pt idx="53">
                  <c:v>41913</c:v>
                </c:pt>
                <c:pt idx="54">
                  <c:v>41944</c:v>
                </c:pt>
                <c:pt idx="55">
                  <c:v>41974</c:v>
                </c:pt>
                <c:pt idx="56">
                  <c:v>42005</c:v>
                </c:pt>
                <c:pt idx="57">
                  <c:v>42036</c:v>
                </c:pt>
                <c:pt idx="58">
                  <c:v>42064</c:v>
                </c:pt>
                <c:pt idx="59">
                  <c:v>42095</c:v>
                </c:pt>
                <c:pt idx="60">
                  <c:v>42125</c:v>
                </c:pt>
              </c:numCache>
            </c:numRef>
          </c:cat>
          <c:val>
            <c:numRef>
              <c:f>TimeOfInterest!$D$2:$D$62</c:f>
              <c:numCache>
                <c:formatCode>General</c:formatCode>
                <c:ptCount val="61"/>
                <c:pt idx="0">
                  <c:v>1.223032355308532</c:v>
                </c:pt>
                <c:pt idx="1">
                  <c:v>0.73159164190292403</c:v>
                </c:pt>
                <c:pt idx="2">
                  <c:v>0.46697074174880998</c:v>
                </c:pt>
                <c:pt idx="3">
                  <c:v>0.15697044134140001</c:v>
                </c:pt>
                <c:pt idx="4">
                  <c:v>0.89725905656814597</c:v>
                </c:pt>
                <c:pt idx="5">
                  <c:v>0.32731410861015298</c:v>
                </c:pt>
                <c:pt idx="6">
                  <c:v>-8.0252282321453094E-2</c:v>
                </c:pt>
                <c:pt idx="7">
                  <c:v>-0.36214828491210899</c:v>
                </c:pt>
                <c:pt idx="8">
                  <c:v>-8.7983347475528703E-2</c:v>
                </c:pt>
                <c:pt idx="9">
                  <c:v>3.3884126693010302E-2</c:v>
                </c:pt>
                <c:pt idx="10">
                  <c:v>-0.46632838249206598</c:v>
                </c:pt>
                <c:pt idx="11">
                  <c:v>-1.258785724639893</c:v>
                </c:pt>
                <c:pt idx="12">
                  <c:v>-1.1931332349777219</c:v>
                </c:pt>
                <c:pt idx="13">
                  <c:v>-2.1863265037536621</c:v>
                </c:pt>
                <c:pt idx="14">
                  <c:v>-2.2309663295745841</c:v>
                </c:pt>
                <c:pt idx="15">
                  <c:v>-2.5876553058624272</c:v>
                </c:pt>
                <c:pt idx="16">
                  <c:v>-2.8599715232849121</c:v>
                </c:pt>
                <c:pt idx="17">
                  <c:v>-3.0378692150115971</c:v>
                </c:pt>
                <c:pt idx="18">
                  <c:v>-2.8437345027923602</c:v>
                </c:pt>
                <c:pt idx="19">
                  <c:v>-2.1917531490325932</c:v>
                </c:pt>
                <c:pt idx="20">
                  <c:v>-1.472071051597595</c:v>
                </c:pt>
                <c:pt idx="21">
                  <c:v>-1.075506687164306</c:v>
                </c:pt>
                <c:pt idx="22">
                  <c:v>-0.520258069038391</c:v>
                </c:pt>
                <c:pt idx="23">
                  <c:v>-0.57410401105880804</c:v>
                </c:pt>
                <c:pt idx="24">
                  <c:v>-8.9728087186813396E-2</c:v>
                </c:pt>
                <c:pt idx="25">
                  <c:v>-7.4947454035282093E-2</c:v>
                </c:pt>
                <c:pt idx="26">
                  <c:v>0.30263075232505798</c:v>
                </c:pt>
                <c:pt idx="27">
                  <c:v>0.296304881572723</c:v>
                </c:pt>
                <c:pt idx="28">
                  <c:v>0.30417439341545099</c:v>
                </c:pt>
                <c:pt idx="29">
                  <c:v>-0.24180866777896901</c:v>
                </c:pt>
                <c:pt idx="30">
                  <c:v>-0.69872319698333796</c:v>
                </c:pt>
                <c:pt idx="31">
                  <c:v>-1.142077684402466</c:v>
                </c:pt>
                <c:pt idx="32">
                  <c:v>-0.63158369064331099</c:v>
                </c:pt>
                <c:pt idx="33">
                  <c:v>-0.96629387140274103</c:v>
                </c:pt>
                <c:pt idx="34">
                  <c:v>-0.72054272890090898</c:v>
                </c:pt>
                <c:pt idx="35">
                  <c:v>-0.81580579280853305</c:v>
                </c:pt>
                <c:pt idx="36">
                  <c:v>-0.621670722961426</c:v>
                </c:pt>
                <c:pt idx="37">
                  <c:v>-1.1826466321945199</c:v>
                </c:pt>
                <c:pt idx="38">
                  <c:v>-0.86443275213241599</c:v>
                </c:pt>
                <c:pt idx="39">
                  <c:v>-0.75866085290908802</c:v>
                </c:pt>
                <c:pt idx="40">
                  <c:v>-0.19450469315051999</c:v>
                </c:pt>
                <c:pt idx="41">
                  <c:v>0.65144520998001099</c:v>
                </c:pt>
                <c:pt idx="42">
                  <c:v>0.898043513298035</c:v>
                </c:pt>
                <c:pt idx="43">
                  <c:v>0.87261730432510398</c:v>
                </c:pt>
                <c:pt idx="44">
                  <c:v>0.58898073434829701</c:v>
                </c:pt>
                <c:pt idx="45">
                  <c:v>0.31314098834991499</c:v>
                </c:pt>
                <c:pt idx="46">
                  <c:v>0.61616212129592896</c:v>
                </c:pt>
                <c:pt idx="47">
                  <c:v>0.31614047288894698</c:v>
                </c:pt>
                <c:pt idx="48">
                  <c:v>0.77931970357894897</c:v>
                </c:pt>
                <c:pt idx="49">
                  <c:v>0.34950697422027599</c:v>
                </c:pt>
                <c:pt idx="50">
                  <c:v>-0.39302566647529602</c:v>
                </c:pt>
                <c:pt idx="51">
                  <c:v>-0.70723992586135798</c:v>
                </c:pt>
                <c:pt idx="52">
                  <c:v>-0.28901785612106301</c:v>
                </c:pt>
                <c:pt idx="53">
                  <c:v>-0.39116862416267401</c:v>
                </c:pt>
                <c:pt idx="54">
                  <c:v>0.25085979700088501</c:v>
                </c:pt>
                <c:pt idx="55">
                  <c:v>0.225128188729286</c:v>
                </c:pt>
                <c:pt idx="56">
                  <c:v>0.72996217012405396</c:v>
                </c:pt>
                <c:pt idx="57">
                  <c:v>0.24132035672664601</c:v>
                </c:pt>
                <c:pt idx="58">
                  <c:v>0.65960198640823398</c:v>
                </c:pt>
                <c:pt idx="59">
                  <c:v>0.36903697252273598</c:v>
                </c:pt>
                <c:pt idx="60">
                  <c:v>1.6058826446533201</c:v>
                </c:pt>
              </c:numCache>
            </c:numRef>
          </c:val>
          <c:smooth val="0"/>
          <c:extLst>
            <c:ext xmlns:c16="http://schemas.microsoft.com/office/drawing/2014/chart" uri="{C3380CC4-5D6E-409C-BE32-E72D297353CC}">
              <c16:uniqueId val="{00000001-217E-6C4C-8F44-D01B6281140A}"/>
            </c:ext>
          </c:extLst>
        </c:ser>
        <c:dLbls>
          <c:showLegendKey val="0"/>
          <c:showVal val="0"/>
          <c:showCatName val="0"/>
          <c:showSerName val="0"/>
          <c:showPercent val="0"/>
          <c:showBubbleSize val="0"/>
        </c:dLbls>
        <c:smooth val="0"/>
        <c:axId val="-2141001856"/>
        <c:axId val="-2141738512"/>
      </c:lineChart>
      <c:dateAx>
        <c:axId val="-2141001856"/>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b" anchorCtr="0"/>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41738512"/>
        <c:crosses val="autoZero"/>
        <c:auto val="1"/>
        <c:lblOffset val="100"/>
        <c:baseTimeUnit val="months"/>
        <c:majorUnit val="1"/>
        <c:majorTimeUnit val="years"/>
      </c:dateAx>
      <c:valAx>
        <c:axId val="-214173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r>
                  <a:rPr lang="en-US" sz="1600">
                    <a:solidFill>
                      <a:schemeClr val="tx1">
                        <a:lumMod val="75000"/>
                        <a:lumOff val="25000"/>
                      </a:schemeClr>
                    </a:solidFill>
                    <a:latin typeface="Century Gothic" panose="020B0502020202020204" pitchFamily="34" charset="0"/>
                  </a:rPr>
                  <a:t>SPEI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1001856"/>
        <c:crosses val="autoZero"/>
        <c:crossBetween val="between"/>
      </c:valAx>
      <c:spPr>
        <a:noFill/>
        <a:ln>
          <a:noFill/>
        </a:ln>
        <a:effectLst/>
      </c:spPr>
    </c:plotArea>
    <c:legend>
      <c:legendPos val="r"/>
      <c:layout>
        <c:manualLayout>
          <c:xMode val="edge"/>
          <c:yMode val="edge"/>
          <c:x val="0.79507939554923401"/>
          <c:y val="0.50363343724346099"/>
          <c:w val="0.17978767469555401"/>
          <c:h val="0.249019977398956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4/1/19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4/1/19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2019 Spring DEVELOP team from NCEI, and this term we worked on Texas Water Resources. Our project focused on analyzing the impacts that the historic 2011 Texas drought had on urban tree inventories in Austin and Houston and how these trees have recovered.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Image source: DEVELOP team website image</a:t>
            </a:r>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238782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creation of the tree cover mask for 2010, these mask layers were applied to the 2012 high resolution imagery. This limited the extent of the 2012 images to areas we knew were tree canopy. We then performed another unsupervised classification of Houston and Austin in both 2010 and 2012 by visually interpreting differences in canopy reflectance in the near infrared band. The image on the right shows the results of an unsupervised classification of just the tree canopy layer.</a:t>
            </a:r>
          </a:p>
          <a:p>
            <a:endParaRPr lang="en-US" dirty="0"/>
          </a:p>
          <a:p>
            <a:r>
              <a:rPr lang="en-US" dirty="0"/>
              <a:t>We visually inspected each class from the unsupervised classification and determined whether it was “dead canopy” or “live canopy”. Then, we reclassified areas of dead canopy to equal 100, and areas of live canopy to equal 0, which gave us a “percent mortality” layer.</a:t>
            </a:r>
          </a:p>
          <a:p>
            <a:endParaRPr lang="en-US" dirty="0"/>
          </a:p>
          <a:p>
            <a:r>
              <a:rPr lang="en-US" dirty="0"/>
              <a:t>Image source: Created by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36261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tree mortality map now created, we aggregated the 1m resolution up to 30m in order to more easily compare to Landsat data. When scaling up from 1m to 30m, more areas of the city were represented, including things like buildings and pavement, which would skew our model. Thus, we only selected for areas of the 30-m percent mortality layer that were at least 50% forested.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Created by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348569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our results for the 30 meter resolution aggregation of canopy mortality for Austin, TX. The percent canopy mortality is displayed on a color gradient from green to yellow to red, where green areas are areas of high density healthy canopy cover and red areas are areas of high density canopy mortality. As you can see, there is a significant increase in areas of canopy mortality. We estimate that overall tree mortality in Austin grew from 1.75 percent in 2010 to almost 20 percent (19.64 percent) in 2012. This shows just how drastically the mortality rates changed between pre- and post-drought periods.</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5337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a:t>
            </a:r>
            <a:r>
              <a:rPr lang="en-US" baseline="0" dirty="0"/>
              <a:t> to Austin, Houston also experienced a significant increase in canopy mortality rates from the pre- and post-drought periods. We estimated that the overall canopy mortality increases from about 2 percent (1.99 percent) in 2010 to nearly 20 percent (19.56 percent) in 2012. The similarity in overall increase in canopy mortality rates between the 2 cities suggests the trees in both cities have a similar response to drought events.</a:t>
            </a:r>
          </a:p>
        </p:txBody>
      </p:sp>
      <p:sp>
        <p:nvSpPr>
          <p:cNvPr id="4" name="Slide Number Placeholder 3"/>
          <p:cNvSpPr>
            <a:spLocks noGrp="1"/>
          </p:cNvSpPr>
          <p:nvPr>
            <p:ph type="sldNum" sz="quarter" idx="5"/>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22084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to the 30 meter resolution Percent Canopy Mortality maps, our team also calculated NDVI anomalies for the cities of Austin and Houston in order to assess the relationship between canopy mortality rates and Landsat derived vegetation indices. </a:t>
            </a:r>
          </a:p>
          <a:p>
            <a:endParaRPr lang="en-US" baseline="0" dirty="0"/>
          </a:p>
          <a:p>
            <a:r>
              <a:rPr lang="en-US" baseline="0" dirty="0"/>
              <a:t>In order to calculate the anomalies for each city, we first calculated monthly NDVI norms for each city from a 30 year historical norm spanning 1986 to 2016. We then acquired Landsat imagery acquired during the same time period as the collection period of NAIP imagery in each city in both 2010 and 2012 and calculated NDVI for each image. The historical norm was then subtracted from the NDVI scores for each city for both 2010 and 2012 to yield NDVI anomalies for both the pre- and post-drought period for each city. </a:t>
            </a:r>
          </a:p>
          <a:p>
            <a:endParaRPr lang="en-US" baseline="0" dirty="0"/>
          </a:p>
          <a:p>
            <a:r>
              <a:rPr lang="en-US" baseline="0" dirty="0"/>
              <a:t>We also calculated the Normalized NDVI anomalies for each city for both 2010 and 2012 by taking the NDVI anomalies and dividing them by the historical norms. </a:t>
            </a:r>
          </a:p>
          <a:p>
            <a:endParaRPr lang="en-US" baseline="0" dirty="0"/>
          </a:p>
          <a:p>
            <a:r>
              <a:rPr lang="en-US" baseline="0" dirty="0"/>
              <a:t>These NDVI anomalies and Normalized NDVI anomalies were used as inputs into our predictive model, which we’ll discuss a little later.</a:t>
            </a:r>
          </a:p>
          <a:p>
            <a:endParaRPr lang="en-US" baseline="0" dirty="0"/>
          </a:p>
          <a:p>
            <a:r>
              <a:rPr lang="en-US" baseline="0" dirty="0"/>
              <a:t>Image source: Created by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5744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In creating our model, we experimented with a number of combinations of regression models, sampling methods, and anomaly inputs in order to create the most accurate canopy mortality prediction model.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terms of regression models, we fitted the data to both linear regression models and logistic regression models. We decided logistic regression modelling would be a be better fit for our data because it can be used to predict the probability of binomial variables like canopy mortality. Logistic regression is also capped at 0 and 1, which makes sense when predicting percent canopy mortality, as a result above 1 would imply over 100 percent canopy mortality and a result below 0 would imply negative percent canopy mortality.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terms of the sampling method, we experimented with simple random sampling to select data used for training and testing of data. In a simple random sample, we randomly selected 70 percent of all combined data from 2010 and 2012 from both cities to use in model testing, then used the remaining 30 percent of data points to test the model and evaluate its accuracy. In stratified random sampling, on the other hand, we first grouped the data by percent mortality by increments of 10 percent, meaning all data from 0 to 10 percent mortality was grouped together, etc. We then took the same number of random samples from each grouping, meaning that all rates of mortality are equally represented in the model training data. The remaining data was then used as test data. We chose stratified random sampling because upon evaluation of simple random sampled models vs stratified random sampled models, stratified models performed better.</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terms of the type of anomaly used to create the model, we chose to use simple NDVI anomalies as opposed to normalized NDVI anomalies because in paired model comparisons, we found that models using simple NDVI anomalies performed more highly</a:t>
            </a:r>
          </a:p>
        </p:txBody>
      </p:sp>
      <p:sp>
        <p:nvSpPr>
          <p:cNvPr id="4" name="Slide Number Placeholder 3"/>
          <p:cNvSpPr>
            <a:spLocks noGrp="1"/>
          </p:cNvSpPr>
          <p:nvPr>
            <p:ph type="sldNum" sz="quarter" idx="5"/>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2580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a:t>
            </a:r>
            <a:r>
              <a:rPr lang="en-US" sz="1200" b="0" i="0" kern="1200" baseline="0" dirty="0">
                <a:solidFill>
                  <a:schemeClr val="tx1"/>
                </a:solidFill>
                <a:effectLst/>
                <a:latin typeface="+mn-lt"/>
                <a:ea typeface="+mn-ea"/>
                <a:cs typeface="+mn-cs"/>
              </a:rPr>
              <a:t> is a visualization of o</a:t>
            </a:r>
            <a:r>
              <a:rPr lang="en-US" sz="1200" b="0" i="0" kern="1200" dirty="0">
                <a:solidFill>
                  <a:schemeClr val="tx1"/>
                </a:solidFill>
                <a:effectLst/>
                <a:latin typeface="+mn-lt"/>
                <a:ea typeface="+mn-ea"/>
                <a:cs typeface="+mn-cs"/>
              </a:rPr>
              <a:t>ur</a:t>
            </a:r>
            <a:r>
              <a:rPr lang="en-US" sz="1200" b="0" i="0" kern="1200" baseline="0" dirty="0">
                <a:solidFill>
                  <a:schemeClr val="tx1"/>
                </a:solidFill>
                <a:effectLst/>
                <a:latin typeface="+mn-lt"/>
                <a:ea typeface="+mn-ea"/>
                <a:cs typeface="+mn-cs"/>
              </a:rPr>
              <a:t> resulting model, which uses logistic regression, stratified random sampling, and simple NDVI anomalies. Out of the 4 models we created, this performed best in the prediction of percent canopy mortality.  As you can see, the model is capped at 0 and 100 percent canopy mortality and has a generally negative relationship with NDVI anomalies. This is what we would expect, as negative NDVI anomaly values indicate poorer vegetative health, which would result in increased rates of canopy mortality. However, as you can see in the plot of observed versus predicted mortality rates, there is a tendency for the model to predict within the range of 40 to 50 percent canopy mortality, which leads to overestimation of canopy mortality in areas that are really healthy and underestimate mortality in areas of severe canopy mortality.</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Image source: Created by DEVELOP team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3122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throughout the presentation, there are several errors and limitations to our work. Due to the rapid feasibility nature of our project, we had a limited point selection for the tree canopy accuracy assessment. We only looked at 100 points to assess if they were accurately classified as tree or not tree. Additionally, due to a lack of in situ data for our period of interest, we could not validate our assessment of tree mortality. It is difficult to determine whether a tree is actually dead or not from purely looking at aerial imagery. Due to the rapid feasibility nature of the program, we also assumed that the tree canopy stayed constant from 2010 to 2012. Finally, due to scan line errors from Landsat 7, the model has a limited selection of data to work off of, which could affect accuracy.</a:t>
            </a:r>
          </a:p>
          <a:p>
            <a:endParaRPr lang="en-US" dirty="0"/>
          </a:p>
          <a:p>
            <a:r>
              <a:rPr lang="en-US" dirty="0"/>
              <a:t>Our model is limited in use as well. Firstly, it is only applicable to the summer months because the NAIP imagery was collected in May/June, during a time when greenness is at its peak. Additionally, NDVI can change for many reasons other than drought, such as pest/disease, wildfires, urban development, etc. Therefore, we cannot isolate drought-induced mortality with this model.</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28651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found that our model generally overpredicts mortality, but it performs best for moderate values. As you can see on the right, the model-derived percent mortality generates many more areas in the mid-mortality yellow range.</a:t>
            </a:r>
          </a:p>
          <a:p>
            <a:endParaRPr lang="en-US" dirty="0"/>
          </a:p>
          <a:p>
            <a:r>
              <a:rPr lang="en-US" dirty="0"/>
              <a:t>This model will be provided to TFS, who can use it in conjunction with our methodology to further explore the relationship between NDVI anomalies and changes in tree canopy cover in Austin, Houston, or other cities. </a:t>
            </a:r>
          </a:p>
          <a:p>
            <a:endParaRPr lang="en-US" dirty="0"/>
          </a:p>
          <a:p>
            <a:r>
              <a:rPr lang="en-US" dirty="0"/>
              <a:t>We also found that remote sensing is a valuable tool for urban forestry due to its high temporal resolution. Unlike NAIP, which is only acquired every two years, Landsat is available every 16 days, which allows for more real-time monitoring of NDVI changes. </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6511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main component of possible future work would be to validate the model with high quality ground truth data such as the Forest Inventory and Analysis data. We had access to some urban tree inventory datasets, but they were missing data for our period of interest. Validation with </a:t>
            </a:r>
            <a:r>
              <a:rPr lang="en-US" i="1" dirty="0"/>
              <a:t>in situ </a:t>
            </a:r>
            <a:r>
              <a:rPr lang="en-US" i="0" dirty="0"/>
              <a:t>data is key to strengthening the model.</a:t>
            </a:r>
          </a:p>
          <a:p>
            <a:endParaRPr lang="en-US" i="0" dirty="0"/>
          </a:p>
          <a:p>
            <a:r>
              <a:rPr lang="en-US" i="0" dirty="0"/>
              <a:t>Another option is to derive NDVI anomalies from a higher resolution satellite such as Sentinel. Since this drought occurred in 2011, before Sentinel was operational, this was not a possibility for us.</a:t>
            </a:r>
          </a:p>
          <a:p>
            <a:endParaRPr lang="en-US" i="0" dirty="0"/>
          </a:p>
          <a:p>
            <a:r>
              <a:rPr lang="en-US" dirty="0"/>
              <a:t>Finally, future work could involve including other vegetation indices or climatic </a:t>
            </a:r>
            <a:r>
              <a:rPr lang="en-US" dirty="0" err="1"/>
              <a:t>paramters</a:t>
            </a:r>
            <a:r>
              <a:rPr lang="en-US" dirty="0"/>
              <a:t> in the model to determine if there are stronger relationships with canopy mortality. Additionally, incorporating data from other cities/regions could make the model more widely applicable.</a:t>
            </a:r>
          </a:p>
          <a:p>
            <a:endParaRPr lang="en-US" dirty="0"/>
          </a:p>
          <a:p>
            <a:r>
              <a:rPr lang="en-US" dirty="0"/>
              <a:t>Image Source: https://</a:t>
            </a:r>
            <a:r>
              <a:rPr lang="en-US" dirty="0" err="1"/>
              <a:t>www.srs.fs.usda.gov</a:t>
            </a:r>
            <a:r>
              <a:rPr lang="en-US" dirty="0"/>
              <a:t>/compass/2015/07/29/forests-of-mississippi-2014/ (Public domain)</a:t>
            </a:r>
          </a:p>
        </p:txBody>
      </p:sp>
      <p:sp>
        <p:nvSpPr>
          <p:cNvPr id="4" name="Slide Number Placeholder 3"/>
          <p:cNvSpPr>
            <a:spLocks noGrp="1"/>
          </p:cNvSpPr>
          <p:nvPr>
            <p:ph type="sldNum" sz="quarter" idx="5"/>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70051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2011, Texas experienced its worst drought in recorded history. The US Drought Monitor designated more than 80% of Texas as experiencing “exceptional drought” during the worst period of spring 2011 through the beginning of 2012, as you can see in the time series depicted here. As a result, the state experienced severe agricultural loss, wildfires, and widespread tree mortality. </a:t>
            </a:r>
          </a:p>
          <a:p>
            <a:endParaRPr lang="en-US" dirty="0"/>
          </a:p>
          <a:p>
            <a:r>
              <a:rPr lang="en-US" dirty="0"/>
              <a:t>The SPEI data shown here provide further context to the impacts of the drought. </a:t>
            </a:r>
          </a:p>
          <a:p>
            <a:endParaRPr lang="en-US" dirty="0"/>
          </a:p>
          <a:p>
            <a:r>
              <a:rPr lang="en-US" dirty="0"/>
              <a:t>SPEI graph source: Created by DEVELOP team, derived from SPEI data</a:t>
            </a:r>
          </a:p>
          <a:p>
            <a:r>
              <a:rPr lang="en-US" dirty="0"/>
              <a:t>SPEI animation: Created by DEVELOP team, derived from SPEI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Drought monitor image source: https://</a:t>
            </a:r>
            <a:r>
              <a:rPr lang="en-US" dirty="0" err="1"/>
              <a:t>droughtmonitor.unl.edu</a:t>
            </a:r>
            <a:r>
              <a:rPr lang="en-US" dirty="0"/>
              <a:t>/Data/</a:t>
            </a:r>
            <a:r>
              <a:rPr lang="en-US" dirty="0" err="1"/>
              <a:t>Timeseries.aspx</a:t>
            </a:r>
            <a:r>
              <a:rPr lang="en-US" dirty="0"/>
              <a:t> (Public Domain)</a:t>
            </a:r>
          </a:p>
        </p:txBody>
      </p:sp>
      <p:sp>
        <p:nvSpPr>
          <p:cNvPr id="4" name="Slide Number Placeholder 3"/>
          <p:cNvSpPr>
            <a:spLocks noGrp="1"/>
          </p:cNvSpPr>
          <p:nvPr>
            <p:ph type="sldNum" sz="quarter" idx="5"/>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538541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could not have completed this project without the help of many people along the way, from our science advisors Dr. Jessica Matthews and Joe Spruce, to our Center Lead Andrew Shannon, as well as our partners Lars </a:t>
            </a:r>
            <a:r>
              <a:rPr lang="en-US" dirty="0" err="1"/>
              <a:t>Pomar</a:t>
            </a:r>
            <a:r>
              <a:rPr lang="en-US" dirty="0"/>
              <a:t>, Steve Norman, Rebekah Zehnder, and Burl </a:t>
            </a:r>
            <a:r>
              <a:rPr lang="en-US" dirty="0" err="1"/>
              <a:t>Carraway</a:t>
            </a:r>
            <a:r>
              <a:rPr lang="en-US" dirty="0"/>
              <a:t>. We owe the completion of this project to their expertise, guidance, and patience.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Additionally, we would like to show our gratitude to NOAA NCEI for hosting us and to NOAA NCEI staff such as Mike Kruk and Alec Courtright for providing us with advice and support along the way.</a:t>
            </a:r>
          </a:p>
        </p:txBody>
      </p:sp>
      <p:sp>
        <p:nvSpPr>
          <p:cNvPr id="4" name="Slide Number Placeholder 3"/>
          <p:cNvSpPr>
            <a:spLocks noGrp="1"/>
          </p:cNvSpPr>
          <p:nvPr>
            <p:ph type="sldNum" sz="quarter" idx="5"/>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198678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areas were the cities of Austin and Houston Texas, which are subtropical climates with high land development. Our team was particularly interested in the undeveloped green areas, as we focused on the urban forests of each city. Our time period of interest was centered around capturing the response to the devastating 2011 drought which was the worst in Texas’ recorded history. We therefore focused on the years 2010 to 2018 to show the immediate effects of the drought, as well as trends in recovery.</a:t>
            </a:r>
          </a:p>
          <a:p>
            <a:endParaRPr lang="en-US" dirty="0"/>
          </a:p>
          <a:p>
            <a:r>
              <a:rPr lang="en-US" dirty="0"/>
              <a:t>Study Area Image Source: Created by DEVELOP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Austin Image Source: https://</a:t>
            </a:r>
            <a:r>
              <a:rPr lang="en-US" dirty="0" err="1"/>
              <a:t>pixabay.com</a:t>
            </a:r>
            <a:r>
              <a:rPr lang="en-US" dirty="0"/>
              <a:t>/photos/austin-texas-austin-tx-texas-1756159/ (Creative Commons)</a:t>
            </a:r>
          </a:p>
          <a:p>
            <a:r>
              <a:rPr lang="en-US" dirty="0"/>
              <a:t>Houston Image Source: https://</a:t>
            </a:r>
            <a:r>
              <a:rPr lang="en-US" dirty="0" err="1"/>
              <a:t>pixabay.com</a:t>
            </a:r>
            <a:r>
              <a:rPr lang="en-US" dirty="0"/>
              <a:t>/photos/houston-texas-city-urban-cityscape-1631453/ (Creative Commons)</a:t>
            </a:r>
          </a:p>
        </p:txBody>
      </p:sp>
      <p:sp>
        <p:nvSpPr>
          <p:cNvPr id="4" name="Slide Number Placeholder 3"/>
          <p:cNvSpPr>
            <a:spLocks noGrp="1"/>
          </p:cNvSpPr>
          <p:nvPr>
            <p:ph type="sldNum" sz="quarter" idx="5"/>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608489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 for this project were the Texas A&amp;M Forest Service , Sustainable Forestry Department, who manage forests in the state of Texas, and the USDA Forest Service, Southern Research Station Threat Assessment Center.</a:t>
            </a:r>
          </a:p>
          <a:p>
            <a:endParaRPr lang="en-US" dirty="0"/>
          </a:p>
          <a:p>
            <a:r>
              <a:rPr lang="en-US" dirty="0"/>
              <a:t>Left Image Source: https://</a:t>
            </a:r>
            <a:r>
              <a:rPr lang="en-US" dirty="0" err="1"/>
              <a:t>tfsweb.tamu.edu</a:t>
            </a:r>
            <a:r>
              <a:rPr lang="en-US" dirty="0"/>
              <a:t>/content/</a:t>
            </a:r>
            <a:r>
              <a:rPr lang="en-US" dirty="0" err="1"/>
              <a:t>landing.aspx?id</a:t>
            </a:r>
            <a:r>
              <a:rPr lang="en-US" dirty="0"/>
              <a:t>=19864 (Given permission by partner)</a:t>
            </a:r>
          </a:p>
          <a:p>
            <a:r>
              <a:rPr lang="en-US" dirty="0"/>
              <a:t>Right Image Source: https://</a:t>
            </a:r>
            <a:r>
              <a:rPr lang="en-US" dirty="0" err="1"/>
              <a:t>www.fs.usda.gov</a:t>
            </a:r>
            <a:r>
              <a:rPr lang="en-US" dirty="0"/>
              <a:t>/</a:t>
            </a:r>
            <a:r>
              <a:rPr lang="en-US" dirty="0" err="1"/>
              <a:t>pnw</a:t>
            </a:r>
            <a:r>
              <a:rPr lang="en-US" dirty="0"/>
              <a:t>/projects/</a:t>
            </a:r>
            <a:r>
              <a:rPr lang="en-US" dirty="0" err="1"/>
              <a:t>pnw</a:t>
            </a:r>
            <a:r>
              <a:rPr lang="en-US" dirty="0"/>
              <a:t>-</a:t>
            </a:r>
            <a:r>
              <a:rPr lang="en-US" dirty="0" err="1"/>
              <a:t>fia</a:t>
            </a:r>
            <a:r>
              <a:rPr lang="en-US" dirty="0"/>
              <a:t>-interior-</a:t>
            </a:r>
            <a:r>
              <a:rPr lang="en-US" dirty="0" err="1"/>
              <a:t>alaska</a:t>
            </a:r>
            <a:r>
              <a:rPr lang="en-US" dirty="0"/>
              <a:t>-inventory (Public domain)</a:t>
            </a:r>
          </a:p>
        </p:txBody>
      </p:sp>
      <p:sp>
        <p:nvSpPr>
          <p:cNvPr id="4" name="Slide Number Placeholder 3"/>
          <p:cNvSpPr>
            <a:spLocks noGrp="1"/>
          </p:cNvSpPr>
          <p:nvPr>
            <p:ph type="sldNum" sz="quarter" idx="5"/>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161902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we care about how drought affects urban tree inventories? There are several good reasons: urban trees provide a myriad of ecosystem services, such as improving air quality, soil quality, and water quality. They also improve the quality of life for city residents. Urban trees are shown to reduce the urban heat island effect, making areas less vulnerable to heat waves, and can reduce the spread of noise. The natural beauty of urban forestry has even shown to have positive psychological effects on residents. Urban trees are also economically important: for every 100 million trees in the US, over $2 billion is saved in energy costs alone. </a:t>
            </a:r>
          </a:p>
          <a:p>
            <a:endParaRPr lang="en-US" dirty="0"/>
          </a:p>
          <a:p>
            <a:r>
              <a:rPr lang="en-US" dirty="0"/>
              <a:t>When urban trees die, they can pose a significant hazard to public safety, as dead trees are at a higher risk of falling, dropping limbs, or contributing to the spread of fires. Additionally, these dead trees are costly to remove. Following the 2011 drought, Texas spent approximately $560 million to remove dead urban trees and suffered an estimated $280 million dollar loss annually from their deaths.</a:t>
            </a:r>
          </a:p>
          <a:p>
            <a:endParaRPr lang="en-US" dirty="0"/>
          </a:p>
          <a:p>
            <a:r>
              <a:rPr lang="en-US" dirty="0"/>
              <a:t>Top Image Source: https://</a:t>
            </a:r>
            <a:r>
              <a:rPr lang="en-US" dirty="0" err="1"/>
              <a:t>www.flickr.com</a:t>
            </a:r>
            <a:r>
              <a:rPr lang="en-US" dirty="0"/>
              <a:t>/photos/</a:t>
            </a:r>
            <a:r>
              <a:rPr lang="en-US" dirty="0" err="1"/>
              <a:t>usdagov</a:t>
            </a:r>
            <a:r>
              <a:rPr lang="en-US" dirty="0"/>
              <a:t>/31749503340/in/</a:t>
            </a:r>
            <a:r>
              <a:rPr lang="en-US" dirty="0" err="1"/>
              <a:t>photostream</a:t>
            </a:r>
            <a:r>
              <a:rPr lang="en-US" dirty="0"/>
              <a:t>/ (Creative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Image Source: https://</a:t>
            </a:r>
            <a:r>
              <a:rPr lang="en-US" dirty="0" err="1"/>
              <a:t>tfsweb.tamu.edu</a:t>
            </a:r>
            <a:r>
              <a:rPr lang="en-US" dirty="0"/>
              <a:t>/</a:t>
            </a:r>
            <a:r>
              <a:rPr lang="en-US" dirty="0" err="1"/>
              <a:t>uploadedFiles</a:t>
            </a:r>
            <a:r>
              <a:rPr lang="en-US" dirty="0"/>
              <a:t>/FRD/</a:t>
            </a:r>
            <a:r>
              <a:rPr lang="en-US" dirty="0" err="1"/>
              <a:t>PestManagement</a:t>
            </a:r>
            <a:r>
              <a:rPr lang="en-US" dirty="0"/>
              <a:t>/Diseases/OW%20Suppression%20Project%202013%20-%20%20Billings.pdf (Given permission by partner)</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426195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this study were to demonstrate how remote sensing information can be used to make useful conclusions about how tree mortality rates responded to widespread drought, as well as to find a connection between vegetation indices such as NDVI and tree mortality. Our overarching goal was to present our partners with a succinct and replicable methodology for estimating tree mortality using satellite data.</a:t>
            </a:r>
          </a:p>
          <a:p>
            <a:endParaRPr lang="en-US" dirty="0"/>
          </a:p>
          <a:p>
            <a:r>
              <a:rPr lang="en-US" dirty="0"/>
              <a:t>In an effort to preserve this information and maintain it in a publicly available space, we created a story map in order for members of the public to explore and learn more about the 2011 drought.</a:t>
            </a:r>
          </a:p>
          <a:p>
            <a:endParaRPr lang="en-US" dirty="0"/>
          </a:p>
          <a:p>
            <a:r>
              <a:rPr lang="en-US" dirty="0"/>
              <a:t>Aerial Image Source: TFS https://</a:t>
            </a:r>
            <a:r>
              <a:rPr lang="en-US" dirty="0" err="1"/>
              <a:t>tfsweb.tamu.edu</a:t>
            </a:r>
            <a:r>
              <a:rPr lang="en-US" dirty="0"/>
              <a:t>/</a:t>
            </a:r>
            <a:r>
              <a:rPr lang="en-US" dirty="0" err="1"/>
              <a:t>uploadedFiles</a:t>
            </a:r>
            <a:r>
              <a:rPr lang="en-US" dirty="0"/>
              <a:t>/FRD/</a:t>
            </a:r>
            <a:r>
              <a:rPr lang="en-US" dirty="0" err="1"/>
              <a:t>PestManagement</a:t>
            </a:r>
            <a:r>
              <a:rPr lang="en-US" dirty="0"/>
              <a:t>/Diseases/OW%20Suppression%20Project%202013%20-%20%20Billings.pdf (Given permission by partner)</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we utilized data from Landsat 5 Thematic Mapper, Landsat 7 Enhanced Thematic Mapper Plus, and Landsat 8 Operational Land Imager. We chose these Earth Observations due to their fine spatial resolution (30m x 30m) and their wide spanning dates of operation (1984 – present combined). Landsat data was specifically used for calculation of NDVI anomalies.</a:t>
            </a:r>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Images from the National Agriculture Imagery Program (or NAIP) were used to identify Urban Tree Canopy. We selected NAIP imagery because it is acquired at a 1-m ground sample distance. This high resolution allowed us to visualize and distinguish the Urban Tree Canopy.</a:t>
            </a:r>
            <a:endParaRPr lang="en-US" sz="800" dirty="0">
              <a:solidFill>
                <a:schemeClr val="tx1">
                  <a:lumMod val="75000"/>
                  <a:lumOff val="25000"/>
                </a:schemeClr>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Source: Raw NAIP imagery for Memorial Park in Houston, TX. Acquired from USGS </a:t>
            </a:r>
            <a:r>
              <a:rPr lang="en-US" dirty="0" err="1"/>
              <a:t>EarthExplorer</a:t>
            </a:r>
            <a:r>
              <a:rPr lang="en-US" dirty="0"/>
              <a:t>. https://</a:t>
            </a:r>
            <a:r>
              <a:rPr lang="en-US" dirty="0" err="1"/>
              <a:t>earthexplorer.usgs.gov</a:t>
            </a:r>
            <a:r>
              <a:rPr lang="en-US" dirty="0"/>
              <a:t>/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Image Source: https://</a:t>
            </a:r>
            <a:r>
              <a:rPr lang="en-US" dirty="0" err="1"/>
              <a:t>www.flickr.com</a:t>
            </a:r>
            <a:r>
              <a:rPr lang="en-US" dirty="0"/>
              <a:t>/photos/</a:t>
            </a:r>
            <a:r>
              <a:rPr lang="en-US" dirty="0" err="1"/>
              <a:t>aviamarkin</a:t>
            </a:r>
            <a:r>
              <a:rPr lang="en-US" dirty="0"/>
              <a:t>/4251354810/in/photolist-7tFiES-9ksioU-GL6z2K-dTij21-nZ2kja-eApFa2-awMAeh-dTcGva-a3MdHs-cfdygQ-33yqAY-aAPUi6-o6qSug-7pGmre-aQQ5xz-KNrSZU-f3oice-3bCVMv-2cD2iGQ-HjVbn7-d6fTB9-TmhHnc-8fyrkt-dTijpY-eAqhAx-dTikzA-9AGQCK-gL597p-cf66rm-eApH46-eAtrhG-cf66ms-dLxm9t-dTik7y-5CvYWY-SkBni-em4jjd-ekWBuM-7kseiT-bZhgdL-fYzyKP-ZvHoAS-cqPKkG-9ksiyA-aa6sRW-dTiiCs-4xgTCw-9kpg8M-faf2wY-9EehLb/ (Creative Commons)</a:t>
            </a:r>
          </a:p>
        </p:txBody>
      </p:sp>
      <p:sp>
        <p:nvSpPr>
          <p:cNvPr id="4" name="Slide Number Placeholder 3"/>
          <p:cNvSpPr>
            <a:spLocks noGrp="1"/>
          </p:cNvSpPr>
          <p:nvPr>
            <p:ph type="sldNum" sz="quarter" idx="5"/>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2642938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step in determining tree mortality was to acquire city-wide high resolution data for both the pre- and post-drought period. We got this from the USDA </a:t>
            </a:r>
            <a:r>
              <a:rPr lang="en-US" sz="1200" b="0" i="0" u="none" strike="noStrike" kern="1200" dirty="0">
                <a:solidFill>
                  <a:schemeClr val="tx1"/>
                </a:solidFill>
                <a:effectLst/>
                <a:latin typeface="+mn-lt"/>
                <a:ea typeface="+mn-ea"/>
                <a:cs typeface="+mn-cs"/>
              </a:rPr>
              <a:t>National Agriculture Imagery Program (NAIP) collection of aerial imagery, collected in 2010 and 2012 for all of Texas. We then used this data to create high resolution images of Houston and Austin for 2010 and 2012. An example of this imagery is shown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used these high resolution imagery collections to calculate Normalized Difference Vegetation Indexes for each city in 2010. Then, to better distinguish between tree canopy and healthy grass or shrub coverage, we calculated the focal statistics for each city in 2010. Using a 7x7 window corresponds roughly to the area of a mature tree crown.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Using the NDVI and focal statistics, we then performed </a:t>
            </a:r>
            <a:r>
              <a:rPr lang="en-US" sz="1200" b="0" i="0" u="none" strike="noStrike" kern="1200" dirty="0" err="1">
                <a:solidFill>
                  <a:schemeClr val="tx1"/>
                </a:solidFill>
                <a:effectLst/>
                <a:latin typeface="+mn-lt"/>
                <a:ea typeface="+mn-ea"/>
                <a:cs typeface="+mn-cs"/>
              </a:rPr>
              <a:t>iso</a:t>
            </a:r>
            <a:r>
              <a:rPr lang="en-US" sz="1200" b="0" i="0" u="none" strike="noStrike" kern="1200" dirty="0">
                <a:solidFill>
                  <a:schemeClr val="tx1"/>
                </a:solidFill>
                <a:effectLst/>
                <a:latin typeface="+mn-lt"/>
                <a:ea typeface="+mn-ea"/>
                <a:cs typeface="+mn-cs"/>
              </a:rPr>
              <a:t> cluster unsupervised classifications. After visually interpreting each class, we reclassified the output to create a raster representing the total extent of tree coverage for each city in 2010, which is shown in blue.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source: DEVELOP team created map</a:t>
            </a:r>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378325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79CC3"/>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4/1/19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4.jp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9311E-2186-5541-AAB8-445E4CCC7E31}"/>
              </a:ext>
            </a:extLst>
          </p:cNvPr>
          <p:cNvPicPr>
            <a:picLocks noChangeAspect="1"/>
          </p:cNvPicPr>
          <p:nvPr/>
        </p:nvPicPr>
        <p:blipFill rotWithShape="1">
          <a:blip r:embed="rId3">
            <a:extLst>
              <a:ext uri="{28A0092B-C50C-407E-A947-70E740481C1C}">
                <a14:useLocalDpi xmlns:a14="http://schemas.microsoft.com/office/drawing/2010/main" val="0"/>
              </a:ext>
            </a:extLst>
          </a:blip>
          <a:srcRect r="39375"/>
          <a:stretch/>
        </p:blipFill>
        <p:spPr>
          <a:xfrm>
            <a:off x="0" y="0"/>
            <a:ext cx="7391401" cy="6858000"/>
          </a:xfrm>
          <a:prstGeom prst="rect">
            <a:avLst/>
          </a:prstGeom>
          <a:effectLst>
            <a:outerShdw blurRad="50800" dist="38100" dir="2700000" algn="tl" rotWithShape="0">
              <a:prstClr val="black">
                <a:alpha val="40000"/>
              </a:prstClr>
            </a:outerShdw>
          </a:effectLst>
        </p:spPr>
      </p:pic>
      <p:grpSp>
        <p:nvGrpSpPr>
          <p:cNvPr id="14" name="Group 13"/>
          <p:cNvGrpSpPr/>
          <p:nvPr/>
        </p:nvGrpSpPr>
        <p:grpSpPr>
          <a:xfrm>
            <a:off x="7794625" y="4115906"/>
            <a:ext cx="3397190" cy="1625648"/>
            <a:chOff x="8025208" y="3531159"/>
            <a:chExt cx="1820749" cy="1625648"/>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rPr>
                <a:t>Anna Stamatogiannakis</a:t>
              </a:r>
            </a:p>
          </p:txBody>
        </p:sp>
        <p:sp>
          <p:nvSpPr>
            <p:cNvPr id="16" name="Rectangle 15"/>
            <p:cNvSpPr/>
            <p:nvPr userDrawn="1"/>
          </p:nvSpPr>
          <p:spPr>
            <a:xfrm>
              <a:off x="8025208" y="4833642"/>
              <a:ext cx="55689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Sally Ross</a:t>
              </a:r>
            </a:p>
          </p:txBody>
        </p:sp>
        <p:sp>
          <p:nvSpPr>
            <p:cNvPr id="17" name="Rectangle 16"/>
            <p:cNvSpPr/>
            <p:nvPr userDrawn="1"/>
          </p:nvSpPr>
          <p:spPr>
            <a:xfrm>
              <a:off x="8025208" y="4393359"/>
              <a:ext cx="71755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Nick Roberts</a:t>
              </a:r>
            </a:p>
          </p:txBody>
        </p:sp>
        <p:sp>
          <p:nvSpPr>
            <p:cNvPr id="18" name="Rectangle 17"/>
            <p:cNvSpPr/>
            <p:nvPr userDrawn="1"/>
          </p:nvSpPr>
          <p:spPr>
            <a:xfrm>
              <a:off x="8025208" y="3950478"/>
              <a:ext cx="638514"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Millie Smith</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379CC3"/>
                </a:solidFill>
              </a:rPr>
              <a:t>Texas Water Resources</a:t>
            </a:r>
            <a:endParaRPr lang="en-US" sz="3200" spc="0" baseline="0" dirty="0">
              <a:solidFill>
                <a:srgbClr val="379CC3"/>
              </a:solidFill>
            </a:endParaRPr>
          </a:p>
        </p:txBody>
      </p:sp>
      <p:sp>
        <p:nvSpPr>
          <p:cNvPr id="38" name="Subtitle 2"/>
          <p:cNvSpPr txBox="1">
            <a:spLocks/>
          </p:cNvSpPr>
          <p:nvPr/>
        </p:nvSpPr>
        <p:spPr>
          <a:xfrm>
            <a:off x="7794625" y="2584885"/>
            <a:ext cx="3889377" cy="104583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Analyzing Drought-related Impacts on Urban Tree Inventory Conditions and Recovery in Texas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a:solidFill>
                  <a:schemeClr val="bg1"/>
                </a:solidFill>
              </a:rPr>
              <a:t>North Carolina – NCEI | Spring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Mortality Detection</a:t>
            </a:r>
          </a:p>
        </p:txBody>
      </p:sp>
      <p:sp>
        <p:nvSpPr>
          <p:cNvPr id="4" name="Rectangle 3">
            <a:extLst>
              <a:ext uri="{FF2B5EF4-FFF2-40B4-BE49-F238E27FC236}">
                <a16:creationId xmlns:a16="http://schemas.microsoft.com/office/drawing/2014/main" id="{267EEEE1-8949-AB45-90CC-940B70258FFC}"/>
              </a:ext>
            </a:extLst>
          </p:cNvPr>
          <p:cNvSpPr/>
          <p:nvPr/>
        </p:nvSpPr>
        <p:spPr>
          <a:xfrm>
            <a:off x="359979" y="1179576"/>
            <a:ext cx="7213637" cy="4555093"/>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Apply 2010 tree cover layer to 2012 NAIP imagery </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Run a separate unsupervised classification on both 2010 NAIP imagery and 2012 NAIP imagery</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Visually distinguish between dead and live canopy</a:t>
            </a:r>
          </a:p>
          <a:p>
            <a:pPr>
              <a:lnSpc>
                <a:spcPct val="100000"/>
              </a:lnSpc>
              <a:spcBef>
                <a:spcPts val="0"/>
              </a:spcBef>
              <a:spcAft>
                <a:spcPts val="600"/>
              </a:spcAft>
              <a:buClr>
                <a:srgbClr val="379CC3"/>
              </a:buClr>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Reclassify dead/live canopy to create a “percent mortality” layer</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400" dirty="0"/>
          </a:p>
        </p:txBody>
      </p:sp>
      <p:pic>
        <p:nvPicPr>
          <p:cNvPr id="11" name="Picture 10">
            <a:extLst>
              <a:ext uri="{FF2B5EF4-FFF2-40B4-BE49-F238E27FC236}">
                <a16:creationId xmlns:a16="http://schemas.microsoft.com/office/drawing/2014/main" id="{1EB4685F-885B-F84D-8866-9AB9394D0E99}"/>
              </a:ext>
            </a:extLst>
          </p:cNvPr>
          <p:cNvPicPr>
            <a:picLocks noChangeAspect="1"/>
          </p:cNvPicPr>
          <p:nvPr/>
        </p:nvPicPr>
        <p:blipFill rotWithShape="1">
          <a:blip r:embed="rId3">
            <a:extLst>
              <a:ext uri="{28A0092B-C50C-407E-A947-70E740481C1C}">
                <a14:useLocalDpi xmlns:a14="http://schemas.microsoft.com/office/drawing/2010/main" val="0"/>
              </a:ext>
            </a:extLst>
          </a:blip>
          <a:srcRect l="9020" r="10817" b="10545"/>
          <a:stretch/>
        </p:blipFill>
        <p:spPr>
          <a:xfrm>
            <a:off x="8211312" y="914400"/>
            <a:ext cx="3165965" cy="4572000"/>
          </a:xfrm>
          <a:prstGeom prst="rect">
            <a:avLst/>
          </a:prstGeom>
        </p:spPr>
      </p:pic>
      <p:sp>
        <p:nvSpPr>
          <p:cNvPr id="3" name="TextBox 2"/>
          <p:cNvSpPr txBox="1"/>
          <p:nvPr/>
        </p:nvSpPr>
        <p:spPr>
          <a:xfrm>
            <a:off x="8810430" y="5468325"/>
            <a:ext cx="2194882" cy="307777"/>
          </a:xfrm>
          <a:prstGeom prst="rect">
            <a:avLst/>
          </a:prstGeom>
          <a:noFill/>
        </p:spPr>
        <p:txBody>
          <a:bodyPr wrap="square" rtlCol="0">
            <a:spAutoFit/>
          </a:bodyPr>
          <a:lstStyle/>
          <a:p>
            <a:r>
              <a:rPr lang="en-US" sz="1400" dirty="0"/>
              <a:t>0     0.5      1                 2   </a:t>
            </a:r>
          </a:p>
        </p:txBody>
      </p:sp>
      <p:sp>
        <p:nvSpPr>
          <p:cNvPr id="5" name="Rectangle 4"/>
          <p:cNvSpPr/>
          <p:nvPr/>
        </p:nvSpPr>
        <p:spPr>
          <a:xfrm>
            <a:off x="8935205" y="57502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03961" y="57502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58889" y="5750256"/>
            <a:ext cx="914400"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17899" y="5810742"/>
            <a:ext cx="579943" cy="307777"/>
          </a:xfrm>
          <a:prstGeom prst="rect">
            <a:avLst/>
          </a:prstGeom>
          <a:noFill/>
        </p:spPr>
        <p:txBody>
          <a:bodyPr wrap="square" rtlCol="0">
            <a:spAutoFit/>
          </a:bodyPr>
          <a:lstStyle/>
          <a:p>
            <a:r>
              <a:rPr lang="en-US" sz="1400" dirty="0"/>
              <a:t>km</a:t>
            </a:r>
          </a:p>
        </p:txBody>
      </p:sp>
    </p:spTree>
    <p:extLst>
      <p:ext uri="{BB962C8B-B14F-4D97-AF65-F5344CB8AC3E}">
        <p14:creationId xmlns:p14="http://schemas.microsoft.com/office/powerpoint/2010/main" val="261361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CF77165-8624-B348-8C01-0A227493E77E}"/>
              </a:ext>
            </a:extLst>
          </p:cNvPr>
          <p:cNvSpPr txBox="1"/>
          <p:nvPr/>
        </p:nvSpPr>
        <p:spPr>
          <a:xfrm>
            <a:off x="81784" y="6139429"/>
            <a:ext cx="3514153" cy="369332"/>
          </a:xfrm>
          <a:prstGeom prst="rect">
            <a:avLst/>
          </a:prstGeom>
          <a:noFill/>
        </p:spPr>
        <p:txBody>
          <a:bodyPr wrap="square" rtlCol="0">
            <a:spAutoFit/>
          </a:bodyPr>
          <a:lstStyle/>
          <a:p>
            <a:r>
              <a:rPr lang="en-US" dirty="0"/>
              <a:t>Canopy Mortality Map (1-m)</a:t>
            </a:r>
          </a:p>
        </p:txBody>
      </p:sp>
      <p:sp>
        <p:nvSpPr>
          <p:cNvPr id="14" name="TextBox 13">
            <a:extLst>
              <a:ext uri="{FF2B5EF4-FFF2-40B4-BE49-F238E27FC236}">
                <a16:creationId xmlns:a16="http://schemas.microsoft.com/office/drawing/2014/main" id="{0A3E7ECD-41BA-2444-8E71-F0961E142952}"/>
              </a:ext>
            </a:extLst>
          </p:cNvPr>
          <p:cNvSpPr txBox="1"/>
          <p:nvPr/>
        </p:nvSpPr>
        <p:spPr>
          <a:xfrm>
            <a:off x="4258738" y="6139429"/>
            <a:ext cx="3514153" cy="710451"/>
          </a:xfrm>
          <a:prstGeom prst="rect">
            <a:avLst/>
          </a:prstGeom>
          <a:noFill/>
        </p:spPr>
        <p:txBody>
          <a:bodyPr wrap="square" rtlCol="0">
            <a:spAutoFit/>
          </a:bodyPr>
          <a:lstStyle/>
          <a:p>
            <a:pPr algn="ctr">
              <a:spcAft>
                <a:spcPts val="500"/>
              </a:spcAft>
            </a:pPr>
            <a:r>
              <a:rPr lang="en-US" dirty="0"/>
              <a:t>Percent Mortality Map (30-m)</a:t>
            </a:r>
          </a:p>
          <a:p>
            <a:pPr algn="ctr">
              <a:spcAft>
                <a:spcPts val="500"/>
              </a:spcAft>
            </a:pPr>
            <a:r>
              <a:rPr lang="en-US" dirty="0"/>
              <a:t>Not Filtered for Density</a:t>
            </a:r>
          </a:p>
        </p:txBody>
      </p:sp>
      <p:sp>
        <p:nvSpPr>
          <p:cNvPr id="15" name="TextBox 14">
            <a:extLst>
              <a:ext uri="{FF2B5EF4-FFF2-40B4-BE49-F238E27FC236}">
                <a16:creationId xmlns:a16="http://schemas.microsoft.com/office/drawing/2014/main" id="{0B50AE8F-F497-4846-8129-AF4678946116}"/>
              </a:ext>
            </a:extLst>
          </p:cNvPr>
          <p:cNvSpPr txBox="1"/>
          <p:nvPr/>
        </p:nvSpPr>
        <p:spPr>
          <a:xfrm>
            <a:off x="8616321" y="6139429"/>
            <a:ext cx="3514153" cy="710451"/>
          </a:xfrm>
          <a:prstGeom prst="rect">
            <a:avLst/>
          </a:prstGeom>
          <a:noFill/>
        </p:spPr>
        <p:txBody>
          <a:bodyPr wrap="square" rtlCol="0">
            <a:spAutoFit/>
          </a:bodyPr>
          <a:lstStyle/>
          <a:p>
            <a:pPr algn="ctr">
              <a:spcAft>
                <a:spcPts val="500"/>
              </a:spcAft>
            </a:pPr>
            <a:r>
              <a:rPr lang="en-US" dirty="0"/>
              <a:t>Percent Mortality Map (30-m)</a:t>
            </a:r>
          </a:p>
          <a:p>
            <a:pPr algn="ctr">
              <a:spcAft>
                <a:spcPts val="500"/>
              </a:spcAft>
            </a:pPr>
            <a:r>
              <a:rPr lang="en-US" dirty="0"/>
              <a:t>Filtered for Density</a:t>
            </a:r>
          </a:p>
        </p:txBody>
      </p:sp>
      <p:pic>
        <p:nvPicPr>
          <p:cNvPr id="9" name="Picture 8">
            <a:extLst>
              <a:ext uri="{FF2B5EF4-FFF2-40B4-BE49-F238E27FC236}">
                <a16:creationId xmlns:a16="http://schemas.microsoft.com/office/drawing/2014/main" id="{205DF4F7-AB3B-C94A-9227-50FA45DE7E92}"/>
              </a:ext>
            </a:extLst>
          </p:cNvPr>
          <p:cNvPicPr>
            <a:picLocks noChangeAspect="1"/>
          </p:cNvPicPr>
          <p:nvPr/>
        </p:nvPicPr>
        <p:blipFill rotWithShape="1">
          <a:blip r:embed="rId3">
            <a:extLst>
              <a:ext uri="{28A0092B-C50C-407E-A947-70E740481C1C}">
                <a14:useLocalDpi xmlns:a14="http://schemas.microsoft.com/office/drawing/2010/main" val="0"/>
              </a:ext>
            </a:extLst>
          </a:blip>
          <a:srcRect l="9010" r="11387" b="10493"/>
          <a:stretch/>
        </p:blipFill>
        <p:spPr>
          <a:xfrm>
            <a:off x="81784" y="953948"/>
            <a:ext cx="3142054" cy="4572000"/>
          </a:xfrm>
          <a:prstGeom prst="rect">
            <a:avLst/>
          </a:prstGeom>
        </p:spPr>
      </p:pic>
      <p:pic>
        <p:nvPicPr>
          <p:cNvPr id="17" name="Picture 16">
            <a:extLst>
              <a:ext uri="{FF2B5EF4-FFF2-40B4-BE49-F238E27FC236}">
                <a16:creationId xmlns:a16="http://schemas.microsoft.com/office/drawing/2014/main" id="{FA70BA11-47C4-B043-B9D4-C082F25FD5F9}"/>
              </a:ext>
            </a:extLst>
          </p:cNvPr>
          <p:cNvPicPr>
            <a:picLocks noChangeAspect="1"/>
          </p:cNvPicPr>
          <p:nvPr/>
        </p:nvPicPr>
        <p:blipFill rotWithShape="1">
          <a:blip r:embed="rId4">
            <a:extLst>
              <a:ext uri="{28A0092B-C50C-407E-A947-70E740481C1C}">
                <a14:useLocalDpi xmlns:a14="http://schemas.microsoft.com/office/drawing/2010/main" val="0"/>
              </a:ext>
            </a:extLst>
          </a:blip>
          <a:srcRect l="8814" r="10008" b="9932"/>
          <a:stretch/>
        </p:blipFill>
        <p:spPr>
          <a:xfrm>
            <a:off x="4423708" y="953948"/>
            <a:ext cx="3184214" cy="4572000"/>
          </a:xfrm>
          <a:prstGeom prst="rect">
            <a:avLst/>
          </a:prstGeom>
        </p:spPr>
      </p:pic>
      <p:pic>
        <p:nvPicPr>
          <p:cNvPr id="21" name="Picture 20">
            <a:extLst>
              <a:ext uri="{FF2B5EF4-FFF2-40B4-BE49-F238E27FC236}">
                <a16:creationId xmlns:a16="http://schemas.microsoft.com/office/drawing/2014/main" id="{BFB7EF75-F22D-F647-B47D-498DBA20767F}"/>
              </a:ext>
            </a:extLst>
          </p:cNvPr>
          <p:cNvPicPr>
            <a:picLocks noChangeAspect="1"/>
          </p:cNvPicPr>
          <p:nvPr/>
        </p:nvPicPr>
        <p:blipFill rotWithShape="1">
          <a:blip r:embed="rId5">
            <a:extLst>
              <a:ext uri="{28A0092B-C50C-407E-A947-70E740481C1C}">
                <a14:useLocalDpi xmlns:a14="http://schemas.microsoft.com/office/drawing/2010/main" val="0"/>
              </a:ext>
            </a:extLst>
          </a:blip>
          <a:srcRect l="7304" r="9203" b="11021"/>
          <a:stretch/>
        </p:blipFill>
        <p:spPr>
          <a:xfrm>
            <a:off x="8715870" y="915489"/>
            <a:ext cx="3315057" cy="4572000"/>
          </a:xfrm>
          <a:prstGeom prst="rect">
            <a:avLst/>
          </a:prstGeom>
        </p:spPr>
      </p:pic>
      <p:sp>
        <p:nvSpPr>
          <p:cNvPr id="7" name="Right Arrow 6">
            <a:extLst>
              <a:ext uri="{FF2B5EF4-FFF2-40B4-BE49-F238E27FC236}">
                <a16:creationId xmlns:a16="http://schemas.microsoft.com/office/drawing/2014/main" id="{C4A133DF-12C0-B449-886C-001B62E5F301}"/>
              </a:ext>
            </a:extLst>
          </p:cNvPr>
          <p:cNvSpPr/>
          <p:nvPr/>
        </p:nvSpPr>
        <p:spPr>
          <a:xfrm>
            <a:off x="3339876" y="3201488"/>
            <a:ext cx="1056234" cy="593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13FDEE2A-EC48-2D41-8473-70FF32B622DA}"/>
              </a:ext>
            </a:extLst>
          </p:cNvPr>
          <p:cNvSpPr/>
          <p:nvPr/>
        </p:nvSpPr>
        <p:spPr>
          <a:xfrm>
            <a:off x="7664549" y="3201488"/>
            <a:ext cx="1056234" cy="593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42E961-3D07-184E-9267-27355DFC0F11}"/>
              </a:ext>
            </a:extLst>
          </p:cNvPr>
          <p:cNvSpPr txBox="1"/>
          <p:nvPr/>
        </p:nvSpPr>
        <p:spPr>
          <a:xfrm>
            <a:off x="3218788" y="2371612"/>
            <a:ext cx="1298409" cy="830997"/>
          </a:xfrm>
          <a:prstGeom prst="rect">
            <a:avLst/>
          </a:prstGeom>
          <a:noFill/>
        </p:spPr>
        <p:txBody>
          <a:bodyPr wrap="square" rtlCol="0">
            <a:spAutoFit/>
          </a:bodyPr>
          <a:lstStyle/>
          <a:p>
            <a:r>
              <a:rPr lang="en-US" sz="1600" dirty="0"/>
              <a:t>Aggregate to 30-m resolution</a:t>
            </a:r>
          </a:p>
        </p:txBody>
      </p:sp>
      <p:sp>
        <p:nvSpPr>
          <p:cNvPr id="23" name="TextBox 22">
            <a:extLst>
              <a:ext uri="{FF2B5EF4-FFF2-40B4-BE49-F238E27FC236}">
                <a16:creationId xmlns:a16="http://schemas.microsoft.com/office/drawing/2014/main" id="{523F708B-2610-D34B-B121-F22EC8384EAE}"/>
              </a:ext>
            </a:extLst>
          </p:cNvPr>
          <p:cNvSpPr txBox="1"/>
          <p:nvPr/>
        </p:nvSpPr>
        <p:spPr>
          <a:xfrm>
            <a:off x="7541005" y="1669901"/>
            <a:ext cx="1298409" cy="1569660"/>
          </a:xfrm>
          <a:prstGeom prst="rect">
            <a:avLst/>
          </a:prstGeom>
          <a:noFill/>
        </p:spPr>
        <p:txBody>
          <a:bodyPr wrap="square" rtlCol="0">
            <a:spAutoFit/>
          </a:bodyPr>
          <a:lstStyle/>
          <a:p>
            <a:r>
              <a:rPr lang="en-US" sz="1600" dirty="0"/>
              <a:t>Filter for areas with 50% or greater forest cover</a:t>
            </a:r>
          </a:p>
        </p:txBody>
      </p:sp>
      <p:sp>
        <p:nvSpPr>
          <p:cNvPr id="19" name="TextBox 18"/>
          <p:cNvSpPr txBox="1"/>
          <p:nvPr/>
        </p:nvSpPr>
        <p:spPr>
          <a:xfrm>
            <a:off x="2024690" y="5468325"/>
            <a:ext cx="1238334" cy="307777"/>
          </a:xfrm>
          <a:prstGeom prst="rect">
            <a:avLst/>
          </a:prstGeom>
          <a:noFill/>
        </p:spPr>
        <p:txBody>
          <a:bodyPr wrap="square" rtlCol="0">
            <a:spAutoFit/>
          </a:bodyPr>
          <a:lstStyle/>
          <a:p>
            <a:r>
              <a:rPr lang="en-US" sz="1400" dirty="0"/>
              <a:t>0     0.5      1  </a:t>
            </a:r>
          </a:p>
        </p:txBody>
      </p:sp>
      <p:sp>
        <p:nvSpPr>
          <p:cNvPr id="20" name="Rectangle 19"/>
          <p:cNvSpPr/>
          <p:nvPr/>
        </p:nvSpPr>
        <p:spPr>
          <a:xfrm>
            <a:off x="2149465" y="57502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618221" y="57502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348503" y="5825058"/>
            <a:ext cx="579943" cy="307777"/>
          </a:xfrm>
          <a:prstGeom prst="rect">
            <a:avLst/>
          </a:prstGeom>
          <a:noFill/>
        </p:spPr>
        <p:txBody>
          <a:bodyPr wrap="square" rtlCol="0">
            <a:spAutoFit/>
          </a:bodyPr>
          <a:lstStyle/>
          <a:p>
            <a:r>
              <a:rPr lang="en-US" sz="1400" dirty="0"/>
              <a:t>km</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501" y="5574204"/>
            <a:ext cx="439516" cy="463934"/>
          </a:xfrm>
          <a:prstGeom prst="rect">
            <a:avLst/>
          </a:prstGeom>
        </p:spPr>
      </p:pic>
      <p:sp>
        <p:nvSpPr>
          <p:cNvPr id="4" name="TextBox 3"/>
          <p:cNvSpPr txBox="1"/>
          <p:nvPr/>
        </p:nvSpPr>
        <p:spPr>
          <a:xfrm>
            <a:off x="4939825" y="5819084"/>
            <a:ext cx="765465" cy="307777"/>
          </a:xfrm>
          <a:prstGeom prst="rect">
            <a:avLst/>
          </a:prstGeom>
          <a:noFill/>
        </p:spPr>
        <p:txBody>
          <a:bodyPr wrap="square" rtlCol="0">
            <a:spAutoFit/>
          </a:bodyPr>
          <a:lstStyle/>
          <a:p>
            <a:r>
              <a:rPr lang="en-US" sz="1400" dirty="0"/>
              <a:t>Low: 0</a:t>
            </a:r>
          </a:p>
        </p:txBody>
      </p:sp>
      <p:sp>
        <p:nvSpPr>
          <p:cNvPr id="41" name="TextBox 40"/>
          <p:cNvSpPr txBox="1"/>
          <p:nvPr/>
        </p:nvSpPr>
        <p:spPr>
          <a:xfrm>
            <a:off x="4939825" y="5541348"/>
            <a:ext cx="1086043" cy="307777"/>
          </a:xfrm>
          <a:prstGeom prst="rect">
            <a:avLst/>
          </a:prstGeom>
          <a:noFill/>
        </p:spPr>
        <p:txBody>
          <a:bodyPr wrap="square" rtlCol="0">
            <a:spAutoFit/>
          </a:bodyPr>
          <a:lstStyle/>
          <a:p>
            <a:r>
              <a:rPr lang="en-US" sz="1400" dirty="0"/>
              <a:t>High: 100</a:t>
            </a:r>
          </a:p>
        </p:txBody>
      </p:sp>
      <p:sp>
        <p:nvSpPr>
          <p:cNvPr id="42" name="TextBox 41"/>
          <p:cNvSpPr txBox="1"/>
          <p:nvPr/>
        </p:nvSpPr>
        <p:spPr>
          <a:xfrm>
            <a:off x="6334808" y="5442925"/>
            <a:ext cx="1238334" cy="307777"/>
          </a:xfrm>
          <a:prstGeom prst="rect">
            <a:avLst/>
          </a:prstGeom>
          <a:noFill/>
        </p:spPr>
        <p:txBody>
          <a:bodyPr wrap="square" rtlCol="0">
            <a:spAutoFit/>
          </a:bodyPr>
          <a:lstStyle/>
          <a:p>
            <a:r>
              <a:rPr lang="en-US" sz="1400" dirty="0"/>
              <a:t>0     </a:t>
            </a:r>
            <a:r>
              <a:rPr lang="en-US" sz="1400"/>
              <a:t>0.5      1  </a:t>
            </a:r>
            <a:endParaRPr lang="en-US" sz="1400" dirty="0"/>
          </a:p>
        </p:txBody>
      </p:sp>
      <p:sp>
        <p:nvSpPr>
          <p:cNvPr id="43" name="Rectangle 42"/>
          <p:cNvSpPr/>
          <p:nvPr/>
        </p:nvSpPr>
        <p:spPr>
          <a:xfrm>
            <a:off x="6459583" y="57248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928339" y="57248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658621" y="5799658"/>
            <a:ext cx="579943" cy="307777"/>
          </a:xfrm>
          <a:prstGeom prst="rect">
            <a:avLst/>
          </a:prstGeom>
          <a:noFill/>
        </p:spPr>
        <p:txBody>
          <a:bodyPr wrap="square" rtlCol="0">
            <a:spAutoFit/>
          </a:bodyPr>
          <a:lstStyle/>
          <a:p>
            <a:r>
              <a:rPr lang="en-US" sz="1400" dirty="0"/>
              <a:t>km</a:t>
            </a:r>
          </a:p>
        </p:txBody>
      </p:sp>
      <p:sp>
        <p:nvSpPr>
          <p:cNvPr id="46" name="TextBox 45"/>
          <p:cNvSpPr txBox="1"/>
          <p:nvPr/>
        </p:nvSpPr>
        <p:spPr>
          <a:xfrm>
            <a:off x="10730324" y="5455625"/>
            <a:ext cx="1238334" cy="307777"/>
          </a:xfrm>
          <a:prstGeom prst="rect">
            <a:avLst/>
          </a:prstGeom>
          <a:noFill/>
        </p:spPr>
        <p:txBody>
          <a:bodyPr wrap="square" rtlCol="0">
            <a:spAutoFit/>
          </a:bodyPr>
          <a:lstStyle/>
          <a:p>
            <a:r>
              <a:rPr lang="en-US" sz="1400" dirty="0"/>
              <a:t>0     0.5      1  </a:t>
            </a:r>
          </a:p>
        </p:txBody>
      </p:sp>
      <p:sp>
        <p:nvSpPr>
          <p:cNvPr id="47" name="Rectangle 46"/>
          <p:cNvSpPr/>
          <p:nvPr/>
        </p:nvSpPr>
        <p:spPr>
          <a:xfrm>
            <a:off x="10855099" y="57375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1323855" y="57375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1054137" y="5812358"/>
            <a:ext cx="579943" cy="307777"/>
          </a:xfrm>
          <a:prstGeom prst="rect">
            <a:avLst/>
          </a:prstGeom>
          <a:noFill/>
        </p:spPr>
        <p:txBody>
          <a:bodyPr wrap="square" rtlCol="0">
            <a:spAutoFit/>
          </a:bodyPr>
          <a:lstStyle/>
          <a:p>
            <a:r>
              <a:rPr lang="en-US" sz="1400" dirty="0"/>
              <a:t>km</a:t>
            </a:r>
          </a:p>
        </p:txBody>
      </p:sp>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801" y="5574204"/>
            <a:ext cx="439516" cy="463934"/>
          </a:xfrm>
          <a:prstGeom prst="rect">
            <a:avLst/>
          </a:prstGeom>
        </p:spPr>
      </p:pic>
      <p:sp>
        <p:nvSpPr>
          <p:cNvPr id="51" name="TextBox 50"/>
          <p:cNvSpPr txBox="1"/>
          <p:nvPr/>
        </p:nvSpPr>
        <p:spPr>
          <a:xfrm>
            <a:off x="9372125" y="5819084"/>
            <a:ext cx="765465" cy="307777"/>
          </a:xfrm>
          <a:prstGeom prst="rect">
            <a:avLst/>
          </a:prstGeom>
          <a:noFill/>
        </p:spPr>
        <p:txBody>
          <a:bodyPr wrap="square" rtlCol="0">
            <a:spAutoFit/>
          </a:bodyPr>
          <a:lstStyle/>
          <a:p>
            <a:r>
              <a:rPr lang="en-US" sz="1400" dirty="0"/>
              <a:t>Low: 0</a:t>
            </a:r>
          </a:p>
        </p:txBody>
      </p:sp>
      <p:sp>
        <p:nvSpPr>
          <p:cNvPr id="52" name="TextBox 51"/>
          <p:cNvSpPr txBox="1"/>
          <p:nvPr/>
        </p:nvSpPr>
        <p:spPr>
          <a:xfrm>
            <a:off x="9372125" y="5541348"/>
            <a:ext cx="1086043" cy="307777"/>
          </a:xfrm>
          <a:prstGeom prst="rect">
            <a:avLst/>
          </a:prstGeom>
          <a:noFill/>
        </p:spPr>
        <p:txBody>
          <a:bodyPr wrap="square" rtlCol="0">
            <a:spAutoFit/>
          </a:bodyPr>
          <a:lstStyle/>
          <a:p>
            <a:r>
              <a:rPr lang="en-US" sz="1400" dirty="0"/>
              <a:t>High: 100</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506" y="5839500"/>
            <a:ext cx="472834" cy="25392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55" y="5550018"/>
            <a:ext cx="449185" cy="255419"/>
          </a:xfrm>
          <a:prstGeom prst="rect">
            <a:avLst/>
          </a:prstGeom>
        </p:spPr>
      </p:pic>
      <p:sp>
        <p:nvSpPr>
          <p:cNvPr id="10" name="TextBox 9"/>
          <p:cNvSpPr txBox="1"/>
          <p:nvPr/>
        </p:nvSpPr>
        <p:spPr>
          <a:xfrm>
            <a:off x="526620" y="5511364"/>
            <a:ext cx="1580907" cy="307777"/>
          </a:xfrm>
          <a:prstGeom prst="rect">
            <a:avLst/>
          </a:prstGeom>
          <a:noFill/>
        </p:spPr>
        <p:txBody>
          <a:bodyPr wrap="square" rtlCol="0">
            <a:spAutoFit/>
          </a:bodyPr>
          <a:lstStyle/>
          <a:p>
            <a:r>
              <a:rPr lang="en-US" sz="1400" dirty="0"/>
              <a:t>Dead Canopy</a:t>
            </a:r>
          </a:p>
        </p:txBody>
      </p:sp>
      <p:sp>
        <p:nvSpPr>
          <p:cNvPr id="53" name="TextBox 52"/>
          <p:cNvSpPr txBox="1"/>
          <p:nvPr/>
        </p:nvSpPr>
        <p:spPr>
          <a:xfrm>
            <a:off x="526620" y="5797589"/>
            <a:ext cx="1580907" cy="307777"/>
          </a:xfrm>
          <a:prstGeom prst="rect">
            <a:avLst/>
          </a:prstGeom>
          <a:noFill/>
        </p:spPr>
        <p:txBody>
          <a:bodyPr wrap="square" rtlCol="0">
            <a:spAutoFit/>
          </a:bodyPr>
          <a:lstStyle/>
          <a:p>
            <a:r>
              <a:rPr lang="en-US" sz="1400" dirty="0"/>
              <a:t>Live Canopy</a:t>
            </a:r>
          </a:p>
        </p:txBody>
      </p:sp>
      <p:sp>
        <p:nvSpPr>
          <p:cNvPr id="54"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Landsat Aggregation</a:t>
            </a:r>
          </a:p>
        </p:txBody>
      </p:sp>
    </p:spTree>
    <p:extLst>
      <p:ext uri="{BB962C8B-B14F-4D97-AF65-F5344CB8AC3E}">
        <p14:creationId xmlns:p14="http://schemas.microsoft.com/office/powerpoint/2010/main" val="35312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7" grpId="0" animBg="1"/>
      <p:bldP spid="22" grpId="0" animBg="1"/>
      <p:bldP spid="8" grpId="0"/>
      <p:bldP spid="23" grpId="0"/>
      <p:bldP spid="19" grpId="0"/>
      <p:bldP spid="20" grpId="0" animBg="1"/>
      <p:bldP spid="25" grpId="0" animBg="1"/>
      <p:bldP spid="30" grpId="0"/>
      <p:bldP spid="4" grpId="0"/>
      <p:bldP spid="41" grpId="0"/>
      <p:bldP spid="42" grpId="0"/>
      <p:bldP spid="43" grpId="0" animBg="1"/>
      <p:bldP spid="44" grpId="0" animBg="1"/>
      <p:bldP spid="45" grpId="0"/>
      <p:bldP spid="46" grpId="0"/>
      <p:bldP spid="47" grpId="0" animBg="1"/>
      <p:bldP spid="48" grpId="0" animBg="1"/>
      <p:bldP spid="49" grpId="0"/>
      <p:bldP spid="51" grpId="0"/>
      <p:bldP spid="52" grpId="0"/>
      <p:bldP spid="10"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BDA3A1-9B81-F74C-A60F-A3C9D5B80443}"/>
              </a:ext>
            </a:extLst>
          </p:cNvPr>
          <p:cNvPicPr>
            <a:picLocks noChangeAspect="1"/>
          </p:cNvPicPr>
          <p:nvPr/>
        </p:nvPicPr>
        <p:blipFill rotWithShape="1">
          <a:blip r:embed="rId3">
            <a:extLst>
              <a:ext uri="{28A0092B-C50C-407E-A947-70E740481C1C}">
                <a14:useLocalDpi xmlns:a14="http://schemas.microsoft.com/office/drawing/2010/main" val="0"/>
              </a:ext>
            </a:extLst>
          </a:blip>
          <a:srcRect t="10494" b="19683"/>
          <a:stretch/>
        </p:blipFill>
        <p:spPr>
          <a:xfrm>
            <a:off x="6862625" y="1887563"/>
            <a:ext cx="4594262" cy="4151376"/>
          </a:xfrm>
          <a:prstGeom prst="rect">
            <a:avLst/>
          </a:prstGeom>
        </p:spPr>
      </p:pic>
      <p:pic>
        <p:nvPicPr>
          <p:cNvPr id="13" name="Picture 12">
            <a:extLst>
              <a:ext uri="{FF2B5EF4-FFF2-40B4-BE49-F238E27FC236}">
                <a16:creationId xmlns:a16="http://schemas.microsoft.com/office/drawing/2014/main" id="{B36082A1-1C0C-BB4E-9D92-7788AD3CF341}"/>
              </a:ext>
            </a:extLst>
          </p:cNvPr>
          <p:cNvPicPr>
            <a:picLocks noChangeAspect="1"/>
          </p:cNvPicPr>
          <p:nvPr/>
        </p:nvPicPr>
        <p:blipFill rotWithShape="1">
          <a:blip r:embed="rId4">
            <a:extLst>
              <a:ext uri="{28A0092B-C50C-407E-A947-70E740481C1C}">
                <a14:useLocalDpi xmlns:a14="http://schemas.microsoft.com/office/drawing/2010/main" val="0"/>
              </a:ext>
            </a:extLst>
          </a:blip>
          <a:srcRect t="9629" b="20741"/>
          <a:stretch/>
        </p:blipFill>
        <p:spPr>
          <a:xfrm>
            <a:off x="807751" y="1879444"/>
            <a:ext cx="4608959" cy="4153084"/>
          </a:xfrm>
          <a:prstGeom prst="rect">
            <a:avLst/>
          </a:prstGeom>
        </p:spPr>
      </p:pic>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p>
        </p:txBody>
      </p:sp>
      <p:sp>
        <p:nvSpPr>
          <p:cNvPr id="5" name="TextBox 4">
            <a:extLst>
              <a:ext uri="{FF2B5EF4-FFF2-40B4-BE49-F238E27FC236}">
                <a16:creationId xmlns:a16="http://schemas.microsoft.com/office/drawing/2014/main" id="{5541B319-8B8A-804A-99FA-961462F76B2F}"/>
              </a:ext>
            </a:extLst>
          </p:cNvPr>
          <p:cNvSpPr txBox="1"/>
          <p:nvPr/>
        </p:nvSpPr>
        <p:spPr>
          <a:xfrm>
            <a:off x="382617" y="1448557"/>
            <a:ext cx="11499404"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Percent Mortality at 30-meter Resolution – Austin </a:t>
            </a:r>
          </a:p>
        </p:txBody>
      </p:sp>
      <p:sp>
        <p:nvSpPr>
          <p:cNvPr id="19" name="TextBox 18">
            <a:extLst>
              <a:ext uri="{FF2B5EF4-FFF2-40B4-BE49-F238E27FC236}">
                <a16:creationId xmlns:a16="http://schemas.microsoft.com/office/drawing/2014/main" id="{DB340115-EA6E-BA42-9FF7-1822B32DFB33}"/>
              </a:ext>
            </a:extLst>
          </p:cNvPr>
          <p:cNvSpPr txBox="1"/>
          <p:nvPr/>
        </p:nvSpPr>
        <p:spPr>
          <a:xfrm>
            <a:off x="382617" y="5662281"/>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2010</a:t>
            </a:r>
          </a:p>
        </p:txBody>
      </p:sp>
      <p:sp>
        <p:nvSpPr>
          <p:cNvPr id="20" name="TextBox 19">
            <a:extLst>
              <a:ext uri="{FF2B5EF4-FFF2-40B4-BE49-F238E27FC236}">
                <a16:creationId xmlns:a16="http://schemas.microsoft.com/office/drawing/2014/main" id="{C77C04CF-795A-6D4A-A7E4-69363C80F18D}"/>
              </a:ext>
            </a:extLst>
          </p:cNvPr>
          <p:cNvSpPr txBox="1"/>
          <p:nvPr/>
        </p:nvSpPr>
        <p:spPr>
          <a:xfrm>
            <a:off x="7149574" y="5658095"/>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356" y="3326848"/>
            <a:ext cx="475488" cy="1395984"/>
          </a:xfrm>
          <a:prstGeom prst="rect">
            <a:avLst/>
          </a:prstGeom>
        </p:spPr>
      </p:pic>
      <p:sp>
        <p:nvSpPr>
          <p:cNvPr id="4" name="TextBox 3"/>
          <p:cNvSpPr txBox="1"/>
          <p:nvPr/>
        </p:nvSpPr>
        <p:spPr>
          <a:xfrm>
            <a:off x="5825702" y="3290295"/>
            <a:ext cx="960702" cy="307777"/>
          </a:xfrm>
          <a:prstGeom prst="rect">
            <a:avLst/>
          </a:prstGeom>
          <a:noFill/>
        </p:spPr>
        <p:txBody>
          <a:bodyPr wrap="square" rtlCol="0">
            <a:spAutoFit/>
          </a:bodyPr>
          <a:lstStyle/>
          <a:p>
            <a:r>
              <a:rPr lang="en-US" sz="1400" dirty="0"/>
              <a:t>0 - 10</a:t>
            </a:r>
          </a:p>
        </p:txBody>
      </p:sp>
      <p:sp>
        <p:nvSpPr>
          <p:cNvPr id="11" name="TextBox 10"/>
          <p:cNvSpPr txBox="1"/>
          <p:nvPr/>
        </p:nvSpPr>
        <p:spPr>
          <a:xfrm>
            <a:off x="5825702" y="3578023"/>
            <a:ext cx="960702" cy="307777"/>
          </a:xfrm>
          <a:prstGeom prst="rect">
            <a:avLst/>
          </a:prstGeom>
          <a:noFill/>
        </p:spPr>
        <p:txBody>
          <a:bodyPr wrap="square" rtlCol="0">
            <a:spAutoFit/>
          </a:bodyPr>
          <a:lstStyle/>
          <a:p>
            <a:r>
              <a:rPr lang="en-US" sz="1400" dirty="0"/>
              <a:t>10 - 25</a:t>
            </a:r>
          </a:p>
        </p:txBody>
      </p:sp>
      <p:sp>
        <p:nvSpPr>
          <p:cNvPr id="12" name="TextBox 11"/>
          <p:cNvSpPr txBox="1"/>
          <p:nvPr/>
        </p:nvSpPr>
        <p:spPr>
          <a:xfrm>
            <a:off x="5825702" y="3856650"/>
            <a:ext cx="960702" cy="307777"/>
          </a:xfrm>
          <a:prstGeom prst="rect">
            <a:avLst/>
          </a:prstGeom>
          <a:noFill/>
        </p:spPr>
        <p:txBody>
          <a:bodyPr wrap="square" rtlCol="0">
            <a:spAutoFit/>
          </a:bodyPr>
          <a:lstStyle/>
          <a:p>
            <a:r>
              <a:rPr lang="en-US" sz="1400" dirty="0"/>
              <a:t>25 - 50</a:t>
            </a:r>
          </a:p>
        </p:txBody>
      </p:sp>
      <p:sp>
        <p:nvSpPr>
          <p:cNvPr id="15" name="TextBox 14"/>
          <p:cNvSpPr txBox="1"/>
          <p:nvPr/>
        </p:nvSpPr>
        <p:spPr>
          <a:xfrm>
            <a:off x="5825702" y="4158652"/>
            <a:ext cx="960702" cy="307777"/>
          </a:xfrm>
          <a:prstGeom prst="rect">
            <a:avLst/>
          </a:prstGeom>
          <a:noFill/>
        </p:spPr>
        <p:txBody>
          <a:bodyPr wrap="square" rtlCol="0">
            <a:spAutoFit/>
          </a:bodyPr>
          <a:lstStyle/>
          <a:p>
            <a:r>
              <a:rPr lang="en-US" sz="1400" dirty="0"/>
              <a:t>50 - 75</a:t>
            </a:r>
          </a:p>
        </p:txBody>
      </p:sp>
      <p:sp>
        <p:nvSpPr>
          <p:cNvPr id="16" name="TextBox 15"/>
          <p:cNvSpPr txBox="1"/>
          <p:nvPr/>
        </p:nvSpPr>
        <p:spPr>
          <a:xfrm>
            <a:off x="5825702" y="4451647"/>
            <a:ext cx="960702" cy="307777"/>
          </a:xfrm>
          <a:prstGeom prst="rect">
            <a:avLst/>
          </a:prstGeom>
          <a:noFill/>
        </p:spPr>
        <p:txBody>
          <a:bodyPr wrap="square" rtlCol="0">
            <a:spAutoFit/>
          </a:bodyPr>
          <a:lstStyle/>
          <a:p>
            <a:r>
              <a:rPr lang="en-US" sz="1400" dirty="0"/>
              <a:t>75 - 100</a:t>
            </a:r>
          </a:p>
        </p:txBody>
      </p:sp>
      <p:sp>
        <p:nvSpPr>
          <p:cNvPr id="6" name="TextBox 5"/>
          <p:cNvSpPr txBox="1"/>
          <p:nvPr/>
        </p:nvSpPr>
        <p:spPr>
          <a:xfrm>
            <a:off x="5302748" y="3005778"/>
            <a:ext cx="2107870" cy="307777"/>
          </a:xfrm>
          <a:prstGeom prst="rect">
            <a:avLst/>
          </a:prstGeom>
          <a:noFill/>
        </p:spPr>
        <p:txBody>
          <a:bodyPr wrap="square" rtlCol="0">
            <a:spAutoFit/>
          </a:bodyPr>
          <a:lstStyle/>
          <a:p>
            <a:r>
              <a:rPr lang="en-US" sz="1400" b="1" dirty="0"/>
              <a:t>Percent Mortality</a:t>
            </a:r>
          </a:p>
        </p:txBody>
      </p:sp>
    </p:spTree>
    <p:extLst>
      <p:ext uri="{BB962C8B-B14F-4D97-AF65-F5344CB8AC3E}">
        <p14:creationId xmlns:p14="http://schemas.microsoft.com/office/powerpoint/2010/main" val="165826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7BB2666-EEA0-A043-8D69-F0F881DA864B}"/>
              </a:ext>
            </a:extLst>
          </p:cNvPr>
          <p:cNvPicPr>
            <a:picLocks noChangeAspect="1"/>
          </p:cNvPicPr>
          <p:nvPr/>
        </p:nvPicPr>
        <p:blipFill rotWithShape="1">
          <a:blip r:embed="rId3">
            <a:extLst>
              <a:ext uri="{28A0092B-C50C-407E-A947-70E740481C1C}">
                <a14:useLocalDpi xmlns:a14="http://schemas.microsoft.com/office/drawing/2010/main" val="0"/>
              </a:ext>
            </a:extLst>
          </a:blip>
          <a:srcRect t="16050" b="21728"/>
          <a:stretch/>
        </p:blipFill>
        <p:spPr>
          <a:xfrm>
            <a:off x="6892636" y="1707482"/>
            <a:ext cx="5299364" cy="4267200"/>
          </a:xfrm>
          <a:prstGeom prst="rect">
            <a:avLst/>
          </a:prstGeom>
        </p:spPr>
      </p:pic>
      <p:pic>
        <p:nvPicPr>
          <p:cNvPr id="20" name="Picture 19">
            <a:extLst>
              <a:ext uri="{FF2B5EF4-FFF2-40B4-BE49-F238E27FC236}">
                <a16:creationId xmlns:a16="http://schemas.microsoft.com/office/drawing/2014/main" id="{F4DBF3D4-D4C3-034E-8857-272A79BF2615}"/>
              </a:ext>
            </a:extLst>
          </p:cNvPr>
          <p:cNvPicPr>
            <a:picLocks noChangeAspect="1"/>
          </p:cNvPicPr>
          <p:nvPr/>
        </p:nvPicPr>
        <p:blipFill rotWithShape="1">
          <a:blip r:embed="rId4">
            <a:extLst>
              <a:ext uri="{28A0092B-C50C-407E-A947-70E740481C1C}">
                <a14:useLocalDpi xmlns:a14="http://schemas.microsoft.com/office/drawing/2010/main" val="0"/>
              </a:ext>
            </a:extLst>
          </a:blip>
          <a:srcRect t="17076" b="22222"/>
          <a:stretch/>
        </p:blipFill>
        <p:spPr>
          <a:xfrm>
            <a:off x="0" y="1879444"/>
            <a:ext cx="5299364" cy="4162877"/>
          </a:xfrm>
          <a:prstGeom prst="rect">
            <a:avLst/>
          </a:prstGeom>
        </p:spPr>
      </p:pic>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p>
        </p:txBody>
      </p:sp>
      <p:sp>
        <p:nvSpPr>
          <p:cNvPr id="5" name="TextBox 4">
            <a:extLst>
              <a:ext uri="{FF2B5EF4-FFF2-40B4-BE49-F238E27FC236}">
                <a16:creationId xmlns:a16="http://schemas.microsoft.com/office/drawing/2014/main" id="{875A3E49-0E54-C947-AD19-FE7CCE5950ED}"/>
              </a:ext>
            </a:extLst>
          </p:cNvPr>
          <p:cNvSpPr txBox="1"/>
          <p:nvPr/>
        </p:nvSpPr>
        <p:spPr>
          <a:xfrm>
            <a:off x="382617" y="1448557"/>
            <a:ext cx="11499404"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Percent Mortality at 30-meter Resolution – Houston </a:t>
            </a:r>
          </a:p>
        </p:txBody>
      </p:sp>
      <p:sp>
        <p:nvSpPr>
          <p:cNvPr id="12" name="TextBox 11">
            <a:extLst>
              <a:ext uri="{FF2B5EF4-FFF2-40B4-BE49-F238E27FC236}">
                <a16:creationId xmlns:a16="http://schemas.microsoft.com/office/drawing/2014/main" id="{1628D24E-8C0B-B047-A498-6A803D4F7148}"/>
              </a:ext>
            </a:extLst>
          </p:cNvPr>
          <p:cNvSpPr txBox="1"/>
          <p:nvPr/>
        </p:nvSpPr>
        <p:spPr>
          <a:xfrm>
            <a:off x="382617" y="5662281"/>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2010</a:t>
            </a:r>
          </a:p>
        </p:txBody>
      </p:sp>
      <p:sp>
        <p:nvSpPr>
          <p:cNvPr id="15" name="TextBox 14">
            <a:extLst>
              <a:ext uri="{FF2B5EF4-FFF2-40B4-BE49-F238E27FC236}">
                <a16:creationId xmlns:a16="http://schemas.microsoft.com/office/drawing/2014/main" id="{D490032E-F3C9-6840-AF38-2F9A6A37F7E1}"/>
              </a:ext>
            </a:extLst>
          </p:cNvPr>
          <p:cNvSpPr txBox="1"/>
          <p:nvPr/>
        </p:nvSpPr>
        <p:spPr>
          <a:xfrm>
            <a:off x="7149574" y="5658095"/>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356" y="3326848"/>
            <a:ext cx="475488" cy="1395984"/>
          </a:xfrm>
          <a:prstGeom prst="rect">
            <a:avLst/>
          </a:prstGeom>
        </p:spPr>
      </p:pic>
      <p:sp>
        <p:nvSpPr>
          <p:cNvPr id="10" name="TextBox 9"/>
          <p:cNvSpPr txBox="1"/>
          <p:nvPr/>
        </p:nvSpPr>
        <p:spPr>
          <a:xfrm>
            <a:off x="5825702" y="3290295"/>
            <a:ext cx="960702" cy="307777"/>
          </a:xfrm>
          <a:prstGeom prst="rect">
            <a:avLst/>
          </a:prstGeom>
          <a:noFill/>
        </p:spPr>
        <p:txBody>
          <a:bodyPr wrap="square" rtlCol="0">
            <a:spAutoFit/>
          </a:bodyPr>
          <a:lstStyle/>
          <a:p>
            <a:r>
              <a:rPr lang="en-US" sz="1400" dirty="0"/>
              <a:t>0 - 10</a:t>
            </a:r>
          </a:p>
        </p:txBody>
      </p:sp>
      <p:sp>
        <p:nvSpPr>
          <p:cNvPr id="11" name="TextBox 10"/>
          <p:cNvSpPr txBox="1"/>
          <p:nvPr/>
        </p:nvSpPr>
        <p:spPr>
          <a:xfrm>
            <a:off x="5825702" y="3578023"/>
            <a:ext cx="960702" cy="307777"/>
          </a:xfrm>
          <a:prstGeom prst="rect">
            <a:avLst/>
          </a:prstGeom>
          <a:noFill/>
        </p:spPr>
        <p:txBody>
          <a:bodyPr wrap="square" rtlCol="0">
            <a:spAutoFit/>
          </a:bodyPr>
          <a:lstStyle/>
          <a:p>
            <a:r>
              <a:rPr lang="en-US" sz="1400" dirty="0"/>
              <a:t>10 - 25</a:t>
            </a:r>
          </a:p>
        </p:txBody>
      </p:sp>
      <p:sp>
        <p:nvSpPr>
          <p:cNvPr id="13" name="TextBox 12"/>
          <p:cNvSpPr txBox="1"/>
          <p:nvPr/>
        </p:nvSpPr>
        <p:spPr>
          <a:xfrm>
            <a:off x="5825702" y="3856650"/>
            <a:ext cx="960702" cy="307777"/>
          </a:xfrm>
          <a:prstGeom prst="rect">
            <a:avLst/>
          </a:prstGeom>
          <a:noFill/>
        </p:spPr>
        <p:txBody>
          <a:bodyPr wrap="square" rtlCol="0">
            <a:spAutoFit/>
          </a:bodyPr>
          <a:lstStyle/>
          <a:p>
            <a:r>
              <a:rPr lang="en-US" sz="1400" dirty="0"/>
              <a:t>25 - 50</a:t>
            </a:r>
          </a:p>
        </p:txBody>
      </p:sp>
      <p:sp>
        <p:nvSpPr>
          <p:cNvPr id="14" name="TextBox 13"/>
          <p:cNvSpPr txBox="1"/>
          <p:nvPr/>
        </p:nvSpPr>
        <p:spPr>
          <a:xfrm>
            <a:off x="5825702" y="4158652"/>
            <a:ext cx="960702" cy="307777"/>
          </a:xfrm>
          <a:prstGeom prst="rect">
            <a:avLst/>
          </a:prstGeom>
          <a:noFill/>
        </p:spPr>
        <p:txBody>
          <a:bodyPr wrap="square" rtlCol="0">
            <a:spAutoFit/>
          </a:bodyPr>
          <a:lstStyle/>
          <a:p>
            <a:r>
              <a:rPr lang="en-US" sz="1400" dirty="0"/>
              <a:t>50 - 75</a:t>
            </a:r>
          </a:p>
        </p:txBody>
      </p:sp>
      <p:sp>
        <p:nvSpPr>
          <p:cNvPr id="16" name="TextBox 15"/>
          <p:cNvSpPr txBox="1"/>
          <p:nvPr/>
        </p:nvSpPr>
        <p:spPr>
          <a:xfrm>
            <a:off x="5825702" y="4451647"/>
            <a:ext cx="960702" cy="307777"/>
          </a:xfrm>
          <a:prstGeom prst="rect">
            <a:avLst/>
          </a:prstGeom>
          <a:noFill/>
        </p:spPr>
        <p:txBody>
          <a:bodyPr wrap="square" rtlCol="0">
            <a:spAutoFit/>
          </a:bodyPr>
          <a:lstStyle/>
          <a:p>
            <a:r>
              <a:rPr lang="en-US" sz="1400" dirty="0"/>
              <a:t>75 - 100</a:t>
            </a:r>
          </a:p>
        </p:txBody>
      </p:sp>
      <p:sp>
        <p:nvSpPr>
          <p:cNvPr id="17" name="TextBox 16"/>
          <p:cNvSpPr txBox="1"/>
          <p:nvPr/>
        </p:nvSpPr>
        <p:spPr>
          <a:xfrm>
            <a:off x="5302748" y="3005778"/>
            <a:ext cx="2107870" cy="307777"/>
          </a:xfrm>
          <a:prstGeom prst="rect">
            <a:avLst/>
          </a:prstGeom>
          <a:noFill/>
        </p:spPr>
        <p:txBody>
          <a:bodyPr wrap="square" rtlCol="0">
            <a:spAutoFit/>
          </a:bodyPr>
          <a:lstStyle/>
          <a:p>
            <a:r>
              <a:rPr lang="en-US" sz="1400" b="1" dirty="0"/>
              <a:t>Percent Mortality</a:t>
            </a:r>
          </a:p>
        </p:txBody>
      </p:sp>
    </p:spTree>
    <p:extLst>
      <p:ext uri="{BB962C8B-B14F-4D97-AF65-F5344CB8AC3E}">
        <p14:creationId xmlns:p14="http://schemas.microsoft.com/office/powerpoint/2010/main" val="3714726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NDVI Anomalies</a:t>
            </a:r>
          </a:p>
        </p:txBody>
      </p:sp>
      <p:sp>
        <p:nvSpPr>
          <p:cNvPr id="11" name="Rectangle 10">
            <a:extLst>
              <a:ext uri="{FF2B5EF4-FFF2-40B4-BE49-F238E27FC236}">
                <a16:creationId xmlns:a16="http://schemas.microsoft.com/office/drawing/2014/main" id="{1598F9A2-5B84-C648-B8FB-CA985B68ACD6}"/>
              </a:ext>
            </a:extLst>
          </p:cNvPr>
          <p:cNvSpPr/>
          <p:nvPr/>
        </p:nvSpPr>
        <p:spPr>
          <a:xfrm>
            <a:off x="913192" y="1310025"/>
            <a:ext cx="7298120" cy="3062377"/>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Relationship between Landsat derived product and NAIP derived canopy mortality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Anomaly: </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Current – Norm</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Normalized Anomaly: </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(Current – Norm) / Norm</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400" dirty="0">
              <a:solidFill>
                <a:schemeClr val="tx1">
                  <a:lumMod val="75000"/>
                  <a:lumOff val="25000"/>
                </a:schemeClr>
              </a:solidFill>
            </a:endParaRPr>
          </a:p>
        </p:txBody>
      </p:sp>
      <p:pic>
        <p:nvPicPr>
          <p:cNvPr id="4" name="Picture 3">
            <a:extLst>
              <a:ext uri="{FF2B5EF4-FFF2-40B4-BE49-F238E27FC236}">
                <a16:creationId xmlns:a16="http://schemas.microsoft.com/office/drawing/2014/main" id="{AA68D027-587B-3D4C-A252-EB27A401BB97}"/>
              </a:ext>
            </a:extLst>
          </p:cNvPr>
          <p:cNvPicPr>
            <a:picLocks noChangeAspect="1"/>
          </p:cNvPicPr>
          <p:nvPr/>
        </p:nvPicPr>
        <p:blipFill rotWithShape="1">
          <a:blip r:embed="rId3">
            <a:extLst>
              <a:ext uri="{28A0092B-C50C-407E-A947-70E740481C1C}">
                <a14:useLocalDpi xmlns:a14="http://schemas.microsoft.com/office/drawing/2010/main" val="0"/>
              </a:ext>
            </a:extLst>
          </a:blip>
          <a:srcRect l="11216" t="1160" r="13199" b="11883"/>
          <a:stretch/>
        </p:blipFill>
        <p:spPr>
          <a:xfrm>
            <a:off x="8211312" y="914400"/>
            <a:ext cx="3095427" cy="4608576"/>
          </a:xfrm>
          <a:prstGeom prst="rect">
            <a:avLst/>
          </a:prstGeom>
          <a:ln>
            <a:solidFill>
              <a:schemeClr val="tx1">
                <a:lumMod val="50000"/>
                <a:lumOff val="50000"/>
              </a:schemeClr>
            </a:solidFill>
          </a:ln>
        </p:spPr>
      </p:pic>
      <p:sp>
        <p:nvSpPr>
          <p:cNvPr id="7" name="TextBox 6"/>
          <p:cNvSpPr txBox="1"/>
          <p:nvPr/>
        </p:nvSpPr>
        <p:spPr>
          <a:xfrm>
            <a:off x="10093509" y="5504612"/>
            <a:ext cx="1238334" cy="307777"/>
          </a:xfrm>
          <a:prstGeom prst="rect">
            <a:avLst/>
          </a:prstGeom>
          <a:noFill/>
        </p:spPr>
        <p:txBody>
          <a:bodyPr wrap="square" rtlCol="0">
            <a:spAutoFit/>
          </a:bodyPr>
          <a:lstStyle/>
          <a:p>
            <a:r>
              <a:rPr lang="en-US" sz="1400" dirty="0"/>
              <a:t>0     0.5      1  </a:t>
            </a:r>
          </a:p>
        </p:txBody>
      </p:sp>
      <p:sp>
        <p:nvSpPr>
          <p:cNvPr id="8" name="Rectangle 7"/>
          <p:cNvSpPr/>
          <p:nvPr/>
        </p:nvSpPr>
        <p:spPr>
          <a:xfrm>
            <a:off x="10218284" y="5786543"/>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87040" y="5786543"/>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17322" y="5861345"/>
            <a:ext cx="579943" cy="307777"/>
          </a:xfrm>
          <a:prstGeom prst="rect">
            <a:avLst/>
          </a:prstGeom>
          <a:noFill/>
        </p:spPr>
        <p:txBody>
          <a:bodyPr wrap="square" rtlCol="0">
            <a:spAutoFit/>
          </a:bodyPr>
          <a:lstStyle/>
          <a:p>
            <a:r>
              <a:rPr lang="en-US" sz="1400" dirty="0"/>
              <a:t>km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685" y="5634731"/>
            <a:ext cx="491817" cy="454699"/>
          </a:xfrm>
          <a:prstGeom prst="rect">
            <a:avLst/>
          </a:prstGeom>
        </p:spPr>
      </p:pic>
      <p:sp>
        <p:nvSpPr>
          <p:cNvPr id="12" name="TextBox 11"/>
          <p:cNvSpPr txBox="1"/>
          <p:nvPr/>
        </p:nvSpPr>
        <p:spPr>
          <a:xfrm>
            <a:off x="8816931" y="5528806"/>
            <a:ext cx="1477045" cy="307777"/>
          </a:xfrm>
          <a:prstGeom prst="rect">
            <a:avLst/>
          </a:prstGeom>
          <a:noFill/>
        </p:spPr>
        <p:txBody>
          <a:bodyPr wrap="square" rtlCol="0">
            <a:spAutoFit/>
          </a:bodyPr>
          <a:lstStyle/>
          <a:p>
            <a:r>
              <a:rPr lang="en-US" sz="1400" dirty="0"/>
              <a:t>High: 0.61</a:t>
            </a:r>
          </a:p>
        </p:txBody>
      </p:sp>
      <p:sp>
        <p:nvSpPr>
          <p:cNvPr id="13" name="TextBox 12"/>
          <p:cNvSpPr txBox="1"/>
          <p:nvPr/>
        </p:nvSpPr>
        <p:spPr>
          <a:xfrm>
            <a:off x="8816931" y="5869664"/>
            <a:ext cx="1477045" cy="307777"/>
          </a:xfrm>
          <a:prstGeom prst="rect">
            <a:avLst/>
          </a:prstGeom>
          <a:noFill/>
        </p:spPr>
        <p:txBody>
          <a:bodyPr wrap="square" rtlCol="0">
            <a:spAutoFit/>
          </a:bodyPr>
          <a:lstStyle/>
          <a:p>
            <a:r>
              <a:rPr lang="en-US" sz="1400" dirty="0"/>
              <a:t>Low: -0.70</a:t>
            </a:r>
          </a:p>
        </p:txBody>
      </p:sp>
    </p:spTree>
    <p:extLst>
      <p:ext uri="{BB962C8B-B14F-4D97-AF65-F5344CB8AC3E}">
        <p14:creationId xmlns:p14="http://schemas.microsoft.com/office/powerpoint/2010/main" val="8181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Model Creation</a:t>
            </a:r>
          </a:p>
        </p:txBody>
      </p:sp>
      <p:graphicFrame>
        <p:nvGraphicFramePr>
          <p:cNvPr id="14" name="Table 13">
            <a:extLst>
              <a:ext uri="{FF2B5EF4-FFF2-40B4-BE49-F238E27FC236}">
                <a16:creationId xmlns:a16="http://schemas.microsoft.com/office/drawing/2014/main" id="{FB96FF1A-F629-854B-B7A1-66F5FBA4454B}"/>
              </a:ext>
            </a:extLst>
          </p:cNvPr>
          <p:cNvGraphicFramePr>
            <a:graphicFrameLocks noGrp="1"/>
          </p:cNvGraphicFramePr>
          <p:nvPr>
            <p:extLst/>
          </p:nvPr>
        </p:nvGraphicFramePr>
        <p:xfrm>
          <a:off x="471984" y="2259106"/>
          <a:ext cx="11248032" cy="2814918"/>
        </p:xfrm>
        <a:graphic>
          <a:graphicData uri="http://schemas.openxmlformats.org/drawingml/2006/table">
            <a:tbl>
              <a:tblPr firstRow="1" bandRow="1">
                <a:tableStyleId>{5C22544A-7EE6-4342-B048-85BDC9FD1C3A}</a:tableStyleId>
              </a:tblPr>
              <a:tblGrid>
                <a:gridCol w="3749344">
                  <a:extLst>
                    <a:ext uri="{9D8B030D-6E8A-4147-A177-3AD203B41FA5}">
                      <a16:colId xmlns:a16="http://schemas.microsoft.com/office/drawing/2014/main" val="11937896"/>
                    </a:ext>
                  </a:extLst>
                </a:gridCol>
                <a:gridCol w="3749344">
                  <a:extLst>
                    <a:ext uri="{9D8B030D-6E8A-4147-A177-3AD203B41FA5}">
                      <a16:colId xmlns:a16="http://schemas.microsoft.com/office/drawing/2014/main" val="1505081646"/>
                    </a:ext>
                  </a:extLst>
                </a:gridCol>
                <a:gridCol w="3749344">
                  <a:extLst>
                    <a:ext uri="{9D8B030D-6E8A-4147-A177-3AD203B41FA5}">
                      <a16:colId xmlns:a16="http://schemas.microsoft.com/office/drawing/2014/main" val="747620362"/>
                    </a:ext>
                  </a:extLst>
                </a:gridCol>
              </a:tblGrid>
              <a:tr h="938306">
                <a:tc>
                  <a:txBody>
                    <a:bodyPr/>
                    <a:lstStyle/>
                    <a:p>
                      <a:r>
                        <a:rPr lang="en-US" sz="2200" dirty="0"/>
                        <a:t>Regression Model:</a:t>
                      </a:r>
                    </a:p>
                  </a:txBody>
                  <a:tcPr/>
                </a:tc>
                <a:tc>
                  <a:txBody>
                    <a:bodyPr/>
                    <a:lstStyle/>
                    <a:p>
                      <a:r>
                        <a:rPr lang="en-US" sz="2200" dirty="0"/>
                        <a:t>Sampling Method:</a:t>
                      </a:r>
                    </a:p>
                  </a:txBody>
                  <a:tcPr/>
                </a:tc>
                <a:tc>
                  <a:txBody>
                    <a:bodyPr/>
                    <a:lstStyle/>
                    <a:p>
                      <a:r>
                        <a:rPr lang="en-US" sz="2200" dirty="0"/>
                        <a:t>Anomaly Input:</a:t>
                      </a:r>
                    </a:p>
                  </a:txBody>
                  <a:tcPr/>
                </a:tc>
                <a:extLst>
                  <a:ext uri="{0D108BD9-81ED-4DB2-BD59-A6C34878D82A}">
                    <a16:rowId xmlns:a16="http://schemas.microsoft.com/office/drawing/2014/main" val="1800519709"/>
                  </a:ext>
                </a:extLst>
              </a:tr>
              <a:tr h="938306">
                <a:tc>
                  <a:txBody>
                    <a:bodyPr/>
                    <a:lstStyle/>
                    <a:p>
                      <a:r>
                        <a:rPr lang="en-US" sz="2000" dirty="0"/>
                        <a:t>Linear Regression</a:t>
                      </a:r>
                    </a:p>
                  </a:txBody>
                  <a:tcPr/>
                </a:tc>
                <a:tc>
                  <a:txBody>
                    <a:bodyPr/>
                    <a:lstStyle/>
                    <a:p>
                      <a:r>
                        <a:rPr lang="en-US" sz="2000" dirty="0"/>
                        <a:t>Simple Random Sample</a:t>
                      </a:r>
                    </a:p>
                  </a:txBody>
                  <a:tcPr/>
                </a:tc>
                <a:tc>
                  <a:txBody>
                    <a:bodyPr/>
                    <a:lstStyle/>
                    <a:p>
                      <a:r>
                        <a:rPr lang="en-US" sz="2000" b="1" baseline="0" dirty="0"/>
                        <a:t>Simple NDVI Anomaly [Current - Norm]</a:t>
                      </a:r>
                      <a:endParaRPr lang="en-US" sz="2000" b="1" dirty="0"/>
                    </a:p>
                  </a:txBody>
                  <a:tcPr/>
                </a:tc>
                <a:extLst>
                  <a:ext uri="{0D108BD9-81ED-4DB2-BD59-A6C34878D82A}">
                    <a16:rowId xmlns:a16="http://schemas.microsoft.com/office/drawing/2014/main" val="2855050854"/>
                  </a:ext>
                </a:extLst>
              </a:tr>
              <a:tr h="938306">
                <a:tc>
                  <a:txBody>
                    <a:bodyPr/>
                    <a:lstStyle/>
                    <a:p>
                      <a:r>
                        <a:rPr lang="en-US" sz="2000" b="1" dirty="0"/>
                        <a:t>Logistic Regression</a:t>
                      </a:r>
                    </a:p>
                  </a:txBody>
                  <a:tcPr/>
                </a:tc>
                <a:tc>
                  <a:txBody>
                    <a:bodyPr/>
                    <a:lstStyle/>
                    <a:p>
                      <a:r>
                        <a:rPr lang="en-US" sz="2000" b="1" dirty="0"/>
                        <a:t>Stratified Random Sample</a:t>
                      </a:r>
                    </a:p>
                  </a:txBody>
                  <a:tcPr/>
                </a:tc>
                <a:tc>
                  <a:txBody>
                    <a:bodyPr/>
                    <a:lstStyle/>
                    <a:p>
                      <a:r>
                        <a:rPr lang="en-US" sz="2000" dirty="0"/>
                        <a:t>Normalized NDVI</a:t>
                      </a:r>
                      <a:r>
                        <a:rPr lang="en-US" sz="2000" baseline="0" dirty="0"/>
                        <a:t> Anomaly [(Current – Norm) / Norm]</a:t>
                      </a:r>
                      <a:endParaRPr lang="en-US" sz="2000" dirty="0"/>
                    </a:p>
                  </a:txBody>
                  <a:tcPr/>
                </a:tc>
                <a:extLst>
                  <a:ext uri="{0D108BD9-81ED-4DB2-BD59-A6C34878D82A}">
                    <a16:rowId xmlns:a16="http://schemas.microsoft.com/office/drawing/2014/main" val="842171401"/>
                  </a:ext>
                </a:extLst>
              </a:tr>
            </a:tbl>
          </a:graphicData>
        </a:graphic>
      </p:graphicFrame>
    </p:spTree>
    <p:extLst>
      <p:ext uri="{BB962C8B-B14F-4D97-AF65-F5344CB8AC3E}">
        <p14:creationId xmlns:p14="http://schemas.microsoft.com/office/powerpoint/2010/main" val="358765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3F849B-38B1-304C-83C3-D53415AB46ED}"/>
              </a:ext>
            </a:extLst>
          </p:cNvPr>
          <p:cNvGrpSpPr/>
          <p:nvPr/>
        </p:nvGrpSpPr>
        <p:grpSpPr>
          <a:xfrm>
            <a:off x="395597" y="1634335"/>
            <a:ext cx="5859542" cy="4351855"/>
            <a:chOff x="478725" y="1759027"/>
            <a:chExt cx="5859542" cy="4351855"/>
          </a:xfrm>
        </p:grpSpPr>
        <p:pic>
          <p:nvPicPr>
            <p:cNvPr id="5" name="Picture 4">
              <a:extLst>
                <a:ext uri="{FF2B5EF4-FFF2-40B4-BE49-F238E27FC236}">
                  <a16:creationId xmlns:a16="http://schemas.microsoft.com/office/drawing/2014/main" id="{B3F30F4B-ECE7-9F42-ACD9-93BBA30EC344}"/>
                </a:ext>
              </a:extLst>
            </p:cNvPr>
            <p:cNvPicPr>
              <a:picLocks noChangeAspect="1"/>
            </p:cNvPicPr>
            <p:nvPr/>
          </p:nvPicPr>
          <p:blipFill rotWithShape="1">
            <a:blip r:embed="rId3">
              <a:extLst>
                <a:ext uri="{28A0092B-C50C-407E-A947-70E740481C1C}">
                  <a14:useLocalDpi xmlns:a14="http://schemas.microsoft.com/office/drawing/2010/main" val="0"/>
                </a:ext>
              </a:extLst>
            </a:blip>
            <a:srcRect l="5986" t="3658" r="3818" b="8216"/>
            <a:stretch/>
          </p:blipFill>
          <p:spPr>
            <a:xfrm>
              <a:off x="977407" y="2422738"/>
              <a:ext cx="4776491" cy="3061410"/>
            </a:xfrm>
            <a:prstGeom prst="rect">
              <a:avLst/>
            </a:prstGeom>
          </p:spPr>
        </p:pic>
        <p:sp>
          <p:nvSpPr>
            <p:cNvPr id="6" name="TextBox 5">
              <a:extLst>
                <a:ext uri="{FF2B5EF4-FFF2-40B4-BE49-F238E27FC236}">
                  <a16:creationId xmlns:a16="http://schemas.microsoft.com/office/drawing/2014/main" id="{FF64173A-E373-2340-B75B-A02BE80E97E3}"/>
                </a:ext>
              </a:extLst>
            </p:cNvPr>
            <p:cNvSpPr txBox="1"/>
            <p:nvPr/>
          </p:nvSpPr>
          <p:spPr>
            <a:xfrm rot="16200000">
              <a:off x="-1254899" y="3765678"/>
              <a:ext cx="4351855" cy="338554"/>
            </a:xfrm>
            <a:prstGeom prst="rect">
              <a:avLst/>
            </a:prstGeom>
            <a:solidFill>
              <a:schemeClr val="bg1"/>
            </a:solid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50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100</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7EC571C8-D251-3C46-86B1-644A2A7F9070}"/>
                </a:ext>
              </a:extLst>
            </p:cNvPr>
            <p:cNvSpPr txBox="1"/>
            <p:nvPr/>
          </p:nvSpPr>
          <p:spPr>
            <a:xfrm>
              <a:off x="1404886" y="5433694"/>
              <a:ext cx="4933381" cy="307777"/>
            </a:xfrm>
            <a:prstGeom prst="rect">
              <a:avLst/>
            </a:prstGeom>
            <a:no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-0.5                                0                              0.5</a:t>
              </a:r>
            </a:p>
          </p:txBody>
        </p:sp>
        <p:pic>
          <p:nvPicPr>
            <p:cNvPr id="12" name="Picture 11">
              <a:extLst>
                <a:ext uri="{FF2B5EF4-FFF2-40B4-BE49-F238E27FC236}">
                  <a16:creationId xmlns:a16="http://schemas.microsoft.com/office/drawing/2014/main" id="{227C714D-8F54-9A48-97D4-F00F5CECE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755" y="4627560"/>
              <a:ext cx="179675" cy="730025"/>
            </a:xfrm>
            <a:prstGeom prst="rect">
              <a:avLst/>
            </a:prstGeom>
          </p:spPr>
        </p:pic>
        <p:sp>
          <p:nvSpPr>
            <p:cNvPr id="15" name="TextBox 14">
              <a:extLst>
                <a:ext uri="{FF2B5EF4-FFF2-40B4-BE49-F238E27FC236}">
                  <a16:creationId xmlns:a16="http://schemas.microsoft.com/office/drawing/2014/main" id="{0CEE2BA2-20DF-4746-A650-FFBB538849FD}"/>
                </a:ext>
              </a:extLst>
            </p:cNvPr>
            <p:cNvSpPr txBox="1"/>
            <p:nvPr/>
          </p:nvSpPr>
          <p:spPr>
            <a:xfrm>
              <a:off x="1300532" y="4565970"/>
              <a:ext cx="644172" cy="861774"/>
            </a:xfrm>
            <a:prstGeom prst="rect">
              <a:avLst/>
            </a:prstGeom>
            <a:noFill/>
          </p:spPr>
          <p:txBody>
            <a:bodyPr wrap="square" rtlCol="0">
              <a:spAutoFit/>
            </a:bodyPr>
            <a:lstStyle/>
            <a:p>
              <a:r>
                <a:rPr lang="en-US" sz="1300" dirty="0">
                  <a:solidFill>
                    <a:schemeClr val="tx1">
                      <a:lumMod val="65000"/>
                      <a:lumOff val="35000"/>
                    </a:schemeClr>
                  </a:solidFill>
                  <a:latin typeface="Century Gothic" panose="020B0502020202020204" pitchFamily="34" charset="0"/>
                </a:rPr>
                <a:t>High</a:t>
              </a:r>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r>
                <a:rPr lang="en-US" sz="1300" dirty="0">
                  <a:solidFill>
                    <a:schemeClr val="tx1">
                      <a:lumMod val="65000"/>
                      <a:lumOff val="35000"/>
                    </a:schemeClr>
                  </a:solidFill>
                  <a:latin typeface="Century Gothic" panose="020B0502020202020204" pitchFamily="34" charset="0"/>
                </a:rPr>
                <a:t>Low</a:t>
              </a:r>
            </a:p>
          </p:txBody>
        </p:sp>
        <p:sp>
          <p:nvSpPr>
            <p:cNvPr id="18" name="TextBox 17">
              <a:extLst>
                <a:ext uri="{FF2B5EF4-FFF2-40B4-BE49-F238E27FC236}">
                  <a16:creationId xmlns:a16="http://schemas.microsoft.com/office/drawing/2014/main" id="{E9259B0F-F9B8-674E-9691-559AC3EBA168}"/>
                </a:ext>
              </a:extLst>
            </p:cNvPr>
            <p:cNvSpPr txBox="1"/>
            <p:nvPr/>
          </p:nvSpPr>
          <p:spPr>
            <a:xfrm>
              <a:off x="1886996" y="5627893"/>
              <a:ext cx="4061563"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NDVI Anomalies</a:t>
              </a:r>
            </a:p>
          </p:txBody>
        </p:sp>
        <p:sp>
          <p:nvSpPr>
            <p:cNvPr id="20" name="TextBox 19">
              <a:extLst>
                <a:ext uri="{FF2B5EF4-FFF2-40B4-BE49-F238E27FC236}">
                  <a16:creationId xmlns:a16="http://schemas.microsoft.com/office/drawing/2014/main" id="{03FF77D0-742B-514D-9262-51542404E250}"/>
                </a:ext>
              </a:extLst>
            </p:cNvPr>
            <p:cNvSpPr txBox="1"/>
            <p:nvPr/>
          </p:nvSpPr>
          <p:spPr>
            <a:xfrm rot="16200000">
              <a:off x="-982096" y="3799790"/>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Percent</a:t>
              </a:r>
              <a:endParaRPr lang="en-US" sz="13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AC413C35-EB12-8442-BC3E-6D3337204D15}"/>
                </a:ext>
              </a:extLst>
            </p:cNvPr>
            <p:cNvSpPr txBox="1"/>
            <p:nvPr/>
          </p:nvSpPr>
          <p:spPr>
            <a:xfrm>
              <a:off x="1080854" y="4341630"/>
              <a:ext cx="775674" cy="292388"/>
            </a:xfrm>
            <a:prstGeom prst="rect">
              <a:avLst/>
            </a:prstGeom>
            <a:noFill/>
          </p:spPr>
          <p:txBody>
            <a:bodyPr wrap="square" rtlCol="0">
              <a:spAutoFit/>
            </a:bodyPr>
            <a:lstStyle/>
            <a:p>
              <a:r>
                <a:rPr lang="en-US" sz="1300" dirty="0">
                  <a:solidFill>
                    <a:schemeClr val="tx1">
                      <a:lumMod val="65000"/>
                      <a:lumOff val="35000"/>
                    </a:schemeClr>
                  </a:solidFill>
                  <a:latin typeface="Century Gothic" panose="020B0502020202020204" pitchFamily="34" charset="0"/>
                </a:rPr>
                <a:t>Density</a:t>
              </a:r>
            </a:p>
          </p:txBody>
        </p:sp>
      </p:grpSp>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p>
        </p:txBody>
      </p:sp>
      <p:sp>
        <p:nvSpPr>
          <p:cNvPr id="9" name="TextBox 8">
            <a:extLst>
              <a:ext uri="{FF2B5EF4-FFF2-40B4-BE49-F238E27FC236}">
                <a16:creationId xmlns:a16="http://schemas.microsoft.com/office/drawing/2014/main" id="{B235303E-23EF-AF4C-AE84-AA81A5F62D86}"/>
              </a:ext>
            </a:extLst>
          </p:cNvPr>
          <p:cNvSpPr txBox="1"/>
          <p:nvPr/>
        </p:nvSpPr>
        <p:spPr>
          <a:xfrm>
            <a:off x="415479" y="1776770"/>
            <a:ext cx="5874094" cy="400110"/>
          </a:xfrm>
          <a:prstGeom prst="rect">
            <a:avLst/>
          </a:prstGeom>
          <a:noFill/>
        </p:spPr>
        <p:txBody>
          <a:bodyPr wrap="square" rtlCol="0">
            <a:spAutoFit/>
          </a:bodyPr>
          <a:lstStyle/>
          <a:p>
            <a:pPr algn="ctr"/>
            <a:r>
              <a:rPr lang="en-US" sz="2000" dirty="0">
                <a:solidFill>
                  <a:schemeClr val="tx1">
                    <a:lumMod val="75000"/>
                    <a:lumOff val="25000"/>
                  </a:schemeClr>
                </a:solidFill>
              </a:rPr>
              <a:t>Prediction Model of % Canopy Mortality</a:t>
            </a:r>
            <a:endParaRPr lang="en-US" sz="2000"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60162DA3-ECB1-724D-97B8-642909B4FA3E}"/>
              </a:ext>
            </a:extLst>
          </p:cNvPr>
          <p:cNvSpPr txBox="1"/>
          <p:nvPr/>
        </p:nvSpPr>
        <p:spPr>
          <a:xfrm>
            <a:off x="6255139" y="1776547"/>
            <a:ext cx="5754312" cy="400110"/>
          </a:xfrm>
          <a:prstGeom prst="rect">
            <a:avLst/>
          </a:prstGeom>
          <a:noFill/>
        </p:spPr>
        <p:txBody>
          <a:bodyPr wrap="square" rtlCol="0">
            <a:spAutoFit/>
          </a:bodyPr>
          <a:lstStyle/>
          <a:p>
            <a:pPr algn="ctr"/>
            <a:r>
              <a:rPr lang="en-US" sz="2000" dirty="0">
                <a:solidFill>
                  <a:schemeClr val="tx1">
                    <a:lumMod val="75000"/>
                    <a:lumOff val="25000"/>
                  </a:schemeClr>
                </a:solidFill>
              </a:rPr>
              <a:t>Predicted vs. Observed % Mortality Rates</a:t>
            </a:r>
            <a:endParaRPr lang="en-US" sz="2000" dirty="0">
              <a:solidFill>
                <a:schemeClr val="tx1">
                  <a:lumMod val="75000"/>
                  <a:lumOff val="25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806CFB45-C74D-2F4E-825C-2FFB877759C8}"/>
              </a:ext>
            </a:extLst>
          </p:cNvPr>
          <p:cNvGrpSpPr/>
          <p:nvPr/>
        </p:nvGrpSpPr>
        <p:grpSpPr>
          <a:xfrm>
            <a:off x="6255139" y="2042124"/>
            <a:ext cx="5458263" cy="3827014"/>
            <a:chOff x="6158004" y="2160270"/>
            <a:chExt cx="5458263" cy="3827014"/>
          </a:xfrm>
        </p:grpSpPr>
        <p:pic>
          <p:nvPicPr>
            <p:cNvPr id="7" name="Picture 6">
              <a:extLst>
                <a:ext uri="{FF2B5EF4-FFF2-40B4-BE49-F238E27FC236}">
                  <a16:creationId xmlns:a16="http://schemas.microsoft.com/office/drawing/2014/main" id="{669FEE97-17D8-534C-85E3-3413FE41EBBC}"/>
                </a:ext>
              </a:extLst>
            </p:cNvPr>
            <p:cNvPicPr>
              <a:picLocks noChangeAspect="1"/>
            </p:cNvPicPr>
            <p:nvPr/>
          </p:nvPicPr>
          <p:blipFill rotWithShape="1">
            <a:blip r:embed="rId5">
              <a:extLst>
                <a:ext uri="{28A0092B-C50C-407E-A947-70E740481C1C}">
                  <a14:useLocalDpi xmlns:a14="http://schemas.microsoft.com/office/drawing/2010/main" val="0"/>
                </a:ext>
              </a:extLst>
            </a:blip>
            <a:srcRect l="10" t="3331" r="2425"/>
            <a:stretch/>
          </p:blipFill>
          <p:spPr>
            <a:xfrm>
              <a:off x="6655051" y="2440131"/>
              <a:ext cx="4725063" cy="3057871"/>
            </a:xfrm>
            <a:prstGeom prst="rect">
              <a:avLst/>
            </a:prstGeom>
          </p:spPr>
        </p:pic>
        <p:sp>
          <p:nvSpPr>
            <p:cNvPr id="8" name="TextBox 7">
              <a:extLst>
                <a:ext uri="{FF2B5EF4-FFF2-40B4-BE49-F238E27FC236}">
                  <a16:creationId xmlns:a16="http://schemas.microsoft.com/office/drawing/2014/main" id="{62BA5290-D72F-2A49-9A63-131A028237D8}"/>
                </a:ext>
              </a:extLst>
            </p:cNvPr>
            <p:cNvSpPr txBox="1"/>
            <p:nvPr/>
          </p:nvSpPr>
          <p:spPr>
            <a:xfrm>
              <a:off x="6534060" y="5401833"/>
              <a:ext cx="5082207" cy="338554"/>
            </a:xfrm>
            <a:prstGeom prst="rect">
              <a:avLst/>
            </a:prstGeom>
            <a:no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50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100</a:t>
              </a:r>
              <a:endParaRPr lang="en-US" sz="1600"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BC6870C0-6618-484A-BDC0-A2AD1544E9B0}"/>
                </a:ext>
              </a:extLst>
            </p:cNvPr>
            <p:cNvSpPr txBox="1"/>
            <p:nvPr/>
          </p:nvSpPr>
          <p:spPr>
            <a:xfrm rot="16200000">
              <a:off x="4993246" y="3576463"/>
              <a:ext cx="3140164" cy="307777"/>
            </a:xfrm>
            <a:prstGeom prst="rect">
              <a:avLst/>
            </a:prstGeom>
            <a:no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 	50                        100</a:t>
              </a:r>
            </a:p>
          </p:txBody>
        </p:sp>
        <p:sp>
          <p:nvSpPr>
            <p:cNvPr id="17" name="TextBox 16">
              <a:extLst>
                <a:ext uri="{FF2B5EF4-FFF2-40B4-BE49-F238E27FC236}">
                  <a16:creationId xmlns:a16="http://schemas.microsoft.com/office/drawing/2014/main" id="{BF89D9CA-008B-C94F-BCD1-D5001364AACD}"/>
                </a:ext>
              </a:extLst>
            </p:cNvPr>
            <p:cNvSpPr txBox="1"/>
            <p:nvPr/>
          </p:nvSpPr>
          <p:spPr>
            <a:xfrm rot="16200000">
              <a:off x="4697183" y="3788207"/>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Predicted</a:t>
              </a:r>
              <a:endParaRPr lang="en-US" sz="1300" dirty="0">
                <a:solidFill>
                  <a:schemeClr val="tx1">
                    <a:lumMod val="65000"/>
                    <a:lumOff val="3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548290BC-4E2F-994A-B634-0F035342F76E}"/>
                </a:ext>
              </a:extLst>
            </p:cNvPr>
            <p:cNvSpPr txBox="1"/>
            <p:nvPr/>
          </p:nvSpPr>
          <p:spPr>
            <a:xfrm>
              <a:off x="7387484" y="5648730"/>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Percent</a:t>
              </a:r>
            </a:p>
          </p:txBody>
        </p:sp>
      </p:grpSp>
    </p:spTree>
    <p:extLst>
      <p:ext uri="{BB962C8B-B14F-4D97-AF65-F5344CB8AC3E}">
        <p14:creationId xmlns:p14="http://schemas.microsoft.com/office/powerpoint/2010/main" val="311031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Errors/Limitations</a:t>
            </a:r>
          </a:p>
        </p:txBody>
      </p:sp>
      <p:sp>
        <p:nvSpPr>
          <p:cNvPr id="4" name="Rectangle 3">
            <a:extLst>
              <a:ext uri="{FF2B5EF4-FFF2-40B4-BE49-F238E27FC236}">
                <a16:creationId xmlns:a16="http://schemas.microsoft.com/office/drawing/2014/main" id="{7258668D-D021-9A47-BE52-D1AB5A6FF3C5}"/>
              </a:ext>
            </a:extLst>
          </p:cNvPr>
          <p:cNvSpPr/>
          <p:nvPr/>
        </p:nvSpPr>
        <p:spPr>
          <a:xfrm>
            <a:off x="370608" y="1473339"/>
            <a:ext cx="10987203" cy="4293483"/>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chemeClr val="tx1">
                    <a:lumMod val="75000"/>
                    <a:lumOff val="25000"/>
                  </a:schemeClr>
                </a:solidFill>
              </a:rPr>
              <a:t>Model Input (Classification) Limitations</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Limited point selection for tree canopy accuracy assessment</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No validation of tree mortality (due to lack of </a:t>
            </a:r>
            <a:r>
              <a:rPr lang="en-US" sz="2400" i="1" dirty="0">
                <a:solidFill>
                  <a:schemeClr val="tx1">
                    <a:lumMod val="75000"/>
                    <a:lumOff val="25000"/>
                  </a:schemeClr>
                </a:solidFill>
              </a:rPr>
              <a:t>in situ </a:t>
            </a:r>
            <a:r>
              <a:rPr lang="en-US" sz="2400" dirty="0">
                <a:solidFill>
                  <a:schemeClr val="tx1">
                    <a:lumMod val="75000"/>
                    <a:lumOff val="25000"/>
                  </a:schemeClr>
                </a:solidFill>
              </a:rPr>
              <a:t>data)</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Assumption that the tree canopy stays constant from 2010 to 2012</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Scan line errors from Landsat 7 – less data available</a:t>
            </a:r>
            <a:endParaRPr lang="en-US" sz="22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chemeClr val="tx1">
                    <a:lumMod val="75000"/>
                    <a:lumOff val="25000"/>
                  </a:schemeClr>
                </a:solidFill>
              </a:rPr>
              <a:t>Model Use Limitations</a:t>
            </a:r>
            <a:endParaRPr lang="en-US" sz="2400" dirty="0">
              <a:solidFill>
                <a:schemeClr val="tx1">
                  <a:lumMod val="75000"/>
                  <a:lumOff val="25000"/>
                </a:schemeClr>
              </a:solidFill>
            </a:endParaRP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Only applicable to summer months because observations used came from May and June</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NDVI can change from factors such as drought, pest/disease, wildfires, urban development, etc.</a:t>
            </a:r>
          </a:p>
        </p:txBody>
      </p:sp>
    </p:spTree>
    <p:extLst>
      <p:ext uri="{BB962C8B-B14F-4D97-AF65-F5344CB8AC3E}">
        <p14:creationId xmlns:p14="http://schemas.microsoft.com/office/powerpoint/2010/main" val="400712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Left)">
                                      <p:cBhvr>
                                        <p:cTn id="10" dur="500"/>
                                        <p:tgtEl>
                                          <p:spTgt spid="4">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trips(downLeft)">
                                      <p:cBhvr>
                                        <p:cTn id="13" dur="500"/>
                                        <p:tgtEl>
                                          <p:spTgt spid="4">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strips(downLeft)">
                                      <p:cBhvr>
                                        <p:cTn id="16" dur="500"/>
                                        <p:tgtEl>
                                          <p:spTgt spid="4">
                                            <p:txEl>
                                              <p:pRg st="3" end="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strips(downLeft)">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strips(downLeft)">
                                      <p:cBhvr>
                                        <p:cTn id="24" dur="500"/>
                                        <p:tgtEl>
                                          <p:spTgt spid="4">
                                            <p:txEl>
                                              <p:pRg st="5" end="5"/>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strips(downLeft)">
                                      <p:cBhvr>
                                        <p:cTn id="27" dur="500"/>
                                        <p:tgtEl>
                                          <p:spTgt spid="4">
                                            <p:txEl>
                                              <p:pRg st="6" end="6"/>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strips(downLeft)">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Conclusions</a:t>
            </a:r>
          </a:p>
        </p:txBody>
      </p:sp>
      <p:sp>
        <p:nvSpPr>
          <p:cNvPr id="5" name="Content Placeholder 4"/>
          <p:cNvSpPr>
            <a:spLocks noGrp="1"/>
          </p:cNvSpPr>
          <p:nvPr>
            <p:ph sz="quarter" idx="10"/>
          </p:nvPr>
        </p:nvSpPr>
        <p:spPr>
          <a:xfrm>
            <a:off x="495300" y="1882360"/>
            <a:ext cx="5742187" cy="4594639"/>
          </a:xfrm>
        </p:spPr>
        <p:txBody>
          <a:bodyPr>
            <a:normAutofit fontScale="85000" lnSpcReduction="10000"/>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Our model generally overpredicts mortality, but it performs best for moderate values</a:t>
            </a:r>
          </a:p>
          <a:p>
            <a:pPr marL="34290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TFS can use our model and methods as a jumping off point to further explore the relationship between NDVI anomalies and changes in tree canopy cover</a:t>
            </a:r>
            <a:endParaRPr lang="en-US" dirty="0"/>
          </a:p>
          <a:p>
            <a:pPr marL="342900" lvl="0" indent="-342900">
              <a:lnSpc>
                <a:spcPct val="100000"/>
              </a:lnSpc>
              <a:spcBef>
                <a:spcPts val="0"/>
              </a:spcBef>
              <a:spcAft>
                <a:spcPts val="600"/>
              </a:spcAft>
              <a:buClr>
                <a:srgbClr val="379CC3"/>
              </a:buClr>
              <a:buFont typeface="Webdings" panose="05030102010509060703" pitchFamily="18" charset="2"/>
              <a:buChar char="4"/>
            </a:pPr>
            <a:r>
              <a:rPr lang="en-US" dirty="0">
                <a:solidFill>
                  <a:prstClr val="black">
                    <a:lumMod val="75000"/>
                    <a:lumOff val="25000"/>
                  </a:prstClr>
                </a:solidFill>
              </a:rPr>
              <a:t>Remote sensing is a valuable tool in urban forestry due to its high temporal resolution – changes in NDVI can be frequently monitored</a:t>
            </a:r>
            <a:endParaRPr lang="en-US" dirty="0"/>
          </a:p>
        </p:txBody>
      </p:sp>
      <p:sp>
        <p:nvSpPr>
          <p:cNvPr id="3" name="TextBox 2">
            <a:extLst>
              <a:ext uri="{FF2B5EF4-FFF2-40B4-BE49-F238E27FC236}">
                <a16:creationId xmlns:a16="http://schemas.microsoft.com/office/drawing/2014/main" id="{8724D559-9B25-DB40-BD06-2FF2128310A5}"/>
              </a:ext>
            </a:extLst>
          </p:cNvPr>
          <p:cNvSpPr txBox="1"/>
          <p:nvPr/>
        </p:nvSpPr>
        <p:spPr>
          <a:xfrm>
            <a:off x="7712142" y="1115290"/>
            <a:ext cx="3902341" cy="369332"/>
          </a:xfrm>
          <a:prstGeom prst="rect">
            <a:avLst/>
          </a:prstGeom>
          <a:solidFill>
            <a:srgbClr val="FFFF00"/>
          </a:solidFill>
        </p:spPr>
        <p:txBody>
          <a:bodyPr wrap="square" rtlCol="0">
            <a:spAutoFit/>
          </a:bodyPr>
          <a:lstStyle/>
          <a:p>
            <a:r>
              <a:rPr lang="en-US" dirty="0"/>
              <a:t>Austin Percent Mortality (2012)</a:t>
            </a:r>
          </a:p>
        </p:txBody>
      </p:sp>
      <p:pic>
        <p:nvPicPr>
          <p:cNvPr id="23" name="Picture 22">
            <a:extLst>
              <a:ext uri="{FF2B5EF4-FFF2-40B4-BE49-F238E27FC236}">
                <a16:creationId xmlns:a16="http://schemas.microsoft.com/office/drawing/2014/main" id="{8F6D6E75-FAB3-724B-967C-B068DF4CAD12}"/>
              </a:ext>
            </a:extLst>
          </p:cNvPr>
          <p:cNvPicPr>
            <a:picLocks noChangeAspect="1"/>
          </p:cNvPicPr>
          <p:nvPr/>
        </p:nvPicPr>
        <p:blipFill rotWithShape="1">
          <a:blip r:embed="rId3">
            <a:extLst>
              <a:ext uri="{28A0092B-C50C-407E-A947-70E740481C1C}">
                <a14:useLocalDpi xmlns:a14="http://schemas.microsoft.com/office/drawing/2010/main" val="0"/>
              </a:ext>
            </a:extLst>
          </a:blip>
          <a:srcRect l="12160" t="10877" r="10192" b="20714"/>
          <a:stretch/>
        </p:blipFill>
        <p:spPr>
          <a:xfrm>
            <a:off x="7712142" y="1484622"/>
            <a:ext cx="4114801" cy="4691455"/>
          </a:xfrm>
          <a:prstGeom prst="rect">
            <a:avLst/>
          </a:prstGeom>
        </p:spPr>
      </p:pic>
      <p:pic>
        <p:nvPicPr>
          <p:cNvPr id="25" name="Picture 24">
            <a:extLst>
              <a:ext uri="{FF2B5EF4-FFF2-40B4-BE49-F238E27FC236}">
                <a16:creationId xmlns:a16="http://schemas.microsoft.com/office/drawing/2014/main" id="{8606075A-9FA1-DF42-9AE4-27D3D47CF8C2}"/>
              </a:ext>
            </a:extLst>
          </p:cNvPr>
          <p:cNvPicPr>
            <a:picLocks noChangeAspect="1"/>
          </p:cNvPicPr>
          <p:nvPr/>
        </p:nvPicPr>
        <p:blipFill rotWithShape="1">
          <a:blip r:embed="rId4">
            <a:extLst>
              <a:ext uri="{28A0092B-C50C-407E-A947-70E740481C1C}">
                <a14:useLocalDpi xmlns:a14="http://schemas.microsoft.com/office/drawing/2010/main" val="0"/>
              </a:ext>
            </a:extLst>
          </a:blip>
          <a:srcRect l="12160" t="10877" r="10192" b="20714"/>
          <a:stretch/>
        </p:blipFill>
        <p:spPr>
          <a:xfrm>
            <a:off x="7708392" y="1481328"/>
            <a:ext cx="4114801" cy="4691455"/>
          </a:xfrm>
          <a:prstGeom prst="rect">
            <a:avLst/>
          </a:prstGeom>
        </p:spPr>
      </p:pic>
      <p:sp>
        <p:nvSpPr>
          <p:cNvPr id="28" name="TextBox 27">
            <a:extLst>
              <a:ext uri="{FF2B5EF4-FFF2-40B4-BE49-F238E27FC236}">
                <a16:creationId xmlns:a16="http://schemas.microsoft.com/office/drawing/2014/main" id="{CF115B86-D7A0-BC40-9BF5-184761F1D00E}"/>
              </a:ext>
            </a:extLst>
          </p:cNvPr>
          <p:cNvSpPr txBox="1"/>
          <p:nvPr/>
        </p:nvSpPr>
        <p:spPr>
          <a:xfrm>
            <a:off x="6237487" y="1107851"/>
            <a:ext cx="5819185" cy="369332"/>
          </a:xfrm>
          <a:prstGeom prst="rect">
            <a:avLst/>
          </a:prstGeom>
          <a:solidFill>
            <a:srgbClr val="FFFF00"/>
          </a:solidFill>
        </p:spPr>
        <p:txBody>
          <a:bodyPr wrap="square" rtlCol="0">
            <a:spAutoFit/>
          </a:bodyPr>
          <a:lstStyle/>
          <a:p>
            <a:r>
              <a:rPr lang="en-US" dirty="0"/>
              <a:t>Austin Model-Derived Percent Mortality (2012)</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659" y="3443806"/>
            <a:ext cx="475488" cy="1395984"/>
          </a:xfrm>
          <a:prstGeom prst="rect">
            <a:avLst/>
          </a:prstGeom>
        </p:spPr>
      </p:pic>
      <p:sp>
        <p:nvSpPr>
          <p:cNvPr id="11" name="TextBox 10"/>
          <p:cNvSpPr txBox="1"/>
          <p:nvPr/>
        </p:nvSpPr>
        <p:spPr>
          <a:xfrm>
            <a:off x="6772005" y="3407253"/>
            <a:ext cx="960702" cy="307777"/>
          </a:xfrm>
          <a:prstGeom prst="rect">
            <a:avLst/>
          </a:prstGeom>
          <a:noFill/>
        </p:spPr>
        <p:txBody>
          <a:bodyPr wrap="square" rtlCol="0">
            <a:spAutoFit/>
          </a:bodyPr>
          <a:lstStyle/>
          <a:p>
            <a:r>
              <a:rPr lang="en-US" sz="1400" dirty="0"/>
              <a:t>0 - 10</a:t>
            </a:r>
          </a:p>
        </p:txBody>
      </p:sp>
      <p:sp>
        <p:nvSpPr>
          <p:cNvPr id="12" name="TextBox 11"/>
          <p:cNvSpPr txBox="1"/>
          <p:nvPr/>
        </p:nvSpPr>
        <p:spPr>
          <a:xfrm>
            <a:off x="6772005" y="3694981"/>
            <a:ext cx="960702" cy="307777"/>
          </a:xfrm>
          <a:prstGeom prst="rect">
            <a:avLst/>
          </a:prstGeom>
          <a:noFill/>
        </p:spPr>
        <p:txBody>
          <a:bodyPr wrap="square" rtlCol="0">
            <a:spAutoFit/>
          </a:bodyPr>
          <a:lstStyle/>
          <a:p>
            <a:r>
              <a:rPr lang="en-US" sz="1400" dirty="0"/>
              <a:t>10 - 25</a:t>
            </a:r>
          </a:p>
        </p:txBody>
      </p:sp>
      <p:sp>
        <p:nvSpPr>
          <p:cNvPr id="13" name="TextBox 12"/>
          <p:cNvSpPr txBox="1"/>
          <p:nvPr/>
        </p:nvSpPr>
        <p:spPr>
          <a:xfrm>
            <a:off x="6772005" y="3973608"/>
            <a:ext cx="960702" cy="307777"/>
          </a:xfrm>
          <a:prstGeom prst="rect">
            <a:avLst/>
          </a:prstGeom>
          <a:noFill/>
        </p:spPr>
        <p:txBody>
          <a:bodyPr wrap="square" rtlCol="0">
            <a:spAutoFit/>
          </a:bodyPr>
          <a:lstStyle/>
          <a:p>
            <a:r>
              <a:rPr lang="en-US" sz="1400" dirty="0"/>
              <a:t>25 - 50</a:t>
            </a:r>
          </a:p>
        </p:txBody>
      </p:sp>
      <p:sp>
        <p:nvSpPr>
          <p:cNvPr id="14" name="TextBox 13"/>
          <p:cNvSpPr txBox="1"/>
          <p:nvPr/>
        </p:nvSpPr>
        <p:spPr>
          <a:xfrm>
            <a:off x="6772005" y="4275610"/>
            <a:ext cx="960702" cy="307777"/>
          </a:xfrm>
          <a:prstGeom prst="rect">
            <a:avLst/>
          </a:prstGeom>
          <a:noFill/>
        </p:spPr>
        <p:txBody>
          <a:bodyPr wrap="square" rtlCol="0">
            <a:spAutoFit/>
          </a:bodyPr>
          <a:lstStyle/>
          <a:p>
            <a:r>
              <a:rPr lang="en-US" sz="1400" dirty="0"/>
              <a:t>50 - 75</a:t>
            </a:r>
          </a:p>
        </p:txBody>
      </p:sp>
      <p:sp>
        <p:nvSpPr>
          <p:cNvPr id="16" name="TextBox 15"/>
          <p:cNvSpPr txBox="1"/>
          <p:nvPr/>
        </p:nvSpPr>
        <p:spPr>
          <a:xfrm>
            <a:off x="6772005" y="4568605"/>
            <a:ext cx="960702" cy="307777"/>
          </a:xfrm>
          <a:prstGeom prst="rect">
            <a:avLst/>
          </a:prstGeom>
          <a:noFill/>
        </p:spPr>
        <p:txBody>
          <a:bodyPr wrap="square" rtlCol="0">
            <a:spAutoFit/>
          </a:bodyPr>
          <a:lstStyle/>
          <a:p>
            <a:r>
              <a:rPr lang="en-US" sz="1400" dirty="0"/>
              <a:t>75 - 100</a:t>
            </a:r>
          </a:p>
        </p:txBody>
      </p:sp>
      <p:sp>
        <p:nvSpPr>
          <p:cNvPr id="17" name="TextBox 16"/>
          <p:cNvSpPr txBox="1"/>
          <p:nvPr/>
        </p:nvSpPr>
        <p:spPr>
          <a:xfrm>
            <a:off x="6249051" y="3122736"/>
            <a:ext cx="2107870" cy="307777"/>
          </a:xfrm>
          <a:prstGeom prst="rect">
            <a:avLst/>
          </a:prstGeom>
          <a:noFill/>
        </p:spPr>
        <p:txBody>
          <a:bodyPr wrap="square" rtlCol="0">
            <a:spAutoFit/>
          </a:bodyPr>
          <a:lstStyle/>
          <a:p>
            <a:r>
              <a:rPr lang="en-US" sz="1400" b="1" dirty="0"/>
              <a:t>Percent Mortality</a:t>
            </a:r>
          </a:p>
        </p:txBody>
      </p:sp>
      <p:sp>
        <p:nvSpPr>
          <p:cNvPr id="4" name="Rectangle 3"/>
          <p:cNvSpPr/>
          <p:nvPr/>
        </p:nvSpPr>
        <p:spPr>
          <a:xfrm>
            <a:off x="9228006" y="6476998"/>
            <a:ext cx="2468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74172" y="6476998"/>
            <a:ext cx="24688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22142" y="6476998"/>
            <a:ext cx="493776"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82824" y="6201736"/>
            <a:ext cx="1878019" cy="307777"/>
          </a:xfrm>
          <a:prstGeom prst="rect">
            <a:avLst/>
          </a:prstGeom>
          <a:noFill/>
        </p:spPr>
        <p:txBody>
          <a:bodyPr wrap="square" rtlCol="0">
            <a:spAutoFit/>
          </a:bodyPr>
          <a:lstStyle/>
          <a:p>
            <a:r>
              <a:rPr lang="en-US" sz="1400" dirty="0"/>
              <a:t>0        5       10</a:t>
            </a:r>
          </a:p>
        </p:txBody>
      </p:sp>
      <p:sp>
        <p:nvSpPr>
          <p:cNvPr id="9" name="TextBox 8"/>
          <p:cNvSpPr txBox="1"/>
          <p:nvPr/>
        </p:nvSpPr>
        <p:spPr>
          <a:xfrm>
            <a:off x="9495747" y="6522718"/>
            <a:ext cx="618302" cy="307777"/>
          </a:xfrm>
          <a:prstGeom prst="rect">
            <a:avLst/>
          </a:prstGeom>
          <a:noFill/>
        </p:spPr>
        <p:txBody>
          <a:bodyPr wrap="square" rtlCol="0">
            <a:spAutoFit/>
          </a:bodyPr>
          <a:lstStyle/>
          <a:p>
            <a:r>
              <a:rPr lang="en-US" sz="1400" dirty="0"/>
              <a:t>km</a:t>
            </a:r>
          </a:p>
        </p:txBody>
      </p:sp>
    </p:spTree>
    <p:extLst>
      <p:ext uri="{BB962C8B-B14F-4D97-AF65-F5344CB8AC3E}">
        <p14:creationId xmlns:p14="http://schemas.microsoft.com/office/powerpoint/2010/main" val="382394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79CC3"/>
                </a:solidFill>
              </a:rPr>
              <a:t>Future Work</a:t>
            </a:r>
          </a:p>
        </p:txBody>
      </p:sp>
      <p:sp>
        <p:nvSpPr>
          <p:cNvPr id="3" name="Rectangle 2">
            <a:extLst>
              <a:ext uri="{FF2B5EF4-FFF2-40B4-BE49-F238E27FC236}">
                <a16:creationId xmlns:a16="http://schemas.microsoft.com/office/drawing/2014/main" id="{FB369B6F-838C-C243-991E-653B57817FFC}"/>
              </a:ext>
            </a:extLst>
          </p:cNvPr>
          <p:cNvSpPr/>
          <p:nvPr/>
        </p:nvSpPr>
        <p:spPr>
          <a:xfrm>
            <a:off x="439158" y="1356112"/>
            <a:ext cx="6539158" cy="4832092"/>
          </a:xfrm>
          <a:prstGeom prst="rect">
            <a:avLst/>
          </a:prstGeom>
        </p:spPr>
        <p:txBody>
          <a:bodyPr wrap="square">
            <a:spAutoFit/>
          </a:bodyPr>
          <a:lstStyle/>
          <a:p>
            <a:pPr marL="342900"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Validate the model with high quality ground truth data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Incorporate higher resolution satellite imagery</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For example, for drought events occurring in 2015 or later, Sentinel (10-m resolution) data can be used as a model input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Test other vegetation indices or climate indices such as SPEI</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Incorporate data from other cities/regions</a:t>
            </a:r>
          </a:p>
        </p:txBody>
      </p:sp>
      <p:pic>
        <p:nvPicPr>
          <p:cNvPr id="5" name="Picture 4">
            <a:extLst>
              <a:ext uri="{FF2B5EF4-FFF2-40B4-BE49-F238E27FC236}">
                <a16:creationId xmlns:a16="http://schemas.microsoft.com/office/drawing/2014/main" id="{7394DE8C-0EFF-8D44-B996-F674CFE8B055}"/>
              </a:ext>
            </a:extLst>
          </p:cNvPr>
          <p:cNvPicPr>
            <a:picLocks noChangeAspect="1"/>
          </p:cNvPicPr>
          <p:nvPr/>
        </p:nvPicPr>
        <p:blipFill rotWithShape="1">
          <a:blip r:embed="rId3">
            <a:extLst>
              <a:ext uri="{28A0092B-C50C-407E-A947-70E740481C1C}">
                <a14:useLocalDpi xmlns:a14="http://schemas.microsoft.com/office/drawing/2010/main" val="0"/>
              </a:ext>
            </a:extLst>
          </a:blip>
          <a:srcRect l="32407"/>
          <a:stretch/>
        </p:blipFill>
        <p:spPr>
          <a:xfrm>
            <a:off x="6978316" y="1356112"/>
            <a:ext cx="4829902" cy="4539362"/>
          </a:xfrm>
          <a:prstGeom prst="rect">
            <a:avLst/>
          </a:prstGeom>
        </p:spPr>
      </p:pic>
      <p:sp>
        <p:nvSpPr>
          <p:cNvPr id="6" name="TextBox 5">
            <a:extLst>
              <a:ext uri="{FF2B5EF4-FFF2-40B4-BE49-F238E27FC236}">
                <a16:creationId xmlns:a16="http://schemas.microsoft.com/office/drawing/2014/main" id="{DA9A2105-33F1-2F41-9874-500FFB7D0651}"/>
              </a:ext>
            </a:extLst>
          </p:cNvPr>
          <p:cNvSpPr txBox="1"/>
          <p:nvPr/>
        </p:nvSpPr>
        <p:spPr>
          <a:xfrm>
            <a:off x="8269152" y="5534008"/>
            <a:ext cx="353906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solidFill>
                  <a:schemeClr val="bg1"/>
                </a:solidFill>
              </a:rPr>
              <a:t>Credit: US Forest Service</a:t>
            </a:r>
          </a:p>
        </p:txBody>
      </p:sp>
    </p:spTree>
    <p:extLst>
      <p:ext uri="{BB962C8B-B14F-4D97-AF65-F5344CB8AC3E}">
        <p14:creationId xmlns:p14="http://schemas.microsoft.com/office/powerpoint/2010/main" val="202759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E613-0248-904E-B2BD-FC01620C2EF4}"/>
              </a:ext>
            </a:extLst>
          </p:cNvPr>
          <p:cNvSpPr>
            <a:spLocks noGrp="1"/>
          </p:cNvSpPr>
          <p:nvPr>
            <p:ph type="title"/>
          </p:nvPr>
        </p:nvSpPr>
        <p:spPr/>
        <p:txBody>
          <a:bodyPr>
            <a:normAutofit fontScale="90000"/>
          </a:bodyPr>
          <a:lstStyle/>
          <a:p>
            <a:r>
              <a:rPr lang="en-US" dirty="0"/>
              <a:t>Background</a:t>
            </a:r>
          </a:p>
        </p:txBody>
      </p:sp>
      <p:sp>
        <p:nvSpPr>
          <p:cNvPr id="13" name="Content Placeholder 12">
            <a:extLst>
              <a:ext uri="{FF2B5EF4-FFF2-40B4-BE49-F238E27FC236}">
                <a16:creationId xmlns:a16="http://schemas.microsoft.com/office/drawing/2014/main" id="{A1D392B8-AC5C-2647-8D07-6D9FCBE3F87A}"/>
              </a:ext>
            </a:extLst>
          </p:cNvPr>
          <p:cNvSpPr>
            <a:spLocks noGrp="1"/>
          </p:cNvSpPr>
          <p:nvPr>
            <p:ph sz="quarter" idx="13"/>
          </p:nvPr>
        </p:nvSpPr>
        <p:spPr>
          <a:xfrm>
            <a:off x="12420099" y="4188588"/>
            <a:ext cx="4673543" cy="1241676"/>
          </a:xfrm>
        </p:spPr>
        <p:txBody>
          <a:bodyPr>
            <a:normAutofit fontScale="77500" lnSpcReduction="20000"/>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dirty="0"/>
              <a:t>cover in Austin and Houston to drought using unsupervised classification methods</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dirty="0"/>
          </a:p>
        </p:txBody>
      </p:sp>
      <p:pic>
        <p:nvPicPr>
          <p:cNvPr id="23" name="SPEI_15sec.mov">
            <a:hlinkClick r:id="" action="ppaction://media"/>
            <a:extLst>
              <a:ext uri="{FF2B5EF4-FFF2-40B4-BE49-F238E27FC236}">
                <a16:creationId xmlns:a16="http://schemas.microsoft.com/office/drawing/2014/main" id="{CCEA53EC-1D1E-A04E-AEC1-CD6A8FD377B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614" r="21830" b="6038"/>
          <a:stretch/>
        </p:blipFill>
        <p:spPr>
          <a:xfrm>
            <a:off x="7209008" y="762001"/>
            <a:ext cx="4563639" cy="3224472"/>
          </a:xfrm>
          <a:prstGeom prst="rect">
            <a:avLst/>
          </a:prstGeom>
        </p:spPr>
      </p:pic>
      <p:graphicFrame>
        <p:nvGraphicFramePr>
          <p:cNvPr id="59" name="Chart 58">
            <a:extLst>
              <a:ext uri="{FF2B5EF4-FFF2-40B4-BE49-F238E27FC236}">
                <a16:creationId xmlns:a16="http://schemas.microsoft.com/office/drawing/2014/main" id="{D3F81F09-8EE2-FF4A-B663-BFE84A466C69}"/>
              </a:ext>
            </a:extLst>
          </p:cNvPr>
          <p:cNvGraphicFramePr>
            <a:graphicFrameLocks/>
          </p:cNvGraphicFramePr>
          <p:nvPr>
            <p:extLst>
              <p:ext uri="{D42A27DB-BD31-4B8C-83A1-F6EECF244321}">
                <p14:modId xmlns:p14="http://schemas.microsoft.com/office/powerpoint/2010/main" val="1129369244"/>
              </p:ext>
            </p:extLst>
          </p:nvPr>
        </p:nvGraphicFramePr>
        <p:xfrm>
          <a:off x="429204" y="1052179"/>
          <a:ext cx="6816436" cy="2536166"/>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Group 6">
            <a:extLst>
              <a:ext uri="{FF2B5EF4-FFF2-40B4-BE49-F238E27FC236}">
                <a16:creationId xmlns:a16="http://schemas.microsoft.com/office/drawing/2014/main" id="{00C30F1B-7CCD-714A-8F9C-865ABB414DF8}"/>
              </a:ext>
            </a:extLst>
          </p:cNvPr>
          <p:cNvGrpSpPr/>
          <p:nvPr/>
        </p:nvGrpSpPr>
        <p:grpSpPr>
          <a:xfrm>
            <a:off x="639971" y="3945940"/>
            <a:ext cx="6875210" cy="1960237"/>
            <a:chOff x="639971" y="3945940"/>
            <a:chExt cx="6875210" cy="1960237"/>
          </a:xfrm>
        </p:grpSpPr>
        <p:pic>
          <p:nvPicPr>
            <p:cNvPr id="4" name="Picture 3">
              <a:extLst>
                <a:ext uri="{FF2B5EF4-FFF2-40B4-BE49-F238E27FC236}">
                  <a16:creationId xmlns:a16="http://schemas.microsoft.com/office/drawing/2014/main" id="{D58CCD65-1BF3-1844-A761-14D314AB820D}"/>
                </a:ext>
              </a:extLst>
            </p:cNvPr>
            <p:cNvPicPr>
              <a:picLocks noChangeAspect="1"/>
            </p:cNvPicPr>
            <p:nvPr/>
          </p:nvPicPr>
          <p:blipFill rotWithShape="1">
            <a:blip r:embed="rId7">
              <a:extLst>
                <a:ext uri="{28A0092B-C50C-407E-A947-70E740481C1C}">
                  <a14:useLocalDpi xmlns:a14="http://schemas.microsoft.com/office/drawing/2010/main" val="0"/>
                </a:ext>
              </a:extLst>
            </a:blip>
            <a:srcRect l="4883" t="4273" r="6101" b="22306"/>
            <a:stretch/>
          </p:blipFill>
          <p:spPr>
            <a:xfrm>
              <a:off x="1066388" y="4470253"/>
              <a:ext cx="4757473" cy="1055789"/>
            </a:xfrm>
            <a:prstGeom prst="rect">
              <a:avLst/>
            </a:prstGeom>
          </p:spPr>
        </p:pic>
        <p:sp>
          <p:nvSpPr>
            <p:cNvPr id="35" name="TextBox 34">
              <a:extLst>
                <a:ext uri="{FF2B5EF4-FFF2-40B4-BE49-F238E27FC236}">
                  <a16:creationId xmlns:a16="http://schemas.microsoft.com/office/drawing/2014/main" id="{3DBD2069-E6D9-7F47-A9EA-AD8A57E3DCCB}"/>
                </a:ext>
              </a:extLst>
            </p:cNvPr>
            <p:cNvSpPr txBox="1"/>
            <p:nvPr/>
          </p:nvSpPr>
          <p:spPr>
            <a:xfrm>
              <a:off x="1196565" y="3945940"/>
              <a:ext cx="4221620" cy="800219"/>
            </a:xfrm>
            <a:prstGeom prst="rect">
              <a:avLst/>
            </a:prstGeom>
            <a:noFill/>
          </p:spPr>
          <p:txBody>
            <a:bodyPr wrap="square" rtlCol="0">
              <a:spAutoFit/>
            </a:bodyPr>
            <a:lstStyle/>
            <a:p>
              <a:pPr algn="ctr"/>
              <a:r>
                <a:rPr lang="en-US" sz="1600" dirty="0">
                  <a:solidFill>
                    <a:schemeClr val="tx1">
                      <a:lumMod val="75000"/>
                      <a:lumOff val="25000"/>
                    </a:schemeClr>
                  </a:solidFill>
                </a:rPr>
                <a:t>Texas Percent Area </a:t>
              </a:r>
            </a:p>
            <a:p>
              <a:pPr algn="ctr"/>
              <a:r>
                <a:rPr lang="en-US" sz="1600" dirty="0">
                  <a:solidFill>
                    <a:schemeClr val="tx1">
                      <a:lumMod val="75000"/>
                      <a:lumOff val="25000"/>
                    </a:schemeClr>
                  </a:solidFill>
                </a:rPr>
                <a:t>by US Drought Monitor Category</a:t>
              </a:r>
            </a:p>
            <a:p>
              <a:endParaRPr lang="en-US" sz="1400" dirty="0">
                <a:solidFill>
                  <a:schemeClr val="tx1">
                    <a:lumMod val="65000"/>
                    <a:lumOff val="35000"/>
                  </a:schemeClr>
                </a:solidFill>
              </a:endParaRPr>
            </a:p>
          </p:txBody>
        </p:sp>
        <p:sp>
          <p:nvSpPr>
            <p:cNvPr id="36" name="TextBox 35">
              <a:extLst>
                <a:ext uri="{FF2B5EF4-FFF2-40B4-BE49-F238E27FC236}">
                  <a16:creationId xmlns:a16="http://schemas.microsoft.com/office/drawing/2014/main" id="{1BD84C93-5AB6-C04F-B54B-DA316C7022DB}"/>
                </a:ext>
              </a:extLst>
            </p:cNvPr>
            <p:cNvSpPr txBox="1"/>
            <p:nvPr/>
          </p:nvSpPr>
          <p:spPr>
            <a:xfrm>
              <a:off x="639971" y="4454510"/>
              <a:ext cx="433196" cy="1138773"/>
            </a:xfrm>
            <a:prstGeom prst="rect">
              <a:avLst/>
            </a:prstGeom>
            <a:noFill/>
          </p:spPr>
          <p:txBody>
            <a:bodyPr wrap="none" rtlCol="0">
              <a:spAutoFit/>
            </a:bodyPr>
            <a:lstStyle/>
            <a:p>
              <a:pPr algn="r"/>
              <a:r>
                <a:rPr lang="en-US" sz="800" dirty="0">
                  <a:solidFill>
                    <a:schemeClr val="tx1">
                      <a:lumMod val="65000"/>
                      <a:lumOff val="35000"/>
                    </a:schemeClr>
                  </a:solidFill>
                </a:rPr>
                <a:t>100%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80%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60%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40%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20%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0%</a:t>
              </a:r>
            </a:p>
          </p:txBody>
        </p:sp>
        <p:grpSp>
          <p:nvGrpSpPr>
            <p:cNvPr id="40" name="Group 39">
              <a:extLst>
                <a:ext uri="{FF2B5EF4-FFF2-40B4-BE49-F238E27FC236}">
                  <a16:creationId xmlns:a16="http://schemas.microsoft.com/office/drawing/2014/main" id="{EAAB59F2-B78F-DA49-BEF2-16385364CA25}"/>
                </a:ext>
              </a:extLst>
            </p:cNvPr>
            <p:cNvGrpSpPr/>
            <p:nvPr/>
          </p:nvGrpSpPr>
          <p:grpSpPr>
            <a:xfrm>
              <a:off x="5937539" y="4376948"/>
              <a:ext cx="1577642" cy="246221"/>
              <a:chOff x="6816436" y="4421009"/>
              <a:chExt cx="1577642" cy="246221"/>
            </a:xfrm>
          </p:grpSpPr>
          <p:sp>
            <p:nvSpPr>
              <p:cNvPr id="37" name="Rectangle 36">
                <a:extLst>
                  <a:ext uri="{FF2B5EF4-FFF2-40B4-BE49-F238E27FC236}">
                    <a16:creationId xmlns:a16="http://schemas.microsoft.com/office/drawing/2014/main" id="{E3A03472-D393-D34A-9D61-DD60E6BB850F}"/>
                  </a:ext>
                </a:extLst>
              </p:cNvPr>
              <p:cNvSpPr/>
              <p:nvPr/>
            </p:nvSpPr>
            <p:spPr>
              <a:xfrm>
                <a:off x="6816436" y="4467545"/>
                <a:ext cx="155864" cy="153151"/>
              </a:xfrm>
              <a:prstGeom prst="rect">
                <a:avLst/>
              </a:prstGeom>
              <a:solidFill>
                <a:srgbClr val="741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2BED4BB-98FB-8144-AE82-31B0D5458956}"/>
                  </a:ext>
                </a:extLst>
              </p:cNvPr>
              <p:cNvSpPr txBox="1"/>
              <p:nvPr/>
            </p:nvSpPr>
            <p:spPr>
              <a:xfrm>
                <a:off x="6939834" y="4421009"/>
                <a:ext cx="1454244" cy="246221"/>
              </a:xfrm>
              <a:prstGeom prst="rect">
                <a:avLst/>
              </a:prstGeom>
              <a:noFill/>
            </p:spPr>
            <p:txBody>
              <a:bodyPr wrap="none" rtlCol="0">
                <a:spAutoFit/>
              </a:bodyPr>
              <a:lstStyle/>
              <a:p>
                <a:r>
                  <a:rPr lang="en-US" sz="1000" dirty="0">
                    <a:solidFill>
                      <a:schemeClr val="tx1">
                        <a:lumMod val="65000"/>
                        <a:lumOff val="35000"/>
                      </a:schemeClr>
                    </a:solidFill>
                  </a:rPr>
                  <a:t>Exceptional Drought</a:t>
                </a:r>
              </a:p>
            </p:txBody>
          </p:sp>
        </p:grpSp>
        <p:grpSp>
          <p:nvGrpSpPr>
            <p:cNvPr id="41" name="Group 40">
              <a:extLst>
                <a:ext uri="{FF2B5EF4-FFF2-40B4-BE49-F238E27FC236}">
                  <a16:creationId xmlns:a16="http://schemas.microsoft.com/office/drawing/2014/main" id="{CCC2FF80-7AC0-EE4F-A16B-FFD174A162AF}"/>
                </a:ext>
              </a:extLst>
            </p:cNvPr>
            <p:cNvGrpSpPr/>
            <p:nvPr/>
          </p:nvGrpSpPr>
          <p:grpSpPr>
            <a:xfrm>
              <a:off x="5937539" y="4576635"/>
              <a:ext cx="1346810" cy="246221"/>
              <a:chOff x="6816436" y="4421009"/>
              <a:chExt cx="1346810" cy="246221"/>
            </a:xfrm>
          </p:grpSpPr>
          <p:sp>
            <p:nvSpPr>
              <p:cNvPr id="42" name="Rectangle 41">
                <a:extLst>
                  <a:ext uri="{FF2B5EF4-FFF2-40B4-BE49-F238E27FC236}">
                    <a16:creationId xmlns:a16="http://schemas.microsoft.com/office/drawing/2014/main" id="{5CDAF10A-467F-9846-B77A-18C78CCFFF98}"/>
                  </a:ext>
                </a:extLst>
              </p:cNvPr>
              <p:cNvSpPr/>
              <p:nvPr/>
            </p:nvSpPr>
            <p:spPr>
              <a:xfrm>
                <a:off x="6816436" y="4467545"/>
                <a:ext cx="155864" cy="153151"/>
              </a:xfrm>
              <a:prstGeom prst="rect">
                <a:avLst/>
              </a:prstGeom>
              <a:solidFill>
                <a:srgbClr val="E8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F9A9F9B-D738-CF4B-BAFB-34D6069C15C3}"/>
                  </a:ext>
                </a:extLst>
              </p:cNvPr>
              <p:cNvSpPr txBox="1"/>
              <p:nvPr/>
            </p:nvSpPr>
            <p:spPr>
              <a:xfrm>
                <a:off x="6939834" y="4421009"/>
                <a:ext cx="1223412" cy="246221"/>
              </a:xfrm>
              <a:prstGeom prst="rect">
                <a:avLst/>
              </a:prstGeom>
              <a:noFill/>
            </p:spPr>
            <p:txBody>
              <a:bodyPr wrap="none" rtlCol="0">
                <a:spAutoFit/>
              </a:bodyPr>
              <a:lstStyle/>
              <a:p>
                <a:r>
                  <a:rPr lang="en-US" sz="1000" dirty="0">
                    <a:solidFill>
                      <a:schemeClr val="tx1">
                        <a:lumMod val="65000"/>
                        <a:lumOff val="35000"/>
                      </a:schemeClr>
                    </a:solidFill>
                  </a:rPr>
                  <a:t>Extreme Drought</a:t>
                </a:r>
              </a:p>
            </p:txBody>
          </p:sp>
        </p:grpSp>
        <p:grpSp>
          <p:nvGrpSpPr>
            <p:cNvPr id="44" name="Group 43">
              <a:extLst>
                <a:ext uri="{FF2B5EF4-FFF2-40B4-BE49-F238E27FC236}">
                  <a16:creationId xmlns:a16="http://schemas.microsoft.com/office/drawing/2014/main" id="{4E6B5C8E-7912-4D4A-A716-47971C2B2A29}"/>
                </a:ext>
              </a:extLst>
            </p:cNvPr>
            <p:cNvGrpSpPr/>
            <p:nvPr/>
          </p:nvGrpSpPr>
          <p:grpSpPr>
            <a:xfrm>
              <a:off x="5937539" y="4776322"/>
              <a:ext cx="1271469" cy="246221"/>
              <a:chOff x="6816436" y="4421009"/>
              <a:chExt cx="1271469" cy="246221"/>
            </a:xfrm>
          </p:grpSpPr>
          <p:sp>
            <p:nvSpPr>
              <p:cNvPr id="45" name="Rectangle 44">
                <a:extLst>
                  <a:ext uri="{FF2B5EF4-FFF2-40B4-BE49-F238E27FC236}">
                    <a16:creationId xmlns:a16="http://schemas.microsoft.com/office/drawing/2014/main" id="{ACF66DCC-A5B7-5A42-B290-1861DD52A131}"/>
                  </a:ext>
                </a:extLst>
              </p:cNvPr>
              <p:cNvSpPr/>
              <p:nvPr/>
            </p:nvSpPr>
            <p:spPr>
              <a:xfrm>
                <a:off x="6816436" y="4467545"/>
                <a:ext cx="155864" cy="153151"/>
              </a:xfrm>
              <a:prstGeom prst="rect">
                <a:avLst/>
              </a:prstGeom>
              <a:solidFill>
                <a:srgbClr val="F4A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F201EF9E-2E8A-6C4D-82BD-523776A34E8A}"/>
                  </a:ext>
                </a:extLst>
              </p:cNvPr>
              <p:cNvSpPr txBox="1"/>
              <p:nvPr/>
            </p:nvSpPr>
            <p:spPr>
              <a:xfrm>
                <a:off x="6939834" y="4421009"/>
                <a:ext cx="1148071" cy="246221"/>
              </a:xfrm>
              <a:prstGeom prst="rect">
                <a:avLst/>
              </a:prstGeom>
              <a:noFill/>
            </p:spPr>
            <p:txBody>
              <a:bodyPr wrap="none" rtlCol="0">
                <a:spAutoFit/>
              </a:bodyPr>
              <a:lstStyle/>
              <a:p>
                <a:r>
                  <a:rPr lang="en-US" sz="1000" dirty="0">
                    <a:solidFill>
                      <a:schemeClr val="tx1">
                        <a:lumMod val="65000"/>
                        <a:lumOff val="35000"/>
                      </a:schemeClr>
                    </a:solidFill>
                  </a:rPr>
                  <a:t>Severe Drought</a:t>
                </a:r>
              </a:p>
            </p:txBody>
          </p:sp>
        </p:grpSp>
        <p:grpSp>
          <p:nvGrpSpPr>
            <p:cNvPr id="47" name="Group 46">
              <a:extLst>
                <a:ext uri="{FF2B5EF4-FFF2-40B4-BE49-F238E27FC236}">
                  <a16:creationId xmlns:a16="http://schemas.microsoft.com/office/drawing/2014/main" id="{3AF1FE7C-590E-E740-9564-16300985A15C}"/>
                </a:ext>
              </a:extLst>
            </p:cNvPr>
            <p:cNvGrpSpPr/>
            <p:nvPr/>
          </p:nvGrpSpPr>
          <p:grpSpPr>
            <a:xfrm>
              <a:off x="5937539" y="4981418"/>
              <a:ext cx="1475050" cy="246221"/>
              <a:chOff x="6816436" y="4421009"/>
              <a:chExt cx="1475050" cy="246221"/>
            </a:xfrm>
          </p:grpSpPr>
          <p:sp>
            <p:nvSpPr>
              <p:cNvPr id="48" name="Rectangle 47">
                <a:extLst>
                  <a:ext uri="{FF2B5EF4-FFF2-40B4-BE49-F238E27FC236}">
                    <a16:creationId xmlns:a16="http://schemas.microsoft.com/office/drawing/2014/main" id="{2BE700D5-9F15-6E41-B535-0FAC9980395F}"/>
                  </a:ext>
                </a:extLst>
              </p:cNvPr>
              <p:cNvSpPr/>
              <p:nvPr/>
            </p:nvSpPr>
            <p:spPr>
              <a:xfrm>
                <a:off x="6816436" y="4467545"/>
                <a:ext cx="155864" cy="153151"/>
              </a:xfrm>
              <a:prstGeom prst="rect">
                <a:avLst/>
              </a:prstGeom>
              <a:solidFill>
                <a:srgbClr val="FAD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AFE1707-31E0-024B-9637-5087E269EA41}"/>
                  </a:ext>
                </a:extLst>
              </p:cNvPr>
              <p:cNvSpPr txBox="1"/>
              <p:nvPr/>
            </p:nvSpPr>
            <p:spPr>
              <a:xfrm>
                <a:off x="6939834" y="4421009"/>
                <a:ext cx="1351652" cy="246221"/>
              </a:xfrm>
              <a:prstGeom prst="rect">
                <a:avLst/>
              </a:prstGeom>
              <a:noFill/>
            </p:spPr>
            <p:txBody>
              <a:bodyPr wrap="none" rtlCol="0">
                <a:spAutoFit/>
              </a:bodyPr>
              <a:lstStyle/>
              <a:p>
                <a:r>
                  <a:rPr lang="en-US" sz="1000" dirty="0">
                    <a:solidFill>
                      <a:schemeClr val="tx1">
                        <a:lumMod val="65000"/>
                        <a:lumOff val="35000"/>
                      </a:schemeClr>
                    </a:solidFill>
                  </a:rPr>
                  <a:t>Moderate Drought</a:t>
                </a:r>
              </a:p>
            </p:txBody>
          </p:sp>
        </p:grpSp>
        <p:grpSp>
          <p:nvGrpSpPr>
            <p:cNvPr id="50" name="Group 49">
              <a:extLst>
                <a:ext uri="{FF2B5EF4-FFF2-40B4-BE49-F238E27FC236}">
                  <a16:creationId xmlns:a16="http://schemas.microsoft.com/office/drawing/2014/main" id="{A0DC2C83-537D-3B48-8BE3-C51BF33E22FC}"/>
                </a:ext>
              </a:extLst>
            </p:cNvPr>
            <p:cNvGrpSpPr/>
            <p:nvPr/>
          </p:nvGrpSpPr>
          <p:grpSpPr>
            <a:xfrm>
              <a:off x="5937539" y="5186516"/>
              <a:ext cx="1258645" cy="246221"/>
              <a:chOff x="6816436" y="4421009"/>
              <a:chExt cx="1258645" cy="246221"/>
            </a:xfrm>
          </p:grpSpPr>
          <p:sp>
            <p:nvSpPr>
              <p:cNvPr id="51" name="Rectangle 50">
                <a:extLst>
                  <a:ext uri="{FF2B5EF4-FFF2-40B4-BE49-F238E27FC236}">
                    <a16:creationId xmlns:a16="http://schemas.microsoft.com/office/drawing/2014/main" id="{718DCD37-12C3-F440-B348-1006203A3C8F}"/>
                  </a:ext>
                </a:extLst>
              </p:cNvPr>
              <p:cNvSpPr/>
              <p:nvPr/>
            </p:nvSpPr>
            <p:spPr>
              <a:xfrm>
                <a:off x="6816436" y="4467545"/>
                <a:ext cx="155864" cy="153151"/>
              </a:xfrm>
              <a:prstGeom prst="rect">
                <a:avLst/>
              </a:prstGeom>
              <a:solidFill>
                <a:srgbClr val="FDF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39729A2-DF9E-9E45-B121-257FF627E042}"/>
                  </a:ext>
                </a:extLst>
              </p:cNvPr>
              <p:cNvSpPr txBox="1"/>
              <p:nvPr/>
            </p:nvSpPr>
            <p:spPr>
              <a:xfrm>
                <a:off x="6939834" y="4421009"/>
                <a:ext cx="1135247" cy="246221"/>
              </a:xfrm>
              <a:prstGeom prst="rect">
                <a:avLst/>
              </a:prstGeom>
              <a:noFill/>
            </p:spPr>
            <p:txBody>
              <a:bodyPr wrap="none" rtlCol="0">
                <a:spAutoFit/>
              </a:bodyPr>
              <a:lstStyle/>
              <a:p>
                <a:r>
                  <a:rPr lang="en-US" sz="1000" dirty="0">
                    <a:solidFill>
                      <a:schemeClr val="tx1">
                        <a:lumMod val="65000"/>
                        <a:lumOff val="35000"/>
                      </a:schemeClr>
                    </a:solidFill>
                  </a:rPr>
                  <a:t>Abnormally Dry</a:t>
                </a:r>
              </a:p>
            </p:txBody>
          </p:sp>
        </p:grpSp>
        <p:grpSp>
          <p:nvGrpSpPr>
            <p:cNvPr id="54" name="Group 53">
              <a:extLst>
                <a:ext uri="{FF2B5EF4-FFF2-40B4-BE49-F238E27FC236}">
                  <a16:creationId xmlns:a16="http://schemas.microsoft.com/office/drawing/2014/main" id="{16B6E6C8-ECC2-0E4E-B3CC-1F39CBCE36CF}"/>
                </a:ext>
              </a:extLst>
            </p:cNvPr>
            <p:cNvGrpSpPr/>
            <p:nvPr/>
          </p:nvGrpSpPr>
          <p:grpSpPr>
            <a:xfrm>
              <a:off x="5937539" y="5391612"/>
              <a:ext cx="647901" cy="246221"/>
              <a:chOff x="6816436" y="4421009"/>
              <a:chExt cx="647901" cy="246221"/>
            </a:xfrm>
          </p:grpSpPr>
          <p:sp>
            <p:nvSpPr>
              <p:cNvPr id="55" name="Rectangle 54">
                <a:extLst>
                  <a:ext uri="{FF2B5EF4-FFF2-40B4-BE49-F238E27FC236}">
                    <a16:creationId xmlns:a16="http://schemas.microsoft.com/office/drawing/2014/main" id="{B6A1F612-FDCD-D349-A1E3-E8F7E49A14BB}"/>
                  </a:ext>
                </a:extLst>
              </p:cNvPr>
              <p:cNvSpPr/>
              <p:nvPr/>
            </p:nvSpPr>
            <p:spPr>
              <a:xfrm>
                <a:off x="6816436" y="4467545"/>
                <a:ext cx="155864" cy="153151"/>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8EB12D4F-36E4-884B-92CA-009A22BE20CE}"/>
                  </a:ext>
                </a:extLst>
              </p:cNvPr>
              <p:cNvSpPr txBox="1"/>
              <p:nvPr/>
            </p:nvSpPr>
            <p:spPr>
              <a:xfrm>
                <a:off x="6939834" y="4421009"/>
                <a:ext cx="524503" cy="246221"/>
              </a:xfrm>
              <a:prstGeom prst="rect">
                <a:avLst/>
              </a:prstGeom>
              <a:noFill/>
            </p:spPr>
            <p:txBody>
              <a:bodyPr wrap="none" rtlCol="0">
                <a:spAutoFit/>
              </a:bodyPr>
              <a:lstStyle/>
              <a:p>
                <a:r>
                  <a:rPr lang="en-US" sz="1000" dirty="0">
                    <a:solidFill>
                      <a:schemeClr val="tx1">
                        <a:lumMod val="65000"/>
                        <a:lumOff val="35000"/>
                      </a:schemeClr>
                    </a:solidFill>
                  </a:rPr>
                  <a:t>None</a:t>
                </a:r>
              </a:p>
            </p:txBody>
          </p:sp>
        </p:grpSp>
        <p:sp>
          <p:nvSpPr>
            <p:cNvPr id="58" name="TextBox 57">
              <a:extLst>
                <a:ext uri="{FF2B5EF4-FFF2-40B4-BE49-F238E27FC236}">
                  <a16:creationId xmlns:a16="http://schemas.microsoft.com/office/drawing/2014/main" id="{0120D69A-706A-3B41-AFED-676E6635A40C}"/>
                </a:ext>
              </a:extLst>
            </p:cNvPr>
            <p:cNvSpPr txBox="1"/>
            <p:nvPr/>
          </p:nvSpPr>
          <p:spPr>
            <a:xfrm rot="19054086">
              <a:off x="854071" y="5627452"/>
              <a:ext cx="524503" cy="276999"/>
            </a:xfrm>
            <a:prstGeom prst="rect">
              <a:avLst/>
            </a:prstGeom>
            <a:noFill/>
          </p:spPr>
          <p:txBody>
            <a:bodyPr wrap="none" rtlCol="0">
              <a:spAutoFit/>
            </a:bodyPr>
            <a:lstStyle/>
            <a:p>
              <a:r>
                <a:rPr lang="en-US" sz="1200" dirty="0">
                  <a:solidFill>
                    <a:schemeClr val="tx1">
                      <a:lumMod val="65000"/>
                      <a:lumOff val="35000"/>
                    </a:schemeClr>
                  </a:solidFill>
                </a:rPr>
                <a:t>2010</a:t>
              </a:r>
              <a:endParaRPr lang="en-US" sz="800" dirty="0">
                <a:solidFill>
                  <a:schemeClr val="tx1">
                    <a:lumMod val="65000"/>
                    <a:lumOff val="35000"/>
                  </a:schemeClr>
                </a:solidFill>
              </a:endParaRPr>
            </a:p>
          </p:txBody>
        </p:sp>
        <p:sp>
          <p:nvSpPr>
            <p:cNvPr id="38" name="TextBox 37">
              <a:extLst>
                <a:ext uri="{FF2B5EF4-FFF2-40B4-BE49-F238E27FC236}">
                  <a16:creationId xmlns:a16="http://schemas.microsoft.com/office/drawing/2014/main" id="{C6225BC9-693D-DA47-BE49-8F7039F9D8AE}"/>
                </a:ext>
              </a:extLst>
            </p:cNvPr>
            <p:cNvSpPr txBox="1"/>
            <p:nvPr/>
          </p:nvSpPr>
          <p:spPr>
            <a:xfrm rot="19054086">
              <a:off x="1665168" y="5629178"/>
              <a:ext cx="524503" cy="276999"/>
            </a:xfrm>
            <a:prstGeom prst="rect">
              <a:avLst/>
            </a:prstGeom>
            <a:noFill/>
          </p:spPr>
          <p:txBody>
            <a:bodyPr wrap="none" rtlCol="0">
              <a:spAutoFit/>
            </a:bodyPr>
            <a:lstStyle/>
            <a:p>
              <a:r>
                <a:rPr lang="en-US" sz="1200" dirty="0">
                  <a:solidFill>
                    <a:schemeClr val="tx1">
                      <a:lumMod val="65000"/>
                      <a:lumOff val="35000"/>
                    </a:schemeClr>
                  </a:solidFill>
                </a:rPr>
                <a:t>2011</a:t>
              </a:r>
              <a:endParaRPr lang="en-US" sz="800" dirty="0">
                <a:solidFill>
                  <a:schemeClr val="tx1">
                    <a:lumMod val="65000"/>
                    <a:lumOff val="35000"/>
                  </a:schemeClr>
                </a:solidFill>
              </a:endParaRPr>
            </a:p>
          </p:txBody>
        </p:sp>
        <p:sp>
          <p:nvSpPr>
            <p:cNvPr id="53" name="TextBox 52">
              <a:extLst>
                <a:ext uri="{FF2B5EF4-FFF2-40B4-BE49-F238E27FC236}">
                  <a16:creationId xmlns:a16="http://schemas.microsoft.com/office/drawing/2014/main" id="{641663E9-82BE-5644-81B9-A63C64CFB5C0}"/>
                </a:ext>
              </a:extLst>
            </p:cNvPr>
            <p:cNvSpPr txBox="1"/>
            <p:nvPr/>
          </p:nvSpPr>
          <p:spPr>
            <a:xfrm rot="19054086">
              <a:off x="2492819" y="5627452"/>
              <a:ext cx="524503" cy="276999"/>
            </a:xfrm>
            <a:prstGeom prst="rect">
              <a:avLst/>
            </a:prstGeom>
            <a:noFill/>
          </p:spPr>
          <p:txBody>
            <a:bodyPr wrap="none" rtlCol="0">
              <a:spAutoFit/>
            </a:bodyPr>
            <a:lstStyle/>
            <a:p>
              <a:r>
                <a:rPr lang="en-US" sz="1200" dirty="0">
                  <a:solidFill>
                    <a:schemeClr val="tx1">
                      <a:lumMod val="65000"/>
                      <a:lumOff val="35000"/>
                    </a:schemeClr>
                  </a:solidFill>
                </a:rPr>
                <a:t>2012</a:t>
              </a:r>
              <a:endParaRPr lang="en-US" sz="800" dirty="0">
                <a:solidFill>
                  <a:schemeClr val="tx1">
                    <a:lumMod val="65000"/>
                    <a:lumOff val="35000"/>
                  </a:schemeClr>
                </a:solidFill>
              </a:endParaRPr>
            </a:p>
          </p:txBody>
        </p:sp>
        <p:sp>
          <p:nvSpPr>
            <p:cNvPr id="60" name="TextBox 59">
              <a:extLst>
                <a:ext uri="{FF2B5EF4-FFF2-40B4-BE49-F238E27FC236}">
                  <a16:creationId xmlns:a16="http://schemas.microsoft.com/office/drawing/2014/main" id="{9FCA699D-D66F-B245-9CD7-7D6C309FE195}"/>
                </a:ext>
              </a:extLst>
            </p:cNvPr>
            <p:cNvSpPr txBox="1"/>
            <p:nvPr/>
          </p:nvSpPr>
          <p:spPr>
            <a:xfrm rot="19054086">
              <a:off x="3393621" y="5627453"/>
              <a:ext cx="524503" cy="276999"/>
            </a:xfrm>
            <a:prstGeom prst="rect">
              <a:avLst/>
            </a:prstGeom>
            <a:noFill/>
          </p:spPr>
          <p:txBody>
            <a:bodyPr wrap="none" rtlCol="0">
              <a:spAutoFit/>
            </a:bodyPr>
            <a:lstStyle/>
            <a:p>
              <a:r>
                <a:rPr lang="en-US" sz="1200" dirty="0">
                  <a:solidFill>
                    <a:schemeClr val="tx1">
                      <a:lumMod val="65000"/>
                      <a:lumOff val="35000"/>
                    </a:schemeClr>
                  </a:solidFill>
                </a:rPr>
                <a:t>2013</a:t>
              </a:r>
              <a:endParaRPr lang="en-US" sz="800" dirty="0">
                <a:solidFill>
                  <a:schemeClr val="tx1">
                    <a:lumMod val="65000"/>
                    <a:lumOff val="35000"/>
                  </a:schemeClr>
                </a:solidFill>
              </a:endParaRPr>
            </a:p>
          </p:txBody>
        </p:sp>
        <p:sp>
          <p:nvSpPr>
            <p:cNvPr id="61" name="TextBox 60">
              <a:extLst>
                <a:ext uri="{FF2B5EF4-FFF2-40B4-BE49-F238E27FC236}">
                  <a16:creationId xmlns:a16="http://schemas.microsoft.com/office/drawing/2014/main" id="{43A33D00-B56C-4A43-9ACA-62FC5CAC5EAB}"/>
                </a:ext>
              </a:extLst>
            </p:cNvPr>
            <p:cNvSpPr txBox="1"/>
            <p:nvPr/>
          </p:nvSpPr>
          <p:spPr>
            <a:xfrm rot="19054086">
              <a:off x="4294423" y="5627454"/>
              <a:ext cx="524503" cy="276999"/>
            </a:xfrm>
            <a:prstGeom prst="rect">
              <a:avLst/>
            </a:prstGeom>
            <a:noFill/>
          </p:spPr>
          <p:txBody>
            <a:bodyPr wrap="none" rtlCol="0">
              <a:spAutoFit/>
            </a:bodyPr>
            <a:lstStyle/>
            <a:p>
              <a:r>
                <a:rPr lang="en-US" sz="1200" dirty="0">
                  <a:solidFill>
                    <a:schemeClr val="tx1">
                      <a:lumMod val="65000"/>
                      <a:lumOff val="35000"/>
                    </a:schemeClr>
                  </a:solidFill>
                </a:rPr>
                <a:t>2014</a:t>
              </a:r>
              <a:endParaRPr lang="en-US" sz="800" dirty="0">
                <a:solidFill>
                  <a:schemeClr val="tx1">
                    <a:lumMod val="65000"/>
                    <a:lumOff val="35000"/>
                  </a:schemeClr>
                </a:solidFill>
              </a:endParaRPr>
            </a:p>
          </p:txBody>
        </p:sp>
        <p:sp>
          <p:nvSpPr>
            <p:cNvPr id="62" name="TextBox 61">
              <a:extLst>
                <a:ext uri="{FF2B5EF4-FFF2-40B4-BE49-F238E27FC236}">
                  <a16:creationId xmlns:a16="http://schemas.microsoft.com/office/drawing/2014/main" id="{30FE79F6-67ED-3046-824E-1D3741EC14FB}"/>
                </a:ext>
              </a:extLst>
            </p:cNvPr>
            <p:cNvSpPr txBox="1"/>
            <p:nvPr/>
          </p:nvSpPr>
          <p:spPr>
            <a:xfrm rot="19054086">
              <a:off x="5292962" y="5627451"/>
              <a:ext cx="524503" cy="276999"/>
            </a:xfrm>
            <a:prstGeom prst="rect">
              <a:avLst/>
            </a:prstGeom>
            <a:noFill/>
          </p:spPr>
          <p:txBody>
            <a:bodyPr wrap="none" rtlCol="0">
              <a:spAutoFit/>
            </a:bodyPr>
            <a:lstStyle/>
            <a:p>
              <a:r>
                <a:rPr lang="en-US" sz="1200" dirty="0">
                  <a:solidFill>
                    <a:schemeClr val="tx1">
                      <a:lumMod val="65000"/>
                      <a:lumOff val="35000"/>
                    </a:schemeClr>
                  </a:solidFill>
                </a:rPr>
                <a:t>2015</a:t>
              </a:r>
              <a:endParaRPr lang="en-US" sz="800" dirty="0">
                <a:solidFill>
                  <a:schemeClr val="tx1">
                    <a:lumMod val="65000"/>
                    <a:lumOff val="35000"/>
                  </a:schemeClr>
                </a:solidFill>
              </a:endParaRPr>
            </a:p>
          </p:txBody>
        </p:sp>
      </p:grpSp>
      <p:sp>
        <p:nvSpPr>
          <p:cNvPr id="3" name="Rectangle 2">
            <a:extLst>
              <a:ext uri="{FF2B5EF4-FFF2-40B4-BE49-F238E27FC236}">
                <a16:creationId xmlns:a16="http://schemas.microsoft.com/office/drawing/2014/main" id="{2B34E81D-8907-AF42-871F-2E4063DD0EBF}"/>
              </a:ext>
            </a:extLst>
          </p:cNvPr>
          <p:cNvSpPr/>
          <p:nvPr/>
        </p:nvSpPr>
        <p:spPr>
          <a:xfrm>
            <a:off x="1073166" y="2545237"/>
            <a:ext cx="4692439" cy="491129"/>
          </a:xfrm>
          <a:prstGeom prst="rect">
            <a:avLst/>
          </a:prstGeom>
          <a:solidFill>
            <a:srgbClr val="7302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5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
                                        </p:tgtEl>
                                      </p:cBhvr>
                                    </p:cmd>
                                  </p:childTnLst>
                                </p:cTn>
                              </p:par>
                            </p:childTnLst>
                          </p:cTn>
                        </p:par>
                      </p:childTnLst>
                    </p:cTn>
                  </p:par>
                </p:childTnLst>
              </p:cTn>
              <p:nextCondLst>
                <p:cond evt="onClick" delay="0">
                  <p:tgtEl>
                    <p:spTgt spid="23"/>
                  </p:tgtEl>
                </p:cond>
              </p:nextCondLst>
            </p:seq>
            <p:video>
              <p:cMediaNode vol="80000">
                <p:cTn id="17" repeatCount="indefinite" fill="hold" display="0">
                  <p:stCondLst>
                    <p:cond delay="indefinite"/>
                  </p:stCondLst>
                  <p:endCondLst>
                    <p:cond evt="onNext" delay="0">
                      <p:tgtEl>
                        <p:sldTgt/>
                      </p:tgtEl>
                    </p:cond>
                  </p:endCondLst>
                </p:cTn>
                <p:tgtEl>
                  <p:spTgt spid="23"/>
                </p:tgtEl>
              </p:cMediaNode>
            </p:video>
            <p:par>
              <p:cTn id="18"/>
            </p:par>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841661" y="1485900"/>
            <a:ext cx="10536282" cy="39974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latin typeface="+mj-lt"/>
              </a:rPr>
              <a:t>We are very grateful to our science advisors </a:t>
            </a:r>
            <a:r>
              <a:rPr lang="en-US" sz="2400" b="1" dirty="0">
                <a:latin typeface="+mj-lt"/>
              </a:rPr>
              <a:t>Dr. Jessica Matthews </a:t>
            </a:r>
            <a:r>
              <a:rPr lang="en-US" sz="2400" dirty="0">
                <a:latin typeface="+mj-lt"/>
              </a:rPr>
              <a:t>and </a:t>
            </a:r>
            <a:r>
              <a:rPr lang="en-US" sz="2400" b="1" dirty="0">
                <a:latin typeface="+mj-lt"/>
              </a:rPr>
              <a:t>Joe Spruce </a:t>
            </a:r>
            <a:r>
              <a:rPr lang="en-US" sz="2400" dirty="0">
                <a:latin typeface="+mj-lt"/>
              </a:rPr>
              <a:t>for their mentorship throughout the project, and to Center Lead </a:t>
            </a:r>
            <a:r>
              <a:rPr lang="en-US" sz="2400" b="1" dirty="0">
                <a:latin typeface="+mj-lt"/>
              </a:rPr>
              <a:t>Andrew Shannon </a:t>
            </a:r>
            <a:r>
              <a:rPr lang="en-US" sz="2400" dirty="0">
                <a:latin typeface="+mj-lt"/>
              </a:rPr>
              <a:t>for his guidance and direction. We also thank our partners </a:t>
            </a:r>
            <a:r>
              <a:rPr lang="en-US" sz="2400" b="1" dirty="0">
                <a:latin typeface="+mj-lt"/>
              </a:rPr>
              <a:t>Rebekah Zehnder</a:t>
            </a:r>
            <a:r>
              <a:rPr lang="en-US" sz="2400" dirty="0">
                <a:latin typeface="+mj-lt"/>
              </a:rPr>
              <a:t>, </a:t>
            </a:r>
            <a:r>
              <a:rPr lang="en-US" sz="2400" b="1" dirty="0">
                <a:latin typeface="+mj-lt"/>
              </a:rPr>
              <a:t>Burl </a:t>
            </a:r>
            <a:r>
              <a:rPr lang="en-US" sz="2400" b="1" dirty="0" err="1">
                <a:latin typeface="+mj-lt"/>
              </a:rPr>
              <a:t>Carraway</a:t>
            </a:r>
            <a:r>
              <a:rPr lang="en-US" sz="2400" b="1" dirty="0">
                <a:latin typeface="+mj-lt"/>
              </a:rPr>
              <a:t>, Lars </a:t>
            </a:r>
            <a:r>
              <a:rPr lang="en-US" sz="2400" b="1" dirty="0" err="1">
                <a:latin typeface="+mj-lt"/>
              </a:rPr>
              <a:t>Pomara</a:t>
            </a:r>
            <a:r>
              <a:rPr lang="en-US" sz="2400" dirty="0">
                <a:latin typeface="+mj-lt"/>
              </a:rPr>
              <a:t>, and </a:t>
            </a:r>
            <a:r>
              <a:rPr lang="en-US" sz="2400" b="1" dirty="0">
                <a:latin typeface="+mj-lt"/>
              </a:rPr>
              <a:t>Steve Norman </a:t>
            </a:r>
            <a:r>
              <a:rPr lang="en-US" sz="2400" dirty="0">
                <a:latin typeface="+mj-lt"/>
              </a:rPr>
              <a:t>for their expertise and insightful suggestions and comments.</a:t>
            </a:r>
          </a:p>
          <a:p>
            <a:pPr>
              <a:lnSpc>
                <a:spcPct val="100000"/>
              </a:lnSpc>
              <a:spcBef>
                <a:spcPts val="0"/>
              </a:spcBef>
              <a:spcAft>
                <a:spcPts val="600"/>
              </a:spcAft>
            </a:pPr>
            <a:endParaRPr lang="en-US" sz="2400" dirty="0">
              <a:latin typeface="+mj-lt"/>
            </a:endParaRPr>
          </a:p>
          <a:p>
            <a:pPr>
              <a:lnSpc>
                <a:spcPct val="100000"/>
              </a:lnSpc>
              <a:spcBef>
                <a:spcPts val="0"/>
              </a:spcBef>
              <a:spcAft>
                <a:spcPts val="600"/>
              </a:spcAft>
            </a:pPr>
            <a:r>
              <a:rPr lang="en-US" sz="2400" dirty="0">
                <a:latin typeface="+mj-lt"/>
              </a:rPr>
              <a:t>Additionally, we would like to extend our thanks to the </a:t>
            </a:r>
            <a:r>
              <a:rPr lang="en-US" sz="2400" b="1" dirty="0">
                <a:latin typeface="+mj-lt"/>
              </a:rPr>
              <a:t>National Integrated Drought Information System (NIDIS)</a:t>
            </a:r>
            <a:r>
              <a:rPr lang="en-US" sz="2400" dirty="0">
                <a:latin typeface="+mj-lt"/>
              </a:rPr>
              <a:t>, and to NOAA NCEI employees such as </a:t>
            </a:r>
            <a:r>
              <a:rPr lang="en-US" sz="2400" b="1" dirty="0">
                <a:latin typeface="+mj-lt"/>
              </a:rPr>
              <a:t>Michael Kruk, Alec Courtright</a:t>
            </a:r>
            <a:r>
              <a:rPr lang="en-US" sz="2400" dirty="0">
                <a:latin typeface="+mj-lt"/>
              </a:rPr>
              <a:t>, and many others for their help along the way. </a:t>
            </a:r>
          </a:p>
        </p:txBody>
      </p:sp>
    </p:spTree>
    <p:extLst>
      <p:ext uri="{BB962C8B-B14F-4D97-AF65-F5344CB8AC3E}">
        <p14:creationId xmlns:p14="http://schemas.microsoft.com/office/powerpoint/2010/main" val="141749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Study Area</a:t>
            </a:r>
          </a:p>
        </p:txBody>
      </p:sp>
      <p:grpSp>
        <p:nvGrpSpPr>
          <p:cNvPr id="27" name="Group 26">
            <a:extLst>
              <a:ext uri="{FF2B5EF4-FFF2-40B4-BE49-F238E27FC236}">
                <a16:creationId xmlns:a16="http://schemas.microsoft.com/office/drawing/2014/main" id="{B41B58BF-300D-7845-9D0F-4DF684670D7E}"/>
              </a:ext>
            </a:extLst>
          </p:cNvPr>
          <p:cNvGrpSpPr>
            <a:grpSpLocks noChangeAspect="1"/>
          </p:cNvGrpSpPr>
          <p:nvPr/>
        </p:nvGrpSpPr>
        <p:grpSpPr>
          <a:xfrm>
            <a:off x="478301" y="354226"/>
            <a:ext cx="5706140" cy="5826473"/>
            <a:chOff x="1558348" y="-48160"/>
            <a:chExt cx="6209493" cy="6340441"/>
          </a:xfrm>
        </p:grpSpPr>
        <p:pic>
          <p:nvPicPr>
            <p:cNvPr id="28" name="Picture 27">
              <a:extLst>
                <a:ext uri="{FF2B5EF4-FFF2-40B4-BE49-F238E27FC236}">
                  <a16:creationId xmlns:a16="http://schemas.microsoft.com/office/drawing/2014/main" id="{25E4E285-5368-B447-899B-F102DFE84D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31" b="93276" l="13267" r="90585"/>
                      </a14:imgEffect>
                    </a14:imgLayer>
                  </a14:imgProps>
                </a:ext>
              </a:extLst>
            </a:blip>
            <a:srcRect l="15278" t="8760" r="17076" b="12015"/>
            <a:stretch/>
          </p:blipFill>
          <p:spPr>
            <a:xfrm>
              <a:off x="1558348" y="448155"/>
              <a:ext cx="2885416" cy="2799971"/>
            </a:xfrm>
            <a:prstGeom prst="rect">
              <a:avLst/>
            </a:prstGeom>
          </p:spPr>
        </p:pic>
        <p:sp>
          <p:nvSpPr>
            <p:cNvPr id="29" name="Triangle 28">
              <a:extLst>
                <a:ext uri="{FF2B5EF4-FFF2-40B4-BE49-F238E27FC236}">
                  <a16:creationId xmlns:a16="http://schemas.microsoft.com/office/drawing/2014/main" id="{EF0D9E35-CF5F-E94B-BE92-F4EEE96CA310}"/>
                </a:ext>
              </a:extLst>
            </p:cNvPr>
            <p:cNvSpPr/>
            <p:nvPr/>
          </p:nvSpPr>
          <p:spPr>
            <a:xfrm rot="21207741">
              <a:off x="2836212" y="2179869"/>
              <a:ext cx="3045344" cy="2589398"/>
            </a:xfrm>
            <a:prstGeom prst="triangle">
              <a:avLst>
                <a:gd name="adj" fmla="val 41838"/>
              </a:avLst>
            </a:prstGeom>
            <a:gradFill flip="none" rotWithShape="1">
              <a:gsLst>
                <a:gs pos="0">
                  <a:srgbClr val="C00000">
                    <a:tint val="66000"/>
                    <a:satMod val="160000"/>
                    <a:alpha val="15000"/>
                  </a:srgbClr>
                </a:gs>
                <a:gs pos="31000">
                  <a:srgbClr val="C00000">
                    <a:tint val="44500"/>
                    <a:satMod val="160000"/>
                  </a:srgbClr>
                </a:gs>
                <a:gs pos="76000">
                  <a:schemeClr val="bg1">
                    <a:alpha val="12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F7B295B1-2594-1446-968A-BF8550476632}"/>
                </a:ext>
              </a:extLst>
            </p:cNvPr>
            <p:cNvSpPr/>
            <p:nvPr/>
          </p:nvSpPr>
          <p:spPr>
            <a:xfrm rot="16200000">
              <a:off x="3892231" y="-51944"/>
              <a:ext cx="1835847" cy="2711509"/>
            </a:xfrm>
            <a:prstGeom prst="triangle">
              <a:avLst>
                <a:gd name="adj" fmla="val 7854"/>
              </a:avLst>
            </a:prstGeom>
            <a:gradFill flip="none" rotWithShape="1">
              <a:gsLst>
                <a:gs pos="0">
                  <a:srgbClr val="C00000">
                    <a:tint val="66000"/>
                    <a:satMod val="160000"/>
                    <a:alpha val="15000"/>
                  </a:srgbClr>
                </a:gs>
                <a:gs pos="17000">
                  <a:srgbClr val="C00000">
                    <a:tint val="44500"/>
                    <a:satMod val="160000"/>
                  </a:srgbClr>
                </a:gs>
                <a:gs pos="83000">
                  <a:schemeClr val="bg1">
                    <a:alpha val="1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4DA343-3DA6-FB44-9C94-6ADDCD0F67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338" b="89099" l="13872" r="92378">
                          <a14:foregroundMark x1="73171" y1="15304" x2="73171" y2="15304"/>
                          <a14:foregroundMark x1="76982" y1="32285" x2="76982" y2="32285"/>
                          <a14:foregroundMark x1="39177" y1="29979" x2="39177" y2="29979"/>
                          <a14:foregroundMark x1="50152" y1="20964" x2="50152" y2="20964"/>
                          <a14:foregroundMark x1="50915" y1="21593" x2="50915" y2="21593"/>
                          <a14:foregroundMark x1="51524" y1="25577" x2="51524" y2="25577"/>
                          <a14:foregroundMark x1="52134" y1="25577" x2="52134" y2="25577"/>
                          <a14:foregroundMark x1="55488" y1="30189" x2="55488" y2="30189"/>
                          <a14:foregroundMark x1="58384" y1="38365" x2="58384" y2="38365"/>
                          <a14:foregroundMark x1="43293" y1="36897" x2="43293" y2="36897"/>
                          <a14:foregroundMark x1="50152" y1="15723" x2="50152" y2="15723"/>
                          <a14:foregroundMark x1="50305" y1="18239" x2="50305" y2="18239"/>
                          <a14:foregroundMark x1="50915" y1="14885" x2="50915" y2="14885"/>
                          <a14:foregroundMark x1="16463" y1="52830" x2="16463" y2="52830"/>
                          <a14:foregroundMark x1="21494" y1="53040" x2="21494" y2="53040"/>
                          <a14:foregroundMark x1="84299" y1="56604" x2="84299" y2="56604"/>
                          <a14:foregroundMark x1="87195" y1="60587" x2="87195" y2="60587"/>
                          <a14:foregroundMark x1="89787" y1="61006" x2="89787" y2="61006"/>
                          <a14:foregroundMark x1="90091" y1="63522" x2="90091" y2="63522"/>
                          <a14:foregroundMark x1="88110" y1="60797" x2="88110" y2="60797"/>
                          <a14:foregroundMark x1="79878" y1="60168" x2="79878" y2="60168"/>
                          <a14:foregroundMark x1="81707" y1="58910" x2="81707" y2="58910"/>
                          <a14:foregroundMark x1="82317" y1="58491" x2="82317" y2="58491"/>
                          <a14:foregroundMark x1="77591" y1="60168" x2="77591" y2="60168"/>
                          <a14:foregroundMark x1="76067" y1="58910" x2="76067" y2="58910"/>
                          <a14:foregroundMark x1="78049" y1="60168" x2="78049" y2="60168"/>
                          <a14:foregroundMark x1="76220" y1="59119" x2="76220" y2="59119"/>
                          <a14:foregroundMark x1="75305" y1="57862" x2="75305" y2="57862"/>
                          <a14:foregroundMark x1="73628" y1="58910" x2="73628" y2="58910"/>
                          <a14:foregroundMark x1="71799" y1="61216" x2="71799" y2="61216"/>
                          <a14:foregroundMark x1="69512" y1="61635" x2="69512" y2="61635"/>
                          <a14:foregroundMark x1="70122" y1="61216" x2="70122" y2="61216"/>
                          <a14:foregroundMark x1="71799" y1="60377" x2="71799" y2="60377"/>
                          <a14:foregroundMark x1="82622" y1="58281" x2="82622" y2="58281"/>
                        </a14:backgroundRemoval>
                      </a14:imgEffect>
                    </a14:imgLayer>
                  </a14:imgProps>
                </a:ext>
              </a:extLst>
            </a:blip>
            <a:srcRect l="6690" t="8550" r="7218" b="9118"/>
            <a:stretch/>
          </p:blipFill>
          <p:spPr>
            <a:xfrm>
              <a:off x="1614455" y="2992500"/>
              <a:ext cx="4755280" cy="3299781"/>
            </a:xfrm>
            <a:prstGeom prst="rect">
              <a:avLst/>
            </a:prstGeom>
            <a:ln w="12700">
              <a:noFill/>
            </a:ln>
          </p:spPr>
        </p:pic>
        <p:grpSp>
          <p:nvGrpSpPr>
            <p:cNvPr id="32" name="Group 31">
              <a:extLst>
                <a:ext uri="{FF2B5EF4-FFF2-40B4-BE49-F238E27FC236}">
                  <a16:creationId xmlns:a16="http://schemas.microsoft.com/office/drawing/2014/main" id="{927E47F8-AD52-F34E-B28F-14DBEA78BCB3}"/>
                </a:ext>
              </a:extLst>
            </p:cNvPr>
            <p:cNvGrpSpPr/>
            <p:nvPr/>
          </p:nvGrpSpPr>
          <p:grpSpPr>
            <a:xfrm>
              <a:off x="5713609" y="2494690"/>
              <a:ext cx="1849015" cy="732377"/>
              <a:chOff x="435714" y="5682863"/>
              <a:chExt cx="1849015" cy="732377"/>
            </a:xfrm>
          </p:grpSpPr>
          <p:pic>
            <p:nvPicPr>
              <p:cNvPr id="40" name="Picture 39">
                <a:extLst>
                  <a:ext uri="{FF2B5EF4-FFF2-40B4-BE49-F238E27FC236}">
                    <a16:creationId xmlns:a16="http://schemas.microsoft.com/office/drawing/2014/main" id="{E4077ED5-1EA5-574E-91FF-B9D629D72806}"/>
                  </a:ext>
                </a:extLst>
              </p:cNvPr>
              <p:cNvPicPr>
                <a:picLocks noChangeAspect="1"/>
              </p:cNvPicPr>
              <p:nvPr/>
            </p:nvPicPr>
            <p:blipFill rotWithShape="1">
              <a:blip r:embed="rId7"/>
              <a:srcRect l="7609" t="81038" r="70117" b="6249"/>
              <a:stretch/>
            </p:blipFill>
            <p:spPr>
              <a:xfrm>
                <a:off x="724731" y="5682863"/>
                <a:ext cx="1230285" cy="509538"/>
              </a:xfrm>
              <a:prstGeom prst="rect">
                <a:avLst/>
              </a:prstGeom>
            </p:spPr>
          </p:pic>
          <p:sp>
            <p:nvSpPr>
              <p:cNvPr id="41" name="Rectangle 40">
                <a:extLst>
                  <a:ext uri="{FF2B5EF4-FFF2-40B4-BE49-F238E27FC236}">
                    <a16:creationId xmlns:a16="http://schemas.microsoft.com/office/drawing/2014/main" id="{54EE257F-D944-8B40-B917-33746518041E}"/>
                  </a:ext>
                </a:extLst>
              </p:cNvPr>
              <p:cNvSpPr/>
              <p:nvPr/>
            </p:nvSpPr>
            <p:spPr>
              <a:xfrm>
                <a:off x="796068" y="6246449"/>
                <a:ext cx="1108364" cy="168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km</a:t>
                </a:r>
              </a:p>
            </p:txBody>
          </p:sp>
          <p:sp>
            <p:nvSpPr>
              <p:cNvPr id="42" name="Rectangle 41">
                <a:extLst>
                  <a:ext uri="{FF2B5EF4-FFF2-40B4-BE49-F238E27FC236}">
                    <a16:creationId xmlns:a16="http://schemas.microsoft.com/office/drawing/2014/main" id="{E349DB3E-2A6F-CB4B-8815-210BED6BDA06}"/>
                  </a:ext>
                </a:extLst>
              </p:cNvPr>
              <p:cNvSpPr/>
              <p:nvPr/>
            </p:nvSpPr>
            <p:spPr>
              <a:xfrm>
                <a:off x="435714" y="5776620"/>
                <a:ext cx="1849015" cy="29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0      10     20</a:t>
                </a:r>
              </a:p>
            </p:txBody>
          </p:sp>
        </p:grpSp>
        <p:pic>
          <p:nvPicPr>
            <p:cNvPr id="33" name="Picture 32">
              <a:extLst>
                <a:ext uri="{FF2B5EF4-FFF2-40B4-BE49-F238E27FC236}">
                  <a16:creationId xmlns:a16="http://schemas.microsoft.com/office/drawing/2014/main" id="{42BA4A74-5A55-8B4C-874E-9EF99F27E44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77" b="67741" l="27498" r="66296"/>
                      </a14:imgEffect>
                    </a14:imgLayer>
                  </a14:imgProps>
                </a:ext>
              </a:extLst>
            </a:blip>
            <a:srcRect l="22648" t="13894" r="28855" b="26276"/>
            <a:stretch/>
          </p:blipFill>
          <p:spPr>
            <a:xfrm>
              <a:off x="4971632" y="-48160"/>
              <a:ext cx="2796209" cy="2796208"/>
            </a:xfrm>
            <a:prstGeom prst="rect">
              <a:avLst/>
            </a:prstGeom>
          </p:spPr>
        </p:pic>
        <p:sp>
          <p:nvSpPr>
            <p:cNvPr id="34" name="Rectangle 33">
              <a:extLst>
                <a:ext uri="{FF2B5EF4-FFF2-40B4-BE49-F238E27FC236}">
                  <a16:creationId xmlns:a16="http://schemas.microsoft.com/office/drawing/2014/main" id="{ECEF4741-AB14-F54E-B6EE-C46933D077D0}"/>
                </a:ext>
              </a:extLst>
            </p:cNvPr>
            <p:cNvSpPr/>
            <p:nvPr/>
          </p:nvSpPr>
          <p:spPr>
            <a:xfrm>
              <a:off x="3416300" y="2051050"/>
              <a:ext cx="889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579831-0790-6B4D-98E2-8B8739DB12AF}"/>
                </a:ext>
              </a:extLst>
            </p:cNvPr>
            <p:cNvSpPr/>
            <p:nvPr/>
          </p:nvSpPr>
          <p:spPr>
            <a:xfrm>
              <a:off x="3925181" y="2164061"/>
              <a:ext cx="889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D7AC310-A564-A644-9B92-F7A91828D13B}"/>
                </a:ext>
              </a:extLst>
            </p:cNvPr>
            <p:cNvSpPr txBox="1"/>
            <p:nvPr/>
          </p:nvSpPr>
          <p:spPr>
            <a:xfrm>
              <a:off x="3833077" y="4681046"/>
              <a:ext cx="1138555" cy="368419"/>
            </a:xfrm>
            <a:prstGeom prst="rect">
              <a:avLst/>
            </a:prstGeom>
            <a:noFill/>
          </p:spPr>
          <p:txBody>
            <a:bodyPr wrap="square" rtlCol="0">
              <a:spAutoFit/>
            </a:bodyPr>
            <a:lstStyle/>
            <a:p>
              <a:r>
                <a:rPr lang="en-US" sz="1600" b="1" dirty="0">
                  <a:solidFill>
                    <a:schemeClr val="bg1"/>
                  </a:solidFill>
                  <a:effectLst>
                    <a:glow rad="127000">
                      <a:schemeClr val="tx1">
                        <a:lumMod val="95000"/>
                        <a:lumOff val="5000"/>
                        <a:alpha val="60000"/>
                      </a:schemeClr>
                    </a:glow>
                  </a:effectLst>
                  <a:latin typeface="+mj-lt"/>
                  <a:cs typeface="Times New Roman" panose="02020603050405020304" pitchFamily="18" charset="0"/>
                </a:rPr>
                <a:t>Houston</a:t>
              </a:r>
            </a:p>
          </p:txBody>
        </p:sp>
        <p:pic>
          <p:nvPicPr>
            <p:cNvPr id="37" name="Picture 36">
              <a:extLst>
                <a:ext uri="{FF2B5EF4-FFF2-40B4-BE49-F238E27FC236}">
                  <a16:creationId xmlns:a16="http://schemas.microsoft.com/office/drawing/2014/main" id="{619CA8AE-C1ED-3141-B74B-D6B4D614DD99}"/>
                </a:ext>
              </a:extLst>
            </p:cNvPr>
            <p:cNvPicPr>
              <a:picLocks noChangeAspect="1"/>
            </p:cNvPicPr>
            <p:nvPr/>
          </p:nvPicPr>
          <p:blipFill rotWithShape="1">
            <a:blip r:embed="rId10"/>
            <a:srcRect l="79419" t="84722" r="2042" b="794"/>
            <a:stretch/>
          </p:blipFill>
          <p:spPr>
            <a:xfrm>
              <a:off x="6112648" y="3446138"/>
              <a:ext cx="1026680" cy="1042972"/>
            </a:xfrm>
            <a:prstGeom prst="rect">
              <a:avLst/>
            </a:prstGeom>
          </p:spPr>
        </p:pic>
        <p:sp>
          <p:nvSpPr>
            <p:cNvPr id="38" name="TextBox 37">
              <a:extLst>
                <a:ext uri="{FF2B5EF4-FFF2-40B4-BE49-F238E27FC236}">
                  <a16:creationId xmlns:a16="http://schemas.microsoft.com/office/drawing/2014/main" id="{DF456386-8AC7-8842-B748-EC73FDCBC238}"/>
                </a:ext>
              </a:extLst>
            </p:cNvPr>
            <p:cNvSpPr txBox="1"/>
            <p:nvPr/>
          </p:nvSpPr>
          <p:spPr>
            <a:xfrm>
              <a:off x="2698703" y="1467252"/>
              <a:ext cx="846253" cy="368419"/>
            </a:xfrm>
            <a:prstGeom prst="rect">
              <a:avLst/>
            </a:prstGeom>
            <a:noFill/>
          </p:spPr>
          <p:txBody>
            <a:bodyPr wrap="square" rtlCol="0">
              <a:spAutoFit/>
            </a:bodyPr>
            <a:lstStyle/>
            <a:p>
              <a:r>
                <a:rPr lang="en-US" sz="1600" b="1" dirty="0">
                  <a:solidFill>
                    <a:schemeClr val="bg1"/>
                  </a:solidFill>
                  <a:effectLst>
                    <a:glow rad="127000">
                      <a:schemeClr val="tx1">
                        <a:lumMod val="95000"/>
                        <a:lumOff val="5000"/>
                        <a:alpha val="60000"/>
                      </a:schemeClr>
                    </a:glow>
                  </a:effectLst>
                  <a:latin typeface="+mj-lt"/>
                  <a:cs typeface="Times New Roman" panose="02020603050405020304" pitchFamily="18" charset="0"/>
                </a:rPr>
                <a:t>Texas</a:t>
              </a:r>
            </a:p>
          </p:txBody>
        </p:sp>
        <p:sp>
          <p:nvSpPr>
            <p:cNvPr id="39" name="TextBox 38">
              <a:extLst>
                <a:ext uri="{FF2B5EF4-FFF2-40B4-BE49-F238E27FC236}">
                  <a16:creationId xmlns:a16="http://schemas.microsoft.com/office/drawing/2014/main" id="{A8F01332-A42B-EC48-B7CC-E8C070725DC2}"/>
                </a:ext>
              </a:extLst>
            </p:cNvPr>
            <p:cNvSpPr txBox="1"/>
            <p:nvPr/>
          </p:nvSpPr>
          <p:spPr>
            <a:xfrm>
              <a:off x="5960997" y="925857"/>
              <a:ext cx="897082" cy="368419"/>
            </a:xfrm>
            <a:prstGeom prst="rect">
              <a:avLst/>
            </a:prstGeom>
            <a:noFill/>
          </p:spPr>
          <p:txBody>
            <a:bodyPr wrap="square" rtlCol="0">
              <a:spAutoFit/>
            </a:bodyPr>
            <a:lstStyle/>
            <a:p>
              <a:r>
                <a:rPr lang="en-US" sz="1600" b="1" dirty="0">
                  <a:solidFill>
                    <a:schemeClr val="bg1"/>
                  </a:solidFill>
                  <a:effectLst>
                    <a:glow rad="127000">
                      <a:schemeClr val="tx1">
                        <a:alpha val="60000"/>
                      </a:schemeClr>
                    </a:glow>
                  </a:effectLst>
                  <a:latin typeface="+mj-lt"/>
                  <a:cs typeface="Times New Roman" panose="02020603050405020304" pitchFamily="18" charset="0"/>
                </a:rPr>
                <a:t>Austin</a:t>
              </a:r>
            </a:p>
          </p:txBody>
        </p:sp>
      </p:grpSp>
      <p:pic>
        <p:nvPicPr>
          <p:cNvPr id="50" name="Picture 49">
            <a:extLst>
              <a:ext uri="{FF2B5EF4-FFF2-40B4-BE49-F238E27FC236}">
                <a16:creationId xmlns:a16="http://schemas.microsoft.com/office/drawing/2014/main" id="{663763A5-92FB-EA49-BAD6-9F49A9CD7A6F}"/>
              </a:ext>
            </a:extLst>
          </p:cNvPr>
          <p:cNvPicPr>
            <a:picLocks noChangeAspect="1"/>
          </p:cNvPicPr>
          <p:nvPr/>
        </p:nvPicPr>
        <p:blipFill rotWithShape="1">
          <a:blip r:embed="rId11">
            <a:extLst>
              <a:ext uri="{28A0092B-C50C-407E-A947-70E740481C1C}">
                <a14:useLocalDpi xmlns:a14="http://schemas.microsoft.com/office/drawing/2010/main" val="0"/>
              </a:ext>
            </a:extLst>
          </a:blip>
          <a:srcRect t="9417" r="13089"/>
          <a:stretch/>
        </p:blipFill>
        <p:spPr>
          <a:xfrm>
            <a:off x="6597977" y="3308854"/>
            <a:ext cx="4447956" cy="2680708"/>
          </a:xfrm>
          <a:prstGeom prst="rect">
            <a:avLst/>
          </a:prstGeom>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6C8A90C4-5BA7-0D45-A7B4-8320B4250587}"/>
              </a:ext>
            </a:extLst>
          </p:cNvPr>
          <p:cNvPicPr>
            <a:picLocks noChangeAspect="1"/>
          </p:cNvPicPr>
          <p:nvPr/>
        </p:nvPicPr>
        <p:blipFill rotWithShape="1">
          <a:blip r:embed="rId12">
            <a:extLst>
              <a:ext uri="{28A0092B-C50C-407E-A947-70E740481C1C}">
                <a14:useLocalDpi xmlns:a14="http://schemas.microsoft.com/office/drawing/2010/main" val="0"/>
              </a:ext>
            </a:extLst>
          </a:blip>
          <a:srcRect t="9947"/>
          <a:stretch/>
        </p:blipFill>
        <p:spPr>
          <a:xfrm>
            <a:off x="6597977" y="335174"/>
            <a:ext cx="4472411" cy="2679192"/>
          </a:xfrm>
          <a:prstGeom prst="rect">
            <a:avLst/>
          </a:prstGeom>
          <a:effectLst>
            <a:outerShdw blurRad="50800" dist="38100" dir="2700000" algn="tl" rotWithShape="0">
              <a:prstClr val="black">
                <a:alpha val="40000"/>
              </a:prstClr>
            </a:outerShdw>
          </a:effectLst>
        </p:spPr>
      </p:pic>
      <p:sp>
        <p:nvSpPr>
          <p:cNvPr id="53" name="TextBox 52">
            <a:extLst>
              <a:ext uri="{FF2B5EF4-FFF2-40B4-BE49-F238E27FC236}">
                <a16:creationId xmlns:a16="http://schemas.microsoft.com/office/drawing/2014/main" id="{D44AE741-D472-DC4F-91AD-521D8A52D83A}"/>
              </a:ext>
            </a:extLst>
          </p:cNvPr>
          <p:cNvSpPr txBox="1"/>
          <p:nvPr/>
        </p:nvSpPr>
        <p:spPr>
          <a:xfrm>
            <a:off x="8001000" y="2671898"/>
            <a:ext cx="3069388" cy="338554"/>
          </a:xfrm>
          <a:prstGeom prst="rect">
            <a:avLst/>
          </a:prstGeom>
          <a:noFill/>
        </p:spPr>
        <p:txBody>
          <a:bodyPr wrap="square" rtlCol="0">
            <a:spAutoFit/>
          </a:bodyPr>
          <a:lstStyle/>
          <a:p>
            <a:pPr algn="r"/>
            <a:r>
              <a:rPr lang="en-US" sz="1600" dirty="0">
                <a:solidFill>
                  <a:schemeClr val="bg1"/>
                </a:solidFill>
              </a:rPr>
              <a:t>Credit: Kate </a:t>
            </a:r>
            <a:r>
              <a:rPr lang="en-US" sz="1600" dirty="0" err="1">
                <a:solidFill>
                  <a:schemeClr val="bg1"/>
                </a:solidFill>
              </a:rPr>
              <a:t>Baucherel</a:t>
            </a:r>
            <a:endParaRPr lang="en-US" sz="1600" dirty="0">
              <a:solidFill>
                <a:schemeClr val="bg1"/>
              </a:solidFill>
            </a:endParaRPr>
          </a:p>
        </p:txBody>
      </p:sp>
      <p:sp>
        <p:nvSpPr>
          <p:cNvPr id="54" name="TextBox 53">
            <a:extLst>
              <a:ext uri="{FF2B5EF4-FFF2-40B4-BE49-F238E27FC236}">
                <a16:creationId xmlns:a16="http://schemas.microsoft.com/office/drawing/2014/main" id="{CCF1BABA-7223-C947-8103-49ADF80DC5B8}"/>
              </a:ext>
            </a:extLst>
          </p:cNvPr>
          <p:cNvSpPr txBox="1"/>
          <p:nvPr/>
        </p:nvSpPr>
        <p:spPr>
          <a:xfrm>
            <a:off x="8777355" y="5651008"/>
            <a:ext cx="2293033" cy="338554"/>
          </a:xfrm>
          <a:prstGeom prst="rect">
            <a:avLst/>
          </a:prstGeom>
          <a:noFill/>
        </p:spPr>
        <p:txBody>
          <a:bodyPr wrap="square" rtlCol="0">
            <a:spAutoFit/>
          </a:bodyPr>
          <a:lstStyle/>
          <a:p>
            <a:pPr algn="r"/>
            <a:r>
              <a:rPr lang="en-US" sz="1600" dirty="0">
                <a:solidFill>
                  <a:schemeClr val="bg1"/>
                </a:solidFill>
              </a:rPr>
              <a:t>Credit: </a:t>
            </a:r>
            <a:r>
              <a:rPr lang="en-US" sz="1600" dirty="0" err="1">
                <a:solidFill>
                  <a:schemeClr val="bg1"/>
                </a:solidFill>
              </a:rPr>
              <a:t>Pixabay</a:t>
            </a:r>
            <a:endParaRPr lang="en-US" sz="1600" dirty="0">
              <a:solidFill>
                <a:schemeClr val="bg1"/>
              </a:solidFill>
            </a:endParaRP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79CC3"/>
                </a:solidFill>
              </a:rPr>
              <a:t>Partners</a:t>
            </a:r>
          </a:p>
        </p:txBody>
      </p:sp>
      <p:sp>
        <p:nvSpPr>
          <p:cNvPr id="9" name="Text Placeholder 1">
            <a:extLst>
              <a:ext uri="{FF2B5EF4-FFF2-40B4-BE49-F238E27FC236}">
                <a16:creationId xmlns:a16="http://schemas.microsoft.com/office/drawing/2014/main" id="{CAFB8FCA-E093-854A-9704-822112561287}"/>
              </a:ext>
            </a:extLst>
          </p:cNvPr>
          <p:cNvSpPr txBox="1">
            <a:spLocks/>
          </p:cNvSpPr>
          <p:nvPr/>
        </p:nvSpPr>
        <p:spPr>
          <a:xfrm>
            <a:off x="1013072" y="1271918"/>
            <a:ext cx="10015081" cy="23179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Texas A&amp;M Forest Service (TFS), Sustainable Forestry Department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USDA Forest Service, Southern Research Station Threat Assessment Center</a:t>
            </a:r>
          </a:p>
          <a:p>
            <a:pPr>
              <a:lnSpc>
                <a:spcPct val="100000"/>
              </a:lnSpc>
              <a:spcBef>
                <a:spcPts val="0"/>
              </a:spcBef>
              <a:spcAft>
                <a:spcPts val="600"/>
              </a:spcAft>
            </a:pPr>
            <a:endParaRPr lang="en-US" sz="2200" dirty="0"/>
          </a:p>
        </p:txBody>
      </p:sp>
      <p:pic>
        <p:nvPicPr>
          <p:cNvPr id="11" name="Picture 10">
            <a:extLst>
              <a:ext uri="{FF2B5EF4-FFF2-40B4-BE49-F238E27FC236}">
                <a16:creationId xmlns:a16="http://schemas.microsoft.com/office/drawing/2014/main" id="{699C7EE7-F97A-824E-AC02-1B8CC72A6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16"/>
          <a:stretch/>
        </p:blipFill>
        <p:spPr>
          <a:xfrm>
            <a:off x="6269866" y="2780218"/>
            <a:ext cx="4608692" cy="332462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2A63FC9F-520B-2B40-91C1-64768B78EC78}"/>
              </a:ext>
            </a:extLst>
          </p:cNvPr>
          <p:cNvSpPr txBox="1"/>
          <p:nvPr/>
        </p:nvSpPr>
        <p:spPr>
          <a:xfrm>
            <a:off x="7339492" y="5734233"/>
            <a:ext cx="353906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solidFill>
                  <a:schemeClr val="bg1"/>
                </a:solidFill>
              </a:rPr>
              <a:t>Credit: US Forest Service</a:t>
            </a:r>
          </a:p>
        </p:txBody>
      </p:sp>
      <p:pic>
        <p:nvPicPr>
          <p:cNvPr id="3" name="Picture 2">
            <a:extLst>
              <a:ext uri="{FF2B5EF4-FFF2-40B4-BE49-F238E27FC236}">
                <a16:creationId xmlns:a16="http://schemas.microsoft.com/office/drawing/2014/main" id="{DBA2200E-49BD-CA40-A3D9-21A8AC47C244}"/>
              </a:ext>
            </a:extLst>
          </p:cNvPr>
          <p:cNvPicPr>
            <a:picLocks noChangeAspect="1"/>
          </p:cNvPicPr>
          <p:nvPr/>
        </p:nvPicPr>
        <p:blipFill rotWithShape="1">
          <a:blip r:embed="rId4">
            <a:extLst>
              <a:ext uri="{28A0092B-C50C-407E-A947-70E740481C1C}">
                <a14:useLocalDpi xmlns:a14="http://schemas.microsoft.com/office/drawing/2010/main" val="0"/>
              </a:ext>
            </a:extLst>
          </a:blip>
          <a:srcRect l="7478"/>
          <a:stretch/>
        </p:blipFill>
        <p:spPr>
          <a:xfrm>
            <a:off x="1297227" y="2780219"/>
            <a:ext cx="4608576" cy="332166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1C7F0F2-15B2-4B4A-8931-F5F1B6782A25}"/>
              </a:ext>
            </a:extLst>
          </p:cNvPr>
          <p:cNvSpPr txBox="1"/>
          <p:nvPr/>
        </p:nvSpPr>
        <p:spPr>
          <a:xfrm>
            <a:off x="1462933" y="5734233"/>
            <a:ext cx="4285119"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solidFill>
                  <a:schemeClr val="bg1"/>
                </a:solidFill>
              </a:rPr>
              <a:t>Credit: TFS</a:t>
            </a:r>
          </a:p>
        </p:txBody>
      </p:sp>
    </p:spTree>
    <p:extLst>
      <p:ext uri="{BB962C8B-B14F-4D97-AF65-F5344CB8AC3E}">
        <p14:creationId xmlns:p14="http://schemas.microsoft.com/office/powerpoint/2010/main" val="175100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728ED8-6EF4-C440-8CA0-9B60E2188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102" y="3967553"/>
            <a:ext cx="3864186" cy="2594368"/>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379360" y="266700"/>
            <a:ext cx="10439400" cy="769441"/>
          </a:xfrm>
          <a:prstGeom prst="rect">
            <a:avLst/>
          </a:prstGeom>
          <a:noFill/>
        </p:spPr>
        <p:txBody>
          <a:bodyPr wrap="square" rtlCol="0">
            <a:spAutoFit/>
          </a:bodyPr>
          <a:lstStyle/>
          <a:p>
            <a:r>
              <a:rPr lang="en-US" sz="4400" b="1" dirty="0">
                <a:solidFill>
                  <a:srgbClr val="379CC3"/>
                </a:solidFill>
              </a:rPr>
              <a:t>Community Concerns</a:t>
            </a:r>
          </a:p>
        </p:txBody>
      </p:sp>
      <p:sp>
        <p:nvSpPr>
          <p:cNvPr id="3" name="Text Placeholder 1">
            <a:extLst>
              <a:ext uri="{FF2B5EF4-FFF2-40B4-BE49-F238E27FC236}">
                <a16:creationId xmlns:a16="http://schemas.microsoft.com/office/drawing/2014/main" id="{907CD28C-0074-3C4F-A811-856C55F38DA5}"/>
              </a:ext>
            </a:extLst>
          </p:cNvPr>
          <p:cNvSpPr txBox="1">
            <a:spLocks/>
          </p:cNvSpPr>
          <p:nvPr/>
        </p:nvSpPr>
        <p:spPr>
          <a:xfrm>
            <a:off x="379360" y="1388498"/>
            <a:ext cx="6573890" cy="48127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Value of the Urban Tree Canopy (UTC):</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b="1" dirty="0">
                <a:solidFill>
                  <a:schemeClr val="tx1">
                    <a:lumMod val="75000"/>
                    <a:lumOff val="25000"/>
                  </a:schemeClr>
                </a:solidFill>
              </a:rPr>
              <a:t>Ecosystem services: </a:t>
            </a:r>
            <a:r>
              <a:rPr lang="en-US" dirty="0">
                <a:solidFill>
                  <a:schemeClr val="tx1">
                    <a:lumMod val="75000"/>
                    <a:lumOff val="25000"/>
                  </a:schemeClr>
                </a:solidFill>
              </a:rPr>
              <a:t>improved</a:t>
            </a:r>
            <a:r>
              <a:rPr lang="en-US" b="1" dirty="0">
                <a:solidFill>
                  <a:schemeClr val="tx1">
                    <a:lumMod val="75000"/>
                    <a:lumOff val="25000"/>
                  </a:schemeClr>
                </a:solidFill>
              </a:rPr>
              <a:t> </a:t>
            </a:r>
            <a:r>
              <a:rPr lang="en-US" dirty="0">
                <a:solidFill>
                  <a:schemeClr val="tx1">
                    <a:lumMod val="75000"/>
                    <a:lumOff val="25000"/>
                  </a:schemeClr>
                </a:solidFill>
              </a:rPr>
              <a:t>air, soil, and water quality</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b="1" dirty="0">
                <a:solidFill>
                  <a:schemeClr val="tx1">
                    <a:lumMod val="75000"/>
                    <a:lumOff val="25000"/>
                  </a:schemeClr>
                </a:solidFill>
              </a:rPr>
              <a:t>Quality of life: </a:t>
            </a:r>
            <a:r>
              <a:rPr lang="en-US" dirty="0">
                <a:solidFill>
                  <a:schemeClr val="tx1">
                    <a:lumMod val="75000"/>
                    <a:lumOff val="25000"/>
                  </a:schemeClr>
                </a:solidFill>
              </a:rPr>
              <a:t>heat reduction, noise abatement, aesthetics</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b="1" dirty="0">
                <a:solidFill>
                  <a:schemeClr val="tx1">
                    <a:lumMod val="75000"/>
                    <a:lumOff val="25000"/>
                  </a:schemeClr>
                </a:solidFill>
              </a:rPr>
              <a:t>Economics: </a:t>
            </a:r>
            <a:r>
              <a:rPr lang="en-US" dirty="0">
                <a:solidFill>
                  <a:schemeClr val="tx1">
                    <a:lumMod val="75000"/>
                    <a:lumOff val="25000"/>
                  </a:schemeClr>
                </a:solidFill>
              </a:rPr>
              <a:t>energy cost reductions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Costs of </a:t>
            </a:r>
            <a:r>
              <a:rPr lang="en-US" sz="2400" dirty="0">
                <a:solidFill>
                  <a:schemeClr val="tx1">
                    <a:lumMod val="75000"/>
                    <a:lumOff val="25000"/>
                  </a:schemeClr>
                </a:solidFill>
              </a:rPr>
              <a:t>dead trees:</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Falling limbs</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Increased susceptibility to fire</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Economic burden of removal</a:t>
            </a:r>
          </a:p>
          <a:p>
            <a:pPr>
              <a:lnSpc>
                <a:spcPct val="100000"/>
              </a:lnSpc>
              <a:spcBef>
                <a:spcPts val="0"/>
              </a:spcBef>
              <a:spcAft>
                <a:spcPts val="600"/>
              </a:spcAft>
            </a:pPr>
            <a:endParaRPr lang="en-US" sz="2200" dirty="0"/>
          </a:p>
        </p:txBody>
      </p:sp>
      <p:pic>
        <p:nvPicPr>
          <p:cNvPr id="5" name="Picture 4">
            <a:extLst>
              <a:ext uri="{FF2B5EF4-FFF2-40B4-BE49-F238E27FC236}">
                <a16:creationId xmlns:a16="http://schemas.microsoft.com/office/drawing/2014/main" id="{B4AC227A-5DE1-F447-BA09-6CC2ABB8645D}"/>
              </a:ext>
            </a:extLst>
          </p:cNvPr>
          <p:cNvPicPr>
            <a:picLocks/>
          </p:cNvPicPr>
          <p:nvPr/>
        </p:nvPicPr>
        <p:blipFill rotWithShape="1">
          <a:blip r:embed="rId4" cstate="print">
            <a:extLst>
              <a:ext uri="{28A0092B-C50C-407E-A947-70E740481C1C}">
                <a14:useLocalDpi xmlns:a14="http://schemas.microsoft.com/office/drawing/2010/main" val="0"/>
              </a:ext>
            </a:extLst>
          </a:blip>
          <a:srcRect r="17060"/>
          <a:stretch/>
        </p:blipFill>
        <p:spPr>
          <a:xfrm>
            <a:off x="7584102" y="512064"/>
            <a:ext cx="3864186" cy="313925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D69ED65-00A2-7146-97E6-9A15D9C7325F}"/>
              </a:ext>
            </a:extLst>
          </p:cNvPr>
          <p:cNvSpPr txBox="1"/>
          <p:nvPr/>
        </p:nvSpPr>
        <p:spPr>
          <a:xfrm>
            <a:off x="9155255" y="3312761"/>
            <a:ext cx="2293033" cy="338554"/>
          </a:xfrm>
          <a:prstGeom prst="rect">
            <a:avLst/>
          </a:prstGeom>
          <a:noFill/>
        </p:spPr>
        <p:txBody>
          <a:bodyPr wrap="square" rtlCol="0">
            <a:spAutoFit/>
          </a:bodyPr>
          <a:lstStyle/>
          <a:p>
            <a:pPr algn="r"/>
            <a:r>
              <a:rPr lang="en-US" sz="1600" dirty="0">
                <a:solidFill>
                  <a:schemeClr val="bg1"/>
                </a:solidFill>
              </a:rPr>
              <a:t>Credit: USDA</a:t>
            </a:r>
          </a:p>
        </p:txBody>
      </p:sp>
      <p:sp>
        <p:nvSpPr>
          <p:cNvPr id="8" name="TextBox 7">
            <a:extLst>
              <a:ext uri="{FF2B5EF4-FFF2-40B4-BE49-F238E27FC236}">
                <a16:creationId xmlns:a16="http://schemas.microsoft.com/office/drawing/2014/main" id="{2279BF82-590C-E845-9C32-F1E29933F9F7}"/>
              </a:ext>
            </a:extLst>
          </p:cNvPr>
          <p:cNvSpPr txBox="1"/>
          <p:nvPr/>
        </p:nvSpPr>
        <p:spPr>
          <a:xfrm>
            <a:off x="9155254" y="6201246"/>
            <a:ext cx="2293033" cy="338554"/>
          </a:xfrm>
          <a:prstGeom prst="rect">
            <a:avLst/>
          </a:prstGeom>
          <a:noFill/>
        </p:spPr>
        <p:txBody>
          <a:bodyPr wrap="square" rtlCol="0">
            <a:spAutoFit/>
          </a:bodyPr>
          <a:lstStyle/>
          <a:p>
            <a:pPr algn="r"/>
            <a:r>
              <a:rPr lang="en-US" sz="1600" dirty="0">
                <a:solidFill>
                  <a:schemeClr val="bg1"/>
                </a:solidFill>
              </a:rPr>
              <a:t>Credit: TFS</a:t>
            </a:r>
          </a:p>
        </p:txBody>
      </p:sp>
    </p:spTree>
    <p:extLst>
      <p:ext uri="{BB962C8B-B14F-4D97-AF65-F5344CB8AC3E}">
        <p14:creationId xmlns:p14="http://schemas.microsoft.com/office/powerpoint/2010/main" val="163075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Objectives</a:t>
            </a:r>
          </a:p>
        </p:txBody>
      </p:sp>
      <p:sp>
        <p:nvSpPr>
          <p:cNvPr id="7" name="Text Placeholder 1">
            <a:extLst>
              <a:ext uri="{FF2B5EF4-FFF2-40B4-BE49-F238E27FC236}">
                <a16:creationId xmlns:a16="http://schemas.microsoft.com/office/drawing/2014/main" id="{206DC8A3-29FA-364A-80A5-2EE4FD3D6B01}"/>
              </a:ext>
            </a:extLst>
          </p:cNvPr>
          <p:cNvSpPr txBox="1">
            <a:spLocks/>
          </p:cNvSpPr>
          <p:nvPr/>
        </p:nvSpPr>
        <p:spPr>
          <a:xfrm>
            <a:off x="6071616" y="1527013"/>
            <a:ext cx="5907024" cy="50216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t>Employ</a:t>
            </a:r>
            <a:r>
              <a:rPr lang="en-US" sz="2400" dirty="0"/>
              <a:t> NASA Earth observations (EO) and National Oceanic and Atmospheric Administration (NOAA) drought indices to monitor drought impacts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t>Analyze</a:t>
            </a:r>
            <a:r>
              <a:rPr lang="en-US" sz="2400" dirty="0"/>
              <a:t> the response of UTC cover in Austin and Houston to drought using unsupervised classification methods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t>Investigate </a:t>
            </a:r>
            <a:r>
              <a:rPr lang="en-US" sz="2400" dirty="0"/>
              <a:t>the relationship between Normalized Difference Vegetation Index (NDVI) anomalies and canopy mortality</a:t>
            </a:r>
          </a:p>
        </p:txBody>
      </p:sp>
      <p:pic>
        <p:nvPicPr>
          <p:cNvPr id="6" name="Content Placeholder 7">
            <a:extLst>
              <a:ext uri="{FF2B5EF4-FFF2-40B4-BE49-F238E27FC236}">
                <a16:creationId xmlns:a16="http://schemas.microsoft.com/office/drawing/2014/main" id="{11103ED0-6412-1143-8595-F2C3F72278B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3444"/>
          <a:stretch/>
        </p:blipFill>
        <p:spPr>
          <a:xfrm>
            <a:off x="583089" y="1823747"/>
            <a:ext cx="5210597" cy="4005107"/>
          </a:xfr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5B247A7-563A-7A4A-BB71-18305E484B13}"/>
              </a:ext>
            </a:extLst>
          </p:cNvPr>
          <p:cNvSpPr txBox="1"/>
          <p:nvPr/>
        </p:nvSpPr>
        <p:spPr>
          <a:xfrm>
            <a:off x="3500653" y="5490300"/>
            <a:ext cx="2293033" cy="338554"/>
          </a:xfrm>
          <a:prstGeom prst="rect">
            <a:avLst/>
          </a:prstGeom>
          <a:noFill/>
        </p:spPr>
        <p:txBody>
          <a:bodyPr wrap="square" rtlCol="0">
            <a:spAutoFit/>
          </a:bodyPr>
          <a:lstStyle/>
          <a:p>
            <a:pPr algn="r"/>
            <a:r>
              <a:rPr lang="en-US" sz="1600" dirty="0">
                <a:solidFill>
                  <a:schemeClr val="bg1"/>
                </a:solidFill>
              </a:rPr>
              <a:t>Credit: TFS</a:t>
            </a:r>
          </a:p>
        </p:txBody>
      </p:sp>
    </p:spTree>
    <p:extLst>
      <p:ext uri="{BB962C8B-B14F-4D97-AF65-F5344CB8AC3E}">
        <p14:creationId xmlns:p14="http://schemas.microsoft.com/office/powerpoint/2010/main" val="33163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Earth Observations</a:t>
            </a:r>
          </a:p>
        </p:txBody>
      </p:sp>
      <p:pic>
        <p:nvPicPr>
          <p:cNvPr id="3" name="Picture 2">
            <a:extLst>
              <a:ext uri="{FF2B5EF4-FFF2-40B4-BE49-F238E27FC236}">
                <a16:creationId xmlns:a16="http://schemas.microsoft.com/office/drawing/2014/main" id="{ADCC968D-8FF3-F242-B10F-4A67D3A8A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61" y="2758686"/>
            <a:ext cx="2660787" cy="2572682"/>
          </a:xfrm>
          <a:prstGeom prst="rect">
            <a:avLst/>
          </a:prstGeom>
        </p:spPr>
      </p:pic>
      <p:pic>
        <p:nvPicPr>
          <p:cNvPr id="5" name="Picture 4">
            <a:extLst>
              <a:ext uri="{FF2B5EF4-FFF2-40B4-BE49-F238E27FC236}">
                <a16:creationId xmlns:a16="http://schemas.microsoft.com/office/drawing/2014/main" id="{060FF23A-3EB1-1F4C-8A95-6BD0B7125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344" y="2758686"/>
            <a:ext cx="2752381" cy="2249517"/>
          </a:xfrm>
          <a:prstGeom prst="rect">
            <a:avLst/>
          </a:prstGeom>
        </p:spPr>
      </p:pic>
      <p:sp>
        <p:nvSpPr>
          <p:cNvPr id="6" name="TextBox 5">
            <a:extLst>
              <a:ext uri="{FF2B5EF4-FFF2-40B4-BE49-F238E27FC236}">
                <a16:creationId xmlns:a16="http://schemas.microsoft.com/office/drawing/2014/main" id="{787D4CC9-9F1F-0D45-AEBD-9F15DB30743F}"/>
              </a:ext>
            </a:extLst>
          </p:cNvPr>
          <p:cNvSpPr txBox="1"/>
          <p:nvPr/>
        </p:nvSpPr>
        <p:spPr>
          <a:xfrm>
            <a:off x="774509" y="2066663"/>
            <a:ext cx="3368689" cy="646331"/>
          </a:xfrm>
          <a:prstGeom prst="rect">
            <a:avLst/>
          </a:prstGeom>
          <a:noFill/>
        </p:spPr>
        <p:txBody>
          <a:bodyPr wrap="square" rtlCol="0">
            <a:spAutoFit/>
          </a:bodyPr>
          <a:lstStyle/>
          <a:p>
            <a:pPr algn="ctr"/>
            <a:r>
              <a:rPr lang="en-US" dirty="0">
                <a:solidFill>
                  <a:schemeClr val="tx1">
                    <a:lumMod val="75000"/>
                    <a:lumOff val="25000"/>
                  </a:schemeClr>
                </a:solidFill>
              </a:rPr>
              <a:t>Landsat 5 Thematic Mapper (TM) </a:t>
            </a:r>
          </a:p>
        </p:txBody>
      </p:sp>
      <p:sp>
        <p:nvSpPr>
          <p:cNvPr id="12" name="TextBox 11">
            <a:extLst>
              <a:ext uri="{FF2B5EF4-FFF2-40B4-BE49-F238E27FC236}">
                <a16:creationId xmlns:a16="http://schemas.microsoft.com/office/drawing/2014/main" id="{35BF11CC-5D7F-174D-99BA-8A06D942AFCE}"/>
              </a:ext>
            </a:extLst>
          </p:cNvPr>
          <p:cNvSpPr txBox="1"/>
          <p:nvPr/>
        </p:nvSpPr>
        <p:spPr>
          <a:xfrm>
            <a:off x="8131126" y="2066663"/>
            <a:ext cx="3804819" cy="646331"/>
          </a:xfrm>
          <a:prstGeom prst="rect">
            <a:avLst/>
          </a:prstGeom>
          <a:noFill/>
        </p:spPr>
        <p:txBody>
          <a:bodyPr wrap="square" rtlCol="0">
            <a:spAutoFit/>
          </a:bodyPr>
          <a:lstStyle/>
          <a:p>
            <a:pPr algn="ctr"/>
            <a:r>
              <a:rPr lang="en-US" dirty="0">
                <a:solidFill>
                  <a:schemeClr val="tx1">
                    <a:lumMod val="75000"/>
                    <a:lumOff val="25000"/>
                  </a:schemeClr>
                </a:solidFill>
              </a:rPr>
              <a:t>Landsat 8 Operational Land Imager (OLI)</a:t>
            </a:r>
          </a:p>
        </p:txBody>
      </p:sp>
      <p:pic>
        <p:nvPicPr>
          <p:cNvPr id="18" name="Picture 17">
            <a:extLst>
              <a:ext uri="{FF2B5EF4-FFF2-40B4-BE49-F238E27FC236}">
                <a16:creationId xmlns:a16="http://schemas.microsoft.com/office/drawing/2014/main" id="{25EE0880-919A-D345-B604-2EB18477DA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013" y="2758686"/>
            <a:ext cx="3630040" cy="1476216"/>
          </a:xfrm>
          <a:prstGeom prst="rect">
            <a:avLst/>
          </a:prstGeom>
        </p:spPr>
      </p:pic>
      <p:sp>
        <p:nvSpPr>
          <p:cNvPr id="19" name="TextBox 18">
            <a:extLst>
              <a:ext uri="{FF2B5EF4-FFF2-40B4-BE49-F238E27FC236}">
                <a16:creationId xmlns:a16="http://schemas.microsoft.com/office/drawing/2014/main" id="{B1D1DD40-6DAC-D449-86C7-E1ED31FADE9D}"/>
              </a:ext>
            </a:extLst>
          </p:cNvPr>
          <p:cNvSpPr txBox="1"/>
          <p:nvPr/>
        </p:nvSpPr>
        <p:spPr>
          <a:xfrm>
            <a:off x="4152227" y="4685037"/>
            <a:ext cx="4185613" cy="646331"/>
          </a:xfrm>
          <a:prstGeom prst="rect">
            <a:avLst/>
          </a:prstGeom>
          <a:noFill/>
        </p:spPr>
        <p:txBody>
          <a:bodyPr wrap="square" rtlCol="0">
            <a:spAutoFit/>
          </a:bodyPr>
          <a:lstStyle/>
          <a:p>
            <a:pPr algn="ctr"/>
            <a:r>
              <a:rPr lang="en-US" dirty="0">
                <a:solidFill>
                  <a:schemeClr val="tx1">
                    <a:lumMod val="75000"/>
                    <a:lumOff val="25000"/>
                  </a:schemeClr>
                </a:solidFill>
              </a:rPr>
              <a:t>Landsat 7 Enhanced Thematic Mapper Plus (ETM+)</a:t>
            </a:r>
          </a:p>
        </p:txBody>
      </p:sp>
      <p:grpSp>
        <p:nvGrpSpPr>
          <p:cNvPr id="7" name="Group 6">
            <a:extLst>
              <a:ext uri="{FF2B5EF4-FFF2-40B4-BE49-F238E27FC236}">
                <a16:creationId xmlns:a16="http://schemas.microsoft.com/office/drawing/2014/main" id="{2B4021F8-A221-5545-8E9D-C97F43A1094F}"/>
              </a:ext>
            </a:extLst>
          </p:cNvPr>
          <p:cNvGrpSpPr/>
          <p:nvPr/>
        </p:nvGrpSpPr>
        <p:grpSpPr>
          <a:xfrm>
            <a:off x="7080322" y="763730"/>
            <a:ext cx="4329403" cy="807726"/>
            <a:chOff x="7203234" y="203607"/>
            <a:chExt cx="4329403" cy="807726"/>
          </a:xfrm>
        </p:grpSpPr>
        <p:sp>
          <p:nvSpPr>
            <p:cNvPr id="4" name="Rectangle 3">
              <a:extLst>
                <a:ext uri="{FF2B5EF4-FFF2-40B4-BE49-F238E27FC236}">
                  <a16:creationId xmlns:a16="http://schemas.microsoft.com/office/drawing/2014/main" id="{C961A531-749E-DE4A-B52D-5A8538B1826A}"/>
                </a:ext>
              </a:extLst>
            </p:cNvPr>
            <p:cNvSpPr/>
            <p:nvPr/>
          </p:nvSpPr>
          <p:spPr>
            <a:xfrm>
              <a:off x="7203234" y="203607"/>
              <a:ext cx="4329403" cy="807726"/>
            </a:xfrm>
            <a:prstGeom prst="rect">
              <a:avLst/>
            </a:prstGeom>
            <a:solidFill>
              <a:srgbClr val="379CC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30414B-E05F-554D-B053-7F23D70DE236}"/>
                </a:ext>
              </a:extLst>
            </p:cNvPr>
            <p:cNvSpPr/>
            <p:nvPr/>
          </p:nvSpPr>
          <p:spPr>
            <a:xfrm>
              <a:off x="7260765" y="284305"/>
              <a:ext cx="4271872" cy="646331"/>
            </a:xfrm>
            <a:prstGeom prst="rect">
              <a:avLst/>
            </a:prstGeom>
          </p:spPr>
          <p:txBody>
            <a:bodyPr wrap="square">
              <a:spAutoFit/>
            </a:bodyPr>
            <a:lstStyle/>
            <a:p>
              <a:r>
                <a:rPr lang="en-US" dirty="0">
                  <a:solidFill>
                    <a:schemeClr val="tx1">
                      <a:lumMod val="75000"/>
                      <a:lumOff val="25000"/>
                    </a:schemeClr>
                  </a:solidFill>
                </a:rPr>
                <a:t>Landsat spatial resolution: 30 meters</a:t>
              </a:r>
            </a:p>
            <a:p>
              <a:r>
                <a:rPr lang="en-US" dirty="0">
                  <a:solidFill>
                    <a:schemeClr val="tx1">
                      <a:lumMod val="75000"/>
                      <a:lumOff val="25000"/>
                    </a:schemeClr>
                  </a:solidFill>
                </a:rPr>
                <a:t>Landsat temporal resolution: 16 days</a:t>
              </a:r>
            </a:p>
          </p:txBody>
        </p:sp>
      </p:grpSp>
    </p:spTree>
    <p:extLst>
      <p:ext uri="{BB962C8B-B14F-4D97-AF65-F5344CB8AC3E}">
        <p14:creationId xmlns:p14="http://schemas.microsoft.com/office/powerpoint/2010/main" val="41726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A564-2AC1-D744-8250-8313D771FDC2}"/>
              </a:ext>
            </a:extLst>
          </p:cNvPr>
          <p:cNvSpPr>
            <a:spLocks noGrp="1"/>
          </p:cNvSpPr>
          <p:nvPr>
            <p:ph type="title"/>
          </p:nvPr>
        </p:nvSpPr>
        <p:spPr/>
        <p:txBody>
          <a:bodyPr>
            <a:normAutofit fontScale="90000"/>
          </a:bodyPr>
          <a:lstStyle/>
          <a:p>
            <a:r>
              <a:rPr lang="en-US" dirty="0"/>
              <a:t>Ancillary Data</a:t>
            </a:r>
          </a:p>
        </p:txBody>
      </p:sp>
      <p:sp>
        <p:nvSpPr>
          <p:cNvPr id="5" name="Content Placeholder 4">
            <a:extLst>
              <a:ext uri="{FF2B5EF4-FFF2-40B4-BE49-F238E27FC236}">
                <a16:creationId xmlns:a16="http://schemas.microsoft.com/office/drawing/2014/main" id="{125B7313-827D-8949-93FD-B4AA2CDAC8F3}"/>
              </a:ext>
            </a:extLst>
          </p:cNvPr>
          <p:cNvSpPr>
            <a:spLocks noGrp="1"/>
          </p:cNvSpPr>
          <p:nvPr>
            <p:ph sz="quarter" idx="12"/>
          </p:nvPr>
        </p:nvSpPr>
        <p:spPr>
          <a:xfrm>
            <a:off x="1024128" y="4535488"/>
            <a:ext cx="8714232" cy="1908175"/>
          </a:xfrm>
        </p:spPr>
        <p:txBody>
          <a:bodyPr>
            <a:normAutofit fontScale="92500"/>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USDA National Agriculture Imagery Program (NAIP)</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1-m high resolution imagery</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Acquired for the continental US every two years during the agricultural growing season</a:t>
            </a:r>
          </a:p>
        </p:txBody>
      </p:sp>
      <p:pic>
        <p:nvPicPr>
          <p:cNvPr id="4" name="Picture 3">
            <a:extLst>
              <a:ext uri="{FF2B5EF4-FFF2-40B4-BE49-F238E27FC236}">
                <a16:creationId xmlns:a16="http://schemas.microsoft.com/office/drawing/2014/main" id="{FDF55D9C-C7B6-3C4B-98FF-3C3BEA8ED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244" y="912378"/>
            <a:ext cx="5165390" cy="3443594"/>
          </a:xfrm>
          <a:prstGeom prst="rect">
            <a:avLst/>
          </a:prstGeom>
        </p:spPr>
      </p:pic>
      <p:pic>
        <p:nvPicPr>
          <p:cNvPr id="12" name="Picture 11">
            <a:extLst>
              <a:ext uri="{FF2B5EF4-FFF2-40B4-BE49-F238E27FC236}">
                <a16:creationId xmlns:a16="http://schemas.microsoft.com/office/drawing/2014/main" id="{7ADA78BE-96C2-284E-8AF1-095B82E03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300" y="912378"/>
            <a:ext cx="3434508" cy="344359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70C8B444-934D-2744-B806-14805A4E00DA}"/>
              </a:ext>
            </a:extLst>
          </p:cNvPr>
          <p:cNvSpPr txBox="1"/>
          <p:nvPr/>
        </p:nvSpPr>
        <p:spPr>
          <a:xfrm>
            <a:off x="1257300" y="4017418"/>
            <a:ext cx="3434508" cy="338554"/>
          </a:xfrm>
          <a:prstGeom prst="rect">
            <a:avLst/>
          </a:prstGeom>
          <a:noFill/>
        </p:spPr>
        <p:txBody>
          <a:bodyPr wrap="square" rtlCol="0">
            <a:spAutoFit/>
          </a:bodyPr>
          <a:lstStyle/>
          <a:p>
            <a:pPr algn="r"/>
            <a:r>
              <a:rPr lang="en-US" sz="1600" dirty="0">
                <a:solidFill>
                  <a:schemeClr val="bg1"/>
                </a:solidFill>
              </a:rPr>
              <a:t>Credit: USGS </a:t>
            </a:r>
            <a:r>
              <a:rPr lang="en-US" sz="1600" dirty="0" err="1">
                <a:solidFill>
                  <a:schemeClr val="bg1"/>
                </a:solidFill>
              </a:rPr>
              <a:t>EarthExplorer</a:t>
            </a:r>
            <a:endParaRPr lang="en-US" sz="1600" dirty="0">
              <a:solidFill>
                <a:schemeClr val="bg1"/>
              </a:solidFill>
            </a:endParaRPr>
          </a:p>
        </p:txBody>
      </p:sp>
      <p:sp>
        <p:nvSpPr>
          <p:cNvPr id="16" name="TextBox 15">
            <a:extLst>
              <a:ext uri="{FF2B5EF4-FFF2-40B4-BE49-F238E27FC236}">
                <a16:creationId xmlns:a16="http://schemas.microsoft.com/office/drawing/2014/main" id="{5BDF73CE-0707-9448-9E1C-2707336F4935}"/>
              </a:ext>
            </a:extLst>
          </p:cNvPr>
          <p:cNvSpPr txBox="1"/>
          <p:nvPr/>
        </p:nvSpPr>
        <p:spPr>
          <a:xfrm>
            <a:off x="7112126" y="4017418"/>
            <a:ext cx="3434508" cy="338554"/>
          </a:xfrm>
          <a:prstGeom prst="rect">
            <a:avLst/>
          </a:prstGeom>
          <a:noFill/>
        </p:spPr>
        <p:txBody>
          <a:bodyPr wrap="square" rtlCol="0">
            <a:spAutoFit/>
          </a:bodyPr>
          <a:lstStyle/>
          <a:p>
            <a:pPr algn="r"/>
            <a:r>
              <a:rPr lang="en-US" sz="1600" dirty="0">
                <a:solidFill>
                  <a:schemeClr val="bg1"/>
                </a:solidFill>
              </a:rPr>
              <a:t>Credit: Aleksander </a:t>
            </a:r>
            <a:r>
              <a:rPr lang="en-US" sz="1600" dirty="0" err="1">
                <a:solidFill>
                  <a:schemeClr val="bg1"/>
                </a:solidFill>
              </a:rPr>
              <a:t>Markin</a:t>
            </a:r>
            <a:endParaRPr lang="en-US" sz="1600" dirty="0">
              <a:solidFill>
                <a:schemeClr val="bg1"/>
              </a:solidFill>
            </a:endParaRPr>
          </a:p>
        </p:txBody>
      </p:sp>
    </p:spTree>
    <p:extLst>
      <p:ext uri="{BB962C8B-B14F-4D97-AF65-F5344CB8AC3E}">
        <p14:creationId xmlns:p14="http://schemas.microsoft.com/office/powerpoint/2010/main" val="4140712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4F8582-7A3A-FB43-A4E9-AD0F6694A6CF}"/>
              </a:ext>
            </a:extLst>
          </p:cNvPr>
          <p:cNvPicPr>
            <a:picLocks noChangeAspect="1"/>
          </p:cNvPicPr>
          <p:nvPr/>
        </p:nvPicPr>
        <p:blipFill rotWithShape="1">
          <a:blip r:embed="rId3">
            <a:extLst>
              <a:ext uri="{28A0092B-C50C-407E-A947-70E740481C1C}">
                <a14:useLocalDpi xmlns:a14="http://schemas.microsoft.com/office/drawing/2010/main" val="0"/>
              </a:ext>
            </a:extLst>
          </a:blip>
          <a:srcRect l="8747" r="10929" b="10450"/>
          <a:stretch/>
        </p:blipFill>
        <p:spPr>
          <a:xfrm>
            <a:off x="8211312" y="914400"/>
            <a:ext cx="3168965" cy="4572000"/>
          </a:xfrm>
          <a:prstGeom prst="rect">
            <a:avLst/>
          </a:prstGeom>
        </p:spPr>
      </p:pic>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Tree Cover Isolation</a:t>
            </a:r>
          </a:p>
        </p:txBody>
      </p:sp>
      <p:sp>
        <p:nvSpPr>
          <p:cNvPr id="3" name="Rectangle 2">
            <a:extLst>
              <a:ext uri="{FF2B5EF4-FFF2-40B4-BE49-F238E27FC236}">
                <a16:creationId xmlns:a16="http://schemas.microsoft.com/office/drawing/2014/main" id="{1E853017-DCB4-BC40-980B-8ADF445C8194}"/>
              </a:ext>
            </a:extLst>
          </p:cNvPr>
          <p:cNvSpPr/>
          <p:nvPr/>
        </p:nvSpPr>
        <p:spPr>
          <a:xfrm>
            <a:off x="359979" y="1176730"/>
            <a:ext cx="7472055" cy="3600986"/>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Mosaic NAIP Imagery from 2010 and calculate NDVI</a:t>
            </a:r>
          </a:p>
          <a:p>
            <a:pPr>
              <a:lnSpc>
                <a:spcPct val="100000"/>
              </a:lnSpc>
              <a:spcBef>
                <a:spcPts val="0"/>
              </a:spcBef>
              <a:spcAft>
                <a:spcPts val="600"/>
              </a:spcAft>
              <a:buClr>
                <a:srgbClr val="379CC3"/>
              </a:buClr>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Create “texture layer” to differentiate grass from trees</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Run unsupervised classification with NDVI layer, texture layer, and bands 1-4 of NAIP imagery</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Create tree canopy layer</a:t>
            </a:r>
          </a:p>
        </p:txBody>
      </p:sp>
      <p:pic>
        <p:nvPicPr>
          <p:cNvPr id="6" name="Picture 5">
            <a:extLst>
              <a:ext uri="{FF2B5EF4-FFF2-40B4-BE49-F238E27FC236}">
                <a16:creationId xmlns:a16="http://schemas.microsoft.com/office/drawing/2014/main" id="{51B35DEA-488F-F44E-BF49-B783225E8448}"/>
              </a:ext>
            </a:extLst>
          </p:cNvPr>
          <p:cNvPicPr>
            <a:picLocks/>
          </p:cNvPicPr>
          <p:nvPr/>
        </p:nvPicPr>
        <p:blipFill rotWithShape="1">
          <a:blip r:embed="rId4">
            <a:extLst>
              <a:ext uri="{28A0092B-C50C-407E-A947-70E740481C1C}">
                <a14:useLocalDpi xmlns:a14="http://schemas.microsoft.com/office/drawing/2010/main" val="0"/>
              </a:ext>
            </a:extLst>
          </a:blip>
          <a:srcRect l="8916" r="11228" b="10301"/>
          <a:stretch/>
        </p:blipFill>
        <p:spPr>
          <a:xfrm>
            <a:off x="8211312" y="914400"/>
            <a:ext cx="3172968" cy="4572000"/>
          </a:xfrm>
          <a:prstGeom prst="rect">
            <a:avLst/>
          </a:prstGeom>
        </p:spPr>
      </p:pic>
      <p:sp>
        <p:nvSpPr>
          <p:cNvPr id="7" name="TextBox 6"/>
          <p:cNvSpPr txBox="1"/>
          <p:nvPr/>
        </p:nvSpPr>
        <p:spPr>
          <a:xfrm>
            <a:off x="8810430" y="5468325"/>
            <a:ext cx="2194882" cy="307777"/>
          </a:xfrm>
          <a:prstGeom prst="rect">
            <a:avLst/>
          </a:prstGeom>
          <a:noFill/>
        </p:spPr>
        <p:txBody>
          <a:bodyPr wrap="square" rtlCol="0">
            <a:spAutoFit/>
          </a:bodyPr>
          <a:lstStyle/>
          <a:p>
            <a:r>
              <a:rPr lang="en-US" sz="1400" dirty="0"/>
              <a:t>0     0.5      1                 2   </a:t>
            </a:r>
          </a:p>
        </p:txBody>
      </p:sp>
      <p:sp>
        <p:nvSpPr>
          <p:cNvPr id="8" name="Rectangle 7"/>
          <p:cNvSpPr/>
          <p:nvPr/>
        </p:nvSpPr>
        <p:spPr>
          <a:xfrm>
            <a:off x="8935205" y="57502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03961" y="57502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58889" y="5750256"/>
            <a:ext cx="914400"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617899" y="5810742"/>
            <a:ext cx="579943" cy="307777"/>
          </a:xfrm>
          <a:prstGeom prst="rect">
            <a:avLst/>
          </a:prstGeom>
          <a:noFill/>
        </p:spPr>
        <p:txBody>
          <a:bodyPr wrap="square" rtlCol="0">
            <a:spAutoFit/>
          </a:bodyPr>
          <a:lstStyle/>
          <a:p>
            <a:r>
              <a:rPr lang="en-US" sz="1400" dirty="0"/>
              <a:t>km</a:t>
            </a:r>
          </a:p>
        </p:txBody>
      </p:sp>
    </p:spTree>
    <p:extLst>
      <p:ext uri="{BB962C8B-B14F-4D97-AF65-F5344CB8AC3E}">
        <p14:creationId xmlns:p14="http://schemas.microsoft.com/office/powerpoint/2010/main" val="1869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16037</TotalTime>
  <Words>3902</Words>
  <Application>Microsoft Macintosh PowerPoint</Application>
  <PresentationFormat>Widescreen</PresentationFormat>
  <Paragraphs>316</Paragraphs>
  <Slides>20</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Times New Roman</vt:lpstr>
      <vt:lpstr>Webdings</vt:lpstr>
      <vt:lpstr>Office Theme</vt:lpstr>
      <vt:lpstr>PowerPoint Presentation</vt:lpstr>
      <vt:lpstr>Background</vt:lpstr>
      <vt:lpstr>PowerPoint Presentation</vt:lpstr>
      <vt:lpstr>PowerPoint Presentation</vt:lpstr>
      <vt:lpstr>PowerPoint Presentation</vt:lpstr>
      <vt:lpstr>PowerPoint Presentation</vt:lpstr>
      <vt:lpstr>PowerPoint Presentation</vt:lpstr>
      <vt:lpstr>Ancillary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Microsoft Office User</cp:lastModifiedBy>
  <cp:revision>293</cp:revision>
  <dcterms:created xsi:type="dcterms:W3CDTF">2019-02-11T19:14:02Z</dcterms:created>
  <dcterms:modified xsi:type="dcterms:W3CDTF">2019-04-01T15:01:40Z</dcterms:modified>
</cp:coreProperties>
</file>