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18" r:id="rId3"/>
    <p:sldId id="317" r:id="rId4"/>
    <p:sldId id="299" r:id="rId5"/>
    <p:sldId id="302" r:id="rId6"/>
    <p:sldId id="316" r:id="rId7"/>
    <p:sldId id="303" r:id="rId8"/>
    <p:sldId id="315" r:id="rId9"/>
    <p:sldId id="308" r:id="rId10"/>
    <p:sldId id="307" r:id="rId11"/>
    <p:sldId id="309" r:id="rId12"/>
    <p:sldId id="311" r:id="rId13"/>
    <p:sldId id="310" r:id="rId14"/>
    <p:sldId id="313" r:id="rId15"/>
    <p:sldId id="295" r:id="rId16"/>
    <p:sldId id="319" r:id="rId17"/>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318"/>
            <p14:sldId id="317"/>
            <p14:sldId id="299"/>
            <p14:sldId id="302"/>
            <p14:sldId id="316"/>
            <p14:sldId id="303"/>
            <p14:sldId id="315"/>
            <p14:sldId id="308"/>
            <p14:sldId id="307"/>
            <p14:sldId id="309"/>
            <p14:sldId id="311"/>
            <p14:sldId id="310"/>
            <p14:sldId id="313"/>
            <p14:sldId id="295"/>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Nicole Pihl" initials="NP" lastIdx="60" clrIdx="1">
    <p:extLst>
      <p:ext uri="{19B8F6BF-5375-455C-9EA6-DF929625EA0E}">
        <p15:presenceInfo xmlns:p15="http://schemas.microsoft.com/office/powerpoint/2012/main" userId="bd022cf4f805ca43" providerId="Windows Live"/>
      </p:ext>
    </p:extLst>
  </p:cmAuthor>
  <p:cmAuthor id="3" name="Celeste Gambino" initials="CG" lastIdx="20" clrIdx="2">
    <p:extLst>
      <p:ext uri="{19B8F6BF-5375-455C-9EA6-DF929625EA0E}">
        <p15:presenceInfo xmlns:p15="http://schemas.microsoft.com/office/powerpoint/2012/main" userId="Celeste Gambino" providerId="None"/>
      </p:ext>
    </p:extLst>
  </p:cmAuthor>
  <p:cmAuthor id="4" name="Neugebauer, Sydney E. (LARC-E3)[SSAI DEVELOP]" initials="NSE(D" lastIdx="10" clrIdx="3">
    <p:extLst>
      <p:ext uri="{19B8F6BF-5375-455C-9EA6-DF929625EA0E}">
        <p15:presenceInfo xmlns:p15="http://schemas.microsoft.com/office/powerpoint/2012/main" userId="S-1-5-21-330711430-3775241029-4075259233-896048" providerId="AD"/>
      </p:ext>
    </p:extLst>
  </p:cmAuthor>
  <p:cmAuthor id="5" name="Bengtsson, Zachary A. (ARC-SGE)[SSAI DEVELOP]" initials="BZA(D" lastIdx="11" clrIdx="4">
    <p:extLst>
      <p:ext uri="{19B8F6BF-5375-455C-9EA6-DF929625EA0E}">
        <p15:presenceInfo xmlns:p15="http://schemas.microsoft.com/office/powerpoint/2012/main" userId="S-1-5-21-330711430-3775241029-4075259233-8332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FFFFFF"/>
    <a:srgbClr val="ADD0E1"/>
    <a:srgbClr val="636684"/>
    <a:srgbClr val="8C8EA4"/>
    <a:srgbClr val="3F4268"/>
    <a:srgbClr val="6368A5"/>
    <a:srgbClr val="7EB761"/>
    <a:srgbClr val="3289B4"/>
    <a:srgbClr val="74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40" autoAdjust="0"/>
    <p:restoredTop sz="82153" autoAdjust="0"/>
  </p:normalViewPr>
  <p:slideViewPr>
    <p:cSldViewPr snapToGrid="0" showGuides="1">
      <p:cViewPr>
        <p:scale>
          <a:sx n="80" d="100"/>
          <a:sy n="80" d="100"/>
        </p:scale>
        <p:origin x="144" y="512"/>
      </p:cViewPr>
      <p:guideLst/>
    </p:cSldViewPr>
  </p:slideViewPr>
  <p:notesTextViewPr>
    <p:cViewPr>
      <p:scale>
        <a:sx n="100" d="100"/>
        <a:sy n="100" d="100"/>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6C69B2DE-33C0-4AFF-95CD-552AC01F8423}" type="datetimeFigureOut">
              <a:rPr lang="en-US" smtClean="0"/>
              <a:t>1/5/20</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44E9290D-ABBD-4E7C-9C58-71B3335E0302}" type="datetimeFigureOut">
              <a:rPr lang="en-US" smtClean="0"/>
              <a:t>1/5/20</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ceancolor.gsfc.nasa.gov/"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oceancolor.gsfc.nasa.gov/" TargetMode="External"/><Relationship Id="rId4" Type="http://schemas.openxmlformats.org/officeDocument/2006/relationships/hyperlink" Target="https://pixabay.com/photos/earth-blue-planet-globe-planet-1101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adm.org/data.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earth-blue-planet-globe-planet-1101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photos/earth-blue-planet-globe-planet-1101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photos/earth-blue-planet-globe-planet-11015/"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oceancolor.gsfc.nasa.gov/" TargetMode="External"/><Relationship Id="rId5" Type="http://schemas.openxmlformats.org/officeDocument/2006/relationships/hyperlink" Target="https://developers.google.com/earth-engine/datasets/catalog/UQ_murray_Intertidal_v1_1_global_intertidal" TargetMode="External"/><Relationship Id="rId4" Type="http://schemas.openxmlformats.org/officeDocument/2006/relationships/hyperlink" Target="https://data.europa.eu/euodp/en/data/dataset/jrc-gswe-global-surface-water-explorer-v1"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ata.europa.eu/euodp/en/data/dataset/jrc-gswe-global-surface-water-explorer-v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ixabay.com/photos/earth-blue-planet-globe-planet-11015/" TargetMode="External"/><Relationship Id="rId4" Type="http://schemas.openxmlformats.org/officeDocument/2006/relationships/hyperlink" Target="https://developers.google.com/earth-engine/datasets/catalog/UQ_murray_Intertidal_v1_1_global_intertid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thank you for coming</a:t>
            </a:r>
            <a:r>
              <a:rPr lang="en-US" baseline="0" dirty="0"/>
              <a:t>.</a:t>
            </a:r>
          </a:p>
          <a:p>
            <a:endParaRPr lang="en-US" baseline="0" dirty="0"/>
          </a:p>
          <a:p>
            <a:r>
              <a:rPr lang="en-US" baseline="0" dirty="0"/>
              <a:t>We are the Central Java Disasters team, working out of the Massachusetts-Boston Node, for the NASA DEVELOP program.  DEVELOP is a capacity building program that strives to bridge the gap between local environmental issues and NASA Earth Observations.</a:t>
            </a:r>
          </a:p>
          <a:p>
            <a:endParaRPr lang="en-US" baseline="0" dirty="0"/>
          </a:p>
          <a:p>
            <a:r>
              <a:rPr lang="en-US" baseline="0" dirty="0"/>
              <a:t>Introduce each participant for the Fall 2019 Term: Ahmed </a:t>
            </a:r>
            <a:r>
              <a:rPr lang="en-US" baseline="0" dirty="0" err="1"/>
              <a:t>Baqai</a:t>
            </a:r>
            <a:r>
              <a:rPr lang="en-US" baseline="0" dirty="0"/>
              <a:t>, Dianna Farrell, Erica Issenberg, Nicole </a:t>
            </a:r>
            <a:r>
              <a:rPr lang="en-US" baseline="0" dirty="0" err="1"/>
              <a:t>Ramberg</a:t>
            </a:r>
            <a:r>
              <a:rPr lang="en-US" baseline="0" dirty="0"/>
              <a:t>-Pihl</a:t>
            </a:r>
          </a:p>
          <a:p>
            <a:endParaRPr lang="en-US" baseline="0" dirty="0"/>
          </a:p>
          <a:p>
            <a:r>
              <a:rPr lang="en-US" baseline="0" dirty="0"/>
              <a:t>Today, we are excited to share what we have been working on over the last 10 weeks; </a:t>
            </a:r>
            <a:r>
              <a:rPr lang="en-US" i="1" baseline="0" dirty="0"/>
              <a:t>Evaluating Coastal Flooding and Related Marine Turbidity Variations Caused by Extreme Tidal Inundation Events in Central Java, Indonesia</a:t>
            </a:r>
            <a:r>
              <a:rPr lang="en-US" i="0" baseline="0" dirty="0"/>
              <a:t>.</a:t>
            </a:r>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687261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Methodology for Turbidity Estimation Maps: </a:t>
                </a:r>
                <a:endParaRPr lang="en-US" b="0" dirty="0">
                  <a:effectLst/>
                </a:endParaRPr>
              </a:p>
              <a:p>
                <a:pPr rtl="0" fontAlgn="base"/>
                <a:r>
                  <a:rPr lang="en-US" sz="1200" b="0" i="0" u="none" strike="noStrike" kern="1200" dirty="0">
                    <a:solidFill>
                      <a:schemeClr val="tx1"/>
                    </a:solidFill>
                    <a:effectLst/>
                    <a:latin typeface="+mn-lt"/>
                    <a:ea typeface="+mn-ea"/>
                    <a:cs typeface="+mn-cs"/>
                  </a:rPr>
                  <a:t>Project partners will use these maps to assess turbidity along Central Java Coast.</a:t>
                </a:r>
              </a:p>
              <a:p>
                <a:pPr rtl="0"/>
                <a:r>
                  <a:rPr lang="en-US" sz="1200" b="0" i="0" u="none" strike="noStrike" kern="1200" dirty="0">
                    <a:solidFill>
                      <a:schemeClr val="tx1"/>
                    </a:solidFill>
                    <a:effectLst/>
                    <a:latin typeface="+mn-lt"/>
                    <a:ea typeface="+mn-ea"/>
                    <a:cs typeface="+mn-cs"/>
                  </a:rPr>
                  <a:t>This is important because </a:t>
                </a:r>
                <a:r>
                  <a:rPr lang="en-US" sz="1200" b="0" i="0" u="sng" kern="1200" dirty="0">
                    <a:solidFill>
                      <a:schemeClr val="tx1"/>
                    </a:solidFill>
                    <a:effectLst/>
                    <a:latin typeface="+mn-lt"/>
                    <a:ea typeface="+mn-ea"/>
                    <a:cs typeface="+mn-cs"/>
                  </a:rPr>
                  <a:t>turbid water impacts water quality, marine ecosystems and fisheries</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Indonesia is experiencing problems with water quality and many people rely on marine ecosystems and fisheries for their livelihood.</a:t>
                </a:r>
                <a:endParaRPr lang="en-US" b="0" dirty="0">
                  <a:effectLst/>
                </a:endParaRPr>
              </a:p>
              <a:p>
                <a:pPr rtl="0" fontAlgn="base"/>
                <a:r>
                  <a:rPr lang="en-US" sz="1200" b="0" i="0" u="none" strike="noStrike" kern="1200" dirty="0">
                    <a:solidFill>
                      <a:schemeClr val="tx1"/>
                    </a:solidFill>
                    <a:effectLst/>
                    <a:latin typeface="+mn-lt"/>
                    <a:ea typeface="+mn-ea"/>
                    <a:cs typeface="+mn-cs"/>
                  </a:rPr>
                  <a:t>Identify scale and frequency of data: Partners are interested in</a:t>
                </a:r>
                <a:r>
                  <a:rPr lang="en-US" sz="1200" b="0" i="0" u="sng" strike="noStrike" kern="1200" dirty="0">
                    <a:solidFill>
                      <a:schemeClr val="tx1"/>
                    </a:solidFill>
                    <a:effectLst/>
                    <a:latin typeface="+mn-lt"/>
                    <a:ea typeface="+mn-ea"/>
                    <a:cs typeface="+mn-cs"/>
                  </a:rPr>
                  <a:t> annual turbidity maps for both winter Monsoon season (Jan-Feb) and dry summer season for the past decade</a:t>
                </a:r>
                <a:r>
                  <a:rPr lang="en-US" sz="1200" b="0" i="0" u="none" strike="noStrike" kern="1200" dirty="0">
                    <a:solidFill>
                      <a:schemeClr val="tx1"/>
                    </a:solidFill>
                    <a:effectLst/>
                    <a:latin typeface="+mn-lt"/>
                    <a:ea typeface="+mn-ea"/>
                    <a:cs typeface="+mn-cs"/>
                  </a:rPr>
                  <a:t>.</a:t>
                </a:r>
              </a:p>
              <a:p>
                <a:pPr rtl="0"/>
                <a:r>
                  <a:rPr lang="en-US" sz="1200" b="0" i="0" u="none" strike="noStrike" kern="1200" dirty="0">
                    <a:solidFill>
                      <a:schemeClr val="tx1"/>
                    </a:solidFill>
                    <a:effectLst/>
                    <a:latin typeface="+mn-lt"/>
                    <a:ea typeface="+mn-ea"/>
                    <a:cs typeface="+mn-cs"/>
                  </a:rPr>
                  <a:t>Partners interested in Monsoon season because </a:t>
                </a:r>
                <a:r>
                  <a:rPr lang="en-US" sz="1200" b="0" i="0" u="sng" kern="1200" dirty="0">
                    <a:solidFill>
                      <a:schemeClr val="tx1"/>
                    </a:solidFill>
                    <a:effectLst/>
                    <a:latin typeface="+mn-lt"/>
                    <a:ea typeface="+mn-ea"/>
                    <a:cs typeface="+mn-cs"/>
                  </a:rPr>
                  <a:t>increased precipitation and associated flooding and storm surge leads to increased levels and variability in turbidity.</a:t>
                </a:r>
                <a:endParaRPr lang="en-US" b="0" dirty="0">
                  <a:effectLst/>
                </a:endParaRPr>
              </a:p>
              <a:p>
                <a:pPr rtl="0" fontAlgn="base"/>
                <a:r>
                  <a:rPr lang="en-US" sz="1200" b="0" i="0" u="sng" strike="noStrike" kern="1200" dirty="0">
                    <a:solidFill>
                      <a:schemeClr val="tx1"/>
                    </a:solidFill>
                    <a:effectLst/>
                    <a:latin typeface="+mn-lt"/>
                    <a:ea typeface="+mn-ea"/>
                    <a:cs typeface="+mn-cs"/>
                  </a:rPr>
                  <a:t>Download Aqua MODIS, 8-day, 500-m, Level-2 Surface Reflectance data</a:t>
                </a:r>
                <a:r>
                  <a:rPr lang="en-US" sz="1200" b="0" i="0" u="none" strike="noStrike" kern="1200" dirty="0">
                    <a:solidFill>
                      <a:schemeClr val="tx1"/>
                    </a:solidFill>
                    <a:effectLst/>
                    <a:latin typeface="+mn-lt"/>
                    <a:ea typeface="+mn-ea"/>
                    <a:cs typeface="+mn-cs"/>
                  </a:rPr>
                  <a:t> from NASA Ocean Color website </a:t>
                </a:r>
                <a:r>
                  <a:rPr lang="en-US" sz="1200" b="0" i="0" u="sng" strike="noStrike" kern="1200" dirty="0">
                    <a:solidFill>
                      <a:schemeClr val="tx1"/>
                    </a:solidFill>
                    <a:effectLst/>
                    <a:latin typeface="+mn-lt"/>
                    <a:ea typeface="+mn-ea"/>
                    <a:cs typeface="+mn-cs"/>
                    <a:hlinkClick r:id="rId3"/>
                  </a:rPr>
                  <a:t>https://oceancolor.gsfc.nasa.gov/</a:t>
                </a:r>
                <a:endParaRPr lang="en-US" sz="1200" b="0"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rPr>
                  <a:t>Upload data into </a:t>
                </a:r>
                <a:r>
                  <a:rPr lang="en-US" sz="1200" b="0" i="0" u="sng" strike="noStrike" kern="1200" dirty="0" err="1">
                    <a:solidFill>
                      <a:schemeClr val="tx1"/>
                    </a:solidFill>
                    <a:effectLst/>
                    <a:latin typeface="+mn-lt"/>
                    <a:ea typeface="+mn-ea"/>
                    <a:cs typeface="+mn-cs"/>
                  </a:rPr>
                  <a:t>SeaWIFS</a:t>
                </a:r>
                <a:r>
                  <a:rPr lang="en-US" sz="1200" b="0" i="0" u="sng" strike="noStrike" kern="1200" dirty="0">
                    <a:solidFill>
                      <a:schemeClr val="tx1"/>
                    </a:solidFill>
                    <a:effectLst/>
                    <a:latin typeface="+mn-lt"/>
                    <a:ea typeface="+mn-ea"/>
                    <a:cs typeface="+mn-cs"/>
                  </a:rPr>
                  <a:t> Data Analysis System (</a:t>
                </a:r>
                <a:r>
                  <a:rPr lang="en-US" sz="1200" b="0" i="0" u="sng" strike="noStrike" kern="1200" dirty="0" err="1">
                    <a:solidFill>
                      <a:schemeClr val="tx1"/>
                    </a:solidFill>
                    <a:effectLst/>
                    <a:latin typeface="+mn-lt"/>
                    <a:ea typeface="+mn-ea"/>
                    <a:cs typeface="+mn-cs"/>
                  </a:rPr>
                  <a:t>SeaDAS</a:t>
                </a:r>
                <a:r>
                  <a:rPr lang="en-US" sz="1200" b="0" i="0" u="sng"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rPr>
                  <a:t>Calculated the water reflectance</a:t>
                </a:r>
                <a:r>
                  <a:rPr lang="en-US" sz="1200" b="0" i="0" u="none" strike="noStrike" kern="1200" dirty="0">
                    <a:solidFill>
                      <a:schemeClr val="tx1"/>
                    </a:solidFill>
                    <a:effectLst/>
                    <a:latin typeface="+mn-lt"/>
                    <a:ea typeface="+mn-ea"/>
                    <a:cs typeface="+mn-cs"/>
                  </a:rPr>
                  <a:t> using the 645 nm band, which is in the red part of the visible spectrum. </a:t>
                </a:r>
              </a:p>
              <a:p>
                <a:pPr rtl="0"/>
                <a:r>
                  <a:rPr lang="en-US" sz="1200" b="0" i="0" u="none" strike="noStrike" kern="1200" dirty="0">
                    <a:solidFill>
                      <a:schemeClr val="tx1"/>
                    </a:solidFill>
                    <a:effectLst/>
                    <a:latin typeface="+mn-lt"/>
                    <a:ea typeface="+mn-ea"/>
                    <a:cs typeface="+mn-cs"/>
                  </a:rPr>
                  <a:t>The image shows the water reflectance band.</a:t>
                </a:r>
                <a:endParaRPr lang="en-US" b="0" dirty="0">
                  <a:effectLst/>
                </a:endParaRPr>
              </a:p>
              <a:p>
                <a:pPr rtl="0" fontAlgn="base"/>
                <a:r>
                  <a:rPr lang="en-US" sz="1200" b="0" i="0" u="none" strike="noStrike" kern="1200" dirty="0">
                    <a:solidFill>
                      <a:schemeClr val="tx1"/>
                    </a:solidFill>
                    <a:effectLst/>
                    <a:latin typeface="+mn-lt"/>
                    <a:ea typeface="+mn-ea"/>
                    <a:cs typeface="+mn-cs"/>
                  </a:rPr>
                  <a:t>To generate turbidity maps, we a</a:t>
                </a:r>
                <a:r>
                  <a:rPr lang="en-US" sz="1200" b="0" i="0" u="sng" strike="noStrike" kern="1200" dirty="0">
                    <a:solidFill>
                      <a:schemeClr val="tx1"/>
                    </a:solidFill>
                    <a:effectLst/>
                    <a:latin typeface="+mn-lt"/>
                    <a:ea typeface="+mn-ea"/>
                    <a:cs typeface="+mn-cs"/>
                  </a:rPr>
                  <a:t>pplied the </a:t>
                </a:r>
                <a:r>
                  <a:rPr lang="en-US" sz="1200" b="0" i="0" u="sng" strike="noStrike" kern="1200" dirty="0" err="1">
                    <a:solidFill>
                      <a:schemeClr val="tx1"/>
                    </a:solidFill>
                    <a:effectLst/>
                    <a:latin typeface="+mn-lt"/>
                    <a:ea typeface="+mn-ea"/>
                    <a:cs typeface="+mn-cs"/>
                  </a:rPr>
                  <a:t>Dogliotti</a:t>
                </a:r>
                <a:r>
                  <a:rPr lang="en-US" sz="1200" b="0" i="0" u="sng" strike="noStrike" kern="1200" dirty="0">
                    <a:solidFill>
                      <a:schemeClr val="tx1"/>
                    </a:solidFill>
                    <a:effectLst/>
                    <a:latin typeface="+mn-lt"/>
                    <a:ea typeface="+mn-ea"/>
                    <a:cs typeface="+mn-cs"/>
                  </a:rPr>
                  <a:t> Turbidity algorithm on the water reflectance band.</a:t>
                </a:r>
                <a:endParaRPr lang="en-US" sz="1200" b="0" i="0" u="none" strike="noStrike" kern="1200" dirty="0">
                  <a:solidFill>
                    <a:schemeClr val="tx1"/>
                  </a:solidFill>
                  <a:effectLst/>
                  <a:latin typeface="+mn-lt"/>
                  <a:ea typeface="+mn-ea"/>
                  <a:cs typeface="+mn-cs"/>
                </a:endParaRPr>
              </a:p>
              <a:p>
                <a:pPr rtl="0"/>
                <a:r>
                  <a:rPr lang="en-US" sz="1200" b="0" i="0" u="none" strike="noStrike" kern="1200" dirty="0" err="1">
                    <a:solidFill>
                      <a:schemeClr val="tx1"/>
                    </a:solidFill>
                    <a:effectLst/>
                    <a:latin typeface="+mn-lt"/>
                    <a:ea typeface="+mn-ea"/>
                    <a:cs typeface="+mn-cs"/>
                  </a:rPr>
                  <a:t>Dogliotti</a:t>
                </a:r>
                <a:r>
                  <a:rPr lang="en-US" sz="1200" b="0" i="0" u="none" strike="noStrike" kern="1200" dirty="0">
                    <a:solidFill>
                      <a:schemeClr val="tx1"/>
                    </a:solidFill>
                    <a:effectLst/>
                    <a:latin typeface="+mn-lt"/>
                    <a:ea typeface="+mn-ea"/>
                    <a:cs typeface="+mn-cs"/>
                  </a:rPr>
                  <a:t> algorithm is commonly used to estimate turbidity. The equation is shown here.</a:t>
                </a:r>
                <a:endParaRPr lang="en-US" b="0" dirty="0">
                  <a:effectLst/>
                </a:endParaRPr>
              </a:p>
              <a:p>
                <a:pPr rtl="0" fontAlgn="base"/>
                <a:r>
                  <a:rPr lang="en-US" sz="1200" b="0" i="0" u="sng" strike="noStrike" kern="1200" dirty="0">
                    <a:solidFill>
                      <a:schemeClr val="tx1"/>
                    </a:solidFill>
                    <a:effectLst/>
                    <a:latin typeface="+mn-lt"/>
                    <a:ea typeface="+mn-ea"/>
                    <a:cs typeface="+mn-cs"/>
                  </a:rPr>
                  <a:t>Selected the best images</a:t>
                </a:r>
                <a:r>
                  <a:rPr lang="en-US" sz="1200" b="0" i="0" u="none" strike="noStrike" kern="1200" dirty="0">
                    <a:solidFill>
                      <a:schemeClr val="tx1"/>
                    </a:solidFill>
                    <a:effectLst/>
                    <a:latin typeface="+mn-lt"/>
                    <a:ea typeface="+mn-ea"/>
                    <a:cs typeface="+mn-cs"/>
                  </a:rPr>
                  <a:t> from each winter Monsoon season and dry summer season </a:t>
                </a:r>
                <a:r>
                  <a:rPr lang="en-US" sz="1200" b="0" i="0" u="sng" strike="noStrike" kern="1200" dirty="0">
                    <a:solidFill>
                      <a:schemeClr val="tx1"/>
                    </a:solidFill>
                    <a:effectLst/>
                    <a:latin typeface="+mn-lt"/>
                    <a:ea typeface="+mn-ea"/>
                    <a:cs typeface="+mn-cs"/>
                  </a:rPr>
                  <a:t>to assemble into a map package for our partners.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Finding images with good coverage in Jan-Feb was difficult. To compensate for limited data availability, we </a:t>
                </a:r>
                <a:r>
                  <a:rPr lang="en-US" sz="1200" b="0" i="0" u="sng" kern="1200" dirty="0">
                    <a:solidFill>
                      <a:schemeClr val="tx1"/>
                    </a:solidFill>
                    <a:effectLst/>
                    <a:latin typeface="+mn-lt"/>
                    <a:ea typeface="+mn-ea"/>
                    <a:cs typeface="+mn-cs"/>
                  </a:rPr>
                  <a:t>expanded time frame to Dec-Mar.</a:t>
                </a:r>
                <a:endParaRPr lang="en-US" b="0" dirty="0">
                  <a:effectLst/>
                </a:endParaRPr>
              </a:p>
              <a:p>
                <a:endParaRPr lang="en-US" sz="1200" dirty="0"/>
              </a:p>
              <a:p>
                <a:pPr defTabSz="924458"/>
                <a:r>
                  <a:rPr lang="en-US" sz="1200" dirty="0"/>
                  <a:t>------------------------------Image Information Below ------------------------------</a:t>
                </a:r>
              </a:p>
              <a:p>
                <a:pPr defTabSz="924458"/>
                <a:endParaRPr lang="en-US" sz="1200" kern="1200" baseline="0" dirty="0">
                  <a:solidFill>
                    <a:schemeClr val="tx1"/>
                  </a:solidFill>
                  <a:effectLst/>
                  <a:latin typeface="+mn-lt"/>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Credit: Aqua MODIS (Moderate Resolution Imaging </a:t>
                </a:r>
                <a:r>
                  <a:rPr lang="en-US" sz="1200" kern="1200" baseline="0" dirty="0" err="1">
                    <a:solidFill>
                      <a:schemeClr val="tx1"/>
                    </a:solidFill>
                    <a:effectLst/>
                    <a:latin typeface="+mn-lt"/>
                    <a:ea typeface="+mn-ea"/>
                    <a:cs typeface="+mn-cs"/>
                  </a:rPr>
                  <a:t>Spectroradiometer</a:t>
                </a:r>
                <a:r>
                  <a:rPr lang="en-US" sz="1200" kern="1200" baseline="0" dirty="0">
                    <a:solidFill>
                      <a:schemeClr val="tx1"/>
                    </a:solidFill>
                    <a:effectLst/>
                    <a:latin typeface="+mn-lt"/>
                    <a:ea typeface="+mn-ea"/>
                    <a:cs typeface="+mn-cs"/>
                  </a:rPr>
                  <a:t>) -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Source: </a:t>
                </a:r>
                <a:r>
                  <a:rPr lang="en-US" sz="1200" kern="1200" baseline="0" dirty="0" err="1">
                    <a:solidFill>
                      <a:schemeClr val="tx1"/>
                    </a:solidFill>
                    <a:effectLst/>
                    <a:latin typeface="+mn-lt"/>
                    <a:ea typeface="+mn-ea"/>
                    <a:cs typeface="+mn-cs"/>
                  </a:rPr>
                  <a:t>DEVELOPedia</a:t>
                </a:r>
                <a:endParaRPr lang="en-US" sz="1200" baseline="0" dirty="0"/>
              </a:p>
              <a:p>
                <a:pPr marL="0" marR="0" lvl="0" indent="0" algn="l" defTabSz="924458"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24458" rtl="0" eaLnBrk="1" fontAlgn="auto" latinLnBrk="0" hangingPunct="1">
                  <a:lnSpc>
                    <a:spcPct val="100000"/>
                  </a:lnSpc>
                  <a:spcBef>
                    <a:spcPts val="0"/>
                  </a:spcBef>
                  <a:spcAft>
                    <a:spcPts val="0"/>
                  </a:spcAft>
                  <a:buClrTx/>
                  <a:buSzTx/>
                  <a:buFontTx/>
                  <a:buNone/>
                  <a:tabLst/>
                  <a:defRPr/>
                </a:pPr>
                <a:endParaRPr lang="en-US" dirty="0"/>
              </a:p>
              <a:p>
                <a:pPr marL="0" marR="0" lvl="0" indent="0" algn="l" defTabSz="924458" rtl="0" eaLnBrk="1" fontAlgn="auto" latinLnBrk="0" hangingPunct="1">
                  <a:lnSpc>
                    <a:spcPct val="100000"/>
                  </a:lnSpc>
                  <a:spcBef>
                    <a:spcPts val="0"/>
                  </a:spcBef>
                  <a:spcAft>
                    <a:spcPts val="0"/>
                  </a:spcAft>
                  <a:buClrTx/>
                  <a:buSzTx/>
                  <a:buFontTx/>
                  <a:buNone/>
                  <a:tabLst/>
                  <a:defRPr/>
                </a:pPr>
                <a:endParaRPr lang="en-US" dirty="0">
                  <a:hlinkClick r:id="rId4"/>
                </a:endParaRPr>
              </a:p>
              <a:p>
                <a:pPr marL="0" indent="0">
                  <a:buNone/>
                </a:pP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Methodolog</a:t>
                </a:r>
                <a:r>
                  <a:rPr lang="en-US" baseline="0" dirty="0" smtClean="0"/>
                  <a:t>y for Turbidity Estimation Maps: </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Download </a:t>
                </a:r>
                <a:r>
                  <a:rPr lang="en-US" sz="1200" kern="1200" dirty="0">
                    <a:solidFill>
                      <a:schemeClr val="tx1"/>
                    </a:solidFill>
                    <a:effectLst/>
                    <a:latin typeface="+mn-lt"/>
                    <a:ea typeface="+mn-ea"/>
                    <a:cs typeface="+mn-cs"/>
                  </a:rPr>
                  <a:t>MODIS Level-2 Surface Reflectance data from NASA Ocean Color website </a:t>
                </a:r>
                <a:r>
                  <a:rPr lang="en-US" sz="1200" kern="1200" dirty="0">
                    <a:solidFill>
                      <a:schemeClr val="tx1"/>
                    </a:solidFill>
                    <a:effectLst/>
                    <a:latin typeface="+mn-lt"/>
                    <a:ea typeface="+mn-ea"/>
                    <a:cs typeface="+mn-cs"/>
                    <a:hlinkClick r:id="rId5"/>
                  </a:rPr>
                  <a:t>https://</a:t>
                </a:r>
                <a:r>
                  <a:rPr lang="en-US" sz="1200" kern="1200" dirty="0" smtClean="0">
                    <a:solidFill>
                      <a:schemeClr val="tx1"/>
                    </a:solidFill>
                    <a:effectLst/>
                    <a:latin typeface="+mn-lt"/>
                    <a:ea typeface="+mn-ea"/>
                    <a:cs typeface="+mn-cs"/>
                    <a:hlinkClick r:id="rId5"/>
                  </a:rPr>
                  <a:t>oceancolor.gsfc.nasa.gov/</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Upload </a:t>
                </a:r>
                <a:r>
                  <a:rPr lang="en-US" sz="1200" kern="1200" dirty="0">
                    <a:solidFill>
                      <a:schemeClr val="tx1"/>
                    </a:solidFill>
                    <a:effectLst/>
                    <a:latin typeface="+mn-lt"/>
                    <a:ea typeface="+mn-ea"/>
                    <a:cs typeface="+mn-cs"/>
                  </a:rPr>
                  <a:t>data into </a:t>
                </a:r>
                <a:r>
                  <a:rPr lang="en-US" sz="1200" kern="1200" dirty="0" err="1">
                    <a:solidFill>
                      <a:schemeClr val="tx1"/>
                    </a:solidFill>
                    <a:effectLst/>
                    <a:latin typeface="+mn-lt"/>
                    <a:ea typeface="+mn-ea"/>
                    <a:cs typeface="+mn-cs"/>
                  </a:rPr>
                  <a:t>SeaWIFS</a:t>
                </a:r>
                <a:r>
                  <a:rPr lang="en-US" sz="1200" kern="1200" dirty="0">
                    <a:solidFill>
                      <a:schemeClr val="tx1"/>
                    </a:solidFill>
                    <a:effectLst/>
                    <a:latin typeface="+mn-lt"/>
                    <a:ea typeface="+mn-ea"/>
                    <a:cs typeface="+mn-cs"/>
                  </a:rPr>
                  <a:t> Data Analysis System (</a:t>
                </a:r>
                <a:r>
                  <a:rPr lang="en-US" sz="1200" kern="1200" dirty="0" err="1" smtClean="0">
                    <a:solidFill>
                      <a:schemeClr val="tx1"/>
                    </a:solidFill>
                    <a:effectLst/>
                    <a:latin typeface="+mn-lt"/>
                    <a:ea typeface="+mn-ea"/>
                    <a:cs typeface="+mn-cs"/>
                  </a:rPr>
                  <a:t>SeaDAS</a:t>
                </a:r>
                <a:r>
                  <a:rPr lang="en-US" sz="1200" kern="1200" dirty="0" smtClean="0">
                    <a:solidFill>
                      <a:schemeClr val="tx1"/>
                    </a:solidFill>
                    <a:effectLst/>
                    <a:latin typeface="+mn-lt"/>
                    <a:ea typeface="+mn-ea"/>
                    <a:cs typeface="+mn-cs"/>
                  </a:rPr>
                  <a:t>)</a:t>
                </a:r>
              </a:p>
              <a:p>
                <a:pPr marL="228600" indent="-228600">
                  <a:buAutoNum type="arabicPeriod"/>
                </a:pPr>
                <a:r>
                  <a:rPr lang="en-US" sz="1200" kern="1200" dirty="0" smtClean="0">
                    <a:solidFill>
                      <a:schemeClr val="tx1"/>
                    </a:solidFill>
                    <a:effectLst/>
                    <a:latin typeface="+mn-lt"/>
                    <a:ea typeface="+mn-ea"/>
                    <a:cs typeface="+mn-cs"/>
                  </a:rPr>
                  <a:t>Calculated </a:t>
                </a:r>
                <a:r>
                  <a:rPr lang="en-US" sz="1200" kern="1200" dirty="0">
                    <a:solidFill>
                      <a:schemeClr val="tx1"/>
                    </a:solidFill>
                    <a:effectLst/>
                    <a:latin typeface="+mn-lt"/>
                    <a:ea typeface="+mn-ea"/>
                    <a:cs typeface="+mn-cs"/>
                  </a:rPr>
                  <a:t>the 645 nm water reflectance from the remote sensing surface reflectance 645 nm </a:t>
                </a:r>
                <a:r>
                  <a:rPr lang="en-US" sz="1200" kern="1200" dirty="0" smtClean="0">
                    <a:solidFill>
                      <a:schemeClr val="tx1"/>
                    </a:solidFill>
                    <a:effectLst/>
                    <a:latin typeface="+mn-lt"/>
                    <a:ea typeface="+mn-ea"/>
                    <a:cs typeface="+mn-cs"/>
                  </a:rPr>
                  <a:t>band.</a:t>
                </a:r>
              </a:p>
              <a:p>
                <a:pPr marL="228600" indent="-228600">
                  <a:buAutoNum type="arabicPeriod"/>
                </a:pPr>
                <a:r>
                  <a:rPr lang="en-US" sz="1200" kern="1200" dirty="0" smtClean="0">
                    <a:solidFill>
                      <a:schemeClr val="tx1"/>
                    </a:solidFill>
                    <a:effectLst/>
                    <a:latin typeface="+mn-lt"/>
                    <a:ea typeface="+mn-ea"/>
                    <a:cs typeface="+mn-cs"/>
                  </a:rPr>
                  <a:t>Run </a:t>
                </a:r>
                <a:r>
                  <a:rPr lang="en-US" sz="1200" kern="1200" dirty="0">
                    <a:solidFill>
                      <a:schemeClr val="tx1"/>
                    </a:solidFill>
                    <a:effectLst/>
                    <a:latin typeface="+mn-lt"/>
                    <a:ea typeface="+mn-ea"/>
                    <a:cs typeface="+mn-cs"/>
                  </a:rPr>
                  <a:t>T. </a:t>
                </a:r>
                <a:r>
                  <a:rPr lang="en-US" sz="1200" kern="1200" dirty="0" err="1">
                    <a:solidFill>
                      <a:schemeClr val="tx1"/>
                    </a:solidFill>
                    <a:effectLst/>
                    <a:latin typeface="+mn-lt"/>
                    <a:ea typeface="+mn-ea"/>
                    <a:cs typeface="+mn-cs"/>
                  </a:rPr>
                  <a:t>Dogliotti</a:t>
                </a:r>
                <a:r>
                  <a:rPr lang="en-US" sz="1200" kern="1200" dirty="0">
                    <a:solidFill>
                      <a:schemeClr val="tx1"/>
                    </a:solidFill>
                    <a:effectLst/>
                    <a:latin typeface="+mn-lt"/>
                    <a:ea typeface="+mn-ea"/>
                    <a:cs typeface="+mn-cs"/>
                  </a:rPr>
                  <a:t> Turbidity algorithm on the 645nm </a:t>
                </a:r>
                <a:r>
                  <a:rPr lang="en-US" sz="1200" kern="1200" dirty="0" smtClean="0">
                    <a:solidFill>
                      <a:schemeClr val="tx1"/>
                    </a:solidFill>
                    <a:effectLst/>
                    <a:latin typeface="+mn-lt"/>
                    <a:ea typeface="+mn-ea"/>
                    <a:cs typeface="+mn-cs"/>
                  </a:rPr>
                  <a:t>band: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Estimate </a:t>
                </a:r>
                <a:r>
                  <a:rPr lang="en-US" sz="1200" kern="1200" dirty="0">
                    <a:solidFill>
                      <a:schemeClr val="tx1"/>
                    </a:solidFill>
                    <a:effectLst/>
                    <a:latin typeface="+mn-lt"/>
                    <a:ea typeface="+mn-ea"/>
                    <a:cs typeface="+mn-cs"/>
                  </a:rPr>
                  <a:t>the turbidity in the Java Sea using the semi-empirical single-band turbidity algorithm (</a:t>
                </a:r>
                <a:r>
                  <a:rPr lang="en-US" sz="1200" kern="1200" dirty="0" err="1">
                    <a:solidFill>
                      <a:schemeClr val="tx1"/>
                    </a:solidFill>
                    <a:effectLst/>
                    <a:latin typeface="+mn-lt"/>
                    <a:ea typeface="+mn-ea"/>
                    <a:cs typeface="+mn-cs"/>
                  </a:rPr>
                  <a:t>Dogliotti</a:t>
                </a:r>
                <a:r>
                  <a:rPr lang="en-US" sz="1200" kern="1200" dirty="0">
                    <a:solidFill>
                      <a:schemeClr val="tx1"/>
                    </a:solidFill>
                    <a:effectLst/>
                    <a:latin typeface="+mn-lt"/>
                    <a:ea typeface="+mn-ea"/>
                    <a:cs typeface="+mn-cs"/>
                  </a:rPr>
                  <a:t> et al., 2015; </a:t>
                </a:r>
                <a:r>
                  <a:rPr lang="en-US" sz="1200" kern="1200" dirty="0" err="1">
                    <a:solidFill>
                      <a:schemeClr val="tx1"/>
                    </a:solidFill>
                    <a:effectLst/>
                    <a:latin typeface="+mn-lt"/>
                    <a:ea typeface="+mn-ea"/>
                    <a:cs typeface="+mn-cs"/>
                  </a:rPr>
                  <a:t>Nechad</a:t>
                </a:r>
                <a:r>
                  <a:rPr lang="en-US" sz="1200" kern="1200" dirty="0">
                    <a:solidFill>
                      <a:schemeClr val="tx1"/>
                    </a:solidFill>
                    <a:effectLst/>
                    <a:latin typeface="+mn-lt"/>
                    <a:ea typeface="+mn-ea"/>
                    <a:cs typeface="+mn-cs"/>
                  </a:rPr>
                  <a:t>, Ruddick, &amp; </a:t>
                </a:r>
                <a:r>
                  <a:rPr lang="en-US" sz="1200" kern="1200" dirty="0" err="1">
                    <a:solidFill>
                      <a:schemeClr val="tx1"/>
                    </a:solidFill>
                    <a:effectLst/>
                    <a:latin typeface="+mn-lt"/>
                    <a:ea typeface="+mn-ea"/>
                    <a:cs typeface="+mn-cs"/>
                  </a:rPr>
                  <a:t>Neukermans</a:t>
                </a:r>
                <a:r>
                  <a:rPr lang="en-US" sz="1200" kern="1200" dirty="0">
                    <a:solidFill>
                      <a:schemeClr val="tx1"/>
                    </a:solidFill>
                    <a:effectLst/>
                    <a:latin typeface="+mn-lt"/>
                    <a:ea typeface="+mn-ea"/>
                    <a:cs typeface="+mn-cs"/>
                  </a:rPr>
                  <a:t>, 2009)</a:t>
                </a:r>
                <a:r>
                  <a:rPr lang="en-US" sz="1200" kern="1200" baseline="0" dirty="0" smtClean="0">
                    <a:solidFill>
                      <a:schemeClr val="tx1"/>
                    </a:solidFill>
                    <a:effectLst/>
                    <a:latin typeface="+mn-lt"/>
                    <a:ea typeface="+mn-ea"/>
                    <a:cs typeface="+mn-cs"/>
                  </a:rPr>
                  <a:t>  </a:t>
                </a:r>
                <a:r>
                  <a:rPr lang="en-US" sz="1200" i="0" kern="1200">
                    <a:solidFill>
                      <a:schemeClr val="tx1"/>
                    </a:solidFill>
                    <a:effectLst/>
                    <a:latin typeface="+mn-lt"/>
                    <a:ea typeface="+mn-ea"/>
                    <a:cs typeface="+mn-cs"/>
                  </a:rPr>
                  <a:t>𝑇=(𝐴_𝑇^𝜆  𝜌_𝑤 (𝜆))/(1−(𝜌_𝑤 (𝜆))/𝐶^𝜆 )  [𝐹𝑁𝑈],</a:t>
                </a:r>
                <a:r>
                  <a:rPr lang="en-US" sz="1200" b="0" i="0" kern="1200" smtClean="0">
                    <a:solidFill>
                      <a:schemeClr val="tx1"/>
                    </a:solidFill>
                    <a:effectLst/>
                    <a:latin typeface="Cambria Math" panose="02040503050406030204" pitchFamily="18" charset="0"/>
                    <a:ea typeface="+mn-ea"/>
                    <a:cs typeface="+mn-cs"/>
                  </a:rPr>
                  <a:t>  </a:t>
                </a:r>
                <a:r>
                  <a:rPr lang="en-US" sz="1200" kern="1200" dirty="0" smtClean="0">
                    <a:solidFill>
                      <a:schemeClr val="tx1"/>
                    </a:solidFill>
                    <a:effectLst/>
                    <a:latin typeface="+mn-lt"/>
                    <a:ea typeface="+mn-ea"/>
                    <a:cs typeface="+mn-cs"/>
                  </a:rPr>
                  <a:t>where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refers to turbidity and </a:t>
                </a:r>
                <a:r>
                  <a:rPr lang="en-US" sz="1200" i="0" kern="1200">
                    <a:solidFill>
                      <a:schemeClr val="tx1"/>
                    </a:solidFill>
                    <a:effectLst/>
                    <a:latin typeface="+mn-lt"/>
                    <a:ea typeface="+mn-ea"/>
                    <a:cs typeface="+mn-cs"/>
                  </a:rPr>
                  <a:t>𝜌_𝑤 (𝜆)</a:t>
                </a:r>
                <a:r>
                  <a:rPr lang="en-US" sz="1200" kern="1200" dirty="0">
                    <a:solidFill>
                      <a:schemeClr val="tx1"/>
                    </a:solidFill>
                    <a:effectLst/>
                    <a:latin typeface="+mn-lt"/>
                    <a:ea typeface="+mn-ea"/>
                    <a:cs typeface="+mn-cs"/>
                  </a:rPr>
                  <a:t> refers to water reflectance. The </a:t>
                </a:r>
                <a:r>
                  <a:rPr lang="en-US" sz="1200" i="0" kern="1200">
                    <a:solidFill>
                      <a:schemeClr val="tx1"/>
                    </a:solidFill>
                    <a:effectLst/>
                    <a:latin typeface="+mn-lt"/>
                    <a:ea typeface="+mn-ea"/>
                    <a:cs typeface="+mn-cs"/>
                  </a:rPr>
                  <a:t>𝜌_𝑤 (𝜆)</a:t>
                </a:r>
                <a:r>
                  <a:rPr lang="en-US" sz="1200" kern="1200" dirty="0">
                    <a:solidFill>
                      <a:schemeClr val="tx1"/>
                    </a:solidFill>
                    <a:effectLst/>
                    <a:latin typeface="+mn-lt"/>
                    <a:ea typeface="+mn-ea"/>
                    <a:cs typeface="+mn-cs"/>
                  </a:rPr>
                  <a:t> is related to remote sensing reflectance </a:t>
                </a:r>
                <a:r>
                  <a:rPr lang="en-US" sz="1200" i="0" kern="1200">
                    <a:solidFill>
                      <a:schemeClr val="tx1"/>
                    </a:solidFill>
                    <a:effectLst/>
                    <a:latin typeface="+mn-lt"/>
                    <a:ea typeface="+mn-ea"/>
                    <a:cs typeface="+mn-cs"/>
                  </a:rPr>
                  <a:t>(𝑅𝑟𝑠(𝜆))</a:t>
                </a:r>
                <a:r>
                  <a:rPr lang="en-US" sz="1200" kern="1200" dirty="0">
                    <a:solidFill>
                      <a:schemeClr val="tx1"/>
                    </a:solidFill>
                    <a:effectLst/>
                    <a:latin typeface="+mn-lt"/>
                    <a:ea typeface="+mn-ea"/>
                    <a:cs typeface="+mn-cs"/>
                  </a:rPr>
                  <a:t> using the relationship  </a:t>
                </a:r>
                <a:r>
                  <a:rPr lang="en-US" sz="1200" i="0" kern="1200">
                    <a:solidFill>
                      <a:schemeClr val="tx1"/>
                    </a:solidFill>
                    <a:effectLst/>
                    <a:latin typeface="+mn-lt"/>
                    <a:ea typeface="+mn-ea"/>
                    <a:cs typeface="+mn-cs"/>
                  </a:rPr>
                  <a:t>𝜌_𝑤 (𝜆)= 𝜋 𝑅𝑟𝑠</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𝐴_𝑇^𝜆</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𝐶^𝜆</a:t>
                </a:r>
                <a:r>
                  <a:rPr lang="en-US" sz="1200" kern="1200" dirty="0">
                    <a:solidFill>
                      <a:schemeClr val="tx1"/>
                    </a:solidFill>
                    <a:effectLst/>
                    <a:latin typeface="+mn-lt"/>
                    <a:ea typeface="+mn-ea"/>
                    <a:cs typeface="+mn-cs"/>
                  </a:rPr>
                  <a:t> refer to wavelength dependent calibration coefficients. For 645 nm band, the coefficients are 228.1 and 0.1641 respectively (</a:t>
                </a:r>
                <a:r>
                  <a:rPr lang="en-US" sz="1200" kern="1200" dirty="0" err="1">
                    <a:solidFill>
                      <a:schemeClr val="tx1"/>
                    </a:solidFill>
                    <a:effectLst/>
                    <a:latin typeface="+mn-lt"/>
                    <a:ea typeface="+mn-ea"/>
                    <a:cs typeface="+mn-cs"/>
                  </a:rPr>
                  <a:t>Dogliotti</a:t>
                </a:r>
                <a:r>
                  <a:rPr lang="en-US" sz="1200" kern="1200" dirty="0">
                    <a:solidFill>
                      <a:schemeClr val="tx1"/>
                    </a:solidFill>
                    <a:effectLst/>
                    <a:latin typeface="+mn-lt"/>
                    <a:ea typeface="+mn-ea"/>
                    <a:cs typeface="+mn-cs"/>
                  </a:rPr>
                  <a:t> et al., 2015; </a:t>
                </a:r>
                <a:r>
                  <a:rPr lang="en-US" sz="1200" kern="1200" dirty="0" err="1">
                    <a:solidFill>
                      <a:schemeClr val="tx1"/>
                    </a:solidFill>
                    <a:effectLst/>
                    <a:latin typeface="+mn-lt"/>
                    <a:ea typeface="+mn-ea"/>
                    <a:cs typeface="+mn-cs"/>
                  </a:rPr>
                  <a:t>Nechad</a:t>
                </a:r>
                <a:r>
                  <a:rPr lang="en-US" sz="1200" kern="1200" dirty="0">
                    <a:solidFill>
                      <a:schemeClr val="tx1"/>
                    </a:solidFill>
                    <a:effectLst/>
                    <a:latin typeface="+mn-lt"/>
                    <a:ea typeface="+mn-ea"/>
                    <a:cs typeface="+mn-cs"/>
                  </a:rPr>
                  <a:t>, Ruddick, &amp; Park, 2010).</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Re-project </a:t>
                </a:r>
                <a:r>
                  <a:rPr lang="en-US" sz="1200" kern="1200" dirty="0">
                    <a:solidFill>
                      <a:schemeClr val="tx1"/>
                    </a:solidFill>
                    <a:effectLst/>
                    <a:latin typeface="+mn-lt"/>
                    <a:ea typeface="+mn-ea"/>
                    <a:cs typeface="+mn-cs"/>
                  </a:rPr>
                  <a:t>turbidity map using </a:t>
                </a:r>
                <a:r>
                  <a:rPr lang="en-US" sz="1200" kern="1200" dirty="0" err="1">
                    <a:solidFill>
                      <a:schemeClr val="tx1"/>
                    </a:solidFill>
                    <a:effectLst/>
                    <a:latin typeface="+mn-lt"/>
                    <a:ea typeface="+mn-ea"/>
                    <a:cs typeface="+mn-cs"/>
                  </a:rPr>
                  <a:t>SeaDAS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reprojection</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tool,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Edit </a:t>
                </a:r>
                <a:r>
                  <a:rPr lang="en-US" sz="1200" kern="1200" dirty="0" err="1" smtClean="0">
                    <a:solidFill>
                      <a:schemeClr val="tx1"/>
                    </a:solidFill>
                    <a:effectLst/>
                    <a:latin typeface="+mn-lt"/>
                    <a:ea typeface="+mn-ea"/>
                    <a:cs typeface="+mn-cs"/>
                  </a:rPr>
                  <a:t>symbology</a:t>
                </a:r>
                <a:endParaRPr lang="en-US"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72197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This time series shows Turbidity for summer months from 2010-2019.</a:t>
            </a:r>
          </a:p>
          <a:p>
            <a:pPr marL="228600" indent="-228600">
              <a:buFont typeface="+mj-lt"/>
              <a:buAutoNum type="arabicPeriod"/>
            </a:pPr>
            <a:endParaRPr lang="en-US" dirty="0"/>
          </a:p>
          <a:p>
            <a:pPr marL="228600" indent="-228600">
              <a:buFont typeface="+mj-lt"/>
              <a:buAutoNum type="arabicPeriod"/>
            </a:pPr>
            <a:r>
              <a:rPr lang="en-US" dirty="0"/>
              <a:t>Dark red areas indicate high turbidity levels. Purple (magenta) represents low turbidity levels.</a:t>
            </a:r>
          </a:p>
          <a:p>
            <a:pPr marL="228600" indent="-228600">
              <a:buFont typeface="+mj-lt"/>
              <a:buAutoNum type="arabicPeriod"/>
            </a:pPr>
            <a:endParaRPr lang="en-US" dirty="0"/>
          </a:p>
          <a:p>
            <a:pPr marL="228600" indent="-228600">
              <a:buFont typeface="+mj-lt"/>
              <a:buAutoNum type="arabicPeriod"/>
            </a:pPr>
            <a:r>
              <a:rPr lang="en-US" dirty="0"/>
              <a:t>Highest turbidity levels occur along the coast and at the mouths of rivers.</a:t>
            </a:r>
          </a:p>
          <a:p>
            <a:pPr marL="228600" indent="-228600">
              <a:buFont typeface="+mj-lt"/>
              <a:buAutoNum type="arabicPeriod"/>
            </a:pPr>
            <a:r>
              <a:rPr lang="en-US" dirty="0"/>
              <a:t>Turbidity decreases further from the shore.</a:t>
            </a:r>
          </a:p>
          <a:p>
            <a:pPr marL="228600" indent="-228600">
              <a:buFont typeface="+mj-lt"/>
              <a:buAutoNum type="arabicPeriod"/>
            </a:pPr>
            <a:endParaRPr lang="en-US" dirty="0"/>
          </a:p>
          <a:p>
            <a:pPr marL="228600" indent="-228600">
              <a:buFont typeface="+mj-lt"/>
              <a:buAutoNum type="arabicPeriod"/>
            </a:pPr>
            <a:r>
              <a:rPr lang="en-US" dirty="0"/>
              <a:t>Our final product will contain several turbidity maps from each winter </a:t>
            </a:r>
          </a:p>
          <a:p>
            <a:pPr marL="228600" indent="-228600">
              <a:buFont typeface="+mj-lt"/>
              <a:buAutoNum type="arabicPeriod"/>
            </a:pPr>
            <a:endParaRPr lang="en-US" dirty="0"/>
          </a:p>
          <a:p>
            <a:pPr marL="228600" indent="-228600">
              <a:buFont typeface="+mj-lt"/>
              <a:buAutoNum type="arabicPeriod"/>
            </a:pPr>
            <a:r>
              <a:rPr lang="en-US" dirty="0"/>
              <a:t>Monsoon season in the ten-year period, as well as the summer turbidity maps you see here.</a:t>
            </a:r>
          </a:p>
          <a:p>
            <a:pPr marL="228600" indent="-228600">
              <a:buFont typeface="+mj-lt"/>
              <a:buAutoNum type="arabicPeriod"/>
            </a:pPr>
            <a:endParaRPr lang="en-US" dirty="0"/>
          </a:p>
          <a:p>
            <a:pPr marL="228600" indent="-228600">
              <a:buFont typeface="+mj-lt"/>
              <a:buAutoNum type="arabicPeriod"/>
            </a:pPr>
            <a:r>
              <a:rPr lang="en-US" dirty="0"/>
              <a:t>Our partners will use this data to assess turbidity and focus restoration efforts in Central Java.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4282361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TiLCAT</a:t>
            </a:r>
            <a:endParaRPr lang="en-US" b="0" dirty="0">
              <a:effectLst/>
            </a:endParaRP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We were </a:t>
            </a:r>
            <a:r>
              <a:rPr lang="en-US" sz="1200" b="0" i="0" u="sng" strike="noStrike" kern="1200" dirty="0">
                <a:solidFill>
                  <a:schemeClr val="tx1"/>
                </a:solidFill>
                <a:effectLst/>
                <a:latin typeface="+mn-lt"/>
                <a:ea typeface="+mn-ea"/>
                <a:cs typeface="+mn-cs"/>
              </a:rPr>
              <a:t>not able to validate the accuracy of the </a:t>
            </a:r>
            <a:r>
              <a:rPr lang="en-US" sz="1200" b="0" i="0" u="sng" strike="noStrike" kern="1200" dirty="0" err="1">
                <a:solidFill>
                  <a:schemeClr val="tx1"/>
                </a:solidFill>
                <a:effectLst/>
                <a:latin typeface="+mn-lt"/>
                <a:ea typeface="+mn-ea"/>
                <a:cs typeface="+mn-cs"/>
              </a:rPr>
              <a:t>TiLCAT</a:t>
            </a:r>
            <a:r>
              <a:rPr lang="en-US" sz="1200" b="0" i="0" u="sng" strike="noStrike" kern="1200" dirty="0">
                <a:solidFill>
                  <a:schemeClr val="tx1"/>
                </a:solidFill>
                <a:effectLst/>
                <a:latin typeface="+mn-lt"/>
                <a:ea typeface="+mn-ea"/>
                <a:cs typeface="+mn-cs"/>
              </a:rPr>
              <a:t> tool using ground truth data</a:t>
            </a:r>
            <a:r>
              <a:rPr lang="en-US" sz="1200" b="0" i="0" u="none" strike="noStrike" kern="1200" dirty="0">
                <a:solidFill>
                  <a:schemeClr val="tx1"/>
                </a:solidFill>
                <a:effectLst/>
                <a:latin typeface="+mn-lt"/>
                <a:ea typeface="+mn-ea"/>
                <a:cs typeface="+mn-cs"/>
              </a:rPr>
              <a:t> since we were not able to travel to Indonesia and collect data on flood conditions. Incorporating ground truth data would help to reduce error and improve accuracy.</a:t>
            </a:r>
            <a:endParaRPr lang="en-US" b="0" dirty="0">
              <a:effectLst/>
            </a:endParaRPr>
          </a:p>
          <a:p>
            <a:pPr marL="228600" indent="-228600" rtl="0" fontAlgn="base">
              <a:buFont typeface="+mj-lt"/>
              <a:buAutoNum type="arabicPeriod"/>
            </a:pPr>
            <a:endParaRPr lang="en-US" sz="1200" b="0" i="0" u="sng" strike="noStrike" kern="1200" dirty="0">
              <a:solidFill>
                <a:schemeClr val="tx1"/>
              </a:solidFill>
              <a:effectLst/>
              <a:latin typeface="+mn-lt"/>
              <a:ea typeface="+mn-ea"/>
              <a:cs typeface="+mn-cs"/>
            </a:endParaRPr>
          </a:p>
          <a:p>
            <a:pPr marL="228600" indent="-228600" rtl="0" fontAlgn="base">
              <a:buFont typeface="+mj-lt"/>
              <a:buAutoNum type="arabicPeriod"/>
            </a:pPr>
            <a:r>
              <a:rPr lang="en-US" sz="1200" b="0" i="0" u="sng" strike="noStrike" kern="1200" dirty="0">
                <a:solidFill>
                  <a:schemeClr val="tx1"/>
                </a:solidFill>
                <a:effectLst/>
                <a:latin typeface="+mn-lt"/>
                <a:ea typeface="+mn-ea"/>
                <a:cs typeface="+mn-cs"/>
              </a:rPr>
              <a:t>Selection of Baseline imagery</a:t>
            </a:r>
            <a:r>
              <a:rPr lang="en-US" sz="1200" b="0" i="0" u="none" strike="noStrike" kern="1200" dirty="0">
                <a:solidFill>
                  <a:schemeClr val="tx1"/>
                </a:solidFill>
                <a:effectLst/>
                <a:latin typeface="+mn-lt"/>
                <a:ea typeface="+mn-ea"/>
                <a:cs typeface="+mn-cs"/>
              </a:rPr>
              <a:t> - The baseline period should not contain copious amounts of flooding.</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 selected the driest period with the information we had available, however, more research could be done regarding what dates represent the driest period. This would improve the accuracy of the tool.</a:t>
            </a:r>
            <a:endParaRPr lang="en-US" b="0" dirty="0">
              <a:effectLst/>
            </a:endParaRPr>
          </a:p>
          <a:p>
            <a:pPr marL="228600" indent="-228600" rtl="0" fontAlgn="base">
              <a:buFont typeface="+mj-lt"/>
              <a:buAutoNum type="arabicPeriod"/>
            </a:pPr>
            <a:endParaRPr lang="en-US" sz="1200" b="0" i="0" u="none" strike="noStrike" kern="1200" dirty="0">
              <a:solidFill>
                <a:schemeClr val="tx1"/>
              </a:solidFill>
              <a:effectLst/>
              <a:latin typeface="+mn-lt"/>
              <a:ea typeface="+mn-ea"/>
              <a:cs typeface="+mn-cs"/>
            </a:endParaRP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For the flood monitoring part of the tool, we selected what we feel is the best index for flooding/wetness delineation. </a:t>
            </a:r>
            <a:r>
              <a:rPr lang="en-US" sz="1200" b="0" i="0" u="sng" strike="noStrike" kern="1200" dirty="0">
                <a:solidFill>
                  <a:schemeClr val="tx1"/>
                </a:solidFill>
                <a:effectLst/>
                <a:latin typeface="+mn-lt"/>
                <a:ea typeface="+mn-ea"/>
                <a:cs typeface="+mn-cs"/>
              </a:rPr>
              <a:t>There are, however, other indices that we would have like to test and compare results.</a:t>
            </a:r>
            <a:endParaRPr lang="en-US" sz="1200" b="0" i="0" u="none" strike="noStrike" kern="1200" dirty="0">
              <a:solidFill>
                <a:schemeClr val="tx1"/>
              </a:solidFill>
              <a:effectLst/>
              <a:latin typeface="+mn-lt"/>
              <a:ea typeface="+mn-ea"/>
              <a:cs typeface="+mn-cs"/>
            </a:endParaRPr>
          </a:p>
          <a:p>
            <a:pPr rtl="0"/>
            <a:br>
              <a:rPr lang="en-US" b="0" dirty="0">
                <a:effectLst/>
              </a:rPr>
            </a:br>
            <a:r>
              <a:rPr lang="en-US" sz="1200" b="0" i="0" u="none" strike="noStrike" kern="1200" dirty="0">
                <a:solidFill>
                  <a:schemeClr val="tx1"/>
                </a:solidFill>
                <a:effectLst/>
                <a:latin typeface="+mn-lt"/>
                <a:ea typeface="+mn-ea"/>
                <a:cs typeface="+mn-cs"/>
              </a:rPr>
              <a:t>Turbidity</a:t>
            </a:r>
            <a:endParaRPr lang="en-US" b="0" dirty="0">
              <a:effectLst/>
            </a:endParaRP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We focused on the Monsoon season because increased storminess causes the greatest changes in turbidity, which is what our partners are interested in studying. However, the increased cloud cover caused a lot of gaps in the data.</a:t>
            </a:r>
          </a:p>
          <a:p>
            <a:pPr marL="228600" indent="-228600" rtl="0" fontAlgn="base">
              <a:buFont typeface="+mj-lt"/>
              <a:buAutoNum type="arabicPeriod"/>
            </a:pPr>
            <a:endParaRPr lang="en-US" sz="1200" b="0" i="0" u="none" strike="noStrike" kern="1200" dirty="0">
              <a:solidFill>
                <a:schemeClr val="tx1"/>
              </a:solidFill>
              <a:effectLst/>
              <a:latin typeface="+mn-lt"/>
              <a:ea typeface="+mn-ea"/>
              <a:cs typeface="+mn-cs"/>
            </a:endParaRPr>
          </a:p>
          <a:p>
            <a:pPr marL="228600" indent="-228600" rtl="0">
              <a:buFont typeface="+mj-lt"/>
              <a:buAutoNum type="arabicPeriod"/>
            </a:pPr>
            <a:r>
              <a:rPr lang="en-US" sz="1200" b="0" i="0" u="none" strike="noStrike" kern="1200" dirty="0">
                <a:solidFill>
                  <a:schemeClr val="tx1"/>
                </a:solidFill>
                <a:effectLst/>
                <a:latin typeface="+mn-lt"/>
                <a:ea typeface="+mn-ea"/>
                <a:cs typeface="+mn-cs"/>
              </a:rPr>
              <a:t>These gaps introduced error into out trend analysis and makes it difficult to compare turbidity levels from year to year.</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2823754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err="1"/>
              <a:t>TiLCAT</a:t>
            </a:r>
            <a:r>
              <a:rPr lang="en-US" baseline="0" dirty="0"/>
              <a:t> – </a:t>
            </a:r>
          </a:p>
          <a:p>
            <a:pPr defTabSz="924458"/>
            <a:endParaRPr lang="en-US" baseline="0" dirty="0"/>
          </a:p>
          <a:p>
            <a:pPr defTabSz="924458"/>
            <a:r>
              <a:rPr lang="en-US" baseline="0" dirty="0"/>
              <a:t>Tool allows end users to assess flooding along the coastline of Central Java for the regions and time period that they are interested in examining.  </a:t>
            </a:r>
          </a:p>
          <a:p>
            <a:pPr defTabSz="924458"/>
            <a:endParaRPr lang="en-US" baseline="0" dirty="0"/>
          </a:p>
          <a:p>
            <a:pPr defTabSz="924458"/>
            <a:r>
              <a:rPr lang="en-US" baseline="0" dirty="0"/>
              <a:t>Overall, </a:t>
            </a:r>
            <a:r>
              <a:rPr lang="en-US" baseline="0" dirty="0" err="1"/>
              <a:t>TiLCAT</a:t>
            </a:r>
            <a:r>
              <a:rPr lang="en-US" baseline="0" dirty="0"/>
              <a:t> detected flooding in the in aquaculture areas and seasonal agriculture around </a:t>
            </a:r>
            <a:r>
              <a:rPr lang="en-US" baseline="0" dirty="0" err="1"/>
              <a:t>Pekalongan</a:t>
            </a:r>
            <a:r>
              <a:rPr lang="en-US" baseline="0" dirty="0"/>
              <a:t>, and in urbanized areas surrounding Semarang and </a:t>
            </a:r>
            <a:r>
              <a:rPr lang="en-US" baseline="0" dirty="0" err="1"/>
              <a:t>Demak</a:t>
            </a:r>
            <a:endParaRPr lang="en-US" baseline="0" dirty="0"/>
          </a:p>
          <a:p>
            <a:pPr defTabSz="924458"/>
            <a:endParaRPr lang="en-US" baseline="0" dirty="0"/>
          </a:p>
          <a:p>
            <a:pPr defTabSz="924458"/>
            <a:r>
              <a:rPr lang="en-US" baseline="0" dirty="0"/>
              <a:t>Turbidity Estimation Maps – </a:t>
            </a:r>
          </a:p>
          <a:p>
            <a:pPr defTabSz="924458"/>
            <a:endParaRPr lang="en-US" baseline="0" dirty="0"/>
          </a:p>
          <a:p>
            <a:pPr defTabSz="924458"/>
            <a:r>
              <a:rPr lang="en-US" baseline="0" dirty="0"/>
              <a:t>These maps allow end users to monitor turbidity in the Java as well as along the coastline. </a:t>
            </a:r>
          </a:p>
          <a:p>
            <a:pPr defTabSz="924458"/>
            <a:endParaRPr lang="en-US" baseline="0" dirty="0"/>
          </a:p>
          <a:p>
            <a:pPr defTabSz="924458"/>
            <a:r>
              <a:rPr lang="en-US" baseline="0" dirty="0"/>
              <a:t>Overall, we found that high turbidity does in fact occur along the coastline and is especially prominent in areas near the mouth of rivers (where rivers meet the sea).</a:t>
            </a:r>
          </a:p>
          <a:p>
            <a:pPr defTabSz="924458"/>
            <a:endParaRPr lang="en-US" baseline="0" dirty="0"/>
          </a:p>
          <a:p>
            <a:pPr defTabSz="924458"/>
            <a:r>
              <a:rPr lang="en-US" baseline="0" dirty="0"/>
              <a:t>Furthermore, we found that turbidity values appear to be highly variable with not only location, but with the season.</a:t>
            </a: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1507873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a:t>Future Work</a:t>
            </a:r>
            <a:r>
              <a:rPr lang="en-US" baseline="0" dirty="0"/>
              <a:t>:</a:t>
            </a:r>
          </a:p>
          <a:p>
            <a:pPr defTabSz="924458"/>
            <a:endParaRPr lang="en-US" baseline="0" dirty="0"/>
          </a:p>
          <a:p>
            <a:pPr defTabSz="924458"/>
            <a:r>
              <a:rPr lang="en-US" baseline="0" dirty="0" err="1"/>
              <a:t>TiLCAT</a:t>
            </a:r>
            <a:r>
              <a:rPr lang="en-US" baseline="0" dirty="0"/>
              <a:t> – Aquaculture is a major part of the economy in this region, and aquaculture ponds are abundant along with coastline.  With that being said, future work could strive to generate more robust land cover map that delineates varying classes of water (i.e. ocean, rivers, aquaculture or lakes).</a:t>
            </a:r>
          </a:p>
          <a:p>
            <a:pPr defTabSz="924458"/>
            <a:endParaRPr lang="en-US" baseline="0" dirty="0"/>
          </a:p>
          <a:p>
            <a:pPr defTabSz="924458"/>
            <a:r>
              <a:rPr lang="en-US" baseline="0" dirty="0"/>
              <a:t>Future projects could also work to assess flooding impacts specially to regions of aquaculture or flooding due to their importance in the region.</a:t>
            </a:r>
          </a:p>
          <a:p>
            <a:pPr defTabSz="924458"/>
            <a:endParaRPr lang="en-US" baseline="0" dirty="0"/>
          </a:p>
          <a:p>
            <a:pPr defTabSz="924458"/>
            <a:r>
              <a:rPr lang="en-US" baseline="0" dirty="0"/>
              <a:t>Turbidity – We were very interested in conducting statistically analyses to examine how turbidity changed over time in the Java Sea.</a:t>
            </a:r>
          </a:p>
          <a:p>
            <a:pPr defTabSz="924458"/>
            <a:r>
              <a:rPr lang="en-US" baseline="0" dirty="0"/>
              <a:t> </a:t>
            </a:r>
          </a:p>
          <a:p>
            <a:pPr defTabSz="924458"/>
            <a:r>
              <a:rPr lang="en-US" baseline="0" dirty="0"/>
              <a:t>We were also interested in analyzing how turbidity changes with as you move away from the shoreline and into the sea.</a:t>
            </a:r>
          </a:p>
          <a:p>
            <a:pPr defTabSz="924458"/>
            <a:endParaRPr lang="en-US" baseline="0" dirty="0"/>
          </a:p>
          <a:p>
            <a:pPr defTabSz="924458"/>
            <a:r>
              <a:rPr lang="en-US" baseline="0" dirty="0"/>
              <a:t>A future project could incorporate both of these analyses using Level 3 seasonal, monthly, or annually averaged products – which are great because they do not contain any gaps in the data.</a:t>
            </a:r>
          </a:p>
          <a:p>
            <a:pPr defTabSz="924458"/>
            <a:endParaRPr lang="en-US" baseline="0" dirty="0"/>
          </a:p>
          <a:p>
            <a:pPr defTabSz="924458"/>
            <a:r>
              <a:rPr lang="en-US" baseline="0" dirty="0"/>
              <a:t>I should also note, that these are all objective we would have liked to complete, but unfortunately, they were outside the scope of our timeline.</a:t>
            </a:r>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675822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a:t>
            </a:r>
            <a:r>
              <a:rPr lang="en-US" baseline="0" dirty="0"/>
              <a:t> like to thank our project partners: THE WRSPO and </a:t>
            </a:r>
            <a:r>
              <a:rPr lang="en-US" baseline="0" dirty="0" err="1"/>
              <a:t>CoREM</a:t>
            </a:r>
            <a:r>
              <a:rPr lang="en-US" baseline="0" dirty="0"/>
              <a:t> for their input, knowledge, and contribution to this project.</a:t>
            </a:r>
          </a:p>
          <a:p>
            <a:endParaRPr lang="en-US" baseline="0" dirty="0"/>
          </a:p>
          <a:p>
            <a:r>
              <a:rPr lang="en-US" baseline="0" dirty="0"/>
              <a:t>We would also like to thank the science advisors on this project, Dr. Cedric </a:t>
            </a:r>
            <a:r>
              <a:rPr lang="en-US" baseline="0" dirty="0" err="1"/>
              <a:t>Fichot</a:t>
            </a:r>
            <a:r>
              <a:rPr lang="en-US" baseline="0" dirty="0"/>
              <a:t>, Dr. </a:t>
            </a:r>
            <a:r>
              <a:rPr lang="en-US" baseline="0" dirty="0" err="1"/>
              <a:t>Valierie</a:t>
            </a:r>
            <a:r>
              <a:rPr lang="en-US" baseline="0" dirty="0"/>
              <a:t> </a:t>
            </a:r>
            <a:r>
              <a:rPr lang="en-US" baseline="0" dirty="0" err="1"/>
              <a:t>Pasquarella</a:t>
            </a:r>
            <a:r>
              <a:rPr lang="en-US" baseline="0" dirty="0"/>
              <a:t>, Dr. </a:t>
            </a:r>
            <a:r>
              <a:rPr lang="en-US" baseline="0" dirty="0" err="1"/>
              <a:t>Magaly</a:t>
            </a:r>
            <a:r>
              <a:rPr lang="en-US" baseline="0" dirty="0"/>
              <a:t> Koch, and Juliette Bateman, for their guidance and expertise throughout the Fall 2019 term.</a:t>
            </a:r>
          </a:p>
          <a:p>
            <a:endParaRPr lang="en-US" baseline="0" dirty="0"/>
          </a:p>
          <a:p>
            <a:r>
              <a:rPr lang="en-US" baseline="0" dirty="0"/>
              <a:t>Lastly, we would like to thank the Massachusetts-Boston Fellow, Celeste Gambino, for her contributions throughout the Fall 2019 term.</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4188994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listening and we can open the floor up for questions.</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Below ------------------------------</a:t>
            </a:r>
          </a:p>
          <a:p>
            <a:endParaRPr lang="en-US" sz="1200" kern="1200" dirty="0">
              <a:solidFill>
                <a:schemeClr val="tx1"/>
              </a:solidFill>
              <a:effectLst/>
              <a:latin typeface="+mn-lt"/>
              <a:ea typeface="+mn-ea"/>
              <a:cs typeface="+mn-cs"/>
            </a:endParaRPr>
          </a:p>
          <a:p>
            <a:r>
              <a:rPr lang="en-US" dirty="0"/>
              <a:t>Image</a:t>
            </a:r>
            <a:r>
              <a:rPr lang="en-US" baseline="0" dirty="0"/>
              <a:t> Credit: NASA DEVELOP MA-Boston Node</a:t>
            </a:r>
            <a:endParaRPr lang="en-US" sz="1200" kern="1200" baseline="0" dirty="0">
              <a:solidFill>
                <a:schemeClr val="tx1"/>
              </a:solidFill>
              <a:effectLst/>
              <a:latin typeface="+mn-lt"/>
              <a:ea typeface="+mn-ea"/>
              <a:cs typeface="+mn-cs"/>
            </a:endParaRPr>
          </a:p>
          <a:p>
            <a:r>
              <a:rPr lang="en-US" baseline="0" dirty="0"/>
              <a:t>Source: </a:t>
            </a:r>
            <a:r>
              <a:rPr lang="en-US" sz="1200" kern="1200" baseline="0" dirty="0">
                <a:solidFill>
                  <a:schemeClr val="tx1"/>
                </a:solidFill>
                <a:effectLst/>
                <a:latin typeface="+mn-lt"/>
                <a:ea typeface="+mn-ea"/>
                <a:cs typeface="+mn-cs"/>
              </a:rPr>
              <a:t>NASA DEVELOP MA-Boston Node, Personal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written permission to use this image</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defTabSz="924458"/>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93491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Region:</a:t>
            </a:r>
          </a:p>
          <a:p>
            <a:r>
              <a:rPr lang="en-US" dirty="0"/>
              <a:t>Central Java</a:t>
            </a:r>
            <a:r>
              <a:rPr lang="en-US" baseline="0" dirty="0"/>
              <a:t> Province is located in Indonesia.</a:t>
            </a:r>
          </a:p>
          <a:p>
            <a:r>
              <a:rPr lang="en-US" baseline="0" dirty="0"/>
              <a:t>The Indonesian archipelago consists of over 88,000 km of coastline</a:t>
            </a:r>
          </a:p>
          <a:p>
            <a:r>
              <a:rPr lang="en-US" baseline="0" dirty="0"/>
              <a:t>In addition to an extensive coastline, Central Java Province is known for having:</a:t>
            </a:r>
          </a:p>
          <a:p>
            <a:r>
              <a:rPr lang="en-US" baseline="0" dirty="0"/>
              <a:t>     Mountainous southern coast</a:t>
            </a:r>
          </a:p>
          <a:p>
            <a:r>
              <a:rPr lang="en-US" baseline="0" dirty="0"/>
              <a:t>     Densely populated northern coastline, with aquaculture, agriculture, and mangrove restoration sites.</a:t>
            </a:r>
          </a:p>
          <a:p>
            <a:endParaRPr lang="en-US" baseline="0" dirty="0"/>
          </a:p>
          <a:p>
            <a:r>
              <a:rPr lang="en-US" baseline="0" dirty="0"/>
              <a:t>We were interested studying the region between Semarang, the capital of Central Java Province, and </a:t>
            </a:r>
            <a:r>
              <a:rPr lang="en-US" baseline="0" dirty="0" err="1"/>
              <a:t>Pekalongan</a:t>
            </a:r>
            <a:r>
              <a:rPr lang="en-US" baseline="0" dirty="0"/>
              <a:t>; as these were major areas of interest due to the high population and factors we just mentioned.</a:t>
            </a:r>
          </a:p>
          <a:p>
            <a:endParaRPr lang="en-US" baseline="0" dirty="0"/>
          </a:p>
          <a:p>
            <a:r>
              <a:rPr lang="en-US" baseline="0" dirty="0"/>
              <a:t>Our study period:</a:t>
            </a:r>
          </a:p>
          <a:p>
            <a:r>
              <a:rPr lang="en-US" baseline="0" dirty="0"/>
              <a:t>For the last decade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Map Base </a:t>
            </a:r>
            <a:r>
              <a:rPr lang="en-US" baseline="0" dirty="0"/>
              <a:t>Layer: GADM maps and data (2018) </a:t>
            </a:r>
            <a:r>
              <a:rPr lang="en-US" baseline="0" dirty="0" err="1"/>
              <a:t>SpatialPolygonsDataFrame</a:t>
            </a:r>
            <a:r>
              <a:rPr lang="en-US" baseline="0" dirty="0"/>
              <a:t> R(</a:t>
            </a:r>
            <a:r>
              <a:rPr lang="en-US" baseline="0" dirty="0" err="1"/>
              <a:t>sp</a:t>
            </a:r>
            <a:r>
              <a:rPr lang="en-US" baseline="0" dirty="0"/>
              <a:t>), separated by districts (</a:t>
            </a:r>
            <a:r>
              <a:rPr lang="en-US" dirty="0">
                <a:hlinkClick r:id="rId3"/>
              </a:rPr>
              <a:t>https://gadm.org/data.html</a:t>
            </a:r>
            <a:r>
              <a:rPr lang="en-US" dirty="0"/>
              <a:t>)</a:t>
            </a:r>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263957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video provides a glimpse of what the northern coastline looks like near </a:t>
            </a:r>
            <a:r>
              <a:rPr lang="en-US" baseline="0" dirty="0" err="1"/>
              <a:t>Pekalongon</a:t>
            </a:r>
            <a:r>
              <a:rPr lang="en-US" baseline="0" dirty="0"/>
              <a:t>.</a:t>
            </a:r>
          </a:p>
          <a:p>
            <a:r>
              <a:rPr lang="en-US" baseline="0" dirty="0"/>
              <a:t>What we want you to take away from this slide is the diversity of ecosystems and the amount of aquaculture, agriculture, and urbanization in the region.</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Video Information Below ------------------------------</a:t>
            </a:r>
          </a:p>
          <a:p>
            <a:r>
              <a:rPr lang="en-US" dirty="0"/>
              <a:t>Video</a:t>
            </a:r>
            <a:r>
              <a:rPr lang="en-US" baseline="0" dirty="0"/>
              <a:t> Credit: Google Earth Studio, Central Java Disasters, NASA DEVELOP Team</a:t>
            </a:r>
          </a:p>
          <a:p>
            <a:r>
              <a:rPr lang="en-US" baseline="0" dirty="0"/>
              <a:t>Video Source: Google Earth Studio, Central Java Disasters, NASA DEVELOP Team</a:t>
            </a:r>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272241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Due to natural and anthropogenic causes like land subsidence and groundwater extraction Central Java experiencing increased Tidal Flooding and Turbidity Tidal Flooding has caused extensive damage to the northern coast of Central Java.</a:t>
            </a:r>
          </a:p>
          <a:p>
            <a:endParaRPr lang="en-US" baseline="0" dirty="0"/>
          </a:p>
          <a:p>
            <a:r>
              <a:rPr lang="en-US" baseline="0" dirty="0"/>
              <a:t>According to the Ministry of Public Works 2007, 1,337 people killed, Over 200,000 houses and 635 km of roads damaged as a result of tidal flooding</a:t>
            </a:r>
          </a:p>
          <a:p>
            <a:endParaRPr lang="en-US" baseline="0" dirty="0"/>
          </a:p>
          <a:p>
            <a:r>
              <a:rPr lang="en-US" baseline="0" dirty="0"/>
              <a:t>In 2015, 1,000 Ha in Semarang City and 2,116 Ha in </a:t>
            </a:r>
            <a:r>
              <a:rPr lang="en-US" baseline="0" dirty="0" err="1"/>
              <a:t>Demak</a:t>
            </a:r>
            <a:r>
              <a:rPr lang="en-US" baseline="0" dirty="0"/>
              <a:t> were inundated.</a:t>
            </a:r>
          </a:p>
          <a:p>
            <a:endParaRPr lang="en-US" baseline="0" dirty="0"/>
          </a:p>
          <a:p>
            <a:r>
              <a:rPr lang="en-US" baseline="0" dirty="0"/>
              <a:t>The images highlight the extent of the damage and risks they carry. You see houses flooded, way of life disturbed, and stagnant water can lead to severe water illnesses</a:t>
            </a:r>
          </a:p>
          <a:p>
            <a:endParaRPr lang="en-US" baseline="0" dirty="0"/>
          </a:p>
          <a:p>
            <a:r>
              <a:rPr lang="en-US" baseline="0" dirty="0"/>
              <a:t>Changes in Turbidity affect:</a:t>
            </a:r>
          </a:p>
          <a:p>
            <a:r>
              <a:rPr lang="en-US" baseline="0" dirty="0"/>
              <a:t>water resources</a:t>
            </a:r>
          </a:p>
          <a:p>
            <a:r>
              <a:rPr lang="en-US" baseline="0" dirty="0"/>
              <a:t>marine ecosystems</a:t>
            </a:r>
          </a:p>
          <a:p>
            <a:r>
              <a:rPr lang="en-US" baseline="0" dirty="0"/>
              <a:t>fisheries</a:t>
            </a:r>
          </a:p>
          <a:p>
            <a:r>
              <a:rPr lang="en-US" baseline="0" dirty="0"/>
              <a:t> and restoration projects.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hlinkClick r:id="rId3"/>
            </a:endParaRPr>
          </a:p>
          <a:p>
            <a:r>
              <a:rPr lang="en-US" dirty="0"/>
              <a:t>Image</a:t>
            </a:r>
            <a:r>
              <a:rPr lang="en-US" baseline="0" dirty="0"/>
              <a:t> Credit: Juliette Bateman</a:t>
            </a:r>
          </a:p>
          <a:p>
            <a:r>
              <a:rPr lang="en-US" baseline="0" dirty="0"/>
              <a:t>Image Source: Juliette Bateman, Science Advisor, personal image</a:t>
            </a:r>
          </a:p>
          <a:p>
            <a:endParaRPr lang="en-US" baseline="0" dirty="0"/>
          </a:p>
          <a:p>
            <a:r>
              <a:rPr lang="en-US" dirty="0"/>
              <a:t>Image</a:t>
            </a:r>
            <a:r>
              <a:rPr lang="en-US" baseline="0" dirty="0"/>
              <a:t> Credit: Dr. </a:t>
            </a:r>
            <a:r>
              <a:rPr lang="en-US" baseline="0" dirty="0" err="1"/>
              <a:t>Anindya</a:t>
            </a:r>
            <a:r>
              <a:rPr lang="en-US" baseline="0" dirty="0"/>
              <a:t> </a:t>
            </a:r>
            <a:r>
              <a:rPr lang="en-US" baseline="0" dirty="0" err="1"/>
              <a:t>Wirasatriya</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Source: Dr. </a:t>
            </a:r>
            <a:r>
              <a:rPr lang="en-US" baseline="0" dirty="0" err="1"/>
              <a:t>Anindya</a:t>
            </a:r>
            <a:r>
              <a:rPr lang="en-US" baseline="0" dirty="0"/>
              <a:t> </a:t>
            </a:r>
            <a:r>
              <a:rPr lang="en-US" baseline="0" dirty="0" err="1"/>
              <a:t>Wirasatriya</a:t>
            </a:r>
            <a:r>
              <a:rPr lang="en-US" baseline="0" dirty="0"/>
              <a:t>, Project Partner, personal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written permission to use these 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Image</a:t>
            </a:r>
            <a:r>
              <a:rPr lang="en-US" baseline="0" dirty="0"/>
              <a:t> Credit: Juliette Bateman</a:t>
            </a:r>
          </a:p>
          <a:p>
            <a:r>
              <a:rPr lang="en-US" baseline="0" dirty="0"/>
              <a:t>Image Source: Juliette Bateman, Science Advisor, personal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written permission to use these 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91215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this project, the Massachusetts-Boston team partnered with the Water Resources and Spatial Planning Offices of Central Java Province (WRSPO) and the </a:t>
            </a:r>
            <a:r>
              <a:rPr lang="en-US" baseline="0" dirty="0" err="1"/>
              <a:t>Diponegoro</a:t>
            </a:r>
            <a:r>
              <a:rPr lang="en-US" baseline="0" dirty="0"/>
              <a:t> University, Center for Coastal Rehabilitation and Disaster Mitigation Studies (</a:t>
            </a:r>
            <a:r>
              <a:rPr lang="en-US" baseline="0" dirty="0" err="1"/>
              <a:t>CoREM</a:t>
            </a:r>
            <a:r>
              <a:rPr lang="en-US" baseline="0" dirty="0"/>
              <a:t>).  These two organizations are located in the study region and work to monitor and mitigate the impacts of severe flooding and variations in turbidity.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Water Resources and Spatial Planning Offices of Central Java Province (WRSPO)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Water Resource Management</a:t>
            </a:r>
          </a:p>
          <a:p>
            <a:r>
              <a:rPr lang="en-US" sz="1200" kern="1200" dirty="0">
                <a:solidFill>
                  <a:schemeClr val="tx1"/>
                </a:solidFill>
                <a:effectLst/>
                <a:latin typeface="+mn-lt"/>
                <a:ea typeface="+mn-ea"/>
                <a:cs typeface="+mn-cs"/>
              </a:rPr>
              <a:t>    Issues like Tidal Inundation</a:t>
            </a:r>
          </a:p>
          <a:p>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also look at coastal water quality </a:t>
            </a:r>
          </a:p>
          <a:p>
            <a:r>
              <a:rPr lang="en-US" sz="1200" kern="1200" dirty="0">
                <a:solidFill>
                  <a:schemeClr val="tx1"/>
                </a:solidFill>
                <a:effectLst/>
                <a:latin typeface="+mn-lt"/>
                <a:ea typeface="+mn-ea"/>
                <a:cs typeface="+mn-cs"/>
              </a:rPr>
              <a:t>        Changes in Turbidity that is associated with land loss and storm surges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CoREM</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Diponegoro</a:t>
            </a:r>
            <a:r>
              <a:rPr lang="en-US" sz="1200" kern="1200" dirty="0">
                <a:solidFill>
                  <a:schemeClr val="tx1"/>
                </a:solidFill>
                <a:effectLst/>
                <a:latin typeface="+mn-lt"/>
                <a:ea typeface="+mn-ea"/>
                <a:cs typeface="+mn-cs"/>
              </a:rPr>
              <a:t> University, Center for Coastal Rehabilitation and Disaster Mitigation Studies.</a:t>
            </a:r>
          </a:p>
          <a:p>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Research Coastal Degradation  and finding solutions to land loss in human settlements</a:t>
            </a:r>
          </a:p>
          <a:p>
            <a:r>
              <a:rPr lang="en-US" sz="1200" kern="1200" dirty="0">
                <a:solidFill>
                  <a:schemeClr val="tx1"/>
                </a:solidFill>
                <a:effectLst/>
                <a:latin typeface="+mn-lt"/>
                <a:ea typeface="+mn-ea"/>
                <a:cs typeface="+mn-cs"/>
              </a:rPr>
              <a:t>    The often pass on information and research to partner organizations</a:t>
            </a:r>
          </a:p>
          <a:p>
            <a:r>
              <a:rPr lang="en-US" sz="1200" kern="1200" dirty="0">
                <a:solidFill>
                  <a:schemeClr val="tx1"/>
                </a:solidFill>
                <a:effectLst/>
                <a:latin typeface="+mn-lt"/>
                <a:ea typeface="+mn-ea"/>
                <a:cs typeface="+mn-cs"/>
              </a:rPr>
              <a:t>    Involved in Coastal Restoration Efforts, Particularly Mangrove Regeneration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sz="1200" kern="1200" dirty="0">
              <a:solidFill>
                <a:schemeClr val="tx1"/>
              </a:solidFill>
              <a:effectLst/>
              <a:latin typeface="+mn-lt"/>
              <a:ea typeface="+mn-ea"/>
              <a:cs typeface="+mn-cs"/>
            </a:endParaRPr>
          </a:p>
          <a:p>
            <a:r>
              <a:rPr lang="en-US" dirty="0"/>
              <a:t>Image</a:t>
            </a:r>
            <a:r>
              <a:rPr lang="en-US" baseline="0" dirty="0"/>
              <a:t> Credit: WRSPO</a:t>
            </a:r>
            <a:endParaRPr lang="en-US" sz="1200" kern="1200" baseline="0" dirty="0">
              <a:solidFill>
                <a:schemeClr val="tx1"/>
              </a:solidFill>
              <a:effectLst/>
              <a:latin typeface="+mn-lt"/>
              <a:ea typeface="+mn-ea"/>
              <a:cs typeface="+mn-cs"/>
            </a:endParaRPr>
          </a:p>
          <a:p>
            <a:r>
              <a:rPr lang="en-US" baseline="0" dirty="0"/>
              <a:t>Source: </a:t>
            </a:r>
            <a:r>
              <a:rPr lang="en-US" sz="1200" kern="1200" dirty="0">
                <a:solidFill>
                  <a:schemeClr val="tx1"/>
                </a:solidFill>
                <a:effectLst/>
                <a:latin typeface="+mn-lt"/>
                <a:ea typeface="+mn-ea"/>
                <a:cs typeface="+mn-cs"/>
              </a:rPr>
              <a:t>WRSPO,</a:t>
            </a:r>
            <a:r>
              <a:rPr lang="en-US" sz="1200" kern="1200" baseline="0" dirty="0">
                <a:solidFill>
                  <a:schemeClr val="tx1"/>
                </a:solidFill>
                <a:effectLst/>
                <a:latin typeface="+mn-lt"/>
                <a:ea typeface="+mn-ea"/>
                <a:cs typeface="+mn-cs"/>
              </a:rPr>
              <a:t> Personal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Media Release Forms were signed by all individuals</a:t>
            </a:r>
          </a:p>
          <a:p>
            <a:endParaRPr lang="en-US" sz="1200" kern="1200" dirty="0">
              <a:solidFill>
                <a:schemeClr val="tx1"/>
              </a:solidFill>
              <a:effectLst/>
              <a:latin typeface="+mn-lt"/>
              <a:ea typeface="+mn-ea"/>
              <a:cs typeface="+mn-cs"/>
            </a:endParaRPr>
          </a:p>
          <a:p>
            <a:r>
              <a:rPr lang="en-US" dirty="0"/>
              <a:t>Image</a:t>
            </a:r>
            <a:r>
              <a:rPr lang="en-US" baseline="0" dirty="0"/>
              <a:t> Credit: </a:t>
            </a:r>
            <a:r>
              <a:rPr lang="en-US" baseline="0" dirty="0" err="1"/>
              <a:t>CoREM</a:t>
            </a:r>
            <a:endParaRPr lang="en-US" sz="1200" kern="1200" baseline="0" dirty="0">
              <a:solidFill>
                <a:schemeClr val="tx1"/>
              </a:solidFill>
              <a:effectLst/>
              <a:latin typeface="+mn-lt"/>
              <a:ea typeface="+mn-ea"/>
              <a:cs typeface="+mn-cs"/>
            </a:endParaRPr>
          </a:p>
          <a:p>
            <a:r>
              <a:rPr lang="en-US" baseline="0" dirty="0"/>
              <a:t>Source: </a:t>
            </a:r>
            <a:r>
              <a:rPr lang="en-US" sz="1200" kern="1200" dirty="0" err="1">
                <a:solidFill>
                  <a:schemeClr val="tx1"/>
                </a:solidFill>
                <a:effectLst/>
                <a:latin typeface="+mn-lt"/>
                <a:ea typeface="+mn-ea"/>
                <a:cs typeface="+mn-cs"/>
              </a:rPr>
              <a:t>CoREM</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Personal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Media Release Forms were signed by all individuals</a:t>
            </a:r>
          </a:p>
          <a:p>
            <a:endParaRPr lang="en-US" sz="1200" kern="1200" dirty="0">
              <a:solidFill>
                <a:schemeClr val="tx1"/>
              </a:solidFill>
              <a:effectLst/>
              <a:latin typeface="+mn-lt"/>
              <a:ea typeface="+mn-ea"/>
              <a:cs typeface="+mn-cs"/>
            </a:endParaRPr>
          </a:p>
          <a:p>
            <a:r>
              <a:rPr lang="en-US" dirty="0"/>
              <a:t>Image</a:t>
            </a:r>
            <a:r>
              <a:rPr lang="en-US" baseline="0" dirty="0"/>
              <a:t> Credit: </a:t>
            </a:r>
            <a:r>
              <a:rPr lang="en-US" baseline="0" dirty="0" err="1"/>
              <a:t>CoREM</a:t>
            </a:r>
            <a:endParaRPr lang="en-US" sz="1200" kern="1200" baseline="0" dirty="0">
              <a:solidFill>
                <a:schemeClr val="tx1"/>
              </a:solidFill>
              <a:effectLst/>
              <a:latin typeface="+mn-lt"/>
              <a:ea typeface="+mn-ea"/>
              <a:cs typeface="+mn-cs"/>
            </a:endParaRPr>
          </a:p>
          <a:p>
            <a:r>
              <a:rPr lang="en-US" baseline="0" dirty="0"/>
              <a:t>Source: </a:t>
            </a:r>
            <a:r>
              <a:rPr lang="en-US" sz="1200" kern="1200" dirty="0" err="1">
                <a:solidFill>
                  <a:schemeClr val="tx1"/>
                </a:solidFill>
                <a:effectLst/>
                <a:latin typeface="+mn-lt"/>
                <a:ea typeface="+mn-ea"/>
                <a:cs typeface="+mn-cs"/>
              </a:rPr>
              <a:t>CoREM</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Personal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Media Release Forms were signed by all individuals</a:t>
            </a:r>
          </a:p>
          <a:p>
            <a:endParaRPr lang="en-US" sz="1200" kern="1200" dirty="0">
              <a:solidFill>
                <a:schemeClr val="tx1"/>
              </a:solidFill>
              <a:effectLst/>
              <a:latin typeface="+mn-lt"/>
              <a:ea typeface="+mn-ea"/>
              <a:cs typeface="+mn-cs"/>
            </a:endParaRPr>
          </a:p>
          <a:p>
            <a:r>
              <a:rPr lang="en-US" dirty="0"/>
              <a:t>Image</a:t>
            </a:r>
            <a:r>
              <a:rPr lang="en-US" baseline="0" dirty="0"/>
              <a:t> Credit: </a:t>
            </a:r>
            <a:r>
              <a:rPr lang="en-US" baseline="0" dirty="0" err="1"/>
              <a:t>CoREM</a:t>
            </a:r>
            <a:endParaRPr lang="en-US" sz="1200" kern="1200" baseline="0" dirty="0">
              <a:solidFill>
                <a:schemeClr val="tx1"/>
              </a:solidFill>
              <a:effectLst/>
              <a:latin typeface="+mn-lt"/>
              <a:ea typeface="+mn-ea"/>
              <a:cs typeface="+mn-cs"/>
            </a:endParaRPr>
          </a:p>
          <a:p>
            <a:r>
              <a:rPr lang="en-US" baseline="0" dirty="0"/>
              <a:t>Source: </a:t>
            </a:r>
            <a:r>
              <a:rPr lang="en-US" sz="1200" kern="1200" dirty="0" err="1">
                <a:solidFill>
                  <a:schemeClr val="tx1"/>
                </a:solidFill>
                <a:effectLst/>
                <a:latin typeface="+mn-lt"/>
                <a:ea typeface="+mn-ea"/>
                <a:cs typeface="+mn-cs"/>
              </a:rPr>
              <a:t>CoREM</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Personal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Media Release Forms were signed by all individuals</a:t>
            </a:r>
          </a:p>
          <a:p>
            <a:endParaRPr lang="en-US" sz="1200" kern="1200" baseline="0" dirty="0">
              <a:solidFill>
                <a:schemeClr val="tx1"/>
              </a:solidFill>
              <a:effectLst/>
              <a:latin typeface="+mn-lt"/>
              <a:ea typeface="+mn-ea"/>
              <a:cs typeface="+mn-cs"/>
            </a:endParaRPr>
          </a:p>
          <a:p>
            <a:endParaRPr lang="en-US" dirty="0"/>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09775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DEVELOP</a:t>
            </a:r>
            <a:r>
              <a:rPr lang="en-US" sz="1200" b="0" i="0" u="none" strike="noStrike" kern="1200" dirty="0">
                <a:solidFill>
                  <a:schemeClr val="tx1"/>
                </a:solidFill>
                <a:effectLst/>
                <a:latin typeface="+mn-lt"/>
                <a:ea typeface="+mn-ea"/>
                <a:cs typeface="+mn-cs"/>
              </a:rPr>
              <a:t> a tidal land cover analysis tool in Google Earth Engine (GEE) with a user-friendly interface to help end-users (our partners) monitor flooding along the northern coastline in Central Java, Indonesia.</a:t>
            </a:r>
            <a:endParaRPr lang="en-US" b="0" dirty="0">
              <a:effectLst/>
            </a:endParaRPr>
          </a:p>
          <a:p>
            <a:pPr rtl="0"/>
            <a:r>
              <a:rPr lang="en-US" sz="1200" b="1" i="0" u="none" strike="noStrike" kern="1200" dirty="0">
                <a:solidFill>
                  <a:schemeClr val="tx1"/>
                </a:solidFill>
                <a:effectLst/>
                <a:latin typeface="+mn-lt"/>
                <a:ea typeface="+mn-ea"/>
                <a:cs typeface="+mn-cs"/>
              </a:rPr>
              <a:t>Create</a:t>
            </a:r>
            <a:r>
              <a:rPr lang="en-US" sz="1200" b="0" i="0" u="none" strike="noStrike" kern="1200" dirty="0">
                <a:solidFill>
                  <a:schemeClr val="tx1"/>
                </a:solidFill>
                <a:effectLst/>
                <a:latin typeface="+mn-lt"/>
                <a:ea typeface="+mn-ea"/>
                <a:cs typeface="+mn-cs"/>
              </a:rPr>
              <a:t> marine turbidity estimation maps that allow end users to assess variation in marine turbidity and sedimentation availability over the last 10 years, from 2009 to 2019.</a:t>
            </a:r>
            <a:endParaRPr lang="en-US" b="0" dirty="0">
              <a:effectLst/>
            </a:endParaRPr>
          </a:p>
          <a:p>
            <a:pPr rtl="0"/>
            <a:r>
              <a:rPr lang="en-US" sz="1200" b="1" i="0" u="none" strike="noStrike" kern="1200" dirty="0">
                <a:solidFill>
                  <a:schemeClr val="tx1"/>
                </a:solidFill>
                <a:effectLst/>
                <a:latin typeface="+mn-lt"/>
                <a:ea typeface="+mn-ea"/>
                <a:cs typeface="+mn-cs"/>
              </a:rPr>
              <a:t>Improve</a:t>
            </a:r>
            <a:r>
              <a:rPr lang="en-US" sz="1200" b="0" i="0" u="none" strike="noStrike" kern="1200" dirty="0">
                <a:solidFill>
                  <a:schemeClr val="tx1"/>
                </a:solidFill>
                <a:effectLst/>
                <a:latin typeface="+mn-lt"/>
                <a:ea typeface="+mn-ea"/>
                <a:cs typeface="+mn-cs"/>
              </a:rPr>
              <a:t> local management and coastal rehabilitation efforts along the northern coast of Central Java using Earth observations.  Our hope is that these end-products will help to unify management and research practices in the region.</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171640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the Central Java Disasters project, we used four different NASA Earth observations: Landsat 5 TM, Landsat 7 EMT+, Landsat 8 OLI, and Aqua MODIS. </a:t>
            </a:r>
            <a:endParaRPr lang="en-US" sz="1400" b="0" dirty="0">
              <a:effectLst/>
            </a:endParaRPr>
          </a:p>
          <a:p>
            <a:pPr rtl="0"/>
            <a:br>
              <a:rPr lang="en-US" sz="1400" b="0" dirty="0">
                <a:effectLst/>
              </a:rPr>
            </a:br>
            <a:r>
              <a:rPr lang="en-US" sz="1200" b="0" i="0" u="none" strike="noStrike" kern="1200" dirty="0">
                <a:solidFill>
                  <a:schemeClr val="tx1"/>
                </a:solidFill>
                <a:effectLst/>
                <a:latin typeface="+mn-lt"/>
                <a:ea typeface="+mn-ea"/>
                <a:cs typeface="+mn-cs"/>
              </a:rPr>
              <a:t>Landsat 5 TM, Landsat 7 ETM+, and Landsat 8 OLI were used to create our land cover analysis tool.  This data was accessed directly in Google Earth Engine.</a:t>
            </a:r>
          </a:p>
          <a:p>
            <a:pPr rtl="0"/>
            <a:endParaRPr lang="en-US" sz="1400" b="0" dirty="0">
              <a:effectLst/>
            </a:endParaRPr>
          </a:p>
          <a:p>
            <a:pPr rtl="0"/>
            <a:r>
              <a:rPr lang="en-US" sz="1200" b="0" i="0" u="none" strike="noStrike" kern="1200" dirty="0">
                <a:solidFill>
                  <a:schemeClr val="tx1"/>
                </a:solidFill>
                <a:effectLst/>
                <a:latin typeface="+mn-lt"/>
                <a:ea typeface="+mn-ea"/>
                <a:cs typeface="+mn-cs"/>
              </a:rPr>
              <a:t>All Landsat collections are Level-2 surface reflectance data, which means they have all been atmospherically corrected. All Landsat collections also have a 30 m spatial resolution. </a:t>
            </a:r>
            <a:endParaRPr lang="en-US" sz="1400" b="0" dirty="0">
              <a:effectLst/>
            </a:endParaRPr>
          </a:p>
          <a:p>
            <a:pPr rtl="0"/>
            <a:br>
              <a:rPr lang="en-US" sz="1400" b="0" dirty="0">
                <a:effectLst/>
              </a:rPr>
            </a:br>
            <a:r>
              <a:rPr lang="en-US" sz="1200" b="0" i="0" u="none" strike="noStrike" kern="1200" dirty="0">
                <a:solidFill>
                  <a:schemeClr val="tx1"/>
                </a:solidFill>
                <a:effectLst/>
                <a:latin typeface="+mn-lt"/>
                <a:ea typeface="+mn-ea"/>
                <a:cs typeface="+mn-cs"/>
              </a:rPr>
              <a:t>We also used Aqua MODIS to access imagery of the Java Sea from 2010 – 2019. We used Aqua MODIS to create the marine turbidity estimation maps for our project .This data was accessed using the NASA Ocean Color website. We also used Aqua MODIS Level-2 surface reflectance data. Aqua MODIS has a 500 m spatial resolution </a:t>
            </a:r>
            <a:endParaRPr lang="en-US" sz="1400" b="0" dirty="0">
              <a:effectLst/>
            </a:endParaRPr>
          </a:p>
          <a:p>
            <a:br>
              <a:rPr lang="en-US" sz="1400" dirty="0"/>
            </a:br>
            <a:endParaRPr lang="en-US" sz="1400" dirty="0"/>
          </a:p>
          <a:p>
            <a:pPr defTabSz="924458"/>
            <a:r>
              <a:rPr lang="en-US" sz="1400" dirty="0"/>
              <a:t>------------------------------Image Information Below ------------------------------</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Image Credit: </a:t>
            </a:r>
            <a:r>
              <a:rPr lang="en-US" sz="1400" kern="1200" dirty="0" err="1">
                <a:solidFill>
                  <a:schemeClr val="tx1"/>
                </a:solidFill>
                <a:effectLst/>
                <a:latin typeface="+mn-lt"/>
                <a:ea typeface="+mn-ea"/>
                <a:cs typeface="+mn-cs"/>
              </a:rPr>
              <a:t>Pixaby</a:t>
            </a:r>
            <a:endParaRPr lang="en-US" sz="1400" kern="1200" dirty="0">
              <a:solidFill>
                <a:schemeClr val="tx1"/>
              </a:solidFill>
              <a:effectLst/>
              <a:latin typeface="+mn-lt"/>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Image</a:t>
            </a:r>
            <a:r>
              <a:rPr lang="en-US" sz="1400" kern="1200" baseline="0" dirty="0">
                <a:solidFill>
                  <a:schemeClr val="tx1"/>
                </a:solidFill>
                <a:effectLst/>
                <a:latin typeface="+mn-lt"/>
                <a:ea typeface="+mn-ea"/>
                <a:cs typeface="+mn-cs"/>
              </a:rPr>
              <a:t> Source: </a:t>
            </a:r>
            <a:r>
              <a:rPr lang="en-US" sz="1400" dirty="0">
                <a:hlinkClick r:id="rId3"/>
              </a:rPr>
              <a:t>https://pixabay.com/photos/earth-blue-planet-globe-planet-11015/</a:t>
            </a:r>
            <a:r>
              <a:rPr lang="en-US" sz="1400" dirty="0"/>
              <a:t> (Creative commons</a:t>
            </a:r>
            <a:r>
              <a:rPr lang="en-US" sz="1400" baseline="0" dirty="0"/>
              <a:t> license, </a:t>
            </a:r>
            <a:r>
              <a:rPr lang="en-US" sz="1400" baseline="0" dirty="0" err="1"/>
              <a:t>Pixabay</a:t>
            </a:r>
            <a:r>
              <a:rPr lang="en-US" sz="1400" baseline="0" dirty="0"/>
              <a:t> License, Free for commercial use)</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Image Credit: Landsat 5 TM (Thematic Mapper) -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Image Source: </a:t>
            </a:r>
            <a:r>
              <a:rPr lang="en-US" sz="1400" kern="1200" baseline="0" dirty="0" err="1">
                <a:solidFill>
                  <a:schemeClr val="tx1"/>
                </a:solidFill>
                <a:effectLst/>
                <a:latin typeface="+mn-lt"/>
                <a:ea typeface="+mn-ea"/>
                <a:cs typeface="+mn-cs"/>
              </a:rPr>
              <a:t>DEVELOPedia</a:t>
            </a:r>
            <a:endParaRPr lang="en-US" sz="1400" baseline="0" dirty="0"/>
          </a:p>
          <a:p>
            <a:pPr marL="0" marR="0" lvl="0" indent="0" algn="l" defTabSz="924458"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Image Credit: Landsat 7 ETM+ (Enhanced Thematic Mapper Plus)-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Image Source: </a:t>
            </a:r>
            <a:r>
              <a:rPr lang="en-US" sz="1400" kern="1200" baseline="0" dirty="0" err="1">
                <a:solidFill>
                  <a:schemeClr val="tx1"/>
                </a:solidFill>
                <a:effectLst/>
                <a:latin typeface="+mn-lt"/>
                <a:ea typeface="+mn-ea"/>
                <a:cs typeface="+mn-cs"/>
              </a:rPr>
              <a:t>DEVELOPedia</a:t>
            </a:r>
            <a:endParaRPr lang="en-US" sz="1400" baseline="0" dirty="0"/>
          </a:p>
          <a:p>
            <a:pPr marL="0" marR="0" lvl="0" indent="0" algn="l" defTabSz="924458" rtl="0" eaLnBrk="1" fontAlgn="auto" latinLnBrk="0" hangingPunct="1">
              <a:lnSpc>
                <a:spcPct val="100000"/>
              </a:lnSpc>
              <a:spcBef>
                <a:spcPts val="0"/>
              </a:spcBef>
              <a:spcAft>
                <a:spcPts val="0"/>
              </a:spcAft>
              <a:buClrTx/>
              <a:buSzTx/>
              <a:buFontTx/>
              <a:buNone/>
              <a:tabLst/>
              <a:defRPr/>
            </a:pPr>
            <a:endParaRPr lang="en-US" sz="1400" dirty="0">
              <a:hlinkClick r:id="rId3"/>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mage Credit: Landsat 8 OLI (Operational Land Manager) -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Image Source: </a:t>
            </a:r>
            <a:r>
              <a:rPr lang="en-US" sz="1400" kern="1200" baseline="0" dirty="0" err="1">
                <a:solidFill>
                  <a:schemeClr val="tx1"/>
                </a:solidFill>
                <a:effectLst/>
                <a:latin typeface="+mn-lt"/>
                <a:ea typeface="+mn-ea"/>
                <a:cs typeface="+mn-cs"/>
              </a:rPr>
              <a:t>DEVELOPedia</a:t>
            </a:r>
            <a:endParaRPr lang="en-US" sz="1400" kern="1200" baseline="0" dirty="0">
              <a:solidFill>
                <a:schemeClr val="tx1"/>
              </a:solidFill>
              <a:effectLst/>
              <a:latin typeface="+mn-lt"/>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Image Credit: Aqua MODIS (Moderate Resolution Imaging </a:t>
            </a:r>
            <a:r>
              <a:rPr lang="en-US" sz="1400" kern="1200" baseline="0" dirty="0" err="1">
                <a:solidFill>
                  <a:schemeClr val="tx1"/>
                </a:solidFill>
                <a:effectLst/>
                <a:latin typeface="+mn-lt"/>
                <a:ea typeface="+mn-ea"/>
                <a:cs typeface="+mn-cs"/>
              </a:rPr>
              <a:t>Spectroradiometer</a:t>
            </a:r>
            <a:r>
              <a:rPr lang="en-US" sz="1400" kern="1200" baseline="0" dirty="0">
                <a:solidFill>
                  <a:schemeClr val="tx1"/>
                </a:solidFill>
                <a:effectLst/>
                <a:latin typeface="+mn-lt"/>
                <a:ea typeface="+mn-ea"/>
                <a:cs typeface="+mn-cs"/>
              </a:rPr>
              <a:t>) -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mn-lt"/>
                <a:ea typeface="+mn-ea"/>
                <a:cs typeface="+mn-cs"/>
              </a:rPr>
              <a:t>Image Source: </a:t>
            </a:r>
            <a:r>
              <a:rPr lang="en-US" sz="1400" kern="1200" baseline="0" dirty="0" err="1">
                <a:solidFill>
                  <a:schemeClr val="tx1"/>
                </a:solidFill>
                <a:effectLst/>
                <a:latin typeface="+mn-lt"/>
                <a:ea typeface="+mn-ea"/>
                <a:cs typeface="+mn-cs"/>
              </a:rPr>
              <a:t>DEVELOPedia</a:t>
            </a:r>
            <a:endParaRPr lang="en-US" sz="1400"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2476775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Methodology for </a:t>
                </a:r>
                <a:r>
                  <a:rPr lang="en-US" sz="1200" b="1" i="0" u="none" strike="noStrike" kern="1200" dirty="0" err="1">
                    <a:solidFill>
                      <a:schemeClr val="tx1"/>
                    </a:solidFill>
                    <a:effectLst/>
                    <a:latin typeface="+mn-lt"/>
                    <a:ea typeface="+mn-ea"/>
                    <a:cs typeface="+mn-cs"/>
                  </a:rPr>
                  <a:t>TiLCAT</a:t>
                </a:r>
                <a:endParaRPr lang="en-US" b="0" dirty="0">
                  <a:effectLst/>
                </a:endParaRPr>
              </a:p>
              <a:p>
                <a:pPr rtl="0"/>
                <a:r>
                  <a:rPr lang="en-US" sz="1200" b="0" i="0" u="sng" kern="1200" dirty="0">
                    <a:solidFill>
                      <a:schemeClr val="tx1"/>
                    </a:solidFill>
                    <a:effectLst/>
                    <a:latin typeface="+mn-lt"/>
                    <a:ea typeface="+mn-ea"/>
                    <a:cs typeface="+mn-cs"/>
                  </a:rPr>
                  <a:t>Brief Introduction of </a:t>
                </a:r>
                <a:r>
                  <a:rPr lang="en-US" sz="1200" b="0" i="0" u="sng" kern="1200" dirty="0" err="1">
                    <a:solidFill>
                      <a:schemeClr val="tx1"/>
                    </a:solidFill>
                    <a:effectLst/>
                    <a:latin typeface="+mn-lt"/>
                    <a:ea typeface="+mn-ea"/>
                    <a:cs typeface="+mn-cs"/>
                  </a:rPr>
                  <a:t>TiLCAT</a:t>
                </a:r>
                <a:endParaRPr lang="en-US" b="0" dirty="0">
                  <a:effectLst/>
                </a:endParaRPr>
              </a:p>
              <a:p>
                <a:pPr rtl="0" fontAlgn="base"/>
                <a:r>
                  <a:rPr lang="en-US" sz="1200" b="0" i="0" u="none" strike="noStrike" kern="1200" dirty="0" err="1">
                    <a:solidFill>
                      <a:schemeClr val="tx1"/>
                    </a:solidFill>
                    <a:effectLst/>
                    <a:latin typeface="+mn-lt"/>
                    <a:ea typeface="+mn-ea"/>
                    <a:cs typeface="+mn-cs"/>
                  </a:rPr>
                  <a:t>TiLCAT</a:t>
                </a:r>
                <a:r>
                  <a:rPr lang="en-US" sz="1200" b="0" i="0" u="none" strike="noStrike" kern="1200" dirty="0">
                    <a:solidFill>
                      <a:schemeClr val="tx1"/>
                    </a:solidFill>
                    <a:effectLst/>
                    <a:latin typeface="+mn-lt"/>
                    <a:ea typeface="+mn-ea"/>
                    <a:cs typeface="+mn-cs"/>
                  </a:rPr>
                  <a:t> is a Google Earth Engine script that uses NASA earth observations, global datasets and remote sensing methodology to monitor coastal flooding events in Central Java, Indonesia.</a:t>
                </a:r>
              </a:p>
              <a:p>
                <a:pPr rtl="0"/>
                <a:r>
                  <a:rPr lang="en-US" sz="1200" b="0" i="0" u="none" strike="noStrike" kern="1200" dirty="0">
                    <a:solidFill>
                      <a:schemeClr val="tx1"/>
                    </a:solidFill>
                    <a:effectLst/>
                    <a:latin typeface="+mn-lt"/>
                    <a:ea typeface="+mn-ea"/>
                    <a:cs typeface="+mn-cs"/>
                  </a:rPr>
                  <a:t> </a:t>
                </a:r>
                <a:endParaRPr lang="en-US" b="0" dirty="0">
                  <a:effectLst/>
                </a:endParaRPr>
              </a:p>
              <a:p>
                <a:pPr rtl="0" fontAlgn="base"/>
                <a:r>
                  <a:rPr lang="en-US" sz="1200" b="0" i="0" u="none" strike="noStrike" kern="1200" dirty="0">
                    <a:solidFill>
                      <a:schemeClr val="tx1"/>
                    </a:solidFill>
                    <a:effectLst/>
                    <a:latin typeface="+mn-lt"/>
                    <a:ea typeface="+mn-ea"/>
                    <a:cs typeface="+mn-cs"/>
                  </a:rPr>
                  <a:t> The core function of this script is the creation of a harmonic regression that compares a monitoring period of interest to baseline imagery to look for areas that deviate from the norm. In our scenario, these  would be areas with large / abnormal flooding and tidal inundation events</a:t>
                </a:r>
              </a:p>
              <a:p>
                <a:pPr rtl="0"/>
                <a:br>
                  <a:rPr lang="en-US" b="0" dirty="0">
                    <a:effectLst/>
                  </a:rPr>
                </a:br>
                <a:r>
                  <a:rPr lang="en-US" sz="1200" b="0" i="0" u="sng" kern="1200" dirty="0">
                    <a:solidFill>
                      <a:schemeClr val="tx1"/>
                    </a:solidFill>
                    <a:effectLst/>
                    <a:latin typeface="+mn-lt"/>
                    <a:ea typeface="+mn-ea"/>
                    <a:cs typeface="+mn-cs"/>
                  </a:rPr>
                  <a:t>Three main components of </a:t>
                </a:r>
                <a:r>
                  <a:rPr lang="en-US" sz="1200" b="0" i="0" u="sng" kern="1200" dirty="0" err="1">
                    <a:solidFill>
                      <a:schemeClr val="tx1"/>
                    </a:solidFill>
                    <a:effectLst/>
                    <a:latin typeface="+mn-lt"/>
                    <a:ea typeface="+mn-ea"/>
                    <a:cs typeface="+mn-cs"/>
                  </a:rPr>
                  <a:t>TiLCAT</a:t>
                </a:r>
                <a:endParaRPr lang="en-US" b="0" dirty="0">
                  <a:effectLst/>
                </a:endParaRPr>
              </a:p>
              <a:p>
                <a:pPr rtl="0"/>
                <a:r>
                  <a:rPr lang="en-US" sz="1200" b="0" i="0" u="none" strike="noStrike" kern="1200" dirty="0">
                    <a:solidFill>
                      <a:schemeClr val="tx1"/>
                    </a:solidFill>
                    <a:effectLst/>
                    <a:latin typeface="+mn-lt"/>
                    <a:ea typeface="+mn-ea"/>
                    <a:cs typeface="+mn-cs"/>
                  </a:rPr>
                  <a:t>1).  Created an unsupervised land classification of Central Java</a:t>
                </a:r>
                <a:endParaRPr lang="en-US" b="0" dirty="0">
                  <a:effectLst/>
                </a:endParaRPr>
              </a:p>
              <a:p>
                <a:pPr rtl="0"/>
                <a:r>
                  <a:rPr lang="en-US" sz="1200" b="0" i="0" u="none" strike="noStrike" kern="1200" dirty="0">
                    <a:solidFill>
                      <a:schemeClr val="tx1"/>
                    </a:solidFill>
                    <a:effectLst/>
                    <a:latin typeface="+mn-lt"/>
                    <a:ea typeface="+mn-ea"/>
                    <a:cs typeface="+mn-cs"/>
                  </a:rPr>
                  <a:t>- With the purpose for the partners / end users to see which land covers are being impacted by flooding/ tidal inundation events</a:t>
                </a:r>
                <a:endParaRPr lang="en-US" b="0" dirty="0">
                  <a:effectLst/>
                </a:endParaRPr>
              </a:p>
              <a:p>
                <a:pPr rtl="0"/>
                <a:r>
                  <a:rPr lang="en-US" sz="1200" b="0" i="0" u="none" strike="noStrike" kern="1200" dirty="0">
                    <a:solidFill>
                      <a:schemeClr val="tx1"/>
                    </a:solidFill>
                    <a:effectLst/>
                    <a:latin typeface="+mn-lt"/>
                    <a:ea typeface="+mn-ea"/>
                    <a:cs typeface="+mn-cs"/>
                  </a:rPr>
                  <a:t> </a:t>
                </a:r>
                <a:endParaRPr lang="en-US" b="0" dirty="0">
                  <a:effectLst/>
                </a:endParaRPr>
              </a:p>
              <a:p>
                <a:pPr rtl="0"/>
                <a:r>
                  <a:rPr lang="en-US" sz="1200" b="0" i="0" u="none" strike="noStrike" kern="1200" dirty="0">
                    <a:solidFill>
                      <a:schemeClr val="tx1"/>
                    </a:solidFill>
                    <a:effectLst/>
                    <a:latin typeface="+mn-lt"/>
                    <a:ea typeface="+mn-ea"/>
                    <a:cs typeface="+mn-cs"/>
                  </a:rPr>
                  <a:t>2). Flood and Threshold Mask</a:t>
                </a:r>
                <a:endParaRPr lang="en-US" b="0" dirty="0">
                  <a:effectLst/>
                </a:endParaRPr>
              </a:p>
              <a:p>
                <a:pPr rtl="0"/>
                <a:r>
                  <a:rPr lang="en-US" sz="1200" b="0" i="0" u="none" strike="noStrike" kern="1200" dirty="0">
                    <a:solidFill>
                      <a:schemeClr val="tx1"/>
                    </a:solidFill>
                    <a:effectLst/>
                    <a:latin typeface="+mn-lt"/>
                    <a:ea typeface="+mn-ea"/>
                    <a:cs typeface="+mn-cs"/>
                  </a:rPr>
                  <a:t>-Consists of three classes: “Always Water,” “Sometimes Water,” and “Tidal Flat Classification”</a:t>
                </a:r>
                <a:endParaRPr lang="en-US" b="0" dirty="0">
                  <a:effectLst/>
                </a:endParaRPr>
              </a:p>
              <a:p>
                <a:pPr rtl="0"/>
                <a:r>
                  <a:rPr lang="en-US" sz="1200" b="0" i="0" u="none" strike="noStrike" kern="1200" dirty="0">
                    <a:solidFill>
                      <a:schemeClr val="tx1"/>
                    </a:solidFill>
                    <a:effectLst/>
                    <a:latin typeface="+mn-lt"/>
                    <a:ea typeface="+mn-ea"/>
                    <a:cs typeface="+mn-cs"/>
                  </a:rPr>
                  <a:t>-Always Water showcases areas with water 12 months out of the year - more or less ‘permanent water’</a:t>
                </a:r>
                <a:endParaRPr lang="en-US" b="0" dirty="0">
                  <a:effectLst/>
                </a:endParaRPr>
              </a:p>
              <a:p>
                <a:pPr rtl="0"/>
                <a:r>
                  <a:rPr lang="en-US" sz="1200" b="0" i="0" u="none" strike="noStrike" kern="1200" dirty="0">
                    <a:solidFill>
                      <a:schemeClr val="tx1"/>
                    </a:solidFill>
                    <a:effectLst/>
                    <a:latin typeface="+mn-lt"/>
                    <a:ea typeface="+mn-ea"/>
                    <a:cs typeface="+mn-cs"/>
                  </a:rPr>
                  <a:t>- Sometimes Water are areas that show water during seasons where flooding usually - hopefully shows typical flooding</a:t>
                </a:r>
                <a:endParaRPr lang="en-US" b="0" dirty="0">
                  <a:effectLst/>
                </a:endParaRPr>
              </a:p>
              <a:p>
                <a:pPr rtl="0"/>
                <a:r>
                  <a:rPr lang="en-US" sz="1200" b="0" i="0" u="none" strike="noStrike" kern="1200" dirty="0">
                    <a:solidFill>
                      <a:schemeClr val="tx1"/>
                    </a:solidFill>
                    <a:effectLst/>
                    <a:latin typeface="+mn-lt"/>
                    <a:ea typeface="+mn-ea"/>
                    <a:cs typeface="+mn-cs"/>
                  </a:rPr>
                  <a:t> </a:t>
                </a:r>
                <a:endParaRPr lang="en-US" b="0" dirty="0">
                  <a:effectLst/>
                </a:endParaRPr>
              </a:p>
              <a:p>
                <a:pPr rtl="0"/>
                <a:r>
                  <a:rPr lang="en-US" sz="1200" b="0" i="0" u="none" strike="noStrike" kern="1200" dirty="0">
                    <a:solidFill>
                      <a:schemeClr val="tx1"/>
                    </a:solidFill>
                    <a:effectLst/>
                    <a:latin typeface="+mn-lt"/>
                    <a:ea typeface="+mn-ea"/>
                    <a:cs typeface="+mn-cs"/>
                  </a:rPr>
                  <a:t>3). Run Harmonic Regression with Index</a:t>
                </a:r>
                <a:endParaRPr lang="en-US" b="0" dirty="0">
                  <a:effectLst/>
                </a:endParaRPr>
              </a:p>
              <a:p>
                <a:pPr rtl="0"/>
                <a:r>
                  <a:rPr lang="en-US" sz="1200" b="0" i="0" u="none" strike="noStrike" kern="1200" dirty="0">
                    <a:solidFill>
                      <a:schemeClr val="tx1"/>
                    </a:solidFill>
                    <a:effectLst/>
                    <a:latin typeface="+mn-lt"/>
                    <a:ea typeface="+mn-ea"/>
                    <a:cs typeface="+mn-cs"/>
                  </a:rPr>
                  <a:t>-Harmonic Regression  = fits designated harmonics (sins and cosines of different wavelength) using nonlinear regression algorithms. They are often used for time series, especially time series that have multiple seasonal patterns, as they are able to eliminate seasonality and only detect large events that deviate from the seasonal norm. </a:t>
                </a:r>
                <a:endParaRPr lang="en-US" b="0" dirty="0">
                  <a:effectLst/>
                </a:endParaRPr>
              </a:p>
              <a:p>
                <a:pPr rtl="0"/>
                <a:r>
                  <a:rPr lang="en-US" sz="1200" b="0" i="0" u="none" strike="noStrike" kern="1200" dirty="0">
                    <a:solidFill>
                      <a:schemeClr val="tx1"/>
                    </a:solidFill>
                    <a:effectLst/>
                    <a:latin typeface="+mn-lt"/>
                    <a:ea typeface="+mn-ea"/>
                    <a:cs typeface="+mn-cs"/>
                  </a:rPr>
                  <a:t>- Index is the Dependent Variable that is predicted by the harmonic regression – in our case, which areas are experiencing abnormal wetness.</a:t>
                </a:r>
                <a:endParaRPr lang="en-US" b="0" dirty="0">
                  <a:effectLst/>
                </a:endParaRPr>
              </a:p>
              <a:p>
                <a:pPr rtl="0"/>
                <a:r>
                  <a:rPr lang="en-US" sz="1200" b="0" i="0" u="none" strike="noStrike" kern="1200" dirty="0">
                    <a:solidFill>
                      <a:schemeClr val="tx1"/>
                    </a:solidFill>
                    <a:effectLst/>
                    <a:latin typeface="+mn-lt"/>
                    <a:ea typeface="+mn-ea"/>
                    <a:cs typeface="+mn-cs"/>
                  </a:rPr>
                  <a:t>- To detect wetness, we used two different indices – NDMI (normalized difference moisture index) and Tasseled Cap Transformations as the dependent variable.</a:t>
                </a:r>
                <a:endParaRPr lang="en-US" b="0" dirty="0">
                  <a:effectLst/>
                </a:endParaRPr>
              </a:p>
              <a:p>
                <a:pPr rtl="0"/>
                <a:r>
                  <a:rPr lang="en-US" sz="1200" b="0" i="0" u="none" strike="noStrike" kern="1200" dirty="0">
                    <a:solidFill>
                      <a:schemeClr val="tx1"/>
                    </a:solidFill>
                    <a:effectLst/>
                    <a:latin typeface="+mn-lt"/>
                    <a:ea typeface="+mn-ea"/>
                    <a:cs typeface="+mn-cs"/>
                  </a:rPr>
                  <a:t>-Made it in our script so end user can use one or the other</a:t>
                </a:r>
                <a:endParaRPr lang="en-US" b="0" dirty="0">
                  <a:effectLst/>
                </a:endParaRPr>
              </a:p>
              <a:p>
                <a:pPr rtl="0"/>
                <a:r>
                  <a:rPr lang="en-US" sz="1200" b="0" i="0" u="none" strike="noStrike" kern="1200" dirty="0">
                    <a:solidFill>
                      <a:schemeClr val="tx1"/>
                    </a:solidFill>
                    <a:effectLst/>
                    <a:latin typeface="+mn-lt"/>
                    <a:ea typeface="+mn-ea"/>
                    <a:cs typeface="+mn-cs"/>
                  </a:rPr>
                  <a:t> </a:t>
                </a:r>
                <a:endParaRPr lang="en-US" b="0" dirty="0">
                  <a:effectLst/>
                </a:endParaRPr>
              </a:p>
              <a:p>
                <a:br>
                  <a:rPr lang="en-US" dirty="0"/>
                </a:br>
                <a:r>
                  <a:rPr lang="en-US" sz="1200" dirty="0"/>
                  <a:t>------------------------------Image Information Below ------------------------------</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US" dirty="0"/>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Credit: Landsat 5 TM (Thematic Mapper) -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Source: </a:t>
                </a:r>
                <a:r>
                  <a:rPr lang="en-US" sz="1200" kern="1200" baseline="0" dirty="0" err="1">
                    <a:solidFill>
                      <a:schemeClr val="tx1"/>
                    </a:solidFill>
                    <a:effectLst/>
                    <a:latin typeface="+mn-lt"/>
                    <a:ea typeface="+mn-ea"/>
                    <a:cs typeface="+mn-cs"/>
                  </a:rPr>
                  <a:t>DEVELOPedia</a:t>
                </a:r>
                <a:endParaRPr lang="en-US" sz="1200" baseline="0" dirty="0"/>
              </a:p>
              <a:p>
                <a:pPr marL="0" marR="0" lvl="0" indent="0" algn="l" defTabSz="924458" rtl="0" eaLnBrk="1" fontAlgn="auto" latinLnBrk="0" hangingPunct="1">
                  <a:lnSpc>
                    <a:spcPct val="100000"/>
                  </a:lnSpc>
                  <a:spcBef>
                    <a:spcPts val="0"/>
                  </a:spcBef>
                  <a:spcAft>
                    <a:spcPts val="0"/>
                  </a:spcAft>
                  <a:buClrTx/>
                  <a:buSzTx/>
                  <a:buFontTx/>
                  <a:buNone/>
                  <a:tabLst/>
                  <a:defRPr/>
                </a:pPr>
                <a:endParaRPr lang="en-US" dirty="0"/>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Credit: Landsat 7 EMT+ (Enhanced Thematic Mapper Plus)-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Source: </a:t>
                </a:r>
                <a:r>
                  <a:rPr lang="en-US" sz="1200" kern="1200" baseline="0" dirty="0" err="1">
                    <a:solidFill>
                      <a:schemeClr val="tx1"/>
                    </a:solidFill>
                    <a:effectLst/>
                    <a:latin typeface="+mn-lt"/>
                    <a:ea typeface="+mn-ea"/>
                    <a:cs typeface="+mn-cs"/>
                  </a:rPr>
                  <a:t>DEVELOPedia</a:t>
                </a:r>
                <a:endParaRPr lang="en-US" dirty="0">
                  <a:hlinkClick r:id="rId3"/>
                </a:endParaRPr>
              </a:p>
              <a:p>
                <a:pPr marL="0" marR="0" lvl="0" indent="0" algn="l" defTabSz="924458"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Credit: Landsat 8 OLI (Operational Land Manager) - NASA DEVELOP</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Source: </a:t>
                </a:r>
                <a:r>
                  <a:rPr lang="en-US" sz="1200" kern="1200" baseline="0" dirty="0" err="1">
                    <a:solidFill>
                      <a:schemeClr val="tx1"/>
                    </a:solidFill>
                    <a:effectLst/>
                    <a:latin typeface="+mn-lt"/>
                    <a:ea typeface="+mn-ea"/>
                    <a:cs typeface="+mn-cs"/>
                  </a:rPr>
                  <a:t>DEVELOPedia</a:t>
                </a:r>
                <a:endParaRPr lang="en-US" sz="1200" kern="1200" baseline="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Unsupervised</a:t>
                </a:r>
                <a:r>
                  <a:rPr lang="en-US" sz="1200" baseline="0" dirty="0"/>
                  <a:t> </a:t>
                </a:r>
                <a:r>
                  <a:rPr lang="en-US" sz="1200" dirty="0"/>
                  <a:t>Land</a:t>
                </a:r>
                <a:r>
                  <a:rPr lang="en-US" sz="1200" baseline="0" dirty="0"/>
                  <a:t> Cover </a:t>
                </a:r>
                <a:r>
                  <a:rPr lang="en-US" sz="1200" dirty="0"/>
                  <a:t>Map</a:t>
                </a:r>
                <a:r>
                  <a:rPr lang="en-US" sz="1200" baseline="0" dirty="0"/>
                  <a:t> Created using</a:t>
                </a:r>
                <a:r>
                  <a:rPr lang="en-US" sz="1200" dirty="0"/>
                  <a:t> Base </a:t>
                </a:r>
                <a:r>
                  <a:rPr lang="en-US" baseline="0" dirty="0"/>
                  <a:t>Layer: Landsat 8 OLI (25 June 2019) Imagery, Central Java, Indonesia.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Flood and Tidal Threshold Image Base Layer: Google Earth Imagery (2019). Central Java, Indonesia.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Flood and Tidal Threshold Layers Created Using: JRC Global Surface Water Dataset (2017), (</a:t>
                </a:r>
                <a:r>
                  <a:rPr lang="en-US" dirty="0">
                    <a:hlinkClick r:id="rId4"/>
                  </a:rPr>
                  <a:t>https://data.europa.eu/euodp/en/data/dataset/jrc-gswe-global-surface-water-explorer-v1</a:t>
                </a:r>
                <a:r>
                  <a:rPr lang="en-US" dirty="0"/>
                  <a:t>)</a:t>
                </a:r>
                <a:r>
                  <a:rPr lang="en-US" baseline="0" dirty="0"/>
                  <a:t>; Murray Global Intertidal Change Classification (2019), (</a:t>
                </a:r>
                <a:r>
                  <a:rPr lang="en-US" dirty="0">
                    <a:hlinkClick r:id="rId5"/>
                  </a:rPr>
                  <a:t>https://developers.google.com/earth-engine/datasets/catalog/UQ_murray_Intertidal_v1_1_global_intertidal</a:t>
                </a:r>
                <a:r>
                  <a:rPr lang="en-US" dirty="0"/>
                  <a: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Methodolog</a:t>
                </a:r>
                <a:r>
                  <a:rPr lang="en-US" baseline="0" dirty="0" smtClean="0"/>
                  <a:t>y for Turbidity Estimation Maps: </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Download </a:t>
                </a:r>
                <a:r>
                  <a:rPr lang="en-US" sz="1200" kern="1200" dirty="0">
                    <a:solidFill>
                      <a:schemeClr val="tx1"/>
                    </a:solidFill>
                    <a:effectLst/>
                    <a:latin typeface="+mn-lt"/>
                    <a:ea typeface="+mn-ea"/>
                    <a:cs typeface="+mn-cs"/>
                  </a:rPr>
                  <a:t>MODIS Level-2 Surface Reflectance data from NASA Ocean Color website </a:t>
                </a:r>
                <a:r>
                  <a:rPr lang="en-US" sz="1200" kern="1200" dirty="0">
                    <a:solidFill>
                      <a:schemeClr val="tx1"/>
                    </a:solidFill>
                    <a:effectLst/>
                    <a:latin typeface="+mn-lt"/>
                    <a:ea typeface="+mn-ea"/>
                    <a:cs typeface="+mn-cs"/>
                    <a:hlinkClick r:id="rId6"/>
                  </a:rPr>
                  <a:t>https://</a:t>
                </a:r>
                <a:r>
                  <a:rPr lang="en-US" sz="1200" kern="1200" dirty="0" smtClean="0">
                    <a:solidFill>
                      <a:schemeClr val="tx1"/>
                    </a:solidFill>
                    <a:effectLst/>
                    <a:latin typeface="+mn-lt"/>
                    <a:ea typeface="+mn-ea"/>
                    <a:cs typeface="+mn-cs"/>
                    <a:hlinkClick r:id="rId6"/>
                  </a:rPr>
                  <a:t>oceancolor.gsfc.nasa.gov/</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Upload </a:t>
                </a:r>
                <a:r>
                  <a:rPr lang="en-US" sz="1200" kern="1200" dirty="0">
                    <a:solidFill>
                      <a:schemeClr val="tx1"/>
                    </a:solidFill>
                    <a:effectLst/>
                    <a:latin typeface="+mn-lt"/>
                    <a:ea typeface="+mn-ea"/>
                    <a:cs typeface="+mn-cs"/>
                  </a:rPr>
                  <a:t>data into </a:t>
                </a:r>
                <a:r>
                  <a:rPr lang="en-US" sz="1200" kern="1200" dirty="0" err="1">
                    <a:solidFill>
                      <a:schemeClr val="tx1"/>
                    </a:solidFill>
                    <a:effectLst/>
                    <a:latin typeface="+mn-lt"/>
                    <a:ea typeface="+mn-ea"/>
                    <a:cs typeface="+mn-cs"/>
                  </a:rPr>
                  <a:t>SeaWIFS</a:t>
                </a:r>
                <a:r>
                  <a:rPr lang="en-US" sz="1200" kern="1200" dirty="0">
                    <a:solidFill>
                      <a:schemeClr val="tx1"/>
                    </a:solidFill>
                    <a:effectLst/>
                    <a:latin typeface="+mn-lt"/>
                    <a:ea typeface="+mn-ea"/>
                    <a:cs typeface="+mn-cs"/>
                  </a:rPr>
                  <a:t> Data Analysis System (</a:t>
                </a:r>
                <a:r>
                  <a:rPr lang="en-US" sz="1200" kern="1200" dirty="0" err="1" smtClean="0">
                    <a:solidFill>
                      <a:schemeClr val="tx1"/>
                    </a:solidFill>
                    <a:effectLst/>
                    <a:latin typeface="+mn-lt"/>
                    <a:ea typeface="+mn-ea"/>
                    <a:cs typeface="+mn-cs"/>
                  </a:rPr>
                  <a:t>SeaDAS</a:t>
                </a:r>
                <a:r>
                  <a:rPr lang="en-US" sz="1200" kern="1200" dirty="0" smtClean="0">
                    <a:solidFill>
                      <a:schemeClr val="tx1"/>
                    </a:solidFill>
                    <a:effectLst/>
                    <a:latin typeface="+mn-lt"/>
                    <a:ea typeface="+mn-ea"/>
                    <a:cs typeface="+mn-cs"/>
                  </a:rPr>
                  <a:t>)</a:t>
                </a:r>
              </a:p>
              <a:p>
                <a:pPr marL="228600" indent="-228600">
                  <a:buAutoNum type="arabicPeriod"/>
                </a:pPr>
                <a:r>
                  <a:rPr lang="en-US" sz="1200" kern="1200" dirty="0" smtClean="0">
                    <a:solidFill>
                      <a:schemeClr val="tx1"/>
                    </a:solidFill>
                    <a:effectLst/>
                    <a:latin typeface="+mn-lt"/>
                    <a:ea typeface="+mn-ea"/>
                    <a:cs typeface="+mn-cs"/>
                  </a:rPr>
                  <a:t>Calculated </a:t>
                </a:r>
                <a:r>
                  <a:rPr lang="en-US" sz="1200" kern="1200" dirty="0">
                    <a:solidFill>
                      <a:schemeClr val="tx1"/>
                    </a:solidFill>
                    <a:effectLst/>
                    <a:latin typeface="+mn-lt"/>
                    <a:ea typeface="+mn-ea"/>
                    <a:cs typeface="+mn-cs"/>
                  </a:rPr>
                  <a:t>the 645 nm water reflectance from the remote sensing surface reflectance 645 nm </a:t>
                </a:r>
                <a:r>
                  <a:rPr lang="en-US" sz="1200" kern="1200" dirty="0" smtClean="0">
                    <a:solidFill>
                      <a:schemeClr val="tx1"/>
                    </a:solidFill>
                    <a:effectLst/>
                    <a:latin typeface="+mn-lt"/>
                    <a:ea typeface="+mn-ea"/>
                    <a:cs typeface="+mn-cs"/>
                  </a:rPr>
                  <a:t>band.</a:t>
                </a:r>
              </a:p>
              <a:p>
                <a:pPr marL="228600" indent="-228600">
                  <a:buAutoNum type="arabicPeriod"/>
                </a:pPr>
                <a:r>
                  <a:rPr lang="en-US" sz="1200" kern="1200" dirty="0" smtClean="0">
                    <a:solidFill>
                      <a:schemeClr val="tx1"/>
                    </a:solidFill>
                    <a:effectLst/>
                    <a:latin typeface="+mn-lt"/>
                    <a:ea typeface="+mn-ea"/>
                    <a:cs typeface="+mn-cs"/>
                  </a:rPr>
                  <a:t>Run </a:t>
                </a:r>
                <a:r>
                  <a:rPr lang="en-US" sz="1200" kern="1200" dirty="0">
                    <a:solidFill>
                      <a:schemeClr val="tx1"/>
                    </a:solidFill>
                    <a:effectLst/>
                    <a:latin typeface="+mn-lt"/>
                    <a:ea typeface="+mn-ea"/>
                    <a:cs typeface="+mn-cs"/>
                  </a:rPr>
                  <a:t>T. </a:t>
                </a:r>
                <a:r>
                  <a:rPr lang="en-US" sz="1200" kern="1200" dirty="0" err="1">
                    <a:solidFill>
                      <a:schemeClr val="tx1"/>
                    </a:solidFill>
                    <a:effectLst/>
                    <a:latin typeface="+mn-lt"/>
                    <a:ea typeface="+mn-ea"/>
                    <a:cs typeface="+mn-cs"/>
                  </a:rPr>
                  <a:t>Dogliotti</a:t>
                </a:r>
                <a:r>
                  <a:rPr lang="en-US" sz="1200" kern="1200" dirty="0">
                    <a:solidFill>
                      <a:schemeClr val="tx1"/>
                    </a:solidFill>
                    <a:effectLst/>
                    <a:latin typeface="+mn-lt"/>
                    <a:ea typeface="+mn-ea"/>
                    <a:cs typeface="+mn-cs"/>
                  </a:rPr>
                  <a:t> Turbidity algorithm on the 645nm </a:t>
                </a:r>
                <a:r>
                  <a:rPr lang="en-US" sz="1200" kern="1200" dirty="0" smtClean="0">
                    <a:solidFill>
                      <a:schemeClr val="tx1"/>
                    </a:solidFill>
                    <a:effectLst/>
                    <a:latin typeface="+mn-lt"/>
                    <a:ea typeface="+mn-ea"/>
                    <a:cs typeface="+mn-cs"/>
                  </a:rPr>
                  <a:t>band: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Estimate </a:t>
                </a:r>
                <a:r>
                  <a:rPr lang="en-US" sz="1200" kern="1200" dirty="0">
                    <a:solidFill>
                      <a:schemeClr val="tx1"/>
                    </a:solidFill>
                    <a:effectLst/>
                    <a:latin typeface="+mn-lt"/>
                    <a:ea typeface="+mn-ea"/>
                    <a:cs typeface="+mn-cs"/>
                  </a:rPr>
                  <a:t>the turbidity in the Java Sea using the semi-empirical single-band turbidity algorithm (</a:t>
                </a:r>
                <a:r>
                  <a:rPr lang="en-US" sz="1200" kern="1200" dirty="0" err="1">
                    <a:solidFill>
                      <a:schemeClr val="tx1"/>
                    </a:solidFill>
                    <a:effectLst/>
                    <a:latin typeface="+mn-lt"/>
                    <a:ea typeface="+mn-ea"/>
                    <a:cs typeface="+mn-cs"/>
                  </a:rPr>
                  <a:t>Dogliotti</a:t>
                </a:r>
                <a:r>
                  <a:rPr lang="en-US" sz="1200" kern="1200" dirty="0">
                    <a:solidFill>
                      <a:schemeClr val="tx1"/>
                    </a:solidFill>
                    <a:effectLst/>
                    <a:latin typeface="+mn-lt"/>
                    <a:ea typeface="+mn-ea"/>
                    <a:cs typeface="+mn-cs"/>
                  </a:rPr>
                  <a:t> et al., 2015; </a:t>
                </a:r>
                <a:r>
                  <a:rPr lang="en-US" sz="1200" kern="1200" dirty="0" err="1">
                    <a:solidFill>
                      <a:schemeClr val="tx1"/>
                    </a:solidFill>
                    <a:effectLst/>
                    <a:latin typeface="+mn-lt"/>
                    <a:ea typeface="+mn-ea"/>
                    <a:cs typeface="+mn-cs"/>
                  </a:rPr>
                  <a:t>Nechad</a:t>
                </a:r>
                <a:r>
                  <a:rPr lang="en-US" sz="1200" kern="1200" dirty="0">
                    <a:solidFill>
                      <a:schemeClr val="tx1"/>
                    </a:solidFill>
                    <a:effectLst/>
                    <a:latin typeface="+mn-lt"/>
                    <a:ea typeface="+mn-ea"/>
                    <a:cs typeface="+mn-cs"/>
                  </a:rPr>
                  <a:t>, Ruddick, &amp; </a:t>
                </a:r>
                <a:r>
                  <a:rPr lang="en-US" sz="1200" kern="1200" dirty="0" err="1">
                    <a:solidFill>
                      <a:schemeClr val="tx1"/>
                    </a:solidFill>
                    <a:effectLst/>
                    <a:latin typeface="+mn-lt"/>
                    <a:ea typeface="+mn-ea"/>
                    <a:cs typeface="+mn-cs"/>
                  </a:rPr>
                  <a:t>Neukermans</a:t>
                </a:r>
                <a:r>
                  <a:rPr lang="en-US" sz="1200" kern="1200" dirty="0">
                    <a:solidFill>
                      <a:schemeClr val="tx1"/>
                    </a:solidFill>
                    <a:effectLst/>
                    <a:latin typeface="+mn-lt"/>
                    <a:ea typeface="+mn-ea"/>
                    <a:cs typeface="+mn-cs"/>
                  </a:rPr>
                  <a:t>, 2009)</a:t>
                </a:r>
                <a:r>
                  <a:rPr lang="en-US" sz="1200" kern="1200" baseline="0" dirty="0" smtClean="0">
                    <a:solidFill>
                      <a:schemeClr val="tx1"/>
                    </a:solidFill>
                    <a:effectLst/>
                    <a:latin typeface="+mn-lt"/>
                    <a:ea typeface="+mn-ea"/>
                    <a:cs typeface="+mn-cs"/>
                  </a:rPr>
                  <a:t>  </a:t>
                </a:r>
                <a:r>
                  <a:rPr lang="en-US" sz="1200" i="0" kern="1200">
                    <a:solidFill>
                      <a:schemeClr val="tx1"/>
                    </a:solidFill>
                    <a:effectLst/>
                    <a:latin typeface="+mn-lt"/>
                    <a:ea typeface="+mn-ea"/>
                    <a:cs typeface="+mn-cs"/>
                  </a:rPr>
                  <a:t>𝑇=(𝐴_𝑇^𝜆  𝜌_𝑤 (𝜆))/(1−(𝜌_𝑤 (𝜆))/𝐶^𝜆 )  [𝐹𝑁𝑈],</a:t>
                </a:r>
                <a:r>
                  <a:rPr lang="en-US" sz="1200" b="0" i="0" kern="1200" smtClean="0">
                    <a:solidFill>
                      <a:schemeClr val="tx1"/>
                    </a:solidFill>
                    <a:effectLst/>
                    <a:latin typeface="Cambria Math" panose="02040503050406030204" pitchFamily="18" charset="0"/>
                    <a:ea typeface="+mn-ea"/>
                    <a:cs typeface="+mn-cs"/>
                  </a:rPr>
                  <a:t>  </a:t>
                </a:r>
                <a:r>
                  <a:rPr lang="en-US" sz="1200" kern="1200" dirty="0" smtClean="0">
                    <a:solidFill>
                      <a:schemeClr val="tx1"/>
                    </a:solidFill>
                    <a:effectLst/>
                    <a:latin typeface="+mn-lt"/>
                    <a:ea typeface="+mn-ea"/>
                    <a:cs typeface="+mn-cs"/>
                  </a:rPr>
                  <a:t>where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refers to turbidity and </a:t>
                </a:r>
                <a:r>
                  <a:rPr lang="en-US" sz="1200" i="0" kern="1200">
                    <a:solidFill>
                      <a:schemeClr val="tx1"/>
                    </a:solidFill>
                    <a:effectLst/>
                    <a:latin typeface="+mn-lt"/>
                    <a:ea typeface="+mn-ea"/>
                    <a:cs typeface="+mn-cs"/>
                  </a:rPr>
                  <a:t>𝜌_𝑤 (𝜆)</a:t>
                </a:r>
                <a:r>
                  <a:rPr lang="en-US" sz="1200" kern="1200" dirty="0">
                    <a:solidFill>
                      <a:schemeClr val="tx1"/>
                    </a:solidFill>
                    <a:effectLst/>
                    <a:latin typeface="+mn-lt"/>
                    <a:ea typeface="+mn-ea"/>
                    <a:cs typeface="+mn-cs"/>
                  </a:rPr>
                  <a:t> refers to water reflectance. The </a:t>
                </a:r>
                <a:r>
                  <a:rPr lang="en-US" sz="1200" i="0" kern="1200">
                    <a:solidFill>
                      <a:schemeClr val="tx1"/>
                    </a:solidFill>
                    <a:effectLst/>
                    <a:latin typeface="+mn-lt"/>
                    <a:ea typeface="+mn-ea"/>
                    <a:cs typeface="+mn-cs"/>
                  </a:rPr>
                  <a:t>𝜌_𝑤 (𝜆)</a:t>
                </a:r>
                <a:r>
                  <a:rPr lang="en-US" sz="1200" kern="1200" dirty="0">
                    <a:solidFill>
                      <a:schemeClr val="tx1"/>
                    </a:solidFill>
                    <a:effectLst/>
                    <a:latin typeface="+mn-lt"/>
                    <a:ea typeface="+mn-ea"/>
                    <a:cs typeface="+mn-cs"/>
                  </a:rPr>
                  <a:t> is related to remote sensing reflectance </a:t>
                </a:r>
                <a:r>
                  <a:rPr lang="en-US" sz="1200" i="0" kern="1200">
                    <a:solidFill>
                      <a:schemeClr val="tx1"/>
                    </a:solidFill>
                    <a:effectLst/>
                    <a:latin typeface="+mn-lt"/>
                    <a:ea typeface="+mn-ea"/>
                    <a:cs typeface="+mn-cs"/>
                  </a:rPr>
                  <a:t>(𝑅𝑟𝑠(𝜆))</a:t>
                </a:r>
                <a:r>
                  <a:rPr lang="en-US" sz="1200" kern="1200" dirty="0">
                    <a:solidFill>
                      <a:schemeClr val="tx1"/>
                    </a:solidFill>
                    <a:effectLst/>
                    <a:latin typeface="+mn-lt"/>
                    <a:ea typeface="+mn-ea"/>
                    <a:cs typeface="+mn-cs"/>
                  </a:rPr>
                  <a:t> using the relationship  </a:t>
                </a:r>
                <a:r>
                  <a:rPr lang="en-US" sz="1200" i="0" kern="1200">
                    <a:solidFill>
                      <a:schemeClr val="tx1"/>
                    </a:solidFill>
                    <a:effectLst/>
                    <a:latin typeface="+mn-lt"/>
                    <a:ea typeface="+mn-ea"/>
                    <a:cs typeface="+mn-cs"/>
                  </a:rPr>
                  <a:t>𝜌_𝑤 (𝜆)= 𝜋 𝑅𝑟𝑠</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𝐴_𝑇^𝜆</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𝐶^𝜆</a:t>
                </a:r>
                <a:r>
                  <a:rPr lang="en-US" sz="1200" kern="1200" dirty="0">
                    <a:solidFill>
                      <a:schemeClr val="tx1"/>
                    </a:solidFill>
                    <a:effectLst/>
                    <a:latin typeface="+mn-lt"/>
                    <a:ea typeface="+mn-ea"/>
                    <a:cs typeface="+mn-cs"/>
                  </a:rPr>
                  <a:t> refer to wavelength dependent calibration coefficients. For 645 nm band, the coefficients are 228.1 and 0.1641 respectively (</a:t>
                </a:r>
                <a:r>
                  <a:rPr lang="en-US" sz="1200" kern="1200" dirty="0" err="1">
                    <a:solidFill>
                      <a:schemeClr val="tx1"/>
                    </a:solidFill>
                    <a:effectLst/>
                    <a:latin typeface="+mn-lt"/>
                    <a:ea typeface="+mn-ea"/>
                    <a:cs typeface="+mn-cs"/>
                  </a:rPr>
                  <a:t>Dogliotti</a:t>
                </a:r>
                <a:r>
                  <a:rPr lang="en-US" sz="1200" kern="1200" dirty="0">
                    <a:solidFill>
                      <a:schemeClr val="tx1"/>
                    </a:solidFill>
                    <a:effectLst/>
                    <a:latin typeface="+mn-lt"/>
                    <a:ea typeface="+mn-ea"/>
                    <a:cs typeface="+mn-cs"/>
                  </a:rPr>
                  <a:t> et al., 2015; </a:t>
                </a:r>
                <a:r>
                  <a:rPr lang="en-US" sz="1200" kern="1200" dirty="0" err="1">
                    <a:solidFill>
                      <a:schemeClr val="tx1"/>
                    </a:solidFill>
                    <a:effectLst/>
                    <a:latin typeface="+mn-lt"/>
                    <a:ea typeface="+mn-ea"/>
                    <a:cs typeface="+mn-cs"/>
                  </a:rPr>
                  <a:t>Nechad</a:t>
                </a:r>
                <a:r>
                  <a:rPr lang="en-US" sz="1200" kern="1200" dirty="0">
                    <a:solidFill>
                      <a:schemeClr val="tx1"/>
                    </a:solidFill>
                    <a:effectLst/>
                    <a:latin typeface="+mn-lt"/>
                    <a:ea typeface="+mn-ea"/>
                    <a:cs typeface="+mn-cs"/>
                  </a:rPr>
                  <a:t>, Ruddick, &amp; Park, 2010).</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Re-project </a:t>
                </a:r>
                <a:r>
                  <a:rPr lang="en-US" sz="1200" kern="1200" dirty="0">
                    <a:solidFill>
                      <a:schemeClr val="tx1"/>
                    </a:solidFill>
                    <a:effectLst/>
                    <a:latin typeface="+mn-lt"/>
                    <a:ea typeface="+mn-ea"/>
                    <a:cs typeface="+mn-cs"/>
                  </a:rPr>
                  <a:t>turbidity map using </a:t>
                </a:r>
                <a:r>
                  <a:rPr lang="en-US" sz="1200" kern="1200" dirty="0" err="1">
                    <a:solidFill>
                      <a:schemeClr val="tx1"/>
                    </a:solidFill>
                    <a:effectLst/>
                    <a:latin typeface="+mn-lt"/>
                    <a:ea typeface="+mn-ea"/>
                    <a:cs typeface="+mn-cs"/>
                  </a:rPr>
                  <a:t>SeaDAS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reprojection</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tool,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Edit </a:t>
                </a:r>
                <a:r>
                  <a:rPr lang="en-US" sz="1200" kern="1200" dirty="0" err="1" smtClean="0">
                    <a:solidFill>
                      <a:schemeClr val="tx1"/>
                    </a:solidFill>
                    <a:effectLst/>
                    <a:latin typeface="+mn-lt"/>
                    <a:ea typeface="+mn-ea"/>
                    <a:cs typeface="+mn-cs"/>
                  </a:rPr>
                  <a:t>symbology</a:t>
                </a:r>
                <a:endParaRPr lang="en-US"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231995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Here is a screenshot of our </a:t>
            </a:r>
            <a:r>
              <a:rPr lang="en-US" sz="1200" b="0" i="0" u="none" strike="noStrike" kern="1200" dirty="0" err="1">
                <a:solidFill>
                  <a:schemeClr val="tx1"/>
                </a:solidFill>
                <a:effectLst/>
                <a:latin typeface="+mn-lt"/>
                <a:ea typeface="+mn-ea"/>
                <a:cs typeface="+mn-cs"/>
              </a:rPr>
              <a:t>TiLCAT</a:t>
            </a:r>
            <a:r>
              <a:rPr lang="en-US" sz="1200" b="0" i="0" u="none" strike="noStrike" kern="1200" dirty="0">
                <a:solidFill>
                  <a:schemeClr val="tx1"/>
                </a:solidFill>
                <a:effectLst/>
                <a:latin typeface="+mn-lt"/>
                <a:ea typeface="+mn-ea"/>
                <a:cs typeface="+mn-cs"/>
              </a:rPr>
              <a:t> tool with its UI.</a:t>
            </a:r>
            <a:endParaRPr lang="en-US" b="0" dirty="0">
              <a:effectLst/>
            </a:endParaRPr>
          </a:p>
          <a:p>
            <a:pPr rtl="0"/>
            <a:r>
              <a:rPr lang="en-US" sz="1200" b="0" i="0" u="none" strike="noStrike" kern="1200" dirty="0">
                <a:solidFill>
                  <a:schemeClr val="tx1"/>
                </a:solidFill>
                <a:effectLst/>
                <a:latin typeface="+mn-lt"/>
                <a:ea typeface="+mn-ea"/>
                <a:cs typeface="+mn-cs"/>
              </a:rPr>
              <a:t>-The left panel allows end users to choose the monitoring period they wish to assess flooding during</a:t>
            </a:r>
            <a:endParaRPr lang="en-US" b="0" dirty="0">
              <a:effectLst/>
            </a:endParaRPr>
          </a:p>
          <a:p>
            <a:pPr rtl="0"/>
            <a:r>
              <a:rPr lang="en-US" sz="1200" b="0" i="0" u="none" strike="noStrike" kern="1200" dirty="0">
                <a:solidFill>
                  <a:schemeClr val="tx1"/>
                </a:solidFill>
                <a:effectLst/>
                <a:latin typeface="+mn-lt"/>
                <a:ea typeface="+mn-ea"/>
                <a:cs typeface="+mn-cs"/>
              </a:rPr>
              <a:t>-There is an also a dropdown panel where end users can choose which layers they want to see - i.e., the </a:t>
            </a:r>
            <a:r>
              <a:rPr lang="en-US" sz="1200" b="0" i="0" u="none" strike="noStrike" kern="1200" dirty="0" err="1">
                <a:solidFill>
                  <a:schemeClr val="tx1"/>
                </a:solidFill>
                <a:effectLst/>
                <a:latin typeface="+mn-lt"/>
                <a:ea typeface="+mn-ea"/>
                <a:cs typeface="+mn-cs"/>
              </a:rPr>
              <a:t>landcover</a:t>
            </a:r>
            <a:r>
              <a:rPr lang="en-US" sz="1200" b="0" i="0" u="none" strike="noStrike" kern="1200" dirty="0">
                <a:solidFill>
                  <a:schemeClr val="tx1"/>
                </a:solidFill>
                <a:effectLst/>
                <a:latin typeface="+mn-lt"/>
                <a:ea typeface="+mn-ea"/>
                <a:cs typeface="+mn-cs"/>
              </a:rPr>
              <a:t> map; different flood masks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Our goal for this tool is to provide our partners with platform where they can assess flooding and tidal inundation events over extended periods of time and multiple places at once. A lot of the research going on in this region is done by field work and collecting in situ data, so we’re hoping the tool can allow end users to monitoring and conduct research at a much larger scale. We are hoping that it can be either used as a research tool for end users, or as a scientific communication tool to showcase the current areas of flooding in Indonesia. </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Flood and Tidal Threshold Image Base Layer: Google Earth Imagery (2019). Central Java, Indonesia. </a:t>
            </a:r>
          </a:p>
          <a:p>
            <a:pPr marL="0" marR="0" lvl="0" indent="0" algn="l" defTabSz="924458" rtl="0" eaLnBrk="1" fontAlgn="auto" latinLnBrk="0" hangingPunct="1">
              <a:lnSpc>
                <a:spcPct val="100000"/>
              </a:lnSpc>
              <a:spcBef>
                <a:spcPts val="0"/>
              </a:spcBef>
              <a:spcAft>
                <a:spcPts val="0"/>
              </a:spcAft>
              <a:buClrTx/>
              <a:buSzTx/>
              <a:buFontTx/>
              <a:buNone/>
              <a:tabLst/>
              <a:defRPr/>
            </a:pPr>
            <a:r>
              <a:rPr lang="en-US" baseline="0" dirty="0"/>
              <a:t>Flood and Tidal Threshold Layers Created Using: JRC Global Surface Water Dataset (2017), (</a:t>
            </a:r>
            <a:r>
              <a:rPr lang="en-US" dirty="0">
                <a:hlinkClick r:id="rId3"/>
              </a:rPr>
              <a:t>https://data.europa.eu/euodp/en/data/dataset/jrc-gswe-global-surface-water-explorer-v1</a:t>
            </a:r>
            <a:r>
              <a:rPr lang="en-US" dirty="0"/>
              <a:t>);</a:t>
            </a:r>
            <a:r>
              <a:rPr lang="en-US" baseline="0" dirty="0"/>
              <a:t> Murray Global Intertidal Change Classification (2019), (</a:t>
            </a:r>
            <a:r>
              <a:rPr lang="en-US" dirty="0">
                <a:hlinkClick r:id="rId4"/>
              </a:rPr>
              <a:t>https://developers.google.com/earth-engine/datasets/catalog/UQ_murray_Intertidal_v1_1_global_intertidal</a:t>
            </a:r>
            <a:r>
              <a:rPr lang="en-US" dirty="0"/>
              <a:t>)</a:t>
            </a:r>
            <a:endParaRPr lang="en-US" baseline="0" dirty="0"/>
          </a:p>
          <a:p>
            <a:pPr marL="0" marR="0" lvl="0" indent="0" algn="l" defTabSz="924458" rtl="0" eaLnBrk="1" fontAlgn="auto" latinLnBrk="0" hangingPunct="1">
              <a:lnSpc>
                <a:spcPct val="100000"/>
              </a:lnSpc>
              <a:spcBef>
                <a:spcPts val="0"/>
              </a:spcBef>
              <a:spcAft>
                <a:spcPts val="0"/>
              </a:spcAft>
              <a:buClrTx/>
              <a:buSzTx/>
              <a:buFontTx/>
              <a:buNone/>
              <a:tabLst/>
              <a:defRPr/>
            </a:pPr>
            <a:endParaRPr lang="en-US" dirty="0">
              <a:hlinkClick r:id="rId5"/>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3720720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F4268"/>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F4268"/>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F4268"/>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F4268"/>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6200"/>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F42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F4268"/>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F4268"/>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F4268"/>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1/5/20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19.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2108172"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Ahmed </a:t>
              </a:r>
              <a:r>
                <a:rPr lang="en-US" sz="1500" dirty="0" err="1">
                  <a:solidFill>
                    <a:schemeClr val="tx1">
                      <a:lumMod val="75000"/>
                      <a:lumOff val="25000"/>
                    </a:schemeClr>
                  </a:solidFill>
                  <a:latin typeface="Century Gothic" panose="020B0502020202020204" pitchFamily="34" charset="0"/>
                </a:rPr>
                <a:t>Baqai</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25874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Dianna Farrell</a:t>
              </a:r>
            </a:p>
          </p:txBody>
        </p:sp>
        <p:sp>
          <p:nvSpPr>
            <p:cNvPr id="17" name="Rectangle 16"/>
            <p:cNvSpPr/>
            <p:nvPr userDrawn="1"/>
          </p:nvSpPr>
          <p:spPr>
            <a:xfrm>
              <a:off x="8046764" y="4836498"/>
              <a:ext cx="1795913"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Nicole </a:t>
              </a:r>
              <a:r>
                <a:rPr lang="en-US" sz="1500" dirty="0" err="1">
                  <a:solidFill>
                    <a:schemeClr val="tx1">
                      <a:lumMod val="75000"/>
                      <a:lumOff val="25000"/>
                    </a:schemeClr>
                  </a:solidFill>
                  <a:latin typeface="Century Gothic" panose="020B0502020202020204" pitchFamily="34" charset="0"/>
                </a:rPr>
                <a:t>Ramberg</a:t>
              </a:r>
              <a:r>
                <a:rPr lang="en-US" sz="1500" dirty="0">
                  <a:solidFill>
                    <a:schemeClr val="tx1">
                      <a:lumMod val="75000"/>
                      <a:lumOff val="25000"/>
                    </a:schemeClr>
                  </a:solidFill>
                  <a:latin typeface="Century Gothic" panose="020B0502020202020204" pitchFamily="34" charset="0"/>
                </a:rPr>
                <a:t>-Pihl</a:t>
              </a:r>
            </a:p>
          </p:txBody>
        </p:sp>
        <p:sp>
          <p:nvSpPr>
            <p:cNvPr id="18" name="Rectangle 17"/>
            <p:cNvSpPr/>
            <p:nvPr userDrawn="1"/>
          </p:nvSpPr>
          <p:spPr>
            <a:xfrm>
              <a:off x="8036885" y="4401385"/>
              <a:ext cx="135842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Erica Issenberg</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3F4268"/>
                </a:solidFill>
              </a:rPr>
              <a:t>Central Java Disasters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Evaluating Coastal Flooding and Related Marine Turbidity Variations Caused by Extreme Tidal Inundation Events in Central Java, Indonesia</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9966"/>
          <a:stretch/>
        </p:blipFill>
        <p:spPr>
          <a:xfrm>
            <a:off x="0" y="0"/>
            <a:ext cx="7391401"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59574"/>
            <a:ext cx="12192000" cy="715571"/>
          </a:xfrm>
          <a:prstGeom prst="rect">
            <a:avLst/>
          </a:prstGeom>
        </p:spPr>
      </p:pic>
      <p:sp>
        <p:nvSpPr>
          <p:cNvPr id="3" name="TextBox 2"/>
          <p:cNvSpPr txBox="1"/>
          <p:nvPr/>
        </p:nvSpPr>
        <p:spPr>
          <a:xfrm>
            <a:off x="3155090" y="6193393"/>
            <a:ext cx="7136613" cy="369332"/>
          </a:xfrm>
          <a:prstGeom prst="rect">
            <a:avLst/>
          </a:prstGeom>
          <a:noFill/>
        </p:spPr>
        <p:txBody>
          <a:bodyPr wrap="square" rtlCol="0" anchor="ctr">
            <a:spAutoFit/>
          </a:bodyPr>
          <a:lstStyle/>
          <a:p>
            <a:pPr algn="r"/>
            <a:r>
              <a:rPr lang="en-US" dirty="0">
                <a:solidFill>
                  <a:schemeClr val="bg1"/>
                </a:solidFill>
              </a:rPr>
              <a:t>Massachusetts - Boston | Fall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3" y="553997"/>
            <a:ext cx="10741773"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Methodology: </a:t>
            </a:r>
          </a:p>
          <a:p>
            <a:r>
              <a:rPr lang="en-US" b="1" dirty="0">
                <a:solidFill>
                  <a:srgbClr val="3F4268"/>
                </a:solidFill>
              </a:rPr>
              <a:t>Turbidity Estimation Maps</a:t>
            </a:r>
          </a:p>
        </p:txBody>
      </p:sp>
      <p:sp>
        <p:nvSpPr>
          <p:cNvPr id="4" name="Rectangle 3"/>
          <p:cNvSpPr/>
          <p:nvPr/>
        </p:nvSpPr>
        <p:spPr>
          <a:xfrm>
            <a:off x="791411" y="2517446"/>
            <a:ext cx="2065985" cy="369332"/>
          </a:xfrm>
          <a:prstGeom prst="rect">
            <a:avLst/>
          </a:prstGeom>
        </p:spPr>
        <p:txBody>
          <a:bodyPr wrap="square">
            <a:spAutoFit/>
          </a:bodyPr>
          <a:lstStyle/>
          <a:p>
            <a:pPr algn="ctr"/>
            <a:r>
              <a:rPr lang="en-US" b="1" dirty="0">
                <a:solidFill>
                  <a:schemeClr val="tx1">
                    <a:lumMod val="75000"/>
                    <a:lumOff val="25000"/>
                  </a:schemeClr>
                </a:solidFill>
              </a:rPr>
              <a:t>Data Acquisition</a:t>
            </a:r>
          </a:p>
        </p:txBody>
      </p:sp>
      <p:sp>
        <p:nvSpPr>
          <p:cNvPr id="7" name="Rectangle 6"/>
          <p:cNvSpPr/>
          <p:nvPr/>
        </p:nvSpPr>
        <p:spPr>
          <a:xfrm>
            <a:off x="3491477" y="2380470"/>
            <a:ext cx="2325101" cy="646331"/>
          </a:xfrm>
          <a:prstGeom prst="rect">
            <a:avLst/>
          </a:prstGeom>
        </p:spPr>
        <p:txBody>
          <a:bodyPr wrap="square">
            <a:spAutoFit/>
          </a:bodyPr>
          <a:lstStyle/>
          <a:p>
            <a:pPr algn="ctr"/>
            <a:r>
              <a:rPr lang="en-US" b="1" dirty="0">
                <a:solidFill>
                  <a:schemeClr val="tx1">
                    <a:lumMod val="75000"/>
                    <a:lumOff val="25000"/>
                  </a:schemeClr>
                </a:solidFill>
              </a:rPr>
              <a:t>Calculate Water Reflectance</a:t>
            </a:r>
          </a:p>
        </p:txBody>
      </p:sp>
      <p:sp>
        <p:nvSpPr>
          <p:cNvPr id="23" name="Rectangle 22"/>
          <p:cNvSpPr/>
          <p:nvPr/>
        </p:nvSpPr>
        <p:spPr>
          <a:xfrm>
            <a:off x="6423993" y="2511942"/>
            <a:ext cx="2124377" cy="369332"/>
          </a:xfrm>
          <a:prstGeom prst="rect">
            <a:avLst/>
          </a:prstGeom>
        </p:spPr>
        <p:txBody>
          <a:bodyPr wrap="square">
            <a:spAutoFit/>
          </a:bodyPr>
          <a:lstStyle/>
          <a:p>
            <a:pPr algn="ctr"/>
            <a:r>
              <a:rPr lang="en-US" b="1" dirty="0">
                <a:solidFill>
                  <a:schemeClr val="tx1">
                    <a:lumMod val="75000"/>
                    <a:lumOff val="25000"/>
                  </a:schemeClr>
                </a:solidFill>
              </a:rPr>
              <a:t>Estimate Turbidity</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2120" b="9119"/>
          <a:stretch/>
        </p:blipFill>
        <p:spPr>
          <a:xfrm>
            <a:off x="3395894" y="3237883"/>
            <a:ext cx="2516267" cy="16002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1820"/>
          <a:stretch/>
        </p:blipFill>
        <p:spPr>
          <a:xfrm>
            <a:off x="9064525" y="3236360"/>
            <a:ext cx="2497503" cy="1601723"/>
          </a:xfrm>
          <a:prstGeom prst="rect">
            <a:avLst/>
          </a:prstGeom>
        </p:spPr>
      </p:pic>
      <p:sp>
        <p:nvSpPr>
          <p:cNvPr id="3" name="Rectangle 2"/>
          <p:cNvSpPr/>
          <p:nvPr/>
        </p:nvSpPr>
        <p:spPr>
          <a:xfrm>
            <a:off x="545036" y="2406890"/>
            <a:ext cx="2558735" cy="590447"/>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74660" y="2408412"/>
            <a:ext cx="2558735" cy="590449"/>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06814" y="2406888"/>
            <a:ext cx="2558735" cy="590449"/>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33909" y="2406888"/>
            <a:ext cx="2558735" cy="590449"/>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26855" y="5285237"/>
            <a:ext cx="2518653" cy="523220"/>
          </a:xfrm>
          <a:prstGeom prst="rect">
            <a:avLst/>
          </a:prstGeom>
        </p:spPr>
        <p:txBody>
          <a:bodyPr wrap="square">
            <a:spAutoFit/>
          </a:bodyPr>
          <a:lstStyle/>
          <a:p>
            <a:pPr algn="ctr"/>
            <a:r>
              <a:rPr lang="en-US" sz="1400" dirty="0" err="1">
                <a:solidFill>
                  <a:schemeClr val="tx1">
                    <a:lumMod val="75000"/>
                    <a:lumOff val="25000"/>
                  </a:schemeClr>
                </a:solidFill>
              </a:rPr>
              <a:t>Dogliotti</a:t>
            </a:r>
            <a:r>
              <a:rPr lang="en-US" sz="1400" dirty="0">
                <a:solidFill>
                  <a:schemeClr val="tx1">
                    <a:lumMod val="75000"/>
                    <a:lumOff val="25000"/>
                  </a:schemeClr>
                </a:solidFill>
              </a:rPr>
              <a:t> turbidity </a:t>
            </a:r>
          </a:p>
          <a:p>
            <a:pPr algn="ctr"/>
            <a:r>
              <a:rPr lang="en-US" sz="1400" dirty="0">
                <a:solidFill>
                  <a:schemeClr val="tx1">
                    <a:lumMod val="75000"/>
                    <a:lumOff val="25000"/>
                  </a:schemeClr>
                </a:solidFill>
              </a:rPr>
              <a:t>algorithm</a:t>
            </a:r>
          </a:p>
        </p:txBody>
      </p:sp>
      <p:sp>
        <p:nvSpPr>
          <p:cNvPr id="15" name="Rectangle 14"/>
          <p:cNvSpPr/>
          <p:nvPr/>
        </p:nvSpPr>
        <p:spPr>
          <a:xfrm>
            <a:off x="545036" y="5176423"/>
            <a:ext cx="2558734" cy="738664"/>
          </a:xfrm>
          <a:prstGeom prst="rect">
            <a:avLst/>
          </a:prstGeom>
        </p:spPr>
        <p:txBody>
          <a:bodyPr wrap="square">
            <a:spAutoFit/>
          </a:bodyPr>
          <a:lstStyle/>
          <a:p>
            <a:pPr algn="ctr"/>
            <a:r>
              <a:rPr lang="en-US" sz="1400" dirty="0">
                <a:solidFill>
                  <a:schemeClr val="tx1">
                    <a:lumMod val="75000"/>
                    <a:lumOff val="25000"/>
                  </a:schemeClr>
                </a:solidFill>
              </a:rPr>
              <a:t>Import Aqua MODIS level-2 surface reflectance data into SeaDAS</a:t>
            </a:r>
          </a:p>
        </p:txBody>
      </p:sp>
      <p:sp>
        <p:nvSpPr>
          <p:cNvPr id="16" name="Rectangle 15"/>
          <p:cNvSpPr/>
          <p:nvPr/>
        </p:nvSpPr>
        <p:spPr>
          <a:xfrm>
            <a:off x="3391955" y="5176423"/>
            <a:ext cx="2524145" cy="738664"/>
          </a:xfrm>
          <a:prstGeom prst="rect">
            <a:avLst/>
          </a:prstGeom>
        </p:spPr>
        <p:txBody>
          <a:bodyPr wrap="square">
            <a:spAutoFit/>
          </a:bodyPr>
          <a:lstStyle/>
          <a:p>
            <a:pPr algn="ctr"/>
            <a:r>
              <a:rPr lang="en-US" sz="1400" dirty="0">
                <a:solidFill>
                  <a:schemeClr val="tx1">
                    <a:lumMod val="75000"/>
                    <a:lumOff val="25000"/>
                  </a:schemeClr>
                </a:solidFill>
              </a:rPr>
              <a:t>Using the remote sensing reflectance 645 nm band (</a:t>
            </a:r>
            <a:r>
              <a:rPr lang="en-US" sz="1400" dirty="0" err="1">
                <a:solidFill>
                  <a:schemeClr val="tx1">
                    <a:lumMod val="75000"/>
                    <a:lumOff val="25000"/>
                  </a:schemeClr>
                </a:solidFill>
              </a:rPr>
              <a:t>Rrs</a:t>
            </a:r>
            <a:r>
              <a:rPr lang="en-US" sz="1400" dirty="0">
                <a:solidFill>
                  <a:schemeClr val="tx1">
                    <a:lumMod val="75000"/>
                    <a:lumOff val="25000"/>
                  </a:schemeClr>
                </a:solidFill>
              </a:rPr>
              <a:t> 645 x π)</a:t>
            </a:r>
          </a:p>
        </p:txBody>
      </p:sp>
      <p:sp>
        <p:nvSpPr>
          <p:cNvPr id="18" name="Rectangle 17"/>
          <p:cNvSpPr/>
          <p:nvPr/>
        </p:nvSpPr>
        <p:spPr>
          <a:xfrm>
            <a:off x="545036" y="5078538"/>
            <a:ext cx="2558735" cy="897024"/>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Rectangle 18"/>
          <p:cNvSpPr/>
          <p:nvPr/>
        </p:nvSpPr>
        <p:spPr>
          <a:xfrm>
            <a:off x="3374660" y="5078538"/>
            <a:ext cx="2558735" cy="897027"/>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ectangle 19"/>
          <p:cNvSpPr/>
          <p:nvPr/>
        </p:nvSpPr>
        <p:spPr>
          <a:xfrm>
            <a:off x="6206814" y="5078537"/>
            <a:ext cx="2558735" cy="897027"/>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Rectangle 20"/>
          <p:cNvSpPr/>
          <p:nvPr/>
        </p:nvSpPr>
        <p:spPr>
          <a:xfrm>
            <a:off x="9033909" y="5078538"/>
            <a:ext cx="2558735" cy="897027"/>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423" y="3464337"/>
            <a:ext cx="2313961" cy="1212258"/>
          </a:xfrm>
          <a:prstGeom prst="rect">
            <a:avLst/>
          </a:prstGeom>
          <a:effectLst>
            <a:outerShdw blurRad="50800" dist="38100" dir="5400000" algn="t" rotWithShape="0">
              <a:prstClr val="black">
                <a:alpha val="40000"/>
              </a:prstClr>
            </a:outerShdw>
          </a:effectLst>
        </p:spPr>
      </p:pic>
      <mc:AlternateContent xmlns:mc="http://schemas.openxmlformats.org/markup-compatibility/2006" xmlns:a14="http://schemas.microsoft.com/office/drawing/2010/main">
        <mc:Choice Requires="a14">
          <p:sp>
            <p:nvSpPr>
              <p:cNvPr id="24" name="Rectangle 23"/>
              <p:cNvSpPr/>
              <p:nvPr/>
            </p:nvSpPr>
            <p:spPr>
              <a:xfrm>
                <a:off x="6257319" y="3632255"/>
                <a:ext cx="2457724" cy="941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lumMod val="75000"/>
                              <a:lumOff val="25000"/>
                            </a:schemeClr>
                          </a:solidFill>
                          <a:latin typeface="Cambria Math" panose="02040503050406030204" pitchFamily="18" charset="0"/>
                        </a:rPr>
                        <m:t>𝑇</m:t>
                      </m:r>
                      <m:r>
                        <a:rPr lang="en-US" i="0">
                          <a:solidFill>
                            <a:schemeClr val="tx1">
                              <a:lumMod val="75000"/>
                              <a:lumOff val="25000"/>
                            </a:schemeClr>
                          </a:solidFill>
                          <a:latin typeface="Cambria Math" panose="02040503050406030204" pitchFamily="18" charset="0"/>
                        </a:rPr>
                        <m:t>=</m:t>
                      </m:r>
                      <m:f>
                        <m:fPr>
                          <m:ctrlPr>
                            <a:rPr lang="en-US" i="1">
                              <a:solidFill>
                                <a:schemeClr val="tx1">
                                  <a:lumMod val="75000"/>
                                  <a:lumOff val="25000"/>
                                </a:schemeClr>
                              </a:solidFill>
                              <a:latin typeface="Cambria Math" panose="02040503050406030204" pitchFamily="18" charset="0"/>
                            </a:rPr>
                          </m:ctrlPr>
                        </m:fPr>
                        <m:num>
                          <m:sSubSup>
                            <m:sSubSupPr>
                              <m:ctrlPr>
                                <a:rPr lang="en-US" i="1">
                                  <a:solidFill>
                                    <a:schemeClr val="tx1">
                                      <a:lumMod val="75000"/>
                                      <a:lumOff val="25000"/>
                                    </a:schemeClr>
                                  </a:solidFill>
                                  <a:latin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rPr>
                                <m:t>𝐴</m:t>
                              </m:r>
                            </m:e>
                            <m:sub>
                              <m:r>
                                <a:rPr lang="en-US" i="1">
                                  <a:solidFill>
                                    <a:schemeClr val="tx1">
                                      <a:lumMod val="75000"/>
                                      <a:lumOff val="25000"/>
                                    </a:schemeClr>
                                  </a:solidFill>
                                  <a:latin typeface="Cambria Math" panose="02040503050406030204" pitchFamily="18" charset="0"/>
                                </a:rPr>
                                <m:t>𝑇</m:t>
                              </m:r>
                            </m:sub>
                            <m:sup>
                              <m:r>
                                <a:rPr lang="en-US" i="1">
                                  <a:solidFill>
                                    <a:schemeClr val="tx1">
                                      <a:lumMod val="75000"/>
                                      <a:lumOff val="25000"/>
                                    </a:schemeClr>
                                  </a:solidFill>
                                  <a:latin typeface="Cambria Math" panose="02040503050406030204" pitchFamily="18" charset="0"/>
                                </a:rPr>
                                <m:t>𝜆</m:t>
                              </m:r>
                            </m:sup>
                          </m:sSubSup>
                          <m:r>
                            <a:rPr lang="en-US" i="0">
                              <a:solidFill>
                                <a:schemeClr val="tx1">
                                  <a:lumMod val="75000"/>
                                  <a:lumOff val="25000"/>
                                </a:schemeClr>
                              </a:solidFill>
                              <a:latin typeface="Cambria Math" panose="02040503050406030204" pitchFamily="18" charset="0"/>
                            </a:rPr>
                            <m:t> </m:t>
                          </m:r>
                          <m:sSub>
                            <m:sSubPr>
                              <m:ctrlPr>
                                <a:rPr lang="en-US" i="1">
                                  <a:solidFill>
                                    <a:schemeClr val="tx1">
                                      <a:lumMod val="75000"/>
                                      <a:lumOff val="25000"/>
                                    </a:schemeClr>
                                  </a:solidFill>
                                  <a:latin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rPr>
                                <m:t>𝜌</m:t>
                              </m:r>
                            </m:e>
                            <m:sub>
                              <m:r>
                                <a:rPr lang="en-US" i="1">
                                  <a:solidFill>
                                    <a:schemeClr val="tx1">
                                      <a:lumMod val="75000"/>
                                      <a:lumOff val="25000"/>
                                    </a:schemeClr>
                                  </a:solidFill>
                                  <a:latin typeface="Cambria Math" panose="02040503050406030204" pitchFamily="18" charset="0"/>
                                </a:rPr>
                                <m:t>𝑤</m:t>
                              </m:r>
                            </m:sub>
                          </m:sSub>
                          <m:d>
                            <m:dPr>
                              <m:ctrlPr>
                                <a:rPr lang="en-US" i="1">
                                  <a:solidFill>
                                    <a:schemeClr val="tx1">
                                      <a:lumMod val="75000"/>
                                      <a:lumOff val="25000"/>
                                    </a:schemeClr>
                                  </a:solidFill>
                                  <a:latin typeface="Cambria Math" panose="02040503050406030204" pitchFamily="18" charset="0"/>
                                </a:rPr>
                              </m:ctrlPr>
                            </m:dPr>
                            <m:e>
                              <m:r>
                                <a:rPr lang="en-US" i="1">
                                  <a:solidFill>
                                    <a:schemeClr val="tx1">
                                      <a:lumMod val="75000"/>
                                      <a:lumOff val="25000"/>
                                    </a:schemeClr>
                                  </a:solidFill>
                                  <a:latin typeface="Cambria Math" panose="02040503050406030204" pitchFamily="18" charset="0"/>
                                </a:rPr>
                                <m:t>𝜆</m:t>
                              </m:r>
                            </m:e>
                          </m:d>
                        </m:num>
                        <m:den>
                          <m:r>
                            <a:rPr lang="en-US" i="0">
                              <a:solidFill>
                                <a:schemeClr val="tx1">
                                  <a:lumMod val="75000"/>
                                  <a:lumOff val="25000"/>
                                </a:schemeClr>
                              </a:solidFill>
                              <a:latin typeface="Cambria Math" panose="02040503050406030204" pitchFamily="18" charset="0"/>
                            </a:rPr>
                            <m:t>1−</m:t>
                          </m:r>
                          <m:f>
                            <m:fPr>
                              <m:ctrlPr>
                                <a:rPr lang="en-US" i="1">
                                  <a:solidFill>
                                    <a:schemeClr val="tx1">
                                      <a:lumMod val="75000"/>
                                      <a:lumOff val="25000"/>
                                    </a:schemeClr>
                                  </a:solidFill>
                                  <a:latin typeface="Cambria Math" panose="02040503050406030204" pitchFamily="18" charset="0"/>
                                </a:rPr>
                              </m:ctrlPr>
                            </m:fPr>
                            <m:num>
                              <m:d>
                                <m:dPr>
                                  <m:begChr m:val=""/>
                                  <m:ctrlPr>
                                    <a:rPr lang="en-US" i="1">
                                      <a:solidFill>
                                        <a:schemeClr val="tx1">
                                          <a:lumMod val="75000"/>
                                          <a:lumOff val="25000"/>
                                        </a:schemeClr>
                                      </a:solidFill>
                                      <a:latin typeface="Cambria Math" panose="02040503050406030204" pitchFamily="18" charset="0"/>
                                    </a:rPr>
                                  </m:ctrlPr>
                                </m:dPr>
                                <m:e>
                                  <m:sSub>
                                    <m:sSubPr>
                                      <m:ctrlPr>
                                        <a:rPr lang="en-US" i="1">
                                          <a:solidFill>
                                            <a:schemeClr val="tx1">
                                              <a:lumMod val="75000"/>
                                              <a:lumOff val="25000"/>
                                            </a:schemeClr>
                                          </a:solidFill>
                                          <a:latin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rPr>
                                        <m:t>𝜌</m:t>
                                      </m:r>
                                    </m:e>
                                    <m:sub>
                                      <m:r>
                                        <a:rPr lang="en-US" i="1">
                                          <a:solidFill>
                                            <a:schemeClr val="tx1">
                                              <a:lumMod val="75000"/>
                                              <a:lumOff val="25000"/>
                                            </a:schemeClr>
                                          </a:solidFill>
                                          <a:latin typeface="Cambria Math" panose="02040503050406030204" pitchFamily="18" charset="0"/>
                                        </a:rPr>
                                        <m:t>𝑤</m:t>
                                      </m:r>
                                    </m:sub>
                                  </m:sSub>
                                  <m:r>
                                    <a:rPr lang="en-US" i="0">
                                      <a:solidFill>
                                        <a:schemeClr val="tx1">
                                          <a:lumMod val="75000"/>
                                          <a:lumOff val="25000"/>
                                        </a:schemeClr>
                                      </a:solidFill>
                                      <a:latin typeface="Cambria Math" panose="02040503050406030204" pitchFamily="18" charset="0"/>
                                    </a:rPr>
                                    <m:t>(</m:t>
                                  </m:r>
                                  <m:r>
                                    <a:rPr lang="en-US" i="1">
                                      <a:solidFill>
                                        <a:schemeClr val="tx1">
                                          <a:lumMod val="75000"/>
                                          <a:lumOff val="25000"/>
                                        </a:schemeClr>
                                      </a:solidFill>
                                      <a:latin typeface="Cambria Math" panose="02040503050406030204" pitchFamily="18" charset="0"/>
                                    </a:rPr>
                                    <m:t>𝜆</m:t>
                                  </m:r>
                                </m:e>
                              </m:d>
                            </m:num>
                            <m:den>
                              <m:sSup>
                                <m:sSupPr>
                                  <m:ctrlPr>
                                    <a:rPr lang="en-US" i="1">
                                      <a:solidFill>
                                        <a:schemeClr val="tx1">
                                          <a:lumMod val="75000"/>
                                          <a:lumOff val="25000"/>
                                        </a:schemeClr>
                                      </a:solidFill>
                                      <a:latin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rPr>
                                    <m:t>𝐶</m:t>
                                  </m:r>
                                </m:e>
                                <m:sup>
                                  <m:r>
                                    <a:rPr lang="en-US" i="1">
                                      <a:solidFill>
                                        <a:schemeClr val="tx1">
                                          <a:lumMod val="75000"/>
                                          <a:lumOff val="25000"/>
                                        </a:schemeClr>
                                      </a:solidFill>
                                      <a:latin typeface="Cambria Math" panose="02040503050406030204" pitchFamily="18" charset="0"/>
                                    </a:rPr>
                                    <m:t>𝜆</m:t>
                                  </m:r>
                                </m:sup>
                              </m:sSup>
                            </m:den>
                          </m:f>
                        </m:den>
                      </m:f>
                      <m:r>
                        <a:rPr lang="en-US" i="0">
                          <a:solidFill>
                            <a:schemeClr val="tx1">
                              <a:lumMod val="75000"/>
                              <a:lumOff val="25000"/>
                            </a:schemeClr>
                          </a:solidFill>
                          <a:latin typeface="Cambria Math" panose="02040503050406030204" pitchFamily="18" charset="0"/>
                        </a:rPr>
                        <m:t> </m:t>
                      </m:r>
                      <m:d>
                        <m:dPr>
                          <m:begChr m:val="["/>
                          <m:endChr m:val="]"/>
                          <m:ctrlPr>
                            <a:rPr lang="en-US" i="1">
                              <a:solidFill>
                                <a:schemeClr val="tx1">
                                  <a:lumMod val="75000"/>
                                  <a:lumOff val="25000"/>
                                </a:schemeClr>
                              </a:solidFill>
                              <a:latin typeface="Cambria Math" panose="02040503050406030204" pitchFamily="18" charset="0"/>
                            </a:rPr>
                          </m:ctrlPr>
                        </m:dPr>
                        <m:e>
                          <m:r>
                            <a:rPr lang="en-US" i="1">
                              <a:solidFill>
                                <a:schemeClr val="tx1">
                                  <a:lumMod val="75000"/>
                                  <a:lumOff val="25000"/>
                                </a:schemeClr>
                              </a:solidFill>
                              <a:latin typeface="Cambria Math" panose="02040503050406030204" pitchFamily="18" charset="0"/>
                            </a:rPr>
                            <m:t>𝐹𝑁𝑈</m:t>
                          </m:r>
                        </m:e>
                      </m:d>
                      <m:r>
                        <a:rPr lang="en-US" i="0">
                          <a:solidFill>
                            <a:schemeClr val="tx1">
                              <a:lumMod val="75000"/>
                              <a:lumOff val="25000"/>
                            </a:schemeClr>
                          </a:solidFill>
                          <a:latin typeface="Cambria Math" panose="02040503050406030204" pitchFamily="18" charset="0"/>
                        </a:rPr>
                        <m:t>,</m:t>
                      </m:r>
                    </m:oMath>
                  </m:oMathPara>
                </a14:m>
                <a:endParaRPr lang="en-US" dirty="0">
                  <a:solidFill>
                    <a:schemeClr val="tx1">
                      <a:lumMod val="75000"/>
                      <a:lumOff val="25000"/>
                    </a:schemeClr>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6257319" y="3632255"/>
                <a:ext cx="2457724" cy="941989"/>
              </a:xfrm>
              <a:prstGeom prst="rect">
                <a:avLst/>
              </a:prstGeom>
              <a:blipFill>
                <a:blip r:embed="rId6"/>
                <a:stretch>
                  <a:fillRect t="-10667" b="-49333"/>
                </a:stretch>
              </a:blipFill>
            </p:spPr>
            <p:txBody>
              <a:bodyPr/>
              <a:lstStyle/>
              <a:p>
                <a:r>
                  <a:rPr lang="en-US">
                    <a:noFill/>
                  </a:rPr>
                  <a:t> </a:t>
                </a:r>
              </a:p>
            </p:txBody>
          </p:sp>
        </mc:Fallback>
      </mc:AlternateContent>
      <p:sp>
        <p:nvSpPr>
          <p:cNvPr id="26" name="Rectangle 25"/>
          <p:cNvSpPr/>
          <p:nvPr/>
        </p:nvSpPr>
        <p:spPr>
          <a:xfrm>
            <a:off x="9199512" y="2511943"/>
            <a:ext cx="2227528" cy="369332"/>
          </a:xfrm>
          <a:prstGeom prst="rect">
            <a:avLst/>
          </a:prstGeom>
        </p:spPr>
        <p:txBody>
          <a:bodyPr wrap="square">
            <a:spAutoFit/>
          </a:bodyPr>
          <a:lstStyle/>
          <a:p>
            <a:pPr algn="ctr"/>
            <a:r>
              <a:rPr lang="en-US" b="1" dirty="0">
                <a:solidFill>
                  <a:schemeClr val="tx1">
                    <a:lumMod val="75000"/>
                    <a:lumOff val="25000"/>
                  </a:schemeClr>
                </a:solidFill>
              </a:rPr>
              <a:t>Data Visualization</a:t>
            </a:r>
          </a:p>
        </p:txBody>
      </p:sp>
      <p:sp>
        <p:nvSpPr>
          <p:cNvPr id="27" name="Rectangle 26"/>
          <p:cNvSpPr/>
          <p:nvPr/>
        </p:nvSpPr>
        <p:spPr>
          <a:xfrm>
            <a:off x="9103801" y="5391866"/>
            <a:ext cx="2418951" cy="307777"/>
          </a:xfrm>
          <a:prstGeom prst="rect">
            <a:avLst/>
          </a:prstGeom>
        </p:spPr>
        <p:txBody>
          <a:bodyPr wrap="square">
            <a:spAutoFit/>
          </a:bodyPr>
          <a:lstStyle/>
          <a:p>
            <a:r>
              <a:rPr lang="en-US" sz="1400" dirty="0">
                <a:solidFill>
                  <a:schemeClr val="tx1">
                    <a:lumMod val="75000"/>
                    <a:lumOff val="25000"/>
                  </a:schemeClr>
                </a:solidFill>
              </a:rPr>
              <a:t>Cartographic techniques</a:t>
            </a:r>
          </a:p>
        </p:txBody>
      </p:sp>
      <p:sp>
        <p:nvSpPr>
          <p:cNvPr id="32" name="Rectangle 31"/>
          <p:cNvSpPr/>
          <p:nvPr/>
        </p:nvSpPr>
        <p:spPr>
          <a:xfrm>
            <a:off x="3374659" y="1877521"/>
            <a:ext cx="8217985" cy="279337"/>
          </a:xfrm>
          <a:prstGeom prst="rect">
            <a:avLst/>
          </a:prstGeom>
          <a:solidFill>
            <a:srgbClr val="3F4268">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bg1"/>
                </a:solidFill>
              </a:rPr>
              <a:t>SeaDAS</a:t>
            </a:r>
            <a:r>
              <a:rPr lang="en-US" dirty="0">
                <a:solidFill>
                  <a:schemeClr val="bg1"/>
                </a:solidFill>
              </a:rPr>
              <a:t> Processing</a:t>
            </a:r>
          </a:p>
        </p:txBody>
      </p:sp>
      <p:sp>
        <p:nvSpPr>
          <p:cNvPr id="31" name="Rectangle 30">
            <a:extLst>
              <a:ext uri="{FF2B5EF4-FFF2-40B4-BE49-F238E27FC236}">
                <a16:creationId xmlns:a16="http://schemas.microsoft.com/office/drawing/2014/main" id="{1E0350A3-E7BC-1842-972B-3DE355F57109}"/>
              </a:ext>
            </a:extLst>
          </p:cNvPr>
          <p:cNvSpPr/>
          <p:nvPr/>
        </p:nvSpPr>
        <p:spPr>
          <a:xfrm>
            <a:off x="545037" y="1877521"/>
            <a:ext cx="2558734" cy="279337"/>
          </a:xfrm>
          <a:prstGeom prst="rect">
            <a:avLst/>
          </a:prstGeom>
          <a:solidFill>
            <a:srgbClr val="3F4268">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Ocean Color </a:t>
            </a:r>
          </a:p>
        </p:txBody>
      </p:sp>
      <p:sp>
        <p:nvSpPr>
          <p:cNvPr id="6" name="Rectangle 5"/>
          <p:cNvSpPr/>
          <p:nvPr/>
        </p:nvSpPr>
        <p:spPr>
          <a:xfrm>
            <a:off x="0" y="6559736"/>
            <a:ext cx="4142481" cy="286232"/>
          </a:xfrm>
          <a:prstGeom prst="rect">
            <a:avLst/>
          </a:prstGeom>
        </p:spPr>
        <p:txBody>
          <a:bodyPr wrap="none">
            <a:spAutoFit/>
          </a:bodyPr>
          <a:lstStyle/>
          <a:p>
            <a:pPr lvl="0">
              <a:lnSpc>
                <a:spcPct val="90000"/>
              </a:lnSpc>
              <a:defRPr/>
            </a:pPr>
            <a:r>
              <a:rPr lang="en-US" sz="1400" dirty="0">
                <a:solidFill>
                  <a:schemeClr val="tx1">
                    <a:lumMod val="75000"/>
                    <a:lumOff val="25000"/>
                  </a:schemeClr>
                </a:solidFill>
              </a:rPr>
              <a:t>Source: </a:t>
            </a:r>
            <a:r>
              <a:rPr lang="en-US" sz="1400" dirty="0">
                <a:solidFill>
                  <a:schemeClr val="tx1">
                    <a:lumMod val="75000"/>
                    <a:lumOff val="25000"/>
                  </a:schemeClr>
                </a:solidFill>
                <a:latin typeface="Century Gothic" charset="0"/>
                <a:ea typeface="Century Gothic" charset="0"/>
                <a:cs typeface="Century Gothic" charset="0"/>
              </a:rPr>
              <a:t>DEVELOP Central Java Disasters Team</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895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dissolve">
                                      <p:cBhvr>
                                        <p:cTn id="51" dur="500"/>
                                        <p:tgtEl>
                                          <p:spTgt spid="2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ssolve">
                                      <p:cBhvr>
                                        <p:cTn id="57" dur="500"/>
                                        <p:tgtEl>
                                          <p:spTgt spid="2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dissolve">
                                      <p:cBhvr>
                                        <p:cTn id="60" dur="500"/>
                                        <p:tgtEl>
                                          <p:spTgt spid="19"/>
                                        </p:tgtEl>
                                      </p:cBhvr>
                                    </p:animEffect>
                                  </p:childTnLst>
                                </p:cTn>
                              </p:par>
                              <p:par>
                                <p:cTn id="61" presetID="9"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dissolve">
                                      <p:cBhvr>
                                        <p:cTn id="63" dur="500"/>
                                        <p:tgtEl>
                                          <p:spTgt spid="8"/>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dissolve">
                                      <p:cBhvr>
                                        <p:cTn id="66" dur="500"/>
                                        <p:tgtEl>
                                          <p:spTgt spid="5"/>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ssolve">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3" grpId="0"/>
      <p:bldP spid="3" grpId="0" animBg="1"/>
      <p:bldP spid="5" grpId="0" animBg="1"/>
      <p:bldP spid="10" grpId="0" animBg="1"/>
      <p:bldP spid="13" grpId="0" animBg="1"/>
      <p:bldP spid="11" grpId="0"/>
      <p:bldP spid="15" grpId="0"/>
      <p:bldP spid="16" grpId="0"/>
      <p:bldP spid="18" grpId="0" animBg="1"/>
      <p:bldP spid="19" grpId="0" animBg="1"/>
      <p:bldP spid="20" grpId="0" animBg="1"/>
      <p:bldP spid="21" grpId="0" animBg="1"/>
      <p:bldP spid="24" grpId="0"/>
      <p:bldP spid="26" grpId="0"/>
      <p:bldP spid="27" grpId="0"/>
      <p:bldP spid="32"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3" y="553997"/>
            <a:ext cx="10741773"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Results: </a:t>
            </a:r>
          </a:p>
          <a:p>
            <a:r>
              <a:rPr lang="en-US" b="1" dirty="0">
                <a:solidFill>
                  <a:srgbClr val="3F4268"/>
                </a:solidFill>
              </a:rPr>
              <a:t>Turbidity Estimation Maps</a:t>
            </a:r>
          </a:p>
        </p:txBody>
      </p:sp>
      <p:sp>
        <p:nvSpPr>
          <p:cNvPr id="9" name="Rectangle 8"/>
          <p:cNvSpPr/>
          <p:nvPr/>
        </p:nvSpPr>
        <p:spPr>
          <a:xfrm>
            <a:off x="0" y="6559736"/>
            <a:ext cx="4142481" cy="286232"/>
          </a:xfrm>
          <a:prstGeom prst="rect">
            <a:avLst/>
          </a:prstGeom>
        </p:spPr>
        <p:txBody>
          <a:bodyPr wrap="none">
            <a:spAutoFit/>
          </a:bodyPr>
          <a:lstStyle/>
          <a:p>
            <a:pPr lvl="0">
              <a:lnSpc>
                <a:spcPct val="90000"/>
              </a:lnSpc>
              <a:defRPr/>
            </a:pPr>
            <a:r>
              <a:rPr lang="en-US" sz="1400" dirty="0">
                <a:solidFill>
                  <a:schemeClr val="tx1">
                    <a:lumMod val="75000"/>
                    <a:lumOff val="25000"/>
                  </a:schemeClr>
                </a:solidFill>
              </a:rPr>
              <a:t>Source: </a:t>
            </a:r>
            <a:r>
              <a:rPr lang="en-US" sz="1400" dirty="0">
                <a:solidFill>
                  <a:schemeClr val="tx1">
                    <a:lumMod val="75000"/>
                    <a:lumOff val="25000"/>
                  </a:schemeClr>
                </a:solidFill>
                <a:latin typeface="Century Gothic" charset="0"/>
                <a:ea typeface="Century Gothic" charset="0"/>
                <a:cs typeface="Century Gothic" charset="0"/>
              </a:rPr>
              <a:t>DEVELOP Central Java Disasters Team</a:t>
            </a:r>
            <a:endParaRPr lang="en-US" sz="1400" dirty="0">
              <a:solidFill>
                <a:schemeClr val="tx1">
                  <a:lumMod val="75000"/>
                  <a:lumOff val="25000"/>
                </a:schemeClr>
              </a:solidFill>
              <a:latin typeface="Century Gothic" panose="020B0502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655" y="1902303"/>
            <a:ext cx="6982691" cy="3286816"/>
          </a:xfrm>
          <a:prstGeom prst="rect">
            <a:avLst/>
          </a:prstGeom>
        </p:spPr>
      </p:pic>
      <p:sp>
        <p:nvSpPr>
          <p:cNvPr id="16" name="Rectangle 15"/>
          <p:cNvSpPr/>
          <p:nvPr/>
        </p:nvSpPr>
        <p:spPr>
          <a:xfrm>
            <a:off x="2673926" y="4572000"/>
            <a:ext cx="2312615" cy="587375"/>
          </a:xfrm>
          <a:prstGeom prst="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436" t="40334" r="3773" b="35469"/>
          <a:stretch/>
        </p:blipFill>
        <p:spPr>
          <a:xfrm>
            <a:off x="2781299" y="4838699"/>
            <a:ext cx="2095501" cy="114301"/>
          </a:xfrm>
          <a:prstGeom prst="rect">
            <a:avLst/>
          </a:prstGeom>
        </p:spPr>
      </p:pic>
      <p:sp>
        <p:nvSpPr>
          <p:cNvPr id="6" name="TextBox 5"/>
          <p:cNvSpPr txBox="1"/>
          <p:nvPr/>
        </p:nvSpPr>
        <p:spPr>
          <a:xfrm>
            <a:off x="2703715" y="4516757"/>
            <a:ext cx="1415772" cy="307777"/>
          </a:xfrm>
          <a:prstGeom prst="rect">
            <a:avLst/>
          </a:prstGeom>
          <a:noFill/>
        </p:spPr>
        <p:txBody>
          <a:bodyPr wrap="none" rtlCol="0">
            <a:spAutoFit/>
          </a:bodyPr>
          <a:lstStyle/>
          <a:p>
            <a:r>
              <a:rPr lang="en-US" sz="1400" dirty="0">
                <a:solidFill>
                  <a:schemeClr val="tx1">
                    <a:lumMod val="75000"/>
                    <a:lumOff val="25000"/>
                  </a:schemeClr>
                </a:solidFill>
              </a:rPr>
              <a:t>Turbidity (FNU)</a:t>
            </a:r>
          </a:p>
        </p:txBody>
      </p:sp>
      <p:sp>
        <p:nvSpPr>
          <p:cNvPr id="11" name="TextBox 10"/>
          <p:cNvSpPr txBox="1"/>
          <p:nvPr/>
        </p:nvSpPr>
        <p:spPr>
          <a:xfrm>
            <a:off x="2642755" y="4917697"/>
            <a:ext cx="284052" cy="307777"/>
          </a:xfrm>
          <a:prstGeom prst="rect">
            <a:avLst/>
          </a:prstGeom>
          <a:noFill/>
        </p:spPr>
        <p:txBody>
          <a:bodyPr wrap="none" rtlCol="0">
            <a:spAutoFit/>
          </a:bodyPr>
          <a:lstStyle/>
          <a:p>
            <a:r>
              <a:rPr lang="en-US" sz="1400" dirty="0">
                <a:solidFill>
                  <a:schemeClr val="tx1">
                    <a:lumMod val="75000"/>
                    <a:lumOff val="25000"/>
                  </a:schemeClr>
                </a:solidFill>
              </a:rPr>
              <a:t>0</a:t>
            </a:r>
          </a:p>
        </p:txBody>
      </p:sp>
      <p:sp>
        <p:nvSpPr>
          <p:cNvPr id="12" name="TextBox 11"/>
          <p:cNvSpPr txBox="1"/>
          <p:nvPr/>
        </p:nvSpPr>
        <p:spPr>
          <a:xfrm>
            <a:off x="3091756" y="4914442"/>
            <a:ext cx="433132" cy="307777"/>
          </a:xfrm>
          <a:prstGeom prst="rect">
            <a:avLst/>
          </a:prstGeom>
          <a:noFill/>
        </p:spPr>
        <p:txBody>
          <a:bodyPr wrap="none" rtlCol="0">
            <a:spAutoFit/>
          </a:bodyPr>
          <a:lstStyle/>
          <a:p>
            <a:r>
              <a:rPr lang="en-US" sz="1400" dirty="0">
                <a:solidFill>
                  <a:schemeClr val="tx1">
                    <a:lumMod val="75000"/>
                    <a:lumOff val="25000"/>
                  </a:schemeClr>
                </a:solidFill>
              </a:rPr>
              <a:t>0.5</a:t>
            </a:r>
          </a:p>
        </p:txBody>
      </p:sp>
      <p:sp>
        <p:nvSpPr>
          <p:cNvPr id="13" name="TextBox 12"/>
          <p:cNvSpPr txBox="1"/>
          <p:nvPr/>
        </p:nvSpPr>
        <p:spPr>
          <a:xfrm>
            <a:off x="3690564" y="4914442"/>
            <a:ext cx="284052" cy="307777"/>
          </a:xfrm>
          <a:prstGeom prst="rect">
            <a:avLst/>
          </a:prstGeom>
          <a:noFill/>
        </p:spPr>
        <p:txBody>
          <a:bodyPr wrap="none" rtlCol="0">
            <a:spAutoFit/>
          </a:bodyPr>
          <a:lstStyle/>
          <a:p>
            <a:r>
              <a:rPr lang="en-US" sz="1400" dirty="0">
                <a:solidFill>
                  <a:schemeClr val="tx1">
                    <a:lumMod val="75000"/>
                    <a:lumOff val="25000"/>
                  </a:schemeClr>
                </a:solidFill>
              </a:rPr>
              <a:t>1</a:t>
            </a:r>
          </a:p>
        </p:txBody>
      </p:sp>
      <p:sp>
        <p:nvSpPr>
          <p:cNvPr id="14" name="TextBox 13"/>
          <p:cNvSpPr txBox="1"/>
          <p:nvPr/>
        </p:nvSpPr>
        <p:spPr>
          <a:xfrm>
            <a:off x="4140292" y="4905512"/>
            <a:ext cx="433132" cy="307777"/>
          </a:xfrm>
          <a:prstGeom prst="rect">
            <a:avLst/>
          </a:prstGeom>
          <a:noFill/>
        </p:spPr>
        <p:txBody>
          <a:bodyPr wrap="none" rtlCol="0">
            <a:spAutoFit/>
          </a:bodyPr>
          <a:lstStyle/>
          <a:p>
            <a:r>
              <a:rPr lang="en-US" sz="1400" dirty="0">
                <a:solidFill>
                  <a:schemeClr val="tx1">
                    <a:lumMod val="75000"/>
                    <a:lumOff val="25000"/>
                  </a:schemeClr>
                </a:solidFill>
              </a:rPr>
              <a:t>1.5</a:t>
            </a:r>
          </a:p>
        </p:txBody>
      </p:sp>
      <p:sp>
        <p:nvSpPr>
          <p:cNvPr id="15" name="TextBox 14"/>
          <p:cNvSpPr txBox="1"/>
          <p:nvPr/>
        </p:nvSpPr>
        <p:spPr>
          <a:xfrm>
            <a:off x="4730199" y="4900947"/>
            <a:ext cx="284052" cy="307777"/>
          </a:xfrm>
          <a:prstGeom prst="rect">
            <a:avLst/>
          </a:prstGeom>
          <a:noFill/>
        </p:spPr>
        <p:txBody>
          <a:bodyPr wrap="none" rtlCol="0">
            <a:spAutoFit/>
          </a:bodyPr>
          <a:lstStyle/>
          <a:p>
            <a:r>
              <a:rPr lang="en-US" sz="1400" dirty="0">
                <a:solidFill>
                  <a:schemeClr val="tx1">
                    <a:lumMod val="75000"/>
                    <a:lumOff val="25000"/>
                  </a:schemeClr>
                </a:solidFill>
              </a:rPr>
              <a:t>2</a:t>
            </a:r>
          </a:p>
        </p:txBody>
      </p:sp>
    </p:spTree>
    <p:extLst>
      <p:ext uri="{BB962C8B-B14F-4D97-AF65-F5344CB8AC3E}">
        <p14:creationId xmlns:p14="http://schemas.microsoft.com/office/powerpoint/2010/main" val="341143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3" y="553997"/>
            <a:ext cx="10741773"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Errors &amp; Uncertainties</a:t>
            </a:r>
          </a:p>
        </p:txBody>
      </p:sp>
      <p:sp>
        <p:nvSpPr>
          <p:cNvPr id="3" name="Text Placeholder 5"/>
          <p:cNvSpPr txBox="1">
            <a:spLocks/>
          </p:cNvSpPr>
          <p:nvPr/>
        </p:nvSpPr>
        <p:spPr>
          <a:xfrm>
            <a:off x="1133703" y="1556599"/>
            <a:ext cx="9717270" cy="375487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TiLCAT</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Accuracy validation using ground truthing or in-situ data</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Testing multiple indices for best delineating wetness/flooding</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Selection of baseline imagery</a:t>
            </a:r>
          </a:p>
          <a:p>
            <a:pPr lvl="1">
              <a:lnSpc>
                <a:spcPct val="100000"/>
              </a:lnSpc>
              <a:spcBef>
                <a:spcPts val="0"/>
              </a:spcBef>
              <a:spcAft>
                <a:spcPts val="600"/>
              </a:spcAft>
              <a:buClr>
                <a:srgbClr val="3F4268"/>
              </a:buClr>
              <a:buFont typeface="Webdings" panose="05030102010509060703" pitchFamily="18" charset="2"/>
              <a:buChar char="4"/>
            </a:pPr>
            <a:endParaRPr lang="en-US" sz="16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Turbidity</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The monsoon season was the focus of our analyses, as this is the most dynamic season. This resulted in fewer dates and less clear data being available due to extensive cloud cover</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Images did not consistently export to the same extent</a:t>
            </a:r>
          </a:p>
          <a:p>
            <a:pPr lvl="1">
              <a:lnSpc>
                <a:spcPct val="100000"/>
              </a:lnSpc>
              <a:spcBef>
                <a:spcPts val="0"/>
              </a:spcBef>
              <a:spcAft>
                <a:spcPts val="600"/>
              </a:spcAft>
              <a:buClr>
                <a:srgbClr val="3F4268"/>
              </a:buClr>
              <a:buFont typeface="Webdings" panose="05030102010509060703" pitchFamily="18" charset="2"/>
              <a:buChar char="4"/>
            </a:pPr>
            <a:endParaRPr lang="en-US" sz="1600" b="1" dirty="0">
              <a:solidFill>
                <a:schemeClr val="tx1">
                  <a:lumMod val="75000"/>
                  <a:lumOff val="25000"/>
                </a:schemeClr>
              </a:solidFill>
            </a:endParaRPr>
          </a:p>
        </p:txBody>
      </p:sp>
    </p:spTree>
    <p:extLst>
      <p:ext uri="{BB962C8B-B14F-4D97-AF65-F5344CB8AC3E}">
        <p14:creationId xmlns:p14="http://schemas.microsoft.com/office/powerpoint/2010/main" val="150836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069084" y="569313"/>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Conclusions</a:t>
            </a:r>
          </a:p>
        </p:txBody>
      </p:sp>
      <p:sp>
        <p:nvSpPr>
          <p:cNvPr id="3" name="Text Placeholder 5">
            <a:extLst>
              <a:ext uri="{FF2B5EF4-FFF2-40B4-BE49-F238E27FC236}">
                <a16:creationId xmlns:a16="http://schemas.microsoft.com/office/drawing/2014/main" id="{87FFAE2B-4B43-F848-91B5-F683633E8AB9}"/>
              </a:ext>
            </a:extLst>
          </p:cNvPr>
          <p:cNvSpPr txBox="1">
            <a:spLocks/>
          </p:cNvSpPr>
          <p:nvPr/>
        </p:nvSpPr>
        <p:spPr>
          <a:xfrm>
            <a:off x="1069084" y="1556599"/>
            <a:ext cx="8951216" cy="445558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2000" b="1" dirty="0" err="1">
                <a:solidFill>
                  <a:schemeClr val="tx1">
                    <a:lumMod val="75000"/>
                    <a:lumOff val="25000"/>
                  </a:schemeClr>
                </a:solidFill>
              </a:rPr>
              <a:t>TiLCAT</a:t>
            </a:r>
            <a:endParaRPr lang="en-US" sz="1600" b="1" dirty="0">
              <a:solidFill>
                <a:schemeClr val="tx1">
                  <a:lumMod val="75000"/>
                  <a:lumOff val="25000"/>
                </a:schemeClr>
              </a:solidFill>
            </a:endParaRP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Flooding was detected in the greater regions of Pekalongan, Semarang, and </a:t>
            </a:r>
            <a:r>
              <a:rPr lang="en-US" sz="1800" dirty="0" err="1">
                <a:solidFill>
                  <a:schemeClr val="tx1">
                    <a:lumMod val="75000"/>
                    <a:lumOff val="25000"/>
                  </a:schemeClr>
                </a:solidFill>
              </a:rPr>
              <a:t>Demak</a:t>
            </a:r>
            <a:r>
              <a:rPr lang="en-US" sz="1800" dirty="0">
                <a:solidFill>
                  <a:schemeClr val="tx1">
                    <a:lumMod val="75000"/>
                    <a:lumOff val="25000"/>
                  </a:schemeClr>
                </a:solidFill>
              </a:rPr>
              <a:t>, specifically impacting:</a:t>
            </a:r>
          </a:p>
          <a:p>
            <a:pPr lvl="2">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Aquaculture</a:t>
            </a:r>
          </a:p>
          <a:p>
            <a:pPr lvl="2">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Seasonal agriculture</a:t>
            </a:r>
          </a:p>
          <a:p>
            <a:pPr lvl="2">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Urban Areas</a:t>
            </a:r>
          </a:p>
          <a:p>
            <a:pPr marL="0" indent="0">
              <a:lnSpc>
                <a:spcPct val="100000"/>
              </a:lnSpc>
              <a:spcBef>
                <a:spcPts val="0"/>
              </a:spcBef>
              <a:spcAft>
                <a:spcPts val="600"/>
              </a:spcAft>
              <a:buClr>
                <a:srgbClr val="3F4268"/>
              </a:buClr>
              <a:buNone/>
            </a:pPr>
            <a:endParaRPr lang="en-US" sz="2000" b="1"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Turbidity Estimation Maps</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High turbidity occurs along the coastline and in locations near the mouth of rivers</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Turbidity values appear to be highly variable based on both location and season</a:t>
            </a:r>
            <a:endParaRPr lang="en-US" sz="1200" b="1" dirty="0">
              <a:solidFill>
                <a:schemeClr val="tx1">
                  <a:lumMod val="75000"/>
                  <a:lumOff val="25000"/>
                </a:schemeClr>
              </a:solidFill>
            </a:endParaRPr>
          </a:p>
          <a:p>
            <a:pPr lvl="1">
              <a:lnSpc>
                <a:spcPct val="100000"/>
              </a:lnSpc>
              <a:spcBef>
                <a:spcPts val="0"/>
              </a:spcBef>
              <a:spcAft>
                <a:spcPts val="600"/>
              </a:spcAft>
              <a:buClr>
                <a:srgbClr val="3F4268"/>
              </a:buClr>
              <a:buFont typeface="Webdings" panose="05030102010509060703" pitchFamily="18" charset="2"/>
              <a:buChar char="4"/>
            </a:pPr>
            <a:endParaRPr lang="en-US" sz="1600" b="1" dirty="0">
              <a:solidFill>
                <a:schemeClr val="tx1">
                  <a:lumMod val="75000"/>
                  <a:lumOff val="25000"/>
                </a:schemeClr>
              </a:solidFill>
            </a:endParaRPr>
          </a:p>
        </p:txBody>
      </p:sp>
    </p:spTree>
    <p:extLst>
      <p:ext uri="{BB962C8B-B14F-4D97-AF65-F5344CB8AC3E}">
        <p14:creationId xmlns:p14="http://schemas.microsoft.com/office/powerpoint/2010/main" val="162978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3" y="553997"/>
            <a:ext cx="10741773"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Future Work</a:t>
            </a:r>
          </a:p>
        </p:txBody>
      </p:sp>
      <p:sp>
        <p:nvSpPr>
          <p:cNvPr id="3" name="Text Placeholder 5"/>
          <p:cNvSpPr txBox="1">
            <a:spLocks/>
          </p:cNvSpPr>
          <p:nvPr/>
        </p:nvSpPr>
        <p:spPr>
          <a:xfrm>
            <a:off x="1133703" y="1556599"/>
            <a:ext cx="9754115" cy="366254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2400" b="1" dirty="0">
                <a:solidFill>
                  <a:schemeClr val="tx1">
                    <a:lumMod val="75000"/>
                    <a:lumOff val="25000"/>
                  </a:schemeClr>
                </a:solidFill>
              </a:rPr>
              <a:t> </a:t>
            </a:r>
            <a:r>
              <a:rPr lang="en-US" sz="2000" b="1" dirty="0" err="1">
                <a:solidFill>
                  <a:schemeClr val="tx1">
                    <a:lumMod val="75000"/>
                    <a:lumOff val="25000"/>
                  </a:schemeClr>
                </a:solidFill>
              </a:rPr>
              <a:t>TiLCAT</a:t>
            </a:r>
            <a:endParaRPr lang="en-US" sz="2400" b="1" dirty="0">
              <a:solidFill>
                <a:schemeClr val="tx1">
                  <a:lumMod val="75000"/>
                  <a:lumOff val="25000"/>
                </a:schemeClr>
              </a:solidFill>
            </a:endParaRP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Generate more sophisticated land cover map delineating classes of water (Ocean, aquaculture, rivers, and lakes)</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Specifically focus on flooding impacts to aquaculture and agricultural land</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Create buffer to better distinguish where coastal flooding subsides</a:t>
            </a:r>
          </a:p>
          <a:p>
            <a:pPr>
              <a:lnSpc>
                <a:spcPct val="100000"/>
              </a:lnSpc>
              <a:spcBef>
                <a:spcPts val="0"/>
              </a:spcBef>
              <a:spcAft>
                <a:spcPts val="600"/>
              </a:spcAft>
              <a:buClr>
                <a:srgbClr val="3F4268"/>
              </a:buClr>
              <a:buFont typeface="Webdings" panose="05030102010509060703" pitchFamily="18" charset="2"/>
              <a:buChar char="4"/>
            </a:pPr>
            <a:endParaRPr lang="en-US" sz="2400" b="1"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Turbidity Estimation Maps</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Conduct time series analyses to statistically test change in turbidity over time</a:t>
            </a:r>
          </a:p>
          <a:p>
            <a:pPr lvl="1">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Conduct analyses to assess how turbidity changes with distance from the shore</a:t>
            </a:r>
          </a:p>
          <a:p>
            <a:pPr lvl="2">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Use Level 3 seasonal, monthly, or annually averaged products</a:t>
            </a:r>
          </a:p>
        </p:txBody>
      </p:sp>
    </p:spTree>
    <p:extLst>
      <p:ext uri="{BB962C8B-B14F-4D97-AF65-F5344CB8AC3E}">
        <p14:creationId xmlns:p14="http://schemas.microsoft.com/office/powerpoint/2010/main" val="122753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795941" y="1202801"/>
            <a:ext cx="10626439" cy="4816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b="1" dirty="0"/>
              <a:t>Partners:</a:t>
            </a:r>
          </a:p>
          <a:p>
            <a:pPr marL="10287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WRSPO: Sakti Kania Army, Vera Hari </a:t>
            </a:r>
            <a:r>
              <a:rPr lang="en-US" sz="2000" dirty="0" err="1">
                <a:solidFill>
                  <a:schemeClr val="tx1">
                    <a:lumMod val="75000"/>
                    <a:lumOff val="25000"/>
                  </a:schemeClr>
                </a:solidFill>
              </a:rPr>
              <a:t>Dhamayanti</a:t>
            </a:r>
            <a:r>
              <a:rPr lang="en-US" sz="2000" dirty="0">
                <a:solidFill>
                  <a:schemeClr val="tx1">
                    <a:lumMod val="75000"/>
                    <a:lumOff val="25000"/>
                  </a:schemeClr>
                </a:solidFill>
              </a:rPr>
              <a:t>, </a:t>
            </a:r>
            <a:r>
              <a:rPr lang="en-US" sz="2000" dirty="0" err="1">
                <a:solidFill>
                  <a:schemeClr val="tx1">
                    <a:lumMod val="75000"/>
                    <a:lumOff val="25000"/>
                  </a:schemeClr>
                </a:solidFill>
              </a:rPr>
              <a:t>Aswar</a:t>
            </a:r>
            <a:r>
              <a:rPr lang="en-US" sz="2000" dirty="0">
                <a:solidFill>
                  <a:schemeClr val="tx1">
                    <a:lumMod val="75000"/>
                    <a:lumOff val="25000"/>
                  </a:schemeClr>
                </a:solidFill>
              </a:rPr>
              <a:t> Annas </a:t>
            </a:r>
            <a:r>
              <a:rPr lang="en-US" sz="2000" dirty="0" err="1">
                <a:solidFill>
                  <a:schemeClr val="tx1">
                    <a:lumMod val="75000"/>
                    <a:lumOff val="25000"/>
                  </a:schemeClr>
                </a:solidFill>
              </a:rPr>
              <a:t>Kunaefi</a:t>
            </a:r>
            <a:endParaRPr lang="en-US" sz="2000" dirty="0">
              <a:solidFill>
                <a:schemeClr val="tx1">
                  <a:lumMod val="75000"/>
                  <a:lumOff val="25000"/>
                </a:schemeClr>
              </a:solidFill>
            </a:endParaRPr>
          </a:p>
          <a:p>
            <a:pPr marL="10287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Diponegoro University, </a:t>
            </a:r>
            <a:r>
              <a:rPr lang="en-US" sz="2000" dirty="0" err="1">
                <a:solidFill>
                  <a:schemeClr val="tx1">
                    <a:lumMod val="75000"/>
                    <a:lumOff val="25000"/>
                  </a:schemeClr>
                </a:solidFill>
              </a:rPr>
              <a:t>CoREM</a:t>
            </a:r>
            <a:r>
              <a:rPr lang="en-US" sz="2000" dirty="0">
                <a:solidFill>
                  <a:schemeClr val="tx1">
                    <a:lumMod val="75000"/>
                    <a:lumOff val="25000"/>
                  </a:schemeClr>
                </a:solidFill>
              </a:rPr>
              <a:t>: Dr. </a:t>
            </a:r>
            <a:r>
              <a:rPr lang="en-US" sz="2000" dirty="0" err="1">
                <a:solidFill>
                  <a:schemeClr val="tx1">
                    <a:lumMod val="75000"/>
                    <a:lumOff val="25000"/>
                  </a:schemeClr>
                </a:solidFill>
              </a:rPr>
              <a:t>Anindya</a:t>
            </a:r>
            <a:r>
              <a:rPr lang="en-US" sz="2000" dirty="0">
                <a:solidFill>
                  <a:schemeClr val="tx1">
                    <a:lumMod val="75000"/>
                    <a:lumOff val="25000"/>
                  </a:schemeClr>
                </a:solidFill>
              </a:rPr>
              <a:t> </a:t>
            </a:r>
            <a:r>
              <a:rPr lang="en-US" sz="2000" dirty="0" err="1">
                <a:solidFill>
                  <a:schemeClr val="tx1">
                    <a:lumMod val="75000"/>
                    <a:lumOff val="25000"/>
                  </a:schemeClr>
                </a:solidFill>
              </a:rPr>
              <a:t>Wirasatriya</a:t>
            </a:r>
            <a:r>
              <a:rPr lang="en-US" sz="2000" dirty="0">
                <a:solidFill>
                  <a:schemeClr val="tx1">
                    <a:lumMod val="75000"/>
                    <a:lumOff val="25000"/>
                  </a:schemeClr>
                </a:solidFill>
              </a:rPr>
              <a:t>, Dr. </a:t>
            </a:r>
            <a:r>
              <a:rPr lang="en-US" sz="2000" dirty="0" err="1">
                <a:solidFill>
                  <a:schemeClr val="tx1">
                    <a:lumMod val="75000"/>
                    <a:lumOff val="25000"/>
                  </a:schemeClr>
                </a:solidFill>
              </a:rPr>
              <a:t>Rudhi</a:t>
            </a:r>
            <a:r>
              <a:rPr lang="en-US" sz="2000" dirty="0">
                <a:solidFill>
                  <a:schemeClr val="tx1">
                    <a:lumMod val="75000"/>
                    <a:lumOff val="25000"/>
                  </a:schemeClr>
                </a:solidFill>
              </a:rPr>
              <a:t> </a:t>
            </a:r>
            <a:r>
              <a:rPr lang="en-US" sz="2000" dirty="0" err="1">
                <a:solidFill>
                  <a:schemeClr val="tx1">
                    <a:lumMod val="75000"/>
                    <a:lumOff val="25000"/>
                  </a:schemeClr>
                </a:solidFill>
              </a:rPr>
              <a:t>Pribadi</a:t>
            </a:r>
            <a:r>
              <a:rPr lang="en-US" sz="2000" dirty="0">
                <a:solidFill>
                  <a:schemeClr val="tx1">
                    <a:lumMod val="75000"/>
                    <a:lumOff val="25000"/>
                  </a:schemeClr>
                </a:solidFill>
              </a:rPr>
              <a:t>, Dr. Muhammad </a:t>
            </a:r>
            <a:r>
              <a:rPr lang="en-US" sz="2000" dirty="0" err="1">
                <a:solidFill>
                  <a:schemeClr val="tx1">
                    <a:lumMod val="75000"/>
                    <a:lumOff val="25000"/>
                  </a:schemeClr>
                </a:solidFill>
              </a:rPr>
              <a:t>Helmi</a:t>
            </a:r>
            <a:endParaRPr lang="en-US" sz="2000" dirty="0">
              <a:solidFill>
                <a:schemeClr val="tx1">
                  <a:lumMod val="75000"/>
                  <a:lumOff val="25000"/>
                </a:schemeClr>
              </a:solidFill>
            </a:endParaRPr>
          </a:p>
          <a:p>
            <a:pPr>
              <a:lnSpc>
                <a:spcPct val="100000"/>
              </a:lnSpc>
              <a:spcBef>
                <a:spcPts val="0"/>
              </a:spcBef>
            </a:pPr>
            <a:endParaRPr lang="en-US" dirty="0"/>
          </a:p>
          <a:p>
            <a:pPr marL="342900" indent="-342900">
              <a:lnSpc>
                <a:spcPct val="100000"/>
              </a:lnSpc>
              <a:spcBef>
                <a:spcPts val="0"/>
              </a:spcBef>
              <a:spcAft>
                <a:spcPts val="600"/>
              </a:spcAft>
              <a:buClr>
                <a:srgbClr val="3F4268"/>
              </a:buClr>
              <a:buFont typeface="Webdings" panose="05030102010509060703" pitchFamily="18" charset="2"/>
              <a:buChar char="4"/>
            </a:pPr>
            <a:r>
              <a:rPr lang="en-US" b="1" dirty="0"/>
              <a:t>Science Advisors:</a:t>
            </a:r>
          </a:p>
          <a:p>
            <a:pPr marL="10287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Dr. Cedric Fichot (Boston University)</a:t>
            </a:r>
          </a:p>
          <a:p>
            <a:pPr marL="10287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Dr. Valerie Pasquarella (Boston University)</a:t>
            </a:r>
          </a:p>
          <a:p>
            <a:pPr marL="10287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Dr. Magaly Koch (Boston University)</a:t>
            </a:r>
          </a:p>
          <a:p>
            <a:pPr marL="10287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Juliette Bateman (Boston University)</a:t>
            </a:r>
          </a:p>
          <a:p>
            <a:pPr marL="342900" indent="-342900">
              <a:lnSpc>
                <a:spcPct val="100000"/>
              </a:lnSpc>
              <a:spcBef>
                <a:spcPts val="0"/>
              </a:spcBef>
              <a:buClr>
                <a:srgbClr val="3F4268"/>
              </a:buClr>
              <a:buFont typeface="Webdings" panose="05030102010509060703" pitchFamily="18" charset="2"/>
              <a:buChar char="4"/>
            </a:pPr>
            <a:endParaRPr lang="en-US" dirty="0"/>
          </a:p>
          <a:p>
            <a:pPr marL="342900" indent="-342900">
              <a:lnSpc>
                <a:spcPct val="100000"/>
              </a:lnSpc>
              <a:spcBef>
                <a:spcPts val="0"/>
              </a:spcBef>
              <a:spcAft>
                <a:spcPts val="600"/>
              </a:spcAft>
              <a:buClr>
                <a:srgbClr val="3F4268"/>
              </a:buClr>
              <a:buFont typeface="Webdings" panose="05030102010509060703" pitchFamily="18" charset="2"/>
              <a:buChar char="4"/>
            </a:pPr>
            <a:r>
              <a:rPr lang="en-US" dirty="0"/>
              <a:t>We would like to thank the Massachusetts – Boston Fellow Celeste Gambino for her contributions to the project.</a:t>
            </a:r>
          </a:p>
          <a:p>
            <a:pPr>
              <a:lnSpc>
                <a:spcPct val="100000"/>
              </a:lnSpc>
              <a:spcBef>
                <a:spcPts val="0"/>
              </a:spcBef>
              <a:spcAft>
                <a:spcPts val="600"/>
              </a:spcAft>
            </a:pPr>
            <a:endParaRPr lang="en-US" dirty="0"/>
          </a:p>
        </p:txBody>
      </p:sp>
    </p:spTree>
    <p:extLst>
      <p:ext uri="{BB962C8B-B14F-4D97-AF65-F5344CB8AC3E}">
        <p14:creationId xmlns:p14="http://schemas.microsoft.com/office/powerpoint/2010/main" val="91114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40337" y="569313"/>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Questions?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466" y="1592012"/>
            <a:ext cx="5858934" cy="392209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0" y="6550223"/>
            <a:ext cx="4177747" cy="307777"/>
          </a:xfrm>
          <a:prstGeom prst="rect">
            <a:avLst/>
          </a:prstGeom>
        </p:spPr>
        <p:txBody>
          <a:bodyPr wrap="none">
            <a:spAutoFit/>
          </a:bodyPr>
          <a:lstStyle/>
          <a:p>
            <a:r>
              <a:rPr lang="en-US" sz="1400" dirty="0">
                <a:solidFill>
                  <a:schemeClr val="tx1">
                    <a:lumMod val="75000"/>
                    <a:lumOff val="25000"/>
                  </a:schemeClr>
                </a:solidFill>
                <a:latin typeface="Century Gothic" charset="0"/>
                <a:ea typeface="Century Gothic" charset="0"/>
                <a:cs typeface="Century Gothic" charset="0"/>
              </a:rPr>
              <a:t>Source: DEVELOP Central Java Disasters Team</a:t>
            </a:r>
          </a:p>
        </p:txBody>
      </p:sp>
    </p:spTree>
    <p:extLst>
      <p:ext uri="{BB962C8B-B14F-4D97-AF65-F5344CB8AC3E}">
        <p14:creationId xmlns:p14="http://schemas.microsoft.com/office/powerpoint/2010/main" val="246878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F4268"/>
                </a:solidFill>
              </a:rPr>
              <a:t>Study Area and Study Period</a:t>
            </a:r>
          </a:p>
        </p:txBody>
      </p:sp>
      <p:grpSp>
        <p:nvGrpSpPr>
          <p:cNvPr id="15" name="Group 14">
            <a:extLst>
              <a:ext uri="{FF2B5EF4-FFF2-40B4-BE49-F238E27FC236}">
                <a16:creationId xmlns:a16="http://schemas.microsoft.com/office/drawing/2014/main" id="{F24DDC2B-7BB8-754B-99CB-9EA83CAC42E0}"/>
              </a:ext>
            </a:extLst>
          </p:cNvPr>
          <p:cNvGrpSpPr/>
          <p:nvPr/>
        </p:nvGrpSpPr>
        <p:grpSpPr>
          <a:xfrm>
            <a:off x="1557370" y="1085341"/>
            <a:ext cx="5104432" cy="4585035"/>
            <a:chOff x="1557370" y="1085341"/>
            <a:chExt cx="5104432" cy="4585035"/>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370" y="1085341"/>
              <a:ext cx="5104432" cy="4585035"/>
            </a:xfrm>
            <a:prstGeom prst="rect">
              <a:avLst/>
            </a:prstGeom>
            <a:ln>
              <a:noFill/>
            </a:ln>
            <a:effectLst>
              <a:softEdge rad="112500"/>
            </a:effectLst>
          </p:spPr>
        </p:pic>
        <p:sp>
          <p:nvSpPr>
            <p:cNvPr id="42" name="TextBox 41"/>
            <p:cNvSpPr txBox="1"/>
            <p:nvPr/>
          </p:nvSpPr>
          <p:spPr>
            <a:xfrm>
              <a:off x="4462070" y="1232559"/>
              <a:ext cx="2094480" cy="423165"/>
            </a:xfrm>
            <a:prstGeom prst="rect">
              <a:avLst/>
            </a:prstGeom>
            <a:noFill/>
          </p:spPr>
          <p:txBody>
            <a:bodyPr wrap="square" rtlCol="0">
              <a:spAutoFit/>
            </a:bodyPr>
            <a:lstStyle/>
            <a:p>
              <a:r>
                <a:rPr lang="en-US" sz="1400" dirty="0">
                  <a:solidFill>
                    <a:schemeClr val="tx1">
                      <a:lumMod val="75000"/>
                      <a:lumOff val="25000"/>
                    </a:schemeClr>
                  </a:solidFill>
                </a:rPr>
                <a:t>Pacific Ocean</a:t>
              </a:r>
            </a:p>
          </p:txBody>
        </p:sp>
        <p:sp>
          <p:nvSpPr>
            <p:cNvPr id="43" name="TextBox 42"/>
            <p:cNvSpPr txBox="1"/>
            <p:nvPr/>
          </p:nvSpPr>
          <p:spPr>
            <a:xfrm>
              <a:off x="1670697" y="5081194"/>
              <a:ext cx="2095739" cy="429432"/>
            </a:xfrm>
            <a:prstGeom prst="rect">
              <a:avLst/>
            </a:prstGeom>
            <a:noFill/>
          </p:spPr>
          <p:txBody>
            <a:bodyPr wrap="square" rtlCol="0">
              <a:spAutoFit/>
            </a:bodyPr>
            <a:lstStyle/>
            <a:p>
              <a:r>
                <a:rPr lang="en-US" sz="1400" dirty="0">
                  <a:solidFill>
                    <a:schemeClr val="tx1">
                      <a:lumMod val="75000"/>
                      <a:lumOff val="25000"/>
                    </a:schemeClr>
                  </a:solidFill>
                </a:rPr>
                <a:t>Indian Ocean</a:t>
              </a:r>
            </a:p>
          </p:txBody>
        </p:sp>
        <p:sp>
          <p:nvSpPr>
            <p:cNvPr id="45" name="TextBox 44"/>
            <p:cNvSpPr txBox="1"/>
            <p:nvPr/>
          </p:nvSpPr>
          <p:spPr>
            <a:xfrm>
              <a:off x="2512490" y="3786425"/>
              <a:ext cx="1140619" cy="429432"/>
            </a:xfrm>
            <a:prstGeom prst="rect">
              <a:avLst/>
            </a:prstGeom>
            <a:noFill/>
          </p:spPr>
          <p:txBody>
            <a:bodyPr wrap="square" rtlCol="0">
              <a:spAutoFit/>
            </a:bodyPr>
            <a:lstStyle/>
            <a:p>
              <a:pPr algn="ctr"/>
              <a:r>
                <a:rPr lang="en-US" sz="1400" dirty="0">
                  <a:solidFill>
                    <a:schemeClr val="tx1">
                      <a:lumMod val="75000"/>
                      <a:lumOff val="25000"/>
                    </a:schemeClr>
                  </a:solidFill>
                </a:rPr>
                <a:t>Java</a:t>
              </a:r>
            </a:p>
          </p:txBody>
        </p:sp>
      </p:grpSp>
      <p:cxnSp>
        <p:nvCxnSpPr>
          <p:cNvPr id="50" name="Straight Connector 49"/>
          <p:cNvCxnSpPr>
            <a:cxnSpLocks/>
          </p:cNvCxnSpPr>
          <p:nvPr/>
        </p:nvCxnSpPr>
        <p:spPr>
          <a:xfrm flipV="1">
            <a:off x="3082799" y="1324255"/>
            <a:ext cx="3852199" cy="2360523"/>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p:cNvCxnSpPr>
            <a:cxnSpLocks/>
            <a:stCxn id="45" idx="0"/>
          </p:cNvCxnSpPr>
          <p:nvPr/>
        </p:nvCxnSpPr>
        <p:spPr>
          <a:xfrm>
            <a:off x="3082800" y="3786425"/>
            <a:ext cx="3864478" cy="1261651"/>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AEBF22D7-BA46-4B49-8A12-EB38346F1F2F}"/>
              </a:ext>
            </a:extLst>
          </p:cNvPr>
          <p:cNvSpPr/>
          <p:nvPr/>
        </p:nvSpPr>
        <p:spPr>
          <a:xfrm>
            <a:off x="24869" y="6532565"/>
            <a:ext cx="4197697" cy="307777"/>
          </a:xfrm>
          <a:prstGeom prst="rect">
            <a:avLst/>
          </a:prstGeom>
        </p:spPr>
        <p:txBody>
          <a:bodyPr wrap="square">
            <a:spAutoFit/>
          </a:bodyPr>
          <a:lstStyle/>
          <a:p>
            <a:r>
              <a:rPr lang="en-US" sz="1400" dirty="0">
                <a:solidFill>
                  <a:srgbClr val="3F3F3F"/>
                </a:solidFill>
                <a:latin typeface="Century Gothic" charset="0"/>
                <a:ea typeface="Century Gothic" charset="0"/>
                <a:cs typeface="Century Gothic" charset="0"/>
              </a:rPr>
              <a:t>Source: DEVELOP Central Java Disasters Team</a:t>
            </a:r>
            <a:endParaRPr lang="en-US" sz="1400" dirty="0">
              <a:solidFill>
                <a:srgbClr val="000000"/>
              </a:solidFill>
              <a:latin typeface="Century Gothic" charset="0"/>
              <a:ea typeface="Century Gothic" charset="0"/>
              <a:cs typeface="Century Gothic" charset="0"/>
            </a:endParaRPr>
          </a:p>
        </p:txBody>
      </p:sp>
      <p:sp>
        <p:nvSpPr>
          <p:cNvPr id="5" name="Rectangle 4"/>
          <p:cNvSpPr/>
          <p:nvPr/>
        </p:nvSpPr>
        <p:spPr>
          <a:xfrm>
            <a:off x="439158" y="5747735"/>
            <a:ext cx="3783408" cy="430887"/>
          </a:xfrm>
          <a:prstGeom prst="rect">
            <a:avLst/>
          </a:prstGeom>
        </p:spPr>
        <p:txBody>
          <a:bodyPr wrap="none">
            <a:spAutoFit/>
          </a:body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Central Java, Indonesia</a:t>
            </a:r>
          </a:p>
        </p:txBody>
      </p:sp>
      <p:sp>
        <p:nvSpPr>
          <p:cNvPr id="6" name="Rectangle 5"/>
          <p:cNvSpPr/>
          <p:nvPr/>
        </p:nvSpPr>
        <p:spPr>
          <a:xfrm>
            <a:off x="4462069" y="5747735"/>
            <a:ext cx="6783141" cy="784830"/>
          </a:xfrm>
          <a:prstGeom prst="rect">
            <a:avLst/>
          </a:prstGeom>
        </p:spPr>
        <p:txBody>
          <a:bodyPr wrap="square">
            <a:spAutoFit/>
          </a:body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Indonesia Archipelago</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dirty="0">
                <a:solidFill>
                  <a:schemeClr val="tx1">
                    <a:lumMod val="75000"/>
                    <a:lumOff val="25000"/>
                  </a:schemeClr>
                </a:solidFill>
              </a:rPr>
              <a:t>&gt; 88,000 km of coastline</a:t>
            </a:r>
          </a:p>
        </p:txBody>
      </p:sp>
      <p:sp>
        <p:nvSpPr>
          <p:cNvPr id="7" name="Rectangle 6"/>
          <p:cNvSpPr/>
          <p:nvPr/>
        </p:nvSpPr>
        <p:spPr>
          <a:xfrm>
            <a:off x="8955501" y="5749137"/>
            <a:ext cx="2497490" cy="784830"/>
          </a:xfrm>
          <a:prstGeom prst="rect">
            <a:avLst/>
          </a:prstGeom>
        </p:spPr>
        <p:txBody>
          <a:bodyPr wrap="square">
            <a:spAutoFit/>
          </a:body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Study Period</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dirty="0">
                <a:solidFill>
                  <a:schemeClr val="tx1">
                    <a:lumMod val="75000"/>
                    <a:lumOff val="25000"/>
                  </a:schemeClr>
                </a:solidFill>
              </a:rPr>
              <a:t>2010-2019</a:t>
            </a:r>
          </a:p>
        </p:txBody>
      </p:sp>
      <p:grpSp>
        <p:nvGrpSpPr>
          <p:cNvPr id="12" name="Group 11">
            <a:extLst>
              <a:ext uri="{FF2B5EF4-FFF2-40B4-BE49-F238E27FC236}">
                <a16:creationId xmlns:a16="http://schemas.microsoft.com/office/drawing/2014/main" id="{F1A876CB-DE79-4048-8630-FBEF1946CA9A}"/>
              </a:ext>
            </a:extLst>
          </p:cNvPr>
          <p:cNvGrpSpPr/>
          <p:nvPr/>
        </p:nvGrpSpPr>
        <p:grpSpPr>
          <a:xfrm>
            <a:off x="6809632" y="1324254"/>
            <a:ext cx="4435579" cy="3723822"/>
            <a:chOff x="6809632" y="1324254"/>
            <a:chExt cx="4435579" cy="372382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278" y="1324254"/>
              <a:ext cx="4297933" cy="3723822"/>
            </a:xfrm>
            <a:prstGeom prst="rect">
              <a:avLst/>
            </a:prstGeom>
            <a:ln>
              <a:solidFill>
                <a:schemeClr val="tx1"/>
              </a:solidFill>
            </a:ln>
          </p:spPr>
        </p:pic>
        <p:grpSp>
          <p:nvGrpSpPr>
            <p:cNvPr id="11" name="Group 10">
              <a:extLst>
                <a:ext uri="{FF2B5EF4-FFF2-40B4-BE49-F238E27FC236}">
                  <a16:creationId xmlns:a16="http://schemas.microsoft.com/office/drawing/2014/main" id="{681A553E-6DCD-6849-AC59-BCF5C1C20DB0}"/>
                </a:ext>
              </a:extLst>
            </p:cNvPr>
            <p:cNvGrpSpPr/>
            <p:nvPr/>
          </p:nvGrpSpPr>
          <p:grpSpPr>
            <a:xfrm>
              <a:off x="9467314" y="3049544"/>
              <a:ext cx="1561442" cy="533714"/>
              <a:chOff x="9467314" y="3049544"/>
              <a:chExt cx="1561442" cy="533714"/>
            </a:xfrm>
          </p:grpSpPr>
          <p:sp>
            <p:nvSpPr>
              <p:cNvPr id="40" name="Rectangle 39"/>
              <p:cNvSpPr/>
              <p:nvPr/>
            </p:nvSpPr>
            <p:spPr>
              <a:xfrm>
                <a:off x="9467314" y="3162232"/>
                <a:ext cx="1561442" cy="421026"/>
              </a:xfrm>
              <a:prstGeom prst="rect">
                <a:avLst/>
              </a:prstGeom>
            </p:spPr>
            <p:txBody>
              <a:bodyPr wrap="square">
                <a:spAutoFit/>
              </a:bodyPr>
              <a:lstStyle/>
              <a:p>
                <a:r>
                  <a:rPr lang="en-US" sz="1400" dirty="0">
                    <a:solidFill>
                      <a:schemeClr val="tx1">
                        <a:lumMod val="75000"/>
                        <a:lumOff val="25000"/>
                      </a:schemeClr>
                    </a:solidFill>
                  </a:rPr>
                  <a:t>Semarang</a:t>
                </a:r>
              </a:p>
            </p:txBody>
          </p:sp>
          <p:sp>
            <p:nvSpPr>
              <p:cNvPr id="35" name="5-Point Star 34"/>
              <p:cNvSpPr/>
              <p:nvPr/>
            </p:nvSpPr>
            <p:spPr>
              <a:xfrm>
                <a:off x="9788833" y="3049544"/>
                <a:ext cx="146787" cy="182535"/>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0000"/>
                  </a:solidFill>
                </a:endParaRPr>
              </a:p>
            </p:txBody>
          </p:sp>
        </p:grpSp>
        <p:grpSp>
          <p:nvGrpSpPr>
            <p:cNvPr id="10" name="Group 9">
              <a:extLst>
                <a:ext uri="{FF2B5EF4-FFF2-40B4-BE49-F238E27FC236}">
                  <a16:creationId xmlns:a16="http://schemas.microsoft.com/office/drawing/2014/main" id="{5AF3AED2-D4EF-9C43-987F-25B8E3ED4C3F}"/>
                </a:ext>
              </a:extLst>
            </p:cNvPr>
            <p:cNvGrpSpPr/>
            <p:nvPr/>
          </p:nvGrpSpPr>
          <p:grpSpPr>
            <a:xfrm>
              <a:off x="7541709" y="2480472"/>
              <a:ext cx="1686602" cy="561264"/>
              <a:chOff x="7541709" y="2480472"/>
              <a:chExt cx="1686602" cy="561264"/>
            </a:xfrm>
          </p:grpSpPr>
          <p:sp>
            <p:nvSpPr>
              <p:cNvPr id="41" name="TextBox 40"/>
              <p:cNvSpPr txBox="1"/>
              <p:nvPr/>
            </p:nvSpPr>
            <p:spPr>
              <a:xfrm>
                <a:off x="7541709" y="2480472"/>
                <a:ext cx="1686602" cy="423165"/>
              </a:xfrm>
              <a:prstGeom prst="rect">
                <a:avLst/>
              </a:prstGeom>
              <a:noFill/>
            </p:spPr>
            <p:txBody>
              <a:bodyPr wrap="square" rtlCol="0">
                <a:spAutoFit/>
              </a:bodyPr>
              <a:lstStyle/>
              <a:p>
                <a:pPr algn="ctr"/>
                <a:r>
                  <a:rPr lang="en-US" sz="1400" dirty="0">
                    <a:solidFill>
                      <a:schemeClr val="tx1">
                        <a:lumMod val="75000"/>
                        <a:lumOff val="25000"/>
                      </a:schemeClr>
                    </a:solidFill>
                  </a:rPr>
                  <a:t>Pekalongan</a:t>
                </a:r>
              </a:p>
            </p:txBody>
          </p:sp>
          <p:sp>
            <p:nvSpPr>
              <p:cNvPr id="36" name="5-Point Star 35"/>
              <p:cNvSpPr/>
              <p:nvPr/>
            </p:nvSpPr>
            <p:spPr>
              <a:xfrm>
                <a:off x="8629601" y="2889818"/>
                <a:ext cx="129689" cy="151918"/>
              </a:xfrm>
              <a:prstGeom prst="star5">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0000"/>
                  </a:solidFill>
                </a:endParaRPr>
              </a:p>
            </p:txBody>
          </p:sp>
        </p:gr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2326" y1="23333" x2="52326" y2="23333"/>
                        </a14:backgroundRemoval>
                      </a14:imgEffect>
                    </a14:imgLayer>
                  </a14:imgProps>
                </a:ext>
                <a:ext uri="{28A0092B-C50C-407E-A947-70E740481C1C}">
                  <a14:useLocalDpi xmlns:a14="http://schemas.microsoft.com/office/drawing/2010/main" val="0"/>
                </a:ext>
              </a:extLst>
            </a:blip>
            <a:stretch>
              <a:fillRect/>
            </a:stretch>
          </p:blipFill>
          <p:spPr>
            <a:xfrm>
              <a:off x="10640911" y="1383702"/>
              <a:ext cx="475293" cy="685054"/>
            </a:xfrm>
            <a:prstGeom prst="rect">
              <a:avLst/>
            </a:prstGeom>
          </p:spPr>
        </p:pic>
        <p:grpSp>
          <p:nvGrpSpPr>
            <p:cNvPr id="8" name="Group 7">
              <a:extLst>
                <a:ext uri="{FF2B5EF4-FFF2-40B4-BE49-F238E27FC236}">
                  <a16:creationId xmlns:a16="http://schemas.microsoft.com/office/drawing/2014/main" id="{144BCDAA-C18D-EC41-AC6A-2C9131B600CE}"/>
                </a:ext>
              </a:extLst>
            </p:cNvPr>
            <p:cNvGrpSpPr/>
            <p:nvPr/>
          </p:nvGrpSpPr>
          <p:grpSpPr>
            <a:xfrm>
              <a:off x="6809632" y="4390901"/>
              <a:ext cx="3913389" cy="592844"/>
              <a:chOff x="6809632" y="4390901"/>
              <a:chExt cx="3913389" cy="592844"/>
            </a:xfrm>
          </p:grpSpPr>
          <p:grpSp>
            <p:nvGrpSpPr>
              <p:cNvPr id="14" name="Group 13"/>
              <p:cNvGrpSpPr/>
              <p:nvPr/>
            </p:nvGrpSpPr>
            <p:grpSpPr>
              <a:xfrm>
                <a:off x="6809632" y="4390901"/>
                <a:ext cx="3913389" cy="592844"/>
                <a:chOff x="6809632" y="4390901"/>
                <a:chExt cx="3913389" cy="592844"/>
              </a:xfrm>
            </p:grpSpPr>
            <p:sp>
              <p:nvSpPr>
                <p:cNvPr id="67" name="TextBox 66"/>
                <p:cNvSpPr txBox="1"/>
                <p:nvPr/>
              </p:nvSpPr>
              <p:spPr>
                <a:xfrm>
                  <a:off x="6809632" y="4408613"/>
                  <a:ext cx="1140619" cy="429432"/>
                </a:xfrm>
                <a:prstGeom prst="rect">
                  <a:avLst/>
                </a:prstGeom>
                <a:noFill/>
              </p:spPr>
              <p:txBody>
                <a:bodyPr wrap="square" rtlCol="0">
                  <a:spAutoFit/>
                </a:bodyPr>
                <a:lstStyle/>
                <a:p>
                  <a:pPr algn="ctr"/>
                  <a:r>
                    <a:rPr lang="en-US" sz="1400" dirty="0">
                      <a:solidFill>
                        <a:schemeClr val="tx1">
                          <a:lumMod val="75000"/>
                          <a:lumOff val="25000"/>
                        </a:schemeClr>
                      </a:solidFill>
                    </a:rPr>
                    <a:t>0</a:t>
                  </a:r>
                </a:p>
              </p:txBody>
            </p:sp>
            <p:sp>
              <p:nvSpPr>
                <p:cNvPr id="68" name="TextBox 67"/>
                <p:cNvSpPr txBox="1"/>
                <p:nvPr/>
              </p:nvSpPr>
              <p:spPr>
                <a:xfrm>
                  <a:off x="7814882" y="4423793"/>
                  <a:ext cx="1140619" cy="307777"/>
                </a:xfrm>
                <a:prstGeom prst="rect">
                  <a:avLst/>
                </a:prstGeom>
                <a:noFill/>
              </p:spPr>
              <p:txBody>
                <a:bodyPr wrap="square" rtlCol="0">
                  <a:spAutoFit/>
                </a:bodyPr>
                <a:lstStyle/>
                <a:p>
                  <a:pPr algn="ctr"/>
                  <a:r>
                    <a:rPr lang="en-US" sz="1400" dirty="0">
                      <a:solidFill>
                        <a:schemeClr val="tx1">
                          <a:lumMod val="75000"/>
                          <a:lumOff val="25000"/>
                        </a:schemeClr>
                      </a:solidFill>
                    </a:rPr>
                    <a:t>68</a:t>
                  </a:r>
                </a:p>
              </p:txBody>
            </p:sp>
            <p:sp>
              <p:nvSpPr>
                <p:cNvPr id="70" name="TextBox 69"/>
                <p:cNvSpPr txBox="1"/>
                <p:nvPr/>
              </p:nvSpPr>
              <p:spPr>
                <a:xfrm>
                  <a:off x="8759289" y="4390901"/>
                  <a:ext cx="1140619" cy="307777"/>
                </a:xfrm>
                <a:prstGeom prst="rect">
                  <a:avLst/>
                </a:prstGeom>
                <a:noFill/>
              </p:spPr>
              <p:txBody>
                <a:bodyPr wrap="square" rtlCol="0">
                  <a:spAutoFit/>
                </a:bodyPr>
                <a:lstStyle/>
                <a:p>
                  <a:pPr algn="ctr"/>
                  <a:r>
                    <a:rPr lang="en-US" sz="1400" dirty="0">
                      <a:solidFill>
                        <a:schemeClr val="tx1">
                          <a:lumMod val="75000"/>
                          <a:lumOff val="25000"/>
                        </a:schemeClr>
                      </a:solidFill>
                    </a:rPr>
                    <a:t>136</a:t>
                  </a:r>
                </a:p>
              </p:txBody>
            </p:sp>
            <p:sp>
              <p:nvSpPr>
                <p:cNvPr id="71" name="TextBox 70"/>
                <p:cNvSpPr txBox="1"/>
                <p:nvPr/>
              </p:nvSpPr>
              <p:spPr>
                <a:xfrm>
                  <a:off x="9096244" y="4560580"/>
                  <a:ext cx="1626777" cy="423165"/>
                </a:xfrm>
                <a:prstGeom prst="rect">
                  <a:avLst/>
                </a:prstGeom>
                <a:noFill/>
              </p:spPr>
              <p:txBody>
                <a:bodyPr wrap="square" rtlCol="0">
                  <a:spAutoFit/>
                </a:bodyPr>
                <a:lstStyle/>
                <a:p>
                  <a:pPr algn="ctr"/>
                  <a:r>
                    <a:rPr lang="en-US" sz="1400" dirty="0">
                      <a:solidFill>
                        <a:schemeClr val="tx1">
                          <a:lumMod val="75000"/>
                          <a:lumOff val="25000"/>
                        </a:schemeClr>
                      </a:solidFill>
                    </a:rPr>
                    <a:t>Kilometers</a:t>
                  </a:r>
                </a:p>
              </p:txBody>
            </p:sp>
          </p:gr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7276" t="56124" r="24853" b="28558"/>
              <a:stretch/>
            </p:blipFill>
            <p:spPr>
              <a:xfrm>
                <a:off x="7328360" y="4682755"/>
                <a:ext cx="2113299" cy="76201"/>
              </a:xfrm>
              <a:prstGeom prst="rect">
                <a:avLst/>
              </a:prstGeom>
            </p:spPr>
          </p:pic>
        </p:grpSp>
      </p:grpSp>
    </p:spTree>
    <p:extLst>
      <p:ext uri="{BB962C8B-B14F-4D97-AF65-F5344CB8AC3E}">
        <p14:creationId xmlns:p14="http://schemas.microsoft.com/office/powerpoint/2010/main" val="285704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F4268"/>
                </a:solidFill>
              </a:rPr>
              <a:t>Study Area and Study Period</a:t>
            </a:r>
          </a:p>
        </p:txBody>
      </p:sp>
      <p:pic>
        <p:nvPicPr>
          <p:cNvPr id="2" name="Central_Java_Study_Region_Final_Video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1306" y="1473867"/>
            <a:ext cx="7988968" cy="4493795"/>
          </a:xfrm>
          <a:prstGeom prst="rect">
            <a:avLst/>
          </a:prstGeom>
          <a:ln w="28575">
            <a:solidFill>
              <a:srgbClr val="3E4268"/>
            </a:solidFill>
          </a:ln>
        </p:spPr>
      </p:pic>
      <p:sp>
        <p:nvSpPr>
          <p:cNvPr id="5" name="Rectangle 4">
            <a:extLst>
              <a:ext uri="{FF2B5EF4-FFF2-40B4-BE49-F238E27FC236}">
                <a16:creationId xmlns:a16="http://schemas.microsoft.com/office/drawing/2014/main" id="{960EAE5B-BA5D-BC40-B898-1356B41349F0}"/>
              </a:ext>
            </a:extLst>
          </p:cNvPr>
          <p:cNvSpPr/>
          <p:nvPr/>
        </p:nvSpPr>
        <p:spPr>
          <a:xfrm>
            <a:off x="24869" y="6532565"/>
            <a:ext cx="4197697" cy="307777"/>
          </a:xfrm>
          <a:prstGeom prst="rect">
            <a:avLst/>
          </a:prstGeom>
        </p:spPr>
        <p:txBody>
          <a:bodyPr wrap="square">
            <a:spAutoFit/>
          </a:bodyPr>
          <a:lstStyle/>
          <a:p>
            <a:r>
              <a:rPr lang="en-US" sz="1400" dirty="0">
                <a:solidFill>
                  <a:srgbClr val="3F3F3F"/>
                </a:solidFill>
                <a:latin typeface="Century Gothic" charset="0"/>
                <a:ea typeface="Century Gothic" charset="0"/>
                <a:cs typeface="Century Gothic" charset="0"/>
              </a:rPr>
              <a:t>Source: Google Earth Studio</a:t>
            </a:r>
            <a:endParaRPr lang="en-US" sz="14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4716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Community Concerns</a:t>
            </a:r>
          </a:p>
        </p:txBody>
      </p:sp>
      <p:sp>
        <p:nvSpPr>
          <p:cNvPr id="14" name="TextBox 13"/>
          <p:cNvSpPr txBox="1"/>
          <p:nvPr/>
        </p:nvSpPr>
        <p:spPr>
          <a:xfrm>
            <a:off x="1642533" y="4656667"/>
            <a:ext cx="184731" cy="369332"/>
          </a:xfrm>
          <a:prstGeom prst="rect">
            <a:avLst/>
          </a:prstGeom>
          <a:noFill/>
        </p:spPr>
        <p:txBody>
          <a:bodyPr wrap="none" rtlCol="0">
            <a:spAutoFit/>
          </a:bodyPr>
          <a:lstStyle/>
          <a:p>
            <a:endParaRPr lang="en-US" dirty="0"/>
          </a:p>
        </p:txBody>
      </p:sp>
      <p:sp>
        <p:nvSpPr>
          <p:cNvPr id="10" name="Hexagon 9"/>
          <p:cNvSpPr/>
          <p:nvPr/>
        </p:nvSpPr>
        <p:spPr>
          <a:xfrm>
            <a:off x="809349" y="1498753"/>
            <a:ext cx="2974335" cy="2573257"/>
          </a:xfrm>
          <a:prstGeom prst="hexagon">
            <a:avLst/>
          </a:prstGeom>
          <a:blipFill>
            <a:blip r:embed="rId3"/>
            <a:stretch>
              <a:fillRect/>
            </a:stretch>
          </a:blipFill>
          <a:ln w="38100">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a:off x="4600933" y="1498753"/>
            <a:ext cx="2974335" cy="2573257"/>
          </a:xfrm>
          <a:prstGeom prst="hexagon">
            <a:avLst/>
          </a:prstGeom>
          <a:blipFill>
            <a:blip r:embed="rId4"/>
            <a:stretch>
              <a:fillRect/>
            </a:stretch>
          </a:blipFill>
          <a:ln w="38100">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a:off x="8392517" y="1498753"/>
            <a:ext cx="2974335" cy="2573257"/>
          </a:xfrm>
          <a:prstGeom prst="hexagon">
            <a:avLst/>
          </a:prstGeom>
          <a:blipFill>
            <a:blip r:embed="rId5"/>
            <a:stretch>
              <a:fillRect/>
            </a:stretch>
          </a:blipFill>
          <a:ln w="38100">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09349" y="2784688"/>
            <a:ext cx="0" cy="2921374"/>
          </a:xfrm>
          <a:prstGeom prst="line">
            <a:avLst/>
          </a:prstGeom>
          <a:ln w="38100">
            <a:solidFill>
              <a:srgbClr val="3F42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64453" y="4228734"/>
            <a:ext cx="2960690" cy="1200329"/>
          </a:xfrm>
          <a:prstGeom prst="rect">
            <a:avLst/>
          </a:prstGeom>
          <a:noFill/>
        </p:spPr>
        <p:txBody>
          <a:bodyPr wrap="square" rtlCol="0">
            <a:spAutoFit/>
          </a:bodyPr>
          <a:lstStyle/>
          <a:p>
            <a:r>
              <a:rPr lang="en-US" dirty="0"/>
              <a:t>Tidal inundation causes</a:t>
            </a:r>
          </a:p>
          <a:p>
            <a:r>
              <a:rPr lang="en-US" dirty="0"/>
              <a:t>significant damage to</a:t>
            </a:r>
          </a:p>
          <a:p>
            <a:r>
              <a:rPr lang="en-US" dirty="0"/>
              <a:t>coastal areas, especially housing and roads</a:t>
            </a:r>
          </a:p>
        </p:txBody>
      </p:sp>
      <p:sp>
        <p:nvSpPr>
          <p:cNvPr id="15" name="TextBox 14"/>
          <p:cNvSpPr txBox="1"/>
          <p:nvPr/>
        </p:nvSpPr>
        <p:spPr>
          <a:xfrm>
            <a:off x="4646051" y="4228734"/>
            <a:ext cx="2886749" cy="1200329"/>
          </a:xfrm>
          <a:prstGeom prst="rect">
            <a:avLst/>
          </a:prstGeom>
          <a:noFill/>
        </p:spPr>
        <p:txBody>
          <a:bodyPr wrap="square" rtlCol="0">
            <a:spAutoFit/>
          </a:bodyPr>
          <a:lstStyle/>
          <a:p>
            <a:r>
              <a:rPr lang="en-US" dirty="0"/>
              <a:t>Severe flooding threatens daily life and poses a risk to human safety</a:t>
            </a:r>
          </a:p>
        </p:txBody>
      </p:sp>
      <p:cxnSp>
        <p:nvCxnSpPr>
          <p:cNvPr id="16" name="Straight Connector 15"/>
          <p:cNvCxnSpPr/>
          <p:nvPr/>
        </p:nvCxnSpPr>
        <p:spPr>
          <a:xfrm>
            <a:off x="4600933" y="2794312"/>
            <a:ext cx="0" cy="2911750"/>
          </a:xfrm>
          <a:prstGeom prst="line">
            <a:avLst/>
          </a:prstGeom>
          <a:ln w="38100">
            <a:solidFill>
              <a:srgbClr val="3F4268"/>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49507" y="4228734"/>
            <a:ext cx="2886749" cy="1477328"/>
          </a:xfrm>
          <a:prstGeom prst="rect">
            <a:avLst/>
          </a:prstGeom>
          <a:noFill/>
        </p:spPr>
        <p:txBody>
          <a:bodyPr wrap="square" rtlCol="0">
            <a:spAutoFit/>
          </a:bodyPr>
          <a:lstStyle/>
          <a:p>
            <a:r>
              <a:rPr lang="en-US" dirty="0"/>
              <a:t>Variations in turbidity threaten water resources, marine ecosystems, fisheries, and restoration projects</a:t>
            </a:r>
          </a:p>
        </p:txBody>
      </p:sp>
      <p:cxnSp>
        <p:nvCxnSpPr>
          <p:cNvPr id="18" name="Straight Connector 17"/>
          <p:cNvCxnSpPr/>
          <p:nvPr/>
        </p:nvCxnSpPr>
        <p:spPr>
          <a:xfrm>
            <a:off x="8392517" y="2774598"/>
            <a:ext cx="0" cy="2931464"/>
          </a:xfrm>
          <a:prstGeom prst="line">
            <a:avLst/>
          </a:prstGeom>
          <a:ln w="38100">
            <a:solidFill>
              <a:srgbClr val="3F4268"/>
            </a:solidFill>
          </a:ln>
        </p:spPr>
        <p:style>
          <a:lnRef idx="1">
            <a:schemeClr val="accent1"/>
          </a:lnRef>
          <a:fillRef idx="0">
            <a:schemeClr val="accent1"/>
          </a:fillRef>
          <a:effectRef idx="0">
            <a:schemeClr val="accent1"/>
          </a:effectRef>
          <a:fontRef idx="minor">
            <a:schemeClr val="tx1"/>
          </a:fontRef>
        </p:style>
      </p:cxnSp>
      <p:sp>
        <p:nvSpPr>
          <p:cNvPr id="22" name="Text Placeholder 4"/>
          <p:cNvSpPr txBox="1">
            <a:spLocks/>
          </p:cNvSpPr>
          <p:nvPr/>
        </p:nvSpPr>
        <p:spPr>
          <a:xfrm>
            <a:off x="0" y="6572250"/>
            <a:ext cx="6019800" cy="28575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effectLst/>
                <a:uLnTx/>
                <a:uFillTx/>
                <a:latin typeface="Century Gothic" panose="020B0502020202020204" pitchFamily="34" charset="0"/>
                <a:ea typeface="+mn-ea"/>
                <a:cs typeface="+mn-cs"/>
              </a:rPr>
              <a:t>Source:</a:t>
            </a:r>
            <a:r>
              <a:rPr kumimoji="0" lang="en-US" sz="1400" i="0" u="none" strike="noStrike" kern="1200" cap="none" spc="0" normalizeH="0" noProof="0" dirty="0">
                <a:ln>
                  <a:noFill/>
                </a:ln>
                <a:effectLst/>
                <a:uLnTx/>
                <a:uFillTx/>
                <a:latin typeface="Century Gothic" panose="020B0502020202020204" pitchFamily="34" charset="0"/>
                <a:ea typeface="+mn-ea"/>
                <a:cs typeface="+mn-cs"/>
              </a:rPr>
              <a:t> </a:t>
            </a:r>
            <a:r>
              <a:rPr kumimoji="0" lang="en-US" sz="1400" i="0" u="none" strike="noStrike" kern="1200" cap="none" spc="0" normalizeH="0" baseline="0" noProof="0" dirty="0">
                <a:ln>
                  <a:noFill/>
                </a:ln>
                <a:effectLst/>
                <a:uLnTx/>
                <a:uFillTx/>
                <a:latin typeface="Century Gothic" panose="020B0502020202020204" pitchFamily="34" charset="0"/>
                <a:ea typeface="+mn-ea"/>
                <a:cs typeface="+mn-cs"/>
              </a:rPr>
              <a:t>Juliette</a:t>
            </a:r>
            <a:r>
              <a:rPr kumimoji="0" lang="en-US" sz="1400" i="0" u="none" strike="noStrike" kern="1200" cap="none" spc="0" normalizeH="0" noProof="0" dirty="0">
                <a:ln>
                  <a:noFill/>
                </a:ln>
                <a:effectLst/>
                <a:uLnTx/>
                <a:uFillTx/>
                <a:latin typeface="Century Gothic" panose="020B0502020202020204" pitchFamily="34" charset="0"/>
                <a:ea typeface="+mn-ea"/>
                <a:cs typeface="+mn-cs"/>
              </a:rPr>
              <a:t> </a:t>
            </a:r>
            <a:r>
              <a:rPr kumimoji="0" lang="en-US" sz="1400" i="0" u="none" strike="noStrike" kern="1200" cap="none" spc="0" normalizeH="0" baseline="0" noProof="0" dirty="0">
                <a:ln>
                  <a:noFill/>
                </a:ln>
                <a:effectLst/>
                <a:uLnTx/>
                <a:uFillTx/>
                <a:latin typeface="Century Gothic" panose="020B0502020202020204" pitchFamily="34" charset="0"/>
                <a:ea typeface="+mn-ea"/>
                <a:cs typeface="+mn-cs"/>
              </a:rPr>
              <a:t>Bateman, Dr. </a:t>
            </a:r>
            <a:r>
              <a:rPr kumimoji="0" lang="en-US" sz="1400" i="0" u="none" strike="noStrike" kern="1200" cap="none" spc="0" normalizeH="0" baseline="0" noProof="0" dirty="0" err="1">
                <a:ln>
                  <a:noFill/>
                </a:ln>
                <a:effectLst/>
                <a:uLnTx/>
                <a:uFillTx/>
                <a:latin typeface="Century Gothic" panose="020B0502020202020204" pitchFamily="34" charset="0"/>
                <a:ea typeface="+mn-ea"/>
                <a:cs typeface="+mn-cs"/>
              </a:rPr>
              <a:t>Anindya</a:t>
            </a:r>
            <a:r>
              <a:rPr kumimoji="0" lang="en-US" sz="1400" i="0" u="none" strike="noStrike" kern="1200" cap="none" spc="0" normalizeH="0" noProof="0" dirty="0">
                <a:ln>
                  <a:noFill/>
                </a:ln>
                <a:effectLst/>
                <a:uLnTx/>
                <a:uFillTx/>
                <a:latin typeface="Century Gothic" panose="020B0502020202020204" pitchFamily="34" charset="0"/>
                <a:ea typeface="+mn-ea"/>
                <a:cs typeface="+mn-cs"/>
              </a:rPr>
              <a:t> </a:t>
            </a:r>
            <a:r>
              <a:rPr kumimoji="0" lang="en-US" sz="1400" i="0" u="none" strike="noStrike" kern="1200" cap="none" spc="0" normalizeH="0" noProof="0" dirty="0" err="1">
                <a:ln>
                  <a:noFill/>
                </a:ln>
                <a:effectLst/>
                <a:uLnTx/>
                <a:uFillTx/>
                <a:latin typeface="Century Gothic" panose="020B0502020202020204" pitchFamily="34" charset="0"/>
                <a:ea typeface="+mn-ea"/>
                <a:cs typeface="+mn-cs"/>
              </a:rPr>
              <a:t>Wirasatriya</a:t>
            </a:r>
            <a:endParaRPr kumimoji="0" lang="en-US" sz="140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043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par>
                                <p:cTn id="36" presetID="9"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1" grpId="0" animBg="1"/>
      <p:bldP spid="12" grpId="0" animBg="1"/>
      <p:bldP spid="5"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Project Partners</a:t>
            </a:r>
          </a:p>
        </p:txBody>
      </p:sp>
      <p:sp>
        <p:nvSpPr>
          <p:cNvPr id="9" name="Text Placeholder 5"/>
          <p:cNvSpPr txBox="1">
            <a:spLocks/>
          </p:cNvSpPr>
          <p:nvPr/>
        </p:nvSpPr>
        <p:spPr>
          <a:xfrm>
            <a:off x="769847" y="2382560"/>
            <a:ext cx="5850255" cy="209288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Water Resources and Spatial Planning Office of Central Java Province (WRSPO)</a:t>
            </a:r>
          </a:p>
          <a:p>
            <a:pPr marL="0" indent="0">
              <a:lnSpc>
                <a:spcPct val="100000"/>
              </a:lnSpc>
              <a:spcBef>
                <a:spcPts val="0"/>
              </a:spcBef>
              <a:spcAft>
                <a:spcPts val="600"/>
              </a:spcAft>
              <a:buClr>
                <a:srgbClr val="3F4268"/>
              </a:buClr>
              <a:buNone/>
            </a:pPr>
            <a:endParaRPr lang="en-US" sz="20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Diponegoro University, Center for Coastal Rehabilitation and Disaster Mitigation Studies (CoREM)</a:t>
            </a:r>
          </a:p>
        </p:txBody>
      </p:sp>
      <p:sp>
        <p:nvSpPr>
          <p:cNvPr id="15" name="Rectangle 14"/>
          <p:cNvSpPr/>
          <p:nvPr/>
        </p:nvSpPr>
        <p:spPr>
          <a:xfrm>
            <a:off x="0" y="6559736"/>
            <a:ext cx="2252540" cy="286232"/>
          </a:xfrm>
          <a:prstGeom prst="rect">
            <a:avLst/>
          </a:prstGeom>
        </p:spPr>
        <p:txBody>
          <a:bodyPr wrap="none">
            <a:spAutoFit/>
          </a:bodyPr>
          <a:lstStyle/>
          <a:p>
            <a:pPr lvl="0">
              <a:lnSpc>
                <a:spcPct val="90000"/>
              </a:lnSpc>
              <a:defRPr/>
            </a:pPr>
            <a:r>
              <a:rPr lang="en-US" sz="1400" dirty="0">
                <a:solidFill>
                  <a:schemeClr val="tx1">
                    <a:lumMod val="75000"/>
                    <a:lumOff val="25000"/>
                  </a:schemeClr>
                </a:solidFill>
              </a:rPr>
              <a:t>Source: </a:t>
            </a:r>
            <a:r>
              <a:rPr lang="en-US" sz="1400" dirty="0">
                <a:solidFill>
                  <a:srgbClr val="3F3F3F"/>
                </a:solidFill>
                <a:latin typeface="Century Gothic" charset="0"/>
                <a:ea typeface="Century Gothic" charset="0"/>
                <a:cs typeface="Century Gothic" charset="0"/>
              </a:rPr>
              <a:t>WRSPO, </a:t>
            </a:r>
            <a:r>
              <a:rPr lang="en-US" sz="1400" dirty="0" err="1">
                <a:solidFill>
                  <a:srgbClr val="3F3F3F"/>
                </a:solidFill>
                <a:latin typeface="Century Gothic" charset="0"/>
                <a:ea typeface="Century Gothic" charset="0"/>
                <a:cs typeface="Century Gothic" charset="0"/>
              </a:rPr>
              <a:t>CoREM</a:t>
            </a:r>
            <a:endParaRPr lang="en-US" sz="1400" dirty="0">
              <a:solidFill>
                <a:schemeClr val="tx1">
                  <a:lumMod val="75000"/>
                  <a:lumOff val="25000"/>
                </a:schemeClr>
              </a:solidFill>
              <a:latin typeface="Century Gothic" panose="020B0502020202020204" pitchFamily="34" charset="0"/>
            </a:endParaRPr>
          </a:p>
        </p:txBody>
      </p:sp>
      <p:grpSp>
        <p:nvGrpSpPr>
          <p:cNvPr id="11" name="Group 10"/>
          <p:cNvGrpSpPr/>
          <p:nvPr/>
        </p:nvGrpSpPr>
        <p:grpSpPr>
          <a:xfrm>
            <a:off x="6622110" y="1211894"/>
            <a:ext cx="4602328" cy="4434212"/>
            <a:chOff x="5846255" y="1539504"/>
            <a:chExt cx="4602328" cy="4434212"/>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1540" r="2520"/>
            <a:stretch/>
          </p:blipFill>
          <p:spPr>
            <a:xfrm>
              <a:off x="5848511" y="1539504"/>
              <a:ext cx="4597816" cy="238124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2175" t="-1" r="51645" b="31625"/>
            <a:stretch/>
          </p:blipFill>
          <p:spPr>
            <a:xfrm rot="10800000">
              <a:off x="8996631" y="3888884"/>
              <a:ext cx="1451952" cy="208131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8402" t="37777" r="10624" b="19466"/>
            <a:stretch/>
          </p:blipFill>
          <p:spPr>
            <a:xfrm>
              <a:off x="7440907" y="3888884"/>
              <a:ext cx="1551709" cy="2084832"/>
            </a:xfrm>
            <a:prstGeom prst="rect">
              <a:avLst/>
            </a:prstGeom>
          </p:spPr>
        </p:pic>
        <p:sp>
          <p:nvSpPr>
            <p:cNvPr id="13" name="Rectangle 12"/>
            <p:cNvSpPr/>
            <p:nvPr/>
          </p:nvSpPr>
          <p:spPr>
            <a:xfrm>
              <a:off x="5846255" y="1539504"/>
              <a:ext cx="4600072" cy="4427093"/>
            </a:xfrm>
            <a:prstGeom prst="rect">
              <a:avLst/>
            </a:prstGeom>
            <a:noFill/>
            <a:ln w="28575">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44921" y="5680365"/>
              <a:ext cx="1547695" cy="286232"/>
            </a:xfrm>
            <a:prstGeom prst="rect">
              <a:avLst/>
            </a:prstGeom>
            <a:solidFill>
              <a:srgbClr val="FFFFFF">
                <a:alpha val="63922"/>
              </a:srgbClr>
            </a:solidFill>
          </p:spPr>
          <p:txBody>
            <a:bodyPr wrap="square">
              <a:spAutoFit/>
            </a:bodyPr>
            <a:lstStyle/>
            <a:p>
              <a:pPr lvl="0" algn="ctr">
                <a:lnSpc>
                  <a:spcPct val="90000"/>
                </a:lnSpc>
                <a:defRPr/>
              </a:pPr>
              <a:r>
                <a:rPr lang="en-US" sz="1400" dirty="0">
                  <a:solidFill>
                    <a:schemeClr val="tx1">
                      <a:lumMod val="75000"/>
                      <a:lumOff val="25000"/>
                    </a:schemeClr>
                  </a:solidFill>
                  <a:latin typeface="Century Gothic" panose="020B0502020202020204" pitchFamily="34" charset="0"/>
                </a:rPr>
                <a:t>Dr. </a:t>
              </a:r>
              <a:r>
                <a:rPr lang="en-US" sz="1400" dirty="0" err="1">
                  <a:solidFill>
                    <a:schemeClr val="tx1">
                      <a:lumMod val="75000"/>
                      <a:lumOff val="25000"/>
                    </a:schemeClr>
                  </a:solidFill>
                  <a:latin typeface="Century Gothic" panose="020B0502020202020204" pitchFamily="34" charset="0"/>
                </a:rPr>
                <a:t>Wirasatriya</a:t>
              </a:r>
              <a:r>
                <a:rPr lang="en-US" sz="1400" dirty="0">
                  <a:solidFill>
                    <a:schemeClr val="tx1">
                      <a:lumMod val="75000"/>
                      <a:lumOff val="25000"/>
                    </a:schemeClr>
                  </a:solidFill>
                  <a:latin typeface="Century Gothic" panose="020B0502020202020204" pitchFamily="34" charset="0"/>
                </a:rPr>
                <a:t> </a:t>
              </a:r>
            </a:p>
          </p:txBody>
        </p:sp>
        <p:sp>
          <p:nvSpPr>
            <p:cNvPr id="17" name="Rectangle 16"/>
            <p:cNvSpPr/>
            <p:nvPr/>
          </p:nvSpPr>
          <p:spPr>
            <a:xfrm>
              <a:off x="8992616" y="5680365"/>
              <a:ext cx="1455967" cy="286232"/>
            </a:xfrm>
            <a:prstGeom prst="rect">
              <a:avLst/>
            </a:prstGeom>
            <a:solidFill>
              <a:srgbClr val="FFFFFF">
                <a:alpha val="63922"/>
              </a:srgbClr>
            </a:solidFill>
          </p:spPr>
          <p:txBody>
            <a:bodyPr wrap="square">
              <a:spAutoFit/>
            </a:bodyPr>
            <a:lstStyle/>
            <a:p>
              <a:pPr lvl="0" algn="ctr">
                <a:lnSpc>
                  <a:spcPct val="90000"/>
                </a:lnSpc>
                <a:defRPr/>
              </a:pPr>
              <a:r>
                <a:rPr lang="en-US" sz="1400" dirty="0">
                  <a:solidFill>
                    <a:schemeClr val="tx1">
                      <a:lumMod val="75000"/>
                      <a:lumOff val="25000"/>
                    </a:schemeClr>
                  </a:solidFill>
                  <a:latin typeface="Century Gothic" panose="020B0502020202020204" pitchFamily="34" charset="0"/>
                </a:rPr>
                <a:t>Dr. </a:t>
              </a:r>
              <a:r>
                <a:rPr lang="en-US" sz="1400" dirty="0" err="1">
                  <a:solidFill>
                    <a:schemeClr val="tx1">
                      <a:lumMod val="75000"/>
                      <a:lumOff val="25000"/>
                    </a:schemeClr>
                  </a:solidFill>
                  <a:latin typeface="Century Gothic" panose="020B0502020202020204" pitchFamily="34" charset="0"/>
                </a:rPr>
                <a:t>Pribadi</a:t>
              </a:r>
              <a:r>
                <a:rPr lang="en-US" sz="1400" dirty="0">
                  <a:solidFill>
                    <a:schemeClr val="tx1">
                      <a:lumMod val="75000"/>
                      <a:lumOff val="25000"/>
                    </a:schemeClr>
                  </a:solidFill>
                  <a:latin typeface="Century Gothic" panose="020B0502020202020204" pitchFamily="34" charset="0"/>
                </a:rPr>
                <a:t> </a:t>
              </a:r>
            </a:p>
          </p:txBody>
        </p:sp>
        <p:sp>
          <p:nvSpPr>
            <p:cNvPr id="18" name="Rectangle 17"/>
            <p:cNvSpPr/>
            <p:nvPr/>
          </p:nvSpPr>
          <p:spPr>
            <a:xfrm>
              <a:off x="5846255" y="3588330"/>
              <a:ext cx="4600072" cy="258532"/>
            </a:xfrm>
            <a:prstGeom prst="rect">
              <a:avLst/>
            </a:prstGeom>
            <a:solidFill>
              <a:srgbClr val="FFFFFF">
                <a:alpha val="63922"/>
              </a:srgbClr>
            </a:solidFill>
          </p:spPr>
          <p:txBody>
            <a:bodyPr wrap="square">
              <a:spAutoFit/>
            </a:bodyPr>
            <a:lstStyle/>
            <a:p>
              <a:pPr algn="ctr">
                <a:lnSpc>
                  <a:spcPct val="90000"/>
                </a:lnSpc>
                <a:defRPr/>
              </a:pPr>
              <a:r>
                <a:rPr lang="en-US" sz="1200" dirty="0">
                  <a:solidFill>
                    <a:schemeClr val="tx1">
                      <a:lumMod val="75000"/>
                      <a:lumOff val="25000"/>
                    </a:schemeClr>
                  </a:solidFill>
                  <a:latin typeface="Century Gothic" panose="020B0502020202020204" pitchFamily="34" charset="0"/>
                </a:rPr>
                <a:t>Mr. Army, Ms. Vera Hari </a:t>
              </a:r>
              <a:r>
                <a:rPr lang="en-US" sz="1200" dirty="0" err="1">
                  <a:solidFill>
                    <a:schemeClr val="tx1">
                      <a:lumMod val="75000"/>
                      <a:lumOff val="25000"/>
                    </a:schemeClr>
                  </a:solidFill>
                  <a:latin typeface="Century Gothic" panose="020B0502020202020204" pitchFamily="34" charset="0"/>
                </a:rPr>
                <a:t>Dhamayanti</a:t>
              </a:r>
              <a:r>
                <a:rPr lang="en-US" sz="1200" dirty="0">
                  <a:solidFill>
                    <a:schemeClr val="tx1">
                      <a:lumMod val="75000"/>
                      <a:lumOff val="25000"/>
                    </a:schemeClr>
                  </a:solidFill>
                  <a:latin typeface="Century Gothic" panose="020B0502020202020204" pitchFamily="34" charset="0"/>
                </a:rPr>
                <a:t>, Mr. </a:t>
              </a:r>
              <a:r>
                <a:rPr lang="en-US" sz="1200" dirty="0" err="1">
                  <a:solidFill>
                    <a:schemeClr val="tx1">
                      <a:lumMod val="75000"/>
                      <a:lumOff val="25000"/>
                    </a:schemeClr>
                  </a:solidFill>
                  <a:latin typeface="Century Gothic" panose="020B0502020202020204" pitchFamily="34" charset="0"/>
                </a:rPr>
                <a:t>Annas</a:t>
              </a:r>
              <a:r>
                <a:rPr lang="en-US" sz="1200" dirty="0">
                  <a:solidFill>
                    <a:schemeClr val="tx1">
                      <a:lumMod val="75000"/>
                      <a:lumOff val="25000"/>
                    </a:schemeClr>
                  </a:solidFill>
                  <a:latin typeface="Century Gothic" panose="020B0502020202020204" pitchFamily="34" charset="0"/>
                </a:rPr>
                <a:t> </a:t>
              </a:r>
              <a:r>
                <a:rPr lang="en-US" sz="1200" dirty="0" err="1">
                  <a:solidFill>
                    <a:schemeClr val="tx1">
                      <a:lumMod val="75000"/>
                      <a:lumOff val="25000"/>
                    </a:schemeClr>
                  </a:solidFill>
                  <a:latin typeface="Century Gothic" panose="020B0502020202020204" pitchFamily="34" charset="0"/>
                </a:rPr>
                <a:t>Kunaefi</a:t>
              </a:r>
              <a:endParaRPr lang="en-US" sz="1200" dirty="0">
                <a:solidFill>
                  <a:schemeClr val="tx1">
                    <a:lumMod val="75000"/>
                    <a:lumOff val="25000"/>
                  </a:schemeClr>
                </a:solidFill>
                <a:latin typeface="Century Gothic" panose="020B0502020202020204" pitchFamily="34" charset="0"/>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61430" t="47015" r="15768"/>
            <a:stretch/>
          </p:blipFill>
          <p:spPr>
            <a:xfrm>
              <a:off x="5848513" y="3888884"/>
              <a:ext cx="1592393" cy="2081311"/>
            </a:xfrm>
            <a:prstGeom prst="rect">
              <a:avLst/>
            </a:prstGeom>
          </p:spPr>
        </p:pic>
        <p:sp>
          <p:nvSpPr>
            <p:cNvPr id="19" name="Rectangle 18"/>
            <p:cNvSpPr/>
            <p:nvPr/>
          </p:nvSpPr>
          <p:spPr>
            <a:xfrm>
              <a:off x="5846255" y="5686404"/>
              <a:ext cx="1598661" cy="286232"/>
            </a:xfrm>
            <a:prstGeom prst="rect">
              <a:avLst/>
            </a:prstGeom>
            <a:solidFill>
              <a:srgbClr val="FFFFFF">
                <a:alpha val="63922"/>
              </a:srgbClr>
            </a:solidFill>
          </p:spPr>
          <p:txBody>
            <a:bodyPr wrap="square">
              <a:spAutoFit/>
            </a:bodyPr>
            <a:lstStyle/>
            <a:p>
              <a:pPr lvl="0" algn="ctr">
                <a:lnSpc>
                  <a:spcPct val="90000"/>
                </a:lnSpc>
                <a:defRPr/>
              </a:pPr>
              <a:r>
                <a:rPr lang="en-US" sz="1400" dirty="0">
                  <a:solidFill>
                    <a:schemeClr val="tx1">
                      <a:lumMod val="75000"/>
                      <a:lumOff val="25000"/>
                    </a:schemeClr>
                  </a:solidFill>
                  <a:latin typeface="Century Gothic" panose="020B0502020202020204" pitchFamily="34" charset="0"/>
                </a:rPr>
                <a:t>Dr. </a:t>
              </a:r>
              <a:r>
                <a:rPr lang="en-US" sz="1400" dirty="0" err="1">
                  <a:solidFill>
                    <a:schemeClr val="tx1">
                      <a:lumMod val="75000"/>
                      <a:lumOff val="25000"/>
                    </a:schemeClr>
                  </a:solidFill>
                  <a:latin typeface="Century Gothic" panose="020B0502020202020204" pitchFamily="34" charset="0"/>
                </a:rPr>
                <a:t>Helmi</a:t>
              </a:r>
              <a:r>
                <a:rPr lang="en-US" sz="1400" dirty="0">
                  <a:solidFill>
                    <a:schemeClr val="tx1">
                      <a:lumMod val="75000"/>
                      <a:lumOff val="25000"/>
                    </a:schemeClr>
                  </a:solidFill>
                  <a:latin typeface="Century Gothic" panose="020B0502020202020204" pitchFamily="34" charset="0"/>
                </a:rPr>
                <a:t> </a:t>
              </a:r>
            </a:p>
          </p:txBody>
        </p:sp>
      </p:grpSp>
    </p:spTree>
    <p:extLst>
      <p:ext uri="{BB962C8B-B14F-4D97-AF65-F5344CB8AC3E}">
        <p14:creationId xmlns:p14="http://schemas.microsoft.com/office/powerpoint/2010/main" val="314908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Objectives</a:t>
            </a:r>
          </a:p>
        </p:txBody>
      </p:sp>
      <p:sp>
        <p:nvSpPr>
          <p:cNvPr id="4" name="Oval 3">
            <a:extLst>
              <a:ext uri="{FF2B5EF4-FFF2-40B4-BE49-F238E27FC236}">
                <a16:creationId xmlns:a16="http://schemas.microsoft.com/office/drawing/2014/main" id="{0E6053CC-9C27-BA45-AEAA-DFC13C39506B}"/>
              </a:ext>
            </a:extLst>
          </p:cNvPr>
          <p:cNvSpPr/>
          <p:nvPr/>
        </p:nvSpPr>
        <p:spPr>
          <a:xfrm>
            <a:off x="7618980" y="1705655"/>
            <a:ext cx="3323533" cy="3324148"/>
          </a:xfrm>
          <a:prstGeom prst="ellipse">
            <a:avLst/>
          </a:prstGeom>
          <a:solidFill>
            <a:srgbClr val="3E426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Freeform 4">
            <a:extLst>
              <a:ext uri="{FF2B5EF4-FFF2-40B4-BE49-F238E27FC236}">
                <a16:creationId xmlns:a16="http://schemas.microsoft.com/office/drawing/2014/main" id="{2ADC56BD-AF38-CA49-8DAA-BD2E89D38E8C}"/>
              </a:ext>
            </a:extLst>
          </p:cNvPr>
          <p:cNvSpPr/>
          <p:nvPr/>
        </p:nvSpPr>
        <p:spPr>
          <a:xfrm>
            <a:off x="7729331" y="1816771"/>
            <a:ext cx="3102830" cy="3102499"/>
          </a:xfrm>
          <a:custGeom>
            <a:avLst/>
            <a:gdLst>
              <a:gd name="connsiteX0" fmla="*/ 0 w 3102830"/>
              <a:gd name="connsiteY0" fmla="*/ 1551250 h 3102499"/>
              <a:gd name="connsiteX1" fmla="*/ 1551415 w 3102830"/>
              <a:gd name="connsiteY1" fmla="*/ 0 h 3102499"/>
              <a:gd name="connsiteX2" fmla="*/ 3102830 w 3102830"/>
              <a:gd name="connsiteY2" fmla="*/ 1551250 h 3102499"/>
              <a:gd name="connsiteX3" fmla="*/ 1551415 w 3102830"/>
              <a:gd name="connsiteY3" fmla="*/ 3102500 h 3102499"/>
              <a:gd name="connsiteX4" fmla="*/ 0 w 3102830"/>
              <a:gd name="connsiteY4" fmla="*/ 1551250 h 3102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830" h="3102499">
                <a:moveTo>
                  <a:pt x="0" y="1551250"/>
                </a:moveTo>
                <a:cubicBezTo>
                  <a:pt x="0" y="694518"/>
                  <a:pt x="694592" y="0"/>
                  <a:pt x="1551415" y="0"/>
                </a:cubicBezTo>
                <a:cubicBezTo>
                  <a:pt x="2408238" y="0"/>
                  <a:pt x="3102830" y="694518"/>
                  <a:pt x="3102830" y="1551250"/>
                </a:cubicBezTo>
                <a:cubicBezTo>
                  <a:pt x="3102830" y="2407982"/>
                  <a:pt x="2408238" y="3102500"/>
                  <a:pt x="1551415" y="3102500"/>
                </a:cubicBezTo>
                <a:cubicBezTo>
                  <a:pt x="694592" y="3102500"/>
                  <a:pt x="0" y="2407982"/>
                  <a:pt x="0" y="1551250"/>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8971" tIns="468698" rIns="468971" bIns="468697"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75000"/>
                    <a:lumOff val="25000"/>
                  </a:schemeClr>
                </a:solidFill>
              </a:rPr>
              <a:t>Improve        </a:t>
            </a:r>
            <a:r>
              <a:rPr lang="en-US" sz="2000" kern="1200" dirty="0">
                <a:solidFill>
                  <a:schemeClr val="tx1">
                    <a:lumMod val="75000"/>
                    <a:lumOff val="25000"/>
                  </a:schemeClr>
                </a:solidFill>
              </a:rPr>
              <a:t>  local management and coastal rehabilitation efforts using Earth observations</a:t>
            </a:r>
            <a:endParaRPr lang="en-US" sz="2000" b="1" kern="1200" dirty="0"/>
          </a:p>
        </p:txBody>
      </p:sp>
      <p:sp>
        <p:nvSpPr>
          <p:cNvPr id="6" name="Teardrop 5">
            <a:extLst>
              <a:ext uri="{FF2B5EF4-FFF2-40B4-BE49-F238E27FC236}">
                <a16:creationId xmlns:a16="http://schemas.microsoft.com/office/drawing/2014/main" id="{0E9A32F9-2DAF-3543-9292-F37ACEF83BA2}"/>
              </a:ext>
            </a:extLst>
          </p:cNvPr>
          <p:cNvSpPr/>
          <p:nvPr/>
        </p:nvSpPr>
        <p:spPr>
          <a:xfrm rot="2700000">
            <a:off x="4188015" y="1709965"/>
            <a:ext cx="3315528" cy="3315528"/>
          </a:xfrm>
          <a:prstGeom prst="teardrop">
            <a:avLst>
              <a:gd name="adj" fmla="val 100000"/>
            </a:avLst>
          </a:prstGeom>
          <a:solidFill>
            <a:srgbClr val="63668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90503B3D-7169-A54E-A24D-861CC43DAE7F}"/>
              </a:ext>
            </a:extLst>
          </p:cNvPr>
          <p:cNvSpPr/>
          <p:nvPr/>
        </p:nvSpPr>
        <p:spPr>
          <a:xfrm>
            <a:off x="4294364" y="1816771"/>
            <a:ext cx="3102830" cy="3102499"/>
          </a:xfrm>
          <a:custGeom>
            <a:avLst/>
            <a:gdLst>
              <a:gd name="connsiteX0" fmla="*/ 0 w 3102830"/>
              <a:gd name="connsiteY0" fmla="*/ 1551250 h 3102499"/>
              <a:gd name="connsiteX1" fmla="*/ 1551415 w 3102830"/>
              <a:gd name="connsiteY1" fmla="*/ 0 h 3102499"/>
              <a:gd name="connsiteX2" fmla="*/ 3102830 w 3102830"/>
              <a:gd name="connsiteY2" fmla="*/ 1551250 h 3102499"/>
              <a:gd name="connsiteX3" fmla="*/ 1551415 w 3102830"/>
              <a:gd name="connsiteY3" fmla="*/ 3102500 h 3102499"/>
              <a:gd name="connsiteX4" fmla="*/ 0 w 3102830"/>
              <a:gd name="connsiteY4" fmla="*/ 1551250 h 3102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830" h="3102499">
                <a:moveTo>
                  <a:pt x="0" y="1551250"/>
                </a:moveTo>
                <a:cubicBezTo>
                  <a:pt x="0" y="694518"/>
                  <a:pt x="694592" y="0"/>
                  <a:pt x="1551415" y="0"/>
                </a:cubicBezTo>
                <a:cubicBezTo>
                  <a:pt x="2408238" y="0"/>
                  <a:pt x="3102830" y="694518"/>
                  <a:pt x="3102830" y="1551250"/>
                </a:cubicBezTo>
                <a:cubicBezTo>
                  <a:pt x="3102830" y="2407982"/>
                  <a:pt x="2408238" y="3102500"/>
                  <a:pt x="1551415" y="3102500"/>
                </a:cubicBezTo>
                <a:cubicBezTo>
                  <a:pt x="694592" y="3102500"/>
                  <a:pt x="0" y="2407982"/>
                  <a:pt x="0" y="1551250"/>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8971" tIns="468698" rIns="468971" bIns="468697"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75000"/>
                    <a:lumOff val="25000"/>
                  </a:schemeClr>
                </a:solidFill>
              </a:rPr>
              <a:t>Create            </a:t>
            </a:r>
            <a:r>
              <a:rPr lang="en-US" sz="2000" kern="1200" dirty="0">
                <a:solidFill>
                  <a:schemeClr val="tx1">
                    <a:lumMod val="75000"/>
                    <a:lumOff val="25000"/>
                  </a:schemeClr>
                </a:solidFill>
              </a:rPr>
              <a:t>maps that assess variations in marine turbidity in the Java Sea for the last decade</a:t>
            </a:r>
            <a:endParaRPr lang="en-US" sz="2000" b="1" kern="1200" dirty="0"/>
          </a:p>
        </p:txBody>
      </p:sp>
      <p:sp>
        <p:nvSpPr>
          <p:cNvPr id="9" name="Teardrop 8">
            <a:extLst>
              <a:ext uri="{FF2B5EF4-FFF2-40B4-BE49-F238E27FC236}">
                <a16:creationId xmlns:a16="http://schemas.microsoft.com/office/drawing/2014/main" id="{81392E2C-641D-7B46-B3E5-D9DA5AD00E3A}"/>
              </a:ext>
            </a:extLst>
          </p:cNvPr>
          <p:cNvSpPr/>
          <p:nvPr/>
        </p:nvSpPr>
        <p:spPr>
          <a:xfrm rot="2700000">
            <a:off x="753048" y="1709965"/>
            <a:ext cx="3315528" cy="3315528"/>
          </a:xfrm>
          <a:prstGeom prst="teardrop">
            <a:avLst>
              <a:gd name="adj" fmla="val 100000"/>
            </a:avLst>
          </a:prstGeom>
          <a:solidFill>
            <a:srgbClr val="8C8EA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43A1D444-A9AF-BB4C-858C-3063091EB7EC}"/>
              </a:ext>
            </a:extLst>
          </p:cNvPr>
          <p:cNvSpPr/>
          <p:nvPr/>
        </p:nvSpPr>
        <p:spPr>
          <a:xfrm>
            <a:off x="859397" y="1816771"/>
            <a:ext cx="3102830" cy="3102499"/>
          </a:xfrm>
          <a:custGeom>
            <a:avLst/>
            <a:gdLst>
              <a:gd name="connsiteX0" fmla="*/ 0 w 3102830"/>
              <a:gd name="connsiteY0" fmla="*/ 1551250 h 3102499"/>
              <a:gd name="connsiteX1" fmla="*/ 1551415 w 3102830"/>
              <a:gd name="connsiteY1" fmla="*/ 0 h 3102499"/>
              <a:gd name="connsiteX2" fmla="*/ 3102830 w 3102830"/>
              <a:gd name="connsiteY2" fmla="*/ 1551250 h 3102499"/>
              <a:gd name="connsiteX3" fmla="*/ 1551415 w 3102830"/>
              <a:gd name="connsiteY3" fmla="*/ 3102500 h 3102499"/>
              <a:gd name="connsiteX4" fmla="*/ 0 w 3102830"/>
              <a:gd name="connsiteY4" fmla="*/ 1551250 h 3102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830" h="3102499">
                <a:moveTo>
                  <a:pt x="0" y="1551250"/>
                </a:moveTo>
                <a:cubicBezTo>
                  <a:pt x="0" y="694518"/>
                  <a:pt x="694592" y="0"/>
                  <a:pt x="1551415" y="0"/>
                </a:cubicBezTo>
                <a:cubicBezTo>
                  <a:pt x="2408238" y="0"/>
                  <a:pt x="3102830" y="694518"/>
                  <a:pt x="3102830" y="1551250"/>
                </a:cubicBezTo>
                <a:cubicBezTo>
                  <a:pt x="3102830" y="2407982"/>
                  <a:pt x="2408238" y="3102500"/>
                  <a:pt x="1551415" y="3102500"/>
                </a:cubicBezTo>
                <a:cubicBezTo>
                  <a:pt x="694592" y="3102500"/>
                  <a:pt x="0" y="2407982"/>
                  <a:pt x="0" y="1551250"/>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8971" tIns="468698" rIns="468971" bIns="468697"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75000"/>
                    <a:lumOff val="25000"/>
                  </a:schemeClr>
                </a:solidFill>
              </a:rPr>
              <a:t>Develop                </a:t>
            </a:r>
            <a:r>
              <a:rPr lang="en-US" sz="2000" b="0" kern="1200" dirty="0">
                <a:solidFill>
                  <a:schemeClr val="tx1">
                    <a:lumMod val="75000"/>
                    <a:lumOff val="25000"/>
                  </a:schemeClr>
                </a:solidFill>
              </a:rPr>
              <a:t>a tidal land cover analysis tool with a user-friendly interface that monitors flooding along the coast of Central Java</a:t>
            </a:r>
            <a:r>
              <a:rPr lang="en-US" sz="2000" kern="1200" dirty="0">
                <a:solidFill>
                  <a:schemeClr val="tx1">
                    <a:lumMod val="75000"/>
                    <a:lumOff val="25000"/>
                  </a:schemeClr>
                </a:solidFill>
              </a:rPr>
              <a:t> </a:t>
            </a:r>
          </a:p>
        </p:txBody>
      </p:sp>
    </p:spTree>
    <p:extLst>
      <p:ext uri="{BB962C8B-B14F-4D97-AF65-F5344CB8AC3E}">
        <p14:creationId xmlns:p14="http://schemas.microsoft.com/office/powerpoint/2010/main" val="17828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NASA Earth Observations</a:t>
            </a:r>
          </a:p>
        </p:txBody>
      </p:sp>
      <p:grpSp>
        <p:nvGrpSpPr>
          <p:cNvPr id="18" name="Group 17">
            <a:extLst>
              <a:ext uri="{FF2B5EF4-FFF2-40B4-BE49-F238E27FC236}">
                <a16:creationId xmlns:a16="http://schemas.microsoft.com/office/drawing/2014/main" id="{92EBB7C5-B778-B14F-A301-A19460812E0C}"/>
              </a:ext>
            </a:extLst>
          </p:cNvPr>
          <p:cNvGrpSpPr/>
          <p:nvPr/>
        </p:nvGrpSpPr>
        <p:grpSpPr>
          <a:xfrm>
            <a:off x="6810529" y="1211632"/>
            <a:ext cx="4456224" cy="1740652"/>
            <a:chOff x="6810529" y="1211632"/>
            <a:chExt cx="4456224" cy="1740652"/>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0529" y="1211632"/>
              <a:ext cx="2129764" cy="1740652"/>
            </a:xfrm>
            <a:prstGeom prst="rect">
              <a:avLst/>
            </a:prstGeom>
            <a:effectLst>
              <a:outerShdw blurRad="50800" dist="38100" dir="5400000" algn="t" rotWithShape="0">
                <a:prstClr val="black">
                  <a:alpha val="40000"/>
                </a:prstClr>
              </a:outerShdw>
            </a:effectLst>
          </p:spPr>
        </p:pic>
        <p:sp>
          <p:nvSpPr>
            <p:cNvPr id="6" name="TextBox 5"/>
            <p:cNvSpPr txBox="1"/>
            <p:nvPr/>
          </p:nvSpPr>
          <p:spPr>
            <a:xfrm>
              <a:off x="8042673" y="2213620"/>
              <a:ext cx="3224080" cy="677108"/>
            </a:xfrm>
            <a:prstGeom prst="rect">
              <a:avLst/>
            </a:prstGeom>
            <a:noFill/>
          </p:spPr>
          <p:txBody>
            <a:bodyPr wrap="square" rtlCol="0">
              <a:spAutoFit/>
            </a:bodyPr>
            <a:lstStyle/>
            <a:p>
              <a:pPr algn="ctr"/>
              <a:r>
                <a:rPr lang="en-US" sz="2000" b="1" dirty="0">
                  <a:solidFill>
                    <a:schemeClr val="tx1">
                      <a:lumMod val="75000"/>
                      <a:lumOff val="25000"/>
                    </a:schemeClr>
                  </a:solidFill>
                </a:rPr>
                <a:t>Landsat 8 OLI</a:t>
              </a:r>
            </a:p>
            <a:p>
              <a:pPr algn="ctr"/>
              <a:r>
                <a:rPr lang="en-US" dirty="0">
                  <a:solidFill>
                    <a:schemeClr val="tx1">
                      <a:lumMod val="75000"/>
                      <a:lumOff val="25000"/>
                    </a:schemeClr>
                  </a:solidFill>
                </a:rPr>
                <a:t>Operational Land Imager</a:t>
              </a:r>
            </a:p>
          </p:txBody>
        </p:sp>
      </p:grpSp>
      <p:grpSp>
        <p:nvGrpSpPr>
          <p:cNvPr id="13" name="Group 12">
            <a:extLst>
              <a:ext uri="{FF2B5EF4-FFF2-40B4-BE49-F238E27FC236}">
                <a16:creationId xmlns:a16="http://schemas.microsoft.com/office/drawing/2014/main" id="{C677F0EC-1F47-EA4E-99B4-8AE32812BCE3}"/>
              </a:ext>
            </a:extLst>
          </p:cNvPr>
          <p:cNvGrpSpPr/>
          <p:nvPr/>
        </p:nvGrpSpPr>
        <p:grpSpPr>
          <a:xfrm>
            <a:off x="5891195" y="4169281"/>
            <a:ext cx="6018582" cy="1754874"/>
            <a:chOff x="5891195" y="4169281"/>
            <a:chExt cx="6018582" cy="1754874"/>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1195" y="4169281"/>
              <a:ext cx="2808325" cy="1471250"/>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6525450" y="4970048"/>
              <a:ext cx="5384327" cy="954107"/>
            </a:xfrm>
            <a:prstGeom prst="rect">
              <a:avLst/>
            </a:prstGeom>
            <a:noFill/>
          </p:spPr>
          <p:txBody>
            <a:bodyPr wrap="square" rtlCol="0">
              <a:spAutoFit/>
            </a:bodyPr>
            <a:lstStyle/>
            <a:p>
              <a:pPr algn="ctr"/>
              <a:r>
                <a:rPr lang="en-US" sz="2000" b="1" dirty="0">
                  <a:solidFill>
                    <a:schemeClr val="tx1">
                      <a:lumMod val="75000"/>
                      <a:lumOff val="25000"/>
                    </a:schemeClr>
                  </a:solidFill>
                </a:rPr>
                <a:t>Aqua MODIS</a:t>
              </a:r>
            </a:p>
            <a:p>
              <a:pPr algn="ctr"/>
              <a:r>
                <a:rPr lang="en-US" dirty="0">
                  <a:solidFill>
                    <a:schemeClr val="tx1">
                      <a:lumMod val="75000"/>
                      <a:lumOff val="25000"/>
                    </a:schemeClr>
                  </a:solidFill>
                </a:rPr>
                <a:t>Moderate Resolution Imaging Spectroradiometer</a:t>
              </a:r>
            </a:p>
          </p:txBody>
        </p:sp>
      </p:grpSp>
      <p:sp>
        <p:nvSpPr>
          <p:cNvPr id="10" name="Text Placeholder 4"/>
          <p:cNvSpPr txBox="1">
            <a:spLocks/>
          </p:cNvSpPr>
          <p:nvPr/>
        </p:nvSpPr>
        <p:spPr>
          <a:xfrm>
            <a:off x="0" y="6558890"/>
            <a:ext cx="1741715" cy="29911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Source</a:t>
            </a:r>
            <a:r>
              <a:rPr lang="en-US" sz="1400" dirty="0">
                <a:solidFill>
                  <a:schemeClr val="tx1">
                    <a:lumMod val="75000"/>
                    <a:lumOff val="25000"/>
                  </a:schemeClr>
                </a:solidFill>
              </a:rPr>
              <a:t>: </a:t>
            </a:r>
            <a:r>
              <a:rPr kumimoji="0" lang="en-US" sz="1400" i="0" u="none" strike="noStrike" kern="1200" cap="none" spc="0" normalizeH="0" noProof="0" dirty="0" err="1">
                <a:ln>
                  <a:noFill/>
                </a:ln>
                <a:solidFill>
                  <a:schemeClr val="tx1">
                    <a:lumMod val="75000"/>
                    <a:lumOff val="25000"/>
                  </a:schemeClr>
                </a:solidFill>
                <a:effectLst/>
                <a:uLnTx/>
                <a:uFillTx/>
                <a:latin typeface="Century Gothic" panose="020B0502020202020204" pitchFamily="34" charset="0"/>
                <a:ea typeface="+mn-ea"/>
                <a:cs typeface="+mn-cs"/>
              </a:rPr>
              <a:t>Pixabay</a:t>
            </a:r>
            <a:endParaRPr kumimoji="0" lang="en-US" sz="1400" i="0" u="none" strike="noStrike" kern="1200" cap="none" spc="0" normalizeH="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345" t="8046" r="8124" b="11473"/>
          <a:stretch/>
        </p:blipFill>
        <p:spPr>
          <a:xfrm>
            <a:off x="2944674" y="1277643"/>
            <a:ext cx="3352799" cy="3434861"/>
          </a:xfrm>
          <a:prstGeom prst="ellipse">
            <a:avLst/>
          </a:prstGeom>
          <a:effectLst>
            <a:outerShdw blurRad="50800" dist="38100" dir="5400000" algn="t" rotWithShape="0">
              <a:prstClr val="black">
                <a:alpha val="40000"/>
              </a:prstClr>
            </a:outerShdw>
          </a:effectLst>
        </p:spPr>
      </p:pic>
      <p:grpSp>
        <p:nvGrpSpPr>
          <p:cNvPr id="17" name="Group 16">
            <a:extLst>
              <a:ext uri="{FF2B5EF4-FFF2-40B4-BE49-F238E27FC236}">
                <a16:creationId xmlns:a16="http://schemas.microsoft.com/office/drawing/2014/main" id="{172366FE-14DC-5B46-82EA-4E60B5DC0029}"/>
              </a:ext>
            </a:extLst>
          </p:cNvPr>
          <p:cNvGrpSpPr/>
          <p:nvPr/>
        </p:nvGrpSpPr>
        <p:grpSpPr>
          <a:xfrm>
            <a:off x="-76200" y="1080229"/>
            <a:ext cx="3224080" cy="2269700"/>
            <a:chOff x="-76200" y="1080229"/>
            <a:chExt cx="3224080" cy="226970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9027">
              <a:off x="1279005" y="1080229"/>
              <a:ext cx="1431817" cy="1388137"/>
            </a:xfrm>
            <a:prstGeom prst="rect">
              <a:avLst/>
            </a:prstGeom>
            <a:effectLst>
              <a:outerShdw blurRad="50800" dist="38100" dir="8100000" algn="tr" rotWithShape="0">
                <a:prstClr val="black">
                  <a:alpha val="40000"/>
                </a:prstClr>
              </a:outerShdw>
            </a:effectLst>
          </p:spPr>
        </p:pic>
        <p:sp>
          <p:nvSpPr>
            <p:cNvPr id="15" name="TextBox 14"/>
            <p:cNvSpPr txBox="1"/>
            <p:nvPr/>
          </p:nvSpPr>
          <p:spPr>
            <a:xfrm>
              <a:off x="-76200" y="2672821"/>
              <a:ext cx="3224080" cy="677108"/>
            </a:xfrm>
            <a:prstGeom prst="rect">
              <a:avLst/>
            </a:prstGeom>
            <a:noFill/>
          </p:spPr>
          <p:txBody>
            <a:bodyPr wrap="square" rtlCol="0">
              <a:spAutoFit/>
            </a:bodyPr>
            <a:lstStyle/>
            <a:p>
              <a:pPr algn="ctr"/>
              <a:r>
                <a:rPr lang="en-US" sz="2000" b="1" dirty="0">
                  <a:solidFill>
                    <a:schemeClr val="tx1">
                      <a:lumMod val="75000"/>
                      <a:lumOff val="25000"/>
                    </a:schemeClr>
                  </a:solidFill>
                </a:rPr>
                <a:t>Landsat 5 TM</a:t>
              </a:r>
            </a:p>
            <a:p>
              <a:pPr algn="ctr"/>
              <a:r>
                <a:rPr lang="en-US" dirty="0">
                  <a:solidFill>
                    <a:schemeClr val="tx1">
                      <a:lumMod val="75000"/>
                      <a:lumOff val="25000"/>
                    </a:schemeClr>
                  </a:solidFill>
                </a:rPr>
                <a:t>Thematic Mapper</a:t>
              </a:r>
            </a:p>
          </p:txBody>
        </p:sp>
      </p:grpSp>
      <p:grpSp>
        <p:nvGrpSpPr>
          <p:cNvPr id="5" name="Group 4">
            <a:extLst>
              <a:ext uri="{FF2B5EF4-FFF2-40B4-BE49-F238E27FC236}">
                <a16:creationId xmlns:a16="http://schemas.microsoft.com/office/drawing/2014/main" id="{129B07E6-4945-0345-8723-FAC01A08922A}"/>
              </a:ext>
            </a:extLst>
          </p:cNvPr>
          <p:cNvGrpSpPr/>
          <p:nvPr/>
        </p:nvGrpSpPr>
        <p:grpSpPr>
          <a:xfrm>
            <a:off x="-76200" y="4043863"/>
            <a:ext cx="4170317" cy="1603293"/>
            <a:chOff x="-76200" y="4043863"/>
            <a:chExt cx="4170317" cy="1603293"/>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79188">
              <a:off x="1054355" y="4043863"/>
              <a:ext cx="1917737" cy="779879"/>
            </a:xfrm>
            <a:prstGeom prst="rect">
              <a:avLst/>
            </a:prstGeom>
            <a:effectLst>
              <a:outerShdw blurRad="50800" dist="38100" dir="8100000" algn="tr" rotWithShape="0">
                <a:prstClr val="black">
                  <a:alpha val="40000"/>
                </a:prstClr>
              </a:outerShdw>
            </a:effectLst>
          </p:spPr>
        </p:pic>
        <p:sp>
          <p:nvSpPr>
            <p:cNvPr id="16" name="TextBox 15"/>
            <p:cNvSpPr txBox="1"/>
            <p:nvPr/>
          </p:nvSpPr>
          <p:spPr>
            <a:xfrm>
              <a:off x="-76200" y="4970048"/>
              <a:ext cx="4170317" cy="677108"/>
            </a:xfrm>
            <a:prstGeom prst="rect">
              <a:avLst/>
            </a:prstGeom>
            <a:noFill/>
          </p:spPr>
          <p:txBody>
            <a:bodyPr wrap="square" rtlCol="0">
              <a:spAutoFit/>
            </a:bodyPr>
            <a:lstStyle/>
            <a:p>
              <a:pPr algn="ctr"/>
              <a:r>
                <a:rPr lang="en-US" sz="2000" b="1" dirty="0">
                  <a:solidFill>
                    <a:schemeClr val="tx1">
                      <a:lumMod val="75000"/>
                      <a:lumOff val="25000"/>
                    </a:schemeClr>
                  </a:solidFill>
                </a:rPr>
                <a:t>Landsat 7 ETM+</a:t>
              </a:r>
            </a:p>
            <a:p>
              <a:pPr algn="ctr"/>
              <a:r>
                <a:rPr lang="en-US" dirty="0">
                  <a:solidFill>
                    <a:schemeClr val="tx1">
                      <a:lumMod val="75000"/>
                      <a:lumOff val="25000"/>
                    </a:schemeClr>
                  </a:solidFill>
                </a:rPr>
                <a:t>Enhanced Thematic Mapper Plus</a:t>
              </a:r>
            </a:p>
          </p:txBody>
        </p:sp>
      </p:grpSp>
    </p:spTree>
    <p:extLst>
      <p:ext uri="{BB962C8B-B14F-4D97-AF65-F5344CB8AC3E}">
        <p14:creationId xmlns:p14="http://schemas.microsoft.com/office/powerpoint/2010/main" val="252369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3" y="553997"/>
            <a:ext cx="10741773"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Methodology: </a:t>
            </a:r>
          </a:p>
          <a:p>
            <a:r>
              <a:rPr lang="en-US" b="1" dirty="0">
                <a:solidFill>
                  <a:srgbClr val="3F4268"/>
                </a:solidFill>
              </a:rPr>
              <a:t>Tidal Land Cover Analysis Tool (</a:t>
            </a:r>
            <a:r>
              <a:rPr lang="en-US" b="1" dirty="0" err="1">
                <a:solidFill>
                  <a:srgbClr val="3F4268"/>
                </a:solidFill>
              </a:rPr>
              <a:t>TiLCAT</a:t>
            </a:r>
            <a:r>
              <a:rPr lang="en-US" b="1" dirty="0">
                <a:solidFill>
                  <a:srgbClr val="3F4268"/>
                </a:solidFill>
              </a:rPr>
              <a:t>)</a:t>
            </a:r>
          </a:p>
        </p:txBody>
      </p:sp>
      <p:sp>
        <p:nvSpPr>
          <p:cNvPr id="45" name="Rectangle 44">
            <a:extLst>
              <a:ext uri="{FF2B5EF4-FFF2-40B4-BE49-F238E27FC236}">
                <a16:creationId xmlns:a16="http://schemas.microsoft.com/office/drawing/2014/main" id="{1E0350A3-E7BC-1842-972B-3DE355F57109}"/>
              </a:ext>
            </a:extLst>
          </p:cNvPr>
          <p:cNvSpPr/>
          <p:nvPr/>
        </p:nvSpPr>
        <p:spPr>
          <a:xfrm>
            <a:off x="520247" y="1877521"/>
            <a:ext cx="2187094" cy="364854"/>
          </a:xfrm>
          <a:prstGeom prst="rect">
            <a:avLst/>
          </a:prstGeom>
          <a:solidFill>
            <a:srgbClr val="3F4268">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Data</a:t>
            </a:r>
          </a:p>
        </p:txBody>
      </p:sp>
      <p:grpSp>
        <p:nvGrpSpPr>
          <p:cNvPr id="7" name="Group 6">
            <a:extLst>
              <a:ext uri="{FF2B5EF4-FFF2-40B4-BE49-F238E27FC236}">
                <a16:creationId xmlns:a16="http://schemas.microsoft.com/office/drawing/2014/main" id="{AAA16B15-D48D-CA44-96CE-F938F2DA652B}"/>
              </a:ext>
            </a:extLst>
          </p:cNvPr>
          <p:cNvGrpSpPr/>
          <p:nvPr/>
        </p:nvGrpSpPr>
        <p:grpSpPr>
          <a:xfrm>
            <a:off x="495328" y="2375561"/>
            <a:ext cx="2224423" cy="3323715"/>
            <a:chOff x="495328" y="2375561"/>
            <a:chExt cx="2224423" cy="3323715"/>
          </a:xfrm>
        </p:grpSpPr>
        <p:sp>
          <p:nvSpPr>
            <p:cNvPr id="46" name="Text Placeholder 5"/>
            <p:cNvSpPr txBox="1">
              <a:spLocks/>
            </p:cNvSpPr>
            <p:nvPr/>
          </p:nvSpPr>
          <p:spPr>
            <a:xfrm>
              <a:off x="495328" y="3343840"/>
              <a:ext cx="2212013" cy="212365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endParaRPr lang="en-US" sz="14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400" dirty="0">
                  <a:solidFill>
                    <a:schemeClr val="tx1">
                      <a:lumMod val="75000"/>
                      <a:lumOff val="25000"/>
                    </a:schemeClr>
                  </a:solidFill>
                </a:rPr>
                <a:t>Landsat 5,7,8</a:t>
              </a:r>
            </a:p>
            <a:p>
              <a:pPr>
                <a:lnSpc>
                  <a:spcPct val="100000"/>
                </a:lnSpc>
                <a:spcBef>
                  <a:spcPts val="0"/>
                </a:spcBef>
                <a:spcAft>
                  <a:spcPts val="600"/>
                </a:spcAft>
                <a:buClr>
                  <a:srgbClr val="3F4268"/>
                </a:buClr>
                <a:buFont typeface="Webdings" panose="05030102010509060703" pitchFamily="18" charset="2"/>
                <a:buChar char="4"/>
              </a:pPr>
              <a:endParaRPr lang="en-US" sz="14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400" dirty="0">
                  <a:solidFill>
                    <a:schemeClr val="tx1">
                      <a:lumMod val="75000"/>
                      <a:lumOff val="25000"/>
                    </a:schemeClr>
                  </a:solidFill>
                </a:rPr>
                <a:t>JRC Global Surface Water Dataset</a:t>
              </a:r>
            </a:p>
            <a:p>
              <a:pPr>
                <a:lnSpc>
                  <a:spcPct val="100000"/>
                </a:lnSpc>
                <a:spcBef>
                  <a:spcPts val="0"/>
                </a:spcBef>
                <a:spcAft>
                  <a:spcPts val="600"/>
                </a:spcAft>
                <a:buClr>
                  <a:srgbClr val="3F4268"/>
                </a:buClr>
                <a:buFont typeface="Webdings" panose="05030102010509060703" pitchFamily="18" charset="2"/>
                <a:buChar char="4"/>
              </a:pPr>
              <a:r>
                <a:rPr lang="en-US" sz="1400" dirty="0">
                  <a:solidFill>
                    <a:schemeClr val="tx1">
                      <a:lumMod val="75000"/>
                      <a:lumOff val="25000"/>
                    </a:schemeClr>
                  </a:solidFill>
                </a:rPr>
                <a:t>Murray Global Intertidal Change Classification</a:t>
              </a:r>
            </a:p>
          </p:txBody>
        </p:sp>
        <p:sp>
          <p:nvSpPr>
            <p:cNvPr id="3" name="Rectangle 2"/>
            <p:cNvSpPr/>
            <p:nvPr/>
          </p:nvSpPr>
          <p:spPr>
            <a:xfrm>
              <a:off x="501630" y="2375561"/>
              <a:ext cx="2205711" cy="3323715"/>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05" y="2508488"/>
              <a:ext cx="780772" cy="638124"/>
            </a:xfrm>
            <a:prstGeom prst="rect">
              <a:avLst/>
            </a:prstGeom>
            <a:effectLst>
              <a:outerShdw blurRad="50800" dist="38100" dir="8100000" algn="tr" rotWithShape="0">
                <a:prstClr val="black">
                  <a:alpha val="4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49027">
              <a:off x="1218336" y="2871861"/>
              <a:ext cx="687650" cy="666672"/>
            </a:xfrm>
            <a:prstGeom prst="rect">
              <a:avLst/>
            </a:prstGeom>
            <a:effectLst>
              <a:outerShdw blurRad="50800" dist="38100" dir="8100000" algn="tr" rotWithShape="0">
                <a:prstClr val="black">
                  <a:alpha val="40000"/>
                </a:prstClr>
              </a:outerShdw>
            </a:effectLst>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79188">
              <a:off x="1853445" y="2634658"/>
              <a:ext cx="866306" cy="352298"/>
            </a:xfrm>
            <a:prstGeom prst="rect">
              <a:avLst/>
            </a:prstGeom>
            <a:effectLst>
              <a:outerShdw blurRad="50800" dist="38100" dir="8100000" algn="tr" rotWithShape="0">
                <a:prstClr val="black">
                  <a:alpha val="40000"/>
                </a:prstClr>
              </a:outerShdw>
            </a:effectLst>
          </p:spPr>
        </p:pic>
      </p:grpSp>
      <p:sp>
        <p:nvSpPr>
          <p:cNvPr id="32" name="Rectangle 31"/>
          <p:cNvSpPr/>
          <p:nvPr/>
        </p:nvSpPr>
        <p:spPr>
          <a:xfrm>
            <a:off x="3083859" y="1877521"/>
            <a:ext cx="8508786" cy="364885"/>
          </a:xfrm>
          <a:prstGeom prst="rect">
            <a:avLst/>
          </a:prstGeom>
          <a:solidFill>
            <a:srgbClr val="3F4268">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GEE Processing </a:t>
            </a:r>
          </a:p>
        </p:txBody>
      </p:sp>
      <p:grpSp>
        <p:nvGrpSpPr>
          <p:cNvPr id="4" name="Group 3">
            <a:extLst>
              <a:ext uri="{FF2B5EF4-FFF2-40B4-BE49-F238E27FC236}">
                <a16:creationId xmlns:a16="http://schemas.microsoft.com/office/drawing/2014/main" id="{00B54FBA-60FD-2848-B947-1A536C1BE756}"/>
              </a:ext>
            </a:extLst>
          </p:cNvPr>
          <p:cNvGrpSpPr/>
          <p:nvPr/>
        </p:nvGrpSpPr>
        <p:grpSpPr>
          <a:xfrm>
            <a:off x="3071396" y="2375561"/>
            <a:ext cx="2264438" cy="3588253"/>
            <a:chOff x="3071396" y="2375561"/>
            <a:chExt cx="2264438" cy="3588253"/>
          </a:xfrm>
        </p:grpSpPr>
        <p:sp>
          <p:nvSpPr>
            <p:cNvPr id="44" name="Rectangle 43"/>
            <p:cNvSpPr/>
            <p:nvPr/>
          </p:nvSpPr>
          <p:spPr>
            <a:xfrm>
              <a:off x="3071396" y="4794263"/>
              <a:ext cx="2264438" cy="1169551"/>
            </a:xfrm>
            <a:prstGeom prst="rect">
              <a:avLst/>
            </a:prstGeom>
          </p:spPr>
          <p:txBody>
            <a:bodyPr wrap="square">
              <a:spAutoFit/>
            </a:bodyPr>
            <a:lstStyle/>
            <a:p>
              <a:pPr algn="ctr"/>
              <a:r>
                <a:rPr lang="en-US" sz="1400" dirty="0">
                  <a:solidFill>
                    <a:schemeClr val="tx1">
                      <a:lumMod val="75000"/>
                      <a:lumOff val="25000"/>
                    </a:schemeClr>
                  </a:solidFill>
                </a:rPr>
                <a:t>Water, mangroves, urban, vegetation, seasonal aquaculture/agriculture</a:t>
              </a:r>
            </a:p>
            <a:p>
              <a:pPr algn="ctr"/>
              <a:r>
                <a:rPr lang="en-US" sz="1400" dirty="0">
                  <a:solidFill>
                    <a:schemeClr val="tx1">
                      <a:lumMod val="75000"/>
                      <a:lumOff val="25000"/>
                    </a:schemeClr>
                  </a:solidFill>
                </a:rPr>
                <a:t> </a:t>
              </a:r>
            </a:p>
          </p:txBody>
        </p:sp>
        <p:sp>
          <p:nvSpPr>
            <p:cNvPr id="33" name="TextBox 32"/>
            <p:cNvSpPr txBox="1">
              <a:spLocks noChangeAspect="1"/>
            </p:cNvSpPr>
            <p:nvPr/>
          </p:nvSpPr>
          <p:spPr>
            <a:xfrm>
              <a:off x="3094380" y="2395583"/>
              <a:ext cx="2203704" cy="728498"/>
            </a:xfrm>
            <a:prstGeom prst="rect">
              <a:avLst/>
            </a:prstGeom>
            <a:noFill/>
          </p:spPr>
          <p:txBody>
            <a:bodyPr wrap="square" rtlCol="0" anchor="ctr">
              <a:spAutoFit/>
            </a:bodyPr>
            <a:lstStyle/>
            <a:p>
              <a:pPr algn="ctr"/>
              <a:r>
                <a:rPr lang="en-US" sz="1600" b="1" dirty="0">
                  <a:solidFill>
                    <a:schemeClr val="tx1">
                      <a:lumMod val="75000"/>
                      <a:lumOff val="25000"/>
                    </a:schemeClr>
                  </a:solidFill>
                </a:rPr>
                <a:t>Unsupervised Land Classification</a:t>
              </a:r>
            </a:p>
          </p:txBody>
        </p:sp>
        <p:sp>
          <p:nvSpPr>
            <p:cNvPr id="13" name="Rectangle 12"/>
            <p:cNvSpPr/>
            <p:nvPr/>
          </p:nvSpPr>
          <p:spPr>
            <a:xfrm>
              <a:off x="3101763" y="2375561"/>
              <a:ext cx="2203704" cy="764170"/>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6583" y="3257341"/>
              <a:ext cx="2198839" cy="1458490"/>
            </a:xfrm>
            <a:prstGeom prst="rect">
              <a:avLst/>
            </a:prstGeom>
          </p:spPr>
        </p:pic>
        <p:sp>
          <p:nvSpPr>
            <p:cNvPr id="41" name="Rectangle 40"/>
            <p:cNvSpPr/>
            <p:nvPr/>
          </p:nvSpPr>
          <p:spPr>
            <a:xfrm>
              <a:off x="3119515" y="4822379"/>
              <a:ext cx="2203704" cy="890215"/>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4035659-8A7A-5148-AA9C-D1B486BD4537}"/>
              </a:ext>
            </a:extLst>
          </p:cNvPr>
          <p:cNvGrpSpPr/>
          <p:nvPr/>
        </p:nvGrpSpPr>
        <p:grpSpPr>
          <a:xfrm>
            <a:off x="5694034" y="2375561"/>
            <a:ext cx="2230283" cy="3387526"/>
            <a:chOff x="5694034" y="2375561"/>
            <a:chExt cx="2230283" cy="3387526"/>
          </a:xfrm>
        </p:grpSpPr>
        <p:sp>
          <p:nvSpPr>
            <p:cNvPr id="34" name="TextBox 33"/>
            <p:cNvSpPr txBox="1">
              <a:spLocks noChangeAspect="1"/>
            </p:cNvSpPr>
            <p:nvPr/>
          </p:nvSpPr>
          <p:spPr>
            <a:xfrm>
              <a:off x="5778048" y="2382432"/>
              <a:ext cx="2062254" cy="768096"/>
            </a:xfrm>
            <a:prstGeom prst="rect">
              <a:avLst/>
            </a:prstGeom>
            <a:noFill/>
          </p:spPr>
          <p:txBody>
            <a:bodyPr wrap="square" rtlCol="0" anchor="ctr">
              <a:spAutoFit/>
            </a:bodyPr>
            <a:lstStyle/>
            <a:p>
              <a:pPr algn="ctr"/>
              <a:r>
                <a:rPr lang="en-US" sz="1600" b="1" dirty="0">
                  <a:solidFill>
                    <a:schemeClr val="tx1">
                      <a:lumMod val="75000"/>
                      <a:lumOff val="25000"/>
                    </a:schemeClr>
                  </a:solidFill>
                </a:rPr>
                <a:t>Generate          Flood and Tidal Threshold</a:t>
              </a:r>
            </a:p>
          </p:txBody>
        </p:sp>
        <p:sp>
          <p:nvSpPr>
            <p:cNvPr id="6" name="Rectangle 5"/>
            <p:cNvSpPr/>
            <p:nvPr/>
          </p:nvSpPr>
          <p:spPr>
            <a:xfrm>
              <a:off x="5694034" y="4994991"/>
              <a:ext cx="2230283" cy="768096"/>
            </a:xfrm>
            <a:prstGeom prst="rect">
              <a:avLst/>
            </a:prstGeom>
          </p:spPr>
          <p:txBody>
            <a:bodyPr wrap="square">
              <a:spAutoFit/>
            </a:bodyPr>
            <a:lstStyle/>
            <a:p>
              <a:pPr algn="ctr"/>
              <a:r>
                <a:rPr lang="en-US" sz="1400" dirty="0">
                  <a:solidFill>
                    <a:schemeClr val="tx1">
                      <a:lumMod val="75000"/>
                      <a:lumOff val="25000"/>
                    </a:schemeClr>
                  </a:solidFill>
                </a:rPr>
                <a:t>Mask Surface Water and Intertidal datasets</a:t>
              </a: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r="8304"/>
            <a:stretch/>
          </p:blipFill>
          <p:spPr>
            <a:xfrm>
              <a:off x="5709155" y="3253386"/>
              <a:ext cx="2200040" cy="1454750"/>
            </a:xfrm>
            <a:prstGeom prst="rect">
              <a:avLst/>
            </a:prstGeom>
          </p:spPr>
        </p:pic>
        <p:sp>
          <p:nvSpPr>
            <p:cNvPr id="63" name="Rectangle 62"/>
            <p:cNvSpPr/>
            <p:nvPr/>
          </p:nvSpPr>
          <p:spPr>
            <a:xfrm>
              <a:off x="5711895" y="2375561"/>
              <a:ext cx="2194560" cy="764170"/>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711895" y="4822379"/>
              <a:ext cx="2194560" cy="890215"/>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E29B584-E0E6-8442-8A17-ED03A6285074}"/>
              </a:ext>
            </a:extLst>
          </p:cNvPr>
          <p:cNvGrpSpPr/>
          <p:nvPr/>
        </p:nvGrpSpPr>
        <p:grpSpPr>
          <a:xfrm>
            <a:off x="8312190" y="2375561"/>
            <a:ext cx="2231136" cy="3337033"/>
            <a:chOff x="8312190" y="2375561"/>
            <a:chExt cx="2231136" cy="3337033"/>
          </a:xfrm>
        </p:grpSpPr>
        <p:sp>
          <p:nvSpPr>
            <p:cNvPr id="37" name="Rectangle 36"/>
            <p:cNvSpPr>
              <a:spLocks noChangeAspect="1"/>
            </p:cNvSpPr>
            <p:nvPr/>
          </p:nvSpPr>
          <p:spPr>
            <a:xfrm>
              <a:off x="8312190" y="2380318"/>
              <a:ext cx="2231136" cy="768096"/>
            </a:xfrm>
            <a:prstGeom prst="rect">
              <a:avLst/>
            </a:prstGeom>
          </p:spPr>
          <p:txBody>
            <a:bodyPr wrap="square">
              <a:spAutoFit/>
            </a:bodyPr>
            <a:lstStyle/>
            <a:p>
              <a:pPr algn="ctr"/>
              <a:r>
                <a:rPr lang="en-US" sz="1600" b="1" dirty="0">
                  <a:solidFill>
                    <a:schemeClr val="tx1">
                      <a:lumMod val="75000"/>
                      <a:lumOff val="25000"/>
                    </a:schemeClr>
                  </a:solidFill>
                </a:rPr>
                <a:t>Harmonic Regression with Index</a:t>
              </a:r>
            </a:p>
          </p:txBody>
        </p:sp>
        <p:sp>
          <p:nvSpPr>
            <p:cNvPr id="64" name="Rectangle 63"/>
            <p:cNvSpPr>
              <a:spLocks noChangeAspect="1"/>
            </p:cNvSpPr>
            <p:nvPr/>
          </p:nvSpPr>
          <p:spPr>
            <a:xfrm>
              <a:off x="8312190" y="2375561"/>
              <a:ext cx="2231136" cy="764170"/>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8339982" y="3556901"/>
              <a:ext cx="2175553" cy="690226"/>
              <a:chOff x="9337327" y="3576669"/>
              <a:chExt cx="2175553" cy="690226"/>
            </a:xfrm>
          </p:grpSpPr>
          <p:grpSp>
            <p:nvGrpSpPr>
              <p:cNvPr id="22" name="Group 21"/>
              <p:cNvGrpSpPr/>
              <p:nvPr/>
            </p:nvGrpSpPr>
            <p:grpSpPr>
              <a:xfrm>
                <a:off x="9337327" y="3672442"/>
                <a:ext cx="2168873" cy="588201"/>
                <a:chOff x="8786024" y="3649270"/>
                <a:chExt cx="2714708" cy="736232"/>
              </a:xfrm>
            </p:grpSpPr>
            <p:cxnSp>
              <p:nvCxnSpPr>
                <p:cNvPr id="54" name="Straight Connector 53"/>
                <p:cNvCxnSpPr/>
                <p:nvPr/>
              </p:nvCxnSpPr>
              <p:spPr>
                <a:xfrm flipH="1" flipV="1">
                  <a:off x="11335200" y="3937773"/>
                  <a:ext cx="165532" cy="348931"/>
                </a:xfrm>
                <a:prstGeom prst="line">
                  <a:avLst/>
                </a:prstGeom>
                <a:ln w="12700">
                  <a:solidFill>
                    <a:srgbClr val="3E4268"/>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8786024" y="3649270"/>
                  <a:ext cx="2596557" cy="736232"/>
                  <a:chOff x="8786024" y="3649270"/>
                  <a:chExt cx="2596557" cy="736232"/>
                </a:xfrm>
              </p:grpSpPr>
              <p:grpSp>
                <p:nvGrpSpPr>
                  <p:cNvPr id="10" name="Group 9"/>
                  <p:cNvGrpSpPr/>
                  <p:nvPr/>
                </p:nvGrpSpPr>
                <p:grpSpPr>
                  <a:xfrm>
                    <a:off x="9382956" y="3649270"/>
                    <a:ext cx="1999625" cy="736232"/>
                    <a:chOff x="8292511" y="3457508"/>
                    <a:chExt cx="2975871" cy="1095671"/>
                  </a:xfrm>
                </p:grpSpPr>
                <p:grpSp>
                  <p:nvGrpSpPr>
                    <p:cNvPr id="9" name="Group 8"/>
                    <p:cNvGrpSpPr/>
                    <p:nvPr/>
                  </p:nvGrpSpPr>
                  <p:grpSpPr>
                    <a:xfrm>
                      <a:off x="9733088" y="3457508"/>
                      <a:ext cx="1535294" cy="1038201"/>
                      <a:chOff x="9733088" y="3457508"/>
                      <a:chExt cx="1535294" cy="1038201"/>
                    </a:xfrm>
                  </p:grpSpPr>
                  <p:sp>
                    <p:nvSpPr>
                      <p:cNvPr id="66" name="Freeform 65"/>
                      <p:cNvSpPr/>
                      <p:nvPr/>
                    </p:nvSpPr>
                    <p:spPr>
                      <a:xfrm rot="10800000">
                        <a:off x="9733088" y="3913546"/>
                        <a:ext cx="797873" cy="582163"/>
                      </a:xfrm>
                      <a:custGeom>
                        <a:avLst/>
                        <a:gdLst>
                          <a:gd name="connsiteX0" fmla="*/ 0 w 1111623"/>
                          <a:gd name="connsiteY0" fmla="*/ 1264023 h 1264023"/>
                          <a:gd name="connsiteX1" fmla="*/ 564776 w 1111623"/>
                          <a:gd name="connsiteY1" fmla="*/ 0 h 1264023"/>
                          <a:gd name="connsiteX2" fmla="*/ 1111623 w 1111623"/>
                          <a:gd name="connsiteY2" fmla="*/ 1264023 h 1264023"/>
                          <a:gd name="connsiteX3" fmla="*/ 1111623 w 1111623"/>
                          <a:gd name="connsiteY3" fmla="*/ 1264023 h 1264023"/>
                        </a:gdLst>
                        <a:ahLst/>
                        <a:cxnLst>
                          <a:cxn ang="0">
                            <a:pos x="connsiteX0" y="connsiteY0"/>
                          </a:cxn>
                          <a:cxn ang="0">
                            <a:pos x="connsiteX1" y="connsiteY1"/>
                          </a:cxn>
                          <a:cxn ang="0">
                            <a:pos x="connsiteX2" y="connsiteY2"/>
                          </a:cxn>
                          <a:cxn ang="0">
                            <a:pos x="connsiteX3" y="connsiteY3"/>
                          </a:cxn>
                        </a:cxnLst>
                        <a:rect l="l" t="t" r="r" b="b"/>
                        <a:pathLst>
                          <a:path w="1111623" h="1264023">
                            <a:moveTo>
                              <a:pt x="0" y="1264023"/>
                            </a:moveTo>
                            <a:cubicBezTo>
                              <a:pt x="189753" y="632011"/>
                              <a:pt x="379506" y="0"/>
                              <a:pt x="564776" y="0"/>
                            </a:cubicBezTo>
                            <a:cubicBezTo>
                              <a:pt x="750046" y="0"/>
                              <a:pt x="1111623" y="1264023"/>
                              <a:pt x="1111623" y="1264023"/>
                            </a:cubicBezTo>
                            <a:lnTo>
                              <a:pt x="1111623" y="1264023"/>
                            </a:lnTo>
                          </a:path>
                        </a:pathLst>
                      </a:custGeom>
                      <a:no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10470508" y="3457508"/>
                        <a:ext cx="797874" cy="582163"/>
                      </a:xfrm>
                      <a:custGeom>
                        <a:avLst/>
                        <a:gdLst>
                          <a:gd name="connsiteX0" fmla="*/ 0 w 1111623"/>
                          <a:gd name="connsiteY0" fmla="*/ 1264023 h 1264023"/>
                          <a:gd name="connsiteX1" fmla="*/ 564776 w 1111623"/>
                          <a:gd name="connsiteY1" fmla="*/ 0 h 1264023"/>
                          <a:gd name="connsiteX2" fmla="*/ 1111623 w 1111623"/>
                          <a:gd name="connsiteY2" fmla="*/ 1264023 h 1264023"/>
                          <a:gd name="connsiteX3" fmla="*/ 1111623 w 1111623"/>
                          <a:gd name="connsiteY3" fmla="*/ 1264023 h 1264023"/>
                        </a:gdLst>
                        <a:ahLst/>
                        <a:cxnLst>
                          <a:cxn ang="0">
                            <a:pos x="connsiteX0" y="connsiteY0"/>
                          </a:cxn>
                          <a:cxn ang="0">
                            <a:pos x="connsiteX1" y="connsiteY1"/>
                          </a:cxn>
                          <a:cxn ang="0">
                            <a:pos x="connsiteX2" y="connsiteY2"/>
                          </a:cxn>
                          <a:cxn ang="0">
                            <a:pos x="connsiteX3" y="connsiteY3"/>
                          </a:cxn>
                        </a:cxnLst>
                        <a:rect l="l" t="t" r="r" b="b"/>
                        <a:pathLst>
                          <a:path w="1111623" h="1264023">
                            <a:moveTo>
                              <a:pt x="0" y="1264023"/>
                            </a:moveTo>
                            <a:cubicBezTo>
                              <a:pt x="189753" y="632011"/>
                              <a:pt x="379506" y="0"/>
                              <a:pt x="564776" y="0"/>
                            </a:cubicBezTo>
                            <a:cubicBezTo>
                              <a:pt x="750046" y="0"/>
                              <a:pt x="1111623" y="1264023"/>
                              <a:pt x="1111623" y="1264023"/>
                            </a:cubicBezTo>
                            <a:lnTo>
                              <a:pt x="1111623" y="1264023"/>
                            </a:lnTo>
                          </a:path>
                        </a:pathLst>
                      </a:custGeom>
                      <a:no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8292511" y="3526806"/>
                      <a:ext cx="1535294" cy="1026373"/>
                      <a:chOff x="9733088" y="3469336"/>
                      <a:chExt cx="1535294" cy="1026373"/>
                    </a:xfrm>
                  </p:grpSpPr>
                  <p:sp>
                    <p:nvSpPr>
                      <p:cNvPr id="42" name="Freeform 41"/>
                      <p:cNvSpPr/>
                      <p:nvPr/>
                    </p:nvSpPr>
                    <p:spPr>
                      <a:xfrm rot="10800000">
                        <a:off x="9733088" y="3913546"/>
                        <a:ext cx="797873" cy="582163"/>
                      </a:xfrm>
                      <a:custGeom>
                        <a:avLst/>
                        <a:gdLst>
                          <a:gd name="connsiteX0" fmla="*/ 0 w 1111623"/>
                          <a:gd name="connsiteY0" fmla="*/ 1264023 h 1264023"/>
                          <a:gd name="connsiteX1" fmla="*/ 564776 w 1111623"/>
                          <a:gd name="connsiteY1" fmla="*/ 0 h 1264023"/>
                          <a:gd name="connsiteX2" fmla="*/ 1111623 w 1111623"/>
                          <a:gd name="connsiteY2" fmla="*/ 1264023 h 1264023"/>
                          <a:gd name="connsiteX3" fmla="*/ 1111623 w 1111623"/>
                          <a:gd name="connsiteY3" fmla="*/ 1264023 h 1264023"/>
                        </a:gdLst>
                        <a:ahLst/>
                        <a:cxnLst>
                          <a:cxn ang="0">
                            <a:pos x="connsiteX0" y="connsiteY0"/>
                          </a:cxn>
                          <a:cxn ang="0">
                            <a:pos x="connsiteX1" y="connsiteY1"/>
                          </a:cxn>
                          <a:cxn ang="0">
                            <a:pos x="connsiteX2" y="connsiteY2"/>
                          </a:cxn>
                          <a:cxn ang="0">
                            <a:pos x="connsiteX3" y="connsiteY3"/>
                          </a:cxn>
                        </a:cxnLst>
                        <a:rect l="l" t="t" r="r" b="b"/>
                        <a:pathLst>
                          <a:path w="1111623" h="1264023">
                            <a:moveTo>
                              <a:pt x="0" y="1264023"/>
                            </a:moveTo>
                            <a:cubicBezTo>
                              <a:pt x="189753" y="632011"/>
                              <a:pt x="379506" y="0"/>
                              <a:pt x="564776" y="0"/>
                            </a:cubicBezTo>
                            <a:cubicBezTo>
                              <a:pt x="750046" y="0"/>
                              <a:pt x="1111623" y="1264023"/>
                              <a:pt x="1111623" y="1264023"/>
                            </a:cubicBezTo>
                            <a:lnTo>
                              <a:pt x="1111623" y="1264023"/>
                            </a:lnTo>
                          </a:path>
                        </a:pathLst>
                      </a:custGeom>
                      <a:no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0470509" y="3469336"/>
                        <a:ext cx="797873" cy="582163"/>
                      </a:xfrm>
                      <a:custGeom>
                        <a:avLst/>
                        <a:gdLst>
                          <a:gd name="connsiteX0" fmla="*/ 0 w 1111623"/>
                          <a:gd name="connsiteY0" fmla="*/ 1264023 h 1264023"/>
                          <a:gd name="connsiteX1" fmla="*/ 564776 w 1111623"/>
                          <a:gd name="connsiteY1" fmla="*/ 0 h 1264023"/>
                          <a:gd name="connsiteX2" fmla="*/ 1111623 w 1111623"/>
                          <a:gd name="connsiteY2" fmla="*/ 1264023 h 1264023"/>
                          <a:gd name="connsiteX3" fmla="*/ 1111623 w 1111623"/>
                          <a:gd name="connsiteY3" fmla="*/ 1264023 h 1264023"/>
                        </a:gdLst>
                        <a:ahLst/>
                        <a:cxnLst>
                          <a:cxn ang="0">
                            <a:pos x="connsiteX0" y="connsiteY0"/>
                          </a:cxn>
                          <a:cxn ang="0">
                            <a:pos x="connsiteX1" y="connsiteY1"/>
                          </a:cxn>
                          <a:cxn ang="0">
                            <a:pos x="connsiteX2" y="connsiteY2"/>
                          </a:cxn>
                          <a:cxn ang="0">
                            <a:pos x="connsiteX3" y="connsiteY3"/>
                          </a:cxn>
                        </a:cxnLst>
                        <a:rect l="l" t="t" r="r" b="b"/>
                        <a:pathLst>
                          <a:path w="1111623" h="1264023">
                            <a:moveTo>
                              <a:pt x="0" y="1264023"/>
                            </a:moveTo>
                            <a:cubicBezTo>
                              <a:pt x="189753" y="632011"/>
                              <a:pt x="379506" y="0"/>
                              <a:pt x="564776" y="0"/>
                            </a:cubicBezTo>
                            <a:cubicBezTo>
                              <a:pt x="750046" y="0"/>
                              <a:pt x="1111623" y="1264023"/>
                              <a:pt x="1111623" y="1264023"/>
                            </a:cubicBezTo>
                            <a:lnTo>
                              <a:pt x="1111623" y="1264023"/>
                            </a:lnTo>
                          </a:path>
                        </a:pathLst>
                      </a:custGeom>
                      <a:no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Freeform 54"/>
                  <p:cNvSpPr/>
                  <p:nvPr/>
                </p:nvSpPr>
                <p:spPr>
                  <a:xfrm>
                    <a:off x="8894755" y="3704578"/>
                    <a:ext cx="536128" cy="391182"/>
                  </a:xfrm>
                  <a:custGeom>
                    <a:avLst/>
                    <a:gdLst>
                      <a:gd name="connsiteX0" fmla="*/ 0 w 1111623"/>
                      <a:gd name="connsiteY0" fmla="*/ 1264023 h 1264023"/>
                      <a:gd name="connsiteX1" fmla="*/ 564776 w 1111623"/>
                      <a:gd name="connsiteY1" fmla="*/ 0 h 1264023"/>
                      <a:gd name="connsiteX2" fmla="*/ 1111623 w 1111623"/>
                      <a:gd name="connsiteY2" fmla="*/ 1264023 h 1264023"/>
                      <a:gd name="connsiteX3" fmla="*/ 1111623 w 1111623"/>
                      <a:gd name="connsiteY3" fmla="*/ 1264023 h 1264023"/>
                    </a:gdLst>
                    <a:ahLst/>
                    <a:cxnLst>
                      <a:cxn ang="0">
                        <a:pos x="connsiteX0" y="connsiteY0"/>
                      </a:cxn>
                      <a:cxn ang="0">
                        <a:pos x="connsiteX1" y="connsiteY1"/>
                      </a:cxn>
                      <a:cxn ang="0">
                        <a:pos x="connsiteX2" y="connsiteY2"/>
                      </a:cxn>
                      <a:cxn ang="0">
                        <a:pos x="connsiteX3" y="connsiteY3"/>
                      </a:cxn>
                    </a:cxnLst>
                    <a:rect l="l" t="t" r="r" b="b"/>
                    <a:pathLst>
                      <a:path w="1111623" h="1264023">
                        <a:moveTo>
                          <a:pt x="0" y="1264023"/>
                        </a:moveTo>
                        <a:cubicBezTo>
                          <a:pt x="189753" y="632011"/>
                          <a:pt x="379506" y="0"/>
                          <a:pt x="564776" y="0"/>
                        </a:cubicBezTo>
                        <a:cubicBezTo>
                          <a:pt x="750046" y="0"/>
                          <a:pt x="1111623" y="1264023"/>
                          <a:pt x="1111623" y="1264023"/>
                        </a:cubicBezTo>
                        <a:lnTo>
                          <a:pt x="1111623" y="1264023"/>
                        </a:lnTo>
                      </a:path>
                    </a:pathLst>
                  </a:custGeom>
                  <a:no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V="1">
                    <a:off x="8786024" y="4080666"/>
                    <a:ext cx="126612" cy="259867"/>
                  </a:xfrm>
                  <a:prstGeom prst="line">
                    <a:avLst/>
                  </a:prstGeom>
                  <a:ln w="12700">
                    <a:solidFill>
                      <a:srgbClr val="3E4268"/>
                    </a:solidFill>
                  </a:ln>
                </p:spPr>
                <p:style>
                  <a:lnRef idx="1">
                    <a:schemeClr val="accent1"/>
                  </a:lnRef>
                  <a:fillRef idx="0">
                    <a:schemeClr val="accent1"/>
                  </a:fillRef>
                  <a:effectRef idx="0">
                    <a:schemeClr val="accent1"/>
                  </a:effectRef>
                  <a:fontRef idx="minor">
                    <a:schemeClr val="tx1"/>
                  </a:fontRef>
                </p:style>
              </p:cxnSp>
            </p:grpSp>
          </p:grpSp>
          <p:sp>
            <p:nvSpPr>
              <p:cNvPr id="24" name="Oval 23"/>
              <p:cNvSpPr/>
              <p:nvPr/>
            </p:nvSpPr>
            <p:spPr>
              <a:xfrm>
                <a:off x="9638361" y="3650129"/>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37065" y="3857218"/>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872278" y="4096907"/>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441654" y="3706209"/>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638444" y="4175457"/>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436752" y="3935590"/>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0801762" y="4094366"/>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200509" y="3672988"/>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1467161" y="4148935"/>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1269726" y="3894401"/>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1419701" y="3974147"/>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28401" y="4221176"/>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9704375" y="3780937"/>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0265199" y="3851370"/>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615584" y="3980761"/>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1029170" y="3857218"/>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9509403" y="3764757"/>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088826" y="3693769"/>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1308909" y="3827174"/>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9340143" y="4126551"/>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0329971" y="3711835"/>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0817455" y="4210922"/>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0950311" y="4007794"/>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165960" y="4048647"/>
                <a:ext cx="45719" cy="45719"/>
              </a:xfrm>
              <a:prstGeom prst="ellips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656723" y="3731636"/>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809123" y="3884036"/>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0961523" y="4036436"/>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0269999" y="4019866"/>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9576061" y="3711835"/>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981889" y="3757554"/>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1324237" y="3997006"/>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209854" y="3576669"/>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69602" y="4221176"/>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874659" y="3915096"/>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436752" y="3820189"/>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9743047" y="4004220"/>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168839" y="3850905"/>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037746" y="4165203"/>
                <a:ext cx="45719" cy="45719"/>
              </a:xfrm>
              <a:prstGeom prst="ellipse">
                <a:avLst/>
              </a:prstGeom>
              <a:solidFill>
                <a:srgbClr val="ADD0E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94" idx="5"/>
              </p:cNvCxnSpPr>
              <p:nvPr/>
            </p:nvCxnSpPr>
            <p:spPr>
              <a:xfrm>
                <a:off x="9475776" y="3859213"/>
                <a:ext cx="24202" cy="8959"/>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98" name="Straight Connector 97"/>
              <p:cNvCxnSpPr>
                <a:endCxn id="55" idx="2"/>
              </p:cNvCxnSpPr>
              <p:nvPr/>
            </p:nvCxnSpPr>
            <p:spPr>
              <a:xfrm>
                <a:off x="9795216" y="4021818"/>
                <a:ext cx="57311" cy="7340"/>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9814236" y="3934053"/>
                <a:ext cx="57311" cy="7340"/>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flipV="1">
                <a:off x="9911519" y="4181710"/>
                <a:ext cx="27819" cy="39336"/>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10205351" y="4036459"/>
                <a:ext cx="61858" cy="4818"/>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10212805" y="3889583"/>
                <a:ext cx="61858" cy="4818"/>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flipV="1">
                <a:off x="10057324" y="4181710"/>
                <a:ext cx="61858" cy="29212"/>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flipV="1">
                <a:off x="10541794" y="3774289"/>
                <a:ext cx="114971" cy="52367"/>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08" name="Straight Connector 107"/>
              <p:cNvCxnSpPr>
                <a:stCxn id="36" idx="0"/>
              </p:cNvCxnSpPr>
              <p:nvPr/>
            </p:nvCxnSpPr>
            <p:spPr>
              <a:xfrm flipH="1" flipV="1">
                <a:off x="10850084" y="3921781"/>
                <a:ext cx="133390" cy="63190"/>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a:off x="11021100" y="3786507"/>
                <a:ext cx="61858" cy="4818"/>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11" name="Straight Connector 110"/>
              <p:cNvCxnSpPr>
                <a:endCxn id="67" idx="0"/>
              </p:cNvCxnSpPr>
              <p:nvPr/>
            </p:nvCxnSpPr>
            <p:spPr>
              <a:xfrm flipH="1">
                <a:off x="11223369" y="3622388"/>
                <a:ext cx="7358" cy="50600"/>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cxnSp>
            <p:nvCxnSpPr>
              <p:cNvPr id="113" name="Straight Connector 112"/>
              <p:cNvCxnSpPr>
                <a:stCxn id="36" idx="2"/>
              </p:cNvCxnSpPr>
              <p:nvPr/>
            </p:nvCxnSpPr>
            <p:spPr>
              <a:xfrm flipH="1">
                <a:off x="11370494" y="3984971"/>
                <a:ext cx="41311" cy="31318"/>
              </a:xfrm>
              <a:prstGeom prst="line">
                <a:avLst/>
              </a:prstGeom>
              <a:ln>
                <a:solidFill>
                  <a:srgbClr val="3E4268"/>
                </a:solidFill>
              </a:ln>
            </p:spPr>
            <p:style>
              <a:lnRef idx="1">
                <a:schemeClr val="dk1"/>
              </a:lnRef>
              <a:fillRef idx="0">
                <a:schemeClr val="dk1"/>
              </a:fillRef>
              <a:effectRef idx="0">
                <a:schemeClr val="dk1"/>
              </a:effectRef>
              <a:fontRef idx="minor">
                <a:schemeClr val="tx1"/>
              </a:fontRef>
            </p:style>
          </p:cxnSp>
        </p:grpSp>
        <p:sp>
          <p:nvSpPr>
            <p:cNvPr id="116" name="Rectangle 115"/>
            <p:cNvSpPr/>
            <p:nvPr/>
          </p:nvSpPr>
          <p:spPr>
            <a:xfrm>
              <a:off x="8312190" y="4822379"/>
              <a:ext cx="2231136" cy="890215"/>
            </a:xfrm>
            <a:prstGeom prst="rect">
              <a:avLst/>
            </a:prstGeom>
            <a:no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8312617" y="5003086"/>
              <a:ext cx="2230283" cy="523220"/>
            </a:xfrm>
            <a:prstGeom prst="rect">
              <a:avLst/>
            </a:prstGeom>
          </p:spPr>
          <p:txBody>
            <a:bodyPr wrap="square">
              <a:spAutoFit/>
            </a:bodyPr>
            <a:lstStyle/>
            <a:p>
              <a:pPr algn="ctr"/>
              <a:r>
                <a:rPr lang="en-US" sz="1400" dirty="0">
                  <a:solidFill>
                    <a:schemeClr val="tx1">
                      <a:lumMod val="75000"/>
                      <a:lumOff val="25000"/>
                    </a:schemeClr>
                  </a:solidFill>
                </a:rPr>
                <a:t>Baseline and Monitoring Imagery</a:t>
              </a:r>
            </a:p>
          </p:txBody>
        </p:sp>
      </p:grpSp>
      <p:grpSp>
        <p:nvGrpSpPr>
          <p:cNvPr id="126" name="Group 125"/>
          <p:cNvGrpSpPr/>
          <p:nvPr/>
        </p:nvGrpSpPr>
        <p:grpSpPr>
          <a:xfrm>
            <a:off x="10932404" y="3207888"/>
            <a:ext cx="959716" cy="1457984"/>
            <a:chOff x="10913269" y="3375472"/>
            <a:chExt cx="959716" cy="1457984"/>
          </a:xfrm>
        </p:grpSpPr>
        <p:grpSp>
          <p:nvGrpSpPr>
            <p:cNvPr id="52" name="Group 51"/>
            <p:cNvGrpSpPr/>
            <p:nvPr/>
          </p:nvGrpSpPr>
          <p:grpSpPr>
            <a:xfrm>
              <a:off x="10921689" y="3375472"/>
              <a:ext cx="784668" cy="273017"/>
              <a:chOff x="8975113" y="5619664"/>
              <a:chExt cx="784668" cy="273017"/>
            </a:xfrm>
          </p:grpSpPr>
          <p:sp>
            <p:nvSpPr>
              <p:cNvPr id="49" name="Half Frame 48"/>
              <p:cNvSpPr/>
              <p:nvPr/>
            </p:nvSpPr>
            <p:spPr>
              <a:xfrm rot="8018560">
                <a:off x="9497553" y="5630453"/>
                <a:ext cx="273016" cy="251440"/>
              </a:xfrm>
              <a:prstGeom prst="halfFram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Half Frame 49"/>
              <p:cNvSpPr/>
              <p:nvPr/>
            </p:nvSpPr>
            <p:spPr>
              <a:xfrm rot="8018560">
                <a:off x="8964325" y="5630452"/>
                <a:ext cx="273016" cy="251440"/>
              </a:xfrm>
              <a:prstGeom prst="halfFrame">
                <a:avLst/>
              </a:prstGeom>
              <a:solidFill>
                <a:srgbClr val="8C8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Half Frame 50"/>
              <p:cNvSpPr/>
              <p:nvPr/>
            </p:nvSpPr>
            <p:spPr>
              <a:xfrm rot="8018560">
                <a:off x="9231126" y="5630453"/>
                <a:ext cx="273016" cy="251440"/>
              </a:xfrm>
              <a:prstGeom prst="halfFrame">
                <a:avLst/>
              </a:prstGeom>
              <a:solidFill>
                <a:srgbClr val="636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1" name="Group 120"/>
            <p:cNvGrpSpPr/>
            <p:nvPr/>
          </p:nvGrpSpPr>
          <p:grpSpPr>
            <a:xfrm>
              <a:off x="10913269" y="3837450"/>
              <a:ext cx="959716" cy="584776"/>
              <a:chOff x="10808565" y="4123360"/>
              <a:chExt cx="959716" cy="584776"/>
            </a:xfrm>
          </p:grpSpPr>
          <p:sp>
            <p:nvSpPr>
              <p:cNvPr id="119" name="Rectangle 118"/>
              <p:cNvSpPr/>
              <p:nvPr/>
            </p:nvSpPr>
            <p:spPr>
              <a:xfrm>
                <a:off x="10810681" y="4123360"/>
                <a:ext cx="957600" cy="583070"/>
              </a:xfrm>
              <a:prstGeom prst="rect">
                <a:avLst/>
              </a:prstGeom>
              <a:solidFill>
                <a:schemeClr val="bg1">
                  <a:lumMod val="95000"/>
                </a:schemeClr>
              </a:solidFill>
              <a:ln w="28575">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0808565" y="4123361"/>
                <a:ext cx="959715" cy="584775"/>
              </a:xfrm>
              <a:prstGeom prst="rect">
                <a:avLst/>
              </a:prstGeom>
            </p:spPr>
            <p:txBody>
              <a:bodyPr wrap="square">
                <a:spAutoFit/>
              </a:bodyPr>
              <a:lstStyle/>
              <a:p>
                <a:pPr algn="ctr"/>
                <a:r>
                  <a:rPr lang="en-US" sz="1600" b="1" dirty="0">
                    <a:solidFill>
                      <a:schemeClr val="tx1">
                        <a:lumMod val="75000"/>
                        <a:lumOff val="25000"/>
                      </a:schemeClr>
                    </a:solidFill>
                  </a:rPr>
                  <a:t>Export to UI</a:t>
                </a:r>
              </a:p>
            </p:txBody>
          </p:sp>
        </p:grpSp>
        <p:grpSp>
          <p:nvGrpSpPr>
            <p:cNvPr id="122" name="Group 121"/>
            <p:cNvGrpSpPr/>
            <p:nvPr/>
          </p:nvGrpSpPr>
          <p:grpSpPr>
            <a:xfrm>
              <a:off x="10939620" y="4560439"/>
              <a:ext cx="784668" cy="273017"/>
              <a:chOff x="8975113" y="5619664"/>
              <a:chExt cx="784668" cy="273017"/>
            </a:xfrm>
          </p:grpSpPr>
          <p:sp>
            <p:nvSpPr>
              <p:cNvPr id="123" name="Half Frame 122"/>
              <p:cNvSpPr/>
              <p:nvPr/>
            </p:nvSpPr>
            <p:spPr>
              <a:xfrm rot="8018560">
                <a:off x="9497553" y="5630453"/>
                <a:ext cx="273016" cy="251440"/>
              </a:xfrm>
              <a:prstGeom prst="halfFrame">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p:cNvSpPr/>
              <p:nvPr/>
            </p:nvSpPr>
            <p:spPr>
              <a:xfrm rot="8018560">
                <a:off x="8964325" y="5630452"/>
                <a:ext cx="273016" cy="251440"/>
              </a:xfrm>
              <a:prstGeom prst="halfFrame">
                <a:avLst/>
              </a:prstGeom>
              <a:solidFill>
                <a:srgbClr val="8C8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alf Frame 124"/>
              <p:cNvSpPr/>
              <p:nvPr/>
            </p:nvSpPr>
            <p:spPr>
              <a:xfrm rot="8018560">
                <a:off x="9231126" y="5630453"/>
                <a:ext cx="273016" cy="251440"/>
              </a:xfrm>
              <a:prstGeom prst="halfFrame">
                <a:avLst/>
              </a:prstGeom>
              <a:solidFill>
                <a:srgbClr val="636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32" name="Rectangle 131"/>
          <p:cNvSpPr/>
          <p:nvPr/>
        </p:nvSpPr>
        <p:spPr>
          <a:xfrm>
            <a:off x="0" y="6559736"/>
            <a:ext cx="4142481" cy="286232"/>
          </a:xfrm>
          <a:prstGeom prst="rect">
            <a:avLst/>
          </a:prstGeom>
        </p:spPr>
        <p:txBody>
          <a:bodyPr wrap="none">
            <a:spAutoFit/>
          </a:bodyPr>
          <a:lstStyle/>
          <a:p>
            <a:pPr lvl="0">
              <a:lnSpc>
                <a:spcPct val="90000"/>
              </a:lnSpc>
              <a:defRPr/>
            </a:pPr>
            <a:r>
              <a:rPr lang="en-US" sz="1400" dirty="0">
                <a:solidFill>
                  <a:schemeClr val="tx1">
                    <a:lumMod val="75000"/>
                    <a:lumOff val="25000"/>
                  </a:schemeClr>
                </a:solidFill>
              </a:rPr>
              <a:t>Source: </a:t>
            </a:r>
            <a:r>
              <a:rPr lang="en-US" sz="1400" dirty="0">
                <a:solidFill>
                  <a:srgbClr val="3F3F3F"/>
                </a:solidFill>
                <a:latin typeface="Century Gothic" charset="0"/>
                <a:ea typeface="Century Gothic" charset="0"/>
                <a:cs typeface="Century Gothic" charset="0"/>
              </a:rPr>
              <a:t>DEVELOP Central Java Disasters Team</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05803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par>
                                <p:cTn id="16" presetID="9"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dissolve">
                                      <p:cBhvr>
                                        <p:cTn id="2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59736"/>
            <a:ext cx="4142481" cy="286232"/>
          </a:xfrm>
          <a:prstGeom prst="rect">
            <a:avLst/>
          </a:prstGeom>
        </p:spPr>
        <p:txBody>
          <a:bodyPr wrap="none">
            <a:spAutoFit/>
          </a:bodyPr>
          <a:lstStyle/>
          <a:p>
            <a:pPr lvl="0">
              <a:lnSpc>
                <a:spcPct val="90000"/>
              </a:lnSpc>
              <a:defRPr/>
            </a:pPr>
            <a:r>
              <a:rPr lang="en-US" sz="1400" dirty="0">
                <a:solidFill>
                  <a:schemeClr val="tx1">
                    <a:lumMod val="75000"/>
                    <a:lumOff val="25000"/>
                  </a:schemeClr>
                </a:solidFill>
              </a:rPr>
              <a:t>Source: </a:t>
            </a:r>
            <a:r>
              <a:rPr lang="en-US" sz="1400" dirty="0">
                <a:solidFill>
                  <a:schemeClr val="tx1">
                    <a:lumMod val="75000"/>
                    <a:lumOff val="25000"/>
                  </a:schemeClr>
                </a:solidFill>
                <a:latin typeface="Century Gothic" charset="0"/>
                <a:ea typeface="Century Gothic" charset="0"/>
                <a:cs typeface="Century Gothic" charset="0"/>
              </a:rPr>
              <a:t>DEVELOP Central Java Disasters Team</a:t>
            </a:r>
            <a:endParaRPr lang="en-US" sz="1400" dirty="0">
              <a:solidFill>
                <a:schemeClr val="tx1">
                  <a:lumMod val="75000"/>
                  <a:lumOff val="25000"/>
                </a:schemeClr>
              </a:solidFill>
              <a:latin typeface="Century Gothic" panose="020B0502020202020204" pitchFamily="34" charset="0"/>
            </a:endParaRPr>
          </a:p>
        </p:txBody>
      </p:sp>
      <p:sp>
        <p:nvSpPr>
          <p:cNvPr id="6" name="Title 1">
            <a:extLst>
              <a:ext uri="{FF2B5EF4-FFF2-40B4-BE49-F238E27FC236}">
                <a16:creationId xmlns:a16="http://schemas.microsoft.com/office/drawing/2014/main" id="{6E92A113-50E6-EF4B-8454-EAC31B5C70C4}"/>
              </a:ext>
            </a:extLst>
          </p:cNvPr>
          <p:cNvSpPr txBox="1">
            <a:spLocks/>
          </p:cNvSpPr>
          <p:nvPr/>
        </p:nvSpPr>
        <p:spPr>
          <a:xfrm>
            <a:off x="1133703" y="553997"/>
            <a:ext cx="10741773"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Results: </a:t>
            </a:r>
          </a:p>
          <a:p>
            <a:r>
              <a:rPr lang="en-US" b="1" dirty="0">
                <a:solidFill>
                  <a:srgbClr val="3F4268"/>
                </a:solidFill>
              </a:rPr>
              <a:t>Tidal Land Cover Analysis Tool (</a:t>
            </a:r>
            <a:r>
              <a:rPr lang="en-US" b="1" dirty="0" err="1">
                <a:solidFill>
                  <a:srgbClr val="3F4268"/>
                </a:solidFill>
              </a:rPr>
              <a:t>TiLCAT</a:t>
            </a:r>
            <a:r>
              <a:rPr lang="en-US" b="1" dirty="0">
                <a:solidFill>
                  <a:srgbClr val="3F4268"/>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10" y="1529541"/>
            <a:ext cx="9946580" cy="4538127"/>
          </a:xfrm>
          <a:prstGeom prst="rect">
            <a:avLst/>
          </a:prstGeom>
        </p:spPr>
      </p:pic>
    </p:spTree>
    <p:extLst>
      <p:ext uri="{BB962C8B-B14F-4D97-AF65-F5344CB8AC3E}">
        <p14:creationId xmlns:p14="http://schemas.microsoft.com/office/powerpoint/2010/main" val="3176442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4276</TotalTime>
  <Words>3666</Words>
  <Application>Microsoft Macintosh PowerPoint</Application>
  <PresentationFormat>Widescreen</PresentationFormat>
  <Paragraphs>398</Paragraphs>
  <Slides>16</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 Math</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372</cp:revision>
  <cp:lastPrinted>2019-11-13T20:10:40Z</cp:lastPrinted>
  <dcterms:created xsi:type="dcterms:W3CDTF">2019-02-11T19:14:02Z</dcterms:created>
  <dcterms:modified xsi:type="dcterms:W3CDTF">2020-01-06T07:30:51Z</dcterms:modified>
</cp:coreProperties>
</file>