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5" clrIdx="0">
    <p:extLst>
      <p:ext uri="{19B8F6BF-5375-455C-9EA6-DF929625EA0E}">
        <p15:presenceInfo xmlns:p15="http://schemas.microsoft.com/office/powerpoint/2012/main" userId="S-1-5-21-330711430-3775241029-4075259233-682401" providerId="AD"/>
      </p:ext>
    </p:extLst>
  </p:cmAuthor>
  <p:cmAuthor id="2" name="Broddle, Madison P. (LARC-E3)[SSAI DEVELOP]" initials="BMP(D" lastIdx="3" clrIdx="1">
    <p:extLst>
      <p:ext uri="{19B8F6BF-5375-455C-9EA6-DF929625EA0E}">
        <p15:presenceInfo xmlns:p15="http://schemas.microsoft.com/office/powerpoint/2012/main" userId="S-1-5-21-330711430-3775241029-4075259233-8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CC4"/>
    <a:srgbClr val="1C57B0"/>
    <a:srgbClr val="9199A8"/>
    <a:srgbClr val="7F7F7F"/>
    <a:srgbClr val="964035"/>
    <a:srgbClr val="E9A14A"/>
    <a:srgbClr val="3E4268"/>
    <a:srgbClr val="262626"/>
    <a:srgbClr val="7FB662"/>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5" autoAdjust="0"/>
    <p:restoredTop sz="96265" autoAdjust="0"/>
  </p:normalViewPr>
  <p:slideViewPr>
    <p:cSldViewPr snapToGrid="0">
      <p:cViewPr>
        <p:scale>
          <a:sx n="30" d="100"/>
          <a:sy n="30" d="100"/>
        </p:scale>
        <p:origin x="1570" y="-3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89CC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286898" y="35523895"/>
            <a:ext cx="23230702" cy="213905"/>
          </a:xfrm>
          <a:prstGeom prst="rect">
            <a:avLst/>
          </a:prstGeom>
          <a:noFill/>
        </p:spPr>
        <p:txBody>
          <a:bodyPr wrap="square" rtlCol="0">
            <a:spAutoFit/>
          </a:bodyPr>
          <a:lstStyle/>
          <a:p>
            <a:pPr algn="l"/>
            <a:r>
              <a:rPr lang="en-US" sz="790" i="1" dirty="0">
                <a:solidFill>
                  <a:schemeClr val="bg1">
                    <a:lumMod val="65000"/>
                  </a:schemeClr>
                </a:solidFill>
                <a:latin typeface="+mj-lt"/>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a:extLst>
              <a:ext uri="{FF2B5EF4-FFF2-40B4-BE49-F238E27FC236}">
                <a16:creationId xmlns:a16="http://schemas.microsoft.com/office/drawing/2014/main" id="{BE8DB0DB-A4F9-4D3F-B4D4-797DFFB10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8869" y="5699061"/>
            <a:ext cx="4622766" cy="5997263"/>
          </a:xfrm>
          <a:prstGeom prst="rect">
            <a:avLst/>
          </a:prstGeom>
        </p:spPr>
      </p:pic>
      <p:sp>
        <p:nvSpPr>
          <p:cNvPr id="180" name="TextBox 179">
            <a:extLst>
              <a:ext uri="{FF2B5EF4-FFF2-40B4-BE49-F238E27FC236}">
                <a16:creationId xmlns:a16="http://schemas.microsoft.com/office/drawing/2014/main" id="{CF61616D-B175-42F7-9EA3-B0B887048CA2}"/>
              </a:ext>
            </a:extLst>
          </p:cNvPr>
          <p:cNvSpPr txBox="1"/>
          <p:nvPr/>
        </p:nvSpPr>
        <p:spPr>
          <a:xfrm>
            <a:off x="21401047" y="6847530"/>
            <a:ext cx="1246334" cy="296063"/>
          </a:xfrm>
          <a:prstGeom prst="rect">
            <a:avLst/>
          </a:prstGeom>
          <a:noFill/>
        </p:spPr>
        <p:txBody>
          <a:bodyPr wrap="square" rtlCol="0">
            <a:spAutoFit/>
          </a:bodyPr>
          <a:lstStyle/>
          <a:p>
            <a:r>
              <a:rPr lang="en-US" sz="1600" dirty="0">
                <a:latin typeface="Garamond" panose="02020404030301010803" pitchFamily="18" charset="0"/>
              </a:rPr>
              <a:t>Bradford Beach</a:t>
            </a:r>
          </a:p>
        </p:txBody>
      </p:sp>
      <p:sp>
        <p:nvSpPr>
          <p:cNvPr id="181" name="TextBox 180">
            <a:extLst>
              <a:ext uri="{FF2B5EF4-FFF2-40B4-BE49-F238E27FC236}">
                <a16:creationId xmlns:a16="http://schemas.microsoft.com/office/drawing/2014/main" id="{B0BEBB07-66C5-4E1A-9C34-FA4D9FF2BA06}"/>
              </a:ext>
            </a:extLst>
          </p:cNvPr>
          <p:cNvSpPr txBox="1"/>
          <p:nvPr/>
        </p:nvSpPr>
        <p:spPr>
          <a:xfrm>
            <a:off x="21401047" y="8807912"/>
            <a:ext cx="1224794" cy="569384"/>
          </a:xfrm>
          <a:prstGeom prst="rect">
            <a:avLst/>
          </a:prstGeom>
          <a:noFill/>
        </p:spPr>
        <p:txBody>
          <a:bodyPr wrap="square" rtlCol="0">
            <a:spAutoFit/>
          </a:bodyPr>
          <a:lstStyle/>
          <a:p>
            <a:r>
              <a:rPr lang="en-US" sz="1600" dirty="0">
                <a:latin typeface="Garamond" panose="02020404030301010803" pitchFamily="18" charset="0"/>
              </a:rPr>
              <a:t>McKinley Beach</a:t>
            </a:r>
          </a:p>
        </p:txBody>
      </p:sp>
      <p:sp>
        <p:nvSpPr>
          <p:cNvPr id="182" name="TextBox 181">
            <a:extLst>
              <a:ext uri="{FF2B5EF4-FFF2-40B4-BE49-F238E27FC236}">
                <a16:creationId xmlns:a16="http://schemas.microsoft.com/office/drawing/2014/main" id="{06574AB5-FFD4-490B-B823-9A50219A625A}"/>
              </a:ext>
            </a:extLst>
          </p:cNvPr>
          <p:cNvSpPr txBox="1"/>
          <p:nvPr/>
        </p:nvSpPr>
        <p:spPr>
          <a:xfrm>
            <a:off x="21631643" y="9865244"/>
            <a:ext cx="1105084" cy="511381"/>
          </a:xfrm>
          <a:prstGeom prst="rect">
            <a:avLst/>
          </a:prstGeom>
          <a:noFill/>
        </p:spPr>
        <p:txBody>
          <a:bodyPr wrap="square" rtlCol="0">
            <a:spAutoFit/>
          </a:bodyPr>
          <a:lstStyle/>
          <a:p>
            <a:r>
              <a:rPr lang="en-US" sz="1600" dirty="0">
                <a:latin typeface="Garamond" panose="02020404030301010803" pitchFamily="18" charset="0"/>
              </a:rPr>
              <a:t>South Shore Beach</a:t>
            </a:r>
          </a:p>
        </p:txBody>
      </p:sp>
      <p:sp>
        <p:nvSpPr>
          <p:cNvPr id="186" name="Rectangle: Rounded Corners 185">
            <a:extLst>
              <a:ext uri="{FF2B5EF4-FFF2-40B4-BE49-F238E27FC236}">
                <a16:creationId xmlns:a16="http://schemas.microsoft.com/office/drawing/2014/main" id="{CE9E93F3-3868-417A-AABC-4EEFE82CAD0E}"/>
              </a:ext>
            </a:extLst>
          </p:cNvPr>
          <p:cNvSpPr/>
          <p:nvPr/>
        </p:nvSpPr>
        <p:spPr>
          <a:xfrm>
            <a:off x="18251295" y="8553184"/>
            <a:ext cx="224790" cy="160110"/>
          </a:xfrm>
          <a:prstGeom prst="roundRect">
            <a:avLst/>
          </a:prstGeom>
          <a:solidFill>
            <a:srgbClr val="B003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D39FCCE0-346F-4511-B9FA-6ED5B5323989}"/>
              </a:ext>
            </a:extLst>
          </p:cNvPr>
          <p:cNvSpPr/>
          <p:nvPr/>
        </p:nvSpPr>
        <p:spPr>
          <a:xfrm>
            <a:off x="18251033" y="8796578"/>
            <a:ext cx="228147" cy="1579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B6F494D6-748E-473E-A063-CC45C48CC8F3}"/>
              </a:ext>
            </a:extLst>
          </p:cNvPr>
          <p:cNvSpPr/>
          <p:nvPr/>
        </p:nvSpPr>
        <p:spPr>
          <a:xfrm>
            <a:off x="18255035" y="9040995"/>
            <a:ext cx="224790" cy="16011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a:extLst>
              <a:ext uri="{FF2B5EF4-FFF2-40B4-BE49-F238E27FC236}">
                <a16:creationId xmlns:a16="http://schemas.microsoft.com/office/drawing/2014/main" id="{FB68B7E9-ED9C-4F43-8D5D-AA51067921D2}"/>
              </a:ext>
            </a:extLst>
          </p:cNvPr>
          <p:cNvSpPr txBox="1"/>
          <p:nvPr/>
        </p:nvSpPr>
        <p:spPr>
          <a:xfrm>
            <a:off x="18450083" y="8689026"/>
            <a:ext cx="2182899" cy="370501"/>
          </a:xfrm>
          <a:prstGeom prst="rect">
            <a:avLst/>
          </a:prstGeom>
          <a:noFill/>
        </p:spPr>
        <p:txBody>
          <a:bodyPr wrap="square" rtlCol="0">
            <a:spAutoFit/>
          </a:bodyPr>
          <a:lstStyle/>
          <a:p>
            <a:r>
              <a:rPr lang="en-US" sz="1600" dirty="0">
                <a:latin typeface="Garamond" panose="02020404030301010803" pitchFamily="18" charset="0"/>
              </a:rPr>
              <a:t>No </a:t>
            </a:r>
            <a:r>
              <a:rPr lang="en-US" sz="1600" i="1" dirty="0">
                <a:latin typeface="Garamond" panose="02020404030301010803" pitchFamily="18" charset="0"/>
              </a:rPr>
              <a:t>Cladophora</a:t>
            </a:r>
            <a:r>
              <a:rPr lang="en-US" sz="1600" dirty="0">
                <a:latin typeface="Garamond" panose="02020404030301010803" pitchFamily="18" charset="0"/>
              </a:rPr>
              <a:t> observed</a:t>
            </a:r>
          </a:p>
        </p:txBody>
      </p:sp>
      <p:sp>
        <p:nvSpPr>
          <p:cNvPr id="190" name="TextBox 189">
            <a:extLst>
              <a:ext uri="{FF2B5EF4-FFF2-40B4-BE49-F238E27FC236}">
                <a16:creationId xmlns:a16="http://schemas.microsoft.com/office/drawing/2014/main" id="{89B395F5-E13A-4502-8AD2-91E5C9E6474F}"/>
              </a:ext>
            </a:extLst>
          </p:cNvPr>
          <p:cNvSpPr txBox="1"/>
          <p:nvPr/>
        </p:nvSpPr>
        <p:spPr>
          <a:xfrm>
            <a:off x="18440518" y="8444023"/>
            <a:ext cx="2131452" cy="338554"/>
          </a:xfrm>
          <a:prstGeom prst="rect">
            <a:avLst/>
          </a:prstGeom>
          <a:noFill/>
        </p:spPr>
        <p:txBody>
          <a:bodyPr wrap="square" rtlCol="0">
            <a:spAutoFit/>
          </a:bodyPr>
          <a:lstStyle/>
          <a:p>
            <a:r>
              <a:rPr lang="en-US" sz="1600" i="1" dirty="0">
                <a:latin typeface="Garamond" panose="02020404030301010803" pitchFamily="18" charset="0"/>
              </a:rPr>
              <a:t>Cladophora</a:t>
            </a:r>
            <a:r>
              <a:rPr lang="en-US" sz="1600" dirty="0">
                <a:latin typeface="Garamond" panose="02020404030301010803" pitchFamily="18" charset="0"/>
              </a:rPr>
              <a:t> observed</a:t>
            </a:r>
          </a:p>
        </p:txBody>
      </p:sp>
      <p:sp>
        <p:nvSpPr>
          <p:cNvPr id="191" name="TextBox 190">
            <a:extLst>
              <a:ext uri="{FF2B5EF4-FFF2-40B4-BE49-F238E27FC236}">
                <a16:creationId xmlns:a16="http://schemas.microsoft.com/office/drawing/2014/main" id="{AFDCFF3E-1C2B-41F8-9F9C-7BFA304BE714}"/>
              </a:ext>
            </a:extLst>
          </p:cNvPr>
          <p:cNvSpPr txBox="1"/>
          <p:nvPr/>
        </p:nvSpPr>
        <p:spPr>
          <a:xfrm>
            <a:off x="18450083" y="8924086"/>
            <a:ext cx="967742" cy="370501"/>
          </a:xfrm>
          <a:prstGeom prst="rect">
            <a:avLst/>
          </a:prstGeom>
          <a:noFill/>
        </p:spPr>
        <p:txBody>
          <a:bodyPr wrap="square" rtlCol="0">
            <a:spAutoFit/>
          </a:bodyPr>
          <a:lstStyle/>
          <a:p>
            <a:r>
              <a:rPr lang="en-US" sz="1600" dirty="0">
                <a:latin typeface="Garamond" panose="02020404030301010803" pitchFamily="18" charset="0"/>
              </a:rPr>
              <a:t>No data</a:t>
            </a:r>
          </a:p>
        </p:txBody>
      </p:sp>
      <p:sp>
        <p:nvSpPr>
          <p:cNvPr id="192" name="Oval 191">
            <a:extLst>
              <a:ext uri="{FF2B5EF4-FFF2-40B4-BE49-F238E27FC236}">
                <a16:creationId xmlns:a16="http://schemas.microsoft.com/office/drawing/2014/main" id="{01CE2AC9-FC82-4FEA-9A62-FFA61A8B4819}"/>
              </a:ext>
            </a:extLst>
          </p:cNvPr>
          <p:cNvSpPr/>
          <p:nvPr/>
        </p:nvSpPr>
        <p:spPr>
          <a:xfrm>
            <a:off x="18247176" y="9571660"/>
            <a:ext cx="107899" cy="107899"/>
          </a:xfrm>
          <a:prstGeom prst="ellipse">
            <a:avLst/>
          </a:prstGeom>
          <a:solidFill>
            <a:srgbClr val="74F1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2532E4DE-7E1E-469E-92CF-668A3A5AEE36}"/>
              </a:ext>
            </a:extLst>
          </p:cNvPr>
          <p:cNvSpPr/>
          <p:nvPr/>
        </p:nvSpPr>
        <p:spPr>
          <a:xfrm>
            <a:off x="18247177" y="9752270"/>
            <a:ext cx="134874" cy="13487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a:extLst>
              <a:ext uri="{FF2B5EF4-FFF2-40B4-BE49-F238E27FC236}">
                <a16:creationId xmlns:a16="http://schemas.microsoft.com/office/drawing/2014/main" id="{86F025F9-1F8D-4BD7-ABCB-582B0A9352F2}"/>
              </a:ext>
            </a:extLst>
          </p:cNvPr>
          <p:cNvSpPr txBox="1"/>
          <p:nvPr/>
        </p:nvSpPr>
        <p:spPr>
          <a:xfrm>
            <a:off x="18139286" y="8171049"/>
            <a:ext cx="2032189" cy="370501"/>
          </a:xfrm>
          <a:prstGeom prst="rect">
            <a:avLst/>
          </a:prstGeom>
          <a:noFill/>
        </p:spPr>
        <p:txBody>
          <a:bodyPr wrap="square" rtlCol="0">
            <a:spAutoFit/>
          </a:bodyPr>
          <a:lstStyle/>
          <a:p>
            <a:r>
              <a:rPr lang="en-US" sz="1600" b="1" i="1" dirty="0"/>
              <a:t>In Situ </a:t>
            </a:r>
            <a:r>
              <a:rPr lang="en-US" sz="1600" b="1" dirty="0"/>
              <a:t>Observations </a:t>
            </a:r>
          </a:p>
        </p:txBody>
      </p:sp>
      <p:sp>
        <p:nvSpPr>
          <p:cNvPr id="195" name="TextBox 194">
            <a:extLst>
              <a:ext uri="{FF2B5EF4-FFF2-40B4-BE49-F238E27FC236}">
                <a16:creationId xmlns:a16="http://schemas.microsoft.com/office/drawing/2014/main" id="{B7666B9F-1643-4F21-9867-E47AD738B1FD}"/>
              </a:ext>
            </a:extLst>
          </p:cNvPr>
          <p:cNvSpPr txBox="1"/>
          <p:nvPr/>
        </p:nvSpPr>
        <p:spPr>
          <a:xfrm>
            <a:off x="18149548" y="9241496"/>
            <a:ext cx="1610036" cy="370502"/>
          </a:xfrm>
          <a:prstGeom prst="rect">
            <a:avLst/>
          </a:prstGeom>
          <a:noFill/>
        </p:spPr>
        <p:txBody>
          <a:bodyPr wrap="square" rtlCol="0">
            <a:spAutoFit/>
          </a:bodyPr>
          <a:lstStyle/>
          <a:p>
            <a:r>
              <a:rPr lang="en-US" sz="1600" b="1" dirty="0">
                <a:latin typeface="Garamond" panose="02020404030301010803" pitchFamily="18" charset="0"/>
              </a:rPr>
              <a:t>Tool Outputs</a:t>
            </a:r>
          </a:p>
        </p:txBody>
      </p:sp>
      <p:sp>
        <p:nvSpPr>
          <p:cNvPr id="196" name="TextBox 195">
            <a:extLst>
              <a:ext uri="{FF2B5EF4-FFF2-40B4-BE49-F238E27FC236}">
                <a16:creationId xmlns:a16="http://schemas.microsoft.com/office/drawing/2014/main" id="{D0978257-AE11-47A8-9C8B-DD0F89FC92CC}"/>
              </a:ext>
            </a:extLst>
          </p:cNvPr>
          <p:cNvSpPr txBox="1"/>
          <p:nvPr/>
        </p:nvSpPr>
        <p:spPr>
          <a:xfrm>
            <a:off x="18354800" y="9663463"/>
            <a:ext cx="1479714" cy="332912"/>
          </a:xfrm>
          <a:prstGeom prst="rect">
            <a:avLst/>
          </a:prstGeom>
          <a:noFill/>
        </p:spPr>
        <p:txBody>
          <a:bodyPr wrap="square" rtlCol="0">
            <a:spAutoFit/>
          </a:bodyPr>
          <a:lstStyle/>
          <a:p>
            <a:r>
              <a:rPr lang="en-US" sz="1600" dirty="0">
                <a:latin typeface="Garamond" panose="02020404030301010803" pitchFamily="18" charset="0"/>
              </a:rPr>
              <a:t>Clustered points</a:t>
            </a:r>
          </a:p>
        </p:txBody>
      </p:sp>
      <p:sp>
        <p:nvSpPr>
          <p:cNvPr id="16" name="TextBox 15"/>
          <p:cNvSpPr txBox="1"/>
          <p:nvPr/>
        </p:nvSpPr>
        <p:spPr>
          <a:xfrm>
            <a:off x="13638474" y="20409321"/>
            <a:ext cx="12817580" cy="1261884"/>
          </a:xfrm>
          <a:prstGeom prst="rect">
            <a:avLst/>
          </a:prstGeom>
          <a:ln w="38100">
            <a:noFill/>
          </a:ln>
        </p:spPr>
        <p:txBody>
          <a:bodyPr wrap="square" numCol="1" spcCol="640080" rtlCol="0">
            <a:spAutoFit/>
          </a:bodyPr>
          <a:lstStyle/>
          <a:p>
            <a:r>
              <a:rPr lang="en-US" sz="1900" dirty="0">
                <a:solidFill>
                  <a:schemeClr val="tx1">
                    <a:lumMod val="75000"/>
                    <a:lumOff val="25000"/>
                  </a:schemeClr>
                </a:solidFill>
              </a:rPr>
              <a:t>The map above shows the beaches predicted to experience the most </a:t>
            </a:r>
            <a:r>
              <a:rPr lang="en-US" sz="1900" i="1" dirty="0">
                <a:solidFill>
                  <a:schemeClr val="tx1">
                    <a:lumMod val="75000"/>
                    <a:lumOff val="25000"/>
                  </a:schemeClr>
                </a:solidFill>
              </a:rPr>
              <a:t>Cladophora</a:t>
            </a:r>
            <a:r>
              <a:rPr lang="en-US" sz="1900" dirty="0">
                <a:solidFill>
                  <a:schemeClr val="tx1">
                    <a:lumMod val="75000"/>
                    <a:lumOff val="25000"/>
                  </a:schemeClr>
                </a:solidFill>
              </a:rPr>
              <a:t> washup based upon data from 2016-2017, June through September. The first phase of this project (Phase 1) considered bathymetry, population density, shoreline curvature, and nearshore structures to create a general predictive map of </a:t>
            </a:r>
            <a:r>
              <a:rPr lang="en-US" sz="1900" dirty="0" err="1">
                <a:solidFill>
                  <a:schemeClr val="tx1">
                    <a:lumMod val="75000"/>
                    <a:lumOff val="25000"/>
                  </a:schemeClr>
                </a:solidFill>
              </a:rPr>
              <a:t>washup</a:t>
            </a:r>
            <a:r>
              <a:rPr lang="en-US" sz="1900" dirty="0">
                <a:solidFill>
                  <a:schemeClr val="tx1">
                    <a:lumMod val="75000"/>
                    <a:lumOff val="25000"/>
                  </a:schemeClr>
                </a:solidFill>
              </a:rPr>
              <a:t>. The map on the right (Phase 2) incorporated </a:t>
            </a:r>
            <a:r>
              <a:rPr lang="en-US" sz="1900" i="1" dirty="0">
                <a:solidFill>
                  <a:schemeClr val="tx1">
                    <a:lumMod val="75000"/>
                    <a:lumOff val="25000"/>
                  </a:schemeClr>
                </a:solidFill>
              </a:rPr>
              <a:t>Cladophora</a:t>
            </a:r>
            <a:r>
              <a:rPr lang="en-US" sz="1900" dirty="0">
                <a:solidFill>
                  <a:schemeClr val="tx1">
                    <a:lumMod val="75000"/>
                    <a:lumOff val="25000"/>
                  </a:schemeClr>
                </a:solidFill>
              </a:rPr>
              <a:t> detection using chlorophyll-a as an indicator, and modeled the movement of algal mats with surface water currents.  </a:t>
            </a:r>
          </a:p>
        </p:txBody>
      </p:sp>
      <p:pic>
        <p:nvPicPr>
          <p:cNvPr id="114" name="Picture 2" descr="https://lh4.googleusercontent.com/G-v3-PJYzu_Wg-f91SrvJhZwfgLJA05aepzmRBb0yLTM26N4ZZ9Fd7R_o6VePiBMJQt_OpekaNrlSR4QSYr3zx4vzqU7gmF0_GTa-V-9e6lUfdm9BPoXVwG25IWgL27ewirVTxNP">
            <a:extLst>
              <a:ext uri="{FF2B5EF4-FFF2-40B4-BE49-F238E27FC236}">
                <a16:creationId xmlns:a16="http://schemas.microsoft.com/office/drawing/2014/main" id="{E5760217-B6A2-451F-984B-8DA5F5600B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76" t="8623" r="11488" b="8944"/>
          <a:stretch/>
        </p:blipFill>
        <p:spPr bwMode="auto">
          <a:xfrm>
            <a:off x="22517304" y="5723775"/>
            <a:ext cx="4005817" cy="58907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11536" t="9104" r="11541" b="8902"/>
          <a:stretch/>
        </p:blipFill>
        <p:spPr>
          <a:xfrm>
            <a:off x="13700020" y="5744721"/>
            <a:ext cx="4248164" cy="5859968"/>
          </a:xfrm>
          <a:prstGeom prst="rect">
            <a:avLst/>
          </a:prstGeom>
        </p:spPr>
      </p:pic>
      <p:pic>
        <p:nvPicPr>
          <p:cNvPr id="129" name="Google Shape;167;p17"/>
          <p:cNvPicPr preferRelativeResize="0"/>
          <p:nvPr/>
        </p:nvPicPr>
        <p:blipFill>
          <a:blip r:embed="rId5">
            <a:alphaModFix/>
          </a:blip>
          <a:stretch>
            <a:fillRect/>
          </a:stretch>
        </p:blipFill>
        <p:spPr>
          <a:xfrm>
            <a:off x="1094953" y="18624581"/>
            <a:ext cx="4237371" cy="3921148"/>
          </a:xfrm>
          <a:prstGeom prst="rect">
            <a:avLst/>
          </a:prstGeom>
          <a:noFill/>
          <a:ln>
            <a:noFill/>
          </a:ln>
        </p:spPr>
      </p:pic>
      <p:sp>
        <p:nvSpPr>
          <p:cNvPr id="15" name="TextBox 14"/>
          <p:cNvSpPr txBox="1"/>
          <p:nvPr/>
        </p:nvSpPr>
        <p:spPr>
          <a:xfrm>
            <a:off x="913452" y="4991636"/>
            <a:ext cx="11516347"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Abstract</a:t>
            </a:r>
          </a:p>
        </p:txBody>
      </p:sp>
      <p:sp>
        <p:nvSpPr>
          <p:cNvPr id="18" name="TextBox 17"/>
          <p:cNvSpPr txBox="1"/>
          <p:nvPr/>
        </p:nvSpPr>
        <p:spPr>
          <a:xfrm>
            <a:off x="860201" y="17713787"/>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Study Area</a:t>
            </a:r>
          </a:p>
        </p:txBody>
      </p:sp>
      <p:sp>
        <p:nvSpPr>
          <p:cNvPr id="19" name="TextBox 18"/>
          <p:cNvSpPr txBox="1"/>
          <p:nvPr/>
        </p:nvSpPr>
        <p:spPr>
          <a:xfrm>
            <a:off x="859767" y="30706056"/>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Earth Observations</a:t>
            </a:r>
          </a:p>
        </p:txBody>
      </p:sp>
      <p:sp>
        <p:nvSpPr>
          <p:cNvPr id="21" name="TextBox 20"/>
          <p:cNvSpPr txBox="1"/>
          <p:nvPr/>
        </p:nvSpPr>
        <p:spPr>
          <a:xfrm>
            <a:off x="13591582" y="30295803"/>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Acknowledgements</a:t>
            </a:r>
          </a:p>
        </p:txBody>
      </p:sp>
      <p:sp>
        <p:nvSpPr>
          <p:cNvPr id="40" name="TextBox 39"/>
          <p:cNvSpPr txBox="1"/>
          <p:nvPr/>
        </p:nvSpPr>
        <p:spPr>
          <a:xfrm>
            <a:off x="13591582" y="21616242"/>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Conclusions</a:t>
            </a:r>
          </a:p>
        </p:txBody>
      </p:sp>
      <p:sp>
        <p:nvSpPr>
          <p:cNvPr id="41" name="Text Placeholder 16"/>
          <p:cNvSpPr txBox="1">
            <a:spLocks/>
          </p:cNvSpPr>
          <p:nvPr/>
        </p:nvSpPr>
        <p:spPr>
          <a:xfrm>
            <a:off x="9889050" y="18499165"/>
            <a:ext cx="2760313" cy="391344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a:solidFill>
                  <a:schemeClr val="tx1">
                    <a:lumMod val="75000"/>
                    <a:lumOff val="25000"/>
                  </a:schemeClr>
                </a:solidFill>
              </a:rPr>
              <a:t>Study Area: </a:t>
            </a:r>
            <a:r>
              <a:rPr lang="en-US" dirty="0">
                <a:solidFill>
                  <a:schemeClr val="tx1">
                    <a:lumMod val="75000"/>
                    <a:lumOff val="25000"/>
                  </a:schemeClr>
                </a:solidFill>
              </a:rPr>
              <a:t>Western shore of Lake Michigan in Wisconsin</a:t>
            </a:r>
          </a:p>
          <a:p>
            <a:pPr>
              <a:lnSpc>
                <a:spcPct val="100000"/>
              </a:lnSpc>
              <a:spcBef>
                <a:spcPts val="0"/>
              </a:spcBef>
            </a:pPr>
            <a:r>
              <a:rPr lang="en-US" dirty="0">
                <a:solidFill>
                  <a:schemeClr val="tx1">
                    <a:lumMod val="75000"/>
                    <a:lumOff val="25000"/>
                  </a:schemeClr>
                </a:solidFill>
              </a:rPr>
              <a:t/>
            </a:r>
            <a:br>
              <a:rPr lang="en-US" dirty="0">
                <a:solidFill>
                  <a:schemeClr val="tx1">
                    <a:lumMod val="75000"/>
                    <a:lumOff val="25000"/>
                  </a:schemeClr>
                </a:solidFill>
              </a:rPr>
            </a:br>
            <a:r>
              <a:rPr lang="en-US" b="1" dirty="0">
                <a:solidFill>
                  <a:schemeClr val="tx1">
                    <a:lumMod val="75000"/>
                    <a:lumOff val="25000"/>
                  </a:schemeClr>
                </a:solidFill>
              </a:rPr>
              <a:t>Study Period: </a:t>
            </a:r>
            <a:r>
              <a:rPr lang="en-US" dirty="0">
                <a:solidFill>
                  <a:schemeClr val="tx1">
                    <a:lumMod val="75000"/>
                    <a:lumOff val="25000"/>
                  </a:schemeClr>
                </a:solidFill>
              </a:rPr>
              <a:t>June-September, 2016-2018 (</a:t>
            </a:r>
            <a:r>
              <a:rPr lang="en-US" i="1" dirty="0">
                <a:solidFill>
                  <a:schemeClr val="tx1">
                    <a:lumMod val="75000"/>
                    <a:lumOff val="25000"/>
                  </a:schemeClr>
                </a:solidFill>
              </a:rPr>
              <a:t>Cladophora </a:t>
            </a:r>
            <a:r>
              <a:rPr lang="en-US" dirty="0">
                <a:solidFill>
                  <a:schemeClr val="tx1">
                    <a:lumMod val="75000"/>
                    <a:lumOff val="25000"/>
                  </a:schemeClr>
                </a:solidFill>
              </a:rPr>
              <a:t>sloughing season) </a:t>
            </a:r>
          </a:p>
        </p:txBody>
      </p:sp>
      <p:sp>
        <p:nvSpPr>
          <p:cNvPr id="43" name="TextBox 42"/>
          <p:cNvSpPr txBox="1"/>
          <p:nvPr/>
        </p:nvSpPr>
        <p:spPr>
          <a:xfrm>
            <a:off x="16408400" y="34696400"/>
            <a:ext cx="10109200" cy="812801"/>
          </a:xfrm>
          <a:prstGeom prst="rect">
            <a:avLst/>
          </a:prstGeom>
          <a:noFill/>
        </p:spPr>
        <p:txBody>
          <a:bodyPr wrap="square" rtlCol="0" anchor="ctr">
            <a:noAutofit/>
          </a:bodyPr>
          <a:lstStyle/>
          <a:p>
            <a:pPr algn="r"/>
            <a:r>
              <a:rPr lang="en-US" sz="4000" dirty="0">
                <a:solidFill>
                  <a:schemeClr val="bg1"/>
                </a:solidFill>
                <a:latin typeface="+mj-lt"/>
              </a:rPr>
              <a:t>California – Ames | Fall 2018</a:t>
            </a: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a:solidFill>
                  <a:schemeClr val="bg1"/>
                </a:solidFill>
                <a:latin typeface="+mj-lt"/>
              </a:rPr>
              <a:t>Lake Michigan Water Resources II</a:t>
            </a:r>
          </a:p>
        </p:txBody>
      </p:sp>
      <p:sp>
        <p:nvSpPr>
          <p:cNvPr id="62" name="Subtitle"/>
          <p:cNvSpPr>
            <a:spLocks noGrp="1"/>
          </p:cNvSpPr>
          <p:nvPr>
            <p:ph type="body" sz="quarter" idx="13" hasCustomPrompt="1"/>
          </p:nvPr>
        </p:nvSpPr>
        <p:spPr>
          <a:xfrm>
            <a:off x="914400" y="419100"/>
            <a:ext cx="18897900" cy="2589018"/>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400" dirty="0">
                <a:solidFill>
                  <a:srgbClr val="389CC4"/>
                </a:solidFill>
                <a:latin typeface="Century Gothic" panose="020B0502020202020204" pitchFamily="34" charset="0"/>
              </a:rPr>
              <a:t>Utilizing Multispectral Satellite Imagery to Monitor </a:t>
            </a:r>
          </a:p>
          <a:p>
            <a:pPr lvl="0" algn="l"/>
            <a:r>
              <a:rPr lang="en-US" sz="5400" dirty="0">
                <a:solidFill>
                  <a:srgbClr val="389CC4"/>
                </a:solidFill>
                <a:latin typeface="Century Gothic" panose="020B0502020202020204" pitchFamily="34" charset="0"/>
              </a:rPr>
              <a:t>and Predict the Displacement of </a:t>
            </a:r>
            <a:r>
              <a:rPr lang="en-US" sz="5400" i="1" dirty="0" err="1">
                <a:solidFill>
                  <a:srgbClr val="389CC4"/>
                </a:solidFill>
                <a:latin typeface="Century Gothic" panose="020B0502020202020204" pitchFamily="34" charset="0"/>
              </a:rPr>
              <a:t>Cladophora</a:t>
            </a:r>
            <a:r>
              <a:rPr lang="en-US" sz="5400" i="1" dirty="0">
                <a:solidFill>
                  <a:srgbClr val="389CC4"/>
                </a:solidFill>
                <a:latin typeface="Century Gothic" panose="020B0502020202020204" pitchFamily="34" charset="0"/>
              </a:rPr>
              <a:t> </a:t>
            </a:r>
          </a:p>
          <a:p>
            <a:pPr lvl="0" algn="l"/>
            <a:r>
              <a:rPr lang="en-US" sz="5400" dirty="0">
                <a:solidFill>
                  <a:srgbClr val="389CC4"/>
                </a:solidFill>
                <a:latin typeface="Century Gothic" panose="020B0502020202020204" pitchFamily="34" charset="0"/>
              </a:rPr>
              <a:t>along the Milwaukee County Shoreline</a:t>
            </a:r>
            <a:endParaRPr lang="en-US" sz="5400" dirty="0">
              <a:solidFill>
                <a:srgbClr val="389CC4"/>
              </a:solidFill>
            </a:endParaRPr>
          </a:p>
        </p:txBody>
      </p:sp>
      <p:sp>
        <p:nvSpPr>
          <p:cNvPr id="95" name="Text Placeholder 16"/>
          <p:cNvSpPr txBox="1">
            <a:spLocks/>
          </p:cNvSpPr>
          <p:nvPr/>
        </p:nvSpPr>
        <p:spPr>
          <a:xfrm>
            <a:off x="13638474" y="22393703"/>
            <a:ext cx="12855680" cy="46482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lnSpc>
                <a:spcPct val="100000"/>
              </a:lnSpc>
              <a:spcBef>
                <a:spcPts val="600"/>
              </a:spcBef>
              <a:buClr>
                <a:srgbClr val="389CC4"/>
              </a:buClr>
              <a:buFont typeface="Wingdings 3" panose="05040102010807070707" pitchFamily="18" charset="2"/>
              <a:buChar char=""/>
            </a:pPr>
            <a:r>
              <a:rPr lang="en-US" dirty="0">
                <a:solidFill>
                  <a:schemeClr val="tx1">
                    <a:lumMod val="75000"/>
                    <a:lumOff val="25000"/>
                  </a:schemeClr>
                </a:solidFill>
              </a:rPr>
              <a:t>Landsat 8 data with the O’Reilly band ratio OC2 algorithm was more successful in detecting chlorophyll-a than Sentinel-2 with the Moses 3 band red-edge algorithm. This limitation could potentially be due to the parameterization of the Moses algorithm to chlorophyll-a measurements in other water bodies. It could also be that the Moses algorithm needs to be adapted more specifically to Sentinel-2.</a:t>
            </a:r>
          </a:p>
          <a:p>
            <a:pPr fontAlgn="base">
              <a:lnSpc>
                <a:spcPct val="100000"/>
              </a:lnSpc>
              <a:spcBef>
                <a:spcPts val="600"/>
              </a:spcBef>
              <a:buClr>
                <a:srgbClr val="389CC4"/>
              </a:buClr>
              <a:buFont typeface="Wingdings 3" panose="05040102010807070707" pitchFamily="18" charset="2"/>
              <a:buChar char=""/>
            </a:pPr>
            <a:r>
              <a:rPr lang="en-US" dirty="0">
                <a:solidFill>
                  <a:schemeClr val="tx1">
                    <a:lumMod val="75000"/>
                    <a:lumOff val="25000"/>
                  </a:schemeClr>
                </a:solidFill>
              </a:rPr>
              <a:t>Chlorophyll-a levels detected in Landsat 8 imagery followed </a:t>
            </a:r>
            <a:r>
              <a:rPr lang="en-US" i="1" dirty="0" err="1">
                <a:solidFill>
                  <a:schemeClr val="tx1">
                    <a:lumMod val="75000"/>
                    <a:lumOff val="25000"/>
                  </a:schemeClr>
                </a:solidFill>
              </a:rPr>
              <a:t>Cladophora</a:t>
            </a:r>
            <a:r>
              <a:rPr lang="en-US" i="1" dirty="0">
                <a:solidFill>
                  <a:schemeClr val="tx1">
                    <a:lumMod val="75000"/>
                    <a:lumOff val="25000"/>
                  </a:schemeClr>
                </a:solidFill>
              </a:rPr>
              <a:t> </a:t>
            </a:r>
            <a:r>
              <a:rPr lang="en-US" dirty="0" err="1">
                <a:solidFill>
                  <a:schemeClr val="tx1">
                    <a:lumMod val="75000"/>
                    <a:lumOff val="25000"/>
                  </a:schemeClr>
                </a:solidFill>
              </a:rPr>
              <a:t>washup</a:t>
            </a:r>
            <a:r>
              <a:rPr lang="en-US" dirty="0">
                <a:solidFill>
                  <a:schemeClr val="tx1">
                    <a:lumMod val="75000"/>
                    <a:lumOff val="25000"/>
                  </a:schemeClr>
                </a:solidFill>
              </a:rPr>
              <a:t> behavior, suggesting that what was detected could likely be </a:t>
            </a:r>
            <a:r>
              <a:rPr lang="en-US" i="1" dirty="0" err="1">
                <a:solidFill>
                  <a:schemeClr val="tx1">
                    <a:lumMod val="75000"/>
                    <a:lumOff val="25000"/>
                  </a:schemeClr>
                </a:solidFill>
              </a:rPr>
              <a:t>Cladophora</a:t>
            </a:r>
            <a:r>
              <a:rPr lang="en-US" i="1" dirty="0">
                <a:solidFill>
                  <a:schemeClr val="tx1">
                    <a:lumMod val="75000"/>
                    <a:lumOff val="25000"/>
                  </a:schemeClr>
                </a:solidFill>
              </a:rPr>
              <a:t>.</a:t>
            </a:r>
          </a:p>
          <a:p>
            <a:pPr fontAlgn="base">
              <a:lnSpc>
                <a:spcPct val="100000"/>
              </a:lnSpc>
              <a:spcBef>
                <a:spcPts val="600"/>
              </a:spcBef>
              <a:buClr>
                <a:srgbClr val="389CC4"/>
              </a:buClr>
              <a:buFont typeface="Wingdings 3" panose="05040102010807070707" pitchFamily="18" charset="2"/>
              <a:buChar char=""/>
            </a:pPr>
            <a:r>
              <a:rPr lang="en-US" dirty="0">
                <a:solidFill>
                  <a:schemeClr val="tx1">
                    <a:lumMod val="75000"/>
                    <a:lumOff val="25000"/>
                  </a:schemeClr>
                </a:solidFill>
              </a:rPr>
              <a:t>Incorporating chlorophyll-a and surface water currents generates new insights about </a:t>
            </a:r>
            <a:r>
              <a:rPr lang="en-US" i="1" dirty="0" err="1">
                <a:solidFill>
                  <a:schemeClr val="tx1">
                    <a:lumMod val="75000"/>
                    <a:lumOff val="25000"/>
                  </a:schemeClr>
                </a:solidFill>
              </a:rPr>
              <a:t>Cladophora</a:t>
            </a:r>
            <a:r>
              <a:rPr lang="en-US" i="1" dirty="0">
                <a:solidFill>
                  <a:schemeClr val="tx1">
                    <a:lumMod val="75000"/>
                    <a:lumOff val="25000"/>
                  </a:schemeClr>
                </a:solidFill>
              </a:rPr>
              <a:t> </a:t>
            </a:r>
            <a:r>
              <a:rPr lang="en-US" dirty="0" err="1">
                <a:solidFill>
                  <a:schemeClr val="tx1">
                    <a:lumMod val="75000"/>
                    <a:lumOff val="25000"/>
                  </a:schemeClr>
                </a:solidFill>
              </a:rPr>
              <a:t>washup</a:t>
            </a:r>
            <a:r>
              <a:rPr lang="en-US" dirty="0">
                <a:solidFill>
                  <a:schemeClr val="tx1">
                    <a:lumMod val="75000"/>
                    <a:lumOff val="25000"/>
                  </a:schemeClr>
                </a:solidFill>
              </a:rPr>
              <a:t>, expanding the predictive model developed by Phase 1 of this project.</a:t>
            </a:r>
          </a:p>
        </p:txBody>
      </p:sp>
      <p:pic>
        <p:nvPicPr>
          <p:cNvPr id="56" name="Picture 4" descr="https://lh5.googleusercontent.com/bKXI4GtBMHRo_ZrOAYzBo3SeMLTGPHg-cwrOa8sXVCM_7rnwRE0aYMREi3i3uxjjyX0Xf2-6GlKVQZifjIdrK4z62Pyz2WPAlyIRCdqJnGhSMp-qDyf9MpkUN3OdcVwHnY2GFZxB68c">
            <a:extLst>
              <a:ext uri="{FF2B5EF4-FFF2-40B4-BE49-F238E27FC236}">
                <a16:creationId xmlns:a16="http://schemas.microsoft.com/office/drawing/2014/main" id="{A478013C-1684-4CD7-BF89-3705B90303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836" y="18619454"/>
            <a:ext cx="3299993" cy="2925291"/>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65C02784-652D-45F5-BCD4-EDE67936C2F2}"/>
              </a:ext>
            </a:extLst>
          </p:cNvPr>
          <p:cNvSpPr/>
          <p:nvPr/>
        </p:nvSpPr>
        <p:spPr>
          <a:xfrm>
            <a:off x="1094954" y="18619454"/>
            <a:ext cx="328878" cy="359190"/>
          </a:xfrm>
          <a:prstGeom prst="rect">
            <a:avLst/>
          </a:prstGeom>
        </p:spPr>
        <p:txBody>
          <a:bodyPr wrap="square">
            <a:spAutoFit/>
          </a:bodyPr>
          <a:lstStyle/>
          <a:p>
            <a:pPr defTabSz="914400"/>
            <a:r>
              <a:rPr lang="en-US" sz="1400" b="1" dirty="0">
                <a:solidFill>
                  <a:srgbClr val="000000"/>
                </a:solidFill>
                <a:latin typeface="Century Gothic" panose="020B0502020202020204" pitchFamily="34" charset="0"/>
              </a:rPr>
              <a:t>N</a:t>
            </a:r>
            <a:endParaRPr lang="en-US" sz="1800" dirty="0">
              <a:solidFill>
                <a:prstClr val="black"/>
              </a:solidFill>
              <a:latin typeface="Century Gothic" panose="020F0302020204030204"/>
            </a:endParaRPr>
          </a:p>
        </p:txBody>
      </p:sp>
      <p:sp>
        <p:nvSpPr>
          <p:cNvPr id="60" name="Arrow: Up 59">
            <a:extLst>
              <a:ext uri="{FF2B5EF4-FFF2-40B4-BE49-F238E27FC236}">
                <a16:creationId xmlns:a16="http://schemas.microsoft.com/office/drawing/2014/main" id="{4EA869AF-093D-42CF-A479-421DAC06E500}"/>
              </a:ext>
            </a:extLst>
          </p:cNvPr>
          <p:cNvSpPr/>
          <p:nvPr/>
        </p:nvSpPr>
        <p:spPr>
          <a:xfrm>
            <a:off x="1157816" y="18888538"/>
            <a:ext cx="203156" cy="235468"/>
          </a:xfrm>
          <a:prstGeom prst="upArrow">
            <a:avLst/>
          </a:prstGeom>
          <a:solidFill>
            <a:sysClr val="windowText" lastClr="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cxnSp>
        <p:nvCxnSpPr>
          <p:cNvPr id="61" name="Straight Connector 60">
            <a:extLst>
              <a:ext uri="{FF2B5EF4-FFF2-40B4-BE49-F238E27FC236}">
                <a16:creationId xmlns:a16="http://schemas.microsoft.com/office/drawing/2014/main" id="{CB723874-5E43-45EC-9538-DD2976EF1439}"/>
              </a:ext>
            </a:extLst>
          </p:cNvPr>
          <p:cNvCxnSpPr>
            <a:cxnSpLocks/>
          </p:cNvCxnSpPr>
          <p:nvPr/>
        </p:nvCxnSpPr>
        <p:spPr>
          <a:xfrm>
            <a:off x="4304088" y="18830596"/>
            <a:ext cx="3477428" cy="1026837"/>
          </a:xfrm>
          <a:prstGeom prst="line">
            <a:avLst/>
          </a:prstGeom>
          <a:noFill/>
          <a:ln w="9525" cap="flat" cmpd="sng" algn="ctr">
            <a:solidFill>
              <a:sysClr val="windowText" lastClr="000000"/>
            </a:solidFill>
            <a:prstDash val="dash"/>
            <a:round/>
            <a:headEnd type="none" w="med" len="med"/>
            <a:tailEnd type="none" w="med" len="med"/>
          </a:ln>
          <a:effectLst/>
        </p:spPr>
      </p:cxnSp>
      <p:cxnSp>
        <p:nvCxnSpPr>
          <p:cNvPr id="65" name="Straight Connector 64">
            <a:extLst>
              <a:ext uri="{FF2B5EF4-FFF2-40B4-BE49-F238E27FC236}">
                <a16:creationId xmlns:a16="http://schemas.microsoft.com/office/drawing/2014/main" id="{BC052938-231F-470C-B62D-B37DE99562B1}"/>
              </a:ext>
            </a:extLst>
          </p:cNvPr>
          <p:cNvCxnSpPr>
            <a:cxnSpLocks/>
          </p:cNvCxnSpPr>
          <p:nvPr/>
        </p:nvCxnSpPr>
        <p:spPr>
          <a:xfrm flipV="1">
            <a:off x="4372372" y="20326072"/>
            <a:ext cx="3409144" cy="1962678"/>
          </a:xfrm>
          <a:prstGeom prst="line">
            <a:avLst/>
          </a:prstGeom>
          <a:noFill/>
          <a:ln w="9525" cap="flat" cmpd="sng" algn="ctr">
            <a:solidFill>
              <a:sysClr val="windowText" lastClr="000000"/>
            </a:solidFill>
            <a:prstDash val="dash"/>
            <a:round/>
            <a:headEnd type="none" w="med" len="med"/>
            <a:tailEnd type="none" w="med" len="med"/>
          </a:ln>
          <a:effectLst/>
        </p:spPr>
      </p:cxnSp>
      <p:sp>
        <p:nvSpPr>
          <p:cNvPr id="72" name="TextBox 71">
            <a:extLst>
              <a:ext uri="{FF2B5EF4-FFF2-40B4-BE49-F238E27FC236}">
                <a16:creationId xmlns:a16="http://schemas.microsoft.com/office/drawing/2014/main" id="{F41434E2-ECC3-4874-8522-CE22C41F4245}"/>
              </a:ext>
            </a:extLst>
          </p:cNvPr>
          <p:cNvSpPr txBox="1"/>
          <p:nvPr/>
        </p:nvSpPr>
        <p:spPr>
          <a:xfrm>
            <a:off x="860201" y="13132120"/>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Objectives</a:t>
            </a:r>
          </a:p>
        </p:txBody>
      </p:sp>
      <p:sp>
        <p:nvSpPr>
          <p:cNvPr id="73" name="Text Placeholder 16">
            <a:extLst>
              <a:ext uri="{FF2B5EF4-FFF2-40B4-BE49-F238E27FC236}">
                <a16:creationId xmlns:a16="http://schemas.microsoft.com/office/drawing/2014/main" id="{BDC4A156-D1CF-4D3E-AF21-A5552C7EA505}"/>
              </a:ext>
            </a:extLst>
          </p:cNvPr>
          <p:cNvSpPr txBox="1">
            <a:spLocks/>
          </p:cNvSpPr>
          <p:nvPr/>
        </p:nvSpPr>
        <p:spPr>
          <a:xfrm>
            <a:off x="860201" y="13970850"/>
            <a:ext cx="12014581" cy="37186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lnSpc>
                <a:spcPct val="100000"/>
              </a:lnSpc>
              <a:spcBef>
                <a:spcPts val="600"/>
              </a:spcBef>
              <a:buClr>
                <a:srgbClr val="389CC4"/>
              </a:buClr>
              <a:buFont typeface="Wingdings 3" panose="05040102010807070707" pitchFamily="18" charset="2"/>
              <a:buChar char=""/>
            </a:pPr>
            <a:r>
              <a:rPr lang="en-US" sz="2800" b="1" dirty="0">
                <a:solidFill>
                  <a:srgbClr val="389CC4"/>
                </a:solidFill>
              </a:rPr>
              <a:t>Detect</a:t>
            </a:r>
            <a:r>
              <a:rPr lang="en-US" sz="2800" dirty="0">
                <a:solidFill>
                  <a:schemeClr val="tx1">
                    <a:lumMod val="75000"/>
                    <a:lumOff val="25000"/>
                  </a:schemeClr>
                </a:solidFill>
              </a:rPr>
              <a:t> floating </a:t>
            </a:r>
            <a:r>
              <a:rPr lang="en-US" sz="2800" i="1" dirty="0">
                <a:solidFill>
                  <a:schemeClr val="tx1">
                    <a:lumMod val="75000"/>
                    <a:lumOff val="25000"/>
                  </a:schemeClr>
                </a:solidFill>
              </a:rPr>
              <a:t>Cladophora </a:t>
            </a:r>
            <a:r>
              <a:rPr lang="en-US" sz="2800" dirty="0">
                <a:solidFill>
                  <a:schemeClr val="tx1">
                    <a:lumMod val="75000"/>
                    <a:lumOff val="25000"/>
                  </a:schemeClr>
                </a:solidFill>
              </a:rPr>
              <a:t>from multispectral satellite imagery utilizing chlorophyll-a as an indicator</a:t>
            </a:r>
            <a:endParaRPr lang="en-US" sz="2800" b="1" dirty="0">
              <a:solidFill>
                <a:schemeClr val="tx1">
                  <a:lumMod val="75000"/>
                  <a:lumOff val="25000"/>
                </a:schemeClr>
              </a:solidFill>
            </a:endParaRPr>
          </a:p>
          <a:p>
            <a:pPr fontAlgn="base">
              <a:lnSpc>
                <a:spcPct val="100000"/>
              </a:lnSpc>
              <a:spcBef>
                <a:spcPts val="600"/>
              </a:spcBef>
              <a:buClr>
                <a:srgbClr val="389CC4"/>
              </a:buClr>
              <a:buFont typeface="Wingdings 3" panose="05040102010807070707" pitchFamily="18" charset="2"/>
              <a:buChar char=""/>
            </a:pPr>
            <a:r>
              <a:rPr lang="en-US" sz="2800" b="1" dirty="0">
                <a:solidFill>
                  <a:srgbClr val="389CC4"/>
                </a:solidFill>
              </a:rPr>
              <a:t>Compare</a:t>
            </a:r>
            <a:r>
              <a:rPr lang="en-US" sz="2800" b="1" dirty="0">
                <a:solidFill>
                  <a:schemeClr val="tx1">
                    <a:lumMod val="75000"/>
                    <a:lumOff val="25000"/>
                  </a:schemeClr>
                </a:solidFill>
              </a:rPr>
              <a:t> </a:t>
            </a:r>
            <a:r>
              <a:rPr lang="en-US" sz="2800" dirty="0">
                <a:solidFill>
                  <a:schemeClr val="tx1">
                    <a:lumMod val="75000"/>
                    <a:lumOff val="25000"/>
                  </a:schemeClr>
                </a:solidFill>
              </a:rPr>
              <a:t>the efficacy of two multispectral satellite sensors for chlorophyll-a detection </a:t>
            </a:r>
            <a:endParaRPr lang="en-US" sz="2800" b="1" dirty="0">
              <a:solidFill>
                <a:schemeClr val="tx1">
                  <a:lumMod val="75000"/>
                  <a:lumOff val="25000"/>
                </a:schemeClr>
              </a:solidFill>
            </a:endParaRPr>
          </a:p>
          <a:p>
            <a:pPr fontAlgn="base">
              <a:lnSpc>
                <a:spcPct val="100000"/>
              </a:lnSpc>
              <a:spcBef>
                <a:spcPts val="600"/>
              </a:spcBef>
              <a:buClr>
                <a:srgbClr val="389CC4"/>
              </a:buClr>
              <a:buFont typeface="Wingdings 3" panose="05040102010807070707" pitchFamily="18" charset="2"/>
              <a:buChar char=""/>
            </a:pPr>
            <a:r>
              <a:rPr lang="en-US" sz="2800" b="1" dirty="0">
                <a:solidFill>
                  <a:srgbClr val="389CC4"/>
                </a:solidFill>
              </a:rPr>
              <a:t>Predict</a:t>
            </a:r>
            <a:r>
              <a:rPr lang="en-US" sz="2800" b="1" dirty="0">
                <a:solidFill>
                  <a:schemeClr val="tx1">
                    <a:lumMod val="75000"/>
                    <a:lumOff val="25000"/>
                  </a:schemeClr>
                </a:solidFill>
              </a:rPr>
              <a:t> </a:t>
            </a:r>
            <a:r>
              <a:rPr lang="en-US" sz="2800" dirty="0">
                <a:solidFill>
                  <a:schemeClr val="tx1">
                    <a:lumMod val="75000"/>
                    <a:lumOff val="25000"/>
                  </a:schemeClr>
                </a:solidFill>
              </a:rPr>
              <a:t>the trajectory of </a:t>
            </a:r>
            <a:r>
              <a:rPr lang="en-US" sz="2800" i="1" dirty="0">
                <a:solidFill>
                  <a:schemeClr val="tx1">
                    <a:lumMod val="75000"/>
                    <a:lumOff val="25000"/>
                  </a:schemeClr>
                </a:solidFill>
              </a:rPr>
              <a:t>Cladophora </a:t>
            </a:r>
            <a:r>
              <a:rPr lang="en-US" sz="2800" dirty="0">
                <a:solidFill>
                  <a:schemeClr val="tx1">
                    <a:lumMod val="75000"/>
                    <a:lumOff val="25000"/>
                  </a:schemeClr>
                </a:solidFill>
              </a:rPr>
              <a:t>transport by modeling seasonal surface water currents</a:t>
            </a:r>
            <a:endParaRPr lang="en-US" sz="2800" b="1" dirty="0">
              <a:solidFill>
                <a:schemeClr val="tx1">
                  <a:lumMod val="75000"/>
                  <a:lumOff val="25000"/>
                </a:schemeClr>
              </a:solidFill>
            </a:endParaRPr>
          </a:p>
          <a:p>
            <a:pPr>
              <a:lnSpc>
                <a:spcPct val="100000"/>
              </a:lnSpc>
              <a:spcBef>
                <a:spcPts val="600"/>
              </a:spcBef>
              <a:buClr>
                <a:srgbClr val="389CC4"/>
              </a:buClr>
              <a:buFont typeface="Wingdings 3" panose="05040102010807070707" pitchFamily="18" charset="2"/>
              <a:buChar char=""/>
            </a:pPr>
            <a:r>
              <a:rPr lang="en-US" sz="2800" b="1" dirty="0">
                <a:solidFill>
                  <a:srgbClr val="389CC4"/>
                </a:solidFill>
              </a:rPr>
              <a:t>Provide</a:t>
            </a:r>
            <a:r>
              <a:rPr lang="en-US" sz="2800" b="1" dirty="0">
                <a:solidFill>
                  <a:schemeClr val="tx1">
                    <a:lumMod val="75000"/>
                    <a:lumOff val="25000"/>
                  </a:schemeClr>
                </a:solidFill>
              </a:rPr>
              <a:t> </a:t>
            </a:r>
            <a:r>
              <a:rPr lang="en-US" sz="2800" dirty="0">
                <a:solidFill>
                  <a:schemeClr val="tx1">
                    <a:lumMod val="75000"/>
                    <a:lumOff val="25000"/>
                  </a:schemeClr>
                </a:solidFill>
              </a:rPr>
              <a:t>decision-support to project partner by identifying areas where </a:t>
            </a:r>
            <a:r>
              <a:rPr lang="en-US" sz="2800" i="1" dirty="0">
                <a:solidFill>
                  <a:schemeClr val="tx1">
                    <a:lumMod val="75000"/>
                    <a:lumOff val="25000"/>
                  </a:schemeClr>
                </a:solidFill>
              </a:rPr>
              <a:t>Cladophora </a:t>
            </a:r>
            <a:r>
              <a:rPr lang="en-US" sz="2800" dirty="0">
                <a:solidFill>
                  <a:schemeClr val="tx1">
                    <a:lumMod val="75000"/>
                    <a:lumOff val="25000"/>
                  </a:schemeClr>
                </a:solidFill>
              </a:rPr>
              <a:t>is likely to wash ashore</a:t>
            </a:r>
          </a:p>
        </p:txBody>
      </p:sp>
      <p:sp>
        <p:nvSpPr>
          <p:cNvPr id="76" name="TextBox 75">
            <a:extLst>
              <a:ext uri="{FF2B5EF4-FFF2-40B4-BE49-F238E27FC236}">
                <a16:creationId xmlns:a16="http://schemas.microsoft.com/office/drawing/2014/main" id="{3804316A-1F77-4B8A-A5F8-87FACBBBC962}"/>
              </a:ext>
            </a:extLst>
          </p:cNvPr>
          <p:cNvSpPr txBox="1"/>
          <p:nvPr/>
        </p:nvSpPr>
        <p:spPr>
          <a:xfrm>
            <a:off x="859767" y="24547424"/>
            <a:ext cx="11407715"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Methodology</a:t>
            </a:r>
          </a:p>
        </p:txBody>
      </p:sp>
      <p:sp>
        <p:nvSpPr>
          <p:cNvPr id="132" name="Rectangle 131">
            <a:extLst>
              <a:ext uri="{FF2B5EF4-FFF2-40B4-BE49-F238E27FC236}">
                <a16:creationId xmlns:a16="http://schemas.microsoft.com/office/drawing/2014/main" id="{5A9CAB94-7E3B-410A-9506-B5A98F9BDA1C}"/>
              </a:ext>
            </a:extLst>
          </p:cNvPr>
          <p:cNvSpPr/>
          <p:nvPr/>
        </p:nvSpPr>
        <p:spPr>
          <a:xfrm>
            <a:off x="3572413" y="25505330"/>
            <a:ext cx="7184153" cy="4948355"/>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133" name="Rectangle 132">
            <a:extLst>
              <a:ext uri="{FF2B5EF4-FFF2-40B4-BE49-F238E27FC236}">
                <a16:creationId xmlns:a16="http://schemas.microsoft.com/office/drawing/2014/main" id="{FD020EAD-B7EC-4A86-9519-D7A374E2998C}"/>
              </a:ext>
            </a:extLst>
          </p:cNvPr>
          <p:cNvSpPr/>
          <p:nvPr/>
        </p:nvSpPr>
        <p:spPr>
          <a:xfrm>
            <a:off x="10978593" y="25505327"/>
            <a:ext cx="2289303" cy="4948355"/>
          </a:xfrm>
          <a:prstGeom prst="rect">
            <a:avLst/>
          </a:prstGeom>
          <a:solidFill>
            <a:sysClr val="window" lastClr="FFFFFF">
              <a:lumMod val="95000"/>
            </a:sys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134" name="Rectangle 133">
            <a:extLst>
              <a:ext uri="{FF2B5EF4-FFF2-40B4-BE49-F238E27FC236}">
                <a16:creationId xmlns:a16="http://schemas.microsoft.com/office/drawing/2014/main" id="{9200BDEE-A061-46B8-BC89-B67BD72F9C31}"/>
              </a:ext>
            </a:extLst>
          </p:cNvPr>
          <p:cNvSpPr/>
          <p:nvPr/>
        </p:nvSpPr>
        <p:spPr>
          <a:xfrm>
            <a:off x="3776990" y="25977270"/>
            <a:ext cx="2587674" cy="3084589"/>
          </a:xfrm>
          <a:prstGeom prst="rect">
            <a:avLst/>
          </a:prstGeom>
          <a:solidFill>
            <a:srgbClr val="F19D19">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135" name="Rectangle 134">
            <a:extLst>
              <a:ext uri="{FF2B5EF4-FFF2-40B4-BE49-F238E27FC236}">
                <a16:creationId xmlns:a16="http://schemas.microsoft.com/office/drawing/2014/main" id="{F16B62EA-4456-4C4D-9401-F6E1F6B85702}"/>
              </a:ext>
            </a:extLst>
          </p:cNvPr>
          <p:cNvSpPr/>
          <p:nvPr/>
        </p:nvSpPr>
        <p:spPr>
          <a:xfrm>
            <a:off x="1014936" y="25497896"/>
            <a:ext cx="2351735" cy="4955792"/>
          </a:xfrm>
          <a:prstGeom prst="rect">
            <a:avLst/>
          </a:prstGeom>
          <a:solidFill>
            <a:sysClr val="window" lastClr="FFFFFF">
              <a:lumMod val="95000"/>
            </a:sys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136" name="Rectangle: Rounded Corners 135">
            <a:extLst>
              <a:ext uri="{FF2B5EF4-FFF2-40B4-BE49-F238E27FC236}">
                <a16:creationId xmlns:a16="http://schemas.microsoft.com/office/drawing/2014/main" id="{9F85B405-271B-4CB7-9CD0-5977395FCD28}"/>
              </a:ext>
            </a:extLst>
          </p:cNvPr>
          <p:cNvSpPr/>
          <p:nvPr/>
        </p:nvSpPr>
        <p:spPr>
          <a:xfrm>
            <a:off x="1229607" y="26381936"/>
            <a:ext cx="1824641" cy="1139384"/>
          </a:xfrm>
          <a:prstGeom prst="roundRect">
            <a:avLst/>
          </a:prstGeom>
          <a:gradFill rotWithShape="1">
            <a:gsLst>
              <a:gs pos="0">
                <a:srgbClr val="1D9A78">
                  <a:lumMod val="110000"/>
                  <a:satMod val="105000"/>
                  <a:tint val="67000"/>
                </a:srgbClr>
              </a:gs>
              <a:gs pos="50000">
                <a:srgbClr val="1D9A78">
                  <a:lumMod val="105000"/>
                  <a:satMod val="103000"/>
                  <a:tint val="73000"/>
                </a:srgbClr>
              </a:gs>
              <a:gs pos="100000">
                <a:srgbClr val="1D9A78">
                  <a:lumMod val="105000"/>
                  <a:satMod val="109000"/>
                  <a:tint val="81000"/>
                </a:srgbClr>
              </a:gs>
            </a:gsLst>
            <a:lin ang="5400000" scaled="0"/>
          </a:gradFill>
          <a:ln w="6350" cap="flat" cmpd="sng" algn="ctr">
            <a:solidFill>
              <a:srgbClr val="1D9A7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ea typeface="+mn-ea"/>
                <a:cs typeface="+mn-cs"/>
              </a:rPr>
              <a:t>NASA Earth Observations: Landsat 8 OLI </a:t>
            </a:r>
          </a:p>
        </p:txBody>
      </p:sp>
      <p:sp>
        <p:nvSpPr>
          <p:cNvPr id="137" name="Rectangle: Rounded Corners 136">
            <a:extLst>
              <a:ext uri="{FF2B5EF4-FFF2-40B4-BE49-F238E27FC236}">
                <a16:creationId xmlns:a16="http://schemas.microsoft.com/office/drawing/2014/main" id="{67F56844-13C3-4D3A-AAF4-F583A4E171ED}"/>
              </a:ext>
            </a:extLst>
          </p:cNvPr>
          <p:cNvSpPr/>
          <p:nvPr/>
        </p:nvSpPr>
        <p:spPr>
          <a:xfrm>
            <a:off x="1229607" y="27762004"/>
            <a:ext cx="1824641" cy="1139384"/>
          </a:xfrm>
          <a:prstGeom prst="roundRect">
            <a:avLst/>
          </a:prstGeom>
          <a:gradFill rotWithShape="1">
            <a:gsLst>
              <a:gs pos="0">
                <a:srgbClr val="1D9A78">
                  <a:lumMod val="110000"/>
                  <a:satMod val="105000"/>
                  <a:tint val="67000"/>
                </a:srgbClr>
              </a:gs>
              <a:gs pos="50000">
                <a:srgbClr val="1D9A78">
                  <a:lumMod val="105000"/>
                  <a:satMod val="103000"/>
                  <a:tint val="73000"/>
                </a:srgbClr>
              </a:gs>
              <a:gs pos="100000">
                <a:srgbClr val="1D9A78">
                  <a:lumMod val="105000"/>
                  <a:satMod val="109000"/>
                  <a:tint val="81000"/>
                </a:srgbClr>
              </a:gs>
            </a:gsLst>
            <a:lin ang="5400000" scaled="0"/>
          </a:gradFill>
          <a:ln w="6350" cap="flat" cmpd="sng" algn="ctr">
            <a:solidFill>
              <a:srgbClr val="1D9A7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ea typeface="+mn-ea"/>
                <a:cs typeface="+mn-cs"/>
              </a:rPr>
              <a:t>ESA Earth Observations: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ea typeface="+mn-ea"/>
                <a:cs typeface="+mn-cs"/>
              </a:rPr>
              <a:t>Sentinel-2 MSI</a:t>
            </a:r>
          </a:p>
        </p:txBody>
      </p:sp>
      <p:sp>
        <p:nvSpPr>
          <p:cNvPr id="138" name="Rectangle: Rounded Corners 137">
            <a:extLst>
              <a:ext uri="{FF2B5EF4-FFF2-40B4-BE49-F238E27FC236}">
                <a16:creationId xmlns:a16="http://schemas.microsoft.com/office/drawing/2014/main" id="{8F05B17F-303A-412D-A32F-0372EF99EADD}"/>
              </a:ext>
            </a:extLst>
          </p:cNvPr>
          <p:cNvSpPr/>
          <p:nvPr/>
        </p:nvSpPr>
        <p:spPr>
          <a:xfrm>
            <a:off x="1229607" y="29142073"/>
            <a:ext cx="1824640" cy="1139384"/>
          </a:xfrm>
          <a:prstGeom prst="roundRect">
            <a:avLst/>
          </a:prstGeom>
          <a:gradFill rotWithShape="1">
            <a:gsLst>
              <a:gs pos="0">
                <a:srgbClr val="1D6FA9">
                  <a:lumMod val="110000"/>
                  <a:satMod val="105000"/>
                  <a:tint val="67000"/>
                </a:srgbClr>
              </a:gs>
              <a:gs pos="50000">
                <a:srgbClr val="1D6FA9">
                  <a:lumMod val="105000"/>
                  <a:satMod val="103000"/>
                  <a:tint val="73000"/>
                </a:srgbClr>
              </a:gs>
              <a:gs pos="100000">
                <a:srgbClr val="1D6FA9">
                  <a:lumMod val="105000"/>
                  <a:satMod val="109000"/>
                  <a:tint val="81000"/>
                </a:srgbClr>
              </a:gs>
            </a:gsLst>
            <a:lin ang="5400000" scaled="0"/>
          </a:gradFill>
          <a:ln w="6350" cap="flat" cmpd="sng" algn="ctr">
            <a:solidFill>
              <a:srgbClr val="1D6FA9"/>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ea typeface="+mn-ea"/>
                <a:cs typeface="+mn-cs"/>
              </a:rPr>
              <a:t>NOAA Modeled Surface Current Data</a:t>
            </a:r>
          </a:p>
        </p:txBody>
      </p:sp>
      <p:sp>
        <p:nvSpPr>
          <p:cNvPr id="139" name="Oval 138">
            <a:extLst>
              <a:ext uri="{FF2B5EF4-FFF2-40B4-BE49-F238E27FC236}">
                <a16:creationId xmlns:a16="http://schemas.microsoft.com/office/drawing/2014/main" id="{BF059020-BE01-446D-8240-3BAD093679AA}"/>
              </a:ext>
            </a:extLst>
          </p:cNvPr>
          <p:cNvSpPr/>
          <p:nvPr/>
        </p:nvSpPr>
        <p:spPr>
          <a:xfrm>
            <a:off x="4051771" y="26381936"/>
            <a:ext cx="1918273" cy="1139384"/>
          </a:xfrm>
          <a:prstGeom prst="ellipse">
            <a:avLst/>
          </a:prstGeom>
          <a:gradFill rotWithShape="1">
            <a:gsLst>
              <a:gs pos="0">
                <a:srgbClr val="1D9A78">
                  <a:lumMod val="110000"/>
                  <a:satMod val="105000"/>
                  <a:tint val="67000"/>
                </a:srgbClr>
              </a:gs>
              <a:gs pos="50000">
                <a:srgbClr val="1D9A78">
                  <a:lumMod val="105000"/>
                  <a:satMod val="103000"/>
                  <a:tint val="73000"/>
                </a:srgbClr>
              </a:gs>
              <a:gs pos="100000">
                <a:srgbClr val="1D9A78">
                  <a:lumMod val="105000"/>
                  <a:satMod val="109000"/>
                  <a:tint val="81000"/>
                </a:srgbClr>
              </a:gs>
            </a:gsLst>
            <a:lin ang="5400000" scaled="0"/>
          </a:gradFill>
          <a:ln w="6350" cap="flat" cmpd="sng" algn="ctr">
            <a:solidFill>
              <a:srgbClr val="1D9A7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ea typeface="+mn-ea"/>
                <a:cs typeface="+mn-cs"/>
              </a:rPr>
              <a:t>O’Reilly Band Ratio OC2</a:t>
            </a:r>
          </a:p>
        </p:txBody>
      </p:sp>
      <p:cxnSp>
        <p:nvCxnSpPr>
          <p:cNvPr id="140" name="Straight Arrow Connector 139">
            <a:extLst>
              <a:ext uri="{FF2B5EF4-FFF2-40B4-BE49-F238E27FC236}">
                <a16:creationId xmlns:a16="http://schemas.microsoft.com/office/drawing/2014/main" id="{A3046C10-1B1F-4C87-9976-26E6B8F22738}"/>
              </a:ext>
            </a:extLst>
          </p:cNvPr>
          <p:cNvCxnSpPr>
            <a:cxnSpLocks/>
            <a:stCxn id="137" idx="3"/>
            <a:endCxn id="152" idx="2"/>
          </p:cNvCxnSpPr>
          <p:nvPr/>
        </p:nvCxnSpPr>
        <p:spPr>
          <a:xfrm>
            <a:off x="3054248" y="28331697"/>
            <a:ext cx="997523" cy="4420"/>
          </a:xfrm>
          <a:prstGeom prst="straightConnector1">
            <a:avLst/>
          </a:prstGeom>
          <a:noFill/>
          <a:ln w="6350" cap="flat" cmpd="sng" algn="ctr">
            <a:solidFill>
              <a:sysClr val="windowText" lastClr="000000"/>
            </a:solidFill>
            <a:prstDash val="solid"/>
            <a:miter lim="800000"/>
            <a:headEnd w="lg" len="lg"/>
            <a:tailEnd type="triangle"/>
          </a:ln>
          <a:effectLst/>
        </p:spPr>
      </p:cxnSp>
      <p:sp>
        <p:nvSpPr>
          <p:cNvPr id="141" name="Oval 140">
            <a:extLst>
              <a:ext uri="{FF2B5EF4-FFF2-40B4-BE49-F238E27FC236}">
                <a16:creationId xmlns:a16="http://schemas.microsoft.com/office/drawing/2014/main" id="{711D8200-DFD1-4747-9C78-2B2D1B4B8AB2}"/>
              </a:ext>
            </a:extLst>
          </p:cNvPr>
          <p:cNvSpPr/>
          <p:nvPr/>
        </p:nvSpPr>
        <p:spPr>
          <a:xfrm>
            <a:off x="4051771" y="29142073"/>
            <a:ext cx="1918273" cy="1139384"/>
          </a:xfrm>
          <a:prstGeom prst="ellipse">
            <a:avLst/>
          </a:prstGeom>
          <a:gradFill rotWithShape="1">
            <a:gsLst>
              <a:gs pos="0">
                <a:srgbClr val="1D6FA9">
                  <a:lumMod val="110000"/>
                  <a:satMod val="105000"/>
                  <a:tint val="67000"/>
                </a:srgbClr>
              </a:gs>
              <a:gs pos="50000">
                <a:srgbClr val="1D6FA9">
                  <a:lumMod val="105000"/>
                  <a:satMod val="103000"/>
                  <a:tint val="73000"/>
                </a:srgbClr>
              </a:gs>
              <a:gs pos="100000">
                <a:srgbClr val="1D6FA9">
                  <a:lumMod val="105000"/>
                  <a:satMod val="109000"/>
                  <a:tint val="81000"/>
                </a:srgbClr>
              </a:gs>
            </a:gsLst>
            <a:lin ang="5400000" scaled="0"/>
          </a:gradFill>
          <a:ln w="6350" cap="flat" cmpd="sng" algn="ctr">
            <a:solidFill>
              <a:srgbClr val="1D6FA9"/>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ea typeface="+mn-ea"/>
                <a:cs typeface="+mn-cs"/>
              </a:rPr>
              <a:t>Current Averages Calculated</a:t>
            </a:r>
          </a:p>
        </p:txBody>
      </p:sp>
      <p:cxnSp>
        <p:nvCxnSpPr>
          <p:cNvPr id="142" name="Straight Arrow Connector 141">
            <a:extLst>
              <a:ext uri="{FF2B5EF4-FFF2-40B4-BE49-F238E27FC236}">
                <a16:creationId xmlns:a16="http://schemas.microsoft.com/office/drawing/2014/main" id="{B69524E7-D33C-4864-9C46-A535EF39465A}"/>
              </a:ext>
            </a:extLst>
          </p:cNvPr>
          <p:cNvCxnSpPr>
            <a:cxnSpLocks/>
            <a:endCxn id="141" idx="2"/>
          </p:cNvCxnSpPr>
          <p:nvPr/>
        </p:nvCxnSpPr>
        <p:spPr>
          <a:xfrm>
            <a:off x="2933209" y="29711765"/>
            <a:ext cx="1118562" cy="0"/>
          </a:xfrm>
          <a:prstGeom prst="straightConnector1">
            <a:avLst/>
          </a:prstGeom>
          <a:noFill/>
          <a:ln w="6350" cap="flat" cmpd="sng" algn="ctr">
            <a:solidFill>
              <a:sysClr val="windowText" lastClr="000000"/>
            </a:solidFill>
            <a:prstDash val="solid"/>
            <a:miter lim="800000"/>
            <a:tailEnd type="triangle"/>
          </a:ln>
          <a:effectLst/>
        </p:spPr>
      </p:cxnSp>
      <p:cxnSp>
        <p:nvCxnSpPr>
          <p:cNvPr id="143" name="Straight Arrow Connector 142">
            <a:extLst>
              <a:ext uri="{FF2B5EF4-FFF2-40B4-BE49-F238E27FC236}">
                <a16:creationId xmlns:a16="http://schemas.microsoft.com/office/drawing/2014/main" id="{6022B262-AF67-4864-9CF8-CD57009012DC}"/>
              </a:ext>
            </a:extLst>
          </p:cNvPr>
          <p:cNvCxnSpPr>
            <a:cxnSpLocks/>
          </p:cNvCxnSpPr>
          <p:nvPr/>
        </p:nvCxnSpPr>
        <p:spPr>
          <a:xfrm>
            <a:off x="5970045" y="29711766"/>
            <a:ext cx="739913" cy="0"/>
          </a:xfrm>
          <a:prstGeom prst="straightConnector1">
            <a:avLst/>
          </a:prstGeom>
          <a:noFill/>
          <a:ln w="6350" cap="flat" cmpd="sng" algn="ctr">
            <a:solidFill>
              <a:sysClr val="windowText" lastClr="000000"/>
            </a:solidFill>
            <a:prstDash val="solid"/>
            <a:miter lim="800000"/>
            <a:tailEnd type="triangle"/>
          </a:ln>
          <a:effectLst/>
        </p:spPr>
      </p:cxnSp>
      <p:cxnSp>
        <p:nvCxnSpPr>
          <p:cNvPr id="144" name="Straight Arrow Connector 143">
            <a:extLst>
              <a:ext uri="{FF2B5EF4-FFF2-40B4-BE49-F238E27FC236}">
                <a16:creationId xmlns:a16="http://schemas.microsoft.com/office/drawing/2014/main" id="{412CA0B2-BCA2-4C4F-A64A-54DB0BDF2AD8}"/>
              </a:ext>
            </a:extLst>
          </p:cNvPr>
          <p:cNvCxnSpPr>
            <a:cxnSpLocks/>
          </p:cNvCxnSpPr>
          <p:nvPr/>
        </p:nvCxnSpPr>
        <p:spPr>
          <a:xfrm flipV="1">
            <a:off x="5970045" y="27879802"/>
            <a:ext cx="685100" cy="451896"/>
          </a:xfrm>
          <a:prstGeom prst="straightConnector1">
            <a:avLst/>
          </a:prstGeom>
          <a:noFill/>
          <a:ln w="6350" cap="flat" cmpd="sng" algn="ctr">
            <a:solidFill>
              <a:sysClr val="windowText" lastClr="000000"/>
            </a:solidFill>
            <a:prstDash val="solid"/>
            <a:miter lim="800000"/>
            <a:tailEnd type="triangle"/>
          </a:ln>
          <a:effectLst/>
        </p:spPr>
      </p:cxnSp>
      <p:sp>
        <p:nvSpPr>
          <p:cNvPr id="145" name="Rectangle: Rounded Corners 144">
            <a:extLst>
              <a:ext uri="{FF2B5EF4-FFF2-40B4-BE49-F238E27FC236}">
                <a16:creationId xmlns:a16="http://schemas.microsoft.com/office/drawing/2014/main" id="{6B9D0A8C-923D-4049-9AB6-897984945BD9}"/>
              </a:ext>
            </a:extLst>
          </p:cNvPr>
          <p:cNvSpPr/>
          <p:nvPr/>
        </p:nvSpPr>
        <p:spPr>
          <a:xfrm>
            <a:off x="6697977" y="26868918"/>
            <a:ext cx="1788182" cy="1556086"/>
          </a:xfrm>
          <a:prstGeom prst="roundRect">
            <a:avLst/>
          </a:prstGeom>
          <a:gradFill rotWithShape="1">
            <a:gsLst>
              <a:gs pos="0">
                <a:srgbClr val="8BC145">
                  <a:lumMod val="110000"/>
                  <a:satMod val="105000"/>
                  <a:tint val="67000"/>
                </a:srgbClr>
              </a:gs>
              <a:gs pos="50000">
                <a:srgbClr val="8BC145">
                  <a:lumMod val="105000"/>
                  <a:satMod val="103000"/>
                  <a:tint val="73000"/>
                </a:srgbClr>
              </a:gs>
              <a:gs pos="100000">
                <a:srgbClr val="8BC145">
                  <a:lumMod val="105000"/>
                  <a:satMod val="109000"/>
                  <a:tint val="81000"/>
                </a:srgbClr>
              </a:gs>
            </a:gsLst>
            <a:lin ang="5400000" scaled="0"/>
          </a:gradFill>
          <a:ln w="6350" cap="flat" cmpd="sng" algn="ctr">
            <a:solidFill>
              <a:srgbClr val="8BC14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ea typeface="+mn-ea"/>
                <a:cs typeface="+mn-cs"/>
              </a:rPr>
              <a:t>Floating Algae Location</a:t>
            </a:r>
          </a:p>
        </p:txBody>
      </p:sp>
      <p:sp>
        <p:nvSpPr>
          <p:cNvPr id="146" name="Rectangle: Rounded Corners 145">
            <a:extLst>
              <a:ext uri="{FF2B5EF4-FFF2-40B4-BE49-F238E27FC236}">
                <a16:creationId xmlns:a16="http://schemas.microsoft.com/office/drawing/2014/main" id="{CAE0C0AC-9F4B-47B2-957B-D766E21BCC56}"/>
              </a:ext>
            </a:extLst>
          </p:cNvPr>
          <p:cNvSpPr/>
          <p:nvPr/>
        </p:nvSpPr>
        <p:spPr>
          <a:xfrm>
            <a:off x="6709958" y="28725371"/>
            <a:ext cx="1780299" cy="1556086"/>
          </a:xfrm>
          <a:prstGeom prst="roundRect">
            <a:avLst/>
          </a:prstGeom>
          <a:gradFill rotWithShape="1">
            <a:gsLst>
              <a:gs pos="0">
                <a:srgbClr val="36AFCE">
                  <a:lumMod val="110000"/>
                  <a:satMod val="105000"/>
                  <a:tint val="67000"/>
                </a:srgbClr>
              </a:gs>
              <a:gs pos="50000">
                <a:srgbClr val="36AFCE">
                  <a:lumMod val="105000"/>
                  <a:satMod val="103000"/>
                  <a:tint val="73000"/>
                </a:srgbClr>
              </a:gs>
              <a:gs pos="100000">
                <a:srgbClr val="36AFCE">
                  <a:lumMod val="105000"/>
                  <a:satMod val="109000"/>
                  <a:tint val="81000"/>
                </a:srgbClr>
              </a:gs>
            </a:gsLst>
            <a:lin ang="5400000" scaled="0"/>
          </a:gradFill>
          <a:ln w="6350" cap="flat" cmpd="sng" algn="ctr">
            <a:solidFill>
              <a:srgbClr val="36AFC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ea typeface="+mn-ea"/>
                <a:cs typeface="+mn-cs"/>
              </a:rPr>
              <a:t>Direction and Magnitude of Surface Currents</a:t>
            </a:r>
          </a:p>
        </p:txBody>
      </p:sp>
      <p:cxnSp>
        <p:nvCxnSpPr>
          <p:cNvPr id="147" name="Straight Arrow Connector 146">
            <a:extLst>
              <a:ext uri="{FF2B5EF4-FFF2-40B4-BE49-F238E27FC236}">
                <a16:creationId xmlns:a16="http://schemas.microsoft.com/office/drawing/2014/main" id="{C085D6D9-AC3D-4654-B78B-ABFF2159682B}"/>
              </a:ext>
            </a:extLst>
          </p:cNvPr>
          <p:cNvCxnSpPr>
            <a:cxnSpLocks/>
            <a:stCxn id="146" idx="3"/>
          </p:cNvCxnSpPr>
          <p:nvPr/>
        </p:nvCxnSpPr>
        <p:spPr>
          <a:xfrm flipV="1">
            <a:off x="8490257" y="29132077"/>
            <a:ext cx="546747" cy="371337"/>
          </a:xfrm>
          <a:prstGeom prst="straightConnector1">
            <a:avLst/>
          </a:prstGeom>
          <a:noFill/>
          <a:ln w="6350" cap="flat" cmpd="sng" algn="ctr">
            <a:solidFill>
              <a:sysClr val="windowText" lastClr="000000"/>
            </a:solidFill>
            <a:prstDash val="solid"/>
            <a:miter lim="800000"/>
            <a:tailEnd type="triangle"/>
          </a:ln>
          <a:effectLst/>
        </p:spPr>
      </p:cxnSp>
      <p:cxnSp>
        <p:nvCxnSpPr>
          <p:cNvPr id="148" name="Straight Arrow Connector 147">
            <a:extLst>
              <a:ext uri="{FF2B5EF4-FFF2-40B4-BE49-F238E27FC236}">
                <a16:creationId xmlns:a16="http://schemas.microsoft.com/office/drawing/2014/main" id="{0C5E6FD2-A44D-4A4D-993A-D7A2789F2256}"/>
              </a:ext>
            </a:extLst>
          </p:cNvPr>
          <p:cNvCxnSpPr>
            <a:cxnSpLocks/>
            <a:stCxn id="145" idx="3"/>
          </p:cNvCxnSpPr>
          <p:nvPr/>
        </p:nvCxnSpPr>
        <p:spPr>
          <a:xfrm>
            <a:off x="8486159" y="27646961"/>
            <a:ext cx="550845" cy="494532"/>
          </a:xfrm>
          <a:prstGeom prst="straightConnector1">
            <a:avLst/>
          </a:prstGeom>
          <a:noFill/>
          <a:ln w="6350" cap="flat" cmpd="sng" algn="ctr">
            <a:solidFill>
              <a:sysClr val="windowText" lastClr="000000"/>
            </a:solidFill>
            <a:prstDash val="solid"/>
            <a:miter lim="800000"/>
            <a:tailEnd type="triangle"/>
          </a:ln>
          <a:effectLst/>
        </p:spPr>
      </p:cxnSp>
      <p:sp>
        <p:nvSpPr>
          <p:cNvPr id="149" name="Oval 148">
            <a:extLst>
              <a:ext uri="{FF2B5EF4-FFF2-40B4-BE49-F238E27FC236}">
                <a16:creationId xmlns:a16="http://schemas.microsoft.com/office/drawing/2014/main" id="{4688D348-0B5C-41D0-9FBB-E7CF77860997}"/>
              </a:ext>
            </a:extLst>
          </p:cNvPr>
          <p:cNvSpPr/>
          <p:nvPr/>
        </p:nvSpPr>
        <p:spPr>
          <a:xfrm>
            <a:off x="8999741" y="27385606"/>
            <a:ext cx="1414913" cy="2519453"/>
          </a:xfrm>
          <a:prstGeom prst="ellipse">
            <a:avLst/>
          </a:prstGeom>
          <a:gradFill rotWithShape="1">
            <a:gsLst>
              <a:gs pos="0">
                <a:srgbClr val="F19D19">
                  <a:lumMod val="110000"/>
                  <a:satMod val="105000"/>
                  <a:tint val="67000"/>
                </a:srgbClr>
              </a:gs>
              <a:gs pos="50000">
                <a:srgbClr val="F19D19">
                  <a:lumMod val="105000"/>
                  <a:satMod val="103000"/>
                  <a:tint val="73000"/>
                </a:srgbClr>
              </a:gs>
              <a:gs pos="100000">
                <a:srgbClr val="F19D19">
                  <a:lumMod val="105000"/>
                  <a:satMod val="109000"/>
                  <a:tint val="81000"/>
                </a:srgbClr>
              </a:gs>
            </a:gsLst>
            <a:lin ang="5400000" scaled="0"/>
          </a:gradFill>
          <a:ln w="6350" cap="flat" cmpd="sng" algn="ctr">
            <a:solidFill>
              <a:srgbClr val="F19D19"/>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ea typeface="+mn-ea"/>
                <a:cs typeface="+mn-cs"/>
              </a:rPr>
              <a:t>ArcGIS Pro Particle Track Tool</a:t>
            </a:r>
          </a:p>
        </p:txBody>
      </p:sp>
      <p:cxnSp>
        <p:nvCxnSpPr>
          <p:cNvPr id="150" name="Straight Arrow Connector 149">
            <a:extLst>
              <a:ext uri="{FF2B5EF4-FFF2-40B4-BE49-F238E27FC236}">
                <a16:creationId xmlns:a16="http://schemas.microsoft.com/office/drawing/2014/main" id="{BB18FE02-5E73-43BD-833E-A8219A445FD6}"/>
              </a:ext>
            </a:extLst>
          </p:cNvPr>
          <p:cNvCxnSpPr>
            <a:cxnSpLocks/>
            <a:stCxn id="149" idx="6"/>
            <a:endCxn id="151" idx="1"/>
          </p:cNvCxnSpPr>
          <p:nvPr/>
        </p:nvCxnSpPr>
        <p:spPr>
          <a:xfrm>
            <a:off x="10414654" y="28645332"/>
            <a:ext cx="897379" cy="4582"/>
          </a:xfrm>
          <a:prstGeom prst="straightConnector1">
            <a:avLst/>
          </a:prstGeom>
          <a:noFill/>
          <a:ln w="6350" cap="flat" cmpd="sng" algn="ctr">
            <a:solidFill>
              <a:sysClr val="windowText" lastClr="000000"/>
            </a:solidFill>
            <a:prstDash val="solid"/>
            <a:miter lim="800000"/>
            <a:tailEnd type="triangle"/>
          </a:ln>
          <a:effectLst/>
        </p:spPr>
      </p:cxnSp>
      <p:sp>
        <p:nvSpPr>
          <p:cNvPr id="151" name="Rectangle: Rounded Corners 150">
            <a:extLst>
              <a:ext uri="{FF2B5EF4-FFF2-40B4-BE49-F238E27FC236}">
                <a16:creationId xmlns:a16="http://schemas.microsoft.com/office/drawing/2014/main" id="{A55E9B13-F29A-4DF5-9703-1CAC192C7171}"/>
              </a:ext>
            </a:extLst>
          </p:cNvPr>
          <p:cNvSpPr/>
          <p:nvPr/>
        </p:nvSpPr>
        <p:spPr>
          <a:xfrm>
            <a:off x="11312032" y="27818011"/>
            <a:ext cx="1589418" cy="1663808"/>
          </a:xfrm>
          <a:prstGeom prst="roundRect">
            <a:avLst/>
          </a:prstGeom>
          <a:gradFill rotWithShape="1">
            <a:gsLst>
              <a:gs pos="0">
                <a:srgbClr val="B74919">
                  <a:lumMod val="110000"/>
                  <a:satMod val="105000"/>
                  <a:tint val="67000"/>
                </a:srgbClr>
              </a:gs>
              <a:gs pos="50000">
                <a:srgbClr val="B74919">
                  <a:lumMod val="105000"/>
                  <a:satMod val="103000"/>
                  <a:tint val="73000"/>
                </a:srgbClr>
              </a:gs>
              <a:gs pos="100000">
                <a:srgbClr val="B74919">
                  <a:lumMod val="105000"/>
                  <a:satMod val="109000"/>
                  <a:tint val="81000"/>
                </a:srgbClr>
              </a:gs>
            </a:gsLst>
            <a:lin ang="5400000" scaled="0"/>
          </a:gradFill>
          <a:ln w="6350" cap="flat" cmpd="sng" algn="ctr">
            <a:solidFill>
              <a:srgbClr val="B74919"/>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75000"/>
                    <a:lumOff val="25000"/>
                  </a:schemeClr>
                </a:solidFill>
                <a:effectLst/>
                <a:uLnTx/>
                <a:uFillTx/>
                <a:ea typeface="+mn-ea"/>
                <a:cs typeface="+mn-cs"/>
              </a:rPr>
              <a:t>Predictive Washup Map</a:t>
            </a:r>
          </a:p>
        </p:txBody>
      </p:sp>
      <p:sp>
        <p:nvSpPr>
          <p:cNvPr id="152" name="Oval 151">
            <a:extLst>
              <a:ext uri="{FF2B5EF4-FFF2-40B4-BE49-F238E27FC236}">
                <a16:creationId xmlns:a16="http://schemas.microsoft.com/office/drawing/2014/main" id="{37C25029-B887-4D44-8D02-10BA4690ED46}"/>
              </a:ext>
            </a:extLst>
          </p:cNvPr>
          <p:cNvSpPr/>
          <p:nvPr/>
        </p:nvSpPr>
        <p:spPr>
          <a:xfrm>
            <a:off x="4051771" y="27766425"/>
            <a:ext cx="1918273" cy="1139384"/>
          </a:xfrm>
          <a:prstGeom prst="ellipse">
            <a:avLst/>
          </a:prstGeom>
          <a:gradFill rotWithShape="1">
            <a:gsLst>
              <a:gs pos="0">
                <a:srgbClr val="1D9A78">
                  <a:lumMod val="110000"/>
                  <a:satMod val="105000"/>
                  <a:tint val="67000"/>
                </a:srgbClr>
              </a:gs>
              <a:gs pos="50000">
                <a:srgbClr val="1D9A78">
                  <a:lumMod val="105000"/>
                  <a:satMod val="103000"/>
                  <a:tint val="73000"/>
                </a:srgbClr>
              </a:gs>
              <a:gs pos="100000">
                <a:srgbClr val="1D9A78">
                  <a:lumMod val="105000"/>
                  <a:satMod val="109000"/>
                  <a:tint val="81000"/>
                </a:srgbClr>
              </a:gs>
            </a:gsLst>
            <a:lin ang="5400000" scaled="0"/>
          </a:gradFill>
          <a:ln w="6350" cap="flat" cmpd="sng" algn="ctr">
            <a:solidFill>
              <a:srgbClr val="1D9A7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ea typeface="+mn-ea"/>
                <a:cs typeface="+mn-cs"/>
              </a:rPr>
              <a:t>Moses 3 Band Red Edge</a:t>
            </a:r>
          </a:p>
        </p:txBody>
      </p:sp>
      <p:sp>
        <p:nvSpPr>
          <p:cNvPr id="153" name="TextBox 152">
            <a:extLst>
              <a:ext uri="{FF2B5EF4-FFF2-40B4-BE49-F238E27FC236}">
                <a16:creationId xmlns:a16="http://schemas.microsoft.com/office/drawing/2014/main" id="{F0B722D3-068A-42D8-8EDE-DFFAA3622005}"/>
              </a:ext>
            </a:extLst>
          </p:cNvPr>
          <p:cNvSpPr txBox="1"/>
          <p:nvPr/>
        </p:nvSpPr>
        <p:spPr>
          <a:xfrm>
            <a:off x="1592822" y="25509422"/>
            <a:ext cx="1240726" cy="5232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1">
                    <a:lumMod val="75000"/>
                    <a:lumOff val="25000"/>
                  </a:schemeClr>
                </a:solidFill>
                <a:effectLst/>
                <a:uLnTx/>
                <a:uFillTx/>
              </a:rPr>
              <a:t>Inputs</a:t>
            </a:r>
          </a:p>
        </p:txBody>
      </p:sp>
      <p:cxnSp>
        <p:nvCxnSpPr>
          <p:cNvPr id="154" name="Straight Arrow Connector 153">
            <a:extLst>
              <a:ext uri="{FF2B5EF4-FFF2-40B4-BE49-F238E27FC236}">
                <a16:creationId xmlns:a16="http://schemas.microsoft.com/office/drawing/2014/main" id="{34862E64-DCAD-40CB-82AE-E58E94541F49}"/>
              </a:ext>
            </a:extLst>
          </p:cNvPr>
          <p:cNvCxnSpPr>
            <a:cxnSpLocks/>
            <a:endCxn id="139" idx="2"/>
          </p:cNvCxnSpPr>
          <p:nvPr/>
        </p:nvCxnSpPr>
        <p:spPr>
          <a:xfrm>
            <a:off x="2933210" y="26944999"/>
            <a:ext cx="1118561" cy="6630"/>
          </a:xfrm>
          <a:prstGeom prst="straightConnector1">
            <a:avLst/>
          </a:prstGeom>
          <a:noFill/>
          <a:ln w="6350" cap="flat" cmpd="sng" algn="ctr">
            <a:solidFill>
              <a:sysClr val="windowText" lastClr="000000"/>
            </a:solidFill>
            <a:prstDash val="solid"/>
            <a:miter lim="800000"/>
            <a:headEnd w="lg" len="lg"/>
            <a:tailEnd type="triangle"/>
          </a:ln>
          <a:effectLst/>
        </p:spPr>
      </p:cxnSp>
      <p:cxnSp>
        <p:nvCxnSpPr>
          <p:cNvPr id="155" name="Straight Arrow Connector 154">
            <a:extLst>
              <a:ext uri="{FF2B5EF4-FFF2-40B4-BE49-F238E27FC236}">
                <a16:creationId xmlns:a16="http://schemas.microsoft.com/office/drawing/2014/main" id="{03677BD9-26FA-47D3-A0B0-B3D183A45686}"/>
              </a:ext>
            </a:extLst>
          </p:cNvPr>
          <p:cNvCxnSpPr>
            <a:cxnSpLocks/>
          </p:cNvCxnSpPr>
          <p:nvPr/>
        </p:nvCxnSpPr>
        <p:spPr>
          <a:xfrm>
            <a:off x="5970044" y="26956047"/>
            <a:ext cx="685101" cy="513045"/>
          </a:xfrm>
          <a:prstGeom prst="straightConnector1">
            <a:avLst/>
          </a:prstGeom>
          <a:noFill/>
          <a:ln w="6350" cap="flat" cmpd="sng" algn="ctr">
            <a:solidFill>
              <a:sysClr val="windowText" lastClr="000000"/>
            </a:solidFill>
            <a:prstDash val="solid"/>
            <a:miter lim="800000"/>
            <a:tailEnd type="triangle"/>
          </a:ln>
          <a:effectLst/>
        </p:spPr>
      </p:cxnSp>
      <p:sp>
        <p:nvSpPr>
          <p:cNvPr id="156" name="TextBox 155">
            <a:extLst>
              <a:ext uri="{FF2B5EF4-FFF2-40B4-BE49-F238E27FC236}">
                <a16:creationId xmlns:a16="http://schemas.microsoft.com/office/drawing/2014/main" id="{76AC03F5-4F9D-4C35-8908-2844ADF1FDD0}"/>
              </a:ext>
            </a:extLst>
          </p:cNvPr>
          <p:cNvSpPr txBox="1"/>
          <p:nvPr/>
        </p:nvSpPr>
        <p:spPr>
          <a:xfrm>
            <a:off x="4833207" y="25465208"/>
            <a:ext cx="5058513" cy="5232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1">
                    <a:lumMod val="75000"/>
                    <a:lumOff val="25000"/>
                  </a:schemeClr>
                </a:solidFill>
                <a:effectLst/>
                <a:uLnTx/>
                <a:uFillTx/>
              </a:rPr>
              <a:t>Automated Steps in ArcGIS Pro</a:t>
            </a:r>
          </a:p>
        </p:txBody>
      </p:sp>
      <p:sp>
        <p:nvSpPr>
          <p:cNvPr id="157" name="TextBox 156">
            <a:extLst>
              <a:ext uri="{FF2B5EF4-FFF2-40B4-BE49-F238E27FC236}">
                <a16:creationId xmlns:a16="http://schemas.microsoft.com/office/drawing/2014/main" id="{45F7D616-87C6-464B-AAE8-4E1F7DBD5577}"/>
              </a:ext>
            </a:extLst>
          </p:cNvPr>
          <p:cNvSpPr txBox="1"/>
          <p:nvPr/>
        </p:nvSpPr>
        <p:spPr>
          <a:xfrm>
            <a:off x="11574608" y="25508319"/>
            <a:ext cx="1326841" cy="5232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1">
                    <a:lumMod val="75000"/>
                    <a:lumOff val="25000"/>
                  </a:schemeClr>
                </a:solidFill>
                <a:effectLst/>
                <a:uLnTx/>
                <a:uFillTx/>
              </a:rPr>
              <a:t>Output</a:t>
            </a:r>
          </a:p>
        </p:txBody>
      </p:sp>
      <p:sp>
        <p:nvSpPr>
          <p:cNvPr id="158" name="TextBox 157">
            <a:extLst>
              <a:ext uri="{FF2B5EF4-FFF2-40B4-BE49-F238E27FC236}">
                <a16:creationId xmlns:a16="http://schemas.microsoft.com/office/drawing/2014/main" id="{4CDB3080-C540-4868-B2C1-858BA7E6B0C8}"/>
              </a:ext>
            </a:extLst>
          </p:cNvPr>
          <p:cNvSpPr txBox="1"/>
          <p:nvPr/>
        </p:nvSpPr>
        <p:spPr>
          <a:xfrm>
            <a:off x="3697241" y="25999586"/>
            <a:ext cx="2853121" cy="36933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Chlorophyll-a Algorithms </a:t>
            </a:r>
          </a:p>
        </p:txBody>
      </p:sp>
      <p:sp>
        <p:nvSpPr>
          <p:cNvPr id="159" name="TextBox 158">
            <a:extLst>
              <a:ext uri="{FF2B5EF4-FFF2-40B4-BE49-F238E27FC236}">
                <a16:creationId xmlns:a16="http://schemas.microsoft.com/office/drawing/2014/main" id="{6A35B47E-1E14-444E-B7AB-459BA16FCEE7}"/>
              </a:ext>
            </a:extLst>
          </p:cNvPr>
          <p:cNvSpPr txBox="1"/>
          <p:nvPr/>
        </p:nvSpPr>
        <p:spPr>
          <a:xfrm>
            <a:off x="859767" y="22886097"/>
            <a:ext cx="11407715"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Project Partners</a:t>
            </a:r>
          </a:p>
        </p:txBody>
      </p:sp>
      <p:sp>
        <p:nvSpPr>
          <p:cNvPr id="6" name="Rectangle 5">
            <a:extLst>
              <a:ext uri="{FF2B5EF4-FFF2-40B4-BE49-F238E27FC236}">
                <a16:creationId xmlns:a16="http://schemas.microsoft.com/office/drawing/2014/main" id="{32CF2F23-2E0C-4495-8E9A-F46D573A6D3C}"/>
              </a:ext>
            </a:extLst>
          </p:cNvPr>
          <p:cNvSpPr/>
          <p:nvPr/>
        </p:nvSpPr>
        <p:spPr>
          <a:xfrm>
            <a:off x="859767" y="23731706"/>
            <a:ext cx="8821454" cy="646331"/>
          </a:xfrm>
          <a:prstGeom prst="rect">
            <a:avLst/>
          </a:prstGeom>
        </p:spPr>
        <p:txBody>
          <a:bodyPr wrap="none">
            <a:spAutoFit/>
          </a:bodyPr>
          <a:lstStyle/>
          <a:p>
            <a:pPr marL="571500" indent="-571500">
              <a:buClr>
                <a:srgbClr val="389CC4"/>
              </a:buClr>
              <a:buFont typeface="Wingdings 3" panose="05040102010807070707" pitchFamily="18" charset="2"/>
              <a:buChar char="}"/>
            </a:pPr>
            <a:r>
              <a:rPr lang="en-US" sz="3600" b="1" dirty="0">
                <a:solidFill>
                  <a:schemeClr val="tx1">
                    <a:lumMod val="75000"/>
                    <a:lumOff val="25000"/>
                  </a:schemeClr>
                </a:solidFill>
                <a:latin typeface="Garamond" panose="02020404030301010803" pitchFamily="18" charset="0"/>
              </a:rPr>
              <a:t>Groundwork USA</a:t>
            </a:r>
            <a:r>
              <a:rPr lang="en-US" sz="3600" dirty="0">
                <a:solidFill>
                  <a:schemeClr val="tx1">
                    <a:lumMod val="75000"/>
                    <a:lumOff val="25000"/>
                  </a:schemeClr>
                </a:solidFill>
                <a:latin typeface="Garamond" panose="02020404030301010803" pitchFamily="18" charset="0"/>
              </a:rPr>
              <a:t>, Groundwork Milwaukee</a:t>
            </a:r>
            <a:endParaRPr lang="en-US" sz="8000" dirty="0">
              <a:solidFill>
                <a:schemeClr val="tx1">
                  <a:lumMod val="75000"/>
                  <a:lumOff val="25000"/>
                </a:schemeClr>
              </a:solidFill>
            </a:endParaRPr>
          </a:p>
        </p:txBody>
      </p:sp>
      <p:sp>
        <p:nvSpPr>
          <p:cNvPr id="161" name="TextBox 160">
            <a:extLst>
              <a:ext uri="{FF2B5EF4-FFF2-40B4-BE49-F238E27FC236}">
                <a16:creationId xmlns:a16="http://schemas.microsoft.com/office/drawing/2014/main" id="{98EB06AE-D263-42A6-852E-67CD6DDB5103}"/>
              </a:ext>
            </a:extLst>
          </p:cNvPr>
          <p:cNvSpPr txBox="1"/>
          <p:nvPr/>
        </p:nvSpPr>
        <p:spPr>
          <a:xfrm>
            <a:off x="13591582" y="4991636"/>
            <a:ext cx="1101036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Results</a:t>
            </a:r>
          </a:p>
        </p:txBody>
      </p:sp>
      <p:sp>
        <p:nvSpPr>
          <p:cNvPr id="7" name="Rectangle 6">
            <a:extLst>
              <a:ext uri="{FF2B5EF4-FFF2-40B4-BE49-F238E27FC236}">
                <a16:creationId xmlns:a16="http://schemas.microsoft.com/office/drawing/2014/main" id="{E26776D8-A380-4B48-8E65-83432896EC30}"/>
              </a:ext>
            </a:extLst>
          </p:cNvPr>
          <p:cNvSpPr/>
          <p:nvPr/>
        </p:nvSpPr>
        <p:spPr>
          <a:xfrm>
            <a:off x="13638474" y="30975538"/>
            <a:ext cx="12840253" cy="2554545"/>
          </a:xfrm>
          <a:prstGeom prst="rect">
            <a:avLst/>
          </a:prstGeom>
        </p:spPr>
        <p:txBody>
          <a:bodyPr wrap="square">
            <a:spAutoFit/>
          </a:bodyPr>
          <a:lstStyle/>
          <a:p>
            <a:r>
              <a:rPr lang="en-US" sz="2000" b="1" dirty="0">
                <a:solidFill>
                  <a:schemeClr val="tx1">
                    <a:lumMod val="75000"/>
                    <a:lumOff val="25000"/>
                  </a:schemeClr>
                </a:solidFill>
              </a:rPr>
              <a:t>Lawrence Hoffman, </a:t>
            </a:r>
            <a:r>
              <a:rPr lang="en-US" sz="2000" dirty="0">
                <a:solidFill>
                  <a:schemeClr val="tx1">
                    <a:lumMod val="75000"/>
                    <a:lumOff val="25000"/>
                  </a:schemeClr>
                </a:solidFill>
              </a:rPr>
              <a:t>GIS Program Manager (Groundwork </a:t>
            </a:r>
            <a:r>
              <a:rPr lang="en-US" sz="2000" dirty="0" smtClean="0">
                <a:solidFill>
                  <a:schemeClr val="tx1">
                    <a:lumMod val="75000"/>
                    <a:lumOff val="25000"/>
                  </a:schemeClr>
                </a:solidFill>
              </a:rPr>
              <a:t>Milwaukee), </a:t>
            </a:r>
            <a:r>
              <a:rPr lang="en-US" sz="2000" b="1" dirty="0" err="1" smtClean="0">
                <a:solidFill>
                  <a:schemeClr val="tx1">
                    <a:lumMod val="75000"/>
                    <a:lumOff val="25000"/>
                  </a:schemeClr>
                </a:solidFill>
              </a:rPr>
              <a:t>Deneine</a:t>
            </a:r>
            <a:r>
              <a:rPr lang="en-US" sz="2000" b="1" dirty="0" smtClean="0">
                <a:solidFill>
                  <a:schemeClr val="tx1">
                    <a:lumMod val="75000"/>
                    <a:lumOff val="25000"/>
                  </a:schemeClr>
                </a:solidFill>
              </a:rPr>
              <a:t> </a:t>
            </a:r>
            <a:r>
              <a:rPr lang="en-US" sz="2000" b="1" dirty="0">
                <a:solidFill>
                  <a:schemeClr val="tx1">
                    <a:lumMod val="75000"/>
                    <a:lumOff val="25000"/>
                  </a:schemeClr>
                </a:solidFill>
              </a:rPr>
              <a:t>Christa Powell,</a:t>
            </a:r>
            <a:r>
              <a:rPr lang="en-US" sz="2000" dirty="0">
                <a:solidFill>
                  <a:schemeClr val="tx1">
                    <a:lumMod val="75000"/>
                    <a:lumOff val="25000"/>
                  </a:schemeClr>
                </a:solidFill>
              </a:rPr>
              <a:t> Executive Director (Groundwork </a:t>
            </a:r>
            <a:r>
              <a:rPr lang="en-US" sz="2000" dirty="0" smtClean="0">
                <a:solidFill>
                  <a:schemeClr val="tx1">
                    <a:lumMod val="75000"/>
                    <a:lumOff val="25000"/>
                  </a:schemeClr>
                </a:solidFill>
              </a:rPr>
              <a:t>Milwaukee),</a:t>
            </a:r>
            <a:r>
              <a:rPr lang="en-US" sz="2000" b="1" dirty="0" smtClean="0">
                <a:solidFill>
                  <a:schemeClr val="tx1">
                    <a:lumMod val="75000"/>
                    <a:lumOff val="25000"/>
                  </a:schemeClr>
                </a:solidFill>
              </a:rPr>
              <a:t> Dr</a:t>
            </a:r>
            <a:r>
              <a:rPr lang="en-US" sz="2000" b="1" dirty="0">
                <a:solidFill>
                  <a:schemeClr val="tx1">
                    <a:lumMod val="75000"/>
                    <a:lumOff val="25000"/>
                  </a:schemeClr>
                </a:solidFill>
              </a:rPr>
              <a:t>. Juan Torres-Perez</a:t>
            </a:r>
            <a:r>
              <a:rPr lang="en-US" sz="2000" dirty="0">
                <a:solidFill>
                  <a:schemeClr val="tx1">
                    <a:lumMod val="75000"/>
                    <a:lumOff val="25000"/>
                  </a:schemeClr>
                </a:solidFill>
              </a:rPr>
              <a:t>, Science Advisor (Bay Area Environmental Research Institute, NASA Ames Research </a:t>
            </a:r>
            <a:r>
              <a:rPr lang="en-US" sz="2000" dirty="0" smtClean="0">
                <a:solidFill>
                  <a:schemeClr val="tx1">
                    <a:lumMod val="75000"/>
                    <a:lumOff val="25000"/>
                  </a:schemeClr>
                </a:solidFill>
              </a:rPr>
              <a:t>Center), </a:t>
            </a:r>
            <a:r>
              <a:rPr lang="en-US" sz="2000" b="1" dirty="0" smtClean="0">
                <a:solidFill>
                  <a:schemeClr val="tx1">
                    <a:lumMod val="75000"/>
                    <a:lumOff val="25000"/>
                  </a:schemeClr>
                </a:solidFill>
              </a:rPr>
              <a:t>Dr</a:t>
            </a:r>
            <a:r>
              <a:rPr lang="en-US" sz="2000" b="1" dirty="0">
                <a:solidFill>
                  <a:schemeClr val="tx1">
                    <a:lumMod val="75000"/>
                    <a:lumOff val="25000"/>
                  </a:schemeClr>
                </a:solidFill>
              </a:rPr>
              <a:t>. Sherry Palacios</a:t>
            </a:r>
            <a:r>
              <a:rPr lang="en-US" sz="2000" dirty="0">
                <a:solidFill>
                  <a:schemeClr val="tx1">
                    <a:lumMod val="75000"/>
                    <a:lumOff val="25000"/>
                  </a:schemeClr>
                </a:solidFill>
              </a:rPr>
              <a:t>, Science Advisor (Bay Area Environmental Research Institute, NASA Ames Research </a:t>
            </a:r>
            <a:r>
              <a:rPr lang="en-US" sz="2000" dirty="0" smtClean="0">
                <a:solidFill>
                  <a:schemeClr val="tx1">
                    <a:lumMod val="75000"/>
                    <a:lumOff val="25000"/>
                  </a:schemeClr>
                </a:solidFill>
              </a:rPr>
              <a:t>Center), </a:t>
            </a:r>
            <a:r>
              <a:rPr lang="en-US" sz="2000" b="1" dirty="0" smtClean="0">
                <a:solidFill>
                  <a:schemeClr val="tx1">
                    <a:lumMod val="75000"/>
                    <a:lumOff val="25000"/>
                  </a:schemeClr>
                </a:solidFill>
              </a:rPr>
              <a:t>Dr</a:t>
            </a:r>
            <a:r>
              <a:rPr lang="en-US" sz="2000" b="1" dirty="0">
                <a:solidFill>
                  <a:schemeClr val="tx1">
                    <a:lumMod val="75000"/>
                    <a:lumOff val="25000"/>
                  </a:schemeClr>
                </a:solidFill>
              </a:rPr>
              <a:t>. Kenton Ross</a:t>
            </a:r>
            <a:r>
              <a:rPr lang="en-US" sz="2000" dirty="0">
                <a:solidFill>
                  <a:schemeClr val="tx1">
                    <a:lumMod val="75000"/>
                    <a:lumOff val="25000"/>
                  </a:schemeClr>
                </a:solidFill>
              </a:rPr>
              <a:t>,</a:t>
            </a:r>
            <a:r>
              <a:rPr lang="en-US" sz="2000" b="1" dirty="0">
                <a:solidFill>
                  <a:schemeClr val="tx1">
                    <a:lumMod val="75000"/>
                    <a:lumOff val="25000"/>
                  </a:schemeClr>
                </a:solidFill>
              </a:rPr>
              <a:t> </a:t>
            </a:r>
            <a:r>
              <a:rPr lang="en-US" sz="2000" dirty="0">
                <a:solidFill>
                  <a:schemeClr val="tx1">
                    <a:lumMod val="75000"/>
                    <a:lumOff val="25000"/>
                  </a:schemeClr>
                </a:solidFill>
              </a:rPr>
              <a:t>Mentor,</a:t>
            </a:r>
            <a:r>
              <a:rPr lang="en-US" sz="2000" b="1" dirty="0">
                <a:solidFill>
                  <a:schemeClr val="tx1">
                    <a:lumMod val="75000"/>
                    <a:lumOff val="25000"/>
                  </a:schemeClr>
                </a:solidFill>
              </a:rPr>
              <a:t> </a:t>
            </a:r>
            <a:r>
              <a:rPr lang="en-US" sz="2000" dirty="0">
                <a:solidFill>
                  <a:schemeClr val="tx1">
                    <a:lumMod val="75000"/>
                    <a:lumOff val="25000"/>
                  </a:schemeClr>
                </a:solidFill>
              </a:rPr>
              <a:t>(NASA Langley Research </a:t>
            </a:r>
            <a:r>
              <a:rPr lang="en-US" sz="2000" dirty="0" smtClean="0">
                <a:solidFill>
                  <a:schemeClr val="tx1">
                    <a:lumMod val="75000"/>
                    <a:lumOff val="25000"/>
                  </a:schemeClr>
                </a:solidFill>
              </a:rPr>
              <a:t>Center), </a:t>
            </a:r>
            <a:r>
              <a:rPr lang="en-US" sz="2000" b="1" dirty="0" smtClean="0">
                <a:solidFill>
                  <a:schemeClr val="tx1">
                    <a:lumMod val="75000"/>
                    <a:lumOff val="25000"/>
                  </a:schemeClr>
                </a:solidFill>
              </a:rPr>
              <a:t>Joe </a:t>
            </a:r>
            <a:r>
              <a:rPr lang="en-US" sz="2000" b="1" dirty="0">
                <a:solidFill>
                  <a:schemeClr val="tx1">
                    <a:lumMod val="75000"/>
                    <a:lumOff val="25000"/>
                  </a:schemeClr>
                </a:solidFill>
              </a:rPr>
              <a:t>Spruce </a:t>
            </a:r>
            <a:r>
              <a:rPr lang="en-US" sz="2000" dirty="0">
                <a:solidFill>
                  <a:schemeClr val="tx1">
                    <a:lumMod val="75000"/>
                    <a:lumOff val="25000"/>
                  </a:schemeClr>
                </a:solidFill>
              </a:rPr>
              <a:t>(Science Systems and Applications, Inc</a:t>
            </a:r>
            <a:r>
              <a:rPr lang="en-US" sz="2000" dirty="0" smtClean="0">
                <a:solidFill>
                  <a:schemeClr val="tx1">
                    <a:lumMod val="75000"/>
                    <a:lumOff val="25000"/>
                  </a:schemeClr>
                </a:solidFill>
              </a:rPr>
              <a:t>.), </a:t>
            </a:r>
            <a:r>
              <a:rPr lang="en-US" sz="2000" b="1" dirty="0" err="1" smtClean="0">
                <a:solidFill>
                  <a:schemeClr val="tx1">
                    <a:lumMod val="75000"/>
                    <a:lumOff val="25000"/>
                  </a:schemeClr>
                </a:solidFill>
              </a:rPr>
              <a:t>Farnaz</a:t>
            </a:r>
            <a:r>
              <a:rPr lang="en-US" sz="2000" b="1" dirty="0" smtClean="0">
                <a:solidFill>
                  <a:schemeClr val="tx1">
                    <a:lumMod val="75000"/>
                    <a:lumOff val="25000"/>
                  </a:schemeClr>
                </a:solidFill>
              </a:rPr>
              <a:t> </a:t>
            </a:r>
            <a:r>
              <a:rPr lang="en-US" sz="2000" b="1" dirty="0" err="1">
                <a:solidFill>
                  <a:schemeClr val="tx1">
                    <a:lumMod val="75000"/>
                    <a:lumOff val="25000"/>
                  </a:schemeClr>
                </a:solidFill>
              </a:rPr>
              <a:t>Bayat</a:t>
            </a:r>
            <a:r>
              <a:rPr lang="en-US" sz="2000" dirty="0">
                <a:solidFill>
                  <a:schemeClr val="tx1">
                    <a:lumMod val="75000"/>
                    <a:lumOff val="25000"/>
                  </a:schemeClr>
                </a:solidFill>
              </a:rPr>
              <a:t>, DEVELOP Center Lead (NASA Ames Research </a:t>
            </a:r>
            <a:r>
              <a:rPr lang="en-US" sz="2000" dirty="0" smtClean="0">
                <a:solidFill>
                  <a:schemeClr val="tx1">
                    <a:lumMod val="75000"/>
                    <a:lumOff val="25000"/>
                  </a:schemeClr>
                </a:solidFill>
              </a:rPr>
              <a:t>Center), </a:t>
            </a:r>
            <a:r>
              <a:rPr lang="en-US" sz="2000" b="1" dirty="0" smtClean="0">
                <a:solidFill>
                  <a:schemeClr val="tx1">
                    <a:lumMod val="75000"/>
                    <a:lumOff val="25000"/>
                  </a:schemeClr>
                </a:solidFill>
              </a:rPr>
              <a:t>Jerrold </a:t>
            </a:r>
            <a:r>
              <a:rPr lang="en-US" sz="2000" b="1" dirty="0" err="1">
                <a:solidFill>
                  <a:schemeClr val="tx1">
                    <a:lumMod val="75000"/>
                    <a:lumOff val="25000"/>
                  </a:schemeClr>
                </a:solidFill>
              </a:rPr>
              <a:t>Acdan</a:t>
            </a:r>
            <a:r>
              <a:rPr lang="en-US" sz="2000" dirty="0">
                <a:solidFill>
                  <a:schemeClr val="tx1">
                    <a:lumMod val="75000"/>
                    <a:lumOff val="25000"/>
                  </a:schemeClr>
                </a:solidFill>
              </a:rPr>
              <a:t>, DEVELOP Project Coordination Fellow (NASA Ames Research Center), DEVELOP Summer 2018 Lake Michigan Water Resources Project </a:t>
            </a:r>
            <a:r>
              <a:rPr lang="en-US" sz="2000" dirty="0" smtClean="0">
                <a:solidFill>
                  <a:schemeClr val="tx1">
                    <a:lumMod val="75000"/>
                    <a:lumOff val="25000"/>
                  </a:schemeClr>
                </a:solidFill>
              </a:rPr>
              <a:t>Lead, </a:t>
            </a:r>
            <a:r>
              <a:rPr lang="en-US" sz="2000" b="1" dirty="0" smtClean="0">
                <a:solidFill>
                  <a:schemeClr val="tx1">
                    <a:lumMod val="75000"/>
                    <a:lumOff val="25000"/>
                  </a:schemeClr>
                </a:solidFill>
              </a:rPr>
              <a:t>Steven </a:t>
            </a:r>
            <a:r>
              <a:rPr lang="en-US" sz="2000" b="1" dirty="0">
                <a:solidFill>
                  <a:schemeClr val="tx1">
                    <a:lumMod val="75000"/>
                    <a:lumOff val="25000"/>
                  </a:schemeClr>
                </a:solidFill>
              </a:rPr>
              <a:t>Chao</a:t>
            </a:r>
            <a:r>
              <a:rPr lang="en-US" sz="2000" dirty="0">
                <a:solidFill>
                  <a:schemeClr val="tx1">
                    <a:lumMod val="75000"/>
                    <a:lumOff val="25000"/>
                  </a:schemeClr>
                </a:solidFill>
              </a:rPr>
              <a:t>, DEVELOP Summer 2018 Lake Michigan Water Resources </a:t>
            </a:r>
            <a:r>
              <a:rPr lang="en-US" sz="2000" dirty="0" smtClean="0">
                <a:solidFill>
                  <a:schemeClr val="tx1">
                    <a:lumMod val="75000"/>
                    <a:lumOff val="25000"/>
                  </a:schemeClr>
                </a:solidFill>
              </a:rPr>
              <a:t>Team, </a:t>
            </a:r>
            <a:r>
              <a:rPr lang="en-US" sz="2000" b="1" dirty="0" smtClean="0">
                <a:solidFill>
                  <a:schemeClr val="tx1">
                    <a:lumMod val="75000"/>
                    <a:lumOff val="25000"/>
                  </a:schemeClr>
                </a:solidFill>
              </a:rPr>
              <a:t>Lawrence </a:t>
            </a:r>
            <a:r>
              <a:rPr lang="en-US" sz="2000" b="1" dirty="0">
                <a:solidFill>
                  <a:schemeClr val="tx1">
                    <a:lumMod val="75000"/>
                    <a:lumOff val="25000"/>
                  </a:schemeClr>
                </a:solidFill>
              </a:rPr>
              <a:t>Fujiwara</a:t>
            </a:r>
            <a:r>
              <a:rPr lang="en-US" sz="2000" dirty="0">
                <a:solidFill>
                  <a:schemeClr val="tx1">
                    <a:lumMod val="75000"/>
                    <a:lumOff val="25000"/>
                  </a:schemeClr>
                </a:solidFill>
              </a:rPr>
              <a:t>, DEVELOP Summer 2018 Lake Michigan Water Resources </a:t>
            </a:r>
            <a:r>
              <a:rPr lang="en-US" sz="2000" dirty="0" smtClean="0">
                <a:solidFill>
                  <a:schemeClr val="tx1">
                    <a:lumMod val="75000"/>
                    <a:lumOff val="25000"/>
                  </a:schemeClr>
                </a:solidFill>
              </a:rPr>
              <a:t>Team, and </a:t>
            </a:r>
            <a:r>
              <a:rPr lang="en-US" sz="2000" b="1" dirty="0" smtClean="0">
                <a:solidFill>
                  <a:schemeClr val="tx1">
                    <a:lumMod val="75000"/>
                    <a:lumOff val="25000"/>
                  </a:schemeClr>
                </a:solidFill>
              </a:rPr>
              <a:t>Ella </a:t>
            </a:r>
            <a:r>
              <a:rPr lang="en-US" sz="2000" b="1" dirty="0" err="1">
                <a:solidFill>
                  <a:schemeClr val="tx1">
                    <a:lumMod val="75000"/>
                    <a:lumOff val="25000"/>
                  </a:schemeClr>
                </a:solidFill>
              </a:rPr>
              <a:t>Golovey</a:t>
            </a:r>
            <a:r>
              <a:rPr lang="en-US" sz="2000" dirty="0">
                <a:solidFill>
                  <a:schemeClr val="tx1">
                    <a:lumMod val="75000"/>
                    <a:lumOff val="25000"/>
                  </a:schemeClr>
                </a:solidFill>
              </a:rPr>
              <a:t>, DEVELOP Summer 2018 Lake Michigan Water Resources Team</a:t>
            </a:r>
          </a:p>
        </p:txBody>
      </p:sp>
      <p:sp>
        <p:nvSpPr>
          <p:cNvPr id="162" name="TextBox 161">
            <a:extLst>
              <a:ext uri="{FF2B5EF4-FFF2-40B4-BE49-F238E27FC236}">
                <a16:creationId xmlns:a16="http://schemas.microsoft.com/office/drawing/2014/main" id="{354AD9F0-B3C8-4442-B6B8-44FD6F0F7024}"/>
              </a:ext>
            </a:extLst>
          </p:cNvPr>
          <p:cNvSpPr txBox="1"/>
          <p:nvPr/>
        </p:nvSpPr>
        <p:spPr>
          <a:xfrm>
            <a:off x="13591582" y="26477718"/>
            <a:ext cx="4542503"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Team Members</a:t>
            </a:r>
          </a:p>
        </p:txBody>
      </p:sp>
      <p:pic>
        <p:nvPicPr>
          <p:cNvPr id="164" name="Picture 163">
            <a:extLst>
              <a:ext uri="{FF2B5EF4-FFF2-40B4-BE49-F238E27FC236}">
                <a16:creationId xmlns:a16="http://schemas.microsoft.com/office/drawing/2014/main" id="{E04F8983-C9B3-4B1E-8362-1EB8A9A988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54965" y="27334317"/>
            <a:ext cx="2057404" cy="2046184"/>
          </a:xfrm>
          <a:prstGeom prst="rect">
            <a:avLst/>
          </a:prstGeom>
        </p:spPr>
      </p:pic>
      <p:sp>
        <p:nvSpPr>
          <p:cNvPr id="166" name="Text Placeholder 16">
            <a:extLst>
              <a:ext uri="{FF2B5EF4-FFF2-40B4-BE49-F238E27FC236}">
                <a16:creationId xmlns:a16="http://schemas.microsoft.com/office/drawing/2014/main" id="{BCE7CDDF-0505-4F06-8C49-E193A61E9619}"/>
              </a:ext>
            </a:extLst>
          </p:cNvPr>
          <p:cNvSpPr txBox="1">
            <a:spLocks/>
          </p:cNvSpPr>
          <p:nvPr/>
        </p:nvSpPr>
        <p:spPr>
          <a:xfrm>
            <a:off x="13600397" y="29355903"/>
            <a:ext cx="2872251" cy="90555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rPr>
              <a:t>Jashvina Devadoss</a:t>
            </a:r>
          </a:p>
          <a:p>
            <a:pPr algn="ctr">
              <a:lnSpc>
                <a:spcPct val="100000"/>
              </a:lnSpc>
              <a:spcBef>
                <a:spcPts val="0"/>
              </a:spcBef>
            </a:pPr>
            <a:r>
              <a:rPr lang="en-US" dirty="0">
                <a:solidFill>
                  <a:schemeClr val="tx1">
                    <a:lumMod val="75000"/>
                    <a:lumOff val="25000"/>
                  </a:schemeClr>
                </a:solidFill>
              </a:rPr>
              <a:t>Project Lead</a:t>
            </a:r>
          </a:p>
        </p:txBody>
      </p:sp>
      <p:sp>
        <p:nvSpPr>
          <p:cNvPr id="167" name="Text Placeholder 16">
            <a:extLst>
              <a:ext uri="{FF2B5EF4-FFF2-40B4-BE49-F238E27FC236}">
                <a16:creationId xmlns:a16="http://schemas.microsoft.com/office/drawing/2014/main" id="{9AB4E643-35C6-4899-BD0A-E5A5511EBA64}"/>
              </a:ext>
            </a:extLst>
          </p:cNvPr>
          <p:cNvSpPr txBox="1">
            <a:spLocks/>
          </p:cNvSpPr>
          <p:nvPr/>
        </p:nvSpPr>
        <p:spPr>
          <a:xfrm>
            <a:off x="16373969" y="29355903"/>
            <a:ext cx="2872251" cy="4277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Catherine Breen</a:t>
            </a:r>
          </a:p>
        </p:txBody>
      </p:sp>
      <p:sp>
        <p:nvSpPr>
          <p:cNvPr id="168" name="Text Placeholder 16">
            <a:extLst>
              <a:ext uri="{FF2B5EF4-FFF2-40B4-BE49-F238E27FC236}">
                <a16:creationId xmlns:a16="http://schemas.microsoft.com/office/drawing/2014/main" id="{62A415BC-33A1-4EBF-88D0-AEFB30A3FCD8}"/>
              </a:ext>
            </a:extLst>
          </p:cNvPr>
          <p:cNvSpPr txBox="1">
            <a:spLocks/>
          </p:cNvSpPr>
          <p:nvPr/>
        </p:nvSpPr>
        <p:spPr>
          <a:xfrm>
            <a:off x="21849982" y="29358740"/>
            <a:ext cx="3002160" cy="495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Elizabeth Looby</a:t>
            </a:r>
          </a:p>
        </p:txBody>
      </p:sp>
      <p:pic>
        <p:nvPicPr>
          <p:cNvPr id="169" name="Picture 168">
            <a:extLst>
              <a:ext uri="{FF2B5EF4-FFF2-40B4-BE49-F238E27FC236}">
                <a16:creationId xmlns:a16="http://schemas.microsoft.com/office/drawing/2014/main" id="{BA48C82E-457B-46A0-A4AC-DDC5CE96D2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81393" y="27331314"/>
            <a:ext cx="2057404" cy="2046184"/>
          </a:xfrm>
          <a:prstGeom prst="rect">
            <a:avLst/>
          </a:prstGeom>
        </p:spPr>
      </p:pic>
      <p:pic>
        <p:nvPicPr>
          <p:cNvPr id="170" name="Picture 169">
            <a:extLst>
              <a:ext uri="{FF2B5EF4-FFF2-40B4-BE49-F238E27FC236}">
                <a16:creationId xmlns:a16="http://schemas.microsoft.com/office/drawing/2014/main" id="{2DFC329E-CA5A-4A57-8ED8-0BD9E73D32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07821" y="27310691"/>
            <a:ext cx="2057404" cy="2046184"/>
          </a:xfrm>
          <a:prstGeom prst="rect">
            <a:avLst/>
          </a:prstGeom>
        </p:spPr>
      </p:pic>
      <p:pic>
        <p:nvPicPr>
          <p:cNvPr id="171" name="Picture 170">
            <a:extLst>
              <a:ext uri="{FF2B5EF4-FFF2-40B4-BE49-F238E27FC236}">
                <a16:creationId xmlns:a16="http://schemas.microsoft.com/office/drawing/2014/main" id="{C2F2FB37-A0C8-47BE-AE7F-A595272C13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28537" y="27276114"/>
            <a:ext cx="2057404" cy="2046184"/>
          </a:xfrm>
          <a:prstGeom prst="rect">
            <a:avLst/>
          </a:prstGeom>
        </p:spPr>
      </p:pic>
      <p:sp>
        <p:nvSpPr>
          <p:cNvPr id="174" name="Text Placeholder 16">
            <a:extLst>
              <a:ext uri="{FF2B5EF4-FFF2-40B4-BE49-F238E27FC236}">
                <a16:creationId xmlns:a16="http://schemas.microsoft.com/office/drawing/2014/main" id="{C1088660-4703-49B3-A5C0-64001B2979D7}"/>
              </a:ext>
            </a:extLst>
          </p:cNvPr>
          <p:cNvSpPr txBox="1">
            <a:spLocks/>
          </p:cNvSpPr>
          <p:nvPr/>
        </p:nvSpPr>
        <p:spPr>
          <a:xfrm>
            <a:off x="19076410" y="29359803"/>
            <a:ext cx="3002160" cy="47845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Genevieve Clow</a:t>
            </a:r>
          </a:p>
        </p:txBody>
      </p:sp>
      <p:pic>
        <p:nvPicPr>
          <p:cNvPr id="1032" name="Picture 8" descr="https://lh5.googleusercontent.com/MUHE5Q6CC2CHOBI5ZLanZ2aa1To0WEvPzs2eiaBZLv9gaCbEMaXUNI4v4ezz_FUOoLEGL2v-4JUbgPsCt8Qp6OPwAAd_ko5HVUxF-hDJp70crkTjTQIAgZNdKvbJJpvRCk2zsWDtlFM">
            <a:extLst>
              <a:ext uri="{FF2B5EF4-FFF2-40B4-BE49-F238E27FC236}">
                <a16:creationId xmlns:a16="http://schemas.microsoft.com/office/drawing/2014/main" id="{EC78D92B-E6F6-4B24-BBF3-5D9B026407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5051" y="31652145"/>
            <a:ext cx="2518403" cy="20587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93F85AB-6847-4273-B62E-B50627FCFDFD}"/>
              </a:ext>
            </a:extLst>
          </p:cNvPr>
          <p:cNvSpPr/>
          <p:nvPr/>
        </p:nvSpPr>
        <p:spPr>
          <a:xfrm>
            <a:off x="913452" y="32608341"/>
            <a:ext cx="3302133" cy="646331"/>
          </a:xfrm>
          <a:prstGeom prst="rect">
            <a:avLst/>
          </a:prstGeom>
        </p:spPr>
        <p:txBody>
          <a:bodyPr wrap="square">
            <a:spAutoFit/>
          </a:bodyPr>
          <a:lstStyle/>
          <a:p>
            <a:r>
              <a:rPr lang="en-US" sz="3600" b="1" dirty="0">
                <a:solidFill>
                  <a:schemeClr val="tx1">
                    <a:lumMod val="75000"/>
                    <a:lumOff val="25000"/>
                  </a:schemeClr>
                </a:solidFill>
                <a:latin typeface="Garamond" panose="02020404030301010803" pitchFamily="18" charset="0"/>
              </a:rPr>
              <a:t>Landsat 8 OLI</a:t>
            </a:r>
            <a:endParaRPr lang="en-US" b="1" dirty="0">
              <a:solidFill>
                <a:schemeClr val="tx1">
                  <a:lumMod val="75000"/>
                  <a:lumOff val="25000"/>
                </a:schemeClr>
              </a:solidFill>
            </a:endParaRPr>
          </a:p>
        </p:txBody>
      </p:sp>
      <p:pic>
        <p:nvPicPr>
          <p:cNvPr id="1034" name="Picture 10" descr="https://lh4.googleusercontent.com/bPI6NYltlXEaki0uUmRef64IBD8e-klXsHiC86TLwmwIO2JYgtJk9oai0eQnIIYEVRhTfmxgtqOEVPsailAcLN66JVVk3TySPYmbhCre74FCBTZRDDm4mF2JHPI6fR2FKD49MQpRTwI">
            <a:extLst>
              <a:ext uri="{FF2B5EF4-FFF2-40B4-BE49-F238E27FC236}">
                <a16:creationId xmlns:a16="http://schemas.microsoft.com/office/drawing/2014/main" id="{E277AF4A-3415-4EAF-83B5-2CB68292FF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81451" y="31611187"/>
            <a:ext cx="2714586" cy="202915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C866025-20F5-4046-9A7C-3156A363B59A}"/>
              </a:ext>
            </a:extLst>
          </p:cNvPr>
          <p:cNvSpPr/>
          <p:nvPr/>
        </p:nvSpPr>
        <p:spPr>
          <a:xfrm>
            <a:off x="6708431" y="32610300"/>
            <a:ext cx="3794760" cy="646331"/>
          </a:xfrm>
          <a:prstGeom prst="rect">
            <a:avLst/>
          </a:prstGeom>
        </p:spPr>
        <p:txBody>
          <a:bodyPr wrap="square">
            <a:spAutoFit/>
          </a:bodyPr>
          <a:lstStyle/>
          <a:p>
            <a:r>
              <a:rPr lang="it-IT" sz="3600" b="1" dirty="0">
                <a:solidFill>
                  <a:schemeClr val="tx1">
                    <a:lumMod val="75000"/>
                    <a:lumOff val="25000"/>
                  </a:schemeClr>
                </a:solidFill>
                <a:latin typeface="Garamond" panose="02020404030301010803" pitchFamily="18" charset="0"/>
              </a:rPr>
              <a:t>Sentinel-2 MSI</a:t>
            </a:r>
            <a:endParaRPr lang="it-IT" b="1" dirty="0">
              <a:solidFill>
                <a:schemeClr val="tx1">
                  <a:lumMod val="75000"/>
                  <a:lumOff val="25000"/>
                </a:schemeClr>
              </a:solidFill>
            </a:endParaRPr>
          </a:p>
        </p:txBody>
      </p:sp>
      <p:pic>
        <p:nvPicPr>
          <p:cNvPr id="12" name="Picture 11">
            <a:extLst>
              <a:ext uri="{FF2B5EF4-FFF2-40B4-BE49-F238E27FC236}">
                <a16:creationId xmlns:a16="http://schemas.microsoft.com/office/drawing/2014/main" id="{6DA6E73A-B3C5-4E9C-B83F-23E3DC0327B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6667" r="16667"/>
          <a:stretch/>
        </p:blipFill>
        <p:spPr>
          <a:xfrm>
            <a:off x="16987135" y="27531446"/>
            <a:ext cx="1645920" cy="1645920"/>
          </a:xfrm>
          <a:prstGeom prst="ellipse">
            <a:avLst/>
          </a:prstGeom>
        </p:spPr>
      </p:pic>
      <p:pic>
        <p:nvPicPr>
          <p:cNvPr id="23" name="Picture 22">
            <a:extLst>
              <a:ext uri="{FF2B5EF4-FFF2-40B4-BE49-F238E27FC236}">
                <a16:creationId xmlns:a16="http://schemas.microsoft.com/office/drawing/2014/main" id="{2E54BEF5-D328-4836-85A5-B4BC2A00489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1976" r="21976" b="15927"/>
          <a:stretch/>
        </p:blipFill>
        <p:spPr>
          <a:xfrm>
            <a:off x="19754530" y="27531446"/>
            <a:ext cx="1645920" cy="1645920"/>
          </a:xfrm>
          <a:prstGeom prst="ellipse">
            <a:avLst/>
          </a:prstGeom>
        </p:spPr>
      </p:pic>
      <p:pic>
        <p:nvPicPr>
          <p:cNvPr id="25" name="Picture 24">
            <a:extLst>
              <a:ext uri="{FF2B5EF4-FFF2-40B4-BE49-F238E27FC236}">
                <a16:creationId xmlns:a16="http://schemas.microsoft.com/office/drawing/2014/main" id="{42638513-CDED-4016-BAD9-BE11B20B55A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6629" t="9903" r="26629" b="19985"/>
          <a:stretch/>
        </p:blipFill>
        <p:spPr>
          <a:xfrm>
            <a:off x="14213563" y="27510823"/>
            <a:ext cx="1645920" cy="1645920"/>
          </a:xfrm>
          <a:prstGeom prst="ellipse">
            <a:avLst/>
          </a:prstGeom>
        </p:spPr>
      </p:pic>
      <p:pic>
        <p:nvPicPr>
          <p:cNvPr id="27" name="Picture 26">
            <a:extLst>
              <a:ext uri="{FF2B5EF4-FFF2-40B4-BE49-F238E27FC236}">
                <a16:creationId xmlns:a16="http://schemas.microsoft.com/office/drawing/2014/main" id="{5AA4B363-F860-470F-BD78-AECBFE7E980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1488" t="12249" r="25789" b="23669"/>
          <a:stretch/>
        </p:blipFill>
        <p:spPr>
          <a:xfrm>
            <a:off x="22528102" y="27476246"/>
            <a:ext cx="1645920" cy="1645920"/>
          </a:xfrm>
          <a:prstGeom prst="ellipse">
            <a:avLst/>
          </a:prstGeom>
        </p:spPr>
      </p:pic>
      <p:sp>
        <p:nvSpPr>
          <p:cNvPr id="106" name="Rectangle 105">
            <a:extLst>
              <a:ext uri="{FF2B5EF4-FFF2-40B4-BE49-F238E27FC236}">
                <a16:creationId xmlns:a16="http://schemas.microsoft.com/office/drawing/2014/main" id="{B8C2BA68-DCBB-4DBB-8975-3B7924181CDF}"/>
              </a:ext>
            </a:extLst>
          </p:cNvPr>
          <p:cNvSpPr/>
          <p:nvPr/>
        </p:nvSpPr>
        <p:spPr>
          <a:xfrm>
            <a:off x="913452" y="5753337"/>
            <a:ext cx="12251337" cy="7017306"/>
          </a:xfrm>
          <a:prstGeom prst="rect">
            <a:avLst/>
          </a:prstGeom>
        </p:spPr>
        <p:txBody>
          <a:bodyPr wrap="square">
            <a:spAutoFit/>
          </a:bodyPr>
          <a:lstStyle/>
          <a:p>
            <a:r>
              <a:rPr lang="en-US" sz="2500" dirty="0">
                <a:solidFill>
                  <a:schemeClr val="tx1">
                    <a:lumMod val="75000"/>
                    <a:lumOff val="25000"/>
                  </a:schemeClr>
                </a:solidFill>
                <a:latin typeface="Garamond" panose="02020404030301010803" pitchFamily="18" charset="0"/>
              </a:rPr>
              <a:t>Changing lake conditions, such as rising temperatures and phosphorus cycling by invasive </a:t>
            </a:r>
            <a:r>
              <a:rPr lang="en-US" sz="2500" dirty="0" err="1">
                <a:solidFill>
                  <a:schemeClr val="tx1">
                    <a:lumMod val="75000"/>
                    <a:lumOff val="25000"/>
                  </a:schemeClr>
                </a:solidFill>
                <a:latin typeface="Garamond" panose="02020404030301010803" pitchFamily="18" charset="0"/>
              </a:rPr>
              <a:t>Dreissenid</a:t>
            </a:r>
            <a:r>
              <a:rPr lang="en-US" sz="2500" dirty="0">
                <a:solidFill>
                  <a:schemeClr val="tx1">
                    <a:lumMod val="75000"/>
                    <a:lumOff val="25000"/>
                  </a:schemeClr>
                </a:solidFill>
                <a:latin typeface="Garamond" panose="02020404030301010803" pitchFamily="18" charset="0"/>
              </a:rPr>
              <a:t> mussels, have made </a:t>
            </a:r>
            <a:r>
              <a:rPr lang="en-US" sz="2500" dirty="0" err="1">
                <a:solidFill>
                  <a:schemeClr val="tx1">
                    <a:lumMod val="75000"/>
                    <a:lumOff val="25000"/>
                  </a:schemeClr>
                </a:solidFill>
                <a:latin typeface="Garamond" panose="02020404030301010803" pitchFamily="18" charset="0"/>
              </a:rPr>
              <a:t>washup</a:t>
            </a:r>
            <a:r>
              <a:rPr lang="en-US" sz="2500" dirty="0">
                <a:solidFill>
                  <a:schemeClr val="tx1">
                    <a:lumMod val="75000"/>
                    <a:lumOff val="25000"/>
                  </a:schemeClr>
                </a:solidFill>
                <a:latin typeface="Garamond" panose="02020404030301010803" pitchFamily="18" charset="0"/>
              </a:rPr>
              <a:t> of the green </a:t>
            </a:r>
            <a:r>
              <a:rPr lang="en-US" sz="2500" dirty="0" err="1">
                <a:solidFill>
                  <a:schemeClr val="tx1">
                    <a:lumMod val="75000"/>
                    <a:lumOff val="25000"/>
                  </a:schemeClr>
                </a:solidFill>
                <a:latin typeface="Garamond" panose="02020404030301010803" pitchFamily="18" charset="0"/>
              </a:rPr>
              <a:t>macroalgae</a:t>
            </a:r>
            <a:r>
              <a:rPr lang="en-US" sz="2500" dirty="0">
                <a:solidFill>
                  <a:schemeClr val="tx1">
                    <a:lumMod val="75000"/>
                    <a:lumOff val="25000"/>
                  </a:schemeClr>
                </a:solidFill>
                <a:latin typeface="Garamond" panose="02020404030301010803" pitchFamily="18" charset="0"/>
              </a:rPr>
              <a:t> </a:t>
            </a:r>
            <a:r>
              <a:rPr lang="en-US" sz="2500" dirty="0" err="1">
                <a:solidFill>
                  <a:schemeClr val="tx1">
                    <a:lumMod val="75000"/>
                    <a:lumOff val="25000"/>
                  </a:schemeClr>
                </a:solidFill>
                <a:latin typeface="Garamond" panose="02020404030301010803" pitchFamily="18" charset="0"/>
              </a:rPr>
              <a:t>Cladophora</a:t>
            </a:r>
            <a:r>
              <a:rPr lang="en-US" sz="2500" dirty="0">
                <a:solidFill>
                  <a:schemeClr val="tx1">
                    <a:lumMod val="75000"/>
                    <a:lumOff val="25000"/>
                  </a:schemeClr>
                </a:solidFill>
                <a:latin typeface="Garamond" panose="02020404030301010803" pitchFamily="18" charset="0"/>
              </a:rPr>
              <a:t> </a:t>
            </a:r>
            <a:r>
              <a:rPr lang="en-US" sz="2500" dirty="0" err="1">
                <a:solidFill>
                  <a:schemeClr val="tx1">
                    <a:lumMod val="75000"/>
                    <a:lumOff val="25000"/>
                  </a:schemeClr>
                </a:solidFill>
                <a:latin typeface="Garamond" panose="02020404030301010803" pitchFamily="18" charset="0"/>
              </a:rPr>
              <a:t>glomerata</a:t>
            </a:r>
            <a:r>
              <a:rPr lang="en-US" sz="2500" dirty="0">
                <a:solidFill>
                  <a:schemeClr val="tx1">
                    <a:lumMod val="75000"/>
                    <a:lumOff val="25000"/>
                  </a:schemeClr>
                </a:solidFill>
                <a:latin typeface="Garamond" panose="02020404030301010803" pitchFamily="18" charset="0"/>
              </a:rPr>
              <a:t> a consistent problem on beaches in Milwaukee County, presenting a threat to both wildlife and the local economy. Groundwork Milwaukee (GWMKE), a nonprofit organization, seeks to remove </a:t>
            </a:r>
            <a:r>
              <a:rPr lang="en-US" sz="2500" dirty="0" err="1">
                <a:solidFill>
                  <a:schemeClr val="tx1">
                    <a:lumMod val="75000"/>
                    <a:lumOff val="25000"/>
                  </a:schemeClr>
                </a:solidFill>
                <a:latin typeface="Garamond" panose="02020404030301010803" pitchFamily="18" charset="0"/>
              </a:rPr>
              <a:t>Cladophora</a:t>
            </a:r>
            <a:r>
              <a:rPr lang="en-US" sz="2500" dirty="0">
                <a:solidFill>
                  <a:schemeClr val="tx1">
                    <a:lumMod val="75000"/>
                    <a:lumOff val="25000"/>
                  </a:schemeClr>
                </a:solidFill>
                <a:latin typeface="Garamond" panose="02020404030301010803" pitchFamily="18" charset="0"/>
              </a:rPr>
              <a:t> from beaches along the Milwaukee County shoreline. To aid GWMKE’s cleanup planning efforts, the previous NASA DEVELOP Lake Michigan Water Resources I team created a habitat suitability map for </a:t>
            </a:r>
            <a:r>
              <a:rPr lang="en-US" sz="2500" dirty="0" err="1">
                <a:solidFill>
                  <a:schemeClr val="tx1">
                    <a:lumMod val="75000"/>
                    <a:lumOff val="25000"/>
                  </a:schemeClr>
                </a:solidFill>
                <a:latin typeface="Garamond" panose="02020404030301010803" pitchFamily="18" charset="0"/>
              </a:rPr>
              <a:t>Cladophora</a:t>
            </a:r>
            <a:r>
              <a:rPr lang="en-US" sz="2500" dirty="0">
                <a:solidFill>
                  <a:schemeClr val="tx1">
                    <a:lumMod val="75000"/>
                    <a:lumOff val="25000"/>
                  </a:schemeClr>
                </a:solidFill>
                <a:latin typeface="Garamond" panose="02020404030301010803" pitchFamily="18" charset="0"/>
              </a:rPr>
              <a:t> and utilized bathymetry, nearshore structures, and population density to create a predictive </a:t>
            </a:r>
            <a:r>
              <a:rPr lang="en-US" sz="2500" dirty="0" err="1">
                <a:solidFill>
                  <a:schemeClr val="tx1">
                    <a:lumMod val="75000"/>
                    <a:lumOff val="25000"/>
                  </a:schemeClr>
                </a:solidFill>
                <a:latin typeface="Garamond" panose="02020404030301010803" pitchFamily="18" charset="0"/>
              </a:rPr>
              <a:t>washup</a:t>
            </a:r>
            <a:r>
              <a:rPr lang="en-US" sz="2500" dirty="0">
                <a:solidFill>
                  <a:schemeClr val="tx1">
                    <a:lumMod val="75000"/>
                    <a:lumOff val="25000"/>
                  </a:schemeClr>
                </a:solidFill>
                <a:latin typeface="Garamond" panose="02020404030301010803" pitchFamily="18" charset="0"/>
              </a:rPr>
              <a:t> map. Our team continued their work by creating a user-friendly ArcGIS tool that predicts where </a:t>
            </a:r>
            <a:r>
              <a:rPr lang="en-US" sz="2500" dirty="0" err="1">
                <a:solidFill>
                  <a:schemeClr val="tx1">
                    <a:lumMod val="75000"/>
                    <a:lumOff val="25000"/>
                  </a:schemeClr>
                </a:solidFill>
                <a:latin typeface="Garamond" panose="02020404030301010803" pitchFamily="18" charset="0"/>
              </a:rPr>
              <a:t>Cladophora</a:t>
            </a:r>
            <a:r>
              <a:rPr lang="en-US" sz="2500" dirty="0">
                <a:solidFill>
                  <a:schemeClr val="tx1">
                    <a:lumMod val="75000"/>
                    <a:lumOff val="25000"/>
                  </a:schemeClr>
                </a:solidFill>
                <a:latin typeface="Garamond" panose="02020404030301010803" pitchFamily="18" charset="0"/>
              </a:rPr>
              <a:t> is most likely to wash ashore. The new tool utilized chlorophyll-a spectral signatures as proxies for </a:t>
            </a:r>
            <a:r>
              <a:rPr lang="en-US" sz="2500" dirty="0" err="1">
                <a:solidFill>
                  <a:schemeClr val="tx1">
                    <a:lumMod val="75000"/>
                    <a:lumOff val="25000"/>
                  </a:schemeClr>
                </a:solidFill>
                <a:latin typeface="Garamond" panose="02020404030301010803" pitchFamily="18" charset="0"/>
              </a:rPr>
              <a:t>Cladophora</a:t>
            </a:r>
            <a:r>
              <a:rPr lang="en-US" sz="2500" dirty="0">
                <a:solidFill>
                  <a:schemeClr val="tx1">
                    <a:lumMod val="75000"/>
                    <a:lumOff val="25000"/>
                  </a:schemeClr>
                </a:solidFill>
                <a:latin typeface="Garamond" panose="02020404030301010803" pitchFamily="18" charset="0"/>
              </a:rPr>
              <a:t> detection from Landsat 8 Operational Land Imager (OLI). Sentinel-2 (MSI) data was also investigated for this purpose, however the results from Landsat 8 more closely matched in situ chlorophyll-a measurements for Lake Michigan. Surface water currents were incorporated to predict </a:t>
            </a:r>
            <a:r>
              <a:rPr lang="en-US" sz="2500" dirty="0" err="1">
                <a:solidFill>
                  <a:schemeClr val="tx1">
                    <a:lumMod val="75000"/>
                    <a:lumOff val="25000"/>
                  </a:schemeClr>
                </a:solidFill>
                <a:latin typeface="Garamond" panose="02020404030301010803" pitchFamily="18" charset="0"/>
              </a:rPr>
              <a:t>Cladophora</a:t>
            </a:r>
            <a:r>
              <a:rPr lang="en-US" sz="2500" dirty="0">
                <a:solidFill>
                  <a:schemeClr val="tx1">
                    <a:lumMod val="75000"/>
                    <a:lumOff val="25000"/>
                  </a:schemeClr>
                </a:solidFill>
                <a:latin typeface="Garamond" panose="02020404030301010803" pitchFamily="18" charset="0"/>
              </a:rPr>
              <a:t> transport. The tool processed data for the study period of June to September, 2016 to 2018, and the outputs were compared with in situ data of </a:t>
            </a:r>
            <a:r>
              <a:rPr lang="en-US" sz="2500" dirty="0" err="1">
                <a:solidFill>
                  <a:schemeClr val="tx1">
                    <a:lumMod val="75000"/>
                    <a:lumOff val="25000"/>
                  </a:schemeClr>
                </a:solidFill>
                <a:latin typeface="Garamond" panose="02020404030301010803" pitchFamily="18" charset="0"/>
              </a:rPr>
              <a:t>Cladophora</a:t>
            </a:r>
            <a:r>
              <a:rPr lang="en-US" sz="2500" dirty="0">
                <a:solidFill>
                  <a:schemeClr val="tx1">
                    <a:lumMod val="75000"/>
                    <a:lumOff val="25000"/>
                  </a:schemeClr>
                </a:solidFill>
                <a:latin typeface="Garamond" panose="02020404030301010803" pitchFamily="18" charset="0"/>
              </a:rPr>
              <a:t> </a:t>
            </a:r>
            <a:r>
              <a:rPr lang="en-US" sz="2500" dirty="0" err="1">
                <a:solidFill>
                  <a:schemeClr val="tx1">
                    <a:lumMod val="75000"/>
                    <a:lumOff val="25000"/>
                  </a:schemeClr>
                </a:solidFill>
                <a:latin typeface="Garamond" panose="02020404030301010803" pitchFamily="18" charset="0"/>
              </a:rPr>
              <a:t>washup</a:t>
            </a:r>
            <a:r>
              <a:rPr lang="en-US" sz="2500" dirty="0">
                <a:solidFill>
                  <a:schemeClr val="tx1">
                    <a:lumMod val="75000"/>
                    <a:lumOff val="25000"/>
                  </a:schemeClr>
                </a:solidFill>
                <a:latin typeface="Garamond" panose="02020404030301010803" pitchFamily="18" charset="0"/>
              </a:rPr>
              <a:t>. With the assistance of the Predictive </a:t>
            </a:r>
            <a:r>
              <a:rPr lang="en-US" sz="2500" dirty="0" err="1">
                <a:solidFill>
                  <a:schemeClr val="tx1">
                    <a:lumMod val="75000"/>
                    <a:lumOff val="25000"/>
                  </a:schemeClr>
                </a:solidFill>
                <a:latin typeface="Garamond" panose="02020404030301010803" pitchFamily="18" charset="0"/>
              </a:rPr>
              <a:t>Washup</a:t>
            </a:r>
            <a:r>
              <a:rPr lang="en-US" sz="2500" dirty="0">
                <a:solidFill>
                  <a:schemeClr val="tx1">
                    <a:lumMod val="75000"/>
                    <a:lumOff val="25000"/>
                  </a:schemeClr>
                </a:solidFill>
                <a:latin typeface="Garamond" panose="02020404030301010803" pitchFamily="18" charset="0"/>
              </a:rPr>
              <a:t> Tool, GWMKE will be able to more accurately predict the location of </a:t>
            </a:r>
            <a:r>
              <a:rPr lang="en-US" sz="2500" dirty="0" err="1">
                <a:solidFill>
                  <a:schemeClr val="tx1">
                    <a:lumMod val="75000"/>
                    <a:lumOff val="25000"/>
                  </a:schemeClr>
                </a:solidFill>
                <a:latin typeface="Garamond" panose="02020404030301010803" pitchFamily="18" charset="0"/>
              </a:rPr>
              <a:t>Cladophora</a:t>
            </a:r>
            <a:r>
              <a:rPr lang="en-US" sz="2500" dirty="0">
                <a:solidFill>
                  <a:schemeClr val="tx1">
                    <a:lumMod val="75000"/>
                    <a:lumOff val="25000"/>
                  </a:schemeClr>
                </a:solidFill>
                <a:latin typeface="Garamond" panose="02020404030301010803" pitchFamily="18" charset="0"/>
              </a:rPr>
              <a:t> </a:t>
            </a:r>
            <a:r>
              <a:rPr lang="en-US" sz="2500" dirty="0" err="1">
                <a:solidFill>
                  <a:schemeClr val="tx1">
                    <a:lumMod val="75000"/>
                    <a:lumOff val="25000"/>
                  </a:schemeClr>
                </a:solidFill>
                <a:latin typeface="Garamond" panose="02020404030301010803" pitchFamily="18" charset="0"/>
              </a:rPr>
              <a:t>washup</a:t>
            </a:r>
            <a:r>
              <a:rPr lang="en-US" sz="2500" dirty="0">
                <a:solidFill>
                  <a:schemeClr val="tx1">
                    <a:lumMod val="75000"/>
                    <a:lumOff val="25000"/>
                  </a:schemeClr>
                </a:solidFill>
                <a:latin typeface="Garamond" panose="02020404030301010803" pitchFamily="18" charset="0"/>
              </a:rPr>
              <a:t> and effectively manage their future cleanup efforts, making the beaches safer and more enjoyable for the community.</a:t>
            </a:r>
            <a:endParaRPr lang="en-US" sz="2500" dirty="0">
              <a:solidFill>
                <a:schemeClr val="tx1">
                  <a:lumMod val="75000"/>
                  <a:lumOff val="25000"/>
                </a:schemeClr>
              </a:solidFill>
            </a:endParaRPr>
          </a:p>
        </p:txBody>
      </p:sp>
      <p:sp>
        <p:nvSpPr>
          <p:cNvPr id="96" name="Rectangle 95">
            <a:extLst>
              <a:ext uri="{FF2B5EF4-FFF2-40B4-BE49-F238E27FC236}">
                <a16:creationId xmlns:a16="http://schemas.microsoft.com/office/drawing/2014/main" id="{07489F26-AB5A-45DF-8DCF-FC0D718DB6C4}"/>
              </a:ext>
            </a:extLst>
          </p:cNvPr>
          <p:cNvSpPr/>
          <p:nvPr/>
        </p:nvSpPr>
        <p:spPr>
          <a:xfrm>
            <a:off x="25353693" y="12808997"/>
            <a:ext cx="1587117" cy="529154"/>
          </a:xfrm>
          <a:prstGeom prst="rect">
            <a:avLst/>
          </a:prstGeom>
        </p:spPr>
        <p:txBody>
          <a:bodyPr wrap="square">
            <a:spAutoFit/>
          </a:bodyPr>
          <a:lstStyle/>
          <a:p>
            <a:r>
              <a:rPr lang="en-US" sz="2800" b="1" dirty="0">
                <a:solidFill>
                  <a:schemeClr val="bg1"/>
                </a:solidFill>
              </a:rPr>
              <a:t>Phase 2</a:t>
            </a:r>
          </a:p>
        </p:txBody>
      </p:sp>
      <p:sp>
        <p:nvSpPr>
          <p:cNvPr id="98" name="Rectangle 97">
            <a:extLst>
              <a:ext uri="{FF2B5EF4-FFF2-40B4-BE49-F238E27FC236}">
                <a16:creationId xmlns:a16="http://schemas.microsoft.com/office/drawing/2014/main" id="{99E38519-0B2E-43F9-AFEB-A01BF7D4385B}"/>
              </a:ext>
            </a:extLst>
          </p:cNvPr>
          <p:cNvSpPr/>
          <p:nvPr/>
        </p:nvSpPr>
        <p:spPr>
          <a:xfrm>
            <a:off x="18531619" y="12812808"/>
            <a:ext cx="1760295" cy="529154"/>
          </a:xfrm>
          <a:prstGeom prst="rect">
            <a:avLst/>
          </a:prstGeom>
        </p:spPr>
        <p:txBody>
          <a:bodyPr wrap="square">
            <a:spAutoFit/>
          </a:bodyPr>
          <a:lstStyle/>
          <a:p>
            <a:r>
              <a:rPr lang="en-US" sz="2800" b="1" dirty="0">
                <a:solidFill>
                  <a:schemeClr val="bg1"/>
                </a:solidFill>
              </a:rPr>
              <a:t> Phase 1</a:t>
            </a:r>
          </a:p>
        </p:txBody>
      </p:sp>
      <p:sp>
        <p:nvSpPr>
          <p:cNvPr id="107" name="Google Shape;96;p16"/>
          <p:cNvSpPr txBox="1"/>
          <p:nvPr/>
        </p:nvSpPr>
        <p:spPr>
          <a:xfrm>
            <a:off x="24115438" y="6791994"/>
            <a:ext cx="2222491" cy="3415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bg1"/>
                </a:solidFill>
              </a:rPr>
              <a:t>Predictive Washup Tool</a:t>
            </a:r>
            <a:endParaRPr sz="1600" b="1" dirty="0">
              <a:solidFill>
                <a:schemeClr val="bg1"/>
              </a:solidFill>
            </a:endParaRPr>
          </a:p>
        </p:txBody>
      </p:sp>
      <p:sp>
        <p:nvSpPr>
          <p:cNvPr id="108" name="Google Shape;97;p16"/>
          <p:cNvSpPr/>
          <p:nvPr/>
        </p:nvSpPr>
        <p:spPr>
          <a:xfrm>
            <a:off x="24194996" y="7544518"/>
            <a:ext cx="150125" cy="85194"/>
          </a:xfrm>
          <a:prstGeom prst="rect">
            <a:avLst/>
          </a:prstGeom>
          <a:solidFill>
            <a:srgbClr val="FF5500"/>
          </a:solidFill>
          <a:ln w="9525" cap="flat" cmpd="sng">
            <a:solidFill>
              <a:schemeClr val="dk2"/>
            </a:solidFill>
            <a:prstDash val="solid"/>
            <a:round/>
            <a:headEnd type="none" w="sm" len="sm"/>
            <a:tailEnd type="none" w="sm" len="sm"/>
          </a:ln>
          <a:effectLst>
            <a:outerShdw blurRad="57150" dist="19050" dir="5400000" algn="bl" rotWithShape="0">
              <a:srgbClr val="FFF5F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0;p16"/>
          <p:cNvSpPr/>
          <p:nvPr/>
        </p:nvSpPr>
        <p:spPr>
          <a:xfrm>
            <a:off x="24194996" y="7236740"/>
            <a:ext cx="152976" cy="153568"/>
          </a:xfrm>
          <a:prstGeom prst="ellipse">
            <a:avLst/>
          </a:prstGeom>
          <a:solidFill>
            <a:srgbClr val="55FF00"/>
          </a:solidFill>
          <a:ln w="9525" cap="flat" cmpd="sng">
            <a:solidFill>
              <a:schemeClr val="dk2"/>
            </a:solidFill>
            <a:prstDash val="solid"/>
            <a:round/>
            <a:headEnd type="none" w="sm" len="sm"/>
            <a:tailEnd type="none" w="sm" len="sm"/>
          </a:ln>
          <a:effectLst>
            <a:outerShdw blurRad="57150" dist="19050" dir="5400000" algn="bl" rotWithShape="0">
              <a:srgbClr val="FFF5F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Picture 112">
            <a:extLst>
              <a:ext uri="{FF2B5EF4-FFF2-40B4-BE49-F238E27FC236}">
                <a16:creationId xmlns:a16="http://schemas.microsoft.com/office/drawing/2014/main" id="{420C5DD1-ABA2-4B24-B0A2-3336FDD72236}"/>
              </a:ext>
            </a:extLst>
          </p:cNvPr>
          <p:cNvPicPr>
            <a:picLocks noChangeAspect="1"/>
          </p:cNvPicPr>
          <p:nvPr/>
        </p:nvPicPr>
        <p:blipFill>
          <a:blip r:embed="rId14"/>
          <a:stretch>
            <a:fillRect/>
          </a:stretch>
        </p:blipFill>
        <p:spPr>
          <a:xfrm>
            <a:off x="14007821" y="6171647"/>
            <a:ext cx="369904" cy="838136"/>
          </a:xfrm>
          <a:prstGeom prst="rect">
            <a:avLst/>
          </a:prstGeom>
        </p:spPr>
      </p:pic>
      <p:sp>
        <p:nvSpPr>
          <p:cNvPr id="9" name="TextBox 8"/>
          <p:cNvSpPr txBox="1"/>
          <p:nvPr/>
        </p:nvSpPr>
        <p:spPr>
          <a:xfrm>
            <a:off x="24340727" y="7431824"/>
            <a:ext cx="1906788" cy="307777"/>
          </a:xfrm>
          <a:prstGeom prst="rect">
            <a:avLst/>
          </a:prstGeom>
        </p:spPr>
        <p:txBody>
          <a:bodyPr wrap="square" numCol="1" spcCol="640080" rtlCol="0">
            <a:spAutoFit/>
          </a:bodyPr>
          <a:lstStyle/>
          <a:p>
            <a:pPr algn="just"/>
            <a:r>
              <a:rPr lang="en-US" sz="1400" i="1" dirty="0" err="1">
                <a:solidFill>
                  <a:schemeClr val="bg1"/>
                </a:solidFill>
              </a:rPr>
              <a:t>Cladophora</a:t>
            </a:r>
            <a:r>
              <a:rPr lang="en-US" sz="1400" dirty="0">
                <a:solidFill>
                  <a:schemeClr val="bg1"/>
                </a:solidFill>
              </a:rPr>
              <a:t> Trajectory</a:t>
            </a:r>
          </a:p>
        </p:txBody>
      </p:sp>
      <p:sp>
        <p:nvSpPr>
          <p:cNvPr id="10" name="TextBox 9"/>
          <p:cNvSpPr txBox="1"/>
          <p:nvPr/>
        </p:nvSpPr>
        <p:spPr>
          <a:xfrm>
            <a:off x="24347207" y="7167088"/>
            <a:ext cx="2550170" cy="307777"/>
          </a:xfrm>
          <a:prstGeom prst="rect">
            <a:avLst/>
          </a:prstGeom>
        </p:spPr>
        <p:txBody>
          <a:bodyPr wrap="square" numCol="1" spcCol="640080" rtlCol="0">
            <a:spAutoFit/>
          </a:bodyPr>
          <a:lstStyle/>
          <a:p>
            <a:pPr algn="just"/>
            <a:r>
              <a:rPr lang="en-US" sz="1400" dirty="0" smtClean="0">
                <a:solidFill>
                  <a:schemeClr val="bg1"/>
                </a:solidFill>
              </a:rPr>
              <a:t>Initial </a:t>
            </a:r>
            <a:r>
              <a:rPr lang="en-US" sz="1400" i="1" dirty="0" err="1" smtClean="0">
                <a:solidFill>
                  <a:schemeClr val="bg1"/>
                </a:solidFill>
              </a:rPr>
              <a:t>Cladophora</a:t>
            </a:r>
            <a:r>
              <a:rPr lang="en-US" sz="1400" dirty="0" smtClean="0">
                <a:solidFill>
                  <a:schemeClr val="bg1"/>
                </a:solidFill>
              </a:rPr>
              <a:t> </a:t>
            </a:r>
            <a:r>
              <a:rPr lang="en-US" sz="1400" dirty="0">
                <a:solidFill>
                  <a:schemeClr val="bg1"/>
                </a:solidFill>
              </a:rPr>
              <a:t>Locations*</a:t>
            </a:r>
          </a:p>
        </p:txBody>
      </p:sp>
      <p:sp>
        <p:nvSpPr>
          <p:cNvPr id="102" name="Rectangle 101">
            <a:extLst>
              <a:ext uri="{FF2B5EF4-FFF2-40B4-BE49-F238E27FC236}">
                <a16:creationId xmlns:a16="http://schemas.microsoft.com/office/drawing/2014/main" id="{07489F26-AB5A-45DF-8DCF-FC0D718DB6C4}"/>
              </a:ext>
            </a:extLst>
          </p:cNvPr>
          <p:cNvSpPr/>
          <p:nvPr/>
        </p:nvSpPr>
        <p:spPr>
          <a:xfrm>
            <a:off x="23339461" y="12858856"/>
            <a:ext cx="1277349" cy="3858419"/>
          </a:xfrm>
          <a:prstGeom prst="rect">
            <a:avLst/>
          </a:prstGeom>
        </p:spPr>
        <p:txBody>
          <a:bodyPr wrap="square">
            <a:spAutoFit/>
          </a:bodyPr>
          <a:lstStyle/>
          <a:p>
            <a:r>
              <a:rPr lang="en-US" b="1" dirty="0">
                <a:solidFill>
                  <a:schemeClr val="bg1"/>
                </a:solidFill>
              </a:rPr>
              <a:t>Fall 2018</a:t>
            </a:r>
          </a:p>
        </p:txBody>
      </p:sp>
      <p:sp>
        <p:nvSpPr>
          <p:cNvPr id="104" name="Rectangle 103">
            <a:extLst>
              <a:ext uri="{FF2B5EF4-FFF2-40B4-BE49-F238E27FC236}">
                <a16:creationId xmlns:a16="http://schemas.microsoft.com/office/drawing/2014/main" id="{99E38519-0B2E-43F9-AFEB-A01BF7D4385B}"/>
              </a:ext>
            </a:extLst>
          </p:cNvPr>
          <p:cNvSpPr/>
          <p:nvPr/>
        </p:nvSpPr>
        <p:spPr>
          <a:xfrm>
            <a:off x="17424884" y="12858856"/>
            <a:ext cx="2469666" cy="529154"/>
          </a:xfrm>
          <a:prstGeom prst="rect">
            <a:avLst/>
          </a:prstGeom>
        </p:spPr>
        <p:txBody>
          <a:bodyPr wrap="square">
            <a:spAutoFit/>
          </a:bodyPr>
          <a:lstStyle/>
          <a:p>
            <a:r>
              <a:rPr lang="en-US" sz="2800" b="1" dirty="0">
                <a:solidFill>
                  <a:schemeClr val="bg1"/>
                </a:solidFill>
              </a:rPr>
              <a:t>Phase 1</a:t>
            </a:r>
          </a:p>
        </p:txBody>
      </p:sp>
      <p:pic>
        <p:nvPicPr>
          <p:cNvPr id="105" name="Picture 104">
            <a:extLst>
              <a:ext uri="{FF2B5EF4-FFF2-40B4-BE49-F238E27FC236}">
                <a16:creationId xmlns:a16="http://schemas.microsoft.com/office/drawing/2014/main" id="{17E534FC-B6C7-4071-B737-4FD438900FCD}"/>
              </a:ext>
            </a:extLst>
          </p:cNvPr>
          <p:cNvPicPr>
            <a:picLocks noChangeAspect="1"/>
          </p:cNvPicPr>
          <p:nvPr/>
        </p:nvPicPr>
        <p:blipFill rotWithShape="1">
          <a:blip r:embed="rId15">
            <a:extLst>
              <a:ext uri="{28A0092B-C50C-407E-A947-70E740481C1C}">
                <a14:useLocalDpi xmlns:a14="http://schemas.microsoft.com/office/drawing/2010/main" val="0"/>
              </a:ext>
            </a:extLst>
          </a:blip>
          <a:srcRect l="1322" t="2556" r="7544" b="2478"/>
          <a:stretch/>
        </p:blipFill>
        <p:spPr>
          <a:xfrm>
            <a:off x="13700020" y="13221489"/>
            <a:ext cx="12817580" cy="7192155"/>
          </a:xfrm>
          <a:prstGeom prst="rect">
            <a:avLst/>
          </a:prstGeom>
        </p:spPr>
      </p:pic>
      <p:grpSp>
        <p:nvGrpSpPr>
          <p:cNvPr id="4" name="Group 3"/>
          <p:cNvGrpSpPr/>
          <p:nvPr/>
        </p:nvGrpSpPr>
        <p:grpSpPr>
          <a:xfrm>
            <a:off x="14852734" y="13383200"/>
            <a:ext cx="10437200" cy="6302079"/>
            <a:chOff x="14852734" y="13019787"/>
            <a:chExt cx="10866642" cy="6561380"/>
          </a:xfrm>
        </p:grpSpPr>
        <p:sp>
          <p:nvSpPr>
            <p:cNvPr id="109" name="Speech Bubble: Rectangle 6">
              <a:extLst>
                <a:ext uri="{FF2B5EF4-FFF2-40B4-BE49-F238E27FC236}">
                  <a16:creationId xmlns:a16="http://schemas.microsoft.com/office/drawing/2014/main" id="{77AA7EF6-CBF5-4C41-B37E-5E2D13DC20AA}"/>
                </a:ext>
              </a:extLst>
            </p:cNvPr>
            <p:cNvSpPr/>
            <p:nvPr/>
          </p:nvSpPr>
          <p:spPr>
            <a:xfrm>
              <a:off x="17188264" y="13056194"/>
              <a:ext cx="1424162" cy="226048"/>
            </a:xfrm>
            <a:prstGeom prst="wedgeRectCallout">
              <a:avLst>
                <a:gd name="adj1" fmla="val -70833"/>
                <a:gd name="adj2" fmla="val 56440"/>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Doctors Park</a:t>
              </a:r>
            </a:p>
          </p:txBody>
        </p:sp>
        <p:sp>
          <p:nvSpPr>
            <p:cNvPr id="110" name="Speech Bubble: Rectangle 9">
              <a:extLst>
                <a:ext uri="{FF2B5EF4-FFF2-40B4-BE49-F238E27FC236}">
                  <a16:creationId xmlns:a16="http://schemas.microsoft.com/office/drawing/2014/main" id="{2AFB23B6-3C8D-4D0D-A9A1-CE5F4142B3F5}"/>
                </a:ext>
              </a:extLst>
            </p:cNvPr>
            <p:cNvSpPr/>
            <p:nvPr/>
          </p:nvSpPr>
          <p:spPr>
            <a:xfrm>
              <a:off x="15071835" y="14836884"/>
              <a:ext cx="1533713" cy="226048"/>
            </a:xfrm>
            <a:prstGeom prst="wedgeRectCallout">
              <a:avLst>
                <a:gd name="adj1" fmla="val 61667"/>
                <a:gd name="adj2" fmla="val 137795"/>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Atwater Beach</a:t>
              </a:r>
            </a:p>
          </p:txBody>
        </p:sp>
        <p:sp>
          <p:nvSpPr>
            <p:cNvPr id="115" name="Speech Bubble: Rectangle 11">
              <a:extLst>
                <a:ext uri="{FF2B5EF4-FFF2-40B4-BE49-F238E27FC236}">
                  <a16:creationId xmlns:a16="http://schemas.microsoft.com/office/drawing/2014/main" id="{77E3FB1A-2504-47D5-AE3B-7123742AE8DD}"/>
                </a:ext>
              </a:extLst>
            </p:cNvPr>
            <p:cNvSpPr/>
            <p:nvPr/>
          </p:nvSpPr>
          <p:spPr>
            <a:xfrm>
              <a:off x="17138357" y="15517779"/>
              <a:ext cx="1643264" cy="256700"/>
            </a:xfrm>
            <a:prstGeom prst="wedgeRectCallout">
              <a:avLst>
                <a:gd name="adj1" fmla="val -56369"/>
                <a:gd name="adj2" fmla="val 102663"/>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Bradford Beach</a:t>
              </a:r>
            </a:p>
          </p:txBody>
        </p:sp>
        <p:sp>
          <p:nvSpPr>
            <p:cNvPr id="116" name="Speech Bubble: Rectangle 13">
              <a:extLst>
                <a:ext uri="{FF2B5EF4-FFF2-40B4-BE49-F238E27FC236}">
                  <a16:creationId xmlns:a16="http://schemas.microsoft.com/office/drawing/2014/main" id="{D76C8D4A-EDB6-4400-B4CD-BD3C12E0243F}"/>
                </a:ext>
              </a:extLst>
            </p:cNvPr>
            <p:cNvSpPr/>
            <p:nvPr/>
          </p:nvSpPr>
          <p:spPr>
            <a:xfrm>
              <a:off x="16914675" y="16244797"/>
              <a:ext cx="1533713" cy="226048"/>
            </a:xfrm>
            <a:prstGeom prst="wedgeRectCallout">
              <a:avLst>
                <a:gd name="adj1" fmla="val -61458"/>
                <a:gd name="adj2" fmla="val 5592"/>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Veterans Park</a:t>
              </a:r>
            </a:p>
          </p:txBody>
        </p:sp>
        <p:sp>
          <p:nvSpPr>
            <p:cNvPr id="117" name="Speech Bubble: Rectangle 14">
              <a:extLst>
                <a:ext uri="{FF2B5EF4-FFF2-40B4-BE49-F238E27FC236}">
                  <a16:creationId xmlns:a16="http://schemas.microsoft.com/office/drawing/2014/main" id="{98E1CEBF-293E-4A3E-887B-6FE928E864F0}"/>
                </a:ext>
              </a:extLst>
            </p:cNvPr>
            <p:cNvSpPr/>
            <p:nvPr/>
          </p:nvSpPr>
          <p:spPr>
            <a:xfrm>
              <a:off x="17044313" y="17573077"/>
              <a:ext cx="1971916" cy="226048"/>
            </a:xfrm>
            <a:prstGeom prst="wedgeRectCallout">
              <a:avLst>
                <a:gd name="adj1" fmla="val -60137"/>
                <a:gd name="adj2" fmla="val 5593"/>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South Shore Beach</a:t>
              </a:r>
            </a:p>
          </p:txBody>
        </p:sp>
        <p:sp>
          <p:nvSpPr>
            <p:cNvPr id="118" name="Speech Bubble: Rectangle 16">
              <a:extLst>
                <a:ext uri="{FF2B5EF4-FFF2-40B4-BE49-F238E27FC236}">
                  <a16:creationId xmlns:a16="http://schemas.microsoft.com/office/drawing/2014/main" id="{C6284116-FF5E-4336-9E77-39F62B73294A}"/>
                </a:ext>
              </a:extLst>
            </p:cNvPr>
            <p:cNvSpPr/>
            <p:nvPr/>
          </p:nvSpPr>
          <p:spPr>
            <a:xfrm>
              <a:off x="23801275" y="13019787"/>
              <a:ext cx="1424162" cy="226048"/>
            </a:xfrm>
            <a:prstGeom prst="wedgeRectCallout">
              <a:avLst>
                <a:gd name="adj1" fmla="val -70833"/>
                <a:gd name="adj2" fmla="val 56440"/>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Doctors Park</a:t>
              </a:r>
            </a:p>
          </p:txBody>
        </p:sp>
        <p:sp>
          <p:nvSpPr>
            <p:cNvPr id="119" name="Speech Bubble: Rectangle 17">
              <a:extLst>
                <a:ext uri="{FF2B5EF4-FFF2-40B4-BE49-F238E27FC236}">
                  <a16:creationId xmlns:a16="http://schemas.microsoft.com/office/drawing/2014/main" id="{6E45F59B-3845-458C-8FC6-77250FE65BB5}"/>
                </a:ext>
              </a:extLst>
            </p:cNvPr>
            <p:cNvSpPr/>
            <p:nvPr/>
          </p:nvSpPr>
          <p:spPr>
            <a:xfrm>
              <a:off x="21835721" y="14829777"/>
              <a:ext cx="1533713" cy="226048"/>
            </a:xfrm>
            <a:prstGeom prst="wedgeRectCallout">
              <a:avLst>
                <a:gd name="adj1" fmla="val 61667"/>
                <a:gd name="adj2" fmla="val 137795"/>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Atwater Beach</a:t>
              </a:r>
            </a:p>
          </p:txBody>
        </p:sp>
        <p:sp>
          <p:nvSpPr>
            <p:cNvPr id="120" name="Speech Bubble: Rectangle 18">
              <a:extLst>
                <a:ext uri="{FF2B5EF4-FFF2-40B4-BE49-F238E27FC236}">
                  <a16:creationId xmlns:a16="http://schemas.microsoft.com/office/drawing/2014/main" id="{3A94DFE3-B866-4866-B4BC-3B6B70FD5578}"/>
                </a:ext>
              </a:extLst>
            </p:cNvPr>
            <p:cNvSpPr/>
            <p:nvPr/>
          </p:nvSpPr>
          <p:spPr>
            <a:xfrm>
              <a:off x="23809222" y="15563663"/>
              <a:ext cx="1643264" cy="256700"/>
            </a:xfrm>
            <a:prstGeom prst="wedgeRectCallout">
              <a:avLst>
                <a:gd name="adj1" fmla="val -56369"/>
                <a:gd name="adj2" fmla="val 102663"/>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Bradford Beach</a:t>
              </a:r>
            </a:p>
          </p:txBody>
        </p:sp>
        <p:sp>
          <p:nvSpPr>
            <p:cNvPr id="121" name="Speech Bubble: Rectangle 19">
              <a:extLst>
                <a:ext uri="{FF2B5EF4-FFF2-40B4-BE49-F238E27FC236}">
                  <a16:creationId xmlns:a16="http://schemas.microsoft.com/office/drawing/2014/main" id="{CD699231-853D-4D78-B0BF-F9D3FB80193A}"/>
                </a:ext>
              </a:extLst>
            </p:cNvPr>
            <p:cNvSpPr/>
            <p:nvPr/>
          </p:nvSpPr>
          <p:spPr>
            <a:xfrm>
              <a:off x="21559322" y="15973250"/>
              <a:ext cx="1752814" cy="226048"/>
            </a:xfrm>
            <a:prstGeom prst="wedgeRectCallout">
              <a:avLst>
                <a:gd name="adj1" fmla="val 58955"/>
                <a:gd name="adj2" fmla="val 51355"/>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McKinley Beach</a:t>
              </a:r>
            </a:p>
          </p:txBody>
        </p:sp>
        <p:sp>
          <p:nvSpPr>
            <p:cNvPr id="122" name="Speech Bubble: Rectangle 20">
              <a:extLst>
                <a:ext uri="{FF2B5EF4-FFF2-40B4-BE49-F238E27FC236}">
                  <a16:creationId xmlns:a16="http://schemas.microsoft.com/office/drawing/2014/main" id="{7EDAA036-49A9-4E3E-9F7C-9048E5A65047}"/>
                </a:ext>
              </a:extLst>
            </p:cNvPr>
            <p:cNvSpPr/>
            <p:nvPr/>
          </p:nvSpPr>
          <p:spPr>
            <a:xfrm>
              <a:off x="23605976" y="16358472"/>
              <a:ext cx="1533713" cy="226048"/>
            </a:xfrm>
            <a:prstGeom prst="wedgeRectCallout">
              <a:avLst>
                <a:gd name="adj1" fmla="val -61458"/>
                <a:gd name="adj2" fmla="val 5592"/>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Veterans Park</a:t>
              </a:r>
            </a:p>
          </p:txBody>
        </p:sp>
        <p:sp>
          <p:nvSpPr>
            <p:cNvPr id="123" name="Speech Bubble: Rectangle 21">
              <a:extLst>
                <a:ext uri="{FF2B5EF4-FFF2-40B4-BE49-F238E27FC236}">
                  <a16:creationId xmlns:a16="http://schemas.microsoft.com/office/drawing/2014/main" id="{52C74062-2549-48D4-A26B-127DE532D0FB}"/>
                </a:ext>
              </a:extLst>
            </p:cNvPr>
            <p:cNvSpPr/>
            <p:nvPr/>
          </p:nvSpPr>
          <p:spPr>
            <a:xfrm>
              <a:off x="23747460" y="17573077"/>
              <a:ext cx="1971916" cy="226048"/>
            </a:xfrm>
            <a:prstGeom prst="wedgeRectCallout">
              <a:avLst>
                <a:gd name="adj1" fmla="val -60137"/>
                <a:gd name="adj2" fmla="val 5593"/>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South Shore Beach</a:t>
              </a:r>
            </a:p>
          </p:txBody>
        </p:sp>
        <p:sp>
          <p:nvSpPr>
            <p:cNvPr id="124" name="Speech Bubble: Rectangle 22">
              <a:extLst>
                <a:ext uri="{FF2B5EF4-FFF2-40B4-BE49-F238E27FC236}">
                  <a16:creationId xmlns:a16="http://schemas.microsoft.com/office/drawing/2014/main" id="{A4CE01CA-C3C4-49A8-8EC5-EDC1AFEA9EF1}"/>
                </a:ext>
              </a:extLst>
            </p:cNvPr>
            <p:cNvSpPr/>
            <p:nvPr/>
          </p:nvSpPr>
          <p:spPr>
            <a:xfrm>
              <a:off x="22131879" y="19355119"/>
              <a:ext cx="1862365" cy="226047"/>
            </a:xfrm>
            <a:prstGeom prst="wedgeRectCallout">
              <a:avLst>
                <a:gd name="adj1" fmla="val 51944"/>
                <a:gd name="adj2" fmla="val 142881"/>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Grant Park Beach</a:t>
              </a:r>
            </a:p>
          </p:txBody>
        </p:sp>
        <p:sp>
          <p:nvSpPr>
            <p:cNvPr id="125" name="Speech Bubble: Rectangle 51">
              <a:extLst>
                <a:ext uri="{FF2B5EF4-FFF2-40B4-BE49-F238E27FC236}">
                  <a16:creationId xmlns:a16="http://schemas.microsoft.com/office/drawing/2014/main" id="{24EC3B55-78FD-4127-9C61-9E1D56F26844}"/>
                </a:ext>
              </a:extLst>
            </p:cNvPr>
            <p:cNvSpPr/>
            <p:nvPr/>
          </p:nvSpPr>
          <p:spPr>
            <a:xfrm>
              <a:off x="14852734" y="15851837"/>
              <a:ext cx="1752814" cy="226048"/>
            </a:xfrm>
            <a:prstGeom prst="wedgeRectCallout">
              <a:avLst>
                <a:gd name="adj1" fmla="val 58955"/>
                <a:gd name="adj2" fmla="val 51355"/>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McKinley Beach</a:t>
              </a:r>
            </a:p>
          </p:txBody>
        </p:sp>
        <p:sp>
          <p:nvSpPr>
            <p:cNvPr id="126" name="Speech Bubble: Rectangle 52">
              <a:extLst>
                <a:ext uri="{FF2B5EF4-FFF2-40B4-BE49-F238E27FC236}">
                  <a16:creationId xmlns:a16="http://schemas.microsoft.com/office/drawing/2014/main" id="{78B5981A-4156-4237-883C-D49F95884578}"/>
                </a:ext>
              </a:extLst>
            </p:cNvPr>
            <p:cNvSpPr/>
            <p:nvPr/>
          </p:nvSpPr>
          <p:spPr>
            <a:xfrm>
              <a:off x="15435058" y="19355119"/>
              <a:ext cx="1862365" cy="226048"/>
            </a:xfrm>
            <a:prstGeom prst="wedgeRectCallout">
              <a:avLst>
                <a:gd name="adj1" fmla="val 51944"/>
                <a:gd name="adj2" fmla="val 142881"/>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entury Gothic" panose="020B0502020202020204" pitchFamily="34" charset="0"/>
                </a:rPr>
                <a:t>Grant Park Beach</a:t>
              </a:r>
            </a:p>
          </p:txBody>
        </p:sp>
      </p:grpSp>
      <p:sp>
        <p:nvSpPr>
          <p:cNvPr id="127" name="TextBox 126">
            <a:extLst>
              <a:ext uri="{FF2B5EF4-FFF2-40B4-BE49-F238E27FC236}">
                <a16:creationId xmlns:a16="http://schemas.microsoft.com/office/drawing/2014/main" id="{AB2CFBF2-9245-4E6B-872E-5BC7493547E0}"/>
              </a:ext>
            </a:extLst>
          </p:cNvPr>
          <p:cNvSpPr txBox="1"/>
          <p:nvPr/>
        </p:nvSpPr>
        <p:spPr>
          <a:xfrm>
            <a:off x="18517607" y="13583094"/>
            <a:ext cx="1770466" cy="591408"/>
          </a:xfrm>
          <a:prstGeom prst="rect">
            <a:avLst/>
          </a:prstGeom>
          <a:noFill/>
        </p:spPr>
        <p:txBody>
          <a:bodyPr wrap="square" rtlCol="0">
            <a:spAutoFit/>
          </a:bodyPr>
          <a:lstStyle/>
          <a:p>
            <a:r>
              <a:rPr lang="en-US" sz="3200" b="1" dirty="0">
                <a:solidFill>
                  <a:schemeClr val="bg1"/>
                </a:solidFill>
                <a:latin typeface="Century Gothic" panose="020B0502020202020204" pitchFamily="34" charset="0"/>
              </a:rPr>
              <a:t>Phase 1</a:t>
            </a:r>
          </a:p>
        </p:txBody>
      </p:sp>
      <p:sp>
        <p:nvSpPr>
          <p:cNvPr id="128" name="TextBox 127">
            <a:extLst>
              <a:ext uri="{FF2B5EF4-FFF2-40B4-BE49-F238E27FC236}">
                <a16:creationId xmlns:a16="http://schemas.microsoft.com/office/drawing/2014/main" id="{D6EF91C3-4FE1-48FC-91ED-09B148DBADAE}"/>
              </a:ext>
            </a:extLst>
          </p:cNvPr>
          <p:cNvSpPr txBox="1"/>
          <p:nvPr/>
        </p:nvSpPr>
        <p:spPr>
          <a:xfrm>
            <a:off x="25096426" y="13588041"/>
            <a:ext cx="1895488" cy="591408"/>
          </a:xfrm>
          <a:prstGeom prst="rect">
            <a:avLst/>
          </a:prstGeom>
          <a:noFill/>
        </p:spPr>
        <p:txBody>
          <a:bodyPr wrap="square" rtlCol="0">
            <a:spAutoFit/>
          </a:bodyPr>
          <a:lstStyle/>
          <a:p>
            <a:r>
              <a:rPr lang="en-US" sz="3200" b="1" dirty="0">
                <a:solidFill>
                  <a:schemeClr val="bg1"/>
                </a:solidFill>
                <a:latin typeface="Century Gothic" panose="020B0502020202020204" pitchFamily="34" charset="0"/>
              </a:rPr>
              <a:t>Phase 2</a:t>
            </a:r>
          </a:p>
        </p:txBody>
      </p:sp>
      <p:sp>
        <p:nvSpPr>
          <p:cNvPr id="160" name="Google Shape;180;p17"/>
          <p:cNvSpPr txBox="1"/>
          <p:nvPr/>
        </p:nvSpPr>
        <p:spPr>
          <a:xfrm>
            <a:off x="1571996" y="15063955"/>
            <a:ext cx="281700"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dirty="0">
              <a:latin typeface="Century Gothic"/>
              <a:ea typeface="Century Gothic"/>
              <a:cs typeface="Century Gothic"/>
              <a:sym typeface="Century Gothic"/>
            </a:endParaRPr>
          </a:p>
        </p:txBody>
      </p:sp>
      <p:sp>
        <p:nvSpPr>
          <p:cNvPr id="163" name="Google Shape;182;p17"/>
          <p:cNvSpPr txBox="1"/>
          <p:nvPr/>
        </p:nvSpPr>
        <p:spPr>
          <a:xfrm>
            <a:off x="2666162" y="20937093"/>
            <a:ext cx="1549857" cy="32614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Century Gothic"/>
                <a:ea typeface="Century Gothic"/>
                <a:cs typeface="Century Gothic"/>
                <a:sym typeface="Century Gothic"/>
              </a:rPr>
              <a:t>Milwaukee</a:t>
            </a:r>
            <a:endParaRPr sz="1800" b="1" dirty="0">
              <a:latin typeface="Century Gothic"/>
              <a:ea typeface="Century Gothic"/>
              <a:cs typeface="Century Gothic"/>
              <a:sym typeface="Century Gothic"/>
            </a:endParaRPr>
          </a:p>
        </p:txBody>
      </p:sp>
      <p:sp>
        <p:nvSpPr>
          <p:cNvPr id="172" name="Google Shape;171;p17"/>
          <p:cNvSpPr txBox="1"/>
          <p:nvPr/>
        </p:nvSpPr>
        <p:spPr>
          <a:xfrm>
            <a:off x="6108293" y="21576005"/>
            <a:ext cx="3246120" cy="969724"/>
          </a:xfrm>
          <a:prstGeom prst="rect">
            <a:avLst/>
          </a:prstGeom>
          <a:noFill/>
          <a:ln w="28575" cap="flat" cmpd="sng">
            <a:solidFill>
              <a:schemeClr val="tx1">
                <a:lumMod val="75000"/>
                <a:lumOff val="25000"/>
              </a:schemeClr>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73" name="Google Shape;172;p17"/>
          <p:cNvPicPr preferRelativeResize="0"/>
          <p:nvPr/>
        </p:nvPicPr>
        <p:blipFill>
          <a:blip r:embed="rId16">
            <a:alphaModFix/>
          </a:blip>
          <a:stretch>
            <a:fillRect/>
          </a:stretch>
        </p:blipFill>
        <p:spPr>
          <a:xfrm>
            <a:off x="6217017" y="21696559"/>
            <a:ext cx="833462" cy="377090"/>
          </a:xfrm>
          <a:prstGeom prst="rect">
            <a:avLst/>
          </a:prstGeom>
          <a:noFill/>
          <a:ln>
            <a:noFill/>
          </a:ln>
        </p:spPr>
      </p:pic>
      <p:pic>
        <p:nvPicPr>
          <p:cNvPr id="175" name="Google Shape;173;p17"/>
          <p:cNvPicPr preferRelativeResize="0"/>
          <p:nvPr/>
        </p:nvPicPr>
        <p:blipFill>
          <a:blip r:embed="rId17">
            <a:alphaModFix/>
          </a:blip>
          <a:stretch>
            <a:fillRect/>
          </a:stretch>
        </p:blipFill>
        <p:spPr>
          <a:xfrm>
            <a:off x="6217017" y="22080243"/>
            <a:ext cx="833477" cy="351275"/>
          </a:xfrm>
          <a:prstGeom prst="rect">
            <a:avLst/>
          </a:prstGeom>
          <a:noFill/>
          <a:ln>
            <a:noFill/>
          </a:ln>
        </p:spPr>
      </p:pic>
      <p:sp>
        <p:nvSpPr>
          <p:cNvPr id="176" name="Google Shape;174;p17"/>
          <p:cNvSpPr txBox="1"/>
          <p:nvPr/>
        </p:nvSpPr>
        <p:spPr>
          <a:xfrm>
            <a:off x="7106423" y="21650054"/>
            <a:ext cx="1758803" cy="35142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Study Area</a:t>
            </a:r>
            <a:endParaRPr sz="1600" dirty="0">
              <a:solidFill>
                <a:schemeClr val="tx1">
                  <a:lumMod val="75000"/>
                  <a:lumOff val="25000"/>
                </a:schemeClr>
              </a:solidFill>
              <a:latin typeface="Century Gothic"/>
              <a:ea typeface="Century Gothic"/>
              <a:cs typeface="Century Gothic"/>
              <a:sym typeface="Century Gothic"/>
            </a:endParaRPr>
          </a:p>
        </p:txBody>
      </p:sp>
      <p:sp>
        <p:nvSpPr>
          <p:cNvPr id="177" name="Google Shape;175;p17"/>
          <p:cNvSpPr txBox="1"/>
          <p:nvPr/>
        </p:nvSpPr>
        <p:spPr>
          <a:xfrm>
            <a:off x="7106423" y="22032476"/>
            <a:ext cx="2089459" cy="35142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Lake Michigan</a:t>
            </a:r>
            <a:endParaRPr sz="1600" dirty="0">
              <a:solidFill>
                <a:schemeClr val="tx1">
                  <a:lumMod val="75000"/>
                  <a:lumOff val="25000"/>
                </a:schemeClr>
              </a:solidFill>
              <a:latin typeface="Century Gothic"/>
              <a:ea typeface="Century Gothic"/>
              <a:cs typeface="Century Gothic"/>
              <a:sym typeface="Century Gothic"/>
            </a:endParaRPr>
          </a:p>
        </p:txBody>
      </p:sp>
      <p:pic>
        <p:nvPicPr>
          <p:cNvPr id="178" name="Picture 177">
            <a:extLst>
              <a:ext uri="{FF2B5EF4-FFF2-40B4-BE49-F238E27FC236}">
                <a16:creationId xmlns:a16="http://schemas.microsoft.com/office/drawing/2014/main" id="{420C5DD1-ABA2-4B24-B0A2-3336FDD72236}"/>
              </a:ext>
            </a:extLst>
          </p:cNvPr>
          <p:cNvPicPr>
            <a:picLocks noChangeAspect="1"/>
          </p:cNvPicPr>
          <p:nvPr/>
        </p:nvPicPr>
        <p:blipFill>
          <a:blip r:embed="rId14"/>
          <a:stretch>
            <a:fillRect/>
          </a:stretch>
        </p:blipFill>
        <p:spPr>
          <a:xfrm>
            <a:off x="22983225" y="6261892"/>
            <a:ext cx="369904" cy="838136"/>
          </a:xfrm>
          <a:prstGeom prst="rect">
            <a:avLst/>
          </a:prstGeom>
        </p:spPr>
      </p:pic>
      <p:sp>
        <p:nvSpPr>
          <p:cNvPr id="184" name="TextBox 183">
            <a:extLst>
              <a:ext uri="{FF2B5EF4-FFF2-40B4-BE49-F238E27FC236}">
                <a16:creationId xmlns:a16="http://schemas.microsoft.com/office/drawing/2014/main" id="{5142B98E-3D27-4B26-ABBD-3E5EEC90E22A}"/>
              </a:ext>
            </a:extLst>
          </p:cNvPr>
          <p:cNvSpPr txBox="1"/>
          <p:nvPr/>
        </p:nvSpPr>
        <p:spPr>
          <a:xfrm>
            <a:off x="18360543" y="9467358"/>
            <a:ext cx="2427245" cy="338554"/>
          </a:xfrm>
          <a:prstGeom prst="rect">
            <a:avLst/>
          </a:prstGeom>
          <a:noFill/>
        </p:spPr>
        <p:txBody>
          <a:bodyPr wrap="square" rtlCol="0">
            <a:spAutoFit/>
          </a:bodyPr>
          <a:lstStyle/>
          <a:p>
            <a:r>
              <a:rPr lang="en-US" sz="1600" dirty="0">
                <a:latin typeface="Garamond" panose="02020404030301010803" pitchFamily="18" charset="0"/>
              </a:rPr>
              <a:t>Highest </a:t>
            </a:r>
            <a:r>
              <a:rPr lang="en-US" sz="1600" dirty="0" smtClean="0">
                <a:latin typeface="Garamond" panose="02020404030301010803" pitchFamily="18" charset="0"/>
              </a:rPr>
              <a:t>chlorophyll-a </a:t>
            </a:r>
            <a:r>
              <a:rPr lang="en-US" sz="1600" dirty="0">
                <a:latin typeface="Garamond" panose="02020404030301010803" pitchFamily="18" charset="0"/>
              </a:rPr>
              <a:t>values</a:t>
            </a:r>
          </a:p>
        </p:txBody>
      </p:sp>
      <p:sp>
        <p:nvSpPr>
          <p:cNvPr id="2" name="TextBox 1">
            <a:extLst>
              <a:ext uri="{FF2B5EF4-FFF2-40B4-BE49-F238E27FC236}">
                <a16:creationId xmlns:a16="http://schemas.microsoft.com/office/drawing/2014/main" id="{4AC48370-A79B-4515-A6B5-E55A817A9A7A}"/>
              </a:ext>
            </a:extLst>
          </p:cNvPr>
          <p:cNvSpPr txBox="1"/>
          <p:nvPr/>
        </p:nvSpPr>
        <p:spPr>
          <a:xfrm>
            <a:off x="13638474" y="11603923"/>
            <a:ext cx="12817579" cy="1554272"/>
          </a:xfrm>
          <a:prstGeom prst="rect">
            <a:avLst/>
          </a:prstGeom>
          <a:ln w="38100">
            <a:noFill/>
          </a:ln>
        </p:spPr>
        <p:txBody>
          <a:bodyPr wrap="square" numCol="1" spcCol="640080" rtlCol="0">
            <a:spAutoFit/>
          </a:bodyPr>
          <a:lstStyle/>
          <a:p>
            <a:pPr algn="just"/>
            <a:r>
              <a:rPr lang="en-US" sz="1900" dirty="0">
                <a:solidFill>
                  <a:schemeClr val="tx1">
                    <a:lumMod val="75000"/>
                    <a:lumOff val="25000"/>
                  </a:schemeClr>
                </a:solidFill>
              </a:rPr>
              <a:t>The map on the left depicts chlorophyll-a values calculated by the O’Reilly band ratio OC2 algorithm from Landsat 8 OLI imagery. The </a:t>
            </a:r>
            <a:r>
              <a:rPr lang="en-US" sz="1900" dirty="0" smtClean="0">
                <a:solidFill>
                  <a:schemeClr val="tx1">
                    <a:lumMod val="75000"/>
                    <a:lumOff val="25000"/>
                  </a:schemeClr>
                </a:solidFill>
              </a:rPr>
              <a:t>center map compares </a:t>
            </a:r>
            <a:r>
              <a:rPr lang="en-US" sz="1900" i="1" dirty="0">
                <a:solidFill>
                  <a:schemeClr val="tx1">
                    <a:lumMod val="75000"/>
                    <a:lumOff val="25000"/>
                  </a:schemeClr>
                </a:solidFill>
              </a:rPr>
              <a:t>in situ</a:t>
            </a:r>
            <a:r>
              <a:rPr lang="en-US" sz="1900" dirty="0">
                <a:solidFill>
                  <a:schemeClr val="tx1">
                    <a:lumMod val="75000"/>
                    <a:lumOff val="25000"/>
                  </a:schemeClr>
                </a:solidFill>
              </a:rPr>
              <a:t> observations for </a:t>
            </a:r>
            <a:r>
              <a:rPr lang="en-US" sz="1900" i="1" dirty="0">
                <a:solidFill>
                  <a:schemeClr val="tx1">
                    <a:lumMod val="75000"/>
                    <a:lumOff val="25000"/>
                  </a:schemeClr>
                </a:solidFill>
              </a:rPr>
              <a:t>Cladophora</a:t>
            </a:r>
            <a:r>
              <a:rPr lang="en-US" sz="1900" dirty="0">
                <a:solidFill>
                  <a:schemeClr val="tx1">
                    <a:lumMod val="75000"/>
                    <a:lumOff val="25000"/>
                  </a:schemeClr>
                </a:solidFill>
              </a:rPr>
              <a:t> with the output of </a:t>
            </a:r>
            <a:r>
              <a:rPr lang="en-US" sz="1900" dirty="0" smtClean="0">
                <a:solidFill>
                  <a:schemeClr val="tx1">
                    <a:lumMod val="75000"/>
                    <a:lumOff val="25000"/>
                  </a:schemeClr>
                </a:solidFill>
              </a:rPr>
              <a:t>the </a:t>
            </a:r>
            <a:r>
              <a:rPr lang="en-US" sz="1900" dirty="0">
                <a:solidFill>
                  <a:schemeClr val="tx1">
                    <a:lumMod val="75000"/>
                    <a:lumOff val="25000"/>
                  </a:schemeClr>
                </a:solidFill>
              </a:rPr>
              <a:t>Predictive Washup Tool. </a:t>
            </a:r>
            <a:r>
              <a:rPr lang="en-US" sz="1900" dirty="0" smtClean="0">
                <a:solidFill>
                  <a:schemeClr val="tx1">
                    <a:lumMod val="75000"/>
                    <a:lumOff val="25000"/>
                  </a:schemeClr>
                </a:solidFill>
              </a:rPr>
              <a:t>Inset maps </a:t>
            </a:r>
            <a:r>
              <a:rPr lang="en-US" sz="1900" dirty="0">
                <a:solidFill>
                  <a:schemeClr val="tx1">
                    <a:lumMod val="75000"/>
                    <a:lumOff val="25000"/>
                  </a:schemeClr>
                </a:solidFill>
              </a:rPr>
              <a:t>show that some points with high chlorophyll-a values may have been vegetation on </a:t>
            </a:r>
            <a:r>
              <a:rPr lang="en-US" sz="1900" dirty="0" smtClean="0">
                <a:solidFill>
                  <a:schemeClr val="tx1">
                    <a:lumMod val="75000"/>
                    <a:lumOff val="25000"/>
                  </a:schemeClr>
                </a:solidFill>
              </a:rPr>
              <a:t>land</a:t>
            </a:r>
            <a:r>
              <a:rPr lang="en-US" sz="1900" dirty="0">
                <a:solidFill>
                  <a:schemeClr val="tx1">
                    <a:lumMod val="75000"/>
                    <a:lumOff val="25000"/>
                  </a:schemeClr>
                </a:solidFill>
              </a:rPr>
              <a:t>, due to potential inaccuracies in the lake extent estimated by NOAA’s CUSP dataset. The map on the right </a:t>
            </a:r>
            <a:r>
              <a:rPr lang="en-US" sz="1900" dirty="0" smtClean="0">
                <a:solidFill>
                  <a:schemeClr val="tx1">
                    <a:lumMod val="75000"/>
                    <a:lumOff val="25000"/>
                  </a:schemeClr>
                </a:solidFill>
              </a:rPr>
              <a:t>shows high </a:t>
            </a:r>
            <a:r>
              <a:rPr lang="en-US" sz="1900" dirty="0">
                <a:solidFill>
                  <a:schemeClr val="tx1">
                    <a:lumMod val="75000"/>
                    <a:lumOff val="25000"/>
                  </a:schemeClr>
                </a:solidFill>
              </a:rPr>
              <a:t>chlorophyll-a </a:t>
            </a:r>
            <a:r>
              <a:rPr lang="en-US" sz="1900" dirty="0" smtClean="0">
                <a:solidFill>
                  <a:schemeClr val="tx1">
                    <a:lumMod val="75000"/>
                    <a:lumOff val="25000"/>
                  </a:schemeClr>
                </a:solidFill>
              </a:rPr>
              <a:t>values, estimated to correspond to </a:t>
            </a:r>
            <a:r>
              <a:rPr lang="en-US" sz="1900" i="1" dirty="0" err="1" smtClean="0">
                <a:solidFill>
                  <a:schemeClr val="tx1">
                    <a:lumMod val="75000"/>
                    <a:lumOff val="25000"/>
                  </a:schemeClr>
                </a:solidFill>
              </a:rPr>
              <a:t>Cladophora</a:t>
            </a:r>
            <a:r>
              <a:rPr lang="en-US" sz="1900" i="1" dirty="0" smtClean="0">
                <a:solidFill>
                  <a:schemeClr val="tx1">
                    <a:lumMod val="75000"/>
                    <a:lumOff val="25000"/>
                  </a:schemeClr>
                </a:solidFill>
              </a:rPr>
              <a:t>,</a:t>
            </a:r>
            <a:r>
              <a:rPr lang="en-US" sz="1900" dirty="0" smtClean="0">
                <a:solidFill>
                  <a:schemeClr val="tx1">
                    <a:lumMod val="75000"/>
                    <a:lumOff val="25000"/>
                  </a:schemeClr>
                </a:solidFill>
              </a:rPr>
              <a:t> transported by currents, to generate </a:t>
            </a:r>
            <a:r>
              <a:rPr lang="en-US" sz="1900" dirty="0">
                <a:solidFill>
                  <a:schemeClr val="tx1">
                    <a:lumMod val="75000"/>
                    <a:lumOff val="25000"/>
                  </a:schemeClr>
                </a:solidFill>
              </a:rPr>
              <a:t>a Predictive Washup Map. </a:t>
            </a:r>
          </a:p>
        </p:txBody>
      </p:sp>
      <p:sp>
        <p:nvSpPr>
          <p:cNvPr id="207" name="Google Shape;57;p13">
            <a:extLst>
              <a:ext uri="{FF2B5EF4-FFF2-40B4-BE49-F238E27FC236}">
                <a16:creationId xmlns:a16="http://schemas.microsoft.com/office/drawing/2014/main" id="{9865BDBA-ED3A-42A0-BBFE-DF8B008D0338}"/>
              </a:ext>
            </a:extLst>
          </p:cNvPr>
          <p:cNvSpPr/>
          <p:nvPr/>
        </p:nvSpPr>
        <p:spPr>
          <a:xfrm>
            <a:off x="14035875" y="10401271"/>
            <a:ext cx="170417" cy="111575"/>
          </a:xfrm>
          <a:prstGeom prst="rect">
            <a:avLst/>
          </a:prstGeom>
          <a:solidFill>
            <a:srgbClr val="4A5FF8"/>
          </a:solidFill>
          <a:ln w="9525" cap="flat" cmpd="sng">
            <a:solidFill>
              <a:srgbClr val="4A5F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00FFFF"/>
              </a:solidFill>
            </a:endParaRPr>
          </a:p>
        </p:txBody>
      </p:sp>
      <p:sp>
        <p:nvSpPr>
          <p:cNvPr id="208" name="Google Shape;59;p13">
            <a:extLst>
              <a:ext uri="{FF2B5EF4-FFF2-40B4-BE49-F238E27FC236}">
                <a16:creationId xmlns:a16="http://schemas.microsoft.com/office/drawing/2014/main" id="{C0122580-3553-477B-A94F-4A5B7113BD55}"/>
              </a:ext>
            </a:extLst>
          </p:cNvPr>
          <p:cNvSpPr/>
          <p:nvPr/>
        </p:nvSpPr>
        <p:spPr>
          <a:xfrm>
            <a:off x="14035875" y="10750475"/>
            <a:ext cx="170417" cy="111576"/>
          </a:xfrm>
          <a:prstGeom prst="rect">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00FFFF"/>
              </a:solidFill>
            </a:endParaRPr>
          </a:p>
        </p:txBody>
      </p:sp>
      <p:sp>
        <p:nvSpPr>
          <p:cNvPr id="200" name="TextBox 199">
            <a:extLst>
              <a:ext uri="{FF2B5EF4-FFF2-40B4-BE49-F238E27FC236}">
                <a16:creationId xmlns:a16="http://schemas.microsoft.com/office/drawing/2014/main" id="{BAFF0EBC-7AF9-4915-8671-6461337BF4F0}"/>
              </a:ext>
            </a:extLst>
          </p:cNvPr>
          <p:cNvSpPr txBox="1"/>
          <p:nvPr/>
        </p:nvSpPr>
        <p:spPr>
          <a:xfrm>
            <a:off x="13892167" y="9621138"/>
            <a:ext cx="2079104" cy="584775"/>
          </a:xfrm>
          <a:prstGeom prst="rect">
            <a:avLst/>
          </a:prstGeom>
          <a:noFill/>
        </p:spPr>
        <p:txBody>
          <a:bodyPr wrap="square" rtlCol="0">
            <a:spAutoFit/>
          </a:bodyPr>
          <a:lstStyle/>
          <a:p>
            <a:r>
              <a:rPr lang="en-US" sz="1600" b="1" dirty="0">
                <a:solidFill>
                  <a:schemeClr val="bg1"/>
                </a:solidFill>
                <a:latin typeface="Garamond"/>
                <a:cs typeface="Garamond"/>
              </a:rPr>
              <a:t>Chlorophyll-a </a:t>
            </a:r>
            <a:endParaRPr lang="en-US" sz="1600" b="1" dirty="0" smtClean="0">
              <a:solidFill>
                <a:schemeClr val="bg1"/>
              </a:solidFill>
              <a:latin typeface="Garamond"/>
              <a:cs typeface="Garamond"/>
            </a:endParaRPr>
          </a:p>
          <a:p>
            <a:r>
              <a:rPr lang="en-US" sz="1600" b="1" dirty="0" smtClean="0">
                <a:solidFill>
                  <a:schemeClr val="bg1"/>
                </a:solidFill>
                <a:latin typeface="Garamond"/>
                <a:cs typeface="Garamond"/>
              </a:rPr>
              <a:t>(</a:t>
            </a:r>
            <a:r>
              <a:rPr lang="en-US" sz="1600" b="1" dirty="0">
                <a:solidFill>
                  <a:schemeClr val="bg1"/>
                </a:solidFill>
                <a:latin typeface="Garamond"/>
                <a:cs typeface="Garamond"/>
              </a:rPr>
              <a:t>µg/L)</a:t>
            </a:r>
          </a:p>
        </p:txBody>
      </p:sp>
      <p:sp>
        <p:nvSpPr>
          <p:cNvPr id="201" name="Rectangle 200">
            <a:extLst>
              <a:ext uri="{FF2B5EF4-FFF2-40B4-BE49-F238E27FC236}">
                <a16:creationId xmlns:a16="http://schemas.microsoft.com/office/drawing/2014/main" id="{D181B1F1-45FD-4ACA-9799-61C60F4CBAA3}"/>
              </a:ext>
            </a:extLst>
          </p:cNvPr>
          <p:cNvSpPr/>
          <p:nvPr/>
        </p:nvSpPr>
        <p:spPr>
          <a:xfrm>
            <a:off x="14168043" y="10174978"/>
            <a:ext cx="938635" cy="307777"/>
          </a:xfrm>
          <a:prstGeom prst="rect">
            <a:avLst/>
          </a:prstGeom>
        </p:spPr>
        <p:txBody>
          <a:bodyPr wrap="square">
            <a:spAutoFit/>
          </a:bodyPr>
          <a:lstStyle/>
          <a:p>
            <a:r>
              <a:rPr lang="en-US" sz="1400" dirty="0">
                <a:solidFill>
                  <a:schemeClr val="bg1"/>
                </a:solidFill>
                <a:latin typeface="Garamond"/>
                <a:cs typeface="Garamond"/>
              </a:rPr>
              <a:t>≤ 1</a:t>
            </a:r>
          </a:p>
        </p:txBody>
      </p:sp>
      <p:sp>
        <p:nvSpPr>
          <p:cNvPr id="202" name="Rectangle 201">
            <a:extLst>
              <a:ext uri="{FF2B5EF4-FFF2-40B4-BE49-F238E27FC236}">
                <a16:creationId xmlns:a16="http://schemas.microsoft.com/office/drawing/2014/main" id="{98BD1395-D012-4576-8021-E444374E620A}"/>
              </a:ext>
            </a:extLst>
          </p:cNvPr>
          <p:cNvSpPr/>
          <p:nvPr/>
        </p:nvSpPr>
        <p:spPr>
          <a:xfrm>
            <a:off x="14168043" y="10337451"/>
            <a:ext cx="938635" cy="307777"/>
          </a:xfrm>
          <a:prstGeom prst="rect">
            <a:avLst/>
          </a:prstGeom>
        </p:spPr>
        <p:txBody>
          <a:bodyPr wrap="square">
            <a:spAutoFit/>
          </a:bodyPr>
          <a:lstStyle/>
          <a:p>
            <a:r>
              <a:rPr lang="en-US" sz="1400" dirty="0">
                <a:solidFill>
                  <a:schemeClr val="bg1"/>
                </a:solidFill>
                <a:latin typeface="Garamond"/>
                <a:cs typeface="Garamond"/>
              </a:rPr>
              <a:t>≤ 2</a:t>
            </a:r>
          </a:p>
        </p:txBody>
      </p:sp>
      <p:sp>
        <p:nvSpPr>
          <p:cNvPr id="203" name="Rectangle 202">
            <a:extLst>
              <a:ext uri="{FF2B5EF4-FFF2-40B4-BE49-F238E27FC236}">
                <a16:creationId xmlns:a16="http://schemas.microsoft.com/office/drawing/2014/main" id="{DF64C57E-EB1D-45EE-8E50-F9F05E808378}"/>
              </a:ext>
            </a:extLst>
          </p:cNvPr>
          <p:cNvSpPr/>
          <p:nvPr/>
        </p:nvSpPr>
        <p:spPr>
          <a:xfrm>
            <a:off x="14168043" y="10499924"/>
            <a:ext cx="938635" cy="307777"/>
          </a:xfrm>
          <a:prstGeom prst="rect">
            <a:avLst/>
          </a:prstGeom>
        </p:spPr>
        <p:txBody>
          <a:bodyPr wrap="square">
            <a:spAutoFit/>
          </a:bodyPr>
          <a:lstStyle/>
          <a:p>
            <a:r>
              <a:rPr lang="en-US" sz="1400" dirty="0">
                <a:solidFill>
                  <a:schemeClr val="bg1"/>
                </a:solidFill>
                <a:latin typeface="Garamond"/>
                <a:cs typeface="Garamond"/>
              </a:rPr>
              <a:t>≤ 5</a:t>
            </a:r>
          </a:p>
        </p:txBody>
      </p:sp>
      <p:sp>
        <p:nvSpPr>
          <p:cNvPr id="204" name="Rectangle 203">
            <a:extLst>
              <a:ext uri="{FF2B5EF4-FFF2-40B4-BE49-F238E27FC236}">
                <a16:creationId xmlns:a16="http://schemas.microsoft.com/office/drawing/2014/main" id="{16A3C9D6-9B38-4E2B-854B-D5B67DF53C95}"/>
              </a:ext>
            </a:extLst>
          </p:cNvPr>
          <p:cNvSpPr/>
          <p:nvPr/>
        </p:nvSpPr>
        <p:spPr>
          <a:xfrm>
            <a:off x="14168043" y="10662395"/>
            <a:ext cx="938635" cy="307777"/>
          </a:xfrm>
          <a:prstGeom prst="rect">
            <a:avLst/>
          </a:prstGeom>
        </p:spPr>
        <p:txBody>
          <a:bodyPr wrap="square">
            <a:spAutoFit/>
          </a:bodyPr>
          <a:lstStyle/>
          <a:p>
            <a:r>
              <a:rPr lang="en-US" sz="1400" dirty="0">
                <a:solidFill>
                  <a:schemeClr val="bg1"/>
                </a:solidFill>
                <a:latin typeface="Garamond"/>
                <a:cs typeface="Garamond"/>
              </a:rPr>
              <a:t>≤ 10</a:t>
            </a:r>
          </a:p>
        </p:txBody>
      </p:sp>
      <p:sp>
        <p:nvSpPr>
          <p:cNvPr id="205" name="Google Shape;58;p13">
            <a:extLst>
              <a:ext uri="{FF2B5EF4-FFF2-40B4-BE49-F238E27FC236}">
                <a16:creationId xmlns:a16="http://schemas.microsoft.com/office/drawing/2014/main" id="{AEFAB58F-A17E-488E-925C-9DEE33911F00}"/>
              </a:ext>
            </a:extLst>
          </p:cNvPr>
          <p:cNvSpPr/>
          <p:nvPr/>
        </p:nvSpPr>
        <p:spPr>
          <a:xfrm>
            <a:off x="14035875" y="10236057"/>
            <a:ext cx="170417" cy="111575"/>
          </a:xfrm>
          <a:prstGeom prst="rect">
            <a:avLst/>
          </a:prstGeom>
          <a:solidFill>
            <a:srgbClr val="A99BFF"/>
          </a:solidFill>
          <a:ln w="9525" cap="flat" cmpd="sng">
            <a:solidFill>
              <a:srgbClr val="A99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00FFFF"/>
              </a:solidFill>
            </a:endParaRPr>
          </a:p>
        </p:txBody>
      </p:sp>
      <p:sp>
        <p:nvSpPr>
          <p:cNvPr id="206" name="Google Shape;57;p13">
            <a:extLst>
              <a:ext uri="{FF2B5EF4-FFF2-40B4-BE49-F238E27FC236}">
                <a16:creationId xmlns:a16="http://schemas.microsoft.com/office/drawing/2014/main" id="{878156C4-E4FE-4426-8E49-C84400304B61}"/>
              </a:ext>
            </a:extLst>
          </p:cNvPr>
          <p:cNvSpPr/>
          <p:nvPr/>
        </p:nvSpPr>
        <p:spPr>
          <a:xfrm>
            <a:off x="14035874" y="10571279"/>
            <a:ext cx="170417" cy="111576"/>
          </a:xfrm>
          <a:prstGeom prst="rect">
            <a:avLst/>
          </a:prstGeom>
          <a:solidFill>
            <a:srgbClr val="6806B2"/>
          </a:solidFill>
          <a:ln w="9525" cap="flat" cmpd="sng">
            <a:solidFill>
              <a:srgbClr val="6806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00FFFF"/>
              </a:solidFill>
            </a:endParaRPr>
          </a:p>
        </p:txBody>
      </p:sp>
    </p:spTree>
    <p:extLst>
      <p:ext uri="{BB962C8B-B14F-4D97-AF65-F5344CB8AC3E}">
        <p14:creationId xmlns:p14="http://schemas.microsoft.com/office/powerpoint/2010/main" val="1885914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5565</TotalTime>
  <Words>907</Words>
  <Application>Microsoft Office PowerPoint</Application>
  <PresentationFormat>Custom</PresentationFormat>
  <Paragraphs>94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Wingdings 3</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182</cp:revision>
  <dcterms:created xsi:type="dcterms:W3CDTF">2017-06-02T16:06:25Z</dcterms:created>
  <dcterms:modified xsi:type="dcterms:W3CDTF">2018-12-24T19:42:57Z</dcterms:modified>
</cp:coreProperties>
</file>