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boldItalic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68" y="-4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8-01T21:12:53.116" idx="1">
    <p:pos x="6000" y="0"/>
    <p:text>Bump up the font for axes titles. I'm having a hard time reading them. 
-Emily Gotschalk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0" y="0"/>
            <a:ext cx="27432000" cy="36576001"/>
          </a:xfrm>
          <a:prstGeom prst="rect">
            <a:avLst/>
          </a:prstGeom>
          <a:noFill/>
          <a:ln>
            <a:noFill/>
          </a:ln>
        </p:spPr>
      </p:pic>
      <p:sp>
        <p:nvSpPr>
          <p:cNvPr id="8" name="Shape 8"/>
          <p:cNvSpPr txBox="1">
            <a:spLocks noGrp="1"/>
          </p:cNvSpPr>
          <p:nvPr>
            <p:ph type="body" idx="1"/>
          </p:nvPr>
        </p:nvSpPr>
        <p:spPr>
          <a:xfrm rot="-5400000">
            <a:off x="15170483"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6AADA"/>
              </a:buClr>
              <a:buFont typeface="Arial"/>
              <a:buChar char="●"/>
              <a:defRPr sz="16000" b="0" i="0" u="none" strike="noStrike" cap="none">
                <a:solidFill>
                  <a:srgbClr val="76AADA"/>
                </a:solidFill>
                <a:latin typeface="Century Gothic"/>
                <a:ea typeface="Century Gothic"/>
                <a:cs typeface="Century Gothic"/>
                <a:sym typeface="Century Gothic"/>
              </a:defRPr>
            </a:lvl1pPr>
            <a:lvl2pPr marL="2514600" marR="0" lvl="1" indent="228600" algn="l" rtl="0">
              <a:lnSpc>
                <a:spcPct val="90000"/>
              </a:lnSpc>
              <a:spcBef>
                <a:spcPts val="1500"/>
              </a:spcBef>
              <a:spcAft>
                <a:spcPts val="0"/>
              </a:spcAft>
              <a:buNone/>
              <a:defRPr sz="7200" b="0" i="0" u="none" strike="noStrike" cap="none">
                <a:solidFill>
                  <a:schemeClr val="dk1"/>
                </a:solidFill>
                <a:latin typeface="Garamond"/>
                <a:ea typeface="Garamond"/>
                <a:cs typeface="Garamond"/>
                <a:sym typeface="Garamond"/>
              </a:defRPr>
            </a:lvl2pPr>
            <a:lvl3pPr marL="3810000" marR="0" lvl="2" indent="76200" algn="l" rtl="0">
              <a:lnSpc>
                <a:spcPct val="90000"/>
              </a:lnSpc>
              <a:spcBef>
                <a:spcPts val="1500"/>
              </a:spcBef>
              <a:spcAft>
                <a:spcPts val="0"/>
              </a:spcAft>
              <a:buNone/>
              <a:defRPr sz="6000" b="0" i="0" u="none" strike="noStrike" cap="none">
                <a:solidFill>
                  <a:schemeClr val="dk1"/>
                </a:solidFill>
                <a:latin typeface="Garamond"/>
                <a:ea typeface="Garamond"/>
                <a:cs typeface="Garamond"/>
                <a:sym typeface="Garamond"/>
              </a:defRPr>
            </a:lvl3pPr>
            <a:lvl4pPr marL="5143500" marR="0" lvl="3"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4pPr>
            <a:lvl5pPr marL="6515100" marR="0" lvl="4"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5pPr>
            <a:lvl6pPr marL="7886700" marR="0" lvl="5"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6pPr>
            <a:lvl7pPr marL="9258300" marR="0" lvl="6"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7pPr>
            <a:lvl8pPr marL="10629900" marR="0" lvl="7"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8pPr>
            <a:lvl9pPr marL="12001500" marR="0" lvl="8"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a:spLocks noGrp="1"/>
          </p:cNvSpPr>
          <p:nvPr>
            <p:ph type="body" idx="2"/>
          </p:nvPr>
        </p:nvSpPr>
        <p:spPr>
          <a:xfrm>
            <a:off x="5715000" y="438150"/>
            <a:ext cx="16173448" cy="3333750"/>
          </a:xfrm>
          <a:prstGeom prst="rect">
            <a:avLst/>
          </a:prstGeom>
          <a:noFill/>
          <a:ln>
            <a:noFill/>
          </a:ln>
        </p:spPr>
        <p:txBody>
          <a:bodyPr lIns="91425" tIns="91425" rIns="91425" bIns="91425" anchor="ctr" anchorCtr="0"/>
          <a:lstStyle>
            <a:lvl1pPr marL="0" marR="0" lvl="0" indent="0" algn="ctr" rtl="0">
              <a:lnSpc>
                <a:spcPct val="90000"/>
              </a:lnSpc>
              <a:spcBef>
                <a:spcPts val="0"/>
              </a:spcBef>
              <a:spcAft>
                <a:spcPts val="0"/>
              </a:spcAft>
              <a:buClr>
                <a:srgbClr val="76AADA"/>
              </a:buClr>
              <a:buFont typeface="Arial"/>
              <a:buChar char="●"/>
              <a:defRPr sz="6000" b="1" i="0" u="none" strike="noStrike" cap="none">
                <a:solidFill>
                  <a:srgbClr val="76AADA"/>
                </a:solidFill>
                <a:latin typeface="Century Gothic"/>
                <a:ea typeface="Century Gothic"/>
                <a:cs typeface="Century Gothic"/>
                <a:sym typeface="Century Gothic"/>
              </a:defRPr>
            </a:lvl1pPr>
            <a:lvl2pPr marL="2286000" marR="0" lvl="1" indent="76200" algn="l" rtl="0">
              <a:lnSpc>
                <a:spcPct val="90000"/>
              </a:lnSpc>
              <a:spcBef>
                <a:spcPts val="1500"/>
              </a:spcBef>
              <a:spcAft>
                <a:spcPts val="0"/>
              </a:spcAft>
              <a:buNone/>
              <a:defRPr sz="4800" b="0" i="0" u="none" strike="noStrike" cap="none">
                <a:solidFill>
                  <a:schemeClr val="dk1"/>
                </a:solidFill>
                <a:latin typeface="Garamond"/>
                <a:ea typeface="Garamond"/>
                <a:cs typeface="Garamond"/>
                <a:sym typeface="Garamond"/>
              </a:defRPr>
            </a:lvl2pPr>
            <a:lvl3pPr marL="3505200" marR="0" lvl="2" indent="177800" algn="l" rtl="0">
              <a:lnSpc>
                <a:spcPct val="90000"/>
              </a:lnSpc>
              <a:spcBef>
                <a:spcPts val="1500"/>
              </a:spcBef>
              <a:spcAft>
                <a:spcPts val="0"/>
              </a:spcAft>
              <a:buNone/>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None/>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None/>
              <a:defRPr sz="3600" b="0" i="0" u="none" strike="noStrike" cap="none">
                <a:solidFill>
                  <a:schemeClr val="dk1"/>
                </a:solidFill>
                <a:latin typeface="Garamond"/>
                <a:ea typeface="Garamond"/>
                <a:cs typeface="Garamond"/>
                <a:sym typeface="Garamond"/>
              </a:defRPr>
            </a:lvl5pPr>
            <a:lvl6pPr marL="7886700" marR="0" lvl="5"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6pPr>
            <a:lvl7pPr marL="9258300" marR="0" lvl="6"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7pPr>
            <a:lvl8pPr marL="10629900" marR="0" lvl="7"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8pPr>
            <a:lvl9pPr marL="12001500" marR="0" lvl="8" indent="0" algn="l" rtl="0">
              <a:lnSpc>
                <a:spcPct val="90000"/>
              </a:lnSpc>
              <a:spcBef>
                <a:spcPts val="1500"/>
              </a:spcBef>
              <a:spcAft>
                <a:spcPts val="0"/>
              </a:spcAft>
              <a:buNone/>
              <a:defRPr sz="5400" b="0" i="0" u="none" strike="noStrike" cap="none">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jp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sp>
        <p:nvSpPr>
          <p:cNvPr id="14" name="Shape 14"/>
          <p:cNvSpPr/>
          <p:nvPr/>
        </p:nvSpPr>
        <p:spPr>
          <a:xfrm>
            <a:off x="11543325" y="3065450"/>
            <a:ext cx="5692800" cy="769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Shape 15"/>
          <p:cNvSpPr txBox="1"/>
          <p:nvPr/>
        </p:nvSpPr>
        <p:spPr>
          <a:xfrm>
            <a:off x="12811896" y="12283606"/>
            <a:ext cx="110102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Results</a:t>
            </a:r>
          </a:p>
        </p:txBody>
      </p:sp>
      <p:sp>
        <p:nvSpPr>
          <p:cNvPr id="16" name="Shape 16"/>
          <p:cNvSpPr txBox="1"/>
          <p:nvPr/>
        </p:nvSpPr>
        <p:spPr>
          <a:xfrm>
            <a:off x="12839700" y="32232184"/>
            <a:ext cx="10972800" cy="2513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a:solidFill>
                  <a:schemeClr val="dk1"/>
                </a:solidFill>
                <a:latin typeface="Garamond"/>
                <a:ea typeface="Garamond"/>
                <a:cs typeface="Garamond"/>
                <a:sym typeface="Garamond"/>
              </a:rPr>
              <a:t>The Mississippi Sound Water Resources II Team would like to thank our partners from MDMR: Scott Gordon, George Ramseur, Charlie Robertson, Karen Clark, and Robert Gruba, as well as our science advisors: Dr. Kenton Ross, NASA Langley Research Center; Benjamin Holt, NASA Jet Propulsion Laboratory; and Dr. Severine Fournier, NASA Jet Propulsion Laboratory. We would also like to thank our Center Lead, Emily Gotschalk, for her hard work and commitment to our success.</a:t>
            </a:r>
          </a:p>
        </p:txBody>
      </p:sp>
      <p:sp>
        <p:nvSpPr>
          <p:cNvPr id="17" name="Shape 17"/>
          <p:cNvSpPr txBox="1"/>
          <p:nvPr/>
        </p:nvSpPr>
        <p:spPr>
          <a:xfrm>
            <a:off x="822145" y="4493746"/>
            <a:ext cx="11516399" cy="769500"/>
          </a:xfrm>
          <a:prstGeom prst="rect">
            <a:avLst/>
          </a:prstGeom>
          <a:noFill/>
          <a:ln>
            <a:noFill/>
          </a:ln>
        </p:spPr>
        <p:txBody>
          <a:bodyPr lIns="91425" tIns="45700" rIns="91425" bIns="45700" anchor="t" anchorCtr="0">
            <a:noAutofit/>
          </a:bodyPr>
          <a:lstStyle/>
          <a:p>
            <a:pPr marL="57150" marR="0" lvl="0" indent="-6350" algn="l" rtl="0">
              <a:lnSpc>
                <a:spcPct val="15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Abstract</a:t>
            </a:r>
          </a:p>
        </p:txBody>
      </p:sp>
      <p:sp>
        <p:nvSpPr>
          <p:cNvPr id="18" name="Shape 18"/>
          <p:cNvSpPr txBox="1"/>
          <p:nvPr/>
        </p:nvSpPr>
        <p:spPr>
          <a:xfrm>
            <a:off x="822145" y="10971800"/>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Objectives</a:t>
            </a:r>
          </a:p>
        </p:txBody>
      </p:sp>
      <p:sp>
        <p:nvSpPr>
          <p:cNvPr id="19" name="Shape 19"/>
          <p:cNvSpPr txBox="1"/>
          <p:nvPr/>
        </p:nvSpPr>
        <p:spPr>
          <a:xfrm>
            <a:off x="12622196" y="3037580"/>
            <a:ext cx="11407799" cy="769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Methodology</a:t>
            </a:r>
          </a:p>
        </p:txBody>
      </p:sp>
      <p:sp>
        <p:nvSpPr>
          <p:cNvPr id="20" name="Shape 20"/>
          <p:cNvSpPr txBox="1"/>
          <p:nvPr/>
        </p:nvSpPr>
        <p:spPr>
          <a:xfrm>
            <a:off x="822145" y="14279806"/>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Study Area</a:t>
            </a:r>
          </a:p>
        </p:txBody>
      </p:sp>
      <p:sp>
        <p:nvSpPr>
          <p:cNvPr id="21" name="Shape 21"/>
          <p:cNvSpPr txBox="1"/>
          <p:nvPr/>
        </p:nvSpPr>
        <p:spPr>
          <a:xfrm>
            <a:off x="822145" y="22268318"/>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Earth Observations</a:t>
            </a:r>
          </a:p>
        </p:txBody>
      </p:sp>
      <p:sp>
        <p:nvSpPr>
          <p:cNvPr id="22" name="Shape 22"/>
          <p:cNvSpPr txBox="1"/>
          <p:nvPr/>
        </p:nvSpPr>
        <p:spPr>
          <a:xfrm>
            <a:off x="12734796" y="31507865"/>
            <a:ext cx="82295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Acknowledgements</a:t>
            </a:r>
          </a:p>
        </p:txBody>
      </p:sp>
      <p:sp>
        <p:nvSpPr>
          <p:cNvPr id="23" name="Shape 23"/>
          <p:cNvSpPr txBox="1"/>
          <p:nvPr/>
        </p:nvSpPr>
        <p:spPr>
          <a:xfrm>
            <a:off x="12788596" y="30242981"/>
            <a:ext cx="82295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Project Partners</a:t>
            </a:r>
          </a:p>
        </p:txBody>
      </p:sp>
      <p:sp>
        <p:nvSpPr>
          <p:cNvPr id="24" name="Shape 24"/>
          <p:cNvSpPr txBox="1"/>
          <p:nvPr/>
        </p:nvSpPr>
        <p:spPr>
          <a:xfrm>
            <a:off x="822145" y="29863093"/>
            <a:ext cx="4542598"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Team Members</a:t>
            </a:r>
          </a:p>
        </p:txBody>
      </p:sp>
      <p:sp>
        <p:nvSpPr>
          <p:cNvPr id="25" name="Shape 25"/>
          <p:cNvSpPr txBox="1"/>
          <p:nvPr/>
        </p:nvSpPr>
        <p:spPr>
          <a:xfrm>
            <a:off x="6096000" y="35153600"/>
            <a:ext cx="15501255" cy="103452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6AADA"/>
              </a:buClr>
              <a:buSzPct val="25000"/>
              <a:buFont typeface="Arial"/>
              <a:buNone/>
            </a:pPr>
            <a:r>
              <a:rPr lang="en-US" sz="4800" b="0" i="0" u="none" strike="noStrike" cap="none">
                <a:solidFill>
                  <a:srgbClr val="76AADA"/>
                </a:solidFill>
                <a:latin typeface="Century Gothic"/>
                <a:ea typeface="Century Gothic"/>
                <a:cs typeface="Century Gothic"/>
                <a:sym typeface="Century Gothic"/>
              </a:rPr>
              <a:t>NASA Langley Research Center – Summer 2017</a:t>
            </a:r>
          </a:p>
        </p:txBody>
      </p:sp>
      <p:sp>
        <p:nvSpPr>
          <p:cNvPr id="26" name="Shape 26"/>
          <p:cNvSpPr txBox="1"/>
          <p:nvPr/>
        </p:nvSpPr>
        <p:spPr>
          <a:xfrm>
            <a:off x="883216" y="16410306"/>
            <a:ext cx="10521582" cy="283464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2700" b="0" i="0" u="none" strike="noStrike" cap="none">
                <a:solidFill>
                  <a:schemeClr val="lt1"/>
                </a:solidFill>
                <a:latin typeface="Garamond"/>
                <a:ea typeface="Garamond"/>
                <a:cs typeface="Garamond"/>
                <a:sym typeface="Garamond"/>
              </a:rPr>
              <a:t>Include a map that has easily readable text and a legend. Including the study period is optional.</a:t>
            </a:r>
          </a:p>
          <a:p>
            <a:pPr marL="0" marR="0" lvl="0" indent="0" algn="l" rtl="0">
              <a:lnSpc>
                <a:spcPct val="90000"/>
              </a:lnSpc>
              <a:spcBef>
                <a:spcPts val="1800"/>
              </a:spcBef>
              <a:spcAft>
                <a:spcPts val="0"/>
              </a:spcAft>
              <a:buClr>
                <a:schemeClr val="lt1"/>
              </a:buClr>
              <a:buSzPct val="25000"/>
              <a:buFont typeface="Arial"/>
              <a:buNone/>
            </a:pPr>
            <a:r>
              <a:rPr lang="en-US" sz="2700" b="1" i="0" u="none" strike="noStrike" cap="none">
                <a:solidFill>
                  <a:schemeClr val="lt1"/>
                </a:solidFill>
                <a:latin typeface="Garamond"/>
                <a:ea typeface="Garamond"/>
                <a:cs typeface="Garamond"/>
                <a:sym typeface="Garamond"/>
              </a:rPr>
              <a:t>For ALL images – make sure all text is legible and add legends separately (so they can be moved or resized). </a:t>
            </a:r>
            <a:r>
              <a:rPr lang="en-US" sz="2700" b="0" i="0" u="none" strike="noStrike" cap="none">
                <a:solidFill>
                  <a:schemeClr val="lt1"/>
                </a:solidFill>
                <a:latin typeface="Garamond"/>
                <a:ea typeface="Garamond"/>
                <a:cs typeface="Garamond"/>
                <a:sym typeface="Garamond"/>
              </a:rPr>
              <a:t>If text is not editable, a team member must be available to make changes with a </a:t>
            </a:r>
            <a:r>
              <a:rPr lang="en-US" sz="2700" b="1" i="0" u="none" strike="noStrike" cap="none">
                <a:solidFill>
                  <a:schemeClr val="lt1"/>
                </a:solidFill>
                <a:latin typeface="Garamond"/>
                <a:ea typeface="Garamond"/>
                <a:cs typeface="Garamond"/>
                <a:sym typeface="Garamond"/>
              </a:rPr>
              <a:t>very short turn-around time </a:t>
            </a:r>
            <a:r>
              <a:rPr lang="en-US" sz="2700" b="0" i="0" u="none" strike="noStrike" cap="none">
                <a:solidFill>
                  <a:schemeClr val="lt1"/>
                </a:solidFill>
                <a:latin typeface="Garamond"/>
                <a:ea typeface="Garamond"/>
                <a:cs typeface="Garamond"/>
                <a:sym typeface="Garamond"/>
              </a:rPr>
              <a:t>(hours, not days) after submission.</a:t>
            </a:r>
          </a:p>
        </p:txBody>
      </p:sp>
      <p:sp>
        <p:nvSpPr>
          <p:cNvPr id="27" name="Shape 27"/>
          <p:cNvSpPr txBox="1"/>
          <p:nvPr/>
        </p:nvSpPr>
        <p:spPr>
          <a:xfrm>
            <a:off x="12866927" y="31053220"/>
            <a:ext cx="10921200" cy="593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700" b="0" i="0" u="none" strike="noStrike" cap="none" dirty="0">
                <a:solidFill>
                  <a:schemeClr val="dk1"/>
                </a:solidFill>
                <a:latin typeface="Garamond"/>
                <a:ea typeface="Garamond"/>
                <a:cs typeface="Garamond"/>
                <a:sym typeface="Garamond"/>
              </a:rPr>
              <a:t>Mississippi Department of Marine Resources</a:t>
            </a:r>
          </a:p>
        </p:txBody>
      </p:sp>
      <p:sp>
        <p:nvSpPr>
          <p:cNvPr id="28" name="Shape 28"/>
          <p:cNvSpPr txBox="1">
            <a:spLocks noGrp="1"/>
          </p:cNvSpPr>
          <p:nvPr>
            <p:ph type="body" idx="1"/>
          </p:nvPr>
        </p:nvSpPr>
        <p:spPr>
          <a:xfrm rot="-5400000">
            <a:off x="11208626" y="18009262"/>
            <a:ext cx="29345400" cy="23141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76AADA"/>
              </a:buClr>
              <a:buSzPct val="25000"/>
              <a:buFont typeface="Arial"/>
              <a:buNone/>
            </a:pPr>
            <a:r>
              <a:rPr lang="en-US" sz="13000" b="1" i="0" u="none" strike="noStrike" cap="none">
                <a:solidFill>
                  <a:srgbClr val="76AADA"/>
                </a:solidFill>
                <a:latin typeface="Century Gothic"/>
                <a:ea typeface="Century Gothic"/>
                <a:cs typeface="Century Gothic"/>
                <a:sym typeface="Century Gothic"/>
              </a:rPr>
              <a:t>Mississippi Sound </a:t>
            </a:r>
            <a:r>
              <a:rPr lang="en-US" sz="13000" b="0" i="0" u="none" strike="noStrike" cap="none">
                <a:solidFill>
                  <a:srgbClr val="76AADA"/>
                </a:solidFill>
                <a:latin typeface="Century Gothic"/>
                <a:ea typeface="Century Gothic"/>
                <a:cs typeface="Century Gothic"/>
                <a:sym typeface="Century Gothic"/>
              </a:rPr>
              <a:t>Water Resources II</a:t>
            </a:r>
          </a:p>
        </p:txBody>
      </p:sp>
      <p:grpSp>
        <p:nvGrpSpPr>
          <p:cNvPr id="29" name="Shape 29"/>
          <p:cNvGrpSpPr/>
          <p:nvPr/>
        </p:nvGrpSpPr>
        <p:grpSpPr>
          <a:xfrm>
            <a:off x="2198254" y="23004991"/>
            <a:ext cx="7980494" cy="6731750"/>
            <a:chOff x="2116906" y="22941456"/>
            <a:chExt cx="7980494" cy="6731750"/>
          </a:xfrm>
        </p:grpSpPr>
        <p:pic>
          <p:nvPicPr>
            <p:cNvPr id="30" name="Shape 30"/>
            <p:cNvPicPr preferRelativeResize="0"/>
            <p:nvPr/>
          </p:nvPicPr>
          <p:blipFill rotWithShape="1">
            <a:blip r:embed="rId3">
              <a:alphaModFix/>
            </a:blip>
            <a:srcRect/>
            <a:stretch/>
          </p:blipFill>
          <p:spPr>
            <a:xfrm>
              <a:off x="7885282" y="25407068"/>
              <a:ext cx="2212118" cy="1663102"/>
            </a:xfrm>
            <a:prstGeom prst="rect">
              <a:avLst/>
            </a:prstGeom>
            <a:noFill/>
            <a:ln>
              <a:noFill/>
            </a:ln>
          </p:spPr>
        </p:pic>
        <p:sp>
          <p:nvSpPr>
            <p:cNvPr id="31" name="Shape 31"/>
            <p:cNvSpPr txBox="1"/>
            <p:nvPr/>
          </p:nvSpPr>
          <p:spPr>
            <a:xfrm>
              <a:off x="8442425" y="27026125"/>
              <a:ext cx="1475299" cy="239837"/>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Landsat 5 TM</a:t>
              </a:r>
            </a:p>
          </p:txBody>
        </p:sp>
        <p:pic>
          <p:nvPicPr>
            <p:cNvPr id="32" name="Shape 32"/>
            <p:cNvPicPr preferRelativeResize="0"/>
            <p:nvPr/>
          </p:nvPicPr>
          <p:blipFill rotWithShape="1">
            <a:blip r:embed="rId4">
              <a:alphaModFix/>
            </a:blip>
            <a:srcRect/>
            <a:stretch/>
          </p:blipFill>
          <p:spPr>
            <a:xfrm>
              <a:off x="6423475" y="22941456"/>
              <a:ext cx="2628269" cy="1546280"/>
            </a:xfrm>
            <a:prstGeom prst="rect">
              <a:avLst/>
            </a:prstGeom>
            <a:noFill/>
            <a:ln>
              <a:noFill/>
            </a:ln>
          </p:spPr>
        </p:pic>
        <p:sp>
          <p:nvSpPr>
            <p:cNvPr id="33" name="Shape 33"/>
            <p:cNvSpPr txBox="1"/>
            <p:nvPr/>
          </p:nvSpPr>
          <p:spPr>
            <a:xfrm>
              <a:off x="6987721" y="24568239"/>
              <a:ext cx="1636163" cy="41544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Landsat 7 ETM+</a:t>
              </a:r>
            </a:p>
          </p:txBody>
        </p:sp>
        <p:pic>
          <p:nvPicPr>
            <p:cNvPr id="34" name="Shape 34"/>
            <p:cNvPicPr preferRelativeResize="0"/>
            <p:nvPr/>
          </p:nvPicPr>
          <p:blipFill rotWithShape="1">
            <a:blip r:embed="rId5">
              <a:alphaModFix/>
            </a:blip>
            <a:srcRect/>
            <a:stretch/>
          </p:blipFill>
          <p:spPr>
            <a:xfrm>
              <a:off x="4956044" y="25325198"/>
              <a:ext cx="2337622" cy="2063835"/>
            </a:xfrm>
            <a:prstGeom prst="rect">
              <a:avLst/>
            </a:prstGeom>
            <a:noFill/>
            <a:ln>
              <a:noFill/>
            </a:ln>
          </p:spPr>
        </p:pic>
        <p:pic>
          <p:nvPicPr>
            <p:cNvPr id="35" name="Shape 35"/>
            <p:cNvPicPr preferRelativeResize="0"/>
            <p:nvPr/>
          </p:nvPicPr>
          <p:blipFill rotWithShape="1">
            <a:blip r:embed="rId6">
              <a:alphaModFix/>
            </a:blip>
            <a:srcRect/>
            <a:stretch/>
          </p:blipFill>
          <p:spPr>
            <a:xfrm>
              <a:off x="2949141" y="23364376"/>
              <a:ext cx="2158868" cy="1276940"/>
            </a:xfrm>
            <a:prstGeom prst="rect">
              <a:avLst/>
            </a:prstGeom>
            <a:noFill/>
            <a:ln>
              <a:noFill/>
            </a:ln>
          </p:spPr>
        </p:pic>
        <p:sp>
          <p:nvSpPr>
            <p:cNvPr id="36" name="Shape 36"/>
            <p:cNvSpPr txBox="1"/>
            <p:nvPr/>
          </p:nvSpPr>
          <p:spPr>
            <a:xfrm>
              <a:off x="2841682" y="24628001"/>
              <a:ext cx="2155500" cy="2732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Landsat 8 OLI &amp; TIRS</a:t>
              </a:r>
            </a:p>
          </p:txBody>
        </p:sp>
        <p:pic>
          <p:nvPicPr>
            <p:cNvPr id="37" name="Shape 37"/>
            <p:cNvPicPr preferRelativeResize="0"/>
            <p:nvPr/>
          </p:nvPicPr>
          <p:blipFill rotWithShape="1">
            <a:blip r:embed="rId7">
              <a:alphaModFix/>
            </a:blip>
            <a:srcRect/>
            <a:stretch/>
          </p:blipFill>
          <p:spPr>
            <a:xfrm>
              <a:off x="2116906" y="25634104"/>
              <a:ext cx="2021249" cy="1392019"/>
            </a:xfrm>
            <a:prstGeom prst="rect">
              <a:avLst/>
            </a:prstGeom>
            <a:noFill/>
            <a:ln>
              <a:noFill/>
            </a:ln>
          </p:spPr>
        </p:pic>
        <p:sp>
          <p:nvSpPr>
            <p:cNvPr id="38" name="Shape 38"/>
            <p:cNvSpPr txBox="1"/>
            <p:nvPr/>
          </p:nvSpPr>
          <p:spPr>
            <a:xfrm>
              <a:off x="2580858" y="27055118"/>
              <a:ext cx="1447718"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Aqua MODIS</a:t>
              </a:r>
            </a:p>
          </p:txBody>
        </p:sp>
        <p:pic>
          <p:nvPicPr>
            <p:cNvPr id="39" name="Shape 39"/>
            <p:cNvPicPr preferRelativeResize="0"/>
            <p:nvPr/>
          </p:nvPicPr>
          <p:blipFill rotWithShape="1">
            <a:blip r:embed="rId8">
              <a:alphaModFix/>
            </a:blip>
            <a:srcRect/>
            <a:stretch/>
          </p:blipFill>
          <p:spPr>
            <a:xfrm>
              <a:off x="3444148" y="27930909"/>
              <a:ext cx="1727082" cy="1435614"/>
            </a:xfrm>
            <a:prstGeom prst="rect">
              <a:avLst/>
            </a:prstGeom>
            <a:noFill/>
            <a:ln>
              <a:noFill/>
            </a:ln>
          </p:spPr>
        </p:pic>
        <p:sp>
          <p:nvSpPr>
            <p:cNvPr id="40" name="Shape 40"/>
            <p:cNvSpPr txBox="1"/>
            <p:nvPr/>
          </p:nvSpPr>
          <p:spPr>
            <a:xfrm>
              <a:off x="3869146" y="29328112"/>
              <a:ext cx="1011000"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SMAP</a:t>
              </a:r>
            </a:p>
          </p:txBody>
        </p:sp>
        <p:pic>
          <p:nvPicPr>
            <p:cNvPr id="41" name="Shape 41"/>
            <p:cNvPicPr preferRelativeResize="0"/>
            <p:nvPr/>
          </p:nvPicPr>
          <p:blipFill rotWithShape="1">
            <a:blip r:embed="rId9">
              <a:alphaModFix/>
            </a:blip>
            <a:srcRect/>
            <a:stretch/>
          </p:blipFill>
          <p:spPr>
            <a:xfrm>
              <a:off x="6723764" y="27875646"/>
              <a:ext cx="2012471" cy="1379973"/>
            </a:xfrm>
            <a:prstGeom prst="rect">
              <a:avLst/>
            </a:prstGeom>
            <a:noFill/>
            <a:ln>
              <a:noFill/>
            </a:ln>
          </p:spPr>
        </p:pic>
        <p:sp>
          <p:nvSpPr>
            <p:cNvPr id="42" name="Shape 42"/>
            <p:cNvSpPr txBox="1"/>
            <p:nvPr/>
          </p:nvSpPr>
          <p:spPr>
            <a:xfrm>
              <a:off x="7062463" y="29345306"/>
              <a:ext cx="1538100" cy="327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Garamond"/>
                  <a:ea typeface="Garamond"/>
                  <a:cs typeface="Garamond"/>
                  <a:sym typeface="Garamond"/>
                </a:rPr>
                <a:t>Sentinel-2 MSI</a:t>
              </a:r>
            </a:p>
          </p:txBody>
        </p:sp>
      </p:grpSp>
      <p:sp>
        <p:nvSpPr>
          <p:cNvPr id="43" name="Shape 43"/>
          <p:cNvSpPr txBox="1"/>
          <p:nvPr/>
        </p:nvSpPr>
        <p:spPr>
          <a:xfrm>
            <a:off x="14776975" y="11101536"/>
            <a:ext cx="1538100"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795C0"/>
              </a:buClr>
              <a:buSzPct val="25000"/>
              <a:buFont typeface="Arial"/>
              <a:buNone/>
            </a:pPr>
            <a:r>
              <a:rPr lang="en-US" sz="2400" b="1" i="0" u="none" strike="noStrike" cap="none">
                <a:solidFill>
                  <a:srgbClr val="0B5394"/>
                </a:solidFill>
                <a:latin typeface="Garamond"/>
                <a:ea typeface="Garamond"/>
                <a:cs typeface="Garamond"/>
                <a:sym typeface="Garamond"/>
              </a:rPr>
              <a:t>Results</a:t>
            </a:r>
          </a:p>
        </p:txBody>
      </p:sp>
      <p:sp>
        <p:nvSpPr>
          <p:cNvPr id="44" name="Shape 44"/>
          <p:cNvSpPr txBox="1"/>
          <p:nvPr/>
        </p:nvSpPr>
        <p:spPr>
          <a:xfrm>
            <a:off x="12811896" y="4551664"/>
            <a:ext cx="8075400" cy="10343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Methodology</a:t>
            </a:r>
          </a:p>
        </p:txBody>
      </p:sp>
      <p:sp>
        <p:nvSpPr>
          <p:cNvPr id="45" name="Shape 45"/>
          <p:cNvSpPr/>
          <p:nvPr/>
        </p:nvSpPr>
        <p:spPr>
          <a:xfrm>
            <a:off x="11789075" y="3132975"/>
            <a:ext cx="5559898" cy="769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 name="Shape 46"/>
          <p:cNvSpPr txBox="1">
            <a:spLocks noGrp="1"/>
          </p:cNvSpPr>
          <p:nvPr>
            <p:ph type="body" idx="2"/>
          </p:nvPr>
        </p:nvSpPr>
        <p:spPr>
          <a:xfrm>
            <a:off x="5309225" y="868774"/>
            <a:ext cx="16941298" cy="32504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6AADA"/>
              </a:buClr>
              <a:buSzPct val="25000"/>
              <a:buFont typeface="Arial"/>
              <a:buNone/>
            </a:pPr>
            <a:r>
              <a:rPr lang="en-US" sz="6000" b="1" i="0" u="none" strike="noStrike" cap="none">
                <a:solidFill>
                  <a:srgbClr val="76AADA"/>
                </a:solidFill>
                <a:latin typeface="Century Gothic"/>
                <a:ea typeface="Century Gothic"/>
                <a:cs typeface="Century Gothic"/>
                <a:sym typeface="Century Gothic"/>
              </a:rPr>
              <a:t>Analyzing the Impact of Environmental Disturbances on Oyster Reef Health </a:t>
            </a:r>
          </a:p>
          <a:p>
            <a:pPr marL="0" marR="0" lvl="0" indent="0" algn="ctr" rtl="0">
              <a:lnSpc>
                <a:spcPct val="90000"/>
              </a:lnSpc>
              <a:spcBef>
                <a:spcPts val="0"/>
              </a:spcBef>
              <a:spcAft>
                <a:spcPts val="0"/>
              </a:spcAft>
              <a:buClr>
                <a:srgbClr val="76AADA"/>
              </a:buClr>
              <a:buSzPct val="25000"/>
              <a:buFont typeface="Arial"/>
              <a:buNone/>
            </a:pPr>
            <a:r>
              <a:rPr lang="en-US" sz="6000" b="1" i="0" u="none" strike="noStrike" cap="none">
                <a:solidFill>
                  <a:srgbClr val="76AADA"/>
                </a:solidFill>
                <a:latin typeface="Century Gothic"/>
                <a:ea typeface="Century Gothic"/>
                <a:cs typeface="Century Gothic"/>
                <a:sym typeface="Century Gothic"/>
              </a:rPr>
              <a:t>in the Mississippi Sound </a:t>
            </a:r>
          </a:p>
          <a:p>
            <a:pPr marL="0" marR="0" lvl="0" indent="0" algn="ctr" rtl="0">
              <a:lnSpc>
                <a:spcPct val="90000"/>
              </a:lnSpc>
              <a:spcBef>
                <a:spcPts val="0"/>
              </a:spcBef>
              <a:spcAft>
                <a:spcPts val="0"/>
              </a:spcAft>
              <a:buClr>
                <a:srgbClr val="76AADA"/>
              </a:buClr>
              <a:buSzPct val="25000"/>
              <a:buFont typeface="Arial"/>
              <a:buNone/>
            </a:pPr>
            <a:r>
              <a:rPr lang="en-US" sz="6000" b="1" i="0" u="none" strike="noStrike" cap="none">
                <a:solidFill>
                  <a:srgbClr val="76AADA"/>
                </a:solidFill>
                <a:latin typeface="Century Gothic"/>
                <a:ea typeface="Century Gothic"/>
                <a:cs typeface="Century Gothic"/>
                <a:sym typeface="Century Gothic"/>
              </a:rPr>
              <a:t>Using NASA Earth Observations</a:t>
            </a:r>
          </a:p>
          <a:p>
            <a:pPr marL="0" marR="0" lvl="0" indent="0" algn="ctr" rtl="0">
              <a:lnSpc>
                <a:spcPct val="90000"/>
              </a:lnSpc>
              <a:spcBef>
                <a:spcPts val="0"/>
              </a:spcBef>
              <a:spcAft>
                <a:spcPts val="0"/>
              </a:spcAft>
              <a:buClr>
                <a:srgbClr val="76AADA"/>
              </a:buClr>
              <a:buSzPct val="25000"/>
              <a:buFont typeface="Arial"/>
              <a:buNone/>
            </a:pPr>
            <a:endParaRPr sz="6000" b="1" i="0" u="none" strike="noStrike" cap="none">
              <a:solidFill>
                <a:srgbClr val="FFFFFF"/>
              </a:solidFill>
              <a:latin typeface="Century Gothic"/>
              <a:ea typeface="Century Gothic"/>
              <a:cs typeface="Century Gothic"/>
              <a:sym typeface="Century Gothic"/>
            </a:endParaRPr>
          </a:p>
        </p:txBody>
      </p:sp>
      <p:sp>
        <p:nvSpPr>
          <p:cNvPr id="47" name="Shape 47"/>
          <p:cNvSpPr txBox="1"/>
          <p:nvPr/>
        </p:nvSpPr>
        <p:spPr>
          <a:xfrm>
            <a:off x="17119550" y="5280937"/>
            <a:ext cx="3237600"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795C0"/>
              </a:buClr>
              <a:buSzPct val="25000"/>
              <a:buFont typeface="Arial"/>
              <a:buNone/>
            </a:pPr>
            <a:r>
              <a:rPr lang="en-US" sz="2400" b="1" i="0" u="none" strike="noStrike" cap="none">
                <a:solidFill>
                  <a:srgbClr val="0B5394"/>
                </a:solidFill>
                <a:latin typeface="Garamond"/>
                <a:ea typeface="Garamond"/>
                <a:cs typeface="Garamond"/>
                <a:sym typeface="Garamond"/>
              </a:rPr>
              <a:t>Data Products</a:t>
            </a:r>
          </a:p>
        </p:txBody>
      </p:sp>
      <p:sp>
        <p:nvSpPr>
          <p:cNvPr id="48" name="Shape 48"/>
          <p:cNvSpPr txBox="1"/>
          <p:nvPr/>
        </p:nvSpPr>
        <p:spPr>
          <a:xfrm>
            <a:off x="14679867" y="8096475"/>
            <a:ext cx="1262400"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795C0"/>
              </a:buClr>
              <a:buSzPct val="25000"/>
              <a:buFont typeface="Arial"/>
              <a:buNone/>
            </a:pPr>
            <a:r>
              <a:rPr lang="en-US" sz="2400" b="1" i="0" u="none" strike="noStrike" cap="none">
                <a:solidFill>
                  <a:srgbClr val="0B5394"/>
                </a:solidFill>
                <a:latin typeface="Garamond"/>
                <a:ea typeface="Garamond"/>
                <a:cs typeface="Garamond"/>
                <a:sym typeface="Garamond"/>
              </a:rPr>
              <a:t>Analysis</a:t>
            </a:r>
          </a:p>
        </p:txBody>
      </p:sp>
      <p:sp>
        <p:nvSpPr>
          <p:cNvPr id="49" name="Shape 49"/>
          <p:cNvSpPr txBox="1"/>
          <p:nvPr/>
        </p:nvSpPr>
        <p:spPr>
          <a:xfrm>
            <a:off x="20389200" y="8086786"/>
            <a:ext cx="1633499"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795C0"/>
              </a:buClr>
              <a:buSzPct val="25000"/>
              <a:buFont typeface="Arial"/>
              <a:buNone/>
            </a:pPr>
            <a:r>
              <a:rPr lang="en-US" sz="2400" b="1" i="0" u="none" strike="noStrike" cap="none">
                <a:solidFill>
                  <a:srgbClr val="0B5394"/>
                </a:solidFill>
                <a:latin typeface="Garamond"/>
                <a:ea typeface="Garamond"/>
                <a:cs typeface="Garamond"/>
                <a:sym typeface="Garamond"/>
              </a:rPr>
              <a:t>   Analysis</a:t>
            </a:r>
          </a:p>
        </p:txBody>
      </p:sp>
      <p:sp>
        <p:nvSpPr>
          <p:cNvPr id="50" name="Shape 50"/>
          <p:cNvSpPr txBox="1"/>
          <p:nvPr/>
        </p:nvSpPr>
        <p:spPr>
          <a:xfrm>
            <a:off x="20574750" y="10826061"/>
            <a:ext cx="1262400" cy="51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6795C0"/>
              </a:buClr>
              <a:buSzPct val="25000"/>
              <a:buFont typeface="Arial"/>
              <a:buNone/>
            </a:pPr>
            <a:r>
              <a:rPr lang="en-US" sz="2400" b="1" i="0" u="none" strike="noStrike" cap="none">
                <a:solidFill>
                  <a:srgbClr val="0B5394"/>
                </a:solidFill>
                <a:latin typeface="Garamond"/>
                <a:ea typeface="Garamond"/>
                <a:cs typeface="Garamond"/>
                <a:sym typeface="Garamond"/>
              </a:rPr>
              <a:t>Results</a:t>
            </a:r>
          </a:p>
        </p:txBody>
      </p:sp>
      <p:sp>
        <p:nvSpPr>
          <p:cNvPr id="51" name="Shape 51"/>
          <p:cNvSpPr/>
          <p:nvPr/>
        </p:nvSpPr>
        <p:spPr>
          <a:xfrm>
            <a:off x="14087250" y="5819100"/>
            <a:ext cx="8477700" cy="1034399"/>
          </a:xfrm>
          <a:prstGeom prst="roundRect">
            <a:avLst>
              <a:gd name="adj" fmla="val 16667"/>
            </a:avLst>
          </a:prstGeom>
          <a:solidFill>
            <a:srgbClr val="0B5394"/>
          </a:solidFill>
          <a:ln w="38100" cap="flat" cmpd="sng">
            <a:solidFill>
              <a:srgbClr val="0B5394"/>
            </a:solidFill>
            <a:prstDash val="solid"/>
            <a:round/>
            <a:headEnd type="none" w="med" len="med"/>
            <a:tailEnd type="none" w="med" len="med"/>
          </a:ln>
        </p:spPr>
        <p:txBody>
          <a:bodyPr lIns="91425" tIns="91425" rIns="91425" bIns="91425" anchor="ctr" anchorCtr="0">
            <a:noAutofit/>
          </a:bodyPr>
          <a:lstStyle/>
          <a:p>
            <a:pPr marL="0" marR="0" lvl="0" indent="0" algn="ctr" rtl="0">
              <a:lnSpc>
                <a:spcPct val="115000"/>
              </a:lnSpc>
              <a:spcBef>
                <a:spcPts val="0"/>
              </a:spcBef>
              <a:spcAft>
                <a:spcPts val="0"/>
              </a:spcAft>
              <a:buClr>
                <a:srgbClr val="FFFFFF"/>
              </a:buClr>
              <a:buFont typeface="Arial"/>
              <a:buNone/>
            </a:pPr>
            <a:endParaRPr sz="2400" b="0" i="0" u="none" strike="noStrike" cap="none">
              <a:solidFill>
                <a:srgbClr val="FFFFFF"/>
              </a:solidFill>
              <a:latin typeface="Garamond"/>
              <a:ea typeface="Garamond"/>
              <a:cs typeface="Garamond"/>
              <a:sym typeface="Garamond"/>
            </a:endParaRPr>
          </a:p>
          <a:p>
            <a:pPr marL="0" marR="0" lvl="0" indent="0" algn="ctr" rtl="0">
              <a:lnSpc>
                <a:spcPct val="100000"/>
              </a:lnSpc>
              <a:spcBef>
                <a:spcPts val="1000"/>
              </a:spcBef>
              <a:spcAft>
                <a:spcPts val="0"/>
              </a:spcAft>
              <a:buClr>
                <a:srgbClr val="FFFFFF"/>
              </a:buClr>
              <a:buSzPct val="25000"/>
              <a:buFont typeface="Arial"/>
              <a:buNone/>
            </a:pPr>
            <a:r>
              <a:rPr lang="en-US" sz="2400" b="0" i="0" u="none" strike="noStrike" cap="none">
                <a:solidFill>
                  <a:srgbClr val="FFFFFF"/>
                </a:solidFill>
                <a:latin typeface="Garamond"/>
                <a:ea typeface="Garamond"/>
                <a:cs typeface="Garamond"/>
                <a:sym typeface="Garamond"/>
              </a:rPr>
              <a:t>Chlorophyll-a, Sea Surface Temperature, Water Discharge, Gage Height, Turbidity, TSM, Oyster Landings, and Salinity</a:t>
            </a:r>
          </a:p>
          <a:p>
            <a:pPr marL="0" marR="0" lvl="0" indent="0" algn="l" rtl="0">
              <a:lnSpc>
                <a:spcPct val="100000"/>
              </a:lnSpc>
              <a:spcBef>
                <a:spcPts val="40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 name="Shape 52"/>
          <p:cNvSpPr/>
          <p:nvPr/>
        </p:nvSpPr>
        <p:spPr>
          <a:xfrm>
            <a:off x="13464875" y="8644146"/>
            <a:ext cx="3834600" cy="1306499"/>
          </a:xfrm>
          <a:prstGeom prst="roundRect">
            <a:avLst>
              <a:gd name="adj" fmla="val 18888"/>
            </a:avLst>
          </a:prstGeom>
          <a:solidFill>
            <a:srgbClr val="0B5394"/>
          </a:solidFill>
          <a:ln w="38100" cap="flat" cmpd="sng">
            <a:solidFill>
              <a:srgbClr val="0B5394"/>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Font typeface="Arial"/>
              <a:buNone/>
            </a:pPr>
            <a:endParaRPr sz="2400" b="0" i="0" u="none" strike="noStrike" cap="none">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Garamond"/>
                <a:ea typeface="Garamond"/>
                <a:cs typeface="Garamond"/>
                <a:sym typeface="Garamond"/>
              </a:rPr>
              <a:t/>
            </a:r>
            <a:br>
              <a:rPr lang="en-US" sz="2400" b="0" i="0" u="none" strike="noStrike" cap="none">
                <a:solidFill>
                  <a:srgbClr val="FFFFFF"/>
                </a:solidFill>
                <a:latin typeface="Garamond"/>
                <a:ea typeface="Garamond"/>
                <a:cs typeface="Garamond"/>
                <a:sym typeface="Garamond"/>
              </a:rPr>
            </a:br>
            <a:r>
              <a:rPr lang="en-US" sz="2400" b="0" i="0" u="none" strike="noStrike" cap="none">
                <a:solidFill>
                  <a:srgbClr val="FFFFFF"/>
                </a:solidFill>
                <a:latin typeface="Garamond"/>
                <a:ea typeface="Garamond"/>
                <a:cs typeface="Garamond"/>
                <a:sym typeface="Garamond"/>
              </a:rPr>
              <a:t>Correlation analysis of water quality parameters and oyster landings</a:t>
            </a:r>
          </a:p>
          <a:p>
            <a:pPr marL="0" marR="0" lvl="0" indent="0" algn="ctr" rtl="0">
              <a:lnSpc>
                <a:spcPct val="115000"/>
              </a:lnSpc>
              <a:spcBef>
                <a:spcPts val="0"/>
              </a:spcBef>
              <a:spcAft>
                <a:spcPts val="0"/>
              </a:spcAft>
              <a:buClr>
                <a:srgbClr val="000000"/>
              </a:buClr>
              <a:buFont typeface="Arial"/>
              <a:buNone/>
            </a:pPr>
            <a:endParaRPr sz="2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 name="Shape 53"/>
          <p:cNvSpPr/>
          <p:nvPr/>
        </p:nvSpPr>
        <p:spPr>
          <a:xfrm>
            <a:off x="14445725" y="11537700"/>
            <a:ext cx="1872900" cy="510000"/>
          </a:xfrm>
          <a:prstGeom prst="roundRect">
            <a:avLst>
              <a:gd name="adj" fmla="val 16667"/>
            </a:avLst>
          </a:prstGeom>
          <a:solidFill>
            <a:srgbClr val="0B5394"/>
          </a:solidFill>
          <a:ln w="38100" cap="flat" cmpd="sng">
            <a:solidFill>
              <a:srgbClr val="0B5394"/>
            </a:solidFill>
            <a:prstDash val="solid"/>
            <a:round/>
            <a:headEnd type="none" w="med" len="med"/>
            <a:tailEnd type="none" w="med" len="med"/>
          </a:ln>
        </p:spPr>
        <p:txBody>
          <a:bodyPr lIns="91425" tIns="91425" rIns="91425" bIns="91425" anchor="ctr" anchorCtr="0">
            <a:noAutofit/>
          </a:bodyPr>
          <a:lstStyle/>
          <a:p>
            <a:pPr marL="0" marR="0" lvl="0" indent="0" algn="ctr" rtl="0">
              <a:lnSpc>
                <a:spcPct val="200000"/>
              </a:lnSpc>
              <a:spcBef>
                <a:spcPts val="0"/>
              </a:spcBef>
              <a:spcAft>
                <a:spcPts val="0"/>
              </a:spcAft>
              <a:buClr>
                <a:srgbClr val="FFFFFF"/>
              </a:buClr>
              <a:buFont typeface="Arial"/>
              <a:buNone/>
            </a:pPr>
            <a:endParaRPr sz="2400" b="0" i="0" u="none" strike="noStrike" cap="none">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Garamond"/>
                <a:ea typeface="Garamond"/>
                <a:cs typeface="Garamond"/>
                <a:sym typeface="Garamond"/>
              </a:rPr>
              <a:t>Case Studies</a:t>
            </a:r>
          </a:p>
          <a:p>
            <a:pPr marL="0" marR="0" lvl="0" indent="0" algn="ctr" rtl="0">
              <a:lnSpc>
                <a:spcPct val="115000"/>
              </a:lnSpc>
              <a:spcBef>
                <a:spcPts val="1000"/>
              </a:spcBef>
              <a:spcAft>
                <a:spcPts val="0"/>
              </a:spcAft>
              <a:buClr>
                <a:srgbClr val="000000"/>
              </a:buClr>
              <a:buFont typeface="Arial"/>
              <a:buNone/>
            </a:pPr>
            <a:endParaRPr sz="2400" b="0" i="0" u="none" strike="noStrike" cap="none">
              <a:solidFill>
                <a:srgbClr val="FFFFFF"/>
              </a:solidFill>
              <a:latin typeface="Arial"/>
              <a:ea typeface="Arial"/>
              <a:cs typeface="Arial"/>
              <a:sym typeface="Arial"/>
            </a:endParaRPr>
          </a:p>
          <a:p>
            <a:pPr marL="0" marR="0" lvl="0" indent="0" algn="l" rtl="0">
              <a:lnSpc>
                <a:spcPct val="100000"/>
              </a:lnSpc>
              <a:spcBef>
                <a:spcPts val="100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 name="Shape 54"/>
          <p:cNvSpPr/>
          <p:nvPr/>
        </p:nvSpPr>
        <p:spPr>
          <a:xfrm>
            <a:off x="19423025" y="8622761"/>
            <a:ext cx="3834600" cy="1034399"/>
          </a:xfrm>
          <a:prstGeom prst="roundRect">
            <a:avLst>
              <a:gd name="adj" fmla="val 16667"/>
            </a:avLst>
          </a:prstGeom>
          <a:solidFill>
            <a:srgbClr val="0B5394"/>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Garamond"/>
                <a:ea typeface="Garamond"/>
                <a:cs typeface="Garamond"/>
                <a:sym typeface="Garamond"/>
              </a:rPr>
              <a:t>Added data into ArcMap with focus on the study area </a:t>
            </a:r>
          </a:p>
        </p:txBody>
      </p:sp>
      <p:sp>
        <p:nvSpPr>
          <p:cNvPr id="55" name="Shape 55"/>
          <p:cNvSpPr/>
          <p:nvPr/>
        </p:nvSpPr>
        <p:spPr>
          <a:xfrm>
            <a:off x="20048850" y="11278186"/>
            <a:ext cx="2314199" cy="769500"/>
          </a:xfrm>
          <a:prstGeom prst="roundRect">
            <a:avLst>
              <a:gd name="adj" fmla="val 16667"/>
            </a:avLst>
          </a:prstGeom>
          <a:solidFill>
            <a:srgbClr val="0B5394"/>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Garamond"/>
                <a:ea typeface="Garamond"/>
                <a:cs typeface="Garamond"/>
                <a:sym typeface="Garamond"/>
              </a:rPr>
              <a:t>Time Series / Climatology </a:t>
            </a:r>
          </a:p>
        </p:txBody>
      </p:sp>
      <p:cxnSp>
        <p:nvCxnSpPr>
          <p:cNvPr id="56" name="Shape 56"/>
          <p:cNvCxnSpPr/>
          <p:nvPr/>
        </p:nvCxnSpPr>
        <p:spPr>
          <a:xfrm>
            <a:off x="15311075" y="6860525"/>
            <a:ext cx="0" cy="1331400"/>
          </a:xfrm>
          <a:prstGeom prst="straightConnector1">
            <a:avLst/>
          </a:prstGeom>
          <a:noFill/>
          <a:ln w="38100" cap="flat" cmpd="sng">
            <a:solidFill>
              <a:srgbClr val="517597"/>
            </a:solidFill>
            <a:prstDash val="solid"/>
            <a:round/>
            <a:headEnd type="none" w="med" len="med"/>
            <a:tailEnd type="triangle" w="lg" len="lg"/>
          </a:ln>
        </p:spPr>
      </p:cxnSp>
      <p:cxnSp>
        <p:nvCxnSpPr>
          <p:cNvPr id="57" name="Shape 57"/>
          <p:cNvCxnSpPr/>
          <p:nvPr/>
        </p:nvCxnSpPr>
        <p:spPr>
          <a:xfrm flipH="1">
            <a:off x="21203550" y="6885425"/>
            <a:ext cx="4799" cy="1306499"/>
          </a:xfrm>
          <a:prstGeom prst="straightConnector1">
            <a:avLst/>
          </a:prstGeom>
          <a:noFill/>
          <a:ln w="38100" cap="flat" cmpd="sng">
            <a:solidFill>
              <a:srgbClr val="517597"/>
            </a:solidFill>
            <a:prstDash val="solid"/>
            <a:round/>
            <a:headEnd type="none" w="med" len="med"/>
            <a:tailEnd type="triangle" w="lg" len="lg"/>
          </a:ln>
        </p:spPr>
      </p:cxnSp>
      <p:cxnSp>
        <p:nvCxnSpPr>
          <p:cNvPr id="58" name="Shape 58"/>
          <p:cNvCxnSpPr/>
          <p:nvPr/>
        </p:nvCxnSpPr>
        <p:spPr>
          <a:xfrm>
            <a:off x="21193500" y="9683086"/>
            <a:ext cx="24899" cy="1282199"/>
          </a:xfrm>
          <a:prstGeom prst="straightConnector1">
            <a:avLst/>
          </a:prstGeom>
          <a:noFill/>
          <a:ln w="38100" cap="flat" cmpd="sng">
            <a:solidFill>
              <a:srgbClr val="517597"/>
            </a:solidFill>
            <a:prstDash val="solid"/>
            <a:round/>
            <a:headEnd type="none" w="med" len="med"/>
            <a:tailEnd type="triangle" w="lg" len="lg"/>
          </a:ln>
        </p:spPr>
      </p:cxnSp>
      <p:cxnSp>
        <p:nvCxnSpPr>
          <p:cNvPr id="59" name="Shape 59"/>
          <p:cNvCxnSpPr/>
          <p:nvPr/>
        </p:nvCxnSpPr>
        <p:spPr>
          <a:xfrm>
            <a:off x="15311075" y="9950646"/>
            <a:ext cx="0" cy="1253138"/>
          </a:xfrm>
          <a:prstGeom prst="straightConnector1">
            <a:avLst/>
          </a:prstGeom>
          <a:noFill/>
          <a:ln w="38100" cap="flat" cmpd="sng">
            <a:solidFill>
              <a:srgbClr val="517597"/>
            </a:solidFill>
            <a:prstDash val="solid"/>
            <a:round/>
            <a:headEnd type="none" w="med" len="med"/>
            <a:tailEnd type="triangle" w="lg" len="lg"/>
          </a:ln>
        </p:spPr>
      </p:cxnSp>
      <p:sp>
        <p:nvSpPr>
          <p:cNvPr id="60" name="Shape 60"/>
          <p:cNvSpPr txBox="1"/>
          <p:nvPr/>
        </p:nvSpPr>
        <p:spPr>
          <a:xfrm>
            <a:off x="12811896" y="26832190"/>
            <a:ext cx="8183006"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AADA"/>
              </a:buClr>
              <a:buSzPct val="25000"/>
              <a:buFont typeface="Century Gothic"/>
              <a:buNone/>
            </a:pPr>
            <a:r>
              <a:rPr lang="en-US" sz="4400" b="1" i="0" u="none" strike="noStrike" cap="none">
                <a:solidFill>
                  <a:srgbClr val="76AADA"/>
                </a:solidFill>
                <a:latin typeface="Century Gothic"/>
                <a:ea typeface="Century Gothic"/>
                <a:cs typeface="Century Gothic"/>
                <a:sym typeface="Century Gothic"/>
              </a:rPr>
              <a:t>Conclusions</a:t>
            </a:r>
          </a:p>
        </p:txBody>
      </p:sp>
      <p:sp>
        <p:nvSpPr>
          <p:cNvPr id="61" name="Shape 61"/>
          <p:cNvSpPr txBox="1"/>
          <p:nvPr/>
        </p:nvSpPr>
        <p:spPr>
          <a:xfrm>
            <a:off x="937075" y="11741300"/>
            <a:ext cx="10972799" cy="285628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rgbClr val="76AADA"/>
              </a:buClr>
              <a:buFont typeface="Arimo"/>
              <a:buNone/>
            </a:pPr>
            <a:endParaRPr sz="2400" b="0" i="0" u="none" strike="noStrike" cap="none">
              <a:solidFill>
                <a:schemeClr val="dk1"/>
              </a:solidFill>
              <a:latin typeface="Garamond"/>
              <a:ea typeface="Garamond"/>
              <a:cs typeface="Garamond"/>
              <a:sym typeface="Garamond"/>
            </a:endParaRPr>
          </a:p>
        </p:txBody>
      </p:sp>
      <p:grpSp>
        <p:nvGrpSpPr>
          <p:cNvPr id="62" name="Shape 62"/>
          <p:cNvGrpSpPr/>
          <p:nvPr/>
        </p:nvGrpSpPr>
        <p:grpSpPr>
          <a:xfrm>
            <a:off x="2071685" y="31191020"/>
            <a:ext cx="7899087" cy="3554264"/>
            <a:chOff x="1781098" y="30989651"/>
            <a:chExt cx="7899087" cy="3554264"/>
          </a:xfrm>
        </p:grpSpPr>
        <p:grpSp>
          <p:nvGrpSpPr>
            <p:cNvPr id="63" name="Shape 63"/>
            <p:cNvGrpSpPr/>
            <p:nvPr/>
          </p:nvGrpSpPr>
          <p:grpSpPr>
            <a:xfrm>
              <a:off x="1781098" y="30989651"/>
              <a:ext cx="7899087" cy="3554264"/>
              <a:chOff x="412299" y="27186384"/>
              <a:chExt cx="7899087" cy="3554264"/>
            </a:xfrm>
          </p:grpSpPr>
          <p:sp>
            <p:nvSpPr>
              <p:cNvPr id="64" name="Shape 64"/>
              <p:cNvSpPr txBox="1"/>
              <p:nvPr/>
            </p:nvSpPr>
            <p:spPr>
              <a:xfrm>
                <a:off x="412299" y="29492756"/>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Carter Grimm</a:t>
                </a:r>
              </a:p>
              <a:p>
                <a:pPr marL="0" marR="0" lvl="0" indent="0"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Team Lead</a:t>
                </a:r>
              </a:p>
            </p:txBody>
          </p:sp>
          <p:sp>
            <p:nvSpPr>
              <p:cNvPr id="65" name="Shape 65"/>
              <p:cNvSpPr txBox="1"/>
              <p:nvPr/>
            </p:nvSpPr>
            <p:spPr>
              <a:xfrm>
                <a:off x="2877016" y="29492756"/>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Rachael Green</a:t>
                </a:r>
              </a:p>
            </p:txBody>
          </p:sp>
          <p:sp>
            <p:nvSpPr>
              <p:cNvPr id="66" name="Shape 66"/>
              <p:cNvSpPr txBox="1"/>
              <p:nvPr/>
            </p:nvSpPr>
            <p:spPr>
              <a:xfrm>
                <a:off x="5309226" y="29492756"/>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Hannah Russ</a:t>
                </a:r>
              </a:p>
            </p:txBody>
          </p:sp>
          <p:pic>
            <p:nvPicPr>
              <p:cNvPr id="67" name="Shape 67"/>
              <p:cNvPicPr preferRelativeResize="0"/>
              <p:nvPr/>
            </p:nvPicPr>
            <p:blipFill rotWithShape="1">
              <a:blip r:embed="rId10">
                <a:alphaModFix/>
              </a:blip>
              <a:srcRect/>
              <a:stretch/>
            </p:blipFill>
            <p:spPr>
              <a:xfrm>
                <a:off x="3278860" y="27195118"/>
                <a:ext cx="2057403" cy="2081787"/>
              </a:xfrm>
              <a:prstGeom prst="rect">
                <a:avLst/>
              </a:prstGeom>
              <a:noFill/>
              <a:ln>
                <a:noFill/>
              </a:ln>
            </p:spPr>
          </p:pic>
          <p:pic>
            <p:nvPicPr>
              <p:cNvPr id="68" name="Shape 68"/>
              <p:cNvPicPr preferRelativeResize="0"/>
              <p:nvPr/>
            </p:nvPicPr>
            <p:blipFill rotWithShape="1">
              <a:blip r:embed="rId10">
                <a:alphaModFix/>
              </a:blip>
              <a:srcRect/>
              <a:stretch/>
            </p:blipFill>
            <p:spPr>
              <a:xfrm>
                <a:off x="5715000" y="27186384"/>
                <a:ext cx="2057403" cy="2081787"/>
              </a:xfrm>
              <a:prstGeom prst="rect">
                <a:avLst/>
              </a:prstGeom>
              <a:noFill/>
              <a:ln>
                <a:noFill/>
              </a:ln>
            </p:spPr>
          </p:pic>
          <p:pic>
            <p:nvPicPr>
              <p:cNvPr id="69" name="Shape 69"/>
              <p:cNvPicPr preferRelativeResize="0"/>
              <p:nvPr/>
            </p:nvPicPr>
            <p:blipFill rotWithShape="1">
              <a:blip r:embed="rId10">
                <a:alphaModFix/>
              </a:blip>
              <a:srcRect/>
              <a:stretch/>
            </p:blipFill>
            <p:spPr>
              <a:xfrm>
                <a:off x="819720" y="27195118"/>
                <a:ext cx="2057403" cy="2081787"/>
              </a:xfrm>
              <a:prstGeom prst="rect">
                <a:avLst/>
              </a:prstGeom>
              <a:noFill/>
              <a:ln>
                <a:noFill/>
              </a:ln>
            </p:spPr>
          </p:pic>
        </p:grpSp>
        <p:pic>
          <p:nvPicPr>
            <p:cNvPr id="70" name="Shape 70" descr="CarterCircle.png"/>
            <p:cNvPicPr preferRelativeResize="0"/>
            <p:nvPr/>
          </p:nvPicPr>
          <p:blipFill rotWithShape="1">
            <a:blip r:embed="rId11">
              <a:alphaModFix/>
            </a:blip>
            <a:srcRect/>
            <a:stretch/>
          </p:blipFill>
          <p:spPr>
            <a:xfrm>
              <a:off x="2394259" y="31216318"/>
              <a:ext cx="1645920" cy="1645920"/>
            </a:xfrm>
            <a:prstGeom prst="rect">
              <a:avLst/>
            </a:prstGeom>
            <a:noFill/>
            <a:ln>
              <a:noFill/>
            </a:ln>
          </p:spPr>
        </p:pic>
        <p:pic>
          <p:nvPicPr>
            <p:cNvPr id="71" name="Shape 71" descr="RachelCircle.png"/>
            <p:cNvPicPr preferRelativeResize="0"/>
            <p:nvPr/>
          </p:nvPicPr>
          <p:blipFill rotWithShape="1">
            <a:blip r:embed="rId12">
              <a:alphaModFix/>
            </a:blip>
            <a:srcRect/>
            <a:stretch/>
          </p:blipFill>
          <p:spPr>
            <a:xfrm>
              <a:off x="4860412" y="31188259"/>
              <a:ext cx="1645920" cy="1645920"/>
            </a:xfrm>
            <a:prstGeom prst="rect">
              <a:avLst/>
            </a:prstGeom>
            <a:noFill/>
            <a:ln>
              <a:noFill/>
            </a:ln>
          </p:spPr>
        </p:pic>
        <p:pic>
          <p:nvPicPr>
            <p:cNvPr id="72" name="Shape 72" descr="HannahCircle.png"/>
            <p:cNvPicPr preferRelativeResize="0"/>
            <p:nvPr/>
          </p:nvPicPr>
          <p:blipFill rotWithShape="1">
            <a:blip r:embed="rId13">
              <a:alphaModFix/>
            </a:blip>
            <a:srcRect/>
            <a:stretch/>
          </p:blipFill>
          <p:spPr>
            <a:xfrm>
              <a:off x="7282703" y="31171006"/>
              <a:ext cx="1645920" cy="1645920"/>
            </a:xfrm>
            <a:prstGeom prst="rect">
              <a:avLst/>
            </a:prstGeom>
            <a:noFill/>
            <a:ln>
              <a:noFill/>
            </a:ln>
          </p:spPr>
        </p:pic>
      </p:grpSp>
      <p:sp>
        <p:nvSpPr>
          <p:cNvPr id="73" name="Shape 73"/>
          <p:cNvSpPr txBox="1"/>
          <p:nvPr/>
        </p:nvSpPr>
        <p:spPr>
          <a:xfrm>
            <a:off x="996111" y="5294741"/>
            <a:ext cx="11407799" cy="5288399"/>
          </a:xfrm>
          <a:prstGeom prst="rect">
            <a:avLst/>
          </a:prstGeom>
          <a:noFill/>
          <a:ln>
            <a:noFill/>
          </a:ln>
        </p:spPr>
        <p:txBody>
          <a:bodyPr lIns="91425" tIns="91425" rIns="91425" bIns="91425" anchor="t" anchorCtr="0">
            <a:noAutofit/>
          </a:bodyPr>
          <a:lstStyle/>
          <a:p>
            <a:pPr marL="0" marR="0" lvl="0" indent="0" algn="just" rtl="0">
              <a:lnSpc>
                <a:spcPct val="115000"/>
              </a:lnSpc>
              <a:spcBef>
                <a:spcPts val="0"/>
              </a:spcBef>
              <a:spcAft>
                <a:spcPts val="0"/>
              </a:spcAft>
              <a:buClr>
                <a:schemeClr val="dk1"/>
              </a:buClr>
              <a:buSzPct val="25000"/>
              <a:buFont typeface="Arial"/>
              <a:buNone/>
            </a:pPr>
            <a:r>
              <a:rPr lang="en-US" sz="2400" b="0" i="0" u="none" strike="noStrike" cap="none" dirty="0">
                <a:solidFill>
                  <a:schemeClr val="dk1"/>
                </a:solidFill>
                <a:latin typeface="Garamond"/>
                <a:ea typeface="Garamond"/>
                <a:cs typeface="Garamond"/>
                <a:sym typeface="Garamond"/>
              </a:rPr>
              <a:t>Oysters are vital to the environmental health of the Mississippi Sound and a critical part of Mississippi’s economy. Environmental disturbances, such as Hurricane Katrina, major flooding events, and the Bonnet </a:t>
            </a:r>
            <a:r>
              <a:rPr lang="en-US" sz="2400" b="0" i="0" u="none" strike="noStrike" cap="none" dirty="0" err="1">
                <a:solidFill>
                  <a:schemeClr val="dk1"/>
                </a:solidFill>
                <a:latin typeface="Garamond"/>
                <a:ea typeface="Garamond"/>
                <a:cs typeface="Garamond"/>
                <a:sym typeface="Garamond"/>
              </a:rPr>
              <a:t>Carré</a:t>
            </a:r>
            <a:r>
              <a:rPr lang="en-US" sz="2400" b="0" i="0" u="none" strike="noStrike" cap="none" dirty="0">
                <a:solidFill>
                  <a:schemeClr val="dk1"/>
                </a:solidFill>
                <a:latin typeface="Garamond"/>
                <a:ea typeface="Garamond"/>
                <a:cs typeface="Garamond"/>
                <a:sym typeface="Garamond"/>
              </a:rPr>
              <a:t> spillway openings, have caused oyster populations to decline and have has negatively affected the water quality and economy of the Sound. Oysters purify water via filter feeding and a decline in their population could lead to increased levels of dissolved solids in the waterways. In collaboration with the Mississippi Department of Marine Resources (MDMR), the team focused on specific case studies of significant disturbances by combining data gathered in the Spring 2017 Term with data on the degradation of marshlands in the area. The team investigated the relationships between extreme weather events, turbidity, salinity, freshwater discharge and diversion, chlorophyll-a, and oyster reef health. These case studies will help inform MDMR about how these factors are interdependent and impact the overall health of the Sound. This information will assist the MDMR in making better-informed decisions in preparing for and managing ecological stressors.</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74" name="Shape 74" descr="Turbidity_Dogliotti_March2016Flooding.PNG"/>
          <p:cNvPicPr preferRelativeResize="0"/>
          <p:nvPr/>
        </p:nvPicPr>
        <p:blipFill rotWithShape="1">
          <a:blip r:embed="rId14">
            <a:alphaModFix/>
          </a:blip>
          <a:srcRect/>
          <a:stretch/>
        </p:blipFill>
        <p:spPr>
          <a:xfrm>
            <a:off x="18813175" y="17615375"/>
            <a:ext cx="5692800" cy="3250500"/>
          </a:xfrm>
          <a:prstGeom prst="rect">
            <a:avLst/>
          </a:prstGeom>
          <a:noFill/>
          <a:ln>
            <a:noFill/>
          </a:ln>
        </p:spPr>
      </p:pic>
      <p:pic>
        <p:nvPicPr>
          <p:cNvPr id="75" name="Shape 75" descr="Turbidity_ColorBar.png"/>
          <p:cNvPicPr preferRelativeResize="0"/>
          <p:nvPr/>
        </p:nvPicPr>
        <p:blipFill rotWithShape="1">
          <a:blip r:embed="rId15">
            <a:alphaModFix/>
          </a:blip>
          <a:srcRect l="6410" t="40021" r="5812" b="36067"/>
          <a:stretch/>
        </p:blipFill>
        <p:spPr>
          <a:xfrm>
            <a:off x="19110043" y="21190214"/>
            <a:ext cx="5085300" cy="144300"/>
          </a:xfrm>
          <a:prstGeom prst="rect">
            <a:avLst/>
          </a:prstGeom>
          <a:noFill/>
          <a:ln>
            <a:noFill/>
          </a:ln>
        </p:spPr>
      </p:pic>
      <p:sp>
        <p:nvSpPr>
          <p:cNvPr id="76" name="Shape 76"/>
          <p:cNvSpPr txBox="1"/>
          <p:nvPr/>
        </p:nvSpPr>
        <p:spPr>
          <a:xfrm>
            <a:off x="17202800" y="10892025"/>
            <a:ext cx="12590400" cy="1468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7" name="Shape 77"/>
          <p:cNvSpPr txBox="1"/>
          <p:nvPr/>
        </p:nvSpPr>
        <p:spPr>
          <a:xfrm>
            <a:off x="18702373" y="16800850"/>
            <a:ext cx="5930399" cy="430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2400" b="0" i="0" u="none" strike="noStrike" cap="none">
                <a:solidFill>
                  <a:srgbClr val="000000"/>
                </a:solidFill>
                <a:latin typeface="Garamond"/>
                <a:ea typeface="Garamond"/>
                <a:cs typeface="Garamond"/>
                <a:sym typeface="Garamond"/>
              </a:rPr>
              <a:t>Turbidity Concentration After Flooding Event  March 2016</a:t>
            </a:r>
          </a:p>
        </p:txBody>
      </p:sp>
      <p:sp>
        <p:nvSpPr>
          <p:cNvPr id="78" name="Shape 78"/>
          <p:cNvSpPr txBox="1"/>
          <p:nvPr/>
        </p:nvSpPr>
        <p:spPr>
          <a:xfrm>
            <a:off x="12258775" y="16798225"/>
            <a:ext cx="6094799" cy="876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2400" b="0" i="0" u="none" strike="noStrike" cap="none">
                <a:solidFill>
                  <a:srgbClr val="000000"/>
                </a:solidFill>
                <a:latin typeface="Garamond"/>
                <a:ea typeface="Garamond"/>
                <a:cs typeface="Garamond"/>
                <a:sym typeface="Garamond"/>
              </a:rPr>
              <a:t>Water Discharge of the Pearl River vs TSM in the Western Sound 2016</a:t>
            </a:r>
          </a:p>
        </p:txBody>
      </p:sp>
      <p:sp>
        <p:nvSpPr>
          <p:cNvPr id="81" name="Shape 81"/>
          <p:cNvSpPr txBox="1"/>
          <p:nvPr/>
        </p:nvSpPr>
        <p:spPr>
          <a:xfrm>
            <a:off x="13371853" y="12888728"/>
            <a:ext cx="1030405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2400" b="0" i="0" u="none" strike="noStrike" cap="none">
                <a:solidFill>
                  <a:srgbClr val="000000"/>
                </a:solidFill>
                <a:latin typeface="Garamond"/>
                <a:ea typeface="Garamond"/>
                <a:cs typeface="Garamond"/>
                <a:sym typeface="Garamond"/>
              </a:rPr>
              <a:t>Annual Oyster Landings in the State of Mississippi</a:t>
            </a:r>
          </a:p>
          <a:p>
            <a:pPr marL="0" marR="0" lvl="0" indent="0" algn="ctr" rtl="0">
              <a:lnSpc>
                <a:spcPct val="100000"/>
              </a:lnSpc>
              <a:spcBef>
                <a:spcPts val="0"/>
              </a:spcBef>
              <a:spcAft>
                <a:spcPts val="0"/>
              </a:spcAft>
              <a:buClr>
                <a:srgbClr val="000000"/>
              </a:buClr>
              <a:buSzPct val="25000"/>
              <a:buFont typeface="Garamond"/>
              <a:buNone/>
            </a:pPr>
            <a:r>
              <a:rPr lang="en-US" sz="2400" b="0" i="0" u="none" strike="noStrike" cap="none">
                <a:solidFill>
                  <a:srgbClr val="000000"/>
                </a:solidFill>
                <a:latin typeface="Garamond"/>
                <a:ea typeface="Garamond"/>
                <a:cs typeface="Garamond"/>
                <a:sym typeface="Garamond"/>
              </a:rPr>
              <a:t>2002-2015</a:t>
            </a:r>
          </a:p>
        </p:txBody>
      </p:sp>
      <p:pic>
        <p:nvPicPr>
          <p:cNvPr id="82" name="Shape 82"/>
          <p:cNvPicPr preferRelativeResize="0"/>
          <p:nvPr/>
        </p:nvPicPr>
        <p:blipFill rotWithShape="1">
          <a:blip r:embed="rId16">
            <a:alphaModFix/>
          </a:blip>
          <a:srcRect/>
          <a:stretch/>
        </p:blipFill>
        <p:spPr>
          <a:xfrm>
            <a:off x="1007626" y="15176790"/>
            <a:ext cx="10326106" cy="6952780"/>
          </a:xfrm>
          <a:prstGeom prst="rect">
            <a:avLst/>
          </a:prstGeom>
          <a:noFill/>
          <a:ln>
            <a:noFill/>
          </a:ln>
        </p:spPr>
      </p:pic>
      <p:sp>
        <p:nvSpPr>
          <p:cNvPr id="83" name="Shape 83"/>
          <p:cNvSpPr txBox="1"/>
          <p:nvPr/>
        </p:nvSpPr>
        <p:spPr>
          <a:xfrm>
            <a:off x="4968567" y="17182254"/>
            <a:ext cx="1372675"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Western Sound</a:t>
            </a:r>
          </a:p>
        </p:txBody>
      </p:sp>
      <p:sp>
        <p:nvSpPr>
          <p:cNvPr id="84" name="Shape 84"/>
          <p:cNvSpPr txBox="1"/>
          <p:nvPr/>
        </p:nvSpPr>
        <p:spPr>
          <a:xfrm>
            <a:off x="8179104" y="16966639"/>
            <a:ext cx="1103507"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Eastern Sound</a:t>
            </a:r>
          </a:p>
        </p:txBody>
      </p:sp>
      <p:sp>
        <p:nvSpPr>
          <p:cNvPr id="85" name="Shape 85"/>
          <p:cNvSpPr txBox="1"/>
          <p:nvPr/>
        </p:nvSpPr>
        <p:spPr>
          <a:xfrm>
            <a:off x="6199685" y="18410706"/>
            <a:ext cx="1469725"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Chandeleur</a:t>
            </a:r>
          </a:p>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Gulf</a:t>
            </a:r>
          </a:p>
        </p:txBody>
      </p:sp>
      <p:sp>
        <p:nvSpPr>
          <p:cNvPr id="86" name="Shape 86"/>
          <p:cNvSpPr txBox="1"/>
          <p:nvPr/>
        </p:nvSpPr>
        <p:spPr>
          <a:xfrm>
            <a:off x="4355866" y="18291043"/>
            <a:ext cx="1665363"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Biloxi Marsh</a:t>
            </a:r>
          </a:p>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Area</a:t>
            </a:r>
          </a:p>
        </p:txBody>
      </p:sp>
      <p:sp>
        <p:nvSpPr>
          <p:cNvPr id="87" name="Shape 87"/>
          <p:cNvSpPr txBox="1"/>
          <p:nvPr/>
        </p:nvSpPr>
        <p:spPr>
          <a:xfrm>
            <a:off x="2943469" y="18031962"/>
            <a:ext cx="1474416"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Garamond"/>
              <a:buNone/>
            </a:pPr>
            <a:r>
              <a:rPr lang="en-US" sz="2000" b="1" i="0" u="none" strike="noStrike" cap="none">
                <a:solidFill>
                  <a:schemeClr val="lt1"/>
                </a:solidFill>
                <a:latin typeface="Garamond"/>
                <a:ea typeface="Garamond"/>
                <a:cs typeface="Garamond"/>
                <a:sym typeface="Garamond"/>
              </a:rPr>
              <a:t>Lake Borgne</a:t>
            </a:r>
          </a:p>
        </p:txBody>
      </p:sp>
      <p:pic>
        <p:nvPicPr>
          <p:cNvPr id="88" name="Shape 88"/>
          <p:cNvPicPr preferRelativeResize="0"/>
          <p:nvPr/>
        </p:nvPicPr>
        <p:blipFill rotWithShape="1">
          <a:blip r:embed="rId17">
            <a:alphaModFix/>
          </a:blip>
          <a:srcRect/>
          <a:stretch/>
        </p:blipFill>
        <p:spPr>
          <a:xfrm>
            <a:off x="12201375" y="17084075"/>
            <a:ext cx="6379800" cy="4311300"/>
          </a:xfrm>
          <a:prstGeom prst="rect">
            <a:avLst/>
          </a:prstGeom>
          <a:noFill/>
          <a:ln>
            <a:noFill/>
          </a:ln>
        </p:spPr>
      </p:pic>
      <p:pic>
        <p:nvPicPr>
          <p:cNvPr id="89" name="Shape 89"/>
          <p:cNvPicPr preferRelativeResize="0"/>
          <p:nvPr/>
        </p:nvPicPr>
        <p:blipFill rotWithShape="1">
          <a:blip r:embed="rId18">
            <a:alphaModFix/>
          </a:blip>
          <a:srcRect/>
          <a:stretch/>
        </p:blipFill>
        <p:spPr>
          <a:xfrm>
            <a:off x="12880564" y="13628103"/>
            <a:ext cx="11047091" cy="3194867"/>
          </a:xfrm>
          <a:prstGeom prst="rect">
            <a:avLst/>
          </a:prstGeom>
          <a:noFill/>
          <a:ln>
            <a:noFill/>
          </a:ln>
        </p:spPr>
      </p:pic>
      <p:sp>
        <p:nvSpPr>
          <p:cNvPr id="90" name="Shape 90"/>
          <p:cNvSpPr txBox="1"/>
          <p:nvPr/>
        </p:nvSpPr>
        <p:spPr>
          <a:xfrm>
            <a:off x="19928150" y="20788962"/>
            <a:ext cx="3449100" cy="30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1100" b="0" i="0" u="none" strike="noStrike" cap="none">
                <a:solidFill>
                  <a:srgbClr val="000000"/>
                </a:solidFill>
                <a:latin typeface="Garamond"/>
                <a:ea typeface="Garamond"/>
                <a:cs typeface="Garamond"/>
                <a:sym typeface="Garamond"/>
              </a:rPr>
              <a:t>T Dogliotti 655nm (FNU</a:t>
            </a:r>
            <a:r>
              <a:rPr lang="en-US" sz="1400" b="0" i="0" u="none" strike="noStrike" cap="none">
                <a:solidFill>
                  <a:srgbClr val="000000"/>
                </a:solidFill>
                <a:latin typeface="Garamond"/>
                <a:ea typeface="Garamond"/>
                <a:cs typeface="Garamond"/>
                <a:sym typeface="Garamond"/>
              </a:rPr>
              <a:t>)</a:t>
            </a:r>
          </a:p>
        </p:txBody>
      </p:sp>
      <p:sp>
        <p:nvSpPr>
          <p:cNvPr id="91" name="Shape 91"/>
          <p:cNvSpPr txBox="1"/>
          <p:nvPr/>
        </p:nvSpPr>
        <p:spPr>
          <a:xfrm>
            <a:off x="18954395" y="21330063"/>
            <a:ext cx="2568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i="0" u="none" strike="noStrike" cap="none">
                <a:solidFill>
                  <a:srgbClr val="000000"/>
                </a:solidFill>
                <a:latin typeface="Garamond"/>
                <a:ea typeface="Garamond"/>
                <a:cs typeface="Garamond"/>
                <a:sym typeface="Garamond"/>
              </a:rPr>
              <a:t>0</a:t>
            </a:r>
          </a:p>
        </p:txBody>
      </p:sp>
      <p:sp>
        <p:nvSpPr>
          <p:cNvPr id="92" name="Shape 92"/>
          <p:cNvSpPr txBox="1"/>
          <p:nvPr/>
        </p:nvSpPr>
        <p:spPr>
          <a:xfrm>
            <a:off x="24029995" y="21330324"/>
            <a:ext cx="5343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i="0" u="none" strike="noStrike" cap="none">
                <a:solidFill>
                  <a:srgbClr val="000000"/>
                </a:solidFill>
                <a:latin typeface="Garamond"/>
                <a:ea typeface="Garamond"/>
                <a:cs typeface="Garamond"/>
                <a:sym typeface="Garamond"/>
              </a:rPr>
              <a:t>100</a:t>
            </a:r>
          </a:p>
        </p:txBody>
      </p:sp>
      <p:pic>
        <p:nvPicPr>
          <p:cNvPr id="93" name="Shape 93"/>
          <p:cNvPicPr preferRelativeResize="0"/>
          <p:nvPr/>
        </p:nvPicPr>
        <p:blipFill>
          <a:blip r:embed="rId19">
            <a:alphaModFix/>
          </a:blip>
          <a:stretch>
            <a:fillRect/>
          </a:stretch>
        </p:blipFill>
        <p:spPr>
          <a:xfrm>
            <a:off x="12115222" y="22578725"/>
            <a:ext cx="6263827" cy="4189874"/>
          </a:xfrm>
          <a:prstGeom prst="rect">
            <a:avLst/>
          </a:prstGeom>
          <a:noFill/>
          <a:ln>
            <a:noFill/>
          </a:ln>
        </p:spPr>
      </p:pic>
      <p:sp>
        <p:nvSpPr>
          <p:cNvPr id="94" name="Shape 94"/>
          <p:cNvSpPr txBox="1"/>
          <p:nvPr/>
        </p:nvSpPr>
        <p:spPr>
          <a:xfrm>
            <a:off x="12033875" y="21736150"/>
            <a:ext cx="6696600" cy="1034400"/>
          </a:xfrm>
          <a:prstGeom prst="rect">
            <a:avLst/>
          </a:prstGeom>
          <a:noFill/>
          <a:ln>
            <a:noFill/>
          </a:ln>
        </p:spPr>
        <p:txBody>
          <a:bodyPr lIns="91425" tIns="91425" rIns="91425" bIns="91425" anchor="t" anchorCtr="0">
            <a:noAutofit/>
          </a:bodyPr>
          <a:lstStyle/>
          <a:p>
            <a:pPr lvl="0" algn="ctr">
              <a:spcBef>
                <a:spcPts val="0"/>
              </a:spcBef>
              <a:buNone/>
            </a:pPr>
            <a:r>
              <a:rPr lang="en-US" sz="2400">
                <a:latin typeface="Garamond"/>
                <a:ea typeface="Garamond"/>
                <a:cs typeface="Garamond"/>
                <a:sym typeface="Garamond"/>
              </a:rPr>
              <a:t>Chlorophyll Concentration in the Mississippi Sound</a:t>
            </a:r>
          </a:p>
          <a:p>
            <a:pPr lvl="0" algn="ctr">
              <a:spcBef>
                <a:spcPts val="0"/>
              </a:spcBef>
              <a:buNone/>
            </a:pPr>
            <a:r>
              <a:rPr lang="en-US" sz="2400">
                <a:latin typeface="Garamond"/>
                <a:ea typeface="Garamond"/>
                <a:cs typeface="Garamond"/>
                <a:sym typeface="Garamond"/>
              </a:rPr>
              <a:t>2003-2016</a:t>
            </a:r>
          </a:p>
        </p:txBody>
      </p:sp>
      <p:pic>
        <p:nvPicPr>
          <p:cNvPr id="95" name="Shape 95" descr="TDR2006S.png"/>
          <p:cNvPicPr preferRelativeResize="0"/>
          <p:nvPr/>
        </p:nvPicPr>
        <p:blipFill rotWithShape="1">
          <a:blip r:embed="rId20">
            <a:alphaModFix/>
          </a:blip>
          <a:srcRect l="12751" t="7203" r="22882" b="10090"/>
          <a:stretch/>
        </p:blipFill>
        <p:spPr>
          <a:xfrm>
            <a:off x="18782350" y="22691999"/>
            <a:ext cx="5750999" cy="3452900"/>
          </a:xfrm>
          <a:prstGeom prst="rect">
            <a:avLst/>
          </a:prstGeom>
          <a:noFill/>
          <a:ln>
            <a:noFill/>
          </a:ln>
        </p:spPr>
      </p:pic>
      <p:sp>
        <p:nvSpPr>
          <p:cNvPr id="96" name="Shape 96"/>
          <p:cNvSpPr txBox="1"/>
          <p:nvPr/>
        </p:nvSpPr>
        <p:spPr>
          <a:xfrm>
            <a:off x="18762150" y="21742037"/>
            <a:ext cx="5930400" cy="510000"/>
          </a:xfrm>
          <a:prstGeom prst="rect">
            <a:avLst/>
          </a:prstGeom>
          <a:noFill/>
          <a:ln>
            <a:noFill/>
          </a:ln>
        </p:spPr>
        <p:txBody>
          <a:bodyPr lIns="91425" tIns="91425" rIns="91425" bIns="91425" anchor="t" anchorCtr="0">
            <a:noAutofit/>
          </a:bodyPr>
          <a:lstStyle/>
          <a:p>
            <a:pPr lvl="0" algn="ctr">
              <a:spcBef>
                <a:spcPts val="0"/>
              </a:spcBef>
              <a:buNone/>
            </a:pPr>
            <a:r>
              <a:rPr lang="en-US" sz="2400" dirty="0">
                <a:latin typeface="Garamond"/>
                <a:ea typeface="Garamond"/>
                <a:cs typeface="Garamond"/>
                <a:sym typeface="Garamond"/>
              </a:rPr>
              <a:t>Chlorophyll Concentration Near </a:t>
            </a:r>
            <a:r>
              <a:rPr lang="en-US" sz="2400" dirty="0" smtClean="0">
                <a:latin typeface="Garamond"/>
                <a:ea typeface="Garamond"/>
                <a:cs typeface="Garamond"/>
                <a:sym typeface="Garamond"/>
              </a:rPr>
              <a:t>Marshlands </a:t>
            </a:r>
            <a:r>
              <a:rPr lang="en-US" sz="2400" dirty="0">
                <a:latin typeface="Garamond"/>
                <a:ea typeface="Garamond"/>
                <a:cs typeface="Garamond"/>
                <a:sym typeface="Garamond"/>
              </a:rPr>
              <a:t>September, 2006</a:t>
            </a:r>
          </a:p>
        </p:txBody>
      </p:sp>
      <p:pic>
        <p:nvPicPr>
          <p:cNvPr id="97" name="Shape 97" descr="ColourBar.png"/>
          <p:cNvPicPr preferRelativeResize="0"/>
          <p:nvPr/>
        </p:nvPicPr>
        <p:blipFill>
          <a:blip r:embed="rId21">
            <a:alphaModFix/>
          </a:blip>
          <a:stretch>
            <a:fillRect/>
          </a:stretch>
        </p:blipFill>
        <p:spPr>
          <a:xfrm>
            <a:off x="18379050" y="25499685"/>
            <a:ext cx="6696599" cy="2031151"/>
          </a:xfrm>
          <a:prstGeom prst="rect">
            <a:avLst/>
          </a:prstGeom>
          <a:noFill/>
          <a:ln>
            <a:noFill/>
          </a:ln>
        </p:spPr>
      </p:pic>
      <p:sp>
        <p:nvSpPr>
          <p:cNvPr id="98" name="Shape 98"/>
          <p:cNvSpPr txBox="1"/>
          <p:nvPr/>
        </p:nvSpPr>
        <p:spPr>
          <a:xfrm>
            <a:off x="19355700" y="26049750"/>
            <a:ext cx="4812900" cy="430800"/>
          </a:xfrm>
          <a:prstGeom prst="rect">
            <a:avLst/>
          </a:prstGeom>
          <a:noFill/>
          <a:ln>
            <a:noFill/>
          </a:ln>
        </p:spPr>
        <p:txBody>
          <a:bodyPr lIns="91425" tIns="91425" rIns="91425" bIns="91425" anchor="t" anchorCtr="0">
            <a:noAutofit/>
          </a:bodyPr>
          <a:lstStyle/>
          <a:p>
            <a:pPr lvl="0" algn="ctr">
              <a:spcBef>
                <a:spcPts val="0"/>
              </a:spcBef>
              <a:buNone/>
            </a:pPr>
            <a:r>
              <a:rPr lang="en-US" sz="1100">
                <a:latin typeface="Garamond"/>
                <a:ea typeface="Garamond"/>
                <a:cs typeface="Garamond"/>
                <a:sym typeface="Garamond"/>
              </a:rPr>
              <a:t>CHL OC2 (mg m^-3) </a:t>
            </a:r>
          </a:p>
        </p:txBody>
      </p:sp>
      <p:sp>
        <p:nvSpPr>
          <p:cNvPr id="99" name="Shape 99"/>
          <p:cNvSpPr txBox="1"/>
          <p:nvPr/>
        </p:nvSpPr>
        <p:spPr>
          <a:xfrm>
            <a:off x="18994635" y="26600606"/>
            <a:ext cx="256800" cy="144300"/>
          </a:xfrm>
          <a:prstGeom prst="rect">
            <a:avLst/>
          </a:prstGeom>
          <a:noFill/>
          <a:ln>
            <a:noFill/>
          </a:ln>
        </p:spPr>
        <p:txBody>
          <a:bodyPr lIns="91425" tIns="91425" rIns="91425" bIns="91425" anchor="t" anchorCtr="0">
            <a:noAutofit/>
          </a:bodyPr>
          <a:lstStyle/>
          <a:p>
            <a:pPr lvl="0">
              <a:spcBef>
                <a:spcPts val="0"/>
              </a:spcBef>
              <a:buNone/>
            </a:pPr>
            <a:r>
              <a:rPr lang="en-US" sz="1600">
                <a:latin typeface="Garamond"/>
                <a:ea typeface="Garamond"/>
                <a:cs typeface="Garamond"/>
                <a:sym typeface="Garamond"/>
              </a:rPr>
              <a:t>0</a:t>
            </a:r>
          </a:p>
        </p:txBody>
      </p:sp>
      <p:sp>
        <p:nvSpPr>
          <p:cNvPr id="100" name="Shape 100"/>
          <p:cNvSpPr txBox="1"/>
          <p:nvPr/>
        </p:nvSpPr>
        <p:spPr>
          <a:xfrm>
            <a:off x="24030000" y="26616128"/>
            <a:ext cx="534300" cy="307800"/>
          </a:xfrm>
          <a:prstGeom prst="rect">
            <a:avLst/>
          </a:prstGeom>
          <a:noFill/>
          <a:ln>
            <a:noFill/>
          </a:ln>
        </p:spPr>
        <p:txBody>
          <a:bodyPr lIns="91425" tIns="91425" rIns="91425" bIns="91425" anchor="t" anchorCtr="0">
            <a:noAutofit/>
          </a:bodyPr>
          <a:lstStyle/>
          <a:p>
            <a:pPr lvl="0">
              <a:spcBef>
                <a:spcPts val="0"/>
              </a:spcBef>
              <a:buNone/>
            </a:pPr>
            <a:r>
              <a:rPr lang="en-US">
                <a:latin typeface="Garamond"/>
                <a:ea typeface="Garamond"/>
                <a:cs typeface="Garamond"/>
                <a:sym typeface="Garamond"/>
              </a:rPr>
              <a:t>10</a:t>
            </a:r>
          </a:p>
        </p:txBody>
      </p:sp>
      <p:sp>
        <p:nvSpPr>
          <p:cNvPr id="101" name="Text Placeholder 16"/>
          <p:cNvSpPr txBox="1">
            <a:spLocks/>
          </p:cNvSpPr>
          <p:nvPr/>
        </p:nvSpPr>
        <p:spPr>
          <a:xfrm>
            <a:off x="667193" y="11980343"/>
            <a:ext cx="10972800" cy="326209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sz="3200" b="1" dirty="0">
                <a:solidFill>
                  <a:schemeClr val="accent5"/>
                </a:solidFill>
                <a:latin typeface="Garamond"/>
                <a:ea typeface="Garamond"/>
                <a:cs typeface="Garamond"/>
                <a:sym typeface="Garamond"/>
              </a:rPr>
              <a:t>Analyze</a:t>
            </a:r>
            <a:r>
              <a:rPr lang="en-US" sz="2800" dirty="0">
                <a:solidFill>
                  <a:schemeClr val="dk1"/>
                </a:solidFill>
                <a:latin typeface="Garamond"/>
                <a:ea typeface="Garamond"/>
                <a:cs typeface="Garamond"/>
                <a:sym typeface="Garamond"/>
              </a:rPr>
              <a:t> the impact of environmental disturbances on oyster reefs in the Mississippi Sound</a:t>
            </a:r>
          </a:p>
          <a:p>
            <a:pPr marL="347663" indent="-347663">
              <a:buClr>
                <a:srgbClr val="76AADA"/>
              </a:buClr>
            </a:pPr>
            <a:r>
              <a:rPr lang="en-US" sz="3200" b="1" dirty="0">
                <a:solidFill>
                  <a:schemeClr val="accent5"/>
                </a:solidFill>
                <a:latin typeface="Garamond"/>
                <a:ea typeface="Garamond"/>
                <a:cs typeface="Garamond"/>
                <a:sym typeface="Garamond"/>
              </a:rPr>
              <a:t>Develop</a:t>
            </a:r>
            <a:r>
              <a:rPr lang="en-US" sz="2800" dirty="0">
                <a:solidFill>
                  <a:schemeClr val="dk1"/>
                </a:solidFill>
                <a:latin typeface="Garamond"/>
                <a:ea typeface="Garamond"/>
                <a:cs typeface="Garamond"/>
                <a:sym typeface="Garamond"/>
              </a:rPr>
              <a:t> a timeline of water quality parameters for the marshes surrounding the Biloxi State Wildlife Management </a:t>
            </a:r>
            <a:r>
              <a:rPr lang="en-US" sz="2800" dirty="0" smtClean="0">
                <a:solidFill>
                  <a:schemeClr val="dk1"/>
                </a:solidFill>
                <a:latin typeface="Garamond"/>
                <a:ea typeface="Garamond"/>
                <a:cs typeface="Garamond"/>
                <a:sym typeface="Garamond"/>
              </a:rPr>
              <a:t>Area</a:t>
            </a:r>
            <a:endParaRPr lang="en-US" sz="2800" dirty="0">
              <a:solidFill>
                <a:schemeClr val="dk1"/>
              </a:solidFill>
              <a:latin typeface="Garamond"/>
              <a:ea typeface="Garamond"/>
              <a:cs typeface="Garamond"/>
              <a:sym typeface="Garamond"/>
            </a:endParaRPr>
          </a:p>
        </p:txBody>
      </p:sp>
      <p:sp>
        <p:nvSpPr>
          <p:cNvPr id="102" name="Text Placeholder 16"/>
          <p:cNvSpPr txBox="1">
            <a:spLocks/>
          </p:cNvSpPr>
          <p:nvPr/>
        </p:nvSpPr>
        <p:spPr>
          <a:xfrm>
            <a:off x="12691726" y="27551025"/>
            <a:ext cx="10972800"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dirty="0">
                <a:solidFill>
                  <a:schemeClr val="dk1"/>
                </a:solidFill>
                <a:latin typeface="Garamond"/>
                <a:ea typeface="Garamond"/>
                <a:cs typeface="Garamond"/>
                <a:sym typeface="Garamond"/>
              </a:rPr>
              <a:t>Data suggests </a:t>
            </a:r>
            <a:r>
              <a:rPr lang="en-US" dirty="0" smtClean="0">
                <a:solidFill>
                  <a:schemeClr val="dk1"/>
                </a:solidFill>
                <a:latin typeface="Garamond"/>
                <a:ea typeface="Garamond"/>
                <a:cs typeface="Garamond"/>
                <a:sym typeface="Garamond"/>
              </a:rPr>
              <a:t>the </a:t>
            </a:r>
            <a:r>
              <a:rPr lang="en-US" dirty="0">
                <a:solidFill>
                  <a:schemeClr val="dk1"/>
                </a:solidFill>
                <a:latin typeface="Garamond"/>
                <a:ea typeface="Garamond"/>
                <a:cs typeface="Garamond"/>
                <a:sym typeface="Garamond"/>
              </a:rPr>
              <a:t>variability of water quality parameters has increased over time.</a:t>
            </a:r>
          </a:p>
          <a:p>
            <a:pPr marL="347663" indent="-347663">
              <a:buClr>
                <a:srgbClr val="76AADA"/>
              </a:buClr>
            </a:pPr>
            <a:r>
              <a:rPr lang="en-US" dirty="0">
                <a:solidFill>
                  <a:schemeClr val="dk1"/>
                </a:solidFill>
                <a:latin typeface="Garamond"/>
                <a:ea typeface="Garamond"/>
                <a:cs typeface="Garamond"/>
                <a:sym typeface="Garamond"/>
              </a:rPr>
              <a:t>There are indications </a:t>
            </a:r>
            <a:r>
              <a:rPr lang="en-US" dirty="0" smtClean="0">
                <a:solidFill>
                  <a:schemeClr val="dk1"/>
                </a:solidFill>
                <a:latin typeface="Garamond"/>
                <a:ea typeface="Garamond"/>
                <a:cs typeface="Garamond"/>
                <a:sym typeface="Garamond"/>
              </a:rPr>
              <a:t>that the flow of freshwater into the Biloxi Marsh may be increasing. </a:t>
            </a:r>
            <a:endParaRPr lang="en-US" dirty="0">
              <a:solidFill>
                <a:schemeClr val="dk1"/>
              </a:solidFill>
              <a:latin typeface="Garamond"/>
              <a:ea typeface="Garamond"/>
              <a:cs typeface="Garamond"/>
              <a:sym typeface="Garamond"/>
            </a:endParaRPr>
          </a:p>
          <a:p>
            <a:pPr marL="347663" indent="-347663">
              <a:buClr>
                <a:srgbClr val="76AADA"/>
              </a:buClr>
            </a:pPr>
            <a:r>
              <a:rPr lang="en-US" dirty="0">
                <a:solidFill>
                  <a:schemeClr val="dk1"/>
                </a:solidFill>
                <a:latin typeface="Garamond"/>
                <a:ea typeface="Garamond"/>
                <a:cs typeface="Garamond"/>
                <a:sym typeface="Garamond"/>
              </a:rPr>
              <a:t>There are limitations in the availability of remote sensing data in marshlands and coastal regions.</a:t>
            </a:r>
          </a:p>
          <a:p>
            <a:pPr marL="347663" indent="-347663">
              <a:buClr>
                <a:srgbClr val="76AADA"/>
              </a:buClr>
            </a:pPr>
            <a:endParaRPr lang="en-US" dirty="0" smtClean="0">
              <a:solidFill>
                <a:schemeClr val="tx1">
                  <a:lumMod val="7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619</Words>
  <Application>Microsoft Office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Webdings</vt:lpstr>
      <vt:lpstr>Garamond</vt:lpstr>
      <vt:lpstr>Arimo</vt:lpstr>
      <vt:lpstr>Arial</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Grimm, Carter A. (LARC-E3)[SSAI DEVELOP]</dc:creator>
  <cp:lastModifiedBy>Grimm, Carter A. (LARC-E3)[SSAI DEVELOP]</cp:lastModifiedBy>
  <cp:revision>3</cp:revision>
  <dcterms:modified xsi:type="dcterms:W3CDTF">2017-08-03T14:34:29Z</dcterms:modified>
</cp:coreProperties>
</file>