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
  </p:notesMasterIdLst>
  <p:sldIdLst>
    <p:sldId id="256"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15120" userDrawn="1">
          <p15:clr>
            <a:srgbClr val="A4A3A4"/>
          </p15:clr>
        </p15:guide>
        <p15:guide id="3" pos="8160" userDrawn="1">
          <p15:clr>
            <a:srgbClr val="A4A3A4"/>
          </p15:clr>
        </p15:guide>
        <p15:guide id="4" orient="horz" pos="11520" userDrawn="1">
          <p15:clr>
            <a:srgbClr val="A4A3A4"/>
          </p15:clr>
        </p15:guide>
        <p15:guide id="5" pos="5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Martinez" initials="AM"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7845"/>
    <a:srgbClr val="F6D8B2"/>
    <a:srgbClr val="E9A24A"/>
    <a:srgbClr val="F1AB8B"/>
    <a:srgbClr val="FFF4E7"/>
    <a:srgbClr val="FAE1D6"/>
    <a:srgbClr val="EEB570"/>
    <a:srgbClr val="7FB662"/>
    <a:srgbClr val="C9E1BD"/>
    <a:srgbClr val="A3CC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441" autoAdjust="0"/>
    <p:restoredTop sz="94660"/>
  </p:normalViewPr>
  <p:slideViewPr>
    <p:cSldViewPr snapToGrid="0">
      <p:cViewPr varScale="1">
        <p:scale>
          <a:sx n="21" d="100"/>
          <a:sy n="21" d="100"/>
        </p:scale>
        <p:origin x="3696" y="126"/>
      </p:cViewPr>
      <p:guideLst>
        <p:guide orient="horz" pos="2880"/>
        <p:guide pos="15120"/>
        <p:guide pos="8160"/>
        <p:guide orient="horz" pos="11520"/>
        <p:guide pos="5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63EFF2-AD98-724D-A2C8-A3FDD9B1F5D0}" type="datetimeFigureOut">
              <a:rPr lang="en-US" smtClean="0"/>
              <a:t>8/23/2017</a:t>
            </a:fld>
            <a:endParaRPr lang="en-US"/>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B207B-A2F5-3146-8550-323538F64080}" type="slidenum">
              <a:rPr lang="en-US" smtClean="0"/>
              <a:t>‹#›</a:t>
            </a:fld>
            <a:endParaRPr lang="en-US"/>
          </a:p>
        </p:txBody>
      </p:sp>
    </p:spTree>
    <p:extLst>
      <p:ext uri="{BB962C8B-B14F-4D97-AF65-F5344CB8AC3E}">
        <p14:creationId xmlns:p14="http://schemas.microsoft.com/office/powerpoint/2010/main" val="160966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7432000" cy="36576000"/>
          </a:xfrm>
          <a:prstGeom prst="rect">
            <a:avLst/>
          </a:prstGeom>
        </p:spPr>
      </p:pic>
      <p:sp>
        <p:nvSpPr>
          <p:cNvPr id="10" name="Main Title"/>
          <p:cNvSpPr>
            <a:spLocks noGrp="1"/>
          </p:cNvSpPr>
          <p:nvPr>
            <p:ph type="body" sz="quarter" idx="10" hasCustomPrompt="1"/>
          </p:nvPr>
        </p:nvSpPr>
        <p:spPr>
          <a:xfrm rot="16200000">
            <a:off x="15170484" y="21966321"/>
            <a:ext cx="21421558" cy="2314074"/>
          </a:xfrm>
          <a:prstGeom prst="rect">
            <a:avLst/>
          </a:prstGeom>
        </p:spPr>
        <p:txBody>
          <a:bodyPr/>
          <a:lstStyle>
            <a:lvl1pPr marL="0" indent="0" algn="l">
              <a:buNone/>
              <a:defRPr sz="16000" b="0" baseline="0">
                <a:solidFill>
                  <a:srgbClr val="E9A24A"/>
                </a:solidFill>
                <a:latin typeface="+mj-lt"/>
              </a:defRPr>
            </a:lvl1pPr>
          </a:lstStyle>
          <a:p>
            <a:pPr lvl="0"/>
            <a:r>
              <a:rPr lang="en-US" dirty="0"/>
              <a:t>Short Title [Title Case]</a:t>
            </a:r>
          </a:p>
        </p:txBody>
      </p:sp>
      <p:sp>
        <p:nvSpPr>
          <p:cNvPr id="9"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E9A24A"/>
                </a:solidFill>
                <a:latin typeface="+mj-lt"/>
              </a:defRPr>
            </a:lvl1pPr>
            <a:lvl2pPr>
              <a:defRPr sz="4800"/>
            </a:lvl2pPr>
            <a:lvl3pPr>
              <a:defRPr sz="4000"/>
            </a:lvl3pPr>
            <a:lvl4pPr>
              <a:defRPr sz="3600"/>
            </a:lvl4pPr>
            <a:lvl5pPr>
              <a:defRPr sz="3600"/>
            </a:lvl5pPr>
          </a:lstStyle>
          <a:p>
            <a:pPr lvl="0"/>
            <a:r>
              <a:rPr lang="en-US" dirty="0"/>
              <a:t>Project Subtitle </a:t>
            </a:r>
          </a:p>
          <a:p>
            <a:pPr lvl="0"/>
            <a:r>
              <a:rPr lang="en-US" dirty="0"/>
              <a:t>[Use Title Case]</a:t>
            </a:r>
          </a:p>
        </p:txBody>
      </p:sp>
    </p:spTree>
    <p:extLst>
      <p:ext uri="{BB962C8B-B14F-4D97-AF65-F5344CB8AC3E}">
        <p14:creationId xmlns:p14="http://schemas.microsoft.com/office/powerpoint/2010/main" val="36038083"/>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18" Type="http://schemas.openxmlformats.org/officeDocument/2006/relationships/image" Target="../media/image16.gif"/><Relationship Id="rId26" Type="http://schemas.openxmlformats.org/officeDocument/2006/relationships/image" Target="../media/image24.png"/><Relationship Id="rId3" Type="http://schemas.openxmlformats.org/officeDocument/2006/relationships/image" Target="../media/image3.png"/><Relationship Id="rId21" Type="http://schemas.openxmlformats.org/officeDocument/2006/relationships/image" Target="../media/image19.png"/><Relationship Id="rId7" Type="http://schemas.openxmlformats.org/officeDocument/2006/relationships/image" Target="../media/image7.png"/><Relationship Id="rId12" Type="http://schemas.openxmlformats.org/officeDocument/2006/relationships/image" Target="../media/image11.jpeg"/><Relationship Id="rId17" Type="http://schemas.openxmlformats.org/officeDocument/2006/relationships/image" Target="../media/image15.gif"/><Relationship Id="rId25" Type="http://schemas.openxmlformats.org/officeDocument/2006/relationships/image" Target="../media/image23.png"/><Relationship Id="rId2" Type="http://schemas.openxmlformats.org/officeDocument/2006/relationships/image" Target="../media/image2.gif"/><Relationship Id="rId16" Type="http://schemas.openxmlformats.org/officeDocument/2006/relationships/image" Target="../media/image14.png"/><Relationship Id="rId20" Type="http://schemas.openxmlformats.org/officeDocument/2006/relationships/image" Target="../media/image18.gif"/><Relationship Id="rId29" Type="http://schemas.openxmlformats.org/officeDocument/2006/relationships/image" Target="../media/image27.jpg"/><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1.wdp"/><Relationship Id="rId24" Type="http://schemas.openxmlformats.org/officeDocument/2006/relationships/image" Target="../media/image22.png"/><Relationship Id="rId5" Type="http://schemas.openxmlformats.org/officeDocument/2006/relationships/image" Target="../media/image5.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10.png"/><Relationship Id="rId19" Type="http://schemas.openxmlformats.org/officeDocument/2006/relationships/image" Target="../media/image17.gif"/><Relationship Id="rId4" Type="http://schemas.openxmlformats.org/officeDocument/2006/relationships/image" Target="../media/image4.png"/><Relationship Id="rId9" Type="http://schemas.openxmlformats.org/officeDocument/2006/relationships/image" Target="../media/image9.jpeg"/><Relationship Id="rId14" Type="http://schemas.microsoft.com/office/2007/relationships/hdphoto" Target="../media/hdphoto2.wdp"/><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8" name="Table 147"/>
          <p:cNvGraphicFramePr>
            <a:graphicFrameLocks noGrp="1"/>
          </p:cNvGraphicFramePr>
          <p:nvPr>
            <p:extLst>
              <p:ext uri="{D42A27DB-BD31-4B8C-83A1-F6EECF244321}">
                <p14:modId xmlns:p14="http://schemas.microsoft.com/office/powerpoint/2010/main" val="1316371178"/>
              </p:ext>
            </p:extLst>
          </p:nvPr>
        </p:nvGraphicFramePr>
        <p:xfrm>
          <a:off x="903677" y="19722525"/>
          <a:ext cx="23265246" cy="6952527"/>
        </p:xfrm>
        <a:graphic>
          <a:graphicData uri="http://schemas.openxmlformats.org/drawingml/2006/table">
            <a:tbl>
              <a:tblPr firstRow="1" bandRow="1">
                <a:tableStyleId>{00A15C55-8517-42AA-B614-E9B94910E393}</a:tableStyleId>
              </a:tblPr>
              <a:tblGrid>
                <a:gridCol w="12973324">
                  <a:extLst>
                    <a:ext uri="{9D8B030D-6E8A-4147-A177-3AD203B41FA5}">
                      <a16:colId xmlns:a16="http://schemas.microsoft.com/office/drawing/2014/main" xmlns="" val="1518021150"/>
                    </a:ext>
                  </a:extLst>
                </a:gridCol>
                <a:gridCol w="10083628">
                  <a:extLst>
                    <a:ext uri="{9D8B030D-6E8A-4147-A177-3AD203B41FA5}">
                      <a16:colId xmlns:a16="http://schemas.microsoft.com/office/drawing/2014/main" xmlns="" val="4247569809"/>
                    </a:ext>
                  </a:extLst>
                </a:gridCol>
                <a:gridCol w="208294">
                  <a:extLst>
                    <a:ext uri="{9D8B030D-6E8A-4147-A177-3AD203B41FA5}">
                      <a16:colId xmlns:a16="http://schemas.microsoft.com/office/drawing/2014/main" xmlns="" val="3363180242"/>
                    </a:ext>
                  </a:extLst>
                </a:gridCol>
              </a:tblGrid>
              <a:tr h="3887800">
                <a:tc>
                  <a:txBody>
                    <a:bodyPr/>
                    <a:lstStyle/>
                    <a:p>
                      <a:endParaRPr lang="en-US" dirty="0"/>
                    </a:p>
                  </a:txBody>
                  <a:tcPr>
                    <a:solidFill>
                      <a:srgbClr val="F6D8B2"/>
                    </a:solidFill>
                  </a:tcPr>
                </a:tc>
                <a:tc>
                  <a:txBody>
                    <a:bodyPr/>
                    <a:lstStyle/>
                    <a:p>
                      <a:endParaRPr lang="en-US" dirty="0"/>
                    </a:p>
                  </a:txBody>
                  <a:tcPr>
                    <a:solidFill>
                      <a:srgbClr val="F6D8B2"/>
                    </a:solidFill>
                  </a:tcPr>
                </a:tc>
                <a:tc>
                  <a:txBody>
                    <a:bodyPr/>
                    <a:lstStyle/>
                    <a:p>
                      <a:endParaRPr lang="en-US" dirty="0"/>
                    </a:p>
                  </a:txBody>
                  <a:tcPr>
                    <a:solidFill>
                      <a:srgbClr val="F6D8B2"/>
                    </a:solidFill>
                  </a:tcPr>
                </a:tc>
                <a:extLst>
                  <a:ext uri="{0D108BD9-81ED-4DB2-BD59-A6C34878D82A}">
                    <a16:rowId xmlns:a16="http://schemas.microsoft.com/office/drawing/2014/main" xmlns="" val="36803902"/>
                  </a:ext>
                </a:extLst>
              </a:tr>
              <a:tr h="3064727">
                <a:tc>
                  <a:txBody>
                    <a:bodyPr/>
                    <a:lstStyle/>
                    <a:p>
                      <a:endParaRPr lang="en-US" dirty="0"/>
                    </a:p>
                  </a:txBody>
                  <a:tcPr/>
                </a:tc>
                <a:tc>
                  <a:txBody>
                    <a:bodyPr/>
                    <a:lstStyle/>
                    <a:p>
                      <a:endParaRPr lang="en-US" dirty="0"/>
                    </a:p>
                  </a:txBody>
                  <a:tcPr>
                    <a:solidFill>
                      <a:srgbClr val="FFF4E7"/>
                    </a:solidFill>
                  </a:tcPr>
                </a:tc>
                <a:tc>
                  <a:txBody>
                    <a:bodyPr/>
                    <a:lstStyle/>
                    <a:p>
                      <a:endParaRPr lang="en-US" dirty="0"/>
                    </a:p>
                  </a:txBody>
                  <a:tcPr>
                    <a:solidFill>
                      <a:srgbClr val="FFF4E7"/>
                    </a:solidFill>
                  </a:tcPr>
                </a:tc>
                <a:extLst>
                  <a:ext uri="{0D108BD9-81ED-4DB2-BD59-A6C34878D82A}">
                    <a16:rowId xmlns:a16="http://schemas.microsoft.com/office/drawing/2014/main" xmlns="" val="3109390464"/>
                  </a:ext>
                </a:extLst>
              </a:tr>
            </a:tbl>
          </a:graphicData>
        </a:graphic>
      </p:graphicFrame>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4168" t="2265" r="2034" b="1720"/>
          <a:stretch/>
        </p:blipFill>
        <p:spPr>
          <a:xfrm>
            <a:off x="4529478" y="21479457"/>
            <a:ext cx="6584870" cy="5208569"/>
          </a:xfrm>
          <a:prstGeom prst="rect">
            <a:avLst/>
          </a:prstGeom>
        </p:spPr>
      </p:pic>
      <p:sp>
        <p:nvSpPr>
          <p:cNvPr id="129" name="Rounded Rectangle 128"/>
          <p:cNvSpPr/>
          <p:nvPr/>
        </p:nvSpPr>
        <p:spPr>
          <a:xfrm>
            <a:off x="903676" y="11886879"/>
            <a:ext cx="10238685" cy="1474990"/>
          </a:xfrm>
          <a:prstGeom prst="roundRect">
            <a:avLst>
              <a:gd name="adj" fmla="val 10000"/>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5" name="TextBox 4"/>
          <p:cNvSpPr txBox="1"/>
          <p:nvPr/>
        </p:nvSpPr>
        <p:spPr>
          <a:xfrm>
            <a:off x="992840" y="18473495"/>
            <a:ext cx="5720378"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Results</a:t>
            </a:r>
          </a:p>
        </p:txBody>
      </p:sp>
      <p:sp>
        <p:nvSpPr>
          <p:cNvPr id="8" name="Text Placeholder 16"/>
          <p:cNvSpPr txBox="1">
            <a:spLocks/>
          </p:cNvSpPr>
          <p:nvPr/>
        </p:nvSpPr>
        <p:spPr>
          <a:xfrm>
            <a:off x="12977338" y="32132689"/>
            <a:ext cx="10972800" cy="251303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a:r>
              <a:rPr lang="en-US" dirty="0">
                <a:solidFill>
                  <a:schemeClr val="dk1"/>
                </a:solidFill>
                <a:ea typeface="Garamond"/>
                <a:cs typeface="Garamond"/>
                <a:sym typeface="Garamond"/>
              </a:rPr>
              <a:t>Many thanks to our Center Lead Brian Woodward, and our science advisors Dr. Paul Evangelista and Dr. Amanda West </a:t>
            </a:r>
          </a:p>
          <a:p>
            <a:pPr lvl="0">
              <a:lnSpc>
                <a:spcPct val="100000"/>
              </a:lnSpc>
              <a:spcBef>
                <a:spcPts val="0"/>
              </a:spcBef>
              <a:buClr>
                <a:srgbClr val="E9A24A"/>
              </a:buClr>
              <a:buSzPct val="25000"/>
            </a:pPr>
            <a:endParaRPr lang="en-US" dirty="0">
              <a:solidFill>
                <a:schemeClr val="dk1"/>
              </a:solidFill>
              <a:ea typeface="Garamond"/>
              <a:cs typeface="Garamond"/>
              <a:sym typeface="Garamond"/>
            </a:endParaRPr>
          </a:p>
          <a:p>
            <a:pPr lvl="0">
              <a:lnSpc>
                <a:spcPct val="100000"/>
              </a:lnSpc>
              <a:spcBef>
                <a:spcPts val="0"/>
              </a:spcBef>
              <a:buClr>
                <a:srgbClr val="E9A24A"/>
              </a:buClr>
              <a:buSzPct val="25000"/>
            </a:pPr>
            <a:r>
              <a:rPr lang="en-US" dirty="0">
                <a:solidFill>
                  <a:schemeClr val="dk1"/>
                </a:solidFill>
                <a:ea typeface="Garamond"/>
                <a:cs typeface="Garamond"/>
                <a:sym typeface="Garamond"/>
              </a:rPr>
              <a:t>Special thanks to: </a:t>
            </a:r>
          </a:p>
          <a:p>
            <a:pPr lvl="0">
              <a:lnSpc>
                <a:spcPct val="100000"/>
              </a:lnSpc>
              <a:spcBef>
                <a:spcPts val="0"/>
              </a:spcBef>
              <a:buClr>
                <a:srgbClr val="E9A24A"/>
              </a:buClr>
              <a:buSzPct val="25000"/>
            </a:pPr>
            <a:r>
              <a:rPr lang="en-US" dirty="0">
                <a:solidFill>
                  <a:schemeClr val="dk1"/>
                </a:solidFill>
                <a:ea typeface="Garamond"/>
                <a:cs typeface="Garamond"/>
                <a:sym typeface="Garamond"/>
              </a:rPr>
              <a:t>Dr. Catherine Jarnevich (USGS Fort Collins Science Center)</a:t>
            </a:r>
          </a:p>
          <a:p>
            <a:pPr lvl="0">
              <a:lnSpc>
                <a:spcPct val="100000"/>
              </a:lnSpc>
              <a:spcBef>
                <a:spcPts val="0"/>
              </a:spcBef>
              <a:buClr>
                <a:srgbClr val="E9A24A"/>
              </a:buClr>
              <a:buSzPct val="25000"/>
            </a:pPr>
            <a:r>
              <a:rPr lang="en-US" dirty="0">
                <a:solidFill>
                  <a:schemeClr val="dk1"/>
                </a:solidFill>
                <a:ea typeface="Garamond"/>
                <a:cs typeface="Garamond"/>
                <a:sym typeface="Garamond"/>
              </a:rPr>
              <a:t>Aaron Martin (USFWS, Alaska Region)</a:t>
            </a:r>
          </a:p>
          <a:p>
            <a:pPr lvl="0"/>
            <a:r>
              <a:rPr lang="en-US" dirty="0">
                <a:solidFill>
                  <a:schemeClr val="dk1"/>
                </a:solidFill>
                <a:ea typeface="Garamond"/>
                <a:cs typeface="Garamond"/>
                <a:sym typeface="Garamond"/>
              </a:rPr>
              <a:t> </a:t>
            </a:r>
          </a:p>
          <a:p>
            <a:r>
              <a:rPr lang="en-US" dirty="0">
                <a:solidFill>
                  <a:schemeClr val="tx1">
                    <a:lumMod val="75000"/>
                  </a:schemeClr>
                </a:solidFill>
              </a:rPr>
              <a:t>.</a:t>
            </a:r>
          </a:p>
          <a:p>
            <a:endParaRPr lang="en-US" dirty="0">
              <a:solidFill>
                <a:schemeClr val="tx1">
                  <a:lumMod val="75000"/>
                </a:schemeClr>
              </a:solidFill>
            </a:endParaRPr>
          </a:p>
        </p:txBody>
      </p:sp>
      <p:sp>
        <p:nvSpPr>
          <p:cNvPr id="15" name="TextBox 14"/>
          <p:cNvSpPr txBox="1"/>
          <p:nvPr/>
        </p:nvSpPr>
        <p:spPr>
          <a:xfrm>
            <a:off x="992840" y="4575809"/>
            <a:ext cx="11516347"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Abstract</a:t>
            </a:r>
          </a:p>
        </p:txBody>
      </p:sp>
      <p:sp>
        <p:nvSpPr>
          <p:cNvPr id="16" name="TextBox 15"/>
          <p:cNvSpPr txBox="1"/>
          <p:nvPr/>
        </p:nvSpPr>
        <p:spPr>
          <a:xfrm>
            <a:off x="12874212" y="4532448"/>
            <a:ext cx="8229600"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Objectives</a:t>
            </a:r>
          </a:p>
        </p:txBody>
      </p:sp>
      <p:sp>
        <p:nvSpPr>
          <p:cNvPr id="17" name="TextBox 16"/>
          <p:cNvSpPr txBox="1"/>
          <p:nvPr/>
        </p:nvSpPr>
        <p:spPr>
          <a:xfrm>
            <a:off x="992840" y="10603074"/>
            <a:ext cx="10561536"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Methodology</a:t>
            </a:r>
          </a:p>
        </p:txBody>
      </p:sp>
      <p:sp>
        <p:nvSpPr>
          <p:cNvPr id="18" name="TextBox 17"/>
          <p:cNvSpPr txBox="1"/>
          <p:nvPr/>
        </p:nvSpPr>
        <p:spPr>
          <a:xfrm>
            <a:off x="12874212" y="9332924"/>
            <a:ext cx="3820327" cy="767697"/>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Study Area</a:t>
            </a:r>
          </a:p>
        </p:txBody>
      </p:sp>
      <p:sp>
        <p:nvSpPr>
          <p:cNvPr id="19" name="TextBox 18"/>
          <p:cNvSpPr txBox="1"/>
          <p:nvPr/>
        </p:nvSpPr>
        <p:spPr>
          <a:xfrm>
            <a:off x="18834556" y="9332924"/>
            <a:ext cx="5309148" cy="769441"/>
          </a:xfrm>
          <a:prstGeom prst="rect">
            <a:avLst/>
          </a:prstGeom>
          <a:noFill/>
        </p:spPr>
        <p:txBody>
          <a:bodyPr wrap="square" rtlCol="0">
            <a:spAutoFit/>
          </a:bodyPr>
          <a:lstStyle/>
          <a:p>
            <a:pPr algn="just"/>
            <a:r>
              <a:rPr lang="en-US" sz="4400" b="1" dirty="0">
                <a:solidFill>
                  <a:srgbClr val="E9A24A"/>
                </a:solidFill>
                <a:latin typeface="Century Gothic" panose="020B0502020202020204" pitchFamily="34" charset="0"/>
              </a:rPr>
              <a:t>Earth Observations</a:t>
            </a:r>
          </a:p>
        </p:txBody>
      </p:sp>
      <p:sp>
        <p:nvSpPr>
          <p:cNvPr id="21" name="TextBox 20"/>
          <p:cNvSpPr txBox="1"/>
          <p:nvPr/>
        </p:nvSpPr>
        <p:spPr>
          <a:xfrm>
            <a:off x="12888848" y="31157735"/>
            <a:ext cx="8229600"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Acknowledgements</a:t>
            </a:r>
          </a:p>
        </p:txBody>
      </p:sp>
      <p:sp>
        <p:nvSpPr>
          <p:cNvPr id="22" name="TextBox 21"/>
          <p:cNvSpPr txBox="1"/>
          <p:nvPr/>
        </p:nvSpPr>
        <p:spPr>
          <a:xfrm>
            <a:off x="18594015" y="27944109"/>
            <a:ext cx="4620768"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Project Partners</a:t>
            </a:r>
          </a:p>
        </p:txBody>
      </p:sp>
      <p:sp>
        <p:nvSpPr>
          <p:cNvPr id="23" name="TextBox 22"/>
          <p:cNvSpPr txBox="1"/>
          <p:nvPr/>
        </p:nvSpPr>
        <p:spPr>
          <a:xfrm>
            <a:off x="992840" y="31185880"/>
            <a:ext cx="5030248"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Team Members</a:t>
            </a:r>
          </a:p>
        </p:txBody>
      </p:sp>
      <p:sp>
        <p:nvSpPr>
          <p:cNvPr id="31" name="Main Title"/>
          <p:cNvSpPr>
            <a:spLocks noGrp="1"/>
          </p:cNvSpPr>
          <p:nvPr>
            <p:ph type="body" sz="quarter" idx="10" hasCustomPrompt="1"/>
          </p:nvPr>
        </p:nvSpPr>
        <p:spPr>
          <a:xfrm rot="16200000">
            <a:off x="11208610" y="18004447"/>
            <a:ext cx="29345306" cy="2314074"/>
          </a:xfrm>
          <a:prstGeom prst="rect">
            <a:avLst/>
          </a:prstGeom>
        </p:spPr>
        <p:txBody>
          <a:bodyPr anchor="ctr"/>
          <a:lstStyle>
            <a:lvl1pPr marL="0" indent="0" algn="l">
              <a:buNone/>
              <a:defRPr sz="16000" b="0" baseline="0">
                <a:solidFill>
                  <a:srgbClr val="E97845"/>
                </a:solidFill>
                <a:latin typeface="+mj-lt"/>
              </a:defRPr>
            </a:lvl1pPr>
          </a:lstStyle>
          <a:p>
            <a:pPr lvl="0"/>
            <a:r>
              <a:rPr lang="en-US" sz="14000" b="1" dirty="0">
                <a:solidFill>
                  <a:srgbClr val="E9A24A"/>
                </a:solidFill>
              </a:rPr>
              <a:t>Alaska</a:t>
            </a:r>
            <a:r>
              <a:rPr lang="en-US" sz="14000" dirty="0">
                <a:solidFill>
                  <a:srgbClr val="E9A24A"/>
                </a:solidFill>
              </a:rPr>
              <a:t> </a:t>
            </a:r>
            <a:r>
              <a:rPr lang="en-US" sz="14000" dirty="0" smtClean="0">
                <a:solidFill>
                  <a:srgbClr val="E9A24A"/>
                </a:solidFill>
              </a:rPr>
              <a:t>Climate</a:t>
            </a:r>
            <a:endParaRPr lang="en-US" sz="14000" dirty="0">
              <a:solidFill>
                <a:srgbClr val="E9A24A"/>
              </a:solidFill>
            </a:endParaRPr>
          </a:p>
        </p:txBody>
      </p:sp>
      <p:sp>
        <p:nvSpPr>
          <p:cNvPr id="32" name="Subtitle"/>
          <p:cNvSpPr>
            <a:spLocks noGrp="1"/>
          </p:cNvSpPr>
          <p:nvPr>
            <p:ph type="body" sz="quarter" idx="13" hasCustomPrompt="1"/>
          </p:nvPr>
        </p:nvSpPr>
        <p:spPr>
          <a:xfrm>
            <a:off x="5715000" y="438150"/>
            <a:ext cx="16173450" cy="333375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r>
              <a:rPr lang="en-US" dirty="0">
                <a:solidFill>
                  <a:srgbClr val="E9A24A"/>
                </a:solidFill>
                <a:ea typeface="Century Gothic"/>
                <a:cs typeface="Century Gothic"/>
                <a:sym typeface="Century Gothic"/>
              </a:rPr>
              <a:t>Utilizing NASA Earth Observations to Model  Present Distributions of Invasive Species in Alaskan </a:t>
            </a:r>
            <a:r>
              <a:rPr lang="en-US" dirty="0" smtClean="0">
                <a:solidFill>
                  <a:srgbClr val="E9A24A"/>
                </a:solidFill>
                <a:ea typeface="Century Gothic"/>
                <a:cs typeface="Century Gothic"/>
                <a:sym typeface="Century Gothic"/>
              </a:rPr>
              <a:t>Wetlands</a:t>
            </a:r>
            <a:endParaRPr lang="en-US" dirty="0">
              <a:solidFill>
                <a:srgbClr val="E9A24A"/>
              </a:solidFill>
              <a:ea typeface="Century Gothic"/>
              <a:cs typeface="Century Gothic"/>
              <a:sym typeface="Century Gothic"/>
            </a:endParaRPr>
          </a:p>
        </p:txBody>
      </p:sp>
      <p:sp>
        <p:nvSpPr>
          <p:cNvPr id="39" name="Text Placeholder 16"/>
          <p:cNvSpPr txBox="1">
            <a:spLocks/>
          </p:cNvSpPr>
          <p:nvPr/>
        </p:nvSpPr>
        <p:spPr>
          <a:xfrm>
            <a:off x="977533" y="28369547"/>
            <a:ext cx="16875760" cy="275646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2900" indent="-342900">
              <a:spcBef>
                <a:spcPts val="200"/>
              </a:spcBef>
              <a:spcAft>
                <a:spcPts val="800"/>
              </a:spcAft>
              <a:buClr>
                <a:srgbClr val="E9A149"/>
              </a:buClr>
            </a:pPr>
            <a:r>
              <a:rPr lang="en-US" dirty="0" smtClean="0"/>
              <a:t>Coastlines, wetland areas, and </a:t>
            </a:r>
            <a:r>
              <a:rPr lang="en-US" dirty="0"/>
              <a:t>waterways represented areas of high </a:t>
            </a:r>
            <a:r>
              <a:rPr lang="en-US" dirty="0" smtClean="0"/>
              <a:t>suitability for both species.</a:t>
            </a:r>
            <a:endParaRPr lang="en-US" dirty="0"/>
          </a:p>
          <a:p>
            <a:pPr marL="342900" indent="-342900">
              <a:spcBef>
                <a:spcPts val="200"/>
              </a:spcBef>
              <a:spcAft>
                <a:spcPts val="800"/>
              </a:spcAft>
              <a:buClr>
                <a:srgbClr val="E9A149"/>
              </a:buClr>
            </a:pPr>
            <a:r>
              <a:rPr lang="en-US" dirty="0" smtClean="0"/>
              <a:t>The continental approach revealed the unique climate extremes and environmental conditions of Alaska relative to the        lower continental United States, and presented a challenge for models extrapolating across novel environments.</a:t>
            </a:r>
          </a:p>
          <a:p>
            <a:pPr marL="342900" indent="-342900">
              <a:spcBef>
                <a:spcPts val="200"/>
              </a:spcBef>
              <a:spcAft>
                <a:spcPts val="800"/>
              </a:spcAft>
              <a:buClr>
                <a:srgbClr val="E9A149"/>
              </a:buClr>
            </a:pPr>
            <a:r>
              <a:rPr lang="en-US" dirty="0" smtClean="0"/>
              <a:t>To refine and improve future models, we suggest the development of ecological variables pertinent to the focal species, as well as a finer scale modeling approach.</a:t>
            </a:r>
          </a:p>
          <a:p>
            <a:pPr marL="342900" indent="-342900">
              <a:spcBef>
                <a:spcPts val="200"/>
              </a:spcBef>
              <a:spcAft>
                <a:spcPts val="800"/>
              </a:spcAft>
              <a:buClr>
                <a:srgbClr val="E9A149"/>
              </a:buClr>
            </a:pPr>
            <a:r>
              <a:rPr lang="en-US" dirty="0" smtClean="0"/>
              <a:t>MESS maps, which show areas of extrapolation, can be used to target underrepresented areas for survey.</a:t>
            </a:r>
            <a:endParaRPr lang="en-US" dirty="0"/>
          </a:p>
        </p:txBody>
      </p:sp>
      <p:sp>
        <p:nvSpPr>
          <p:cNvPr id="40" name="TextBox 39"/>
          <p:cNvSpPr txBox="1"/>
          <p:nvPr/>
        </p:nvSpPr>
        <p:spPr>
          <a:xfrm>
            <a:off x="992840" y="27640077"/>
            <a:ext cx="8229600" cy="769441"/>
          </a:xfrm>
          <a:prstGeom prst="rect">
            <a:avLst/>
          </a:prstGeom>
          <a:noFill/>
        </p:spPr>
        <p:txBody>
          <a:bodyPr wrap="square" rtlCol="0">
            <a:spAutoFit/>
          </a:bodyPr>
          <a:lstStyle/>
          <a:p>
            <a:r>
              <a:rPr lang="en-US" sz="4400" b="1" dirty="0">
                <a:solidFill>
                  <a:srgbClr val="E9A24A"/>
                </a:solidFill>
                <a:latin typeface="Century Gothic" panose="020B0502020202020204" pitchFamily="34" charset="0"/>
              </a:rPr>
              <a:t>Conclusions</a:t>
            </a:r>
          </a:p>
        </p:txBody>
      </p:sp>
      <p:sp>
        <p:nvSpPr>
          <p:cNvPr id="43" name="Subtitle"/>
          <p:cNvSpPr txBox="1">
            <a:spLocks/>
          </p:cNvSpPr>
          <p:nvPr/>
        </p:nvSpPr>
        <p:spPr>
          <a:xfrm>
            <a:off x="6096000" y="35153600"/>
            <a:ext cx="15501257" cy="1034530"/>
          </a:xfrm>
          <a:prstGeom prst="rect">
            <a:avLst/>
          </a:prstGeom>
        </p:spPr>
        <p:txBody>
          <a:bodyPr anchor="ctr"/>
          <a:lstStyle>
            <a:lvl1pPr marL="0" indent="0" algn="ctr" defTabSz="2743200" rtl="0" eaLnBrk="1" latinLnBrk="0" hangingPunct="1">
              <a:lnSpc>
                <a:spcPct val="90000"/>
              </a:lnSpc>
              <a:spcBef>
                <a:spcPts val="0"/>
              </a:spcBef>
              <a:buFont typeface="Arial" panose="020B0604020202020204" pitchFamily="34" charset="0"/>
              <a:buNone/>
              <a:defRPr sz="6000" b="1" kern="1200" baseline="0">
                <a:solidFill>
                  <a:srgbClr val="EA7845"/>
                </a:solidFill>
                <a:latin typeface="+mj-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48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4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800" b="0" dirty="0">
                <a:solidFill>
                  <a:srgbClr val="E9A24A"/>
                </a:solidFill>
              </a:rPr>
              <a:t>USGS at Colorado </a:t>
            </a:r>
            <a:r>
              <a:rPr lang="en-US" sz="4800" b="0" dirty="0" smtClean="0">
                <a:solidFill>
                  <a:srgbClr val="E9A24A"/>
                </a:solidFill>
              </a:rPr>
              <a:t>State </a:t>
            </a:r>
            <a:r>
              <a:rPr lang="en-US" sz="4800" b="0" dirty="0" smtClean="0">
                <a:solidFill>
                  <a:srgbClr val="E9A24A"/>
                </a:solidFill>
              </a:rPr>
              <a:t>University – </a:t>
            </a:r>
            <a:r>
              <a:rPr lang="en-US" sz="4800" b="0" dirty="0" smtClean="0">
                <a:solidFill>
                  <a:srgbClr val="E9A24A"/>
                </a:solidFill>
              </a:rPr>
              <a:t>Summer 2017</a:t>
            </a:r>
            <a:endParaRPr lang="en-US" sz="4800" b="0" dirty="0">
              <a:solidFill>
                <a:srgbClr val="E9A24A"/>
              </a:solidFill>
            </a:endParaRPr>
          </a:p>
        </p:txBody>
      </p:sp>
      <p:sp>
        <p:nvSpPr>
          <p:cNvPr id="35" name="Text Placeholder 16"/>
          <p:cNvSpPr txBox="1">
            <a:spLocks/>
          </p:cNvSpPr>
          <p:nvPr/>
        </p:nvSpPr>
        <p:spPr>
          <a:xfrm>
            <a:off x="12818473" y="5363668"/>
            <a:ext cx="11903140" cy="389579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E9A24A"/>
              </a:buClr>
            </a:pPr>
            <a:r>
              <a:rPr lang="en-US" b="1" dirty="0" smtClean="0">
                <a:solidFill>
                  <a:srgbClr val="E9A24A"/>
                </a:solidFill>
                <a:ea typeface="Garamond"/>
                <a:cs typeface="Garamond"/>
                <a:sym typeface="Garamond"/>
              </a:rPr>
              <a:t>Provide </a:t>
            </a:r>
            <a:r>
              <a:rPr lang="en-US" dirty="0">
                <a:solidFill>
                  <a:schemeClr val="dk1"/>
                </a:solidFill>
                <a:ea typeface="Garamond"/>
                <a:cs typeface="Garamond"/>
                <a:sym typeface="Garamond"/>
              </a:rPr>
              <a:t>the distribution of suitable niches on a continental scale </a:t>
            </a:r>
            <a:r>
              <a:rPr lang="en-US" dirty="0" smtClean="0">
                <a:solidFill>
                  <a:schemeClr val="dk1"/>
                </a:solidFill>
                <a:ea typeface="Garamond"/>
                <a:cs typeface="Garamond"/>
                <a:sym typeface="Garamond"/>
              </a:rPr>
              <a:t>for the invasive species reed </a:t>
            </a:r>
            <a:r>
              <a:rPr lang="en-US" dirty="0" err="1" smtClean="0">
                <a:solidFill>
                  <a:schemeClr val="dk1"/>
                </a:solidFill>
                <a:ea typeface="Garamond"/>
                <a:cs typeface="Garamond"/>
                <a:sym typeface="Garamond"/>
              </a:rPr>
              <a:t>canarygrass</a:t>
            </a:r>
            <a:r>
              <a:rPr lang="en-US" dirty="0" smtClean="0">
                <a:solidFill>
                  <a:schemeClr val="dk1"/>
                </a:solidFill>
                <a:ea typeface="Garamond"/>
                <a:cs typeface="Garamond"/>
                <a:sym typeface="Garamond"/>
              </a:rPr>
              <a:t>, and </a:t>
            </a:r>
            <a:r>
              <a:rPr lang="en-US" dirty="0">
                <a:solidFill>
                  <a:schemeClr val="dk1"/>
                </a:solidFill>
                <a:ea typeface="Garamond"/>
                <a:cs typeface="Garamond"/>
                <a:sym typeface="Garamond"/>
              </a:rPr>
              <a:t>purple </a:t>
            </a:r>
            <a:r>
              <a:rPr lang="en-US" dirty="0" smtClean="0">
                <a:solidFill>
                  <a:schemeClr val="dk1"/>
                </a:solidFill>
                <a:ea typeface="Garamond"/>
                <a:cs typeface="Garamond"/>
                <a:sym typeface="Garamond"/>
              </a:rPr>
              <a:t>loosestrife (</a:t>
            </a:r>
            <a:r>
              <a:rPr lang="en-US" i="1" dirty="0" err="1" smtClean="0">
                <a:solidFill>
                  <a:schemeClr val="dk1"/>
                </a:solidFill>
                <a:ea typeface="Garamond"/>
                <a:cs typeface="Garamond"/>
                <a:sym typeface="Garamond"/>
              </a:rPr>
              <a:t>Lythrum</a:t>
            </a:r>
            <a:r>
              <a:rPr lang="en-US" i="1" dirty="0" smtClean="0">
                <a:solidFill>
                  <a:schemeClr val="dk1"/>
                </a:solidFill>
                <a:ea typeface="Garamond"/>
                <a:cs typeface="Garamond"/>
                <a:sym typeface="Garamond"/>
              </a:rPr>
              <a:t> </a:t>
            </a:r>
            <a:r>
              <a:rPr lang="en-US" i="1" dirty="0" err="1">
                <a:solidFill>
                  <a:schemeClr val="dk1"/>
                </a:solidFill>
                <a:ea typeface="Garamond"/>
                <a:cs typeface="Garamond"/>
                <a:sym typeface="Garamond"/>
              </a:rPr>
              <a:t>salicaria</a:t>
            </a:r>
            <a:r>
              <a:rPr lang="en-US" dirty="0" smtClean="0">
                <a:solidFill>
                  <a:schemeClr val="dk1"/>
                </a:solidFill>
                <a:ea typeface="Garamond"/>
                <a:cs typeface="Garamond"/>
                <a:sym typeface="Garamond"/>
              </a:rPr>
              <a:t>) utilizing </a:t>
            </a:r>
            <a:r>
              <a:rPr lang="en-US" dirty="0">
                <a:solidFill>
                  <a:schemeClr val="dk1"/>
                </a:solidFill>
                <a:ea typeface="Garamond"/>
                <a:cs typeface="Garamond"/>
                <a:sym typeface="Garamond"/>
              </a:rPr>
              <a:t>an ensemble modeling </a:t>
            </a:r>
            <a:r>
              <a:rPr lang="en-US" dirty="0" smtClean="0">
                <a:solidFill>
                  <a:schemeClr val="dk1"/>
                </a:solidFill>
                <a:ea typeface="Garamond"/>
                <a:cs typeface="Garamond"/>
                <a:sym typeface="Garamond"/>
              </a:rPr>
              <a:t>approach</a:t>
            </a:r>
            <a:endParaRPr lang="en-US" dirty="0" smtClean="0">
              <a:solidFill>
                <a:schemeClr val="dk1"/>
              </a:solidFill>
              <a:ea typeface="Garamond"/>
              <a:cs typeface="Garamond"/>
              <a:sym typeface="Garamond"/>
            </a:endParaRPr>
          </a:p>
          <a:p>
            <a:pPr marL="347663" lvl="0" indent="-347663">
              <a:buClr>
                <a:srgbClr val="E9A24A"/>
              </a:buClr>
            </a:pPr>
            <a:r>
              <a:rPr lang="en-US" b="1" dirty="0">
                <a:solidFill>
                  <a:srgbClr val="E9A24A"/>
                </a:solidFill>
                <a:ea typeface="Garamond"/>
                <a:cs typeface="Garamond"/>
                <a:sym typeface="Garamond"/>
              </a:rPr>
              <a:t>Model</a:t>
            </a:r>
            <a:r>
              <a:rPr lang="en-US" dirty="0">
                <a:solidFill>
                  <a:schemeClr val="dk1"/>
                </a:solidFill>
                <a:ea typeface="Garamond"/>
                <a:cs typeface="Garamond"/>
                <a:sym typeface="Garamond"/>
              </a:rPr>
              <a:t> the current potential distribution of reed </a:t>
            </a:r>
            <a:r>
              <a:rPr lang="en-US" dirty="0" err="1">
                <a:solidFill>
                  <a:schemeClr val="dk1"/>
                </a:solidFill>
                <a:ea typeface="Garamond"/>
                <a:cs typeface="Garamond"/>
                <a:sym typeface="Garamond"/>
              </a:rPr>
              <a:t>canarygrass</a:t>
            </a:r>
            <a:r>
              <a:rPr lang="en-US" dirty="0">
                <a:solidFill>
                  <a:schemeClr val="dk1"/>
                </a:solidFill>
                <a:ea typeface="Garamond"/>
                <a:cs typeface="Garamond"/>
                <a:sym typeface="Garamond"/>
              </a:rPr>
              <a:t> (</a:t>
            </a:r>
            <a:r>
              <a:rPr lang="en-US" i="1" dirty="0" err="1">
                <a:solidFill>
                  <a:schemeClr val="dk1"/>
                </a:solidFill>
                <a:ea typeface="Garamond"/>
                <a:cs typeface="Garamond"/>
                <a:sym typeface="Garamond"/>
              </a:rPr>
              <a:t>Phalaris</a:t>
            </a:r>
            <a:r>
              <a:rPr lang="en-US" i="1" dirty="0">
                <a:solidFill>
                  <a:schemeClr val="dk1"/>
                </a:solidFill>
                <a:ea typeface="Garamond"/>
                <a:cs typeface="Garamond"/>
                <a:sym typeface="Garamond"/>
              </a:rPr>
              <a:t> </a:t>
            </a:r>
            <a:r>
              <a:rPr lang="en-US" i="1" dirty="0" err="1">
                <a:solidFill>
                  <a:schemeClr val="dk1"/>
                </a:solidFill>
                <a:ea typeface="Garamond"/>
                <a:cs typeface="Garamond"/>
                <a:sym typeface="Garamond"/>
              </a:rPr>
              <a:t>arundinacea</a:t>
            </a:r>
            <a:r>
              <a:rPr lang="en-US" dirty="0">
                <a:solidFill>
                  <a:schemeClr val="dk1"/>
                </a:solidFill>
                <a:ea typeface="Garamond"/>
                <a:cs typeface="Garamond"/>
                <a:sym typeface="Garamond"/>
              </a:rPr>
              <a:t> </a:t>
            </a:r>
            <a:r>
              <a:rPr lang="en-US" i="1" dirty="0">
                <a:solidFill>
                  <a:schemeClr val="dk1"/>
                </a:solidFill>
                <a:ea typeface="Garamond"/>
                <a:cs typeface="Garamond"/>
                <a:sym typeface="Garamond"/>
              </a:rPr>
              <a:t>L.</a:t>
            </a:r>
            <a:r>
              <a:rPr lang="en-US" dirty="0">
                <a:solidFill>
                  <a:schemeClr val="dk1"/>
                </a:solidFill>
                <a:ea typeface="Garamond"/>
                <a:cs typeface="Garamond"/>
                <a:sym typeface="Garamond"/>
              </a:rPr>
              <a:t>) in Alaska to provide a region-specific model that can be compared to </a:t>
            </a:r>
            <a:r>
              <a:rPr lang="en-US" dirty="0" smtClean="0">
                <a:solidFill>
                  <a:schemeClr val="dk1"/>
                </a:solidFill>
                <a:ea typeface="Garamond"/>
                <a:cs typeface="Garamond"/>
                <a:sym typeface="Garamond"/>
              </a:rPr>
              <a:t>the </a:t>
            </a:r>
            <a:r>
              <a:rPr lang="en-US" dirty="0">
                <a:solidFill>
                  <a:schemeClr val="dk1"/>
                </a:solidFill>
                <a:ea typeface="Garamond"/>
                <a:cs typeface="Garamond"/>
                <a:sym typeface="Garamond"/>
              </a:rPr>
              <a:t>continental model that includes Canada, Alaska, and the continental United </a:t>
            </a:r>
            <a:r>
              <a:rPr lang="en-US" dirty="0" smtClean="0">
                <a:solidFill>
                  <a:schemeClr val="dk1"/>
                </a:solidFill>
                <a:ea typeface="Garamond"/>
                <a:cs typeface="Garamond"/>
                <a:sym typeface="Garamond"/>
              </a:rPr>
              <a:t>States</a:t>
            </a:r>
            <a:endParaRPr lang="en-US" dirty="0">
              <a:solidFill>
                <a:schemeClr val="dk1"/>
              </a:solidFill>
              <a:ea typeface="Garamond"/>
              <a:cs typeface="Garamond"/>
              <a:sym typeface="Garamond"/>
            </a:endParaRPr>
          </a:p>
          <a:p>
            <a:pPr marL="347663" lvl="0" indent="-347663">
              <a:buClr>
                <a:srgbClr val="E9A24A"/>
              </a:buClr>
            </a:pPr>
            <a:r>
              <a:rPr lang="en-US" b="1" dirty="0">
                <a:solidFill>
                  <a:srgbClr val="E9A24A"/>
                </a:solidFill>
                <a:ea typeface="Garamond"/>
                <a:cs typeface="Garamond"/>
                <a:sym typeface="Garamond"/>
              </a:rPr>
              <a:t>Create </a:t>
            </a:r>
            <a:r>
              <a:rPr lang="en-US" dirty="0" smtClean="0">
                <a:ea typeface="Garamond"/>
                <a:cs typeface="Garamond"/>
                <a:sym typeface="Garamond"/>
              </a:rPr>
              <a:t>reference maps to support invasive species management in Alaska, and produce </a:t>
            </a:r>
            <a:r>
              <a:rPr lang="en-US" dirty="0" smtClean="0">
                <a:solidFill>
                  <a:schemeClr val="dk1"/>
                </a:solidFill>
                <a:ea typeface="Garamond"/>
                <a:cs typeface="Garamond"/>
                <a:sym typeface="Garamond"/>
              </a:rPr>
              <a:t>a </a:t>
            </a:r>
            <a:r>
              <a:rPr lang="en-US" dirty="0">
                <a:solidFill>
                  <a:schemeClr val="dk1"/>
                </a:solidFill>
                <a:ea typeface="Garamond"/>
                <a:cs typeface="Garamond"/>
                <a:sym typeface="Garamond"/>
              </a:rPr>
              <a:t>tutorial for </a:t>
            </a:r>
            <a:r>
              <a:rPr lang="en-US" dirty="0" smtClean="0">
                <a:solidFill>
                  <a:schemeClr val="dk1"/>
                </a:solidFill>
                <a:ea typeface="Garamond"/>
                <a:cs typeface="Garamond"/>
                <a:sym typeface="Garamond"/>
              </a:rPr>
              <a:t>natural resource managers at the US Fish and Wildlife Service to </a:t>
            </a:r>
            <a:r>
              <a:rPr lang="en-US" dirty="0">
                <a:solidFill>
                  <a:schemeClr val="dk1"/>
                </a:solidFill>
                <a:ea typeface="Garamond"/>
                <a:cs typeface="Garamond"/>
                <a:sym typeface="Garamond"/>
              </a:rPr>
              <a:t>reproduce </a:t>
            </a:r>
            <a:r>
              <a:rPr lang="en-US" dirty="0" smtClean="0">
                <a:solidFill>
                  <a:schemeClr val="dk1"/>
                </a:solidFill>
                <a:ea typeface="Garamond"/>
                <a:cs typeface="Garamond"/>
                <a:sym typeface="Garamond"/>
              </a:rPr>
              <a:t>the methods employed in this </a:t>
            </a:r>
            <a:r>
              <a:rPr lang="en-US" dirty="0" smtClean="0">
                <a:solidFill>
                  <a:schemeClr val="dk1"/>
                </a:solidFill>
                <a:ea typeface="Garamond"/>
                <a:cs typeface="Garamond"/>
                <a:sym typeface="Garamond"/>
              </a:rPr>
              <a:t>study</a:t>
            </a:r>
            <a:endParaRPr lang="en-US" dirty="0">
              <a:solidFill>
                <a:schemeClr val="dk1"/>
              </a:solidFill>
              <a:ea typeface="Garamond"/>
              <a:cs typeface="Garamond"/>
              <a:sym typeface="Garamond"/>
            </a:endParaRPr>
          </a:p>
        </p:txBody>
      </p:sp>
      <p:sp>
        <p:nvSpPr>
          <p:cNvPr id="41" name="Text Placeholder 16"/>
          <p:cNvSpPr txBox="1">
            <a:spLocks/>
          </p:cNvSpPr>
          <p:nvPr/>
        </p:nvSpPr>
        <p:spPr>
          <a:xfrm>
            <a:off x="935195" y="16634836"/>
            <a:ext cx="10921333" cy="244207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endParaRPr lang="en-US" dirty="0">
              <a:solidFill>
                <a:schemeClr val="tx1">
                  <a:lumMod val="75000"/>
                </a:schemeClr>
              </a:solidFill>
            </a:endParaRPr>
          </a:p>
        </p:txBody>
      </p:sp>
      <p:sp>
        <p:nvSpPr>
          <p:cNvPr id="46" name="Shape 18"/>
          <p:cNvSpPr txBox="1"/>
          <p:nvPr/>
        </p:nvSpPr>
        <p:spPr>
          <a:xfrm>
            <a:off x="20455845" y="14241505"/>
            <a:ext cx="3654924" cy="81182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MODIS Terra</a:t>
            </a:r>
          </a:p>
        </p:txBody>
      </p:sp>
      <p:pic>
        <p:nvPicPr>
          <p:cNvPr id="47" name="Shape 45"/>
          <p:cNvPicPr preferRelativeResize="0"/>
          <p:nvPr/>
        </p:nvPicPr>
        <p:blipFill rotWithShape="1">
          <a:blip r:embed="rId3">
            <a:alphaModFix/>
          </a:blip>
          <a:srcRect/>
          <a:stretch/>
        </p:blipFill>
        <p:spPr>
          <a:xfrm rot="9677437">
            <a:off x="20623913" y="14904429"/>
            <a:ext cx="1629418" cy="1334612"/>
          </a:xfrm>
          <a:prstGeom prst="rect">
            <a:avLst/>
          </a:prstGeom>
          <a:noFill/>
          <a:ln>
            <a:noFill/>
          </a:ln>
        </p:spPr>
      </p:pic>
      <p:pic>
        <p:nvPicPr>
          <p:cNvPr id="48" name="Shape 46"/>
          <p:cNvPicPr preferRelativeResize="0"/>
          <p:nvPr/>
        </p:nvPicPr>
        <p:blipFill rotWithShape="1">
          <a:blip r:embed="rId4">
            <a:alphaModFix/>
          </a:blip>
          <a:srcRect/>
          <a:stretch/>
        </p:blipFill>
        <p:spPr>
          <a:xfrm>
            <a:off x="20317706" y="12932955"/>
            <a:ext cx="2374894" cy="1354487"/>
          </a:xfrm>
          <a:prstGeom prst="rect">
            <a:avLst/>
          </a:prstGeom>
          <a:noFill/>
          <a:ln>
            <a:noFill/>
          </a:ln>
        </p:spPr>
      </p:pic>
      <p:pic>
        <p:nvPicPr>
          <p:cNvPr id="49" name="Shape 47"/>
          <p:cNvPicPr preferRelativeResize="0"/>
          <p:nvPr/>
        </p:nvPicPr>
        <p:blipFill rotWithShape="1">
          <a:blip r:embed="rId5">
            <a:alphaModFix/>
          </a:blip>
          <a:srcRect/>
          <a:stretch/>
        </p:blipFill>
        <p:spPr>
          <a:xfrm rot="21168192">
            <a:off x="20490189" y="10465257"/>
            <a:ext cx="1573613" cy="1910269"/>
          </a:xfrm>
          <a:prstGeom prst="rect">
            <a:avLst/>
          </a:prstGeom>
          <a:noFill/>
          <a:ln>
            <a:noFill/>
          </a:ln>
        </p:spPr>
      </p:pic>
      <p:sp>
        <p:nvSpPr>
          <p:cNvPr id="50" name="Shape 48"/>
          <p:cNvSpPr txBox="1"/>
          <p:nvPr/>
        </p:nvSpPr>
        <p:spPr>
          <a:xfrm>
            <a:off x="20451667" y="16078160"/>
            <a:ext cx="2551914" cy="5167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u="none" dirty="0" smtClean="0">
                <a:solidFill>
                  <a:schemeClr val="dk1"/>
                </a:solidFill>
                <a:latin typeface="Garamond"/>
                <a:ea typeface="Garamond"/>
                <a:cs typeface="Garamond"/>
                <a:sym typeface="Garamond"/>
              </a:rPr>
              <a:t>MODIS Aqua</a:t>
            </a:r>
            <a:endParaRPr lang="en-US" sz="2700" b="0" u="none" dirty="0">
              <a:solidFill>
                <a:schemeClr val="dk1"/>
              </a:solidFill>
              <a:latin typeface="Garamond"/>
              <a:ea typeface="Garamond"/>
              <a:cs typeface="Garamond"/>
              <a:sym typeface="Garamond"/>
            </a:endParaRPr>
          </a:p>
        </p:txBody>
      </p:sp>
      <p:sp>
        <p:nvSpPr>
          <p:cNvPr id="51" name="Shape 54"/>
          <p:cNvSpPr txBox="1"/>
          <p:nvPr/>
        </p:nvSpPr>
        <p:spPr>
          <a:xfrm>
            <a:off x="20529237" y="12394281"/>
            <a:ext cx="1670697" cy="54319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SRTM V2</a:t>
            </a:r>
          </a:p>
        </p:txBody>
      </p:sp>
      <p:pic>
        <p:nvPicPr>
          <p:cNvPr id="83" name="Shape 53"/>
          <p:cNvPicPr preferRelativeResize="0"/>
          <p:nvPr/>
        </p:nvPicPr>
        <p:blipFill rotWithShape="1">
          <a:blip r:embed="rId6">
            <a:alphaModFix/>
          </a:blip>
          <a:srcRect/>
          <a:stretch/>
        </p:blipFill>
        <p:spPr>
          <a:xfrm>
            <a:off x="18483131" y="28768733"/>
            <a:ext cx="2095499" cy="2095499"/>
          </a:xfrm>
          <a:prstGeom prst="rect">
            <a:avLst/>
          </a:prstGeom>
          <a:noFill/>
          <a:ln>
            <a:noFill/>
          </a:ln>
        </p:spPr>
      </p:pic>
      <p:sp>
        <p:nvSpPr>
          <p:cNvPr id="85" name="Shape 36"/>
          <p:cNvSpPr txBox="1"/>
          <p:nvPr/>
        </p:nvSpPr>
        <p:spPr>
          <a:xfrm>
            <a:off x="20243244" y="29007965"/>
            <a:ext cx="3377363" cy="182897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Alaska Region: </a:t>
            </a:r>
          </a:p>
          <a:p>
            <a:pPr marL="0" marR="0" lvl="0" indent="0" algn="ctr"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Aaron Martin </a:t>
            </a:r>
          </a:p>
          <a:p>
            <a:pPr marL="0" marR="0" lvl="0" indent="0" algn="ctr"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Aquatic Division</a:t>
            </a:r>
            <a:r>
              <a:rPr lang="en-US" sz="2700" b="0" u="none" dirty="0">
                <a:solidFill>
                  <a:schemeClr val="lt1"/>
                </a:solidFill>
                <a:latin typeface="Garamond"/>
                <a:ea typeface="Garamond"/>
                <a:cs typeface="Garamond"/>
                <a:sym typeface="Garamond"/>
              </a:rPr>
              <a:t>-</a:t>
            </a:r>
          </a:p>
          <a:p>
            <a:pPr marL="0" marR="0" lvl="0" indent="0" algn="ctr" rtl="0">
              <a:lnSpc>
                <a:spcPct val="9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Program Coordinator</a:t>
            </a:r>
          </a:p>
        </p:txBody>
      </p:sp>
      <p:pic>
        <p:nvPicPr>
          <p:cNvPr id="89" name="Picture 88"/>
          <p:cNvPicPr>
            <a:picLocks noChangeAspect="1"/>
          </p:cNvPicPr>
          <p:nvPr/>
        </p:nvPicPr>
        <p:blipFill rotWithShape="1">
          <a:blip r:embed="rId7">
            <a:extLst>
              <a:ext uri="{28A0092B-C50C-407E-A947-70E740481C1C}">
                <a14:useLocalDpi xmlns:a14="http://schemas.microsoft.com/office/drawing/2010/main" val="0"/>
              </a:ext>
            </a:extLst>
          </a:blip>
          <a:srcRect l="12715" t="22447" r="15611" b="31120"/>
          <a:stretch/>
        </p:blipFill>
        <p:spPr>
          <a:xfrm>
            <a:off x="740542" y="11320671"/>
            <a:ext cx="2607572" cy="2186146"/>
          </a:xfrm>
          <a:prstGeom prst="roundRect">
            <a:avLst/>
          </a:prstGeom>
        </p:spPr>
      </p:pic>
      <p:pic>
        <p:nvPicPr>
          <p:cNvPr id="120" name="Picture 119"/>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r="73239" b="-3836"/>
          <a:stretch/>
        </p:blipFill>
        <p:spPr>
          <a:xfrm>
            <a:off x="5301247" y="11350339"/>
            <a:ext cx="1636644" cy="2087913"/>
          </a:xfrm>
          <a:prstGeom prst="rect">
            <a:avLst/>
          </a:prstGeom>
        </p:spPr>
      </p:pic>
      <p:sp>
        <p:nvSpPr>
          <p:cNvPr id="121" name="Rounded Rectangle 120"/>
          <p:cNvSpPr/>
          <p:nvPr/>
        </p:nvSpPr>
        <p:spPr>
          <a:xfrm>
            <a:off x="1031518" y="13652742"/>
            <a:ext cx="3482622" cy="4624552"/>
          </a:xfrm>
          <a:prstGeom prst="round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89000">
              <a:lnSpc>
                <a:spcPct val="90000"/>
              </a:lnSpc>
              <a:spcBef>
                <a:spcPct val="0"/>
              </a:spcBef>
              <a:spcAft>
                <a:spcPct val="35000"/>
              </a:spcAft>
            </a:pPr>
            <a:r>
              <a:rPr lang="en-US" sz="2800" b="1" u="sng" dirty="0">
                <a:solidFill>
                  <a:schemeClr val="tx1">
                    <a:lumMod val="75000"/>
                    <a:lumOff val="25000"/>
                  </a:schemeClr>
                </a:solidFill>
                <a:ea typeface="Garamond"/>
                <a:cs typeface="Garamond"/>
                <a:sym typeface="Garamond"/>
              </a:rPr>
              <a:t>Data Acquisition and Processing </a:t>
            </a:r>
          </a:p>
          <a:p>
            <a:pPr lvl="0" algn="ctr" defTabSz="889000">
              <a:lnSpc>
                <a:spcPct val="90000"/>
              </a:lnSpc>
              <a:spcBef>
                <a:spcPct val="0"/>
              </a:spcBef>
              <a:spcAft>
                <a:spcPct val="35000"/>
              </a:spcAft>
            </a:pPr>
            <a:r>
              <a:rPr lang="en-US" sz="2800" dirty="0">
                <a:solidFill>
                  <a:schemeClr val="tx1">
                    <a:lumMod val="75000"/>
                    <a:lumOff val="25000"/>
                  </a:schemeClr>
                </a:solidFill>
                <a:ea typeface="Garamond"/>
                <a:cs typeface="Garamond"/>
                <a:sym typeface="Garamond"/>
              </a:rPr>
              <a:t>Topographic data (SRTM)</a:t>
            </a:r>
          </a:p>
          <a:p>
            <a:pPr lvl="0" algn="ctr" defTabSz="889000">
              <a:lnSpc>
                <a:spcPct val="90000"/>
              </a:lnSpc>
              <a:spcBef>
                <a:spcPct val="0"/>
              </a:spcBef>
              <a:spcAft>
                <a:spcPct val="35000"/>
              </a:spcAft>
            </a:pPr>
            <a:r>
              <a:rPr lang="en-US" sz="2800" dirty="0">
                <a:solidFill>
                  <a:schemeClr val="tx1">
                    <a:lumMod val="75000"/>
                    <a:lumOff val="25000"/>
                  </a:schemeClr>
                </a:solidFill>
                <a:ea typeface="Garamond"/>
                <a:cs typeface="Garamond"/>
                <a:sym typeface="Garamond"/>
              </a:rPr>
              <a:t>Vegetation indices and land cover (MODIS)</a:t>
            </a:r>
          </a:p>
          <a:p>
            <a:pPr lvl="0" algn="ctr" defTabSz="889000">
              <a:lnSpc>
                <a:spcPct val="90000"/>
              </a:lnSpc>
              <a:spcBef>
                <a:spcPct val="0"/>
              </a:spcBef>
              <a:spcAft>
                <a:spcPct val="35000"/>
              </a:spcAft>
            </a:pPr>
            <a:r>
              <a:rPr lang="en-US" sz="2800" dirty="0">
                <a:solidFill>
                  <a:schemeClr val="tx1">
                    <a:lumMod val="75000"/>
                    <a:lumOff val="25000"/>
                  </a:schemeClr>
                </a:solidFill>
                <a:ea typeface="Garamond"/>
                <a:cs typeface="Garamond"/>
                <a:sym typeface="Garamond"/>
              </a:rPr>
              <a:t>Climate </a:t>
            </a:r>
            <a:r>
              <a:rPr lang="en-US" sz="2800" dirty="0" smtClean="0">
                <a:solidFill>
                  <a:schemeClr val="tx1">
                    <a:lumMod val="75000"/>
                    <a:lumOff val="25000"/>
                  </a:schemeClr>
                </a:solidFill>
                <a:ea typeface="Garamond"/>
                <a:cs typeface="Garamond"/>
                <a:sym typeface="Garamond"/>
              </a:rPr>
              <a:t>variables (</a:t>
            </a:r>
            <a:r>
              <a:rPr lang="en-US" sz="2800" dirty="0" err="1" smtClean="0">
                <a:solidFill>
                  <a:schemeClr val="tx1">
                    <a:lumMod val="75000"/>
                    <a:lumOff val="25000"/>
                  </a:schemeClr>
                </a:solidFill>
                <a:ea typeface="Garamond"/>
                <a:cs typeface="Garamond"/>
                <a:sym typeface="Garamond"/>
              </a:rPr>
              <a:t>ClimateNA</a:t>
            </a:r>
            <a:r>
              <a:rPr lang="en-US" sz="2800" dirty="0" smtClean="0">
                <a:solidFill>
                  <a:schemeClr val="tx1">
                    <a:lumMod val="75000"/>
                    <a:lumOff val="25000"/>
                  </a:schemeClr>
                </a:solidFill>
                <a:ea typeface="Garamond"/>
                <a:cs typeface="Garamond"/>
                <a:sym typeface="Garamond"/>
              </a:rPr>
              <a:t>)</a:t>
            </a:r>
            <a:endParaRPr lang="en-US" sz="2800" dirty="0">
              <a:solidFill>
                <a:schemeClr val="tx1">
                  <a:lumMod val="75000"/>
                  <a:lumOff val="25000"/>
                </a:schemeClr>
              </a:solidFill>
              <a:ea typeface="Garamond"/>
              <a:cs typeface="Garamond"/>
              <a:sym typeface="Garamond"/>
            </a:endParaRPr>
          </a:p>
          <a:p>
            <a:pPr lvl="0" algn="ctr" defTabSz="889000">
              <a:lnSpc>
                <a:spcPct val="90000"/>
              </a:lnSpc>
              <a:spcBef>
                <a:spcPct val="0"/>
              </a:spcBef>
              <a:spcAft>
                <a:spcPct val="35000"/>
              </a:spcAft>
            </a:pPr>
            <a:r>
              <a:rPr lang="en-US" sz="2800" dirty="0">
                <a:solidFill>
                  <a:schemeClr val="tx1">
                    <a:lumMod val="75000"/>
                    <a:lumOff val="25000"/>
                  </a:schemeClr>
                </a:solidFill>
                <a:ea typeface="Garamond"/>
                <a:cs typeface="Garamond"/>
                <a:sym typeface="Garamond"/>
              </a:rPr>
              <a:t>Species presence data</a:t>
            </a:r>
          </a:p>
        </p:txBody>
      </p:sp>
      <p:sp>
        <p:nvSpPr>
          <p:cNvPr id="122" name="Rounded Rectangle 121"/>
          <p:cNvSpPr/>
          <p:nvPr/>
        </p:nvSpPr>
        <p:spPr>
          <a:xfrm>
            <a:off x="4741012" y="13652743"/>
            <a:ext cx="3249908" cy="4625374"/>
          </a:xfrm>
          <a:prstGeom prst="roundRect">
            <a:avLst/>
          </a:prstGeom>
          <a:solidFill>
            <a:schemeClr val="accent2">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889000">
              <a:lnSpc>
                <a:spcPct val="90000"/>
              </a:lnSpc>
              <a:spcBef>
                <a:spcPct val="0"/>
              </a:spcBef>
              <a:spcAft>
                <a:spcPct val="35000"/>
              </a:spcAft>
            </a:pPr>
            <a:r>
              <a:rPr lang="en-US" sz="2800" b="1" u="sng" dirty="0">
                <a:solidFill>
                  <a:schemeClr val="bg2">
                    <a:lumMod val="90000"/>
                  </a:schemeClr>
                </a:solidFill>
              </a:rPr>
              <a:t>Modeling</a:t>
            </a:r>
          </a:p>
          <a:p>
            <a:pPr lvl="0" algn="ctr" defTabSz="889000">
              <a:lnSpc>
                <a:spcPct val="90000"/>
              </a:lnSpc>
              <a:spcBef>
                <a:spcPct val="0"/>
              </a:spcBef>
              <a:spcAft>
                <a:spcPct val="35000"/>
              </a:spcAft>
            </a:pPr>
            <a:r>
              <a:rPr lang="en-US" sz="2800" dirty="0">
                <a:solidFill>
                  <a:schemeClr val="bg2">
                    <a:lumMod val="90000"/>
                  </a:schemeClr>
                </a:solidFill>
              </a:rPr>
              <a:t>Habitat suitability  modeling with predictors and presence data: </a:t>
            </a:r>
          </a:p>
          <a:p>
            <a:pPr lvl="0" algn="ctr" defTabSz="889000">
              <a:lnSpc>
                <a:spcPct val="90000"/>
              </a:lnSpc>
              <a:spcBef>
                <a:spcPct val="0"/>
              </a:spcBef>
              <a:spcAft>
                <a:spcPct val="35000"/>
              </a:spcAft>
            </a:pPr>
            <a:r>
              <a:rPr lang="en-US" sz="2800" dirty="0">
                <a:solidFill>
                  <a:schemeClr val="bg2">
                    <a:lumMod val="90000"/>
                  </a:schemeClr>
                </a:solidFill>
              </a:rPr>
              <a:t>Boosted Regression Trees</a:t>
            </a:r>
          </a:p>
          <a:p>
            <a:pPr lvl="0" algn="ctr" defTabSz="889000">
              <a:lnSpc>
                <a:spcPct val="90000"/>
              </a:lnSpc>
              <a:spcBef>
                <a:spcPct val="0"/>
              </a:spcBef>
              <a:spcAft>
                <a:spcPct val="35000"/>
              </a:spcAft>
            </a:pPr>
            <a:r>
              <a:rPr lang="en-US" sz="2800" dirty="0">
                <a:solidFill>
                  <a:schemeClr val="bg2">
                    <a:lumMod val="90000"/>
                  </a:schemeClr>
                </a:solidFill>
              </a:rPr>
              <a:t>Random Forests</a:t>
            </a:r>
          </a:p>
          <a:p>
            <a:pPr lvl="0" algn="ctr" defTabSz="889000">
              <a:lnSpc>
                <a:spcPct val="90000"/>
              </a:lnSpc>
              <a:spcBef>
                <a:spcPct val="0"/>
              </a:spcBef>
              <a:spcAft>
                <a:spcPct val="35000"/>
              </a:spcAft>
            </a:pPr>
            <a:r>
              <a:rPr lang="en-US" sz="2800" dirty="0">
                <a:solidFill>
                  <a:schemeClr val="bg2">
                    <a:lumMod val="90000"/>
                  </a:schemeClr>
                </a:solidFill>
              </a:rPr>
              <a:t>MaxEnt </a:t>
            </a:r>
            <a:endParaRPr lang="en-US" sz="2800" dirty="0">
              <a:solidFill>
                <a:schemeClr val="bg2">
                  <a:lumMod val="90000"/>
                </a:schemeClr>
              </a:solidFill>
              <a:ea typeface="Garamond"/>
              <a:cs typeface="Garamond"/>
              <a:sym typeface="Garamond"/>
            </a:endParaRPr>
          </a:p>
        </p:txBody>
      </p:sp>
      <p:sp>
        <p:nvSpPr>
          <p:cNvPr id="124" name="Rounded Rectangle 123"/>
          <p:cNvSpPr/>
          <p:nvPr/>
        </p:nvSpPr>
        <p:spPr>
          <a:xfrm>
            <a:off x="8199448" y="13652742"/>
            <a:ext cx="3190562" cy="4624538"/>
          </a:xfrm>
          <a:prstGeom prst="roundRect">
            <a:avLst/>
          </a:prstGeom>
          <a:solidFill>
            <a:schemeClr val="accent2">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889000">
              <a:lnSpc>
                <a:spcPct val="90000"/>
              </a:lnSpc>
              <a:spcBef>
                <a:spcPct val="0"/>
              </a:spcBef>
              <a:spcAft>
                <a:spcPct val="35000"/>
              </a:spcAft>
            </a:pPr>
            <a:r>
              <a:rPr lang="en-US" sz="2800" b="1" u="sng" dirty="0"/>
              <a:t>Results and Evaluation</a:t>
            </a:r>
          </a:p>
          <a:p>
            <a:pPr lvl="0" algn="ctr" defTabSz="889000">
              <a:lnSpc>
                <a:spcPct val="90000"/>
              </a:lnSpc>
              <a:spcBef>
                <a:spcPct val="0"/>
              </a:spcBef>
              <a:spcAft>
                <a:spcPct val="35000"/>
              </a:spcAft>
            </a:pPr>
            <a:r>
              <a:rPr lang="en-US" sz="2800" dirty="0"/>
              <a:t>F</a:t>
            </a:r>
            <a:r>
              <a:rPr lang="en-US" sz="2800" dirty="0" smtClean="0"/>
              <a:t>inal model selections</a:t>
            </a:r>
            <a:endParaRPr lang="en-US" sz="2800" dirty="0"/>
          </a:p>
          <a:p>
            <a:pPr lvl="0" algn="ctr" defTabSz="889000">
              <a:lnSpc>
                <a:spcPct val="90000"/>
              </a:lnSpc>
              <a:spcBef>
                <a:spcPct val="0"/>
              </a:spcBef>
              <a:spcAft>
                <a:spcPct val="35000"/>
              </a:spcAft>
            </a:pPr>
            <a:r>
              <a:rPr lang="en-US" sz="2800" dirty="0"/>
              <a:t>Ten-fold cross validation </a:t>
            </a:r>
          </a:p>
          <a:p>
            <a:pPr lvl="0" algn="ctr" defTabSz="889000">
              <a:lnSpc>
                <a:spcPct val="90000"/>
              </a:lnSpc>
              <a:spcBef>
                <a:spcPct val="0"/>
              </a:spcBef>
              <a:spcAft>
                <a:spcPct val="35000"/>
              </a:spcAft>
            </a:pPr>
            <a:r>
              <a:rPr lang="en-US" sz="2800" dirty="0"/>
              <a:t> Analyze statistical metrics to evaluate model performance </a:t>
            </a:r>
          </a:p>
        </p:txBody>
      </p:sp>
      <p:sp>
        <p:nvSpPr>
          <p:cNvPr id="135" name="TextBox 134"/>
          <p:cNvSpPr txBox="1"/>
          <p:nvPr/>
        </p:nvSpPr>
        <p:spPr>
          <a:xfrm>
            <a:off x="974026" y="26827445"/>
            <a:ext cx="20452959" cy="430887"/>
          </a:xfrm>
          <a:prstGeom prst="rect">
            <a:avLst/>
          </a:prstGeom>
          <a:noFill/>
        </p:spPr>
        <p:txBody>
          <a:bodyPr wrap="square" rtlCol="0">
            <a:spAutoFit/>
          </a:bodyPr>
          <a:lstStyle/>
          <a:p>
            <a:r>
              <a:rPr lang="en-US" sz="2200" dirty="0"/>
              <a:t>Results displaying the relative probability of </a:t>
            </a:r>
            <a:r>
              <a:rPr lang="en-US" sz="2200" dirty="0" smtClean="0"/>
              <a:t>suitable habitat where red</a:t>
            </a:r>
            <a:r>
              <a:rPr lang="en-US" sz="2200" dirty="0"/>
              <a:t> </a:t>
            </a:r>
            <a:r>
              <a:rPr lang="en-US" sz="2200" dirty="0" smtClean="0"/>
              <a:t>and purple represent </a:t>
            </a:r>
            <a:r>
              <a:rPr lang="en-US" sz="2200" dirty="0"/>
              <a:t>h</a:t>
            </a:r>
            <a:r>
              <a:rPr lang="en-US" sz="2200" dirty="0" smtClean="0"/>
              <a:t>igh relative </a:t>
            </a:r>
            <a:r>
              <a:rPr lang="en-US" sz="2200" dirty="0"/>
              <a:t>probability of </a:t>
            </a:r>
            <a:r>
              <a:rPr lang="en-US" sz="2200" dirty="0" smtClean="0"/>
              <a:t>occurrence, for </a:t>
            </a:r>
            <a:r>
              <a:rPr lang="en-US" sz="2200" dirty="0"/>
              <a:t>r</a:t>
            </a:r>
            <a:r>
              <a:rPr lang="en-US" sz="2200" dirty="0" smtClean="0"/>
              <a:t>eed </a:t>
            </a:r>
            <a:r>
              <a:rPr lang="en-US" sz="2200" dirty="0" err="1" smtClean="0"/>
              <a:t>canarygrass</a:t>
            </a:r>
            <a:r>
              <a:rPr lang="en-US" sz="2200" dirty="0" smtClean="0"/>
              <a:t> and </a:t>
            </a:r>
            <a:r>
              <a:rPr lang="en-US" sz="2200" dirty="0"/>
              <a:t>p</a:t>
            </a:r>
            <a:r>
              <a:rPr lang="en-US" sz="2200" dirty="0" smtClean="0"/>
              <a:t>urple </a:t>
            </a:r>
            <a:r>
              <a:rPr lang="en-US" sz="2200" dirty="0" smtClean="0"/>
              <a:t>loosestrife </a:t>
            </a:r>
            <a:r>
              <a:rPr lang="en-US" sz="2200" dirty="0" smtClean="0"/>
              <a:t>respectively. </a:t>
            </a:r>
            <a:endParaRPr lang="en-US" sz="2200" dirty="0"/>
          </a:p>
        </p:txBody>
      </p:sp>
      <p:sp>
        <p:nvSpPr>
          <p:cNvPr id="139" name="Chevron 138"/>
          <p:cNvSpPr/>
          <p:nvPr/>
        </p:nvSpPr>
        <p:spPr>
          <a:xfrm>
            <a:off x="4260944" y="15632276"/>
            <a:ext cx="584200" cy="635000"/>
          </a:xfrm>
          <a:prstGeom prst="chevron">
            <a:avLst/>
          </a:prstGeom>
          <a:solidFill>
            <a:srgbClr val="F6D8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0" name="Chevron 139"/>
          <p:cNvSpPr/>
          <p:nvPr/>
        </p:nvSpPr>
        <p:spPr>
          <a:xfrm>
            <a:off x="7739243" y="15568356"/>
            <a:ext cx="584200" cy="635000"/>
          </a:xfrm>
          <a:prstGeom prst="chevron">
            <a:avLst/>
          </a:prstGeom>
          <a:solidFill>
            <a:srgbClr val="F6D8B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85" name="Group 184"/>
          <p:cNvGrpSpPr/>
          <p:nvPr/>
        </p:nvGrpSpPr>
        <p:grpSpPr>
          <a:xfrm>
            <a:off x="8591353" y="11444126"/>
            <a:ext cx="1924126" cy="1986456"/>
            <a:chOff x="7734300" y="11136264"/>
            <a:chExt cx="1191726" cy="1157336"/>
          </a:xfrm>
        </p:grpSpPr>
        <p:cxnSp>
          <p:nvCxnSpPr>
            <p:cNvPr id="160" name="Straight Connector 159"/>
            <p:cNvCxnSpPr/>
            <p:nvPr/>
          </p:nvCxnSpPr>
          <p:spPr>
            <a:xfrm>
              <a:off x="7740479" y="11136264"/>
              <a:ext cx="0" cy="1153594"/>
            </a:xfrm>
            <a:prstGeom prst="line">
              <a:avLst/>
            </a:prstGeom>
            <a:ln w="825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743195" y="12276225"/>
              <a:ext cx="1164215" cy="0"/>
            </a:xfrm>
            <a:prstGeom prst="line">
              <a:avLst/>
            </a:prstGeom>
            <a:ln w="825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8" name="Freeform 167"/>
            <p:cNvSpPr/>
            <p:nvPr/>
          </p:nvSpPr>
          <p:spPr>
            <a:xfrm>
              <a:off x="7750369" y="11252717"/>
              <a:ext cx="1175657" cy="1015483"/>
            </a:xfrm>
            <a:custGeom>
              <a:avLst/>
              <a:gdLst>
                <a:gd name="connsiteX0" fmla="*/ 0 w 951722"/>
                <a:gd name="connsiteY0" fmla="*/ 1030532 h 1030532"/>
                <a:gd name="connsiteX1" fmla="*/ 167951 w 951722"/>
                <a:gd name="connsiteY1" fmla="*/ 134793 h 1030532"/>
                <a:gd name="connsiteX2" fmla="*/ 951722 w 951722"/>
                <a:gd name="connsiteY2" fmla="*/ 4165 h 1030532"/>
              </a:gdLst>
              <a:ahLst/>
              <a:cxnLst>
                <a:cxn ang="0">
                  <a:pos x="connsiteX0" y="connsiteY0"/>
                </a:cxn>
                <a:cxn ang="0">
                  <a:pos x="connsiteX1" y="connsiteY1"/>
                </a:cxn>
                <a:cxn ang="0">
                  <a:pos x="connsiteX2" y="connsiteY2"/>
                </a:cxn>
              </a:cxnLst>
              <a:rect l="l" t="t" r="r" b="b"/>
              <a:pathLst>
                <a:path w="951722" h="1030532">
                  <a:moveTo>
                    <a:pt x="0" y="1030532"/>
                  </a:moveTo>
                  <a:cubicBezTo>
                    <a:pt x="4665" y="668193"/>
                    <a:pt x="9331" y="305854"/>
                    <a:pt x="167951" y="134793"/>
                  </a:cubicBezTo>
                  <a:cubicBezTo>
                    <a:pt x="326571" y="-36268"/>
                    <a:pt x="951722" y="4165"/>
                    <a:pt x="951722" y="4165"/>
                  </a:cubicBezTo>
                </a:path>
              </a:pathLst>
            </a:custGeom>
            <a:noFill/>
            <a:ln w="698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1" name="Straight Connector 180"/>
            <p:cNvCxnSpPr/>
            <p:nvPr/>
          </p:nvCxnSpPr>
          <p:spPr>
            <a:xfrm flipV="1">
              <a:off x="7734300" y="11239500"/>
              <a:ext cx="1168400" cy="1054100"/>
            </a:xfrm>
            <a:prstGeom prst="line">
              <a:avLst/>
            </a:prstGeom>
            <a:ln w="69850">
              <a:prstDash val="solid"/>
            </a:ln>
          </p:spPr>
          <p:style>
            <a:lnRef idx="1">
              <a:schemeClr val="accent1"/>
            </a:lnRef>
            <a:fillRef idx="0">
              <a:schemeClr val="accent1"/>
            </a:fillRef>
            <a:effectRef idx="0">
              <a:schemeClr val="accent1"/>
            </a:effectRef>
            <a:fontRef idx="minor">
              <a:schemeClr val="tx1"/>
            </a:fontRef>
          </p:style>
        </p:cxnSp>
        <p:sp>
          <p:nvSpPr>
            <p:cNvPr id="169" name="Freeform 168"/>
            <p:cNvSpPr/>
            <p:nvPr/>
          </p:nvSpPr>
          <p:spPr>
            <a:xfrm>
              <a:off x="7756330" y="11376608"/>
              <a:ext cx="1006670" cy="866192"/>
            </a:xfrm>
            <a:custGeom>
              <a:avLst/>
              <a:gdLst>
                <a:gd name="connsiteX0" fmla="*/ 0 w 951722"/>
                <a:gd name="connsiteY0" fmla="*/ 1030532 h 1030532"/>
                <a:gd name="connsiteX1" fmla="*/ 167951 w 951722"/>
                <a:gd name="connsiteY1" fmla="*/ 134793 h 1030532"/>
                <a:gd name="connsiteX2" fmla="*/ 951722 w 951722"/>
                <a:gd name="connsiteY2" fmla="*/ 4165 h 1030532"/>
              </a:gdLst>
              <a:ahLst/>
              <a:cxnLst>
                <a:cxn ang="0">
                  <a:pos x="connsiteX0" y="connsiteY0"/>
                </a:cxn>
                <a:cxn ang="0">
                  <a:pos x="connsiteX1" y="connsiteY1"/>
                </a:cxn>
                <a:cxn ang="0">
                  <a:pos x="connsiteX2" y="connsiteY2"/>
                </a:cxn>
              </a:cxnLst>
              <a:rect l="l" t="t" r="r" b="b"/>
              <a:pathLst>
                <a:path w="951722" h="1030532">
                  <a:moveTo>
                    <a:pt x="0" y="1030532"/>
                  </a:moveTo>
                  <a:cubicBezTo>
                    <a:pt x="4665" y="668193"/>
                    <a:pt x="9331" y="305854"/>
                    <a:pt x="167951" y="134793"/>
                  </a:cubicBezTo>
                  <a:cubicBezTo>
                    <a:pt x="326571" y="-36268"/>
                    <a:pt x="951722" y="4165"/>
                    <a:pt x="951722" y="4165"/>
                  </a:cubicBezTo>
                </a:path>
              </a:pathLst>
            </a:custGeom>
            <a:noFill/>
            <a:ln w="6985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7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16023" t="25400" r="29081" b="30152"/>
          <a:stretch/>
        </p:blipFill>
        <p:spPr>
          <a:xfrm>
            <a:off x="14522538" y="10226514"/>
            <a:ext cx="4434648" cy="4646702"/>
          </a:xfrm>
          <a:prstGeom prst="rect">
            <a:avLst/>
          </a:prstGeom>
          <a:ln w="12700">
            <a:solidFill>
              <a:schemeClr val="tx1"/>
            </a:solidFill>
          </a:ln>
        </p:spPr>
      </p:pic>
      <p:pic>
        <p:nvPicPr>
          <p:cNvPr id="80" name="Picture 79"/>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87220" l="0" r="100000">
                        <a14:foregroundMark x1="46003" y1="39188" x2="46003" y2="39188"/>
                        <a14:foregroundMark x1="14028" y1="35009" x2="14028" y2="35009"/>
                        <a14:foregroundMark x1="22806" y1="46820" x2="22806" y2="46820"/>
                        <a14:foregroundMark x1="6583" y1="69049" x2="6426" y2="69049"/>
                        <a14:foregroundMark x1="22022" y1="65536" x2="22022" y2="65536"/>
                        <a14:backgroundMark x1="98668" y1="64264" x2="98668" y2="64264"/>
                        <a14:backgroundMark x1="96238" y1="67111" x2="96238" y2="67111"/>
                        <a14:backgroundMark x1="98433" y1="61054" x2="98433" y2="61054"/>
                        <a14:backgroundMark x1="98354" y1="65899" x2="98354" y2="65899"/>
                        <a14:backgroundMark x1="70690" y1="58995" x2="70690" y2="58995"/>
                      </a14:backgroundRemoval>
                    </a14:imgEffect>
                  </a14:imgLayer>
                </a14:imgProps>
              </a:ext>
              <a:ext uri="{28A0092B-C50C-407E-A947-70E740481C1C}">
                <a14:useLocalDpi xmlns:a14="http://schemas.microsoft.com/office/drawing/2010/main" val="0"/>
              </a:ext>
            </a:extLst>
          </a:blip>
          <a:srcRect l="1215" t="1950" r="2361" b="29506"/>
          <a:stretch/>
        </p:blipFill>
        <p:spPr>
          <a:xfrm>
            <a:off x="11213879" y="12915798"/>
            <a:ext cx="6489474" cy="5969939"/>
          </a:xfrm>
          <a:prstGeom prst="rect">
            <a:avLst/>
          </a:prstGeom>
        </p:spPr>
      </p:pic>
      <p:cxnSp>
        <p:nvCxnSpPr>
          <p:cNvPr id="81" name="Straight Connector 80"/>
          <p:cNvCxnSpPr/>
          <p:nvPr/>
        </p:nvCxnSpPr>
        <p:spPr>
          <a:xfrm flipV="1">
            <a:off x="13604786" y="12206253"/>
            <a:ext cx="1516055" cy="953871"/>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6170385" y="13386985"/>
            <a:ext cx="1526881" cy="4466839"/>
          </a:xfrm>
          <a:prstGeom prst="line">
            <a:avLst/>
          </a:prstGeom>
          <a:ln w="190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90" name="Picture 89"/>
          <p:cNvPicPr>
            <a:picLocks noChangeAspect="1"/>
          </p:cNvPicPr>
          <p:nvPr/>
        </p:nvPicPr>
        <p:blipFill rotWithShape="1">
          <a:blip r:embed="rId12" cstate="print">
            <a:extLst>
              <a:ext uri="{28A0092B-C50C-407E-A947-70E740481C1C}">
                <a14:useLocalDpi xmlns:a14="http://schemas.microsoft.com/office/drawing/2010/main" val="0"/>
              </a:ext>
            </a:extLst>
          </a:blip>
          <a:srcRect l="9215" t="4064" r="80679" b="86825"/>
          <a:stretch/>
        </p:blipFill>
        <p:spPr>
          <a:xfrm>
            <a:off x="12822576" y="10619385"/>
            <a:ext cx="953884" cy="1112864"/>
          </a:xfrm>
          <a:prstGeom prst="rect">
            <a:avLst/>
          </a:prstGeom>
        </p:spPr>
      </p:pic>
      <p:sp>
        <p:nvSpPr>
          <p:cNvPr id="102" name="TextBox 101"/>
          <p:cNvSpPr txBox="1"/>
          <p:nvPr/>
        </p:nvSpPr>
        <p:spPr>
          <a:xfrm>
            <a:off x="14013356" y="14811711"/>
            <a:ext cx="1896184" cy="646331"/>
          </a:xfrm>
          <a:prstGeom prst="rect">
            <a:avLst/>
          </a:prstGeom>
          <a:noFill/>
        </p:spPr>
        <p:txBody>
          <a:bodyPr wrap="square" rtlCol="0">
            <a:spAutoFit/>
          </a:bodyPr>
          <a:lstStyle/>
          <a:p>
            <a:r>
              <a:rPr lang="en-US" sz="3600" dirty="0" smtClean="0">
                <a:solidFill>
                  <a:schemeClr val="bg1"/>
                </a:solidFill>
              </a:rPr>
              <a:t>Alaska</a:t>
            </a:r>
            <a:endParaRPr lang="en-US" sz="3600" dirty="0">
              <a:solidFill>
                <a:schemeClr val="bg1"/>
              </a:solidFill>
            </a:endParaRPr>
          </a:p>
        </p:txBody>
      </p:sp>
      <p:sp>
        <p:nvSpPr>
          <p:cNvPr id="103" name="TextBox 102"/>
          <p:cNvSpPr txBox="1"/>
          <p:nvPr/>
        </p:nvSpPr>
        <p:spPr>
          <a:xfrm>
            <a:off x="15120841" y="12435773"/>
            <a:ext cx="994786" cy="461665"/>
          </a:xfrm>
          <a:prstGeom prst="rect">
            <a:avLst/>
          </a:prstGeom>
          <a:noFill/>
        </p:spPr>
        <p:txBody>
          <a:bodyPr wrap="square" rtlCol="0">
            <a:spAutoFit/>
          </a:bodyPr>
          <a:lstStyle/>
          <a:p>
            <a:r>
              <a:rPr lang="en-US" sz="2400" dirty="0"/>
              <a:t>AK</a:t>
            </a:r>
          </a:p>
        </p:txBody>
      </p:sp>
      <p:sp>
        <p:nvSpPr>
          <p:cNvPr id="104" name="TextBox 103"/>
          <p:cNvSpPr txBox="1"/>
          <p:nvPr/>
        </p:nvSpPr>
        <p:spPr>
          <a:xfrm>
            <a:off x="16177399" y="12648463"/>
            <a:ext cx="1609429" cy="461665"/>
          </a:xfrm>
          <a:prstGeom prst="rect">
            <a:avLst/>
          </a:prstGeom>
          <a:noFill/>
        </p:spPr>
        <p:txBody>
          <a:bodyPr wrap="square" rtlCol="0">
            <a:spAutoFit/>
          </a:bodyPr>
          <a:lstStyle/>
          <a:p>
            <a:r>
              <a:rPr lang="en-US" sz="2400" dirty="0" smtClean="0"/>
              <a:t>Canada </a:t>
            </a:r>
            <a:endParaRPr lang="en-US" sz="2400" dirty="0"/>
          </a:p>
        </p:txBody>
      </p:sp>
      <p:sp>
        <p:nvSpPr>
          <p:cNvPr id="105" name="TextBox 104"/>
          <p:cNvSpPr txBox="1"/>
          <p:nvPr/>
        </p:nvSpPr>
        <p:spPr>
          <a:xfrm>
            <a:off x="16687563" y="14022774"/>
            <a:ext cx="1596777" cy="346249"/>
          </a:xfrm>
          <a:prstGeom prst="rect">
            <a:avLst/>
          </a:prstGeom>
          <a:noFill/>
        </p:spPr>
        <p:txBody>
          <a:bodyPr wrap="square" rtlCol="0">
            <a:spAutoFit/>
          </a:bodyPr>
          <a:lstStyle/>
          <a:p>
            <a:r>
              <a:rPr lang="en-US" sz="2400" dirty="0"/>
              <a:t>CONUS</a:t>
            </a:r>
          </a:p>
        </p:txBody>
      </p:sp>
      <p:sp>
        <p:nvSpPr>
          <p:cNvPr id="34" name="Text Placeholder 16"/>
          <p:cNvSpPr txBox="1">
            <a:spLocks/>
          </p:cNvSpPr>
          <p:nvPr/>
        </p:nvSpPr>
        <p:spPr>
          <a:xfrm>
            <a:off x="867357" y="5335975"/>
            <a:ext cx="11380829" cy="559566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dirty="0"/>
              <a:t>The rapid expansion of purple loosestrife (</a:t>
            </a:r>
            <a:r>
              <a:rPr lang="en-US" i="1" dirty="0"/>
              <a:t>Lythrum salicaria</a:t>
            </a:r>
            <a:r>
              <a:rPr lang="en-US" dirty="0"/>
              <a:t>) and reed </a:t>
            </a:r>
            <a:r>
              <a:rPr lang="en-US" dirty="0" err="1"/>
              <a:t>canarygrass</a:t>
            </a:r>
            <a:r>
              <a:rPr lang="en-US" dirty="0"/>
              <a:t> (</a:t>
            </a:r>
            <a:r>
              <a:rPr lang="en-US" i="1" dirty="0"/>
              <a:t>Phalaris arundinacea L.</a:t>
            </a:r>
            <a:r>
              <a:rPr lang="en-US" dirty="0"/>
              <a:t>) into aquatic and wetland systems has reduced native plant abundance, decreased species diversity, and degraded wetlands habitats in North America. This trend is particularly concerning in Alaska, where wetlands are of major economic and ecological importance. The expansion of these invasive species into northern latitudes as a result of changing climate trends poses mitigation challenges to natural resource managers. This project developed habitat suitability models utilizing spectral data from Terra and Aqua MODIS in conjunction with topographic and climatic variables to map historic and current suitable habitat for purple loosestrife and reed </a:t>
            </a:r>
            <a:r>
              <a:rPr lang="en-US" dirty="0" err="1"/>
              <a:t>canarygrass</a:t>
            </a:r>
            <a:r>
              <a:rPr lang="en-US" dirty="0"/>
              <a:t> across Canada and the United States. The resulting habitat suitability maps will support decision making and the planning of management actions by partners at the Alaska Region US Fish and Wildlife Service </a:t>
            </a:r>
            <a:r>
              <a:rPr lang="en-US" dirty="0" smtClean="0"/>
              <a:t>in the “Early </a:t>
            </a:r>
            <a:r>
              <a:rPr lang="en-US" dirty="0"/>
              <a:t>Detection, Rapid Response” program for invasive species management.</a:t>
            </a:r>
          </a:p>
        </p:txBody>
      </p:sp>
      <p:grpSp>
        <p:nvGrpSpPr>
          <p:cNvPr id="59" name="Group 58"/>
          <p:cNvGrpSpPr/>
          <p:nvPr/>
        </p:nvGrpSpPr>
        <p:grpSpPr>
          <a:xfrm>
            <a:off x="14330829" y="17383951"/>
            <a:ext cx="3073585" cy="583337"/>
            <a:chOff x="15331219" y="18340773"/>
            <a:chExt cx="3073585" cy="583337"/>
          </a:xfrm>
        </p:grpSpPr>
        <p:grpSp>
          <p:nvGrpSpPr>
            <p:cNvPr id="58" name="Group 57"/>
            <p:cNvGrpSpPr/>
            <p:nvPr/>
          </p:nvGrpSpPr>
          <p:grpSpPr>
            <a:xfrm>
              <a:off x="15331219" y="18340773"/>
              <a:ext cx="2775455" cy="583337"/>
              <a:chOff x="15331219" y="18340773"/>
              <a:chExt cx="2775455" cy="583337"/>
            </a:xfrm>
          </p:grpSpPr>
          <p:sp>
            <p:nvSpPr>
              <p:cNvPr id="177" name="TextBox 176"/>
              <p:cNvSpPr txBox="1"/>
              <p:nvPr/>
            </p:nvSpPr>
            <p:spPr>
              <a:xfrm>
                <a:off x="16381725" y="18351765"/>
                <a:ext cx="654272" cy="307777"/>
              </a:xfrm>
              <a:prstGeom prst="rect">
                <a:avLst/>
              </a:prstGeom>
              <a:noFill/>
            </p:spPr>
            <p:txBody>
              <a:bodyPr wrap="square" rtlCol="0">
                <a:spAutoFit/>
              </a:bodyPr>
              <a:lstStyle/>
              <a:p>
                <a:r>
                  <a:rPr lang="en-US" sz="1400" dirty="0"/>
                  <a:t>520</a:t>
                </a:r>
              </a:p>
            </p:txBody>
          </p:sp>
          <p:sp>
            <p:nvSpPr>
              <p:cNvPr id="178" name="TextBox 177"/>
              <p:cNvSpPr txBox="1"/>
              <p:nvPr/>
            </p:nvSpPr>
            <p:spPr>
              <a:xfrm>
                <a:off x="17323071" y="18340773"/>
                <a:ext cx="596261" cy="307777"/>
              </a:xfrm>
              <a:prstGeom prst="rect">
                <a:avLst/>
              </a:prstGeom>
              <a:noFill/>
            </p:spPr>
            <p:txBody>
              <a:bodyPr wrap="square" rtlCol="0">
                <a:spAutoFit/>
              </a:bodyPr>
              <a:lstStyle/>
              <a:p>
                <a:r>
                  <a:rPr lang="en-US" sz="1400" dirty="0"/>
                  <a:t>1,040</a:t>
                </a:r>
              </a:p>
            </p:txBody>
          </p:sp>
          <p:pic>
            <p:nvPicPr>
              <p:cNvPr id="179" name="Picture 178"/>
              <p:cNvPicPr>
                <a:picLocks noChangeAspect="1"/>
              </p:cNvPicPr>
              <p:nvPr/>
            </p:nvPicPr>
            <p:blipFill rotWithShape="1">
              <a:blip r:embed="rId13">
                <a:duotone>
                  <a:prstClr val="black"/>
                  <a:srgbClr val="D9C3A5">
                    <a:tint val="50000"/>
                    <a:satMod val="180000"/>
                  </a:srgbClr>
                </a:duotone>
                <a:extLst>
                  <a:ext uri="{BEBA8EAE-BF5A-486C-A8C5-ECC9F3942E4B}">
                    <a14:imgProps xmlns:a14="http://schemas.microsoft.com/office/drawing/2010/main">
                      <a14:imgLayer r:embed="rId14">
                        <a14:imgEffect>
                          <a14:backgroundRemoval t="10000" b="90000" l="10000" r="90000"/>
                        </a14:imgEffect>
                      </a14:imgLayer>
                    </a14:imgProps>
                  </a:ext>
                </a:extLst>
              </a:blip>
              <a:srcRect t="25089"/>
              <a:stretch/>
            </p:blipFill>
            <p:spPr>
              <a:xfrm>
                <a:off x="15331219" y="18542016"/>
                <a:ext cx="2775455" cy="382094"/>
              </a:xfrm>
              <a:prstGeom prst="rect">
                <a:avLst/>
              </a:prstGeom>
            </p:spPr>
          </p:pic>
          <p:grpSp>
            <p:nvGrpSpPr>
              <p:cNvPr id="57" name="Group 56"/>
              <p:cNvGrpSpPr/>
              <p:nvPr/>
            </p:nvGrpSpPr>
            <p:grpSpPr>
              <a:xfrm>
                <a:off x="16590253" y="18598605"/>
                <a:ext cx="1068829" cy="82233"/>
                <a:chOff x="16574563" y="17970848"/>
                <a:chExt cx="1068829" cy="82233"/>
              </a:xfrm>
            </p:grpSpPr>
            <p:cxnSp>
              <p:nvCxnSpPr>
                <p:cNvPr id="175" name="Straight Connector 174"/>
                <p:cNvCxnSpPr/>
                <p:nvPr/>
              </p:nvCxnSpPr>
              <p:spPr>
                <a:xfrm flipV="1">
                  <a:off x="17643392" y="17970848"/>
                  <a:ext cx="0" cy="82233"/>
                </a:xfrm>
                <a:prstGeom prst="line">
                  <a:avLst/>
                </a:prstGeom>
              </p:spPr>
              <p:style>
                <a:lnRef idx="1">
                  <a:schemeClr val="dk1"/>
                </a:lnRef>
                <a:fillRef idx="0">
                  <a:schemeClr val="dk1"/>
                </a:fillRef>
                <a:effectRef idx="0">
                  <a:schemeClr val="dk1"/>
                </a:effectRef>
                <a:fontRef idx="minor">
                  <a:schemeClr val="tx1"/>
                </a:fontRef>
              </p:style>
            </p:cxnSp>
            <p:cxnSp>
              <p:nvCxnSpPr>
                <p:cNvPr id="176" name="Straight Connector 175"/>
                <p:cNvCxnSpPr/>
                <p:nvPr/>
              </p:nvCxnSpPr>
              <p:spPr>
                <a:xfrm flipV="1">
                  <a:off x="16574563" y="17970848"/>
                  <a:ext cx="0" cy="82233"/>
                </a:xfrm>
                <a:prstGeom prst="line">
                  <a:avLst/>
                </a:prstGeom>
              </p:spPr>
              <p:style>
                <a:lnRef idx="1">
                  <a:schemeClr val="dk1"/>
                </a:lnRef>
                <a:fillRef idx="0">
                  <a:schemeClr val="dk1"/>
                </a:fillRef>
                <a:effectRef idx="0">
                  <a:schemeClr val="dk1"/>
                </a:effectRef>
                <a:fontRef idx="minor">
                  <a:schemeClr val="tx1"/>
                </a:fontRef>
              </p:style>
            </p:cxnSp>
          </p:grpSp>
        </p:grpSp>
        <p:sp>
          <p:nvSpPr>
            <p:cNvPr id="173" name="TextBox 172"/>
            <p:cNvSpPr txBox="1"/>
            <p:nvPr/>
          </p:nvSpPr>
          <p:spPr>
            <a:xfrm>
              <a:off x="17621201" y="18542867"/>
              <a:ext cx="783603" cy="307777"/>
            </a:xfrm>
            <a:prstGeom prst="rect">
              <a:avLst/>
            </a:prstGeom>
            <a:noFill/>
          </p:spPr>
          <p:txBody>
            <a:bodyPr wrap="square" rtlCol="0">
              <a:spAutoFit/>
            </a:bodyPr>
            <a:lstStyle/>
            <a:p>
              <a:r>
                <a:rPr lang="en-US" sz="1400" dirty="0"/>
                <a:t>miles</a:t>
              </a:r>
            </a:p>
          </p:txBody>
        </p:sp>
      </p:grpSp>
      <p:sp>
        <p:nvSpPr>
          <p:cNvPr id="13" name="TextBox 12"/>
          <p:cNvSpPr txBox="1"/>
          <p:nvPr/>
        </p:nvSpPr>
        <p:spPr>
          <a:xfrm>
            <a:off x="7482700" y="19151252"/>
            <a:ext cx="5575372" cy="584775"/>
          </a:xfrm>
          <a:prstGeom prst="rect">
            <a:avLst/>
          </a:prstGeom>
          <a:noFill/>
        </p:spPr>
        <p:txBody>
          <a:bodyPr wrap="none" rtlCol="0">
            <a:spAutoFit/>
          </a:bodyPr>
          <a:lstStyle/>
          <a:p>
            <a:r>
              <a:rPr lang="en-US" sz="3200" b="1" dirty="0" smtClean="0">
                <a:solidFill>
                  <a:srgbClr val="E9A24A"/>
                </a:solidFill>
              </a:rPr>
              <a:t>Continental Reed Canarygrass</a:t>
            </a:r>
          </a:p>
        </p:txBody>
      </p:sp>
      <p:sp>
        <p:nvSpPr>
          <p:cNvPr id="141" name="TextBox 140"/>
          <p:cNvSpPr txBox="1"/>
          <p:nvPr/>
        </p:nvSpPr>
        <p:spPr>
          <a:xfrm>
            <a:off x="17862780" y="19231980"/>
            <a:ext cx="5611664" cy="584775"/>
          </a:xfrm>
          <a:prstGeom prst="rect">
            <a:avLst/>
          </a:prstGeom>
          <a:noFill/>
        </p:spPr>
        <p:txBody>
          <a:bodyPr wrap="none" rtlCol="0">
            <a:spAutoFit/>
          </a:bodyPr>
          <a:lstStyle/>
          <a:p>
            <a:r>
              <a:rPr lang="en-US" sz="3200" b="1" dirty="0" smtClean="0">
                <a:solidFill>
                  <a:srgbClr val="E9A24A"/>
                </a:solidFill>
              </a:rPr>
              <a:t>Continental Purple </a:t>
            </a:r>
            <a:r>
              <a:rPr lang="en-US" sz="3200" b="1" dirty="0" smtClean="0">
                <a:solidFill>
                  <a:srgbClr val="E9A24A"/>
                </a:solidFill>
              </a:rPr>
              <a:t>Loosestrife</a:t>
            </a:r>
            <a:endParaRPr lang="en-US" sz="3200" b="1" dirty="0" smtClean="0">
              <a:solidFill>
                <a:srgbClr val="E9A24A"/>
              </a:solidFill>
            </a:endParaRPr>
          </a:p>
        </p:txBody>
      </p:sp>
      <p:sp>
        <p:nvSpPr>
          <p:cNvPr id="149" name="TextBox 148"/>
          <p:cNvSpPr txBox="1"/>
          <p:nvPr/>
        </p:nvSpPr>
        <p:spPr>
          <a:xfrm>
            <a:off x="861230" y="19160076"/>
            <a:ext cx="4596130" cy="584775"/>
          </a:xfrm>
          <a:prstGeom prst="rect">
            <a:avLst/>
          </a:prstGeom>
          <a:noFill/>
        </p:spPr>
        <p:txBody>
          <a:bodyPr wrap="none" rtlCol="0">
            <a:spAutoFit/>
          </a:bodyPr>
          <a:lstStyle/>
          <a:p>
            <a:r>
              <a:rPr lang="en-US" sz="3200" b="1" dirty="0" smtClean="0">
                <a:solidFill>
                  <a:srgbClr val="E9A24A"/>
                </a:solidFill>
              </a:rPr>
              <a:t>Alaska Reed </a:t>
            </a:r>
            <a:r>
              <a:rPr lang="en-US" sz="3200" b="1" dirty="0" err="1" smtClean="0">
                <a:solidFill>
                  <a:srgbClr val="E9A24A"/>
                </a:solidFill>
              </a:rPr>
              <a:t>Canarygrass</a:t>
            </a:r>
            <a:endParaRPr lang="en-US" sz="3200" b="1" dirty="0">
              <a:solidFill>
                <a:srgbClr val="E9A24A"/>
              </a:solidFill>
            </a:endParaRPr>
          </a:p>
        </p:txBody>
      </p:sp>
      <p:grpSp>
        <p:nvGrpSpPr>
          <p:cNvPr id="30" name="Group 29"/>
          <p:cNvGrpSpPr/>
          <p:nvPr/>
        </p:nvGrpSpPr>
        <p:grpSpPr>
          <a:xfrm>
            <a:off x="6134304" y="19869043"/>
            <a:ext cx="3613594" cy="2144662"/>
            <a:chOff x="6134304" y="19869043"/>
            <a:chExt cx="3613594" cy="2144662"/>
          </a:xfrm>
        </p:grpSpPr>
        <p:sp>
          <p:nvSpPr>
            <p:cNvPr id="200" name="TextBox 199"/>
            <p:cNvSpPr txBox="1"/>
            <p:nvPr/>
          </p:nvSpPr>
          <p:spPr>
            <a:xfrm>
              <a:off x="6134304" y="19869043"/>
              <a:ext cx="2709159" cy="707886"/>
            </a:xfrm>
            <a:prstGeom prst="rect">
              <a:avLst/>
            </a:prstGeom>
            <a:noFill/>
          </p:spPr>
          <p:txBody>
            <a:bodyPr wrap="square" rtlCol="0">
              <a:spAutoFit/>
            </a:bodyPr>
            <a:lstStyle/>
            <a:p>
              <a:pPr algn="ctr"/>
              <a:r>
                <a:rPr lang="en-US" sz="2000" b="1" dirty="0"/>
                <a:t>Relative Probability of </a:t>
              </a:r>
              <a:r>
                <a:rPr lang="en-US" sz="2000" b="1" dirty="0" smtClean="0"/>
                <a:t>Suitable Habitat</a:t>
              </a:r>
              <a:endParaRPr lang="en-US" sz="2000" b="1" dirty="0"/>
            </a:p>
          </p:txBody>
        </p:sp>
        <p:sp>
          <p:nvSpPr>
            <p:cNvPr id="205" name="TextBox 204"/>
            <p:cNvSpPr txBox="1"/>
            <p:nvPr/>
          </p:nvSpPr>
          <p:spPr>
            <a:xfrm>
              <a:off x="6498455" y="20558671"/>
              <a:ext cx="1142288" cy="400110"/>
            </a:xfrm>
            <a:prstGeom prst="rect">
              <a:avLst/>
            </a:prstGeom>
            <a:noFill/>
          </p:spPr>
          <p:txBody>
            <a:bodyPr wrap="square" rtlCol="0">
              <a:spAutoFit/>
            </a:bodyPr>
            <a:lstStyle/>
            <a:p>
              <a:r>
                <a:rPr lang="en-US" sz="2000" dirty="0" smtClean="0"/>
                <a:t> Very </a:t>
              </a:r>
              <a:r>
                <a:rPr lang="en-US" sz="2000" dirty="0"/>
                <a:t>low</a:t>
              </a:r>
            </a:p>
          </p:txBody>
        </p:sp>
        <p:sp>
          <p:nvSpPr>
            <p:cNvPr id="206" name="TextBox 205"/>
            <p:cNvSpPr txBox="1"/>
            <p:nvPr/>
          </p:nvSpPr>
          <p:spPr>
            <a:xfrm>
              <a:off x="6620828" y="20920769"/>
              <a:ext cx="1310368" cy="400110"/>
            </a:xfrm>
            <a:prstGeom prst="rect">
              <a:avLst/>
            </a:prstGeom>
            <a:noFill/>
          </p:spPr>
          <p:txBody>
            <a:bodyPr wrap="square" rtlCol="0">
              <a:spAutoFit/>
            </a:bodyPr>
            <a:lstStyle/>
            <a:p>
              <a:r>
                <a:rPr lang="en-US" sz="2000" dirty="0"/>
                <a:t>Low</a:t>
              </a:r>
            </a:p>
          </p:txBody>
        </p:sp>
        <p:sp>
          <p:nvSpPr>
            <p:cNvPr id="207" name="TextBox 206"/>
            <p:cNvSpPr txBox="1"/>
            <p:nvPr/>
          </p:nvSpPr>
          <p:spPr>
            <a:xfrm>
              <a:off x="8052081" y="20541599"/>
              <a:ext cx="1481288" cy="400110"/>
            </a:xfrm>
            <a:prstGeom prst="rect">
              <a:avLst/>
            </a:prstGeom>
            <a:noFill/>
          </p:spPr>
          <p:txBody>
            <a:bodyPr wrap="square" rtlCol="0">
              <a:spAutoFit/>
            </a:bodyPr>
            <a:lstStyle/>
            <a:p>
              <a:r>
                <a:rPr lang="en-US" sz="2000" dirty="0"/>
                <a:t>Moderate</a:t>
              </a:r>
            </a:p>
          </p:txBody>
        </p:sp>
        <p:sp>
          <p:nvSpPr>
            <p:cNvPr id="208" name="TextBox 207"/>
            <p:cNvSpPr txBox="1"/>
            <p:nvPr/>
          </p:nvSpPr>
          <p:spPr>
            <a:xfrm>
              <a:off x="8075599" y="20927795"/>
              <a:ext cx="1672299" cy="400110"/>
            </a:xfrm>
            <a:prstGeom prst="rect">
              <a:avLst/>
            </a:prstGeom>
            <a:noFill/>
          </p:spPr>
          <p:txBody>
            <a:bodyPr wrap="square" rtlCol="0">
              <a:spAutoFit/>
            </a:bodyPr>
            <a:lstStyle/>
            <a:p>
              <a:r>
                <a:rPr lang="en-US" sz="2000" dirty="0"/>
                <a:t>High</a:t>
              </a:r>
            </a:p>
          </p:txBody>
        </p:sp>
        <p:pic>
          <p:nvPicPr>
            <p:cNvPr id="209" name="Picture 208"/>
            <p:cNvPicPr>
              <a:picLocks/>
            </p:cNvPicPr>
            <p:nvPr/>
          </p:nvPicPr>
          <p:blipFill rotWithShape="1">
            <a:blip r:embed="rId15" cstate="print">
              <a:extLst>
                <a:ext uri="{28A0092B-C50C-407E-A947-70E740481C1C}">
                  <a14:useLocalDpi xmlns:a14="http://schemas.microsoft.com/office/drawing/2010/main" val="0"/>
                </a:ext>
              </a:extLst>
            </a:blip>
            <a:srcRect l="6142" t="70403" r="92105" b="28335"/>
            <a:stretch/>
          </p:blipFill>
          <p:spPr>
            <a:xfrm>
              <a:off x="7674761" y="20997550"/>
              <a:ext cx="430853" cy="263471"/>
            </a:xfrm>
            <a:prstGeom prst="rect">
              <a:avLst/>
            </a:prstGeom>
          </p:spPr>
        </p:pic>
        <p:pic>
          <p:nvPicPr>
            <p:cNvPr id="210" name="Picture 209"/>
            <p:cNvPicPr>
              <a:picLocks noChangeAspect="1"/>
            </p:cNvPicPr>
            <p:nvPr/>
          </p:nvPicPr>
          <p:blipFill rotWithShape="1">
            <a:blip r:embed="rId15" cstate="print">
              <a:extLst>
                <a:ext uri="{28A0092B-C50C-407E-A947-70E740481C1C}">
                  <a14:useLocalDpi xmlns:a14="http://schemas.microsoft.com/office/drawing/2010/main" val="0"/>
                </a:ext>
              </a:extLst>
            </a:blip>
            <a:srcRect l="6121" t="68933" r="92115" b="29875"/>
            <a:stretch/>
          </p:blipFill>
          <p:spPr>
            <a:xfrm>
              <a:off x="7678976" y="20649942"/>
              <a:ext cx="396623" cy="247973"/>
            </a:xfrm>
            <a:prstGeom prst="rect">
              <a:avLst/>
            </a:prstGeom>
          </p:spPr>
        </p:pic>
        <p:pic>
          <p:nvPicPr>
            <p:cNvPr id="211" name="Picture 210"/>
            <p:cNvPicPr>
              <a:picLocks noChangeAspect="1"/>
            </p:cNvPicPr>
            <p:nvPr/>
          </p:nvPicPr>
          <p:blipFill rotWithShape="1">
            <a:blip r:embed="rId15" cstate="print">
              <a:extLst>
                <a:ext uri="{28A0092B-C50C-407E-A947-70E740481C1C}">
                  <a14:useLocalDpi xmlns:a14="http://schemas.microsoft.com/office/drawing/2010/main" val="0"/>
                </a:ext>
              </a:extLst>
            </a:blip>
            <a:srcRect l="6137" t="65877" r="92130" b="32911"/>
            <a:stretch/>
          </p:blipFill>
          <p:spPr>
            <a:xfrm>
              <a:off x="6202430" y="20625664"/>
              <a:ext cx="389340" cy="252337"/>
            </a:xfrm>
            <a:prstGeom prst="rect">
              <a:avLst/>
            </a:prstGeom>
          </p:spPr>
        </p:pic>
        <p:pic>
          <p:nvPicPr>
            <p:cNvPr id="212" name="Picture 211"/>
            <p:cNvPicPr>
              <a:picLocks noChangeAspect="1"/>
            </p:cNvPicPr>
            <p:nvPr/>
          </p:nvPicPr>
          <p:blipFill rotWithShape="1">
            <a:blip r:embed="rId15" cstate="print">
              <a:extLst>
                <a:ext uri="{28A0092B-C50C-407E-A947-70E740481C1C}">
                  <a14:useLocalDpi xmlns:a14="http://schemas.microsoft.com/office/drawing/2010/main" val="0"/>
                </a:ext>
              </a:extLst>
            </a:blip>
            <a:srcRect l="6159" t="67431" r="92147" b="31414"/>
            <a:stretch/>
          </p:blipFill>
          <p:spPr>
            <a:xfrm>
              <a:off x="6199416" y="20976733"/>
              <a:ext cx="387968" cy="244873"/>
            </a:xfrm>
            <a:prstGeom prst="rect">
              <a:avLst/>
            </a:prstGeom>
          </p:spPr>
        </p:pic>
        <p:pic>
          <p:nvPicPr>
            <p:cNvPr id="202" name="Picture 201"/>
            <p:cNvPicPr>
              <a:picLocks noChangeAspect="1"/>
            </p:cNvPicPr>
            <p:nvPr/>
          </p:nvPicPr>
          <p:blipFill rotWithShape="1">
            <a:blip r:embed="rId16" cstate="print">
              <a:extLst>
                <a:ext uri="{28A0092B-C50C-407E-A947-70E740481C1C}">
                  <a14:useLocalDpi xmlns:a14="http://schemas.microsoft.com/office/drawing/2010/main" val="0"/>
                </a:ext>
              </a:extLst>
            </a:blip>
            <a:srcRect l="6159" t="61351" r="92120" b="37430"/>
            <a:stretch/>
          </p:blipFill>
          <p:spPr>
            <a:xfrm>
              <a:off x="6200897" y="21355893"/>
              <a:ext cx="395182" cy="267577"/>
            </a:xfrm>
            <a:prstGeom prst="rect">
              <a:avLst/>
            </a:prstGeom>
          </p:spPr>
        </p:pic>
        <p:sp>
          <p:nvSpPr>
            <p:cNvPr id="203" name="TextBox 202"/>
            <p:cNvSpPr txBox="1"/>
            <p:nvPr/>
          </p:nvSpPr>
          <p:spPr>
            <a:xfrm>
              <a:off x="6593536" y="21305819"/>
              <a:ext cx="1864246" cy="707886"/>
            </a:xfrm>
            <a:prstGeom prst="rect">
              <a:avLst/>
            </a:prstGeom>
            <a:noFill/>
          </p:spPr>
          <p:txBody>
            <a:bodyPr wrap="square" rtlCol="0">
              <a:spAutoFit/>
            </a:bodyPr>
            <a:lstStyle/>
            <a:p>
              <a:r>
                <a:rPr lang="en-US" sz="2000" dirty="0"/>
                <a:t>Eliminated due </a:t>
              </a:r>
              <a:endParaRPr lang="en-US" sz="2000" dirty="0" smtClean="0"/>
            </a:p>
            <a:p>
              <a:r>
                <a:rPr lang="en-US" sz="2000" dirty="0" smtClean="0"/>
                <a:t>to extrapolation</a:t>
              </a:r>
              <a:endParaRPr lang="en-US" sz="2000" dirty="0"/>
            </a:p>
          </p:txBody>
        </p:sp>
      </p:grpSp>
      <p:pic>
        <p:nvPicPr>
          <p:cNvPr id="29" name="Picture 28"/>
          <p:cNvPicPr>
            <a:picLocks noChangeAspect="1"/>
          </p:cNvPicPr>
          <p:nvPr/>
        </p:nvPicPr>
        <p:blipFill rotWithShape="1">
          <a:blip r:embed="rId17">
            <a:extLst>
              <a:ext uri="{28A0092B-C50C-407E-A947-70E740481C1C}">
                <a14:useLocalDpi xmlns:a14="http://schemas.microsoft.com/office/drawing/2010/main" val="0"/>
              </a:ext>
            </a:extLst>
          </a:blip>
          <a:srcRect t="7020" r="1412" b="14031"/>
          <a:stretch/>
        </p:blipFill>
        <p:spPr>
          <a:xfrm>
            <a:off x="17040219" y="19462761"/>
            <a:ext cx="7298323" cy="5844501"/>
          </a:xfrm>
          <a:prstGeom prst="rect">
            <a:avLst/>
          </a:prstGeom>
        </p:spPr>
      </p:pic>
      <p:pic>
        <p:nvPicPr>
          <p:cNvPr id="64" name="Picture 63"/>
          <p:cNvPicPr>
            <a:picLocks noChangeAspect="1"/>
          </p:cNvPicPr>
          <p:nvPr/>
        </p:nvPicPr>
        <p:blipFill rotWithShape="1">
          <a:blip r:embed="rId18">
            <a:extLst>
              <a:ext uri="{28A0092B-C50C-407E-A947-70E740481C1C}">
                <a14:useLocalDpi xmlns:a14="http://schemas.microsoft.com/office/drawing/2010/main" val="0"/>
              </a:ext>
            </a:extLst>
          </a:blip>
          <a:srcRect l="5357" t="6696" b="15294"/>
          <a:stretch/>
        </p:blipFill>
        <p:spPr>
          <a:xfrm>
            <a:off x="-499605" y="19583221"/>
            <a:ext cx="6906005" cy="5692318"/>
          </a:xfrm>
          <a:prstGeom prst="rect">
            <a:avLst/>
          </a:prstGeom>
        </p:spPr>
      </p:pic>
      <p:sp>
        <p:nvSpPr>
          <p:cNvPr id="220" name="Rounded Rectangle 219"/>
          <p:cNvSpPr/>
          <p:nvPr/>
        </p:nvSpPr>
        <p:spPr>
          <a:xfrm>
            <a:off x="6287297" y="25312548"/>
            <a:ext cx="3283939" cy="1231919"/>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rPr>
              <a:t>AUC (Train/ CV): </a:t>
            </a:r>
          </a:p>
          <a:p>
            <a:pPr algn="ctr"/>
            <a:r>
              <a:rPr lang="en-US" sz="2000" dirty="0">
                <a:solidFill>
                  <a:schemeClr val="tx1">
                    <a:lumMod val="75000"/>
                    <a:lumOff val="25000"/>
                  </a:schemeClr>
                </a:solidFill>
              </a:rPr>
              <a:t>0.962 / 0.961</a:t>
            </a:r>
          </a:p>
          <a:p>
            <a:pPr algn="ctr"/>
            <a:r>
              <a:rPr lang="en-US" sz="2000" b="1" dirty="0">
                <a:solidFill>
                  <a:schemeClr val="tx1">
                    <a:lumMod val="75000"/>
                    <a:lumOff val="25000"/>
                  </a:schemeClr>
                </a:solidFill>
              </a:rPr>
              <a:t>% Correctly Classified (Train/CV): </a:t>
            </a:r>
            <a:r>
              <a:rPr lang="en-US" sz="2000" dirty="0">
                <a:solidFill>
                  <a:schemeClr val="tx1">
                    <a:lumMod val="75000"/>
                    <a:lumOff val="25000"/>
                  </a:schemeClr>
                </a:solidFill>
              </a:rPr>
              <a:t>89.3 / 93.4</a:t>
            </a:r>
          </a:p>
        </p:txBody>
      </p:sp>
      <p:sp>
        <p:nvSpPr>
          <p:cNvPr id="238" name="Rounded Rectangle 237"/>
          <p:cNvSpPr/>
          <p:nvPr/>
        </p:nvSpPr>
        <p:spPr>
          <a:xfrm>
            <a:off x="3669726" y="20007976"/>
            <a:ext cx="2086846" cy="378372"/>
          </a:xfrm>
          <a:prstGeom prst="roundRect">
            <a:avLst/>
          </a:prstGeom>
          <a:solidFill>
            <a:srgbClr val="E97845"/>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Random Forest</a:t>
            </a:r>
            <a:endParaRPr lang="en-US" sz="2200" b="1" dirty="0">
              <a:solidFill>
                <a:schemeClr val="bg1"/>
              </a:solidFill>
            </a:endParaRPr>
          </a:p>
        </p:txBody>
      </p:sp>
      <p:sp>
        <p:nvSpPr>
          <p:cNvPr id="239" name="Rounded Rectangle 238"/>
          <p:cNvSpPr/>
          <p:nvPr/>
        </p:nvSpPr>
        <p:spPr>
          <a:xfrm>
            <a:off x="21190769" y="19972196"/>
            <a:ext cx="2086846" cy="378372"/>
          </a:xfrm>
          <a:prstGeom prst="roundRect">
            <a:avLst/>
          </a:prstGeom>
          <a:solidFill>
            <a:srgbClr val="E97845"/>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Random Forest</a:t>
            </a:r>
            <a:endParaRPr lang="en-US" sz="2200" b="1" dirty="0">
              <a:solidFill>
                <a:schemeClr val="bg1"/>
              </a:solidFill>
            </a:endParaRPr>
          </a:p>
        </p:txBody>
      </p:sp>
      <p:sp>
        <p:nvSpPr>
          <p:cNvPr id="240" name="Rounded Rectangle 239"/>
          <p:cNvSpPr/>
          <p:nvPr/>
        </p:nvSpPr>
        <p:spPr>
          <a:xfrm>
            <a:off x="19876284" y="25286184"/>
            <a:ext cx="3568905" cy="1261983"/>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smtClean="0">
              <a:solidFill>
                <a:schemeClr val="tx1">
                  <a:lumMod val="75000"/>
                  <a:lumOff val="25000"/>
                </a:schemeClr>
              </a:solidFill>
            </a:endParaRPr>
          </a:p>
          <a:p>
            <a:pPr algn="ctr"/>
            <a:r>
              <a:rPr lang="en-US" sz="2000" b="1" dirty="0" smtClean="0">
                <a:solidFill>
                  <a:schemeClr val="tx1">
                    <a:lumMod val="75000"/>
                    <a:lumOff val="25000"/>
                  </a:schemeClr>
                </a:solidFill>
              </a:rPr>
              <a:t>AUC </a:t>
            </a:r>
            <a:r>
              <a:rPr lang="en-US" sz="2000" b="1" dirty="0">
                <a:solidFill>
                  <a:schemeClr val="tx1">
                    <a:lumMod val="75000"/>
                    <a:lumOff val="25000"/>
                  </a:schemeClr>
                </a:solidFill>
              </a:rPr>
              <a:t>(Train/ CV): </a:t>
            </a:r>
          </a:p>
          <a:p>
            <a:pPr algn="ctr"/>
            <a:r>
              <a:rPr lang="en-US" sz="2000" dirty="0">
                <a:solidFill>
                  <a:schemeClr val="tx1">
                    <a:lumMod val="75000"/>
                    <a:lumOff val="25000"/>
                  </a:schemeClr>
                </a:solidFill>
              </a:rPr>
              <a:t>0.950 / </a:t>
            </a:r>
            <a:r>
              <a:rPr lang="en-US" sz="2000" dirty="0" smtClean="0">
                <a:solidFill>
                  <a:schemeClr val="tx1">
                    <a:lumMod val="75000"/>
                    <a:lumOff val="25000"/>
                  </a:schemeClr>
                </a:solidFill>
              </a:rPr>
              <a:t>0.949</a:t>
            </a:r>
            <a:endParaRPr lang="en-US" sz="2000" dirty="0">
              <a:solidFill>
                <a:schemeClr val="tx1">
                  <a:lumMod val="75000"/>
                  <a:lumOff val="25000"/>
                </a:schemeClr>
              </a:solidFill>
            </a:endParaRPr>
          </a:p>
          <a:p>
            <a:pPr algn="ctr"/>
            <a:r>
              <a:rPr lang="en-US" sz="2000" b="1" dirty="0">
                <a:solidFill>
                  <a:schemeClr val="tx1">
                    <a:lumMod val="75000"/>
                    <a:lumOff val="25000"/>
                  </a:schemeClr>
                </a:solidFill>
              </a:rPr>
              <a:t>% Correctly Classified (Train/CV): </a:t>
            </a:r>
            <a:r>
              <a:rPr lang="en-US" sz="2000" dirty="0">
                <a:solidFill>
                  <a:schemeClr val="tx1">
                    <a:lumMod val="75000"/>
                    <a:lumOff val="25000"/>
                  </a:schemeClr>
                </a:solidFill>
              </a:rPr>
              <a:t>88.4 / 93.0</a:t>
            </a:r>
          </a:p>
          <a:p>
            <a:pPr algn="ctr"/>
            <a:endParaRPr lang="en-US" sz="2000" b="1" dirty="0">
              <a:solidFill>
                <a:schemeClr val="bg1"/>
              </a:solidFill>
            </a:endParaRPr>
          </a:p>
        </p:txBody>
      </p:sp>
      <p:pic>
        <p:nvPicPr>
          <p:cNvPr id="66" name="Picture 65"/>
          <p:cNvPicPr>
            <a:picLocks noChangeAspect="1"/>
          </p:cNvPicPr>
          <p:nvPr/>
        </p:nvPicPr>
        <p:blipFill rotWithShape="1">
          <a:blip r:embed="rId19" cstate="print">
            <a:extLst>
              <a:ext uri="{28A0092B-C50C-407E-A947-70E740481C1C}">
                <a14:useLocalDpi xmlns:a14="http://schemas.microsoft.com/office/drawing/2010/main" val="0"/>
              </a:ext>
            </a:extLst>
          </a:blip>
          <a:srcRect l="4623" t="2631" r="1290" b="3053"/>
          <a:stretch/>
        </p:blipFill>
        <p:spPr>
          <a:xfrm>
            <a:off x="13383505" y="21153861"/>
            <a:ext cx="6234192" cy="4829027"/>
          </a:xfrm>
          <a:prstGeom prst="rect">
            <a:avLst/>
          </a:prstGeom>
        </p:spPr>
      </p:pic>
      <p:grpSp>
        <p:nvGrpSpPr>
          <p:cNvPr id="68" name="Group 67"/>
          <p:cNvGrpSpPr/>
          <p:nvPr/>
        </p:nvGrpSpPr>
        <p:grpSpPr>
          <a:xfrm>
            <a:off x="8707596" y="19680426"/>
            <a:ext cx="7092356" cy="5409206"/>
            <a:chOff x="271101" y="19794188"/>
            <a:chExt cx="7092356" cy="5409206"/>
          </a:xfrm>
        </p:grpSpPr>
        <p:pic>
          <p:nvPicPr>
            <p:cNvPr id="11" name="Picture 10"/>
            <p:cNvPicPr>
              <a:picLocks noChangeAspect="1"/>
            </p:cNvPicPr>
            <p:nvPr/>
          </p:nvPicPr>
          <p:blipFill rotWithShape="1">
            <a:blip r:embed="rId20">
              <a:extLst>
                <a:ext uri="{28A0092B-C50C-407E-A947-70E740481C1C}">
                  <a14:useLocalDpi xmlns:a14="http://schemas.microsoft.com/office/drawing/2010/main" val="0"/>
                </a:ext>
              </a:extLst>
            </a:blip>
            <a:srcRect t="9245" b="14486"/>
            <a:stretch/>
          </p:blipFill>
          <p:spPr>
            <a:xfrm>
              <a:off x="271101" y="19794188"/>
              <a:ext cx="7092356" cy="5409206"/>
            </a:xfrm>
            <a:prstGeom prst="rect">
              <a:avLst/>
            </a:prstGeom>
          </p:spPr>
        </p:pic>
        <p:sp>
          <p:nvSpPr>
            <p:cNvPr id="33" name="Rounded Rectangle 32"/>
            <p:cNvSpPr/>
            <p:nvPr/>
          </p:nvSpPr>
          <p:spPr>
            <a:xfrm>
              <a:off x="3173622" y="20118155"/>
              <a:ext cx="2086846" cy="378372"/>
            </a:xfrm>
            <a:prstGeom prst="roundRect">
              <a:avLst/>
            </a:prstGeom>
            <a:solidFill>
              <a:srgbClr val="E97845"/>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1"/>
                  </a:solidFill>
                </a:rPr>
                <a:t>Random Forest</a:t>
              </a:r>
              <a:endParaRPr lang="en-US" sz="2200" b="1" dirty="0">
                <a:solidFill>
                  <a:schemeClr val="bg1"/>
                </a:solidFill>
              </a:endParaRPr>
            </a:p>
          </p:txBody>
        </p:sp>
      </p:grpSp>
      <p:sp>
        <p:nvSpPr>
          <p:cNvPr id="241" name="Rounded Rectangle 240"/>
          <p:cNvSpPr/>
          <p:nvPr/>
        </p:nvSpPr>
        <p:spPr>
          <a:xfrm>
            <a:off x="1170410" y="25325175"/>
            <a:ext cx="3471207" cy="1207107"/>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75000"/>
                    <a:lumOff val="25000"/>
                  </a:schemeClr>
                </a:solidFill>
              </a:rPr>
              <a:t>AUC (Train/ CV): </a:t>
            </a:r>
          </a:p>
          <a:p>
            <a:pPr algn="ctr"/>
            <a:r>
              <a:rPr lang="en-US" sz="2000" dirty="0">
                <a:solidFill>
                  <a:schemeClr val="tx1">
                    <a:lumMod val="75000"/>
                    <a:lumOff val="25000"/>
                  </a:schemeClr>
                </a:solidFill>
              </a:rPr>
              <a:t>0.941 / 0.941</a:t>
            </a:r>
          </a:p>
          <a:p>
            <a:pPr algn="ctr"/>
            <a:r>
              <a:rPr lang="en-US" sz="2000" b="1" dirty="0">
                <a:solidFill>
                  <a:schemeClr val="tx1">
                    <a:lumMod val="75000"/>
                    <a:lumOff val="25000"/>
                  </a:schemeClr>
                </a:solidFill>
              </a:rPr>
              <a:t>% Correctly Classified (Train/CV): </a:t>
            </a:r>
            <a:r>
              <a:rPr lang="en-US" sz="2000" dirty="0">
                <a:solidFill>
                  <a:schemeClr val="tx1">
                    <a:lumMod val="75000"/>
                    <a:lumOff val="25000"/>
                  </a:schemeClr>
                </a:solidFill>
              </a:rPr>
              <a:t>87.9 / </a:t>
            </a:r>
            <a:r>
              <a:rPr lang="en-US" sz="2000" dirty="0" smtClean="0">
                <a:solidFill>
                  <a:schemeClr val="tx1">
                    <a:lumMod val="75000"/>
                    <a:lumOff val="25000"/>
                  </a:schemeClr>
                </a:solidFill>
              </a:rPr>
              <a:t>88.7</a:t>
            </a:r>
            <a:endParaRPr lang="en-US" sz="2000" dirty="0">
              <a:solidFill>
                <a:schemeClr val="tx1">
                  <a:lumMod val="75000"/>
                  <a:lumOff val="25000"/>
                </a:schemeClr>
              </a:solidFill>
            </a:endParaRPr>
          </a:p>
        </p:txBody>
      </p:sp>
      <p:pic>
        <p:nvPicPr>
          <p:cNvPr id="2" name="Picture 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417910" y="16823673"/>
            <a:ext cx="3585671" cy="1458173"/>
          </a:xfrm>
          <a:prstGeom prst="rect">
            <a:avLst/>
          </a:prstGeom>
        </p:spPr>
      </p:pic>
      <p:sp>
        <p:nvSpPr>
          <p:cNvPr id="118" name="Shape 48"/>
          <p:cNvSpPr txBox="1"/>
          <p:nvPr/>
        </p:nvSpPr>
        <p:spPr>
          <a:xfrm>
            <a:off x="20964499" y="17895604"/>
            <a:ext cx="2551914" cy="5167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700" b="0" u="none" dirty="0" smtClean="0">
                <a:solidFill>
                  <a:schemeClr val="dk1"/>
                </a:solidFill>
                <a:latin typeface="Garamond"/>
                <a:ea typeface="Garamond"/>
                <a:cs typeface="Garamond"/>
                <a:sym typeface="Garamond"/>
              </a:rPr>
              <a:t>Landsat 7</a:t>
            </a:r>
            <a:endParaRPr lang="en-US" sz="2700" b="0" u="none" dirty="0">
              <a:solidFill>
                <a:schemeClr val="dk1"/>
              </a:solidFill>
              <a:latin typeface="Garamond"/>
              <a:ea typeface="Garamond"/>
              <a:cs typeface="Garamond"/>
              <a:sym typeface="Garamond"/>
            </a:endParaRPr>
          </a:p>
        </p:txBody>
      </p:sp>
      <p:cxnSp>
        <p:nvCxnSpPr>
          <p:cNvPr id="42" name="Straight Connector 41"/>
          <p:cNvCxnSpPr/>
          <p:nvPr/>
        </p:nvCxnSpPr>
        <p:spPr>
          <a:xfrm flipH="1">
            <a:off x="10971941" y="22003286"/>
            <a:ext cx="278769" cy="4378858"/>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H="1">
            <a:off x="8843464" y="19795418"/>
            <a:ext cx="1586672" cy="1754829"/>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19444332" y="21920122"/>
            <a:ext cx="239253" cy="394748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17422725" y="19723115"/>
            <a:ext cx="1444486" cy="1470597"/>
          </a:xfrm>
          <a:prstGeom prst="line">
            <a:avLst/>
          </a:prstGeom>
          <a:ln w="31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22" name="Group 221"/>
          <p:cNvGrpSpPr/>
          <p:nvPr/>
        </p:nvGrpSpPr>
        <p:grpSpPr>
          <a:xfrm>
            <a:off x="15174781" y="24282639"/>
            <a:ext cx="3565839" cy="2272758"/>
            <a:chOff x="5637743" y="2222175"/>
            <a:chExt cx="3565839" cy="2272758"/>
          </a:xfrm>
        </p:grpSpPr>
        <p:grpSp>
          <p:nvGrpSpPr>
            <p:cNvPr id="223" name="Group 222"/>
            <p:cNvGrpSpPr/>
            <p:nvPr/>
          </p:nvGrpSpPr>
          <p:grpSpPr>
            <a:xfrm>
              <a:off x="5643523" y="2222175"/>
              <a:ext cx="3560059" cy="2272758"/>
              <a:chOff x="-79055" y="971644"/>
              <a:chExt cx="3737540" cy="1872391"/>
            </a:xfrm>
          </p:grpSpPr>
          <p:grpSp>
            <p:nvGrpSpPr>
              <p:cNvPr id="229" name="Group 228"/>
              <p:cNvGrpSpPr/>
              <p:nvPr/>
            </p:nvGrpSpPr>
            <p:grpSpPr>
              <a:xfrm>
                <a:off x="447926" y="1489657"/>
                <a:ext cx="3210559" cy="732290"/>
                <a:chOff x="5921908" y="2601146"/>
                <a:chExt cx="3210559" cy="717616"/>
              </a:xfrm>
            </p:grpSpPr>
            <p:sp>
              <p:nvSpPr>
                <p:cNvPr id="234" name="TextBox 233"/>
                <p:cNvSpPr txBox="1"/>
                <p:nvPr/>
              </p:nvSpPr>
              <p:spPr>
                <a:xfrm>
                  <a:off x="5921908" y="2601146"/>
                  <a:ext cx="1164883" cy="323021"/>
                </a:xfrm>
                <a:prstGeom prst="rect">
                  <a:avLst/>
                </a:prstGeom>
                <a:noFill/>
              </p:spPr>
              <p:txBody>
                <a:bodyPr wrap="square" rtlCol="0">
                  <a:spAutoFit/>
                </a:bodyPr>
                <a:lstStyle/>
                <a:p>
                  <a:r>
                    <a:rPr lang="en-US" sz="2000" dirty="0"/>
                    <a:t>Very low</a:t>
                  </a:r>
                </a:p>
              </p:txBody>
            </p:sp>
            <p:sp>
              <p:nvSpPr>
                <p:cNvPr id="235" name="TextBox 234"/>
                <p:cNvSpPr txBox="1"/>
                <p:nvPr/>
              </p:nvSpPr>
              <p:spPr>
                <a:xfrm>
                  <a:off x="5924189" y="2995741"/>
                  <a:ext cx="934619" cy="323021"/>
                </a:xfrm>
                <a:prstGeom prst="rect">
                  <a:avLst/>
                </a:prstGeom>
                <a:noFill/>
              </p:spPr>
              <p:txBody>
                <a:bodyPr wrap="square" rtlCol="0">
                  <a:spAutoFit/>
                </a:bodyPr>
                <a:lstStyle/>
                <a:p>
                  <a:r>
                    <a:rPr lang="en-US" sz="2000" dirty="0"/>
                    <a:t>Low</a:t>
                  </a:r>
                </a:p>
              </p:txBody>
            </p:sp>
            <p:sp>
              <p:nvSpPr>
                <p:cNvPr id="236" name="TextBox 235"/>
                <p:cNvSpPr txBox="1"/>
                <p:nvPr/>
              </p:nvSpPr>
              <p:spPr>
                <a:xfrm>
                  <a:off x="7830934" y="2643115"/>
                  <a:ext cx="1301533" cy="323021"/>
                </a:xfrm>
                <a:prstGeom prst="rect">
                  <a:avLst/>
                </a:prstGeom>
                <a:noFill/>
              </p:spPr>
              <p:txBody>
                <a:bodyPr wrap="square" rtlCol="0">
                  <a:spAutoFit/>
                </a:bodyPr>
                <a:lstStyle/>
                <a:p>
                  <a:r>
                    <a:rPr lang="en-US" sz="2000" dirty="0"/>
                    <a:t>Moderate</a:t>
                  </a:r>
                </a:p>
              </p:txBody>
            </p:sp>
            <p:sp>
              <p:nvSpPr>
                <p:cNvPr id="237" name="TextBox 236"/>
                <p:cNvSpPr txBox="1"/>
                <p:nvPr/>
              </p:nvSpPr>
              <p:spPr>
                <a:xfrm>
                  <a:off x="7839109" y="2979921"/>
                  <a:ext cx="780296" cy="323021"/>
                </a:xfrm>
                <a:prstGeom prst="rect">
                  <a:avLst/>
                </a:prstGeom>
                <a:noFill/>
              </p:spPr>
              <p:txBody>
                <a:bodyPr wrap="square" rtlCol="0">
                  <a:spAutoFit/>
                </a:bodyPr>
                <a:lstStyle/>
                <a:p>
                  <a:r>
                    <a:rPr lang="en-US" sz="2000" dirty="0"/>
                    <a:t>High</a:t>
                  </a:r>
                </a:p>
              </p:txBody>
            </p:sp>
          </p:grpSp>
          <p:sp>
            <p:nvSpPr>
              <p:cNvPr id="230" name="TextBox 229"/>
              <p:cNvSpPr txBox="1"/>
              <p:nvPr/>
            </p:nvSpPr>
            <p:spPr>
              <a:xfrm>
                <a:off x="50638" y="971644"/>
                <a:ext cx="2953590" cy="583185"/>
              </a:xfrm>
              <a:prstGeom prst="rect">
                <a:avLst/>
              </a:prstGeom>
              <a:noFill/>
            </p:spPr>
            <p:txBody>
              <a:bodyPr wrap="square" rtlCol="0">
                <a:spAutoFit/>
              </a:bodyPr>
              <a:lstStyle/>
              <a:p>
                <a:pPr algn="ctr"/>
                <a:r>
                  <a:rPr lang="en-US" sz="2000" b="1" dirty="0"/>
                  <a:t>Relative Probability </a:t>
                </a:r>
                <a:r>
                  <a:rPr lang="en-US" sz="2000" b="1" dirty="0" smtClean="0"/>
                  <a:t>of Suitable  Habitat</a:t>
                </a:r>
                <a:endParaRPr lang="en-US" sz="2000" b="1" dirty="0"/>
              </a:p>
            </p:txBody>
          </p:sp>
          <p:grpSp>
            <p:nvGrpSpPr>
              <p:cNvPr id="231" name="Group 230"/>
              <p:cNvGrpSpPr/>
              <p:nvPr/>
            </p:nvGrpSpPr>
            <p:grpSpPr>
              <a:xfrm>
                <a:off x="-79055" y="2260850"/>
                <a:ext cx="2446843" cy="583185"/>
                <a:chOff x="5444763" y="2551425"/>
                <a:chExt cx="2213910" cy="583185"/>
              </a:xfrm>
            </p:grpSpPr>
            <p:pic>
              <p:nvPicPr>
                <p:cNvPr id="232" name="Picture 231"/>
                <p:cNvPicPr>
                  <a:picLocks noChangeAspect="1"/>
                </p:cNvPicPr>
                <p:nvPr/>
              </p:nvPicPr>
              <p:blipFill rotWithShape="1">
                <a:blip r:embed="rId16" cstate="print">
                  <a:extLst>
                    <a:ext uri="{28A0092B-C50C-407E-A947-70E740481C1C}">
                      <a14:useLocalDpi xmlns:a14="http://schemas.microsoft.com/office/drawing/2010/main" val="0"/>
                    </a:ext>
                  </a:extLst>
                </a:blip>
                <a:srcRect l="6159" t="61160" r="92013" b="37430"/>
                <a:stretch/>
              </p:blipFill>
              <p:spPr>
                <a:xfrm>
                  <a:off x="5444763" y="2562961"/>
                  <a:ext cx="506501" cy="292851"/>
                </a:xfrm>
                <a:prstGeom prst="rect">
                  <a:avLst/>
                </a:prstGeom>
              </p:spPr>
            </p:pic>
            <p:sp>
              <p:nvSpPr>
                <p:cNvPr id="233" name="TextBox 232"/>
                <p:cNvSpPr txBox="1"/>
                <p:nvPr/>
              </p:nvSpPr>
              <p:spPr>
                <a:xfrm>
                  <a:off x="5905586" y="2551425"/>
                  <a:ext cx="1753087" cy="583185"/>
                </a:xfrm>
                <a:prstGeom prst="rect">
                  <a:avLst/>
                </a:prstGeom>
                <a:noFill/>
              </p:spPr>
              <p:txBody>
                <a:bodyPr wrap="square" rtlCol="0">
                  <a:spAutoFit/>
                </a:bodyPr>
                <a:lstStyle/>
                <a:p>
                  <a:r>
                    <a:rPr lang="en-US" sz="2000" dirty="0"/>
                    <a:t>Eliminated due to extrapolation</a:t>
                  </a:r>
                </a:p>
              </p:txBody>
            </p:sp>
          </p:grpSp>
        </p:grpSp>
        <p:grpSp>
          <p:nvGrpSpPr>
            <p:cNvPr id="224" name="Group 223"/>
            <p:cNvGrpSpPr/>
            <p:nvPr/>
          </p:nvGrpSpPr>
          <p:grpSpPr>
            <a:xfrm>
              <a:off x="5637743" y="2883610"/>
              <a:ext cx="2341617" cy="810897"/>
              <a:chOff x="5391008" y="2920061"/>
              <a:chExt cx="2341617" cy="810897"/>
            </a:xfrm>
          </p:grpSpPr>
          <p:pic>
            <p:nvPicPr>
              <p:cNvPr id="225" name="Picture 224"/>
              <p:cNvPicPr>
                <a:picLocks/>
              </p:cNvPicPr>
              <p:nvPr/>
            </p:nvPicPr>
            <p:blipFill>
              <a:blip r:embed="rId22"/>
              <a:stretch>
                <a:fillRect/>
              </a:stretch>
            </p:blipFill>
            <p:spPr>
              <a:xfrm>
                <a:off x="7228933" y="3416426"/>
                <a:ext cx="503692" cy="314532"/>
              </a:xfrm>
              <a:prstGeom prst="rect">
                <a:avLst/>
              </a:prstGeom>
            </p:spPr>
          </p:pic>
          <p:pic>
            <p:nvPicPr>
              <p:cNvPr id="226" name="Picture 225"/>
              <p:cNvPicPr>
                <a:picLocks/>
              </p:cNvPicPr>
              <p:nvPr/>
            </p:nvPicPr>
            <p:blipFill>
              <a:blip r:embed="rId23"/>
              <a:stretch>
                <a:fillRect/>
              </a:stretch>
            </p:blipFill>
            <p:spPr>
              <a:xfrm>
                <a:off x="5394016" y="2920061"/>
                <a:ext cx="515522" cy="338853"/>
              </a:xfrm>
              <a:prstGeom prst="rect">
                <a:avLst/>
              </a:prstGeom>
            </p:spPr>
          </p:pic>
          <p:pic>
            <p:nvPicPr>
              <p:cNvPr id="227" name="Picture 226"/>
              <p:cNvPicPr>
                <a:picLocks/>
              </p:cNvPicPr>
              <p:nvPr/>
            </p:nvPicPr>
            <p:blipFill>
              <a:blip r:embed="rId24"/>
              <a:stretch>
                <a:fillRect/>
              </a:stretch>
            </p:blipFill>
            <p:spPr>
              <a:xfrm>
                <a:off x="5391008" y="3407234"/>
                <a:ext cx="538990" cy="320732"/>
              </a:xfrm>
              <a:prstGeom prst="rect">
                <a:avLst/>
              </a:prstGeom>
            </p:spPr>
          </p:pic>
          <p:pic>
            <p:nvPicPr>
              <p:cNvPr id="228" name="Picture 227"/>
              <p:cNvPicPr>
                <a:picLocks noChangeAspect="1"/>
              </p:cNvPicPr>
              <p:nvPr/>
            </p:nvPicPr>
            <p:blipFill>
              <a:blip r:embed="rId25"/>
              <a:stretch>
                <a:fillRect/>
              </a:stretch>
            </p:blipFill>
            <p:spPr>
              <a:xfrm>
                <a:off x="7259071" y="2981016"/>
                <a:ext cx="450089" cy="293662"/>
              </a:xfrm>
              <a:prstGeom prst="rect">
                <a:avLst/>
              </a:prstGeom>
            </p:spPr>
          </p:pic>
        </p:grpSp>
      </p:grpSp>
      <p:pic>
        <p:nvPicPr>
          <p:cNvPr id="131" name="Picture 13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32599" y="31996708"/>
            <a:ext cx="2057404" cy="2081788"/>
          </a:xfrm>
          <a:prstGeom prst="rect">
            <a:avLst/>
          </a:prstGeom>
        </p:spPr>
      </p:pic>
      <p:pic>
        <p:nvPicPr>
          <p:cNvPr id="132" name="Picture 131"/>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506682" y="31996708"/>
            <a:ext cx="2057404" cy="2081788"/>
          </a:xfrm>
          <a:prstGeom prst="rect">
            <a:avLst/>
          </a:prstGeom>
        </p:spPr>
      </p:pic>
      <p:pic>
        <p:nvPicPr>
          <p:cNvPr id="133" name="Picture 13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6047043" y="31996708"/>
            <a:ext cx="2057404" cy="2081788"/>
          </a:xfrm>
          <a:prstGeom prst="rect">
            <a:avLst/>
          </a:prstGeom>
        </p:spPr>
      </p:pic>
      <p:pic>
        <p:nvPicPr>
          <p:cNvPr id="134" name="Picture 133"/>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588564" y="31996708"/>
            <a:ext cx="2057404" cy="2081788"/>
          </a:xfrm>
          <a:prstGeom prst="rect">
            <a:avLst/>
          </a:prstGeom>
        </p:spPr>
      </p:pic>
      <p:pic>
        <p:nvPicPr>
          <p:cNvPr id="136" name="Shape 50"/>
          <p:cNvPicPr preferRelativeResize="0"/>
          <p:nvPr/>
        </p:nvPicPr>
        <p:blipFill rotWithShape="1">
          <a:blip r:embed="rId27">
            <a:alphaModFix/>
          </a:blip>
          <a:srcRect l="15082" t="10594" r="21686" b="23260"/>
          <a:stretch/>
        </p:blipFill>
        <p:spPr>
          <a:xfrm>
            <a:off x="1238341" y="32214642"/>
            <a:ext cx="1645920" cy="1645920"/>
          </a:xfrm>
          <a:prstGeom prst="ellipse">
            <a:avLst/>
          </a:prstGeom>
          <a:noFill/>
          <a:ln>
            <a:noFill/>
          </a:ln>
        </p:spPr>
      </p:pic>
      <p:pic>
        <p:nvPicPr>
          <p:cNvPr id="137" name="Shape 51"/>
          <p:cNvPicPr preferRelativeResize="0"/>
          <p:nvPr/>
        </p:nvPicPr>
        <p:blipFill rotWithShape="1">
          <a:blip r:embed="rId28">
            <a:alphaModFix/>
          </a:blip>
          <a:srcRect l="14755" t="9823" r="13792" b="13070"/>
          <a:stretch/>
        </p:blipFill>
        <p:spPr>
          <a:xfrm>
            <a:off x="6252785" y="32214642"/>
            <a:ext cx="1645920" cy="1645920"/>
          </a:xfrm>
          <a:prstGeom prst="ellipse">
            <a:avLst/>
          </a:prstGeom>
          <a:noFill/>
          <a:ln>
            <a:noFill/>
          </a:ln>
        </p:spPr>
      </p:pic>
      <p:pic>
        <p:nvPicPr>
          <p:cNvPr id="138" name="Shape 52"/>
          <p:cNvPicPr preferRelativeResize="0"/>
          <p:nvPr/>
        </p:nvPicPr>
        <p:blipFill rotWithShape="1">
          <a:blip r:embed="rId29">
            <a:alphaModFix/>
          </a:blip>
          <a:srcRect l="14113" t="11070" r="3763" b="3461"/>
          <a:stretch/>
        </p:blipFill>
        <p:spPr>
          <a:xfrm>
            <a:off x="8794306" y="32214642"/>
            <a:ext cx="1645920" cy="1645920"/>
          </a:xfrm>
          <a:prstGeom prst="ellipse">
            <a:avLst/>
          </a:prstGeom>
          <a:noFill/>
          <a:ln>
            <a:noFill/>
          </a:ln>
        </p:spPr>
      </p:pic>
      <p:sp>
        <p:nvSpPr>
          <p:cNvPr id="142" name="Shape 37"/>
          <p:cNvSpPr txBox="1"/>
          <p:nvPr/>
        </p:nvSpPr>
        <p:spPr>
          <a:xfrm>
            <a:off x="625176" y="34075564"/>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700" b="0" u="none" dirty="0">
                <a:solidFill>
                  <a:schemeClr val="dk1"/>
                </a:solidFill>
                <a:latin typeface="Garamond"/>
                <a:ea typeface="Garamond"/>
                <a:cs typeface="Garamond"/>
                <a:sym typeface="Garamond"/>
              </a:rPr>
              <a:t>Emma Hatcher</a:t>
            </a:r>
          </a:p>
          <a:p>
            <a:pPr marL="0" marR="0" lvl="0" indent="0" algn="ctr" rtl="0">
              <a:lnSpc>
                <a:spcPct val="100000"/>
              </a:lnSpc>
              <a:spcBef>
                <a:spcPts val="0"/>
              </a:spcBef>
              <a:buClr>
                <a:schemeClr val="dk1"/>
              </a:buClr>
              <a:buSzPct val="25000"/>
              <a:buFont typeface="Arial"/>
              <a:buNone/>
            </a:pPr>
            <a:r>
              <a:rPr lang="en-US" sz="2700" b="0" u="none" dirty="0" smtClean="0">
                <a:solidFill>
                  <a:schemeClr val="dk1"/>
                </a:solidFill>
                <a:latin typeface="Garamond"/>
                <a:ea typeface="Garamond"/>
                <a:cs typeface="Garamond"/>
                <a:sym typeface="Garamond"/>
              </a:rPr>
              <a:t>(Project Lead)</a:t>
            </a:r>
            <a:endParaRPr lang="en-US" sz="2700" b="0" u="none" dirty="0">
              <a:solidFill>
                <a:schemeClr val="dk1"/>
              </a:solidFill>
              <a:latin typeface="Garamond"/>
              <a:ea typeface="Garamond"/>
              <a:cs typeface="Garamond"/>
              <a:sym typeface="Garamond"/>
            </a:endParaRPr>
          </a:p>
        </p:txBody>
      </p:sp>
      <p:sp>
        <p:nvSpPr>
          <p:cNvPr id="143" name="Shape 38"/>
          <p:cNvSpPr txBox="1"/>
          <p:nvPr/>
        </p:nvSpPr>
        <p:spPr>
          <a:xfrm>
            <a:off x="5828046" y="34075564"/>
            <a:ext cx="2495398" cy="6932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Audrey Martinez</a:t>
            </a:r>
          </a:p>
        </p:txBody>
      </p:sp>
      <p:sp>
        <p:nvSpPr>
          <p:cNvPr id="145" name="Shape 39"/>
          <p:cNvSpPr txBox="1"/>
          <p:nvPr/>
        </p:nvSpPr>
        <p:spPr>
          <a:xfrm>
            <a:off x="8561634" y="34075564"/>
            <a:ext cx="2111264" cy="551752"/>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chemeClr val="dk1"/>
              </a:buClr>
              <a:buSzPct val="25000"/>
              <a:buFont typeface="Arial"/>
              <a:buNone/>
            </a:pPr>
            <a:r>
              <a:rPr lang="en-US" sz="2700" b="0" u="none" dirty="0">
                <a:solidFill>
                  <a:schemeClr val="dk1"/>
                </a:solidFill>
                <a:latin typeface="Garamond"/>
                <a:ea typeface="Garamond"/>
                <a:cs typeface="Garamond"/>
                <a:sym typeface="Garamond"/>
              </a:rPr>
              <a:t>Tim Mayer</a:t>
            </a:r>
          </a:p>
        </p:txBody>
      </p:sp>
      <p:sp>
        <p:nvSpPr>
          <p:cNvPr id="146" name="Shape 43"/>
          <p:cNvSpPr txBox="1"/>
          <p:nvPr/>
        </p:nvSpPr>
        <p:spPr>
          <a:xfrm>
            <a:off x="3385377" y="34075564"/>
            <a:ext cx="2300014" cy="50938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700" b="0" u="none" dirty="0">
                <a:solidFill>
                  <a:schemeClr val="dk1"/>
                </a:solidFill>
                <a:latin typeface="Garamond"/>
                <a:ea typeface="Garamond"/>
                <a:cs typeface="Garamond"/>
                <a:sym typeface="Garamond"/>
              </a:rPr>
              <a:t>Sarah </a:t>
            </a:r>
            <a:r>
              <a:rPr lang="en-US" sz="2700" b="0" u="none" dirty="0" smtClean="0">
                <a:solidFill>
                  <a:schemeClr val="dk1"/>
                </a:solidFill>
                <a:latin typeface="Garamond"/>
                <a:ea typeface="Garamond"/>
                <a:cs typeface="Garamond"/>
                <a:sym typeface="Garamond"/>
              </a:rPr>
              <a:t>Carroll</a:t>
            </a:r>
            <a:endParaRPr lang="en-US" sz="2700" b="0" u="none" dirty="0">
              <a:solidFill>
                <a:schemeClr val="dk1"/>
              </a:solidFill>
              <a:latin typeface="Garamond"/>
              <a:ea typeface="Garamond"/>
              <a:cs typeface="Garamond"/>
              <a:sym typeface="Garamond"/>
            </a:endParaRPr>
          </a:p>
        </p:txBody>
      </p:sp>
      <p:pic>
        <p:nvPicPr>
          <p:cNvPr id="147" name="Picture 146"/>
          <p:cNvPicPr>
            <a:picLocks noChangeAspect="1"/>
          </p:cNvPicPr>
          <p:nvPr/>
        </p:nvPicPr>
        <p:blipFill rotWithShape="1">
          <a:blip r:embed="rId30" cstate="print">
            <a:extLst>
              <a:ext uri="{28A0092B-C50C-407E-A947-70E740481C1C}">
                <a14:useLocalDpi xmlns:a14="http://schemas.microsoft.com/office/drawing/2010/main" val="0"/>
              </a:ext>
            </a:extLst>
          </a:blip>
          <a:srcRect l="48848" t="31556" r="40565" b="54161"/>
          <a:stretch/>
        </p:blipFill>
        <p:spPr>
          <a:xfrm>
            <a:off x="3721994" y="32214642"/>
            <a:ext cx="1626781" cy="1645920"/>
          </a:xfrm>
          <a:prstGeom prst="ellipse">
            <a:avLst/>
          </a:prstGeom>
        </p:spPr>
      </p:pic>
    </p:spTree>
    <p:extLst>
      <p:ext uri="{BB962C8B-B14F-4D97-AF65-F5344CB8AC3E}">
        <p14:creationId xmlns:p14="http://schemas.microsoft.com/office/powerpoint/2010/main" val="18322251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7412</TotalTime>
  <Words>667</Words>
  <Application>Microsoft Office PowerPoint</Application>
  <PresentationFormat>Custom</PresentationFormat>
  <Paragraphs>92</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Miller, Tiffani N. (LARC-E3)[SSAI DEVELOP]</cp:lastModifiedBy>
  <cp:revision>210</cp:revision>
  <dcterms:created xsi:type="dcterms:W3CDTF">2017-06-02T16:06:25Z</dcterms:created>
  <dcterms:modified xsi:type="dcterms:W3CDTF">2017-08-23T20:22:18Z</dcterms:modified>
</cp:coreProperties>
</file>