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4"/>
  </p:notesMasterIdLst>
  <p:sldIdLst>
    <p:sldId id="256" r:id="rId2"/>
    <p:sldId id="258" r:id="rId3"/>
  </p:sldIdLst>
  <p:sldSz cx="27432000" cy="36576000"/>
  <p:notesSz cx="6858000" cy="9144000"/>
  <p:embeddedFontLst>
    <p:embeddedFont>
      <p:font typeface="Questrial" panose="020B0604020202020204" charset="0"/>
      <p:regular r:id="rId5"/>
    </p:embeddedFont>
    <p:embeddedFont>
      <p:font typeface="Garamond" panose="02020404030301010803" pitchFamily="18" charset="0"/>
      <p:regular r:id="rId6"/>
      <p:bold r:id="rId7"/>
      <p:italic r:id="rId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6" autoAdjust="0"/>
  </p:normalViewPr>
  <p:slideViewPr>
    <p:cSldViewPr snapToGrid="0">
      <p:cViewPr>
        <p:scale>
          <a:sx n="40" d="100"/>
          <a:sy n="40" d="100"/>
        </p:scale>
        <p:origin x="60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9T09:36:40.297" idx="1">
    <p:pos x="9155" y="2910"/>
    <p:text>?</p:text>
    <p:extLst>
      <p:ext uri="{C676402C-5697-4E1C-873F-D02D1690AC5C}">
        <p15:threadingInfo xmlns:p15="http://schemas.microsoft.com/office/powerpoint/2012/main" timeZoneBias="240"/>
      </p:ext>
    </p:extLst>
  </p:cm>
  <p:cm authorId="1" dt="2015-10-09T09:37:37.177" idx="2">
    <p:pos x="16677" y="3802"/>
    <p:text>The legend text needs to be bigger - also the the rio lempa text - why are there borders in La Mancomunidad? Do they represent different regions? Should you include that information in the caption?</p:text>
    <p:extLst>
      <p:ext uri="{C676402C-5697-4E1C-873F-D02D1690AC5C}">
        <p15:threadingInfo xmlns:p15="http://schemas.microsoft.com/office/powerpoint/2012/main" timeZoneBias="240"/>
      </p:ext>
    </p:extLst>
  </p:cm>
  <p:cm authorId="1" dt="2015-10-09T09:39:08.527" idx="3">
    <p:pos x="1304" y="8792"/>
    <p:text>The black text is a little difficult to read on the dark green hexagons</p:text>
    <p:extLst>
      <p:ext uri="{C676402C-5697-4E1C-873F-D02D1690AC5C}">
        <p15:threadingInfo xmlns:p15="http://schemas.microsoft.com/office/powerpoint/2012/main" timeZoneBias="240"/>
      </p:ext>
    </p:extLst>
  </p:cm>
  <p:cm authorId="1" dt="2015-10-09T09:39:40.803" idx="4">
    <p:pos x="1834" y="6563"/>
    <p:text>cool idea for the methodology, looking forward to seeing the finished product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42688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5" name="Shape 6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59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828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7209" y="6036101"/>
            <a:ext cx="8118076" cy="10505747"/>
          </a:xfrm>
          <a:prstGeom prst="rect">
            <a:avLst/>
          </a:prstGeom>
        </p:spPr>
      </p:pic>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3600" b="1" i="0" u="none" strike="noStrike" cap="none" baseline="0">
              <a:solidFill>
                <a:schemeClr val="dk1"/>
              </a:solidFill>
              <a:latin typeface="Questrial"/>
              <a:ea typeface="Questrial"/>
              <a:cs typeface="Questrial"/>
              <a:sym typeface="Questrial"/>
            </a:endParaRP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lvl="0">
              <a:lnSpc>
                <a:spcPct val="90000"/>
              </a:lnSpc>
              <a:buClr>
                <a:schemeClr val="dk1"/>
              </a:buClr>
            </a:pPr>
            <a:r>
              <a:rPr lang="en-US" dirty="0"/>
              <a:t>Utilizing NASA Earth Observations to Develop a Historically Based Trajectory of </a:t>
            </a:r>
            <a:endParaRPr lang="en-US" dirty="0" smtClean="0"/>
          </a:p>
          <a:p>
            <a:pPr lvl="0">
              <a:lnSpc>
                <a:spcPct val="90000"/>
              </a:lnSpc>
              <a:buClr>
                <a:schemeClr val="dk1"/>
              </a:buClr>
            </a:pPr>
            <a:r>
              <a:rPr lang="en-US" dirty="0" smtClean="0"/>
              <a:t>Deforestation </a:t>
            </a:r>
            <a:r>
              <a:rPr lang="en-US" dirty="0"/>
              <a:t>and Degradation in El Salvador</a:t>
            </a:r>
            <a:endParaRPr sz="3600" b="0" i="0" u="none" strike="noStrike" cap="none" baseline="0" dirty="0">
              <a:solidFill>
                <a:schemeClr val="dk1"/>
              </a:solidFill>
              <a:latin typeface="Questrial"/>
              <a:ea typeface="Questrial"/>
              <a:cs typeface="Questrial"/>
              <a:sym typeface="Questrial"/>
            </a:endParaRP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t>El Salvador Ecological Forecasting</a:t>
            </a:r>
          </a:p>
        </p:txBody>
      </p:sp>
      <p:sp>
        <p:nvSpPr>
          <p:cNvPr id="18" name="Shape 18"/>
          <p:cNvSpPr txBox="1"/>
          <p:nvPr/>
        </p:nvSpPr>
        <p:spPr>
          <a:xfrm>
            <a:off x="9264978" y="31937724"/>
            <a:ext cx="82296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Use a professional-looking photo.</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Individual headshots are ok, if they aren’t pixelated and are all the same size.</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Include a caption that states the team members’ names.</a:t>
            </a:r>
          </a:p>
        </p:txBody>
      </p:sp>
      <p:sp>
        <p:nvSpPr>
          <p:cNvPr id="19" name="Shape 19"/>
          <p:cNvSpPr txBox="1"/>
          <p:nvPr/>
        </p:nvSpPr>
        <p:spPr>
          <a:xfrm>
            <a:off x="18287998" y="21924572"/>
            <a:ext cx="8229600" cy="6173099"/>
          </a:xfrm>
          <a:prstGeom prst="rect">
            <a:avLst/>
          </a:prstGeom>
          <a:noFill/>
          <a:ln>
            <a:noFill/>
          </a:ln>
        </p:spPr>
        <p:txBody>
          <a:bodyPr lIns="91425" tIns="45700" rIns="91425" bIns="45700" anchor="t" anchorCtr="0">
            <a:noAutofit/>
          </a:bodyPr>
          <a:lstStyle/>
          <a:p>
            <a:pPr lvl="0" rtl="0">
              <a:buClr>
                <a:srgbClr val="000000"/>
              </a:buClr>
              <a:buSzPct val="40740"/>
              <a:buFont typeface="Arial"/>
              <a:buNone/>
            </a:pPr>
            <a:r>
              <a:rPr lang="en-US" sz="2700" b="1" dirty="0">
                <a:solidFill>
                  <a:schemeClr val="dk1"/>
                </a:solidFill>
                <a:latin typeface="Garamond"/>
                <a:ea typeface="Garamond"/>
                <a:cs typeface="Garamond"/>
                <a:sym typeface="Garamond"/>
              </a:rPr>
              <a:t>Collaborator:</a:t>
            </a:r>
          </a:p>
          <a:p>
            <a:pPr lvl="0" rtl="0">
              <a:buClr>
                <a:srgbClr val="000000"/>
              </a:buClr>
              <a:buSzPct val="40740"/>
              <a:buFont typeface="Arial"/>
              <a:buNone/>
            </a:pPr>
            <a:r>
              <a:rPr lang="en-US" sz="2700" dirty="0">
                <a:solidFill>
                  <a:schemeClr val="dk1"/>
                </a:solidFill>
                <a:latin typeface="Garamond"/>
                <a:ea typeface="Garamond"/>
                <a:cs typeface="Garamond"/>
                <a:sym typeface="Garamond"/>
              </a:rPr>
              <a:t>The Earth Institute, Columbia University (ABES Project) POC: Dr. Sean </a:t>
            </a:r>
            <a:r>
              <a:rPr lang="en-US" sz="2700" dirty="0" err="1">
                <a:solidFill>
                  <a:schemeClr val="dk1"/>
                </a:solidFill>
                <a:latin typeface="Garamond"/>
                <a:ea typeface="Garamond"/>
                <a:cs typeface="Garamond"/>
                <a:sym typeface="Garamond"/>
              </a:rPr>
              <a:t>Smukler</a:t>
            </a:r>
            <a:r>
              <a:rPr lang="en-US" sz="2700" dirty="0">
                <a:solidFill>
                  <a:schemeClr val="dk1"/>
                </a:solidFill>
                <a:latin typeface="Garamond"/>
                <a:ea typeface="Garamond"/>
                <a:cs typeface="Garamond"/>
                <a:sym typeface="Garamond"/>
              </a:rPr>
              <a:t>, Assistant Professor &amp; Sean Kearney, PhD student, University of British Columbia</a:t>
            </a:r>
          </a:p>
          <a:p>
            <a:pPr lvl="0" rtl="0">
              <a:buClr>
                <a:srgbClr val="000000"/>
              </a:buClr>
              <a:buFont typeface="Arial"/>
              <a:buNone/>
            </a:pPr>
            <a:endParaRPr sz="2700" dirty="0">
              <a:solidFill>
                <a:schemeClr val="dk1"/>
              </a:solidFill>
              <a:latin typeface="Garamond"/>
              <a:ea typeface="Garamond"/>
              <a:cs typeface="Garamond"/>
              <a:sym typeface="Garamond"/>
            </a:endParaRPr>
          </a:p>
          <a:p>
            <a:pPr lvl="0" rtl="0">
              <a:buClr>
                <a:srgbClr val="000000"/>
              </a:buClr>
              <a:buSzPct val="40740"/>
              <a:buFont typeface="Arial"/>
              <a:buNone/>
            </a:pPr>
            <a:r>
              <a:rPr lang="en-US" sz="2700" b="1" dirty="0">
                <a:solidFill>
                  <a:schemeClr val="dk1"/>
                </a:solidFill>
                <a:latin typeface="Garamond"/>
                <a:ea typeface="Garamond"/>
                <a:cs typeface="Garamond"/>
                <a:sym typeface="Garamond"/>
              </a:rPr>
              <a:t>End Users:</a:t>
            </a:r>
          </a:p>
          <a:p>
            <a:pPr lvl="0" rtl="0">
              <a:buClr>
                <a:srgbClr val="000000"/>
              </a:buClr>
              <a:buSzPct val="40740"/>
              <a:buFont typeface="Arial"/>
              <a:buNone/>
            </a:pPr>
            <a:r>
              <a:rPr lang="en-US" sz="2700" dirty="0">
                <a:solidFill>
                  <a:schemeClr val="dk1"/>
                </a:solidFill>
                <a:latin typeface="Garamond"/>
                <a:ea typeface="Garamond"/>
                <a:cs typeface="Garamond"/>
                <a:sym typeface="Garamond"/>
              </a:rPr>
              <a:t>La </a:t>
            </a:r>
            <a:r>
              <a:rPr lang="en-US" sz="2700" dirty="0" err="1">
                <a:solidFill>
                  <a:schemeClr val="dk1"/>
                </a:solidFill>
                <a:latin typeface="Garamond"/>
                <a:ea typeface="Garamond"/>
                <a:cs typeface="Garamond"/>
                <a:sym typeface="Garamond"/>
              </a:rPr>
              <a:t>Mancomunidad</a:t>
            </a:r>
            <a:r>
              <a:rPr lang="en-US" sz="2700" dirty="0">
                <a:solidFill>
                  <a:schemeClr val="dk1"/>
                </a:solidFill>
                <a:latin typeface="Garamond"/>
                <a:ea typeface="Garamond"/>
                <a:cs typeface="Garamond"/>
                <a:sym typeface="Garamond"/>
              </a:rPr>
              <a:t> La </a:t>
            </a:r>
            <a:r>
              <a:rPr lang="en-US" sz="2700" dirty="0" err="1">
                <a:solidFill>
                  <a:schemeClr val="dk1"/>
                </a:solidFill>
                <a:latin typeface="Garamond"/>
                <a:ea typeface="Garamond"/>
                <a:cs typeface="Garamond"/>
                <a:sym typeface="Garamond"/>
              </a:rPr>
              <a:t>Montañona</a:t>
            </a:r>
            <a:r>
              <a:rPr lang="en-US" sz="2700" dirty="0">
                <a:solidFill>
                  <a:schemeClr val="dk1"/>
                </a:solidFill>
                <a:latin typeface="Garamond"/>
                <a:ea typeface="Garamond"/>
                <a:cs typeface="Garamond"/>
                <a:sym typeface="Garamond"/>
              </a:rPr>
              <a:t>, Chalatenango, El Salvador POC: Arnulfo Alberto, Director</a:t>
            </a:r>
          </a:p>
          <a:p>
            <a:pPr lvl="0" rtl="0">
              <a:buClr>
                <a:srgbClr val="000000"/>
              </a:buClr>
              <a:buFont typeface="Arial"/>
              <a:buNone/>
            </a:pPr>
            <a:endParaRPr sz="2700" dirty="0">
              <a:solidFill>
                <a:schemeClr val="dk1"/>
              </a:solidFill>
              <a:latin typeface="Garamond"/>
              <a:ea typeface="Garamond"/>
              <a:cs typeface="Garamond"/>
              <a:sym typeface="Garamond"/>
            </a:endParaRPr>
          </a:p>
          <a:p>
            <a:pPr lvl="0" rtl="0">
              <a:buClr>
                <a:srgbClr val="000000"/>
              </a:buClr>
              <a:buSzPct val="40740"/>
              <a:buFont typeface="Arial"/>
              <a:buNone/>
            </a:pPr>
            <a:r>
              <a:rPr lang="en-US" sz="2700" dirty="0" err="1">
                <a:solidFill>
                  <a:schemeClr val="dk1"/>
                </a:solidFill>
                <a:latin typeface="Garamond"/>
                <a:ea typeface="Garamond"/>
                <a:cs typeface="Garamond"/>
                <a:sym typeface="Garamond"/>
              </a:rPr>
              <a:t>Ministerio</a:t>
            </a:r>
            <a:r>
              <a:rPr lang="en-US" sz="2700" dirty="0">
                <a:solidFill>
                  <a:schemeClr val="dk1"/>
                </a:solidFill>
                <a:latin typeface="Garamond"/>
                <a:ea typeface="Garamond"/>
                <a:cs typeface="Garamond"/>
                <a:sym typeface="Garamond"/>
              </a:rPr>
              <a:t> de Medio </a:t>
            </a:r>
            <a:r>
              <a:rPr lang="en-US" sz="2700" dirty="0" err="1">
                <a:solidFill>
                  <a:schemeClr val="dk1"/>
                </a:solidFill>
                <a:latin typeface="Garamond"/>
                <a:ea typeface="Garamond"/>
                <a:cs typeface="Garamond"/>
                <a:sym typeface="Garamond"/>
              </a:rPr>
              <a:t>Ambiente</a:t>
            </a:r>
            <a:r>
              <a:rPr lang="en-US" sz="2700" dirty="0">
                <a:solidFill>
                  <a:schemeClr val="dk1"/>
                </a:solidFill>
                <a:latin typeface="Garamond"/>
                <a:ea typeface="Garamond"/>
                <a:cs typeface="Garamond"/>
                <a:sym typeface="Garamond"/>
              </a:rPr>
              <a:t> y </a:t>
            </a:r>
            <a:r>
              <a:rPr lang="en-US" sz="2700" dirty="0" err="1">
                <a:solidFill>
                  <a:schemeClr val="dk1"/>
                </a:solidFill>
                <a:latin typeface="Garamond"/>
                <a:ea typeface="Garamond"/>
                <a:cs typeface="Garamond"/>
                <a:sym typeface="Garamond"/>
              </a:rPr>
              <a:t>Recursos</a:t>
            </a:r>
            <a:r>
              <a:rPr lang="en-US" sz="2700" dirty="0">
                <a:solidFill>
                  <a:schemeClr val="dk1"/>
                </a:solidFill>
                <a:latin typeface="Garamond"/>
                <a:ea typeface="Garamond"/>
                <a:cs typeface="Garamond"/>
                <a:sym typeface="Garamond"/>
              </a:rPr>
              <a:t> </a:t>
            </a:r>
            <a:r>
              <a:rPr lang="en-US" sz="2700" dirty="0" err="1">
                <a:solidFill>
                  <a:schemeClr val="dk1"/>
                </a:solidFill>
                <a:latin typeface="Garamond"/>
                <a:ea typeface="Garamond"/>
                <a:cs typeface="Garamond"/>
                <a:sym typeface="Garamond"/>
              </a:rPr>
              <a:t>Naturales</a:t>
            </a:r>
            <a:r>
              <a:rPr lang="en-US" sz="2700" dirty="0">
                <a:solidFill>
                  <a:schemeClr val="dk1"/>
                </a:solidFill>
                <a:latin typeface="Garamond"/>
                <a:ea typeface="Garamond"/>
                <a:cs typeface="Garamond"/>
                <a:sym typeface="Garamond"/>
              </a:rPr>
              <a:t> (MARN), El Salvador POC: Giovanni Molina, Geo-environmental Information Systems Manager</a:t>
            </a:r>
          </a:p>
        </p:txBody>
      </p:sp>
      <p:sp>
        <p:nvSpPr>
          <p:cNvPr id="20" name="Shape 20"/>
          <p:cNvSpPr txBox="1"/>
          <p:nvPr/>
        </p:nvSpPr>
        <p:spPr>
          <a:xfrm>
            <a:off x="18287998" y="31630918"/>
            <a:ext cx="8229600" cy="3338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Include anyone who has helped you with the project.</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If this is a continuation project, credit the previous team members and contributors.</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If you are including affiliations, use DEVELOP as the affiliation for a </a:t>
            </a:r>
            <a:r>
              <a:rPr lang="en-US" sz="2700" b="0" i="0" u="none" strike="noStrike" cap="none" baseline="0" dirty="0" err="1">
                <a:solidFill>
                  <a:schemeClr val="dk1"/>
                </a:solidFill>
                <a:latin typeface="Garamond"/>
                <a:ea typeface="Garamond"/>
                <a:cs typeface="Garamond"/>
                <a:sym typeface="Garamond"/>
              </a:rPr>
              <a:t>DEVELOPer</a:t>
            </a:r>
            <a:r>
              <a:rPr lang="en-US" sz="2700" b="0" i="0" u="none" strike="noStrike" cap="none" baseline="0" dirty="0">
                <a:solidFill>
                  <a:schemeClr val="dk1"/>
                </a:solidFill>
                <a:latin typeface="Garamond"/>
                <a:ea typeface="Garamond"/>
                <a:cs typeface="Garamond"/>
                <a:sym typeface="Garamond"/>
              </a:rPr>
              <a:t> or former </a:t>
            </a:r>
            <a:r>
              <a:rPr lang="en-US" sz="2700" b="0" i="0" u="none" strike="noStrike" cap="none" baseline="0" dirty="0" err="1">
                <a:solidFill>
                  <a:schemeClr val="dk1"/>
                </a:solidFill>
                <a:latin typeface="Garamond"/>
                <a:ea typeface="Garamond"/>
                <a:cs typeface="Garamond"/>
                <a:sym typeface="Garamond"/>
              </a:rPr>
              <a:t>DEVELOPer</a:t>
            </a:r>
            <a:r>
              <a:rPr lang="en-US" sz="2700" b="0" i="0" u="none" strike="noStrike" cap="none" baseline="0" dirty="0">
                <a:solidFill>
                  <a:schemeClr val="dk1"/>
                </a:solidFill>
                <a:latin typeface="Garamond"/>
                <a:ea typeface="Garamond"/>
                <a:cs typeface="Garamond"/>
                <a:sym typeface="Garamond"/>
              </a:rPr>
              <a:t>—not their school or former school.</a:t>
            </a:r>
          </a:p>
        </p:txBody>
      </p:sp>
      <p:sp>
        <p:nvSpPr>
          <p:cNvPr id="21" name="Shape 21"/>
          <p:cNvSpPr txBox="1"/>
          <p:nvPr/>
        </p:nvSpPr>
        <p:spPr>
          <a:xfrm>
            <a:off x="914400" y="27643210"/>
            <a:ext cx="169164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a:solidFill>
                  <a:schemeClr val="dk1"/>
                </a:solidFill>
                <a:latin typeface="Garamond"/>
                <a:ea typeface="Garamond"/>
                <a:cs typeface="Garamond"/>
                <a:sym typeface="Garamond"/>
              </a:rPr>
              <a:t>Use images.</a:t>
            </a:r>
          </a:p>
          <a:p>
            <a:pPr marL="0" marR="0" lvl="0" indent="0" algn="l" rtl="0">
              <a:lnSpc>
                <a:spcPct val="90000"/>
              </a:lnSpc>
              <a:spcBef>
                <a:spcPts val="1800"/>
              </a:spcBef>
              <a:buClr>
                <a:schemeClr val="dk1"/>
              </a:buClr>
              <a:buSzPct val="25000"/>
              <a:buFont typeface="Arial"/>
              <a:buNone/>
            </a:pPr>
            <a:r>
              <a:rPr lang="en-US" sz="2700" b="0" i="0" u="none" strike="noStrike" cap="none" baseline="0">
                <a:solidFill>
                  <a:schemeClr val="dk1"/>
                </a:solidFill>
                <a:latin typeface="Garamond"/>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baseline="0">
                <a:solidFill>
                  <a:schemeClr val="dk1"/>
                </a:solidFill>
                <a:latin typeface="Garamond"/>
                <a:ea typeface="Garamond"/>
                <a:cs typeface="Garamond"/>
                <a:sym typeface="Garamond"/>
              </a:rPr>
              <a:t>No bullets.</a:t>
            </a:r>
          </a:p>
        </p:txBody>
      </p:sp>
      <p:sp>
        <p:nvSpPr>
          <p:cNvPr id="22" name="Shape 22"/>
          <p:cNvSpPr txBox="1"/>
          <p:nvPr/>
        </p:nvSpPr>
        <p:spPr>
          <a:xfrm>
            <a:off x="914400" y="31948800"/>
            <a:ext cx="8229600" cy="4653600"/>
          </a:xfrm>
          <a:prstGeom prst="rect">
            <a:avLst/>
          </a:prstGeom>
          <a:noFill/>
          <a:ln>
            <a:noFill/>
          </a:ln>
        </p:spPr>
        <p:txBody>
          <a:bodyPr lIns="91425" tIns="45700" rIns="91425" bIns="45700" anchor="t" anchorCtr="0">
            <a:noAutofit/>
          </a:bodyPr>
          <a:lstStyle/>
          <a:p>
            <a:pPr marL="347663" marR="0" lvl="0" indent="-347663" algn="l" rtl="0">
              <a:lnSpc>
                <a:spcPct val="90000"/>
              </a:lnSpc>
              <a:spcBef>
                <a:spcPts val="0"/>
              </a:spcBef>
              <a:buClr>
                <a:schemeClr val="accent1"/>
              </a:buClr>
              <a:buSzPct val="100000"/>
              <a:buFont typeface="Arial"/>
              <a:buChar char="4"/>
            </a:pPr>
            <a:r>
              <a:rPr lang="en-US" sz="2700" b="0" i="0" u="none" strike="noStrike" cap="none" baseline="0" dirty="0">
                <a:solidFill>
                  <a:schemeClr val="dk1"/>
                </a:solidFill>
                <a:latin typeface="Garamond"/>
                <a:ea typeface="Garamond"/>
                <a:cs typeface="Garamond"/>
                <a:sym typeface="Garamond"/>
              </a:rPr>
              <a:t>Use bullets.</a:t>
            </a:r>
          </a:p>
          <a:p>
            <a:pPr marL="347663" marR="0" lvl="0" indent="-347663" algn="l" rtl="0">
              <a:lnSpc>
                <a:spcPct val="90000"/>
              </a:lnSpc>
              <a:spcBef>
                <a:spcPts val="1800"/>
              </a:spcBef>
              <a:buClr>
                <a:schemeClr val="accent1"/>
              </a:buClr>
              <a:buSzPct val="100000"/>
              <a:buFont typeface="Arial"/>
              <a:buChar char="4"/>
            </a:pPr>
            <a:r>
              <a:rPr lang="en-US" sz="2700" b="0" i="0" u="none" strike="noStrike" cap="none" baseline="0" dirty="0">
                <a:solidFill>
                  <a:schemeClr val="dk1"/>
                </a:solidFill>
                <a:latin typeface="Garamond"/>
                <a:ea typeface="Garamond"/>
                <a:cs typeface="Garamond"/>
                <a:sym typeface="Garamond"/>
              </a:rPr>
              <a:t>Use complete sentences with periods.</a:t>
            </a:r>
          </a:p>
        </p:txBody>
      </p:sp>
      <p:sp>
        <p:nvSpPr>
          <p:cNvPr id="25" name="Shape 25"/>
          <p:cNvSpPr txBox="1"/>
          <p:nvPr/>
        </p:nvSpPr>
        <p:spPr>
          <a:xfrm>
            <a:off x="18287998" y="17661623"/>
            <a:ext cx="8229600" cy="28346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a:solidFill>
                  <a:schemeClr val="dk1"/>
                </a:solidFill>
                <a:latin typeface="Garamond"/>
                <a:ea typeface="Garamond"/>
                <a:cs typeface="Garamond"/>
                <a:sym typeface="Garamond"/>
              </a:rPr>
              <a:t>Landsat 4-5            Landsat 8            </a:t>
            </a:r>
          </a:p>
        </p:txBody>
      </p:sp>
      <p:sp>
        <p:nvSpPr>
          <p:cNvPr id="26" name="Shape 26"/>
          <p:cNvSpPr txBox="1"/>
          <p:nvPr/>
        </p:nvSpPr>
        <p:spPr>
          <a:xfrm>
            <a:off x="914400" y="6243400"/>
            <a:ext cx="100002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Keep this blank for now.</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Body text point size should be at least 24.</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Feel free to rename, move, and resize sections as needed.        </a:t>
            </a:r>
          </a:p>
        </p:txBody>
      </p:sp>
      <p:sp>
        <p:nvSpPr>
          <p:cNvPr id="27" name="Shape 27"/>
          <p:cNvSpPr txBox="1"/>
          <p:nvPr/>
        </p:nvSpPr>
        <p:spPr>
          <a:xfrm>
            <a:off x="11322750" y="6243400"/>
            <a:ext cx="6557099" cy="5760599"/>
          </a:xfrm>
          <a:prstGeom prst="rect">
            <a:avLst/>
          </a:prstGeom>
          <a:noFill/>
          <a:ln>
            <a:noFill/>
          </a:ln>
        </p:spPr>
        <p:txBody>
          <a:bodyPr lIns="91425" tIns="45700" rIns="91425" bIns="45700" anchor="t" anchorCtr="0">
            <a:noAutofit/>
          </a:bodyPr>
          <a:lstStyle/>
          <a:p>
            <a:pPr marL="347662" marR="0" lvl="0" indent="-347662" algn="l" rtl="0">
              <a:spcBef>
                <a:spcPts val="1800"/>
              </a:spcBef>
              <a:buClr>
                <a:schemeClr val="dk1"/>
              </a:buClr>
              <a:buSzPct val="100000"/>
              <a:buFont typeface="Garamond"/>
              <a:buChar char="●"/>
            </a:pPr>
            <a:r>
              <a:rPr lang="en-US" sz="2700" dirty="0">
                <a:solidFill>
                  <a:schemeClr val="dk1"/>
                </a:solidFill>
                <a:latin typeface="Garamond"/>
                <a:ea typeface="Garamond"/>
                <a:cs typeface="Garamond"/>
                <a:sym typeface="Garamond"/>
              </a:rPr>
              <a:t>Land Use/Land Cover (LULC) delineating dominant tree species, agriculture and pastoral plots, and urban development</a:t>
            </a:r>
          </a:p>
          <a:p>
            <a:pPr marL="347662" lvl="0" indent="-347662" rtl="0">
              <a:spcBef>
                <a:spcPts val="1800"/>
              </a:spcBef>
              <a:buClr>
                <a:schemeClr val="dk1"/>
              </a:buClr>
              <a:buSzPct val="100000"/>
              <a:buFont typeface="Garamond"/>
              <a:buChar char="●"/>
            </a:pPr>
            <a:r>
              <a:rPr lang="en-US" sz="2700" dirty="0">
                <a:solidFill>
                  <a:schemeClr val="dk1"/>
                </a:solidFill>
                <a:latin typeface="Garamond"/>
                <a:ea typeface="Garamond"/>
                <a:cs typeface="Garamond"/>
                <a:sym typeface="Garamond"/>
              </a:rPr>
              <a:t>Regional Forest Inventory (RFI) highlighting forest extent, distinction between primary and secondary forests, percent forest cover, and distribution of biomass</a:t>
            </a:r>
          </a:p>
          <a:p>
            <a:pPr marL="347662" marR="0" lvl="0" indent="-347662" algn="l" rtl="0">
              <a:spcBef>
                <a:spcPts val="1800"/>
              </a:spcBef>
              <a:buClr>
                <a:schemeClr val="dk1"/>
              </a:buClr>
              <a:buSzPct val="100000"/>
              <a:buFont typeface="Garamond"/>
              <a:buChar char="●"/>
            </a:pPr>
            <a:r>
              <a:rPr lang="en-US" sz="2700" dirty="0">
                <a:solidFill>
                  <a:schemeClr val="dk1"/>
                </a:solidFill>
                <a:latin typeface="Garamond"/>
                <a:ea typeface="Garamond"/>
                <a:cs typeface="Garamond"/>
                <a:sym typeface="Garamond"/>
              </a:rPr>
              <a:t>Forecasting model </a:t>
            </a:r>
          </a:p>
        </p:txBody>
      </p:sp>
      <p:sp>
        <p:nvSpPr>
          <p:cNvPr id="28" name="Shape 28"/>
          <p:cNvSpPr txBox="1"/>
          <p:nvPr/>
        </p:nvSpPr>
        <p:spPr>
          <a:xfrm>
            <a:off x="914400" y="5504992"/>
            <a:ext cx="10000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Abstract</a:t>
            </a:r>
          </a:p>
        </p:txBody>
      </p:sp>
      <p:sp>
        <p:nvSpPr>
          <p:cNvPr id="29" name="Shape 29"/>
          <p:cNvSpPr txBox="1"/>
          <p:nvPr/>
        </p:nvSpPr>
        <p:spPr>
          <a:xfrm>
            <a:off x="11322747" y="5504992"/>
            <a:ext cx="65570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Objectives</a:t>
            </a:r>
          </a:p>
        </p:txBody>
      </p:sp>
      <p:sp>
        <p:nvSpPr>
          <p:cNvPr id="30" name="Shape 30"/>
          <p:cNvSpPr txBox="1"/>
          <p:nvPr/>
        </p:nvSpPr>
        <p:spPr>
          <a:xfrm>
            <a:off x="914400" y="10401264"/>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Methodology</a:t>
            </a:r>
          </a:p>
        </p:txBody>
      </p:sp>
      <p:sp>
        <p:nvSpPr>
          <p:cNvPr id="31" name="Shape 31"/>
          <p:cNvSpPr txBox="1"/>
          <p:nvPr/>
        </p:nvSpPr>
        <p:spPr>
          <a:xfrm>
            <a:off x="18287998" y="550499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Study Area</a:t>
            </a:r>
          </a:p>
        </p:txBody>
      </p:sp>
      <p:sp>
        <p:nvSpPr>
          <p:cNvPr id="32" name="Shape 32"/>
          <p:cNvSpPr txBox="1"/>
          <p:nvPr/>
        </p:nvSpPr>
        <p:spPr>
          <a:xfrm>
            <a:off x="18287998" y="1691985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Earth Observations</a:t>
            </a:r>
          </a:p>
        </p:txBody>
      </p:sp>
      <p:sp>
        <p:nvSpPr>
          <p:cNvPr id="33" name="Shape 33"/>
          <p:cNvSpPr txBox="1"/>
          <p:nvPr/>
        </p:nvSpPr>
        <p:spPr>
          <a:xfrm>
            <a:off x="914400" y="26926410"/>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Results</a:t>
            </a:r>
          </a:p>
        </p:txBody>
      </p:sp>
      <p:sp>
        <p:nvSpPr>
          <p:cNvPr id="34" name="Shape 34"/>
          <p:cNvSpPr txBox="1"/>
          <p:nvPr/>
        </p:nvSpPr>
        <p:spPr>
          <a:xfrm>
            <a:off x="914398" y="312262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Conclusions</a:t>
            </a:r>
          </a:p>
        </p:txBody>
      </p:sp>
      <p:sp>
        <p:nvSpPr>
          <p:cNvPr id="35" name="Shape 35"/>
          <p:cNvSpPr txBox="1"/>
          <p:nvPr/>
        </p:nvSpPr>
        <p:spPr>
          <a:xfrm>
            <a:off x="18287998" y="3091411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Acknowledgements</a:t>
            </a:r>
          </a:p>
        </p:txBody>
      </p:sp>
      <p:sp>
        <p:nvSpPr>
          <p:cNvPr id="36" name="Shape 36"/>
          <p:cNvSpPr txBox="1"/>
          <p:nvPr/>
        </p:nvSpPr>
        <p:spPr>
          <a:xfrm>
            <a:off x="18287998" y="2121312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Project Partners</a:t>
            </a:r>
          </a:p>
        </p:txBody>
      </p:sp>
      <p:sp>
        <p:nvSpPr>
          <p:cNvPr id="37" name="Shape 37"/>
          <p:cNvSpPr txBox="1"/>
          <p:nvPr/>
        </p:nvSpPr>
        <p:spPr>
          <a:xfrm>
            <a:off x="9264978" y="312262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Team Members</a:t>
            </a:r>
          </a:p>
        </p:txBody>
      </p:sp>
      <p:sp>
        <p:nvSpPr>
          <p:cNvPr id="38" name="Shape 38"/>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dirty="0">
                <a:solidFill>
                  <a:schemeClr val="dk1"/>
                </a:solidFill>
                <a:latin typeface="Garamond"/>
                <a:ea typeface="Garamond"/>
                <a:cs typeface="Garamond"/>
                <a:sym typeface="Garamond"/>
              </a:rPr>
              <a:t>Jordan </a:t>
            </a:r>
            <a:r>
              <a:rPr lang="en-US" sz="3200" dirty="0" err="1">
                <a:solidFill>
                  <a:schemeClr val="dk1"/>
                </a:solidFill>
                <a:latin typeface="Garamond"/>
                <a:ea typeface="Garamond"/>
                <a:cs typeface="Garamond"/>
                <a:sym typeface="Garamond"/>
              </a:rPr>
              <a:t>Ped</a:t>
            </a:r>
            <a:r>
              <a:rPr lang="en-US" sz="3200" b="0" i="0" u="none" strike="noStrike" cap="none" baseline="0" dirty="0">
                <a:solidFill>
                  <a:schemeClr val="dk1"/>
                </a:solidFill>
                <a:latin typeface="Garamond"/>
                <a:ea typeface="Garamond"/>
                <a:cs typeface="Garamond"/>
                <a:sym typeface="Garamond"/>
              </a:rPr>
              <a:t> (Project Lead), </a:t>
            </a:r>
            <a:r>
              <a:rPr lang="en-US" sz="3200" dirty="0">
                <a:solidFill>
                  <a:schemeClr val="dk1"/>
                </a:solidFill>
                <a:latin typeface="Garamond"/>
                <a:ea typeface="Garamond"/>
                <a:cs typeface="Garamond"/>
                <a:sym typeface="Garamond"/>
              </a:rPr>
              <a:t>Stephen Zimmerman</a:t>
            </a:r>
            <a:r>
              <a:rPr lang="en-US" sz="3200" b="0" i="0" u="none" strike="noStrike" cap="none" baseline="0"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Courtney </a:t>
            </a:r>
            <a:r>
              <a:rPr lang="en-US" sz="3200" dirty="0" err="1">
                <a:solidFill>
                  <a:schemeClr val="dk1"/>
                </a:solidFill>
                <a:latin typeface="Garamond"/>
                <a:ea typeface="Garamond"/>
                <a:cs typeface="Garamond"/>
                <a:sym typeface="Garamond"/>
              </a:rPr>
              <a:t>Duquette</a:t>
            </a:r>
            <a:r>
              <a:rPr lang="en-US" sz="3200" b="0" i="0" u="none" strike="noStrike" cap="none" baseline="0"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Susannah Miller, Taylor Dougherty (USAF), Clarence </a:t>
            </a:r>
            <a:r>
              <a:rPr lang="en-US" sz="3200" dirty="0" err="1">
                <a:solidFill>
                  <a:schemeClr val="dk1"/>
                </a:solidFill>
                <a:latin typeface="Garamond"/>
                <a:ea typeface="Garamond"/>
                <a:cs typeface="Garamond"/>
                <a:sym typeface="Garamond"/>
              </a:rPr>
              <a:t>Kimbrell</a:t>
            </a:r>
            <a:r>
              <a:rPr lang="en-US" sz="3200" dirty="0">
                <a:solidFill>
                  <a:schemeClr val="dk1"/>
                </a:solidFill>
                <a:latin typeface="Garamond"/>
                <a:ea typeface="Garamond"/>
                <a:cs typeface="Garamond"/>
                <a:sym typeface="Garamond"/>
              </a:rPr>
              <a:t> (USAF)</a:t>
            </a:r>
          </a:p>
          <a:p>
            <a:pPr marL="0" marR="0" lvl="0" indent="0" algn="ctr"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Garamond"/>
                <a:ea typeface="Garamond"/>
                <a:cs typeface="Garamond"/>
                <a:sym typeface="Garamond"/>
              </a:rPr>
              <a:t>Affiliation(s)</a:t>
            </a:r>
          </a:p>
        </p:txBody>
      </p:sp>
      <p:pic>
        <p:nvPicPr>
          <p:cNvPr id="39" name="Shape 39"/>
          <p:cNvPicPr preferRelativeResize="0"/>
          <p:nvPr/>
        </p:nvPicPr>
        <p:blipFill>
          <a:blip r:embed="rId4">
            <a:alphaModFix/>
          </a:blip>
          <a:stretch>
            <a:fillRect/>
          </a:stretch>
        </p:blipFill>
        <p:spPr>
          <a:xfrm>
            <a:off x="18400626" y="18520731"/>
            <a:ext cx="1790700" cy="1730000"/>
          </a:xfrm>
          <a:prstGeom prst="rect">
            <a:avLst/>
          </a:prstGeom>
          <a:noFill/>
          <a:ln>
            <a:noFill/>
          </a:ln>
        </p:spPr>
      </p:pic>
      <p:pic>
        <p:nvPicPr>
          <p:cNvPr id="40" name="Shape 40"/>
          <p:cNvPicPr preferRelativeResize="0"/>
          <p:nvPr/>
        </p:nvPicPr>
        <p:blipFill>
          <a:blip r:embed="rId5">
            <a:alphaModFix/>
          </a:blip>
          <a:stretch>
            <a:fillRect/>
          </a:stretch>
        </p:blipFill>
        <p:spPr>
          <a:xfrm>
            <a:off x="20602150" y="18861844"/>
            <a:ext cx="1790700" cy="1466850"/>
          </a:xfrm>
          <a:prstGeom prst="rect">
            <a:avLst/>
          </a:prstGeom>
          <a:noFill/>
          <a:ln>
            <a:noFill/>
          </a:ln>
        </p:spPr>
      </p:pic>
      <p:grpSp>
        <p:nvGrpSpPr>
          <p:cNvPr id="4" name="Group 3"/>
          <p:cNvGrpSpPr/>
          <p:nvPr/>
        </p:nvGrpSpPr>
        <p:grpSpPr>
          <a:xfrm>
            <a:off x="1281324" y="12042622"/>
            <a:ext cx="14022843" cy="14399033"/>
            <a:chOff x="6267448" y="11278078"/>
            <a:chExt cx="11275927" cy="11578425"/>
          </a:xfrm>
        </p:grpSpPr>
        <p:sp>
          <p:nvSpPr>
            <p:cNvPr id="41" name="Shape 41"/>
            <p:cNvSpPr/>
            <p:nvPr/>
          </p:nvSpPr>
          <p:spPr>
            <a:xfrm>
              <a:off x="6267449" y="2000504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Hansen Global or PALSAR</a:t>
              </a:r>
            </a:p>
          </p:txBody>
        </p:sp>
        <p:sp>
          <p:nvSpPr>
            <p:cNvPr id="42" name="Shape 42"/>
            <p:cNvSpPr/>
            <p:nvPr/>
          </p:nvSpPr>
          <p:spPr>
            <a:xfrm>
              <a:off x="6267449" y="17096075"/>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smtClean="0">
                  <a:latin typeface="Questrial" panose="020B0604020202020204" charset="0"/>
                </a:rPr>
                <a:t>Landsat </a:t>
              </a:r>
              <a:r>
                <a:rPr lang="en-US" sz="2000" dirty="0">
                  <a:latin typeface="Questrial" panose="020B0604020202020204" charset="0"/>
                </a:rPr>
                <a:t>CDR 4, 5, &amp; 8</a:t>
              </a:r>
            </a:p>
          </p:txBody>
        </p:sp>
        <p:sp>
          <p:nvSpPr>
            <p:cNvPr id="43" name="Shape 43"/>
            <p:cNvSpPr/>
            <p:nvPr/>
          </p:nvSpPr>
          <p:spPr>
            <a:xfrm>
              <a:off x="6267449" y="14187067"/>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Data from MARN</a:t>
              </a:r>
            </a:p>
          </p:txBody>
        </p:sp>
        <p:sp>
          <p:nvSpPr>
            <p:cNvPr id="44" name="Shape 44"/>
            <p:cNvSpPr/>
            <p:nvPr/>
          </p:nvSpPr>
          <p:spPr>
            <a:xfrm>
              <a:off x="8931191" y="15658256"/>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QuickBird and RapidEye imagery are resampled in ArcGIS to fit resolution of Hansen and Landsat data</a:t>
              </a:r>
            </a:p>
          </p:txBody>
        </p:sp>
        <p:sp>
          <p:nvSpPr>
            <p:cNvPr id="45" name="Shape 45"/>
            <p:cNvSpPr/>
            <p:nvPr/>
          </p:nvSpPr>
          <p:spPr>
            <a:xfrm>
              <a:off x="8931178" y="1276247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Landsat Scenes are clipped using python in ArcGIS. </a:t>
              </a:r>
            </a:p>
          </p:txBody>
        </p:sp>
        <p:sp>
          <p:nvSpPr>
            <p:cNvPr id="46" name="Shape 46"/>
            <p:cNvSpPr/>
            <p:nvPr/>
          </p:nvSpPr>
          <p:spPr>
            <a:xfrm>
              <a:off x="8931191" y="1855405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Hansen dataset is clipped to QuickBird extant. </a:t>
              </a:r>
            </a:p>
          </p:txBody>
        </p:sp>
        <p:sp>
          <p:nvSpPr>
            <p:cNvPr id="47" name="Shape 47"/>
            <p:cNvSpPr/>
            <p:nvPr/>
          </p:nvSpPr>
          <p:spPr>
            <a:xfrm>
              <a:off x="11589471" y="17125964"/>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Resampled (30 m) </a:t>
              </a:r>
              <a:r>
                <a:rPr lang="en-US" sz="2000" dirty="0" err="1">
                  <a:latin typeface="Questrial" panose="020B0604020202020204" charset="0"/>
                </a:rPr>
                <a:t>QuickBird</a:t>
              </a:r>
              <a:r>
                <a:rPr lang="en-US" sz="2000" dirty="0">
                  <a:latin typeface="Questrial" panose="020B0604020202020204" charset="0"/>
                </a:rPr>
                <a:t> imagery is utilized to “validate” Hansen data at the regional scale</a:t>
              </a:r>
            </a:p>
          </p:txBody>
        </p:sp>
        <p:sp>
          <p:nvSpPr>
            <p:cNvPr id="49" name="Shape 49"/>
            <p:cNvSpPr/>
            <p:nvPr/>
          </p:nvSpPr>
          <p:spPr>
            <a:xfrm>
              <a:off x="14251617" y="15667854"/>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RFI accuracy checked with field surveys, RapidEye, and Hansen data</a:t>
              </a:r>
            </a:p>
          </p:txBody>
        </p:sp>
        <p:sp>
          <p:nvSpPr>
            <p:cNvPr id="60" name="Shape 60"/>
            <p:cNvSpPr/>
            <p:nvPr/>
          </p:nvSpPr>
          <p:spPr>
            <a:xfrm rot="20039626">
              <a:off x="14184200" y="17021275"/>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0" name="Shape 50"/>
            <p:cNvSpPr/>
            <p:nvPr/>
          </p:nvSpPr>
          <p:spPr>
            <a:xfrm>
              <a:off x="14251617" y="12758862"/>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LandTrendr -- Forecasting Model</a:t>
              </a:r>
            </a:p>
          </p:txBody>
        </p:sp>
        <p:sp>
          <p:nvSpPr>
            <p:cNvPr id="51" name="Shape 51"/>
            <p:cNvSpPr/>
            <p:nvPr/>
          </p:nvSpPr>
          <p:spPr>
            <a:xfrm rot="1439898">
              <a:off x="8114055" y="11411065"/>
              <a:ext cx="6476894" cy="2342048"/>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2" name="Shape 52"/>
            <p:cNvSpPr/>
            <p:nvPr/>
          </p:nvSpPr>
          <p:spPr>
            <a:xfrm>
              <a:off x="6267448" y="1127807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ABES Project field survey</a:t>
              </a:r>
            </a:p>
            <a:p>
              <a:pPr lvl="0" rtl="0">
                <a:spcBef>
                  <a:spcPts val="0"/>
                </a:spcBef>
                <a:buNone/>
              </a:pPr>
              <a:endParaRPr sz="2000" dirty="0">
                <a:latin typeface="Questrial" panose="020B0604020202020204" charset="0"/>
              </a:endParaRPr>
            </a:p>
          </p:txBody>
        </p:sp>
        <p:sp>
          <p:nvSpPr>
            <p:cNvPr id="53" name="Shape 53"/>
            <p:cNvSpPr/>
            <p:nvPr/>
          </p:nvSpPr>
          <p:spPr>
            <a:xfrm rot="20039626">
              <a:off x="8878228" y="14117672"/>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4" name="Shape 54"/>
            <p:cNvSpPr/>
            <p:nvPr/>
          </p:nvSpPr>
          <p:spPr>
            <a:xfrm rot="20039626">
              <a:off x="8846091" y="19927077"/>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5" name="Shape 55"/>
            <p:cNvSpPr/>
            <p:nvPr/>
          </p:nvSpPr>
          <p:spPr>
            <a:xfrm rot="20039626">
              <a:off x="8846091" y="17021288"/>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8" name="Shape 58"/>
            <p:cNvSpPr/>
            <p:nvPr/>
          </p:nvSpPr>
          <p:spPr>
            <a:xfrm rot="1585077">
              <a:off x="11515188" y="17021241"/>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9" name="Shape 59"/>
            <p:cNvSpPr/>
            <p:nvPr/>
          </p:nvSpPr>
          <p:spPr>
            <a:xfrm rot="20039626">
              <a:off x="11515165" y="18491709"/>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8" name="Shape 48"/>
            <p:cNvSpPr/>
            <p:nvPr/>
          </p:nvSpPr>
          <p:spPr>
            <a:xfrm>
              <a:off x="11589471" y="14216973"/>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1" algn="ctr"/>
              <a:r>
                <a:rPr lang="en-US" sz="2000" dirty="0">
                  <a:latin typeface="Questrial" panose="020B0604020202020204" charset="0"/>
                </a:rPr>
                <a:t>Un/Supervised classification (LULC). Forest mask &amp; </a:t>
              </a:r>
              <a:r>
                <a:rPr lang="en-US" sz="2000" dirty="0" smtClean="0">
                  <a:latin typeface="Questrial" panose="020B0604020202020204" charset="0"/>
                </a:rPr>
                <a:t>RIF</a:t>
              </a:r>
            </a:p>
            <a:p>
              <a:pPr lvl="1" algn="ctr"/>
              <a:r>
                <a:rPr lang="en-US" sz="2000" dirty="0">
                  <a:latin typeface="Questrial" panose="020B0604020202020204" charset="0"/>
                </a:rPr>
                <a:t>LULC Time Series: 2014, 2010, 1995 &amp; </a:t>
              </a:r>
              <a:r>
                <a:rPr lang="en-US" sz="2000" dirty="0" smtClean="0">
                  <a:latin typeface="Questrial" panose="020B0604020202020204" charset="0"/>
                </a:rPr>
                <a:t>1986</a:t>
              </a:r>
              <a:endParaRPr lang="en-US" sz="2000" dirty="0">
                <a:latin typeface="Questrial" panose="020B0604020202020204" charset="0"/>
              </a:endParaRPr>
            </a:p>
          </p:txBody>
        </p:sp>
        <p:sp>
          <p:nvSpPr>
            <p:cNvPr id="61" name="Shape 61"/>
            <p:cNvSpPr/>
            <p:nvPr/>
          </p:nvSpPr>
          <p:spPr>
            <a:xfrm rot="1585077">
              <a:off x="14188248" y="15570513"/>
              <a:ext cx="780231" cy="157668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62" name="Shape 62"/>
            <p:cNvSpPr/>
            <p:nvPr/>
          </p:nvSpPr>
          <p:spPr>
            <a:xfrm rot="20039626">
              <a:off x="14224158" y="14117672"/>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7" name="Shape 57"/>
            <p:cNvSpPr/>
            <p:nvPr/>
          </p:nvSpPr>
          <p:spPr>
            <a:xfrm rot="20039626">
              <a:off x="11515165" y="15608510"/>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6" name="Shape 56"/>
            <p:cNvSpPr/>
            <p:nvPr/>
          </p:nvSpPr>
          <p:spPr>
            <a:xfrm rot="1585077">
              <a:off x="11551221" y="14117624"/>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grpSp>
      <p:sp>
        <p:nvSpPr>
          <p:cNvPr id="7" name="TextBox 6"/>
          <p:cNvSpPr txBox="1"/>
          <p:nvPr/>
        </p:nvSpPr>
        <p:spPr>
          <a:xfrm>
            <a:off x="2091702" y="11593418"/>
            <a:ext cx="3089307" cy="461665"/>
          </a:xfrm>
          <a:prstGeom prst="rect">
            <a:avLst/>
          </a:prstGeom>
          <a:noFill/>
        </p:spPr>
        <p:txBody>
          <a:bodyPr wrap="none" rtlCol="0">
            <a:spAutoFit/>
          </a:bodyPr>
          <a:lstStyle/>
          <a:p>
            <a:r>
              <a:rPr lang="en-US" sz="2400" dirty="0" smtClean="0"/>
              <a:t>DATA ACQUISITION</a:t>
            </a:r>
            <a:endParaRPr lang="en-US" sz="2400" dirty="0"/>
          </a:p>
        </p:txBody>
      </p:sp>
      <p:sp>
        <p:nvSpPr>
          <p:cNvPr id="63" name="TextBox 62"/>
          <p:cNvSpPr txBox="1"/>
          <p:nvPr/>
        </p:nvSpPr>
        <p:spPr>
          <a:xfrm>
            <a:off x="5410286" y="13403370"/>
            <a:ext cx="3142207" cy="461665"/>
          </a:xfrm>
          <a:prstGeom prst="rect">
            <a:avLst/>
          </a:prstGeom>
          <a:noFill/>
        </p:spPr>
        <p:txBody>
          <a:bodyPr wrap="none" rtlCol="0">
            <a:spAutoFit/>
          </a:bodyPr>
          <a:lstStyle/>
          <a:p>
            <a:r>
              <a:rPr lang="en-US" sz="2400" dirty="0" smtClean="0"/>
              <a:t>DATA PROCESSING</a:t>
            </a:r>
            <a:endParaRPr lang="en-US" sz="2400" dirty="0"/>
          </a:p>
        </p:txBody>
      </p:sp>
      <p:sp>
        <p:nvSpPr>
          <p:cNvPr id="64" name="TextBox 63"/>
          <p:cNvSpPr txBox="1"/>
          <p:nvPr/>
        </p:nvSpPr>
        <p:spPr>
          <a:xfrm>
            <a:off x="8679346" y="15212573"/>
            <a:ext cx="2595582" cy="461665"/>
          </a:xfrm>
          <a:prstGeom prst="rect">
            <a:avLst/>
          </a:prstGeom>
          <a:noFill/>
        </p:spPr>
        <p:txBody>
          <a:bodyPr wrap="none" rtlCol="0">
            <a:spAutoFit/>
          </a:bodyPr>
          <a:lstStyle/>
          <a:p>
            <a:r>
              <a:rPr lang="en-US" sz="2400" dirty="0" smtClean="0"/>
              <a:t>DATA ANALYSIS</a:t>
            </a:r>
            <a:endParaRPr lang="en-US" sz="2400" dirty="0"/>
          </a:p>
        </p:txBody>
      </p:sp>
      <p:sp>
        <p:nvSpPr>
          <p:cNvPr id="65" name="TextBox 64"/>
          <p:cNvSpPr txBox="1"/>
          <p:nvPr/>
        </p:nvSpPr>
        <p:spPr>
          <a:xfrm>
            <a:off x="12081987" y="13364082"/>
            <a:ext cx="2443298" cy="461665"/>
          </a:xfrm>
          <a:prstGeom prst="rect">
            <a:avLst/>
          </a:prstGeom>
          <a:noFill/>
        </p:spPr>
        <p:txBody>
          <a:bodyPr wrap="none" rtlCol="0">
            <a:spAutoFit/>
          </a:bodyPr>
          <a:lstStyle/>
          <a:p>
            <a:r>
              <a:rPr lang="en-US" sz="2400" dirty="0" smtClean="0"/>
              <a:t>END PRODUCT</a:t>
            </a:r>
          </a:p>
        </p:txBody>
      </p:sp>
      <p:sp>
        <p:nvSpPr>
          <p:cNvPr id="8" name="TextBox 7"/>
          <p:cNvSpPr txBox="1"/>
          <p:nvPr/>
        </p:nvSpPr>
        <p:spPr>
          <a:xfrm>
            <a:off x="8980795" y="23171397"/>
            <a:ext cx="1814920" cy="307777"/>
          </a:xfrm>
          <a:prstGeom prst="rect">
            <a:avLst/>
          </a:prstGeom>
          <a:noFill/>
        </p:spPr>
        <p:txBody>
          <a:bodyPr wrap="none" rtlCol="0">
            <a:spAutoFit/>
          </a:bodyPr>
          <a:lstStyle/>
          <a:p>
            <a:r>
              <a:rPr lang="en-US" dirty="0" smtClean="0"/>
              <a:t>This is a rough draft.</a:t>
            </a:r>
            <a:endParaRPr lang="en-US"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35350703"/>
            <a:ext cx="26060400" cy="594300"/>
          </a:xfrm>
          <a:prstGeom prst="rect">
            <a:avLst/>
          </a:prstGeom>
        </p:spPr>
        <p:txBody>
          <a:bodyPr lIns="91425" tIns="91425" rIns="91425" bIns="91425" anchor="t" anchorCtr="0">
            <a:noAutofit/>
          </a:bodyPr>
          <a:lstStyle/>
          <a:p>
            <a:pPr>
              <a:spcBef>
                <a:spcPts val="0"/>
              </a:spcBef>
              <a:buNone/>
            </a:pPr>
            <a:endParaRPr/>
          </a:p>
        </p:txBody>
      </p:sp>
      <p:sp>
        <p:nvSpPr>
          <p:cNvPr id="88" name="Shape 88"/>
          <p:cNvSpPr txBox="1">
            <a:spLocks noGrp="1"/>
          </p:cNvSpPr>
          <p:nvPr>
            <p:ph type="body" idx="2"/>
          </p:nvPr>
        </p:nvSpPr>
        <p:spPr>
          <a:xfrm>
            <a:off x="4014216" y="2176272"/>
            <a:ext cx="19412700" cy="1216200"/>
          </a:xfrm>
          <a:prstGeom prst="rect">
            <a:avLst/>
          </a:prstGeom>
        </p:spPr>
        <p:txBody>
          <a:bodyPr lIns="91425" tIns="91425" rIns="91425" bIns="91425" anchor="t" anchorCtr="0">
            <a:noAutofit/>
          </a:bodyPr>
          <a:lstStyle/>
          <a:p>
            <a:pPr>
              <a:spcBef>
                <a:spcPts val="0"/>
              </a:spcBef>
              <a:buNone/>
            </a:pPr>
            <a:endParaRPr/>
          </a:p>
        </p:txBody>
      </p:sp>
      <p:sp>
        <p:nvSpPr>
          <p:cNvPr id="89" name="Shape 89"/>
          <p:cNvSpPr txBox="1">
            <a:spLocks noGrp="1"/>
          </p:cNvSpPr>
          <p:nvPr>
            <p:ph type="body" idx="3"/>
          </p:nvPr>
        </p:nvSpPr>
        <p:spPr>
          <a:xfrm>
            <a:off x="4572000" y="914400"/>
            <a:ext cx="18288000" cy="1152000"/>
          </a:xfrm>
          <a:prstGeom prst="rect">
            <a:avLst/>
          </a:prstGeom>
        </p:spPr>
        <p:txBody>
          <a:bodyPr lIns="91425" tIns="91425" rIns="91425" bIns="91425" anchor="t" anchorCtr="0">
            <a:noAutofit/>
          </a:bodyPr>
          <a:lstStyle/>
          <a:p>
            <a:pPr>
              <a:spcBef>
                <a:spcPts val="0"/>
              </a:spcBef>
              <a:buNone/>
            </a:pPr>
            <a:endParaRPr/>
          </a:p>
        </p:txBody>
      </p:sp>
      <p:sp>
        <p:nvSpPr>
          <p:cNvPr id="90" name="Shape 90"/>
          <p:cNvSpPr/>
          <p:nvPr/>
        </p:nvSpPr>
        <p:spPr>
          <a:xfrm>
            <a:off x="6257870" y="11811092"/>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Hansen Global or PALSAR</a:t>
            </a:r>
          </a:p>
        </p:txBody>
      </p:sp>
      <p:sp>
        <p:nvSpPr>
          <p:cNvPr id="91" name="Shape 91"/>
          <p:cNvSpPr/>
          <p:nvPr/>
        </p:nvSpPr>
        <p:spPr>
          <a:xfrm>
            <a:off x="6257870" y="8984585"/>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Landsat CDR 4, 5, &amp; 8</a:t>
            </a:r>
          </a:p>
        </p:txBody>
      </p:sp>
      <p:sp>
        <p:nvSpPr>
          <p:cNvPr id="92" name="Shape 92"/>
          <p:cNvSpPr/>
          <p:nvPr/>
        </p:nvSpPr>
        <p:spPr>
          <a:xfrm>
            <a:off x="6257870" y="6158045"/>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Data from MARN</a:t>
            </a:r>
          </a:p>
        </p:txBody>
      </p:sp>
      <p:sp>
        <p:nvSpPr>
          <p:cNvPr id="93" name="Shape 93"/>
          <p:cNvSpPr/>
          <p:nvPr/>
        </p:nvSpPr>
        <p:spPr>
          <a:xfrm>
            <a:off x="8846101" y="7587528"/>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QuickBird and RapidEye imagery are resampled in ArcGIS to fit resolution of Hansen and Landsat data</a:t>
            </a:r>
          </a:p>
        </p:txBody>
      </p:sp>
      <p:sp>
        <p:nvSpPr>
          <p:cNvPr id="94" name="Shape 94"/>
          <p:cNvSpPr/>
          <p:nvPr/>
        </p:nvSpPr>
        <p:spPr>
          <a:xfrm>
            <a:off x="8846089" y="4773836"/>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Landsat Scenes are clipped using python in ArcGIS. </a:t>
            </a:r>
          </a:p>
        </p:txBody>
      </p:sp>
      <p:sp>
        <p:nvSpPr>
          <p:cNvPr id="95" name="Shape 95"/>
          <p:cNvSpPr/>
          <p:nvPr/>
        </p:nvSpPr>
        <p:spPr>
          <a:xfrm>
            <a:off x="419312" y="22166420"/>
            <a:ext cx="3274799" cy="2077800"/>
          </a:xfrm>
          <a:prstGeom prst="round1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6" name="Shape 96"/>
          <p:cNvSpPr/>
          <p:nvPr/>
        </p:nvSpPr>
        <p:spPr>
          <a:xfrm>
            <a:off x="419312" y="24426445"/>
            <a:ext cx="3274799" cy="2077800"/>
          </a:xfrm>
          <a:prstGeom prst="round2DiagRect">
            <a:avLst>
              <a:gd name="adj1" fmla="val 16667"/>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7" name="Shape 97"/>
          <p:cNvSpPr/>
          <p:nvPr/>
        </p:nvSpPr>
        <p:spPr>
          <a:xfrm rot="10800000" flipH="1">
            <a:off x="419312" y="19422294"/>
            <a:ext cx="3274799" cy="2308200"/>
          </a:xfrm>
          <a:prstGeom prst="round2DiagRect">
            <a:avLst>
              <a:gd name="adj1" fmla="val 16667"/>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98" name="Shape 98"/>
          <p:cNvPicPr preferRelativeResize="0"/>
          <p:nvPr/>
        </p:nvPicPr>
        <p:blipFill>
          <a:blip r:embed="rId3">
            <a:alphaModFix/>
          </a:blip>
          <a:stretch>
            <a:fillRect/>
          </a:stretch>
        </p:blipFill>
        <p:spPr>
          <a:xfrm rot="-5400000">
            <a:off x="1262525" y="27494724"/>
            <a:ext cx="4762500" cy="4762500"/>
          </a:xfrm>
          <a:prstGeom prst="rect">
            <a:avLst/>
          </a:prstGeom>
          <a:noFill/>
          <a:ln>
            <a:noFill/>
          </a:ln>
        </p:spPr>
      </p:pic>
      <p:sp>
        <p:nvSpPr>
          <p:cNvPr id="99" name="Shape 99"/>
          <p:cNvSpPr/>
          <p:nvPr/>
        </p:nvSpPr>
        <p:spPr>
          <a:xfrm>
            <a:off x="8846101" y="10401228"/>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Hansen dataset is clipped to QuickBird extant. </a:t>
            </a:r>
          </a:p>
        </p:txBody>
      </p:sp>
      <p:sp>
        <p:nvSpPr>
          <p:cNvPr id="100" name="Shape 100"/>
          <p:cNvSpPr/>
          <p:nvPr/>
        </p:nvSpPr>
        <p:spPr>
          <a:xfrm>
            <a:off x="11429026" y="9013628"/>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Resampled (30 m) QuickBird imagery is utilized to “validate” Hansen data at the regional scale</a:t>
            </a:r>
          </a:p>
        </p:txBody>
      </p:sp>
      <p:sp>
        <p:nvSpPr>
          <p:cNvPr id="101" name="Shape 101"/>
          <p:cNvSpPr/>
          <p:nvPr/>
        </p:nvSpPr>
        <p:spPr>
          <a:xfrm>
            <a:off x="11429026" y="6187103"/>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a:t>Un/Supervised classification (LULC). Forest mask &amp; RFI</a:t>
            </a:r>
          </a:p>
          <a:p>
            <a:pPr rtl="0">
              <a:spcBef>
                <a:spcPts val="0"/>
              </a:spcBef>
              <a:buNone/>
            </a:pPr>
            <a:endParaRPr/>
          </a:p>
          <a:p>
            <a:pPr lvl="0" rtl="0">
              <a:spcBef>
                <a:spcPts val="0"/>
              </a:spcBef>
              <a:buNone/>
            </a:pPr>
            <a:r>
              <a:rPr lang="en-US"/>
              <a:t>LULC Time Series: 2014, 2010, 1995 &amp; 1986</a:t>
            </a:r>
          </a:p>
        </p:txBody>
      </p:sp>
      <p:sp>
        <p:nvSpPr>
          <p:cNvPr id="102" name="Shape 102"/>
          <p:cNvSpPr/>
          <p:nvPr/>
        </p:nvSpPr>
        <p:spPr>
          <a:xfrm>
            <a:off x="14015709" y="7596854"/>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RFI accuracy checked with field surveys, RapidEye, and Hansen data</a:t>
            </a:r>
          </a:p>
        </p:txBody>
      </p:sp>
      <p:sp>
        <p:nvSpPr>
          <p:cNvPr id="103" name="Shape 103"/>
          <p:cNvSpPr/>
          <p:nvPr/>
        </p:nvSpPr>
        <p:spPr>
          <a:xfrm>
            <a:off x="14015709" y="4770329"/>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LandTrendr -- Forecasting Model</a:t>
            </a:r>
          </a:p>
        </p:txBody>
      </p:sp>
      <p:sp>
        <p:nvSpPr>
          <p:cNvPr id="104" name="Shape 104"/>
          <p:cNvSpPr/>
          <p:nvPr/>
        </p:nvSpPr>
        <p:spPr>
          <a:xfrm rot="1439879">
            <a:off x="8052168" y="3460787"/>
            <a:ext cx="6293512" cy="2275573"/>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 name="Shape 105"/>
          <p:cNvSpPr/>
          <p:nvPr/>
        </p:nvSpPr>
        <p:spPr>
          <a:xfrm>
            <a:off x="6257870" y="3331525"/>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a:t>ABES Project field survey</a:t>
            </a:r>
          </a:p>
          <a:p>
            <a:pPr>
              <a:spcBef>
                <a:spcPts val="0"/>
              </a:spcBef>
              <a:buNone/>
            </a:pPr>
            <a:endParaRPr/>
          </a:p>
        </p:txBody>
      </p:sp>
      <p:sp>
        <p:nvSpPr>
          <p:cNvPr id="106" name="Shape 106"/>
          <p:cNvSpPr/>
          <p:nvPr/>
        </p:nvSpPr>
        <p:spPr>
          <a:xfrm rot="-1559843">
            <a:off x="8794592" y="6090710"/>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 name="Shape 107"/>
          <p:cNvSpPr/>
          <p:nvPr/>
        </p:nvSpPr>
        <p:spPr>
          <a:xfrm rot="-1559843">
            <a:off x="8763367" y="11735422"/>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 name="Shape 108"/>
          <p:cNvSpPr/>
          <p:nvPr/>
        </p:nvSpPr>
        <p:spPr>
          <a:xfrm rot="-1559843">
            <a:off x="8763367" y="8912010"/>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p:nvPr/>
        </p:nvSpPr>
        <p:spPr>
          <a:xfrm rot="1585995">
            <a:off x="11391860" y="6090683"/>
            <a:ext cx="758163" cy="1531755"/>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 name="Shape 110"/>
          <p:cNvSpPr/>
          <p:nvPr/>
        </p:nvSpPr>
        <p:spPr>
          <a:xfrm rot="-1559843">
            <a:off x="11356779" y="7539285"/>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1" name="Shape 111"/>
          <p:cNvSpPr/>
          <p:nvPr/>
        </p:nvSpPr>
        <p:spPr>
          <a:xfrm rot="1585995">
            <a:off x="11356848" y="8911983"/>
            <a:ext cx="758163" cy="1531755"/>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 name="Shape 112"/>
          <p:cNvSpPr/>
          <p:nvPr/>
        </p:nvSpPr>
        <p:spPr>
          <a:xfrm rot="-1559843">
            <a:off x="11356779" y="10340747"/>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rot="-1559843">
            <a:off x="13950155" y="8911997"/>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p:nvPr/>
        </p:nvSpPr>
        <p:spPr>
          <a:xfrm rot="1585995">
            <a:off x="13954135" y="7502383"/>
            <a:ext cx="758163" cy="1531755"/>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p:nvPr/>
        </p:nvSpPr>
        <p:spPr>
          <a:xfrm rot="-1559843">
            <a:off x="13988980" y="6090710"/>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31" name="Group 30"/>
          <p:cNvGrpSpPr/>
          <p:nvPr/>
        </p:nvGrpSpPr>
        <p:grpSpPr>
          <a:xfrm rot="5400000">
            <a:off x="9099438" y="17042261"/>
            <a:ext cx="11055775" cy="12018728"/>
            <a:chOff x="6487599" y="11057927"/>
            <a:chExt cx="11055776" cy="12018728"/>
          </a:xfrm>
        </p:grpSpPr>
        <p:sp>
          <p:nvSpPr>
            <p:cNvPr id="32" name="Shape 41"/>
            <p:cNvSpPr/>
            <p:nvPr/>
          </p:nvSpPr>
          <p:spPr>
            <a:xfrm rot="16200000">
              <a:off x="6267449" y="2000504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Hansen Global or PALSAR</a:t>
              </a:r>
            </a:p>
          </p:txBody>
        </p:sp>
        <p:sp>
          <p:nvSpPr>
            <p:cNvPr id="33" name="Shape 42"/>
            <p:cNvSpPr/>
            <p:nvPr/>
          </p:nvSpPr>
          <p:spPr>
            <a:xfrm rot="16200000">
              <a:off x="6267449" y="17096075"/>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Landsat CDR 4, 5, &amp; 8</a:t>
              </a:r>
            </a:p>
          </p:txBody>
        </p:sp>
        <p:sp>
          <p:nvSpPr>
            <p:cNvPr id="34" name="Shape 43"/>
            <p:cNvSpPr/>
            <p:nvPr/>
          </p:nvSpPr>
          <p:spPr>
            <a:xfrm rot="16200000">
              <a:off x="6267449" y="14187067"/>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Data from MARN</a:t>
              </a:r>
            </a:p>
          </p:txBody>
        </p:sp>
        <p:sp>
          <p:nvSpPr>
            <p:cNvPr id="35" name="Shape 44"/>
            <p:cNvSpPr/>
            <p:nvPr/>
          </p:nvSpPr>
          <p:spPr>
            <a:xfrm>
              <a:off x="8931191" y="15658256"/>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QuickBird and RapidEye imagery are resampled in ArcGIS to fit resolution of Hansen and Landsat data</a:t>
              </a:r>
            </a:p>
          </p:txBody>
        </p:sp>
        <p:sp>
          <p:nvSpPr>
            <p:cNvPr id="36" name="Shape 45"/>
            <p:cNvSpPr/>
            <p:nvPr/>
          </p:nvSpPr>
          <p:spPr>
            <a:xfrm>
              <a:off x="8931178" y="1276247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Landsat Scenes are clipped using python in ArcGIS. </a:t>
              </a:r>
            </a:p>
          </p:txBody>
        </p:sp>
        <p:sp>
          <p:nvSpPr>
            <p:cNvPr id="37" name="Shape 46"/>
            <p:cNvSpPr/>
            <p:nvPr/>
          </p:nvSpPr>
          <p:spPr>
            <a:xfrm>
              <a:off x="8931191" y="1855405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Hansen dataset is clipped to QuickBird extant. </a:t>
              </a:r>
            </a:p>
          </p:txBody>
        </p:sp>
        <p:sp>
          <p:nvSpPr>
            <p:cNvPr id="38" name="Shape 47"/>
            <p:cNvSpPr/>
            <p:nvPr/>
          </p:nvSpPr>
          <p:spPr>
            <a:xfrm>
              <a:off x="11589471" y="17125964"/>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Resampled (30 m) QuickBird imagery is utilized to “validate” Hansen data at the regional scale</a:t>
              </a:r>
            </a:p>
          </p:txBody>
        </p:sp>
        <p:sp>
          <p:nvSpPr>
            <p:cNvPr id="39" name="Shape 48"/>
            <p:cNvSpPr/>
            <p:nvPr/>
          </p:nvSpPr>
          <p:spPr>
            <a:xfrm>
              <a:off x="11589471" y="14216973"/>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Un/Supervised classification (LULC). Forest mask &amp; </a:t>
              </a:r>
              <a:r>
                <a:rPr lang="en-US" sz="2000" dirty="0" smtClean="0">
                  <a:latin typeface="Questrial" panose="020B0604020202020204" charset="0"/>
                </a:rPr>
                <a:t>RIF</a:t>
              </a:r>
            </a:p>
            <a:p>
              <a:r>
                <a:rPr lang="en-US" sz="2000" dirty="0">
                  <a:latin typeface="Questrial" panose="020B0604020202020204" charset="0"/>
                </a:rPr>
                <a:t>LULC Time Series: 2014, 2010, 1995 &amp; </a:t>
              </a:r>
              <a:r>
                <a:rPr lang="en-US" sz="2000" dirty="0" smtClean="0">
                  <a:latin typeface="Questrial" panose="020B0604020202020204" charset="0"/>
                </a:rPr>
                <a:t>1986</a:t>
              </a:r>
              <a:endParaRPr lang="en-US" sz="2000" dirty="0">
                <a:latin typeface="Questrial" panose="020B0604020202020204" charset="0"/>
              </a:endParaRPr>
            </a:p>
          </p:txBody>
        </p:sp>
        <p:sp>
          <p:nvSpPr>
            <p:cNvPr id="40" name="Shape 49"/>
            <p:cNvSpPr/>
            <p:nvPr/>
          </p:nvSpPr>
          <p:spPr>
            <a:xfrm>
              <a:off x="14251617" y="15667854"/>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RFI accuracy checked with field surveys, RapidEye, and Hansen data</a:t>
              </a:r>
            </a:p>
          </p:txBody>
        </p:sp>
        <p:sp>
          <p:nvSpPr>
            <p:cNvPr id="41" name="Shape 50"/>
            <p:cNvSpPr/>
            <p:nvPr/>
          </p:nvSpPr>
          <p:spPr>
            <a:xfrm>
              <a:off x="14251617" y="12758862"/>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LandTrendr -- Forecasting Model</a:t>
              </a:r>
            </a:p>
          </p:txBody>
        </p:sp>
        <p:sp>
          <p:nvSpPr>
            <p:cNvPr id="42" name="Shape 51"/>
            <p:cNvSpPr/>
            <p:nvPr/>
          </p:nvSpPr>
          <p:spPr>
            <a:xfrm rot="1439898">
              <a:off x="8114055" y="11411065"/>
              <a:ext cx="6476894" cy="2342048"/>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3" name="Shape 52"/>
            <p:cNvSpPr/>
            <p:nvPr/>
          </p:nvSpPr>
          <p:spPr>
            <a:xfrm rot="16200000">
              <a:off x="6267448" y="1127807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ABES Project field survey</a:t>
              </a:r>
            </a:p>
            <a:p>
              <a:pPr lvl="0" rtl="0">
                <a:spcBef>
                  <a:spcPts val="0"/>
                </a:spcBef>
                <a:buNone/>
              </a:pPr>
              <a:endParaRPr sz="2000" dirty="0">
                <a:latin typeface="Questrial" panose="020B0604020202020204" charset="0"/>
              </a:endParaRPr>
            </a:p>
          </p:txBody>
        </p:sp>
        <p:sp>
          <p:nvSpPr>
            <p:cNvPr id="44" name="Shape 53"/>
            <p:cNvSpPr/>
            <p:nvPr/>
          </p:nvSpPr>
          <p:spPr>
            <a:xfrm rot="20039626">
              <a:off x="8878228" y="14117672"/>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5" name="Shape 54"/>
            <p:cNvSpPr/>
            <p:nvPr/>
          </p:nvSpPr>
          <p:spPr>
            <a:xfrm rot="20039626">
              <a:off x="8846091" y="19927077"/>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6" name="Shape 55"/>
            <p:cNvSpPr/>
            <p:nvPr/>
          </p:nvSpPr>
          <p:spPr>
            <a:xfrm rot="20039626">
              <a:off x="8846091" y="17021288"/>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7" name="Shape 56"/>
            <p:cNvSpPr/>
            <p:nvPr/>
          </p:nvSpPr>
          <p:spPr>
            <a:xfrm rot="1585077">
              <a:off x="11551221" y="14117624"/>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8" name="Shape 57"/>
            <p:cNvSpPr/>
            <p:nvPr/>
          </p:nvSpPr>
          <p:spPr>
            <a:xfrm rot="20039626">
              <a:off x="11515165" y="15608510"/>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9" name="Shape 58"/>
            <p:cNvSpPr/>
            <p:nvPr/>
          </p:nvSpPr>
          <p:spPr>
            <a:xfrm rot="1585077">
              <a:off x="11515188" y="17021241"/>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0" name="Shape 59"/>
            <p:cNvSpPr/>
            <p:nvPr/>
          </p:nvSpPr>
          <p:spPr>
            <a:xfrm rot="20039626">
              <a:off x="11515165" y="18491709"/>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1" name="Shape 60"/>
            <p:cNvSpPr/>
            <p:nvPr/>
          </p:nvSpPr>
          <p:spPr>
            <a:xfrm rot="20039626">
              <a:off x="14184200" y="17021275"/>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2" name="Shape 61"/>
            <p:cNvSpPr/>
            <p:nvPr/>
          </p:nvSpPr>
          <p:spPr>
            <a:xfrm rot="1585077">
              <a:off x="14188248" y="15570513"/>
              <a:ext cx="780231" cy="157668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3" name="Shape 62"/>
            <p:cNvSpPr/>
            <p:nvPr/>
          </p:nvSpPr>
          <p:spPr>
            <a:xfrm rot="20039626">
              <a:off x="14224158" y="14117672"/>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675</Words>
  <Application>Microsoft Office PowerPoint</Application>
  <PresentationFormat>Custom</PresentationFormat>
  <Paragraphs>83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Questrial</vt:lpstr>
      <vt:lpstr>Arial</vt:lpstr>
      <vt:lpstr>Garamond</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Susannah M. (LARC-E3)[SSAI DEVELOP]</dc:creator>
  <cp:lastModifiedBy>Adams, Emily C. (LARC-E3)[SSAI DEVELOP]</cp:lastModifiedBy>
  <cp:revision>5</cp:revision>
  <dcterms:modified xsi:type="dcterms:W3CDTF">2015-10-09T13:41:31Z</dcterms:modified>
</cp:coreProperties>
</file>