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handoutMasterIdLst>
    <p:handoutMasterId r:id="rId7"/>
  </p:handoutMasterIdLst>
  <p:sldIdLst>
    <p:sldId id="268" r:id="rId3"/>
    <p:sldId id="269" r:id="rId4"/>
    <p:sldId id="267" r:id="rId5"/>
    <p:sldId id="266"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8" userDrawn="1">
          <p15:clr>
            <a:srgbClr val="A4A3A4"/>
          </p15:clr>
        </p15:guide>
        <p15:guide id="2" orient="horz"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440"/>
    <a:srgbClr val="67A478"/>
    <a:srgbClr val="BA3A50"/>
    <a:srgbClr val="5372B3"/>
    <a:srgbClr val="D0652A"/>
    <a:srgbClr val="236F99"/>
    <a:srgbClr val="8A5A9A"/>
    <a:srgbClr val="9DB23F"/>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946" y="90"/>
      </p:cViewPr>
      <p:guideLst>
        <p:guide pos="168"/>
        <p:guide orient="horz" pos="3168"/>
      </p:guideLst>
    </p:cSldViewPr>
  </p:slideViewPr>
  <p:notesTextViewPr>
    <p:cViewPr>
      <p:scale>
        <a:sx n="1" d="1"/>
        <a:sy n="1" d="1"/>
      </p:scale>
      <p:origin x="0" y="0"/>
    </p:cViewPr>
  </p:notesTextViewPr>
  <p:notesViewPr>
    <p:cSldViewPr snapToGrid="0" showGuides="1">
      <p:cViewPr varScale="1">
        <p:scale>
          <a:sx n="65" d="100"/>
          <a:sy n="65" d="100"/>
        </p:scale>
        <p:origin x="240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80CBAB-6768-464A-959F-33301611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67F757-7F8F-44D3-B132-8469E63AD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27B5A-B4EA-4D8A-969A-B4C50CDCE881}" type="datetimeFigureOut">
              <a:rPr lang="en-US" smtClean="0"/>
              <a:t>1/24/2025</a:t>
            </a:fld>
            <a:endParaRPr lang="en-US"/>
          </a:p>
        </p:txBody>
      </p:sp>
      <p:sp>
        <p:nvSpPr>
          <p:cNvPr id="4" name="Footer Placeholder 3">
            <a:extLst>
              <a:ext uri="{FF2B5EF4-FFF2-40B4-BE49-F238E27FC236}">
                <a16:creationId xmlns:a16="http://schemas.microsoft.com/office/drawing/2014/main" id="{70E31736-D668-4C36-8DED-B51E45D3A1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D8F934-5BB8-4411-B7B8-C60E74627E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B3BE4-1275-4046-BCEC-5BAC5BE77C26}" type="slidenum">
              <a:rPr lang="en-US" smtClean="0"/>
              <a:t>‹#›</a:t>
            </a:fld>
            <a:endParaRPr lang="en-US"/>
          </a:p>
        </p:txBody>
      </p:sp>
    </p:spTree>
    <p:extLst>
      <p:ext uri="{BB962C8B-B14F-4D97-AF65-F5344CB8AC3E}">
        <p14:creationId xmlns:p14="http://schemas.microsoft.com/office/powerpoint/2010/main" val="4219527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t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Tree>
    <p:extLst>
      <p:ext uri="{BB962C8B-B14F-4D97-AF65-F5344CB8AC3E}">
        <p14:creationId xmlns:p14="http://schemas.microsoft.com/office/powerpoint/2010/main" val="3196965367"/>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4121835-6DAD-4657-8D61-30E0C34EBF23}"/>
              </a:ext>
            </a:extLst>
          </p:cNvPr>
          <p:cNvSpPr/>
          <p:nvPr userDrawn="1"/>
        </p:nvSpPr>
        <p:spPr>
          <a:xfrm>
            <a:off x="3886200" y="1930401"/>
            <a:ext cx="3540074" cy="2094425"/>
          </a:xfrm>
          <a:prstGeom prst="rect">
            <a:avLst/>
          </a:prstGeom>
          <a:solidFill>
            <a:srgbClr val="9FB440">
              <a:alpha val="10000"/>
            </a:srgbClr>
          </a:solidFill>
          <a:ln>
            <a:solidFill>
              <a:srgbClr val="9FB4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9FB440"/>
                </a:solidFill>
              </a:rPr>
              <a:t>Project Image</a:t>
            </a:r>
          </a:p>
        </p:txBody>
      </p:sp>
      <p:sp>
        <p:nvSpPr>
          <p:cNvPr id="46" name="TextBox 45">
            <a:extLst>
              <a:ext uri="{FF2B5EF4-FFF2-40B4-BE49-F238E27FC236}">
                <a16:creationId xmlns:a16="http://schemas.microsoft.com/office/drawing/2014/main" id="{8BA86035-C53A-4496-8854-A63233F80C55}"/>
              </a:ext>
            </a:extLst>
          </p:cNvPr>
          <p:cNvSpPr txBox="1"/>
          <p:nvPr userDrawn="1"/>
        </p:nvSpPr>
        <p:spPr>
          <a:xfrm>
            <a:off x="476566" y="1930400"/>
            <a:ext cx="3157723" cy="6660736"/>
          </a:xfrm>
          <a:prstGeom prst="rect">
            <a:avLst/>
          </a:prstGeom>
          <a:noFill/>
          <a:ln>
            <a:solidFill>
              <a:srgbClr val="9FB440"/>
            </a:solidFill>
          </a:ln>
        </p:spPr>
        <p:txBody>
          <a:bodyPr wrap="square" rtlCol="0">
            <a:noAutofit/>
          </a:bodyPr>
          <a:lstStyle/>
          <a:p>
            <a:pPr marL="548640"/>
            <a:r>
              <a:rPr lang="en-US" sz="1600" b="1" dirty="0">
                <a:solidFill>
                  <a:srgbClr val="9FB440"/>
                </a:solidFill>
                <a:latin typeface="Century Gothic" panose="020B0502020202020204" pitchFamily="34" charset="0"/>
              </a:rPr>
              <a:t>Project Short Title</a:t>
            </a:r>
          </a:p>
          <a:p>
            <a:pPr marL="548640">
              <a:spcAft>
                <a:spcPts val="1200"/>
              </a:spcAft>
            </a:pPr>
            <a:r>
              <a:rPr lang="en-US" sz="1600" dirty="0">
                <a:solidFill>
                  <a:srgbClr val="9FB440"/>
                </a:solidFill>
                <a:latin typeface="Century Gothic" panose="020B0502020202020204" pitchFamily="34" charset="0"/>
              </a:rPr>
              <a:t>Project Full Title</a:t>
            </a:r>
            <a:endParaRPr lang="en-US" sz="1600" dirty="0">
              <a:solidFill>
                <a:srgbClr val="9FB440"/>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7" name="Picture 46">
            <a:extLst>
              <a:ext uri="{FF2B5EF4-FFF2-40B4-BE49-F238E27FC236}">
                <a16:creationId xmlns:a16="http://schemas.microsoft.com/office/drawing/2014/main" id="{29C4265B-73AE-451B-9F8C-F4DF4D194A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8" name="TextBox 47">
            <a:extLst>
              <a:ext uri="{FF2B5EF4-FFF2-40B4-BE49-F238E27FC236}">
                <a16:creationId xmlns:a16="http://schemas.microsoft.com/office/drawing/2014/main" id="{FF3D24E9-F338-430D-9269-1D248C613A68}"/>
              </a:ext>
            </a:extLst>
          </p:cNvPr>
          <p:cNvSpPr txBox="1"/>
          <p:nvPr userDrawn="1"/>
        </p:nvSpPr>
        <p:spPr>
          <a:xfrm>
            <a:off x="3882255" y="4267200"/>
            <a:ext cx="3540074" cy="4323936"/>
          </a:xfrm>
          <a:prstGeom prst="rect">
            <a:avLst/>
          </a:prstGeom>
          <a:noFill/>
          <a:ln>
            <a:solidFill>
              <a:srgbClr val="9FB440"/>
            </a:solidFill>
          </a:ln>
        </p:spPr>
        <p:txBody>
          <a:bodyPr wrap="square" rtlCol="0">
            <a:noAutofit/>
          </a:bodyPr>
          <a:lstStyle/>
          <a:p>
            <a:r>
              <a:rPr lang="en-US" sz="1400" dirty="0">
                <a:solidFill>
                  <a:schemeClr val="tx1"/>
                </a:solidFill>
                <a:latin typeface="Garamond" panose="02020404030301010803" pitchFamily="18" charset="0"/>
              </a:rPr>
              <a:t>Additional text here.</a:t>
            </a:r>
          </a:p>
          <a:p>
            <a:r>
              <a:rPr lang="en-US" sz="1400" dirty="0">
                <a:solidFill>
                  <a:schemeClr val="tx1"/>
                </a:solidFill>
                <a:latin typeface="Garamond" panose="02020404030301010803" pitchFamily="18" charset="0"/>
              </a:rPr>
              <a:t>(Garamond, 14 pt.)</a:t>
            </a:r>
          </a:p>
        </p:txBody>
      </p:sp>
      <p:sp>
        <p:nvSpPr>
          <p:cNvPr id="49" name="TextBox 48">
            <a:extLst>
              <a:ext uri="{FF2B5EF4-FFF2-40B4-BE49-F238E27FC236}">
                <a16:creationId xmlns:a16="http://schemas.microsoft.com/office/drawing/2014/main" id="{9038F032-0ED0-4510-B6CB-6093BA45B760}"/>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50" name="TextBox 49">
            <a:extLst>
              <a:ext uri="{FF2B5EF4-FFF2-40B4-BE49-F238E27FC236}">
                <a16:creationId xmlns:a16="http://schemas.microsoft.com/office/drawing/2014/main" id="{9548204C-542E-4ACC-8072-C420CED16E96}"/>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3.87</a:t>
            </a:r>
          </a:p>
        </p:txBody>
      </p:sp>
      <p:sp>
        <p:nvSpPr>
          <p:cNvPr id="51" name="TextBox 50">
            <a:extLst>
              <a:ext uri="{FF2B5EF4-FFF2-40B4-BE49-F238E27FC236}">
                <a16:creationId xmlns:a16="http://schemas.microsoft.com/office/drawing/2014/main" id="{D1D253AE-3F3F-4DE5-9E2F-DE29570A1281}"/>
              </a:ext>
            </a:extLst>
          </p:cNvPr>
          <p:cNvSpPr txBox="1"/>
          <p:nvPr userDrawn="1"/>
        </p:nvSpPr>
        <p:spPr>
          <a:xfrm>
            <a:off x="6029147" y="8139211"/>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4.73 x 3.87</a:t>
            </a:r>
          </a:p>
        </p:txBody>
      </p:sp>
      <p:sp>
        <p:nvSpPr>
          <p:cNvPr id="52" name="TextBox 51">
            <a:extLst>
              <a:ext uri="{FF2B5EF4-FFF2-40B4-BE49-F238E27FC236}">
                <a16:creationId xmlns:a16="http://schemas.microsoft.com/office/drawing/2014/main" id="{CAF2F670-5AC7-45EF-8EC7-8D336740EA36}"/>
              </a:ext>
            </a:extLst>
          </p:cNvPr>
          <p:cNvSpPr txBox="1"/>
          <p:nvPr userDrawn="1"/>
        </p:nvSpPr>
        <p:spPr>
          <a:xfrm>
            <a:off x="2261462" y="805704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7.28 x 3.45</a:t>
            </a:r>
          </a:p>
        </p:txBody>
      </p:sp>
      <p:sp>
        <p:nvSpPr>
          <p:cNvPr id="53" name="TextBox 52">
            <a:extLst>
              <a:ext uri="{FF2B5EF4-FFF2-40B4-BE49-F238E27FC236}">
                <a16:creationId xmlns:a16="http://schemas.microsoft.com/office/drawing/2014/main" id="{AD057D7A-4274-4277-BF40-62656967BADF}"/>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4" name="TextBox 53">
            <a:extLst>
              <a:ext uri="{FF2B5EF4-FFF2-40B4-BE49-F238E27FC236}">
                <a16:creationId xmlns:a16="http://schemas.microsoft.com/office/drawing/2014/main" id="{381C1907-631B-4EF0-B625-4D468E20C75F}"/>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5" name="TextBox 54">
            <a:extLst>
              <a:ext uri="{FF2B5EF4-FFF2-40B4-BE49-F238E27FC236}">
                <a16:creationId xmlns:a16="http://schemas.microsoft.com/office/drawing/2014/main" id="{3A9FF61A-FFC8-4B64-85EE-868C5A4DE790}"/>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6" name="TextBox 55">
            <a:extLst>
              <a:ext uri="{FF2B5EF4-FFF2-40B4-BE49-F238E27FC236}">
                <a16:creationId xmlns:a16="http://schemas.microsoft.com/office/drawing/2014/main" id="{5A98A490-5740-45C3-8B83-0708BBB916B4}"/>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5620313A-3FFB-5F79-C826-50A05CB11365}"/>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3" name="TextBox 12">
            <a:extLst>
              <a:ext uri="{FF2B5EF4-FFF2-40B4-BE49-F238E27FC236}">
                <a16:creationId xmlns:a16="http://schemas.microsoft.com/office/drawing/2014/main" id="{DC2F3C3D-A6F0-6639-2A67-EBB774FF26AD}"/>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4" name="Group 13">
            <a:extLst>
              <a:ext uri="{FF2B5EF4-FFF2-40B4-BE49-F238E27FC236}">
                <a16:creationId xmlns:a16="http://schemas.microsoft.com/office/drawing/2014/main" id="{BF9308CD-EF5C-B594-DD39-88A666108450}"/>
              </a:ext>
            </a:extLst>
          </p:cNvPr>
          <p:cNvGrpSpPr/>
          <p:nvPr userDrawn="1"/>
        </p:nvGrpSpPr>
        <p:grpSpPr>
          <a:xfrm>
            <a:off x="1310164" y="9069114"/>
            <a:ext cx="803311" cy="803311"/>
            <a:chOff x="-7071360" y="11654120"/>
            <a:chExt cx="3202416" cy="3202416"/>
          </a:xfrm>
        </p:grpSpPr>
        <p:sp>
          <p:nvSpPr>
            <p:cNvPr id="16" name="Oval 15">
              <a:extLst>
                <a:ext uri="{FF2B5EF4-FFF2-40B4-BE49-F238E27FC236}">
                  <a16:creationId xmlns:a16="http://schemas.microsoft.com/office/drawing/2014/main" id="{F03E098D-C83D-0EED-EA83-14BA5362680A}"/>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377A4B86-83BE-F782-448F-5BD968DEB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A023B1CD-FECC-5555-208C-9D8C3036F273}"/>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C8BBAD93-1178-E76A-4901-1A2212262CF2}"/>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4FADFB9B-75C0-CF28-E7F5-320FCB43C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B7243791-1D1D-D8DD-6541-0D8737692D7B}"/>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F36397BE-FBAE-B1D3-89EE-45A2837484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3F023D1A-AAEB-AC1C-C1C9-2C43D3766E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5911714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7FF86B8-C53A-469F-8A99-F3D707EAC444}"/>
              </a:ext>
            </a:extLst>
          </p:cNvPr>
          <p:cNvSpPr/>
          <p:nvPr userDrawn="1"/>
        </p:nvSpPr>
        <p:spPr>
          <a:xfrm>
            <a:off x="488269" y="1920851"/>
            <a:ext cx="6892246" cy="2094425"/>
          </a:xfrm>
          <a:prstGeom prst="rect">
            <a:avLst/>
          </a:prstGeom>
          <a:solidFill>
            <a:srgbClr val="9FB440">
              <a:alpha val="10000"/>
            </a:srgbClr>
          </a:solidFill>
          <a:ln>
            <a:solidFill>
              <a:srgbClr val="9FB4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9FB440"/>
                </a:solidFill>
              </a:rPr>
              <a:t>Project Image</a:t>
            </a:r>
          </a:p>
        </p:txBody>
      </p:sp>
      <p:sp>
        <p:nvSpPr>
          <p:cNvPr id="44" name="TextBox 43">
            <a:extLst>
              <a:ext uri="{FF2B5EF4-FFF2-40B4-BE49-F238E27FC236}">
                <a16:creationId xmlns:a16="http://schemas.microsoft.com/office/drawing/2014/main" id="{D9F506E0-89FB-408A-B21E-6EE0C9C88BD3}"/>
              </a:ext>
            </a:extLst>
          </p:cNvPr>
          <p:cNvSpPr txBox="1"/>
          <p:nvPr userDrawn="1"/>
        </p:nvSpPr>
        <p:spPr>
          <a:xfrm>
            <a:off x="476566" y="4191000"/>
            <a:ext cx="6903948" cy="4451869"/>
          </a:xfrm>
          <a:prstGeom prst="rect">
            <a:avLst/>
          </a:prstGeom>
          <a:noFill/>
          <a:ln>
            <a:solidFill>
              <a:srgbClr val="9FB440"/>
            </a:solidFill>
          </a:ln>
        </p:spPr>
        <p:txBody>
          <a:bodyPr wrap="square" rtlCol="0">
            <a:noAutofit/>
          </a:bodyPr>
          <a:lstStyle/>
          <a:p>
            <a:pPr marL="548640"/>
            <a:r>
              <a:rPr lang="en-US" sz="1600" b="1" dirty="0">
                <a:solidFill>
                  <a:srgbClr val="9FB440"/>
                </a:solidFill>
                <a:latin typeface="Century Gothic" panose="020B0502020202020204" pitchFamily="34" charset="0"/>
              </a:rPr>
              <a:t>Project Short Title</a:t>
            </a:r>
          </a:p>
          <a:p>
            <a:pPr marL="548640">
              <a:spcAft>
                <a:spcPts val="1200"/>
              </a:spcAft>
            </a:pPr>
            <a:r>
              <a:rPr lang="en-US" sz="1600" dirty="0">
                <a:solidFill>
                  <a:srgbClr val="9FB440"/>
                </a:solidFill>
                <a:latin typeface="Century Gothic" panose="020B0502020202020204" pitchFamily="34" charset="0"/>
              </a:rPr>
              <a:t>Project Full Title</a:t>
            </a:r>
            <a:endParaRPr lang="en-US" sz="1600" dirty="0">
              <a:solidFill>
                <a:srgbClr val="9FB440"/>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5" name="Picture 44">
            <a:extLst>
              <a:ext uri="{FF2B5EF4-FFF2-40B4-BE49-F238E27FC236}">
                <a16:creationId xmlns:a16="http://schemas.microsoft.com/office/drawing/2014/main" id="{6C9CA5D7-7F1E-463B-B9B3-3D7DCF163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6" name="TextBox 45">
            <a:extLst>
              <a:ext uri="{FF2B5EF4-FFF2-40B4-BE49-F238E27FC236}">
                <a16:creationId xmlns:a16="http://schemas.microsoft.com/office/drawing/2014/main" id="{12616246-CFFB-4631-B7EC-3A28F1C9D6FA}"/>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47" name="TextBox 46">
            <a:extLst>
              <a:ext uri="{FF2B5EF4-FFF2-40B4-BE49-F238E27FC236}">
                <a16:creationId xmlns:a16="http://schemas.microsoft.com/office/drawing/2014/main" id="{CA465BDD-FA60-4CF6-9B7C-51E86F499FC0}"/>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7.54</a:t>
            </a:r>
          </a:p>
        </p:txBody>
      </p:sp>
      <p:sp>
        <p:nvSpPr>
          <p:cNvPr id="48" name="TextBox 47">
            <a:extLst>
              <a:ext uri="{FF2B5EF4-FFF2-40B4-BE49-F238E27FC236}">
                <a16:creationId xmlns:a16="http://schemas.microsoft.com/office/drawing/2014/main" id="{4CFC72DB-20E2-48FC-AD99-E265A8D5955E}"/>
              </a:ext>
            </a:extLst>
          </p:cNvPr>
          <p:cNvSpPr txBox="1"/>
          <p:nvPr userDrawn="1"/>
        </p:nvSpPr>
        <p:spPr>
          <a:xfrm>
            <a:off x="5991047" y="8185698"/>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4,87 x 7.55</a:t>
            </a:r>
          </a:p>
        </p:txBody>
      </p:sp>
      <p:sp>
        <p:nvSpPr>
          <p:cNvPr id="49" name="TextBox 48">
            <a:extLst>
              <a:ext uri="{FF2B5EF4-FFF2-40B4-BE49-F238E27FC236}">
                <a16:creationId xmlns:a16="http://schemas.microsoft.com/office/drawing/2014/main" id="{99B0B20D-12D4-4E2E-AE9D-43841CCE2AB6}"/>
              </a:ext>
            </a:extLst>
          </p:cNvPr>
          <p:cNvSpPr txBox="1"/>
          <p:nvPr userDrawn="1"/>
        </p:nvSpPr>
        <p:spPr>
          <a:xfrm>
            <a:off x="568631" y="5986446"/>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0" name="TextBox 49">
            <a:extLst>
              <a:ext uri="{FF2B5EF4-FFF2-40B4-BE49-F238E27FC236}">
                <a16:creationId xmlns:a16="http://schemas.microsoft.com/office/drawing/2014/main" id="{94FDE280-93DE-4FDF-906B-38577E0C5177}"/>
              </a:ext>
            </a:extLst>
          </p:cNvPr>
          <p:cNvSpPr txBox="1"/>
          <p:nvPr userDrawn="1"/>
        </p:nvSpPr>
        <p:spPr>
          <a:xfrm>
            <a:off x="566195" y="5467697"/>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1" name="TextBox 50">
            <a:extLst>
              <a:ext uri="{FF2B5EF4-FFF2-40B4-BE49-F238E27FC236}">
                <a16:creationId xmlns:a16="http://schemas.microsoft.com/office/drawing/2014/main" id="{8C21594C-DA44-4DB7-85E4-E077B7B87DC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2" name="TextBox 51">
            <a:extLst>
              <a:ext uri="{FF2B5EF4-FFF2-40B4-BE49-F238E27FC236}">
                <a16:creationId xmlns:a16="http://schemas.microsoft.com/office/drawing/2014/main" id="{D4D3D905-7A5A-4F5D-8422-1799B2D89C8F}"/>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DC96A035-CD1D-5B15-D674-2764E8D9556C}"/>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2" name="TextBox 11">
            <a:extLst>
              <a:ext uri="{FF2B5EF4-FFF2-40B4-BE49-F238E27FC236}">
                <a16:creationId xmlns:a16="http://schemas.microsoft.com/office/drawing/2014/main" id="{9CC1FD4E-2FDF-980A-B7A3-3F80566B4BD8}"/>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3" name="Group 12">
            <a:extLst>
              <a:ext uri="{FF2B5EF4-FFF2-40B4-BE49-F238E27FC236}">
                <a16:creationId xmlns:a16="http://schemas.microsoft.com/office/drawing/2014/main" id="{C8445CB2-59FE-0146-1F60-81ED50BFED2B}"/>
              </a:ext>
            </a:extLst>
          </p:cNvPr>
          <p:cNvGrpSpPr/>
          <p:nvPr userDrawn="1"/>
        </p:nvGrpSpPr>
        <p:grpSpPr>
          <a:xfrm>
            <a:off x="1310164" y="9069114"/>
            <a:ext cx="803311" cy="803311"/>
            <a:chOff x="-7071360" y="11654120"/>
            <a:chExt cx="3202416" cy="3202416"/>
          </a:xfrm>
        </p:grpSpPr>
        <p:sp>
          <p:nvSpPr>
            <p:cNvPr id="14" name="Oval 13">
              <a:extLst>
                <a:ext uri="{FF2B5EF4-FFF2-40B4-BE49-F238E27FC236}">
                  <a16:creationId xmlns:a16="http://schemas.microsoft.com/office/drawing/2014/main" id="{95B8CAA2-8020-C498-9B71-F2AB38BB7790}"/>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2F3C8ABC-5C71-7C94-4DF5-1C52B98C40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363D6AF2-8B1C-0FAD-6B54-F37D9C67098F}"/>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105807FD-E7BB-0981-C923-A9B09AE5ABA8}"/>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7E3DCD41-BE50-CF4A-BF07-CB5CC00E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D0866FFE-3078-8626-D5C3-AAA0FDF1D40D}"/>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0CB9C1F7-7B47-335C-F550-D2B320E7D1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68A6F2F7-EAC4-B310-4534-1D265C4B6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9109500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6" name="Picture 5">
            <a:extLst>
              <a:ext uri="{FF2B5EF4-FFF2-40B4-BE49-F238E27FC236}">
                <a16:creationId xmlns:a16="http://schemas.microsoft.com/office/drawing/2014/main" id="{516D2086-6A1E-BB99-3C24-BA27288F2FE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7378" y="1986843"/>
            <a:ext cx="475488" cy="475488"/>
          </a:xfrm>
          <a:prstGeom prst="rect">
            <a:avLst/>
          </a:prstGeom>
        </p:spPr>
      </p:pic>
      <p:sp>
        <p:nvSpPr>
          <p:cNvPr id="7" name="TextBox 6">
            <a:extLst>
              <a:ext uri="{FF2B5EF4-FFF2-40B4-BE49-F238E27FC236}">
                <a16:creationId xmlns:a16="http://schemas.microsoft.com/office/drawing/2014/main" id="{11502E6C-8EEE-C871-422B-B01ACB45F2D6}"/>
              </a:ext>
            </a:extLst>
          </p:cNvPr>
          <p:cNvSpPr txBox="1"/>
          <p:nvPr userDrawn="1"/>
        </p:nvSpPr>
        <p:spPr>
          <a:xfrm>
            <a:off x="752709" y="1938925"/>
            <a:ext cx="2889118" cy="584775"/>
          </a:xfrm>
          <a:prstGeom prst="rect">
            <a:avLst/>
          </a:prstGeom>
          <a:noFill/>
        </p:spPr>
        <p:txBody>
          <a:bodyPr wrap="square" rtlCol="0">
            <a:spAutoFit/>
          </a:bodyPr>
          <a:lstStyle/>
          <a:p>
            <a:r>
              <a:rPr lang="en-US" sz="1600" b="1" dirty="0">
                <a:solidFill>
                  <a:srgbClr val="236F99"/>
                </a:solidFill>
                <a:latin typeface="Century Gothic" panose="020B0502020202020204" pitchFamily="34" charset="0"/>
              </a:rPr>
              <a:t>Big Cypress</a:t>
            </a:r>
          </a:p>
          <a:p>
            <a:r>
              <a:rPr lang="en-US" sz="1600" b="1" dirty="0">
                <a:solidFill>
                  <a:srgbClr val="236F99"/>
                </a:solidFill>
                <a:latin typeface="Century Gothic" panose="020B0502020202020204" pitchFamily="34" charset="0"/>
              </a:rPr>
              <a:t>Urban Development</a:t>
            </a:r>
          </a:p>
        </p:txBody>
      </p:sp>
      <p:sp>
        <p:nvSpPr>
          <p:cNvPr id="8" name="TextBox 7">
            <a:extLst>
              <a:ext uri="{FF2B5EF4-FFF2-40B4-BE49-F238E27FC236}">
                <a16:creationId xmlns:a16="http://schemas.microsoft.com/office/drawing/2014/main" id="{5BFCA326-8ED1-970E-06A2-C9E988AA758F}"/>
              </a:ext>
            </a:extLst>
          </p:cNvPr>
          <p:cNvSpPr txBox="1"/>
          <p:nvPr userDrawn="1"/>
        </p:nvSpPr>
        <p:spPr>
          <a:xfrm>
            <a:off x="214551" y="2462331"/>
            <a:ext cx="3533093" cy="830997"/>
          </a:xfrm>
          <a:prstGeom prst="rect">
            <a:avLst/>
          </a:prstGeom>
          <a:noFill/>
        </p:spPr>
        <p:txBody>
          <a:bodyPr wrap="square" rtlCol="0">
            <a:spAutoFit/>
          </a:bodyPr>
          <a:lstStyle/>
          <a:p>
            <a:r>
              <a:rPr lang="en-US" sz="1600" dirty="0">
                <a:solidFill>
                  <a:srgbClr val="236F99"/>
                </a:solidFill>
                <a:latin typeface="Century Gothic" panose="020B0502020202020204" pitchFamily="34" charset="0"/>
              </a:rPr>
              <a:t>Using Earth Observations to Assess Water Quality in Big Cypress Reservation, FL</a:t>
            </a:r>
            <a:endParaRPr lang="en-US" sz="1600" b="1" dirty="0">
              <a:solidFill>
                <a:srgbClr val="236F99"/>
              </a:solidFill>
              <a:latin typeface="Century Gothic" panose="020B0502020202020204" pitchFamily="34" charset="0"/>
            </a:endParaRPr>
          </a:p>
        </p:txBody>
      </p:sp>
      <p:sp>
        <p:nvSpPr>
          <p:cNvPr id="9" name="TextBox 8">
            <a:extLst>
              <a:ext uri="{FF2B5EF4-FFF2-40B4-BE49-F238E27FC236}">
                <a16:creationId xmlns:a16="http://schemas.microsoft.com/office/drawing/2014/main" id="{5B5FEB00-B0A0-F0CD-1A2C-3752BBEC26CC}"/>
              </a:ext>
            </a:extLst>
          </p:cNvPr>
          <p:cNvSpPr txBox="1"/>
          <p:nvPr userDrawn="1"/>
        </p:nvSpPr>
        <p:spPr>
          <a:xfrm>
            <a:off x="214551" y="3289021"/>
            <a:ext cx="3533093" cy="5693866"/>
          </a:xfrm>
          <a:prstGeom prst="rect">
            <a:avLst/>
          </a:prstGeom>
          <a:noFill/>
          <a:ln>
            <a:noFill/>
          </a:ln>
        </p:spPr>
        <p:txBody>
          <a:bodyPr wrap="square" lIns="91440" tIns="45720" rIns="91440" bIns="45720" rtlCol="0" anchor="t">
            <a:spAutoFit/>
          </a:bodyPr>
          <a:lstStyle/>
          <a:p>
            <a:r>
              <a:rPr lang="en-US" sz="1400" dirty="0">
                <a:latin typeface="Garamond"/>
              </a:rPr>
              <a:t>Big Cypress National Preserve in Southwest Florida is home to a rich, biodiverse wetland and swamp ecosystem. Nutrients from agricultural runoff and water discharges from upstream canals influence the preserve and the Seminole Big Cypress Reservation, contributing to algae and cyanobacteria overgrowth in their water resources. The NASA DEVELOP Big Cypress Water Resources team examined water sample data in the canals to assess the feasibility of using Earth observation data to monitor narrow waterbodies.</a:t>
            </a:r>
          </a:p>
          <a:p>
            <a:endParaRPr lang="en-US" sz="1400" dirty="0">
              <a:latin typeface="Garamond"/>
            </a:endParaRPr>
          </a:p>
          <a:p>
            <a:r>
              <a:rPr lang="en-US" sz="1400" dirty="0">
                <a:latin typeface="Garamond"/>
              </a:rPr>
              <a:t>The team used Google Earth Engine to acquire Landsat 8 OLI/TIRS, Landsat 9 OLI-2/TIRS-2, Sentinel-2 MSI, and Sentinel-3 OLCI data to observe different indices that estimate water quality parameters. They also used datasets from the South Florida Water Management District to identify the correlation between satellite-</a:t>
            </a:r>
            <a:r>
              <a:rPr lang="en-US" sz="1400" dirty="0" err="1">
                <a:latin typeface="Garamond"/>
              </a:rPr>
              <a:t>derivedand</a:t>
            </a:r>
            <a:r>
              <a:rPr lang="en-US" sz="1400" dirty="0">
                <a:latin typeface="Garamond"/>
              </a:rPr>
              <a:t> </a:t>
            </a:r>
            <a:r>
              <a:rPr lang="en-US" sz="1400" i="1" dirty="0">
                <a:latin typeface="Garamond"/>
              </a:rPr>
              <a:t>in situ</a:t>
            </a:r>
            <a:r>
              <a:rPr lang="en-US" sz="1400" dirty="0">
                <a:latin typeface="Garamond"/>
              </a:rPr>
              <a:t> datasets. The NASA DEVELOP Big Cypress Water Resources team examined water sample data in the canals to assess the feasibility of using Earth observation data to monitor narrow waterbodies.</a:t>
            </a:r>
          </a:p>
        </p:txBody>
      </p:sp>
      <p:sp>
        <p:nvSpPr>
          <p:cNvPr id="10" name="TextBox 9">
            <a:extLst>
              <a:ext uri="{FF2B5EF4-FFF2-40B4-BE49-F238E27FC236}">
                <a16:creationId xmlns:a16="http://schemas.microsoft.com/office/drawing/2014/main" id="{D87D77C7-04E6-B606-62AC-9EBFCCB91AC9}"/>
              </a:ext>
            </a:extLst>
          </p:cNvPr>
          <p:cNvSpPr txBox="1"/>
          <p:nvPr userDrawn="1"/>
        </p:nvSpPr>
        <p:spPr>
          <a:xfrm>
            <a:off x="4098847" y="1897181"/>
            <a:ext cx="31683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Garamond"/>
                <a:ea typeface="Calibri"/>
                <a:cs typeface="Calibri"/>
              </a:rPr>
              <a:t>Canal Bodies With True Color Imagery and Applied Chlorophyll Index</a:t>
            </a:r>
            <a:endParaRPr lang="en-US" b="1" dirty="0">
              <a:ea typeface="Calibri"/>
              <a:cs typeface="Calibri"/>
            </a:endParaRPr>
          </a:p>
        </p:txBody>
      </p:sp>
      <p:pic>
        <p:nvPicPr>
          <p:cNvPr id="12" name="Picture 11" descr="Project image. Canal Bodies With True Color Imagery and Applied Chlorophyll Index">
            <a:extLst>
              <a:ext uri="{FF2B5EF4-FFF2-40B4-BE49-F238E27FC236}">
                <a16:creationId xmlns:a16="http://schemas.microsoft.com/office/drawing/2014/main" id="{DF12FC1C-B36F-CB3A-1B58-FAEF3345BDE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083"/>
          <a:stretch/>
        </p:blipFill>
        <p:spPr>
          <a:xfrm>
            <a:off x="3917237" y="2389066"/>
            <a:ext cx="3676996" cy="1997739"/>
          </a:xfrm>
          <a:prstGeom prst="rect">
            <a:avLst/>
          </a:prstGeom>
        </p:spPr>
      </p:pic>
      <p:sp>
        <p:nvSpPr>
          <p:cNvPr id="13" name="TextBox 12">
            <a:extLst>
              <a:ext uri="{FF2B5EF4-FFF2-40B4-BE49-F238E27FC236}">
                <a16:creationId xmlns:a16="http://schemas.microsoft.com/office/drawing/2014/main" id="{8044BFDE-6439-67A3-2EE7-9E8AAEE14931}"/>
              </a:ext>
            </a:extLst>
          </p:cNvPr>
          <p:cNvSpPr txBox="1"/>
          <p:nvPr userDrawn="1"/>
        </p:nvSpPr>
        <p:spPr>
          <a:xfrm>
            <a:off x="3815904" y="4397123"/>
            <a:ext cx="395649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Garamond"/>
              </a:rPr>
              <a:t>Depiction of Maxar Worldview-3 imagery (left) and calculated chlorophyll index (middle left) compared to Sentinel-2 true color pixels (middle right) and calculated chlorophyll index (right). Red indicates higher chlorophyll values, and green indicates lower values.</a:t>
            </a:r>
          </a:p>
        </p:txBody>
      </p:sp>
      <p:sp>
        <p:nvSpPr>
          <p:cNvPr id="15" name="TextBox 14">
            <a:extLst>
              <a:ext uri="{FF2B5EF4-FFF2-40B4-BE49-F238E27FC236}">
                <a16:creationId xmlns:a16="http://schemas.microsoft.com/office/drawing/2014/main" id="{5013883F-4A82-7E29-4E86-2118F14B7617}"/>
              </a:ext>
            </a:extLst>
          </p:cNvPr>
          <p:cNvSpPr txBox="1"/>
          <p:nvPr userDrawn="1"/>
        </p:nvSpPr>
        <p:spPr>
          <a:xfrm>
            <a:off x="3899073" y="5664473"/>
            <a:ext cx="3585294" cy="2893100"/>
          </a:xfrm>
          <a:prstGeom prst="rect">
            <a:avLst/>
          </a:prstGeom>
          <a:noFill/>
          <a:ln>
            <a:noFill/>
          </a:ln>
        </p:spPr>
        <p:txBody>
          <a:bodyPr wrap="square" lIns="91440" tIns="45720" rIns="91440" bIns="45720" rtlCol="0" anchor="t">
            <a:spAutoFit/>
          </a:bodyPr>
          <a:lstStyle/>
          <a:p>
            <a:r>
              <a:rPr lang="en-US" sz="1400" dirty="0">
                <a:latin typeface="Garamond"/>
              </a:rPr>
              <a:t>The team’s findings suggest that the correlation techniques can be utilized but need to be refined using a finer spatial resolution that can more accurately capture data from the narrow water channels. The team reported the methods and research to the Seminole Tribe of Florida's Environmental Resource Management Department, with the goal of introducing remote sensing techniques to their current water resource monitoring program. Earth observations are a potentially powerful tool for water resource management in the region. </a:t>
            </a:r>
            <a:endParaRPr lang="en-US" sz="1400" dirty="0">
              <a:ea typeface="Calibri"/>
              <a:cs typeface="Calibri"/>
            </a:endParaRPr>
          </a:p>
        </p:txBody>
      </p:sp>
      <p:sp>
        <p:nvSpPr>
          <p:cNvPr id="16" name="TextBox 15">
            <a:extLst>
              <a:ext uri="{FF2B5EF4-FFF2-40B4-BE49-F238E27FC236}">
                <a16:creationId xmlns:a16="http://schemas.microsoft.com/office/drawing/2014/main" id="{955FFB40-07B8-330E-A70B-F708C9A24EB8}"/>
              </a:ext>
            </a:extLst>
          </p:cNvPr>
          <p:cNvSpPr txBox="1"/>
          <p:nvPr userDrawn="1"/>
        </p:nvSpPr>
        <p:spPr>
          <a:xfrm>
            <a:off x="4250725" y="1191048"/>
            <a:ext cx="1692876" cy="369332"/>
          </a:xfrm>
          <a:prstGeom prst="rect">
            <a:avLst/>
          </a:prstGeom>
          <a:noFill/>
        </p:spPr>
        <p:txBody>
          <a:bodyPr wrap="square" rtlCol="0">
            <a:spAutoFit/>
          </a:bodyPr>
          <a:lstStyle/>
          <a:p>
            <a:r>
              <a:rPr lang="en-US" b="1" dirty="0">
                <a:solidFill>
                  <a:srgbClr val="FF0000"/>
                </a:solidFill>
              </a:rPr>
              <a:t>**EXAMPLE**</a:t>
            </a:r>
          </a:p>
        </p:txBody>
      </p:sp>
    </p:spTree>
    <p:extLst>
      <p:ext uri="{BB962C8B-B14F-4D97-AF65-F5344CB8AC3E}">
        <p14:creationId xmlns:p14="http://schemas.microsoft.com/office/powerpoint/2010/main" val="1308450312"/>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gi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9A4F3B-7559-421F-B6E1-C84AC9A26508}"/>
              </a:ext>
            </a:extLst>
          </p:cNvPr>
          <p:cNvSpPr/>
          <p:nvPr userDrawn="1"/>
        </p:nvSpPr>
        <p:spPr>
          <a:xfrm rot="5400000">
            <a:off x="-914400" y="1371601"/>
            <a:ext cx="9601200" cy="731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F1ED58-C2A2-4D1E-980A-54E4A2D10055}"/>
              </a:ext>
            </a:extLst>
          </p:cNvPr>
          <p:cNvSpPr txBox="1"/>
          <p:nvPr userDrawn="1"/>
        </p:nvSpPr>
        <p:spPr>
          <a:xfrm>
            <a:off x="169679" y="-23689"/>
            <a:ext cx="1183636" cy="276999"/>
          </a:xfrm>
          <a:prstGeom prst="rect">
            <a:avLst/>
          </a:prstGeom>
          <a:noFill/>
        </p:spPr>
        <p:txBody>
          <a:bodyPr wrap="square" rtlCol="0">
            <a:spAutoFit/>
          </a:bodyPr>
          <a:lstStyle/>
          <a:p>
            <a:r>
              <a:rPr lang="en-US" sz="1200" dirty="0">
                <a:solidFill>
                  <a:srgbClr val="C00000"/>
                </a:solidFill>
              </a:rPr>
              <a:t>.25 margins</a:t>
            </a:r>
          </a:p>
        </p:txBody>
      </p:sp>
    </p:spTree>
    <p:extLst>
      <p:ext uri="{BB962C8B-B14F-4D97-AF65-F5344CB8AC3E}">
        <p14:creationId xmlns:p14="http://schemas.microsoft.com/office/powerpoint/2010/main" val="2027067891"/>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4290571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5870443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8" r:id="rId3"/>
    <p:sldLayoutId id="2147483674" r:id="rId4"/>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36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52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4102443" y="2032064"/>
            <a:ext cx="3403257" cy="2366941"/>
          </a:xfrm>
          <a:prstGeom prst="rect">
            <a:avLst/>
          </a:prstGeom>
          <a:solidFill>
            <a:srgbClr val="9FB440">
              <a:alpha val="10000"/>
            </a:srgbClr>
          </a:solidFill>
          <a:ln>
            <a:solidFill>
              <a:srgbClr val="9FB4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9FB440"/>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2014151"/>
            <a:ext cx="3619499" cy="6863149"/>
          </a:xfrm>
          <a:prstGeom prst="rect">
            <a:avLst/>
          </a:prstGeom>
          <a:noFill/>
          <a:ln>
            <a:solidFill>
              <a:srgbClr val="9FB440"/>
            </a:solidFill>
          </a:ln>
        </p:spPr>
        <p:txBody>
          <a:bodyPr wrap="square" rtlCol="0">
            <a:noAutofit/>
          </a:bodyPr>
          <a:lstStyle/>
          <a:p>
            <a:pPr marL="548640"/>
            <a:r>
              <a:rPr lang="en-US" sz="1600" b="1" dirty="0">
                <a:solidFill>
                  <a:srgbClr val="9FB440"/>
                </a:solidFill>
                <a:latin typeface="Century Gothic" panose="020B0502020202020204" pitchFamily="34" charset="0"/>
              </a:rPr>
              <a:t>Project Short Title</a:t>
            </a:r>
          </a:p>
          <a:p>
            <a:pPr marL="548640">
              <a:spcAft>
                <a:spcPts val="1200"/>
              </a:spcAft>
            </a:pPr>
            <a:r>
              <a:rPr lang="en-US" sz="1600" dirty="0">
                <a:solidFill>
                  <a:srgbClr val="9FB440"/>
                </a:solidFill>
                <a:latin typeface="Century Gothic" panose="020B0502020202020204" pitchFamily="34" charset="0"/>
              </a:rPr>
              <a:t>Project Full Title</a:t>
            </a:r>
            <a:endParaRPr lang="en-US" sz="1600" dirty="0">
              <a:solidFill>
                <a:srgbClr val="9FB440"/>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15" y="2075933"/>
            <a:ext cx="475488" cy="475488"/>
          </a:xfrm>
          <a:prstGeom prst="rect">
            <a:avLst/>
          </a:prstGeom>
        </p:spPr>
      </p:pic>
      <p:sp>
        <p:nvSpPr>
          <p:cNvPr id="2" name="TextBox 1">
            <a:extLst>
              <a:ext uri="{FF2B5EF4-FFF2-40B4-BE49-F238E27FC236}">
                <a16:creationId xmlns:a16="http://schemas.microsoft.com/office/drawing/2014/main" id="{696893F9-6B5E-837C-6833-0DE12A7AAD79}"/>
              </a:ext>
            </a:extLst>
          </p:cNvPr>
          <p:cNvSpPr txBox="1"/>
          <p:nvPr/>
        </p:nvSpPr>
        <p:spPr>
          <a:xfrm>
            <a:off x="4102443" y="4577929"/>
            <a:ext cx="3403257" cy="4299371"/>
          </a:xfrm>
          <a:prstGeom prst="rect">
            <a:avLst/>
          </a:prstGeom>
          <a:noFill/>
          <a:ln>
            <a:solidFill>
              <a:srgbClr val="9FB440"/>
            </a:solidFill>
          </a:ln>
        </p:spPr>
        <p:txBody>
          <a:bodyPr wrap="square" rtlCol="0">
            <a:noAutofit/>
          </a:bodyPr>
          <a:lstStyle/>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spTree>
    <p:extLst>
      <p:ext uri="{BB962C8B-B14F-4D97-AF65-F5344CB8AC3E}">
        <p14:creationId xmlns:p14="http://schemas.microsoft.com/office/powerpoint/2010/main" val="323141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266700" y="1920851"/>
            <a:ext cx="7239000" cy="2094425"/>
          </a:xfrm>
          <a:prstGeom prst="rect">
            <a:avLst/>
          </a:prstGeom>
          <a:solidFill>
            <a:srgbClr val="9FB440">
              <a:alpha val="10000"/>
            </a:srgbClr>
          </a:solidFill>
          <a:ln>
            <a:solidFill>
              <a:srgbClr val="9FB4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9FB440"/>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4191000"/>
            <a:ext cx="7239000" cy="4686300"/>
          </a:xfrm>
          <a:prstGeom prst="rect">
            <a:avLst/>
          </a:prstGeom>
          <a:noFill/>
          <a:ln>
            <a:solidFill>
              <a:srgbClr val="9FB440"/>
            </a:solidFill>
          </a:ln>
        </p:spPr>
        <p:txBody>
          <a:bodyPr wrap="square" rtlCol="0">
            <a:noAutofit/>
          </a:bodyPr>
          <a:lstStyle/>
          <a:p>
            <a:pPr marL="548640"/>
            <a:r>
              <a:rPr lang="en-US" sz="1600" b="1" dirty="0">
                <a:solidFill>
                  <a:srgbClr val="9FB440"/>
                </a:solidFill>
                <a:latin typeface="Century Gothic" panose="020B0502020202020204" pitchFamily="34" charset="0"/>
              </a:rPr>
              <a:t>Project Short Title</a:t>
            </a:r>
          </a:p>
          <a:p>
            <a:pPr marL="548640">
              <a:spcAft>
                <a:spcPts val="1200"/>
              </a:spcAft>
            </a:pPr>
            <a:r>
              <a:rPr lang="en-US" sz="1600" dirty="0">
                <a:solidFill>
                  <a:srgbClr val="9FB440"/>
                </a:solidFill>
                <a:latin typeface="Century Gothic" panose="020B0502020202020204" pitchFamily="34" charset="0"/>
              </a:rPr>
              <a:t>Project Full Title</a:t>
            </a:r>
            <a:endParaRPr lang="en-US" sz="1600" dirty="0">
              <a:solidFill>
                <a:srgbClr val="9FB440"/>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6329" y="4239272"/>
            <a:ext cx="475488" cy="475488"/>
          </a:xfrm>
          <a:prstGeom prst="rect">
            <a:avLst/>
          </a:prstGeom>
        </p:spPr>
      </p:pic>
    </p:spTree>
    <p:extLst>
      <p:ext uri="{BB962C8B-B14F-4D97-AF65-F5344CB8AC3E}">
        <p14:creationId xmlns:p14="http://schemas.microsoft.com/office/powerpoint/2010/main" val="2712199169"/>
      </p:ext>
    </p:extLst>
  </p:cSld>
  <p:clrMapOvr>
    <a:masterClrMapping/>
  </p:clrMapOvr>
</p:sld>
</file>

<file path=ppt/theme/theme1.xml><?xml version="1.0" encoding="utf-8"?>
<a:theme xmlns:a="http://schemas.openxmlformats.org/drawingml/2006/main" name="Templates (Editab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Templates (Locked/No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7695</TotalTime>
  <Words>52</Words>
  <Application>Microsoft Office PowerPoint</Application>
  <PresentationFormat>Custom</PresentationFormat>
  <Paragraphs>12</Paragraphs>
  <Slides>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Calibri</vt:lpstr>
      <vt:lpstr>Calibri Light</vt:lpstr>
      <vt:lpstr>Century Gothic</vt:lpstr>
      <vt:lpstr>Garamond</vt:lpstr>
      <vt:lpstr>Helvetica</vt:lpstr>
      <vt:lpstr>Templates (Editable)</vt:lpstr>
      <vt:lpstr>EXAMPLE Templates (Locked/Notes)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(LARC-E3)[RSES]</cp:lastModifiedBy>
  <cp:revision>64</cp:revision>
  <dcterms:created xsi:type="dcterms:W3CDTF">2022-01-28T14:48:32Z</dcterms:created>
  <dcterms:modified xsi:type="dcterms:W3CDTF">2025-01-24T16:50:23Z</dcterms:modified>
</cp:coreProperties>
</file>