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iffani Miller" initials="TM" lastIdx="2" clrIdx="6"/>
  <p:cmAuthor id="1" name="Emily Gotschalk" initials="EJG" lastIdx="1" clrIdx="0">
    <p:extLst/>
  </p:cmAuthor>
  <p:cmAuthor id="2" name="Emily Gotschalk" initials="EJG [2]" lastIdx="1" clrIdx="1">
    <p:extLst/>
  </p:cmAuthor>
  <p:cmAuthor id="3" name="Emily Gotschalk" initials="EJG [3]" lastIdx="1" clrIdx="2">
    <p:extLst/>
  </p:cmAuthor>
  <p:cmAuthor id="4" name="Emily Gotschalk" initials="EJG [4]" lastIdx="1" clrIdx="3">
    <p:extLst/>
  </p:cmAuthor>
  <p:cmAuthor id="5" name="Pampalone, Collin (LARC-E3)[SSAI DEVELOP]" initials="PC(D" lastIdx="1" clrIdx="4">
    <p:extLst/>
  </p:cmAuthor>
  <p:cmAuthor id="6" name="crms" initials="c" lastIdx="4"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1D6"/>
    <a:srgbClr val="F1AB8B"/>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5309" autoAdjust="0"/>
    <p:restoredTop sz="96362" autoAdjust="0"/>
  </p:normalViewPr>
  <p:slideViewPr>
    <p:cSldViewPr snapToGrid="0">
      <p:cViewPr>
        <p:scale>
          <a:sx n="33" d="100"/>
          <a:sy n="33" d="100"/>
        </p:scale>
        <p:origin x="2568" y="-2604"/>
      </p:cViewPr>
      <p:guideLst>
        <p:guide orient="horz" pos="11520"/>
        <p:guide pos="8640"/>
      </p:guideLst>
    </p:cSldViewPr>
  </p:slideViewPr>
  <p:notesTextViewPr>
    <p:cViewPr>
      <p:scale>
        <a:sx n="1" d="1"/>
        <a:sy n="1" d="1"/>
      </p:scale>
      <p:origin x="0" y="0"/>
    </p:cViewPr>
  </p:notesTextViewPr>
  <p:sorterViewPr>
    <p:cViewPr>
      <p:scale>
        <a:sx n="196" d="100"/>
        <a:sy n="19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15264" userDrawn="1">
          <p15:clr>
            <a:srgbClr val="FBAE40"/>
          </p15:clr>
        </p15:guide>
        <p15:guide id="2" pos="576" userDrawn="1">
          <p15:clr>
            <a:srgbClr val="FBAE40"/>
          </p15:clr>
        </p15:guide>
        <p15:guide id="3" pos="8640" userDrawn="1">
          <p15:clr>
            <a:srgbClr val="FBAE40"/>
          </p15:clr>
        </p15:guide>
        <p15:guide id="4" orient="horz" pos="2592" userDrawn="1">
          <p15:clr>
            <a:srgbClr val="FBAE40"/>
          </p15:clr>
        </p15:guide>
        <p15:guide id="5" orient="horz" pos="2880" userDrawn="1">
          <p15:clr>
            <a:srgbClr val="FBAE40"/>
          </p15:clr>
        </p15:guide>
        <p15:guide id="6" orient="horz" pos="22752" userDrawn="1">
          <p15:clr>
            <a:srgbClr val="FBAE40"/>
          </p15:clr>
        </p15:guide>
        <p15:guide id="7" orient="horz" pos="115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85950" y="9736667"/>
            <a:ext cx="23660100" cy="2320713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8/16/2017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89616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1947334"/>
            <a:ext cx="5915025" cy="30996469"/>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85952" y="1947334"/>
            <a:ext cx="17402175" cy="3099646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8/16/2017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03720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885950" y="9736667"/>
            <a:ext cx="23660100" cy="23207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8/16/2017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16767352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4" y="9118611"/>
            <a:ext cx="23660100" cy="15214597"/>
          </a:xfrm>
          <a:prstGeom prst="rect">
            <a:avLst/>
          </a:prstGeom>
        </p:spPr>
        <p:txBody>
          <a:bodyPr anchor="b"/>
          <a:lstStyle>
            <a:lvl1pPr>
              <a:defRPr sz="18000"/>
            </a:lvl1pPr>
          </a:lstStyle>
          <a:p>
            <a:r>
              <a:rPr lang="en-US" smtClean="0"/>
              <a:t>Click to edit Master title style</a:t>
            </a:r>
            <a:endParaRPr lang="en-US" dirty="0"/>
          </a:p>
        </p:txBody>
      </p:sp>
      <p:sp>
        <p:nvSpPr>
          <p:cNvPr id="3" name="Text Placeholder 2"/>
          <p:cNvSpPr>
            <a:spLocks noGrp="1"/>
          </p:cNvSpPr>
          <p:nvPr>
            <p:ph type="body" idx="1"/>
          </p:nvPr>
        </p:nvSpPr>
        <p:spPr>
          <a:xfrm>
            <a:off x="1871664" y="24477144"/>
            <a:ext cx="23660100" cy="8000997"/>
          </a:xfrm>
          <a:prstGeom prst="rect">
            <a:avLst/>
          </a:prstGeom>
        </p:spPr>
        <p:txBody>
          <a:bodyPr/>
          <a:lstStyle>
            <a:lvl1pPr marL="0" indent="0">
              <a:buNone/>
              <a:defRPr sz="7200">
                <a:solidFill>
                  <a:schemeClr val="tx1"/>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8/16/2017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20052950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5950" y="9736667"/>
            <a:ext cx="11658600" cy="23207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3887450" y="9736667"/>
            <a:ext cx="11658600" cy="23207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8/16/2017</a:t>
            </a:fld>
            <a:endParaRPr lang="en-US"/>
          </a:p>
        </p:txBody>
      </p:sp>
      <p:sp>
        <p:nvSpPr>
          <p:cNvPr id="6" name="Footer Placeholder 5"/>
          <p:cNvSpPr>
            <a:spLocks noGrp="1"/>
          </p:cNvSpPr>
          <p:nvPr>
            <p:ph type="ftr" sz="quarter" idx="11"/>
          </p:nvPr>
        </p:nvSpPr>
        <p:spPr>
          <a:xfrm>
            <a:off x="9086850" y="33900542"/>
            <a:ext cx="9258300" cy="1947333"/>
          </a:xfrm>
          <a:prstGeom prst="rect">
            <a:avLst/>
          </a:prstGeom>
        </p:spPr>
        <p:txBody>
          <a:bodyPr/>
          <a:lstStyle/>
          <a:p>
            <a:endParaRPr lang="en-US"/>
          </a:p>
        </p:txBody>
      </p:sp>
      <p:sp>
        <p:nvSpPr>
          <p:cNvPr id="7" name="Slide Number Placeholder 6"/>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173323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947342"/>
            <a:ext cx="23660100" cy="7069669"/>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9526" y="8966203"/>
            <a:ext cx="11605020" cy="4394197"/>
          </a:xfrm>
          <a:prstGeom prst="rect">
            <a:avLst/>
          </a:prstGeo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smtClean="0"/>
              <a:t>Click to edit Master text styles</a:t>
            </a:r>
          </a:p>
        </p:txBody>
      </p:sp>
      <p:sp>
        <p:nvSpPr>
          <p:cNvPr id="4" name="Content Placeholder 3"/>
          <p:cNvSpPr>
            <a:spLocks noGrp="1"/>
          </p:cNvSpPr>
          <p:nvPr>
            <p:ph sz="half" idx="2"/>
          </p:nvPr>
        </p:nvSpPr>
        <p:spPr>
          <a:xfrm>
            <a:off x="1889526" y="13360400"/>
            <a:ext cx="11605020" cy="19651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3887452" y="8966203"/>
            <a:ext cx="11662173" cy="4394197"/>
          </a:xfrm>
          <a:prstGeom prst="rect">
            <a:avLst/>
          </a:prstGeo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smtClean="0"/>
              <a:t>Click to edit Master text styles</a:t>
            </a:r>
          </a:p>
        </p:txBody>
      </p:sp>
      <p:sp>
        <p:nvSpPr>
          <p:cNvPr id="6" name="Content Placeholder 5"/>
          <p:cNvSpPr>
            <a:spLocks noGrp="1"/>
          </p:cNvSpPr>
          <p:nvPr>
            <p:ph sz="quarter" idx="4"/>
          </p:nvPr>
        </p:nvSpPr>
        <p:spPr>
          <a:xfrm>
            <a:off x="13887452" y="13360400"/>
            <a:ext cx="11662173" cy="19651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8/16/2017</a:t>
            </a:fld>
            <a:endParaRPr lang="en-US"/>
          </a:p>
        </p:txBody>
      </p:sp>
      <p:sp>
        <p:nvSpPr>
          <p:cNvPr id="8" name="Footer Placeholder 7"/>
          <p:cNvSpPr>
            <a:spLocks noGrp="1"/>
          </p:cNvSpPr>
          <p:nvPr>
            <p:ph type="ftr" sz="quarter" idx="11"/>
          </p:nvPr>
        </p:nvSpPr>
        <p:spPr>
          <a:xfrm>
            <a:off x="9086850" y="33900542"/>
            <a:ext cx="9258300" cy="1947333"/>
          </a:xfrm>
          <a:prstGeom prst="rect">
            <a:avLst/>
          </a:prstGeom>
        </p:spPr>
        <p:txBody>
          <a:bodyPr/>
          <a:lstStyle/>
          <a:p>
            <a:endParaRPr lang="en-US"/>
          </a:p>
        </p:txBody>
      </p:sp>
      <p:sp>
        <p:nvSpPr>
          <p:cNvPr id="9" name="Slide Number Placeholder 8"/>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75714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8/16/2017</a:t>
            </a:fld>
            <a:endParaRPr lang="en-US"/>
          </a:p>
        </p:txBody>
      </p:sp>
      <p:sp>
        <p:nvSpPr>
          <p:cNvPr id="4" name="Footer Placeholder 3"/>
          <p:cNvSpPr>
            <a:spLocks noGrp="1"/>
          </p:cNvSpPr>
          <p:nvPr>
            <p:ph type="ftr" sz="quarter" idx="11"/>
          </p:nvPr>
        </p:nvSpPr>
        <p:spPr>
          <a:xfrm>
            <a:off x="9086850" y="33900542"/>
            <a:ext cx="9258300" cy="1947333"/>
          </a:xfrm>
          <a:prstGeom prst="rect">
            <a:avLst/>
          </a:prstGeom>
        </p:spPr>
        <p:txBody>
          <a:bodyPr/>
          <a:lstStyle/>
          <a:p>
            <a:endParaRPr lang="en-US"/>
          </a:p>
        </p:txBody>
      </p:sp>
      <p:sp>
        <p:nvSpPr>
          <p:cNvPr id="5" name="Slide Number Placeholder 4"/>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229017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8/16/2017</a:t>
            </a:fld>
            <a:endParaRPr lang="en-US"/>
          </a:p>
        </p:txBody>
      </p:sp>
      <p:sp>
        <p:nvSpPr>
          <p:cNvPr id="3" name="Footer Placeholder 2"/>
          <p:cNvSpPr>
            <a:spLocks noGrp="1"/>
          </p:cNvSpPr>
          <p:nvPr>
            <p:ph type="ftr" sz="quarter" idx="11"/>
          </p:nvPr>
        </p:nvSpPr>
        <p:spPr>
          <a:xfrm>
            <a:off x="9086850" y="33900542"/>
            <a:ext cx="9258300" cy="1947333"/>
          </a:xfrm>
          <a:prstGeom prst="rect">
            <a:avLst/>
          </a:prstGeom>
        </p:spPr>
        <p:txBody>
          <a:bodyPr/>
          <a:lstStyle/>
          <a:p>
            <a:endParaRPr lang="en-US"/>
          </a:p>
        </p:txBody>
      </p:sp>
      <p:sp>
        <p:nvSpPr>
          <p:cNvPr id="4" name="Slide Number Placeholder 3"/>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29779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a:prstGeom prst="rect">
            <a:avLst/>
          </a:prstGeom>
        </p:spPr>
        <p:txBody>
          <a:bodyPr anchor="b"/>
          <a:lstStyle>
            <a:lvl1pPr>
              <a:defRPr sz="9600"/>
            </a:lvl1pPr>
          </a:lstStyle>
          <a:p>
            <a:r>
              <a:rPr lang="en-US" smtClean="0"/>
              <a:t>Click to edit Master title style</a:t>
            </a:r>
            <a:endParaRPr lang="en-US" dirty="0"/>
          </a:p>
        </p:txBody>
      </p:sp>
      <p:sp>
        <p:nvSpPr>
          <p:cNvPr id="3" name="Content Placeholder 2"/>
          <p:cNvSpPr>
            <a:spLocks noGrp="1"/>
          </p:cNvSpPr>
          <p:nvPr>
            <p:ph idx="1"/>
          </p:nvPr>
        </p:nvSpPr>
        <p:spPr>
          <a:xfrm>
            <a:off x="11662173" y="5266275"/>
            <a:ext cx="13887450" cy="25992667"/>
          </a:xfrm>
          <a:prstGeom prst="rect">
            <a:avLst/>
          </a:prstGeo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889523" y="10972800"/>
            <a:ext cx="8847534" cy="20328469"/>
          </a:xfrm>
          <a:prstGeom prst="rect">
            <a:avLst/>
          </a:prstGeo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smtClean="0"/>
              <a:t>Click to edit Master text styles</a:t>
            </a:r>
          </a:p>
        </p:txBody>
      </p:sp>
      <p:sp>
        <p:nvSpPr>
          <p:cNvPr id="5" name="Date Placeholder 4"/>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8/16/2017</a:t>
            </a:fld>
            <a:endParaRPr lang="en-US"/>
          </a:p>
        </p:txBody>
      </p:sp>
      <p:sp>
        <p:nvSpPr>
          <p:cNvPr id="6" name="Footer Placeholder 5"/>
          <p:cNvSpPr>
            <a:spLocks noGrp="1"/>
          </p:cNvSpPr>
          <p:nvPr>
            <p:ph type="ftr" sz="quarter" idx="11"/>
          </p:nvPr>
        </p:nvSpPr>
        <p:spPr>
          <a:xfrm>
            <a:off x="9086850" y="33900542"/>
            <a:ext cx="9258300" cy="1947333"/>
          </a:xfrm>
          <a:prstGeom prst="rect">
            <a:avLst/>
          </a:prstGeom>
        </p:spPr>
        <p:txBody>
          <a:bodyPr/>
          <a:lstStyle/>
          <a:p>
            <a:endParaRPr lang="en-US"/>
          </a:p>
        </p:txBody>
      </p:sp>
      <p:sp>
        <p:nvSpPr>
          <p:cNvPr id="7" name="Slide Number Placeholder 6"/>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93556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a:prstGeom prst="rect">
            <a:avLst/>
          </a:prstGeom>
        </p:spPr>
        <p:txBody>
          <a:bodyPr anchor="b"/>
          <a:lstStyle>
            <a:lvl1pPr>
              <a:defRPr sz="9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62173" y="5266275"/>
            <a:ext cx="13887450" cy="25992667"/>
          </a:xfrm>
          <a:prstGeom prst="rect">
            <a:avLst/>
          </a:prstGeo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smtClean="0"/>
              <a:t>Click icon to add picture</a:t>
            </a:r>
            <a:endParaRPr lang="en-US" dirty="0"/>
          </a:p>
        </p:txBody>
      </p:sp>
      <p:sp>
        <p:nvSpPr>
          <p:cNvPr id="4" name="Text Placeholder 3"/>
          <p:cNvSpPr>
            <a:spLocks noGrp="1"/>
          </p:cNvSpPr>
          <p:nvPr>
            <p:ph type="body" sz="half" idx="2"/>
          </p:nvPr>
        </p:nvSpPr>
        <p:spPr>
          <a:xfrm>
            <a:off x="1889523" y="10972800"/>
            <a:ext cx="8847534" cy="20328469"/>
          </a:xfrm>
          <a:prstGeom prst="rect">
            <a:avLst/>
          </a:prstGeo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smtClean="0"/>
              <a:t>Click to edit Master text styles</a:t>
            </a:r>
          </a:p>
        </p:txBody>
      </p:sp>
      <p:sp>
        <p:nvSpPr>
          <p:cNvPr id="5" name="Date Placeholder 4"/>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8/16/2017</a:t>
            </a:fld>
            <a:endParaRPr lang="en-US"/>
          </a:p>
        </p:txBody>
      </p:sp>
      <p:sp>
        <p:nvSpPr>
          <p:cNvPr id="6" name="Footer Placeholder 5"/>
          <p:cNvSpPr>
            <a:spLocks noGrp="1"/>
          </p:cNvSpPr>
          <p:nvPr>
            <p:ph type="ftr" sz="quarter" idx="11"/>
          </p:nvPr>
        </p:nvSpPr>
        <p:spPr>
          <a:xfrm>
            <a:off x="9086850" y="33900542"/>
            <a:ext cx="9258300" cy="1947333"/>
          </a:xfrm>
          <a:prstGeom prst="rect">
            <a:avLst/>
          </a:prstGeom>
        </p:spPr>
        <p:txBody>
          <a:bodyPr/>
          <a:lstStyle/>
          <a:p>
            <a:endParaRPr lang="en-US"/>
          </a:p>
        </p:txBody>
      </p:sp>
      <p:sp>
        <p:nvSpPr>
          <p:cNvPr id="7" name="Slide Number Placeholder 6"/>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08720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Main Title"/>
          <p:cNvSpPr>
            <a:spLocks noGrp="1"/>
          </p:cNvSpPr>
          <p:nvPr>
            <p:ph type="body" sz="quarter" idx="10"/>
          </p:nvPr>
        </p:nvSpPr>
        <p:spPr>
          <a:xfrm rot="16200000">
            <a:off x="11208610" y="1800444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4000" b="1" dirty="0" smtClean="0"/>
              <a:t>CALIPSO </a:t>
            </a:r>
            <a:r>
              <a:rPr lang="en-US" sz="14000" dirty="0" smtClean="0"/>
              <a:t>Cross-Cutting</a:t>
            </a:r>
            <a:endParaRPr lang="en-US" sz="14000" dirty="0"/>
          </a:p>
        </p:txBody>
      </p:sp>
      <p:sp>
        <p:nvSpPr>
          <p:cNvPr id="5" name="TextBox 4"/>
          <p:cNvSpPr txBox="1"/>
          <p:nvPr/>
        </p:nvSpPr>
        <p:spPr>
          <a:xfrm>
            <a:off x="843099" y="22261597"/>
            <a:ext cx="22984746"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Results</a:t>
            </a:r>
          </a:p>
        </p:txBody>
      </p:sp>
      <p:sp>
        <p:nvSpPr>
          <p:cNvPr id="12" name="Text Placeholder 16"/>
          <p:cNvSpPr txBox="1">
            <a:spLocks/>
          </p:cNvSpPr>
          <p:nvPr/>
        </p:nvSpPr>
        <p:spPr>
          <a:xfrm>
            <a:off x="18165246" y="18068833"/>
            <a:ext cx="6219416" cy="110236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spcBef>
                <a:spcPts val="0"/>
              </a:spcBef>
              <a:buClr>
                <a:srgbClr val="3B3838"/>
              </a:buClr>
              <a:buSzPct val="25000"/>
            </a:pPr>
            <a:r>
              <a:rPr lang="en-US" sz="3600" dirty="0">
                <a:solidFill>
                  <a:schemeClr val="tx1">
                    <a:lumMod val="65000"/>
                    <a:lumOff val="35000"/>
                  </a:schemeClr>
                </a:solidFill>
                <a:ea typeface="Garamond"/>
                <a:cs typeface="Garamond"/>
                <a:sym typeface="Garamond"/>
              </a:rPr>
              <a:t>Cloud-Aerosol </a:t>
            </a:r>
            <a:r>
              <a:rPr lang="en-US" sz="3600" dirty="0" smtClean="0">
                <a:solidFill>
                  <a:schemeClr val="tx1">
                    <a:lumMod val="65000"/>
                    <a:lumOff val="35000"/>
                  </a:schemeClr>
                </a:solidFill>
                <a:ea typeface="Garamond"/>
                <a:cs typeface="Garamond"/>
                <a:sym typeface="Garamond"/>
              </a:rPr>
              <a:t>LiDAR </a:t>
            </a:r>
            <a:r>
              <a:rPr lang="en-US" sz="3600" dirty="0">
                <a:solidFill>
                  <a:schemeClr val="tx1">
                    <a:lumMod val="65000"/>
                    <a:lumOff val="35000"/>
                  </a:schemeClr>
                </a:solidFill>
                <a:ea typeface="Garamond"/>
                <a:cs typeface="Garamond"/>
                <a:sym typeface="Garamond"/>
              </a:rPr>
              <a:t>and Infrared </a:t>
            </a:r>
            <a:r>
              <a:rPr lang="en-US" sz="3600" dirty="0" smtClean="0">
                <a:solidFill>
                  <a:schemeClr val="tx1">
                    <a:lumMod val="65000"/>
                    <a:lumOff val="35000"/>
                  </a:schemeClr>
                </a:solidFill>
                <a:ea typeface="Garamond"/>
                <a:cs typeface="Garamond"/>
                <a:sym typeface="Garamond"/>
              </a:rPr>
              <a:t>Satellite </a:t>
            </a:r>
            <a:r>
              <a:rPr lang="en-US" sz="3600" dirty="0">
                <a:solidFill>
                  <a:schemeClr val="tx1">
                    <a:lumMod val="65000"/>
                    <a:lumOff val="35000"/>
                  </a:schemeClr>
                </a:solidFill>
                <a:ea typeface="Garamond"/>
                <a:cs typeface="Garamond"/>
                <a:sym typeface="Garamond"/>
              </a:rPr>
              <a:t>Observation </a:t>
            </a:r>
            <a:r>
              <a:rPr lang="en-US" sz="3200" dirty="0">
                <a:solidFill>
                  <a:schemeClr val="tx1">
                    <a:lumMod val="65000"/>
                    <a:lumOff val="35000"/>
                  </a:schemeClr>
                </a:solidFill>
                <a:ea typeface="Garamond"/>
                <a:cs typeface="Garamond"/>
                <a:sym typeface="Garamond"/>
              </a:rPr>
              <a:t>(</a:t>
            </a:r>
            <a:r>
              <a:rPr lang="en-US" sz="3200" b="1" dirty="0">
                <a:solidFill>
                  <a:schemeClr val="tx1">
                    <a:lumMod val="65000"/>
                    <a:lumOff val="35000"/>
                  </a:schemeClr>
                </a:solidFill>
                <a:ea typeface="Garamond"/>
                <a:cs typeface="Garamond"/>
                <a:sym typeface="Garamond"/>
              </a:rPr>
              <a:t>CALIPSO</a:t>
            </a:r>
            <a:r>
              <a:rPr lang="en-US" sz="3200" dirty="0">
                <a:solidFill>
                  <a:schemeClr val="tx1">
                    <a:lumMod val="65000"/>
                    <a:lumOff val="35000"/>
                  </a:schemeClr>
                </a:solidFill>
                <a:ea typeface="Garamond"/>
                <a:cs typeface="Garamond"/>
                <a:sym typeface="Garamond"/>
              </a:rPr>
              <a:t>)</a:t>
            </a:r>
          </a:p>
        </p:txBody>
      </p:sp>
      <p:sp>
        <p:nvSpPr>
          <p:cNvPr id="15" name="TextBox 14"/>
          <p:cNvSpPr txBox="1"/>
          <p:nvPr/>
        </p:nvSpPr>
        <p:spPr>
          <a:xfrm>
            <a:off x="843099" y="4633209"/>
            <a:ext cx="11516347"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Abstract</a:t>
            </a:r>
          </a:p>
        </p:txBody>
      </p:sp>
      <p:sp>
        <p:nvSpPr>
          <p:cNvPr id="16" name="TextBox 15"/>
          <p:cNvSpPr txBox="1"/>
          <p:nvPr/>
        </p:nvSpPr>
        <p:spPr>
          <a:xfrm>
            <a:off x="13939757" y="4633209"/>
            <a:ext cx="8229600"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Objectives</a:t>
            </a:r>
          </a:p>
        </p:txBody>
      </p:sp>
      <p:sp>
        <p:nvSpPr>
          <p:cNvPr id="17" name="TextBox 16"/>
          <p:cNvSpPr txBox="1"/>
          <p:nvPr/>
        </p:nvSpPr>
        <p:spPr>
          <a:xfrm>
            <a:off x="900921" y="14967780"/>
            <a:ext cx="11407715"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Methodology</a:t>
            </a:r>
          </a:p>
        </p:txBody>
      </p:sp>
      <p:sp>
        <p:nvSpPr>
          <p:cNvPr id="18" name="TextBox 17"/>
          <p:cNvSpPr txBox="1"/>
          <p:nvPr/>
        </p:nvSpPr>
        <p:spPr>
          <a:xfrm>
            <a:off x="13939757" y="8781706"/>
            <a:ext cx="8229600"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Study Area</a:t>
            </a:r>
          </a:p>
        </p:txBody>
      </p:sp>
      <p:sp>
        <p:nvSpPr>
          <p:cNvPr id="19" name="TextBox 18"/>
          <p:cNvSpPr txBox="1"/>
          <p:nvPr/>
        </p:nvSpPr>
        <p:spPr>
          <a:xfrm>
            <a:off x="13939757" y="17040096"/>
            <a:ext cx="8229600"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Earth Observations</a:t>
            </a:r>
          </a:p>
        </p:txBody>
      </p:sp>
      <p:sp>
        <p:nvSpPr>
          <p:cNvPr id="8" name="Text Placeholder 16"/>
          <p:cNvSpPr txBox="1">
            <a:spLocks/>
          </p:cNvSpPr>
          <p:nvPr/>
        </p:nvSpPr>
        <p:spPr>
          <a:xfrm>
            <a:off x="8695924" y="31586476"/>
            <a:ext cx="8034800" cy="349527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nSpc>
                <a:spcPct val="100000"/>
              </a:lnSpc>
              <a:buClr>
                <a:srgbClr val="E97845"/>
              </a:buClr>
              <a:buSzPct val="100000"/>
              <a:buFont typeface="Webdings" panose="05030102010509060703" pitchFamily="18" charset="2"/>
              <a:buChar char="4"/>
            </a:pPr>
            <a:r>
              <a:rPr lang="en-US" sz="2400" b="1" dirty="0">
                <a:solidFill>
                  <a:srgbClr val="585454"/>
                </a:solidFill>
                <a:ea typeface="Garamond"/>
                <a:cs typeface="Garamond"/>
                <a:sym typeface="Garamond"/>
              </a:rPr>
              <a:t>Dr. Charles “Chip” </a:t>
            </a:r>
            <a:r>
              <a:rPr lang="en-US" sz="2400" b="1" dirty="0" err="1">
                <a:solidFill>
                  <a:srgbClr val="585454"/>
                </a:solidFill>
                <a:ea typeface="Garamond"/>
                <a:cs typeface="Garamond"/>
                <a:sym typeface="Garamond"/>
              </a:rPr>
              <a:t>Trepte</a:t>
            </a:r>
            <a:r>
              <a:rPr lang="en-US" sz="2400" dirty="0">
                <a:solidFill>
                  <a:srgbClr val="585454"/>
                </a:solidFill>
                <a:ea typeface="Garamond"/>
                <a:cs typeface="Garamond"/>
                <a:sym typeface="Garamond"/>
              </a:rPr>
              <a:t>, NASA Langley Research </a:t>
            </a:r>
            <a:r>
              <a:rPr lang="en-US" sz="2400" dirty="0" smtClean="0">
                <a:solidFill>
                  <a:srgbClr val="585454"/>
                </a:solidFill>
                <a:ea typeface="Garamond"/>
                <a:cs typeface="Garamond"/>
                <a:sym typeface="Garamond"/>
              </a:rPr>
              <a:t>Center</a:t>
            </a:r>
          </a:p>
          <a:p>
            <a:pPr marL="457200" lvl="0" indent="-457200">
              <a:lnSpc>
                <a:spcPct val="100000"/>
              </a:lnSpc>
              <a:buClr>
                <a:srgbClr val="E97845"/>
              </a:buClr>
              <a:buSzPct val="100000"/>
              <a:buFont typeface="Webdings" panose="05030102010509060703" pitchFamily="18" charset="2"/>
              <a:buChar char="4"/>
            </a:pPr>
            <a:r>
              <a:rPr lang="en-US" sz="2400" b="1" dirty="0" smtClean="0">
                <a:solidFill>
                  <a:srgbClr val="585454"/>
                </a:solidFill>
                <a:ea typeface="Garamond"/>
                <a:cs typeface="Garamond"/>
                <a:sym typeface="Garamond"/>
              </a:rPr>
              <a:t>Dr</a:t>
            </a:r>
            <a:r>
              <a:rPr lang="en-US" sz="2400" b="1" dirty="0">
                <a:solidFill>
                  <a:srgbClr val="585454"/>
                </a:solidFill>
                <a:ea typeface="Garamond"/>
                <a:cs typeface="Garamond"/>
                <a:sym typeface="Garamond"/>
              </a:rPr>
              <a:t>. Kenton Ross</a:t>
            </a:r>
            <a:r>
              <a:rPr lang="en-US" sz="2400" dirty="0">
                <a:solidFill>
                  <a:srgbClr val="585454"/>
                </a:solidFill>
                <a:ea typeface="Garamond"/>
                <a:cs typeface="Garamond"/>
                <a:sym typeface="Garamond"/>
              </a:rPr>
              <a:t>, NASA </a:t>
            </a:r>
            <a:r>
              <a:rPr lang="en-US" sz="2400" dirty="0" smtClean="0">
                <a:solidFill>
                  <a:srgbClr val="585454"/>
                </a:solidFill>
                <a:ea typeface="Garamond"/>
                <a:cs typeface="Garamond"/>
                <a:sym typeface="Garamond"/>
              </a:rPr>
              <a:t>Langley Research Center</a:t>
            </a:r>
            <a:endParaRPr lang="en-US" sz="2400" dirty="0">
              <a:solidFill>
                <a:srgbClr val="585454"/>
              </a:solidFill>
              <a:ea typeface="Garamond"/>
              <a:cs typeface="Garamond"/>
              <a:sym typeface="Garamond"/>
            </a:endParaRPr>
          </a:p>
          <a:p>
            <a:pPr marL="457200" indent="-457200">
              <a:lnSpc>
                <a:spcPct val="100000"/>
              </a:lnSpc>
              <a:buClr>
                <a:srgbClr val="E97845"/>
              </a:buClr>
              <a:buSzPct val="100000"/>
              <a:buFont typeface="Webdings" panose="05030102010509060703" pitchFamily="18" charset="2"/>
              <a:buChar char="4"/>
            </a:pPr>
            <a:r>
              <a:rPr lang="en-US" sz="2400" b="1" dirty="0" smtClean="0">
                <a:solidFill>
                  <a:srgbClr val="585454"/>
                </a:solidFill>
                <a:ea typeface="Garamond"/>
                <a:cs typeface="Garamond"/>
                <a:sym typeface="Garamond"/>
              </a:rPr>
              <a:t>Dr. Kathleen Moore</a:t>
            </a:r>
            <a:r>
              <a:rPr lang="en-US" sz="2400" dirty="0" smtClean="0">
                <a:solidFill>
                  <a:srgbClr val="585454"/>
                </a:solidFill>
                <a:ea typeface="Garamond"/>
                <a:cs typeface="Garamond"/>
                <a:sym typeface="Garamond"/>
              </a:rPr>
              <a:t>, NASA Langley Research Center</a:t>
            </a:r>
          </a:p>
          <a:p>
            <a:pPr marL="457200" indent="-457200">
              <a:lnSpc>
                <a:spcPct val="100000"/>
              </a:lnSpc>
              <a:buClr>
                <a:srgbClr val="E97845"/>
              </a:buClr>
              <a:buSzPct val="100000"/>
              <a:buFont typeface="Webdings" panose="05030102010509060703" pitchFamily="18" charset="2"/>
              <a:buChar char="4"/>
            </a:pPr>
            <a:r>
              <a:rPr lang="en-US" sz="2400" b="1" dirty="0" smtClean="0">
                <a:solidFill>
                  <a:srgbClr val="585454"/>
                </a:solidFill>
                <a:ea typeface="Garamond"/>
                <a:cs typeface="Garamond"/>
                <a:sym typeface="Garamond"/>
              </a:rPr>
              <a:t>Roman Kowch</a:t>
            </a:r>
            <a:r>
              <a:rPr lang="en-US" sz="2400" dirty="0" smtClean="0">
                <a:solidFill>
                  <a:srgbClr val="585454"/>
                </a:solidFill>
                <a:ea typeface="Garamond"/>
                <a:cs typeface="Garamond"/>
                <a:sym typeface="Garamond"/>
              </a:rPr>
              <a:t>, NASA Langley Research Center</a:t>
            </a:r>
          </a:p>
          <a:p>
            <a:pPr marL="457200" indent="-457200">
              <a:lnSpc>
                <a:spcPct val="100000"/>
              </a:lnSpc>
              <a:buClr>
                <a:srgbClr val="E97845"/>
              </a:buClr>
              <a:buSzPct val="100000"/>
              <a:buFont typeface="Webdings" panose="05030102010509060703" pitchFamily="18" charset="2"/>
              <a:buChar char="4"/>
            </a:pPr>
            <a:r>
              <a:rPr lang="en-US" sz="2400" b="1" dirty="0" smtClean="0">
                <a:solidFill>
                  <a:srgbClr val="585454"/>
                </a:solidFill>
                <a:ea typeface="Garamond"/>
                <a:cs typeface="Garamond"/>
                <a:sym typeface="Garamond"/>
              </a:rPr>
              <a:t>Britney Hopgood</a:t>
            </a:r>
            <a:r>
              <a:rPr lang="en-US" sz="2400" dirty="0" smtClean="0">
                <a:solidFill>
                  <a:srgbClr val="585454"/>
                </a:solidFill>
                <a:ea typeface="Garamond"/>
                <a:cs typeface="Garamond"/>
                <a:sym typeface="Garamond"/>
              </a:rPr>
              <a:t>, NASA Langley Research Center</a:t>
            </a:r>
            <a:endParaRPr lang="en-US" sz="2400" dirty="0" smtClean="0">
              <a:solidFill>
                <a:schemeClr val="tx1">
                  <a:lumMod val="75000"/>
                </a:schemeClr>
              </a:solidFill>
            </a:endParaRPr>
          </a:p>
        </p:txBody>
      </p:sp>
      <p:sp>
        <p:nvSpPr>
          <p:cNvPr id="21" name="TextBox 20"/>
          <p:cNvSpPr txBox="1"/>
          <p:nvPr/>
        </p:nvSpPr>
        <p:spPr>
          <a:xfrm>
            <a:off x="8695923" y="30804575"/>
            <a:ext cx="6159452"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Acknowledgements</a:t>
            </a:r>
          </a:p>
        </p:txBody>
      </p:sp>
      <p:sp>
        <p:nvSpPr>
          <p:cNvPr id="32" name="Subtitle"/>
          <p:cNvSpPr>
            <a:spLocks noGrp="1"/>
          </p:cNvSpPr>
          <p:nvPr>
            <p:ph type="body" sz="quarter" idx="13"/>
          </p:nvPr>
        </p:nvSpPr>
        <p:spPr>
          <a:xfrm>
            <a:off x="5011502" y="857250"/>
            <a:ext cx="17381495" cy="2251495"/>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sz="5600" dirty="0" smtClean="0"/>
              <a:t>Enhancements to Visualization of CALIPSO </a:t>
            </a:r>
          </a:p>
          <a:p>
            <a:pPr lvl="0"/>
            <a:r>
              <a:rPr lang="en-US" sz="5600" dirty="0" smtClean="0"/>
              <a:t>(VOCAL) through Case Studies of Saharan Dust</a:t>
            </a:r>
          </a:p>
        </p:txBody>
      </p:sp>
      <p:sp>
        <p:nvSpPr>
          <p:cNvPr id="40" name="TextBox 39"/>
          <p:cNvSpPr txBox="1"/>
          <p:nvPr/>
        </p:nvSpPr>
        <p:spPr>
          <a:xfrm>
            <a:off x="17081589" y="30804575"/>
            <a:ext cx="5336205"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Conclusions</a:t>
            </a:r>
          </a:p>
        </p:txBody>
      </p:sp>
      <p:sp>
        <p:nvSpPr>
          <p:cNvPr id="43" name="Subtitle"/>
          <p:cNvSpPr txBox="1">
            <a:spLocks/>
          </p:cNvSpPr>
          <p:nvPr/>
        </p:nvSpPr>
        <p:spPr>
          <a:xfrm>
            <a:off x="6096000" y="35153600"/>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800" b="0" dirty="0" smtClean="0"/>
              <a:t>NASA Langley Research Center – Summer 2017</a:t>
            </a:r>
          </a:p>
        </p:txBody>
      </p:sp>
      <p:sp>
        <p:nvSpPr>
          <p:cNvPr id="35" name="Text Placeholder 16"/>
          <p:cNvSpPr txBox="1">
            <a:spLocks/>
          </p:cNvSpPr>
          <p:nvPr/>
        </p:nvSpPr>
        <p:spPr>
          <a:xfrm>
            <a:off x="14072016" y="5429586"/>
            <a:ext cx="9769053" cy="303008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spcAft>
                <a:spcPts val="600"/>
              </a:spcAft>
              <a:buClr>
                <a:srgbClr val="E97845"/>
              </a:buClr>
              <a:buSzPct val="100000"/>
            </a:pPr>
            <a:r>
              <a:rPr lang="en-US" sz="3200" b="1" dirty="0" smtClean="0">
                <a:solidFill>
                  <a:srgbClr val="EA7845"/>
                </a:solidFill>
                <a:ea typeface="Garamond"/>
                <a:cs typeface="Garamond"/>
                <a:sym typeface="Garamond"/>
              </a:rPr>
              <a:t>Enhance </a:t>
            </a:r>
            <a:r>
              <a:rPr lang="en-US" sz="3200" dirty="0" smtClean="0">
                <a:solidFill>
                  <a:srgbClr val="585454"/>
                </a:solidFill>
                <a:ea typeface="Garamond"/>
                <a:cs typeface="Garamond"/>
                <a:sym typeface="Garamond"/>
              </a:rPr>
              <a:t>usability of VOCAL with more intuitive tools </a:t>
            </a:r>
            <a:endParaRPr lang="en-US" sz="3200" dirty="0">
              <a:solidFill>
                <a:srgbClr val="585454"/>
              </a:solidFill>
              <a:ea typeface="Garamond"/>
              <a:cs typeface="Garamond"/>
              <a:sym typeface="Garamond"/>
            </a:endParaRPr>
          </a:p>
          <a:p>
            <a:pPr lvl="0">
              <a:spcAft>
                <a:spcPts val="600"/>
              </a:spcAft>
              <a:buClr>
                <a:srgbClr val="E97845"/>
              </a:buClr>
              <a:buSzPct val="100000"/>
            </a:pPr>
            <a:r>
              <a:rPr lang="en-US" sz="3200" b="1" dirty="0" smtClean="0">
                <a:solidFill>
                  <a:srgbClr val="EA7845"/>
                </a:solidFill>
                <a:ea typeface="Garamond"/>
                <a:cs typeface="Garamond"/>
                <a:sym typeface="Garamond"/>
              </a:rPr>
              <a:t>Identify </a:t>
            </a:r>
            <a:r>
              <a:rPr lang="en-US" sz="3200" dirty="0">
                <a:solidFill>
                  <a:srgbClr val="585454"/>
                </a:solidFill>
                <a:ea typeface="Garamond"/>
                <a:cs typeface="Garamond"/>
                <a:sym typeface="Garamond"/>
              </a:rPr>
              <a:t>and study Saharan dust events by </a:t>
            </a:r>
            <a:r>
              <a:rPr lang="en-US" sz="3200" dirty="0" smtClean="0">
                <a:solidFill>
                  <a:srgbClr val="585454"/>
                </a:solidFill>
                <a:ea typeface="Garamond"/>
                <a:cs typeface="Garamond"/>
                <a:sym typeface="Garamond"/>
              </a:rPr>
              <a:t>visually drawing features with Level 1 CALIPSO data products</a:t>
            </a:r>
            <a:endParaRPr lang="en-US" sz="3200" b="1" dirty="0" smtClean="0">
              <a:solidFill>
                <a:srgbClr val="EA7845"/>
              </a:solidFill>
              <a:ea typeface="Garamond"/>
              <a:cs typeface="Garamond"/>
              <a:sym typeface="Garamond"/>
            </a:endParaRPr>
          </a:p>
          <a:p>
            <a:pPr lvl="0">
              <a:spcAft>
                <a:spcPts val="600"/>
              </a:spcAft>
              <a:buClr>
                <a:srgbClr val="E97845"/>
              </a:buClr>
              <a:buSzPct val="100000"/>
            </a:pPr>
            <a:r>
              <a:rPr lang="en-US" sz="3200" b="1" dirty="0" smtClean="0">
                <a:solidFill>
                  <a:srgbClr val="EA7845"/>
                </a:solidFill>
                <a:ea typeface="Garamond"/>
                <a:cs typeface="Garamond"/>
                <a:sym typeface="Garamond"/>
              </a:rPr>
              <a:t>Produce </a:t>
            </a:r>
            <a:r>
              <a:rPr lang="en-US" sz="3200" dirty="0" smtClean="0">
                <a:solidFill>
                  <a:srgbClr val="585454"/>
                </a:solidFill>
                <a:ea typeface="Garamond"/>
                <a:cs typeface="Garamond"/>
                <a:sym typeface="Garamond"/>
              </a:rPr>
              <a:t>a </a:t>
            </a:r>
            <a:r>
              <a:rPr lang="en-US" sz="3200" dirty="0" smtClean="0">
                <a:solidFill>
                  <a:schemeClr val="tx1">
                    <a:lumMod val="65000"/>
                    <a:lumOff val="35000"/>
                  </a:schemeClr>
                </a:solidFill>
                <a:ea typeface="Garamond"/>
                <a:cs typeface="Garamond"/>
                <a:sym typeface="Garamond"/>
              </a:rPr>
              <a:t>database of dust events, compare visual and algorithmic identification, and analyze optical properties</a:t>
            </a:r>
          </a:p>
        </p:txBody>
      </p:sp>
      <p:sp>
        <p:nvSpPr>
          <p:cNvPr id="56" name="Text Placeholder 16"/>
          <p:cNvSpPr txBox="1">
            <a:spLocks/>
          </p:cNvSpPr>
          <p:nvPr/>
        </p:nvSpPr>
        <p:spPr>
          <a:xfrm>
            <a:off x="14168268" y="14976524"/>
            <a:ext cx="10063331" cy="171452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800" dirty="0" smtClean="0">
                <a:solidFill>
                  <a:schemeClr val="tx1">
                    <a:lumMod val="65000"/>
                    <a:lumOff val="35000"/>
                  </a:schemeClr>
                </a:solidFill>
              </a:rPr>
              <a:t>The study area focused on the Atlantic Ocean between West Africa and Central America and also incorporates portions of the Gulf of Mexico and Mediterranean Sea. The bounding area is denoted in light blue, with a sample of intersecting CALIPSO granules highlighted in green.</a:t>
            </a:r>
            <a:endParaRPr lang="en-US" sz="2800" dirty="0">
              <a:solidFill>
                <a:schemeClr val="tx1">
                  <a:lumMod val="65000"/>
                  <a:lumOff val="35000"/>
                </a:schemeClr>
              </a:solidFill>
            </a:endParaRPr>
          </a:p>
          <a:p>
            <a:endParaRPr lang="en-US" sz="1800" dirty="0" smtClean="0"/>
          </a:p>
        </p:txBody>
      </p:sp>
      <p:pic>
        <p:nvPicPr>
          <p:cNvPr id="44" name="Shape 81"/>
          <p:cNvPicPr preferRelativeResize="0"/>
          <p:nvPr/>
        </p:nvPicPr>
        <p:blipFill rotWithShape="1">
          <a:blip r:embed="rId2">
            <a:alphaModFix/>
          </a:blip>
          <a:srcRect/>
          <a:stretch/>
        </p:blipFill>
        <p:spPr>
          <a:xfrm rot="19569342">
            <a:off x="14581255" y="17516367"/>
            <a:ext cx="3689457" cy="2605562"/>
          </a:xfrm>
          <a:prstGeom prst="rect">
            <a:avLst/>
          </a:prstGeom>
          <a:noFill/>
          <a:ln>
            <a:noFill/>
          </a:ln>
        </p:spPr>
      </p:pic>
      <p:sp>
        <p:nvSpPr>
          <p:cNvPr id="22" name="TextBox 21"/>
          <p:cNvSpPr txBox="1"/>
          <p:nvPr/>
        </p:nvSpPr>
        <p:spPr>
          <a:xfrm>
            <a:off x="13939757" y="20170328"/>
            <a:ext cx="8229600"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Project Partner</a:t>
            </a:r>
          </a:p>
        </p:txBody>
      </p:sp>
      <p:sp>
        <p:nvSpPr>
          <p:cNvPr id="41" name="Text Placeholder 16"/>
          <p:cNvSpPr txBox="1">
            <a:spLocks/>
          </p:cNvSpPr>
          <p:nvPr/>
        </p:nvSpPr>
        <p:spPr>
          <a:xfrm>
            <a:off x="14168267" y="21133864"/>
            <a:ext cx="6187361" cy="10458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3600" dirty="0">
                <a:solidFill>
                  <a:schemeClr val="tx1">
                    <a:lumMod val="65000"/>
                    <a:lumOff val="35000"/>
                  </a:schemeClr>
                </a:solidFill>
                <a:ea typeface="Garamond"/>
                <a:cs typeface="Garamond"/>
                <a:sym typeface="Garamond"/>
              </a:rPr>
              <a:t>NASA </a:t>
            </a:r>
            <a:r>
              <a:rPr lang="en-US" sz="3600" dirty="0" smtClean="0">
                <a:solidFill>
                  <a:schemeClr val="tx1">
                    <a:lumMod val="65000"/>
                    <a:lumOff val="35000"/>
                  </a:schemeClr>
                </a:solidFill>
                <a:ea typeface="Garamond"/>
                <a:cs typeface="Garamond"/>
                <a:sym typeface="Garamond"/>
              </a:rPr>
              <a:t>CALIPSO </a:t>
            </a:r>
            <a:r>
              <a:rPr lang="en-US" sz="3600" dirty="0">
                <a:solidFill>
                  <a:schemeClr val="tx1">
                    <a:lumMod val="65000"/>
                    <a:lumOff val="35000"/>
                  </a:schemeClr>
                </a:solidFill>
                <a:ea typeface="Garamond"/>
                <a:cs typeface="Garamond"/>
                <a:sym typeface="Garamond"/>
              </a:rPr>
              <a:t>Science </a:t>
            </a:r>
            <a:r>
              <a:rPr lang="en-US" sz="3600" dirty="0" smtClean="0">
                <a:solidFill>
                  <a:schemeClr val="tx1">
                    <a:lumMod val="65000"/>
                    <a:lumOff val="35000"/>
                  </a:schemeClr>
                </a:solidFill>
                <a:ea typeface="Garamond"/>
                <a:cs typeface="Garamond"/>
                <a:sym typeface="Garamond"/>
              </a:rPr>
              <a:t>Team </a:t>
            </a:r>
            <a:r>
              <a:rPr lang="en-US" sz="3200" dirty="0" smtClean="0">
                <a:solidFill>
                  <a:schemeClr val="tx1">
                    <a:lumMod val="65000"/>
                    <a:lumOff val="35000"/>
                  </a:schemeClr>
                </a:solidFill>
                <a:ea typeface="Garamond"/>
                <a:cs typeface="Garamond"/>
                <a:sym typeface="Garamond"/>
              </a:rPr>
              <a:t>(NASA Langley Research Center)</a:t>
            </a:r>
            <a:endParaRPr lang="en-US" sz="3200" dirty="0" smtClean="0">
              <a:solidFill>
                <a:schemeClr val="tx1">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3957" y="20704340"/>
            <a:ext cx="2872042" cy="1537148"/>
          </a:xfrm>
          <a:prstGeom prst="rect">
            <a:avLst/>
          </a:prstGeom>
        </p:spPr>
      </p:pic>
      <p:sp>
        <p:nvSpPr>
          <p:cNvPr id="2" name="TextBox 1"/>
          <p:cNvSpPr txBox="1"/>
          <p:nvPr/>
        </p:nvSpPr>
        <p:spPr>
          <a:xfrm>
            <a:off x="914400" y="5327127"/>
            <a:ext cx="12801600" cy="9325630"/>
          </a:xfrm>
          <a:prstGeom prst="rect">
            <a:avLst/>
          </a:prstGeom>
          <a:noFill/>
        </p:spPr>
        <p:txBody>
          <a:bodyPr wrap="square" rtlCol="0">
            <a:spAutoFit/>
          </a:bodyPr>
          <a:lstStyle/>
          <a:p>
            <a:pPr algn="just"/>
            <a:r>
              <a:rPr lang="en-US" sz="3000" dirty="0"/>
              <a:t>The Cloud-Aerosol LiDAR and Infrared Pathfinder Satellite Observation (CALIPSO) satellite’s CALIOP sensor generates vertical LiDAR profiles of the atmosphere at a global scale. Currently, the standard visualization tool for these data is written in Interactive Data Language (IDL), a proprietary language that does not support features for tracking aerosols, selecting data, or sharing those selected sections. This makes working with CALIPSO data difficult for researchers and does not allow them to visually identify aerosol features from these data. Previous DEVELOP teams have built a working version of the Visualization of CALIPSO (VOCAL) software, a Python language replacement for this IDL-based software. During this term, the team enhanced VOCAL by improving the shape drawing tool, adding the capability to view multiple levels of data, and more flexible data inputs and outputs that support a decentralized </a:t>
            </a:r>
            <a:r>
              <a:rPr lang="en-US" sz="3000" dirty="0" smtClean="0"/>
              <a:t>database. </a:t>
            </a:r>
            <a:r>
              <a:rPr lang="en-US" sz="3000" dirty="0"/>
              <a:t>These features will increase the usability of VOCAL, expediting the process of visually identifying features and analyzing the resulting subsets of data. Finally, the DEVELOP team conducted a case study with Saharan Dust transport over the Atlantic Ocean to test the capabilities of the VOCAL software and to produce a database of dust events. The database and case study will help members of the CALIPSO Science Team compare the performance of classification algorithms used to create Level 2 </a:t>
            </a:r>
            <a:r>
              <a:rPr lang="en-US" sz="3000" dirty="0" smtClean="0"/>
              <a:t>(L2) CALIPSO </a:t>
            </a:r>
            <a:r>
              <a:rPr lang="en-US" sz="3000" dirty="0"/>
              <a:t>data products, and will also support preliminary analysis of the atmospheric interactions and consequences related to long range dust transport.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8" y="23128554"/>
            <a:ext cx="23317201" cy="6386811"/>
          </a:xfrm>
          <a:prstGeom prst="rect">
            <a:avLst/>
          </a:prstGeom>
        </p:spPr>
      </p:pic>
      <p:grpSp>
        <p:nvGrpSpPr>
          <p:cNvPr id="42" name="Group 41"/>
          <p:cNvGrpSpPr/>
          <p:nvPr/>
        </p:nvGrpSpPr>
        <p:grpSpPr>
          <a:xfrm>
            <a:off x="906523" y="15598357"/>
            <a:ext cx="12930485" cy="6696072"/>
            <a:chOff x="670547" y="13657773"/>
            <a:chExt cx="12930485" cy="6696072"/>
          </a:xfrm>
        </p:grpSpPr>
        <p:sp>
          <p:nvSpPr>
            <p:cNvPr id="57" name="Rectangle 56"/>
            <p:cNvSpPr/>
            <p:nvPr/>
          </p:nvSpPr>
          <p:spPr>
            <a:xfrm>
              <a:off x="11097691" y="13669102"/>
              <a:ext cx="2503341" cy="6684743"/>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70547" y="13849474"/>
              <a:ext cx="5487445" cy="6343388"/>
            </a:xfrm>
            <a:custGeom>
              <a:avLst/>
              <a:gdLst>
                <a:gd name="connsiteX0" fmla="*/ 0 w 3307505"/>
                <a:gd name="connsiteY0" fmla="*/ 178171 h 1069005"/>
                <a:gd name="connsiteX1" fmla="*/ 178171 w 3307505"/>
                <a:gd name="connsiteY1" fmla="*/ 0 h 1069005"/>
                <a:gd name="connsiteX2" fmla="*/ 3129334 w 3307505"/>
                <a:gd name="connsiteY2" fmla="*/ 0 h 1069005"/>
                <a:gd name="connsiteX3" fmla="*/ 3307505 w 3307505"/>
                <a:gd name="connsiteY3" fmla="*/ 178171 h 1069005"/>
                <a:gd name="connsiteX4" fmla="*/ 3307505 w 3307505"/>
                <a:gd name="connsiteY4" fmla="*/ 890834 h 1069005"/>
                <a:gd name="connsiteX5" fmla="*/ 3129334 w 3307505"/>
                <a:gd name="connsiteY5" fmla="*/ 1069005 h 1069005"/>
                <a:gd name="connsiteX6" fmla="*/ 178171 w 3307505"/>
                <a:gd name="connsiteY6" fmla="*/ 1069005 h 1069005"/>
                <a:gd name="connsiteX7" fmla="*/ 0 w 3307505"/>
                <a:gd name="connsiteY7" fmla="*/ 890834 h 1069005"/>
                <a:gd name="connsiteX8" fmla="*/ 0 w 3307505"/>
                <a:gd name="connsiteY8" fmla="*/ 178171 h 106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505" h="1069005">
                  <a:moveTo>
                    <a:pt x="0" y="178171"/>
                  </a:moveTo>
                  <a:cubicBezTo>
                    <a:pt x="0" y="79770"/>
                    <a:pt x="79770" y="0"/>
                    <a:pt x="178171" y="0"/>
                  </a:cubicBezTo>
                  <a:lnTo>
                    <a:pt x="3129334" y="0"/>
                  </a:lnTo>
                  <a:cubicBezTo>
                    <a:pt x="3227735" y="0"/>
                    <a:pt x="3307505" y="79770"/>
                    <a:pt x="3307505" y="178171"/>
                  </a:cubicBezTo>
                  <a:lnTo>
                    <a:pt x="3307505" y="890834"/>
                  </a:lnTo>
                  <a:cubicBezTo>
                    <a:pt x="3307505" y="989235"/>
                    <a:pt x="3227735" y="1069005"/>
                    <a:pt x="3129334" y="1069005"/>
                  </a:cubicBezTo>
                  <a:lnTo>
                    <a:pt x="178171" y="1069005"/>
                  </a:lnTo>
                  <a:cubicBezTo>
                    <a:pt x="79770" y="1069005"/>
                    <a:pt x="0" y="989235"/>
                    <a:pt x="0" y="890834"/>
                  </a:cubicBezTo>
                  <a:lnTo>
                    <a:pt x="0" y="178171"/>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16955" tIns="116955" rIns="116955" bIns="116955" numCol="1" spcCol="1270" anchor="t" anchorCtr="0">
              <a:noAutofit/>
            </a:bodyPr>
            <a:lstStyle/>
            <a:p>
              <a:pPr lvl="0" algn="ctr" defTabSz="755650">
                <a:lnSpc>
                  <a:spcPct val="90000"/>
                </a:lnSpc>
                <a:spcBef>
                  <a:spcPct val="0"/>
                </a:spcBef>
                <a:spcAft>
                  <a:spcPct val="35000"/>
                </a:spcAft>
              </a:pPr>
              <a:r>
                <a:rPr lang="en-US" sz="2400" b="1" kern="1200" baseline="0" dirty="0" smtClean="0">
                  <a:solidFill>
                    <a:schemeClr val="tx1">
                      <a:lumMod val="65000"/>
                      <a:lumOff val="35000"/>
                    </a:schemeClr>
                  </a:solidFill>
                </a:rPr>
                <a:t>Integrate branches from Summer 2016 Term and continue</a:t>
              </a:r>
              <a:r>
                <a:rPr lang="en-US" sz="2400" b="1" kern="1200" dirty="0" smtClean="0">
                  <a:solidFill>
                    <a:schemeClr val="tx1">
                      <a:lumMod val="65000"/>
                      <a:lumOff val="35000"/>
                    </a:schemeClr>
                  </a:solidFill>
                </a:rPr>
                <a:t> development of VOCAL with version control (</a:t>
              </a:r>
              <a:r>
                <a:rPr lang="en-US" sz="2400" b="1" dirty="0" err="1">
                  <a:solidFill>
                    <a:schemeClr val="tx1">
                      <a:lumMod val="65000"/>
                      <a:lumOff val="35000"/>
                    </a:schemeClr>
                  </a:solidFill>
                </a:rPr>
                <a:t>g</a:t>
              </a:r>
              <a:r>
                <a:rPr lang="en-US" sz="2400" b="1" kern="1200" dirty="0" err="1" smtClean="0">
                  <a:solidFill>
                    <a:schemeClr val="tx1">
                      <a:lumMod val="65000"/>
                      <a:lumOff val="35000"/>
                    </a:schemeClr>
                  </a:solidFill>
                </a:rPr>
                <a:t>it</a:t>
              </a:r>
              <a:r>
                <a:rPr lang="en-US" sz="2400" b="1" kern="1200" dirty="0" smtClean="0">
                  <a:solidFill>
                    <a:schemeClr val="tx1">
                      <a:lumMod val="65000"/>
                      <a:lumOff val="35000"/>
                    </a:schemeClr>
                  </a:solidFill>
                </a:rPr>
                <a:t>)</a:t>
              </a:r>
              <a:endParaRPr lang="en-US" sz="2400" b="1" kern="1200" baseline="0" dirty="0">
                <a:solidFill>
                  <a:schemeClr val="tx1">
                    <a:lumMod val="65000"/>
                    <a:lumOff val="35000"/>
                  </a:schemeClr>
                </a:solidFill>
              </a:endParaRPr>
            </a:p>
          </p:txBody>
        </p:sp>
        <p:sp>
          <p:nvSpPr>
            <p:cNvPr id="7" name="Freeform 6"/>
            <p:cNvSpPr/>
            <p:nvPr/>
          </p:nvSpPr>
          <p:spPr>
            <a:xfrm>
              <a:off x="11229548" y="13849473"/>
              <a:ext cx="2188920" cy="1693249"/>
            </a:xfrm>
            <a:custGeom>
              <a:avLst/>
              <a:gdLst>
                <a:gd name="connsiteX0" fmla="*/ 0 w 3307505"/>
                <a:gd name="connsiteY0" fmla="*/ 178171 h 1069005"/>
                <a:gd name="connsiteX1" fmla="*/ 178171 w 3307505"/>
                <a:gd name="connsiteY1" fmla="*/ 0 h 1069005"/>
                <a:gd name="connsiteX2" fmla="*/ 3129334 w 3307505"/>
                <a:gd name="connsiteY2" fmla="*/ 0 h 1069005"/>
                <a:gd name="connsiteX3" fmla="*/ 3307505 w 3307505"/>
                <a:gd name="connsiteY3" fmla="*/ 178171 h 1069005"/>
                <a:gd name="connsiteX4" fmla="*/ 3307505 w 3307505"/>
                <a:gd name="connsiteY4" fmla="*/ 890834 h 1069005"/>
                <a:gd name="connsiteX5" fmla="*/ 3129334 w 3307505"/>
                <a:gd name="connsiteY5" fmla="*/ 1069005 h 1069005"/>
                <a:gd name="connsiteX6" fmla="*/ 178171 w 3307505"/>
                <a:gd name="connsiteY6" fmla="*/ 1069005 h 1069005"/>
                <a:gd name="connsiteX7" fmla="*/ 0 w 3307505"/>
                <a:gd name="connsiteY7" fmla="*/ 890834 h 1069005"/>
                <a:gd name="connsiteX8" fmla="*/ 0 w 3307505"/>
                <a:gd name="connsiteY8" fmla="*/ 178171 h 106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505" h="1069005">
                  <a:moveTo>
                    <a:pt x="0" y="178171"/>
                  </a:moveTo>
                  <a:cubicBezTo>
                    <a:pt x="0" y="79770"/>
                    <a:pt x="79770" y="0"/>
                    <a:pt x="178171" y="0"/>
                  </a:cubicBezTo>
                  <a:lnTo>
                    <a:pt x="3129334" y="0"/>
                  </a:lnTo>
                  <a:cubicBezTo>
                    <a:pt x="3227735" y="0"/>
                    <a:pt x="3307505" y="79770"/>
                    <a:pt x="3307505" y="178171"/>
                  </a:cubicBezTo>
                  <a:lnTo>
                    <a:pt x="3307505" y="890834"/>
                  </a:lnTo>
                  <a:cubicBezTo>
                    <a:pt x="3307505" y="989235"/>
                    <a:pt x="3227735" y="1069005"/>
                    <a:pt x="3129334" y="1069005"/>
                  </a:cubicBezTo>
                  <a:lnTo>
                    <a:pt x="178171" y="1069005"/>
                  </a:lnTo>
                  <a:cubicBezTo>
                    <a:pt x="79770" y="1069005"/>
                    <a:pt x="0" y="989235"/>
                    <a:pt x="0" y="890834"/>
                  </a:cubicBezTo>
                  <a:lnTo>
                    <a:pt x="0" y="178171"/>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16955" tIns="116955" rIns="116955" bIns="116955" numCol="1" spcCol="1270" anchor="ctr" anchorCtr="0">
              <a:noAutofit/>
            </a:bodyPr>
            <a:lstStyle/>
            <a:p>
              <a:pPr lvl="0" algn="ctr" defTabSz="755650">
                <a:lnSpc>
                  <a:spcPct val="90000"/>
                </a:lnSpc>
                <a:spcBef>
                  <a:spcPct val="0"/>
                </a:spcBef>
                <a:spcAft>
                  <a:spcPct val="35000"/>
                </a:spcAft>
              </a:pPr>
              <a:r>
                <a:rPr lang="en-US" sz="2000" b="1" dirty="0" smtClean="0">
                  <a:solidFill>
                    <a:schemeClr val="tx1">
                      <a:lumMod val="65000"/>
                      <a:lumOff val="35000"/>
                    </a:schemeClr>
                  </a:solidFill>
                </a:rPr>
                <a:t>A</a:t>
              </a:r>
              <a:r>
                <a:rPr lang="en-US" sz="2000" b="1" kern="1200" baseline="0" dirty="0" smtClean="0">
                  <a:solidFill>
                    <a:schemeClr val="tx1">
                      <a:lumMod val="65000"/>
                      <a:lumOff val="35000"/>
                    </a:schemeClr>
                  </a:solidFill>
                </a:rPr>
                <a:t>cquire</a:t>
              </a:r>
              <a:r>
                <a:rPr lang="en-US" sz="2000" b="1" kern="1200" dirty="0" smtClean="0">
                  <a:solidFill>
                    <a:schemeClr val="tx1">
                      <a:lumMod val="65000"/>
                      <a:lumOff val="35000"/>
                    </a:schemeClr>
                  </a:solidFill>
                </a:rPr>
                <a:t> CALIPSO Level 1 Standard v4-10 for the summer months of 2014, 2015, and 2016</a:t>
              </a:r>
              <a:endParaRPr lang="en-US" sz="2000" b="1" kern="1200" baseline="0" dirty="0">
                <a:solidFill>
                  <a:schemeClr val="tx1">
                    <a:lumMod val="65000"/>
                    <a:lumOff val="35000"/>
                  </a:schemeClr>
                </a:solidFill>
              </a:endParaRPr>
            </a:p>
          </p:txBody>
        </p:sp>
        <p:sp>
          <p:nvSpPr>
            <p:cNvPr id="11" name="Freeform 10"/>
            <p:cNvSpPr/>
            <p:nvPr/>
          </p:nvSpPr>
          <p:spPr>
            <a:xfrm>
              <a:off x="11229548" y="16182614"/>
              <a:ext cx="2188920" cy="1555486"/>
            </a:xfrm>
            <a:custGeom>
              <a:avLst/>
              <a:gdLst>
                <a:gd name="connsiteX0" fmla="*/ 0 w 3307505"/>
                <a:gd name="connsiteY0" fmla="*/ 178171 h 1069005"/>
                <a:gd name="connsiteX1" fmla="*/ 178171 w 3307505"/>
                <a:gd name="connsiteY1" fmla="*/ 0 h 1069005"/>
                <a:gd name="connsiteX2" fmla="*/ 3129334 w 3307505"/>
                <a:gd name="connsiteY2" fmla="*/ 0 h 1069005"/>
                <a:gd name="connsiteX3" fmla="*/ 3307505 w 3307505"/>
                <a:gd name="connsiteY3" fmla="*/ 178171 h 1069005"/>
                <a:gd name="connsiteX4" fmla="*/ 3307505 w 3307505"/>
                <a:gd name="connsiteY4" fmla="*/ 890834 h 1069005"/>
                <a:gd name="connsiteX5" fmla="*/ 3129334 w 3307505"/>
                <a:gd name="connsiteY5" fmla="*/ 1069005 h 1069005"/>
                <a:gd name="connsiteX6" fmla="*/ 178171 w 3307505"/>
                <a:gd name="connsiteY6" fmla="*/ 1069005 h 1069005"/>
                <a:gd name="connsiteX7" fmla="*/ 0 w 3307505"/>
                <a:gd name="connsiteY7" fmla="*/ 890834 h 1069005"/>
                <a:gd name="connsiteX8" fmla="*/ 0 w 3307505"/>
                <a:gd name="connsiteY8" fmla="*/ 178171 h 106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505" h="1069005">
                  <a:moveTo>
                    <a:pt x="0" y="178171"/>
                  </a:moveTo>
                  <a:cubicBezTo>
                    <a:pt x="0" y="79770"/>
                    <a:pt x="79770" y="0"/>
                    <a:pt x="178171" y="0"/>
                  </a:cubicBezTo>
                  <a:lnTo>
                    <a:pt x="3129334" y="0"/>
                  </a:lnTo>
                  <a:cubicBezTo>
                    <a:pt x="3227735" y="0"/>
                    <a:pt x="3307505" y="79770"/>
                    <a:pt x="3307505" y="178171"/>
                  </a:cubicBezTo>
                  <a:lnTo>
                    <a:pt x="3307505" y="890834"/>
                  </a:lnTo>
                  <a:cubicBezTo>
                    <a:pt x="3307505" y="989235"/>
                    <a:pt x="3227735" y="1069005"/>
                    <a:pt x="3129334" y="1069005"/>
                  </a:cubicBezTo>
                  <a:lnTo>
                    <a:pt x="178171" y="1069005"/>
                  </a:lnTo>
                  <a:cubicBezTo>
                    <a:pt x="79770" y="1069005"/>
                    <a:pt x="0" y="989235"/>
                    <a:pt x="0" y="890834"/>
                  </a:cubicBezTo>
                  <a:lnTo>
                    <a:pt x="0" y="178171"/>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16955" tIns="116955" rIns="116955" bIns="116955" numCol="1" spcCol="1270" anchor="t" anchorCtr="0">
              <a:noAutofit/>
            </a:bodyPr>
            <a:lstStyle/>
            <a:p>
              <a:pPr lvl="0" algn="ctr" defTabSz="755650">
                <a:lnSpc>
                  <a:spcPct val="90000"/>
                </a:lnSpc>
                <a:spcBef>
                  <a:spcPct val="0"/>
                </a:spcBef>
              </a:pPr>
              <a:r>
                <a:rPr lang="en-US" sz="2000" b="1" dirty="0">
                  <a:solidFill>
                    <a:schemeClr val="tx1">
                      <a:lumMod val="65000"/>
                      <a:lumOff val="35000"/>
                    </a:schemeClr>
                  </a:solidFill>
                </a:rPr>
                <a:t>Visually identify dust events with drawing tool </a:t>
              </a:r>
              <a:r>
                <a:rPr lang="en-US" sz="2000" b="1" dirty="0" smtClean="0">
                  <a:solidFill>
                    <a:schemeClr val="tx1">
                      <a:lumMod val="65000"/>
                      <a:lumOff val="35000"/>
                    </a:schemeClr>
                  </a:solidFill>
                </a:rPr>
                <a:t>and </a:t>
              </a:r>
              <a:r>
                <a:rPr lang="en-US" sz="2000" b="1" dirty="0">
                  <a:solidFill>
                    <a:schemeClr val="tx1">
                      <a:lumMod val="65000"/>
                      <a:lumOff val="35000"/>
                    </a:schemeClr>
                  </a:solidFill>
                </a:rPr>
                <a:t>add shapes to database</a:t>
              </a:r>
            </a:p>
          </p:txBody>
        </p:sp>
        <p:sp>
          <p:nvSpPr>
            <p:cNvPr id="20" name="Freeform 19"/>
            <p:cNvSpPr/>
            <p:nvPr/>
          </p:nvSpPr>
          <p:spPr>
            <a:xfrm>
              <a:off x="11229548" y="18502430"/>
              <a:ext cx="2188920" cy="1690431"/>
            </a:xfrm>
            <a:custGeom>
              <a:avLst/>
              <a:gdLst>
                <a:gd name="connsiteX0" fmla="*/ 0 w 3307505"/>
                <a:gd name="connsiteY0" fmla="*/ 178171 h 1069005"/>
                <a:gd name="connsiteX1" fmla="*/ 178171 w 3307505"/>
                <a:gd name="connsiteY1" fmla="*/ 0 h 1069005"/>
                <a:gd name="connsiteX2" fmla="*/ 3129334 w 3307505"/>
                <a:gd name="connsiteY2" fmla="*/ 0 h 1069005"/>
                <a:gd name="connsiteX3" fmla="*/ 3307505 w 3307505"/>
                <a:gd name="connsiteY3" fmla="*/ 178171 h 1069005"/>
                <a:gd name="connsiteX4" fmla="*/ 3307505 w 3307505"/>
                <a:gd name="connsiteY4" fmla="*/ 890834 h 1069005"/>
                <a:gd name="connsiteX5" fmla="*/ 3129334 w 3307505"/>
                <a:gd name="connsiteY5" fmla="*/ 1069005 h 1069005"/>
                <a:gd name="connsiteX6" fmla="*/ 178171 w 3307505"/>
                <a:gd name="connsiteY6" fmla="*/ 1069005 h 1069005"/>
                <a:gd name="connsiteX7" fmla="*/ 0 w 3307505"/>
                <a:gd name="connsiteY7" fmla="*/ 890834 h 1069005"/>
                <a:gd name="connsiteX8" fmla="*/ 0 w 3307505"/>
                <a:gd name="connsiteY8" fmla="*/ 178171 h 106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505" h="1069005">
                  <a:moveTo>
                    <a:pt x="0" y="178171"/>
                  </a:moveTo>
                  <a:cubicBezTo>
                    <a:pt x="0" y="79770"/>
                    <a:pt x="79770" y="0"/>
                    <a:pt x="178171" y="0"/>
                  </a:cubicBezTo>
                  <a:lnTo>
                    <a:pt x="3129334" y="0"/>
                  </a:lnTo>
                  <a:cubicBezTo>
                    <a:pt x="3227735" y="0"/>
                    <a:pt x="3307505" y="79770"/>
                    <a:pt x="3307505" y="178171"/>
                  </a:cubicBezTo>
                  <a:lnTo>
                    <a:pt x="3307505" y="890834"/>
                  </a:lnTo>
                  <a:cubicBezTo>
                    <a:pt x="3307505" y="989235"/>
                    <a:pt x="3227735" y="1069005"/>
                    <a:pt x="3129334" y="1069005"/>
                  </a:cubicBezTo>
                  <a:lnTo>
                    <a:pt x="178171" y="1069005"/>
                  </a:lnTo>
                  <a:cubicBezTo>
                    <a:pt x="79770" y="1069005"/>
                    <a:pt x="0" y="989235"/>
                    <a:pt x="0" y="890834"/>
                  </a:cubicBezTo>
                  <a:lnTo>
                    <a:pt x="0" y="178171"/>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16955" tIns="116955" rIns="116955" bIns="116955" numCol="1" spcCol="1270" anchor="ctr" anchorCtr="0">
              <a:noAutofit/>
            </a:bodyPr>
            <a:lstStyle/>
            <a:p>
              <a:pPr lvl="0" algn="ctr" defTabSz="755650">
                <a:lnSpc>
                  <a:spcPct val="90000"/>
                </a:lnSpc>
                <a:spcBef>
                  <a:spcPct val="0"/>
                </a:spcBef>
                <a:spcAft>
                  <a:spcPct val="35000"/>
                </a:spcAft>
              </a:pPr>
              <a:r>
                <a:rPr lang="en-US" sz="2000" b="1" kern="1200" baseline="0" dirty="0" smtClean="0">
                  <a:solidFill>
                    <a:schemeClr val="tx1">
                      <a:lumMod val="65000"/>
                      <a:lumOff val="35000"/>
                    </a:schemeClr>
                  </a:solidFill>
                </a:rPr>
                <a:t>Export shapes and generate histograms</a:t>
              </a:r>
              <a:r>
                <a:rPr lang="en-US" sz="2000" b="1" kern="1200" dirty="0" smtClean="0">
                  <a:solidFill>
                    <a:schemeClr val="tx1">
                      <a:lumMod val="65000"/>
                      <a:lumOff val="35000"/>
                    </a:schemeClr>
                  </a:solidFill>
                </a:rPr>
                <a:t> and statistics from database of dust transport events</a:t>
              </a:r>
              <a:endParaRPr lang="en-US" sz="2000" b="1" kern="1200" baseline="0" dirty="0">
                <a:solidFill>
                  <a:schemeClr val="tx1">
                    <a:lumMod val="65000"/>
                    <a:lumOff val="35000"/>
                  </a:schemeClr>
                </a:solidFill>
              </a:endParaRPr>
            </a:p>
          </p:txBody>
        </p:sp>
        <p:sp>
          <p:nvSpPr>
            <p:cNvPr id="24" name="Freeform 23"/>
            <p:cNvSpPr/>
            <p:nvPr/>
          </p:nvSpPr>
          <p:spPr>
            <a:xfrm>
              <a:off x="12035372" y="15712699"/>
              <a:ext cx="577272" cy="349851"/>
            </a:xfrm>
            <a:custGeom>
              <a:avLst/>
              <a:gdLst>
                <a:gd name="connsiteX0" fmla="*/ 0 w 577272"/>
                <a:gd name="connsiteY0" fmla="*/ 174926 h 349851"/>
                <a:gd name="connsiteX1" fmla="*/ 144318 w 577272"/>
                <a:gd name="connsiteY1" fmla="*/ 174926 h 349851"/>
                <a:gd name="connsiteX2" fmla="*/ 144318 w 577272"/>
                <a:gd name="connsiteY2" fmla="*/ 0 h 349851"/>
                <a:gd name="connsiteX3" fmla="*/ 432954 w 577272"/>
                <a:gd name="connsiteY3" fmla="*/ 0 h 349851"/>
                <a:gd name="connsiteX4" fmla="*/ 432954 w 577272"/>
                <a:gd name="connsiteY4" fmla="*/ 174926 h 349851"/>
                <a:gd name="connsiteX5" fmla="*/ 577272 w 577272"/>
                <a:gd name="connsiteY5" fmla="*/ 174926 h 349851"/>
                <a:gd name="connsiteX6" fmla="*/ 288636 w 577272"/>
                <a:gd name="connsiteY6" fmla="*/ 349851 h 349851"/>
                <a:gd name="connsiteX7" fmla="*/ 0 w 577272"/>
                <a:gd name="connsiteY7" fmla="*/ 174926 h 34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272" h="349851">
                  <a:moveTo>
                    <a:pt x="0" y="174926"/>
                  </a:moveTo>
                  <a:lnTo>
                    <a:pt x="144318" y="174926"/>
                  </a:lnTo>
                  <a:lnTo>
                    <a:pt x="144318" y="0"/>
                  </a:lnTo>
                  <a:lnTo>
                    <a:pt x="432954" y="0"/>
                  </a:lnTo>
                  <a:lnTo>
                    <a:pt x="432954" y="174926"/>
                  </a:lnTo>
                  <a:lnTo>
                    <a:pt x="577272" y="174926"/>
                  </a:lnTo>
                  <a:lnTo>
                    <a:pt x="288636" y="349851"/>
                  </a:lnTo>
                  <a:lnTo>
                    <a:pt x="0" y="174926"/>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90038" tIns="45720" rIns="190038" bIns="133183" numCol="1" spcCol="1270" anchor="ctr" anchorCtr="0">
              <a:noAutofit/>
            </a:bodyPr>
            <a:lstStyle/>
            <a:p>
              <a:pPr lvl="0" algn="ctr" defTabSz="533400">
                <a:lnSpc>
                  <a:spcPct val="90000"/>
                </a:lnSpc>
                <a:spcBef>
                  <a:spcPct val="0"/>
                </a:spcBef>
                <a:spcAft>
                  <a:spcPct val="35000"/>
                </a:spcAft>
              </a:pPr>
              <a:endParaRPr lang="en-US" sz="1200" kern="1200" baseline="0" dirty="0">
                <a:solidFill>
                  <a:schemeClr val="tx1">
                    <a:lumMod val="65000"/>
                    <a:lumOff val="35000"/>
                  </a:schemeClr>
                </a:solidFill>
              </a:endParaRPr>
            </a:p>
          </p:txBody>
        </p:sp>
        <p:sp>
          <p:nvSpPr>
            <p:cNvPr id="25" name="Freeform 24"/>
            <p:cNvSpPr/>
            <p:nvPr/>
          </p:nvSpPr>
          <p:spPr>
            <a:xfrm>
              <a:off x="12035372" y="18005024"/>
              <a:ext cx="577272" cy="349851"/>
            </a:xfrm>
            <a:custGeom>
              <a:avLst/>
              <a:gdLst>
                <a:gd name="connsiteX0" fmla="*/ 0 w 577272"/>
                <a:gd name="connsiteY0" fmla="*/ 174926 h 349851"/>
                <a:gd name="connsiteX1" fmla="*/ 144318 w 577272"/>
                <a:gd name="connsiteY1" fmla="*/ 174926 h 349851"/>
                <a:gd name="connsiteX2" fmla="*/ 144318 w 577272"/>
                <a:gd name="connsiteY2" fmla="*/ 0 h 349851"/>
                <a:gd name="connsiteX3" fmla="*/ 432954 w 577272"/>
                <a:gd name="connsiteY3" fmla="*/ 0 h 349851"/>
                <a:gd name="connsiteX4" fmla="*/ 432954 w 577272"/>
                <a:gd name="connsiteY4" fmla="*/ 174926 h 349851"/>
                <a:gd name="connsiteX5" fmla="*/ 577272 w 577272"/>
                <a:gd name="connsiteY5" fmla="*/ 174926 h 349851"/>
                <a:gd name="connsiteX6" fmla="*/ 288636 w 577272"/>
                <a:gd name="connsiteY6" fmla="*/ 349851 h 349851"/>
                <a:gd name="connsiteX7" fmla="*/ 0 w 577272"/>
                <a:gd name="connsiteY7" fmla="*/ 174926 h 34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272" h="349851">
                  <a:moveTo>
                    <a:pt x="0" y="174926"/>
                  </a:moveTo>
                  <a:lnTo>
                    <a:pt x="144318" y="174926"/>
                  </a:lnTo>
                  <a:lnTo>
                    <a:pt x="144318" y="0"/>
                  </a:lnTo>
                  <a:lnTo>
                    <a:pt x="432954" y="0"/>
                  </a:lnTo>
                  <a:lnTo>
                    <a:pt x="432954" y="174926"/>
                  </a:lnTo>
                  <a:lnTo>
                    <a:pt x="577272" y="174926"/>
                  </a:lnTo>
                  <a:lnTo>
                    <a:pt x="288636" y="349851"/>
                  </a:lnTo>
                  <a:lnTo>
                    <a:pt x="0" y="174926"/>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90038" tIns="45720" rIns="190038" bIns="133183" numCol="1" spcCol="1270" anchor="ctr" anchorCtr="0">
              <a:noAutofit/>
            </a:bodyPr>
            <a:lstStyle/>
            <a:p>
              <a:pPr lvl="0" algn="ctr" defTabSz="533400">
                <a:lnSpc>
                  <a:spcPct val="90000"/>
                </a:lnSpc>
                <a:spcBef>
                  <a:spcPct val="0"/>
                </a:spcBef>
                <a:spcAft>
                  <a:spcPct val="35000"/>
                </a:spcAft>
              </a:pPr>
              <a:endParaRPr lang="en-US" sz="1200" kern="1200" baseline="0" dirty="0">
                <a:solidFill>
                  <a:schemeClr val="tx1">
                    <a:lumMod val="65000"/>
                    <a:lumOff val="35000"/>
                  </a:schemeClr>
                </a:solidFill>
              </a:endParaRPr>
            </a:p>
          </p:txBody>
        </p:sp>
        <p:grpSp>
          <p:nvGrpSpPr>
            <p:cNvPr id="37" name="Group 36"/>
            <p:cNvGrpSpPr/>
            <p:nvPr/>
          </p:nvGrpSpPr>
          <p:grpSpPr>
            <a:xfrm>
              <a:off x="6612517" y="13669102"/>
              <a:ext cx="2619919" cy="6684743"/>
              <a:chOff x="6707767" y="10719417"/>
              <a:chExt cx="2619919" cy="6684743"/>
            </a:xfrm>
          </p:grpSpPr>
          <p:sp>
            <p:nvSpPr>
              <p:cNvPr id="34" name="Rectangle 33"/>
              <p:cNvSpPr/>
              <p:nvPr/>
            </p:nvSpPr>
            <p:spPr>
              <a:xfrm>
                <a:off x="6707767" y="10719417"/>
                <a:ext cx="2619919" cy="6684743"/>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880636" y="13232929"/>
                <a:ext cx="2202716" cy="1639910"/>
              </a:xfrm>
              <a:custGeom>
                <a:avLst/>
                <a:gdLst>
                  <a:gd name="connsiteX0" fmla="*/ 0 w 3307505"/>
                  <a:gd name="connsiteY0" fmla="*/ 178171 h 1069005"/>
                  <a:gd name="connsiteX1" fmla="*/ 178171 w 3307505"/>
                  <a:gd name="connsiteY1" fmla="*/ 0 h 1069005"/>
                  <a:gd name="connsiteX2" fmla="*/ 3129334 w 3307505"/>
                  <a:gd name="connsiteY2" fmla="*/ 0 h 1069005"/>
                  <a:gd name="connsiteX3" fmla="*/ 3307505 w 3307505"/>
                  <a:gd name="connsiteY3" fmla="*/ 178171 h 1069005"/>
                  <a:gd name="connsiteX4" fmla="*/ 3307505 w 3307505"/>
                  <a:gd name="connsiteY4" fmla="*/ 890834 h 1069005"/>
                  <a:gd name="connsiteX5" fmla="*/ 3129334 w 3307505"/>
                  <a:gd name="connsiteY5" fmla="*/ 1069005 h 1069005"/>
                  <a:gd name="connsiteX6" fmla="*/ 178171 w 3307505"/>
                  <a:gd name="connsiteY6" fmla="*/ 1069005 h 1069005"/>
                  <a:gd name="connsiteX7" fmla="*/ 0 w 3307505"/>
                  <a:gd name="connsiteY7" fmla="*/ 890834 h 1069005"/>
                  <a:gd name="connsiteX8" fmla="*/ 0 w 3307505"/>
                  <a:gd name="connsiteY8" fmla="*/ 178171 h 106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505" h="1069005">
                    <a:moveTo>
                      <a:pt x="0" y="178171"/>
                    </a:moveTo>
                    <a:cubicBezTo>
                      <a:pt x="0" y="79770"/>
                      <a:pt x="79770" y="0"/>
                      <a:pt x="178171" y="0"/>
                    </a:cubicBezTo>
                    <a:lnTo>
                      <a:pt x="3129334" y="0"/>
                    </a:lnTo>
                    <a:cubicBezTo>
                      <a:pt x="3227735" y="0"/>
                      <a:pt x="3307505" y="79770"/>
                      <a:pt x="3307505" y="178171"/>
                    </a:cubicBezTo>
                    <a:lnTo>
                      <a:pt x="3307505" y="890834"/>
                    </a:lnTo>
                    <a:cubicBezTo>
                      <a:pt x="3307505" y="989235"/>
                      <a:pt x="3227735" y="1069005"/>
                      <a:pt x="3129334" y="1069005"/>
                    </a:cubicBezTo>
                    <a:lnTo>
                      <a:pt x="178171" y="1069005"/>
                    </a:lnTo>
                    <a:cubicBezTo>
                      <a:pt x="79770" y="1069005"/>
                      <a:pt x="0" y="989235"/>
                      <a:pt x="0" y="890834"/>
                    </a:cubicBezTo>
                    <a:lnTo>
                      <a:pt x="0" y="178171"/>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16955" tIns="116955" rIns="116955" bIns="116955" numCol="1" spcCol="1270" anchor="ctr" anchorCtr="0">
                <a:noAutofit/>
              </a:bodyPr>
              <a:lstStyle/>
              <a:p>
                <a:pPr lvl="0" algn="ctr" defTabSz="755650">
                  <a:lnSpc>
                    <a:spcPct val="90000"/>
                  </a:lnSpc>
                  <a:spcBef>
                    <a:spcPct val="0"/>
                  </a:spcBef>
                  <a:spcAft>
                    <a:spcPct val="35000"/>
                  </a:spcAft>
                </a:pPr>
                <a:r>
                  <a:rPr lang="en-US" sz="2000" b="1" kern="1200" baseline="0" dirty="0" smtClean="0">
                    <a:solidFill>
                      <a:schemeClr val="tx1">
                        <a:lumMod val="65000"/>
                        <a:lumOff val="35000"/>
                      </a:schemeClr>
                    </a:solidFill>
                  </a:rPr>
                  <a:t>Fix bugs</a:t>
                </a:r>
                <a:r>
                  <a:rPr lang="en-US" sz="2000" b="1" kern="1200" dirty="0" smtClean="0">
                    <a:solidFill>
                      <a:schemeClr val="tx1">
                        <a:lumMod val="65000"/>
                        <a:lumOff val="35000"/>
                      </a:schemeClr>
                    </a:solidFill>
                  </a:rPr>
                  <a:t> </a:t>
                </a:r>
                <a:r>
                  <a:rPr lang="en-US" sz="2000" b="1" dirty="0" smtClean="0">
                    <a:solidFill>
                      <a:schemeClr val="tx1">
                        <a:lumMod val="65000"/>
                        <a:lumOff val="35000"/>
                      </a:schemeClr>
                    </a:solidFill>
                  </a:rPr>
                  <a:t>in loading data and using polygon draw tool, and </a:t>
                </a:r>
                <a:r>
                  <a:rPr lang="en-US" sz="2000" b="1" kern="1200" baseline="0" dirty="0" smtClean="0">
                    <a:solidFill>
                      <a:schemeClr val="tx1">
                        <a:lumMod val="65000"/>
                        <a:lumOff val="35000"/>
                      </a:schemeClr>
                    </a:solidFill>
                  </a:rPr>
                  <a:t>update documentation</a:t>
                </a:r>
                <a:endParaRPr lang="en-US" sz="2000" b="1" kern="1200" baseline="0" dirty="0">
                  <a:solidFill>
                    <a:schemeClr val="tx1">
                      <a:lumMod val="65000"/>
                      <a:lumOff val="35000"/>
                    </a:schemeClr>
                  </a:solidFill>
                </a:endParaRPr>
              </a:p>
            </p:txBody>
          </p:sp>
          <p:sp>
            <p:nvSpPr>
              <p:cNvPr id="45" name="Freeform 44"/>
              <p:cNvSpPr/>
              <p:nvPr/>
            </p:nvSpPr>
            <p:spPr>
              <a:xfrm>
                <a:off x="6883430" y="10899788"/>
                <a:ext cx="2197128" cy="1702093"/>
              </a:xfrm>
              <a:custGeom>
                <a:avLst/>
                <a:gdLst>
                  <a:gd name="connsiteX0" fmla="*/ 0 w 3307505"/>
                  <a:gd name="connsiteY0" fmla="*/ 178171 h 1069005"/>
                  <a:gd name="connsiteX1" fmla="*/ 178171 w 3307505"/>
                  <a:gd name="connsiteY1" fmla="*/ 0 h 1069005"/>
                  <a:gd name="connsiteX2" fmla="*/ 3129334 w 3307505"/>
                  <a:gd name="connsiteY2" fmla="*/ 0 h 1069005"/>
                  <a:gd name="connsiteX3" fmla="*/ 3307505 w 3307505"/>
                  <a:gd name="connsiteY3" fmla="*/ 178171 h 1069005"/>
                  <a:gd name="connsiteX4" fmla="*/ 3307505 w 3307505"/>
                  <a:gd name="connsiteY4" fmla="*/ 890834 h 1069005"/>
                  <a:gd name="connsiteX5" fmla="*/ 3129334 w 3307505"/>
                  <a:gd name="connsiteY5" fmla="*/ 1069005 h 1069005"/>
                  <a:gd name="connsiteX6" fmla="*/ 178171 w 3307505"/>
                  <a:gd name="connsiteY6" fmla="*/ 1069005 h 1069005"/>
                  <a:gd name="connsiteX7" fmla="*/ 0 w 3307505"/>
                  <a:gd name="connsiteY7" fmla="*/ 890834 h 1069005"/>
                  <a:gd name="connsiteX8" fmla="*/ 0 w 3307505"/>
                  <a:gd name="connsiteY8" fmla="*/ 178171 h 106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505" h="1069005">
                    <a:moveTo>
                      <a:pt x="0" y="178171"/>
                    </a:moveTo>
                    <a:cubicBezTo>
                      <a:pt x="0" y="79770"/>
                      <a:pt x="79770" y="0"/>
                      <a:pt x="178171" y="0"/>
                    </a:cubicBezTo>
                    <a:lnTo>
                      <a:pt x="3129334" y="0"/>
                    </a:lnTo>
                    <a:cubicBezTo>
                      <a:pt x="3227735" y="0"/>
                      <a:pt x="3307505" y="79770"/>
                      <a:pt x="3307505" y="178171"/>
                    </a:cubicBezTo>
                    <a:lnTo>
                      <a:pt x="3307505" y="890834"/>
                    </a:lnTo>
                    <a:cubicBezTo>
                      <a:pt x="3307505" y="989235"/>
                      <a:pt x="3227735" y="1069005"/>
                      <a:pt x="3129334" y="1069005"/>
                    </a:cubicBezTo>
                    <a:lnTo>
                      <a:pt x="178171" y="1069005"/>
                    </a:lnTo>
                    <a:cubicBezTo>
                      <a:pt x="79770" y="1069005"/>
                      <a:pt x="0" y="989235"/>
                      <a:pt x="0" y="890834"/>
                    </a:cubicBezTo>
                    <a:lnTo>
                      <a:pt x="0" y="178171"/>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16955" tIns="116955" rIns="116955" bIns="116955" numCol="1" spcCol="1270" anchor="ctr" anchorCtr="0">
                <a:noAutofit/>
              </a:bodyPr>
              <a:lstStyle/>
              <a:p>
                <a:pPr lvl="0" algn="ctr" defTabSz="755650">
                  <a:lnSpc>
                    <a:spcPct val="90000"/>
                  </a:lnSpc>
                  <a:spcBef>
                    <a:spcPct val="0"/>
                  </a:spcBef>
                  <a:spcAft>
                    <a:spcPct val="35000"/>
                  </a:spcAft>
                </a:pPr>
                <a:r>
                  <a:rPr lang="en-US" sz="2000" b="1" dirty="0" smtClean="0">
                    <a:solidFill>
                      <a:schemeClr val="tx1">
                        <a:lumMod val="65000"/>
                        <a:lumOff val="35000"/>
                      </a:schemeClr>
                    </a:solidFill>
                  </a:rPr>
                  <a:t>Add </a:t>
                </a:r>
                <a:r>
                  <a:rPr lang="en-US" sz="2000" b="1" dirty="0">
                    <a:solidFill>
                      <a:schemeClr val="tx1">
                        <a:lumMod val="65000"/>
                        <a:lumOff val="35000"/>
                      </a:schemeClr>
                    </a:solidFill>
                  </a:rPr>
                  <a:t>more dynamic </a:t>
                </a:r>
                <a:r>
                  <a:rPr lang="en-US" sz="2000" b="1" kern="1200" baseline="0" dirty="0" smtClean="0">
                    <a:solidFill>
                      <a:schemeClr val="tx1">
                        <a:lumMod val="65000"/>
                        <a:lumOff val="35000"/>
                      </a:schemeClr>
                    </a:solidFill>
                  </a:rPr>
                  <a:t>data input and output</a:t>
                </a:r>
                <a:r>
                  <a:rPr lang="en-US" sz="2000" b="1" dirty="0">
                    <a:solidFill>
                      <a:schemeClr val="tx1">
                        <a:lumMod val="65000"/>
                        <a:lumOff val="35000"/>
                      </a:schemeClr>
                    </a:solidFill>
                  </a:rPr>
                  <a:t> </a:t>
                </a:r>
                <a:r>
                  <a:rPr lang="en-US" sz="2000" b="1" dirty="0" smtClean="0">
                    <a:solidFill>
                      <a:schemeClr val="tx1">
                        <a:lumMod val="65000"/>
                        <a:lumOff val="35000"/>
                      </a:schemeClr>
                    </a:solidFill>
                  </a:rPr>
                  <a:t>with MySQL database and csv options</a:t>
                </a:r>
                <a:endParaRPr lang="en-US" sz="2000" b="1" kern="1200" baseline="0" dirty="0">
                  <a:solidFill>
                    <a:schemeClr val="tx1">
                      <a:lumMod val="65000"/>
                      <a:lumOff val="35000"/>
                    </a:schemeClr>
                  </a:solidFill>
                </a:endParaRPr>
              </a:p>
            </p:txBody>
          </p:sp>
          <p:sp>
            <p:nvSpPr>
              <p:cNvPr id="53" name="Freeform 52"/>
              <p:cNvSpPr/>
              <p:nvPr/>
            </p:nvSpPr>
            <p:spPr>
              <a:xfrm>
                <a:off x="6868502" y="15552745"/>
                <a:ext cx="2226985" cy="1687659"/>
              </a:xfrm>
              <a:custGeom>
                <a:avLst/>
                <a:gdLst>
                  <a:gd name="connsiteX0" fmla="*/ 0 w 3307505"/>
                  <a:gd name="connsiteY0" fmla="*/ 178171 h 1069005"/>
                  <a:gd name="connsiteX1" fmla="*/ 178171 w 3307505"/>
                  <a:gd name="connsiteY1" fmla="*/ 0 h 1069005"/>
                  <a:gd name="connsiteX2" fmla="*/ 3129334 w 3307505"/>
                  <a:gd name="connsiteY2" fmla="*/ 0 h 1069005"/>
                  <a:gd name="connsiteX3" fmla="*/ 3307505 w 3307505"/>
                  <a:gd name="connsiteY3" fmla="*/ 178171 h 1069005"/>
                  <a:gd name="connsiteX4" fmla="*/ 3307505 w 3307505"/>
                  <a:gd name="connsiteY4" fmla="*/ 890834 h 1069005"/>
                  <a:gd name="connsiteX5" fmla="*/ 3129334 w 3307505"/>
                  <a:gd name="connsiteY5" fmla="*/ 1069005 h 1069005"/>
                  <a:gd name="connsiteX6" fmla="*/ 178171 w 3307505"/>
                  <a:gd name="connsiteY6" fmla="*/ 1069005 h 1069005"/>
                  <a:gd name="connsiteX7" fmla="*/ 0 w 3307505"/>
                  <a:gd name="connsiteY7" fmla="*/ 890834 h 1069005"/>
                  <a:gd name="connsiteX8" fmla="*/ 0 w 3307505"/>
                  <a:gd name="connsiteY8" fmla="*/ 178171 h 106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505" h="1069005">
                    <a:moveTo>
                      <a:pt x="0" y="178171"/>
                    </a:moveTo>
                    <a:cubicBezTo>
                      <a:pt x="0" y="79770"/>
                      <a:pt x="79770" y="0"/>
                      <a:pt x="178171" y="0"/>
                    </a:cubicBezTo>
                    <a:lnTo>
                      <a:pt x="3129334" y="0"/>
                    </a:lnTo>
                    <a:cubicBezTo>
                      <a:pt x="3227735" y="0"/>
                      <a:pt x="3307505" y="79770"/>
                      <a:pt x="3307505" y="178171"/>
                    </a:cubicBezTo>
                    <a:lnTo>
                      <a:pt x="3307505" y="890834"/>
                    </a:lnTo>
                    <a:cubicBezTo>
                      <a:pt x="3307505" y="989235"/>
                      <a:pt x="3227735" y="1069005"/>
                      <a:pt x="3129334" y="1069005"/>
                    </a:cubicBezTo>
                    <a:lnTo>
                      <a:pt x="178171" y="1069005"/>
                    </a:lnTo>
                    <a:cubicBezTo>
                      <a:pt x="79770" y="1069005"/>
                      <a:pt x="0" y="989235"/>
                      <a:pt x="0" y="890834"/>
                    </a:cubicBezTo>
                    <a:lnTo>
                      <a:pt x="0" y="178171"/>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16955" tIns="116955" rIns="116955" bIns="116955" numCol="1" spcCol="1270" anchor="ctr" anchorCtr="0">
                <a:noAutofit/>
              </a:bodyPr>
              <a:lstStyle/>
              <a:p>
                <a:pPr lvl="0" algn="ctr" defTabSz="755650">
                  <a:lnSpc>
                    <a:spcPct val="90000"/>
                  </a:lnSpc>
                  <a:spcBef>
                    <a:spcPct val="0"/>
                  </a:spcBef>
                  <a:spcAft>
                    <a:spcPct val="35000"/>
                  </a:spcAft>
                </a:pPr>
                <a:r>
                  <a:rPr lang="en-US" sz="2000" b="1" dirty="0" smtClean="0">
                    <a:solidFill>
                      <a:schemeClr val="tx1">
                        <a:lumMod val="65000"/>
                        <a:lumOff val="35000"/>
                      </a:schemeClr>
                    </a:solidFill>
                  </a:rPr>
                  <a:t>Implement Level 2 data product viewing: vertical </a:t>
                </a:r>
                <a:r>
                  <a:rPr lang="en-US" sz="2000" b="1" dirty="0">
                    <a:solidFill>
                      <a:schemeClr val="tx1">
                        <a:lumMod val="65000"/>
                        <a:lumOff val="35000"/>
                      </a:schemeClr>
                    </a:solidFill>
                  </a:rPr>
                  <a:t>f</a:t>
                </a:r>
                <a:r>
                  <a:rPr lang="en-US" sz="2000" b="1" dirty="0" smtClean="0">
                    <a:solidFill>
                      <a:schemeClr val="tx1">
                        <a:lumMod val="65000"/>
                        <a:lumOff val="35000"/>
                      </a:schemeClr>
                    </a:solidFill>
                  </a:rPr>
                  <a:t>eature mask, ice/water phase, </a:t>
                </a:r>
                <a:r>
                  <a:rPr lang="en-US" sz="2000" b="1" dirty="0">
                    <a:solidFill>
                      <a:schemeClr val="tx1">
                        <a:lumMod val="65000"/>
                        <a:lumOff val="35000"/>
                      </a:schemeClr>
                    </a:solidFill>
                  </a:rPr>
                  <a:t>a</a:t>
                </a:r>
                <a:r>
                  <a:rPr lang="en-US" sz="2000" b="1" dirty="0" smtClean="0">
                    <a:solidFill>
                      <a:schemeClr val="tx1">
                        <a:lumMod val="65000"/>
                        <a:lumOff val="35000"/>
                      </a:schemeClr>
                    </a:solidFill>
                  </a:rPr>
                  <a:t>erosol subtype</a:t>
                </a:r>
                <a:endParaRPr lang="en-US" sz="2000" b="1" kern="1200" baseline="0" dirty="0">
                  <a:solidFill>
                    <a:schemeClr val="tx1">
                      <a:lumMod val="65000"/>
                      <a:lumOff val="35000"/>
                    </a:schemeClr>
                  </a:solidFill>
                </a:endParaRPr>
              </a:p>
            </p:txBody>
          </p:sp>
        </p:grp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612" y="14999382"/>
              <a:ext cx="4950705" cy="4967319"/>
            </a:xfrm>
            <a:prstGeom prst="rect">
              <a:avLst/>
            </a:prstGeom>
          </p:spPr>
        </p:pic>
        <p:sp>
          <p:nvSpPr>
            <p:cNvPr id="36" name="TextBox 35"/>
            <p:cNvSpPr txBox="1"/>
            <p:nvPr/>
          </p:nvSpPr>
          <p:spPr>
            <a:xfrm>
              <a:off x="9141192" y="13657773"/>
              <a:ext cx="2040811" cy="2677656"/>
            </a:xfrm>
            <a:prstGeom prst="rect">
              <a:avLst/>
            </a:prstGeom>
            <a:noFill/>
          </p:spPr>
          <p:txBody>
            <a:bodyPr wrap="square" rtlCol="0">
              <a:spAutoFit/>
            </a:bodyPr>
            <a:lstStyle/>
            <a:p>
              <a:pPr algn="ctr"/>
              <a:r>
                <a:rPr lang="en-US" sz="2400" b="1" dirty="0" smtClean="0"/>
                <a:t>Test and use VOCAL to refine software and study long range dust transport</a:t>
              </a:r>
              <a:endParaRPr lang="en-US" sz="2400" b="1" dirty="0"/>
            </a:p>
          </p:txBody>
        </p:sp>
        <p:sp>
          <p:nvSpPr>
            <p:cNvPr id="10" name="Freeform 9"/>
            <p:cNvSpPr/>
            <p:nvPr/>
          </p:nvSpPr>
          <p:spPr>
            <a:xfrm rot="16200000">
              <a:off x="6171800" y="16826084"/>
              <a:ext cx="592346" cy="533490"/>
            </a:xfrm>
            <a:custGeom>
              <a:avLst/>
              <a:gdLst>
                <a:gd name="connsiteX0" fmla="*/ 0 w 577272"/>
                <a:gd name="connsiteY0" fmla="*/ 174926 h 349851"/>
                <a:gd name="connsiteX1" fmla="*/ 144318 w 577272"/>
                <a:gd name="connsiteY1" fmla="*/ 174926 h 349851"/>
                <a:gd name="connsiteX2" fmla="*/ 144318 w 577272"/>
                <a:gd name="connsiteY2" fmla="*/ 0 h 349851"/>
                <a:gd name="connsiteX3" fmla="*/ 432954 w 577272"/>
                <a:gd name="connsiteY3" fmla="*/ 0 h 349851"/>
                <a:gd name="connsiteX4" fmla="*/ 432954 w 577272"/>
                <a:gd name="connsiteY4" fmla="*/ 174926 h 349851"/>
                <a:gd name="connsiteX5" fmla="*/ 577272 w 577272"/>
                <a:gd name="connsiteY5" fmla="*/ 174926 h 349851"/>
                <a:gd name="connsiteX6" fmla="*/ 288636 w 577272"/>
                <a:gd name="connsiteY6" fmla="*/ 349851 h 349851"/>
                <a:gd name="connsiteX7" fmla="*/ 0 w 577272"/>
                <a:gd name="connsiteY7" fmla="*/ 174926 h 34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272" h="349851">
                  <a:moveTo>
                    <a:pt x="0" y="174926"/>
                  </a:moveTo>
                  <a:lnTo>
                    <a:pt x="144318" y="174926"/>
                  </a:lnTo>
                  <a:lnTo>
                    <a:pt x="144318" y="0"/>
                  </a:lnTo>
                  <a:lnTo>
                    <a:pt x="432954" y="0"/>
                  </a:lnTo>
                  <a:lnTo>
                    <a:pt x="432954" y="174926"/>
                  </a:lnTo>
                  <a:lnTo>
                    <a:pt x="577272" y="174926"/>
                  </a:lnTo>
                  <a:lnTo>
                    <a:pt x="288636" y="349851"/>
                  </a:lnTo>
                  <a:lnTo>
                    <a:pt x="0" y="174926"/>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90038" tIns="45720" rIns="190038" bIns="133183" numCol="1" spcCol="1270" anchor="ctr" anchorCtr="0">
              <a:noAutofit/>
            </a:bodyPr>
            <a:lstStyle/>
            <a:p>
              <a:pPr lvl="0" algn="ctr" defTabSz="533400">
                <a:lnSpc>
                  <a:spcPct val="90000"/>
                </a:lnSpc>
                <a:spcBef>
                  <a:spcPct val="0"/>
                </a:spcBef>
                <a:spcAft>
                  <a:spcPct val="35000"/>
                </a:spcAft>
              </a:pPr>
              <a:endParaRPr lang="en-US" sz="1200" kern="1200" baseline="0" dirty="0">
                <a:solidFill>
                  <a:schemeClr val="tx1">
                    <a:lumMod val="65000"/>
                    <a:lumOff val="35000"/>
                  </a:schemeClr>
                </a:solidFill>
              </a:endParaRPr>
            </a:p>
          </p:txBody>
        </p:sp>
        <p:sp>
          <p:nvSpPr>
            <p:cNvPr id="14" name="Freeform 13"/>
            <p:cNvSpPr/>
            <p:nvPr/>
          </p:nvSpPr>
          <p:spPr>
            <a:xfrm>
              <a:off x="9159232" y="16686698"/>
              <a:ext cx="1946571" cy="812262"/>
            </a:xfrm>
            <a:custGeom>
              <a:avLst/>
              <a:gdLst>
                <a:gd name="connsiteX0" fmla="*/ 0 w 2563147"/>
                <a:gd name="connsiteY0" fmla="*/ 759912 h 1519823"/>
                <a:gd name="connsiteX1" fmla="*/ 759912 w 2563147"/>
                <a:gd name="connsiteY1" fmla="*/ 0 h 1519823"/>
                <a:gd name="connsiteX2" fmla="*/ 759912 w 2563147"/>
                <a:gd name="connsiteY2" fmla="*/ 379956 h 1519823"/>
                <a:gd name="connsiteX3" fmla="*/ 1803236 w 2563147"/>
                <a:gd name="connsiteY3" fmla="*/ 379956 h 1519823"/>
                <a:gd name="connsiteX4" fmla="*/ 1803236 w 2563147"/>
                <a:gd name="connsiteY4" fmla="*/ 0 h 1519823"/>
                <a:gd name="connsiteX5" fmla="*/ 2563147 w 2563147"/>
                <a:gd name="connsiteY5" fmla="*/ 759912 h 1519823"/>
                <a:gd name="connsiteX6" fmla="*/ 1803236 w 2563147"/>
                <a:gd name="connsiteY6" fmla="*/ 1519823 h 1519823"/>
                <a:gd name="connsiteX7" fmla="*/ 1803236 w 2563147"/>
                <a:gd name="connsiteY7" fmla="*/ 1139867 h 1519823"/>
                <a:gd name="connsiteX8" fmla="*/ 759912 w 2563147"/>
                <a:gd name="connsiteY8" fmla="*/ 1139867 h 1519823"/>
                <a:gd name="connsiteX9" fmla="*/ 759912 w 2563147"/>
                <a:gd name="connsiteY9" fmla="*/ 1519823 h 1519823"/>
                <a:gd name="connsiteX10" fmla="*/ 0 w 2563147"/>
                <a:gd name="connsiteY10" fmla="*/ 759912 h 151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3147" h="1519823">
                  <a:moveTo>
                    <a:pt x="0" y="759912"/>
                  </a:moveTo>
                  <a:lnTo>
                    <a:pt x="759912" y="0"/>
                  </a:lnTo>
                  <a:lnTo>
                    <a:pt x="759912" y="379956"/>
                  </a:lnTo>
                  <a:lnTo>
                    <a:pt x="1803236" y="379956"/>
                  </a:lnTo>
                  <a:lnTo>
                    <a:pt x="1803236" y="0"/>
                  </a:lnTo>
                  <a:lnTo>
                    <a:pt x="2563147" y="759912"/>
                  </a:lnTo>
                  <a:lnTo>
                    <a:pt x="1803236" y="1519823"/>
                  </a:lnTo>
                  <a:lnTo>
                    <a:pt x="1803236" y="1139867"/>
                  </a:lnTo>
                  <a:lnTo>
                    <a:pt x="759912" y="1139867"/>
                  </a:lnTo>
                  <a:lnTo>
                    <a:pt x="759912" y="1519823"/>
                  </a:lnTo>
                  <a:lnTo>
                    <a:pt x="0" y="759912"/>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86636" tIns="486636" rIns="486636" bIns="486636" numCol="1" spcCol="1270" anchor="ctr" anchorCtr="0">
              <a:noAutofit/>
            </a:bodyPr>
            <a:lstStyle/>
            <a:p>
              <a:pPr lvl="0" algn="ctr" defTabSz="1244600">
                <a:lnSpc>
                  <a:spcPct val="90000"/>
                </a:lnSpc>
                <a:spcBef>
                  <a:spcPct val="0"/>
                </a:spcBef>
                <a:spcAft>
                  <a:spcPct val="35000"/>
                </a:spcAft>
              </a:pPr>
              <a:endParaRPr lang="en-US" sz="1700" kern="1200" baseline="0" dirty="0">
                <a:solidFill>
                  <a:schemeClr val="tx1">
                    <a:lumMod val="65000"/>
                    <a:lumOff val="35000"/>
                  </a:schemeClr>
                </a:solidFill>
              </a:endParaRPr>
            </a:p>
          </p:txBody>
        </p:sp>
      </p:grpSp>
      <p:pic>
        <p:nvPicPr>
          <p:cNvPr id="39" name="Picture 38"/>
          <p:cNvPicPr>
            <a:picLocks noChangeAspect="1"/>
          </p:cNvPicPr>
          <p:nvPr/>
        </p:nvPicPr>
        <p:blipFill rotWithShape="1">
          <a:blip r:embed="rId6">
            <a:extLst>
              <a:ext uri="{28A0092B-C50C-407E-A947-70E740481C1C}">
                <a14:useLocalDpi xmlns:a14="http://schemas.microsoft.com/office/drawing/2010/main" val="0"/>
              </a:ext>
            </a:extLst>
          </a:blip>
          <a:srcRect l="7070" t="1467" r="8115" b="-1"/>
          <a:stretch/>
        </p:blipFill>
        <p:spPr>
          <a:xfrm>
            <a:off x="14457024" y="9768081"/>
            <a:ext cx="8849033" cy="5078633"/>
          </a:xfrm>
          <a:prstGeom prst="rect">
            <a:avLst/>
          </a:prstGeom>
        </p:spPr>
      </p:pic>
      <p:sp>
        <p:nvSpPr>
          <p:cNvPr id="59" name="Text Placeholder 16"/>
          <p:cNvSpPr txBox="1">
            <a:spLocks/>
          </p:cNvSpPr>
          <p:nvPr/>
        </p:nvSpPr>
        <p:spPr>
          <a:xfrm>
            <a:off x="17156100" y="31568840"/>
            <a:ext cx="7075500" cy="347481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buClr>
                <a:srgbClr val="E97845"/>
              </a:buClr>
              <a:buSzPct val="100000"/>
            </a:pPr>
            <a:r>
              <a:rPr lang="en-US" sz="3000" b="1" dirty="0" smtClean="0">
                <a:solidFill>
                  <a:srgbClr val="EA7845"/>
                </a:solidFill>
                <a:ea typeface="Garamond"/>
                <a:cs typeface="Garamond"/>
                <a:sym typeface="Garamond"/>
              </a:rPr>
              <a:t>VOCAL </a:t>
            </a:r>
            <a:r>
              <a:rPr lang="en-US" sz="3000" dirty="0" smtClean="0">
                <a:solidFill>
                  <a:srgbClr val="585454"/>
                </a:solidFill>
                <a:ea typeface="Garamond"/>
                <a:cs typeface="Garamond"/>
                <a:sym typeface="Garamond"/>
              </a:rPr>
              <a:t>now has the functionality to display Level 2 products.</a:t>
            </a:r>
            <a:endParaRPr lang="en-US" sz="3000" dirty="0">
              <a:solidFill>
                <a:srgbClr val="585454"/>
              </a:solidFill>
              <a:ea typeface="Garamond"/>
              <a:cs typeface="Garamond"/>
              <a:sym typeface="Garamond"/>
            </a:endParaRPr>
          </a:p>
          <a:p>
            <a:pPr lvl="0">
              <a:buClr>
                <a:srgbClr val="E97845"/>
              </a:buClr>
              <a:buSzPct val="100000"/>
            </a:pPr>
            <a:r>
              <a:rPr lang="en-US" sz="3000" b="1" dirty="0" smtClean="0">
                <a:solidFill>
                  <a:srgbClr val="EA7845"/>
                </a:solidFill>
                <a:ea typeface="Garamond"/>
                <a:cs typeface="Garamond"/>
                <a:sym typeface="Garamond"/>
              </a:rPr>
              <a:t>Dust features </a:t>
            </a:r>
            <a:r>
              <a:rPr lang="en-US" sz="3000" dirty="0" smtClean="0">
                <a:solidFill>
                  <a:srgbClr val="585454"/>
                </a:solidFill>
                <a:ea typeface="Garamond"/>
                <a:cs typeface="Garamond"/>
                <a:sym typeface="Garamond"/>
              </a:rPr>
              <a:t>can be visually drawn and saved with VOCAL.</a:t>
            </a:r>
          </a:p>
          <a:p>
            <a:pPr lvl="0">
              <a:buClr>
                <a:srgbClr val="E97845"/>
              </a:buClr>
              <a:buSzPct val="100000"/>
            </a:pPr>
            <a:r>
              <a:rPr lang="en-US" sz="3000" b="1" dirty="0" smtClean="0">
                <a:solidFill>
                  <a:srgbClr val="EA7845"/>
                </a:solidFill>
                <a:ea typeface="Garamond"/>
                <a:cs typeface="Garamond"/>
                <a:sym typeface="Garamond"/>
              </a:rPr>
              <a:t>Results </a:t>
            </a:r>
            <a:r>
              <a:rPr lang="en-US" sz="3000" dirty="0" smtClean="0">
                <a:solidFill>
                  <a:schemeClr val="tx1">
                    <a:lumMod val="65000"/>
                    <a:lumOff val="35000"/>
                  </a:schemeClr>
                </a:solidFill>
                <a:ea typeface="Garamond"/>
                <a:cs typeface="Garamond"/>
                <a:sym typeface="Garamond"/>
              </a:rPr>
              <a:t>indicate that user-identified shapes exhibit higher backscatter.</a:t>
            </a:r>
          </a:p>
        </p:txBody>
      </p:sp>
      <p:sp>
        <p:nvSpPr>
          <p:cNvPr id="64" name="Text Placeholder 16"/>
          <p:cNvSpPr txBox="1">
            <a:spLocks/>
          </p:cNvSpPr>
          <p:nvPr/>
        </p:nvSpPr>
        <p:spPr>
          <a:xfrm>
            <a:off x="925399" y="29646522"/>
            <a:ext cx="23322645" cy="8765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800" b="1" dirty="0" smtClean="0">
                <a:solidFill>
                  <a:schemeClr val="tx1">
                    <a:lumMod val="65000"/>
                    <a:lumOff val="35000"/>
                  </a:schemeClr>
                </a:solidFill>
              </a:rPr>
              <a:t>Left:</a:t>
            </a:r>
            <a:r>
              <a:rPr lang="en-US" sz="2800" dirty="0" smtClean="0">
                <a:solidFill>
                  <a:schemeClr val="tx1">
                    <a:lumMod val="65000"/>
                    <a:lumOff val="35000"/>
                  </a:schemeClr>
                </a:solidFill>
              </a:rPr>
              <a:t> The VOCAL software can display Level 1 Depolarization and Attenuated Backscatter data. We used these data to visually identify dust features, as seen by the purple polygon. </a:t>
            </a:r>
            <a:r>
              <a:rPr lang="en-US" sz="2800" b="1" dirty="0" smtClean="0">
                <a:solidFill>
                  <a:schemeClr val="tx1">
                    <a:lumMod val="65000"/>
                    <a:lumOff val="35000"/>
                  </a:schemeClr>
                </a:solidFill>
              </a:rPr>
              <a:t>Right:</a:t>
            </a:r>
            <a:r>
              <a:rPr lang="en-US" sz="2800" dirty="0" smtClean="0">
                <a:solidFill>
                  <a:schemeClr val="tx1">
                    <a:lumMod val="65000"/>
                    <a:lumOff val="35000"/>
                  </a:schemeClr>
                </a:solidFill>
              </a:rPr>
              <a:t> VOCAL now has the capability to display and interact with Level 2 data products, such as the Vertical Feature Mask. This updated version is now available on GitHub.</a:t>
            </a:r>
            <a:endParaRPr lang="en-US" sz="2800" dirty="0" smtClean="0"/>
          </a:p>
        </p:txBody>
      </p:sp>
      <p:sp>
        <p:nvSpPr>
          <p:cNvPr id="23" name="TextBox 22"/>
          <p:cNvSpPr txBox="1"/>
          <p:nvPr/>
        </p:nvSpPr>
        <p:spPr>
          <a:xfrm>
            <a:off x="2456591" y="30804575"/>
            <a:ext cx="4542503"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Team Members</a:t>
            </a:r>
          </a:p>
        </p:txBody>
      </p:sp>
      <p:sp>
        <p:nvSpPr>
          <p:cNvPr id="46" name="Text Placeholder 16"/>
          <p:cNvSpPr txBox="1">
            <a:spLocks/>
          </p:cNvSpPr>
          <p:nvPr/>
        </p:nvSpPr>
        <p:spPr>
          <a:xfrm>
            <a:off x="3345041" y="34044921"/>
            <a:ext cx="2683037" cy="93921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400" dirty="0" smtClean="0">
                <a:solidFill>
                  <a:schemeClr val="tx1">
                    <a:lumMod val="65000"/>
                    <a:lumOff val="35000"/>
                  </a:schemeClr>
                </a:solidFill>
              </a:rPr>
              <a:t>Collin </a:t>
            </a:r>
            <a:r>
              <a:rPr lang="en-US" sz="2400" dirty="0" err="1" smtClean="0">
                <a:solidFill>
                  <a:schemeClr val="tx1">
                    <a:lumMod val="65000"/>
                    <a:lumOff val="35000"/>
                  </a:schemeClr>
                </a:solidFill>
              </a:rPr>
              <a:t>Pampalone</a:t>
            </a:r>
            <a:endParaRPr lang="en-US" sz="2400" dirty="0" smtClean="0">
              <a:solidFill>
                <a:schemeClr val="tx1">
                  <a:lumMod val="65000"/>
                  <a:lumOff val="35000"/>
                </a:schemeClr>
              </a:solidFill>
            </a:endParaRPr>
          </a:p>
          <a:p>
            <a:pPr algn="ctr">
              <a:lnSpc>
                <a:spcPct val="100000"/>
              </a:lnSpc>
              <a:spcBef>
                <a:spcPts val="0"/>
              </a:spcBef>
            </a:pPr>
            <a:r>
              <a:rPr lang="en-US" sz="2400" dirty="0" smtClean="0">
                <a:solidFill>
                  <a:schemeClr val="tx1">
                    <a:lumMod val="65000"/>
                    <a:lumOff val="35000"/>
                  </a:schemeClr>
                </a:solidFill>
              </a:rPr>
              <a:t>(Project Lead)</a:t>
            </a:r>
          </a:p>
        </p:txBody>
      </p:sp>
      <p:sp>
        <p:nvSpPr>
          <p:cNvPr id="47" name="Text Placeholder 16"/>
          <p:cNvSpPr txBox="1">
            <a:spLocks/>
          </p:cNvSpPr>
          <p:nvPr/>
        </p:nvSpPr>
        <p:spPr>
          <a:xfrm>
            <a:off x="895877" y="34044921"/>
            <a:ext cx="2322501" cy="54102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smtClean="0">
                <a:solidFill>
                  <a:schemeClr val="tx1">
                    <a:lumMod val="65000"/>
                    <a:lumOff val="35000"/>
                  </a:schemeClr>
                </a:solidFill>
              </a:rPr>
              <a:t>William Turner</a:t>
            </a:r>
          </a:p>
        </p:txBody>
      </p:sp>
      <p:sp>
        <p:nvSpPr>
          <p:cNvPr id="48" name="Text Placeholder 16"/>
          <p:cNvSpPr txBox="1">
            <a:spLocks/>
          </p:cNvSpPr>
          <p:nvPr/>
        </p:nvSpPr>
        <p:spPr>
          <a:xfrm>
            <a:off x="6436890" y="34044921"/>
            <a:ext cx="1823264" cy="49144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smtClean="0">
                <a:solidFill>
                  <a:schemeClr val="tx1">
                    <a:lumMod val="65000"/>
                    <a:lumOff val="35000"/>
                  </a:schemeClr>
                </a:solidFill>
              </a:rPr>
              <a:t>Ryan Avery</a:t>
            </a:r>
          </a:p>
        </p:txBody>
      </p:sp>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7857" y="31912019"/>
            <a:ext cx="2057404" cy="2081788"/>
          </a:xfrm>
          <a:prstGeom prst="rect">
            <a:avLst/>
          </a:prstGeom>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8425" y="31912019"/>
            <a:ext cx="2057404" cy="2081788"/>
          </a:xfrm>
          <a:prstGeom prst="rect">
            <a:avLst/>
          </a:prstGeom>
        </p:spPr>
      </p:pic>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9820" y="31912019"/>
            <a:ext cx="2057404" cy="2081788"/>
          </a:xfrm>
          <a:prstGeom prst="rect">
            <a:avLst/>
          </a:prstGeom>
        </p:spPr>
      </p:pic>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3599" y="32129953"/>
            <a:ext cx="1645920" cy="1645920"/>
          </a:xfrm>
          <a:prstGeom prst="rect">
            <a:avLst/>
          </a:prstGeom>
        </p:spPr>
      </p:pic>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5562" y="32129953"/>
            <a:ext cx="1645920" cy="1645920"/>
          </a:xfrm>
          <a:prstGeom prst="rect">
            <a:avLst/>
          </a:prstGeom>
        </p:spPr>
      </p:pic>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4167" y="32129953"/>
            <a:ext cx="1645920" cy="1645920"/>
          </a:xfrm>
          <a:prstGeom prst="rect">
            <a:avLst/>
          </a:prstGeom>
        </p:spPr>
      </p:pic>
      <p:sp>
        <p:nvSpPr>
          <p:cNvPr id="69" name="TextBox 68"/>
          <p:cNvSpPr txBox="1"/>
          <p:nvPr/>
        </p:nvSpPr>
        <p:spPr>
          <a:xfrm>
            <a:off x="21339006" y="14192448"/>
            <a:ext cx="1991287" cy="646331"/>
          </a:xfrm>
          <a:prstGeom prst="rect">
            <a:avLst/>
          </a:prstGeom>
          <a:solidFill>
            <a:schemeClr val="tx1"/>
          </a:solidFill>
        </p:spPr>
        <p:txBody>
          <a:bodyPr wrap="square" rtlCol="0">
            <a:spAutoFit/>
          </a:bodyPr>
          <a:lstStyle/>
          <a:p>
            <a:r>
              <a:rPr lang="en-US" sz="1800" b="1" dirty="0" smtClean="0">
                <a:solidFill>
                  <a:schemeClr val="bg1"/>
                </a:solidFill>
              </a:rPr>
              <a:t>Credit: NASA </a:t>
            </a:r>
            <a:r>
              <a:rPr lang="en-US" sz="1800" b="1" dirty="0" err="1" smtClean="0">
                <a:solidFill>
                  <a:schemeClr val="bg1"/>
                </a:solidFill>
              </a:rPr>
              <a:t>Earthdata</a:t>
            </a:r>
            <a:r>
              <a:rPr lang="en-US" sz="1800" b="1" dirty="0" smtClean="0">
                <a:solidFill>
                  <a:schemeClr val="bg1"/>
                </a:solidFill>
              </a:rPr>
              <a:t> Search</a:t>
            </a:r>
            <a:endParaRPr lang="en-US" sz="1800" b="1" dirty="0">
              <a:solidFill>
                <a:schemeClr val="bg1"/>
              </a:solidFill>
            </a:endParaRPr>
          </a:p>
        </p:txBody>
      </p:sp>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1192</TotalTime>
  <Words>675</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118</cp:revision>
  <dcterms:created xsi:type="dcterms:W3CDTF">2017-06-02T16:06:25Z</dcterms:created>
  <dcterms:modified xsi:type="dcterms:W3CDTF">2017-08-16T17:46:00Z</dcterms:modified>
</cp:coreProperties>
</file>