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16.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4.xml" ContentType="application/vnd.openxmlformats-officedocument.drawingml.chart+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3" r:id="rId2"/>
  </p:sldMasterIdLst>
  <p:notesMasterIdLst>
    <p:notesMasterId r:id="rId27"/>
  </p:notesMasterIdLst>
  <p:sldIdLst>
    <p:sldId id="275" r:id="rId3"/>
    <p:sldId id="345" r:id="rId4"/>
    <p:sldId id="279" r:id="rId5"/>
    <p:sldId id="347" r:id="rId6"/>
    <p:sldId id="346" r:id="rId7"/>
    <p:sldId id="290" r:id="rId8"/>
    <p:sldId id="329" r:id="rId9"/>
    <p:sldId id="340" r:id="rId10"/>
    <p:sldId id="330" r:id="rId11"/>
    <p:sldId id="341" r:id="rId12"/>
    <p:sldId id="332" r:id="rId13"/>
    <p:sldId id="342" r:id="rId14"/>
    <p:sldId id="348" r:id="rId15"/>
    <p:sldId id="352" r:id="rId16"/>
    <p:sldId id="353" r:id="rId17"/>
    <p:sldId id="327" r:id="rId18"/>
    <p:sldId id="333" r:id="rId19"/>
    <p:sldId id="355" r:id="rId20"/>
    <p:sldId id="350" r:id="rId21"/>
    <p:sldId id="308" r:id="rId22"/>
    <p:sldId id="351" r:id="rId23"/>
    <p:sldId id="338" r:id="rId24"/>
    <p:sldId id="354" r:id="rId25"/>
    <p:sldId id="35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pos="494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manda Clayton" initials="AC [5]" lastIdx="1" clrIdx="6">
    <p:extLst/>
  </p:cmAuthor>
  <p:cmAuthor id="1" name="Michael Brooke" initials="MB" lastIdx="16" clrIdx="0">
    <p:extLst/>
  </p:cmAuthor>
  <p:cmAuthor id="8" name="Amanda Clayton" initials="AC [6]" lastIdx="1" clrIdx="7">
    <p:extLst/>
  </p:cmAuthor>
  <p:cmAuthor id="2" name="crms" initials="c" lastIdx="7" clrIdx="1">
    <p:extLst/>
  </p:cmAuthor>
  <p:cmAuthor id="9" name="Miller, Tiffani N. (LARC-E3)[SSAI DEVELOP]" initials="MTN(D" lastIdx="8" clrIdx="8">
    <p:extLst/>
  </p:cmAuthor>
  <p:cmAuthor id="3" name="Amanda Clayton" initials="AC" lastIdx="1" clrIdx="2">
    <p:extLst/>
  </p:cmAuthor>
  <p:cmAuthor id="10" name="DEVELOP4" initials="D" lastIdx="2" clrIdx="9"/>
  <p:cmAuthor id="4" name="Amanda Clayton" initials="AC [2]" lastIdx="1" clrIdx="3">
    <p:extLst/>
  </p:cmAuthor>
  <p:cmAuthor id="11" name="DEVELOP-15" initials="D" lastIdx="9" clrIdx="10"/>
  <p:cmAuthor id="5" name="Amanda Clayton" initials="AC [3]" lastIdx="1" clrIdx="4">
    <p:extLst/>
  </p:cmAuthor>
  <p:cmAuthor id="12" name="Aubrey Hilte" initials="AH" lastIdx="5" clrIdx="11">
    <p:extLst>
      <p:ext uri="{19B8F6BF-5375-455C-9EA6-DF929625EA0E}">
        <p15:presenceInfo xmlns:p15="http://schemas.microsoft.com/office/powerpoint/2012/main" userId="54c1f3403e73a79c" providerId="Windows Live"/>
      </p:ext>
    </p:extLst>
  </p:cmAuthor>
  <p:cmAuthor id="6" name="Amanda Clayton" initials="AC [4]"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8000"/>
    <a:srgbClr val="CC9900"/>
    <a:srgbClr val="FFFF00"/>
    <a:srgbClr val="666633"/>
    <a:srgbClr val="EBB9A1"/>
    <a:srgbClr val="918752"/>
    <a:srgbClr val="E16A08"/>
    <a:srgbClr val="8FCD4E"/>
    <a:srgbClr val="548B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06" autoAdjust="0"/>
    <p:restoredTop sz="80869" autoAdjust="0"/>
  </p:normalViewPr>
  <p:slideViewPr>
    <p:cSldViewPr snapToGrid="0">
      <p:cViewPr>
        <p:scale>
          <a:sx n="70" d="100"/>
          <a:sy n="70" d="100"/>
        </p:scale>
        <p:origin x="1296" y="528"/>
      </p:cViewPr>
      <p:guideLst>
        <p:guide orient="horz"/>
        <p:guide pos="4944"/>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1" Type="http://schemas.openxmlformats.org/officeDocument/2006/relationships/oleObject" Target="file:///\\Developserver\z\2016\Fall2016\GrandCanyonWater\Deliverables\Software_Release\BootstrapAggregationTracke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test</c:v>
          </c:tx>
          <c:spPr>
            <a:ln w="47625">
              <a:solidFill>
                <a:schemeClr val="accent1"/>
              </a:solidFill>
            </a:ln>
          </c:spPr>
          <c:marker>
            <c:symbol val="circle"/>
            <c:size val="10"/>
            <c:spPr>
              <a:solidFill>
                <a:schemeClr val="tx2">
                  <a:lumMod val="75000"/>
                </a:schemeClr>
              </a:solidFill>
              <a:ln>
                <a:solidFill>
                  <a:schemeClr val="tx2">
                    <a:lumMod val="75000"/>
                  </a:schemeClr>
                </a:solidFill>
              </a:ln>
            </c:spPr>
          </c:marker>
          <c:dPt>
            <c:idx val="0"/>
            <c:bubble3D val="0"/>
          </c:dPt>
          <c:dPt>
            <c:idx val="3"/>
            <c:bubble3D val="0"/>
          </c:dPt>
          <c:dPt>
            <c:idx val="6"/>
            <c:bubble3D val="0"/>
          </c:dPt>
          <c:dPt>
            <c:idx val="9"/>
            <c:bubble3D val="0"/>
          </c:dPt>
          <c:dPt>
            <c:idx val="12"/>
            <c:bubble3D val="0"/>
          </c:dPt>
          <c:dPt>
            <c:idx val="15"/>
            <c:bubble3D val="0"/>
          </c:dPt>
          <c:cat>
            <c:numRef>
              <c:f>Sheet2!$A$2:$A$19</c:f>
              <c:numCache>
                <c:formatCode>General</c:formatCode>
                <c:ptCount val="18"/>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2013</c:v>
                </c:pt>
                <c:pt idx="15">
                  <c:v>2014</c:v>
                </c:pt>
                <c:pt idx="16">
                  <c:v>2015</c:v>
                </c:pt>
                <c:pt idx="17">
                  <c:v>2016</c:v>
                </c:pt>
              </c:numCache>
            </c:numRef>
          </c:cat>
          <c:val>
            <c:numRef>
              <c:f>Sheet2!$B$2:$B$19</c:f>
              <c:numCache>
                <c:formatCode>General</c:formatCode>
                <c:ptCount val="18"/>
                <c:pt idx="0">
                  <c:v>130.28800000000001</c:v>
                </c:pt>
                <c:pt idx="1">
                  <c:v>125.10499999999999</c:v>
                </c:pt>
                <c:pt idx="2">
                  <c:v>130.71199999999999</c:v>
                </c:pt>
                <c:pt idx="3">
                  <c:v>110.928</c:v>
                </c:pt>
                <c:pt idx="4">
                  <c:v>85.158999999999978</c:v>
                </c:pt>
                <c:pt idx="5">
                  <c:v>80.85599999999998</c:v>
                </c:pt>
                <c:pt idx="6">
                  <c:v>82.024000000000001</c:v>
                </c:pt>
                <c:pt idx="7">
                  <c:v>73.843000000000004</c:v>
                </c:pt>
                <c:pt idx="8">
                  <c:v>76.822000000000003</c:v>
                </c:pt>
                <c:pt idx="9">
                  <c:v>71.147999999999996</c:v>
                </c:pt>
                <c:pt idx="10">
                  <c:v>64.170999999999978</c:v>
                </c:pt>
                <c:pt idx="11">
                  <c:v>58.92</c:v>
                </c:pt>
                <c:pt idx="12">
                  <c:v>55.549000000000007</c:v>
                </c:pt>
                <c:pt idx="13">
                  <c:v>54.257000000000005</c:v>
                </c:pt>
                <c:pt idx="14">
                  <c:v>55.391000000000005</c:v>
                </c:pt>
                <c:pt idx="15">
                  <c:v>55.336000000000006</c:v>
                </c:pt>
                <c:pt idx="16">
                  <c:v>49.501000000000005</c:v>
                </c:pt>
                <c:pt idx="17">
                  <c:v>48.673000000000002</c:v>
                </c:pt>
              </c:numCache>
            </c:numRef>
          </c:val>
          <c:smooth val="0"/>
        </c:ser>
        <c:dLbls>
          <c:showLegendKey val="0"/>
          <c:showVal val="0"/>
          <c:showCatName val="0"/>
          <c:showSerName val="0"/>
          <c:showPercent val="0"/>
          <c:showBubbleSize val="0"/>
        </c:dLbls>
        <c:marker val="1"/>
        <c:smooth val="0"/>
        <c:axId val="132942032"/>
        <c:axId val="132942424"/>
      </c:lineChart>
      <c:catAx>
        <c:axId val="132942032"/>
        <c:scaling>
          <c:orientation val="minMax"/>
        </c:scaling>
        <c:delete val="0"/>
        <c:axPos val="b"/>
        <c:title>
          <c:tx>
            <c:rich>
              <a:bodyPr/>
              <a:lstStyle/>
              <a:p>
                <a:pPr>
                  <a:defRPr/>
                </a:pPr>
                <a:r>
                  <a:rPr lang="en-US" sz="2000" dirty="0">
                    <a:solidFill>
                      <a:sysClr val="windowText" lastClr="000000"/>
                    </a:solidFill>
                    <a:latin typeface="+mn-lt"/>
                  </a:rPr>
                  <a:t>Year</a:t>
                </a:r>
              </a:p>
            </c:rich>
          </c:tx>
          <c:layout>
            <c:manualLayout>
              <c:xMode val="edge"/>
              <c:yMode val="edge"/>
              <c:x val="0.47651413288460526"/>
              <c:y val="0.90018499523027296"/>
            </c:manualLayout>
          </c:layout>
          <c:overlay val="0"/>
        </c:title>
        <c:numFmt formatCode="General" sourceLinked="1"/>
        <c:majorTickMark val="out"/>
        <c:minorTickMark val="none"/>
        <c:tickLblPos val="nextTo"/>
        <c:txPr>
          <a:bodyPr/>
          <a:lstStyle/>
          <a:p>
            <a:pPr>
              <a:defRPr sz="2000">
                <a:solidFill>
                  <a:sysClr val="windowText" lastClr="000000"/>
                </a:solidFill>
                <a:latin typeface="+mn-lt"/>
              </a:defRPr>
            </a:pPr>
            <a:endParaRPr lang="en-US"/>
          </a:p>
        </c:txPr>
        <c:crossAx val="132942424"/>
        <c:crosses val="autoZero"/>
        <c:auto val="1"/>
        <c:lblAlgn val="ctr"/>
        <c:lblOffset val="100"/>
        <c:tickLblSkip val="3"/>
        <c:noMultiLvlLbl val="0"/>
      </c:catAx>
      <c:valAx>
        <c:axId val="132942424"/>
        <c:scaling>
          <c:orientation val="minMax"/>
          <c:max val="150"/>
          <c:min val="0"/>
        </c:scaling>
        <c:delete val="0"/>
        <c:axPos val="l"/>
        <c:majorGridlines/>
        <c:title>
          <c:tx>
            <c:rich>
              <a:bodyPr rot="-5400000" vert="horz"/>
              <a:lstStyle/>
              <a:p>
                <a:pPr>
                  <a:defRPr/>
                </a:pPr>
                <a:r>
                  <a:rPr lang="en-US" sz="2000" dirty="0">
                    <a:solidFill>
                      <a:sysClr val="windowText" lastClr="000000"/>
                    </a:solidFill>
                    <a:latin typeface="+mn-lt"/>
                  </a:rPr>
                  <a:t>Surface Area (km²)</a:t>
                </a:r>
              </a:p>
            </c:rich>
          </c:tx>
          <c:layout>
            <c:manualLayout>
              <c:xMode val="edge"/>
              <c:yMode val="edge"/>
              <c:x val="1.2771322514861121E-2"/>
              <c:y val="0.19193397947018087"/>
            </c:manualLayout>
          </c:layout>
          <c:overlay val="0"/>
        </c:title>
        <c:numFmt formatCode="General" sourceLinked="1"/>
        <c:majorTickMark val="out"/>
        <c:minorTickMark val="out"/>
        <c:tickLblPos val="nextTo"/>
        <c:txPr>
          <a:bodyPr/>
          <a:lstStyle/>
          <a:p>
            <a:pPr>
              <a:defRPr sz="2000">
                <a:solidFill>
                  <a:sysClr val="windowText" lastClr="000000"/>
                </a:solidFill>
                <a:latin typeface="+mn-lt"/>
              </a:defRPr>
            </a:pPr>
            <a:endParaRPr lang="en-US"/>
          </a:p>
        </c:txPr>
        <c:crossAx val="132942032"/>
        <c:crossesAt val="1"/>
        <c:crossBetween val="midCat"/>
        <c:majorUnit val="30"/>
        <c:minorUnit val="15"/>
      </c:valAx>
    </c:plotArea>
    <c:plotVisOnly val="1"/>
    <c:dispBlanksAs val="gap"/>
    <c:showDLblsOverMax val="0"/>
  </c:chart>
  <c:spPr>
    <a:solidFill>
      <a:sysClr val="window" lastClr="FFFFFF"/>
    </a:solidFill>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view3D>
    <c:floor>
      <c:thickness val="0"/>
    </c:floor>
    <c:sideWall>
      <c:thickness val="0"/>
    </c:sideWall>
    <c:backWall>
      <c:thickness val="0"/>
    </c:backWall>
    <c:plotArea>
      <c:layout>
        <c:manualLayout>
          <c:layoutTarget val="inner"/>
          <c:xMode val="edge"/>
          <c:yMode val="edge"/>
          <c:x val="0.10699642093730814"/>
          <c:y val="6.5373586567945494E-2"/>
          <c:w val="0.79141715879265029"/>
          <c:h val="0.90304559645780336"/>
        </c:manualLayout>
      </c:layout>
      <c:pie3DChart>
        <c:varyColors val="1"/>
        <c:ser>
          <c:idx val="0"/>
          <c:order val="0"/>
          <c:tx>
            <c:strRef>
              <c:f>Water1998ToAnything2016Change!$B$1</c:f>
              <c:strCache>
                <c:ptCount val="1"/>
                <c:pt idx="0">
                  <c:v>area</c:v>
                </c:pt>
              </c:strCache>
            </c:strRef>
          </c:tx>
          <c:dPt>
            <c:idx val="0"/>
            <c:bubble3D val="0"/>
            <c:spPr>
              <a:solidFill>
                <a:schemeClr val="tx2">
                  <a:lumMod val="60000"/>
                  <a:lumOff val="40000"/>
                </a:schemeClr>
              </a:solidFill>
              <a:ln>
                <a:solidFill>
                  <a:sysClr val="windowText" lastClr="000000"/>
                </a:solidFill>
              </a:ln>
            </c:spPr>
          </c:dPt>
          <c:dPt>
            <c:idx val="1"/>
            <c:bubble3D val="0"/>
            <c:spPr>
              <a:solidFill>
                <a:srgbClr val="92D050"/>
              </a:solidFill>
              <a:ln>
                <a:solidFill>
                  <a:sysClr val="windowText" lastClr="000000"/>
                </a:solidFill>
              </a:ln>
            </c:spPr>
          </c:dPt>
          <c:dPt>
            <c:idx val="2"/>
            <c:bubble3D val="0"/>
            <c:spPr>
              <a:solidFill>
                <a:schemeClr val="accent6">
                  <a:lumMod val="75000"/>
                </a:schemeClr>
              </a:solidFill>
              <a:ln>
                <a:solidFill>
                  <a:sysClr val="windowText" lastClr="000000"/>
                </a:solidFill>
              </a:ln>
            </c:spPr>
          </c:dPt>
          <c:dPt>
            <c:idx val="3"/>
            <c:bubble3D val="0"/>
            <c:spPr>
              <a:solidFill>
                <a:schemeClr val="bg2">
                  <a:lumMod val="50000"/>
                </a:schemeClr>
              </a:solidFill>
              <a:ln>
                <a:solidFill>
                  <a:sysClr val="windowText" lastClr="000000"/>
                </a:solidFill>
              </a:ln>
            </c:spPr>
          </c:dPt>
          <c:dPt>
            <c:idx val="4"/>
            <c:bubble3D val="0"/>
            <c:spPr>
              <a:solidFill>
                <a:srgbClr val="EEBBA4"/>
              </a:solidFill>
              <a:ln>
                <a:solidFill>
                  <a:sysClr val="windowText" lastClr="000000"/>
                </a:solidFill>
              </a:ln>
            </c:spPr>
          </c:dPt>
          <c:dLbls>
            <c:dLbl>
              <c:idx val="0"/>
              <c:layout>
                <c:manualLayout>
                  <c:x val="-0.16171686351706047"/>
                  <c:y val="8.2962712523525037E-2"/>
                </c:manualLayout>
              </c:layout>
              <c:dLblPos val="bestFit"/>
              <c:showLegendKey val="0"/>
              <c:showVal val="0"/>
              <c:showCatName val="0"/>
              <c:showSerName val="0"/>
              <c:showPercent val="1"/>
              <c:showBubbleSize val="0"/>
              <c:extLst>
                <c:ext xmlns:c15="http://schemas.microsoft.com/office/drawing/2012/chart" uri="{CE6537A1-D6FC-4f65-9D91-7224C49458BB}"/>
              </c:extLst>
            </c:dLbl>
            <c:dLbl>
              <c:idx val="1"/>
              <c:layout>
                <c:manualLayout>
                  <c:x val="-0.11342790354330715"/>
                  <c:y val="-0.36712155685407871"/>
                </c:manualLayout>
              </c:layout>
              <c:dLblPos val="bestFit"/>
              <c:showLegendKey val="0"/>
              <c:showVal val="0"/>
              <c:showCatName val="0"/>
              <c:showSerName val="0"/>
              <c:showPercent val="1"/>
              <c:showBubbleSize val="0"/>
              <c:extLst>
                <c:ext xmlns:c15="http://schemas.microsoft.com/office/drawing/2012/chart" uri="{CE6537A1-D6FC-4f65-9D91-7224C49458BB}"/>
              </c:extLst>
            </c:dLbl>
            <c:dLbl>
              <c:idx val="2"/>
              <c:layout>
                <c:manualLayout>
                  <c:x val="0.10326714238845143"/>
                  <c:y val="-0.36924806176803909"/>
                </c:manualLayout>
              </c:layout>
              <c:dLblPos val="bestFit"/>
              <c:showLegendKey val="0"/>
              <c:showVal val="0"/>
              <c:showCatName val="0"/>
              <c:showSerName val="0"/>
              <c:showPercent val="1"/>
              <c:showBubbleSize val="0"/>
              <c:extLst>
                <c:ext xmlns:c15="http://schemas.microsoft.com/office/drawing/2012/chart" uri="{CE6537A1-D6FC-4f65-9D91-7224C49458BB}"/>
              </c:extLst>
            </c:dLbl>
            <c:dLbl>
              <c:idx val="3"/>
              <c:layout>
                <c:manualLayout>
                  <c:x val="0.17830405183727038"/>
                  <c:y val="-0.18852216977504468"/>
                </c:manualLayout>
              </c:layout>
              <c:dLblPos val="bestFit"/>
              <c:showLegendKey val="0"/>
              <c:showVal val="0"/>
              <c:showCatName val="0"/>
              <c:showSerName val="0"/>
              <c:showPercent val="1"/>
              <c:showBubbleSize val="0"/>
              <c:extLst>
                <c:ext xmlns:c15="http://schemas.microsoft.com/office/drawing/2012/chart" uri="{CE6537A1-D6FC-4f65-9D91-7224C49458BB}"/>
              </c:extLst>
            </c:dLbl>
            <c:dLbl>
              <c:idx val="4"/>
              <c:layout>
                <c:manualLayout>
                  <c:x val="0.13234383202099737"/>
                  <c:y val="0.12282724306001956"/>
                </c:manualLayout>
              </c:layout>
              <c:dLblPos val="bestFit"/>
              <c:showLegendKey val="0"/>
              <c:showVal val="0"/>
              <c:showCatName val="0"/>
              <c:showSerName val="0"/>
              <c:showPercent val="1"/>
              <c:showBubbleSize val="0"/>
              <c:extLst>
                <c:ext xmlns:c15="http://schemas.microsoft.com/office/drawing/2012/chart" uri="{CE6537A1-D6FC-4f65-9D91-7224C49458BB}"/>
              </c:extLst>
            </c:dLbl>
            <c:spPr>
              <a:noFill/>
              <a:ln>
                <a:noFill/>
              </a:ln>
              <a:effectLst/>
            </c:spPr>
            <c:txPr>
              <a:bodyPr/>
              <a:lstStyle/>
              <a:p>
                <a:pPr>
                  <a:defRPr sz="2400">
                    <a:latin typeface="+mn-lt"/>
                  </a:defRPr>
                </a:pPr>
                <a:endParaRPr lang="en-US"/>
              </a:p>
            </c:txPr>
            <c:dLblPos val="inEnd"/>
            <c:showLegendKey val="0"/>
            <c:showVal val="0"/>
            <c:showCatName val="0"/>
            <c:showSerName val="0"/>
            <c:showPercent val="1"/>
            <c:showBubbleSize val="0"/>
            <c:showLeaderLines val="1"/>
            <c:extLst>
              <c:ext xmlns:c15="http://schemas.microsoft.com/office/drawing/2012/chart" uri="{CE6537A1-D6FC-4f65-9D91-7224C49458BB}"/>
            </c:extLst>
          </c:dLbls>
          <c:cat>
            <c:strRef>
              <c:f>Water1998ToAnything2016Change!$A$2:$A$6</c:f>
              <c:strCache>
                <c:ptCount val="5"/>
                <c:pt idx="0">
                  <c:v>Water Persists</c:v>
                </c:pt>
                <c:pt idx="1">
                  <c:v>Water to Riparian Vegetation</c:v>
                </c:pt>
                <c:pt idx="2">
                  <c:v>Water to Riparian Sediment</c:v>
                </c:pt>
                <c:pt idx="3">
                  <c:v>Water to Dead Vegetation</c:v>
                </c:pt>
                <c:pt idx="4">
                  <c:v>Water to Exposed Lake Bed</c:v>
                </c:pt>
              </c:strCache>
            </c:strRef>
          </c:cat>
          <c:val>
            <c:numRef>
              <c:f>Water1998ToAnything2016Change!$B$2:$B$6</c:f>
              <c:numCache>
                <c:formatCode>General</c:formatCode>
                <c:ptCount val="5"/>
                <c:pt idx="0">
                  <c:v>44.104000000000006</c:v>
                </c:pt>
                <c:pt idx="1">
                  <c:v>12.059000000000001</c:v>
                </c:pt>
                <c:pt idx="2">
                  <c:v>17.401999999999997</c:v>
                </c:pt>
                <c:pt idx="3">
                  <c:v>19.971</c:v>
                </c:pt>
                <c:pt idx="4">
                  <c:v>22.992999999999995</c:v>
                </c:pt>
              </c:numCache>
            </c:numRef>
          </c:val>
        </c:ser>
        <c:dLbls>
          <c:showLegendKey val="0"/>
          <c:showVal val="1"/>
          <c:showCatName val="0"/>
          <c:showSerName val="0"/>
          <c:showPercent val="0"/>
          <c:showBubbleSize val="0"/>
          <c:showLeaderLines val="1"/>
        </c:dLbls>
      </c:pie3DChart>
      <c:spPr>
        <a:noFill/>
        <a:ln w="25400">
          <a:noFill/>
        </a:ln>
      </c:spPr>
    </c:plotArea>
    <c:plotVisOnly val="1"/>
    <c:dispBlanksAs val="zero"/>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BarGraphData!$B$1</c:f>
              <c:strCache>
                <c:ptCount val="1"/>
                <c:pt idx="0">
                  <c:v>DeadVegetation</c:v>
                </c:pt>
              </c:strCache>
            </c:strRef>
          </c:tx>
          <c:spPr>
            <a:solidFill>
              <a:srgbClr val="666633"/>
            </a:solidFill>
            <a:ln>
              <a:solidFill>
                <a:sysClr val="windowText" lastClr="000000"/>
              </a:solidFill>
            </a:ln>
          </c:spPr>
          <c:invertIfNegative val="0"/>
          <c:cat>
            <c:numRef>
              <c:f>BarGraphData!$A$2:$A$6</c:f>
              <c:numCache>
                <c:formatCode>General</c:formatCode>
                <c:ptCount val="5"/>
                <c:pt idx="0">
                  <c:v>1998</c:v>
                </c:pt>
                <c:pt idx="1">
                  <c:v>2003</c:v>
                </c:pt>
                <c:pt idx="2">
                  <c:v>2007</c:v>
                </c:pt>
                <c:pt idx="3">
                  <c:v>2011</c:v>
                </c:pt>
                <c:pt idx="4">
                  <c:v>2016</c:v>
                </c:pt>
              </c:numCache>
            </c:numRef>
          </c:cat>
          <c:val>
            <c:numRef>
              <c:f>BarGraphData!$B$2:$B$6</c:f>
              <c:numCache>
                <c:formatCode>General</c:formatCode>
                <c:ptCount val="5"/>
                <c:pt idx="0">
                  <c:v>0</c:v>
                </c:pt>
                <c:pt idx="1">
                  <c:v>0</c:v>
                </c:pt>
                <c:pt idx="2">
                  <c:v>0</c:v>
                </c:pt>
                <c:pt idx="3">
                  <c:v>12.937000000000001</c:v>
                </c:pt>
                <c:pt idx="4">
                  <c:v>22.658999999999999</c:v>
                </c:pt>
              </c:numCache>
            </c:numRef>
          </c:val>
        </c:ser>
        <c:ser>
          <c:idx val="1"/>
          <c:order val="1"/>
          <c:tx>
            <c:strRef>
              <c:f>BarGraphData!$C$1</c:f>
              <c:strCache>
                <c:ptCount val="1"/>
                <c:pt idx="0">
                  <c:v>ExposedLakeBed</c:v>
                </c:pt>
              </c:strCache>
            </c:strRef>
          </c:tx>
          <c:spPr>
            <a:solidFill>
              <a:srgbClr val="FFFF00"/>
            </a:solidFill>
            <a:ln>
              <a:solidFill>
                <a:sysClr val="windowText" lastClr="000000"/>
              </a:solidFill>
            </a:ln>
          </c:spPr>
          <c:invertIfNegative val="0"/>
          <c:cat>
            <c:numRef>
              <c:f>BarGraphData!$A$2:$A$6</c:f>
              <c:numCache>
                <c:formatCode>General</c:formatCode>
                <c:ptCount val="5"/>
                <c:pt idx="0">
                  <c:v>1998</c:v>
                </c:pt>
                <c:pt idx="1">
                  <c:v>2003</c:v>
                </c:pt>
                <c:pt idx="2">
                  <c:v>2007</c:v>
                </c:pt>
                <c:pt idx="3">
                  <c:v>2011</c:v>
                </c:pt>
                <c:pt idx="4">
                  <c:v>2016</c:v>
                </c:pt>
              </c:numCache>
            </c:numRef>
          </c:cat>
          <c:val>
            <c:numRef>
              <c:f>BarGraphData!$C$2:$C$6</c:f>
              <c:numCache>
                <c:formatCode>General</c:formatCode>
                <c:ptCount val="5"/>
                <c:pt idx="0">
                  <c:v>0</c:v>
                </c:pt>
                <c:pt idx="1">
                  <c:v>14.622</c:v>
                </c:pt>
                <c:pt idx="2">
                  <c:v>21.731999999999999</c:v>
                </c:pt>
                <c:pt idx="3">
                  <c:v>22.538</c:v>
                </c:pt>
                <c:pt idx="4">
                  <c:v>26.803999999999991</c:v>
                </c:pt>
              </c:numCache>
            </c:numRef>
          </c:val>
        </c:ser>
        <c:ser>
          <c:idx val="2"/>
          <c:order val="2"/>
          <c:tx>
            <c:strRef>
              <c:f>BarGraphData!$D$1</c:f>
              <c:strCache>
                <c:ptCount val="1"/>
                <c:pt idx="0">
                  <c:v>RiparianSediment</c:v>
                </c:pt>
              </c:strCache>
            </c:strRef>
          </c:tx>
          <c:spPr>
            <a:solidFill>
              <a:srgbClr val="CC9900"/>
            </a:solidFill>
            <a:ln>
              <a:solidFill>
                <a:sysClr val="windowText" lastClr="000000"/>
              </a:solidFill>
            </a:ln>
          </c:spPr>
          <c:invertIfNegative val="0"/>
          <c:cat>
            <c:numRef>
              <c:f>BarGraphData!$A$2:$A$6</c:f>
              <c:numCache>
                <c:formatCode>General</c:formatCode>
                <c:ptCount val="5"/>
                <c:pt idx="0">
                  <c:v>1998</c:v>
                </c:pt>
                <c:pt idx="1">
                  <c:v>2003</c:v>
                </c:pt>
                <c:pt idx="2">
                  <c:v>2007</c:v>
                </c:pt>
                <c:pt idx="3">
                  <c:v>2011</c:v>
                </c:pt>
                <c:pt idx="4">
                  <c:v>2016</c:v>
                </c:pt>
              </c:numCache>
            </c:numRef>
          </c:cat>
          <c:val>
            <c:numRef>
              <c:f>BarGraphData!$D$2:$D$6</c:f>
              <c:numCache>
                <c:formatCode>General</c:formatCode>
                <c:ptCount val="5"/>
                <c:pt idx="0">
                  <c:v>16.251000000000001</c:v>
                </c:pt>
                <c:pt idx="1">
                  <c:v>13.118</c:v>
                </c:pt>
                <c:pt idx="2">
                  <c:v>19.559999999999999</c:v>
                </c:pt>
                <c:pt idx="3">
                  <c:v>11.587</c:v>
                </c:pt>
                <c:pt idx="4">
                  <c:v>21.23</c:v>
                </c:pt>
              </c:numCache>
            </c:numRef>
          </c:val>
        </c:ser>
        <c:ser>
          <c:idx val="3"/>
          <c:order val="3"/>
          <c:tx>
            <c:strRef>
              <c:f>BarGraphData!$E$1</c:f>
              <c:strCache>
                <c:ptCount val="1"/>
                <c:pt idx="0">
                  <c:v>RiparianVegetation</c:v>
                </c:pt>
              </c:strCache>
            </c:strRef>
          </c:tx>
          <c:spPr>
            <a:solidFill>
              <a:srgbClr val="008000"/>
            </a:solidFill>
            <a:ln>
              <a:solidFill>
                <a:sysClr val="windowText" lastClr="000000"/>
              </a:solidFill>
            </a:ln>
          </c:spPr>
          <c:invertIfNegative val="0"/>
          <c:cat>
            <c:numRef>
              <c:f>BarGraphData!$A$2:$A$6</c:f>
              <c:numCache>
                <c:formatCode>General</c:formatCode>
                <c:ptCount val="5"/>
                <c:pt idx="0">
                  <c:v>1998</c:v>
                </c:pt>
                <c:pt idx="1">
                  <c:v>2003</c:v>
                </c:pt>
                <c:pt idx="2">
                  <c:v>2007</c:v>
                </c:pt>
                <c:pt idx="3">
                  <c:v>2011</c:v>
                </c:pt>
                <c:pt idx="4">
                  <c:v>2016</c:v>
                </c:pt>
              </c:numCache>
            </c:numRef>
          </c:cat>
          <c:val>
            <c:numRef>
              <c:f>BarGraphData!$E$2:$E$6</c:f>
              <c:numCache>
                <c:formatCode>General</c:formatCode>
                <c:ptCount val="5"/>
                <c:pt idx="0">
                  <c:v>18.134000000000007</c:v>
                </c:pt>
                <c:pt idx="1">
                  <c:v>31.439999999999994</c:v>
                </c:pt>
                <c:pt idx="2">
                  <c:v>28.885000000000002</c:v>
                </c:pt>
                <c:pt idx="3">
                  <c:v>35.695000000000014</c:v>
                </c:pt>
                <c:pt idx="4">
                  <c:v>21.081999999999994</c:v>
                </c:pt>
              </c:numCache>
            </c:numRef>
          </c:val>
        </c:ser>
        <c:ser>
          <c:idx val="4"/>
          <c:order val="4"/>
          <c:tx>
            <c:strRef>
              <c:f>BarGraphData!$F$1</c:f>
              <c:strCache>
                <c:ptCount val="1"/>
                <c:pt idx="0">
                  <c:v>Water</c:v>
                </c:pt>
              </c:strCache>
            </c:strRef>
          </c:tx>
          <c:spPr>
            <a:solidFill>
              <a:srgbClr val="0000FF"/>
            </a:solidFill>
            <a:ln>
              <a:solidFill>
                <a:sysClr val="windowText" lastClr="000000"/>
              </a:solidFill>
            </a:ln>
          </c:spPr>
          <c:invertIfNegative val="0"/>
          <c:cat>
            <c:numRef>
              <c:f>BarGraphData!$A$2:$A$6</c:f>
              <c:numCache>
                <c:formatCode>General</c:formatCode>
                <c:ptCount val="5"/>
                <c:pt idx="0">
                  <c:v>1998</c:v>
                </c:pt>
                <c:pt idx="1">
                  <c:v>2003</c:v>
                </c:pt>
                <c:pt idx="2">
                  <c:v>2007</c:v>
                </c:pt>
                <c:pt idx="3">
                  <c:v>2011</c:v>
                </c:pt>
                <c:pt idx="4">
                  <c:v>2016</c:v>
                </c:pt>
              </c:numCache>
            </c:numRef>
          </c:cat>
          <c:val>
            <c:numRef>
              <c:f>BarGraphData!$F$2:$F$6</c:f>
              <c:numCache>
                <c:formatCode>General</c:formatCode>
                <c:ptCount val="5"/>
                <c:pt idx="0">
                  <c:v>116.902</c:v>
                </c:pt>
                <c:pt idx="1">
                  <c:v>71.103999999999999</c:v>
                </c:pt>
                <c:pt idx="2">
                  <c:v>60.709000000000003</c:v>
                </c:pt>
                <c:pt idx="3">
                  <c:v>55.328000000000003</c:v>
                </c:pt>
                <c:pt idx="4">
                  <c:v>45.745000000000012</c:v>
                </c:pt>
              </c:numCache>
            </c:numRef>
          </c:val>
        </c:ser>
        <c:dLbls>
          <c:showLegendKey val="0"/>
          <c:showVal val="0"/>
          <c:showCatName val="0"/>
          <c:showSerName val="0"/>
          <c:showPercent val="0"/>
          <c:showBubbleSize val="0"/>
        </c:dLbls>
        <c:gapWidth val="150"/>
        <c:axId val="132943600"/>
        <c:axId val="132943992"/>
      </c:barChart>
      <c:catAx>
        <c:axId val="132943600"/>
        <c:scaling>
          <c:orientation val="minMax"/>
        </c:scaling>
        <c:delete val="0"/>
        <c:axPos val="b"/>
        <c:numFmt formatCode="General" sourceLinked="1"/>
        <c:majorTickMark val="out"/>
        <c:minorTickMark val="none"/>
        <c:tickLblPos val="nextTo"/>
        <c:txPr>
          <a:bodyPr/>
          <a:lstStyle/>
          <a:p>
            <a:pPr>
              <a:defRPr sz="1600">
                <a:latin typeface="Century Gothic" panose="020B0502020202020204" pitchFamily="34" charset="0"/>
              </a:defRPr>
            </a:pPr>
            <a:endParaRPr lang="en-US"/>
          </a:p>
        </c:txPr>
        <c:crossAx val="132943992"/>
        <c:crosses val="autoZero"/>
        <c:auto val="1"/>
        <c:lblAlgn val="ctr"/>
        <c:lblOffset val="100"/>
        <c:noMultiLvlLbl val="0"/>
      </c:catAx>
      <c:valAx>
        <c:axId val="132943992"/>
        <c:scaling>
          <c:orientation val="minMax"/>
          <c:max val="120"/>
        </c:scaling>
        <c:delete val="0"/>
        <c:axPos val="l"/>
        <c:majorGridlines/>
        <c:title>
          <c:tx>
            <c:rich>
              <a:bodyPr rot="-5400000" vert="horz"/>
              <a:lstStyle/>
              <a:p>
                <a:pPr>
                  <a:defRPr sz="1800"/>
                </a:pPr>
                <a:r>
                  <a:rPr lang="en-US" sz="1800" dirty="0">
                    <a:latin typeface="Century Gothic" panose="020B0502020202020204" pitchFamily="34" charset="0"/>
                  </a:rPr>
                  <a:t>Surface</a:t>
                </a:r>
                <a:r>
                  <a:rPr lang="en-US" sz="1800" baseline="0" dirty="0">
                    <a:latin typeface="Century Gothic" panose="020B0502020202020204" pitchFamily="34" charset="0"/>
                  </a:rPr>
                  <a:t> </a:t>
                </a:r>
                <a:r>
                  <a:rPr lang="en-US" sz="1800" baseline="0" dirty="0" smtClean="0">
                    <a:latin typeface="Century Gothic" panose="020B0502020202020204" pitchFamily="34" charset="0"/>
                  </a:rPr>
                  <a:t>Area (km²)</a:t>
                </a:r>
                <a:endParaRPr lang="en-US" sz="1800" dirty="0">
                  <a:latin typeface="Century Gothic" panose="020B0502020202020204" pitchFamily="34" charset="0"/>
                </a:endParaRPr>
              </a:p>
            </c:rich>
          </c:tx>
          <c:layout/>
          <c:overlay val="0"/>
        </c:title>
        <c:numFmt formatCode="General" sourceLinked="1"/>
        <c:majorTickMark val="out"/>
        <c:minorTickMark val="none"/>
        <c:tickLblPos val="nextTo"/>
        <c:txPr>
          <a:bodyPr/>
          <a:lstStyle/>
          <a:p>
            <a:pPr>
              <a:defRPr sz="1600">
                <a:latin typeface="Century Gothic" panose="020B0502020202020204" pitchFamily="34" charset="0"/>
              </a:defRPr>
            </a:pPr>
            <a:endParaRPr lang="en-US"/>
          </a:p>
        </c:txPr>
        <c:crossAx val="132943600"/>
        <c:crosses val="autoZero"/>
        <c:crossBetween val="between"/>
      </c:valAx>
    </c:plotArea>
    <c:plotVisOnly val="1"/>
    <c:dispBlanksAs val="gap"/>
    <c:showDLblsOverMax val="0"/>
  </c:chart>
  <c:spPr>
    <a:solidFill>
      <a:schemeClr val="bg1"/>
    </a:solidFill>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400" dirty="0">
                <a:latin typeface="+mn-lt"/>
              </a:rPr>
              <a:t>Water</a:t>
            </a:r>
            <a:r>
              <a:rPr lang="en-US" sz="2400" baseline="0" dirty="0">
                <a:latin typeface="+mn-lt"/>
              </a:rPr>
              <a:t> Surface Area Difference</a:t>
            </a:r>
            <a:endParaRPr lang="en-US" sz="2400" dirty="0">
              <a:latin typeface="+mn-lt"/>
            </a:endParaRPr>
          </a:p>
        </c:rich>
      </c:tx>
      <c:layout/>
      <c:overlay val="0"/>
    </c:title>
    <c:autoTitleDeleted val="0"/>
    <c:plotArea>
      <c:layout/>
      <c:barChart>
        <c:barDir val="col"/>
        <c:grouping val="clustered"/>
        <c:varyColors val="0"/>
        <c:ser>
          <c:idx val="0"/>
          <c:order val="0"/>
          <c:tx>
            <c:strRef>
              <c:f>Sheet2!$A$2</c:f>
              <c:strCache>
                <c:ptCount val="1"/>
                <c:pt idx="0">
                  <c:v>Water Identified in Classification and not in Water Extraction</c:v>
                </c:pt>
              </c:strCache>
            </c:strRef>
          </c:tx>
          <c:spPr>
            <a:solidFill>
              <a:srgbClr val="C00000"/>
            </a:solidFill>
            <a:ln>
              <a:solidFill>
                <a:schemeClr val="tx1"/>
              </a:solidFill>
            </a:ln>
          </c:spPr>
          <c:invertIfNegative val="0"/>
          <c:cat>
            <c:numRef>
              <c:f>Sheet2!$B$1:$F$1</c:f>
              <c:numCache>
                <c:formatCode>General</c:formatCode>
                <c:ptCount val="5"/>
                <c:pt idx="0">
                  <c:v>1998</c:v>
                </c:pt>
                <c:pt idx="1">
                  <c:v>2003</c:v>
                </c:pt>
                <c:pt idx="2">
                  <c:v>2007</c:v>
                </c:pt>
                <c:pt idx="3">
                  <c:v>2011</c:v>
                </c:pt>
                <c:pt idx="4">
                  <c:v>2016</c:v>
                </c:pt>
              </c:numCache>
            </c:numRef>
          </c:cat>
          <c:val>
            <c:numRef>
              <c:f>Sheet2!$B$2:$F$2</c:f>
              <c:numCache>
                <c:formatCode>General</c:formatCode>
                <c:ptCount val="5"/>
                <c:pt idx="0">
                  <c:v>1.6227</c:v>
                </c:pt>
                <c:pt idx="1">
                  <c:v>0.90539999999999998</c:v>
                </c:pt>
                <c:pt idx="2">
                  <c:v>0.39419999999999999</c:v>
                </c:pt>
                <c:pt idx="3">
                  <c:v>0.32994000000000001</c:v>
                </c:pt>
                <c:pt idx="4">
                  <c:v>1.2230000000000001</c:v>
                </c:pt>
              </c:numCache>
            </c:numRef>
          </c:val>
        </c:ser>
        <c:ser>
          <c:idx val="1"/>
          <c:order val="1"/>
          <c:tx>
            <c:strRef>
              <c:f>Sheet2!$A$3</c:f>
              <c:strCache>
                <c:ptCount val="1"/>
                <c:pt idx="0">
                  <c:v>Water Identified in Water Extraction and not in Classification</c:v>
                </c:pt>
              </c:strCache>
            </c:strRef>
          </c:tx>
          <c:spPr>
            <a:solidFill>
              <a:srgbClr val="002060"/>
            </a:solidFill>
            <a:ln>
              <a:solidFill>
                <a:schemeClr val="tx1"/>
              </a:solidFill>
            </a:ln>
          </c:spPr>
          <c:invertIfNegative val="0"/>
          <c:cat>
            <c:numRef>
              <c:f>Sheet2!$B$1:$F$1</c:f>
              <c:numCache>
                <c:formatCode>General</c:formatCode>
                <c:ptCount val="5"/>
                <c:pt idx="0">
                  <c:v>1998</c:v>
                </c:pt>
                <c:pt idx="1">
                  <c:v>2003</c:v>
                </c:pt>
                <c:pt idx="2">
                  <c:v>2007</c:v>
                </c:pt>
                <c:pt idx="3">
                  <c:v>2011</c:v>
                </c:pt>
                <c:pt idx="4">
                  <c:v>2016</c:v>
                </c:pt>
              </c:numCache>
            </c:numRef>
          </c:cat>
          <c:val>
            <c:numRef>
              <c:f>Sheet2!$B$3:$F$3</c:f>
              <c:numCache>
                <c:formatCode>General</c:formatCode>
                <c:ptCount val="5"/>
                <c:pt idx="0">
                  <c:v>6.0389999999999997</c:v>
                </c:pt>
                <c:pt idx="1">
                  <c:v>8.2088999999999999</c:v>
                </c:pt>
                <c:pt idx="2">
                  <c:v>9.8937000000000008</c:v>
                </c:pt>
                <c:pt idx="3">
                  <c:v>0.16020000000000001</c:v>
                </c:pt>
                <c:pt idx="4">
                  <c:v>2.3751000000000002</c:v>
                </c:pt>
              </c:numCache>
            </c:numRef>
          </c:val>
        </c:ser>
        <c:dLbls>
          <c:showLegendKey val="0"/>
          <c:showVal val="0"/>
          <c:showCatName val="0"/>
          <c:showSerName val="0"/>
          <c:showPercent val="0"/>
          <c:showBubbleSize val="0"/>
        </c:dLbls>
        <c:gapWidth val="150"/>
        <c:axId val="171437912"/>
        <c:axId val="171438696"/>
      </c:barChart>
      <c:catAx>
        <c:axId val="171437912"/>
        <c:scaling>
          <c:orientation val="minMax"/>
        </c:scaling>
        <c:delete val="0"/>
        <c:axPos val="b"/>
        <c:numFmt formatCode="General" sourceLinked="1"/>
        <c:majorTickMark val="out"/>
        <c:minorTickMark val="none"/>
        <c:tickLblPos val="nextTo"/>
        <c:crossAx val="171438696"/>
        <c:crosses val="autoZero"/>
        <c:auto val="1"/>
        <c:lblAlgn val="ctr"/>
        <c:lblOffset val="100"/>
        <c:noMultiLvlLbl val="0"/>
      </c:catAx>
      <c:valAx>
        <c:axId val="171438696"/>
        <c:scaling>
          <c:orientation val="minMax"/>
        </c:scaling>
        <c:delete val="0"/>
        <c:axPos val="l"/>
        <c:majorGridlines/>
        <c:title>
          <c:tx>
            <c:rich>
              <a:bodyPr rot="-5400000" vert="horz"/>
              <a:lstStyle/>
              <a:p>
                <a:pPr>
                  <a:defRPr/>
                </a:pPr>
                <a:r>
                  <a:rPr lang="en-US" sz="2000" dirty="0">
                    <a:latin typeface="Century Gothic" panose="020B0502020202020204" pitchFamily="34" charset="0"/>
                  </a:rPr>
                  <a:t>Surface Area</a:t>
                </a:r>
                <a:r>
                  <a:rPr lang="en-US" sz="2000" baseline="0" dirty="0">
                    <a:latin typeface="Century Gothic" panose="020B0502020202020204" pitchFamily="34" charset="0"/>
                  </a:rPr>
                  <a:t> (km²)</a:t>
                </a:r>
                <a:endParaRPr lang="en-US" sz="2000" dirty="0">
                  <a:latin typeface="Century Gothic" panose="020B0502020202020204" pitchFamily="34" charset="0"/>
                </a:endParaRPr>
              </a:p>
            </c:rich>
          </c:tx>
          <c:layout/>
          <c:overlay val="0"/>
        </c:title>
        <c:numFmt formatCode="General" sourceLinked="1"/>
        <c:majorTickMark val="out"/>
        <c:minorTickMark val="none"/>
        <c:tickLblPos val="nextTo"/>
        <c:crossAx val="171437912"/>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pPr/>
              <a:t>11/18/2016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pPr/>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Team Introduction</a:t>
            </a:r>
          </a:p>
        </p:txBody>
      </p:sp>
      <p:sp>
        <p:nvSpPr>
          <p:cNvPr id="4" name="Slide Number Placeholder 3"/>
          <p:cNvSpPr>
            <a:spLocks noGrp="1"/>
          </p:cNvSpPr>
          <p:nvPr>
            <p:ph type="sldNum" sz="quarter" idx="10"/>
          </p:nvPr>
        </p:nvSpPr>
        <p:spPr/>
        <p:txBody>
          <a:bodyPr/>
          <a:lstStyle/>
          <a:p>
            <a:fld id="{DFFCE636-EDCB-4E8F-A496-90D3D4BBB61E}" type="slidenum">
              <a:rPr lang="en-US" smtClean="0"/>
              <a:pPr/>
              <a:t>1</a:t>
            </a:fld>
            <a:endParaRPr lang="en-US"/>
          </a:p>
        </p:txBody>
      </p:sp>
    </p:spTree>
    <p:extLst>
      <p:ext uri="{BB962C8B-B14F-4D97-AF65-F5344CB8AC3E}">
        <p14:creationId xmlns:p14="http://schemas.microsoft.com/office/powerpoint/2010/main" val="1595615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On this slide you can see the extent of water from five of the years within our study period. It shows that t</a:t>
            </a:r>
            <a:r>
              <a:rPr lang="en-US" sz="1200" baseline="0" dirty="0" smtClean="0"/>
              <a:t>he greatest spatial changes to water throughout the eighteen years occurred in Lake Mead </a:t>
            </a:r>
            <a:r>
              <a:rPr lang="en-US" sz="1200" baseline="0" dirty="0" smtClean="0"/>
              <a:t>delta.</a:t>
            </a:r>
          </a:p>
          <a:p>
            <a:endParaRPr lang="en-US" sz="1200" baseline="0" dirty="0" smtClean="0"/>
          </a:p>
          <a:p>
            <a:r>
              <a:rPr lang="en-US" sz="1200" baseline="0" dirty="0" smtClean="0"/>
              <a:t>Image source: NAIP Imagery</a:t>
            </a:r>
            <a:endParaRPr lang="en-US" sz="1200" baseline="0"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727538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spcBef>
                <a:spcPts val="200"/>
              </a:spcBef>
              <a:buClr>
                <a:srgbClr val="73A9DB"/>
              </a:buClr>
              <a:buFont typeface="Webdings" panose="05030102010509060703" pitchFamily="18" charset="2"/>
              <a:buChar char="4"/>
            </a:pPr>
            <a:r>
              <a:rPr lang="en-US" dirty="0" smtClean="0">
                <a:solidFill>
                  <a:schemeClr val="bg2">
                    <a:lumMod val="50000"/>
                  </a:schemeClr>
                </a:solidFill>
              </a:rPr>
              <a:t>This</a:t>
            </a:r>
            <a:r>
              <a:rPr lang="en-US" baseline="0" dirty="0" smtClean="0">
                <a:solidFill>
                  <a:schemeClr val="bg2">
                    <a:lumMod val="50000"/>
                  </a:schemeClr>
                </a:solidFill>
              </a:rPr>
              <a:t> graph depicts </a:t>
            </a:r>
            <a:r>
              <a:rPr lang="en-US" dirty="0" smtClean="0">
                <a:solidFill>
                  <a:schemeClr val="bg2">
                    <a:lumMod val="50000"/>
                  </a:schemeClr>
                </a:solidFill>
              </a:rPr>
              <a:t>gradual</a:t>
            </a:r>
            <a:r>
              <a:rPr lang="en-US" baseline="0" dirty="0" smtClean="0">
                <a:solidFill>
                  <a:schemeClr val="bg2">
                    <a:lumMod val="50000"/>
                  </a:schemeClr>
                </a:solidFill>
              </a:rPr>
              <a:t> water </a:t>
            </a:r>
            <a:r>
              <a:rPr lang="en-US" dirty="0" smtClean="0">
                <a:solidFill>
                  <a:schemeClr val="bg2">
                    <a:lumMod val="50000"/>
                  </a:schemeClr>
                </a:solidFill>
              </a:rPr>
              <a:t>surface area decrease</a:t>
            </a:r>
            <a:r>
              <a:rPr lang="en-US" baseline="0" dirty="0" smtClean="0">
                <a:solidFill>
                  <a:schemeClr val="bg2">
                    <a:lumMod val="50000"/>
                  </a:schemeClr>
                </a:solidFill>
              </a:rPr>
              <a:t> </a:t>
            </a:r>
            <a:r>
              <a:rPr lang="en-US" dirty="0" smtClean="0">
                <a:solidFill>
                  <a:schemeClr val="bg2">
                    <a:lumMod val="50000"/>
                  </a:schemeClr>
                </a:solidFill>
              </a:rPr>
              <a:t>across the study period.</a:t>
            </a:r>
            <a:r>
              <a:rPr lang="en-US" baseline="0" dirty="0" smtClean="0">
                <a:solidFill>
                  <a:schemeClr val="bg2">
                    <a:lumMod val="50000"/>
                  </a:schemeClr>
                </a:solidFill>
              </a:rPr>
              <a:t> </a:t>
            </a:r>
          </a:p>
          <a:p>
            <a:pPr marL="342900" indent="-342900">
              <a:spcBef>
                <a:spcPts val="200"/>
              </a:spcBef>
              <a:buClr>
                <a:srgbClr val="73A9DB"/>
              </a:buClr>
              <a:buFont typeface="Webdings" panose="05030102010509060703" pitchFamily="18" charset="2"/>
              <a:buChar char="4"/>
            </a:pPr>
            <a:r>
              <a:rPr lang="en-US" sz="1200" dirty="0" smtClean="0"/>
              <a:t>As</a:t>
            </a:r>
            <a:r>
              <a:rPr lang="en-US" sz="1200" baseline="0" dirty="0" smtClean="0"/>
              <a:t> expected, our results show the rapidly decreasing water surface area in the lower Grand Canyon. The rate of water loss increased rapidly during the first five years of the drought, then steadily declined.</a:t>
            </a:r>
          </a:p>
          <a:p>
            <a:pPr marL="342900" indent="-342900">
              <a:spcBef>
                <a:spcPts val="200"/>
              </a:spcBef>
              <a:buClr>
                <a:srgbClr val="73A9DB"/>
              </a:buClr>
              <a:buFont typeface="Webdings" panose="05030102010509060703" pitchFamily="18" charset="2"/>
              <a:buChar char="4"/>
            </a:pPr>
            <a:r>
              <a:rPr lang="en-US" sz="1200" baseline="0" dirty="0" smtClean="0"/>
              <a:t>By 2016, the water surface area was 38% of it’s 1998 extent.</a:t>
            </a:r>
          </a:p>
        </p:txBody>
      </p:sp>
      <p:sp>
        <p:nvSpPr>
          <p:cNvPr id="4" name="Slide Number Placeholder 3"/>
          <p:cNvSpPr>
            <a:spLocks noGrp="1"/>
          </p:cNvSpPr>
          <p:nvPr>
            <p:ph type="sldNum" sz="quarter" idx="10"/>
          </p:nvPr>
        </p:nvSpPr>
        <p:spPr/>
        <p:txBody>
          <a:bodyPr/>
          <a:lstStyle/>
          <a:p>
            <a:fld id="{DFFCE636-EDCB-4E8F-A496-90D3D4BBB61E}"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7559931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Shown</a:t>
            </a:r>
            <a:r>
              <a:rPr lang="en-US" baseline="0" dirty="0" smtClean="0"/>
              <a:t> here is the processing required to produce our land cover classification products. This process was applied to 5 spring seasons during our study period – 1998, 2003, 2007, 2011, and 2016. </a:t>
            </a:r>
            <a:endParaRPr lang="en-US" dirty="0" smtClean="0"/>
          </a:p>
          <a:p>
            <a:endParaRPr lang="en-US" dirty="0" smtClean="0"/>
          </a:p>
          <a:p>
            <a:r>
              <a:rPr lang="en-US" baseline="0" dirty="0" smtClean="0"/>
              <a:t>Same as the Water Feature Extraction, we first selected all the spring Landsat images of our study area, clipped each of them, and removed the clouds using the cfmask algorithm. </a:t>
            </a:r>
          </a:p>
          <a:p>
            <a:endParaRPr lang="en-US" baseline="0" dirty="0" smtClean="0"/>
          </a:p>
          <a:p>
            <a:r>
              <a:rPr lang="en-US" baseline="0" dirty="0" smtClean="0"/>
              <a:t>We then created a single composite image for the season by taking the median value for each pixel across the scenes. </a:t>
            </a:r>
          </a:p>
          <a:p>
            <a:endParaRPr lang="en-US" baseline="0" dirty="0" smtClean="0"/>
          </a:p>
          <a:p>
            <a:r>
              <a:rPr lang="en-US" baseline="0" dirty="0" smtClean="0"/>
              <a:t>Once we had produced our composite image, we selected training areas for our classifier. Using Google Earth as reference imagery, we selected more than 20 polygons for each of the six land cover classes, Water, Riparian Vegetation, Riparian Sediment, Dead Vegetation, Exposed Lake Bed, and Bare Canyon.</a:t>
            </a:r>
          </a:p>
          <a:p>
            <a:endParaRPr lang="en-US" baseline="0" dirty="0" smtClean="0"/>
          </a:p>
          <a:p>
            <a:r>
              <a:rPr lang="en-US" baseline="0" dirty="0" smtClean="0"/>
              <a:t>Next, we divided the training areas. 90% were used to train the classifier, and 10% were used to test the classification accuracy. We also then classified the entire study area. </a:t>
            </a:r>
          </a:p>
          <a:p>
            <a:endParaRPr lang="en-US" baseline="0" dirty="0" smtClean="0"/>
          </a:p>
          <a:p>
            <a:r>
              <a:rPr lang="en-US" baseline="0" dirty="0" smtClean="0"/>
              <a:t>All these steps were repeated for 1998, 2003, 2007, 2011, and 2016 – with separate training areas for each year. </a:t>
            </a:r>
            <a:endParaRPr lang="en-US" baseline="0" dirty="0" smtClean="0"/>
          </a:p>
          <a:p>
            <a:endParaRPr lang="en-US" baseline="0" dirty="0" smtClean="0"/>
          </a:p>
          <a:p>
            <a:r>
              <a:rPr lang="en-US" baseline="0" dirty="0" smtClean="0"/>
              <a:t>Image Source: NAIP Imagery</a:t>
            </a:r>
            <a:endParaRPr lang="en-US" baseline="0"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6465170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Landsat Bands</a:t>
            </a:r>
          </a:p>
          <a:p>
            <a:pPr marL="342900" indent="-342900">
              <a:buFont typeface="Arial" panose="020B0604020202020204" pitchFamily="34" charset="0"/>
              <a:buChar char="•"/>
            </a:pPr>
            <a:r>
              <a:rPr lang="en-US" dirty="0" smtClean="0"/>
              <a:t>Blue – Soil/vegetation differences</a:t>
            </a:r>
          </a:p>
          <a:p>
            <a:pPr marL="342900" indent="-342900">
              <a:buFont typeface="Arial" panose="020B0604020202020204" pitchFamily="34" charset="0"/>
              <a:buChar char="•"/>
            </a:pPr>
            <a:r>
              <a:rPr lang="en-US" dirty="0" smtClean="0"/>
              <a:t>Green – Plant vigor/peak vegetation</a:t>
            </a:r>
          </a:p>
          <a:p>
            <a:pPr marL="342900" indent="-342900">
              <a:buFont typeface="Arial" panose="020B0604020202020204" pitchFamily="34" charset="0"/>
              <a:buChar char="•"/>
            </a:pPr>
            <a:r>
              <a:rPr lang="en-US" dirty="0" smtClean="0"/>
              <a:t>Red – Vegetation slopes</a:t>
            </a:r>
          </a:p>
          <a:p>
            <a:pPr marL="342900" indent="-342900">
              <a:buFont typeface="Arial" panose="020B0604020202020204" pitchFamily="34" charset="0"/>
              <a:buChar char="•"/>
            </a:pPr>
            <a:r>
              <a:rPr lang="en-US" dirty="0" smtClean="0"/>
              <a:t>NIR – biomass</a:t>
            </a:r>
            <a:r>
              <a:rPr lang="en-US" baseline="0" dirty="0" smtClean="0"/>
              <a:t> content</a:t>
            </a:r>
            <a:endParaRPr lang="en-US" dirty="0" smtClean="0"/>
          </a:p>
          <a:p>
            <a:pPr marL="342900" indent="-342900">
              <a:buFont typeface="Arial" panose="020B0604020202020204" pitchFamily="34" charset="0"/>
              <a:buChar char="•"/>
            </a:pPr>
            <a:r>
              <a:rPr lang="en-US" dirty="0" smtClean="0"/>
              <a:t>SWIR – Soil and vegetation moisture</a:t>
            </a:r>
          </a:p>
          <a:p>
            <a:pPr marL="342900" indent="-342900">
              <a:buFont typeface="Arial" panose="020B0604020202020204" pitchFamily="34" charset="0"/>
              <a:buChar char="•"/>
            </a:pPr>
            <a:endParaRPr lang="en-US" dirty="0" smtClean="0"/>
          </a:p>
          <a:p>
            <a:r>
              <a:rPr lang="en-US" dirty="0" smtClean="0"/>
              <a:t>NDVI</a:t>
            </a:r>
          </a:p>
          <a:p>
            <a:pPr marL="342900" indent="-342900">
              <a:buFont typeface="Arial" panose="020B0604020202020204" pitchFamily="34" charset="0"/>
              <a:buChar char="•"/>
            </a:pPr>
            <a:r>
              <a:rPr lang="en-US" dirty="0" smtClean="0"/>
              <a:t>Vegetation health</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Elevation and Slope were derived from the ASTER DEM </a:t>
            </a:r>
            <a:endParaRPr lang="en-US" dirty="0" smtClean="0"/>
          </a:p>
          <a:p>
            <a:pPr marL="342900" indent="-342900">
              <a:buFont typeface="Arial" panose="020B0604020202020204" pitchFamily="34" charset="0"/>
              <a:buChar char="•"/>
            </a:pPr>
            <a:r>
              <a:rPr lang="en-US" baseline="0" dirty="0" smtClean="0"/>
              <a:t>Increase precision of riparian vs. non riparian feature class identification (</a:t>
            </a:r>
            <a:r>
              <a:rPr lang="en-US" dirty="0" smtClean="0"/>
              <a:t>Transition between aquatic and terrestrial)</a:t>
            </a:r>
          </a:p>
          <a:p>
            <a:endParaRPr lang="en-US" dirty="0" smtClean="0"/>
          </a:p>
          <a:p>
            <a:r>
              <a:rPr lang="en-US" dirty="0" smtClean="0"/>
              <a:t>Slope-weighted water buffer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 slope-weighted water buffer variable (cumulative cost distance to water) was derived to improve differentiation between riparian and non-riparian soil types and accuracy of all feature classification</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13</a:t>
            </a:fld>
            <a:endParaRPr lang="en-US"/>
          </a:p>
        </p:txBody>
      </p:sp>
    </p:spTree>
    <p:extLst>
      <p:ext uri="{BB962C8B-B14F-4D97-AF65-F5344CB8AC3E}">
        <p14:creationId xmlns:p14="http://schemas.microsoft.com/office/powerpoint/2010/main" val="4243232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These two land cover classification maps show the difference between the 1998 and 2016 land cover in the lake mead delta.</a:t>
            </a:r>
          </a:p>
          <a:p>
            <a:endParaRPr lang="en-US" baseline="0" dirty="0" smtClean="0"/>
          </a:p>
          <a:p>
            <a:r>
              <a:rPr lang="en-US" baseline="0" dirty="0" smtClean="0"/>
              <a:t>1998, which is shown primarily as Water and Bare Canyon cover, has an unnoticeable amount of Riparian Vegetation. </a:t>
            </a:r>
          </a:p>
          <a:p>
            <a:r>
              <a:rPr lang="en-US" baseline="0" dirty="0" smtClean="0"/>
              <a:t>2016, however, shows a large decline in Water Surface cover. This has resulted in extensive amounts of Riparian Vegetation, Dead Vegetation, and Exposed Lake Bed</a:t>
            </a:r>
          </a:p>
          <a:p>
            <a:endParaRPr lang="en-US" baseline="0"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41241476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US" dirty="0" smtClean="0">
                <a:sym typeface="Wingdings" panose="05000000000000000000" pitchFamily="2" charset="2"/>
              </a:rPr>
              <a:t>This chart show the percentages</a:t>
            </a:r>
            <a:r>
              <a:rPr lang="en-US" baseline="0" dirty="0" smtClean="0">
                <a:sym typeface="Wingdings" panose="05000000000000000000" pitchFamily="2" charset="2"/>
              </a:rPr>
              <a:t> of change between the previous 1998 and 2016 Land Cover Classification maps. A 62% decrease in water surface area!</a:t>
            </a:r>
          </a:p>
          <a:p>
            <a:pPr marL="628650" lvl="1" indent="-171450">
              <a:lnSpc>
                <a:spcPct val="100000"/>
              </a:lnSpc>
              <a:buFont typeface="Arial" panose="020B0604020202020204" pitchFamily="34" charset="0"/>
              <a:buChar char="•"/>
            </a:pPr>
            <a:r>
              <a:rPr lang="en-US" baseline="0" dirty="0" smtClean="0">
                <a:sym typeface="Wingdings" panose="05000000000000000000" pitchFamily="2" charset="2"/>
              </a:rPr>
              <a:t>10% of water became Riparian Vegetation</a:t>
            </a:r>
          </a:p>
          <a:p>
            <a:pPr marL="628650" lvl="1" indent="-171450">
              <a:lnSpc>
                <a:spcPct val="100000"/>
              </a:lnSpc>
              <a:buFont typeface="Arial" panose="020B0604020202020204" pitchFamily="34" charset="0"/>
              <a:buChar char="•"/>
            </a:pPr>
            <a:r>
              <a:rPr lang="en-US" baseline="0" dirty="0" smtClean="0">
                <a:sym typeface="Wingdings" panose="05000000000000000000" pitchFamily="2" charset="2"/>
              </a:rPr>
              <a:t>15% became Riparian Sediment</a:t>
            </a:r>
          </a:p>
          <a:p>
            <a:pPr marL="628650" lvl="1" indent="-171450">
              <a:lnSpc>
                <a:spcPct val="100000"/>
              </a:lnSpc>
              <a:buFont typeface="Arial" panose="020B0604020202020204" pitchFamily="34" charset="0"/>
              <a:buChar char="•"/>
            </a:pPr>
            <a:r>
              <a:rPr lang="en-US" baseline="0" dirty="0" smtClean="0">
                <a:sym typeface="Wingdings" panose="05000000000000000000" pitchFamily="2" charset="2"/>
              </a:rPr>
              <a:t>17% became Dead Vegetation</a:t>
            </a:r>
          </a:p>
          <a:p>
            <a:pPr marL="628650" lvl="1" indent="-171450">
              <a:lnSpc>
                <a:spcPct val="100000"/>
              </a:lnSpc>
              <a:buFont typeface="Arial" panose="020B0604020202020204" pitchFamily="34" charset="0"/>
              <a:buChar char="•"/>
            </a:pPr>
            <a:r>
              <a:rPr lang="en-US" baseline="0" dirty="0" smtClean="0">
                <a:sym typeface="Wingdings" panose="05000000000000000000" pitchFamily="2" charset="2"/>
              </a:rPr>
              <a:t>20% became exposed Lake Bed</a:t>
            </a:r>
          </a:p>
          <a:p>
            <a:pPr marL="171450" indent="-171450">
              <a:lnSpc>
                <a:spcPct val="100000"/>
              </a:lnSpc>
              <a:buFont typeface="Arial" panose="020B0604020202020204" pitchFamily="34" charset="0"/>
              <a:buChar char="•"/>
            </a:pPr>
            <a:endParaRPr lang="en-US" baseline="0" dirty="0" smtClean="0">
              <a:sym typeface="Wingdings" panose="05000000000000000000" pitchFamily="2" charset="2"/>
            </a:endParaRPr>
          </a:p>
          <a:p>
            <a:pPr marL="171450" indent="-171450">
              <a:lnSpc>
                <a:spcPct val="100000"/>
              </a:lnSpc>
              <a:buFont typeface="Arial" panose="020B0604020202020204" pitchFamily="34" charset="0"/>
              <a:buChar char="•"/>
            </a:pPr>
            <a:endParaRPr lang="en-US" dirty="0" smtClean="0">
              <a:sym typeface="Wingdings" panose="05000000000000000000" pitchFamily="2" charset="2"/>
            </a:endParaRP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9624447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r>
              <a:rPr lang="en-US" dirty="0" smtClean="0"/>
              <a:t>Land</a:t>
            </a:r>
            <a:r>
              <a:rPr lang="en-US" baseline="0" dirty="0" smtClean="0"/>
              <a:t> c</a:t>
            </a:r>
            <a:r>
              <a:rPr lang="en-US" dirty="0" smtClean="0"/>
              <a:t>over change was calculated</a:t>
            </a:r>
            <a:r>
              <a:rPr lang="en-US" baseline="0" dirty="0" smtClean="0"/>
              <a:t> for five years in the study.  These intervals were chosen based on a steady rate of decrease in water extent and highly variable vegetation in the study period.</a:t>
            </a:r>
          </a:p>
          <a:p>
            <a:pPr marL="0" lvl="0" indent="0">
              <a:buFont typeface="+mj-lt"/>
              <a:buNone/>
            </a:pPr>
            <a:r>
              <a:rPr lang="en-US" baseline="0" dirty="0" smtClean="0"/>
              <a:t> </a:t>
            </a:r>
            <a:endParaRPr lang="en-US" dirty="0" smtClean="0"/>
          </a:p>
          <a:p>
            <a:pPr marL="457200" lvl="0" indent="-457200">
              <a:buFont typeface="+mj-lt"/>
              <a:buAutoNum type="arabicPeriod"/>
            </a:pPr>
            <a:r>
              <a:rPr lang="en-US" dirty="0" smtClean="0"/>
              <a:t>Continuously decreasing water extent</a:t>
            </a:r>
          </a:p>
          <a:p>
            <a:pPr marL="457200" lvl="0" indent="-457200">
              <a:buFont typeface="+mj-lt"/>
              <a:buAutoNum type="arabicPeriod"/>
            </a:pPr>
            <a:r>
              <a:rPr lang="en-US" dirty="0" smtClean="0"/>
              <a:t>Initial increase in riparian sediment exposure along water extent</a:t>
            </a:r>
          </a:p>
          <a:p>
            <a:pPr marL="457200" lvl="0" indent="-457200">
              <a:buFont typeface="+mj-lt"/>
              <a:buAutoNum type="arabicPeriod"/>
            </a:pPr>
            <a:r>
              <a:rPr lang="en-US" dirty="0" smtClean="0"/>
              <a:t>Vegetative succession and decline on</a:t>
            </a:r>
            <a:r>
              <a:rPr lang="en-US" baseline="0" dirty="0" smtClean="0"/>
              <a:t> exposed areas of sediment</a:t>
            </a:r>
            <a:endParaRPr lang="en-US" dirty="0" smtClean="0"/>
          </a:p>
          <a:p>
            <a:pPr marL="457200" lvl="0" indent="-457200">
              <a:buFont typeface="+mj-lt"/>
              <a:buAutoNum type="arabicPeriod"/>
            </a:pPr>
            <a:r>
              <a:rPr lang="en-US" dirty="0" smtClean="0"/>
              <a:t>Gradually dying vegetation with continued water decline</a:t>
            </a:r>
          </a:p>
          <a:p>
            <a:pPr marL="457200" lvl="0" indent="-457200">
              <a:buFont typeface="+mj-lt"/>
              <a:buAutoNum type="arabicPeriod"/>
            </a:pPr>
            <a:r>
              <a:rPr lang="en-US" dirty="0" smtClean="0"/>
              <a:t>Increasing lake bed</a:t>
            </a:r>
            <a:r>
              <a:rPr lang="en-US" baseline="0" dirty="0" smtClean="0"/>
              <a:t> </a:t>
            </a:r>
            <a:r>
              <a:rPr lang="en-US" dirty="0" smtClean="0"/>
              <a:t>exposure at peripheries of original submerged areas</a:t>
            </a:r>
          </a:p>
          <a:p>
            <a:pPr marL="0" indent="0">
              <a:lnSpc>
                <a:spcPct val="100000"/>
              </a:lnSpc>
              <a:buFont typeface="Arial" panose="020B0604020202020204" pitchFamily="34" charset="0"/>
              <a:buNone/>
            </a:pPr>
            <a:endParaRPr lang="en-US" dirty="0" smtClean="0">
              <a:sym typeface="Wingdings" panose="05000000000000000000" pitchFamily="2" charset="2"/>
            </a:endParaRP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16</a:t>
            </a:fld>
            <a:endParaRPr lang="en-US"/>
          </a:p>
        </p:txBody>
      </p:sp>
    </p:spTree>
    <p:extLst>
      <p:ext uri="{BB962C8B-B14F-4D97-AF65-F5344CB8AC3E}">
        <p14:creationId xmlns:p14="http://schemas.microsoft.com/office/powerpoint/2010/main" val="16016753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changes</a:t>
            </a:r>
            <a:r>
              <a:rPr lang="en-US" baseline="0" dirty="0" smtClean="0"/>
              <a:t> our partner consistently mentioned to us, was the vegetation trend that has happened over the course of the drought. As water levels decreased, vegetation grew rapidly in the newly exposed riparian areas. However, as the water level continued to decline, the vegetation was left further from the water and died off. Here you can see this trend within the Lake Mead Delta. In green are areas which have vegetation in 2016, where it was not in 1998. In red are areas of 1998 vegetation which were lost over the course of the drought. And in yellow are the areas which had vegetation grow and die between 1998 and 2016. </a:t>
            </a:r>
            <a:endParaRPr lang="en-US"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pPr/>
              <a:t>17</a:t>
            </a:fld>
            <a:endParaRPr lang="en-US"/>
          </a:p>
        </p:txBody>
      </p:sp>
    </p:spTree>
    <p:extLst>
      <p:ext uri="{BB962C8B-B14F-4D97-AF65-F5344CB8AC3E}">
        <p14:creationId xmlns:p14="http://schemas.microsoft.com/office/powerpoint/2010/main" val="25396508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Assessed the Accuracy of the Water Feature Extraction using a selection of training samples for years 1998, 2003, 2007, 2011, and 2016.</a:t>
            </a:r>
          </a:p>
          <a:p>
            <a:endParaRPr lang="en-US" baseline="0" dirty="0" smtClean="0"/>
          </a:p>
          <a:p>
            <a:r>
              <a:rPr lang="en-US" baseline="0" dirty="0" smtClean="0"/>
              <a:t>Evaluated Land Cover Classification with Bootstrap Aggregation methods. </a:t>
            </a:r>
          </a:p>
          <a:p>
            <a:r>
              <a:rPr lang="en-US" baseline="0" dirty="0" smtClean="0"/>
              <a:t>Roughly 90% in training and 10% in testing. </a:t>
            </a:r>
          </a:p>
          <a:p>
            <a:endParaRPr lang="en-US" baseline="0" dirty="0" smtClean="0"/>
          </a:p>
          <a:p>
            <a:r>
              <a:rPr lang="en-US" baseline="0" dirty="0" smtClean="0"/>
              <a:t>Producer vs. Consumer</a:t>
            </a:r>
          </a:p>
          <a:p>
            <a:endParaRPr lang="en-US" baseline="0" dirty="0" smtClean="0"/>
          </a:p>
          <a:p>
            <a:r>
              <a:rPr lang="en-US" baseline="0" dirty="0" smtClean="0"/>
              <a:t>Riparian vs. Non-riparian (former lake v. </a:t>
            </a:r>
            <a:r>
              <a:rPr lang="en-US" baseline="0" smtClean="0"/>
              <a:t>water and canyon) </a:t>
            </a:r>
            <a:endParaRPr lang="en-US" baseline="0"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pPr/>
              <a:t>18</a:t>
            </a:fld>
            <a:endParaRPr lang="en-US"/>
          </a:p>
        </p:txBody>
      </p:sp>
    </p:spTree>
    <p:extLst>
      <p:ext uri="{BB962C8B-B14F-4D97-AF65-F5344CB8AC3E}">
        <p14:creationId xmlns:p14="http://schemas.microsoft.com/office/powerpoint/2010/main" val="30185804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rgbClr val="73A9DB"/>
              </a:buClr>
              <a:buFont typeface="Webdings" panose="05030102010509060703" pitchFamily="18" charset="2"/>
              <a:buNone/>
            </a:pPr>
            <a:r>
              <a:rPr lang="en-US" b="1" dirty="0" smtClean="0"/>
              <a:t>Water Surface Area</a:t>
            </a:r>
          </a:p>
          <a:p>
            <a:pPr marL="171450" indent="-171450">
              <a:buClr>
                <a:srgbClr val="73A9DB"/>
              </a:buClr>
              <a:buFont typeface="Wingdings" panose="05000000000000000000" pitchFamily="2" charset="2"/>
              <a:buChar char="§"/>
            </a:pPr>
            <a:r>
              <a:rPr lang="en-US" dirty="0" smtClean="0"/>
              <a:t>Results indicate persistent decline in water surface area in the lower Grand Canyon with rapid change occurring from 2000 - 2002 at the onset of the drought.</a:t>
            </a:r>
          </a:p>
          <a:p>
            <a:pPr marL="171450" indent="-171450">
              <a:buClr>
                <a:srgbClr val="73A9DB"/>
              </a:buClr>
              <a:buFont typeface="Wingdings" panose="05000000000000000000" pitchFamily="2" charset="2"/>
              <a:buChar char="§"/>
            </a:pPr>
            <a:r>
              <a:rPr lang="en-US" dirty="0" smtClean="0"/>
              <a:t>Water surface area changes correlate with high intensity drought periods in the Grand Canyon recorded by the United States Drought Monitor.</a:t>
            </a:r>
          </a:p>
          <a:p>
            <a:pPr marL="0" indent="0">
              <a:buClr>
                <a:srgbClr val="73A9DB"/>
              </a:buClr>
              <a:buFont typeface="Webdings" panose="05030102010509060703" pitchFamily="18" charset="2"/>
              <a:buNone/>
            </a:pPr>
            <a:endParaRPr lang="en-US" dirty="0" smtClean="0"/>
          </a:p>
          <a:p>
            <a:pPr marL="0" indent="0">
              <a:buClr>
                <a:srgbClr val="73A9DB"/>
              </a:buClr>
              <a:buFont typeface="Webdings" panose="05030102010509060703" pitchFamily="18" charset="2"/>
              <a:buNone/>
            </a:pPr>
            <a:r>
              <a:rPr lang="en-US" b="1" dirty="0" smtClean="0"/>
              <a:t>Riparian Ecosystem</a:t>
            </a:r>
            <a:endParaRPr lang="en-US" b="1" baseline="0" dirty="0" smtClean="0"/>
          </a:p>
          <a:p>
            <a:pPr marL="0" indent="0">
              <a:buClr>
                <a:srgbClr val="73A9DB"/>
              </a:buClr>
              <a:buFont typeface="Webdings" panose="05030102010509060703" pitchFamily="18" charset="2"/>
              <a:buNone/>
            </a:pPr>
            <a:endParaRPr lang="en-US" dirty="0" smtClean="0"/>
          </a:p>
          <a:p>
            <a:pPr marL="171450" indent="-171450">
              <a:buClr>
                <a:srgbClr val="73A9DB"/>
              </a:buClr>
              <a:buFont typeface="Wingdings" panose="05000000000000000000" pitchFamily="2" charset="2"/>
              <a:buChar char="§"/>
            </a:pPr>
            <a:r>
              <a:rPr lang="en-US" dirty="0" smtClean="0"/>
              <a:t>Exposed sediment provides habitat for aggressive invasive plant species.</a:t>
            </a:r>
          </a:p>
          <a:p>
            <a:pPr marL="171450" indent="-171450">
              <a:buClr>
                <a:srgbClr val="73A9DB"/>
              </a:buClr>
              <a:buFont typeface="Wingdings" panose="05000000000000000000" pitchFamily="2" charset="2"/>
              <a:buChar char="§"/>
            </a:pPr>
            <a:r>
              <a:rPr lang="en-US" dirty="0" smtClean="0"/>
              <a:t>Highly variable vegetative cover alters habitats for terrestrial organisms</a:t>
            </a:r>
            <a:r>
              <a:rPr lang="en-US" dirty="0" smtClean="0"/>
              <a:t>.</a:t>
            </a:r>
          </a:p>
          <a:p>
            <a:pPr marL="171450" indent="-171450">
              <a:buClr>
                <a:srgbClr val="73A9DB"/>
              </a:buClr>
              <a:buFont typeface="Wingdings" panose="05000000000000000000" pitchFamily="2" charset="2"/>
              <a:buChar char="§"/>
            </a:pPr>
            <a:endParaRPr lang="en-US" dirty="0" smtClean="0"/>
          </a:p>
          <a:p>
            <a:pPr marL="0" indent="0">
              <a:buClr>
                <a:srgbClr val="73A9DB"/>
              </a:buClr>
              <a:buFont typeface="Wingdings" panose="05000000000000000000" pitchFamily="2" charset="2"/>
              <a:buNone/>
            </a:pPr>
            <a:r>
              <a:rPr lang="en-US" dirty="0" smtClean="0"/>
              <a:t>Source</a:t>
            </a:r>
            <a:r>
              <a:rPr lang="en-US" baseline="0" dirty="0" smtClean="0"/>
              <a:t> url: http://3.bp.blogspot.com/-RIkiQo7jxno/TggOPvQuofI/AAAAAAAAAZI/p5S6siZrx3k/s1600/DSC01591.JPG</a:t>
            </a:r>
            <a:endParaRPr lang="en-US"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19</a:t>
            </a:fld>
            <a:endParaRPr lang="en-US"/>
          </a:p>
        </p:txBody>
      </p:sp>
    </p:spTree>
    <p:extLst>
      <p:ext uri="{BB962C8B-B14F-4D97-AF65-F5344CB8AC3E}">
        <p14:creationId xmlns:p14="http://schemas.microsoft.com/office/powerpoint/2010/main" val="2256281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Along</a:t>
            </a:r>
            <a:r>
              <a:rPr lang="en-US" baseline="0" dirty="0" smtClean="0"/>
              <a:t> the Colorado River sits the Lake Mead Reservoir, the largest reservoir in the United States. In 2016, Lake Mead’s water levels dropped drastically to record low elevation.</a:t>
            </a:r>
          </a:p>
          <a:p>
            <a:endParaRPr lang="en-US" baseline="0" dirty="0" smtClean="0"/>
          </a:p>
          <a:p>
            <a:r>
              <a:rPr lang="en-US" baseline="0" dirty="0" smtClean="0"/>
              <a:t>As a result, new areas of riparian sediment, or sediment along the shoreline, are exposed.</a:t>
            </a:r>
          </a:p>
          <a:p>
            <a:endParaRPr lang="en-US" baseline="0" dirty="0" smtClean="0"/>
          </a:p>
          <a:p>
            <a:r>
              <a:rPr lang="en-US" baseline="0" dirty="0" smtClean="0"/>
              <a:t>Such exposure has the potential to negatively impact water &amp; air quality, as well as harm surrounding ecological health. </a:t>
            </a:r>
            <a:endParaRPr lang="en-US" dirty="0" smtClean="0"/>
          </a:p>
          <a:p>
            <a:endParaRPr lang="en-US" dirty="0" smtClean="0"/>
          </a:p>
          <a:p>
            <a:endParaRPr lang="en-US" u="sng" dirty="0" smtClean="0"/>
          </a:p>
          <a:p>
            <a:r>
              <a:rPr lang="en-US" u="sng" dirty="0" smtClean="0"/>
              <a:t>Image url:</a:t>
            </a:r>
            <a:r>
              <a:rPr lang="en-US" u="none" dirty="0" smtClean="0"/>
              <a:t> http://earthly-musings.blogspot.com/2010/09/my-2010-grand-canyon-rafting-trip.html</a:t>
            </a:r>
            <a:endParaRPr lang="en-US" u="none" dirty="0"/>
          </a:p>
        </p:txBody>
      </p:sp>
      <p:sp>
        <p:nvSpPr>
          <p:cNvPr id="4" name="Slide Number Placeholder 3"/>
          <p:cNvSpPr>
            <a:spLocks noGrp="1"/>
          </p:cNvSpPr>
          <p:nvPr>
            <p:ph type="sldNum" sz="quarter" idx="10"/>
          </p:nvPr>
        </p:nvSpPr>
        <p:spPr/>
        <p:txBody>
          <a:bodyPr/>
          <a:lstStyle/>
          <a:p>
            <a:fld id="{DFFCE636-EDCB-4E8F-A496-90D3D4BBB61E}"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856604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sz="1200" dirty="0" smtClean="0">
                <a:solidFill>
                  <a:schemeClr val="bg2">
                    <a:lumMod val="50000"/>
                  </a:schemeClr>
                </a:solidFill>
              </a:rPr>
              <a:t>Data Expansion</a:t>
            </a:r>
          </a:p>
          <a:p>
            <a:pPr marL="0" indent="0">
              <a:buFont typeface="+mj-lt"/>
              <a:buNone/>
            </a:pPr>
            <a:endParaRPr lang="en-US" sz="1200" dirty="0" smtClean="0">
              <a:solidFill>
                <a:schemeClr val="bg2">
                  <a:lumMod val="50000"/>
                </a:schemeClr>
              </a:solidFill>
            </a:endParaRPr>
          </a:p>
          <a:p>
            <a:pPr marL="228600" indent="-228600">
              <a:buFont typeface="+mj-lt"/>
              <a:buAutoNum type="arabicPeriod"/>
            </a:pPr>
            <a:r>
              <a:rPr lang="en-US" sz="1200" dirty="0" smtClean="0">
                <a:solidFill>
                  <a:schemeClr val="bg2">
                    <a:lumMod val="50000"/>
                  </a:schemeClr>
                </a:solidFill>
              </a:rPr>
              <a:t>Ground correction of imagery-derived classification</a:t>
            </a:r>
          </a:p>
          <a:p>
            <a:pPr marL="228600" indent="-228600">
              <a:buFont typeface="+mj-lt"/>
              <a:buAutoNum type="arabicPeriod"/>
            </a:pPr>
            <a:r>
              <a:rPr lang="en-US" sz="1200" dirty="0" smtClean="0">
                <a:solidFill>
                  <a:schemeClr val="bg2">
                    <a:lumMod val="50000"/>
                  </a:schemeClr>
                </a:solidFill>
              </a:rPr>
              <a:t>Apply higher resolution imagery for training and classification</a:t>
            </a:r>
          </a:p>
          <a:p>
            <a:pPr marL="228600" indent="-228600">
              <a:buFont typeface="+mj-lt"/>
              <a:buAutoNum type="arabicPeriod"/>
            </a:pPr>
            <a:r>
              <a:rPr lang="en-US" sz="1200" dirty="0" smtClean="0">
                <a:solidFill>
                  <a:schemeClr val="bg2">
                    <a:lumMod val="50000"/>
                  </a:schemeClr>
                </a:solidFill>
              </a:rPr>
              <a:t>Potential use of new EMR bands as available to quantify finer land cover types</a:t>
            </a:r>
          </a:p>
          <a:p>
            <a:pPr marL="228600" indent="-228600">
              <a:buFont typeface="+mj-lt"/>
              <a:buAutoNum type="arabicPeriod"/>
            </a:pPr>
            <a:r>
              <a:rPr lang="en-US" sz="1200" dirty="0" smtClean="0">
                <a:solidFill>
                  <a:schemeClr val="bg2">
                    <a:lumMod val="50000"/>
                  </a:schemeClr>
                </a:solidFill>
              </a:rPr>
              <a:t>Classify new regions of Grand Canyon National Park</a:t>
            </a:r>
          </a:p>
          <a:p>
            <a:pPr marL="228600" indent="-228600">
              <a:buFont typeface="+mj-lt"/>
              <a:buAutoNum type="arabicPeriod"/>
            </a:pPr>
            <a:r>
              <a:rPr lang="en-US" sz="1200" dirty="0" smtClean="0">
                <a:solidFill>
                  <a:schemeClr val="bg2">
                    <a:lumMod val="50000"/>
                  </a:schemeClr>
                </a:solidFill>
              </a:rPr>
              <a:t>Replicate classification for future time periods as conditions change</a:t>
            </a:r>
          </a:p>
          <a:p>
            <a:pPr marL="0" indent="0">
              <a:buFont typeface="+mj-lt"/>
              <a:buNone/>
            </a:pPr>
            <a:endParaRPr lang="en-US" sz="1200" dirty="0" smtClean="0">
              <a:solidFill>
                <a:schemeClr val="bg2">
                  <a:lumMod val="50000"/>
                </a:schemeClr>
              </a:solidFill>
            </a:endParaRPr>
          </a:p>
          <a:p>
            <a:pPr marL="0" indent="0">
              <a:buFont typeface="+mj-lt"/>
              <a:buNone/>
            </a:pPr>
            <a:r>
              <a:rPr lang="en-US" sz="1200" dirty="0" smtClean="0">
                <a:solidFill>
                  <a:schemeClr val="bg2">
                    <a:lumMod val="50000"/>
                  </a:schemeClr>
                </a:solidFill>
              </a:rPr>
              <a:t>Impacts on riparian ecological research</a:t>
            </a:r>
          </a:p>
          <a:p>
            <a:pPr marL="0" indent="0">
              <a:buFont typeface="+mj-lt"/>
              <a:buNone/>
            </a:pPr>
            <a:endParaRPr lang="en-US" sz="1200" dirty="0" smtClean="0">
              <a:solidFill>
                <a:schemeClr val="bg2">
                  <a:lumMod val="50000"/>
                </a:schemeClr>
              </a:solidFill>
            </a:endParaRPr>
          </a:p>
          <a:p>
            <a:pPr marL="228600" indent="-228600">
              <a:buFont typeface="+mj-lt"/>
              <a:buAutoNum type="arabicPeriod"/>
            </a:pPr>
            <a:r>
              <a:rPr lang="en-US" sz="1200" dirty="0" smtClean="0">
                <a:solidFill>
                  <a:schemeClr val="bg2">
                    <a:lumMod val="50000"/>
                  </a:schemeClr>
                </a:solidFill>
              </a:rPr>
              <a:t>Provide framework for understanding  vegetation dynamics and</a:t>
            </a:r>
            <a:r>
              <a:rPr lang="en-US" sz="1200" baseline="0" dirty="0" smtClean="0">
                <a:solidFill>
                  <a:schemeClr val="bg2">
                    <a:lumMod val="50000"/>
                  </a:schemeClr>
                </a:solidFill>
              </a:rPr>
              <a:t> </a:t>
            </a:r>
            <a:r>
              <a:rPr lang="en-US" sz="1200" dirty="0" smtClean="0">
                <a:solidFill>
                  <a:schemeClr val="bg2">
                    <a:lumMod val="50000"/>
                  </a:schemeClr>
                </a:solidFill>
              </a:rPr>
              <a:t>studies on invasive species such as tamarisk.</a:t>
            </a:r>
          </a:p>
          <a:p>
            <a:pPr marL="228600" indent="-228600">
              <a:buFont typeface="+mj-lt"/>
              <a:buAutoNum type="arabicPeriod"/>
            </a:pPr>
            <a:r>
              <a:rPr lang="en-US" sz="1200" dirty="0" smtClean="0">
                <a:solidFill>
                  <a:schemeClr val="bg2">
                    <a:lumMod val="50000"/>
                  </a:schemeClr>
                </a:solidFill>
              </a:rPr>
              <a:t>Examining direct causes of water loss – Precipitation, Snowmelt, Groundwater  seepage, Drinking water and irrigation outflows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smtClean="0"/>
              <a:t>Calculate</a:t>
            </a:r>
            <a:r>
              <a:rPr lang="en-US" baseline="0" dirty="0" smtClean="0"/>
              <a:t> water volume in the Colorado River channel using updated bathymetric data and digital elevation models to understand how decreasing water volume could cause increasing concentrations of water contaminants from sediment deposition, municipal sewage and uranium mine runoff.  </a:t>
            </a:r>
            <a:r>
              <a:rPr lang="en-US" dirty="0" smtClean="0"/>
              <a:t>Water volume decrease/constant volume of pollutants = Increase pollutant concentration</a:t>
            </a:r>
          </a:p>
          <a:p>
            <a:pPr marL="0" indent="0">
              <a:buFont typeface="+mj-lt"/>
              <a:buNone/>
            </a:pPr>
            <a:endParaRPr lang="en-US" sz="1200" dirty="0" smtClean="0">
              <a:solidFill>
                <a:schemeClr val="bg2">
                  <a:lumMod val="50000"/>
                </a:schemeClr>
              </a:solidFill>
            </a:endParaRPr>
          </a:p>
          <a:p>
            <a:pPr marL="0" indent="0">
              <a:buFont typeface="+mj-lt"/>
              <a:buNone/>
            </a:pPr>
            <a:r>
              <a:rPr lang="en-US" sz="1200" u="sng" dirty="0" smtClean="0">
                <a:solidFill>
                  <a:schemeClr val="bg2">
                    <a:lumMod val="50000"/>
                  </a:schemeClr>
                </a:solidFill>
              </a:rPr>
              <a:t>Image</a:t>
            </a:r>
            <a:r>
              <a:rPr lang="en-US" sz="1200" u="sng" baseline="0" dirty="0" smtClean="0">
                <a:solidFill>
                  <a:schemeClr val="bg2">
                    <a:lumMod val="50000"/>
                  </a:schemeClr>
                </a:solidFill>
              </a:rPr>
              <a:t> </a:t>
            </a:r>
            <a:r>
              <a:rPr lang="en-US" sz="1200" u="sng" baseline="0" dirty="0" err="1" smtClean="0">
                <a:solidFill>
                  <a:schemeClr val="bg2">
                    <a:lumMod val="50000"/>
                  </a:schemeClr>
                </a:solidFill>
              </a:rPr>
              <a:t>urls</a:t>
            </a:r>
            <a:r>
              <a:rPr lang="en-US" sz="1200" u="sng" baseline="0" dirty="0" smtClean="0">
                <a:solidFill>
                  <a:schemeClr val="bg2">
                    <a:lumMod val="50000"/>
                  </a:schemeClr>
                </a:solidFill>
              </a:rPr>
              <a:t>:</a:t>
            </a:r>
            <a:r>
              <a:rPr lang="en-US" sz="1200" u="none" baseline="0" dirty="0" smtClean="0">
                <a:solidFill>
                  <a:schemeClr val="bg2">
                    <a:lumMod val="50000"/>
                  </a:schemeClr>
                </a:solidFill>
              </a:rPr>
              <a:t> </a:t>
            </a:r>
          </a:p>
          <a:p>
            <a:pPr marL="0" indent="0">
              <a:buFont typeface="+mj-lt"/>
              <a:buNone/>
            </a:pPr>
            <a:r>
              <a:rPr lang="en-US" sz="1200" baseline="0" dirty="0" smtClean="0">
                <a:solidFill>
                  <a:schemeClr val="bg2">
                    <a:lumMod val="50000"/>
                  </a:schemeClr>
                </a:solidFill>
              </a:rPr>
              <a:t>http://www.thecanyon.com/grand-canyon-national-park</a:t>
            </a:r>
          </a:p>
          <a:p>
            <a:pPr marL="0" indent="0">
              <a:buFont typeface="+mj-lt"/>
              <a:buNone/>
            </a:pPr>
            <a:r>
              <a:rPr lang="en-US" sz="1200" dirty="0" smtClean="0">
                <a:solidFill>
                  <a:schemeClr val="bg2">
                    <a:lumMod val="50000"/>
                  </a:schemeClr>
                </a:solidFill>
              </a:rPr>
              <a:t>http://science.nature.nps.gov/im/units/scpn/parks/grca.cfm/</a:t>
            </a:r>
          </a:p>
          <a:p>
            <a:pPr marL="0" indent="0">
              <a:buFont typeface="+mj-lt"/>
              <a:buNone/>
            </a:pPr>
            <a:endParaRPr lang="en-US" sz="1200" dirty="0" smtClean="0">
              <a:solidFill>
                <a:schemeClr val="bg2">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bg2">
                  <a:lumMod val="50000"/>
                </a:schemeClr>
              </a:solidFill>
            </a:endParaRP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20</a:t>
            </a:fld>
            <a:endParaRPr lang="en-US"/>
          </a:p>
        </p:txBody>
      </p:sp>
    </p:spTree>
    <p:extLst>
      <p:ext uri="{BB962C8B-B14F-4D97-AF65-F5344CB8AC3E}">
        <p14:creationId xmlns:p14="http://schemas.microsoft.com/office/powerpoint/2010/main" val="2791323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latin typeface="Century Gothic" panose="020B0502020202020204" pitchFamily="34" charset="0"/>
              </a:rPr>
              <a:t>The team would like to thank all of those who contributed to the conception, development and completion of this project.  Firstly, thank you to </a:t>
            </a:r>
            <a:r>
              <a:rPr lang="en-US" b="1" dirty="0" smtClean="0">
                <a:latin typeface="Century Gothic" panose="020B0502020202020204" pitchFamily="34" charset="0"/>
              </a:rPr>
              <a:t>Ed Schenk</a:t>
            </a:r>
            <a:r>
              <a:rPr lang="en-US" dirty="0" smtClean="0">
                <a:latin typeface="Century Gothic" panose="020B0502020202020204" pitchFamily="34" charset="0"/>
              </a:rPr>
              <a:t>, physical scientist at </a:t>
            </a:r>
            <a:r>
              <a:rPr lang="en-US" b="1" dirty="0" smtClean="0">
                <a:latin typeface="Century Gothic" panose="020B0502020202020204" pitchFamily="34" charset="0"/>
              </a:rPr>
              <a:t>Grand Canyon National Park</a:t>
            </a:r>
            <a:r>
              <a:rPr lang="en-US" dirty="0" smtClean="0">
                <a:latin typeface="Century Gothic" panose="020B0502020202020204" pitchFamily="34" charset="0"/>
              </a:rPr>
              <a:t>, for all the advice and contextual information he contributed.  Special thanks to our science advisors, </a:t>
            </a:r>
            <a:r>
              <a:rPr lang="en-US" b="1" dirty="0" smtClean="0">
                <a:latin typeface="Century Gothic" panose="020B0502020202020204" pitchFamily="34" charset="0"/>
              </a:rPr>
              <a:t>Dr. Kenton Ross, Dr. DeWayne Cecil, and Bob </a:t>
            </a:r>
            <a:r>
              <a:rPr lang="en-US" b="1" dirty="0" err="1" smtClean="0">
                <a:latin typeface="Century Gothic" panose="020B0502020202020204" pitchFamily="34" charset="0"/>
              </a:rPr>
              <a:t>VanGundy</a:t>
            </a:r>
            <a:r>
              <a:rPr lang="en-US" dirty="0" smtClean="0">
                <a:latin typeface="Century Gothic" panose="020B0502020202020204" pitchFamily="34" charset="0"/>
              </a:rPr>
              <a:t>, for their continual guidance and expertise during the completion of the project. Also thanks to our Center Lead, </a:t>
            </a:r>
            <a:r>
              <a:rPr lang="en-US" b="1" dirty="0" smtClean="0">
                <a:latin typeface="Century Gothic" panose="020B0502020202020204" pitchFamily="34" charset="0"/>
              </a:rPr>
              <a:t>Michael Brooke</a:t>
            </a:r>
            <a:r>
              <a:rPr lang="en-US" dirty="0" smtClean="0">
                <a:latin typeface="Century Gothic" panose="020B0502020202020204" pitchFamily="34" charset="0"/>
              </a:rPr>
              <a:t>, and Assistant Center Lead, </a:t>
            </a:r>
            <a:r>
              <a:rPr lang="en-US" b="1" dirty="0" smtClean="0">
                <a:latin typeface="Century Gothic" panose="020B0502020202020204" pitchFamily="34" charset="0"/>
              </a:rPr>
              <a:t>Kimberly Berry</a:t>
            </a:r>
            <a:r>
              <a:rPr lang="en-US" dirty="0" smtClean="0">
                <a:latin typeface="Century Gothic" panose="020B0502020202020204" pitchFamily="34" charset="0"/>
              </a:rPr>
              <a:t>, for their facilitation of the project, contacting advisors, and provision of direction throughout the project lifecycle.</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745156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22</a:t>
            </a:fld>
            <a:endParaRPr lang="en-US"/>
          </a:p>
        </p:txBody>
      </p:sp>
    </p:spTree>
    <p:extLst>
      <p:ext uri="{BB962C8B-B14F-4D97-AF65-F5344CB8AC3E}">
        <p14:creationId xmlns:p14="http://schemas.microsoft.com/office/powerpoint/2010/main" val="6617173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someone asks, this is a slide comparing</a:t>
            </a:r>
            <a:r>
              <a:rPr lang="en-US" baseline="0" dirty="0" smtClean="0"/>
              <a:t> the water from the water feature extraction with the water from the classified images</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23</a:t>
            </a:fld>
            <a:endParaRPr lang="en-US"/>
          </a:p>
        </p:txBody>
      </p:sp>
    </p:spTree>
    <p:extLst>
      <p:ext uri="{BB962C8B-B14F-4D97-AF65-F5344CB8AC3E}">
        <p14:creationId xmlns:p14="http://schemas.microsoft.com/office/powerpoint/2010/main" val="42688148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3335745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Our study focused </a:t>
            </a:r>
            <a:r>
              <a:rPr lang="en-US" baseline="0" dirty="0" smtClean="0"/>
              <a:t>on Lake Mead &amp; the Colorado River Basin from years 1998 – 2016.</a:t>
            </a:r>
          </a:p>
          <a:p>
            <a:endParaRPr lang="en-US" baseline="0" dirty="0" smtClean="0"/>
          </a:p>
          <a:p>
            <a:r>
              <a:rPr lang="en-US" baseline="0" dirty="0" smtClean="0"/>
              <a:t>We looked specifically at the Western part of Grand Canyon National Park and the boundaries of Separation Canyon and South Cove (identified on the map).</a:t>
            </a:r>
            <a:endParaRPr lang="en-US" dirty="0" smtClean="0"/>
          </a:p>
          <a:p>
            <a:endParaRPr lang="en-US" dirty="0" smtClean="0"/>
          </a:p>
          <a:p>
            <a:r>
              <a:rPr lang="en-US" dirty="0" smtClean="0"/>
              <a:t>Image Source: ArcMap </a:t>
            </a:r>
            <a:r>
              <a:rPr lang="en-US" dirty="0" err="1" smtClean="0"/>
              <a:t>basemap</a:t>
            </a:r>
            <a:r>
              <a:rPr lang="en-US" dirty="0" smtClean="0"/>
              <a:t> (</a:t>
            </a:r>
            <a:r>
              <a:rPr lang="en-US" dirty="0" err="1" smtClean="0"/>
              <a:t>Esri</a:t>
            </a:r>
            <a:r>
              <a:rPr lang="en-US" dirty="0" smtClean="0"/>
              <a:t>, </a:t>
            </a:r>
            <a:r>
              <a:rPr lang="en-US" dirty="0" err="1" smtClean="0"/>
              <a:t>DeLorme</a:t>
            </a:r>
            <a:r>
              <a:rPr lang="en-US" dirty="0" smtClean="0"/>
              <a:t>, USGS, NPS, NOAA)</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3</a:t>
            </a:fld>
            <a:endParaRPr lang="en-US"/>
          </a:p>
        </p:txBody>
      </p:sp>
    </p:spTree>
    <p:extLst>
      <p:ext uri="{BB962C8B-B14F-4D97-AF65-F5344CB8AC3E}">
        <p14:creationId xmlns:p14="http://schemas.microsoft.com/office/powerpoint/2010/main" val="1437073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a:t>
            </a:r>
            <a:r>
              <a:rPr lang="en-US" baseline="0" dirty="0" smtClean="0"/>
              <a:t> team partnered with Grand Canyon National Park to assess land cover changes in the Lower Grand Canyon region using NASA Earth Observations.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u="sng" dirty="0" smtClean="0"/>
              <a:t>Image url:</a:t>
            </a:r>
            <a:r>
              <a:rPr lang="en-US" u="none" dirty="0" smtClean="0"/>
              <a:t> http://cn.depositphotos.com/11914691/stock-photo-grand-canyon-entrance.html</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057861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u="none" baseline="0" dirty="0" smtClean="0"/>
              <a:t>Enhance our partner’s understanding of the impacts of the ongoing drought &amp; how it relates to topics such as</a:t>
            </a:r>
          </a:p>
          <a:p>
            <a:pPr marL="685800" lvl="1" indent="-228600">
              <a:buFont typeface="+mj-lt"/>
              <a:buAutoNum type="alphaLcParenR"/>
            </a:pPr>
            <a:r>
              <a:rPr lang="en-US" u="none" baseline="0" dirty="0" smtClean="0"/>
              <a:t>Water surface area</a:t>
            </a:r>
          </a:p>
          <a:p>
            <a:pPr marL="685800" lvl="1" indent="-228600">
              <a:buFont typeface="+mj-lt"/>
              <a:buAutoNum type="alphaLcParenR"/>
            </a:pPr>
            <a:r>
              <a:rPr lang="en-US" u="none" baseline="0" dirty="0" smtClean="0"/>
              <a:t>Riparian land cover</a:t>
            </a:r>
          </a:p>
          <a:p>
            <a:pPr marL="685800" lvl="1" indent="-228600">
              <a:buFont typeface="+mj-lt"/>
              <a:buAutoNum type="alphaLcParenR"/>
            </a:pPr>
            <a:r>
              <a:rPr lang="en-US" u="none" baseline="0" dirty="0" smtClean="0"/>
              <a:t>Sedimentation</a:t>
            </a:r>
          </a:p>
          <a:p>
            <a:pPr marL="685800" lvl="1" indent="-228600">
              <a:buFont typeface="+mj-lt"/>
              <a:buAutoNum type="alphaLcParenR"/>
            </a:pPr>
            <a:r>
              <a:rPr lang="en-US" u="none" baseline="0" dirty="0" smtClean="0"/>
              <a:t>Ecological change</a:t>
            </a:r>
            <a:endParaRPr lang="en-US" u="none"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u="none" baseline="0" dirty="0" smtClean="0"/>
              <a:t>Create an analysis process that can easily be repeated by our end-users</a:t>
            </a:r>
          </a:p>
          <a:p>
            <a:pPr marL="228600" indent="-228600">
              <a:buAutoNum type="arabicPeriod"/>
            </a:pPr>
            <a:r>
              <a:rPr lang="en-US" u="none" baseline="0" dirty="0" smtClean="0"/>
              <a:t>Provide the National Park Service with land cover and water surface change maps and statistics to assess the effects of decreasing water extent on riparian ecology</a:t>
            </a:r>
          </a:p>
          <a:p>
            <a:pPr marL="228600" indent="-228600">
              <a:buAutoNum type="arabicPeriod"/>
            </a:pPr>
            <a:endParaRPr lang="en-US" u="none" baseline="0" dirty="0" smtClean="0"/>
          </a:p>
          <a:p>
            <a:pPr marL="0" indent="0">
              <a:buNone/>
            </a:pPr>
            <a:endParaRPr lang="en-US" u="sng" baseline="0" dirty="0" smtClean="0"/>
          </a:p>
          <a:p>
            <a:pPr marL="0" indent="0">
              <a:buNone/>
            </a:pPr>
            <a:r>
              <a:rPr lang="en-US" u="sng" baseline="0" dirty="0" smtClean="0"/>
              <a:t>Image url:</a:t>
            </a:r>
            <a:r>
              <a:rPr lang="en-US" u="none" baseline="0" dirty="0" smtClean="0"/>
              <a:t>  http://www.ibtimes.com/lake-mead-2015-photos-show-water-level-nearing-record-low-drought-threatens-southwest-1892211</a:t>
            </a:r>
          </a:p>
        </p:txBody>
      </p:sp>
      <p:sp>
        <p:nvSpPr>
          <p:cNvPr id="4" name="Slide Number Placeholder 3"/>
          <p:cNvSpPr>
            <a:spLocks noGrp="1"/>
          </p:cNvSpPr>
          <p:nvPr>
            <p:ph type="sldNum" sz="quarter" idx="10"/>
          </p:nvPr>
        </p:nvSpPr>
        <p:spPr/>
        <p:txBody>
          <a:bodyPr/>
          <a:lstStyle/>
          <a:p>
            <a:fld id="{DFFCE636-EDCB-4E8F-A496-90D3D4BBB61E}"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085658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Image source:</a:t>
            </a:r>
            <a:r>
              <a:rPr lang="en-US" baseline="0" dirty="0" smtClean="0"/>
              <a:t> DEVELOPedia</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6</a:t>
            </a:fld>
            <a:endParaRPr lang="en-US"/>
          </a:p>
        </p:txBody>
      </p:sp>
    </p:spTree>
    <p:extLst>
      <p:ext uri="{BB962C8B-B14F-4D97-AF65-F5344CB8AC3E}">
        <p14:creationId xmlns:p14="http://schemas.microsoft.com/office/powerpoint/2010/main" val="2394499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Landsat 5 and 8 surface reflectance</a:t>
            </a:r>
            <a:r>
              <a:rPr lang="en-US" baseline="0" dirty="0" smtClean="0"/>
              <a:t> </a:t>
            </a:r>
            <a:r>
              <a:rPr lang="en-US" dirty="0" smtClean="0"/>
              <a:t>image scenes were</a:t>
            </a:r>
            <a:r>
              <a:rPr lang="en-US" baseline="0" dirty="0" smtClean="0"/>
              <a:t> acquired over the study area for every year in the study 1998-2016 except for 2012 where the is a coverage gap.</a:t>
            </a:r>
          </a:p>
          <a:p>
            <a:r>
              <a:rPr lang="en-US" baseline="0" dirty="0" smtClean="0"/>
              <a:t>A DEM product was collected from the ASTER instrument on the Terra satellite</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Landsat Surface Reflectance</a:t>
            </a:r>
            <a:r>
              <a:rPr lang="en-US" baseline="0" dirty="0" smtClean="0"/>
              <a:t> bands include:  Blue, Green, Red, NIR, SWIR1, and SWIR2</a:t>
            </a:r>
          </a:p>
          <a:p>
            <a:endParaRPr lang="en-US" baseline="0" dirty="0" smtClean="0"/>
          </a:p>
          <a:p>
            <a:r>
              <a:rPr lang="en-US" baseline="0" dirty="0" smtClean="0"/>
              <a:t>1. Water Feature Extraction was performed using three different indices for identifying water pixels present in Landsat imagery </a:t>
            </a:r>
          </a:p>
          <a:p>
            <a:endParaRPr lang="en-US" baseline="0" dirty="0" smtClean="0"/>
          </a:p>
          <a:p>
            <a:r>
              <a:rPr lang="en-US" baseline="0" dirty="0" smtClean="0"/>
              <a:t>An inverse NDVI was calculated using the NIR and red surface reflectance bands to highlight water values</a:t>
            </a:r>
          </a:p>
          <a:p>
            <a:r>
              <a:rPr lang="en-US" baseline="0" dirty="0" smtClean="0"/>
              <a:t>NDWI was calculated using the NIR and green surface reflectance bands</a:t>
            </a:r>
          </a:p>
          <a:p>
            <a:r>
              <a:rPr lang="en-US" baseline="0" dirty="0" smtClean="0"/>
              <a:t>MNDWI was calculated using SWIR1 and green surface reflectance bands</a:t>
            </a:r>
          </a:p>
          <a:p>
            <a:endParaRPr lang="en-US" baseline="0" dirty="0" smtClean="0"/>
          </a:p>
          <a:p>
            <a:r>
              <a:rPr lang="en-US" baseline="0" dirty="0" smtClean="0"/>
              <a:t>2. Land Cover Classification was performed to quantify and visualize changes in riparian feature classes including water, riparian vegetation, riparian soil, dead vegetation, exposed lake bed, and bare canyon</a:t>
            </a:r>
          </a:p>
          <a:p>
            <a:endParaRPr lang="en-US" baseline="0" dirty="0" smtClean="0"/>
          </a:p>
          <a:p>
            <a:r>
              <a:rPr lang="en-US" baseline="0" dirty="0" smtClean="0"/>
              <a:t>Inputs into the classification include: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Landsat Surface Reflectance</a:t>
            </a:r>
            <a:r>
              <a:rPr lang="en-US" baseline="0" dirty="0" smtClean="0"/>
              <a:t> bands include:  Blue, Green, Red, NIR, SWIR1, and SWIR2 used to differentiate between moisture content of soil and vegetation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NDVI used to identify variation in plant health to differentiate between live and dead vegetation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Elevation and Slope were derived from the ASTER DEM to more precisely identify classes still affected by water fluctuation in the riparian zone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 slope-weighted water buffer variable (cumulative cost distance to water) was derived to better differentiate between riparian and non-riparian soil types and more accurately differentiate all feature classes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Feature class specific training samples were collected to inform the classifier with input values for each feature class represented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These were divided into training and test sets.  The training sets were input directly into the Random Forest Classifier and the test set was used to verify the accuracy of the entire image classification.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Random Forest Classifier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Accuracies were calculated for land cover classification per feature class per classified image year.  Accuracy was also calculated for water feature extraction per water index, and for the water pixels extracted using the random forest classification method.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Final water surface and land cover maps were created to visualize the extent of riparian features in the Grand Canyon and their change at various stages of the drought.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Surface area graphs were created to better represent the total and relative change of individual riparian feature classes.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baseline="0" dirty="0" smtClean="0"/>
          </a:p>
          <a:p>
            <a:endParaRPr lang="en-US" baseline="0" dirty="0" smtClean="0"/>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335745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Equations</a:t>
            </a:r>
            <a:r>
              <a:rPr lang="en-US" baseline="0" dirty="0" smtClean="0"/>
              <a:t> for each:</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NDVI was calculated using the NIR and red surface reflectance bands to highlight water values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2">
                    <a:lumMod val="50000"/>
                  </a:schemeClr>
                </a:solidFill>
              </a:rPr>
              <a:t>Emphasize “inverse” NDVI:</a:t>
            </a:r>
            <a:r>
              <a:rPr lang="en-US" sz="1200" baseline="0" dirty="0" smtClean="0">
                <a:solidFill>
                  <a:schemeClr val="bg2">
                    <a:lumMod val="50000"/>
                  </a:schemeClr>
                </a:solidFill>
              </a:rPr>
              <a:t>  1. </a:t>
            </a:r>
            <a:r>
              <a:rPr lang="en-US" sz="1200" dirty="0" smtClean="0">
                <a:solidFill>
                  <a:schemeClr val="bg2">
                    <a:lumMod val="50000"/>
                  </a:schemeClr>
                </a:solidFill>
              </a:rPr>
              <a:t>Thresholding and using negative values to extract water  =</a:t>
            </a:r>
            <a:r>
              <a:rPr lang="en-US" sz="1200" baseline="0" dirty="0" smtClean="0">
                <a:solidFill>
                  <a:schemeClr val="bg2">
                    <a:lumMod val="50000"/>
                  </a:schemeClr>
                </a:solidFill>
              </a:rPr>
              <a:t> </a:t>
            </a:r>
            <a:r>
              <a:rPr lang="en-US" sz="1200" dirty="0" smtClean="0">
                <a:solidFill>
                  <a:schemeClr val="bg2">
                    <a:lumMod val="50000"/>
                  </a:schemeClr>
                </a:solidFill>
              </a:rPr>
              <a:t>Clarify why this is used for water</a:t>
            </a:r>
          </a:p>
          <a:p>
            <a:endParaRPr lang="en-US" sz="1200" dirty="0" smtClean="0">
              <a:solidFill>
                <a:schemeClr val="bg2">
                  <a:lumMod val="50000"/>
                </a:schemeClr>
              </a:solidFill>
            </a:endParaRPr>
          </a:p>
          <a:p>
            <a:r>
              <a:rPr lang="en-US" baseline="0" dirty="0" smtClean="0"/>
              <a:t>NDWI was calculated using the NIR and green surface reflectance bands</a:t>
            </a:r>
          </a:p>
          <a:p>
            <a:r>
              <a:rPr lang="en-US" baseline="0" dirty="0" smtClean="0"/>
              <a:t>MNDWI was calculated using SWIR1 and green surface reflectance bands</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760062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The</a:t>
            </a:r>
            <a:r>
              <a:rPr lang="en-US" baseline="0" dirty="0" smtClean="0"/>
              <a:t> graphics shown here represent the specific data processing steps taken in order to extract the water features from our study area. We completed this process for each spring season, March 1 – May 31, over our study period. </a:t>
            </a:r>
          </a:p>
          <a:p>
            <a:endParaRPr lang="en-US" baseline="0" dirty="0" smtClean="0"/>
          </a:p>
          <a:p>
            <a:r>
              <a:rPr lang="en-US" dirty="0" smtClean="0"/>
              <a:t>First, we selected all</a:t>
            </a:r>
            <a:r>
              <a:rPr lang="en-US" baseline="0" dirty="0" smtClean="0"/>
              <a:t> the spring Landsat images which covered our study area. The size of the collection varied by year as a result of the Landsat sensor acquisition, and so we had anywhere from 2 scenes to 6 scenes for a given season.</a:t>
            </a:r>
          </a:p>
          <a:p>
            <a:endParaRPr lang="en-US" baseline="0" dirty="0" smtClean="0"/>
          </a:p>
          <a:p>
            <a:r>
              <a:rPr lang="en-US" dirty="0" smtClean="0"/>
              <a:t>After clipping each scene to the boundaries of our study area, we removed the clouds from the image by filtering with</a:t>
            </a:r>
            <a:r>
              <a:rPr lang="en-US" baseline="0" dirty="0" smtClean="0"/>
              <a:t> the cfmask available in the Surface Reflectance products. We also calculated the Normalized Difference Vegetation Index, Normalized Difference Water Index, and Modified Normalized Difference Water Index for every image in our season. </a:t>
            </a:r>
          </a:p>
          <a:p>
            <a:endParaRPr lang="en-US" baseline="0" dirty="0" smtClean="0"/>
          </a:p>
          <a:p>
            <a:r>
              <a:rPr lang="en-US" baseline="0" dirty="0" smtClean="0"/>
              <a:t>We then created a seasonal composite image for each index. For the NDVI, we chose the minimum value in order to capture the maximum extent of the water that season, assuming that water has negative values in an NDVI index. For NDWI and MNDWI, we chose maximum values, as water has positive values in those indices. </a:t>
            </a:r>
          </a:p>
          <a:p>
            <a:endParaRPr lang="en-US" baseline="0" dirty="0" smtClean="0"/>
          </a:p>
          <a:p>
            <a:r>
              <a:rPr lang="en-US" baseline="0" dirty="0" smtClean="0"/>
              <a:t>We then applied a threshold of 0 to each index in order to create a binary water mask. A final water mask was created by taking the mode of the three index masks.  </a:t>
            </a:r>
          </a:p>
          <a:p>
            <a:endParaRPr lang="en-US" baseline="0" dirty="0" smtClean="0"/>
          </a:p>
          <a:p>
            <a:r>
              <a:rPr lang="en-US" baseline="0" dirty="0" smtClean="0"/>
              <a:t>These steps were repeated for each year in the study period.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9793649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Authors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3751" y="238125"/>
            <a:ext cx="870608" cy="741586"/>
          </a:xfrm>
          <a:prstGeom prst="rect">
            <a:avLst/>
          </a:prstGeom>
        </p:spPr>
      </p:pic>
      <p:sp>
        <p:nvSpPr>
          <p:cNvPr id="8" name="TextBox 7"/>
          <p:cNvSpPr txBox="1"/>
          <p:nvPr userDrawn="1"/>
        </p:nvSpPr>
        <p:spPr>
          <a:xfrm>
            <a:off x="8047038" y="442912"/>
            <a:ext cx="1962150" cy="415498"/>
          </a:xfrm>
          <a:prstGeom prst="rect">
            <a:avLst/>
          </a:prstGeom>
          <a:noFill/>
        </p:spPr>
        <p:txBody>
          <a:bodyPr wrap="square" rtlCol="0">
            <a:spAutoFit/>
          </a:bodyPr>
          <a:lstStyle/>
          <a:p>
            <a:pPr algn="r"/>
            <a:r>
              <a:rPr lang="en-US" sz="1050" dirty="0" smtClean="0">
                <a:latin typeface="Arial" panose="020B0604020202020204" pitchFamily="34" charset="0"/>
                <a:cs typeface="Arial" panose="020B0604020202020204" pitchFamily="34" charset="0"/>
              </a:rPr>
              <a:t>National</a:t>
            </a:r>
            <a:r>
              <a:rPr lang="en-US" sz="1050" baseline="0" dirty="0" smtClean="0">
                <a:latin typeface="Arial" panose="020B0604020202020204" pitchFamily="34" charset="0"/>
                <a:cs typeface="Arial" panose="020B0604020202020204" pitchFamily="34" charset="0"/>
              </a:rPr>
              <a:t> Aeronautics and</a:t>
            </a:r>
          </a:p>
          <a:p>
            <a:pPr algn="r"/>
            <a:r>
              <a:rPr lang="en-US" sz="1050" baseline="0" dirty="0" smtClean="0">
                <a:latin typeface="Arial" panose="020B0604020202020204" pitchFamily="34" charset="0"/>
                <a:cs typeface="Arial" panose="020B0604020202020204" pitchFamily="34" charset="0"/>
              </a:rPr>
              <a:t>Space Administration</a:t>
            </a:r>
            <a:endParaRPr lang="en-US" sz="1050" dirty="0">
              <a:latin typeface="Arial" panose="020B0604020202020204" pitchFamily="34" charset="0"/>
              <a:cs typeface="Arial" panose="020B0604020202020204" pitchFamily="34" charset="0"/>
            </a:endParaRPr>
          </a:p>
        </p:txBody>
      </p:sp>
      <p:cxnSp>
        <p:nvCxnSpPr>
          <p:cNvPr id="9" name="Straight Connector 8"/>
          <p:cNvCxnSpPr/>
          <p:nvPr userDrawn="1"/>
        </p:nvCxnSpPr>
        <p:spPr>
          <a:xfrm>
            <a:off x="10475913" y="304800"/>
            <a:ext cx="0" cy="61695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2989135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4"/>
            <a:ext cx="12192000" cy="107097"/>
          </a:xfrm>
          <a:prstGeom prst="rect">
            <a:avLst/>
          </a:prstGeom>
        </p:spPr>
      </p:pic>
    </p:spTree>
    <p:extLst>
      <p:ext uri="{BB962C8B-B14F-4D97-AF65-F5344CB8AC3E}">
        <p14:creationId xmlns:p14="http://schemas.microsoft.com/office/powerpoint/2010/main" val="240285398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ft Image Right Text Slide">
    <p:spTree>
      <p:nvGrpSpPr>
        <p:cNvPr id="1" name=""/>
        <p:cNvGrpSpPr/>
        <p:nvPr/>
      </p:nvGrpSpPr>
      <p:grpSpPr>
        <a:xfrm>
          <a:off x="0" y="0"/>
          <a:ext cx="0" cy="0"/>
          <a:chOff x="0" y="0"/>
          <a:chExt cx="0" cy="0"/>
        </a:xfrm>
      </p:grpSpPr>
      <p:sp>
        <p:nvSpPr>
          <p:cNvPr id="4" name="Rectangle 3"/>
          <p:cNvSpPr/>
          <p:nvPr userDrawn="1"/>
        </p:nvSpPr>
        <p:spPr>
          <a:xfrm>
            <a:off x="0" y="388649"/>
            <a:ext cx="12192000" cy="840076"/>
          </a:xfrm>
          <a:prstGeom prst="rect">
            <a:avLst/>
          </a:prstGeom>
          <a:solidFill>
            <a:srgbClr val="73A9D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2" name="Oval 1"/>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16" name="Section Body Text"/>
          <p:cNvSpPr>
            <a:spLocks noGrp="1"/>
          </p:cNvSpPr>
          <p:nvPr>
            <p:ph type="body" sz="quarter" idx="11" hasCustomPrompt="1"/>
          </p:nvPr>
        </p:nvSpPr>
        <p:spPr>
          <a:xfrm>
            <a:off x="6748272" y="1722501"/>
            <a:ext cx="4791456" cy="4529963"/>
          </a:xfrm>
          <a:prstGeom prst="rect">
            <a:avLst/>
          </a:prstGeom>
        </p:spPr>
        <p:txBody>
          <a:bodyP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Body Text Here</a:t>
            </a:r>
            <a:endParaRPr lang="en-US" dirty="0"/>
          </a:p>
        </p:txBody>
      </p:sp>
      <p:sp>
        <p:nvSpPr>
          <p:cNvPr id="26" name="Imagery"/>
          <p:cNvSpPr>
            <a:spLocks noGrp="1"/>
          </p:cNvSpPr>
          <p:nvPr>
            <p:ph type="pic" sz="quarter" idx="12" hasCustomPrompt="1"/>
          </p:nvPr>
        </p:nvSpPr>
        <p:spPr>
          <a:xfrm>
            <a:off x="0" y="1228724"/>
            <a:ext cx="6096000" cy="5629275"/>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27" name="Image Credit"/>
          <p:cNvSpPr>
            <a:spLocks noGrp="1"/>
          </p:cNvSpPr>
          <p:nvPr>
            <p:ph type="body" sz="quarter" idx="13" hasCustomPrompt="1"/>
          </p:nvPr>
        </p:nvSpPr>
        <p:spPr>
          <a:xfrm>
            <a:off x="3438144" y="6456680"/>
            <a:ext cx="2657856" cy="274320"/>
          </a:xfrm>
          <a:prstGeom prst="rect">
            <a:avLst/>
          </a:prstGeom>
        </p:spPr>
        <p:txBody>
          <a:bodyPr>
            <a:normAutofit/>
          </a:bodyPr>
          <a:lstStyle>
            <a:lvl1pPr marL="0" indent="0" algn="r">
              <a:buNone/>
              <a:defRPr sz="1200" baseline="0">
                <a:latin typeface="Century Gothic" panose="020B0502020202020204" pitchFamily="34" charset="0"/>
              </a:defRPr>
            </a:lvl1pPr>
          </a:lstStyle>
          <a:p>
            <a:pPr lvl="0"/>
            <a:r>
              <a:rPr lang="en-US" sz="1200" dirty="0" smtClean="0"/>
              <a:t>Image Credit: Source</a:t>
            </a:r>
            <a:endParaRPr lang="en-US" dirty="0"/>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4"/>
            <a:ext cx="12192000" cy="107097"/>
          </a:xfrm>
          <a:prstGeom prst="rect">
            <a:avLst/>
          </a:prstGeom>
        </p:spPr>
      </p:pic>
      <p:pic>
        <p:nvPicPr>
          <p:cNvPr id="29" name="Picture 2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4" y="190426"/>
            <a:ext cx="1236520" cy="1236520"/>
          </a:xfrm>
          <a:prstGeom prst="rect">
            <a:avLst/>
          </a:prstGeom>
        </p:spPr>
      </p:pic>
    </p:spTree>
    <p:extLst>
      <p:ext uri="{BB962C8B-B14F-4D97-AF65-F5344CB8AC3E}">
        <p14:creationId xmlns:p14="http://schemas.microsoft.com/office/powerpoint/2010/main" val="214766899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07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cknowledgements Slide - Logo">
    <p:spTree>
      <p:nvGrpSpPr>
        <p:cNvPr id="1" name=""/>
        <p:cNvGrpSpPr/>
        <p:nvPr/>
      </p:nvGrpSpPr>
      <p:grpSpPr>
        <a:xfrm>
          <a:off x="0" y="0"/>
          <a:ext cx="0" cy="0"/>
          <a:chOff x="0" y="0"/>
          <a:chExt cx="0" cy="0"/>
        </a:xfrm>
      </p:grpSpPr>
      <p:sp>
        <p:nvSpPr>
          <p:cNvPr id="4" name="Rectangle 3"/>
          <p:cNvSpPr/>
          <p:nvPr userDrawn="1"/>
        </p:nvSpPr>
        <p:spPr>
          <a:xfrm>
            <a:off x="0" y="388649"/>
            <a:ext cx="12192000" cy="840076"/>
          </a:xfrm>
          <a:prstGeom prst="rect">
            <a:avLst/>
          </a:prstGeom>
          <a:solidFill>
            <a:srgbClr val="73A9D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2" name="Oval 1"/>
          <p:cNvSpPr/>
          <p:nvPr userDrawn="1"/>
        </p:nvSpPr>
        <p:spPr>
          <a:xfrm>
            <a:off x="10313901"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9836" y="239654"/>
            <a:ext cx="1124648" cy="1138066"/>
          </a:xfrm>
          <a:prstGeom prst="rect">
            <a:avLst/>
          </a:prstGeom>
        </p:spPr>
      </p:pic>
      <p:sp>
        <p:nvSpPr>
          <p:cNvPr id="15" name="TextBox 14"/>
          <p:cNvSpPr txBox="1"/>
          <p:nvPr userDrawn="1"/>
        </p:nvSpPr>
        <p:spPr>
          <a:xfrm>
            <a:off x="717899" y="366406"/>
            <a:ext cx="8878104" cy="830997"/>
          </a:xfrm>
          <a:prstGeom prst="rect">
            <a:avLst/>
          </a:prstGeom>
          <a:noFill/>
        </p:spPr>
        <p:txBody>
          <a:bodyPr wrap="square" rtlCol="0">
            <a:spAutoFit/>
          </a:bodyPr>
          <a:lstStyle/>
          <a:p>
            <a:r>
              <a:rPr lang="en-US" sz="4800" dirty="0" smtClean="0">
                <a:solidFill>
                  <a:prstClr val="white"/>
                </a:solidFill>
              </a:rPr>
              <a:t>Acknowledgements</a:t>
            </a:r>
            <a:endParaRPr lang="en-US" sz="4800" dirty="0">
              <a:solidFill>
                <a:prstClr val="white"/>
              </a:solidFill>
            </a:endParaRPr>
          </a:p>
        </p:txBody>
      </p:sp>
      <p:sp>
        <p:nvSpPr>
          <p:cNvPr id="16" name="Text Placeholder 4"/>
          <p:cNvSpPr>
            <a:spLocks noGrp="1"/>
          </p:cNvSpPr>
          <p:nvPr>
            <p:ph type="body" sz="quarter" idx="10" hasCustomPrompt="1"/>
          </p:nvPr>
        </p:nvSpPr>
        <p:spPr>
          <a:xfrm>
            <a:off x="761611" y="2056134"/>
            <a:ext cx="10732874" cy="704088"/>
          </a:xfrm>
          <a:prstGeom prst="rect">
            <a:avLst/>
          </a:prstGeom>
        </p:spPr>
        <p:txBody>
          <a:bodyPr>
            <a:normAutofit/>
          </a:bodyPr>
          <a:lstStyle>
            <a:lvl1pPr marL="0" indent="0">
              <a:buNone/>
              <a:defRPr sz="2000" baseline="0">
                <a:solidFill>
                  <a:schemeClr val="tx1">
                    <a:lumMod val="50000"/>
                    <a:lumOff val="50000"/>
                  </a:schemeClr>
                </a:solidFill>
              </a:defRPr>
            </a:lvl1pPr>
          </a:lstStyle>
          <a:p>
            <a:pPr lvl="0"/>
            <a:r>
              <a:rPr lang="en-US" dirty="0" smtClean="0"/>
              <a:t>Name, Affiliation</a:t>
            </a:r>
          </a:p>
        </p:txBody>
      </p:sp>
      <p:sp>
        <p:nvSpPr>
          <p:cNvPr id="24" name="Text Placeholder 4"/>
          <p:cNvSpPr>
            <a:spLocks noGrp="1"/>
          </p:cNvSpPr>
          <p:nvPr>
            <p:ph type="body" sz="quarter" idx="11" hasCustomPrompt="1"/>
          </p:nvPr>
        </p:nvSpPr>
        <p:spPr>
          <a:xfrm>
            <a:off x="761610" y="3646687"/>
            <a:ext cx="10732874" cy="704088"/>
          </a:xfrm>
          <a:prstGeom prst="rect">
            <a:avLst/>
          </a:prstGeom>
        </p:spPr>
        <p:txBody>
          <a:bodyPr>
            <a:normAutofit/>
          </a:bodyPr>
          <a:lstStyle>
            <a:lvl1pPr marL="0" indent="0">
              <a:buNone/>
              <a:defRPr sz="2000" baseline="0">
                <a:solidFill>
                  <a:schemeClr val="tx1">
                    <a:lumMod val="50000"/>
                    <a:lumOff val="50000"/>
                  </a:schemeClr>
                </a:solidFill>
              </a:defRPr>
            </a:lvl1pPr>
          </a:lstStyle>
          <a:p>
            <a:pPr lvl="0"/>
            <a:r>
              <a:rPr lang="en-US" dirty="0" smtClean="0"/>
              <a:t>Name, Affiliation</a:t>
            </a:r>
          </a:p>
        </p:txBody>
      </p:sp>
      <p:sp>
        <p:nvSpPr>
          <p:cNvPr id="26" name="Text Placeholder 4"/>
          <p:cNvSpPr>
            <a:spLocks noGrp="1"/>
          </p:cNvSpPr>
          <p:nvPr>
            <p:ph type="body" sz="quarter" idx="12" hasCustomPrompt="1"/>
          </p:nvPr>
        </p:nvSpPr>
        <p:spPr>
          <a:xfrm>
            <a:off x="761611" y="5263567"/>
            <a:ext cx="10732873" cy="704088"/>
          </a:xfrm>
          <a:prstGeom prst="rect">
            <a:avLst/>
          </a:prstGeom>
        </p:spPr>
        <p:txBody>
          <a:bodyPr>
            <a:normAutofit/>
          </a:bodyPr>
          <a:lstStyle>
            <a:lvl1pPr marL="0" indent="0">
              <a:buNone/>
              <a:defRPr sz="2000" baseline="0">
                <a:solidFill>
                  <a:schemeClr val="tx1">
                    <a:lumMod val="50000"/>
                    <a:lumOff val="50000"/>
                  </a:schemeClr>
                </a:solidFill>
              </a:defRPr>
            </a:lvl1pPr>
          </a:lstStyle>
          <a:p>
            <a:pPr lvl="0"/>
            <a:r>
              <a:rPr lang="en-US" dirty="0" smtClean="0"/>
              <a:t>Name, Affiliation</a:t>
            </a:r>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750904"/>
            <a:ext cx="12192000" cy="107097"/>
          </a:xfrm>
          <a:prstGeom prst="rect">
            <a:avLst/>
          </a:prstGeom>
        </p:spPr>
      </p:pic>
      <p:sp>
        <p:nvSpPr>
          <p:cNvPr id="11" name="contract info"/>
          <p:cNvSpPr/>
          <p:nvPr userDrawn="1"/>
        </p:nvSpPr>
        <p:spPr>
          <a:xfrm>
            <a:off x="0" y="6566238"/>
            <a:ext cx="12192000" cy="184666"/>
          </a:xfrm>
          <a:prstGeom prst="rect">
            <a:avLst/>
          </a:prstGeom>
        </p:spPr>
        <p:txBody>
          <a:bodyPr wrap="square">
            <a:spAutoFit/>
          </a:bodyPr>
          <a:lstStyle/>
          <a:p>
            <a:pPr algn="ctr">
              <a:buClr>
                <a:prstClr val="black"/>
              </a:buClr>
              <a:buSzPct val="25000"/>
            </a:pPr>
            <a:r>
              <a:rPr lang="en-US" sz="600" i="1" dirty="0">
                <a:solidFill>
                  <a:prstClr val="white">
                    <a:lumMod val="50000"/>
                  </a:prst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600" i="1" dirty="0" smtClean="0">
                <a:solidFill>
                  <a:prstClr val="white">
                    <a:lumMod val="50000"/>
                  </a:prstClr>
                </a:solidFill>
                <a:latin typeface="Arial" panose="020B0604020202020204" pitchFamily="34" charset="0"/>
                <a:ea typeface="Questrial"/>
                <a:cs typeface="Arial" panose="020B0604020202020204" pitchFamily="34" charset="0"/>
                <a:sym typeface="Questrial"/>
              </a:rPr>
              <a:t>through contract </a:t>
            </a:r>
            <a:r>
              <a:rPr lang="en-US" sz="600" i="1" dirty="0">
                <a:solidFill>
                  <a:prstClr val="white">
                    <a:lumMod val="50000"/>
                  </a:prstClr>
                </a:solidFill>
                <a:latin typeface="Arial" panose="020B0604020202020204" pitchFamily="34" charset="0"/>
                <a:ea typeface="Questrial"/>
                <a:cs typeface="Arial" panose="020B0604020202020204" pitchFamily="34" charset="0"/>
                <a:sym typeface="Questrial"/>
              </a:rPr>
              <a:t>NNL11AA00B and cooperative agreement </a:t>
            </a:r>
            <a:r>
              <a:rPr lang="en-US" sz="600" i="1" dirty="0" smtClean="0">
                <a:solidFill>
                  <a:prstClr val="white">
                    <a:lumMod val="50000"/>
                  </a:prstClr>
                </a:solidFill>
                <a:latin typeface="Arial" panose="020B0604020202020204" pitchFamily="34" charset="0"/>
                <a:ea typeface="Questrial"/>
                <a:cs typeface="Arial" panose="020B0604020202020204" pitchFamily="34" charset="0"/>
                <a:sym typeface="Questrial"/>
              </a:rPr>
              <a:t>NNX14AB60A. </a:t>
            </a:r>
            <a:r>
              <a:rPr lang="en-US" sz="600" i="1" dirty="0" smtClean="0">
                <a:solidFill>
                  <a:prstClr val="white">
                    <a:lumMod val="50000"/>
                  </a:prstClr>
                </a:solidFill>
                <a:latin typeface="Arial" panose="020B0604020202020204" pitchFamily="34" charset="0"/>
                <a:cs typeface="Arial" panose="020B0604020202020204" pitchFamily="34" charset="0"/>
              </a:rPr>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82701868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07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Left text, Right image">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694944" y="1676400"/>
            <a:ext cx="4791456" cy="4780280"/>
          </a:xfrm>
          <a:prstGeom prst="rect">
            <a:avLst/>
          </a:prstGeom>
        </p:spPr>
        <p:txBody>
          <a:bodyP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Body Text Here</a:t>
            </a:r>
            <a:endParaRPr lang="en-US" dirty="0"/>
          </a:p>
        </p:txBody>
      </p:sp>
      <p:sp>
        <p:nvSpPr>
          <p:cNvPr id="15" name="Imagery"/>
          <p:cNvSpPr>
            <a:spLocks noGrp="1"/>
          </p:cNvSpPr>
          <p:nvPr>
            <p:ph type="pic" sz="quarter" idx="12" hasCustomPrompt="1"/>
          </p:nvPr>
        </p:nvSpPr>
        <p:spPr>
          <a:xfrm>
            <a:off x="6096000" y="1228722"/>
            <a:ext cx="6096000" cy="5629278"/>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096000" y="6456680"/>
            <a:ext cx="2657856" cy="274320"/>
          </a:xfrm>
          <a:prstGeom prst="rect">
            <a:avLst/>
          </a:prstGeom>
        </p:spPr>
        <p:txBody>
          <a:bodyPr>
            <a:normAutofit/>
          </a:bodyPr>
          <a:lstStyle>
            <a:lvl1pPr marL="0" indent="0">
              <a:buNone/>
              <a:defRPr sz="1200" baseline="0">
                <a:latin typeface="Century Gothic" panose="020B0502020202020204" pitchFamily="34" charset="0"/>
              </a:defRPr>
            </a:lvl1pPr>
          </a:lstStyle>
          <a:p>
            <a:pPr lvl="0"/>
            <a:r>
              <a:rPr lang="en-US" sz="1200" dirty="0" smtClean="0"/>
              <a:t>Image Credit: Source</a:t>
            </a:r>
            <a:endParaRPr lang="en-US" dirty="0"/>
          </a:p>
        </p:txBody>
      </p:sp>
      <p:sp>
        <p:nvSpPr>
          <p:cNvPr id="8" name="Rectangle 7"/>
          <p:cNvSpPr/>
          <p:nvPr userDrawn="1"/>
        </p:nvSpPr>
        <p:spPr>
          <a:xfrm>
            <a:off x="0" y="388649"/>
            <a:ext cx="12192000" cy="840076"/>
          </a:xfrm>
          <a:prstGeom prst="rect">
            <a:avLst/>
          </a:prstGeom>
          <a:solidFill>
            <a:srgbClr val="73A9D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11" name="Oval 10"/>
          <p:cNvSpPr/>
          <p:nvPr userDrawn="1"/>
        </p:nvSpPr>
        <p:spPr>
          <a:xfrm>
            <a:off x="103234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pic>
        <p:nvPicPr>
          <p:cNvPr id="27" name="Picture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4"/>
            <a:ext cx="12192000" cy="107097"/>
          </a:xfrm>
          <a:prstGeom prst="rect">
            <a:avLst/>
          </a:prstGeom>
        </p:spPr>
      </p:pic>
      <p:pic>
        <p:nvPicPr>
          <p:cNvPr id="28" name="Picture 2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3424" y="190426"/>
            <a:ext cx="1236520" cy="1236520"/>
          </a:xfrm>
          <a:prstGeom prst="rect">
            <a:avLst/>
          </a:prstGeom>
        </p:spPr>
      </p:pic>
    </p:spTree>
    <p:extLst>
      <p:ext uri="{BB962C8B-B14F-4D97-AF65-F5344CB8AC3E}">
        <p14:creationId xmlns:p14="http://schemas.microsoft.com/office/powerpoint/2010/main" val="146654092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Right text, Left image">
    <p:spTree>
      <p:nvGrpSpPr>
        <p:cNvPr id="1" name=""/>
        <p:cNvGrpSpPr/>
        <p:nvPr/>
      </p:nvGrpSpPr>
      <p:grpSpPr>
        <a:xfrm>
          <a:off x="0" y="0"/>
          <a:ext cx="0" cy="0"/>
          <a:chOff x="0" y="0"/>
          <a:chExt cx="0" cy="0"/>
        </a:xfrm>
      </p:grpSpPr>
      <p:sp>
        <p:nvSpPr>
          <p:cNvPr id="8" name="Rectangle 7"/>
          <p:cNvSpPr/>
          <p:nvPr userDrawn="1"/>
        </p:nvSpPr>
        <p:spPr>
          <a:xfrm>
            <a:off x="0" y="388649"/>
            <a:ext cx="12192000" cy="840076"/>
          </a:xfrm>
          <a:prstGeom prst="rect">
            <a:avLst/>
          </a:prstGeom>
          <a:solidFill>
            <a:srgbClr val="73A9D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11" name="Oval 10"/>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16" name="Section Body Text"/>
          <p:cNvSpPr>
            <a:spLocks noGrp="1"/>
          </p:cNvSpPr>
          <p:nvPr>
            <p:ph type="body" sz="quarter" idx="11" hasCustomPrompt="1"/>
          </p:nvPr>
        </p:nvSpPr>
        <p:spPr>
          <a:xfrm>
            <a:off x="6748272" y="1722501"/>
            <a:ext cx="4791456" cy="4529963"/>
          </a:xfrm>
          <a:prstGeom prst="rect">
            <a:avLst/>
          </a:prstGeom>
        </p:spPr>
        <p:txBody>
          <a:bodyP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Body Text Here</a:t>
            </a:r>
            <a:endParaRPr lang="en-US" dirty="0"/>
          </a:p>
        </p:txBody>
      </p:sp>
      <p:sp>
        <p:nvSpPr>
          <p:cNvPr id="18" name="Imagery"/>
          <p:cNvSpPr>
            <a:spLocks noGrp="1"/>
          </p:cNvSpPr>
          <p:nvPr>
            <p:ph type="pic" sz="quarter" idx="12" hasCustomPrompt="1"/>
          </p:nvPr>
        </p:nvSpPr>
        <p:spPr>
          <a:xfrm>
            <a:off x="0" y="1228724"/>
            <a:ext cx="6096000" cy="5629275"/>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9" name="Image Credit"/>
          <p:cNvSpPr>
            <a:spLocks noGrp="1"/>
          </p:cNvSpPr>
          <p:nvPr>
            <p:ph type="body" sz="quarter" idx="13" hasCustomPrompt="1"/>
          </p:nvPr>
        </p:nvSpPr>
        <p:spPr>
          <a:xfrm>
            <a:off x="3438144" y="6456680"/>
            <a:ext cx="2657856" cy="274320"/>
          </a:xfrm>
          <a:prstGeom prst="rect">
            <a:avLst/>
          </a:prstGeom>
        </p:spPr>
        <p:txBody>
          <a:bodyPr>
            <a:normAutofit/>
          </a:bodyPr>
          <a:lstStyle>
            <a:lvl1pPr marL="0" indent="0" algn="r">
              <a:buNone/>
              <a:defRPr sz="1200" baseline="0">
                <a:latin typeface="Century Gothic" panose="020B0502020202020204" pitchFamily="34" charset="0"/>
              </a:defRPr>
            </a:lvl1pPr>
          </a:lstStyle>
          <a:p>
            <a:pPr lvl="0"/>
            <a:r>
              <a:rPr lang="en-US" sz="1200" dirty="0" smtClean="0"/>
              <a:t>Image Credit: Source</a:t>
            </a:r>
            <a:endParaRPr lang="en-US" dirty="0"/>
          </a:p>
        </p:txBody>
      </p:sp>
      <p:pic>
        <p:nvPicPr>
          <p:cNvPr id="30" name="Picture 2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4"/>
            <a:ext cx="12192000" cy="107097"/>
          </a:xfrm>
          <a:prstGeom prst="rect">
            <a:avLst/>
          </a:prstGeom>
        </p:spPr>
      </p:pic>
      <p:pic>
        <p:nvPicPr>
          <p:cNvPr id="31" name="Picture 3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4" y="190426"/>
            <a:ext cx="1236520" cy="1236520"/>
          </a:xfrm>
          <a:prstGeom prst="rect">
            <a:avLst/>
          </a:prstGeom>
        </p:spPr>
      </p:pic>
    </p:spTree>
    <p:extLst>
      <p:ext uri="{BB962C8B-B14F-4D97-AF65-F5344CB8AC3E}">
        <p14:creationId xmlns:p14="http://schemas.microsoft.com/office/powerpoint/2010/main" val="73412783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15" name="Imagery"/>
          <p:cNvSpPr>
            <a:spLocks noGrp="1"/>
          </p:cNvSpPr>
          <p:nvPr>
            <p:ph type="pic" sz="quarter" idx="12" hasCustomPrompt="1"/>
          </p:nvPr>
        </p:nvSpPr>
        <p:spPr>
          <a:xfrm>
            <a:off x="0" y="117988"/>
            <a:ext cx="12192000" cy="3311012"/>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8253984" y="3429000"/>
            <a:ext cx="3060192" cy="274320"/>
          </a:xfrm>
          <a:prstGeom prst="rect">
            <a:avLst/>
          </a:prstGeo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
        <p:nvSpPr>
          <p:cNvPr id="9" name="Section Body Text"/>
          <p:cNvSpPr>
            <a:spLocks noGrp="1"/>
          </p:cNvSpPr>
          <p:nvPr>
            <p:ph type="body" sz="quarter" idx="11" hasCustomPrompt="1"/>
          </p:nvPr>
        </p:nvSpPr>
        <p:spPr>
          <a:xfrm>
            <a:off x="6010656" y="4540968"/>
            <a:ext cx="5303520" cy="1627632"/>
          </a:xfrm>
          <a:prstGeom prst="rect">
            <a:avLst/>
          </a:prstGeom>
        </p:spPr>
        <p:txBody>
          <a:bodyPr anchor="ctr">
            <a:normAutofit/>
          </a:bodyPr>
          <a:lstStyle>
            <a:lvl1pPr marL="0" indent="0">
              <a:buNone/>
              <a:defRPr sz="2000" baseline="0">
                <a:solidFill>
                  <a:schemeClr val="tx1">
                    <a:lumMod val="50000"/>
                    <a:lumOff val="50000"/>
                  </a:schemeClr>
                </a:solidFill>
              </a:defRPr>
            </a:lvl1pPr>
          </a:lstStyle>
          <a:p>
            <a:pPr lvl="0"/>
            <a:r>
              <a:rPr lang="en-US" dirty="0" smtClean="0"/>
              <a:t>Body Text Here</a:t>
            </a:r>
            <a:endParaRPr lang="en-US" dirty="0"/>
          </a:p>
        </p:txBody>
      </p:sp>
      <p:sp>
        <p:nvSpPr>
          <p:cNvPr id="10" name="Section Head"/>
          <p:cNvSpPr>
            <a:spLocks noGrp="1"/>
          </p:cNvSpPr>
          <p:nvPr>
            <p:ph type="body" sz="quarter" idx="14" hasCustomPrompt="1"/>
          </p:nvPr>
        </p:nvSpPr>
        <p:spPr>
          <a:xfrm>
            <a:off x="890016" y="4466510"/>
            <a:ext cx="4145280" cy="1830106"/>
          </a:xfrm>
          <a:prstGeom prst="rect">
            <a:avLst/>
          </a:prstGeom>
        </p:spPr>
        <p:txBody>
          <a:bodyPr anchor="ctr">
            <a:noAutofit/>
          </a:bodyPr>
          <a:lstStyle>
            <a:lvl1pPr marL="0" indent="0" algn="r">
              <a:buNone/>
              <a:defRPr sz="4800" b="1" baseline="0">
                <a:solidFill>
                  <a:srgbClr val="73A9DB"/>
                </a:solidFill>
                <a:latin typeface="Century Gothic" panose="020B0502020202020204" pitchFamily="34" charset="0"/>
              </a:defRPr>
            </a:lvl1pPr>
            <a:lvl2pPr>
              <a:defRPr sz="6000"/>
            </a:lvl2pPr>
            <a:lvl3pPr>
              <a:defRPr sz="6000"/>
            </a:lvl3pPr>
            <a:lvl4pPr>
              <a:defRPr sz="6000"/>
            </a:lvl4pPr>
            <a:lvl5pPr>
              <a:defRPr sz="6000"/>
            </a:lvl5pPr>
          </a:lstStyle>
          <a:p>
            <a:pPr lvl="0"/>
            <a:r>
              <a:rPr lang="en-US" dirty="0" smtClean="0"/>
              <a:t>Section Head</a:t>
            </a:r>
            <a:endParaRPr lang="en-US" dirty="0"/>
          </a:p>
        </p:txBody>
      </p:sp>
      <p:cxnSp>
        <p:nvCxnSpPr>
          <p:cNvPr id="11" name="Straight Connector 10"/>
          <p:cNvCxnSpPr/>
          <p:nvPr userDrawn="1"/>
        </p:nvCxnSpPr>
        <p:spPr>
          <a:xfrm>
            <a:off x="5474589" y="4540968"/>
            <a:ext cx="0" cy="1627632"/>
          </a:xfrm>
          <a:prstGeom prst="line">
            <a:avLst/>
          </a:prstGeom>
        </p:spPr>
        <p:style>
          <a:lnRef idx="1">
            <a:schemeClr val="accent3"/>
          </a:lnRef>
          <a:fillRef idx="0">
            <a:schemeClr val="accent3"/>
          </a:fillRef>
          <a:effectRef idx="0">
            <a:schemeClr val="accent3"/>
          </a:effectRef>
          <a:fontRef idx="minor">
            <a:schemeClr val="tx1"/>
          </a:fontRef>
        </p:style>
      </p:cxn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07097"/>
          </a:xfrm>
          <a:prstGeom prst="rect">
            <a:avLst/>
          </a:prstGeom>
        </p:spPr>
      </p:pic>
    </p:spTree>
    <p:extLst>
      <p:ext uri="{BB962C8B-B14F-4D97-AF65-F5344CB8AC3E}">
        <p14:creationId xmlns:p14="http://schemas.microsoft.com/office/powerpoint/2010/main" val="205178625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6108192" y="750018"/>
            <a:ext cx="5303520" cy="1627632"/>
          </a:xfrm>
          <a:prstGeom prst="rect">
            <a:avLst/>
          </a:prstGeom>
        </p:spPr>
        <p:txBody>
          <a:bodyPr anchor="ctr">
            <a:normAutofit/>
          </a:bodyPr>
          <a:lstStyle>
            <a:lvl1pPr marL="0" indent="0">
              <a:buNone/>
              <a:defRPr sz="2000" baseline="0">
                <a:solidFill>
                  <a:schemeClr val="tx1">
                    <a:lumMod val="50000"/>
                    <a:lumOff val="50000"/>
                  </a:schemeClr>
                </a:solidFill>
              </a:defRPr>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987552" y="675560"/>
            <a:ext cx="4145280" cy="1830106"/>
          </a:xfrm>
          <a:prstGeom prst="rect">
            <a:avLst/>
          </a:prstGeom>
        </p:spPr>
        <p:txBody>
          <a:bodyPr anchor="ctr">
            <a:noAutofit/>
          </a:bodyPr>
          <a:lstStyle>
            <a:lvl1pPr marL="0" indent="0" algn="r">
              <a:buNone/>
              <a:defRPr sz="4800" b="1" baseline="0">
                <a:solidFill>
                  <a:srgbClr val="73A9DB"/>
                </a:solidFill>
                <a:latin typeface="Century Gothic" panose="020B0502020202020204" pitchFamily="34" charset="0"/>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12192000" cy="3429000"/>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8253984" y="3154680"/>
            <a:ext cx="3060192" cy="274320"/>
          </a:xfrm>
          <a:prstGeom prst="rect">
            <a:avLst/>
          </a:prstGeom>
        </p:spPr>
        <p:txBody>
          <a:bodyPr>
            <a:normAutofit/>
          </a:bodyPr>
          <a:lstStyle>
            <a:lvl1pPr marL="0" indent="0" algn="r">
              <a:buNone/>
              <a:defRPr sz="1200" baseline="0">
                <a:solidFill>
                  <a:schemeClr val="bg2">
                    <a:lumMod val="65000"/>
                  </a:schemeClr>
                </a:solidFill>
                <a:latin typeface="Century Gothic" panose="020B0502020202020204" pitchFamily="34" charset="0"/>
              </a:defRPr>
            </a:lvl1pPr>
          </a:lstStyle>
          <a:p>
            <a:pPr lvl="0"/>
            <a:r>
              <a:rPr lang="en-US" sz="1200" dirty="0" smtClean="0"/>
              <a:t>Image Credit: Source</a:t>
            </a:r>
            <a:endParaRPr lang="en-US" dirty="0"/>
          </a:p>
        </p:txBody>
      </p:sp>
      <p:cxnSp>
        <p:nvCxnSpPr>
          <p:cNvPr id="9" name="Straight Connector 8"/>
          <p:cNvCxnSpPr/>
          <p:nvPr userDrawn="1"/>
        </p:nvCxnSpPr>
        <p:spPr>
          <a:xfrm>
            <a:off x="5572125" y="750018"/>
            <a:ext cx="0" cy="1627632"/>
          </a:xfrm>
          <a:prstGeom prst="line">
            <a:avLst/>
          </a:prstGeom>
        </p:spPr>
        <p:style>
          <a:lnRef idx="1">
            <a:schemeClr val="accent3"/>
          </a:lnRef>
          <a:fillRef idx="0">
            <a:schemeClr val="accent3"/>
          </a:fillRef>
          <a:effectRef idx="0">
            <a:schemeClr val="accent3"/>
          </a:effectRef>
          <a:fontRef idx="minor">
            <a:schemeClr val="tx1"/>
          </a:fontRef>
        </p:style>
      </p:cxn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07097"/>
          </a:xfrm>
          <a:prstGeom prst="rect">
            <a:avLst/>
          </a:prstGeom>
        </p:spPr>
      </p:pic>
    </p:spTree>
    <p:extLst>
      <p:ext uri="{BB962C8B-B14F-4D97-AF65-F5344CB8AC3E}">
        <p14:creationId xmlns:p14="http://schemas.microsoft.com/office/powerpoint/2010/main" val="260600800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999744" y="2255520"/>
            <a:ext cx="10204704" cy="3706368"/>
          </a:xfrm>
          <a:prstGeom prst="rect">
            <a:avLst/>
          </a:prstGeom>
        </p:spPr>
        <p:txBody>
          <a:bodyPr>
            <a:normAutofit/>
          </a:bodyPr>
          <a:lstStyle>
            <a:lvl1pPr marL="0" indent="0" algn="ctr">
              <a:buNone/>
              <a:defRPr sz="4800" b="0" baseline="0">
                <a:solidFill>
                  <a:schemeClr val="tx1">
                    <a:lumMod val="50000"/>
                    <a:lumOff val="50000"/>
                  </a:schemeClr>
                </a:solidFill>
                <a:latin typeface="Century Gothic" panose="020B0502020202020204" pitchFamily="34" charset="0"/>
              </a:defRPr>
            </a:lvl1pPr>
          </a:lstStyle>
          <a:p>
            <a:pPr lvl="0"/>
            <a:r>
              <a:rPr lang="en-US" dirty="0" smtClean="0"/>
              <a:t>Spell out the components</a:t>
            </a:r>
            <a:endParaRPr lang="en-US" dirty="0"/>
          </a:p>
        </p:txBody>
      </p:sp>
      <p:sp>
        <p:nvSpPr>
          <p:cNvPr id="6" name="Rectangle 5"/>
          <p:cNvSpPr/>
          <p:nvPr userDrawn="1"/>
        </p:nvSpPr>
        <p:spPr>
          <a:xfrm>
            <a:off x="0" y="388649"/>
            <a:ext cx="12192000" cy="840076"/>
          </a:xfrm>
          <a:prstGeom prst="rect">
            <a:avLst/>
          </a:prstGeom>
          <a:solidFill>
            <a:srgbClr val="73A9D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8" name="TextBox 7"/>
          <p:cNvSpPr txBox="1"/>
          <p:nvPr userDrawn="1"/>
        </p:nvSpPr>
        <p:spPr>
          <a:xfrm>
            <a:off x="2743199" y="397728"/>
            <a:ext cx="8461249" cy="830997"/>
          </a:xfrm>
          <a:prstGeom prst="rect">
            <a:avLst/>
          </a:prstGeom>
          <a:noFill/>
        </p:spPr>
        <p:txBody>
          <a:bodyPr wrap="square" rtlCol="0">
            <a:spAutoFit/>
          </a:bodyPr>
          <a:lstStyle/>
          <a:p>
            <a:pPr algn="ctr"/>
            <a:r>
              <a:rPr lang="en-US" sz="4800" dirty="0" smtClean="0">
                <a:solidFill>
                  <a:prstClr val="white"/>
                </a:solidFill>
              </a:rPr>
              <a:t>Acronym</a:t>
            </a:r>
            <a:endParaRPr lang="en-US" sz="4800" dirty="0">
              <a:solidFill>
                <a:prstClr val="white"/>
              </a:solidFill>
            </a:endParaRPr>
          </a:p>
        </p:txBody>
      </p:sp>
      <p:sp>
        <p:nvSpPr>
          <p:cNvPr id="9" name="Oval 8"/>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pic>
        <p:nvPicPr>
          <p:cNvPr id="27" name="Picture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4"/>
            <a:ext cx="12192000" cy="107097"/>
          </a:xfrm>
          <a:prstGeom prst="rect">
            <a:avLst/>
          </a:prstGeom>
        </p:spPr>
      </p:pic>
      <p:pic>
        <p:nvPicPr>
          <p:cNvPr id="28" name="Picture 2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4" y="190426"/>
            <a:ext cx="1236520" cy="1236520"/>
          </a:xfrm>
          <a:prstGeom prst="rect">
            <a:avLst/>
          </a:prstGeom>
        </p:spPr>
      </p:pic>
    </p:spTree>
    <p:extLst>
      <p:ext uri="{BB962C8B-B14F-4D97-AF65-F5344CB8AC3E}">
        <p14:creationId xmlns:p14="http://schemas.microsoft.com/office/powerpoint/2010/main" val="228961799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4"/>
            <a:ext cx="12192000" cy="107097"/>
          </a:xfrm>
          <a:prstGeom prst="rect">
            <a:avLst/>
          </a:prstGeom>
        </p:spPr>
      </p:pic>
    </p:spTree>
    <p:extLst>
      <p:ext uri="{BB962C8B-B14F-4D97-AF65-F5344CB8AC3E}">
        <p14:creationId xmlns:p14="http://schemas.microsoft.com/office/powerpoint/2010/main" val="21822795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ft Image Right Text Slide">
    <p:spTree>
      <p:nvGrpSpPr>
        <p:cNvPr id="1" name=""/>
        <p:cNvGrpSpPr/>
        <p:nvPr/>
      </p:nvGrpSpPr>
      <p:grpSpPr>
        <a:xfrm>
          <a:off x="0" y="0"/>
          <a:ext cx="0" cy="0"/>
          <a:chOff x="0" y="0"/>
          <a:chExt cx="0" cy="0"/>
        </a:xfrm>
      </p:grpSpPr>
      <p:sp>
        <p:nvSpPr>
          <p:cNvPr id="4" name="Rectangle 3"/>
          <p:cNvSpPr/>
          <p:nvPr userDrawn="1"/>
        </p:nvSpPr>
        <p:spPr>
          <a:xfrm>
            <a:off x="0" y="388649"/>
            <a:ext cx="12192000" cy="840076"/>
          </a:xfrm>
          <a:prstGeom prst="rect">
            <a:avLst/>
          </a:prstGeom>
          <a:solidFill>
            <a:srgbClr val="73A9D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2" name="Oval 1"/>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6" name="Section Body Text"/>
          <p:cNvSpPr>
            <a:spLocks noGrp="1"/>
          </p:cNvSpPr>
          <p:nvPr>
            <p:ph type="body" sz="quarter" idx="11" hasCustomPrompt="1"/>
          </p:nvPr>
        </p:nvSpPr>
        <p:spPr>
          <a:xfrm>
            <a:off x="6748272" y="1722501"/>
            <a:ext cx="4791456" cy="4529963"/>
          </a:xfrm>
          <a:prstGeom prst="rect">
            <a:avLst/>
          </a:prstGeom>
        </p:spPr>
        <p:txBody>
          <a:bodyP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Body Text Here</a:t>
            </a:r>
            <a:endParaRPr lang="en-US" dirty="0"/>
          </a:p>
        </p:txBody>
      </p:sp>
      <p:sp>
        <p:nvSpPr>
          <p:cNvPr id="26" name="Imagery"/>
          <p:cNvSpPr>
            <a:spLocks noGrp="1"/>
          </p:cNvSpPr>
          <p:nvPr>
            <p:ph type="pic" sz="quarter" idx="12" hasCustomPrompt="1"/>
          </p:nvPr>
        </p:nvSpPr>
        <p:spPr>
          <a:xfrm>
            <a:off x="0" y="1228724"/>
            <a:ext cx="6096000" cy="5629275"/>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27" name="Image Credit"/>
          <p:cNvSpPr>
            <a:spLocks noGrp="1"/>
          </p:cNvSpPr>
          <p:nvPr>
            <p:ph type="body" sz="quarter" idx="13" hasCustomPrompt="1"/>
          </p:nvPr>
        </p:nvSpPr>
        <p:spPr>
          <a:xfrm>
            <a:off x="3438144" y="6456680"/>
            <a:ext cx="2657856" cy="274320"/>
          </a:xfrm>
          <a:prstGeom prst="rect">
            <a:avLst/>
          </a:prstGeom>
        </p:spPr>
        <p:txBody>
          <a:bodyPr>
            <a:normAutofit/>
          </a:bodyPr>
          <a:lstStyle>
            <a:lvl1pPr marL="0" indent="0" algn="r">
              <a:buNone/>
              <a:defRPr sz="1200" baseline="0">
                <a:latin typeface="Century Gothic" panose="020B0502020202020204" pitchFamily="34" charset="0"/>
              </a:defRPr>
            </a:lvl1pPr>
          </a:lstStyle>
          <a:p>
            <a:pPr lvl="0"/>
            <a:r>
              <a:rPr lang="en-US" sz="1200" dirty="0" smtClean="0"/>
              <a:t>Image Credit: Source</a:t>
            </a:r>
            <a:endParaRPr lang="en-US" dirty="0"/>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4"/>
            <a:ext cx="12192000" cy="107097"/>
          </a:xfrm>
          <a:prstGeom prst="rect">
            <a:avLst/>
          </a:prstGeom>
        </p:spPr>
      </p:pic>
      <p:pic>
        <p:nvPicPr>
          <p:cNvPr id="29" name="Picture 2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4" y="190426"/>
            <a:ext cx="1236520" cy="1236520"/>
          </a:xfrm>
          <a:prstGeom prst="rect">
            <a:avLst/>
          </a:prstGeom>
        </p:spPr>
      </p:pic>
    </p:spTree>
    <p:extLst>
      <p:ext uri="{BB962C8B-B14F-4D97-AF65-F5344CB8AC3E}">
        <p14:creationId xmlns:p14="http://schemas.microsoft.com/office/powerpoint/2010/main" val="102761838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07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Left text, Right image">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694944" y="1676400"/>
            <a:ext cx="4791456" cy="4780280"/>
          </a:xfrm>
          <a:prstGeom prst="rect">
            <a:avLst/>
          </a:prstGeom>
        </p:spPr>
        <p:txBody>
          <a:bodyP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Body Text Here</a:t>
            </a:r>
            <a:endParaRPr lang="en-US" dirty="0"/>
          </a:p>
        </p:txBody>
      </p:sp>
      <p:sp>
        <p:nvSpPr>
          <p:cNvPr id="15" name="Imagery"/>
          <p:cNvSpPr>
            <a:spLocks noGrp="1"/>
          </p:cNvSpPr>
          <p:nvPr>
            <p:ph type="pic" sz="quarter" idx="12" hasCustomPrompt="1"/>
          </p:nvPr>
        </p:nvSpPr>
        <p:spPr>
          <a:xfrm>
            <a:off x="6096000" y="1228722"/>
            <a:ext cx="6096000" cy="5629278"/>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096000" y="6456680"/>
            <a:ext cx="2657856" cy="274320"/>
          </a:xfrm>
          <a:prstGeom prst="rect">
            <a:avLst/>
          </a:prstGeom>
        </p:spPr>
        <p:txBody>
          <a:bodyPr>
            <a:normAutofit/>
          </a:bodyPr>
          <a:lstStyle>
            <a:lvl1pPr marL="0" indent="0">
              <a:buNone/>
              <a:defRPr sz="1200" baseline="0">
                <a:latin typeface="Century Gothic" panose="020B0502020202020204" pitchFamily="34" charset="0"/>
              </a:defRPr>
            </a:lvl1pPr>
          </a:lstStyle>
          <a:p>
            <a:pPr lvl="0"/>
            <a:r>
              <a:rPr lang="en-US" sz="1200" dirty="0" smtClean="0"/>
              <a:t>Image Credit: Source</a:t>
            </a:r>
            <a:endParaRPr lang="en-US" dirty="0"/>
          </a:p>
        </p:txBody>
      </p:sp>
      <p:sp>
        <p:nvSpPr>
          <p:cNvPr id="8" name="Rectangle 7"/>
          <p:cNvSpPr/>
          <p:nvPr userDrawn="1"/>
        </p:nvSpPr>
        <p:spPr>
          <a:xfrm>
            <a:off x="0" y="388649"/>
            <a:ext cx="12192000" cy="840076"/>
          </a:xfrm>
          <a:prstGeom prst="rect">
            <a:avLst/>
          </a:prstGeom>
          <a:solidFill>
            <a:srgbClr val="73A9D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Oval 10"/>
          <p:cNvSpPr/>
          <p:nvPr userDrawn="1"/>
        </p:nvSpPr>
        <p:spPr>
          <a:xfrm>
            <a:off x="103234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27" name="Picture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4"/>
            <a:ext cx="12192000" cy="107097"/>
          </a:xfrm>
          <a:prstGeom prst="rect">
            <a:avLst/>
          </a:prstGeom>
        </p:spPr>
      </p:pic>
      <p:pic>
        <p:nvPicPr>
          <p:cNvPr id="28" name="Picture 2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3424" y="190426"/>
            <a:ext cx="1236520" cy="1236520"/>
          </a:xfrm>
          <a:prstGeom prst="rect">
            <a:avLst/>
          </a:prstGeom>
        </p:spPr>
      </p:pic>
    </p:spTree>
    <p:extLst>
      <p:ext uri="{BB962C8B-B14F-4D97-AF65-F5344CB8AC3E}">
        <p14:creationId xmlns:p14="http://schemas.microsoft.com/office/powerpoint/2010/main" val="413591667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Right text, Left image">
    <p:spTree>
      <p:nvGrpSpPr>
        <p:cNvPr id="1" name=""/>
        <p:cNvGrpSpPr/>
        <p:nvPr/>
      </p:nvGrpSpPr>
      <p:grpSpPr>
        <a:xfrm>
          <a:off x="0" y="0"/>
          <a:ext cx="0" cy="0"/>
          <a:chOff x="0" y="0"/>
          <a:chExt cx="0" cy="0"/>
        </a:xfrm>
      </p:grpSpPr>
      <p:sp>
        <p:nvSpPr>
          <p:cNvPr id="8" name="Rectangle 7"/>
          <p:cNvSpPr/>
          <p:nvPr userDrawn="1"/>
        </p:nvSpPr>
        <p:spPr>
          <a:xfrm>
            <a:off x="0" y="388649"/>
            <a:ext cx="12192000" cy="840076"/>
          </a:xfrm>
          <a:prstGeom prst="rect">
            <a:avLst/>
          </a:prstGeom>
          <a:solidFill>
            <a:srgbClr val="73A9D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Oval 10"/>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6" name="Section Body Text"/>
          <p:cNvSpPr>
            <a:spLocks noGrp="1"/>
          </p:cNvSpPr>
          <p:nvPr>
            <p:ph type="body" sz="quarter" idx="11" hasCustomPrompt="1"/>
          </p:nvPr>
        </p:nvSpPr>
        <p:spPr>
          <a:xfrm>
            <a:off x="6748272" y="1722501"/>
            <a:ext cx="4791456" cy="4529963"/>
          </a:xfrm>
          <a:prstGeom prst="rect">
            <a:avLst/>
          </a:prstGeom>
        </p:spPr>
        <p:txBody>
          <a:bodyP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Body Text Here</a:t>
            </a:r>
            <a:endParaRPr lang="en-US" dirty="0"/>
          </a:p>
        </p:txBody>
      </p:sp>
      <p:sp>
        <p:nvSpPr>
          <p:cNvPr id="18" name="Imagery"/>
          <p:cNvSpPr>
            <a:spLocks noGrp="1"/>
          </p:cNvSpPr>
          <p:nvPr>
            <p:ph type="pic" sz="quarter" idx="12" hasCustomPrompt="1"/>
          </p:nvPr>
        </p:nvSpPr>
        <p:spPr>
          <a:xfrm>
            <a:off x="0" y="1228724"/>
            <a:ext cx="6096000" cy="5629275"/>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9" name="Image Credit"/>
          <p:cNvSpPr>
            <a:spLocks noGrp="1"/>
          </p:cNvSpPr>
          <p:nvPr>
            <p:ph type="body" sz="quarter" idx="13" hasCustomPrompt="1"/>
          </p:nvPr>
        </p:nvSpPr>
        <p:spPr>
          <a:xfrm>
            <a:off x="3438144" y="6456680"/>
            <a:ext cx="2657856" cy="274320"/>
          </a:xfrm>
          <a:prstGeom prst="rect">
            <a:avLst/>
          </a:prstGeom>
        </p:spPr>
        <p:txBody>
          <a:bodyPr>
            <a:normAutofit/>
          </a:bodyPr>
          <a:lstStyle>
            <a:lvl1pPr marL="0" indent="0" algn="r">
              <a:buNone/>
              <a:defRPr sz="1200" baseline="0">
                <a:latin typeface="Century Gothic" panose="020B0502020202020204" pitchFamily="34" charset="0"/>
              </a:defRPr>
            </a:lvl1pPr>
          </a:lstStyle>
          <a:p>
            <a:pPr lvl="0"/>
            <a:r>
              <a:rPr lang="en-US" sz="1200" dirty="0" smtClean="0"/>
              <a:t>Image Credit: Source</a:t>
            </a:r>
            <a:endParaRPr lang="en-US" dirty="0"/>
          </a:p>
        </p:txBody>
      </p:sp>
      <p:pic>
        <p:nvPicPr>
          <p:cNvPr id="30" name="Picture 2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4"/>
            <a:ext cx="12192000" cy="107097"/>
          </a:xfrm>
          <a:prstGeom prst="rect">
            <a:avLst/>
          </a:prstGeom>
        </p:spPr>
      </p:pic>
      <p:pic>
        <p:nvPicPr>
          <p:cNvPr id="31" name="Picture 3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4" y="190426"/>
            <a:ext cx="1236520" cy="1236520"/>
          </a:xfrm>
          <a:prstGeom prst="rect">
            <a:avLst/>
          </a:prstGeom>
        </p:spPr>
      </p:pic>
    </p:spTree>
    <p:extLst>
      <p:ext uri="{BB962C8B-B14F-4D97-AF65-F5344CB8AC3E}">
        <p14:creationId xmlns:p14="http://schemas.microsoft.com/office/powerpoint/2010/main" val="301213517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15" name="Imagery"/>
          <p:cNvSpPr>
            <a:spLocks noGrp="1"/>
          </p:cNvSpPr>
          <p:nvPr>
            <p:ph type="pic" sz="quarter" idx="12" hasCustomPrompt="1"/>
          </p:nvPr>
        </p:nvSpPr>
        <p:spPr>
          <a:xfrm>
            <a:off x="0" y="117988"/>
            <a:ext cx="12192000" cy="3311012"/>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8253984" y="3429000"/>
            <a:ext cx="3060192" cy="274320"/>
          </a:xfrm>
          <a:prstGeom prst="rect">
            <a:avLst/>
          </a:prstGeo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
        <p:nvSpPr>
          <p:cNvPr id="9" name="Section Body Text"/>
          <p:cNvSpPr>
            <a:spLocks noGrp="1"/>
          </p:cNvSpPr>
          <p:nvPr>
            <p:ph type="body" sz="quarter" idx="11" hasCustomPrompt="1"/>
          </p:nvPr>
        </p:nvSpPr>
        <p:spPr>
          <a:xfrm>
            <a:off x="6010656" y="4540968"/>
            <a:ext cx="5303520" cy="1627632"/>
          </a:xfrm>
          <a:prstGeom prst="rect">
            <a:avLst/>
          </a:prstGeom>
        </p:spPr>
        <p:txBody>
          <a:bodyPr anchor="ctr">
            <a:normAutofit/>
          </a:bodyPr>
          <a:lstStyle>
            <a:lvl1pPr marL="0" indent="0">
              <a:buNone/>
              <a:defRPr sz="2000" baseline="0">
                <a:solidFill>
                  <a:schemeClr val="tx1">
                    <a:lumMod val="50000"/>
                    <a:lumOff val="50000"/>
                  </a:schemeClr>
                </a:solidFill>
              </a:defRPr>
            </a:lvl1pPr>
          </a:lstStyle>
          <a:p>
            <a:pPr lvl="0"/>
            <a:r>
              <a:rPr lang="en-US" dirty="0" smtClean="0"/>
              <a:t>Body Text Here</a:t>
            </a:r>
            <a:endParaRPr lang="en-US" dirty="0"/>
          </a:p>
        </p:txBody>
      </p:sp>
      <p:sp>
        <p:nvSpPr>
          <p:cNvPr id="10" name="Section Head"/>
          <p:cNvSpPr>
            <a:spLocks noGrp="1"/>
          </p:cNvSpPr>
          <p:nvPr>
            <p:ph type="body" sz="quarter" idx="14" hasCustomPrompt="1"/>
          </p:nvPr>
        </p:nvSpPr>
        <p:spPr>
          <a:xfrm>
            <a:off x="890016" y="4466510"/>
            <a:ext cx="4145280" cy="1830106"/>
          </a:xfrm>
          <a:prstGeom prst="rect">
            <a:avLst/>
          </a:prstGeom>
        </p:spPr>
        <p:txBody>
          <a:bodyPr anchor="ctr">
            <a:noAutofit/>
          </a:bodyPr>
          <a:lstStyle>
            <a:lvl1pPr marL="0" indent="0" algn="r">
              <a:buNone/>
              <a:defRPr sz="4800" b="1" baseline="0">
                <a:solidFill>
                  <a:srgbClr val="73A9DB"/>
                </a:solidFill>
                <a:latin typeface="Century Gothic" panose="020B0502020202020204" pitchFamily="34" charset="0"/>
              </a:defRPr>
            </a:lvl1pPr>
            <a:lvl2pPr>
              <a:defRPr sz="6000"/>
            </a:lvl2pPr>
            <a:lvl3pPr>
              <a:defRPr sz="6000"/>
            </a:lvl3pPr>
            <a:lvl4pPr>
              <a:defRPr sz="6000"/>
            </a:lvl4pPr>
            <a:lvl5pPr>
              <a:defRPr sz="6000"/>
            </a:lvl5pPr>
          </a:lstStyle>
          <a:p>
            <a:pPr lvl="0"/>
            <a:r>
              <a:rPr lang="en-US" dirty="0" smtClean="0"/>
              <a:t>Section Head</a:t>
            </a:r>
            <a:endParaRPr lang="en-US" dirty="0"/>
          </a:p>
        </p:txBody>
      </p:sp>
      <p:cxnSp>
        <p:nvCxnSpPr>
          <p:cNvPr id="11" name="Straight Connector 10"/>
          <p:cNvCxnSpPr/>
          <p:nvPr userDrawn="1"/>
        </p:nvCxnSpPr>
        <p:spPr>
          <a:xfrm>
            <a:off x="5474589" y="4540968"/>
            <a:ext cx="0" cy="1627632"/>
          </a:xfrm>
          <a:prstGeom prst="line">
            <a:avLst/>
          </a:prstGeom>
        </p:spPr>
        <p:style>
          <a:lnRef idx="1">
            <a:schemeClr val="accent3"/>
          </a:lnRef>
          <a:fillRef idx="0">
            <a:schemeClr val="accent3"/>
          </a:fillRef>
          <a:effectRef idx="0">
            <a:schemeClr val="accent3"/>
          </a:effectRef>
          <a:fontRef idx="minor">
            <a:schemeClr val="tx1"/>
          </a:fontRef>
        </p:style>
      </p:cxn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07097"/>
          </a:xfrm>
          <a:prstGeom prst="rect">
            <a:avLst/>
          </a:prstGeom>
        </p:spPr>
      </p:pic>
    </p:spTree>
    <p:extLst>
      <p:ext uri="{BB962C8B-B14F-4D97-AF65-F5344CB8AC3E}">
        <p14:creationId xmlns:p14="http://schemas.microsoft.com/office/powerpoint/2010/main" val="420617004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6108192" y="750018"/>
            <a:ext cx="5303520" cy="1627632"/>
          </a:xfrm>
          <a:prstGeom prst="rect">
            <a:avLst/>
          </a:prstGeom>
        </p:spPr>
        <p:txBody>
          <a:bodyPr anchor="ctr">
            <a:normAutofit/>
          </a:bodyPr>
          <a:lstStyle>
            <a:lvl1pPr marL="0" indent="0">
              <a:buNone/>
              <a:defRPr sz="2000" baseline="0">
                <a:solidFill>
                  <a:schemeClr val="tx1">
                    <a:lumMod val="50000"/>
                    <a:lumOff val="50000"/>
                  </a:schemeClr>
                </a:solidFill>
              </a:defRPr>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987552" y="675560"/>
            <a:ext cx="4145280" cy="1830106"/>
          </a:xfrm>
          <a:prstGeom prst="rect">
            <a:avLst/>
          </a:prstGeom>
        </p:spPr>
        <p:txBody>
          <a:bodyPr anchor="ctr">
            <a:noAutofit/>
          </a:bodyPr>
          <a:lstStyle>
            <a:lvl1pPr marL="0" indent="0" algn="r">
              <a:buNone/>
              <a:defRPr sz="4800" b="1" baseline="0">
                <a:solidFill>
                  <a:srgbClr val="73A9DB"/>
                </a:solidFill>
                <a:latin typeface="Century Gothic" panose="020B0502020202020204" pitchFamily="34" charset="0"/>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12192000" cy="3429000"/>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8253984" y="3154680"/>
            <a:ext cx="3060192" cy="274320"/>
          </a:xfrm>
          <a:prstGeom prst="rect">
            <a:avLst/>
          </a:prstGeom>
        </p:spPr>
        <p:txBody>
          <a:bodyPr>
            <a:normAutofit/>
          </a:bodyPr>
          <a:lstStyle>
            <a:lvl1pPr marL="0" indent="0" algn="r">
              <a:buNone/>
              <a:defRPr sz="1200" baseline="0">
                <a:solidFill>
                  <a:schemeClr val="bg2">
                    <a:lumMod val="65000"/>
                  </a:schemeClr>
                </a:solidFill>
                <a:latin typeface="Century Gothic" panose="020B0502020202020204" pitchFamily="34" charset="0"/>
              </a:defRPr>
            </a:lvl1pPr>
          </a:lstStyle>
          <a:p>
            <a:pPr lvl="0"/>
            <a:r>
              <a:rPr lang="en-US" sz="1200" dirty="0" smtClean="0"/>
              <a:t>Image Credit: Source</a:t>
            </a:r>
            <a:endParaRPr lang="en-US" dirty="0"/>
          </a:p>
        </p:txBody>
      </p:sp>
      <p:cxnSp>
        <p:nvCxnSpPr>
          <p:cNvPr id="9" name="Straight Connector 8"/>
          <p:cNvCxnSpPr/>
          <p:nvPr userDrawn="1"/>
        </p:nvCxnSpPr>
        <p:spPr>
          <a:xfrm>
            <a:off x="5572125" y="750018"/>
            <a:ext cx="0" cy="1627632"/>
          </a:xfrm>
          <a:prstGeom prst="line">
            <a:avLst/>
          </a:prstGeom>
        </p:spPr>
        <p:style>
          <a:lnRef idx="1">
            <a:schemeClr val="accent3"/>
          </a:lnRef>
          <a:fillRef idx="0">
            <a:schemeClr val="accent3"/>
          </a:fillRef>
          <a:effectRef idx="0">
            <a:schemeClr val="accent3"/>
          </a:effectRef>
          <a:fontRef idx="minor">
            <a:schemeClr val="tx1"/>
          </a:fontRef>
        </p:style>
      </p:cxn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07097"/>
          </a:xfrm>
          <a:prstGeom prst="rect">
            <a:avLst/>
          </a:prstGeom>
        </p:spPr>
      </p:pic>
    </p:spTree>
    <p:extLst>
      <p:ext uri="{BB962C8B-B14F-4D97-AF65-F5344CB8AC3E}">
        <p14:creationId xmlns:p14="http://schemas.microsoft.com/office/powerpoint/2010/main" val="123548131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999744" y="2255520"/>
            <a:ext cx="10204704" cy="3706368"/>
          </a:xfrm>
          <a:prstGeom prst="rect">
            <a:avLst/>
          </a:prstGeom>
        </p:spPr>
        <p:txBody>
          <a:bodyPr>
            <a:normAutofit/>
          </a:bodyPr>
          <a:lstStyle>
            <a:lvl1pPr marL="0" indent="0" algn="ctr">
              <a:buNone/>
              <a:defRPr sz="4800" b="0" baseline="0">
                <a:solidFill>
                  <a:schemeClr val="tx1">
                    <a:lumMod val="50000"/>
                    <a:lumOff val="50000"/>
                  </a:schemeClr>
                </a:solidFill>
                <a:latin typeface="Century Gothic" panose="020B0502020202020204" pitchFamily="34" charset="0"/>
              </a:defRPr>
            </a:lvl1pPr>
          </a:lstStyle>
          <a:p>
            <a:pPr lvl="0"/>
            <a:r>
              <a:rPr lang="en-US" dirty="0" smtClean="0"/>
              <a:t>Spell out the components</a:t>
            </a:r>
            <a:endParaRPr lang="en-US" dirty="0"/>
          </a:p>
        </p:txBody>
      </p:sp>
      <p:sp>
        <p:nvSpPr>
          <p:cNvPr id="6" name="Rectangle 5"/>
          <p:cNvSpPr/>
          <p:nvPr userDrawn="1"/>
        </p:nvSpPr>
        <p:spPr>
          <a:xfrm>
            <a:off x="0" y="388649"/>
            <a:ext cx="12192000" cy="840076"/>
          </a:xfrm>
          <a:prstGeom prst="rect">
            <a:avLst/>
          </a:prstGeom>
          <a:solidFill>
            <a:srgbClr val="73A9D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8" name="TextBox 7"/>
          <p:cNvSpPr txBox="1"/>
          <p:nvPr userDrawn="1"/>
        </p:nvSpPr>
        <p:spPr>
          <a:xfrm>
            <a:off x="2743199" y="397728"/>
            <a:ext cx="8461249" cy="830997"/>
          </a:xfrm>
          <a:prstGeom prst="rect">
            <a:avLst/>
          </a:prstGeom>
          <a:noFill/>
        </p:spPr>
        <p:txBody>
          <a:bodyPr wrap="square" rtlCol="0">
            <a:spAutoFit/>
          </a:bodyPr>
          <a:lstStyle/>
          <a:p>
            <a:pPr algn="ctr"/>
            <a:r>
              <a:rPr lang="en-US" sz="4800" dirty="0" smtClean="0">
                <a:solidFill>
                  <a:schemeClr val="bg1"/>
                </a:solidFill>
                <a:latin typeface="Century Gothic" panose="020B0502020202020204" pitchFamily="34" charset="0"/>
              </a:rPr>
              <a:t>Acronym</a:t>
            </a:r>
            <a:endParaRPr lang="en-US" sz="4800" dirty="0">
              <a:solidFill>
                <a:schemeClr val="bg1"/>
              </a:solidFill>
              <a:latin typeface="Century Gothic" panose="020B0502020202020204" pitchFamily="34" charset="0"/>
            </a:endParaRPr>
          </a:p>
        </p:txBody>
      </p:sp>
      <p:sp>
        <p:nvSpPr>
          <p:cNvPr id="9" name="Oval 8"/>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27" name="Picture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4"/>
            <a:ext cx="12192000" cy="107097"/>
          </a:xfrm>
          <a:prstGeom prst="rect">
            <a:avLst/>
          </a:prstGeom>
        </p:spPr>
      </p:pic>
      <p:pic>
        <p:nvPicPr>
          <p:cNvPr id="28" name="Picture 2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4" y="190426"/>
            <a:ext cx="1236520" cy="1236520"/>
          </a:xfrm>
          <a:prstGeom prst="rect">
            <a:avLst/>
          </a:prstGeom>
        </p:spPr>
      </p:pic>
    </p:spTree>
    <p:extLst>
      <p:ext uri="{BB962C8B-B14F-4D97-AF65-F5344CB8AC3E}">
        <p14:creationId xmlns:p14="http://schemas.microsoft.com/office/powerpoint/2010/main" val="138265180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Authors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3751" y="238125"/>
            <a:ext cx="870608" cy="741586"/>
          </a:xfrm>
          <a:prstGeom prst="rect">
            <a:avLst/>
          </a:prstGeom>
        </p:spPr>
      </p:pic>
      <p:sp>
        <p:nvSpPr>
          <p:cNvPr id="8" name="TextBox 7"/>
          <p:cNvSpPr txBox="1"/>
          <p:nvPr userDrawn="1"/>
        </p:nvSpPr>
        <p:spPr>
          <a:xfrm>
            <a:off x="8047038" y="442912"/>
            <a:ext cx="1962150" cy="415498"/>
          </a:xfrm>
          <a:prstGeom prst="rect">
            <a:avLst/>
          </a:prstGeom>
          <a:noFill/>
        </p:spPr>
        <p:txBody>
          <a:bodyPr wrap="square" rtlCol="0">
            <a:spAutoFit/>
          </a:bodyPr>
          <a:lstStyle/>
          <a:p>
            <a:pPr algn="r"/>
            <a:r>
              <a:rPr lang="en-US" sz="1050" dirty="0" smtClean="0">
                <a:solidFill>
                  <a:prstClr val="black"/>
                </a:solidFill>
                <a:latin typeface="Arial" panose="020B0604020202020204" pitchFamily="34" charset="0"/>
                <a:cs typeface="Arial" panose="020B0604020202020204" pitchFamily="34" charset="0"/>
              </a:rPr>
              <a:t>National Aeronautics and</a:t>
            </a:r>
          </a:p>
          <a:p>
            <a:pPr algn="r"/>
            <a:r>
              <a:rPr lang="en-US" sz="1050" dirty="0" smtClean="0">
                <a:solidFill>
                  <a:prstClr val="black"/>
                </a:solidFill>
                <a:latin typeface="Arial" panose="020B0604020202020204" pitchFamily="34" charset="0"/>
                <a:cs typeface="Arial" panose="020B0604020202020204" pitchFamily="34" charset="0"/>
              </a:rPr>
              <a:t>Space Administration</a:t>
            </a:r>
            <a:endParaRPr lang="en-US" sz="1050" dirty="0">
              <a:solidFill>
                <a:prstClr val="black"/>
              </a:solidFill>
              <a:latin typeface="Arial" panose="020B0604020202020204" pitchFamily="34" charset="0"/>
              <a:cs typeface="Arial" panose="020B0604020202020204" pitchFamily="34" charset="0"/>
            </a:endParaRPr>
          </a:p>
        </p:txBody>
      </p:sp>
      <p:cxnSp>
        <p:nvCxnSpPr>
          <p:cNvPr id="9" name="Straight Connector 8"/>
          <p:cNvCxnSpPr/>
          <p:nvPr userDrawn="1"/>
        </p:nvCxnSpPr>
        <p:spPr>
          <a:xfrm>
            <a:off x="10475913" y="304800"/>
            <a:ext cx="0" cy="61695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061877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0631815"/>
      </p:ext>
    </p:extLst>
  </p:cSld>
  <p:clrMap bg1="lt1" tx1="dk1" bg2="lt2" tx2="dk2" accent1="accent1" accent2="accent2" accent3="accent3" accent4="accent4" accent5="accent5" accent6="accent6" hlink="hlink" folHlink="folHlink"/>
  <p:sldLayoutIdLst>
    <p:sldLayoutId id="2147483674" r:id="rId1"/>
    <p:sldLayoutId id="2147483673" r:id="rId2"/>
    <p:sldLayoutId id="2147483692" r:id="rId3"/>
    <p:sldLayoutId id="2147483685" r:id="rId4"/>
    <p:sldLayoutId id="2147483686" r:id="rId5"/>
    <p:sldLayoutId id="2147483664" r:id="rId6"/>
    <p:sldLayoutId id="2147483665" r:id="rId7"/>
    <p:sldLayoutId id="2147483668" r:id="rId8"/>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6626015"/>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30.emf"/></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35.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6.tiff"/><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39.jpe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42.jpeg"/><Relationship Id="rId4" Type="http://schemas.openxmlformats.org/officeDocument/2006/relationships/image" Target="../media/image41.jpe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1.JP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0.pn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4.png"/><Relationship Id="rId7"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20.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44838" t="22968" r="10903" b="42286"/>
          <a:stretch/>
        </p:blipFill>
        <p:spPr>
          <a:xfrm>
            <a:off x="3192303" y="0"/>
            <a:ext cx="4656221" cy="4020692"/>
          </a:xfrm>
          <a:prstGeom prst="rect">
            <a:avLst/>
          </a:prstGeom>
        </p:spPr>
      </p:pic>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5750" y="0"/>
            <a:ext cx="8134274" cy="6927575"/>
          </a:xfrm>
          <a:prstGeom prst="rect">
            <a:avLst/>
          </a:prstGeom>
        </p:spPr>
      </p:pic>
      <p:sp>
        <p:nvSpPr>
          <p:cNvPr id="14" name="Text Placeholder 18"/>
          <p:cNvSpPr txBox="1">
            <a:spLocks/>
          </p:cNvSpPr>
          <p:nvPr/>
        </p:nvSpPr>
        <p:spPr>
          <a:xfrm>
            <a:off x="8416031" y="4665359"/>
            <a:ext cx="3204840" cy="36933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smtClean="0">
                <a:solidFill>
                  <a:schemeClr val="bg2">
                    <a:lumMod val="50000"/>
                  </a:schemeClr>
                </a:solidFill>
                <a:latin typeface="Century Gothic" panose="020B0502020202020204" pitchFamily="34" charset="0"/>
              </a:rPr>
              <a:t>Sydney Young</a:t>
            </a:r>
            <a:endParaRPr lang="en-US" sz="2000" dirty="0">
              <a:solidFill>
                <a:schemeClr val="bg2">
                  <a:lumMod val="50000"/>
                </a:schemeClr>
              </a:solidFill>
              <a:latin typeface="Century Gothic" panose="020B0502020202020204" pitchFamily="34" charset="0"/>
            </a:endParaRPr>
          </a:p>
        </p:txBody>
      </p:sp>
      <p:sp>
        <p:nvSpPr>
          <p:cNvPr id="15" name="Text Placeholder 19"/>
          <p:cNvSpPr txBox="1">
            <a:spLocks/>
          </p:cNvSpPr>
          <p:nvPr/>
        </p:nvSpPr>
        <p:spPr>
          <a:xfrm>
            <a:off x="8416031" y="5195594"/>
            <a:ext cx="3204840" cy="36933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smtClean="0">
                <a:solidFill>
                  <a:schemeClr val="bg2">
                    <a:lumMod val="50000"/>
                  </a:schemeClr>
                </a:solidFill>
                <a:latin typeface="Century Gothic" panose="020B0502020202020204" pitchFamily="34" charset="0"/>
              </a:rPr>
              <a:t>Austin Counts</a:t>
            </a:r>
            <a:endParaRPr lang="en-US" sz="2000" dirty="0">
              <a:solidFill>
                <a:schemeClr val="bg2">
                  <a:lumMod val="50000"/>
                </a:schemeClr>
              </a:solidFill>
              <a:latin typeface="Century Gothic" panose="020B0502020202020204" pitchFamily="34" charset="0"/>
            </a:endParaRPr>
          </a:p>
        </p:txBody>
      </p:sp>
      <p:sp>
        <p:nvSpPr>
          <p:cNvPr id="16" name="Text Placeholder 20"/>
          <p:cNvSpPr txBox="1">
            <a:spLocks/>
          </p:cNvSpPr>
          <p:nvPr/>
        </p:nvSpPr>
        <p:spPr>
          <a:xfrm>
            <a:off x="8416031" y="5725829"/>
            <a:ext cx="3204840" cy="37466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smtClean="0">
                <a:solidFill>
                  <a:schemeClr val="bg2">
                    <a:lumMod val="50000"/>
                  </a:schemeClr>
                </a:solidFill>
                <a:latin typeface="Century Gothic" panose="020B0502020202020204" pitchFamily="34" charset="0"/>
              </a:rPr>
              <a:t>Christine Stevens</a:t>
            </a:r>
            <a:endParaRPr lang="en-US" sz="2000" dirty="0">
              <a:solidFill>
                <a:schemeClr val="bg2">
                  <a:lumMod val="50000"/>
                </a:schemeClr>
              </a:solidFill>
              <a:latin typeface="Century Gothic" panose="020B0502020202020204" pitchFamily="34" charset="0"/>
            </a:endParaRPr>
          </a:p>
        </p:txBody>
      </p:sp>
      <p:sp>
        <p:nvSpPr>
          <p:cNvPr id="18" name="TextBox 17"/>
          <p:cNvSpPr txBox="1"/>
          <p:nvPr/>
        </p:nvSpPr>
        <p:spPr>
          <a:xfrm>
            <a:off x="594360" y="3441170"/>
            <a:ext cx="6492238" cy="523220"/>
          </a:xfrm>
          <a:prstGeom prst="rect">
            <a:avLst/>
          </a:prstGeom>
          <a:noFill/>
        </p:spPr>
        <p:txBody>
          <a:bodyPr wrap="square" rtlCol="0">
            <a:spAutoFit/>
          </a:bodyPr>
          <a:lstStyle/>
          <a:p>
            <a:pPr algn="ctr"/>
            <a:r>
              <a:rPr lang="en-US" sz="2800" b="1" dirty="0" smtClean="0">
                <a:solidFill>
                  <a:schemeClr val="bg1"/>
                </a:solidFill>
                <a:latin typeface="Century Gothic" panose="020B0502020202020204" pitchFamily="34" charset="0"/>
              </a:rPr>
              <a:t>GRAND CANYON WATER RESOURCES</a:t>
            </a:r>
            <a:endParaRPr lang="en-US" sz="2800" dirty="0"/>
          </a:p>
        </p:txBody>
      </p:sp>
      <p:sp>
        <p:nvSpPr>
          <p:cNvPr id="19" name="Title 16"/>
          <p:cNvSpPr txBox="1">
            <a:spLocks/>
          </p:cNvSpPr>
          <p:nvPr/>
        </p:nvSpPr>
        <p:spPr>
          <a:xfrm>
            <a:off x="977431" y="3996474"/>
            <a:ext cx="5726097" cy="135214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300" dirty="0" smtClean="0">
                <a:solidFill>
                  <a:schemeClr val="bg1"/>
                </a:solidFill>
                <a:latin typeface="+mn-lt"/>
              </a:rPr>
              <a:t>Utilizing NASA </a:t>
            </a:r>
            <a:r>
              <a:rPr lang="en-US" sz="2300" dirty="0">
                <a:solidFill>
                  <a:schemeClr val="bg1"/>
                </a:solidFill>
                <a:latin typeface="+mn-lt"/>
              </a:rPr>
              <a:t>Earth Observations to Assist the National Park Service in Monitoring </a:t>
            </a:r>
            <a:r>
              <a:rPr lang="en-US" sz="2300" dirty="0" smtClean="0">
                <a:solidFill>
                  <a:schemeClr val="bg1"/>
                </a:solidFill>
                <a:latin typeface="+mn-lt"/>
              </a:rPr>
              <a:t>Riparian </a:t>
            </a:r>
            <a:r>
              <a:rPr lang="en-US" sz="2300" dirty="0">
                <a:solidFill>
                  <a:schemeClr val="bg1"/>
                </a:solidFill>
                <a:latin typeface="+mn-lt"/>
              </a:rPr>
              <a:t>Land Cover Change in the Lower Grand Canyon </a:t>
            </a:r>
          </a:p>
        </p:txBody>
      </p:sp>
      <p:sp>
        <p:nvSpPr>
          <p:cNvPr id="20" name="Text Placeholder 17"/>
          <p:cNvSpPr txBox="1">
            <a:spLocks/>
          </p:cNvSpPr>
          <p:nvPr/>
        </p:nvSpPr>
        <p:spPr>
          <a:xfrm>
            <a:off x="8415955" y="3773146"/>
            <a:ext cx="3129601" cy="77791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2000" dirty="0" smtClean="0">
                <a:solidFill>
                  <a:schemeClr val="bg2">
                    <a:lumMod val="50000"/>
                  </a:schemeClr>
                </a:solidFill>
                <a:latin typeface="Century Gothic" panose="020B0502020202020204" pitchFamily="34" charset="0"/>
              </a:rPr>
              <a:t>Andrew Phillips</a:t>
            </a:r>
          </a:p>
          <a:p>
            <a:pPr marL="0" indent="0">
              <a:lnSpc>
                <a:spcPct val="100000"/>
              </a:lnSpc>
              <a:spcBef>
                <a:spcPts val="0"/>
              </a:spcBef>
              <a:buFont typeface="Arial" panose="020B0604020202020204" pitchFamily="34" charset="0"/>
              <a:buNone/>
            </a:pPr>
            <a:r>
              <a:rPr lang="en-US" sz="2000" dirty="0" smtClean="0">
                <a:solidFill>
                  <a:schemeClr val="bg2">
                    <a:lumMod val="50000"/>
                  </a:schemeClr>
                </a:solidFill>
                <a:latin typeface="Century Gothic" panose="020B0502020202020204" pitchFamily="34" charset="0"/>
              </a:rPr>
              <a:t>(Project Lead)</a:t>
            </a:r>
            <a:endParaRPr lang="en-US" sz="2000" dirty="0">
              <a:solidFill>
                <a:schemeClr val="bg2">
                  <a:lumMod val="50000"/>
                </a:schemeClr>
              </a:solidFill>
              <a:latin typeface="Century Gothic" panose="020B0502020202020204" pitchFamily="34" charset="0"/>
            </a:endParaRPr>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59" t="3026" r="2713"/>
          <a:stretch/>
        </p:blipFill>
        <p:spPr bwMode="auto">
          <a:xfrm>
            <a:off x="3734279" y="1268569"/>
            <a:ext cx="6580642" cy="5477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536700" y="414547"/>
            <a:ext cx="9118600" cy="707886"/>
          </a:xfrm>
          <a:prstGeom prst="rect">
            <a:avLst/>
          </a:prstGeom>
          <a:noFill/>
        </p:spPr>
        <p:txBody>
          <a:bodyPr wrap="square" rtlCol="0">
            <a:spAutoFit/>
          </a:bodyPr>
          <a:lstStyle/>
          <a:p>
            <a:pPr algn="ctr"/>
            <a:r>
              <a:rPr lang="en-US" sz="4000" dirty="0" smtClean="0">
                <a:solidFill>
                  <a:prstClr val="white"/>
                </a:solidFill>
              </a:rPr>
              <a:t>Water Surface Change</a:t>
            </a:r>
            <a:endParaRPr lang="en-US" sz="4000" dirty="0">
              <a:solidFill>
                <a:prstClr val="white"/>
              </a:solidFill>
            </a:endParaRPr>
          </a:p>
        </p:txBody>
      </p:sp>
      <p:sp>
        <p:nvSpPr>
          <p:cNvPr id="11" name="TextBox 10"/>
          <p:cNvSpPr txBox="1"/>
          <p:nvPr/>
        </p:nvSpPr>
        <p:spPr>
          <a:xfrm>
            <a:off x="2704794" y="1731720"/>
            <a:ext cx="2789546" cy="400110"/>
          </a:xfrm>
          <a:prstGeom prst="rect">
            <a:avLst/>
          </a:prstGeom>
          <a:noFill/>
        </p:spPr>
        <p:txBody>
          <a:bodyPr wrap="none" rtlCol="0">
            <a:spAutoFit/>
          </a:bodyPr>
          <a:lstStyle/>
          <a:p>
            <a:r>
              <a:rPr lang="en-US" sz="2000" b="1" dirty="0" smtClean="0">
                <a:solidFill>
                  <a:prstClr val="black"/>
                </a:solidFill>
              </a:rPr>
              <a:t>Water Extent by Year</a:t>
            </a:r>
            <a:endParaRPr lang="en-US" sz="2000" b="1" dirty="0">
              <a:solidFill>
                <a:prstClr val="black"/>
              </a:solidFill>
            </a:endParaRPr>
          </a:p>
        </p:txBody>
      </p:sp>
      <p:pic>
        <p:nvPicPr>
          <p:cNvPr id="14" name="Picture 4"/>
          <p:cNvPicPr>
            <a:picLocks noChangeArrowheads="1"/>
          </p:cNvPicPr>
          <p:nvPr/>
        </p:nvPicPr>
        <p:blipFill rotWithShape="1">
          <a:blip r:embed="rId4" cstate="print">
            <a:extLst>
              <a:ext uri="{28A0092B-C50C-407E-A947-70E740481C1C}">
                <a14:useLocalDpi xmlns:a14="http://schemas.microsoft.com/office/drawing/2010/main" val="0"/>
              </a:ext>
            </a:extLst>
          </a:blip>
          <a:srcRect l="839" t="24159" r="85983" b="70906"/>
          <a:stretch/>
        </p:blipFill>
        <p:spPr bwMode="auto">
          <a:xfrm>
            <a:off x="2832876" y="4114536"/>
            <a:ext cx="713232" cy="3200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3546108" y="2236999"/>
            <a:ext cx="755335" cy="2246769"/>
          </a:xfrm>
          <a:prstGeom prst="rect">
            <a:avLst/>
          </a:prstGeom>
          <a:noFill/>
        </p:spPr>
        <p:txBody>
          <a:bodyPr wrap="none" rtlCol="0">
            <a:spAutoFit/>
          </a:bodyPr>
          <a:lstStyle/>
          <a:p>
            <a:r>
              <a:rPr lang="en-US" sz="2000" b="1" dirty="0" smtClean="0">
                <a:solidFill>
                  <a:prstClr val="black"/>
                </a:solidFill>
              </a:rPr>
              <a:t>1998</a:t>
            </a:r>
          </a:p>
          <a:p>
            <a:endParaRPr lang="en-US" sz="1000" b="1" dirty="0" smtClean="0">
              <a:solidFill>
                <a:prstClr val="black"/>
              </a:solidFill>
            </a:endParaRPr>
          </a:p>
          <a:p>
            <a:r>
              <a:rPr lang="en-US" sz="2000" b="1" dirty="0" smtClean="0">
                <a:solidFill>
                  <a:prstClr val="black"/>
                </a:solidFill>
              </a:rPr>
              <a:t>2003</a:t>
            </a:r>
          </a:p>
          <a:p>
            <a:endParaRPr lang="en-US" sz="1000" b="1" dirty="0" smtClean="0">
              <a:solidFill>
                <a:prstClr val="black"/>
              </a:solidFill>
            </a:endParaRPr>
          </a:p>
          <a:p>
            <a:r>
              <a:rPr lang="en-US" sz="2000" b="1" dirty="0" smtClean="0">
                <a:solidFill>
                  <a:prstClr val="black"/>
                </a:solidFill>
              </a:rPr>
              <a:t>2007</a:t>
            </a:r>
          </a:p>
          <a:p>
            <a:endParaRPr lang="en-US" sz="1000" b="1" dirty="0" smtClean="0">
              <a:solidFill>
                <a:prstClr val="black"/>
              </a:solidFill>
            </a:endParaRPr>
          </a:p>
          <a:p>
            <a:r>
              <a:rPr lang="en-US" sz="2000" b="1" dirty="0" smtClean="0">
                <a:solidFill>
                  <a:prstClr val="black"/>
                </a:solidFill>
              </a:rPr>
              <a:t>2011</a:t>
            </a:r>
          </a:p>
          <a:p>
            <a:endParaRPr lang="en-US" sz="1000" b="1" dirty="0" smtClean="0">
              <a:solidFill>
                <a:prstClr val="black"/>
              </a:solidFill>
            </a:endParaRPr>
          </a:p>
          <a:p>
            <a:r>
              <a:rPr lang="en-US" sz="2000" b="1" dirty="0" smtClean="0">
                <a:solidFill>
                  <a:prstClr val="black"/>
                </a:solidFill>
              </a:rPr>
              <a:t>2016</a:t>
            </a:r>
            <a:endParaRPr lang="en-US" sz="2000" b="1" dirty="0">
              <a:solidFill>
                <a:prstClr val="black"/>
              </a:solidFill>
            </a:endParaRPr>
          </a:p>
        </p:txBody>
      </p:sp>
      <p:pic>
        <p:nvPicPr>
          <p:cNvPr id="16" name="Picture 4"/>
          <p:cNvPicPr>
            <a:picLocks noChangeArrowheads="1"/>
          </p:cNvPicPr>
          <p:nvPr/>
        </p:nvPicPr>
        <p:blipFill rotWithShape="1">
          <a:blip r:embed="rId4" cstate="print">
            <a:extLst>
              <a:ext uri="{28A0092B-C50C-407E-A947-70E740481C1C}">
                <a14:useLocalDpi xmlns:a14="http://schemas.microsoft.com/office/drawing/2010/main" val="0"/>
              </a:ext>
            </a:extLst>
          </a:blip>
          <a:srcRect l="781" t="93859" r="85420" b="421"/>
          <a:stretch/>
        </p:blipFill>
        <p:spPr bwMode="auto">
          <a:xfrm>
            <a:off x="2835322" y="2282719"/>
            <a:ext cx="710786" cy="32184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4"/>
          <p:cNvPicPr>
            <a:picLocks noChangeArrowheads="1"/>
          </p:cNvPicPr>
          <p:nvPr/>
        </p:nvPicPr>
        <p:blipFill rotWithShape="1">
          <a:blip r:embed="rId4" cstate="print">
            <a:extLst>
              <a:ext uri="{28A0092B-C50C-407E-A947-70E740481C1C}">
                <a14:useLocalDpi xmlns:a14="http://schemas.microsoft.com/office/drawing/2010/main" val="0"/>
              </a:ext>
            </a:extLst>
          </a:blip>
          <a:srcRect l="930" t="76154" r="85483" b="17867"/>
          <a:stretch/>
        </p:blipFill>
        <p:spPr bwMode="auto">
          <a:xfrm>
            <a:off x="2832876" y="2759532"/>
            <a:ext cx="713232" cy="3200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4"/>
          <p:cNvPicPr>
            <a:picLocks noChangeArrowheads="1"/>
          </p:cNvPicPr>
          <p:nvPr/>
        </p:nvPicPr>
        <p:blipFill rotWithShape="1">
          <a:blip r:embed="rId4" cstate="print">
            <a:extLst>
              <a:ext uri="{28A0092B-C50C-407E-A947-70E740481C1C}">
                <a14:useLocalDpi xmlns:a14="http://schemas.microsoft.com/office/drawing/2010/main" val="0"/>
              </a:ext>
            </a:extLst>
          </a:blip>
          <a:srcRect l="2551" t="58742" r="85028" b="36225"/>
          <a:stretch/>
        </p:blipFill>
        <p:spPr bwMode="auto">
          <a:xfrm>
            <a:off x="2835322" y="3232564"/>
            <a:ext cx="713232" cy="3200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4"/>
          <p:cNvPicPr>
            <a:picLocks noChangeArrowheads="1"/>
          </p:cNvPicPr>
          <p:nvPr/>
        </p:nvPicPr>
        <p:blipFill rotWithShape="1">
          <a:blip r:embed="rId4" cstate="print">
            <a:extLst>
              <a:ext uri="{28A0092B-C50C-407E-A947-70E740481C1C}">
                <a14:useLocalDpi xmlns:a14="http://schemas.microsoft.com/office/drawing/2010/main" val="0"/>
              </a:ext>
            </a:extLst>
          </a:blip>
          <a:srcRect l="2813" t="41359" r="85883" b="53347"/>
          <a:stretch/>
        </p:blipFill>
        <p:spPr bwMode="auto">
          <a:xfrm>
            <a:off x="2835322" y="3678699"/>
            <a:ext cx="713232" cy="3200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62930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36700" y="441480"/>
            <a:ext cx="9118600" cy="707886"/>
          </a:xfrm>
          <a:prstGeom prst="rect">
            <a:avLst/>
          </a:prstGeom>
          <a:noFill/>
        </p:spPr>
        <p:txBody>
          <a:bodyPr wrap="square" rtlCol="0">
            <a:spAutoFit/>
          </a:bodyPr>
          <a:lstStyle/>
          <a:p>
            <a:pPr algn="ctr"/>
            <a:r>
              <a:rPr lang="en-US" sz="4000" dirty="0" smtClean="0">
                <a:solidFill>
                  <a:prstClr val="white"/>
                </a:solidFill>
              </a:rPr>
              <a:t>Water Surface Area</a:t>
            </a:r>
            <a:endParaRPr lang="en-US" sz="4000" dirty="0">
              <a:solidFill>
                <a:prstClr val="white"/>
              </a:solidFill>
            </a:endParaRPr>
          </a:p>
        </p:txBody>
      </p:sp>
      <p:graphicFrame>
        <p:nvGraphicFramePr>
          <p:cNvPr id="6" name="Picture Placeholder 5"/>
          <p:cNvGraphicFramePr>
            <a:graphicFrameLocks noGrp="1"/>
          </p:cNvGraphicFramePr>
          <p:nvPr>
            <p:ph type="pic" sz="quarter" idx="12"/>
            <p:extLst>
              <p:ext uri="{D42A27DB-BD31-4B8C-83A1-F6EECF244321}">
                <p14:modId xmlns:p14="http://schemas.microsoft.com/office/powerpoint/2010/main" val="2632513860"/>
              </p:ext>
            </p:extLst>
          </p:nvPr>
        </p:nvGraphicFramePr>
        <p:xfrm>
          <a:off x="0" y="1468391"/>
          <a:ext cx="11932985" cy="49017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537106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937147" y="436146"/>
            <a:ext cx="10317707" cy="707886"/>
          </a:xfrm>
          <a:prstGeom prst="rect">
            <a:avLst/>
          </a:prstGeom>
          <a:noFill/>
        </p:spPr>
        <p:txBody>
          <a:bodyPr wrap="square" rtlCol="0">
            <a:spAutoFit/>
          </a:bodyPr>
          <a:lstStyle/>
          <a:p>
            <a:pPr algn="ctr"/>
            <a:r>
              <a:rPr lang="en-US" sz="4000" dirty="0" smtClean="0">
                <a:solidFill>
                  <a:prstClr val="white"/>
                </a:solidFill>
              </a:rPr>
              <a:t>Land Cover Classification</a:t>
            </a:r>
            <a:endParaRPr lang="en-US" sz="4000" dirty="0">
              <a:solidFill>
                <a:prstClr val="white"/>
              </a:solidFill>
            </a:endParaRPr>
          </a:p>
        </p:txBody>
      </p:sp>
      <p:pic>
        <p:nvPicPr>
          <p:cNvPr id="3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913" t="3352" r="6495" b="12952"/>
          <a:stretch/>
        </p:blipFill>
        <p:spPr bwMode="auto">
          <a:xfrm rot="480000">
            <a:off x="213033" y="2157842"/>
            <a:ext cx="4432319" cy="3371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428" t="1190" r="5085" b="5735"/>
          <a:stretch/>
        </p:blipFill>
        <p:spPr bwMode="auto">
          <a:xfrm rot="637320">
            <a:off x="8209888" y="2183292"/>
            <a:ext cx="4102412" cy="3094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Rectangle 38"/>
          <p:cNvSpPr/>
          <p:nvPr/>
        </p:nvSpPr>
        <p:spPr>
          <a:xfrm>
            <a:off x="4572022" y="1831709"/>
            <a:ext cx="3047956" cy="330181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black"/>
                </a:solidFill>
              </a:rPr>
              <a:t>6</a:t>
            </a:r>
            <a:r>
              <a:rPr lang="en-US" sz="2000" b="1" dirty="0" smtClean="0">
                <a:solidFill>
                  <a:prstClr val="black"/>
                </a:solidFill>
              </a:rPr>
              <a:t> Land Cover </a:t>
            </a:r>
          </a:p>
          <a:p>
            <a:pPr algn="ctr"/>
            <a:r>
              <a:rPr lang="en-US" sz="2000" b="1" dirty="0" smtClean="0">
                <a:solidFill>
                  <a:prstClr val="black"/>
                </a:solidFill>
              </a:rPr>
              <a:t>Class Types</a:t>
            </a:r>
          </a:p>
          <a:p>
            <a:pPr algn="ctr"/>
            <a:endParaRPr lang="en-US" sz="2000" dirty="0" smtClean="0">
              <a:solidFill>
                <a:prstClr val="black"/>
              </a:solidFill>
            </a:endParaRPr>
          </a:p>
          <a:p>
            <a:pPr marL="342900" indent="-342900">
              <a:spcBef>
                <a:spcPts val="200"/>
              </a:spcBef>
              <a:buClr>
                <a:srgbClr val="73A9DB"/>
              </a:buClr>
              <a:buFont typeface="Webdings" panose="05030102010509060703" pitchFamily="18" charset="2"/>
              <a:buChar char="4"/>
            </a:pPr>
            <a:r>
              <a:rPr lang="en-US" sz="2000" dirty="0" smtClean="0">
                <a:solidFill>
                  <a:prstClr val="black"/>
                </a:solidFill>
              </a:rPr>
              <a:t>Water</a:t>
            </a:r>
          </a:p>
          <a:p>
            <a:pPr marL="342900" indent="-342900">
              <a:spcBef>
                <a:spcPts val="200"/>
              </a:spcBef>
              <a:buClr>
                <a:srgbClr val="73A9DB"/>
              </a:buClr>
              <a:buFont typeface="Webdings" panose="05030102010509060703" pitchFamily="18" charset="2"/>
              <a:buChar char="4"/>
            </a:pPr>
            <a:r>
              <a:rPr lang="en-US" sz="2000" dirty="0" smtClean="0">
                <a:solidFill>
                  <a:prstClr val="black"/>
                </a:solidFill>
              </a:rPr>
              <a:t>Riparian Vegetation</a:t>
            </a:r>
          </a:p>
          <a:p>
            <a:pPr marL="342900" indent="-342900">
              <a:spcBef>
                <a:spcPts val="200"/>
              </a:spcBef>
              <a:buClr>
                <a:srgbClr val="73A9DB"/>
              </a:buClr>
              <a:buFont typeface="Webdings" panose="05030102010509060703" pitchFamily="18" charset="2"/>
              <a:buChar char="4"/>
            </a:pPr>
            <a:r>
              <a:rPr lang="en-US" sz="2000" dirty="0" smtClean="0">
                <a:solidFill>
                  <a:prstClr val="black"/>
                </a:solidFill>
              </a:rPr>
              <a:t>Riparian Sediment</a:t>
            </a:r>
          </a:p>
          <a:p>
            <a:pPr marL="342900" indent="-342900">
              <a:spcBef>
                <a:spcPts val="200"/>
              </a:spcBef>
              <a:buClr>
                <a:srgbClr val="73A9DB"/>
              </a:buClr>
              <a:buFont typeface="Webdings" panose="05030102010509060703" pitchFamily="18" charset="2"/>
              <a:buChar char="4"/>
            </a:pPr>
            <a:r>
              <a:rPr lang="en-US" sz="2000" dirty="0" smtClean="0">
                <a:solidFill>
                  <a:prstClr val="black"/>
                </a:solidFill>
              </a:rPr>
              <a:t>Dead Vegetation</a:t>
            </a:r>
          </a:p>
          <a:p>
            <a:pPr marL="342900" indent="-342900">
              <a:spcBef>
                <a:spcPts val="200"/>
              </a:spcBef>
              <a:buClr>
                <a:srgbClr val="73A9DB"/>
              </a:buClr>
              <a:buFont typeface="Webdings" panose="05030102010509060703" pitchFamily="18" charset="2"/>
              <a:buChar char="4"/>
            </a:pPr>
            <a:r>
              <a:rPr lang="en-US" sz="2000" dirty="0" smtClean="0">
                <a:solidFill>
                  <a:prstClr val="black"/>
                </a:solidFill>
              </a:rPr>
              <a:t>Bare Canyon</a:t>
            </a:r>
          </a:p>
          <a:p>
            <a:pPr marL="342900" indent="-342900">
              <a:spcBef>
                <a:spcPts val="200"/>
              </a:spcBef>
              <a:buClr>
                <a:srgbClr val="73A9DB"/>
              </a:buClr>
              <a:buFont typeface="Webdings" panose="05030102010509060703" pitchFamily="18" charset="2"/>
              <a:buChar char="4"/>
            </a:pPr>
            <a:r>
              <a:rPr lang="en-US" sz="2000" dirty="0" smtClean="0">
                <a:solidFill>
                  <a:prstClr val="black"/>
                </a:solidFill>
              </a:rPr>
              <a:t>Exposed Lake Bed</a:t>
            </a:r>
            <a:endParaRPr lang="en-US" sz="2000" dirty="0">
              <a:solidFill>
                <a:prstClr val="black"/>
              </a:solidFill>
            </a:endParaRPr>
          </a:p>
        </p:txBody>
      </p:sp>
      <p:sp>
        <p:nvSpPr>
          <p:cNvPr id="40" name="TextBox 39"/>
          <p:cNvSpPr txBox="1"/>
          <p:nvPr/>
        </p:nvSpPr>
        <p:spPr>
          <a:xfrm>
            <a:off x="548718" y="4131395"/>
            <a:ext cx="1548822" cy="1015663"/>
          </a:xfrm>
          <a:prstGeom prst="rect">
            <a:avLst/>
          </a:prstGeom>
          <a:noFill/>
        </p:spPr>
        <p:txBody>
          <a:bodyPr wrap="none" rtlCol="0">
            <a:spAutoFit/>
          </a:bodyPr>
          <a:lstStyle/>
          <a:p>
            <a:r>
              <a:rPr lang="en-US" sz="2000" dirty="0" smtClean="0">
                <a:solidFill>
                  <a:prstClr val="black"/>
                </a:solidFill>
              </a:rPr>
              <a:t>Landsat </a:t>
            </a:r>
          </a:p>
          <a:p>
            <a:r>
              <a:rPr lang="en-US" sz="2000" dirty="0" smtClean="0">
                <a:solidFill>
                  <a:prstClr val="black"/>
                </a:solidFill>
              </a:rPr>
              <a:t>Seasonal</a:t>
            </a:r>
          </a:p>
          <a:p>
            <a:r>
              <a:rPr lang="en-US" sz="2000" dirty="0" smtClean="0">
                <a:solidFill>
                  <a:prstClr val="black"/>
                </a:solidFill>
              </a:rPr>
              <a:t>Composite</a:t>
            </a:r>
            <a:endParaRPr lang="en-US" sz="2000" dirty="0">
              <a:solidFill>
                <a:prstClr val="black"/>
              </a:solidFill>
            </a:endParaRPr>
          </a:p>
        </p:txBody>
      </p:sp>
      <p:cxnSp>
        <p:nvCxnSpPr>
          <p:cNvPr id="41" name="Straight Arrow Connector 40"/>
          <p:cNvCxnSpPr/>
          <p:nvPr/>
        </p:nvCxnSpPr>
        <p:spPr>
          <a:xfrm>
            <a:off x="2988252" y="2281633"/>
            <a:ext cx="805741"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7860143" y="2269601"/>
            <a:ext cx="805741"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8519913" y="4095254"/>
            <a:ext cx="1414170" cy="707886"/>
          </a:xfrm>
          <a:prstGeom prst="rect">
            <a:avLst/>
          </a:prstGeom>
          <a:noFill/>
        </p:spPr>
        <p:txBody>
          <a:bodyPr wrap="none" rtlCol="0">
            <a:spAutoFit/>
          </a:bodyPr>
          <a:lstStyle/>
          <a:p>
            <a:r>
              <a:rPr lang="en-US" sz="2000" dirty="0" smtClean="0">
                <a:solidFill>
                  <a:prstClr val="black"/>
                </a:solidFill>
              </a:rPr>
              <a:t>Classified </a:t>
            </a:r>
          </a:p>
          <a:p>
            <a:r>
              <a:rPr lang="en-US" sz="2000" dirty="0" smtClean="0">
                <a:solidFill>
                  <a:prstClr val="black"/>
                </a:solidFill>
              </a:rPr>
              <a:t>Image</a:t>
            </a:r>
            <a:endParaRPr lang="en-US" sz="2000" dirty="0">
              <a:solidFill>
                <a:prstClr val="black"/>
              </a:solidFill>
            </a:endParaRPr>
          </a:p>
        </p:txBody>
      </p:sp>
    </p:spTree>
    <p:extLst>
      <p:ext uri="{BB962C8B-B14F-4D97-AF65-F5344CB8AC3E}">
        <p14:creationId xmlns:p14="http://schemas.microsoft.com/office/powerpoint/2010/main" val="14963472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Study_area_classification.jpg"/>
          <p:cNvPicPr>
            <a:picLocks noGrp="1" noChangeAspect="1"/>
          </p:cNvPicPr>
          <p:nvPr>
            <p:ph type="pic" sz="quarter" idx="12"/>
          </p:nvPr>
        </p:nvPicPr>
        <p:blipFill>
          <a:blip r:embed="rId3" cstate="print"/>
          <a:srcRect t="8023" b="8023"/>
          <a:stretch>
            <a:fillRect/>
          </a:stretch>
        </p:blipFill>
        <p:spPr>
          <a:xfrm>
            <a:off x="305421" y="1478689"/>
            <a:ext cx="5393122" cy="4980214"/>
          </a:xfrm>
        </p:spPr>
      </p:pic>
      <p:sp>
        <p:nvSpPr>
          <p:cNvPr id="6" name="TextBox 5"/>
          <p:cNvSpPr txBox="1"/>
          <p:nvPr/>
        </p:nvSpPr>
        <p:spPr>
          <a:xfrm>
            <a:off x="2038350" y="440871"/>
            <a:ext cx="8115300" cy="707886"/>
          </a:xfrm>
          <a:prstGeom prst="rect">
            <a:avLst/>
          </a:prstGeom>
          <a:noFill/>
        </p:spPr>
        <p:txBody>
          <a:bodyPr wrap="square" rtlCol="0">
            <a:spAutoFit/>
          </a:bodyPr>
          <a:lstStyle/>
          <a:p>
            <a:pPr algn="ctr"/>
            <a:r>
              <a:rPr lang="en-US" sz="4000" dirty="0" smtClean="0">
                <a:solidFill>
                  <a:schemeClr val="bg1"/>
                </a:solidFill>
              </a:rPr>
              <a:t>Classifier Inputs</a:t>
            </a:r>
            <a:endParaRPr lang="en-US" sz="4000" dirty="0">
              <a:solidFill>
                <a:schemeClr val="bg1"/>
              </a:solidFill>
            </a:endParaRPr>
          </a:p>
        </p:txBody>
      </p:sp>
      <p:sp>
        <p:nvSpPr>
          <p:cNvPr id="7" name="Rectangle 6"/>
          <p:cNvSpPr/>
          <p:nvPr/>
        </p:nvSpPr>
        <p:spPr>
          <a:xfrm>
            <a:off x="7155019" y="2199310"/>
            <a:ext cx="4226856" cy="2734082"/>
          </a:xfrm>
          <a:prstGeom prst="rect">
            <a:avLst/>
          </a:prstGeom>
        </p:spPr>
        <p:txBody>
          <a:bodyPr wrap="square">
            <a:spAutoFit/>
          </a:bodyPr>
          <a:lstStyle/>
          <a:p>
            <a:pPr marL="342900" indent="-342900">
              <a:spcBef>
                <a:spcPts val="200"/>
              </a:spcBef>
              <a:buClr>
                <a:srgbClr val="73A9DB"/>
              </a:buClr>
              <a:buFont typeface="Webdings" panose="05030102010509060703" pitchFamily="18" charset="2"/>
              <a:buChar char="4"/>
            </a:pPr>
            <a:r>
              <a:rPr lang="en-US" sz="2000" dirty="0" smtClean="0">
                <a:solidFill>
                  <a:srgbClr val="E7E6E6">
                    <a:lumMod val="50000"/>
                  </a:srgbClr>
                </a:solidFill>
              </a:rPr>
              <a:t>Landsat Bands</a:t>
            </a:r>
          </a:p>
          <a:p>
            <a:pPr>
              <a:spcBef>
                <a:spcPts val="200"/>
              </a:spcBef>
              <a:buClr>
                <a:srgbClr val="73A9DB"/>
              </a:buClr>
            </a:pPr>
            <a:endParaRPr lang="en-US" sz="2000" dirty="0">
              <a:solidFill>
                <a:srgbClr val="E7E6E6">
                  <a:lumMod val="50000"/>
                </a:srgbClr>
              </a:solidFill>
            </a:endParaRPr>
          </a:p>
          <a:p>
            <a:pPr marL="342900" indent="-342900">
              <a:spcBef>
                <a:spcPts val="200"/>
              </a:spcBef>
              <a:buClr>
                <a:srgbClr val="73A9DB"/>
              </a:buClr>
              <a:buFont typeface="Webdings" panose="05030102010509060703" pitchFamily="18" charset="2"/>
              <a:buChar char="4"/>
            </a:pPr>
            <a:r>
              <a:rPr lang="en-US" sz="2000" dirty="0" smtClean="0">
                <a:solidFill>
                  <a:srgbClr val="E7E6E6">
                    <a:lumMod val="50000"/>
                  </a:srgbClr>
                </a:solidFill>
              </a:rPr>
              <a:t>NDVI</a:t>
            </a:r>
          </a:p>
          <a:p>
            <a:pPr>
              <a:spcBef>
                <a:spcPts val="200"/>
              </a:spcBef>
              <a:buClr>
                <a:srgbClr val="73A9DB"/>
              </a:buClr>
            </a:pPr>
            <a:endParaRPr lang="en-US" sz="2000" dirty="0">
              <a:solidFill>
                <a:srgbClr val="E7E6E6">
                  <a:lumMod val="50000"/>
                </a:srgbClr>
              </a:solidFill>
            </a:endParaRPr>
          </a:p>
          <a:p>
            <a:pPr marL="342900" indent="-342900">
              <a:spcBef>
                <a:spcPts val="200"/>
              </a:spcBef>
              <a:buClr>
                <a:srgbClr val="73A9DB"/>
              </a:buClr>
              <a:buFont typeface="Webdings" panose="05030102010509060703" pitchFamily="18" charset="2"/>
              <a:buChar char="4"/>
            </a:pPr>
            <a:r>
              <a:rPr lang="en-US" sz="2000" dirty="0" smtClean="0">
                <a:solidFill>
                  <a:srgbClr val="E7E6E6">
                    <a:lumMod val="50000"/>
                  </a:srgbClr>
                </a:solidFill>
              </a:rPr>
              <a:t>Elevation and Slope</a:t>
            </a:r>
          </a:p>
          <a:p>
            <a:pPr>
              <a:spcBef>
                <a:spcPts val="200"/>
              </a:spcBef>
              <a:buClr>
                <a:srgbClr val="73A9DB"/>
              </a:buClr>
            </a:pPr>
            <a:endParaRPr lang="en-US" sz="2000" dirty="0" smtClean="0">
              <a:solidFill>
                <a:srgbClr val="E7E6E6">
                  <a:lumMod val="50000"/>
                </a:srgbClr>
              </a:solidFill>
            </a:endParaRPr>
          </a:p>
          <a:p>
            <a:pPr marL="342900" indent="-342900">
              <a:spcBef>
                <a:spcPts val="200"/>
              </a:spcBef>
              <a:buClr>
                <a:srgbClr val="73A9DB"/>
              </a:buClr>
              <a:buFont typeface="Webdings" panose="05030102010509060703" pitchFamily="18" charset="2"/>
              <a:buChar char="4"/>
            </a:pPr>
            <a:r>
              <a:rPr lang="en-US" sz="2000" dirty="0" smtClean="0">
                <a:solidFill>
                  <a:srgbClr val="E7E6E6">
                    <a:lumMod val="50000"/>
                  </a:srgbClr>
                </a:solidFill>
              </a:rPr>
              <a:t>Distance to Water</a:t>
            </a:r>
          </a:p>
          <a:p>
            <a:pPr marL="342900" indent="-342900">
              <a:spcBef>
                <a:spcPts val="200"/>
              </a:spcBef>
              <a:buClr>
                <a:srgbClr val="73A9DB"/>
              </a:buClr>
              <a:buFont typeface="Webdings" panose="05030102010509060703" pitchFamily="18" charset="2"/>
              <a:buChar char="4"/>
            </a:pPr>
            <a:endParaRPr lang="en-US" sz="2000" dirty="0">
              <a:solidFill>
                <a:srgbClr val="E7E6E6">
                  <a:lumMod val="50000"/>
                </a:srgb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67" t="3341"/>
          <a:stretch/>
        </p:blipFill>
        <p:spPr bwMode="auto">
          <a:xfrm>
            <a:off x="6230897" y="1429591"/>
            <a:ext cx="4859243" cy="5285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536700" y="431800"/>
            <a:ext cx="9118600" cy="707886"/>
          </a:xfrm>
          <a:prstGeom prst="rect">
            <a:avLst/>
          </a:prstGeom>
          <a:noFill/>
        </p:spPr>
        <p:txBody>
          <a:bodyPr wrap="square" rtlCol="0">
            <a:spAutoFit/>
          </a:bodyPr>
          <a:lstStyle/>
          <a:p>
            <a:pPr algn="ctr"/>
            <a:r>
              <a:rPr lang="en-US" sz="4000" dirty="0" smtClean="0">
                <a:solidFill>
                  <a:prstClr val="white"/>
                </a:solidFill>
              </a:rPr>
              <a:t>Land Cover Classification</a:t>
            </a:r>
            <a:endParaRPr lang="en-US" sz="4000" dirty="0">
              <a:solidFill>
                <a:prstClr val="white"/>
              </a:solidFill>
            </a:endParaRPr>
          </a:p>
        </p:txBody>
      </p:sp>
      <p:sp>
        <p:nvSpPr>
          <p:cNvPr id="20" name="AutoShape 6"/>
          <p:cNvSpPr>
            <a:spLocks noChangeAspect="1" noChangeArrowheads="1" noTextEdit="1"/>
          </p:cNvSpPr>
          <p:nvPr/>
        </p:nvSpPr>
        <p:spPr bwMode="auto">
          <a:xfrm>
            <a:off x="5085447" y="1691820"/>
            <a:ext cx="1949451" cy="2359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 name="Rectangle 8"/>
          <p:cNvSpPr>
            <a:spLocks noChangeArrowheads="1"/>
          </p:cNvSpPr>
          <p:nvPr/>
        </p:nvSpPr>
        <p:spPr bwMode="auto">
          <a:xfrm>
            <a:off x="5085446" y="1747454"/>
            <a:ext cx="188032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b="1" dirty="0" smtClean="0">
                <a:solidFill>
                  <a:srgbClr val="000000"/>
                </a:solidFill>
                <a:latin typeface="Century Gothic"/>
              </a:rPr>
              <a:t>Land Cover Type</a:t>
            </a:r>
            <a:endParaRPr lang="en-US" altLang="en-US" sz="2000" b="1" dirty="0" smtClean="0">
              <a:solidFill>
                <a:prstClr val="black"/>
              </a:solidFill>
              <a:latin typeface="Century Gothic"/>
            </a:endParaRPr>
          </a:p>
        </p:txBody>
      </p:sp>
      <p:sp>
        <p:nvSpPr>
          <p:cNvPr id="23" name="Rectangle 10"/>
          <p:cNvSpPr>
            <a:spLocks noChangeArrowheads="1"/>
          </p:cNvSpPr>
          <p:nvPr/>
        </p:nvSpPr>
        <p:spPr bwMode="auto">
          <a:xfrm>
            <a:off x="5626785" y="2176694"/>
            <a:ext cx="601663" cy="269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dirty="0" smtClean="0">
                <a:solidFill>
                  <a:srgbClr val="000000"/>
                </a:solidFill>
                <a:latin typeface="Century Gothic"/>
              </a:rPr>
              <a:t>Water</a:t>
            </a:r>
            <a:endParaRPr lang="en-US" altLang="en-US" sz="2400" dirty="0" smtClean="0">
              <a:solidFill>
                <a:prstClr val="black"/>
              </a:solidFill>
              <a:latin typeface="Century Gothic"/>
            </a:endParaRPr>
          </a:p>
        </p:txBody>
      </p:sp>
      <p:sp>
        <p:nvSpPr>
          <p:cNvPr id="24" name="Rectangle 11"/>
          <p:cNvSpPr>
            <a:spLocks noChangeArrowheads="1"/>
          </p:cNvSpPr>
          <p:nvPr/>
        </p:nvSpPr>
        <p:spPr bwMode="auto">
          <a:xfrm>
            <a:off x="5626785" y="2527954"/>
            <a:ext cx="1997076" cy="269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dirty="0" smtClean="0">
                <a:solidFill>
                  <a:srgbClr val="000000"/>
                </a:solidFill>
                <a:latin typeface="Century Gothic"/>
              </a:rPr>
              <a:t>Riparian Vegetation</a:t>
            </a:r>
            <a:endParaRPr lang="en-US" altLang="en-US" sz="2400" dirty="0" smtClean="0">
              <a:solidFill>
                <a:prstClr val="black"/>
              </a:solidFill>
              <a:latin typeface="Century Gothic"/>
            </a:endParaRPr>
          </a:p>
        </p:txBody>
      </p:sp>
      <p:sp>
        <p:nvSpPr>
          <p:cNvPr id="27" name="Rectangle 14"/>
          <p:cNvSpPr>
            <a:spLocks noChangeArrowheads="1"/>
          </p:cNvSpPr>
          <p:nvPr/>
        </p:nvSpPr>
        <p:spPr bwMode="auto">
          <a:xfrm>
            <a:off x="5626785" y="2847913"/>
            <a:ext cx="1808164" cy="269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dirty="0" smtClean="0">
                <a:solidFill>
                  <a:srgbClr val="000000"/>
                </a:solidFill>
                <a:latin typeface="Century Gothic"/>
              </a:rPr>
              <a:t>Riparian Sediment</a:t>
            </a:r>
            <a:endParaRPr lang="en-US" altLang="en-US" sz="2400" dirty="0" smtClean="0">
              <a:solidFill>
                <a:prstClr val="black"/>
              </a:solidFill>
              <a:latin typeface="Century Gothic"/>
            </a:endParaRPr>
          </a:p>
        </p:txBody>
      </p:sp>
      <p:sp>
        <p:nvSpPr>
          <p:cNvPr id="29" name="Rectangle 16"/>
          <p:cNvSpPr>
            <a:spLocks noChangeArrowheads="1"/>
          </p:cNvSpPr>
          <p:nvPr/>
        </p:nvSpPr>
        <p:spPr bwMode="auto">
          <a:xfrm>
            <a:off x="5626785" y="3179904"/>
            <a:ext cx="1749426" cy="269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dirty="0" smtClean="0">
                <a:solidFill>
                  <a:srgbClr val="000000"/>
                </a:solidFill>
                <a:latin typeface="Century Gothic"/>
              </a:rPr>
              <a:t>Dead Vegetation</a:t>
            </a:r>
            <a:endParaRPr lang="en-US" altLang="en-US" sz="2400" dirty="0" smtClean="0">
              <a:solidFill>
                <a:prstClr val="black"/>
              </a:solidFill>
              <a:latin typeface="Century Gothic"/>
            </a:endParaRPr>
          </a:p>
        </p:txBody>
      </p:sp>
      <p:sp>
        <p:nvSpPr>
          <p:cNvPr id="4096" name="Rectangle 19"/>
          <p:cNvSpPr>
            <a:spLocks noChangeArrowheads="1"/>
          </p:cNvSpPr>
          <p:nvPr/>
        </p:nvSpPr>
        <p:spPr bwMode="auto">
          <a:xfrm>
            <a:off x="5620435" y="3832556"/>
            <a:ext cx="1311276" cy="269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dirty="0" smtClean="0">
                <a:solidFill>
                  <a:srgbClr val="000000"/>
                </a:solidFill>
                <a:latin typeface="Century Gothic"/>
              </a:rPr>
              <a:t>Bare Canyon</a:t>
            </a:r>
            <a:endParaRPr lang="en-US" altLang="en-US" sz="2400" dirty="0" smtClean="0">
              <a:solidFill>
                <a:prstClr val="black"/>
              </a:solidFill>
              <a:latin typeface="Century Gothic"/>
            </a:endParaRPr>
          </a:p>
        </p:txBody>
      </p:sp>
      <p:sp>
        <p:nvSpPr>
          <p:cNvPr id="4102" name="Rectangle 22"/>
          <p:cNvSpPr>
            <a:spLocks noChangeArrowheads="1"/>
          </p:cNvSpPr>
          <p:nvPr/>
        </p:nvSpPr>
        <p:spPr bwMode="auto">
          <a:xfrm>
            <a:off x="5626785" y="3518991"/>
            <a:ext cx="1811339" cy="269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dirty="0" smtClean="0">
                <a:solidFill>
                  <a:srgbClr val="000000"/>
                </a:solidFill>
                <a:latin typeface="Century Gothic"/>
              </a:rPr>
              <a:t>Exposed Lake Bed</a:t>
            </a:r>
            <a:endParaRPr lang="en-US" altLang="en-US" sz="2400" dirty="0" smtClean="0">
              <a:solidFill>
                <a:prstClr val="black"/>
              </a:solidFill>
              <a:latin typeface="Century Gothic"/>
            </a:endParaRPr>
          </a:p>
        </p:txBody>
      </p:sp>
      <p:pic>
        <p:nvPicPr>
          <p:cNvPr id="32" name="Picture 4"/>
          <p:cNvPicPr>
            <a:picLocks noChangeArrowheads="1"/>
          </p:cNvPicPr>
          <p:nvPr/>
        </p:nvPicPr>
        <p:blipFill rotWithShape="1">
          <a:blip r:embed="rId4" cstate="print">
            <a:extLst>
              <a:ext uri="{28A0092B-C50C-407E-A947-70E740481C1C}">
                <a14:useLocalDpi xmlns:a14="http://schemas.microsoft.com/office/drawing/2010/main" val="0"/>
              </a:ext>
            </a:extLst>
          </a:blip>
          <a:srcRect l="18560" t="3506" r="62880" b="88407"/>
          <a:stretch/>
        </p:blipFill>
        <p:spPr bwMode="auto">
          <a:xfrm>
            <a:off x="5085447" y="2201899"/>
            <a:ext cx="429768" cy="21945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3" name="Picture 4"/>
          <p:cNvPicPr>
            <a:picLocks noChangeArrowheads="1"/>
          </p:cNvPicPr>
          <p:nvPr/>
        </p:nvPicPr>
        <p:blipFill rotWithShape="1">
          <a:blip r:embed="rId4" cstate="print">
            <a:extLst>
              <a:ext uri="{28A0092B-C50C-407E-A947-70E740481C1C}">
                <a14:useLocalDpi xmlns:a14="http://schemas.microsoft.com/office/drawing/2010/main" val="0"/>
              </a:ext>
            </a:extLst>
          </a:blip>
          <a:srcRect l="18873" t="22787" r="62254" b="73747"/>
          <a:stretch/>
        </p:blipFill>
        <p:spPr bwMode="auto">
          <a:xfrm>
            <a:off x="5096090" y="2545780"/>
            <a:ext cx="429768" cy="21945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4" name="Picture 4"/>
          <p:cNvPicPr>
            <a:picLocks noChangeArrowheads="1"/>
          </p:cNvPicPr>
          <p:nvPr/>
        </p:nvPicPr>
        <p:blipFill rotWithShape="1">
          <a:blip r:embed="rId4" cstate="print">
            <a:extLst>
              <a:ext uri="{28A0092B-C50C-407E-A947-70E740481C1C}">
                <a14:useLocalDpi xmlns:a14="http://schemas.microsoft.com/office/drawing/2010/main" val="0"/>
              </a:ext>
            </a:extLst>
          </a:blip>
          <a:srcRect l="18247" t="39306" r="63506" b="58839"/>
          <a:stretch/>
        </p:blipFill>
        <p:spPr bwMode="auto">
          <a:xfrm>
            <a:off x="5096669" y="2876297"/>
            <a:ext cx="429768" cy="21945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5" name="Picture 4"/>
          <p:cNvPicPr>
            <a:picLocks noChangeArrowheads="1"/>
          </p:cNvPicPr>
          <p:nvPr/>
        </p:nvPicPr>
        <p:blipFill rotWithShape="1">
          <a:blip r:embed="rId4" cstate="print">
            <a:extLst>
              <a:ext uri="{28A0092B-C50C-407E-A947-70E740481C1C}">
                <a14:useLocalDpi xmlns:a14="http://schemas.microsoft.com/office/drawing/2010/main" val="0"/>
              </a:ext>
            </a:extLst>
          </a:blip>
          <a:srcRect l="19186" t="54045" r="61627" b="39954"/>
          <a:stretch/>
        </p:blipFill>
        <p:spPr bwMode="auto">
          <a:xfrm>
            <a:off x="5095511" y="3198082"/>
            <a:ext cx="430926" cy="21945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6" name="Picture 4"/>
          <p:cNvPicPr>
            <a:picLocks noChangeArrowheads="1"/>
          </p:cNvPicPr>
          <p:nvPr/>
        </p:nvPicPr>
        <p:blipFill rotWithShape="1">
          <a:blip r:embed="rId4" cstate="print">
            <a:extLst>
              <a:ext uri="{28A0092B-C50C-407E-A947-70E740481C1C}">
                <a14:useLocalDpi xmlns:a14="http://schemas.microsoft.com/office/drawing/2010/main" val="0"/>
              </a:ext>
            </a:extLst>
          </a:blip>
          <a:srcRect l="18247" t="68961" r="63506" b="24420"/>
          <a:stretch/>
        </p:blipFill>
        <p:spPr bwMode="auto">
          <a:xfrm>
            <a:off x="5095510" y="3849875"/>
            <a:ext cx="423515" cy="20321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7" name="Picture 4"/>
          <p:cNvPicPr>
            <a:picLocks noChangeArrowheads="1"/>
          </p:cNvPicPr>
          <p:nvPr/>
        </p:nvPicPr>
        <p:blipFill rotWithShape="1">
          <a:blip r:embed="rId4" cstate="print">
            <a:extLst>
              <a:ext uri="{28A0092B-C50C-407E-A947-70E740481C1C}">
                <a14:useLocalDpi xmlns:a14="http://schemas.microsoft.com/office/drawing/2010/main" val="0"/>
              </a:ext>
            </a:extLst>
          </a:blip>
          <a:srcRect l="18560" t="85906" r="62880" b="7047"/>
          <a:stretch/>
        </p:blipFill>
        <p:spPr bwMode="auto">
          <a:xfrm>
            <a:off x="5096090" y="3537750"/>
            <a:ext cx="429768" cy="21945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6"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4455" t="2939"/>
          <a:stretch/>
        </p:blipFill>
        <p:spPr bwMode="auto">
          <a:xfrm>
            <a:off x="167021" y="1389644"/>
            <a:ext cx="4883714" cy="5253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3227295" y="5907202"/>
            <a:ext cx="877163" cy="461665"/>
          </a:xfrm>
          <a:prstGeom prst="rect">
            <a:avLst/>
          </a:prstGeom>
          <a:noFill/>
        </p:spPr>
        <p:txBody>
          <a:bodyPr wrap="none" rtlCol="0">
            <a:spAutoFit/>
          </a:bodyPr>
          <a:lstStyle/>
          <a:p>
            <a:r>
              <a:rPr lang="en-US" sz="2400" b="1" dirty="0" smtClean="0">
                <a:solidFill>
                  <a:prstClr val="black"/>
                </a:solidFill>
              </a:rPr>
              <a:t>1998</a:t>
            </a:r>
            <a:endParaRPr lang="en-US" sz="2400" b="1" dirty="0">
              <a:solidFill>
                <a:prstClr val="black"/>
              </a:solidFill>
            </a:endParaRPr>
          </a:p>
        </p:txBody>
      </p:sp>
      <p:sp>
        <p:nvSpPr>
          <p:cNvPr id="26" name="TextBox 25"/>
          <p:cNvSpPr txBox="1"/>
          <p:nvPr/>
        </p:nvSpPr>
        <p:spPr>
          <a:xfrm>
            <a:off x="9457296" y="5895170"/>
            <a:ext cx="877163" cy="461665"/>
          </a:xfrm>
          <a:prstGeom prst="rect">
            <a:avLst/>
          </a:prstGeom>
          <a:noFill/>
        </p:spPr>
        <p:txBody>
          <a:bodyPr wrap="none" rtlCol="0">
            <a:spAutoFit/>
          </a:bodyPr>
          <a:lstStyle/>
          <a:p>
            <a:r>
              <a:rPr lang="en-US" sz="2400" b="1" dirty="0" smtClean="0">
                <a:solidFill>
                  <a:prstClr val="black"/>
                </a:solidFill>
              </a:rPr>
              <a:t>2016</a:t>
            </a:r>
            <a:endParaRPr lang="en-US" sz="2400" b="1" dirty="0">
              <a:solidFill>
                <a:prstClr val="black"/>
              </a:solidFill>
            </a:endParaRPr>
          </a:p>
        </p:txBody>
      </p:sp>
    </p:spTree>
    <p:extLst>
      <p:ext uri="{BB962C8B-B14F-4D97-AF65-F5344CB8AC3E}">
        <p14:creationId xmlns:p14="http://schemas.microsoft.com/office/powerpoint/2010/main" val="40930150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Picture Placeholder 5"/>
          <p:cNvGraphicFramePr>
            <a:graphicFrameLocks noGrp="1"/>
          </p:cNvGraphicFramePr>
          <p:nvPr>
            <p:ph type="pic" sz="quarter" idx="12"/>
            <p:extLst/>
          </p:nvPr>
        </p:nvGraphicFramePr>
        <p:xfrm>
          <a:off x="625643" y="1415388"/>
          <a:ext cx="8927432" cy="5230354"/>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890337" y="1596182"/>
            <a:ext cx="2165684" cy="461665"/>
          </a:xfrm>
          <a:prstGeom prst="rect">
            <a:avLst/>
          </a:prstGeom>
          <a:noFill/>
        </p:spPr>
        <p:txBody>
          <a:bodyPr wrap="square" rtlCol="0">
            <a:spAutoFit/>
          </a:bodyPr>
          <a:lstStyle/>
          <a:p>
            <a:r>
              <a:rPr lang="en-US" sz="2400" b="1" dirty="0" smtClean="0">
                <a:solidFill>
                  <a:prstClr val="black"/>
                </a:solidFill>
              </a:rPr>
              <a:t>1998 - 2016</a:t>
            </a:r>
            <a:endParaRPr lang="en-US" sz="2400" b="1" dirty="0">
              <a:solidFill>
                <a:prstClr val="black"/>
              </a:solidFill>
            </a:endParaRPr>
          </a:p>
        </p:txBody>
      </p:sp>
      <p:sp>
        <p:nvSpPr>
          <p:cNvPr id="8" name="TextBox 7"/>
          <p:cNvSpPr txBox="1"/>
          <p:nvPr/>
        </p:nvSpPr>
        <p:spPr>
          <a:xfrm>
            <a:off x="3450609" y="460676"/>
            <a:ext cx="5290782" cy="707886"/>
          </a:xfrm>
          <a:prstGeom prst="rect">
            <a:avLst/>
          </a:prstGeom>
          <a:noFill/>
        </p:spPr>
        <p:txBody>
          <a:bodyPr wrap="square" rtlCol="0">
            <a:spAutoFit/>
          </a:bodyPr>
          <a:lstStyle/>
          <a:p>
            <a:r>
              <a:rPr lang="en-US" sz="4000" dirty="0" smtClean="0">
                <a:solidFill>
                  <a:srgbClr val="FFFFFF"/>
                </a:solidFill>
              </a:rPr>
              <a:t>Land Cover Change</a:t>
            </a:r>
            <a:endParaRPr lang="en-US" sz="4000" dirty="0">
              <a:solidFill>
                <a:srgbClr val="FFFFFF"/>
              </a:solidFill>
            </a:endParaRPr>
          </a:p>
        </p:txBody>
      </p:sp>
      <p:sp>
        <p:nvSpPr>
          <p:cNvPr id="9" name="TextBox 1"/>
          <p:cNvSpPr txBox="1"/>
          <p:nvPr/>
        </p:nvSpPr>
        <p:spPr>
          <a:xfrm>
            <a:off x="9926050" y="2237980"/>
            <a:ext cx="2169694" cy="323649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550" dirty="0" smtClean="0">
                <a:solidFill>
                  <a:prstClr val="black"/>
                </a:solidFill>
              </a:rPr>
              <a:t>Water Persists</a:t>
            </a:r>
          </a:p>
          <a:p>
            <a:endParaRPr lang="en-US" sz="1800" dirty="0">
              <a:solidFill>
                <a:prstClr val="black"/>
              </a:solidFill>
            </a:endParaRPr>
          </a:p>
          <a:p>
            <a:r>
              <a:rPr lang="en-US" sz="1550" dirty="0" smtClean="0">
                <a:solidFill>
                  <a:prstClr val="black"/>
                </a:solidFill>
              </a:rPr>
              <a:t>Water to Riparian Vegetation</a:t>
            </a:r>
          </a:p>
          <a:p>
            <a:endParaRPr lang="en-US" sz="1550" dirty="0">
              <a:solidFill>
                <a:prstClr val="black"/>
              </a:solidFill>
            </a:endParaRPr>
          </a:p>
          <a:p>
            <a:r>
              <a:rPr lang="en-US" sz="1550" dirty="0" smtClean="0">
                <a:solidFill>
                  <a:prstClr val="black"/>
                </a:solidFill>
              </a:rPr>
              <a:t>Water to Riparian Sediment</a:t>
            </a:r>
          </a:p>
          <a:p>
            <a:endParaRPr lang="en-US" sz="2000" dirty="0">
              <a:solidFill>
                <a:prstClr val="black"/>
              </a:solidFill>
            </a:endParaRPr>
          </a:p>
          <a:p>
            <a:r>
              <a:rPr lang="en-US" sz="1550" dirty="0" smtClean="0">
                <a:solidFill>
                  <a:prstClr val="black"/>
                </a:solidFill>
              </a:rPr>
              <a:t>Water to Dead Vegetation</a:t>
            </a:r>
          </a:p>
          <a:p>
            <a:endParaRPr lang="en-US" sz="1800" dirty="0">
              <a:solidFill>
                <a:prstClr val="black"/>
              </a:solidFill>
            </a:endParaRPr>
          </a:p>
          <a:p>
            <a:r>
              <a:rPr lang="en-US" sz="1550" dirty="0" smtClean="0">
                <a:solidFill>
                  <a:prstClr val="black"/>
                </a:solidFill>
              </a:rPr>
              <a:t>Water to Exposed</a:t>
            </a:r>
          </a:p>
          <a:p>
            <a:r>
              <a:rPr lang="en-US" sz="1550" dirty="0" smtClean="0">
                <a:solidFill>
                  <a:prstClr val="black"/>
                </a:solidFill>
              </a:rPr>
              <a:t>Lake Bed</a:t>
            </a:r>
            <a:endParaRPr lang="en-US" sz="1550" dirty="0">
              <a:solidFill>
                <a:prstClr val="black"/>
              </a:solidFill>
            </a:endParaRPr>
          </a:p>
        </p:txBody>
      </p:sp>
      <p:sp>
        <p:nvSpPr>
          <p:cNvPr id="10" name="Rectangle 9"/>
          <p:cNvSpPr/>
          <p:nvPr/>
        </p:nvSpPr>
        <p:spPr>
          <a:xfrm>
            <a:off x="9553070" y="2298140"/>
            <a:ext cx="372980" cy="253627"/>
          </a:xfrm>
          <a:prstGeom prst="rect">
            <a:avLst/>
          </a:prstGeom>
          <a:solidFill>
            <a:srgbClr val="548B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solidFill>
                <a:srgbClr val="666633"/>
              </a:solidFill>
            </a:endParaRPr>
          </a:p>
        </p:txBody>
      </p:sp>
      <p:sp>
        <p:nvSpPr>
          <p:cNvPr id="11" name="Rectangle 10"/>
          <p:cNvSpPr/>
          <p:nvPr/>
        </p:nvSpPr>
        <p:spPr>
          <a:xfrm>
            <a:off x="9553070" y="2792368"/>
            <a:ext cx="372980" cy="253627"/>
          </a:xfrm>
          <a:prstGeom prst="rect">
            <a:avLst/>
          </a:prstGeom>
          <a:solidFill>
            <a:srgbClr val="8FCD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solidFill>
                <a:srgbClr val="666633"/>
              </a:solidFill>
            </a:endParaRPr>
          </a:p>
        </p:txBody>
      </p:sp>
      <p:sp>
        <p:nvSpPr>
          <p:cNvPr id="12" name="Rectangle 11"/>
          <p:cNvSpPr/>
          <p:nvPr/>
        </p:nvSpPr>
        <p:spPr>
          <a:xfrm>
            <a:off x="9553070" y="3527196"/>
            <a:ext cx="372980" cy="253627"/>
          </a:xfrm>
          <a:prstGeom prst="rect">
            <a:avLst/>
          </a:prstGeom>
          <a:solidFill>
            <a:srgbClr val="E16A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solidFill>
                <a:srgbClr val="666633"/>
              </a:solidFill>
            </a:endParaRPr>
          </a:p>
        </p:txBody>
      </p:sp>
      <p:sp>
        <p:nvSpPr>
          <p:cNvPr id="13" name="Rectangle 12"/>
          <p:cNvSpPr/>
          <p:nvPr/>
        </p:nvSpPr>
        <p:spPr>
          <a:xfrm>
            <a:off x="9553070" y="4305238"/>
            <a:ext cx="372980" cy="253627"/>
          </a:xfrm>
          <a:prstGeom prst="rect">
            <a:avLst/>
          </a:prstGeom>
          <a:solidFill>
            <a:srgbClr val="91875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solidFill>
                <a:srgbClr val="666633"/>
              </a:solidFill>
            </a:endParaRPr>
          </a:p>
        </p:txBody>
      </p:sp>
      <p:sp>
        <p:nvSpPr>
          <p:cNvPr id="14" name="Rectangle 13"/>
          <p:cNvSpPr/>
          <p:nvPr/>
        </p:nvSpPr>
        <p:spPr>
          <a:xfrm>
            <a:off x="9553072" y="5040066"/>
            <a:ext cx="372980" cy="253627"/>
          </a:xfrm>
          <a:prstGeom prst="rect">
            <a:avLst/>
          </a:prstGeom>
          <a:solidFill>
            <a:srgbClr val="EBB9A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solidFill>
                <a:srgbClr val="666633"/>
              </a:solidFill>
            </a:endParaRPr>
          </a:p>
        </p:txBody>
      </p:sp>
    </p:spTree>
    <p:extLst>
      <p:ext uri="{BB962C8B-B14F-4D97-AF65-F5344CB8AC3E}">
        <p14:creationId xmlns:p14="http://schemas.microsoft.com/office/powerpoint/2010/main" val="21196595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icture Placeholder 7"/>
          <p:cNvGraphicFramePr>
            <a:graphicFrameLocks noGrp="1"/>
          </p:cNvGraphicFramePr>
          <p:nvPr>
            <p:ph type="pic" sz="quarter" idx="12"/>
            <p:extLst>
              <p:ext uri="{D42A27DB-BD31-4B8C-83A1-F6EECF244321}">
                <p14:modId xmlns:p14="http://schemas.microsoft.com/office/powerpoint/2010/main" val="4069896407"/>
              </p:ext>
            </p:extLst>
          </p:nvPr>
        </p:nvGraphicFramePr>
        <p:xfrm>
          <a:off x="248662" y="1366051"/>
          <a:ext cx="9693442" cy="508580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450609" y="460676"/>
            <a:ext cx="5290782" cy="707886"/>
          </a:xfrm>
          <a:prstGeom prst="rect">
            <a:avLst/>
          </a:prstGeom>
          <a:noFill/>
        </p:spPr>
        <p:txBody>
          <a:bodyPr wrap="square" rtlCol="0">
            <a:spAutoFit/>
          </a:bodyPr>
          <a:lstStyle/>
          <a:p>
            <a:r>
              <a:rPr lang="en-US" sz="4000" dirty="0" smtClean="0">
                <a:solidFill>
                  <a:srgbClr val="FFFFFF"/>
                </a:solidFill>
              </a:rPr>
              <a:t>Land Cover Change</a:t>
            </a:r>
            <a:endParaRPr lang="en-US" sz="4000" dirty="0">
              <a:solidFill>
                <a:srgbClr val="FFFFFF"/>
              </a:solidFill>
            </a:endParaRPr>
          </a:p>
        </p:txBody>
      </p:sp>
      <p:sp>
        <p:nvSpPr>
          <p:cNvPr id="5" name="TextBox 1"/>
          <p:cNvSpPr txBox="1"/>
          <p:nvPr/>
        </p:nvSpPr>
        <p:spPr>
          <a:xfrm>
            <a:off x="10276973" y="2003663"/>
            <a:ext cx="1915027" cy="245763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350" dirty="0" smtClean="0">
                <a:solidFill>
                  <a:prstClr val="black"/>
                </a:solidFill>
              </a:rPr>
              <a:t>Dead Vegetation</a:t>
            </a:r>
          </a:p>
          <a:p>
            <a:endParaRPr lang="en-US" sz="1350" dirty="0">
              <a:solidFill>
                <a:prstClr val="black"/>
              </a:solidFill>
            </a:endParaRPr>
          </a:p>
          <a:p>
            <a:r>
              <a:rPr lang="en-US" sz="1350" dirty="0" smtClean="0">
                <a:solidFill>
                  <a:prstClr val="black"/>
                </a:solidFill>
              </a:rPr>
              <a:t>Exposed Lakebed</a:t>
            </a:r>
          </a:p>
          <a:p>
            <a:endParaRPr lang="en-US" sz="1350" dirty="0">
              <a:solidFill>
                <a:prstClr val="black"/>
              </a:solidFill>
            </a:endParaRPr>
          </a:p>
          <a:p>
            <a:r>
              <a:rPr lang="en-US" sz="1350" dirty="0" smtClean="0">
                <a:solidFill>
                  <a:prstClr val="black"/>
                </a:solidFill>
              </a:rPr>
              <a:t>Riparian Sediment</a:t>
            </a:r>
          </a:p>
          <a:p>
            <a:endParaRPr lang="en-US" sz="1350" dirty="0">
              <a:solidFill>
                <a:prstClr val="black"/>
              </a:solidFill>
            </a:endParaRPr>
          </a:p>
          <a:p>
            <a:r>
              <a:rPr lang="en-US" sz="1350" dirty="0" smtClean="0">
                <a:solidFill>
                  <a:prstClr val="black"/>
                </a:solidFill>
              </a:rPr>
              <a:t>Riparian Vegetation</a:t>
            </a:r>
          </a:p>
          <a:p>
            <a:endParaRPr lang="en-US" sz="1350" dirty="0">
              <a:solidFill>
                <a:prstClr val="black"/>
              </a:solidFill>
            </a:endParaRPr>
          </a:p>
          <a:p>
            <a:r>
              <a:rPr lang="en-US" sz="1350" dirty="0" smtClean="0">
                <a:solidFill>
                  <a:prstClr val="black"/>
                </a:solidFill>
              </a:rPr>
              <a:t>Water</a:t>
            </a:r>
            <a:endParaRPr lang="en-US" sz="1350" dirty="0">
              <a:solidFill>
                <a:prstClr val="black"/>
              </a:solidFill>
            </a:endParaRPr>
          </a:p>
        </p:txBody>
      </p:sp>
      <p:sp>
        <p:nvSpPr>
          <p:cNvPr id="6" name="Rectangle 5"/>
          <p:cNvSpPr/>
          <p:nvPr/>
        </p:nvSpPr>
        <p:spPr>
          <a:xfrm>
            <a:off x="9932069" y="2009498"/>
            <a:ext cx="372980" cy="253627"/>
          </a:xfrm>
          <a:prstGeom prst="rect">
            <a:avLst/>
          </a:prstGeom>
          <a:solidFill>
            <a:srgbClr val="66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solidFill>
                <a:srgbClr val="666633"/>
              </a:solidFill>
            </a:endParaRPr>
          </a:p>
        </p:txBody>
      </p:sp>
      <p:sp>
        <p:nvSpPr>
          <p:cNvPr id="9" name="Rectangle 8"/>
          <p:cNvSpPr/>
          <p:nvPr/>
        </p:nvSpPr>
        <p:spPr>
          <a:xfrm>
            <a:off x="9932069" y="2418563"/>
            <a:ext cx="372980" cy="25362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solidFill>
                <a:srgbClr val="666633"/>
              </a:solidFill>
            </a:endParaRPr>
          </a:p>
        </p:txBody>
      </p:sp>
      <p:sp>
        <p:nvSpPr>
          <p:cNvPr id="10" name="Rectangle 9"/>
          <p:cNvSpPr/>
          <p:nvPr/>
        </p:nvSpPr>
        <p:spPr>
          <a:xfrm>
            <a:off x="9932069" y="2827628"/>
            <a:ext cx="372980" cy="253627"/>
          </a:xfrm>
          <a:prstGeom prst="rect">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solidFill>
                <a:srgbClr val="666633"/>
              </a:solidFill>
            </a:endParaRPr>
          </a:p>
        </p:txBody>
      </p:sp>
      <p:sp>
        <p:nvSpPr>
          <p:cNvPr id="11" name="Rectangle 10"/>
          <p:cNvSpPr/>
          <p:nvPr/>
        </p:nvSpPr>
        <p:spPr>
          <a:xfrm>
            <a:off x="9942104" y="3264687"/>
            <a:ext cx="372980" cy="253627"/>
          </a:xfrm>
          <a:prstGeom prst="rect">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solidFill>
                <a:srgbClr val="666633"/>
              </a:solidFill>
            </a:endParaRPr>
          </a:p>
        </p:txBody>
      </p:sp>
      <p:sp>
        <p:nvSpPr>
          <p:cNvPr id="12" name="Rectangle 11"/>
          <p:cNvSpPr/>
          <p:nvPr/>
        </p:nvSpPr>
        <p:spPr>
          <a:xfrm>
            <a:off x="9942104" y="3655328"/>
            <a:ext cx="372980" cy="253627"/>
          </a:xfrm>
          <a:prstGeom prst="rect">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solidFill>
                <a:srgbClr val="666633"/>
              </a:solidFill>
            </a:endParaRPr>
          </a:p>
        </p:txBody>
      </p:sp>
    </p:spTree>
    <p:extLst>
      <p:ext uri="{BB962C8B-B14F-4D97-AF65-F5344CB8AC3E}">
        <p14:creationId xmlns:p14="http://schemas.microsoft.com/office/powerpoint/2010/main" val="20739344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334603" y="429932"/>
            <a:ext cx="5522794" cy="707886"/>
          </a:xfrm>
          <a:prstGeom prst="rect">
            <a:avLst/>
          </a:prstGeom>
          <a:noFill/>
        </p:spPr>
        <p:txBody>
          <a:bodyPr wrap="square" rtlCol="0">
            <a:spAutoFit/>
          </a:bodyPr>
          <a:lstStyle/>
          <a:p>
            <a:r>
              <a:rPr lang="en-US" sz="4000" dirty="0" smtClean="0">
                <a:solidFill>
                  <a:schemeClr val="bg1"/>
                </a:solidFill>
              </a:rPr>
              <a:t>Vegetation Change</a:t>
            </a:r>
            <a:endParaRPr lang="en-US" sz="4000" dirty="0">
              <a:solidFill>
                <a:schemeClr val="bg1"/>
              </a:solidFill>
            </a:endParaRPr>
          </a:p>
        </p:txBody>
      </p:sp>
      <p:sp>
        <p:nvSpPr>
          <p:cNvPr id="33" name="AutoShape 3"/>
          <p:cNvSpPr>
            <a:spLocks noChangeAspect="1" noChangeArrowheads="1" noTextEdit="1"/>
          </p:cNvSpPr>
          <p:nvPr/>
        </p:nvSpPr>
        <p:spPr bwMode="auto">
          <a:xfrm>
            <a:off x="6388312" y="2362668"/>
            <a:ext cx="2515093" cy="167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Rectangle 5"/>
          <p:cNvSpPr>
            <a:spLocks noChangeArrowheads="1"/>
          </p:cNvSpPr>
          <p:nvPr/>
        </p:nvSpPr>
        <p:spPr bwMode="auto">
          <a:xfrm>
            <a:off x="6484568" y="2356118"/>
            <a:ext cx="1687645" cy="368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000000"/>
                </a:solidFill>
                <a:effectLst/>
                <a:latin typeface="+mn-lt"/>
              </a:rPr>
              <a:t>1998 - 2016</a:t>
            </a:r>
            <a:endParaRPr kumimoji="0" lang="en-US" altLang="en-US" sz="2400" b="0" i="0" u="none" strike="noStrike" cap="none" normalizeH="0" baseline="0" dirty="0" smtClean="0">
              <a:ln>
                <a:noFill/>
              </a:ln>
              <a:solidFill>
                <a:schemeClr val="tx1"/>
              </a:solidFill>
              <a:effectLst/>
              <a:latin typeface="+mn-lt"/>
            </a:endParaRPr>
          </a:p>
        </p:txBody>
      </p:sp>
      <p:sp>
        <p:nvSpPr>
          <p:cNvPr id="35" name="Rectangle 6"/>
          <p:cNvSpPr>
            <a:spLocks noChangeArrowheads="1"/>
          </p:cNvSpPr>
          <p:nvPr/>
        </p:nvSpPr>
        <p:spPr bwMode="auto">
          <a:xfrm>
            <a:off x="6497667" y="3323293"/>
            <a:ext cx="561093" cy="281638"/>
          </a:xfrm>
          <a:prstGeom prst="rect">
            <a:avLst/>
          </a:prstGeom>
          <a:solidFill>
            <a:srgbClr val="FF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 name="Rectangle 7"/>
          <p:cNvSpPr>
            <a:spLocks noChangeArrowheads="1"/>
          </p:cNvSpPr>
          <p:nvPr/>
        </p:nvSpPr>
        <p:spPr bwMode="auto">
          <a:xfrm>
            <a:off x="6497667" y="3323293"/>
            <a:ext cx="561093" cy="281638"/>
          </a:xfrm>
          <a:prstGeom prst="rect">
            <a:avLst/>
          </a:prstGeom>
          <a:noFill/>
          <a:ln w="12700">
            <a:solidFill>
              <a:srgbClr val="6E6E6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Rectangle 8"/>
          <p:cNvSpPr>
            <a:spLocks noChangeArrowheads="1"/>
          </p:cNvSpPr>
          <p:nvPr/>
        </p:nvSpPr>
        <p:spPr bwMode="auto">
          <a:xfrm>
            <a:off x="7159189" y="3322129"/>
            <a:ext cx="17953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rgbClr val="000000"/>
                </a:solidFill>
                <a:effectLst/>
                <a:latin typeface="+mn-lt"/>
              </a:rPr>
              <a:t>Cumulative</a:t>
            </a:r>
            <a:r>
              <a:rPr kumimoji="0" lang="en-US" altLang="en-US" b="0" i="0" u="none" strike="noStrike" cap="none" normalizeH="0" dirty="0" smtClean="0">
                <a:ln>
                  <a:noFill/>
                </a:ln>
                <a:solidFill>
                  <a:srgbClr val="000000"/>
                </a:solidFill>
                <a:effectLst/>
                <a:latin typeface="+mn-lt"/>
              </a:rPr>
              <a:t> Loss</a:t>
            </a:r>
            <a:endParaRPr kumimoji="0" lang="en-US" altLang="en-US" b="0" i="0" u="none" strike="noStrike" cap="none" normalizeH="0" baseline="0" dirty="0" smtClean="0">
              <a:ln>
                <a:noFill/>
              </a:ln>
              <a:solidFill>
                <a:schemeClr val="tx1"/>
              </a:solidFill>
              <a:effectLst/>
              <a:latin typeface="+mn-lt"/>
            </a:endParaRPr>
          </a:p>
        </p:txBody>
      </p:sp>
      <p:sp>
        <p:nvSpPr>
          <p:cNvPr id="38" name="Rectangle 9"/>
          <p:cNvSpPr>
            <a:spLocks noChangeArrowheads="1"/>
          </p:cNvSpPr>
          <p:nvPr/>
        </p:nvSpPr>
        <p:spPr bwMode="auto">
          <a:xfrm>
            <a:off x="6497667" y="2875729"/>
            <a:ext cx="561093" cy="281638"/>
          </a:xfrm>
          <a:prstGeom prst="rect">
            <a:avLst/>
          </a:prstGeom>
          <a:solidFill>
            <a:srgbClr val="38A8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 name="Rectangle 10"/>
          <p:cNvSpPr>
            <a:spLocks noChangeArrowheads="1"/>
          </p:cNvSpPr>
          <p:nvPr/>
        </p:nvSpPr>
        <p:spPr bwMode="auto">
          <a:xfrm>
            <a:off x="6497667" y="2875729"/>
            <a:ext cx="561093" cy="281638"/>
          </a:xfrm>
          <a:prstGeom prst="rect">
            <a:avLst/>
          </a:prstGeom>
          <a:noFill/>
          <a:ln w="12700">
            <a:solidFill>
              <a:srgbClr val="6E6E6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Rectangle 11"/>
          <p:cNvSpPr>
            <a:spLocks noChangeArrowheads="1"/>
          </p:cNvSpPr>
          <p:nvPr/>
        </p:nvSpPr>
        <p:spPr bwMode="auto">
          <a:xfrm>
            <a:off x="7159189" y="2862533"/>
            <a:ext cx="190436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smtClean="0">
                <a:solidFill>
                  <a:srgbClr val="000000"/>
                </a:solidFill>
                <a:latin typeface="+mn-lt"/>
              </a:rPr>
              <a:t>Cumulative Gain</a:t>
            </a:r>
            <a:endParaRPr kumimoji="0" lang="en-US" altLang="en-US" b="0" i="0" u="none" strike="noStrike" cap="none" normalizeH="0" baseline="0" dirty="0" smtClean="0">
              <a:ln>
                <a:noFill/>
              </a:ln>
              <a:solidFill>
                <a:schemeClr val="tx1"/>
              </a:solidFill>
              <a:effectLst/>
              <a:latin typeface="+mn-lt"/>
            </a:endParaRPr>
          </a:p>
        </p:txBody>
      </p:sp>
      <p:sp>
        <p:nvSpPr>
          <p:cNvPr id="41" name="Rectangle 12"/>
          <p:cNvSpPr>
            <a:spLocks noChangeArrowheads="1"/>
          </p:cNvSpPr>
          <p:nvPr/>
        </p:nvSpPr>
        <p:spPr bwMode="auto">
          <a:xfrm>
            <a:off x="6497667" y="3755574"/>
            <a:ext cx="561093" cy="281638"/>
          </a:xfrm>
          <a:prstGeom prst="rect">
            <a:avLst/>
          </a:prstGeom>
          <a:solidFill>
            <a:srgbClr val="E6E6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 name="Rectangle 13"/>
          <p:cNvSpPr>
            <a:spLocks noChangeArrowheads="1"/>
          </p:cNvSpPr>
          <p:nvPr/>
        </p:nvSpPr>
        <p:spPr bwMode="auto">
          <a:xfrm>
            <a:off x="6497667" y="3755574"/>
            <a:ext cx="561093" cy="281638"/>
          </a:xfrm>
          <a:prstGeom prst="rect">
            <a:avLst/>
          </a:prstGeom>
          <a:noFill/>
          <a:ln w="12700">
            <a:solidFill>
              <a:srgbClr val="6E6E6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Rectangle 14"/>
          <p:cNvSpPr>
            <a:spLocks noChangeArrowheads="1"/>
          </p:cNvSpPr>
          <p:nvPr/>
        </p:nvSpPr>
        <p:spPr bwMode="auto">
          <a:xfrm>
            <a:off x="7171221" y="3754410"/>
            <a:ext cx="24477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smtClean="0">
                <a:solidFill>
                  <a:srgbClr val="000000"/>
                </a:solidFill>
                <a:latin typeface="+mn-lt"/>
              </a:rPr>
              <a:t>Intermediate Change</a:t>
            </a:r>
            <a:endParaRPr kumimoji="0" lang="en-US" altLang="en-US" b="0" i="0" u="none" strike="noStrike" cap="none" normalizeH="0" baseline="0" dirty="0" smtClean="0">
              <a:ln>
                <a:noFill/>
              </a:ln>
              <a:solidFill>
                <a:schemeClr val="tx1"/>
              </a:solidFill>
              <a:effectLst/>
              <a:latin typeface="+mn-lt"/>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2743" t="7182" r="38840" b="50258"/>
          <a:stretch/>
        </p:blipFill>
        <p:spPr>
          <a:xfrm>
            <a:off x="1782601" y="1443573"/>
            <a:ext cx="4603819" cy="5237347"/>
          </a:xfrm>
          <a:prstGeom prst="rect">
            <a:avLst/>
          </a:prstGeom>
        </p:spPr>
      </p:pic>
      <p:sp>
        <p:nvSpPr>
          <p:cNvPr id="7" name="Rectangle 6"/>
          <p:cNvSpPr/>
          <p:nvPr/>
        </p:nvSpPr>
        <p:spPr>
          <a:xfrm>
            <a:off x="1934525" y="1402698"/>
            <a:ext cx="1269241" cy="19068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35235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36700" y="431800"/>
            <a:ext cx="9118600" cy="707886"/>
          </a:xfrm>
          <a:prstGeom prst="rect">
            <a:avLst/>
          </a:prstGeom>
          <a:noFill/>
        </p:spPr>
        <p:txBody>
          <a:bodyPr wrap="square" rtlCol="0">
            <a:spAutoFit/>
          </a:bodyPr>
          <a:lstStyle/>
          <a:p>
            <a:pPr algn="ctr"/>
            <a:r>
              <a:rPr lang="en-US" sz="4000" dirty="0" smtClean="0">
                <a:solidFill>
                  <a:schemeClr val="bg1"/>
                </a:solidFill>
              </a:rPr>
              <a:t>Accuracy Assessment</a:t>
            </a:r>
            <a:endParaRPr lang="en-US" sz="4000" dirty="0">
              <a:solidFill>
                <a:schemeClr val="bg1"/>
              </a:solidFill>
            </a:endParaRPr>
          </a:p>
        </p:txBody>
      </p:sp>
      <p:sp>
        <p:nvSpPr>
          <p:cNvPr id="7" name="TextBox 6"/>
          <p:cNvSpPr txBox="1"/>
          <p:nvPr/>
        </p:nvSpPr>
        <p:spPr>
          <a:xfrm>
            <a:off x="287311" y="6332804"/>
            <a:ext cx="11617377" cy="369332"/>
          </a:xfrm>
          <a:prstGeom prst="rect">
            <a:avLst/>
          </a:prstGeom>
          <a:noFill/>
        </p:spPr>
        <p:txBody>
          <a:bodyPr wrap="square" rtlCol="0">
            <a:spAutoFit/>
          </a:bodyPr>
          <a:lstStyle/>
          <a:p>
            <a:r>
              <a:rPr lang="en-US" dirty="0" smtClean="0"/>
              <a:t>* Riparian refers to Riparian Vegetation, Riparian Sediment, Dead Vegetation, and Exposed Lake Bed</a:t>
            </a:r>
            <a:endParaRPr lang="en-US" dirty="0"/>
          </a:p>
        </p:txBody>
      </p:sp>
      <p:sp>
        <p:nvSpPr>
          <p:cNvPr id="8" name="TextBox 7"/>
          <p:cNvSpPr txBox="1"/>
          <p:nvPr/>
        </p:nvSpPr>
        <p:spPr>
          <a:xfrm>
            <a:off x="850036" y="1481510"/>
            <a:ext cx="5048177" cy="1138773"/>
          </a:xfrm>
          <a:prstGeom prst="rect">
            <a:avLst/>
          </a:prstGeom>
          <a:noFill/>
        </p:spPr>
        <p:txBody>
          <a:bodyPr wrap="none" rtlCol="0">
            <a:spAutoFit/>
          </a:bodyPr>
          <a:lstStyle/>
          <a:p>
            <a:r>
              <a:rPr lang="en-US" sz="2400" b="1" dirty="0" smtClean="0"/>
              <a:t>Water Feature Extraction</a:t>
            </a:r>
          </a:p>
          <a:p>
            <a:r>
              <a:rPr lang="en-US" sz="2000" dirty="0" smtClean="0"/>
              <a:t>Assessed in 1998, 2003, 2007, 2011, 2016</a:t>
            </a:r>
            <a:endParaRPr lang="en-US" sz="2000" dirty="0"/>
          </a:p>
          <a:p>
            <a:r>
              <a:rPr lang="en-US" sz="2400" b="1" dirty="0" smtClean="0"/>
              <a:t> </a:t>
            </a:r>
            <a:endParaRPr lang="en-US" sz="2400" b="1" dirty="0"/>
          </a:p>
        </p:txBody>
      </p:sp>
      <p:graphicFrame>
        <p:nvGraphicFramePr>
          <p:cNvPr id="2" name="Table 1"/>
          <p:cNvGraphicFramePr>
            <a:graphicFrameLocks noGrp="1"/>
          </p:cNvGraphicFramePr>
          <p:nvPr>
            <p:extLst>
              <p:ext uri="{D42A27DB-BD31-4B8C-83A1-F6EECF244321}">
                <p14:modId xmlns:p14="http://schemas.microsoft.com/office/powerpoint/2010/main" val="3114260684"/>
              </p:ext>
            </p:extLst>
          </p:nvPr>
        </p:nvGraphicFramePr>
        <p:xfrm>
          <a:off x="938072" y="2214053"/>
          <a:ext cx="2552700" cy="1854200"/>
        </p:xfrm>
        <a:graphic>
          <a:graphicData uri="http://schemas.openxmlformats.org/drawingml/2006/table">
            <a:tbl>
              <a:tblPr firstRow="1" bandRow="1">
                <a:tableStyleId>{073A0DAA-6AF3-43AB-8588-CEC1D06C72B9}</a:tableStyleId>
              </a:tblPr>
              <a:tblGrid>
                <a:gridCol w="1689100"/>
                <a:gridCol w="863600"/>
              </a:tblGrid>
              <a:tr h="370840">
                <a:tc>
                  <a:txBody>
                    <a:bodyPr/>
                    <a:lstStyle/>
                    <a:p>
                      <a:pPr algn="ctr"/>
                      <a:r>
                        <a:rPr lang="en-US" dirty="0" smtClean="0"/>
                        <a:t>Final Mask</a:t>
                      </a:r>
                      <a:endParaRPr lang="en-US" dirty="0"/>
                    </a:p>
                  </a:txBody>
                  <a:tcPr/>
                </a:tc>
                <a:tc>
                  <a:txBody>
                    <a:bodyPr/>
                    <a:lstStyle/>
                    <a:p>
                      <a:r>
                        <a:rPr lang="en-US" dirty="0" smtClean="0"/>
                        <a:t>98.8%</a:t>
                      </a:r>
                      <a:endParaRPr lang="en-US" dirty="0"/>
                    </a:p>
                  </a:txBody>
                  <a:tcPr/>
                </a:tc>
              </a:tr>
              <a:tr h="370840">
                <a:tc>
                  <a:txBody>
                    <a:bodyPr/>
                    <a:lstStyle/>
                    <a:p>
                      <a:pPr algn="ctr"/>
                      <a:r>
                        <a:rPr lang="en-US" dirty="0" smtClean="0"/>
                        <a:t>NDVI </a:t>
                      </a:r>
                      <a:endParaRPr lang="en-US" dirty="0"/>
                    </a:p>
                  </a:txBody>
                  <a:tcPr/>
                </a:tc>
                <a:tc>
                  <a:txBody>
                    <a:bodyPr/>
                    <a:lstStyle/>
                    <a:p>
                      <a:r>
                        <a:rPr lang="en-US" dirty="0" smtClean="0"/>
                        <a:t>98.4%</a:t>
                      </a:r>
                      <a:endParaRPr lang="en-US" dirty="0"/>
                    </a:p>
                  </a:txBody>
                  <a:tcPr/>
                </a:tc>
              </a:tr>
              <a:tr h="370840">
                <a:tc>
                  <a:txBody>
                    <a:bodyPr/>
                    <a:lstStyle/>
                    <a:p>
                      <a:pPr algn="ctr"/>
                      <a:r>
                        <a:rPr lang="en-US" dirty="0" smtClean="0"/>
                        <a:t>NDWI</a:t>
                      </a:r>
                      <a:endParaRPr lang="en-US" dirty="0"/>
                    </a:p>
                  </a:txBody>
                  <a:tcPr/>
                </a:tc>
                <a:tc>
                  <a:txBody>
                    <a:bodyPr/>
                    <a:lstStyle/>
                    <a:p>
                      <a:r>
                        <a:rPr lang="en-US" dirty="0" smtClean="0"/>
                        <a:t>98.6%</a:t>
                      </a:r>
                      <a:endParaRPr lang="en-US" dirty="0"/>
                    </a:p>
                  </a:txBody>
                  <a:tcPr/>
                </a:tc>
              </a:tr>
              <a:tr h="370840">
                <a:tc>
                  <a:txBody>
                    <a:bodyPr/>
                    <a:lstStyle/>
                    <a:p>
                      <a:pPr algn="ctr"/>
                      <a:r>
                        <a:rPr lang="en-US" dirty="0" smtClean="0"/>
                        <a:t>MNDWI</a:t>
                      </a:r>
                      <a:endParaRPr lang="en-US" dirty="0"/>
                    </a:p>
                  </a:txBody>
                  <a:tcPr/>
                </a:tc>
                <a:tc>
                  <a:txBody>
                    <a:bodyPr/>
                    <a:lstStyle/>
                    <a:p>
                      <a:r>
                        <a:rPr lang="en-US" dirty="0" smtClean="0"/>
                        <a:t>98.6%</a:t>
                      </a:r>
                      <a:endParaRPr lang="en-US" dirty="0"/>
                    </a:p>
                  </a:txBody>
                  <a:tcPr/>
                </a:tc>
              </a:tr>
              <a:tr h="370840">
                <a:tc>
                  <a:txBody>
                    <a:bodyPr/>
                    <a:lstStyle/>
                    <a:p>
                      <a:pPr algn="ctr"/>
                      <a:r>
                        <a:rPr lang="en-US" dirty="0" smtClean="0"/>
                        <a:t>Classification</a:t>
                      </a:r>
                      <a:endParaRPr lang="en-US" dirty="0"/>
                    </a:p>
                  </a:txBody>
                  <a:tcPr/>
                </a:tc>
                <a:tc>
                  <a:txBody>
                    <a:bodyPr/>
                    <a:lstStyle/>
                    <a:p>
                      <a:r>
                        <a:rPr lang="en-US" dirty="0" smtClean="0"/>
                        <a:t>99.4%</a:t>
                      </a:r>
                      <a:endParaRPr lang="en-US" dirty="0"/>
                    </a:p>
                  </a:txBody>
                  <a:tcPr/>
                </a:tc>
              </a:tr>
            </a:tbl>
          </a:graphicData>
        </a:graphic>
      </p:graphicFrame>
      <p:sp>
        <p:nvSpPr>
          <p:cNvPr id="11" name="TextBox 10"/>
          <p:cNvSpPr txBox="1"/>
          <p:nvPr/>
        </p:nvSpPr>
        <p:spPr>
          <a:xfrm>
            <a:off x="6374536" y="1481040"/>
            <a:ext cx="3959738" cy="1569660"/>
          </a:xfrm>
          <a:prstGeom prst="rect">
            <a:avLst/>
          </a:prstGeom>
          <a:noFill/>
        </p:spPr>
        <p:txBody>
          <a:bodyPr wrap="none" rtlCol="0">
            <a:spAutoFit/>
          </a:bodyPr>
          <a:lstStyle/>
          <a:p>
            <a:r>
              <a:rPr lang="en-US" sz="2400" b="1" dirty="0" smtClean="0"/>
              <a:t>Land Cover Classification</a:t>
            </a:r>
          </a:p>
          <a:p>
            <a:r>
              <a:rPr lang="en-US" sz="2000" dirty="0" smtClean="0"/>
              <a:t>1998 Accuracy Assessment</a:t>
            </a:r>
            <a:r>
              <a:rPr lang="en-US" sz="2400" b="1" dirty="0" smtClean="0"/>
              <a:t> </a:t>
            </a:r>
          </a:p>
          <a:p>
            <a:endParaRPr lang="en-US" sz="2400" b="1" dirty="0"/>
          </a:p>
          <a:p>
            <a:r>
              <a:rPr lang="en-US" sz="2400" b="1" dirty="0" smtClean="0"/>
              <a:t> </a:t>
            </a:r>
            <a:endParaRPr lang="en-US" sz="2400" b="1" dirty="0"/>
          </a:p>
        </p:txBody>
      </p:sp>
      <p:graphicFrame>
        <p:nvGraphicFramePr>
          <p:cNvPr id="12" name="Table 11"/>
          <p:cNvGraphicFramePr>
            <a:graphicFrameLocks noGrp="1"/>
          </p:cNvGraphicFramePr>
          <p:nvPr>
            <p:extLst>
              <p:ext uri="{D42A27DB-BD31-4B8C-83A1-F6EECF244321}">
                <p14:modId xmlns:p14="http://schemas.microsoft.com/office/powerpoint/2010/main" val="2450013861"/>
              </p:ext>
            </p:extLst>
          </p:nvPr>
        </p:nvGraphicFramePr>
        <p:xfrm>
          <a:off x="6472610" y="2265870"/>
          <a:ext cx="3861664" cy="2661920"/>
        </p:xfrm>
        <a:graphic>
          <a:graphicData uri="http://schemas.openxmlformats.org/drawingml/2006/table">
            <a:tbl>
              <a:tblPr firstRow="1" bandRow="1">
                <a:tableStyleId>{073A0DAA-6AF3-43AB-8588-CEC1D06C72B9}</a:tableStyleId>
              </a:tblPr>
              <a:tblGrid>
                <a:gridCol w="2555231"/>
                <a:gridCol w="1306433"/>
              </a:tblGrid>
              <a:tr h="370840">
                <a:tc>
                  <a:txBody>
                    <a:bodyPr/>
                    <a:lstStyle/>
                    <a:p>
                      <a:pPr algn="ctr"/>
                      <a:r>
                        <a:rPr lang="en-US" dirty="0" smtClean="0"/>
                        <a:t>Average</a:t>
                      </a:r>
                      <a:r>
                        <a:rPr lang="en-US" baseline="0" dirty="0" smtClean="0"/>
                        <a:t> Accuracy</a:t>
                      </a:r>
                      <a:endParaRPr lang="en-US" dirty="0"/>
                    </a:p>
                  </a:txBody>
                  <a:tcPr/>
                </a:tc>
                <a:tc>
                  <a:txBody>
                    <a:bodyPr/>
                    <a:lstStyle/>
                    <a:p>
                      <a:r>
                        <a:rPr lang="en-US" dirty="0" smtClean="0"/>
                        <a:t>95.1%</a:t>
                      </a:r>
                      <a:endParaRPr lang="en-US" dirty="0"/>
                    </a:p>
                  </a:txBody>
                  <a:tcPr/>
                </a:tc>
              </a:tr>
              <a:tr h="370840">
                <a:tc>
                  <a:txBody>
                    <a:bodyPr/>
                    <a:lstStyle/>
                    <a:p>
                      <a:pPr algn="ctr"/>
                      <a:r>
                        <a:rPr lang="en-US" dirty="0" smtClean="0"/>
                        <a:t>Producer’s Accuracy</a:t>
                      </a:r>
                      <a:endParaRPr lang="en-US" dirty="0"/>
                    </a:p>
                  </a:txBody>
                  <a:tcPr/>
                </a:tc>
                <a:tc>
                  <a:txBody>
                    <a:bodyPr/>
                    <a:lstStyle/>
                    <a:p>
                      <a:r>
                        <a:rPr lang="en-US" dirty="0" smtClean="0"/>
                        <a:t>80.1%</a:t>
                      </a:r>
                      <a:endParaRPr lang="en-US" dirty="0"/>
                    </a:p>
                  </a:txBody>
                  <a:tcPr/>
                </a:tc>
              </a:tr>
              <a:tr h="370840">
                <a:tc>
                  <a:txBody>
                    <a:bodyPr/>
                    <a:lstStyle/>
                    <a:p>
                      <a:pPr algn="ctr"/>
                      <a:r>
                        <a:rPr lang="en-US" dirty="0" smtClean="0"/>
                        <a:t>Consumer’s Accuracy</a:t>
                      </a:r>
                      <a:endParaRPr lang="en-US" dirty="0"/>
                    </a:p>
                  </a:txBody>
                  <a:tcPr/>
                </a:tc>
                <a:tc>
                  <a:txBody>
                    <a:bodyPr/>
                    <a:lstStyle/>
                    <a:p>
                      <a:r>
                        <a:rPr lang="en-US" dirty="0" smtClean="0"/>
                        <a:t>85.2%</a:t>
                      </a:r>
                      <a:endParaRPr lang="en-US" dirty="0"/>
                    </a:p>
                  </a:txBody>
                  <a:tcPr/>
                </a:tc>
              </a:tr>
              <a:tr h="370840">
                <a:tc>
                  <a:txBody>
                    <a:bodyPr/>
                    <a:lstStyle/>
                    <a:p>
                      <a:pPr algn="ctr"/>
                      <a:r>
                        <a:rPr lang="en-US" dirty="0" smtClean="0"/>
                        <a:t>Riparian Producer’s Accuracy</a:t>
                      </a:r>
                      <a:endParaRPr lang="en-US" dirty="0"/>
                    </a:p>
                  </a:txBody>
                  <a:tcPr/>
                </a:tc>
                <a:tc>
                  <a:txBody>
                    <a:bodyPr/>
                    <a:lstStyle/>
                    <a:p>
                      <a:r>
                        <a:rPr lang="en-US" dirty="0" smtClean="0"/>
                        <a:t>62.4%</a:t>
                      </a:r>
                      <a:endParaRPr lang="en-US" dirty="0"/>
                    </a:p>
                  </a:txBody>
                  <a:tcPr/>
                </a:tc>
              </a:tr>
              <a:tr h="370840">
                <a:tc>
                  <a:txBody>
                    <a:bodyPr/>
                    <a:lstStyle/>
                    <a:p>
                      <a:pPr algn="ctr"/>
                      <a:r>
                        <a:rPr lang="en-US" dirty="0" smtClean="0"/>
                        <a:t>Riparian Consumer’s Accuracy</a:t>
                      </a:r>
                      <a:endParaRPr lang="en-US" dirty="0"/>
                    </a:p>
                  </a:txBody>
                  <a:tcPr/>
                </a:tc>
                <a:tc>
                  <a:txBody>
                    <a:bodyPr/>
                    <a:lstStyle/>
                    <a:p>
                      <a:r>
                        <a:rPr lang="en-US" dirty="0" smtClean="0"/>
                        <a:t>72.9%</a:t>
                      </a:r>
                      <a:endParaRPr lang="en-US" dirty="0"/>
                    </a:p>
                  </a:txBody>
                  <a:tcPr/>
                </a:tc>
              </a:tr>
            </a:tbl>
          </a:graphicData>
        </a:graphic>
      </p:graphicFrame>
      <p:sp>
        <p:nvSpPr>
          <p:cNvPr id="3" name="TextBox 2"/>
          <p:cNvSpPr txBox="1"/>
          <p:nvPr/>
        </p:nvSpPr>
        <p:spPr>
          <a:xfrm>
            <a:off x="850035" y="4093305"/>
            <a:ext cx="3820277" cy="1200329"/>
          </a:xfrm>
          <a:prstGeom prst="rect">
            <a:avLst/>
          </a:prstGeom>
          <a:noFill/>
        </p:spPr>
        <p:txBody>
          <a:bodyPr wrap="square" rtlCol="0">
            <a:spAutoFit/>
          </a:bodyPr>
          <a:lstStyle/>
          <a:p>
            <a:pPr marL="341313" indent="-341313">
              <a:spcBef>
                <a:spcPts val="200"/>
              </a:spcBef>
              <a:buClr>
                <a:srgbClr val="73A9DB"/>
              </a:buClr>
              <a:buFont typeface="Webdings" panose="05030102010509060703" pitchFamily="18" charset="2"/>
              <a:buChar char="4"/>
            </a:pPr>
            <a:r>
              <a:rPr lang="en-US" dirty="0" smtClean="0">
                <a:solidFill>
                  <a:srgbClr val="E7E6E6">
                    <a:lumMod val="50000"/>
                  </a:srgbClr>
                </a:solidFill>
              </a:rPr>
              <a:t>“True Value” areas selected for water and non-water</a:t>
            </a:r>
            <a:r>
              <a:rPr lang="en-US" dirty="0">
                <a:solidFill>
                  <a:srgbClr val="E7E6E6">
                    <a:lumMod val="50000"/>
                  </a:srgbClr>
                </a:solidFill>
              </a:rPr>
              <a:t> </a:t>
            </a:r>
            <a:r>
              <a:rPr lang="en-US" dirty="0" smtClean="0">
                <a:solidFill>
                  <a:srgbClr val="E7E6E6">
                    <a:lumMod val="50000"/>
                  </a:srgbClr>
                </a:solidFill>
              </a:rPr>
              <a:t>in 1998, 2003, 2007, 2011, and 2016</a:t>
            </a:r>
            <a:endParaRPr lang="en-US" dirty="0"/>
          </a:p>
        </p:txBody>
      </p:sp>
      <p:sp>
        <p:nvSpPr>
          <p:cNvPr id="13" name="TextBox 12"/>
          <p:cNvSpPr txBox="1"/>
          <p:nvPr/>
        </p:nvSpPr>
        <p:spPr>
          <a:xfrm>
            <a:off x="6388100" y="4902135"/>
            <a:ext cx="4267200" cy="948978"/>
          </a:xfrm>
          <a:prstGeom prst="rect">
            <a:avLst/>
          </a:prstGeom>
          <a:noFill/>
        </p:spPr>
        <p:txBody>
          <a:bodyPr wrap="square" rtlCol="0">
            <a:spAutoFit/>
          </a:bodyPr>
          <a:lstStyle/>
          <a:p>
            <a:pPr marL="341313" indent="-341313">
              <a:spcBef>
                <a:spcPts val="200"/>
              </a:spcBef>
              <a:buClr>
                <a:srgbClr val="73A9DB"/>
              </a:buClr>
              <a:buFont typeface="Webdings" panose="05030102010509060703" pitchFamily="18" charset="2"/>
              <a:buChar char="4"/>
            </a:pPr>
            <a:r>
              <a:rPr lang="en-US" dirty="0" smtClean="0">
                <a:solidFill>
                  <a:srgbClr val="E7E6E6">
                    <a:lumMod val="50000"/>
                  </a:srgbClr>
                </a:solidFill>
              </a:rPr>
              <a:t>“True Value” areas selected for every land cover type</a:t>
            </a:r>
          </a:p>
          <a:p>
            <a:pPr marL="341313" indent="-341313">
              <a:spcBef>
                <a:spcPts val="200"/>
              </a:spcBef>
              <a:buClr>
                <a:srgbClr val="73A9DB"/>
              </a:buClr>
              <a:buFont typeface="Webdings" panose="05030102010509060703" pitchFamily="18" charset="2"/>
              <a:buChar char="4"/>
            </a:pPr>
            <a:r>
              <a:rPr lang="en-US" dirty="0" smtClean="0">
                <a:solidFill>
                  <a:srgbClr val="E7E6E6">
                    <a:lumMod val="50000"/>
                  </a:srgbClr>
                </a:solidFill>
              </a:rPr>
              <a:t>Trained on ~90%, tested on ~10%</a:t>
            </a:r>
            <a:endParaRPr lang="en-US" dirty="0"/>
          </a:p>
        </p:txBody>
      </p:sp>
    </p:spTree>
    <p:extLst>
      <p:ext uri="{BB962C8B-B14F-4D97-AF65-F5344CB8AC3E}">
        <p14:creationId xmlns:p14="http://schemas.microsoft.com/office/powerpoint/2010/main" val="42102519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400978" y="1184323"/>
            <a:ext cx="6073846" cy="4780280"/>
          </a:xfrm>
        </p:spPr>
        <p:txBody>
          <a:bodyPr>
            <a:normAutofit/>
          </a:bodyPr>
          <a:lstStyle/>
          <a:p>
            <a:endParaRPr lang="en-US" sz="2400" b="1" dirty="0" smtClean="0"/>
          </a:p>
          <a:p>
            <a:pPr marL="342900" indent="-342900">
              <a:buClr>
                <a:srgbClr val="548BD3"/>
              </a:buClr>
              <a:buFont typeface="Webdings" panose="05030102010509060703" pitchFamily="18" charset="2"/>
              <a:buChar char=""/>
            </a:pPr>
            <a:endParaRPr lang="en-US" dirty="0" smtClean="0"/>
          </a:p>
          <a:p>
            <a:pPr marL="342900" indent="-342900">
              <a:buClr>
                <a:srgbClr val="548BD3"/>
              </a:buClr>
              <a:buFont typeface="Webdings" panose="05030102010509060703" pitchFamily="18" charset="2"/>
              <a:buChar char=""/>
            </a:pPr>
            <a:r>
              <a:rPr lang="en-US" dirty="0" smtClean="0"/>
              <a:t>Water surface area decrease correlates closely with drought measurements.</a:t>
            </a:r>
          </a:p>
          <a:p>
            <a:pPr>
              <a:buClr>
                <a:srgbClr val="548BD3"/>
              </a:buClr>
            </a:pPr>
            <a:endParaRPr lang="en-US" dirty="0" smtClean="0"/>
          </a:p>
          <a:p>
            <a:pPr marL="342900" indent="-342900">
              <a:buClr>
                <a:srgbClr val="548BD3"/>
              </a:buClr>
              <a:buFont typeface="Webdings" panose="05030102010509060703" pitchFamily="18" charset="2"/>
              <a:buChar char=""/>
            </a:pPr>
            <a:r>
              <a:rPr lang="en-US" dirty="0" smtClean="0"/>
              <a:t>Changes in water surface extent alter the riparian ecosystem.</a:t>
            </a:r>
            <a:endParaRPr lang="en-US" dirty="0"/>
          </a:p>
          <a:p>
            <a:endParaRPr lang="en-US" dirty="0" smtClean="0"/>
          </a:p>
        </p:txBody>
      </p:sp>
      <p:sp>
        <p:nvSpPr>
          <p:cNvPr id="6" name="TextBox 5"/>
          <p:cNvSpPr txBox="1"/>
          <p:nvPr/>
        </p:nvSpPr>
        <p:spPr>
          <a:xfrm>
            <a:off x="1549805" y="465827"/>
            <a:ext cx="9070158" cy="707886"/>
          </a:xfrm>
          <a:prstGeom prst="rect">
            <a:avLst/>
          </a:prstGeom>
          <a:noFill/>
        </p:spPr>
        <p:txBody>
          <a:bodyPr wrap="square" rtlCol="0">
            <a:spAutoFit/>
          </a:bodyPr>
          <a:lstStyle/>
          <a:p>
            <a:pPr algn="ctr"/>
            <a:r>
              <a:rPr lang="en-US" sz="4000" dirty="0" smtClean="0">
                <a:solidFill>
                  <a:schemeClr val="bg1"/>
                </a:solidFill>
              </a:rPr>
              <a:t>Conclusions</a:t>
            </a:r>
            <a:endParaRPr lang="en-US" sz="4000" dirty="0">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944" y="1705595"/>
            <a:ext cx="4079151" cy="246788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944" y="4452743"/>
            <a:ext cx="10779880" cy="1981137"/>
          </a:xfrm>
          <a:prstGeom prst="rect">
            <a:avLst/>
          </a:prstGeom>
        </p:spPr>
      </p:pic>
      <p:sp>
        <p:nvSpPr>
          <p:cNvPr id="7" name="TextBox 6"/>
          <p:cNvSpPr txBox="1"/>
          <p:nvPr/>
        </p:nvSpPr>
        <p:spPr>
          <a:xfrm>
            <a:off x="8735192" y="6436142"/>
            <a:ext cx="2739632" cy="276999"/>
          </a:xfrm>
          <a:prstGeom prst="rect">
            <a:avLst/>
          </a:prstGeom>
          <a:noFill/>
        </p:spPr>
        <p:txBody>
          <a:bodyPr wrap="square" rtlCol="0">
            <a:spAutoFit/>
          </a:bodyPr>
          <a:lstStyle/>
          <a:p>
            <a:r>
              <a:rPr lang="en-US" sz="1200" dirty="0" smtClean="0"/>
              <a:t>Image Credit: US Drought Monitor</a:t>
            </a:r>
            <a:endParaRPr lang="en-US" sz="1200" dirty="0"/>
          </a:p>
        </p:txBody>
      </p:sp>
      <p:grpSp>
        <p:nvGrpSpPr>
          <p:cNvPr id="8" name="Group 7"/>
          <p:cNvGrpSpPr/>
          <p:nvPr/>
        </p:nvGrpSpPr>
        <p:grpSpPr>
          <a:xfrm>
            <a:off x="694944" y="1705595"/>
            <a:ext cx="4665711" cy="2472897"/>
            <a:chOff x="5711839" y="1562085"/>
            <a:chExt cx="4665711" cy="2472897"/>
          </a:xfrm>
        </p:grpSpPr>
        <p:pic>
          <p:nvPicPr>
            <p:cNvPr id="1026" name="Picture 2" descr="Image result for grand canyon water moab landscape greenery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1839" y="1562085"/>
              <a:ext cx="4401152" cy="247289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847464" y="3706467"/>
              <a:ext cx="2530086" cy="276999"/>
            </a:xfrm>
            <a:prstGeom prst="rect">
              <a:avLst/>
            </a:prstGeom>
            <a:noFill/>
          </p:spPr>
          <p:txBody>
            <a:bodyPr wrap="square" rtlCol="0">
              <a:spAutoFit/>
            </a:bodyPr>
            <a:lstStyle/>
            <a:p>
              <a:r>
                <a:rPr lang="en-US" sz="1200" dirty="0" smtClean="0">
                  <a:solidFill>
                    <a:schemeClr val="bg1"/>
                  </a:solidFill>
                </a:rPr>
                <a:t>Image Source: </a:t>
              </a:r>
              <a:r>
                <a:rPr lang="en-US" sz="1200" dirty="0" smtClean="0">
                  <a:solidFill>
                    <a:schemeClr val="bg1"/>
                  </a:solidFill>
                </a:rPr>
                <a:t>Boomer Pie</a:t>
              </a:r>
              <a:endParaRPr lang="en-US" sz="1200" dirty="0">
                <a:solidFill>
                  <a:schemeClr val="bg1"/>
                </a:solidFill>
              </a:endParaRPr>
            </a:p>
          </p:txBody>
        </p:sp>
      </p:grpSp>
    </p:spTree>
    <p:extLst>
      <p:ext uri="{BB962C8B-B14F-4D97-AF65-F5344CB8AC3E}">
        <p14:creationId xmlns:p14="http://schemas.microsoft.com/office/powerpoint/2010/main" val="1014133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lower grand canyon drough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170" t="220" r="20299"/>
          <a:stretch/>
        </p:blipFill>
        <p:spPr bwMode="auto">
          <a:xfrm>
            <a:off x="6162804" y="1215024"/>
            <a:ext cx="6041721" cy="5541027"/>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3"/>
          </p:nvPr>
        </p:nvSpPr>
        <p:spPr>
          <a:xfrm>
            <a:off x="9754878" y="6481731"/>
            <a:ext cx="2657856" cy="274320"/>
          </a:xfrm>
        </p:spPr>
        <p:txBody>
          <a:bodyPr/>
          <a:lstStyle/>
          <a:p>
            <a:r>
              <a:rPr lang="en-US" dirty="0" smtClean="0">
                <a:solidFill>
                  <a:schemeClr val="bg1"/>
                </a:solidFill>
              </a:rPr>
              <a:t>Image Credit: Wayne Ranney</a:t>
            </a:r>
            <a:endParaRPr lang="en-US" dirty="0">
              <a:solidFill>
                <a:schemeClr val="bg1"/>
              </a:solidFill>
            </a:endParaRPr>
          </a:p>
        </p:txBody>
      </p:sp>
      <p:sp>
        <p:nvSpPr>
          <p:cNvPr id="6" name="TextBox 5"/>
          <p:cNvSpPr txBox="1"/>
          <p:nvPr/>
        </p:nvSpPr>
        <p:spPr>
          <a:xfrm>
            <a:off x="1225550" y="457035"/>
            <a:ext cx="9740900" cy="707886"/>
          </a:xfrm>
          <a:prstGeom prst="rect">
            <a:avLst/>
          </a:prstGeom>
          <a:noFill/>
        </p:spPr>
        <p:txBody>
          <a:bodyPr wrap="square" rtlCol="0">
            <a:spAutoFit/>
          </a:bodyPr>
          <a:lstStyle/>
          <a:p>
            <a:pPr algn="ctr"/>
            <a:r>
              <a:rPr lang="en-US" sz="4000" dirty="0" smtClean="0">
                <a:solidFill>
                  <a:prstClr val="white"/>
                </a:solidFill>
              </a:rPr>
              <a:t>Community Concerns</a:t>
            </a:r>
            <a:endParaRPr lang="en-US" sz="4000" dirty="0">
              <a:solidFill>
                <a:prstClr val="white"/>
              </a:solidFill>
            </a:endParaRPr>
          </a:p>
        </p:txBody>
      </p:sp>
      <p:sp>
        <p:nvSpPr>
          <p:cNvPr id="7" name="Rectangle 6"/>
          <p:cNvSpPr/>
          <p:nvPr/>
        </p:nvSpPr>
        <p:spPr>
          <a:xfrm>
            <a:off x="148319" y="1942017"/>
            <a:ext cx="6162804" cy="3323987"/>
          </a:xfrm>
          <a:prstGeom prst="rect">
            <a:avLst/>
          </a:prstGeom>
        </p:spPr>
        <p:txBody>
          <a:bodyPr wrap="square">
            <a:spAutoFit/>
          </a:bodyPr>
          <a:lstStyle/>
          <a:p>
            <a:pPr marL="341313" indent="-341313">
              <a:spcBef>
                <a:spcPts val="200"/>
              </a:spcBef>
              <a:buClr>
                <a:srgbClr val="73A9DB"/>
              </a:buClr>
              <a:buFont typeface="Webdings" panose="05030102010509060703" pitchFamily="18" charset="2"/>
              <a:buChar char="4"/>
            </a:pPr>
            <a:r>
              <a:rPr lang="en-US" sz="2000" dirty="0" smtClean="0">
                <a:solidFill>
                  <a:srgbClr val="E7E6E6">
                    <a:lumMod val="50000"/>
                  </a:srgbClr>
                </a:solidFill>
              </a:rPr>
              <a:t>From 1998 - 2016, Lake Mead’s water level decreased over 130 feet to a record low elevation</a:t>
            </a:r>
          </a:p>
          <a:p>
            <a:pPr marL="341313" indent="-341313">
              <a:spcBef>
                <a:spcPts val="200"/>
              </a:spcBef>
              <a:buClr>
                <a:srgbClr val="73A9DB"/>
              </a:buClr>
            </a:pPr>
            <a:endParaRPr lang="en-US" sz="2000" dirty="0" smtClean="0">
              <a:solidFill>
                <a:srgbClr val="E7E6E6">
                  <a:lumMod val="50000"/>
                </a:srgbClr>
              </a:solidFill>
            </a:endParaRPr>
          </a:p>
          <a:p>
            <a:pPr marL="341313" indent="-341313">
              <a:spcBef>
                <a:spcPts val="200"/>
              </a:spcBef>
              <a:buClr>
                <a:srgbClr val="73A9DB"/>
              </a:buClr>
              <a:buFont typeface="Webdings" panose="05030102010509060703" pitchFamily="18" charset="2"/>
              <a:buChar char="4"/>
            </a:pPr>
            <a:r>
              <a:rPr lang="en-US" sz="2000" dirty="0" smtClean="0">
                <a:solidFill>
                  <a:srgbClr val="E7E6E6">
                    <a:lumMod val="50000"/>
                  </a:srgbClr>
                </a:solidFill>
              </a:rPr>
              <a:t>Declining water levels expose new areas </a:t>
            </a:r>
          </a:p>
          <a:p>
            <a:pPr marL="341313" indent="-341313">
              <a:spcBef>
                <a:spcPts val="200"/>
              </a:spcBef>
              <a:buClr>
                <a:srgbClr val="73A9DB"/>
              </a:buClr>
            </a:pPr>
            <a:r>
              <a:rPr lang="en-US" sz="2000" dirty="0">
                <a:solidFill>
                  <a:srgbClr val="E7E6E6">
                    <a:lumMod val="50000"/>
                  </a:srgbClr>
                </a:solidFill>
              </a:rPr>
              <a:t> </a:t>
            </a:r>
            <a:r>
              <a:rPr lang="en-US" sz="2000" dirty="0" smtClean="0">
                <a:solidFill>
                  <a:srgbClr val="E7E6E6">
                    <a:lumMod val="50000"/>
                  </a:srgbClr>
                </a:solidFill>
              </a:rPr>
              <a:t>   of riparian sediment</a:t>
            </a:r>
          </a:p>
          <a:p>
            <a:pPr marL="341313" indent="-341313">
              <a:spcBef>
                <a:spcPts val="200"/>
              </a:spcBef>
              <a:buClr>
                <a:srgbClr val="73A9DB"/>
              </a:buClr>
            </a:pPr>
            <a:endParaRPr lang="en-US" sz="2000" dirty="0" smtClean="0">
              <a:solidFill>
                <a:srgbClr val="E7E6E6">
                  <a:lumMod val="50000"/>
                </a:srgbClr>
              </a:solidFill>
            </a:endParaRPr>
          </a:p>
          <a:p>
            <a:pPr marL="341313" indent="-341313">
              <a:spcBef>
                <a:spcPts val="200"/>
              </a:spcBef>
              <a:buClr>
                <a:srgbClr val="73A9DB"/>
              </a:buClr>
              <a:buFont typeface="Webdings" panose="05030102010509060703" pitchFamily="18" charset="2"/>
              <a:buChar char="4"/>
            </a:pPr>
            <a:r>
              <a:rPr lang="en-US" sz="2000" dirty="0" smtClean="0">
                <a:solidFill>
                  <a:srgbClr val="E7E6E6">
                    <a:lumMod val="50000"/>
                  </a:srgbClr>
                </a:solidFill>
              </a:rPr>
              <a:t>Exposed sediment can negatively affect </a:t>
            </a:r>
          </a:p>
          <a:p>
            <a:pPr marL="341313" indent="-341313">
              <a:spcBef>
                <a:spcPts val="200"/>
              </a:spcBef>
              <a:buClr>
                <a:srgbClr val="73A9DB"/>
              </a:buClr>
            </a:pPr>
            <a:r>
              <a:rPr lang="en-US" sz="2000" dirty="0">
                <a:solidFill>
                  <a:srgbClr val="E7E6E6">
                    <a:lumMod val="50000"/>
                  </a:srgbClr>
                </a:solidFill>
              </a:rPr>
              <a:t> </a:t>
            </a:r>
            <a:r>
              <a:rPr lang="en-US" sz="2000" dirty="0" smtClean="0">
                <a:solidFill>
                  <a:srgbClr val="E7E6E6">
                    <a:lumMod val="50000"/>
                  </a:srgbClr>
                </a:solidFill>
              </a:rPr>
              <a:t>    air and water quality and facilitate growth of non-native vegetation</a:t>
            </a:r>
            <a:endParaRPr lang="en-US" sz="2000" dirty="0">
              <a:solidFill>
                <a:srgbClr val="E7E6E6">
                  <a:lumMod val="50000"/>
                </a:srgbClr>
              </a:solidFill>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70202" y="25053"/>
            <a:ext cx="2161780" cy="1588778"/>
          </a:xfrm>
          <a:prstGeom prst="rect">
            <a:avLst/>
          </a:prstGeom>
        </p:spPr>
      </p:pic>
    </p:spTree>
    <p:extLst>
      <p:ext uri="{BB962C8B-B14F-4D97-AF65-F5344CB8AC3E}">
        <p14:creationId xmlns:p14="http://schemas.microsoft.com/office/powerpoint/2010/main" val="3211388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60921" y="441763"/>
            <a:ext cx="9070158" cy="707886"/>
          </a:xfrm>
          <a:prstGeom prst="rect">
            <a:avLst/>
          </a:prstGeom>
          <a:noFill/>
        </p:spPr>
        <p:txBody>
          <a:bodyPr wrap="square" rtlCol="0">
            <a:spAutoFit/>
          </a:bodyPr>
          <a:lstStyle/>
          <a:p>
            <a:pPr algn="ctr"/>
            <a:r>
              <a:rPr lang="en-US" sz="4000" dirty="0" smtClean="0">
                <a:solidFill>
                  <a:schemeClr val="bg1"/>
                </a:solidFill>
              </a:rPr>
              <a:t>Future Work</a:t>
            </a:r>
            <a:endParaRPr lang="en-US" sz="4000" dirty="0">
              <a:solidFill>
                <a:schemeClr val="bg1"/>
              </a:solidFill>
            </a:endParaRPr>
          </a:p>
        </p:txBody>
      </p:sp>
      <p:sp>
        <p:nvSpPr>
          <p:cNvPr id="7" name="Rectangle 6"/>
          <p:cNvSpPr/>
          <p:nvPr/>
        </p:nvSpPr>
        <p:spPr>
          <a:xfrm>
            <a:off x="953415" y="1727093"/>
            <a:ext cx="10262938" cy="1733808"/>
          </a:xfrm>
          <a:prstGeom prst="rect">
            <a:avLst/>
          </a:prstGeom>
        </p:spPr>
        <p:txBody>
          <a:bodyPr wrap="square">
            <a:spAutoFit/>
          </a:bodyPr>
          <a:lstStyle/>
          <a:p>
            <a:pPr marL="341313" indent="-341313">
              <a:spcBef>
                <a:spcPts val="200"/>
              </a:spcBef>
              <a:buClr>
                <a:srgbClr val="73A9DB"/>
              </a:buClr>
              <a:buFont typeface="Webdings" panose="05030102010509060703" pitchFamily="18" charset="2"/>
              <a:buChar char="4"/>
            </a:pPr>
            <a:r>
              <a:rPr lang="en-US" sz="2000" dirty="0" smtClean="0">
                <a:solidFill>
                  <a:srgbClr val="E7E6E6">
                    <a:lumMod val="50000"/>
                  </a:srgbClr>
                </a:solidFill>
              </a:rPr>
              <a:t>Data expansion</a:t>
            </a:r>
          </a:p>
          <a:p>
            <a:pPr marL="341313" indent="-341313">
              <a:spcBef>
                <a:spcPts val="200"/>
              </a:spcBef>
              <a:buClr>
                <a:srgbClr val="73A9DB"/>
              </a:buClr>
            </a:pPr>
            <a:endParaRPr lang="en-US" sz="2000" dirty="0" smtClean="0">
              <a:solidFill>
                <a:srgbClr val="E7E6E6">
                  <a:lumMod val="50000"/>
                </a:srgbClr>
              </a:solidFill>
            </a:endParaRPr>
          </a:p>
          <a:p>
            <a:pPr marL="341313" indent="-341313">
              <a:spcBef>
                <a:spcPts val="200"/>
              </a:spcBef>
              <a:buClr>
                <a:srgbClr val="73A9DB"/>
              </a:buClr>
              <a:buFont typeface="Webdings" panose="05030102010509060703" pitchFamily="18" charset="2"/>
              <a:buChar char="4"/>
            </a:pPr>
            <a:r>
              <a:rPr lang="en-US" sz="2000" dirty="0" smtClean="0">
                <a:solidFill>
                  <a:srgbClr val="E7E6E6">
                    <a:lumMod val="50000"/>
                  </a:srgbClr>
                </a:solidFill>
              </a:rPr>
              <a:t>Impacts on riparian ecological research</a:t>
            </a:r>
          </a:p>
          <a:p>
            <a:pPr marL="341313" indent="-341313">
              <a:spcBef>
                <a:spcPts val="200"/>
              </a:spcBef>
              <a:buClr>
                <a:srgbClr val="73A9DB"/>
              </a:buClr>
              <a:buFont typeface="Webdings" panose="05030102010509060703" pitchFamily="18" charset="2"/>
              <a:buChar char="4"/>
            </a:pPr>
            <a:endParaRPr lang="en-US" sz="2000" dirty="0" smtClean="0">
              <a:solidFill>
                <a:srgbClr val="E7E6E6">
                  <a:lumMod val="50000"/>
                </a:srgbClr>
              </a:solidFill>
            </a:endParaRPr>
          </a:p>
          <a:p>
            <a:pPr marL="341313" indent="-341313">
              <a:spcBef>
                <a:spcPts val="200"/>
              </a:spcBef>
              <a:buClr>
                <a:srgbClr val="73A9DB"/>
              </a:buClr>
              <a:buFont typeface="Webdings" panose="05030102010509060703" pitchFamily="18" charset="2"/>
              <a:buChar char="4"/>
            </a:pPr>
            <a:r>
              <a:rPr lang="en-US" sz="2000" dirty="0" smtClean="0">
                <a:solidFill>
                  <a:srgbClr val="E7E6E6">
                    <a:lumMod val="50000"/>
                  </a:srgbClr>
                </a:solidFill>
              </a:rPr>
              <a:t>Identification of invasive species locations</a:t>
            </a:r>
          </a:p>
        </p:txBody>
      </p:sp>
      <p:pic>
        <p:nvPicPr>
          <p:cNvPr id="2050" name="Picture 2" descr="Image result for grand canyon national park"/>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882" t="8775" r="18735"/>
          <a:stretch/>
        </p:blipFill>
        <p:spPr bwMode="auto">
          <a:xfrm>
            <a:off x="0" y="4150895"/>
            <a:ext cx="4343400" cy="2593631"/>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3"/>
          <p:cNvSpPr>
            <a:spLocks noGrp="1"/>
          </p:cNvSpPr>
          <p:nvPr>
            <p:ph type="body" sz="quarter" idx="13"/>
          </p:nvPr>
        </p:nvSpPr>
        <p:spPr>
          <a:xfrm>
            <a:off x="1436426" y="6494115"/>
            <a:ext cx="3683891" cy="328108"/>
          </a:xfrm>
        </p:spPr>
        <p:txBody>
          <a:bodyPr>
            <a:normAutofit/>
          </a:bodyPr>
          <a:lstStyle/>
          <a:p>
            <a:r>
              <a:rPr lang="en-US" sz="1000" dirty="0" smtClean="0">
                <a:solidFill>
                  <a:schemeClr val="bg1"/>
                </a:solidFill>
              </a:rPr>
              <a:t>Image Source: Grand Canyon National Park</a:t>
            </a:r>
            <a:endParaRPr lang="en-US" sz="1000" dirty="0">
              <a:solidFill>
                <a:schemeClr val="bg1"/>
              </a:solidFill>
            </a:endParaRPr>
          </a:p>
        </p:txBody>
      </p:sp>
      <p:pic>
        <p:nvPicPr>
          <p:cNvPr id="2052" name="Picture 4" descr="Cottonwood Creek&lt;br /&gt;(SCPN photo)"/>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1764"/>
          <a:stretch/>
        </p:blipFill>
        <p:spPr bwMode="auto">
          <a:xfrm>
            <a:off x="4422098" y="4150895"/>
            <a:ext cx="3923130" cy="2593631"/>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3"/>
          <p:cNvSpPr>
            <a:spLocks noGrp="1"/>
          </p:cNvSpPr>
          <p:nvPr>
            <p:ph type="body" sz="quarter" idx="13"/>
          </p:nvPr>
        </p:nvSpPr>
        <p:spPr>
          <a:xfrm>
            <a:off x="5937451" y="6529892"/>
            <a:ext cx="3683891" cy="328108"/>
          </a:xfrm>
        </p:spPr>
        <p:txBody>
          <a:bodyPr>
            <a:normAutofit/>
          </a:bodyPr>
          <a:lstStyle/>
          <a:p>
            <a:r>
              <a:rPr lang="en-US" sz="1000" dirty="0" smtClean="0">
                <a:solidFill>
                  <a:schemeClr val="bg1"/>
                </a:solidFill>
              </a:rPr>
              <a:t>Image Source: National Park Service</a:t>
            </a:r>
            <a:endParaRPr lang="en-US" sz="1000" dirty="0">
              <a:solidFill>
                <a:schemeClr val="bg1"/>
              </a:solidFill>
            </a:endParaRPr>
          </a:p>
        </p:txBody>
      </p:sp>
      <p:pic>
        <p:nvPicPr>
          <p:cNvPr id="2054" name="Picture 6" descr="Image result for grand canyon national park ecology"/>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7137"/>
          <a:stretch/>
        </p:blipFill>
        <p:spPr bwMode="auto">
          <a:xfrm>
            <a:off x="8430309" y="4138863"/>
            <a:ext cx="3757770" cy="2614573"/>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3"/>
          <p:cNvSpPr>
            <a:spLocks noGrp="1"/>
          </p:cNvSpPr>
          <p:nvPr>
            <p:ph type="body" sz="quarter" idx="13"/>
          </p:nvPr>
        </p:nvSpPr>
        <p:spPr>
          <a:xfrm>
            <a:off x="9795526" y="6529892"/>
            <a:ext cx="3683891" cy="328108"/>
          </a:xfrm>
        </p:spPr>
        <p:txBody>
          <a:bodyPr>
            <a:normAutofit/>
          </a:bodyPr>
          <a:lstStyle/>
          <a:p>
            <a:r>
              <a:rPr lang="en-US" sz="1000" dirty="0" smtClean="0">
                <a:solidFill>
                  <a:schemeClr val="bg1"/>
                </a:solidFill>
              </a:rPr>
              <a:t>Image Source: National Park Service</a:t>
            </a:r>
            <a:endParaRPr lang="en-US" sz="1000" dirty="0">
              <a:solidFill>
                <a:schemeClr val="bg1"/>
              </a:solidFill>
            </a:endParaRPr>
          </a:p>
        </p:txBody>
      </p:sp>
    </p:spTree>
    <p:extLst>
      <p:ext uri="{BB962C8B-B14F-4D97-AF65-F5344CB8AC3E}">
        <p14:creationId xmlns:p14="http://schemas.microsoft.com/office/powerpoint/2010/main" val="42766762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p:cNvSpPr txBox="1"/>
          <p:nvPr/>
        </p:nvSpPr>
        <p:spPr>
          <a:xfrm>
            <a:off x="613610" y="1830118"/>
            <a:ext cx="11189369" cy="4247317"/>
          </a:xfrm>
          <a:prstGeom prst="rect">
            <a:avLst/>
          </a:prstGeom>
          <a:noFill/>
        </p:spPr>
        <p:txBody>
          <a:bodyPr wrap="square" rtlCol="0">
            <a:spAutoFit/>
          </a:bodyPr>
          <a:lstStyle/>
          <a:p>
            <a:r>
              <a:rPr lang="en-US" dirty="0" smtClean="0">
                <a:solidFill>
                  <a:prstClr val="black"/>
                </a:solidFill>
              </a:rPr>
              <a:t>Project Partner </a:t>
            </a:r>
          </a:p>
          <a:p>
            <a:pPr marL="285750" indent="-285750">
              <a:buFont typeface="Arial" panose="020B0604020202020204" pitchFamily="34" charset="0"/>
              <a:buChar char="•"/>
            </a:pPr>
            <a:r>
              <a:rPr lang="en-US" b="1" dirty="0" smtClean="0">
                <a:solidFill>
                  <a:srgbClr val="E7E6E6">
                    <a:lumMod val="50000"/>
                  </a:srgbClr>
                </a:solidFill>
              </a:rPr>
              <a:t>Ed Schenk</a:t>
            </a:r>
            <a:r>
              <a:rPr lang="en-US" dirty="0" smtClean="0">
                <a:solidFill>
                  <a:prstClr val="black"/>
                </a:solidFill>
              </a:rPr>
              <a:t>, Physical Scientist </a:t>
            </a:r>
          </a:p>
          <a:p>
            <a:pPr indent="285750"/>
            <a:r>
              <a:rPr lang="en-US" dirty="0" smtClean="0">
                <a:solidFill>
                  <a:prstClr val="black"/>
                </a:solidFill>
              </a:rPr>
              <a:t>Grand Canyon National Park</a:t>
            </a:r>
          </a:p>
          <a:p>
            <a:endParaRPr lang="en-US" dirty="0">
              <a:solidFill>
                <a:prstClr val="black"/>
              </a:solidFill>
            </a:endParaRPr>
          </a:p>
          <a:p>
            <a:r>
              <a:rPr lang="en-US" dirty="0" smtClean="0">
                <a:solidFill>
                  <a:prstClr val="black"/>
                </a:solidFill>
              </a:rPr>
              <a:t>Science Advisors</a:t>
            </a:r>
          </a:p>
          <a:p>
            <a:pPr marL="285750" indent="-285750">
              <a:buFont typeface="Arial" panose="020B0604020202020204" pitchFamily="34" charset="0"/>
              <a:buChar char="•"/>
            </a:pPr>
            <a:r>
              <a:rPr lang="en-US" b="1" dirty="0">
                <a:solidFill>
                  <a:srgbClr val="E7E6E6">
                    <a:lumMod val="50000"/>
                  </a:srgbClr>
                </a:solidFill>
              </a:rPr>
              <a:t>Bob </a:t>
            </a:r>
            <a:r>
              <a:rPr lang="en-US" b="1" dirty="0" err="1">
                <a:solidFill>
                  <a:srgbClr val="E7E6E6">
                    <a:lumMod val="50000"/>
                  </a:srgbClr>
                </a:solidFill>
              </a:rPr>
              <a:t>VanGundy</a:t>
            </a:r>
            <a:r>
              <a:rPr lang="en-US" dirty="0">
                <a:solidFill>
                  <a:prstClr val="black"/>
                </a:solidFill>
              </a:rPr>
              <a:t>, University of Virginia at </a:t>
            </a:r>
            <a:r>
              <a:rPr lang="en-US" dirty="0" smtClean="0">
                <a:solidFill>
                  <a:prstClr val="black"/>
                </a:solidFill>
              </a:rPr>
              <a:t>Wise</a:t>
            </a:r>
          </a:p>
          <a:p>
            <a:pPr marL="285750" indent="-285750">
              <a:buFont typeface="Arial" panose="020B0604020202020204" pitchFamily="34" charset="0"/>
              <a:buChar char="•"/>
            </a:pPr>
            <a:r>
              <a:rPr lang="en-US" b="1" dirty="0" smtClean="0">
                <a:solidFill>
                  <a:srgbClr val="E7E6E6">
                    <a:lumMod val="50000"/>
                  </a:srgbClr>
                </a:solidFill>
              </a:rPr>
              <a:t>Dr. Kenton Ross</a:t>
            </a:r>
            <a:r>
              <a:rPr lang="en-US" dirty="0" smtClean="0">
                <a:solidFill>
                  <a:prstClr val="black"/>
                </a:solidFill>
              </a:rPr>
              <a:t>, NASA Langley</a:t>
            </a:r>
          </a:p>
          <a:p>
            <a:pPr marL="285750" indent="-285750">
              <a:buFont typeface="Arial" panose="020B0604020202020204" pitchFamily="34" charset="0"/>
              <a:buChar char="•"/>
            </a:pPr>
            <a:r>
              <a:rPr lang="en-US" b="1" dirty="0" smtClean="0">
                <a:solidFill>
                  <a:srgbClr val="E7E6E6">
                    <a:lumMod val="50000"/>
                  </a:srgbClr>
                </a:solidFill>
              </a:rPr>
              <a:t>Dr. DeWayne Cecil</a:t>
            </a:r>
            <a:r>
              <a:rPr lang="en-US" dirty="0" smtClean="0">
                <a:solidFill>
                  <a:prstClr val="black"/>
                </a:solidFill>
              </a:rPr>
              <a:t>, NOAA NCEI </a:t>
            </a:r>
          </a:p>
          <a:p>
            <a:pPr marL="285750" indent="-285750">
              <a:buFont typeface="Arial" panose="020B0604020202020204" pitchFamily="34" charset="0"/>
              <a:buChar char="•"/>
            </a:pPr>
            <a:endParaRPr lang="en-US" dirty="0">
              <a:solidFill>
                <a:prstClr val="black"/>
              </a:solidFill>
            </a:endParaRPr>
          </a:p>
          <a:p>
            <a:r>
              <a:rPr lang="en-US" dirty="0" smtClean="0">
                <a:solidFill>
                  <a:prstClr val="black"/>
                </a:solidFill>
              </a:rPr>
              <a:t>NASA DEVELOP </a:t>
            </a:r>
          </a:p>
          <a:p>
            <a:r>
              <a:rPr lang="en-US" dirty="0" smtClean="0">
                <a:solidFill>
                  <a:prstClr val="black"/>
                </a:solidFill>
              </a:rPr>
              <a:t>Wise County Clerk of Court’s Office</a:t>
            </a:r>
          </a:p>
          <a:p>
            <a:pPr marL="285750" indent="-285750">
              <a:buFont typeface="Arial" panose="020B0604020202020204" pitchFamily="34" charset="0"/>
              <a:buChar char="•"/>
            </a:pPr>
            <a:r>
              <a:rPr lang="en-US" b="1" dirty="0" smtClean="0">
                <a:solidFill>
                  <a:srgbClr val="E7E6E6">
                    <a:lumMod val="50000"/>
                  </a:srgbClr>
                </a:solidFill>
              </a:rPr>
              <a:t>Michael Brooke</a:t>
            </a:r>
            <a:r>
              <a:rPr lang="en-US" dirty="0" smtClean="0">
                <a:solidFill>
                  <a:prstClr val="black"/>
                </a:solidFill>
              </a:rPr>
              <a:t>, Center Lead</a:t>
            </a:r>
          </a:p>
          <a:p>
            <a:pPr marL="285750" indent="-285750">
              <a:buFont typeface="Arial" panose="020B0604020202020204" pitchFamily="34" charset="0"/>
              <a:buChar char="•"/>
            </a:pPr>
            <a:r>
              <a:rPr lang="en-US" b="1" dirty="0" smtClean="0">
                <a:solidFill>
                  <a:srgbClr val="E7E6E6">
                    <a:lumMod val="50000"/>
                  </a:srgbClr>
                </a:solidFill>
              </a:rPr>
              <a:t>Kimberly Berry</a:t>
            </a:r>
            <a:r>
              <a:rPr lang="en-US" dirty="0" smtClean="0">
                <a:solidFill>
                  <a:prstClr val="black"/>
                </a:solidFill>
              </a:rPr>
              <a:t>, Assistant Center Lead</a:t>
            </a:r>
          </a:p>
          <a:p>
            <a:endParaRPr lang="en-US" dirty="0" smtClean="0">
              <a:solidFill>
                <a:prstClr val="black"/>
              </a:solidFill>
            </a:endParaRPr>
          </a:p>
          <a:p>
            <a:pPr marL="285750" indent="-285750">
              <a:buFont typeface="Arial" panose="020B0604020202020204" pitchFamily="34" charset="0"/>
              <a:buChar char="•"/>
            </a:pPr>
            <a:endParaRPr lang="en-US" dirty="0">
              <a:solidFill>
                <a:prstClr val="black"/>
              </a:solidFill>
            </a:endParaRPr>
          </a:p>
        </p:txBody>
      </p:sp>
      <p:sp>
        <p:nvSpPr>
          <p:cNvPr id="39" name="TextBox 38"/>
          <p:cNvSpPr txBox="1"/>
          <p:nvPr/>
        </p:nvSpPr>
        <p:spPr>
          <a:xfrm>
            <a:off x="9822423" y="6308717"/>
            <a:ext cx="1588897" cy="276999"/>
          </a:xfrm>
          <a:prstGeom prst="rect">
            <a:avLst/>
          </a:prstGeom>
          <a:noFill/>
        </p:spPr>
        <p:txBody>
          <a:bodyPr wrap="none" rtlCol="0">
            <a:spAutoFit/>
          </a:bodyPr>
          <a:lstStyle/>
          <a:p>
            <a:r>
              <a:rPr lang="en-US" sz="1200" dirty="0" smtClean="0">
                <a:solidFill>
                  <a:prstClr val="black"/>
                </a:solidFill>
              </a:rPr>
              <a:t>Image Credit: NPS</a:t>
            </a:r>
            <a:endParaRPr lang="en-US" sz="1200" dirty="0">
              <a:solidFill>
                <a:prstClr val="black"/>
              </a:solidFill>
            </a:endParaRPr>
          </a:p>
        </p:txBody>
      </p:sp>
      <p:pic>
        <p:nvPicPr>
          <p:cNvPr id="40" name="Picture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82899" y="2489942"/>
            <a:ext cx="3828421" cy="2293931"/>
          </a:xfrm>
          <a:prstGeom prst="rect">
            <a:avLst/>
          </a:prstGeom>
        </p:spPr>
      </p:pic>
    </p:spTree>
    <p:extLst>
      <p:ext uri="{BB962C8B-B14F-4D97-AF65-F5344CB8AC3E}">
        <p14:creationId xmlns:p14="http://schemas.microsoft.com/office/powerpoint/2010/main" val="36355266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94365" y="2865962"/>
            <a:ext cx="11047877" cy="1572126"/>
          </a:xfrm>
        </p:spPr>
        <p:txBody>
          <a:bodyPr>
            <a:normAutofit/>
          </a:bodyPr>
          <a:lstStyle/>
          <a:p>
            <a:pPr algn="ctr"/>
            <a:r>
              <a:rPr lang="en-US" sz="8000" dirty="0" smtClean="0"/>
              <a:t>Questions?</a:t>
            </a:r>
            <a:endParaRPr lang="en-US" sz="8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1030917171"/>
              </p:ext>
            </p:extLst>
          </p:nvPr>
        </p:nvGraphicFramePr>
        <p:xfrm>
          <a:off x="177800" y="215900"/>
          <a:ext cx="11760200" cy="5384800"/>
        </p:xfrm>
        <a:graphic>
          <a:graphicData uri="http://schemas.openxmlformats.org/drawingml/2006/chart">
            <c:chart xmlns:c="http://schemas.openxmlformats.org/drawingml/2006/chart" xmlns:r="http://schemas.openxmlformats.org/officeDocument/2006/relationships" r:id="rId3"/>
          </a:graphicData>
        </a:graphic>
      </p:graphicFrame>
      <p:pic>
        <p:nvPicPr>
          <p:cNvPr id="1026"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7263" y="6328412"/>
            <a:ext cx="365760" cy="182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7263" y="5792153"/>
            <a:ext cx="365760" cy="182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593023" y="5696248"/>
            <a:ext cx="6966972" cy="923330"/>
          </a:xfrm>
          <a:prstGeom prst="rect">
            <a:avLst/>
          </a:prstGeom>
          <a:noFill/>
        </p:spPr>
        <p:txBody>
          <a:bodyPr wrap="none" rtlCol="0">
            <a:spAutoFit/>
          </a:bodyPr>
          <a:lstStyle/>
          <a:p>
            <a:r>
              <a:rPr lang="en-US" dirty="0" smtClean="0"/>
              <a:t>Water Identified in Classification and not in Water Extraction</a:t>
            </a:r>
          </a:p>
          <a:p>
            <a:endParaRPr lang="en-US" dirty="0"/>
          </a:p>
          <a:p>
            <a:r>
              <a:rPr lang="en-US" dirty="0" smtClean="0"/>
              <a:t>Water Identified in Water Extraction and Not in Classification </a:t>
            </a:r>
            <a:endParaRPr lang="en-US" dirty="0"/>
          </a:p>
        </p:txBody>
      </p:sp>
    </p:spTree>
    <p:extLst>
      <p:ext uri="{BB962C8B-B14F-4D97-AF65-F5344CB8AC3E}">
        <p14:creationId xmlns:p14="http://schemas.microsoft.com/office/powerpoint/2010/main" val="27924393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3" name="Straight Arrow Connector 72"/>
          <p:cNvCxnSpPr/>
          <p:nvPr/>
        </p:nvCxnSpPr>
        <p:spPr>
          <a:xfrm flipV="1">
            <a:off x="3022600" y="2066666"/>
            <a:ext cx="1841500" cy="1371836"/>
          </a:xfrm>
          <a:prstGeom prst="straightConnector1">
            <a:avLst/>
          </a:prstGeom>
          <a:noFill/>
          <a:ln w="19050" cap="flat" cmpd="sng" algn="ctr">
            <a:solidFill>
              <a:srgbClr val="5B9BD5">
                <a:lumMod val="75000"/>
              </a:srgbClr>
            </a:solidFill>
            <a:prstDash val="solid"/>
            <a:miter lim="800000"/>
            <a:tailEnd type="arrow"/>
          </a:ln>
          <a:effectLst/>
        </p:spPr>
      </p:cxnSp>
      <p:sp>
        <p:nvSpPr>
          <p:cNvPr id="5" name="TextBox 4"/>
          <p:cNvSpPr txBox="1"/>
          <p:nvPr/>
        </p:nvSpPr>
        <p:spPr>
          <a:xfrm>
            <a:off x="1936230" y="433108"/>
            <a:ext cx="8319541" cy="707886"/>
          </a:xfrm>
          <a:prstGeom prst="rect">
            <a:avLst/>
          </a:prstGeom>
          <a:noFill/>
        </p:spPr>
        <p:txBody>
          <a:bodyPr wrap="square" rtlCol="0">
            <a:spAutoFit/>
          </a:bodyPr>
          <a:lstStyle/>
          <a:p>
            <a:pPr algn="ctr"/>
            <a:r>
              <a:rPr lang="en-US" sz="4000" dirty="0" smtClean="0">
                <a:solidFill>
                  <a:prstClr val="white"/>
                </a:solidFill>
              </a:rPr>
              <a:t>Bootstrap Aggregation</a:t>
            </a:r>
            <a:endParaRPr lang="en-US" sz="4000" dirty="0">
              <a:solidFill>
                <a:prstClr val="white"/>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15411" y="97016"/>
            <a:ext cx="2079332" cy="1528184"/>
          </a:xfrm>
          <a:prstGeom prst="rect">
            <a:avLst/>
          </a:prstGeom>
        </p:spPr>
      </p:pic>
      <p:sp>
        <p:nvSpPr>
          <p:cNvPr id="3" name="Rectangle 2"/>
          <p:cNvSpPr/>
          <p:nvPr/>
        </p:nvSpPr>
        <p:spPr>
          <a:xfrm>
            <a:off x="406400" y="2540000"/>
            <a:ext cx="1529830" cy="3658924"/>
          </a:xfrm>
          <a:prstGeom prst="rect">
            <a:avLst/>
          </a:prstGeom>
          <a:solidFill>
            <a:schemeClr val="accent1">
              <a:lumMod val="20000"/>
              <a:lumOff val="80000"/>
            </a:schemeClr>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Land Cover Sample Areas</a:t>
            </a:r>
            <a:endParaRPr lang="en-US" sz="2000" dirty="0">
              <a:solidFill>
                <a:schemeClr val="tx1"/>
              </a:solidFill>
            </a:endParaRPr>
          </a:p>
        </p:txBody>
      </p:sp>
      <p:sp>
        <p:nvSpPr>
          <p:cNvPr id="69" name="Rectangle 68"/>
          <p:cNvSpPr/>
          <p:nvPr/>
        </p:nvSpPr>
        <p:spPr>
          <a:xfrm>
            <a:off x="1936230" y="2540000"/>
            <a:ext cx="781570" cy="3658924"/>
          </a:xfrm>
          <a:prstGeom prst="rect">
            <a:avLst/>
          </a:prstGeom>
          <a:solidFill>
            <a:schemeClr val="accent1">
              <a:lumMod val="20000"/>
              <a:lumOff val="80000"/>
            </a:schemeClr>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10" name="Rectangle 9"/>
          <p:cNvSpPr/>
          <p:nvPr/>
        </p:nvSpPr>
        <p:spPr>
          <a:xfrm>
            <a:off x="254369" y="1743501"/>
            <a:ext cx="3118162" cy="646331"/>
          </a:xfrm>
          <a:prstGeom prst="rect">
            <a:avLst/>
          </a:prstGeom>
        </p:spPr>
        <p:txBody>
          <a:bodyPr wrap="none">
            <a:spAutoFit/>
          </a:bodyPr>
          <a:lstStyle/>
          <a:p>
            <a:pPr algn="ctr"/>
            <a:r>
              <a:rPr lang="en-US" dirty="0" smtClean="0"/>
              <a:t>(1) Add a Pseudo-random</a:t>
            </a:r>
          </a:p>
          <a:p>
            <a:pPr algn="ctr"/>
            <a:r>
              <a:rPr lang="en-US" dirty="0" smtClean="0"/>
              <a:t> Number Column</a:t>
            </a:r>
            <a:endParaRPr lang="en-US" dirty="0"/>
          </a:p>
        </p:txBody>
      </p:sp>
      <p:sp>
        <p:nvSpPr>
          <p:cNvPr id="88" name="Rectangle 87"/>
          <p:cNvSpPr/>
          <p:nvPr/>
        </p:nvSpPr>
        <p:spPr>
          <a:xfrm>
            <a:off x="3022600" y="3329876"/>
            <a:ext cx="4571997" cy="1251625"/>
          </a:xfrm>
          <a:prstGeom prst="rect">
            <a:avLst/>
          </a:prstGeom>
        </p:spPr>
        <p:txBody>
          <a:bodyPr wrap="square">
            <a:spAutoFit/>
          </a:bodyPr>
          <a:lstStyle/>
          <a:p>
            <a:pPr algn="ctr"/>
            <a:r>
              <a:rPr lang="en-US" dirty="0" smtClean="0"/>
              <a:t>(2) Divide into Training/Testing Set</a:t>
            </a:r>
          </a:p>
          <a:p>
            <a:pPr marL="341313" indent="-341313">
              <a:spcBef>
                <a:spcPts val="200"/>
              </a:spcBef>
              <a:buClr>
                <a:srgbClr val="73A9DB"/>
              </a:buClr>
              <a:buFont typeface="Webdings" panose="05030102010509060703" pitchFamily="18" charset="2"/>
              <a:buChar char="4"/>
            </a:pPr>
            <a:r>
              <a:rPr lang="en-US" dirty="0" smtClean="0">
                <a:solidFill>
                  <a:srgbClr val="E7E6E6">
                    <a:lumMod val="50000"/>
                  </a:srgbClr>
                </a:solidFill>
              </a:rPr>
              <a:t>At least 10% of the pixels must be in testing</a:t>
            </a:r>
          </a:p>
          <a:p>
            <a:pPr marL="341313" indent="-341313">
              <a:spcBef>
                <a:spcPts val="200"/>
              </a:spcBef>
              <a:buClr>
                <a:srgbClr val="73A9DB"/>
              </a:buClr>
              <a:buFont typeface="Webdings" panose="05030102010509060703" pitchFamily="18" charset="2"/>
              <a:buChar char="4"/>
            </a:pPr>
            <a:r>
              <a:rPr lang="en-US" dirty="0" smtClean="0">
                <a:solidFill>
                  <a:srgbClr val="E7E6E6">
                    <a:lumMod val="50000"/>
                  </a:srgbClr>
                </a:solidFill>
              </a:rPr>
              <a:t>Do not split a polygon between sets</a:t>
            </a:r>
            <a:endParaRPr lang="en-US" dirty="0" smtClean="0"/>
          </a:p>
        </p:txBody>
      </p:sp>
      <p:cxnSp>
        <p:nvCxnSpPr>
          <p:cNvPr id="89" name="Straight Arrow Connector 88"/>
          <p:cNvCxnSpPr/>
          <p:nvPr/>
        </p:nvCxnSpPr>
        <p:spPr>
          <a:xfrm>
            <a:off x="3022600" y="4559300"/>
            <a:ext cx="1841500" cy="1180646"/>
          </a:xfrm>
          <a:prstGeom prst="straightConnector1">
            <a:avLst/>
          </a:prstGeom>
          <a:noFill/>
          <a:ln w="19050" cap="flat" cmpd="sng" algn="ctr">
            <a:solidFill>
              <a:srgbClr val="5B9BD5">
                <a:lumMod val="75000"/>
              </a:srgbClr>
            </a:solidFill>
            <a:prstDash val="solid"/>
            <a:miter lim="800000"/>
            <a:tailEnd type="arrow"/>
          </a:ln>
          <a:effectLst/>
        </p:spPr>
      </p:cxnSp>
      <p:sp>
        <p:nvSpPr>
          <p:cNvPr id="94" name="Rectangle 93"/>
          <p:cNvSpPr/>
          <p:nvPr/>
        </p:nvSpPr>
        <p:spPr>
          <a:xfrm>
            <a:off x="5077082" y="1471876"/>
            <a:ext cx="2517515" cy="917956"/>
          </a:xfrm>
          <a:prstGeom prst="rect">
            <a:avLst/>
          </a:prstGeom>
          <a:solidFill>
            <a:schemeClr val="accent1">
              <a:lumMod val="20000"/>
              <a:lumOff val="80000"/>
            </a:schemeClr>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Training Samples</a:t>
            </a:r>
            <a:endParaRPr lang="en-US" sz="2000" dirty="0">
              <a:solidFill>
                <a:schemeClr val="tx1"/>
              </a:solidFill>
            </a:endParaRPr>
          </a:p>
        </p:txBody>
      </p:sp>
      <p:sp>
        <p:nvSpPr>
          <p:cNvPr id="95" name="Rectangle 94"/>
          <p:cNvSpPr/>
          <p:nvPr/>
        </p:nvSpPr>
        <p:spPr>
          <a:xfrm>
            <a:off x="5077083" y="5280968"/>
            <a:ext cx="2517515" cy="917956"/>
          </a:xfrm>
          <a:prstGeom prst="rect">
            <a:avLst/>
          </a:prstGeom>
          <a:solidFill>
            <a:schemeClr val="accent1">
              <a:lumMod val="20000"/>
              <a:lumOff val="80000"/>
            </a:schemeClr>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Testing Samples</a:t>
            </a:r>
            <a:endParaRPr lang="en-US" sz="2000" dirty="0">
              <a:solidFill>
                <a:schemeClr val="tx1"/>
              </a:solidFill>
            </a:endParaRPr>
          </a:p>
        </p:txBody>
      </p:sp>
      <p:sp>
        <p:nvSpPr>
          <p:cNvPr id="97" name="Cube 96"/>
          <p:cNvSpPr/>
          <p:nvPr/>
        </p:nvSpPr>
        <p:spPr>
          <a:xfrm>
            <a:off x="8147712" y="3624651"/>
            <a:ext cx="2316074" cy="1025099"/>
          </a:xfrm>
          <a:prstGeom prst="cube">
            <a:avLst/>
          </a:prstGeom>
          <a:solidFill>
            <a:schemeClr val="accent1">
              <a:lumMod val="60000"/>
              <a:lumOff val="40000"/>
            </a:schemeClr>
          </a:solidFill>
          <a:ln w="12700" cap="flat" cmpd="sng" algn="ctr">
            <a:solidFill>
              <a:sysClr val="windowText" lastClr="000000"/>
            </a:solidFill>
            <a:prstDash val="solid"/>
            <a:miter lim="800000"/>
          </a:ln>
          <a:effectLst/>
        </p:spPr>
        <p:txBody>
          <a:bodyPr rtlCol="0" anchor="ctr"/>
          <a:lstStyle/>
          <a:p>
            <a:pPr algn="ctr">
              <a:defRPr/>
            </a:pPr>
            <a:r>
              <a:rPr lang="en-US" sz="2000" kern="0" dirty="0" smtClean="0">
                <a:solidFill>
                  <a:prstClr val="black"/>
                </a:solidFill>
                <a:latin typeface="Century Gothic" panose="020B0502020202020204" pitchFamily="34" charset="0"/>
              </a:rPr>
              <a:t>Random Forest Classifier</a:t>
            </a:r>
          </a:p>
        </p:txBody>
      </p:sp>
      <p:cxnSp>
        <p:nvCxnSpPr>
          <p:cNvPr id="24" name="Elbow Connector 23"/>
          <p:cNvCxnSpPr>
            <a:endCxn id="97" idx="0"/>
          </p:cNvCxnSpPr>
          <p:nvPr/>
        </p:nvCxnSpPr>
        <p:spPr>
          <a:xfrm>
            <a:off x="7804671" y="2066666"/>
            <a:ext cx="1629215" cy="1557985"/>
          </a:xfrm>
          <a:prstGeom prst="bentConnector2">
            <a:avLst/>
          </a:prstGeom>
          <a:ln w="1905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98" name="Rectangle 97"/>
          <p:cNvSpPr/>
          <p:nvPr/>
        </p:nvSpPr>
        <p:spPr>
          <a:xfrm>
            <a:off x="7848600" y="1302034"/>
            <a:ext cx="1672597" cy="646331"/>
          </a:xfrm>
          <a:prstGeom prst="rect">
            <a:avLst/>
          </a:prstGeom>
        </p:spPr>
        <p:txBody>
          <a:bodyPr wrap="square">
            <a:spAutoFit/>
          </a:bodyPr>
          <a:lstStyle/>
          <a:p>
            <a:pPr algn="ctr"/>
            <a:r>
              <a:rPr lang="en-US" dirty="0" smtClean="0"/>
              <a:t>(3) Train the Classifier</a:t>
            </a:r>
            <a:endParaRPr lang="en-US" dirty="0"/>
          </a:p>
        </p:txBody>
      </p:sp>
      <p:sp>
        <p:nvSpPr>
          <p:cNvPr id="28" name="Parallelogram 27"/>
          <p:cNvSpPr/>
          <p:nvPr/>
        </p:nvSpPr>
        <p:spPr>
          <a:xfrm>
            <a:off x="10578782" y="1641501"/>
            <a:ext cx="1387589" cy="914801"/>
          </a:xfrm>
          <a:prstGeom prst="parallelogram">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Image</a:t>
            </a:r>
            <a:endParaRPr lang="en-US" dirty="0">
              <a:solidFill>
                <a:schemeClr val="tx1"/>
              </a:solidFill>
            </a:endParaRPr>
          </a:p>
        </p:txBody>
      </p:sp>
      <p:sp>
        <p:nvSpPr>
          <p:cNvPr id="102" name="Rectangle 101"/>
          <p:cNvSpPr/>
          <p:nvPr/>
        </p:nvSpPr>
        <p:spPr>
          <a:xfrm>
            <a:off x="10118778" y="2683545"/>
            <a:ext cx="1672597" cy="646331"/>
          </a:xfrm>
          <a:prstGeom prst="rect">
            <a:avLst/>
          </a:prstGeom>
        </p:spPr>
        <p:txBody>
          <a:bodyPr wrap="square">
            <a:spAutoFit/>
          </a:bodyPr>
          <a:lstStyle/>
          <a:p>
            <a:pPr algn="ctr"/>
            <a:r>
              <a:rPr lang="en-US" dirty="0" smtClean="0"/>
              <a:t>(4) Classify the image</a:t>
            </a:r>
            <a:endParaRPr lang="en-US" dirty="0"/>
          </a:p>
        </p:txBody>
      </p:sp>
      <p:sp>
        <p:nvSpPr>
          <p:cNvPr id="103" name="Parallelogram 102"/>
          <p:cNvSpPr/>
          <p:nvPr/>
        </p:nvSpPr>
        <p:spPr>
          <a:xfrm>
            <a:off x="9134355" y="5149623"/>
            <a:ext cx="1782303" cy="914801"/>
          </a:xfrm>
          <a:prstGeom prst="parallelogram">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Classified Image</a:t>
            </a:r>
            <a:endParaRPr lang="en-US" dirty="0">
              <a:solidFill>
                <a:schemeClr val="tx1"/>
              </a:solidFill>
            </a:endParaRPr>
          </a:p>
        </p:txBody>
      </p:sp>
      <p:cxnSp>
        <p:nvCxnSpPr>
          <p:cNvPr id="104" name="Elbow Connector 103"/>
          <p:cNvCxnSpPr/>
          <p:nvPr/>
        </p:nvCxnSpPr>
        <p:spPr>
          <a:xfrm rot="5400000">
            <a:off x="9410607" y="2571471"/>
            <a:ext cx="1557986" cy="548378"/>
          </a:xfrm>
          <a:prstGeom prst="bentConnector3">
            <a:avLst>
              <a:gd name="adj1" fmla="val -1355"/>
            </a:avLst>
          </a:prstGeom>
          <a:ln w="1905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a:endCxn id="103" idx="1"/>
          </p:cNvCxnSpPr>
          <p:nvPr/>
        </p:nvCxnSpPr>
        <p:spPr>
          <a:xfrm>
            <a:off x="9915411" y="4649750"/>
            <a:ext cx="224446" cy="499873"/>
          </a:xfrm>
          <a:prstGeom prst="straightConnector1">
            <a:avLst/>
          </a:prstGeom>
          <a:noFill/>
          <a:ln w="19050" cap="flat" cmpd="sng" algn="ctr">
            <a:solidFill>
              <a:srgbClr val="5B9BD5">
                <a:lumMod val="75000"/>
              </a:srgbClr>
            </a:solidFill>
            <a:prstDash val="solid"/>
            <a:miter lim="800000"/>
            <a:tailEnd type="arrow"/>
          </a:ln>
          <a:effectLst/>
        </p:spPr>
      </p:cxnSp>
      <p:cxnSp>
        <p:nvCxnSpPr>
          <p:cNvPr id="108" name="Straight Arrow Connector 107"/>
          <p:cNvCxnSpPr/>
          <p:nvPr/>
        </p:nvCxnSpPr>
        <p:spPr>
          <a:xfrm>
            <a:off x="7804671" y="5739946"/>
            <a:ext cx="1161529" cy="0"/>
          </a:xfrm>
          <a:prstGeom prst="straightConnector1">
            <a:avLst/>
          </a:prstGeom>
          <a:noFill/>
          <a:ln w="19050" cap="flat" cmpd="sng" algn="ctr">
            <a:solidFill>
              <a:srgbClr val="5B9BD5">
                <a:lumMod val="75000"/>
              </a:srgbClr>
            </a:solidFill>
            <a:prstDash val="solid"/>
            <a:miter lim="800000"/>
            <a:tailEnd type="arrow"/>
          </a:ln>
          <a:effectLst/>
        </p:spPr>
      </p:cxnSp>
      <p:sp>
        <p:nvSpPr>
          <p:cNvPr id="111" name="Rectangle 110"/>
          <p:cNvSpPr/>
          <p:nvPr/>
        </p:nvSpPr>
        <p:spPr>
          <a:xfrm>
            <a:off x="7559552" y="5737259"/>
            <a:ext cx="1672597" cy="923330"/>
          </a:xfrm>
          <a:prstGeom prst="rect">
            <a:avLst/>
          </a:prstGeom>
        </p:spPr>
        <p:txBody>
          <a:bodyPr wrap="square">
            <a:spAutoFit/>
          </a:bodyPr>
          <a:lstStyle/>
          <a:p>
            <a:pPr algn="ctr"/>
            <a:r>
              <a:rPr lang="en-US" dirty="0" smtClean="0"/>
              <a:t>(5) Assess accuracy of testing areas</a:t>
            </a:r>
            <a:endParaRPr lang="en-US" dirty="0"/>
          </a:p>
        </p:txBody>
      </p:sp>
    </p:spTree>
    <p:extLst>
      <p:ext uri="{BB962C8B-B14F-4D97-AF65-F5344CB8AC3E}">
        <p14:creationId xmlns:p14="http://schemas.microsoft.com/office/powerpoint/2010/main" val="35228961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630" t="1528" r="1718" b="2190"/>
          <a:stretch/>
        </p:blipFill>
        <p:spPr>
          <a:xfrm>
            <a:off x="565190" y="3052932"/>
            <a:ext cx="2554948" cy="215985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cxnSp>
        <p:nvCxnSpPr>
          <p:cNvPr id="12" name="Straight Connector 11"/>
          <p:cNvCxnSpPr>
            <a:stCxn id="10" idx="4"/>
          </p:cNvCxnSpPr>
          <p:nvPr/>
        </p:nvCxnSpPr>
        <p:spPr>
          <a:xfrm flipV="1">
            <a:off x="2340863" y="4132859"/>
            <a:ext cx="1558551" cy="321931"/>
          </a:xfrm>
          <a:prstGeom prst="line">
            <a:avLst/>
          </a:prstGeom>
          <a:ln w="28575">
            <a:solidFill>
              <a:srgbClr val="75AADB"/>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10" idx="0"/>
          </p:cNvCxnSpPr>
          <p:nvPr/>
        </p:nvCxnSpPr>
        <p:spPr>
          <a:xfrm flipV="1">
            <a:off x="2340863" y="3602789"/>
            <a:ext cx="1558551" cy="1597"/>
          </a:xfrm>
          <a:prstGeom prst="line">
            <a:avLst/>
          </a:prstGeom>
          <a:ln w="28575">
            <a:solidFill>
              <a:srgbClr val="75AADB"/>
            </a:solidFill>
          </a:ln>
        </p:spPr>
        <p:style>
          <a:lnRef idx="1">
            <a:schemeClr val="accent1"/>
          </a:lnRef>
          <a:fillRef idx="0">
            <a:schemeClr val="accent1"/>
          </a:fillRef>
          <a:effectRef idx="0">
            <a:schemeClr val="accent1"/>
          </a:effectRef>
          <a:fontRef idx="minor">
            <a:schemeClr val="tx1"/>
          </a:fontRef>
        </p:style>
      </p:cxnSp>
      <p:pic>
        <p:nvPicPr>
          <p:cNvPr id="18" name="Picture 17"/>
          <p:cNvPicPr/>
          <p:nvPr/>
        </p:nvPicPr>
        <p:blipFill>
          <a:blip r:embed="rId4" cstate="print">
            <a:extLst>
              <a:ext uri="{28A0092B-C50C-407E-A947-70E740481C1C}">
                <a14:useLocalDpi xmlns:a14="http://schemas.microsoft.com/office/drawing/2010/main" val="0"/>
              </a:ext>
            </a:extLst>
          </a:blip>
          <a:stretch>
            <a:fillRect/>
          </a:stretch>
        </p:blipFill>
        <p:spPr>
          <a:xfrm>
            <a:off x="3579754" y="1915296"/>
            <a:ext cx="4674560" cy="4164227"/>
          </a:xfrm>
          <a:prstGeom prst="ellipse">
            <a:avLst/>
          </a:prstGeom>
          <a:ln w="28575">
            <a:solidFill>
              <a:srgbClr val="73A9DB"/>
            </a:solidFill>
          </a:ln>
        </p:spPr>
      </p:pic>
      <p:sp>
        <p:nvSpPr>
          <p:cNvPr id="7" name="Text Placeholder 2"/>
          <p:cNvSpPr txBox="1">
            <a:spLocks/>
          </p:cNvSpPr>
          <p:nvPr/>
        </p:nvSpPr>
        <p:spPr>
          <a:xfrm>
            <a:off x="1300163" y="470171"/>
            <a:ext cx="9591674" cy="596897"/>
          </a:xfrm>
          <a:prstGeom prst="rect">
            <a:avLst/>
          </a:prstGeom>
        </p:spPr>
        <p:txBody>
          <a:bodyPr anchor="t" anchorCtr="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Study Area</a:t>
            </a:r>
            <a:endParaRPr lang="en-US" sz="4000" dirty="0">
              <a:solidFill>
                <a:schemeClr val="bg1"/>
              </a:solidFill>
              <a:latin typeface="Century Gothic" panose="020B0502020202020204" pitchFamily="34" charset="0"/>
            </a:endParaRPr>
          </a:p>
        </p:txBody>
      </p:sp>
      <p:sp>
        <p:nvSpPr>
          <p:cNvPr id="4" name="Text Placeholder 3"/>
          <p:cNvSpPr>
            <a:spLocks noGrp="1"/>
          </p:cNvSpPr>
          <p:nvPr>
            <p:ph type="body" sz="quarter" idx="11"/>
          </p:nvPr>
        </p:nvSpPr>
        <p:spPr>
          <a:xfrm>
            <a:off x="8431954" y="2200122"/>
            <a:ext cx="3700004" cy="3603777"/>
          </a:xfrm>
        </p:spPr>
        <p:txBody>
          <a:bodyPr/>
          <a:lstStyle/>
          <a:p>
            <a:r>
              <a:rPr lang="en-US" b="1" dirty="0" smtClean="0"/>
              <a:t>Study Area: </a:t>
            </a:r>
          </a:p>
          <a:p>
            <a:r>
              <a:rPr lang="en-US" dirty="0" smtClean="0"/>
              <a:t>Lake Mead </a:t>
            </a:r>
            <a:r>
              <a:rPr lang="en-US" dirty="0"/>
              <a:t>&amp;</a:t>
            </a:r>
            <a:r>
              <a:rPr lang="en-US" dirty="0" smtClean="0"/>
              <a:t> </a:t>
            </a:r>
          </a:p>
          <a:p>
            <a:r>
              <a:rPr lang="en-US" dirty="0" smtClean="0"/>
              <a:t>Lower Grand Canyon</a:t>
            </a:r>
          </a:p>
          <a:p>
            <a:endParaRPr lang="en-US" b="1" dirty="0"/>
          </a:p>
          <a:p>
            <a:r>
              <a:rPr lang="en-US" b="1" dirty="0" smtClean="0"/>
              <a:t>Study Period: </a:t>
            </a:r>
            <a:r>
              <a:rPr lang="en-US" dirty="0" smtClean="0"/>
              <a:t>1998 - 2016</a:t>
            </a:r>
            <a:endParaRPr lang="en-US" dirty="0"/>
          </a:p>
        </p:txBody>
      </p:sp>
      <p:sp>
        <p:nvSpPr>
          <p:cNvPr id="10" name="Oval 9"/>
          <p:cNvSpPr/>
          <p:nvPr/>
        </p:nvSpPr>
        <p:spPr>
          <a:xfrm>
            <a:off x="1900909" y="3604386"/>
            <a:ext cx="879907" cy="850404"/>
          </a:xfrm>
          <a:prstGeom prst="ellipse">
            <a:avLst/>
          </a:prstGeom>
          <a:noFill/>
          <a:ln w="38100">
            <a:solidFill>
              <a:srgbClr val="75AA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6"/>
          <p:cNvSpPr txBox="1">
            <a:spLocks/>
          </p:cNvSpPr>
          <p:nvPr/>
        </p:nvSpPr>
        <p:spPr>
          <a:xfrm>
            <a:off x="3643921" y="3589728"/>
            <a:ext cx="2349333" cy="679058"/>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1800" dirty="0" smtClean="0">
                <a:solidFill>
                  <a:srgbClr val="586991"/>
                </a:solidFill>
                <a:latin typeface="+mj-lt"/>
              </a:rPr>
              <a:t>South Cove</a:t>
            </a:r>
          </a:p>
        </p:txBody>
      </p:sp>
      <p:sp>
        <p:nvSpPr>
          <p:cNvPr id="17" name="Text Placeholder 16"/>
          <p:cNvSpPr txBox="1">
            <a:spLocks/>
          </p:cNvSpPr>
          <p:nvPr/>
        </p:nvSpPr>
        <p:spPr>
          <a:xfrm>
            <a:off x="6825202" y="3997409"/>
            <a:ext cx="2231526" cy="69895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1800" dirty="0" smtClean="0">
                <a:solidFill>
                  <a:srgbClr val="586991"/>
                </a:solidFill>
                <a:latin typeface="+mj-lt"/>
              </a:rPr>
              <a:t>Separation Canyon</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18" y="6410822"/>
            <a:ext cx="3200400" cy="314325"/>
          </a:xfrm>
          <a:prstGeom prst="rect">
            <a:avLst/>
          </a:prstGeom>
        </p:spPr>
      </p:pic>
    </p:spTree>
    <p:extLst>
      <p:ext uri="{BB962C8B-B14F-4D97-AF65-F5344CB8AC3E}">
        <p14:creationId xmlns:p14="http://schemas.microsoft.com/office/powerpoint/2010/main" val="35707399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31889" y="464812"/>
            <a:ext cx="9128222" cy="984885"/>
          </a:xfrm>
          <a:prstGeom prst="rect">
            <a:avLst/>
          </a:prstGeom>
          <a:noFill/>
        </p:spPr>
        <p:txBody>
          <a:bodyPr wrap="square" rtlCol="0" anchor="t" anchorCtr="1">
            <a:spAutoFit/>
          </a:bodyPr>
          <a:lstStyle/>
          <a:p>
            <a:pPr algn="ctr"/>
            <a:r>
              <a:rPr lang="en-US" sz="4000" dirty="0" smtClean="0">
                <a:solidFill>
                  <a:prstClr val="white"/>
                </a:solidFill>
              </a:rPr>
              <a:t>Project Partners</a:t>
            </a:r>
          </a:p>
          <a:p>
            <a:pPr algn="ctr"/>
            <a:endParaRPr lang="en-US" dirty="0">
              <a:solidFill>
                <a:prstClr val="black"/>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1335" y="1686544"/>
            <a:ext cx="2924173" cy="3807273"/>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03780" y="1811297"/>
            <a:ext cx="6188220" cy="4125480"/>
          </a:xfrm>
          <a:prstGeom prst="rect">
            <a:avLst/>
          </a:prstGeom>
        </p:spPr>
      </p:pic>
      <p:sp>
        <p:nvSpPr>
          <p:cNvPr id="6" name="Text Placeholder 3"/>
          <p:cNvSpPr>
            <a:spLocks noGrp="1"/>
          </p:cNvSpPr>
          <p:nvPr>
            <p:ph type="body" sz="quarter" idx="11"/>
          </p:nvPr>
        </p:nvSpPr>
        <p:spPr>
          <a:xfrm>
            <a:off x="1161331" y="5798253"/>
            <a:ext cx="3862316" cy="1020748"/>
          </a:xfrm>
        </p:spPr>
        <p:txBody>
          <a:bodyPr/>
          <a:lstStyle/>
          <a:p>
            <a:pPr>
              <a:spcBef>
                <a:spcPts val="0"/>
              </a:spcBef>
            </a:pPr>
            <a:r>
              <a:rPr lang="en-US" b="1" dirty="0" smtClean="0"/>
              <a:t>Grand Canyon National Park</a:t>
            </a:r>
            <a:endParaRPr lang="en-US" dirty="0" smtClean="0"/>
          </a:p>
          <a:p>
            <a:pPr>
              <a:spcBef>
                <a:spcPts val="0"/>
              </a:spcBef>
            </a:pPr>
            <a:r>
              <a:rPr lang="en-US" dirty="0" smtClean="0"/>
              <a:t>Ed Schenk – Physical Scientist</a:t>
            </a:r>
            <a:endParaRPr lang="en-US" dirty="0"/>
          </a:p>
        </p:txBody>
      </p:sp>
      <p:sp>
        <p:nvSpPr>
          <p:cNvPr id="7" name="Text Placeholder 3"/>
          <p:cNvSpPr>
            <a:spLocks noGrp="1"/>
          </p:cNvSpPr>
          <p:nvPr>
            <p:ph type="body" sz="quarter" idx="13"/>
          </p:nvPr>
        </p:nvSpPr>
        <p:spPr>
          <a:xfrm>
            <a:off x="10637107" y="5662457"/>
            <a:ext cx="2657856" cy="274320"/>
          </a:xfrm>
        </p:spPr>
        <p:txBody>
          <a:bodyPr/>
          <a:lstStyle/>
          <a:p>
            <a:r>
              <a:rPr lang="en-US" dirty="0" smtClean="0"/>
              <a:t>Image Credit: NPS</a:t>
            </a:r>
            <a:endParaRPr lang="en-US" dirty="0"/>
          </a:p>
        </p:txBody>
      </p:sp>
    </p:spTree>
    <p:extLst>
      <p:ext uri="{BB962C8B-B14F-4D97-AF65-F5344CB8AC3E}">
        <p14:creationId xmlns:p14="http://schemas.microsoft.com/office/powerpoint/2010/main" val="9089374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lake mead"/>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58" t="996" r="26889"/>
          <a:stretch/>
        </p:blipFill>
        <p:spPr bwMode="auto">
          <a:xfrm>
            <a:off x="-201705" y="1223682"/>
            <a:ext cx="6199094" cy="5520164"/>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3"/>
          </p:nvPr>
        </p:nvSpPr>
        <p:spPr>
          <a:xfrm>
            <a:off x="40943" y="6415738"/>
            <a:ext cx="3683891" cy="328108"/>
          </a:xfrm>
        </p:spPr>
        <p:txBody>
          <a:bodyPr>
            <a:normAutofit/>
          </a:bodyPr>
          <a:lstStyle/>
          <a:p>
            <a:r>
              <a:rPr lang="en-US" dirty="0" smtClean="0">
                <a:solidFill>
                  <a:schemeClr val="bg1"/>
                </a:solidFill>
              </a:rPr>
              <a:t>Image Source: International Business Times</a:t>
            </a:r>
            <a:endParaRPr lang="en-US" dirty="0">
              <a:solidFill>
                <a:schemeClr val="bg1"/>
              </a:solidFill>
            </a:endParaRPr>
          </a:p>
        </p:txBody>
      </p:sp>
      <p:sp>
        <p:nvSpPr>
          <p:cNvPr id="7" name="TextBox 6"/>
          <p:cNvSpPr txBox="1"/>
          <p:nvPr/>
        </p:nvSpPr>
        <p:spPr>
          <a:xfrm>
            <a:off x="1560322" y="452175"/>
            <a:ext cx="9071356" cy="707886"/>
          </a:xfrm>
          <a:prstGeom prst="rect">
            <a:avLst/>
          </a:prstGeom>
          <a:noFill/>
        </p:spPr>
        <p:txBody>
          <a:bodyPr wrap="square" rtlCol="0">
            <a:spAutoFit/>
          </a:bodyPr>
          <a:lstStyle/>
          <a:p>
            <a:pPr algn="ctr"/>
            <a:r>
              <a:rPr lang="en-US" sz="4000" dirty="0" smtClean="0">
                <a:solidFill>
                  <a:prstClr val="white"/>
                </a:solidFill>
              </a:rPr>
              <a:t>Objectives</a:t>
            </a:r>
            <a:endParaRPr lang="en-US" sz="4000" dirty="0">
              <a:solidFill>
                <a:prstClr val="white"/>
              </a:solidFill>
            </a:endParaRPr>
          </a:p>
        </p:txBody>
      </p:sp>
      <p:sp>
        <p:nvSpPr>
          <p:cNvPr id="8" name="Rectangle 7"/>
          <p:cNvSpPr/>
          <p:nvPr/>
        </p:nvSpPr>
        <p:spPr>
          <a:xfrm>
            <a:off x="6409350" y="2180706"/>
            <a:ext cx="5518245" cy="3606115"/>
          </a:xfrm>
          <a:prstGeom prst="rect">
            <a:avLst/>
          </a:prstGeom>
        </p:spPr>
        <p:txBody>
          <a:bodyPr wrap="square">
            <a:spAutoFit/>
          </a:bodyPr>
          <a:lstStyle/>
          <a:p>
            <a:pPr marL="342900" indent="-342900">
              <a:spcBef>
                <a:spcPts val="200"/>
              </a:spcBef>
              <a:buClr>
                <a:srgbClr val="73A9DB"/>
              </a:buClr>
              <a:buFont typeface="Webdings" panose="05030102010509060703" pitchFamily="18" charset="2"/>
              <a:buChar char=""/>
            </a:pPr>
            <a:r>
              <a:rPr lang="en-US" sz="2000" b="1" dirty="0" smtClean="0">
                <a:solidFill>
                  <a:srgbClr val="E7E6E6">
                    <a:lumMod val="50000"/>
                  </a:srgbClr>
                </a:solidFill>
              </a:rPr>
              <a:t>Create</a:t>
            </a:r>
            <a:r>
              <a:rPr lang="en-US" sz="2000" dirty="0" smtClean="0">
                <a:solidFill>
                  <a:srgbClr val="E7E6E6">
                    <a:lumMod val="50000"/>
                  </a:srgbClr>
                </a:solidFill>
              </a:rPr>
              <a:t> </a:t>
            </a:r>
            <a:r>
              <a:rPr lang="en-US" sz="2000" dirty="0">
                <a:solidFill>
                  <a:srgbClr val="E7E6E6">
                    <a:lumMod val="50000"/>
                  </a:srgbClr>
                </a:solidFill>
              </a:rPr>
              <a:t>a replicable land cover classification process to provide a baseline model for ongoing </a:t>
            </a:r>
            <a:r>
              <a:rPr lang="en-US" sz="2000" dirty="0" smtClean="0">
                <a:solidFill>
                  <a:srgbClr val="E7E6E6">
                    <a:lumMod val="50000"/>
                  </a:srgbClr>
                </a:solidFill>
              </a:rPr>
              <a:t>assessments</a:t>
            </a:r>
            <a:endParaRPr lang="en-US" sz="2000" dirty="0">
              <a:solidFill>
                <a:srgbClr val="E7E6E6">
                  <a:lumMod val="50000"/>
                </a:srgbClr>
              </a:solidFill>
            </a:endParaRPr>
          </a:p>
          <a:p>
            <a:pPr>
              <a:spcBef>
                <a:spcPts val="200"/>
              </a:spcBef>
              <a:buClr>
                <a:srgbClr val="73A9DB"/>
              </a:buClr>
            </a:pPr>
            <a:endParaRPr lang="en-US" sz="2000" dirty="0">
              <a:solidFill>
                <a:srgbClr val="E7E6E6">
                  <a:lumMod val="50000"/>
                </a:srgbClr>
              </a:solidFill>
            </a:endParaRPr>
          </a:p>
          <a:p>
            <a:pPr marL="342900" indent="-342900">
              <a:spcBef>
                <a:spcPts val="200"/>
              </a:spcBef>
              <a:buClr>
                <a:srgbClr val="73A9DB"/>
              </a:buClr>
              <a:buFont typeface="Webdings" panose="05030102010509060703" pitchFamily="18" charset="2"/>
              <a:buChar char="4"/>
            </a:pPr>
            <a:r>
              <a:rPr lang="en-US" sz="2000" b="1" dirty="0">
                <a:solidFill>
                  <a:srgbClr val="E7E6E6">
                    <a:lumMod val="50000"/>
                  </a:srgbClr>
                </a:solidFill>
              </a:rPr>
              <a:t>Provide</a:t>
            </a:r>
            <a:r>
              <a:rPr lang="en-US" sz="2000" dirty="0">
                <a:solidFill>
                  <a:srgbClr val="E7E6E6">
                    <a:lumMod val="50000"/>
                  </a:srgbClr>
                </a:solidFill>
              </a:rPr>
              <a:t> end-user with land cover and water surface change maps and surface area statistics</a:t>
            </a:r>
          </a:p>
          <a:p>
            <a:pPr marL="342900" indent="-342900">
              <a:spcBef>
                <a:spcPts val="200"/>
              </a:spcBef>
              <a:buClr>
                <a:srgbClr val="73A9DB"/>
              </a:buClr>
              <a:buFont typeface="Webdings" panose="05030102010509060703" pitchFamily="18" charset="2"/>
              <a:buChar char="4"/>
            </a:pPr>
            <a:endParaRPr lang="en-US" sz="2000" dirty="0">
              <a:solidFill>
                <a:srgbClr val="E7E6E6">
                  <a:lumMod val="50000"/>
                </a:srgbClr>
              </a:solidFill>
            </a:endParaRPr>
          </a:p>
          <a:p>
            <a:pPr marL="342900" indent="-342900">
              <a:spcBef>
                <a:spcPts val="200"/>
              </a:spcBef>
              <a:buClr>
                <a:srgbClr val="73A9DB"/>
              </a:buClr>
              <a:buFont typeface="Webdings" panose="05030102010509060703" pitchFamily="18" charset="2"/>
              <a:buChar char="4"/>
            </a:pPr>
            <a:r>
              <a:rPr lang="en-US" sz="2000" b="1" dirty="0">
                <a:solidFill>
                  <a:srgbClr val="E7E6E6">
                    <a:lumMod val="50000"/>
                  </a:srgbClr>
                </a:solidFill>
              </a:rPr>
              <a:t>Enhance</a:t>
            </a:r>
            <a:r>
              <a:rPr lang="en-US" sz="2000" dirty="0">
                <a:solidFill>
                  <a:srgbClr val="E7E6E6">
                    <a:lumMod val="50000"/>
                  </a:srgbClr>
                </a:solidFill>
              </a:rPr>
              <a:t> understanding of changing conditions due to drought</a:t>
            </a:r>
          </a:p>
          <a:p>
            <a:pPr>
              <a:spcBef>
                <a:spcPts val="200"/>
              </a:spcBef>
              <a:buClr>
                <a:srgbClr val="73A9DB"/>
              </a:buClr>
            </a:pPr>
            <a:endParaRPr lang="en-US" sz="2000" dirty="0">
              <a:solidFill>
                <a:srgbClr val="E7E6E6">
                  <a:lumMod val="50000"/>
                </a:srgbClr>
              </a:solidFill>
            </a:endParaRPr>
          </a:p>
        </p:txBody>
      </p:sp>
    </p:spTree>
    <p:extLst>
      <p:ext uri="{BB962C8B-B14F-4D97-AF65-F5344CB8AC3E}">
        <p14:creationId xmlns:p14="http://schemas.microsoft.com/office/powerpoint/2010/main" val="645352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40783" y="3062324"/>
            <a:ext cx="3713283" cy="1419126"/>
          </a:xfrm>
        </p:spPr>
        <p:txBody>
          <a:bodyPr/>
          <a:lstStyle/>
          <a:p>
            <a:pPr algn="ctr"/>
            <a:r>
              <a:rPr lang="en-US" dirty="0" smtClean="0"/>
              <a:t>Landsat 5 Thematic Mapper (TM)</a:t>
            </a:r>
          </a:p>
          <a:p>
            <a:pPr marL="342900" indent="-342900" algn="ctr">
              <a:spcBef>
                <a:spcPts val="200"/>
              </a:spcBef>
              <a:buClr>
                <a:srgbClr val="73A9DB"/>
              </a:buClr>
              <a:buFont typeface="Webdings" panose="05030102010509060703" pitchFamily="18" charset="2"/>
              <a:buChar char="4"/>
            </a:pPr>
            <a:r>
              <a:rPr lang="en-US" dirty="0" smtClean="0">
                <a:solidFill>
                  <a:schemeClr val="bg2">
                    <a:lumMod val="50000"/>
                  </a:schemeClr>
                </a:solidFill>
              </a:rPr>
              <a:t>Spatial resolution: 30m</a:t>
            </a:r>
            <a:endParaRPr lang="en-US" dirty="0">
              <a:solidFill>
                <a:schemeClr val="bg2">
                  <a:lumMod val="50000"/>
                </a:schemeClr>
              </a:solidFill>
            </a:endParaRPr>
          </a:p>
          <a:p>
            <a:pPr algn="ctr"/>
            <a:endParaRPr lang="en-US" dirty="0"/>
          </a:p>
        </p:txBody>
      </p:sp>
      <p:sp>
        <p:nvSpPr>
          <p:cNvPr id="4" name="Text Placeholder 3"/>
          <p:cNvSpPr>
            <a:spLocks noGrp="1"/>
          </p:cNvSpPr>
          <p:nvPr>
            <p:ph type="body" sz="quarter" idx="13"/>
          </p:nvPr>
        </p:nvSpPr>
        <p:spPr>
          <a:xfrm>
            <a:off x="0" y="6403575"/>
            <a:ext cx="2657856" cy="274320"/>
          </a:xfrm>
        </p:spPr>
        <p:txBody>
          <a:bodyPr/>
          <a:lstStyle/>
          <a:p>
            <a:r>
              <a:rPr lang="en-US" dirty="0" smtClean="0"/>
              <a:t>Image Credit: NASA </a:t>
            </a:r>
            <a:endParaRPr lang="en-US" dirty="0"/>
          </a:p>
        </p:txBody>
      </p:sp>
      <p:sp>
        <p:nvSpPr>
          <p:cNvPr id="6" name="Rectangle 5"/>
          <p:cNvSpPr/>
          <p:nvPr/>
        </p:nvSpPr>
        <p:spPr>
          <a:xfrm>
            <a:off x="2482645" y="432313"/>
            <a:ext cx="7226710" cy="707886"/>
          </a:xfrm>
          <a:prstGeom prst="rect">
            <a:avLst/>
          </a:prstGeom>
        </p:spPr>
        <p:txBody>
          <a:bodyPr wrap="square">
            <a:spAutoFit/>
          </a:bodyPr>
          <a:lstStyle/>
          <a:p>
            <a:pPr algn="ctr"/>
            <a:r>
              <a:rPr lang="en-US" sz="4000" dirty="0" smtClean="0">
                <a:solidFill>
                  <a:schemeClr val="bg1"/>
                </a:solidFill>
              </a:rPr>
              <a:t>NASA Earth Observations</a:t>
            </a:r>
            <a:endParaRPr lang="en-US" sz="4000" dirty="0">
              <a:solidFill>
                <a:schemeClr val="bg1"/>
              </a:solidFill>
            </a:endParaRPr>
          </a:p>
        </p:txBody>
      </p:sp>
      <p:pic>
        <p:nvPicPr>
          <p:cNvPr id="7" name="Picture 2" descr="01 Landsat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1739" y="1331509"/>
            <a:ext cx="1672737" cy="162255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03 Landsat8.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12476" y="2784465"/>
            <a:ext cx="1567048" cy="1284981"/>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1"/>
          <p:cNvSpPr txBox="1">
            <a:spLocks/>
          </p:cNvSpPr>
          <p:nvPr/>
        </p:nvSpPr>
        <p:spPr>
          <a:xfrm>
            <a:off x="3628774" y="4220415"/>
            <a:ext cx="4934453" cy="136028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lumMod val="50000"/>
                    <a:lumOff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smtClean="0"/>
              <a:t>Landsat 8 Operational Land Imager (OLI)</a:t>
            </a:r>
          </a:p>
          <a:p>
            <a:pPr marL="342900" indent="-342900" algn="ctr">
              <a:spcBef>
                <a:spcPts val="200"/>
              </a:spcBef>
              <a:buClr>
                <a:srgbClr val="73A9DB"/>
              </a:buClr>
              <a:buFont typeface="Webdings" panose="05030102010509060703" pitchFamily="18" charset="2"/>
              <a:buChar char="4"/>
            </a:pPr>
            <a:r>
              <a:rPr lang="en-US" dirty="0" smtClean="0">
                <a:solidFill>
                  <a:schemeClr val="bg2">
                    <a:lumMod val="50000"/>
                  </a:schemeClr>
                </a:solidFill>
              </a:rPr>
              <a:t>Spatial resolution: 30m</a:t>
            </a:r>
          </a:p>
          <a:p>
            <a:pPr algn="ctr"/>
            <a:endParaRPr lang="en-US" dirty="0"/>
          </a:p>
        </p:txBody>
      </p:sp>
      <p:sp>
        <p:nvSpPr>
          <p:cNvPr id="11" name="Text Placeholder 1"/>
          <p:cNvSpPr txBox="1">
            <a:spLocks/>
          </p:cNvSpPr>
          <p:nvPr/>
        </p:nvSpPr>
        <p:spPr>
          <a:xfrm>
            <a:off x="8266081" y="5231516"/>
            <a:ext cx="3713283" cy="1419126"/>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lumMod val="50000"/>
                    <a:lumOff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US" dirty="0"/>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27081" y="3564114"/>
            <a:ext cx="1710599" cy="1287701"/>
          </a:xfrm>
          <a:prstGeom prst="rect">
            <a:avLst/>
          </a:prstGeom>
        </p:spPr>
      </p:pic>
      <p:sp>
        <p:nvSpPr>
          <p:cNvPr id="5" name="TextBox 4"/>
          <p:cNvSpPr txBox="1"/>
          <p:nvPr/>
        </p:nvSpPr>
        <p:spPr>
          <a:xfrm>
            <a:off x="8006224" y="4978382"/>
            <a:ext cx="3946246" cy="1041311"/>
          </a:xfrm>
          <a:prstGeom prst="rect">
            <a:avLst/>
          </a:prstGeom>
          <a:noFill/>
        </p:spPr>
        <p:txBody>
          <a:bodyPr wrap="square" rtlCol="0">
            <a:spAutoFit/>
          </a:bodyPr>
          <a:lstStyle/>
          <a:p>
            <a:pPr algn="ctr"/>
            <a:r>
              <a:rPr lang="en-US" sz="2000" dirty="0" smtClean="0">
                <a:solidFill>
                  <a:schemeClr val="bg2">
                    <a:lumMod val="50000"/>
                  </a:schemeClr>
                </a:solidFill>
              </a:rPr>
              <a:t>Terra</a:t>
            </a:r>
          </a:p>
          <a:p>
            <a:pPr algn="ctr"/>
            <a:r>
              <a:rPr lang="en-US" sz="2000" dirty="0" smtClean="0">
                <a:solidFill>
                  <a:schemeClr val="bg2">
                    <a:lumMod val="50000"/>
                  </a:schemeClr>
                </a:solidFill>
              </a:rPr>
              <a:t>(ASTER)</a:t>
            </a:r>
          </a:p>
          <a:p>
            <a:pPr marL="342900" indent="-342900" algn="ctr">
              <a:spcBef>
                <a:spcPts val="200"/>
              </a:spcBef>
              <a:buClr>
                <a:srgbClr val="73A9DB"/>
              </a:buClr>
              <a:buFont typeface="Webdings" panose="05030102010509060703" pitchFamily="18" charset="2"/>
              <a:buChar char="4"/>
            </a:pPr>
            <a:r>
              <a:rPr lang="en-US" sz="2000" dirty="0">
                <a:solidFill>
                  <a:schemeClr val="bg2">
                    <a:lumMod val="50000"/>
                  </a:schemeClr>
                </a:solidFill>
              </a:rPr>
              <a:t>Spatial resolution: </a:t>
            </a:r>
            <a:r>
              <a:rPr lang="en-US" sz="2000" dirty="0" smtClean="0">
                <a:solidFill>
                  <a:schemeClr val="bg2">
                    <a:lumMod val="50000"/>
                  </a:schemeClr>
                </a:solidFill>
              </a:rPr>
              <a:t>15m</a:t>
            </a:r>
            <a:endParaRPr lang="en-US" sz="2000" dirty="0">
              <a:solidFill>
                <a:schemeClr val="bg2">
                  <a:lumMod val="50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Flowchart: Process 52"/>
          <p:cNvSpPr/>
          <p:nvPr/>
        </p:nvSpPr>
        <p:spPr>
          <a:xfrm>
            <a:off x="4459230" y="2515399"/>
            <a:ext cx="5140615" cy="1243519"/>
          </a:xfrm>
          <a:prstGeom prst="flowChartProcess">
            <a:avLst/>
          </a:prstGeom>
          <a:solidFill>
            <a:srgbClr val="5B9BD5">
              <a:lumMod val="20000"/>
              <a:lumOff val="80000"/>
            </a:srgbClr>
          </a:solidFill>
          <a:ln w="28575" cap="flat" cmpd="sng" algn="ctr">
            <a:solidFill>
              <a:srgbClr val="008600"/>
            </a:solidFill>
            <a:prstDash val="solid"/>
            <a:miter lim="800000"/>
          </a:ln>
          <a:effectLst/>
        </p:spPr>
        <p:txBody>
          <a:bodyPr rtlCol="0" anchor="ctr"/>
          <a:lstStyle/>
          <a:p>
            <a:pPr marL="342900" indent="-342900">
              <a:spcBef>
                <a:spcPts val="200"/>
              </a:spcBef>
              <a:buClr>
                <a:srgbClr val="73A9DB"/>
              </a:buClr>
              <a:buFont typeface="Webdings" panose="05030102010509060703" pitchFamily="18" charset="2"/>
              <a:buChar char="4"/>
              <a:defRPr/>
            </a:pPr>
            <a:r>
              <a:rPr lang="en-US" sz="2000" kern="0" dirty="0" smtClean="0">
                <a:solidFill>
                  <a:prstClr val="black"/>
                </a:solidFill>
                <a:latin typeface="Garamond" panose="02020404030301010803" pitchFamily="18" charset="0"/>
              </a:rPr>
              <a:t>Normalized Difference Vegetation Index</a:t>
            </a:r>
          </a:p>
          <a:p>
            <a:pPr marL="342900" indent="-342900">
              <a:spcBef>
                <a:spcPts val="200"/>
              </a:spcBef>
              <a:buClr>
                <a:srgbClr val="73A9DB"/>
              </a:buClr>
              <a:buFont typeface="Webdings" panose="05030102010509060703" pitchFamily="18" charset="2"/>
              <a:buChar char="4"/>
              <a:defRPr/>
            </a:pPr>
            <a:r>
              <a:rPr lang="en-US" sz="2000" kern="0" dirty="0" smtClean="0">
                <a:solidFill>
                  <a:prstClr val="black"/>
                </a:solidFill>
                <a:latin typeface="Garamond" panose="02020404030301010803" pitchFamily="18" charset="0"/>
              </a:rPr>
              <a:t>Normalized Difference Water Index</a:t>
            </a:r>
          </a:p>
          <a:p>
            <a:pPr marL="342900" indent="-342900">
              <a:spcBef>
                <a:spcPts val="200"/>
              </a:spcBef>
              <a:buClr>
                <a:srgbClr val="73A9DB"/>
              </a:buClr>
              <a:buFont typeface="Webdings" panose="05030102010509060703" pitchFamily="18" charset="2"/>
              <a:buChar char="4"/>
              <a:defRPr/>
            </a:pPr>
            <a:r>
              <a:rPr lang="en-US" sz="2000" kern="0" dirty="0" smtClean="0">
                <a:solidFill>
                  <a:prstClr val="black"/>
                </a:solidFill>
                <a:latin typeface="Garamond" panose="02020404030301010803" pitchFamily="18" charset="0"/>
              </a:rPr>
              <a:t>Modified Normalized Difference Water Index</a:t>
            </a:r>
          </a:p>
        </p:txBody>
      </p:sp>
      <p:sp>
        <p:nvSpPr>
          <p:cNvPr id="54" name="Rectangle 53"/>
          <p:cNvSpPr/>
          <p:nvPr/>
        </p:nvSpPr>
        <p:spPr>
          <a:xfrm>
            <a:off x="4459228" y="1869012"/>
            <a:ext cx="5140617" cy="646387"/>
          </a:xfrm>
          <a:prstGeom prst="rect">
            <a:avLst/>
          </a:prstGeom>
          <a:solidFill>
            <a:srgbClr val="5B9BD5">
              <a:lumMod val="40000"/>
              <a:lumOff val="60000"/>
            </a:srgbClr>
          </a:solidFill>
          <a:ln w="28575" cap="flat" cmpd="sng" algn="ctr">
            <a:solidFill>
              <a:srgbClr val="008600"/>
            </a:solidFill>
            <a:prstDash val="solid"/>
            <a:miter lim="800000"/>
          </a:ln>
          <a:effectLst/>
        </p:spPr>
        <p:txBody>
          <a:bodyPr rtlCol="0" anchor="ctr"/>
          <a:lstStyle/>
          <a:p>
            <a:pPr algn="ctr">
              <a:defRPr/>
            </a:pPr>
            <a:r>
              <a:rPr lang="en-US" sz="2000" kern="0" dirty="0" smtClean="0">
                <a:solidFill>
                  <a:prstClr val="black"/>
                </a:solidFill>
                <a:latin typeface="Garamond" panose="02020404030301010803" pitchFamily="18" charset="0"/>
              </a:rPr>
              <a:t>Water Feature Extraction</a:t>
            </a:r>
          </a:p>
        </p:txBody>
      </p:sp>
      <p:sp>
        <p:nvSpPr>
          <p:cNvPr id="55" name="Rectangle 54"/>
          <p:cNvSpPr/>
          <p:nvPr/>
        </p:nvSpPr>
        <p:spPr>
          <a:xfrm>
            <a:off x="4459227" y="3863667"/>
            <a:ext cx="5140617" cy="646387"/>
          </a:xfrm>
          <a:prstGeom prst="rect">
            <a:avLst/>
          </a:prstGeom>
          <a:solidFill>
            <a:srgbClr val="5B9BD5">
              <a:lumMod val="40000"/>
              <a:lumOff val="60000"/>
            </a:srgbClr>
          </a:solidFill>
          <a:ln w="28575" cap="flat" cmpd="sng" algn="ctr">
            <a:solidFill>
              <a:srgbClr val="008600"/>
            </a:solidFill>
            <a:prstDash val="solid"/>
            <a:miter lim="800000"/>
          </a:ln>
          <a:effectLst/>
        </p:spPr>
        <p:txBody>
          <a:bodyPr rtlCol="0" anchor="ctr"/>
          <a:lstStyle/>
          <a:p>
            <a:pPr algn="ctr">
              <a:defRPr/>
            </a:pPr>
            <a:r>
              <a:rPr lang="en-US" sz="2000" kern="0" dirty="0" smtClean="0">
                <a:solidFill>
                  <a:prstClr val="black"/>
                </a:solidFill>
                <a:latin typeface="Garamond" panose="02020404030301010803" pitchFamily="18" charset="0"/>
              </a:rPr>
              <a:t>Land Cover Classification</a:t>
            </a:r>
          </a:p>
        </p:txBody>
      </p:sp>
      <p:sp>
        <p:nvSpPr>
          <p:cNvPr id="56" name="Rectangle 55"/>
          <p:cNvSpPr/>
          <p:nvPr/>
        </p:nvSpPr>
        <p:spPr>
          <a:xfrm>
            <a:off x="431218" y="1435326"/>
            <a:ext cx="2273446" cy="408272"/>
          </a:xfrm>
          <a:prstGeom prst="rect">
            <a:avLst/>
          </a:prstGeom>
          <a:solidFill>
            <a:srgbClr val="44546A">
              <a:lumMod val="20000"/>
              <a:lumOff val="80000"/>
            </a:srgbClr>
          </a:solidFill>
          <a:ln w="38100" cap="flat" cmpd="sng" algn="ctr">
            <a:solidFill>
              <a:srgbClr val="00B050"/>
            </a:solidFill>
            <a:prstDash val="solid"/>
            <a:miter lim="800000"/>
          </a:ln>
          <a:effectLst/>
        </p:spPr>
        <p:txBody>
          <a:bodyPr rtlCol="0" anchor="ctr"/>
          <a:lstStyle/>
          <a:p>
            <a:pPr algn="ctr">
              <a:defRPr/>
            </a:pPr>
            <a:endParaRPr lang="en-US" kern="0" smtClean="0">
              <a:solidFill>
                <a:prstClr val="white"/>
              </a:solidFill>
              <a:latin typeface="Calibri" panose="020F0502020204030204"/>
            </a:endParaRPr>
          </a:p>
        </p:txBody>
      </p:sp>
      <p:sp>
        <p:nvSpPr>
          <p:cNvPr id="57" name="Rectangle 56"/>
          <p:cNvSpPr/>
          <p:nvPr/>
        </p:nvSpPr>
        <p:spPr>
          <a:xfrm>
            <a:off x="2740799" y="1437726"/>
            <a:ext cx="6861228" cy="405872"/>
          </a:xfrm>
          <a:prstGeom prst="rect">
            <a:avLst/>
          </a:prstGeom>
          <a:solidFill>
            <a:srgbClr val="44546A">
              <a:lumMod val="20000"/>
              <a:lumOff val="80000"/>
            </a:srgbClr>
          </a:solidFill>
          <a:ln w="38100" cap="flat" cmpd="sng" algn="ctr">
            <a:solidFill>
              <a:srgbClr val="008600"/>
            </a:solidFill>
            <a:prstDash val="solid"/>
            <a:miter lim="800000"/>
          </a:ln>
          <a:effectLst/>
        </p:spPr>
        <p:txBody>
          <a:bodyPr rtlCol="0" anchor="ctr"/>
          <a:lstStyle/>
          <a:p>
            <a:pPr algn="ctr">
              <a:defRPr/>
            </a:pPr>
            <a:endParaRPr lang="en-US" kern="0" dirty="0" smtClean="0">
              <a:solidFill>
                <a:prstClr val="white"/>
              </a:solidFill>
              <a:latin typeface="Calibri" panose="020F0502020204030204"/>
            </a:endParaRPr>
          </a:p>
        </p:txBody>
      </p:sp>
      <p:sp>
        <p:nvSpPr>
          <p:cNvPr id="58" name="Rectangle 57"/>
          <p:cNvSpPr/>
          <p:nvPr/>
        </p:nvSpPr>
        <p:spPr>
          <a:xfrm>
            <a:off x="9643742" y="1437726"/>
            <a:ext cx="2056641" cy="405872"/>
          </a:xfrm>
          <a:prstGeom prst="rect">
            <a:avLst/>
          </a:prstGeom>
          <a:solidFill>
            <a:srgbClr val="44546A">
              <a:lumMod val="20000"/>
              <a:lumOff val="80000"/>
            </a:srgbClr>
          </a:solidFill>
          <a:ln w="38100" cap="flat" cmpd="sng" algn="ctr">
            <a:solidFill>
              <a:srgbClr val="005400"/>
            </a:solidFill>
            <a:prstDash val="solid"/>
            <a:miter lim="800000"/>
          </a:ln>
          <a:effectLst/>
        </p:spPr>
        <p:txBody>
          <a:bodyPr rtlCol="0" anchor="ctr"/>
          <a:lstStyle/>
          <a:p>
            <a:pPr algn="ctr">
              <a:defRPr/>
            </a:pPr>
            <a:endParaRPr lang="en-US" kern="0" smtClean="0">
              <a:solidFill>
                <a:prstClr val="white"/>
              </a:solidFill>
              <a:latin typeface="Calibri" panose="020F0502020204030204"/>
            </a:endParaRPr>
          </a:p>
        </p:txBody>
      </p:sp>
      <p:sp>
        <p:nvSpPr>
          <p:cNvPr id="59" name="Flowchart: Data 58"/>
          <p:cNvSpPr/>
          <p:nvPr/>
        </p:nvSpPr>
        <p:spPr>
          <a:xfrm>
            <a:off x="441208" y="2303308"/>
            <a:ext cx="1828803" cy="573192"/>
          </a:xfrm>
          <a:prstGeom prst="flowChartInputOutput">
            <a:avLst/>
          </a:prstGeom>
          <a:solidFill>
            <a:srgbClr val="5B9BD5">
              <a:lumMod val="20000"/>
              <a:lumOff val="80000"/>
            </a:srgbClr>
          </a:solidFill>
          <a:ln w="28575" cap="flat" cmpd="sng" algn="ctr">
            <a:solidFill>
              <a:srgbClr val="00B050"/>
            </a:solidFill>
            <a:prstDash val="solid"/>
            <a:miter lim="800000"/>
          </a:ln>
          <a:effectLst/>
        </p:spPr>
        <p:txBody>
          <a:bodyPr rtlCol="0" anchor="ctr"/>
          <a:lstStyle/>
          <a:p>
            <a:pPr algn="ctr">
              <a:defRPr/>
            </a:pPr>
            <a:r>
              <a:rPr lang="en-US" sz="2000" kern="0" dirty="0" smtClean="0">
                <a:solidFill>
                  <a:prstClr val="black"/>
                </a:solidFill>
                <a:latin typeface="Garamond" panose="02020404030301010803" pitchFamily="18" charset="0"/>
              </a:rPr>
              <a:t>Landsat 5</a:t>
            </a:r>
          </a:p>
        </p:txBody>
      </p:sp>
      <p:sp>
        <p:nvSpPr>
          <p:cNvPr id="60" name="Flowchart: Data 59"/>
          <p:cNvSpPr/>
          <p:nvPr/>
        </p:nvSpPr>
        <p:spPr>
          <a:xfrm>
            <a:off x="432625" y="3092463"/>
            <a:ext cx="1828803" cy="573192"/>
          </a:xfrm>
          <a:prstGeom prst="flowChartInputOutput">
            <a:avLst/>
          </a:prstGeom>
          <a:solidFill>
            <a:srgbClr val="5B9BD5">
              <a:lumMod val="20000"/>
              <a:lumOff val="80000"/>
            </a:srgbClr>
          </a:solidFill>
          <a:ln w="28575" cap="flat" cmpd="sng" algn="ctr">
            <a:solidFill>
              <a:srgbClr val="00B050"/>
            </a:solidFill>
            <a:prstDash val="solid"/>
            <a:miter lim="800000"/>
          </a:ln>
          <a:effectLst/>
        </p:spPr>
        <p:txBody>
          <a:bodyPr rtlCol="0" anchor="ctr"/>
          <a:lstStyle/>
          <a:p>
            <a:pPr algn="ctr">
              <a:defRPr/>
            </a:pPr>
            <a:r>
              <a:rPr lang="en-US" sz="2000" kern="0" dirty="0" smtClean="0">
                <a:solidFill>
                  <a:prstClr val="black"/>
                </a:solidFill>
                <a:latin typeface="Garamond" panose="02020404030301010803" pitchFamily="18" charset="0"/>
              </a:rPr>
              <a:t>Landsat 8</a:t>
            </a:r>
          </a:p>
        </p:txBody>
      </p:sp>
      <p:sp>
        <p:nvSpPr>
          <p:cNvPr id="61" name="Flowchart: Data 60"/>
          <p:cNvSpPr/>
          <p:nvPr/>
        </p:nvSpPr>
        <p:spPr>
          <a:xfrm>
            <a:off x="383486" y="5030325"/>
            <a:ext cx="1828803" cy="573192"/>
          </a:xfrm>
          <a:prstGeom prst="flowChartInputOutput">
            <a:avLst/>
          </a:prstGeom>
          <a:solidFill>
            <a:srgbClr val="5B9BD5">
              <a:lumMod val="20000"/>
              <a:lumOff val="80000"/>
            </a:srgbClr>
          </a:solidFill>
          <a:ln w="28575" cap="flat" cmpd="sng" algn="ctr">
            <a:solidFill>
              <a:srgbClr val="00B050"/>
            </a:solidFill>
            <a:prstDash val="solid"/>
            <a:miter lim="800000"/>
          </a:ln>
          <a:effectLst/>
        </p:spPr>
        <p:txBody>
          <a:bodyPr rtlCol="0" anchor="ctr"/>
          <a:lstStyle/>
          <a:p>
            <a:pPr algn="ctr">
              <a:defRPr/>
            </a:pPr>
            <a:r>
              <a:rPr lang="en-US" sz="2000" kern="0" dirty="0" smtClean="0">
                <a:solidFill>
                  <a:prstClr val="black"/>
                </a:solidFill>
                <a:latin typeface="Garamond" panose="02020404030301010803" pitchFamily="18" charset="0"/>
              </a:rPr>
              <a:t>ASTER DEM</a:t>
            </a:r>
          </a:p>
        </p:txBody>
      </p:sp>
      <p:sp>
        <p:nvSpPr>
          <p:cNvPr id="62" name="Right Brace 61"/>
          <p:cNvSpPr/>
          <p:nvPr/>
        </p:nvSpPr>
        <p:spPr>
          <a:xfrm>
            <a:off x="2272926" y="2303308"/>
            <a:ext cx="540152" cy="1379770"/>
          </a:xfrm>
          <a:prstGeom prst="rightBrace">
            <a:avLst>
              <a:gd name="adj1" fmla="val 6243"/>
              <a:gd name="adj2" fmla="val 50997"/>
            </a:avLst>
          </a:prstGeom>
          <a:noFill/>
          <a:ln w="19050" cap="flat" cmpd="sng" algn="ctr">
            <a:solidFill>
              <a:srgbClr val="5B9BD5">
                <a:lumMod val="75000"/>
              </a:srgbClr>
            </a:solidFill>
            <a:prstDash val="solid"/>
            <a:miter lim="800000"/>
          </a:ln>
          <a:effectLst/>
        </p:spPr>
        <p:txBody>
          <a:bodyPr rtlCol="0" anchor="ctr"/>
          <a:lstStyle/>
          <a:p>
            <a:pPr algn="ctr">
              <a:defRPr/>
            </a:pPr>
            <a:endParaRPr lang="en-US" kern="0" smtClean="0">
              <a:solidFill>
                <a:prstClr val="black"/>
              </a:solidFill>
              <a:latin typeface="Calibri" panose="020F0502020204030204"/>
            </a:endParaRPr>
          </a:p>
        </p:txBody>
      </p:sp>
      <p:sp>
        <p:nvSpPr>
          <p:cNvPr id="63" name="Rectangle 62"/>
          <p:cNvSpPr/>
          <p:nvPr/>
        </p:nvSpPr>
        <p:spPr>
          <a:xfrm>
            <a:off x="2738615" y="2755964"/>
            <a:ext cx="1426028" cy="1002995"/>
          </a:xfrm>
          <a:prstGeom prst="rect">
            <a:avLst/>
          </a:prstGeom>
          <a:solidFill>
            <a:srgbClr val="5B9BD5">
              <a:lumMod val="20000"/>
              <a:lumOff val="80000"/>
            </a:srgbClr>
          </a:solidFill>
          <a:ln w="28575" cap="flat" cmpd="sng" algn="ctr">
            <a:solidFill>
              <a:srgbClr val="008600"/>
            </a:solidFill>
            <a:prstDash val="solid"/>
            <a:miter lim="800000"/>
          </a:ln>
          <a:effectLst/>
        </p:spPr>
        <p:txBody>
          <a:bodyPr rtlCol="0" anchor="ctr"/>
          <a:lstStyle/>
          <a:p>
            <a:pPr algn="ctr">
              <a:defRPr/>
            </a:pPr>
            <a:r>
              <a:rPr lang="en-US" sz="2000" kern="0" dirty="0" smtClean="0">
                <a:solidFill>
                  <a:prstClr val="black"/>
                </a:solidFill>
                <a:latin typeface="Garamond" panose="02020404030301010803" pitchFamily="18" charset="0"/>
              </a:rPr>
              <a:t>Seasonal Image Composites</a:t>
            </a:r>
          </a:p>
        </p:txBody>
      </p:sp>
      <p:cxnSp>
        <p:nvCxnSpPr>
          <p:cNvPr id="64" name="Elbow Connector 63"/>
          <p:cNvCxnSpPr>
            <a:stCxn id="63" idx="0"/>
          </p:cNvCxnSpPr>
          <p:nvPr/>
        </p:nvCxnSpPr>
        <p:spPr>
          <a:xfrm rot="5400000" flipH="1" flipV="1">
            <a:off x="3673549" y="1970286"/>
            <a:ext cx="563758" cy="1007599"/>
          </a:xfrm>
          <a:prstGeom prst="bentConnector2">
            <a:avLst/>
          </a:prstGeom>
          <a:noFill/>
          <a:ln w="19050" cap="flat" cmpd="sng" algn="ctr">
            <a:solidFill>
              <a:srgbClr val="5B9BD5">
                <a:lumMod val="75000"/>
              </a:srgbClr>
            </a:solidFill>
            <a:prstDash val="solid"/>
            <a:miter lim="800000"/>
            <a:tailEnd type="arrow"/>
          </a:ln>
          <a:effectLst/>
        </p:spPr>
      </p:cxnSp>
      <p:cxnSp>
        <p:nvCxnSpPr>
          <p:cNvPr id="65" name="Elbow Connector 64"/>
          <p:cNvCxnSpPr>
            <a:stCxn id="63" idx="2"/>
            <a:endCxn id="55" idx="1"/>
          </p:cNvCxnSpPr>
          <p:nvPr/>
        </p:nvCxnSpPr>
        <p:spPr>
          <a:xfrm rot="16200000" flipH="1">
            <a:off x="3741477" y="3469111"/>
            <a:ext cx="427902" cy="1007598"/>
          </a:xfrm>
          <a:prstGeom prst="bentConnector2">
            <a:avLst/>
          </a:prstGeom>
          <a:noFill/>
          <a:ln w="19050" cap="flat" cmpd="sng" algn="ctr">
            <a:solidFill>
              <a:srgbClr val="5B9BD5">
                <a:lumMod val="75000"/>
              </a:srgbClr>
            </a:solidFill>
            <a:prstDash val="solid"/>
            <a:miter lim="800000"/>
            <a:tailEnd type="arrow"/>
          </a:ln>
          <a:effectLst/>
        </p:spPr>
      </p:cxnSp>
      <p:sp>
        <p:nvSpPr>
          <p:cNvPr id="66" name="Flowchart: Process 65"/>
          <p:cNvSpPr/>
          <p:nvPr/>
        </p:nvSpPr>
        <p:spPr>
          <a:xfrm>
            <a:off x="4459227" y="4498425"/>
            <a:ext cx="5140615" cy="2164628"/>
          </a:xfrm>
          <a:prstGeom prst="flowChartProcess">
            <a:avLst/>
          </a:prstGeom>
          <a:solidFill>
            <a:srgbClr val="5B9BD5">
              <a:lumMod val="20000"/>
              <a:lumOff val="80000"/>
            </a:srgbClr>
          </a:solidFill>
          <a:ln w="28575" cap="flat" cmpd="sng" algn="ctr">
            <a:solidFill>
              <a:srgbClr val="008600"/>
            </a:solidFill>
            <a:prstDash val="solid"/>
            <a:miter lim="800000"/>
          </a:ln>
          <a:effectLst/>
        </p:spPr>
        <p:txBody>
          <a:bodyPr rtlCol="0" anchor="ctr"/>
          <a:lstStyle/>
          <a:p>
            <a:pPr marL="342900" indent="-342900">
              <a:spcBef>
                <a:spcPts val="200"/>
              </a:spcBef>
              <a:buClr>
                <a:srgbClr val="73A9DB"/>
              </a:buClr>
              <a:buFont typeface="Webdings" panose="05030102010509060703" pitchFamily="18" charset="2"/>
              <a:buChar char="4"/>
              <a:defRPr/>
            </a:pPr>
            <a:endParaRPr lang="en-US" sz="2000" kern="0" dirty="0" smtClean="0">
              <a:solidFill>
                <a:prstClr val="black"/>
              </a:solidFill>
              <a:latin typeface="Garamond" panose="02020404030301010803" pitchFamily="18" charset="0"/>
            </a:endParaRPr>
          </a:p>
        </p:txBody>
      </p:sp>
      <p:sp>
        <p:nvSpPr>
          <p:cNvPr id="67" name="Cube 66"/>
          <p:cNvSpPr/>
          <p:nvPr/>
        </p:nvSpPr>
        <p:spPr>
          <a:xfrm>
            <a:off x="6427541" y="4907266"/>
            <a:ext cx="2316074" cy="819310"/>
          </a:xfrm>
          <a:prstGeom prst="cube">
            <a:avLst/>
          </a:prstGeom>
          <a:solidFill>
            <a:srgbClr val="5B9BD5">
              <a:lumMod val="40000"/>
              <a:lumOff val="60000"/>
            </a:srgbClr>
          </a:solidFill>
          <a:ln w="12700" cap="flat" cmpd="sng" algn="ctr">
            <a:solidFill>
              <a:sysClr val="windowText" lastClr="000000"/>
            </a:solidFill>
            <a:prstDash val="solid"/>
            <a:miter lim="800000"/>
          </a:ln>
          <a:effectLst/>
        </p:spPr>
        <p:txBody>
          <a:bodyPr rtlCol="0" anchor="ctr"/>
          <a:lstStyle/>
          <a:p>
            <a:pPr algn="ctr">
              <a:defRPr/>
            </a:pPr>
            <a:r>
              <a:rPr lang="en-US" sz="2000" kern="0" dirty="0" smtClean="0">
                <a:solidFill>
                  <a:prstClr val="black"/>
                </a:solidFill>
                <a:latin typeface="Garamond" panose="02020404030301010803" pitchFamily="18" charset="0"/>
              </a:rPr>
              <a:t>Random Forest Classifier</a:t>
            </a:r>
          </a:p>
        </p:txBody>
      </p:sp>
      <p:cxnSp>
        <p:nvCxnSpPr>
          <p:cNvPr id="68" name="Elbow Connector 67"/>
          <p:cNvCxnSpPr/>
          <p:nvPr/>
        </p:nvCxnSpPr>
        <p:spPr>
          <a:xfrm>
            <a:off x="2078290" y="3399567"/>
            <a:ext cx="191721" cy="1917353"/>
          </a:xfrm>
          <a:prstGeom prst="bentConnector2">
            <a:avLst/>
          </a:prstGeom>
          <a:noFill/>
          <a:ln w="19050" cap="flat" cmpd="sng" algn="ctr">
            <a:solidFill>
              <a:srgbClr val="5B9BD5">
                <a:lumMod val="75000"/>
              </a:srgbClr>
            </a:solidFill>
            <a:prstDash val="dash"/>
            <a:miter lim="800000"/>
          </a:ln>
          <a:effectLst/>
        </p:spPr>
      </p:cxnSp>
      <p:cxnSp>
        <p:nvCxnSpPr>
          <p:cNvPr id="70" name="Straight Arrow Connector 69"/>
          <p:cNvCxnSpPr/>
          <p:nvPr/>
        </p:nvCxnSpPr>
        <p:spPr>
          <a:xfrm>
            <a:off x="2282480" y="6464176"/>
            <a:ext cx="310952" cy="4066"/>
          </a:xfrm>
          <a:prstGeom prst="straightConnector1">
            <a:avLst/>
          </a:prstGeom>
          <a:noFill/>
          <a:ln w="19050" cap="flat" cmpd="sng" algn="ctr">
            <a:solidFill>
              <a:schemeClr val="accent1"/>
            </a:solidFill>
            <a:prstDash val="dash"/>
            <a:miter lim="800000"/>
            <a:tailEnd type="arrow"/>
          </a:ln>
          <a:effectLst/>
        </p:spPr>
      </p:cxnSp>
      <p:sp>
        <p:nvSpPr>
          <p:cNvPr id="71" name="Flowchart: Process 70"/>
          <p:cNvSpPr/>
          <p:nvPr/>
        </p:nvSpPr>
        <p:spPr>
          <a:xfrm>
            <a:off x="4901669" y="5425022"/>
            <a:ext cx="1019107" cy="626001"/>
          </a:xfrm>
          <a:prstGeom prst="flowChartProcess">
            <a:avLst/>
          </a:prstGeom>
          <a:solidFill>
            <a:srgbClr val="5B9BD5">
              <a:lumMod val="20000"/>
              <a:lumOff val="80000"/>
            </a:srgbClr>
          </a:solidFill>
          <a:ln w="12700" cap="flat" cmpd="sng" algn="ctr">
            <a:noFill/>
            <a:prstDash val="solid"/>
            <a:miter lim="800000"/>
          </a:ln>
          <a:effectLst/>
        </p:spPr>
        <p:txBody>
          <a:bodyPr rtlCol="0" anchor="ctr"/>
          <a:lstStyle/>
          <a:p>
            <a:pPr algn="ctr">
              <a:defRPr/>
            </a:pPr>
            <a:r>
              <a:rPr lang="en-US" sz="2000" kern="0" dirty="0" smtClean="0">
                <a:solidFill>
                  <a:prstClr val="black"/>
                </a:solidFill>
                <a:latin typeface="Garamond" panose="02020404030301010803" pitchFamily="18" charset="0"/>
              </a:rPr>
              <a:t>Training Areas</a:t>
            </a:r>
          </a:p>
        </p:txBody>
      </p:sp>
      <p:cxnSp>
        <p:nvCxnSpPr>
          <p:cNvPr id="72" name="Straight Arrow Connector 71"/>
          <p:cNvCxnSpPr/>
          <p:nvPr/>
        </p:nvCxnSpPr>
        <p:spPr>
          <a:xfrm flipV="1">
            <a:off x="5968192" y="5447016"/>
            <a:ext cx="352494" cy="313001"/>
          </a:xfrm>
          <a:prstGeom prst="straightConnector1">
            <a:avLst/>
          </a:prstGeom>
          <a:noFill/>
          <a:ln w="19050" cap="flat" cmpd="sng" algn="ctr">
            <a:solidFill>
              <a:srgbClr val="5B9BD5">
                <a:lumMod val="75000"/>
              </a:srgbClr>
            </a:solidFill>
            <a:prstDash val="solid"/>
            <a:miter lim="800000"/>
            <a:tailEnd type="arrow"/>
          </a:ln>
          <a:effectLst/>
        </p:spPr>
      </p:cxnSp>
      <p:cxnSp>
        <p:nvCxnSpPr>
          <p:cNvPr id="73" name="Straight Arrow Connector 72"/>
          <p:cNvCxnSpPr/>
          <p:nvPr/>
        </p:nvCxnSpPr>
        <p:spPr>
          <a:xfrm>
            <a:off x="5968192" y="5760017"/>
            <a:ext cx="352494" cy="408237"/>
          </a:xfrm>
          <a:prstGeom prst="straightConnector1">
            <a:avLst/>
          </a:prstGeom>
          <a:noFill/>
          <a:ln w="19050" cap="flat" cmpd="sng" algn="ctr">
            <a:solidFill>
              <a:srgbClr val="5B9BD5">
                <a:lumMod val="75000"/>
              </a:srgbClr>
            </a:solidFill>
            <a:prstDash val="solid"/>
            <a:miter lim="800000"/>
            <a:tailEnd type="arrow"/>
          </a:ln>
          <a:effectLst/>
        </p:spPr>
      </p:cxnSp>
      <p:sp>
        <p:nvSpPr>
          <p:cNvPr id="74" name="Flowchart: Process 73"/>
          <p:cNvSpPr/>
          <p:nvPr/>
        </p:nvSpPr>
        <p:spPr>
          <a:xfrm>
            <a:off x="6320686" y="6002778"/>
            <a:ext cx="2316074" cy="626001"/>
          </a:xfrm>
          <a:prstGeom prst="flowChartProcess">
            <a:avLst/>
          </a:prstGeom>
          <a:solidFill>
            <a:srgbClr val="5B9BD5">
              <a:lumMod val="20000"/>
              <a:lumOff val="80000"/>
            </a:srgbClr>
          </a:solidFill>
          <a:ln w="12700" cap="flat" cmpd="sng" algn="ctr">
            <a:noFill/>
            <a:prstDash val="solid"/>
            <a:miter lim="800000"/>
          </a:ln>
          <a:effectLst/>
        </p:spPr>
        <p:txBody>
          <a:bodyPr rtlCol="0" anchor="ctr"/>
          <a:lstStyle/>
          <a:p>
            <a:pPr algn="ctr">
              <a:defRPr/>
            </a:pPr>
            <a:r>
              <a:rPr lang="en-US" sz="2000" kern="0" dirty="0" smtClean="0">
                <a:solidFill>
                  <a:prstClr val="black"/>
                </a:solidFill>
                <a:latin typeface="Garamond" panose="02020404030301010803" pitchFamily="18" charset="0"/>
              </a:rPr>
              <a:t>Accuracy Assessment</a:t>
            </a:r>
          </a:p>
        </p:txBody>
      </p:sp>
      <p:cxnSp>
        <p:nvCxnSpPr>
          <p:cNvPr id="75" name="Straight Arrow Connector 74"/>
          <p:cNvCxnSpPr/>
          <p:nvPr/>
        </p:nvCxnSpPr>
        <p:spPr>
          <a:xfrm>
            <a:off x="7370021" y="5780073"/>
            <a:ext cx="0" cy="408237"/>
          </a:xfrm>
          <a:prstGeom prst="straightConnector1">
            <a:avLst/>
          </a:prstGeom>
          <a:noFill/>
          <a:ln w="19050" cap="flat" cmpd="sng" algn="ctr">
            <a:solidFill>
              <a:srgbClr val="5B9BD5">
                <a:lumMod val="75000"/>
              </a:srgbClr>
            </a:solidFill>
            <a:prstDash val="solid"/>
            <a:miter lim="800000"/>
            <a:tailEnd type="arrow"/>
          </a:ln>
          <a:effectLst/>
        </p:spPr>
      </p:cxnSp>
      <p:sp>
        <p:nvSpPr>
          <p:cNvPr id="76" name="Rectangle 75"/>
          <p:cNvSpPr/>
          <p:nvPr/>
        </p:nvSpPr>
        <p:spPr>
          <a:xfrm>
            <a:off x="10148476" y="2107577"/>
            <a:ext cx="1532071" cy="1508760"/>
          </a:xfrm>
          <a:prstGeom prst="rect">
            <a:avLst/>
          </a:prstGeom>
          <a:solidFill>
            <a:srgbClr val="5B9BD5">
              <a:lumMod val="20000"/>
              <a:lumOff val="80000"/>
            </a:srgbClr>
          </a:solidFill>
          <a:ln w="28575" cap="flat" cmpd="sng" algn="ctr">
            <a:solidFill>
              <a:srgbClr val="005400"/>
            </a:solidFill>
            <a:prstDash val="solid"/>
            <a:miter lim="800000"/>
          </a:ln>
          <a:effectLst/>
        </p:spPr>
        <p:txBody>
          <a:bodyPr rtlCol="0" anchor="ctr"/>
          <a:lstStyle/>
          <a:p>
            <a:pPr algn="ctr">
              <a:defRPr/>
            </a:pPr>
            <a:r>
              <a:rPr lang="en-US" sz="2000" kern="0" dirty="0" smtClean="0">
                <a:solidFill>
                  <a:prstClr val="black"/>
                </a:solidFill>
                <a:latin typeface="Garamond" panose="02020404030301010803" pitchFamily="18" charset="0"/>
              </a:rPr>
              <a:t>Water Surface Change Map &amp; Statistics</a:t>
            </a:r>
          </a:p>
        </p:txBody>
      </p:sp>
      <p:sp>
        <p:nvSpPr>
          <p:cNvPr id="77" name="Rectangle 76"/>
          <p:cNvSpPr/>
          <p:nvPr/>
        </p:nvSpPr>
        <p:spPr>
          <a:xfrm>
            <a:off x="10157019" y="4538770"/>
            <a:ext cx="1532071" cy="1508678"/>
          </a:xfrm>
          <a:prstGeom prst="rect">
            <a:avLst/>
          </a:prstGeom>
          <a:solidFill>
            <a:srgbClr val="5B9BD5">
              <a:lumMod val="20000"/>
              <a:lumOff val="80000"/>
            </a:srgbClr>
          </a:solidFill>
          <a:ln w="28575" cap="flat" cmpd="sng" algn="ctr">
            <a:solidFill>
              <a:srgbClr val="005400"/>
            </a:solidFill>
            <a:prstDash val="solid"/>
            <a:miter lim="800000"/>
          </a:ln>
          <a:effectLst/>
        </p:spPr>
        <p:txBody>
          <a:bodyPr rtlCol="0" anchor="ctr"/>
          <a:lstStyle/>
          <a:p>
            <a:pPr algn="ctr">
              <a:defRPr/>
            </a:pPr>
            <a:r>
              <a:rPr lang="en-US" sz="2000" kern="0" dirty="0" smtClean="0">
                <a:solidFill>
                  <a:prstClr val="black"/>
                </a:solidFill>
                <a:latin typeface="Garamond" panose="02020404030301010803" pitchFamily="18" charset="0"/>
              </a:rPr>
              <a:t>Land Cover Change Map &amp; Statistics</a:t>
            </a:r>
          </a:p>
        </p:txBody>
      </p:sp>
      <p:cxnSp>
        <p:nvCxnSpPr>
          <p:cNvPr id="78" name="Elbow Connector 77"/>
          <p:cNvCxnSpPr>
            <a:stCxn id="53" idx="3"/>
            <a:endCxn id="76" idx="1"/>
          </p:cNvCxnSpPr>
          <p:nvPr/>
        </p:nvCxnSpPr>
        <p:spPr>
          <a:xfrm flipV="1">
            <a:off x="9599845" y="2861957"/>
            <a:ext cx="548631" cy="275202"/>
          </a:xfrm>
          <a:prstGeom prst="bentConnector3">
            <a:avLst>
              <a:gd name="adj1" fmla="val 50000"/>
            </a:avLst>
          </a:prstGeom>
          <a:noFill/>
          <a:ln w="19050" cap="flat" cmpd="sng" algn="ctr">
            <a:solidFill>
              <a:srgbClr val="5B9BD5">
                <a:lumMod val="75000"/>
              </a:srgbClr>
            </a:solidFill>
            <a:prstDash val="solid"/>
            <a:miter lim="800000"/>
            <a:tailEnd type="arrow"/>
          </a:ln>
          <a:effectLst/>
        </p:spPr>
      </p:cxnSp>
      <p:cxnSp>
        <p:nvCxnSpPr>
          <p:cNvPr id="79" name="Elbow Connector 78"/>
          <p:cNvCxnSpPr>
            <a:stCxn id="66" idx="3"/>
            <a:endCxn id="77" idx="1"/>
          </p:cNvCxnSpPr>
          <p:nvPr/>
        </p:nvCxnSpPr>
        <p:spPr>
          <a:xfrm flipV="1">
            <a:off x="9599842" y="5293109"/>
            <a:ext cx="557177" cy="287630"/>
          </a:xfrm>
          <a:prstGeom prst="bentConnector3">
            <a:avLst>
              <a:gd name="adj1" fmla="val 50000"/>
            </a:avLst>
          </a:prstGeom>
          <a:noFill/>
          <a:ln w="19050" cap="flat" cmpd="sng" algn="ctr">
            <a:solidFill>
              <a:srgbClr val="5B9BD5">
                <a:lumMod val="75000"/>
              </a:srgbClr>
            </a:solidFill>
            <a:prstDash val="solid"/>
            <a:miter lim="800000"/>
            <a:tailEnd type="arrow"/>
          </a:ln>
          <a:effectLst/>
        </p:spPr>
      </p:cxnSp>
      <p:cxnSp>
        <p:nvCxnSpPr>
          <p:cNvPr id="83" name="Straight Connector 82"/>
          <p:cNvCxnSpPr>
            <a:stCxn id="59" idx="5"/>
          </p:cNvCxnSpPr>
          <p:nvPr/>
        </p:nvCxnSpPr>
        <p:spPr>
          <a:xfrm>
            <a:off x="2087131" y="2589904"/>
            <a:ext cx="167298" cy="4525"/>
          </a:xfrm>
          <a:prstGeom prst="line">
            <a:avLst/>
          </a:prstGeom>
          <a:noFill/>
          <a:ln w="19050" cap="flat" cmpd="sng" algn="ctr">
            <a:solidFill>
              <a:srgbClr val="2E75B6"/>
            </a:solidFill>
            <a:prstDash val="dash"/>
            <a:miter lim="800000"/>
          </a:ln>
          <a:effectLst/>
        </p:spPr>
      </p:cxnSp>
      <p:cxnSp>
        <p:nvCxnSpPr>
          <p:cNvPr id="84" name="Straight Connector 83"/>
          <p:cNvCxnSpPr/>
          <p:nvPr/>
        </p:nvCxnSpPr>
        <p:spPr>
          <a:xfrm flipH="1">
            <a:off x="2274612" y="2423448"/>
            <a:ext cx="2446" cy="976117"/>
          </a:xfrm>
          <a:prstGeom prst="line">
            <a:avLst/>
          </a:prstGeom>
          <a:noFill/>
          <a:ln w="19050" cap="flat" cmpd="sng" algn="ctr">
            <a:solidFill>
              <a:srgbClr val="2E75B6"/>
            </a:solidFill>
            <a:prstDash val="dash"/>
            <a:miter lim="800000"/>
          </a:ln>
          <a:effectLst/>
        </p:spPr>
      </p:cxnSp>
      <p:cxnSp>
        <p:nvCxnSpPr>
          <p:cNvPr id="85" name="Straight Connector 84"/>
          <p:cNvCxnSpPr>
            <a:endCxn id="62" idx="2"/>
          </p:cNvCxnSpPr>
          <p:nvPr/>
        </p:nvCxnSpPr>
        <p:spPr>
          <a:xfrm>
            <a:off x="1887700" y="3675792"/>
            <a:ext cx="385226" cy="7286"/>
          </a:xfrm>
          <a:prstGeom prst="line">
            <a:avLst/>
          </a:prstGeom>
          <a:noFill/>
          <a:ln w="19050" cap="flat" cmpd="sng" algn="ctr">
            <a:solidFill>
              <a:srgbClr val="2E75B6"/>
            </a:solidFill>
            <a:prstDash val="solid"/>
            <a:miter lim="800000"/>
          </a:ln>
          <a:effectLst/>
        </p:spPr>
      </p:cxnSp>
      <p:sp>
        <p:nvSpPr>
          <p:cNvPr id="90" name="Oval 89"/>
          <p:cNvSpPr/>
          <p:nvPr/>
        </p:nvSpPr>
        <p:spPr>
          <a:xfrm>
            <a:off x="2598204" y="4402588"/>
            <a:ext cx="1629718" cy="535472"/>
          </a:xfrm>
          <a:prstGeom prst="ellipse">
            <a:avLst/>
          </a:prstGeom>
          <a:solidFill>
            <a:srgbClr val="5B9BD5">
              <a:lumMod val="20000"/>
              <a:lumOff val="80000"/>
            </a:srgbClr>
          </a:solidFill>
          <a:ln w="28575" cap="flat" cmpd="sng" algn="ctr">
            <a:solidFill>
              <a:srgbClr val="008600"/>
            </a:solidFill>
            <a:prstDash val="solid"/>
            <a:miter lim="800000"/>
          </a:ln>
          <a:effectLst/>
        </p:spPr>
        <p:txBody>
          <a:bodyPr rtlCol="0" anchor="ctr"/>
          <a:lstStyle/>
          <a:p>
            <a:pPr algn="ctr">
              <a:defRPr/>
            </a:pPr>
            <a:r>
              <a:rPr lang="en-US" kern="0" dirty="0" smtClean="0">
                <a:solidFill>
                  <a:prstClr val="black"/>
                </a:solidFill>
                <a:latin typeface="Garamond" panose="02020404030301010803" pitchFamily="18" charset="0"/>
              </a:rPr>
              <a:t>Landsat Bands</a:t>
            </a:r>
          </a:p>
        </p:txBody>
      </p:sp>
      <p:sp>
        <p:nvSpPr>
          <p:cNvPr id="91" name="Oval 90"/>
          <p:cNvSpPr/>
          <p:nvPr/>
        </p:nvSpPr>
        <p:spPr>
          <a:xfrm>
            <a:off x="2594731" y="5556655"/>
            <a:ext cx="1629718" cy="544998"/>
          </a:xfrm>
          <a:prstGeom prst="ellipse">
            <a:avLst/>
          </a:prstGeom>
          <a:solidFill>
            <a:srgbClr val="5B9BD5">
              <a:lumMod val="20000"/>
              <a:lumOff val="80000"/>
            </a:srgbClr>
          </a:solidFill>
          <a:ln w="28575" cap="flat" cmpd="sng" algn="ctr">
            <a:solidFill>
              <a:srgbClr val="008600"/>
            </a:solidFill>
            <a:prstDash val="solid"/>
            <a:miter lim="800000"/>
          </a:ln>
          <a:effectLst/>
        </p:spPr>
        <p:txBody>
          <a:bodyPr rtlCol="0" anchor="ctr"/>
          <a:lstStyle/>
          <a:p>
            <a:pPr algn="ctr">
              <a:defRPr/>
            </a:pPr>
            <a:r>
              <a:rPr lang="en-US" kern="0" dirty="0" smtClean="0">
                <a:solidFill>
                  <a:prstClr val="black"/>
                </a:solidFill>
                <a:latin typeface="Garamond" panose="02020404030301010803" pitchFamily="18" charset="0"/>
              </a:rPr>
              <a:t>Elevation &amp; Slope</a:t>
            </a:r>
          </a:p>
        </p:txBody>
      </p:sp>
      <p:sp>
        <p:nvSpPr>
          <p:cNvPr id="92" name="Oval 91"/>
          <p:cNvSpPr/>
          <p:nvPr/>
        </p:nvSpPr>
        <p:spPr>
          <a:xfrm>
            <a:off x="2596662" y="4983604"/>
            <a:ext cx="1629718" cy="508942"/>
          </a:xfrm>
          <a:prstGeom prst="ellipse">
            <a:avLst/>
          </a:prstGeom>
          <a:solidFill>
            <a:srgbClr val="5B9BD5">
              <a:lumMod val="20000"/>
              <a:lumOff val="80000"/>
            </a:srgbClr>
          </a:solidFill>
          <a:ln w="28575" cap="flat" cmpd="sng" algn="ctr">
            <a:solidFill>
              <a:srgbClr val="008600"/>
            </a:solidFill>
            <a:prstDash val="solid"/>
            <a:miter lim="800000"/>
          </a:ln>
          <a:effectLst/>
        </p:spPr>
        <p:txBody>
          <a:bodyPr rtlCol="0" anchor="ctr"/>
          <a:lstStyle/>
          <a:p>
            <a:pPr algn="ctr">
              <a:defRPr/>
            </a:pPr>
            <a:r>
              <a:rPr lang="en-US" kern="0" dirty="0" smtClean="0">
                <a:solidFill>
                  <a:prstClr val="black"/>
                </a:solidFill>
                <a:latin typeface="Garamond" panose="02020404030301010803" pitchFamily="18" charset="0"/>
              </a:rPr>
              <a:t>NDVI</a:t>
            </a:r>
          </a:p>
        </p:txBody>
      </p:sp>
      <p:sp>
        <p:nvSpPr>
          <p:cNvPr id="86" name="Right Brace 85"/>
          <p:cNvSpPr/>
          <p:nvPr/>
        </p:nvSpPr>
        <p:spPr>
          <a:xfrm>
            <a:off x="3982032" y="4478428"/>
            <a:ext cx="756398" cy="2150351"/>
          </a:xfrm>
          <a:prstGeom prst="rightBrace">
            <a:avLst/>
          </a:prstGeom>
          <a:noFill/>
          <a:ln w="19050" cap="flat" cmpd="sng" algn="ctr">
            <a:solidFill>
              <a:srgbClr val="5B9BD5">
                <a:lumMod val="75000"/>
              </a:srgbClr>
            </a:solidFill>
            <a:prstDash val="solid"/>
            <a:miter lim="800000"/>
          </a:ln>
          <a:effectLst/>
        </p:spPr>
        <p:txBody>
          <a:bodyPr rtlCol="0" anchor="ctr"/>
          <a:lstStyle/>
          <a:p>
            <a:pPr algn="ctr">
              <a:defRPr/>
            </a:pPr>
            <a:endParaRPr lang="en-US" kern="0" smtClean="0">
              <a:solidFill>
                <a:prstClr val="black"/>
              </a:solidFill>
              <a:latin typeface="Calibri" panose="020F0502020204030204"/>
            </a:endParaRPr>
          </a:p>
        </p:txBody>
      </p:sp>
      <p:sp>
        <p:nvSpPr>
          <p:cNvPr id="93" name="Oval 92"/>
          <p:cNvSpPr/>
          <p:nvPr/>
        </p:nvSpPr>
        <p:spPr>
          <a:xfrm>
            <a:off x="2619073" y="6160383"/>
            <a:ext cx="1590832" cy="534650"/>
          </a:xfrm>
          <a:prstGeom prst="ellipse">
            <a:avLst/>
          </a:prstGeom>
          <a:solidFill>
            <a:srgbClr val="5B9BD5">
              <a:lumMod val="20000"/>
              <a:lumOff val="80000"/>
            </a:srgbClr>
          </a:solidFill>
          <a:ln w="28575" cap="flat" cmpd="sng" algn="ctr">
            <a:solidFill>
              <a:srgbClr val="008600"/>
            </a:solidFill>
            <a:prstDash val="solid"/>
            <a:miter lim="800000"/>
          </a:ln>
          <a:effectLst/>
        </p:spPr>
        <p:txBody>
          <a:bodyPr rtlCol="0" anchor="ctr"/>
          <a:lstStyle/>
          <a:p>
            <a:pPr algn="ctr">
              <a:defRPr/>
            </a:pPr>
            <a:r>
              <a:rPr lang="en-US" kern="0" dirty="0" smtClean="0">
                <a:solidFill>
                  <a:prstClr val="black"/>
                </a:solidFill>
                <a:latin typeface="Garamond" panose="02020404030301010803" pitchFamily="18" charset="0"/>
              </a:rPr>
              <a:t>Distance to Water</a:t>
            </a:r>
          </a:p>
        </p:txBody>
      </p:sp>
      <p:sp>
        <p:nvSpPr>
          <p:cNvPr id="5" name="TextBox 4"/>
          <p:cNvSpPr txBox="1"/>
          <p:nvPr/>
        </p:nvSpPr>
        <p:spPr>
          <a:xfrm>
            <a:off x="1936230" y="433108"/>
            <a:ext cx="8319541" cy="707886"/>
          </a:xfrm>
          <a:prstGeom prst="rect">
            <a:avLst/>
          </a:prstGeom>
          <a:noFill/>
        </p:spPr>
        <p:txBody>
          <a:bodyPr wrap="square" rtlCol="0">
            <a:spAutoFit/>
          </a:bodyPr>
          <a:lstStyle/>
          <a:p>
            <a:pPr algn="ctr"/>
            <a:r>
              <a:rPr lang="en-US" sz="4000" dirty="0" smtClean="0">
                <a:solidFill>
                  <a:schemeClr val="bg1"/>
                </a:solidFill>
              </a:rPr>
              <a:t>Methodology</a:t>
            </a:r>
            <a:endParaRPr lang="en-US" sz="4000" dirty="0">
              <a:solidFill>
                <a:schemeClr val="bg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15411" y="97016"/>
            <a:ext cx="2079332" cy="1528184"/>
          </a:xfrm>
          <a:prstGeom prst="rect">
            <a:avLst/>
          </a:prstGeom>
        </p:spPr>
      </p:pic>
      <p:sp>
        <p:nvSpPr>
          <p:cNvPr id="4" name="Flowchart: Extract 3"/>
          <p:cNvSpPr/>
          <p:nvPr/>
        </p:nvSpPr>
        <p:spPr>
          <a:xfrm rot="5400000">
            <a:off x="4275921" y="4117505"/>
            <a:ext cx="239422" cy="127183"/>
          </a:xfrm>
          <a:prstGeom prst="flowChartExtract">
            <a:avLst/>
          </a:pr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owchart: Extract 45"/>
          <p:cNvSpPr/>
          <p:nvPr/>
        </p:nvSpPr>
        <p:spPr>
          <a:xfrm rot="5400000">
            <a:off x="4275921" y="2128595"/>
            <a:ext cx="239422" cy="127183"/>
          </a:xfrm>
          <a:prstGeom prst="flowChartExtract">
            <a:avLst/>
          </a:pr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lowchart: Extract 46"/>
          <p:cNvSpPr/>
          <p:nvPr/>
        </p:nvSpPr>
        <p:spPr>
          <a:xfrm rot="5400000">
            <a:off x="9941110" y="2780418"/>
            <a:ext cx="239422" cy="127183"/>
          </a:xfrm>
          <a:prstGeom prst="flowChartExtract">
            <a:avLst/>
          </a:pr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Extract 47"/>
          <p:cNvSpPr/>
          <p:nvPr/>
        </p:nvSpPr>
        <p:spPr>
          <a:xfrm rot="5400000">
            <a:off x="9941110" y="5229518"/>
            <a:ext cx="239422" cy="127183"/>
          </a:xfrm>
          <a:prstGeom prst="flowChartExtract">
            <a:avLst/>
          </a:pr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lowchart: Extract 48"/>
          <p:cNvSpPr/>
          <p:nvPr/>
        </p:nvSpPr>
        <p:spPr>
          <a:xfrm rot="5400000">
            <a:off x="2371586" y="6400585"/>
            <a:ext cx="239422" cy="127183"/>
          </a:xfrm>
          <a:prstGeom prst="flowChartExtract">
            <a:avLst/>
          </a:pr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Connector 50"/>
          <p:cNvCxnSpPr/>
          <p:nvPr/>
        </p:nvCxnSpPr>
        <p:spPr>
          <a:xfrm>
            <a:off x="2003389" y="5327057"/>
            <a:ext cx="266622" cy="0"/>
          </a:xfrm>
          <a:prstGeom prst="line">
            <a:avLst/>
          </a:prstGeom>
          <a:noFill/>
          <a:ln w="19050" cap="flat" cmpd="sng" algn="ctr">
            <a:solidFill>
              <a:srgbClr val="2E75B6"/>
            </a:solidFill>
            <a:prstDash val="dash"/>
            <a:miter lim="800000"/>
          </a:ln>
          <a:effectLst/>
        </p:spPr>
      </p:cxnSp>
      <p:cxnSp>
        <p:nvCxnSpPr>
          <p:cNvPr id="87" name="Straight Connector 86"/>
          <p:cNvCxnSpPr/>
          <p:nvPr/>
        </p:nvCxnSpPr>
        <p:spPr>
          <a:xfrm flipH="1">
            <a:off x="2261428" y="5336457"/>
            <a:ext cx="7261" cy="1127719"/>
          </a:xfrm>
          <a:prstGeom prst="line">
            <a:avLst/>
          </a:prstGeom>
          <a:noFill/>
          <a:ln w="19050" cap="flat" cmpd="sng" algn="ctr">
            <a:solidFill>
              <a:srgbClr val="2E75B6"/>
            </a:solidFill>
            <a:prstDash val="dash"/>
            <a:miter lim="800000"/>
          </a:ln>
          <a:effectLst/>
        </p:spPr>
      </p:cxnSp>
      <p:sp>
        <p:nvSpPr>
          <p:cNvPr id="3" name="TextBox 2"/>
          <p:cNvSpPr txBox="1"/>
          <p:nvPr/>
        </p:nvSpPr>
        <p:spPr>
          <a:xfrm>
            <a:off x="1214467" y="1415568"/>
            <a:ext cx="1046747" cy="461665"/>
          </a:xfrm>
          <a:prstGeom prst="rect">
            <a:avLst/>
          </a:prstGeom>
          <a:noFill/>
        </p:spPr>
        <p:txBody>
          <a:bodyPr wrap="square" rtlCol="0">
            <a:spAutoFit/>
          </a:bodyPr>
          <a:lstStyle/>
          <a:p>
            <a:r>
              <a:rPr lang="en-US" sz="2400" dirty="0" smtClean="0">
                <a:latin typeface="Garamond" panose="02020404030301010803" pitchFamily="18" charset="0"/>
              </a:rPr>
              <a:t>Data</a:t>
            </a:r>
            <a:endParaRPr lang="en-US" sz="2400" dirty="0">
              <a:latin typeface="Garamond" panose="02020404030301010803" pitchFamily="18" charset="0"/>
            </a:endParaRPr>
          </a:p>
        </p:txBody>
      </p:sp>
      <p:sp>
        <p:nvSpPr>
          <p:cNvPr id="50" name="TextBox 49"/>
          <p:cNvSpPr txBox="1"/>
          <p:nvPr/>
        </p:nvSpPr>
        <p:spPr>
          <a:xfrm>
            <a:off x="5617425" y="1397354"/>
            <a:ext cx="1395857" cy="461665"/>
          </a:xfrm>
          <a:prstGeom prst="rect">
            <a:avLst/>
          </a:prstGeom>
          <a:noFill/>
        </p:spPr>
        <p:txBody>
          <a:bodyPr wrap="square" rtlCol="0">
            <a:spAutoFit/>
          </a:bodyPr>
          <a:lstStyle/>
          <a:p>
            <a:r>
              <a:rPr lang="en-US" sz="2400" dirty="0" smtClean="0">
                <a:latin typeface="Garamond" panose="02020404030301010803" pitchFamily="18" charset="0"/>
              </a:rPr>
              <a:t>Analysis</a:t>
            </a:r>
            <a:endParaRPr lang="en-US" sz="2400" dirty="0">
              <a:latin typeface="Garamond" panose="02020404030301010803" pitchFamily="18" charset="0"/>
            </a:endParaRPr>
          </a:p>
        </p:txBody>
      </p:sp>
      <p:sp>
        <p:nvSpPr>
          <p:cNvPr id="52" name="TextBox 51"/>
          <p:cNvSpPr txBox="1"/>
          <p:nvPr/>
        </p:nvSpPr>
        <p:spPr>
          <a:xfrm>
            <a:off x="9760763" y="1416319"/>
            <a:ext cx="1846164" cy="461665"/>
          </a:xfrm>
          <a:prstGeom prst="rect">
            <a:avLst/>
          </a:prstGeom>
          <a:noFill/>
        </p:spPr>
        <p:txBody>
          <a:bodyPr wrap="square" rtlCol="0">
            <a:spAutoFit/>
          </a:bodyPr>
          <a:lstStyle/>
          <a:p>
            <a:r>
              <a:rPr lang="en-US" sz="2400" dirty="0" smtClean="0">
                <a:latin typeface="Garamond" panose="02020404030301010803" pitchFamily="18" charset="0"/>
              </a:rPr>
              <a:t>End-Products</a:t>
            </a:r>
            <a:endParaRPr lang="en-US" sz="2400" dirty="0">
              <a:latin typeface="Garamond" panose="02020404030301010803" pitchFamily="18" charset="0"/>
            </a:endParaRPr>
          </a:p>
        </p:txBody>
      </p:sp>
    </p:spTree>
    <p:extLst>
      <p:ext uri="{BB962C8B-B14F-4D97-AF65-F5344CB8AC3E}">
        <p14:creationId xmlns:p14="http://schemas.microsoft.com/office/powerpoint/2010/main" val="41500843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2032" y="1244926"/>
            <a:ext cx="4724390" cy="2696550"/>
            <a:chOff x="0" y="1232894"/>
            <a:chExt cx="4724390" cy="2696550"/>
          </a:xfrm>
        </p:grpSpPr>
        <p:pic>
          <p:nvPicPr>
            <p:cNvPr id="17"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951" t="1997" r="-1209" b="64"/>
            <a:stretch/>
          </p:blipFill>
          <p:spPr bwMode="auto">
            <a:xfrm>
              <a:off x="322918" y="1614604"/>
              <a:ext cx="2624601" cy="2314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4064" y="1232894"/>
              <a:ext cx="4700326" cy="646331"/>
            </a:xfrm>
            <a:prstGeom prst="rect">
              <a:avLst/>
            </a:prstGeom>
            <a:noFill/>
          </p:spPr>
          <p:txBody>
            <a:bodyPr wrap="none" rtlCol="0">
              <a:spAutoFit/>
            </a:bodyPr>
            <a:lstStyle/>
            <a:p>
              <a:r>
                <a:rPr lang="en-US" b="1" dirty="0" smtClean="0">
                  <a:solidFill>
                    <a:prstClr val="black"/>
                  </a:solidFill>
                </a:rPr>
                <a:t>Normalized Difference Vegetation Index</a:t>
              </a:r>
            </a:p>
            <a:p>
              <a:endParaRPr lang="en-US" b="1" dirty="0">
                <a:solidFill>
                  <a:prstClr val="black"/>
                </a:solidFill>
              </a:endParaRPr>
            </a:p>
          </p:txBody>
        </p:sp>
        <mc:AlternateContent xmlns:mc="http://schemas.openxmlformats.org/markup-compatibility/2006" xmlns:a14="http://schemas.microsoft.com/office/drawing/2010/main">
          <mc:Choice Requires="a14">
            <p:sp>
              <p:nvSpPr>
                <p:cNvPr id="3" name="TextBox 2"/>
                <p:cNvSpPr txBox="1"/>
                <p:nvPr/>
              </p:nvSpPr>
              <p:spPr>
                <a:xfrm>
                  <a:off x="1464196" y="1855419"/>
                  <a:ext cx="2966645" cy="62286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prstClr val="black"/>
                            </a:solidFill>
                            <a:latin typeface="Cambria Math"/>
                          </a:rPr>
                          <m:t>𝑁𝐷𝑉𝐼</m:t>
                        </m:r>
                        <m:r>
                          <a:rPr lang="en-US" i="1" smtClean="0">
                            <a:solidFill>
                              <a:prstClr val="black"/>
                            </a:solidFill>
                            <a:latin typeface="Cambria Math"/>
                          </a:rPr>
                          <m:t>= </m:t>
                        </m:r>
                        <m:f>
                          <m:fPr>
                            <m:ctrlPr>
                              <a:rPr lang="en-US" i="1" smtClean="0">
                                <a:solidFill>
                                  <a:prstClr val="black"/>
                                </a:solidFill>
                                <a:latin typeface="Cambria Math" panose="02040503050406030204" pitchFamily="18" charset="0"/>
                              </a:rPr>
                            </m:ctrlPr>
                          </m:fPr>
                          <m:num>
                            <m:r>
                              <a:rPr lang="en-US" i="1" smtClean="0">
                                <a:solidFill>
                                  <a:prstClr val="black"/>
                                </a:solidFill>
                                <a:latin typeface="Cambria Math"/>
                              </a:rPr>
                              <m:t>𝑁𝐼𝑅</m:t>
                            </m:r>
                            <m:r>
                              <a:rPr lang="en-US" i="1" smtClean="0">
                                <a:solidFill>
                                  <a:prstClr val="black"/>
                                </a:solidFill>
                                <a:latin typeface="Cambria Math"/>
                              </a:rPr>
                              <m:t>−</m:t>
                            </m:r>
                            <m:r>
                              <a:rPr lang="en-US" i="1" smtClean="0">
                                <a:solidFill>
                                  <a:prstClr val="black"/>
                                </a:solidFill>
                                <a:latin typeface="Cambria Math"/>
                              </a:rPr>
                              <m:t>𝑣𝑖𝑠𝑖𝑏𝑙𝑒</m:t>
                            </m:r>
                            <m:r>
                              <a:rPr lang="en-US" i="1" smtClean="0">
                                <a:solidFill>
                                  <a:prstClr val="black"/>
                                </a:solidFill>
                                <a:latin typeface="Cambria Math"/>
                              </a:rPr>
                              <m:t> </m:t>
                            </m:r>
                            <m:r>
                              <a:rPr lang="en-US" i="1" smtClean="0">
                                <a:solidFill>
                                  <a:prstClr val="black"/>
                                </a:solidFill>
                                <a:latin typeface="Cambria Math"/>
                              </a:rPr>
                              <m:t>𝑟𝑒𝑑</m:t>
                            </m:r>
                          </m:num>
                          <m:den>
                            <m:r>
                              <a:rPr lang="en-US" i="1" smtClean="0">
                                <a:solidFill>
                                  <a:prstClr val="black"/>
                                </a:solidFill>
                                <a:latin typeface="Cambria Math"/>
                              </a:rPr>
                              <m:t>𝑁𝐼𝑅</m:t>
                            </m:r>
                            <m:r>
                              <a:rPr lang="en-US" i="1" smtClean="0">
                                <a:solidFill>
                                  <a:prstClr val="black"/>
                                </a:solidFill>
                                <a:latin typeface="Cambria Math"/>
                              </a:rPr>
                              <m:t>+</m:t>
                            </m:r>
                            <m:r>
                              <a:rPr lang="en-US" i="1" smtClean="0">
                                <a:solidFill>
                                  <a:prstClr val="black"/>
                                </a:solidFill>
                                <a:latin typeface="Cambria Math"/>
                              </a:rPr>
                              <m:t>𝑣𝑖𝑠𝑖𝑏𝑙𝑒</m:t>
                            </m:r>
                            <m:r>
                              <a:rPr lang="en-US" i="1" smtClean="0">
                                <a:solidFill>
                                  <a:prstClr val="black"/>
                                </a:solidFill>
                                <a:latin typeface="Cambria Math"/>
                              </a:rPr>
                              <m:t> </m:t>
                            </m:r>
                            <m:r>
                              <a:rPr lang="en-US" i="1" smtClean="0">
                                <a:solidFill>
                                  <a:prstClr val="black"/>
                                </a:solidFill>
                                <a:latin typeface="Cambria Math"/>
                              </a:rPr>
                              <m:t>𝑟𝑒𝑑</m:t>
                            </m:r>
                          </m:den>
                        </m:f>
                      </m:oMath>
                    </m:oMathPara>
                  </a14:m>
                  <a:endParaRPr lang="en-US" dirty="0">
                    <a:solidFill>
                      <a:prstClr val="black"/>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464196" y="1855419"/>
                  <a:ext cx="2966645" cy="622863"/>
                </a:xfrm>
                <a:prstGeom prst="rect">
                  <a:avLst/>
                </a:prstGeom>
                <a:blipFill rotWithShape="0">
                  <a:blip r:embed="rId4" cstate="print"/>
                  <a:stretch>
                    <a:fillRect/>
                  </a:stretch>
                </a:blipFill>
              </p:spPr>
              <p:txBody>
                <a:bodyPr/>
                <a:lstStyle/>
                <a:p>
                  <a:r>
                    <a:rPr lang="en-US">
                      <a:noFill/>
                    </a:rPr>
                    <a:t> </a:t>
                  </a:r>
                </a:p>
              </p:txBody>
            </p:sp>
          </mc:Fallback>
        </mc:AlternateContent>
        <p:sp>
          <p:nvSpPr>
            <p:cNvPr id="4" name="Rectangle 3"/>
            <p:cNvSpPr/>
            <p:nvPr/>
          </p:nvSpPr>
          <p:spPr>
            <a:xfrm>
              <a:off x="0" y="1232894"/>
              <a:ext cx="4700326" cy="2638006"/>
            </a:xfrm>
            <a:prstGeom prst="rect">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8" name="TextBox 17"/>
          <p:cNvSpPr txBox="1"/>
          <p:nvPr/>
        </p:nvSpPr>
        <p:spPr>
          <a:xfrm>
            <a:off x="937147" y="479685"/>
            <a:ext cx="10317707" cy="707886"/>
          </a:xfrm>
          <a:prstGeom prst="rect">
            <a:avLst/>
          </a:prstGeom>
          <a:noFill/>
        </p:spPr>
        <p:txBody>
          <a:bodyPr wrap="square" rtlCol="0">
            <a:spAutoFit/>
          </a:bodyPr>
          <a:lstStyle/>
          <a:p>
            <a:pPr algn="ctr"/>
            <a:r>
              <a:rPr lang="en-US" sz="4000" dirty="0" smtClean="0">
                <a:solidFill>
                  <a:prstClr val="white"/>
                </a:solidFill>
              </a:rPr>
              <a:t>Water Feature Extraction</a:t>
            </a:r>
            <a:endParaRPr lang="en-US" sz="4000" dirty="0">
              <a:solidFill>
                <a:prstClr val="white"/>
              </a:solidFill>
            </a:endParaRPr>
          </a:p>
        </p:txBody>
      </p:sp>
      <p:grpSp>
        <p:nvGrpSpPr>
          <p:cNvPr id="8" name="Group 7"/>
          <p:cNvGrpSpPr/>
          <p:nvPr/>
        </p:nvGrpSpPr>
        <p:grpSpPr>
          <a:xfrm>
            <a:off x="3748776" y="2551897"/>
            <a:ext cx="4700326" cy="2638006"/>
            <a:chOff x="3748776" y="2551897"/>
            <a:chExt cx="4700326" cy="2638006"/>
          </a:xfrm>
        </p:grpSpPr>
        <p:sp>
          <p:nvSpPr>
            <p:cNvPr id="36" name="Rectangle 35"/>
            <p:cNvSpPr/>
            <p:nvPr/>
          </p:nvSpPr>
          <p:spPr>
            <a:xfrm>
              <a:off x="3748776" y="2551897"/>
              <a:ext cx="4700326" cy="2638006"/>
            </a:xfrm>
            <a:prstGeom prst="rect">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50"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4186" t="-320" r="1575" b="4465"/>
            <a:stretch/>
          </p:blipFill>
          <p:spPr bwMode="auto">
            <a:xfrm>
              <a:off x="3980466" y="2808707"/>
              <a:ext cx="2624328" cy="2340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TextBox 37"/>
            <p:cNvSpPr txBox="1"/>
            <p:nvPr/>
          </p:nvSpPr>
          <p:spPr>
            <a:xfrm>
              <a:off x="3748776" y="2551897"/>
              <a:ext cx="4700326" cy="646331"/>
            </a:xfrm>
            <a:prstGeom prst="rect">
              <a:avLst/>
            </a:prstGeom>
            <a:noFill/>
          </p:spPr>
          <p:txBody>
            <a:bodyPr wrap="square" rtlCol="0">
              <a:spAutoFit/>
            </a:bodyPr>
            <a:lstStyle/>
            <a:p>
              <a:pPr algn="ctr"/>
              <a:r>
                <a:rPr lang="en-US" b="1" dirty="0" smtClean="0">
                  <a:solidFill>
                    <a:prstClr val="black"/>
                  </a:solidFill>
                </a:rPr>
                <a:t>Normalized Difference Water Index</a:t>
              </a:r>
            </a:p>
            <a:p>
              <a:pPr algn="ctr"/>
              <a:endParaRPr lang="en-US" b="1" dirty="0">
                <a:solidFill>
                  <a:prstClr val="black"/>
                </a:solidFill>
              </a:endParaRPr>
            </a:p>
          </p:txBody>
        </p:sp>
        <mc:AlternateContent xmlns:mc="http://schemas.openxmlformats.org/markup-compatibility/2006" xmlns:a14="http://schemas.microsoft.com/office/drawing/2010/main">
          <mc:Choice Requires="a14">
            <p:sp>
              <p:nvSpPr>
                <p:cNvPr id="39" name="TextBox 38"/>
                <p:cNvSpPr txBox="1"/>
                <p:nvPr/>
              </p:nvSpPr>
              <p:spPr>
                <a:xfrm>
                  <a:off x="5097407" y="3221801"/>
                  <a:ext cx="3344826" cy="6668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prstClr val="black"/>
                            </a:solidFill>
                            <a:latin typeface="Cambria Math"/>
                          </a:rPr>
                          <m:t>𝑁𝐷</m:t>
                        </m:r>
                        <m:r>
                          <a:rPr lang="en-US" b="0" i="1" smtClean="0">
                            <a:solidFill>
                              <a:prstClr val="black"/>
                            </a:solidFill>
                            <a:latin typeface="Cambria Math"/>
                          </a:rPr>
                          <m:t>𝑊</m:t>
                        </m:r>
                        <m:r>
                          <a:rPr lang="en-US" i="1" smtClean="0">
                            <a:solidFill>
                              <a:prstClr val="black"/>
                            </a:solidFill>
                            <a:latin typeface="Cambria Math"/>
                          </a:rPr>
                          <m:t>𝐼</m:t>
                        </m:r>
                        <m:r>
                          <a:rPr lang="en-US" i="1" smtClean="0">
                            <a:solidFill>
                              <a:prstClr val="black"/>
                            </a:solidFill>
                            <a:latin typeface="Cambria Math"/>
                          </a:rPr>
                          <m:t>= </m:t>
                        </m:r>
                        <m:f>
                          <m:fPr>
                            <m:ctrlPr>
                              <a:rPr lang="en-US" i="1" smtClean="0">
                                <a:solidFill>
                                  <a:prstClr val="black"/>
                                </a:solidFill>
                                <a:latin typeface="Cambria Math" panose="02040503050406030204" pitchFamily="18" charset="0"/>
                              </a:rPr>
                            </m:ctrlPr>
                          </m:fPr>
                          <m:num>
                            <m:r>
                              <a:rPr lang="en-US" b="0" i="1" smtClean="0">
                                <a:solidFill>
                                  <a:prstClr val="black"/>
                                </a:solidFill>
                                <a:latin typeface="Cambria Math"/>
                              </a:rPr>
                              <m:t>𝑣𝑖𝑠𝑖𝑏𝑙𝑒</m:t>
                            </m:r>
                            <m:r>
                              <a:rPr lang="en-US" b="0" i="1" smtClean="0">
                                <a:solidFill>
                                  <a:prstClr val="black"/>
                                </a:solidFill>
                                <a:latin typeface="Cambria Math"/>
                              </a:rPr>
                              <m:t> </m:t>
                            </m:r>
                            <m:r>
                              <a:rPr lang="en-US" b="0" i="1" smtClean="0">
                                <a:solidFill>
                                  <a:prstClr val="black"/>
                                </a:solidFill>
                                <a:latin typeface="Cambria Math"/>
                              </a:rPr>
                              <m:t>𝑔𝑟𝑒𝑒𝑛</m:t>
                            </m:r>
                            <m:r>
                              <a:rPr lang="en-US" b="0" i="1" smtClean="0">
                                <a:solidFill>
                                  <a:prstClr val="black"/>
                                </a:solidFill>
                                <a:latin typeface="Cambria Math"/>
                              </a:rPr>
                              <m:t> −</m:t>
                            </m:r>
                            <m:r>
                              <a:rPr lang="en-US" b="0" i="1" smtClean="0">
                                <a:solidFill>
                                  <a:prstClr val="black"/>
                                </a:solidFill>
                                <a:latin typeface="Cambria Math"/>
                              </a:rPr>
                              <m:t>𝑁𝐼𝑅</m:t>
                            </m:r>
                          </m:num>
                          <m:den>
                            <m:r>
                              <a:rPr lang="en-US" b="0" i="1" smtClean="0">
                                <a:solidFill>
                                  <a:prstClr val="black"/>
                                </a:solidFill>
                                <a:latin typeface="Cambria Math"/>
                              </a:rPr>
                              <m:t>𝑣𝑖𝑠𝑖𝑏𝑙𝑒</m:t>
                            </m:r>
                            <m:r>
                              <a:rPr lang="en-US" b="0" i="1" smtClean="0">
                                <a:solidFill>
                                  <a:prstClr val="black"/>
                                </a:solidFill>
                                <a:latin typeface="Cambria Math"/>
                              </a:rPr>
                              <m:t> </m:t>
                            </m:r>
                            <m:r>
                              <a:rPr lang="en-US" b="0" i="1" smtClean="0">
                                <a:solidFill>
                                  <a:prstClr val="black"/>
                                </a:solidFill>
                                <a:latin typeface="Cambria Math"/>
                              </a:rPr>
                              <m:t>𝑔𝑟𝑒𝑒𝑛</m:t>
                            </m:r>
                            <m:r>
                              <a:rPr lang="en-US" i="1" smtClean="0">
                                <a:solidFill>
                                  <a:prstClr val="black"/>
                                </a:solidFill>
                                <a:latin typeface="Cambria Math"/>
                              </a:rPr>
                              <m:t>+</m:t>
                            </m:r>
                            <m:r>
                              <a:rPr lang="en-US" b="0" i="1" smtClean="0">
                                <a:solidFill>
                                  <a:prstClr val="black"/>
                                </a:solidFill>
                                <a:latin typeface="Cambria Math"/>
                              </a:rPr>
                              <m:t>𝑁𝐼𝑅</m:t>
                            </m:r>
                          </m:den>
                        </m:f>
                      </m:oMath>
                    </m:oMathPara>
                  </a14:m>
                  <a:endParaRPr lang="en-US" dirty="0">
                    <a:solidFill>
                      <a:prstClr val="black"/>
                    </a:solidFill>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5097407" y="3221801"/>
                  <a:ext cx="3344826" cy="666849"/>
                </a:xfrm>
                <a:prstGeom prst="rect">
                  <a:avLst/>
                </a:prstGeom>
                <a:blipFill rotWithShape="1">
                  <a:blip r:embed="rId6"/>
                  <a:stretch>
                    <a:fillRect/>
                  </a:stretch>
                </a:blipFill>
              </p:spPr>
              <p:txBody>
                <a:bodyPr/>
                <a:lstStyle/>
                <a:p>
                  <a:r>
                    <a:rPr lang="en-US">
                      <a:noFill/>
                    </a:rPr>
                    <a:t> </a:t>
                  </a:r>
                </a:p>
              </p:txBody>
            </p:sp>
          </mc:Fallback>
        </mc:AlternateContent>
      </p:grpSp>
      <p:sp>
        <p:nvSpPr>
          <p:cNvPr id="46" name="Rectangle 45"/>
          <p:cNvSpPr/>
          <p:nvPr/>
        </p:nvSpPr>
        <p:spPr>
          <a:xfrm>
            <a:off x="7458798" y="4090137"/>
            <a:ext cx="4700326" cy="2638006"/>
          </a:xfrm>
          <a:prstGeom prst="rect">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6" name="Picture 3"/>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4159" t="1352" r="1422" b="-1"/>
          <a:stretch/>
        </p:blipFill>
        <p:spPr bwMode="auto">
          <a:xfrm>
            <a:off x="7497436" y="4361176"/>
            <a:ext cx="2630173" cy="2340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8" name="TextBox 47"/>
          <p:cNvSpPr txBox="1"/>
          <p:nvPr/>
        </p:nvSpPr>
        <p:spPr>
          <a:xfrm>
            <a:off x="7458799" y="4090137"/>
            <a:ext cx="4700326" cy="923330"/>
          </a:xfrm>
          <a:prstGeom prst="rect">
            <a:avLst/>
          </a:prstGeom>
          <a:noFill/>
        </p:spPr>
        <p:txBody>
          <a:bodyPr wrap="square" rtlCol="0">
            <a:spAutoFit/>
          </a:bodyPr>
          <a:lstStyle/>
          <a:p>
            <a:pPr algn="ctr"/>
            <a:r>
              <a:rPr lang="en-US" b="1" dirty="0" smtClean="0">
                <a:solidFill>
                  <a:prstClr val="black"/>
                </a:solidFill>
              </a:rPr>
              <a:t>Modified Normalized Difference </a:t>
            </a:r>
          </a:p>
          <a:p>
            <a:pPr algn="ctr"/>
            <a:r>
              <a:rPr lang="en-US" b="1" dirty="0" smtClean="0">
                <a:solidFill>
                  <a:prstClr val="black"/>
                </a:solidFill>
              </a:rPr>
              <a:t>Water Index</a:t>
            </a:r>
          </a:p>
          <a:p>
            <a:pPr algn="ctr"/>
            <a:endParaRPr lang="en-US" b="1" dirty="0">
              <a:solidFill>
                <a:prstClr val="black"/>
              </a:solidFill>
            </a:endParaRPr>
          </a:p>
        </p:txBody>
      </p:sp>
      <mc:AlternateContent xmlns:mc="http://schemas.openxmlformats.org/markup-compatibility/2006" xmlns:a14="http://schemas.microsoft.com/office/drawing/2010/main">
        <mc:Choice Requires="a14">
          <p:sp>
            <p:nvSpPr>
              <p:cNvPr id="49" name="TextBox 48"/>
              <p:cNvSpPr txBox="1"/>
              <p:nvPr/>
            </p:nvSpPr>
            <p:spPr>
              <a:xfrm>
                <a:off x="8666428" y="4890503"/>
                <a:ext cx="3519553" cy="6668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prstClr val="black"/>
                          </a:solidFill>
                          <a:latin typeface="Cambria Math"/>
                        </a:rPr>
                        <m:t>𝑀</m:t>
                      </m:r>
                      <m:r>
                        <a:rPr lang="en-US" i="1" smtClean="0">
                          <a:solidFill>
                            <a:prstClr val="black"/>
                          </a:solidFill>
                          <a:latin typeface="Cambria Math"/>
                        </a:rPr>
                        <m:t>𝑁𝐷</m:t>
                      </m:r>
                      <m:r>
                        <a:rPr lang="en-US" b="0" i="1" smtClean="0">
                          <a:solidFill>
                            <a:prstClr val="black"/>
                          </a:solidFill>
                          <a:latin typeface="Cambria Math"/>
                        </a:rPr>
                        <m:t>𝑊</m:t>
                      </m:r>
                      <m:r>
                        <a:rPr lang="en-US" i="1" smtClean="0">
                          <a:solidFill>
                            <a:prstClr val="black"/>
                          </a:solidFill>
                          <a:latin typeface="Cambria Math"/>
                        </a:rPr>
                        <m:t>𝐼</m:t>
                      </m:r>
                      <m:r>
                        <a:rPr lang="en-US" i="1" smtClean="0">
                          <a:solidFill>
                            <a:prstClr val="black"/>
                          </a:solidFill>
                          <a:latin typeface="Cambria Math"/>
                        </a:rPr>
                        <m:t>= </m:t>
                      </m:r>
                      <m:f>
                        <m:fPr>
                          <m:ctrlPr>
                            <a:rPr lang="en-US" i="1" smtClean="0">
                              <a:solidFill>
                                <a:prstClr val="black"/>
                              </a:solidFill>
                              <a:latin typeface="Cambria Math" panose="02040503050406030204" pitchFamily="18" charset="0"/>
                            </a:rPr>
                          </m:ctrlPr>
                        </m:fPr>
                        <m:num>
                          <m:r>
                            <a:rPr lang="en-US" b="0" i="1" smtClean="0">
                              <a:solidFill>
                                <a:prstClr val="black"/>
                              </a:solidFill>
                              <a:latin typeface="Cambria Math"/>
                            </a:rPr>
                            <m:t>𝑣𝑖𝑠𝑖𝑏𝑙𝑒</m:t>
                          </m:r>
                          <m:r>
                            <a:rPr lang="en-US" b="0" i="1" smtClean="0">
                              <a:solidFill>
                                <a:prstClr val="black"/>
                              </a:solidFill>
                              <a:latin typeface="Cambria Math"/>
                            </a:rPr>
                            <m:t> </m:t>
                          </m:r>
                          <m:r>
                            <a:rPr lang="en-US" b="0" i="1" smtClean="0">
                              <a:solidFill>
                                <a:prstClr val="black"/>
                              </a:solidFill>
                              <a:latin typeface="Cambria Math"/>
                            </a:rPr>
                            <m:t>𝑔𝑟𝑒𝑒𝑛</m:t>
                          </m:r>
                          <m:r>
                            <a:rPr lang="en-US" i="1" smtClean="0">
                              <a:solidFill>
                                <a:prstClr val="black"/>
                              </a:solidFill>
                              <a:latin typeface="Cambria Math"/>
                            </a:rPr>
                            <m:t>−</m:t>
                          </m:r>
                          <m:r>
                            <a:rPr lang="en-US" b="0" i="1" smtClean="0">
                              <a:solidFill>
                                <a:prstClr val="black"/>
                              </a:solidFill>
                              <a:latin typeface="Cambria Math"/>
                            </a:rPr>
                            <m:t>𝑀𝐼𝑅</m:t>
                          </m:r>
                        </m:num>
                        <m:den>
                          <m:r>
                            <a:rPr lang="en-US" b="0" i="1" smtClean="0">
                              <a:solidFill>
                                <a:prstClr val="black"/>
                              </a:solidFill>
                              <a:latin typeface="Cambria Math"/>
                            </a:rPr>
                            <m:t>𝑣𝑖𝑠𝑖𝑏𝑙𝑒</m:t>
                          </m:r>
                          <m:r>
                            <a:rPr lang="en-US" b="0" i="1" smtClean="0">
                              <a:solidFill>
                                <a:prstClr val="black"/>
                              </a:solidFill>
                              <a:latin typeface="Cambria Math"/>
                            </a:rPr>
                            <m:t> </m:t>
                          </m:r>
                          <m:r>
                            <a:rPr lang="en-US" b="0" i="1" smtClean="0">
                              <a:solidFill>
                                <a:prstClr val="black"/>
                              </a:solidFill>
                              <a:latin typeface="Cambria Math"/>
                            </a:rPr>
                            <m:t>𝑔𝑟𝑒𝑒𝑛</m:t>
                          </m:r>
                          <m:r>
                            <a:rPr lang="en-US" i="1" smtClean="0">
                              <a:solidFill>
                                <a:prstClr val="black"/>
                              </a:solidFill>
                              <a:latin typeface="Cambria Math"/>
                            </a:rPr>
                            <m:t>+</m:t>
                          </m:r>
                          <m:r>
                            <a:rPr lang="en-US" b="0" i="1" smtClean="0">
                              <a:solidFill>
                                <a:prstClr val="black"/>
                              </a:solidFill>
                              <a:latin typeface="Cambria Math"/>
                            </a:rPr>
                            <m:t>𝑀𝐼𝑅</m:t>
                          </m:r>
                        </m:den>
                      </m:f>
                    </m:oMath>
                  </m:oMathPara>
                </a14:m>
                <a:endParaRPr lang="en-US" dirty="0">
                  <a:solidFill>
                    <a:prstClr val="black"/>
                  </a:solidFill>
                </a:endParaRPr>
              </a:p>
            </p:txBody>
          </p:sp>
        </mc:Choice>
        <mc:Fallback xmlns="">
          <p:sp>
            <p:nvSpPr>
              <p:cNvPr id="49" name="TextBox 48"/>
              <p:cNvSpPr txBox="1">
                <a:spLocks noRot="1" noChangeAspect="1" noMove="1" noResize="1" noEditPoints="1" noAdjustHandles="1" noChangeArrowheads="1" noChangeShapeType="1" noTextEdit="1"/>
              </p:cNvSpPr>
              <p:nvPr/>
            </p:nvSpPr>
            <p:spPr>
              <a:xfrm>
                <a:off x="8666428" y="4890503"/>
                <a:ext cx="3519553" cy="666849"/>
              </a:xfrm>
              <a:prstGeom prst="rect">
                <a:avLst/>
              </a:prstGeom>
              <a:blipFill rotWithShape="1">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589186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171" r="3596"/>
          <a:stretch/>
        </p:blipFill>
        <p:spPr bwMode="auto">
          <a:xfrm>
            <a:off x="397372" y="1693724"/>
            <a:ext cx="3543299" cy="265206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8" name="TextBox 7"/>
          <p:cNvSpPr txBox="1"/>
          <p:nvPr/>
        </p:nvSpPr>
        <p:spPr>
          <a:xfrm>
            <a:off x="1961443" y="1650959"/>
            <a:ext cx="1548822" cy="1015663"/>
          </a:xfrm>
          <a:prstGeom prst="rect">
            <a:avLst/>
          </a:prstGeom>
          <a:noFill/>
        </p:spPr>
        <p:txBody>
          <a:bodyPr wrap="none" rtlCol="0">
            <a:spAutoFit/>
          </a:bodyPr>
          <a:lstStyle/>
          <a:p>
            <a:r>
              <a:rPr lang="en-US" sz="2000" dirty="0" smtClean="0">
                <a:solidFill>
                  <a:prstClr val="black"/>
                </a:solidFill>
              </a:rPr>
              <a:t>Landsat </a:t>
            </a:r>
          </a:p>
          <a:p>
            <a:r>
              <a:rPr lang="en-US" sz="2000" dirty="0" smtClean="0">
                <a:solidFill>
                  <a:prstClr val="black"/>
                </a:solidFill>
              </a:rPr>
              <a:t>Seasonal </a:t>
            </a:r>
          </a:p>
          <a:p>
            <a:r>
              <a:rPr lang="en-US" sz="2000" dirty="0" smtClean="0">
                <a:solidFill>
                  <a:prstClr val="black"/>
                </a:solidFill>
              </a:rPr>
              <a:t>Composite</a:t>
            </a:r>
            <a:endParaRPr lang="en-US" sz="2000" dirty="0">
              <a:solidFill>
                <a:prstClr val="black"/>
              </a:solidFill>
            </a:endParaRPr>
          </a:p>
        </p:txBody>
      </p:sp>
      <p:grpSp>
        <p:nvGrpSpPr>
          <p:cNvPr id="14" name="Group 13"/>
          <p:cNvGrpSpPr/>
          <p:nvPr/>
        </p:nvGrpSpPr>
        <p:grpSpPr>
          <a:xfrm>
            <a:off x="182234" y="3789069"/>
            <a:ext cx="3667223" cy="2817878"/>
            <a:chOff x="266770" y="2047728"/>
            <a:chExt cx="3667223" cy="2817878"/>
          </a:xfrm>
        </p:grpSpPr>
        <p:grpSp>
          <p:nvGrpSpPr>
            <p:cNvPr id="10" name="Group 9"/>
            <p:cNvGrpSpPr/>
            <p:nvPr/>
          </p:nvGrpSpPr>
          <p:grpSpPr>
            <a:xfrm>
              <a:off x="266770" y="2047728"/>
              <a:ext cx="3667223" cy="2436097"/>
              <a:chOff x="55755" y="1977390"/>
              <a:chExt cx="3705469" cy="2436097"/>
            </a:xfrm>
          </p:grpSpPr>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159" t="-67557" r="1422" b="-1"/>
              <a:stretch/>
            </p:blipFill>
            <p:spPr bwMode="auto">
              <a:xfrm>
                <a:off x="2132936" y="1977390"/>
                <a:ext cx="1628288" cy="2436097"/>
              </a:xfrm>
              <a:prstGeom prst="rtTriangl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4186" t="-60441" r="1575" b="2318"/>
              <a:stretch/>
            </p:blipFill>
            <p:spPr bwMode="auto">
              <a:xfrm>
                <a:off x="1131644" y="2114550"/>
                <a:ext cx="1578734" cy="2298937"/>
              </a:xfrm>
              <a:prstGeom prst="rtTriangl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1951" t="-58084" r="-1209" b="64"/>
              <a:stretch/>
            </p:blipFill>
            <p:spPr bwMode="auto">
              <a:xfrm>
                <a:off x="55755" y="2114550"/>
                <a:ext cx="1632367" cy="2298937"/>
              </a:xfrm>
              <a:prstGeom prst="rtTriangl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2" name="TextBox 11"/>
            <p:cNvSpPr txBox="1"/>
            <p:nvPr/>
          </p:nvSpPr>
          <p:spPr>
            <a:xfrm>
              <a:off x="266770" y="4465496"/>
              <a:ext cx="3492305" cy="400110"/>
            </a:xfrm>
            <a:prstGeom prst="rect">
              <a:avLst/>
            </a:prstGeom>
            <a:noFill/>
          </p:spPr>
          <p:txBody>
            <a:bodyPr wrap="square" rtlCol="0">
              <a:spAutoFit/>
            </a:bodyPr>
            <a:lstStyle/>
            <a:p>
              <a:r>
                <a:rPr lang="en-US" sz="2000" dirty="0" smtClean="0">
                  <a:solidFill>
                    <a:prstClr val="black"/>
                  </a:solidFill>
                </a:rPr>
                <a:t>NDVI       NDWI        MNDWI</a:t>
              </a:r>
              <a:endParaRPr lang="en-US" sz="2000" dirty="0">
                <a:solidFill>
                  <a:prstClr val="black"/>
                </a:solidFill>
              </a:endParaRPr>
            </a:p>
          </p:txBody>
        </p:sp>
      </p:grpSp>
      <p:pic>
        <p:nvPicPr>
          <p:cNvPr id="19" name="Picture 11"/>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1008" r="2150"/>
          <a:stretch/>
        </p:blipFill>
        <p:spPr bwMode="auto">
          <a:xfrm>
            <a:off x="7676281" y="2082425"/>
            <a:ext cx="4381740" cy="3381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p:cNvSpPr txBox="1"/>
          <p:nvPr/>
        </p:nvSpPr>
        <p:spPr>
          <a:xfrm>
            <a:off x="8663716" y="1716679"/>
            <a:ext cx="2831598" cy="400110"/>
          </a:xfrm>
          <a:prstGeom prst="rect">
            <a:avLst/>
          </a:prstGeom>
          <a:noFill/>
        </p:spPr>
        <p:txBody>
          <a:bodyPr wrap="square" rtlCol="0">
            <a:spAutoFit/>
          </a:bodyPr>
          <a:lstStyle/>
          <a:p>
            <a:r>
              <a:rPr lang="en-US" sz="2000" dirty="0" smtClean="0">
                <a:solidFill>
                  <a:prstClr val="black"/>
                </a:solidFill>
              </a:rPr>
              <a:t>Water Surface Extent</a:t>
            </a:r>
            <a:endParaRPr lang="en-US" sz="2000" dirty="0">
              <a:solidFill>
                <a:prstClr val="black"/>
              </a:solidFill>
            </a:endParaRPr>
          </a:p>
        </p:txBody>
      </p:sp>
      <p:grpSp>
        <p:nvGrpSpPr>
          <p:cNvPr id="13" name="Group 12"/>
          <p:cNvGrpSpPr/>
          <p:nvPr/>
        </p:nvGrpSpPr>
        <p:grpSpPr>
          <a:xfrm>
            <a:off x="4306299" y="1544188"/>
            <a:ext cx="3524103" cy="4177734"/>
            <a:chOff x="4179571" y="-5405"/>
            <a:chExt cx="3524103" cy="4177734"/>
          </a:xfrm>
        </p:grpSpPr>
        <p:grpSp>
          <p:nvGrpSpPr>
            <p:cNvPr id="7" name="Group 6"/>
            <p:cNvGrpSpPr/>
            <p:nvPr/>
          </p:nvGrpSpPr>
          <p:grpSpPr>
            <a:xfrm>
              <a:off x="4179571" y="-5405"/>
              <a:ext cx="2868930" cy="4177734"/>
              <a:chOff x="4678494" y="2705"/>
              <a:chExt cx="2613846" cy="3896100"/>
            </a:xfrm>
          </p:grpSpPr>
          <p:pic>
            <p:nvPicPr>
              <p:cNvPr id="5"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78494" y="2705"/>
                <a:ext cx="2345092" cy="1719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 t="-61240" r="-9401" b="-1"/>
              <a:stretch/>
            </p:blipFill>
            <p:spPr bwMode="auto">
              <a:xfrm>
                <a:off x="4678494" y="41260"/>
                <a:ext cx="2519474" cy="2771832"/>
              </a:xfrm>
              <a:prstGeom prst="rtTriangl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63511" r="-11547"/>
              <a:stretch/>
            </p:blipFill>
            <p:spPr bwMode="auto">
              <a:xfrm>
                <a:off x="4680150" y="1087943"/>
                <a:ext cx="2612190" cy="2810862"/>
              </a:xfrm>
              <a:prstGeom prst="rtTriangl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1" name="TextBox 20"/>
            <p:cNvSpPr txBox="1"/>
            <p:nvPr/>
          </p:nvSpPr>
          <p:spPr>
            <a:xfrm>
              <a:off x="5803363" y="562320"/>
              <a:ext cx="1900311" cy="707886"/>
            </a:xfrm>
            <a:prstGeom prst="rect">
              <a:avLst/>
            </a:prstGeom>
            <a:noFill/>
          </p:spPr>
          <p:txBody>
            <a:bodyPr wrap="square" rtlCol="0">
              <a:spAutoFit/>
            </a:bodyPr>
            <a:lstStyle/>
            <a:p>
              <a:r>
                <a:rPr lang="en-US" sz="2000" dirty="0" smtClean="0">
                  <a:solidFill>
                    <a:prstClr val="black"/>
                  </a:solidFill>
                </a:rPr>
                <a:t>NDVI </a:t>
              </a:r>
            </a:p>
            <a:p>
              <a:r>
                <a:rPr lang="en-US" sz="2000" dirty="0" smtClean="0">
                  <a:solidFill>
                    <a:prstClr val="black"/>
                  </a:solidFill>
                </a:rPr>
                <a:t>Threshold</a:t>
              </a:r>
              <a:endParaRPr lang="en-US" sz="2000" dirty="0">
                <a:solidFill>
                  <a:prstClr val="black"/>
                </a:solidFill>
              </a:endParaRPr>
            </a:p>
          </p:txBody>
        </p:sp>
        <p:sp>
          <p:nvSpPr>
            <p:cNvPr id="22" name="TextBox 21"/>
            <p:cNvSpPr txBox="1"/>
            <p:nvPr/>
          </p:nvSpPr>
          <p:spPr>
            <a:xfrm>
              <a:off x="5803362" y="2931705"/>
              <a:ext cx="1900311" cy="707886"/>
            </a:xfrm>
            <a:prstGeom prst="rect">
              <a:avLst/>
            </a:prstGeom>
            <a:noFill/>
          </p:spPr>
          <p:txBody>
            <a:bodyPr wrap="square" rtlCol="0">
              <a:spAutoFit/>
            </a:bodyPr>
            <a:lstStyle/>
            <a:p>
              <a:r>
                <a:rPr lang="en-US" sz="2000" dirty="0" smtClean="0">
                  <a:solidFill>
                    <a:prstClr val="black"/>
                  </a:solidFill>
                </a:rPr>
                <a:t>MNDWI </a:t>
              </a:r>
            </a:p>
            <a:p>
              <a:r>
                <a:rPr lang="en-US" sz="2000" dirty="0" smtClean="0">
                  <a:solidFill>
                    <a:prstClr val="black"/>
                  </a:solidFill>
                </a:rPr>
                <a:t>Threshold</a:t>
              </a:r>
              <a:endParaRPr lang="en-US" sz="2000" dirty="0">
                <a:solidFill>
                  <a:prstClr val="black"/>
                </a:solidFill>
              </a:endParaRPr>
            </a:p>
          </p:txBody>
        </p:sp>
        <p:sp>
          <p:nvSpPr>
            <p:cNvPr id="23" name="TextBox 22"/>
            <p:cNvSpPr txBox="1"/>
            <p:nvPr/>
          </p:nvSpPr>
          <p:spPr>
            <a:xfrm>
              <a:off x="5803363" y="1806968"/>
              <a:ext cx="1900311" cy="707886"/>
            </a:xfrm>
            <a:prstGeom prst="rect">
              <a:avLst/>
            </a:prstGeom>
            <a:noFill/>
          </p:spPr>
          <p:txBody>
            <a:bodyPr wrap="square" rtlCol="0">
              <a:spAutoFit/>
            </a:bodyPr>
            <a:lstStyle/>
            <a:p>
              <a:r>
                <a:rPr lang="en-US" sz="2000" dirty="0" smtClean="0">
                  <a:solidFill>
                    <a:prstClr val="black"/>
                  </a:solidFill>
                </a:rPr>
                <a:t>NDWI </a:t>
              </a:r>
            </a:p>
            <a:p>
              <a:r>
                <a:rPr lang="en-US" sz="2000" dirty="0" smtClean="0">
                  <a:solidFill>
                    <a:prstClr val="black"/>
                  </a:solidFill>
                </a:rPr>
                <a:t>Threshold</a:t>
              </a:r>
              <a:endParaRPr lang="en-US" sz="2000" dirty="0">
                <a:solidFill>
                  <a:prstClr val="black"/>
                </a:solidFill>
              </a:endParaRPr>
            </a:p>
          </p:txBody>
        </p:sp>
      </p:grpSp>
      <p:cxnSp>
        <p:nvCxnSpPr>
          <p:cNvPr id="16" name="Straight Arrow Connector 15"/>
          <p:cNvCxnSpPr/>
          <p:nvPr/>
        </p:nvCxnSpPr>
        <p:spPr>
          <a:xfrm>
            <a:off x="3435078" y="3072976"/>
            <a:ext cx="805741"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7175229" y="3072976"/>
            <a:ext cx="75875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892033" y="441409"/>
            <a:ext cx="8407934" cy="707886"/>
          </a:xfrm>
          <a:prstGeom prst="rect">
            <a:avLst/>
          </a:prstGeom>
          <a:noFill/>
        </p:spPr>
        <p:txBody>
          <a:bodyPr wrap="square" rtlCol="0">
            <a:spAutoFit/>
          </a:bodyPr>
          <a:lstStyle/>
          <a:p>
            <a:pPr algn="ctr"/>
            <a:r>
              <a:rPr lang="en-US" sz="4000" dirty="0" smtClean="0">
                <a:solidFill>
                  <a:schemeClr val="bg1"/>
                </a:solidFill>
              </a:rPr>
              <a:t>Water Feature Extraction</a:t>
            </a:r>
            <a:endParaRPr lang="en-US" sz="4000" dirty="0">
              <a:solidFill>
                <a:schemeClr val="bg1"/>
              </a:solidFill>
            </a:endParaRPr>
          </a:p>
        </p:txBody>
      </p:sp>
      <p:sp>
        <p:nvSpPr>
          <p:cNvPr id="2" name="Rectangle 1"/>
          <p:cNvSpPr/>
          <p:nvPr/>
        </p:nvSpPr>
        <p:spPr>
          <a:xfrm>
            <a:off x="158170" y="4746001"/>
            <a:ext cx="3492305" cy="187297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33489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6764</TotalTime>
  <Words>2947</Words>
  <Application>Microsoft Office PowerPoint</Application>
  <PresentationFormat>Widescreen</PresentationFormat>
  <Paragraphs>436</Paragraphs>
  <Slides>24</Slides>
  <Notes>24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24</vt:i4>
      </vt:variant>
    </vt:vector>
  </HeadingPairs>
  <TitlesOfParts>
    <vt:vector size="34" baseType="lpstr">
      <vt:lpstr>Arial</vt:lpstr>
      <vt:lpstr>Calibri</vt:lpstr>
      <vt:lpstr>Cambria Math</vt:lpstr>
      <vt:lpstr>Century Gothic</vt:lpstr>
      <vt:lpstr>Garamond</vt:lpstr>
      <vt:lpstr>Questrial</vt:lpstr>
      <vt:lpstr>Webdings</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DEVELOP-13</cp:lastModifiedBy>
  <cp:revision>492</cp:revision>
  <dcterms:created xsi:type="dcterms:W3CDTF">2015-05-18T13:26:09Z</dcterms:created>
  <dcterms:modified xsi:type="dcterms:W3CDTF">2016-11-18T18:05:17Z</dcterms:modified>
</cp:coreProperties>
</file>