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Calibri"/>
                <a:ea typeface="Calibri"/>
                <a:cs typeface="Calibri"/>
                <a:sym typeface="Calibri"/>
                <a:rtl val="0"/>
              </a:defRPr>
            </a:lvl1pPr>
          </a:lstStyle>
          <a:p>
            <a:pPr marL="0" lvl="0" indent="0">
              <a:spcBef>
                <a:spcPts val="0"/>
              </a:spcBef>
              <a:buClr>
                <a:srgbClr val="000000"/>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11821439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eativecommons.org/licenses/by/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1" i="0" u="none" strike="noStrike" cap="none" baseline="0">
                <a:solidFill>
                  <a:schemeClr val="dk1"/>
                </a:solidFill>
                <a:latin typeface="Questrial"/>
                <a:ea typeface="Questrial"/>
                <a:cs typeface="Questrial"/>
                <a:sym typeface="Questrial"/>
              </a:rPr>
              <a:t>Jordan:</a:t>
            </a:r>
            <a:r>
              <a:rPr lang="en-US" sz="1100" b="0" i="0" u="none" strike="noStrike" cap="none" baseline="0">
                <a:solidFill>
                  <a:schemeClr val="dk1"/>
                </a:solidFill>
                <a:latin typeface="Questrial"/>
                <a:ea typeface="Questrial"/>
                <a:cs typeface="Questrial"/>
                <a:sym typeface="Questrial"/>
              </a:rPr>
              <a:t> Hi, I’m Jordan Vaa. I graduated from ECPI University with a Database programming degree and I am the Team Lead. </a:t>
            </a:r>
          </a:p>
          <a:p>
            <a:pPr marL="0" marR="0" lvl="0" indent="0" algn="l" rtl="0">
              <a:spcBef>
                <a:spcPts val="0"/>
              </a:spcBef>
              <a:spcAft>
                <a:spcPts val="0"/>
              </a:spcAft>
              <a:buClr>
                <a:schemeClr val="dk1"/>
              </a:buClr>
              <a:buSzPct val="25000"/>
              <a:buFont typeface="Arial"/>
              <a:buNone/>
            </a:pPr>
            <a:r>
              <a:rPr lang="en-US" sz="1100" b="1" i="0" u="none" strike="noStrike" cap="none" baseline="0">
                <a:solidFill>
                  <a:schemeClr val="dk1"/>
                </a:solidFill>
                <a:latin typeface="Questrial"/>
                <a:ea typeface="Questrial"/>
                <a:cs typeface="Questrial"/>
                <a:sym typeface="Questrial"/>
              </a:rPr>
              <a:t>Ashna:</a:t>
            </a:r>
            <a:r>
              <a:rPr lang="en-US" sz="1100" b="0" i="0" u="none" strike="noStrike" cap="none" baseline="0">
                <a:solidFill>
                  <a:schemeClr val="dk1"/>
                </a:solidFill>
                <a:latin typeface="Questrial"/>
                <a:ea typeface="Questrial"/>
                <a:cs typeface="Questrial"/>
                <a:sym typeface="Questrial"/>
              </a:rPr>
              <a:t> Hi, I’m Ashna Aggarwal. I attend the College of William and Mary and I’m a Physics major. </a:t>
            </a:r>
          </a:p>
          <a:p>
            <a:pPr marL="0" marR="0" lvl="0" indent="0" algn="l" rtl="0">
              <a:spcBef>
                <a:spcPts val="0"/>
              </a:spcBef>
              <a:spcAft>
                <a:spcPts val="0"/>
              </a:spcAft>
              <a:buClr>
                <a:schemeClr val="dk1"/>
              </a:buClr>
              <a:buSzPct val="25000"/>
              <a:buFont typeface="Arial"/>
              <a:buNone/>
            </a:pPr>
            <a:r>
              <a:rPr lang="en-US" sz="1100" b="1" i="0" u="none" strike="noStrike" cap="none" baseline="0">
                <a:solidFill>
                  <a:schemeClr val="dk1"/>
                </a:solidFill>
                <a:latin typeface="Questrial"/>
                <a:ea typeface="Questrial"/>
                <a:cs typeface="Questrial"/>
                <a:sym typeface="Questrial"/>
              </a:rPr>
              <a:t>Courtney: </a:t>
            </a:r>
            <a:r>
              <a:rPr lang="en-US" sz="1100" b="0" i="0" u="none" strike="noStrike" cap="none" baseline="0">
                <a:solidFill>
                  <a:schemeClr val="dk1"/>
                </a:solidFill>
                <a:latin typeface="Questrial"/>
                <a:ea typeface="Questrial"/>
                <a:cs typeface="Questrial"/>
                <a:sym typeface="Questrial"/>
              </a:rPr>
              <a:t>Hi, I’m Courtney Duquette. I attend Christopher Newport University and I’m a Computer Science major.</a:t>
            </a:r>
          </a:p>
          <a:p>
            <a:pPr marL="0" marR="0" lvl="0" indent="0" algn="l" rtl="0">
              <a:spcBef>
                <a:spcPts val="0"/>
              </a:spcBef>
              <a:spcAft>
                <a:spcPts val="0"/>
              </a:spcAft>
              <a:buClr>
                <a:schemeClr val="dk1"/>
              </a:buClr>
              <a:buSzPct val="25000"/>
              <a:buFont typeface="Arial"/>
              <a:buNone/>
            </a:pPr>
            <a:r>
              <a:rPr lang="en-US" sz="1100" b="1">
                <a:latin typeface="Questrial"/>
                <a:ea typeface="Questrial"/>
                <a:cs typeface="Questrial"/>
                <a:sym typeface="Questrial"/>
              </a:rPr>
              <a:t>Jordan</a:t>
            </a:r>
            <a:r>
              <a:rPr lang="en-US" sz="1100" b="1" i="0" u="none" strike="noStrike" cap="none" baseline="0">
                <a:solidFill>
                  <a:schemeClr val="dk1"/>
                </a:solidFill>
                <a:latin typeface="Questrial"/>
                <a:ea typeface="Questrial"/>
                <a:cs typeface="Questrial"/>
                <a:sym typeface="Questrial"/>
              </a:rPr>
              <a:t>: </a:t>
            </a:r>
            <a:r>
              <a:rPr lang="en-US" sz="1100" b="0" i="0" u="none" strike="noStrike" cap="none" baseline="0">
                <a:solidFill>
                  <a:schemeClr val="dk1"/>
                </a:solidFill>
                <a:latin typeface="Questrial"/>
                <a:ea typeface="Questrial"/>
                <a:cs typeface="Questrial"/>
                <a:sym typeface="Questrial"/>
              </a:rPr>
              <a:t>And </a:t>
            </a:r>
            <a:r>
              <a:rPr lang="en-US" sz="1100">
                <a:solidFill>
                  <a:schemeClr val="dk1"/>
                </a:solidFill>
                <a:latin typeface="Questrial"/>
                <a:ea typeface="Questrial"/>
                <a:cs typeface="Questrial"/>
                <a:sym typeface="Questrial"/>
              </a:rPr>
              <a:t>our project was CALIPSO Health and Air Quality.</a:t>
            </a:r>
          </a:p>
        </p:txBody>
      </p:sp>
      <p:sp>
        <p:nvSpPr>
          <p:cNvPr id="90" name="Shape 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141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8" name="Shape 1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
            </a:r>
            <a:br>
              <a:rPr lang="en-US" sz="1200" b="0" i="0" u="none" strike="noStrike" cap="none" baseline="0">
                <a:solidFill>
                  <a:srgbClr val="000000"/>
                </a:solidFill>
                <a:latin typeface="Calibri"/>
                <a:ea typeface="Calibri"/>
                <a:cs typeface="Calibri"/>
                <a:sym typeface="Calibri"/>
              </a:rPr>
            </a:br>
            <a:endParaRPr lang="en-US" sz="1200" b="0" i="0" u="none" strike="noStrike" cap="none" baseline="0">
              <a:solidFill>
                <a:srgbClr val="000000"/>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10</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68946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6" name="Shape 186"/>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11</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67550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The CALIPSO satellite, which stands for </a:t>
            </a:r>
            <a:r>
              <a:rPr lang="en-US" sz="1100">
                <a:solidFill>
                  <a:schemeClr val="dk1"/>
                </a:solidFill>
                <a:latin typeface="Questrial"/>
                <a:ea typeface="Questrial"/>
                <a:cs typeface="Questrial"/>
                <a:sym typeface="Questrial"/>
              </a:rPr>
              <a:t>“Cloud Aerosol Lidar and Infrared Pathfinder Satellite Observations”</a:t>
            </a:r>
            <a:r>
              <a:rPr lang="en-US" sz="1100" b="0" i="0" u="none" strike="noStrike" cap="none" baseline="0">
                <a:solidFill>
                  <a:schemeClr val="dk1"/>
                </a:solidFill>
                <a:latin typeface="Questrial"/>
                <a:ea typeface="Questrial"/>
                <a:cs typeface="Questrial"/>
                <a:sym typeface="Questrial"/>
              </a:rPr>
              <a:t> was launched in early 2006 along with the CloudSat as a member of the “A-Train”, a group of </a:t>
            </a:r>
            <a:r>
              <a:rPr lang="en-US" sz="1100">
                <a:solidFill>
                  <a:schemeClr val="dk1"/>
                </a:solidFill>
                <a:latin typeface="Questrial"/>
                <a:ea typeface="Questrial"/>
                <a:cs typeface="Questrial"/>
                <a:sym typeface="Questrial"/>
              </a:rPr>
              <a:t>Earth</a:t>
            </a:r>
            <a:r>
              <a:rPr lang="en-US" sz="1100" b="0" i="0" u="none" strike="noStrike" cap="none" baseline="0">
                <a:solidFill>
                  <a:schemeClr val="dk1"/>
                </a:solidFill>
                <a:latin typeface="Questrial"/>
                <a:ea typeface="Questrial"/>
                <a:cs typeface="Questrial"/>
                <a:sym typeface="Questrial"/>
              </a:rPr>
              <a:t> observing satellites. The instruments aboard CALIPSO are the Imaging Infrared Radiometer,  Wide Field Camera (WFC), and the main instrument, the Cloud Aerosol Lidar with Orthogonal Polarization. The CALIOP sensor </a:t>
            </a:r>
            <a:r>
              <a:rPr lang="en-US" sz="1100">
                <a:solidFill>
                  <a:schemeClr val="dk1"/>
                </a:solidFill>
                <a:latin typeface="Questrial"/>
                <a:ea typeface="Questrial"/>
                <a:cs typeface="Questrial"/>
                <a:sym typeface="Questrial"/>
              </a:rPr>
              <a:t>makes CALIPSO</a:t>
            </a:r>
            <a:r>
              <a:rPr lang="en-US" sz="1100" b="0" i="0" u="none" strike="noStrike" cap="none" baseline="0">
                <a:solidFill>
                  <a:schemeClr val="dk1"/>
                </a:solidFill>
                <a:latin typeface="Questrial"/>
                <a:ea typeface="Questrial"/>
                <a:cs typeface="Questrial"/>
                <a:sym typeface="Questrial"/>
              </a:rPr>
              <a:t> unique, as it </a:t>
            </a:r>
            <a:r>
              <a:rPr lang="en-US" sz="1100">
                <a:solidFill>
                  <a:schemeClr val="dk1"/>
                </a:solidFill>
                <a:latin typeface="Questrial"/>
                <a:ea typeface="Questrial"/>
                <a:cs typeface="Questrial"/>
                <a:sym typeface="Questrial"/>
              </a:rPr>
              <a:t>is one of the only </a:t>
            </a:r>
            <a:r>
              <a:rPr lang="en-US" sz="1100" b="0" i="0" u="none" strike="noStrike" cap="none" baseline="0">
                <a:solidFill>
                  <a:schemeClr val="dk1"/>
                </a:solidFill>
                <a:latin typeface="Questrial"/>
                <a:ea typeface="Questrial"/>
                <a:cs typeface="Questrial"/>
                <a:sym typeface="Questrial"/>
              </a:rPr>
              <a:t>existing lidar satellites</a:t>
            </a:r>
            <a:r>
              <a:rPr lang="en-US" sz="1100">
                <a:solidFill>
                  <a:schemeClr val="dk1"/>
                </a:solidFill>
                <a:latin typeface="Questrial"/>
                <a:ea typeface="Questrial"/>
                <a:cs typeface="Questrial"/>
                <a:sym typeface="Questrial"/>
              </a:rPr>
              <a:t>, the other one being the CATS (Cloud-Aerosol Transport System) system onboard the ISS (International Space Station). </a:t>
            </a:r>
            <a:r>
              <a:rPr lang="en-US" sz="1100" b="0" i="0" u="none" strike="noStrike" cap="none" baseline="0">
                <a:solidFill>
                  <a:schemeClr val="dk1"/>
                </a:solidFill>
                <a:latin typeface="Questrial"/>
                <a:ea typeface="Questrial"/>
                <a:cs typeface="Questrial"/>
                <a:sym typeface="Questrial"/>
              </a:rPr>
              <a:t>CALIOP uses its Lidar to take a vertical profile of atmospheric composit</a:t>
            </a:r>
            <a:r>
              <a:rPr lang="en-US" sz="1100">
                <a:solidFill>
                  <a:schemeClr val="dk1"/>
                </a:solidFill>
                <a:latin typeface="Questrial"/>
                <a:ea typeface="Questrial"/>
                <a:cs typeface="Questrial"/>
                <a:sym typeface="Questrial"/>
              </a:rPr>
              <a:t>ion. </a:t>
            </a:r>
          </a:p>
        </p:txBody>
      </p:sp>
      <p:sp>
        <p:nvSpPr>
          <p:cNvPr id="99" name="Shape 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7678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Questrial"/>
              <a:buNone/>
            </a:pPr>
            <a:r>
              <a:rPr lang="en-US" sz="1100">
                <a:solidFill>
                  <a:schemeClr val="dk1"/>
                </a:solidFill>
                <a:latin typeface="Questrial"/>
                <a:ea typeface="Questrial"/>
                <a:cs typeface="Questrial"/>
                <a:sym typeface="Questrial"/>
              </a:rPr>
              <a:t>Then, CALIOP using sensing techniques to analyze the reflected light. By viewing this backscatter,  we can visualize various structures in the atmosphere, such as clouds, smoke, or plumes of dust in plot format, such as the one shown on the screen. </a:t>
            </a:r>
          </a:p>
          <a:p>
            <a:pPr marL="0" marR="0" lvl="0" indent="0" algn="l" rtl="0">
              <a:spcBef>
                <a:spcPts val="0"/>
              </a:spcBef>
              <a:spcAft>
                <a:spcPts val="0"/>
              </a:spcAft>
              <a:buClr>
                <a:schemeClr val="dk1"/>
              </a:buClr>
              <a:buFont typeface="Questrial"/>
              <a:buNone/>
            </a:pPr>
            <a:endParaRPr sz="1100">
              <a:solidFill>
                <a:schemeClr val="dk1"/>
              </a:solidFill>
              <a:latin typeface="Questrial"/>
              <a:ea typeface="Questrial"/>
              <a:cs typeface="Questrial"/>
              <a:sym typeface="Questrial"/>
            </a:endParaRPr>
          </a:p>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CALIPSO </a:t>
            </a:r>
            <a:r>
              <a:rPr lang="en-US" sz="1100">
                <a:solidFill>
                  <a:schemeClr val="dk1"/>
                </a:solidFill>
                <a:latin typeface="Questrial"/>
                <a:ea typeface="Questrial"/>
                <a:cs typeface="Questrial"/>
                <a:sym typeface="Questrial"/>
              </a:rPr>
              <a:t>has the ability to track </a:t>
            </a:r>
            <a:r>
              <a:rPr lang="en-US" sz="1100" b="0" i="0" u="none" strike="noStrike" cap="none" baseline="0">
                <a:solidFill>
                  <a:schemeClr val="dk1"/>
                </a:solidFill>
                <a:latin typeface="Questrial"/>
                <a:ea typeface="Questrial"/>
                <a:cs typeface="Questrial"/>
                <a:sym typeface="Questrial"/>
              </a:rPr>
              <a:t>aerosol objects of interest, such as dust and smoke plumes. Smoke plumes are of particular interest to us since their composition changes over time --- making them very difficult to track. By understanding how smoke moves through the environment, researchers hope to improve the Health and Air Quality of certain regions.  </a:t>
            </a:r>
          </a:p>
          <a:p>
            <a:pPr marL="0" marR="0" lvl="0" indent="0" algn="l" rtl="0">
              <a:spcBef>
                <a:spcPts val="0"/>
              </a:spcBef>
              <a:spcAft>
                <a:spcPts val="0"/>
              </a:spcAft>
              <a:buClr>
                <a:schemeClr val="dk1"/>
              </a:buClr>
              <a:buFont typeface="Questrial"/>
              <a:buNone/>
            </a:pPr>
            <a:endParaRPr sz="1100">
              <a:solidFill>
                <a:schemeClr val="dk1"/>
              </a:solidFill>
              <a:latin typeface="Questrial"/>
              <a:ea typeface="Questrial"/>
              <a:cs typeface="Questrial"/>
              <a:sym typeface="Questrial"/>
            </a:endParaRPr>
          </a:p>
          <a:p>
            <a:pPr lvl="0" rtl="0">
              <a:spcBef>
                <a:spcPts val="900"/>
              </a:spcBef>
              <a:buClr>
                <a:schemeClr val="dk1"/>
              </a:buClr>
              <a:buSzPct val="25000"/>
              <a:buFont typeface="Arial"/>
              <a:buNone/>
            </a:pPr>
            <a:r>
              <a:rPr lang="en-US" sz="1200">
                <a:solidFill>
                  <a:schemeClr val="dk1"/>
                </a:solidFill>
                <a:latin typeface="Questrial"/>
                <a:ea typeface="Questrial"/>
                <a:cs typeface="Questrial"/>
                <a:sym typeface="Questrial"/>
              </a:rPr>
              <a:t>Volcano: Walter Lim;</a:t>
            </a:r>
            <a:r>
              <a:rPr lang="en-US" sz="1200">
                <a:latin typeface="Questrial"/>
                <a:ea typeface="Questrial"/>
                <a:cs typeface="Questrial"/>
                <a:sym typeface="Questrial"/>
              </a:rPr>
              <a:t> The Day the Volcano Erupted - A Halloween Horror Story, Posted via email from Coolest Insights,</a:t>
            </a:r>
            <a:r>
              <a:rPr lang="en-US" sz="1100"/>
              <a:t> is licensed under </a:t>
            </a:r>
            <a:r>
              <a:rPr lang="en-US" sz="1100">
                <a:hlinkClick r:id="rId3"/>
              </a:rPr>
              <a:t>CC BY 2.0</a:t>
            </a:r>
          </a:p>
          <a:p>
            <a:pPr lvl="0" rtl="0">
              <a:spcBef>
                <a:spcPts val="0"/>
              </a:spcBef>
              <a:buClr>
                <a:schemeClr val="dk1"/>
              </a:buClr>
              <a:buSzPct val="25000"/>
              <a:buFont typeface="Arial"/>
              <a:buNone/>
            </a:pPr>
            <a:r>
              <a:rPr lang="en-US" sz="1200">
                <a:solidFill>
                  <a:schemeClr val="dk1"/>
                </a:solidFill>
                <a:latin typeface="Questrial"/>
                <a:ea typeface="Questrial"/>
                <a:cs typeface="Questrial"/>
                <a:sym typeface="Questrial"/>
              </a:rPr>
              <a:t>Dust: Sydney Oats; Dust Storm Heading For Mungerannie Hotel Jan 31 2010, With kind Permission from Pam and Phill Proprietors Mungerannie Hotel, </a:t>
            </a:r>
            <a:r>
              <a:rPr lang="en-US" sz="1100">
                <a:solidFill>
                  <a:schemeClr val="dk1"/>
                </a:solidFill>
              </a:rPr>
              <a:t>is licensed under </a:t>
            </a:r>
            <a:r>
              <a:rPr lang="en-US" sz="1100">
                <a:solidFill>
                  <a:schemeClr val="dk1"/>
                </a:solidFill>
                <a:hlinkClick r:id="rId3"/>
              </a:rPr>
              <a:t>CC BY 2.0</a:t>
            </a:r>
          </a:p>
          <a:p>
            <a:pPr lvl="0" rtl="0">
              <a:lnSpc>
                <a:spcPct val="122727"/>
              </a:lnSpc>
              <a:spcBef>
                <a:spcPts val="0"/>
              </a:spcBef>
              <a:buClr>
                <a:schemeClr val="dk1"/>
              </a:buClr>
              <a:buSzPct val="25000"/>
              <a:buFont typeface="Arial"/>
              <a:buNone/>
            </a:pPr>
            <a:r>
              <a:rPr lang="en-US" sz="1200">
                <a:solidFill>
                  <a:schemeClr val="dk1"/>
                </a:solidFill>
                <a:latin typeface="Questrial"/>
                <a:ea typeface="Questrial"/>
                <a:cs typeface="Questrial"/>
                <a:sym typeface="Questrial"/>
              </a:rPr>
              <a:t>Fire/ Smoke: Oregon Department of Forestry; Douglas Complex fires 2013: Rabbit Mountain. Photo courtesy of Marvin Vetter, 2013, </a:t>
            </a:r>
            <a:r>
              <a:rPr lang="en-US" sz="1100">
                <a:solidFill>
                  <a:schemeClr val="dk1"/>
                </a:solidFill>
              </a:rPr>
              <a:t>is licensed under </a:t>
            </a:r>
            <a:r>
              <a:rPr lang="en-US" sz="1100">
                <a:solidFill>
                  <a:schemeClr val="dk1"/>
                </a:solidFill>
                <a:hlinkClick r:id="rId3"/>
              </a:rPr>
              <a:t>CC BY 2.0</a:t>
            </a:r>
            <a:r>
              <a:rPr lang="en-US" sz="1200">
                <a:solidFill>
                  <a:schemeClr val="dk1"/>
                </a:solidFill>
                <a:latin typeface="Questrial"/>
                <a:ea typeface="Questrial"/>
                <a:cs typeface="Questrial"/>
                <a:sym typeface="Questrial"/>
              </a:rPr>
              <a:t> </a:t>
            </a:r>
          </a:p>
        </p:txBody>
      </p:sp>
      <p:sp>
        <p:nvSpPr>
          <p:cNvPr id="113" name="Shape 11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3</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74127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The goal of this project has been to update the PDF_Harvesting tool. This tool, coded in the proprietary language IDL  (Interactive Data Language), allowed the team to view CALIPSO data products  as vertical composition plots (as you can see).  By updating the program from IDL into Python, the tool will be more adaptable and easily accessible to users. Researchers will be able to view CALIPSO data and select and classify aerosol objects of interest to track for further study. These selected objects will be stored in a database which would allow users to track objects based on various criteria (such as location and composition). </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By utilizing this database quality, scientists will be able to better address community and global concerns about the atmosphere.  </a:t>
            </a:r>
          </a:p>
          <a:p>
            <a:pPr marL="0" marR="0" lvl="0" indent="0" algn="l" rtl="0">
              <a:lnSpc>
                <a:spcPct val="122727"/>
              </a:lnSpc>
              <a:spcBef>
                <a:spcPts val="0"/>
              </a:spcBef>
              <a:spcAft>
                <a:spcPts val="0"/>
              </a:spcAft>
              <a:buClr>
                <a:schemeClr val="dk1"/>
              </a:buClr>
              <a:buFont typeface="Arial"/>
              <a:buNone/>
            </a:pPr>
            <a:endParaRP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Questrial"/>
              <a:ea typeface="Questrial"/>
              <a:cs typeface="Questrial"/>
              <a:sym typeface="Questrial"/>
            </a:endParaRP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4</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418744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For this project, we wanted to use the most up-to-date version of Python that is still widely supported; thus choosing version 2.7. Also to make the development process easier, we used the IDE PyDev through Eclipse so running the tool throughout development was streamlined and simplistic. We used Tkinter as the primary module to build the physical Graphical User Interface or GUI. Using Tkinter allowed us to add different views and buttons. We also used PIL, which is a module that allows us to turn the images into something the python script can understand and also allows us to manipulate the image to fit our needs. To produce the different plots within the GUI we used code previously written by the CALIPSO Science team to view the plots. These scripts used a combination of CCPLOT, which is specifically designed for CALIPSO data and MatPlotLib which makes displaying the data easy to read.</a:t>
            </a: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30" name="Shape 13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5</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14336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When the package is run, this is the home screen the user will get. As you can see, this tool does look similar to the PDF_Harvesting Tool that is currently in use. Instead of having the buttons to one side, this new tool has them spread out across the top.  This makes it easy for the users to load and display different versions at will.</a:t>
            </a:r>
          </a:p>
        </p:txBody>
      </p:sp>
      <p:sp>
        <p:nvSpPr>
          <p:cNvPr id="137" name="Shape 1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5163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We have several features implemented on our tool. Within our tool there are two different ways to import the CALIPSO data; you can either use the Import File in the Menu Bar or the browse button across the top. The program requires a .hdf file type, which is the standard file type that all CALIPSO data is in. This plot currently has two different plots implemented, the Backscatter Plot and the Depolarization Plot. Each of these plots are helpful in analysing different aspects of the data. We also have a Zoom In/Zoom out function that allows the user to focus in on specific parts of the plot for better analysis. Finally, we have implemented an About menu that gives basic information and a Reset button that allows the user to clear any work they have done to start analysing a new set of data.</a:t>
            </a:r>
          </a:p>
        </p:txBody>
      </p:sp>
      <p:sp>
        <p:nvSpPr>
          <p:cNvPr id="153" name="Shape 15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7</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33080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There are several unimplemented features in our tool at this time. The most prominent of which are the Polygon and Free-Draw buttons. The Polygon button should allow the user to choose a shape and place that shape over an object of interest. The Free-Draw button would be essentially the same, except that the user would not select a shape, but instead draw around the object of interest. Once selected either with a polygon or freely drawn image, the user would be able to classify the object based on what it is and where it is. From there they would use another unimplemented feature, export object, which is located in the file menu. This would take that selected object and send it to a database of similarly selected objects. The creation of this database is one of the major end goals for the DEVELOP CALIPSO teams. It would allow researchers to collate and share various aerosol objects in once place. This would allow them to track various objects of interest through the atmosphere as well as find objects with similar compositions around the globe. </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There are also Save and Save as buttons in the file menu that are currently unimplemented, but it is our intention to for them to allow the user to save their current plots as images, allowing them to utilize that image for whatever purpose they have.</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We also wanted to include a user manual to help users better utilize the tool in the form of a tutorial option under help. this should provide useful documents and videos to help new users.</a:t>
            </a:r>
          </a:p>
          <a:p>
            <a:pPr marL="0" marR="0" lvl="0" indent="0" algn="l" rtl="0">
              <a:spcBef>
                <a:spcPts val="0"/>
              </a:spcBef>
              <a:spcAft>
                <a:spcPts val="0"/>
              </a:spcAft>
              <a:buClr>
                <a:schemeClr val="dk1"/>
              </a:buClr>
              <a:buSzPct val="25000"/>
              <a:buFont typeface="Arial"/>
              <a:buNone/>
            </a:pPr>
            <a:r>
              <a:rPr lang="en-US" sz="1100" b="0" i="0" u="none" strike="noStrike" cap="none" baseline="0">
                <a:solidFill>
                  <a:schemeClr val="dk1"/>
                </a:solidFill>
                <a:latin typeface="Questrial"/>
                <a:ea typeface="Questrial"/>
                <a:cs typeface="Questrial"/>
                <a:sym typeface="Questrial"/>
              </a:rPr>
              <a:t>Finally, we would like to include functionality for a greater number of plots, since there are several important CALIPSO plots that are not yet supported</a:t>
            </a:r>
          </a:p>
          <a:p>
            <a:pPr marL="0" marR="0" lvl="0" indent="0" algn="l" rtl="0">
              <a:spcBef>
                <a:spcPts val="0"/>
              </a:spcBef>
              <a:spcAft>
                <a:spcPts val="0"/>
              </a:spcAft>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62" name="Shape 16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Calibri"/>
                <a:ea typeface="Calibri"/>
                <a:cs typeface="Calibri"/>
                <a:sym typeface="Calibri"/>
                <a:rtl val="0"/>
              </a:rPr>
              <a:t>8</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15653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9" name="Shape 16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Questrial"/>
              <a:buNone/>
            </a:pPr>
            <a:r>
              <a:rPr lang="en-US" sz="1100" b="0" i="0" u="none" strike="noStrike" cap="none" baseline="0">
                <a:solidFill>
                  <a:schemeClr val="dk1"/>
                </a:solidFill>
                <a:latin typeface="Questrial"/>
                <a:ea typeface="Questrial"/>
                <a:cs typeface="Questrial"/>
                <a:sym typeface="Questrial"/>
              </a:rPr>
              <a:t>The two biggest benefits of this project is the simplification of the tool and the ease of collaboration it will enable. By translating the tool from IDL into Python, it will be much easier for users to come along and be able to interact with the tool on a coding level. This will allow them to use and update the tool as fits their needs very easily.</a:t>
            </a:r>
          </a:p>
        </p:txBody>
      </p:sp>
      <p:sp>
        <p:nvSpPr>
          <p:cNvPr id="170" name="Shape 17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baseline="0">
                <a:solidFill>
                  <a:srgbClr val="000000"/>
                </a:solidFill>
                <a:latin typeface="Calibri"/>
                <a:ea typeface="Calibri"/>
                <a:cs typeface="Calibri"/>
                <a:sym typeface="Calibri"/>
                <a:rtl val="0"/>
              </a:rPr>
              <a:t>9</a:t>
            </a:fld>
            <a:endParaRPr lang="en-US" sz="1200" b="0" i="0" u="none" strike="noStrike" cap="none" baseline="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1387048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
        <p:cNvGrpSpPr/>
        <p:nvPr/>
      </p:nvGrpSpPr>
      <p:grpSpPr>
        <a:xfrm>
          <a:off x="0" y="0"/>
          <a:ext cx="0" cy="0"/>
          <a:chOff x="0" y="0"/>
          <a:chExt cx="0" cy="0"/>
        </a:xfrm>
      </p:grpSpPr>
      <p:sp>
        <p:nvSpPr>
          <p:cNvPr id="12" name="Shape 12"/>
          <p:cNvSpPr/>
          <p:nvPr/>
        </p:nvSpPr>
        <p:spPr>
          <a:xfrm>
            <a:off x="0" y="0"/>
            <a:ext cx="9144000" cy="977898"/>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13" name="Shape 13"/>
          <p:cNvSpPr txBox="1"/>
          <p:nvPr/>
        </p:nvSpPr>
        <p:spPr>
          <a:xfrm>
            <a:off x="153988"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rgbClr val="000000"/>
              </a:buClr>
              <a:buFont typeface="Arial"/>
              <a:buNone/>
            </a:pPr>
            <a:endParaRPr sz="800" b="1" i="0" u="none" strike="noStrike" cap="none" baseline="0">
              <a:solidFill>
                <a:srgbClr val="FFFFFF"/>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rgbClr val="FFFFFF"/>
              </a:buClr>
              <a:buSzPct val="25000"/>
              <a:buFont typeface="Helvetica Neue"/>
              <a:buNone/>
            </a:pPr>
            <a:r>
              <a:rPr lang="en-US" sz="800" b="0" i="0" u="none" strike="noStrike" cap="none" baseline="0">
                <a:solidFill>
                  <a:srgbClr val="FFFFFF"/>
                </a:solidFill>
                <a:latin typeface="Helvetica Neue"/>
                <a:ea typeface="Helvetica Neue"/>
                <a:cs typeface="Helvetica Neue"/>
                <a:sym typeface="Helvetica Neue"/>
                <a:rtl val="0"/>
              </a:rPr>
              <a:t>National Aeronautics and Space Administration</a:t>
            </a:r>
          </a:p>
        </p:txBody>
      </p:sp>
      <p:pic>
        <p:nvPicPr>
          <p:cNvPr id="14" name="Shape 14"/>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15" name="Shape 15"/>
          <p:cNvSpPr/>
          <p:nvPr/>
        </p:nvSpPr>
        <p:spPr>
          <a:xfrm>
            <a:off x="685800" y="5240337"/>
            <a:ext cx="7772400" cy="46035"/>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Questrial"/>
              <a:ea typeface="Questrial"/>
              <a:cs typeface="Questrial"/>
              <a:sym typeface="Questrial"/>
              <a:rtl val="0"/>
            </a:endParaRPr>
          </a:p>
        </p:txBody>
      </p:sp>
      <p:sp>
        <p:nvSpPr>
          <p:cNvPr id="16" name="Shape 16"/>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Questrial"/>
              <a:ea typeface="Questrial"/>
              <a:cs typeface="Questrial"/>
              <a:sym typeface="Questrial"/>
              <a:rtl val="0"/>
            </a:endParaRPr>
          </a:p>
        </p:txBody>
      </p:sp>
      <p:sp>
        <p:nvSpPr>
          <p:cNvPr id="17" name="Shape 17"/>
          <p:cNvSpPr txBox="1">
            <a:spLocks noGrp="1"/>
          </p:cNvSpPr>
          <p:nvPr>
            <p:ph type="subTitle" idx="1"/>
          </p:nvPr>
        </p:nvSpPr>
        <p:spPr>
          <a:xfrm>
            <a:off x="1143000" y="3275450"/>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18" name="Shape 18"/>
          <p:cNvSpPr txBox="1">
            <a:spLocks noGrp="1"/>
          </p:cNvSpPr>
          <p:nvPr>
            <p:ph type="ctrTitle"/>
          </p:nvPr>
        </p:nvSpPr>
        <p:spPr>
          <a:xfrm>
            <a:off x="685800" y="1719547"/>
            <a:ext cx="7772400" cy="1490206"/>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
        <p:cNvGrpSpPr/>
        <p:nvPr/>
      </p:nvGrpSpPr>
      <p:grpSpPr>
        <a:xfrm>
          <a:off x="0" y="0"/>
          <a:ext cx="0" cy="0"/>
          <a:chOff x="0" y="0"/>
          <a:chExt cx="0" cy="0"/>
        </a:xfrm>
      </p:grpSpPr>
      <p:sp>
        <p:nvSpPr>
          <p:cNvPr id="20" name="Shape 20"/>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21" name="Shape 21"/>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22" name="Shape 22"/>
          <p:cNvGrpSpPr/>
          <p:nvPr/>
        </p:nvGrpSpPr>
        <p:grpSpPr>
          <a:xfrm>
            <a:off x="8212138" y="114300"/>
            <a:ext cx="738187" cy="736600"/>
            <a:chOff x="8212238" y="113693"/>
            <a:chExt cx="737400" cy="737402"/>
          </a:xfrm>
        </p:grpSpPr>
        <p:sp>
          <p:nvSpPr>
            <p:cNvPr id="23" name="Shape 23"/>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24" name="Shape 24"/>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25" name="Shape 25"/>
          <p:cNvSpPr txBox="1">
            <a:spLocks noGrp="1"/>
          </p:cNvSpPr>
          <p:nvPr>
            <p:ph type="body" idx="1"/>
          </p:nvPr>
        </p:nvSpPr>
        <p:spPr>
          <a:xfrm>
            <a:off x="406400" y="1125415"/>
            <a:ext cx="8331200" cy="5486399"/>
          </a:xfrm>
          <a:prstGeom prst="rect">
            <a:avLst/>
          </a:prstGeom>
          <a:noFill/>
          <a:ln>
            <a:noFill/>
          </a:ln>
        </p:spPr>
        <p:txBody>
          <a:bodyPr lIns="91425" tIns="91425" rIns="91425" bIns="91425" anchor="t" anchorCtr="0"/>
          <a:lstStyle>
            <a:lvl1pPr marL="228600" indent="101600" rtl="0">
              <a:spcBef>
                <a:spcPts val="0"/>
              </a:spcBef>
              <a:buClr>
                <a:schemeClr val="accent4"/>
              </a:buClr>
              <a:buFont typeface="Arial"/>
              <a:buChar char=""/>
              <a:defRPr/>
            </a:lvl1pPr>
            <a:lvl2pPr marL="685800" indent="76200" rtl="0">
              <a:spcBef>
                <a:spcPts val="0"/>
              </a:spcBef>
              <a:buClr>
                <a:srgbClr val="77D9C1"/>
              </a:buClr>
              <a:buFont typeface="Arial"/>
              <a:buChar char=""/>
              <a:defRPr/>
            </a:lvl2pPr>
            <a:lvl3pPr marL="1143000" indent="63500" rtl="0">
              <a:spcBef>
                <a:spcPts val="0"/>
              </a:spcBef>
              <a:buClr>
                <a:srgbClr val="77D9C1"/>
              </a:buClr>
              <a:buFont typeface="Arial"/>
              <a:buChar char=""/>
              <a:defRPr/>
            </a:lvl3pPr>
            <a:lvl4pPr marL="1600200" indent="63500" rtl="0">
              <a:spcBef>
                <a:spcPts val="0"/>
              </a:spcBef>
              <a:buClr>
                <a:srgbClr val="77D9C1"/>
              </a:buClr>
              <a:buFont typeface="Arial"/>
              <a:buChar char=""/>
              <a:defRPr/>
            </a:lvl4pPr>
            <a:lvl5pPr marL="2057400" indent="63500" rtl="0">
              <a:spcBef>
                <a:spcPts val="0"/>
              </a:spcBef>
              <a:buClr>
                <a:srgbClr val="77D9C1"/>
              </a:buClr>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7"/>
        <p:cNvGrpSpPr/>
        <p:nvPr/>
      </p:nvGrpSpPr>
      <p:grpSpPr>
        <a:xfrm>
          <a:off x="0" y="0"/>
          <a:ext cx="0" cy="0"/>
          <a:chOff x="0" y="0"/>
          <a:chExt cx="0" cy="0"/>
        </a:xfrm>
      </p:grpSpPr>
      <p:sp>
        <p:nvSpPr>
          <p:cNvPr id="28" name="Shape 28"/>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29" name="Shape 29"/>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30" name="Shape 30"/>
          <p:cNvGrpSpPr/>
          <p:nvPr/>
        </p:nvGrpSpPr>
        <p:grpSpPr>
          <a:xfrm>
            <a:off x="8212138" y="114300"/>
            <a:ext cx="738187" cy="736600"/>
            <a:chOff x="8212238" y="113693"/>
            <a:chExt cx="737400" cy="737402"/>
          </a:xfrm>
        </p:grpSpPr>
        <p:sp>
          <p:nvSpPr>
            <p:cNvPr id="31" name="Shape 31"/>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32" name="Shape 32"/>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33" name="Shape 3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
        <p:cNvGrpSpPr/>
        <p:nvPr/>
      </p:nvGrpSpPr>
      <p:grpSpPr>
        <a:xfrm>
          <a:off x="0" y="0"/>
          <a:ext cx="0" cy="0"/>
          <a:chOff x="0" y="0"/>
          <a:chExt cx="0" cy="0"/>
        </a:xfrm>
      </p:grpSpPr>
      <p:sp>
        <p:nvSpPr>
          <p:cNvPr id="35" name="Shape 35"/>
          <p:cNvSpPr/>
          <p:nvPr/>
        </p:nvSpPr>
        <p:spPr>
          <a:xfrm>
            <a:off x="0" y="0"/>
            <a:ext cx="9144000" cy="977898"/>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36" name="Shape 36"/>
          <p:cNvSpPr txBox="1"/>
          <p:nvPr/>
        </p:nvSpPr>
        <p:spPr>
          <a:xfrm>
            <a:off x="153988"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rgbClr val="000000"/>
              </a:buClr>
              <a:buFont typeface="Arial"/>
              <a:buNone/>
            </a:pPr>
            <a:endParaRPr sz="800" b="1" i="0" u="none" strike="noStrike" cap="none" baseline="0">
              <a:solidFill>
                <a:srgbClr val="FFFFFF"/>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rgbClr val="FFFFFF"/>
              </a:buClr>
              <a:buSzPct val="25000"/>
              <a:buFont typeface="Helvetica Neue"/>
              <a:buNone/>
            </a:pPr>
            <a:r>
              <a:rPr lang="en-US" sz="800" b="0" i="0" u="none" strike="noStrike" cap="none" baseline="0">
                <a:solidFill>
                  <a:srgbClr val="FFFFFF"/>
                </a:solidFill>
                <a:latin typeface="Helvetica Neue"/>
                <a:ea typeface="Helvetica Neue"/>
                <a:cs typeface="Helvetica Neue"/>
                <a:sym typeface="Helvetica Neue"/>
                <a:rtl val="0"/>
              </a:rPr>
              <a:t>National Aeronautics and Space Administration</a:t>
            </a:r>
          </a:p>
        </p:txBody>
      </p:sp>
      <p:pic>
        <p:nvPicPr>
          <p:cNvPr id="37" name="Shape 37"/>
          <p:cNvPicPr preferRelativeResize="0"/>
          <p:nvPr/>
        </p:nvPicPr>
        <p:blipFill rotWithShape="1">
          <a:blip r:embed="rId2">
            <a:alphaModFix/>
          </a:blip>
          <a:srcRect/>
          <a:stretch/>
        </p:blipFill>
        <p:spPr>
          <a:xfrm>
            <a:off x="8124825" y="-44450"/>
            <a:ext cx="935038" cy="1077913"/>
          </a:xfrm>
          <a:prstGeom prst="rect">
            <a:avLst/>
          </a:prstGeom>
          <a:noFill/>
          <a:ln>
            <a:noFill/>
          </a:ln>
        </p:spPr>
      </p:pic>
      <p:sp>
        <p:nvSpPr>
          <p:cNvPr id="38" name="Shape 38"/>
          <p:cNvSpPr/>
          <p:nvPr/>
        </p:nvSpPr>
        <p:spPr>
          <a:xfrm>
            <a:off x="685800" y="5240337"/>
            <a:ext cx="7772400" cy="46035"/>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000000"/>
              </a:solidFill>
              <a:latin typeface="Questrial"/>
              <a:ea typeface="Questrial"/>
              <a:cs typeface="Questrial"/>
              <a:sym typeface="Questrial"/>
              <a:rtl val="0"/>
            </a:endParaRPr>
          </a:p>
        </p:txBody>
      </p:sp>
      <p:sp>
        <p:nvSpPr>
          <p:cNvPr id="39" name="Shape 39"/>
          <p:cNvSpPr/>
          <p:nvPr/>
        </p:nvSpPr>
        <p:spPr>
          <a:xfrm flipH="1">
            <a:off x="0" y="6743700"/>
            <a:ext cx="9144000" cy="1143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40" name="Shape 40"/>
          <p:cNvSpPr txBox="1">
            <a:spLocks noGrp="1"/>
          </p:cNvSpPr>
          <p:nvPr>
            <p:ph type="subTitle" idx="1"/>
          </p:nvPr>
        </p:nvSpPr>
        <p:spPr>
          <a:xfrm>
            <a:off x="1143000" y="3602037"/>
            <a:ext cx="6858000" cy="744878"/>
          </a:xfrm>
          <a:prstGeom prst="rect">
            <a:avLst/>
          </a:prstGeom>
          <a:noFill/>
          <a:ln>
            <a:noFill/>
          </a:ln>
        </p:spPr>
        <p:txBody>
          <a:bodyPr lIns="91425" tIns="91425" rIns="91425" bIns="91425" anchor="t" anchorCtr="0"/>
          <a:lstStyle>
            <a:lvl1pPr marL="0" marR="0" indent="0" algn="ctr" rtl="0">
              <a:lnSpc>
                <a:spcPct val="90000"/>
              </a:lnSpc>
              <a:spcBef>
                <a:spcPts val="1000"/>
              </a:spcBef>
              <a:spcAft>
                <a:spcPts val="0"/>
              </a:spcAft>
              <a:buClr>
                <a:schemeClr val="dk1"/>
              </a:buClr>
              <a:buFont typeface="Arial"/>
              <a:buNone/>
              <a:defRPr/>
            </a:lvl1pPr>
            <a:lvl2pPr marL="457200" marR="0" indent="0" algn="ctr" rtl="0">
              <a:lnSpc>
                <a:spcPct val="90000"/>
              </a:lnSpc>
              <a:spcBef>
                <a:spcPts val="500"/>
              </a:spcBef>
              <a:spcAft>
                <a:spcPts val="0"/>
              </a:spcAft>
              <a:buClr>
                <a:schemeClr val="dk1"/>
              </a:buClr>
              <a:buFont typeface="Arial"/>
              <a:buNone/>
              <a:defRPr/>
            </a:lvl2pPr>
            <a:lvl3pPr marL="914400" marR="0" indent="0" algn="ctr" rtl="0">
              <a:lnSpc>
                <a:spcPct val="90000"/>
              </a:lnSpc>
              <a:spcBef>
                <a:spcPts val="500"/>
              </a:spcBef>
              <a:spcAft>
                <a:spcPts val="0"/>
              </a:spcAft>
              <a:buClr>
                <a:schemeClr val="dk1"/>
              </a:buClr>
              <a:buFont typeface="Arial"/>
              <a:buNone/>
              <a:defRPr/>
            </a:lvl3pPr>
            <a:lvl4pPr marL="1371600" marR="0" indent="0" algn="ctr" rtl="0">
              <a:lnSpc>
                <a:spcPct val="90000"/>
              </a:lnSpc>
              <a:spcBef>
                <a:spcPts val="500"/>
              </a:spcBef>
              <a:spcAft>
                <a:spcPts val="0"/>
              </a:spcAft>
              <a:buClr>
                <a:schemeClr val="dk1"/>
              </a:buClr>
              <a:buFont typeface="Arial"/>
              <a:buNone/>
              <a:defRPr/>
            </a:lvl4pPr>
            <a:lvl5pPr marL="1828800" marR="0" indent="0" algn="ctr" rtl="0">
              <a:lnSpc>
                <a:spcPct val="90000"/>
              </a:lnSpc>
              <a:spcBef>
                <a:spcPts val="500"/>
              </a:spcBef>
              <a:spcAft>
                <a:spcPts val="0"/>
              </a:spcAft>
              <a:buClr>
                <a:schemeClr val="dk1"/>
              </a:buClr>
              <a:buFont typeface="Arial"/>
              <a:buNone/>
              <a:defRPr/>
            </a:lvl5pPr>
            <a:lvl6pPr marL="2286000" marR="0" indent="0" algn="ctr" rtl="0">
              <a:lnSpc>
                <a:spcPct val="90000"/>
              </a:lnSpc>
              <a:spcBef>
                <a:spcPts val="500"/>
              </a:spcBef>
              <a:spcAft>
                <a:spcPts val="0"/>
              </a:spcAft>
              <a:buClr>
                <a:schemeClr val="dk1"/>
              </a:buClr>
              <a:buFont typeface="Arial"/>
              <a:buNone/>
              <a:defRPr/>
            </a:lvl6pPr>
            <a:lvl7pPr marL="2743200" marR="0" indent="0" algn="ctr" rtl="0">
              <a:lnSpc>
                <a:spcPct val="90000"/>
              </a:lnSpc>
              <a:spcBef>
                <a:spcPts val="500"/>
              </a:spcBef>
              <a:spcAft>
                <a:spcPts val="0"/>
              </a:spcAft>
              <a:buClr>
                <a:schemeClr val="dk1"/>
              </a:buClr>
              <a:buFont typeface="Arial"/>
              <a:buNone/>
              <a:defRPr/>
            </a:lvl7pPr>
            <a:lvl8pPr marL="3200400" marR="0" indent="0" algn="ctr" rtl="0">
              <a:lnSpc>
                <a:spcPct val="90000"/>
              </a:lnSpc>
              <a:spcBef>
                <a:spcPts val="500"/>
              </a:spcBef>
              <a:spcAft>
                <a:spcPts val="0"/>
              </a:spcAft>
              <a:buClr>
                <a:schemeClr val="dk1"/>
              </a:buClr>
              <a:buFont typeface="Arial"/>
              <a:buNone/>
              <a:defRPr/>
            </a:lvl8pPr>
            <a:lvl9pPr marL="3657600" marR="0" indent="0" algn="ctr" rtl="0">
              <a:lnSpc>
                <a:spcPct val="90000"/>
              </a:lnSpc>
              <a:spcBef>
                <a:spcPts val="500"/>
              </a:spcBef>
              <a:spcAft>
                <a:spcPts val="0"/>
              </a:spcAft>
              <a:buClr>
                <a:schemeClr val="dk1"/>
              </a:buClr>
              <a:buFont typeface="Arial"/>
              <a:buNone/>
              <a:defRPr/>
            </a:lvl9pPr>
          </a:lstStyle>
          <a:p>
            <a:endParaRPr/>
          </a:p>
        </p:txBody>
      </p:sp>
      <p:sp>
        <p:nvSpPr>
          <p:cNvPr id="41" name="Shape 41"/>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indent="0" algn="ctr" rtl="0">
              <a:lnSpc>
                <a:spcPct val="90000"/>
              </a:lnSpc>
              <a:spcBef>
                <a:spcPts val="0"/>
              </a:spcBef>
              <a:spcAft>
                <a:spcPts val="0"/>
              </a:spcAft>
              <a:buClr>
                <a:schemeClr val="dk1"/>
              </a:buClr>
              <a:buFont typeface="Quest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0" marR="0" indent="0" algn="l" rtl="0">
              <a:spcBef>
                <a:spcPts val="0"/>
              </a:spcBef>
              <a:spcAft>
                <a:spcPts val="0"/>
              </a:spcAft>
              <a:defRPr/>
            </a:lvl6pPr>
            <a:lvl7pPr marL="0" marR="0" indent="0" algn="l" rtl="0">
              <a:spcBef>
                <a:spcPts val="0"/>
              </a:spcBef>
              <a:spcAft>
                <a:spcPts val="0"/>
              </a:spcAft>
              <a:defRPr/>
            </a:lvl7pPr>
            <a:lvl8pPr marL="0" marR="0" indent="0" algn="l" rtl="0">
              <a:spcBef>
                <a:spcPts val="0"/>
              </a:spcBef>
              <a:spcAft>
                <a:spcPts val="0"/>
              </a:spcAft>
              <a:defRPr/>
            </a:lvl8pPr>
            <a:lvl9pPr marL="0" marR="0" indent="0" algn="l" rtl="0">
              <a:spcBef>
                <a:spcPts val="0"/>
              </a:spcBef>
              <a:spcAft>
                <a:spcPts val="0"/>
              </a:spcAft>
              <a:defRPr/>
            </a:lvl9pPr>
          </a:lstStyle>
          <a:p>
            <a:endParaRPr/>
          </a:p>
        </p:txBody>
      </p:sp>
      <p:sp>
        <p:nvSpPr>
          <p:cNvPr id="42" name="Shape 42"/>
          <p:cNvSpPr txBox="1">
            <a:spLocks noGrp="1"/>
          </p:cNvSpPr>
          <p:nvPr>
            <p:ph type="body" idx="2"/>
          </p:nvPr>
        </p:nvSpPr>
        <p:spPr>
          <a:xfrm>
            <a:off x="685800" y="5317589"/>
            <a:ext cx="7772400" cy="1139479"/>
          </a:xfrm>
          <a:prstGeom prst="rect">
            <a:avLst/>
          </a:prstGeom>
          <a:noFill/>
          <a:ln>
            <a:noFill/>
          </a:ln>
        </p:spPr>
        <p:txBody>
          <a:bodyPr lIns="91425" tIns="91425" rIns="91425" bIns="91425" anchor="t" anchorCtr="0"/>
          <a:lstStyle>
            <a:lvl1pPr marL="285750" indent="-6350" rtl="0">
              <a:spcBef>
                <a:spcPts val="0"/>
              </a:spcBef>
              <a:buClr>
                <a:schemeClr val="accent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3"/>
        <p:cNvGrpSpPr/>
        <p:nvPr/>
      </p:nvGrpSpPr>
      <p:grpSpPr>
        <a:xfrm>
          <a:off x="0" y="0"/>
          <a:ext cx="0" cy="0"/>
          <a:chOff x="0" y="0"/>
          <a:chExt cx="0" cy="0"/>
        </a:xfrm>
      </p:grpSpPr>
      <p:sp>
        <p:nvSpPr>
          <p:cNvPr id="44" name="Shape 4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45" name="Shape 45"/>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46" name="Shape 46"/>
          <p:cNvGrpSpPr/>
          <p:nvPr/>
        </p:nvGrpSpPr>
        <p:grpSpPr>
          <a:xfrm>
            <a:off x="8212138" y="114300"/>
            <a:ext cx="738187" cy="736600"/>
            <a:chOff x="8212238" y="113693"/>
            <a:chExt cx="737400" cy="737402"/>
          </a:xfrm>
        </p:grpSpPr>
        <p:sp>
          <p:nvSpPr>
            <p:cNvPr id="47" name="Shape 47"/>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48" name="Shape 48"/>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49" name="Shape 49"/>
          <p:cNvSpPr txBox="1">
            <a:spLocks noGrp="1"/>
          </p:cNvSpPr>
          <p:nvPr>
            <p:ph type="body" idx="1"/>
          </p:nvPr>
        </p:nvSpPr>
        <p:spPr>
          <a:xfrm>
            <a:off x="4629150" y="1139483"/>
            <a:ext cx="4135022" cy="5458263"/>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406400" y="1139482"/>
            <a:ext cx="4108450" cy="5458263"/>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mparison">
    <p:spTree>
      <p:nvGrpSpPr>
        <p:cNvPr id="1" name="Shape 52"/>
        <p:cNvGrpSpPr/>
        <p:nvPr/>
      </p:nvGrpSpPr>
      <p:grpSpPr>
        <a:xfrm>
          <a:off x="0" y="0"/>
          <a:ext cx="0" cy="0"/>
          <a:chOff x="0" y="0"/>
          <a:chExt cx="0" cy="0"/>
        </a:xfrm>
      </p:grpSpPr>
      <p:sp>
        <p:nvSpPr>
          <p:cNvPr id="53" name="Shape 53"/>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54" name="Shape 54"/>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55" name="Shape 55"/>
          <p:cNvGrpSpPr/>
          <p:nvPr/>
        </p:nvGrpSpPr>
        <p:grpSpPr>
          <a:xfrm>
            <a:off x="8212138" y="114300"/>
            <a:ext cx="738187" cy="736600"/>
            <a:chOff x="8212238" y="113693"/>
            <a:chExt cx="737400" cy="737402"/>
          </a:xfrm>
        </p:grpSpPr>
        <p:sp>
          <p:nvSpPr>
            <p:cNvPr id="56" name="Shape 56"/>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57" name="Shape 57"/>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58" name="Shape 58"/>
          <p:cNvSpPr txBox="1">
            <a:spLocks noGrp="1"/>
          </p:cNvSpPr>
          <p:nvPr>
            <p:ph type="body" idx="1"/>
          </p:nvPr>
        </p:nvSpPr>
        <p:spPr>
          <a:xfrm>
            <a:off x="4629150" y="2158541"/>
            <a:ext cx="4106886" cy="4453269"/>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629150" y="1125412"/>
            <a:ext cx="4106886"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0" name="Shape 60"/>
          <p:cNvSpPr txBox="1">
            <a:spLocks noGrp="1"/>
          </p:cNvSpPr>
          <p:nvPr>
            <p:ph type="body" idx="3"/>
          </p:nvPr>
        </p:nvSpPr>
        <p:spPr>
          <a:xfrm>
            <a:off x="406400" y="2158541"/>
            <a:ext cx="4091782" cy="4453269"/>
          </a:xfrm>
          <a:prstGeom prst="rect">
            <a:avLst/>
          </a:prstGeom>
          <a:noFill/>
          <a:ln>
            <a:noFill/>
          </a:ln>
        </p:spPr>
        <p:txBody>
          <a:bodyPr lIns="91425" tIns="91425" rIns="91425" bIns="91425" anchor="t" anchorCtr="0"/>
          <a:lstStyle>
            <a:lvl1pPr marL="228600" indent="127000" rtl="0">
              <a:spcBef>
                <a:spcPts val="0"/>
              </a:spcBef>
              <a:buClr>
                <a:schemeClr val="accent4"/>
              </a:buClr>
              <a:buFont typeface="Arial"/>
              <a:buChar char="4"/>
              <a:defRPr/>
            </a:lvl1pPr>
            <a:lvl2pPr marL="685800" indent="101600" rtl="0">
              <a:spcBef>
                <a:spcPts val="0"/>
              </a:spcBef>
              <a:buClr>
                <a:srgbClr val="77D9C1"/>
              </a:buClr>
              <a:buFont typeface="Arial"/>
              <a:buChar char="4"/>
              <a:defRPr/>
            </a:lvl2pPr>
            <a:lvl3pPr marL="1143000" indent="76200" rtl="0">
              <a:spcBef>
                <a:spcPts val="0"/>
              </a:spcBef>
              <a:buClr>
                <a:srgbClr val="77D9C1"/>
              </a:buClr>
              <a:buFont typeface="Arial"/>
              <a:buChar char="4"/>
              <a:defRPr/>
            </a:lvl3pPr>
            <a:lvl4pPr marL="1600200" indent="63500" rtl="0">
              <a:spcBef>
                <a:spcPts val="0"/>
              </a:spcBef>
              <a:buClr>
                <a:srgbClr val="77D9C1"/>
              </a:buClr>
              <a:buFont typeface="Arial"/>
              <a:buChar char="4"/>
              <a:defRPr/>
            </a:lvl4pPr>
            <a:lvl5pPr marL="2057400" indent="635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4"/>
          </p:nvPr>
        </p:nvSpPr>
        <p:spPr>
          <a:xfrm>
            <a:off x="406400" y="1125412"/>
            <a:ext cx="4091782" cy="866919"/>
          </a:xfrm>
          <a:prstGeom prst="rect">
            <a:avLst/>
          </a:prstGeom>
          <a:noFill/>
          <a:ln>
            <a:noFill/>
          </a:ln>
        </p:spPr>
        <p:txBody>
          <a:bodyPr lIns="91425" tIns="91425" rIns="91425" bIns="91425" anchor="b" anchorCtr="0"/>
          <a:lstStyle>
            <a:lvl1pPr marL="0" indent="0" rtl="0">
              <a:spcBef>
                <a:spcPts val="0"/>
              </a:spcBef>
              <a:buClr>
                <a:srgbClr val="78283A"/>
              </a:buClr>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62" name="Shape 62"/>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65" name="Shape 65"/>
          <p:cNvSpPr/>
          <p:nvPr/>
        </p:nvSpPr>
        <p:spPr>
          <a:xfrm flipH="1">
            <a:off x="115888" y="106363"/>
            <a:ext cx="8912225" cy="6637337"/>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66"/>
        <p:cNvGrpSpPr/>
        <p:nvPr/>
      </p:nvGrpSpPr>
      <p:grpSpPr>
        <a:xfrm>
          <a:off x="0" y="0"/>
          <a:ext cx="0" cy="0"/>
          <a:chOff x="0" y="0"/>
          <a:chExt cx="0" cy="0"/>
        </a:xfrm>
      </p:grpSpPr>
      <p:sp>
        <p:nvSpPr>
          <p:cNvPr id="67" name="Shape 67"/>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68" name="Shape 68"/>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69" name="Shape 69"/>
          <p:cNvGrpSpPr/>
          <p:nvPr/>
        </p:nvGrpSpPr>
        <p:grpSpPr>
          <a:xfrm>
            <a:off x="8212138" y="114300"/>
            <a:ext cx="738187" cy="736600"/>
            <a:chOff x="8212238" y="113693"/>
            <a:chExt cx="737400" cy="737402"/>
          </a:xfrm>
        </p:grpSpPr>
        <p:sp>
          <p:nvSpPr>
            <p:cNvPr id="70" name="Shape 70"/>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71" name="Shape 71"/>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72" name="Shape 72"/>
          <p:cNvSpPr txBox="1">
            <a:spLocks noGrp="1"/>
          </p:cNvSpPr>
          <p:nvPr>
            <p:ph type="body" idx="1"/>
          </p:nvPr>
        </p:nvSpPr>
        <p:spPr>
          <a:xfrm>
            <a:off x="3887391" y="1139483"/>
            <a:ext cx="4848646" cy="5472331"/>
          </a:xfrm>
          <a:prstGeom prst="rect">
            <a:avLst/>
          </a:prstGeom>
          <a:noFill/>
          <a:ln>
            <a:noFill/>
          </a:ln>
        </p:spPr>
        <p:txBody>
          <a:bodyPr lIns="91425" tIns="91425" rIns="91425" bIns="91425" anchor="t" anchorCtr="0"/>
          <a:lstStyle>
            <a:lvl1pPr marL="228600" indent="152400" rtl="0">
              <a:spcBef>
                <a:spcPts val="0"/>
              </a:spcBef>
              <a:buClr>
                <a:schemeClr val="accent4"/>
              </a:buClr>
              <a:buFont typeface="Arial"/>
              <a:buChar char="4"/>
              <a:defRPr/>
            </a:lvl1pPr>
            <a:lvl2pPr marL="685800" indent="127000" rtl="0">
              <a:spcBef>
                <a:spcPts val="0"/>
              </a:spcBef>
              <a:buClr>
                <a:srgbClr val="77D9C1"/>
              </a:buClr>
              <a:buFont typeface="Arial"/>
              <a:buChar char="4"/>
              <a:defRPr/>
            </a:lvl2pPr>
            <a:lvl3pPr marL="1143000" indent="101600" rtl="0">
              <a:spcBef>
                <a:spcPts val="0"/>
              </a:spcBef>
              <a:buClr>
                <a:srgbClr val="77D9C1"/>
              </a:buClr>
              <a:buFont typeface="Arial"/>
              <a:buChar char="4"/>
              <a:defRPr/>
            </a:lvl3pPr>
            <a:lvl4pPr marL="1600200" indent="76200" rtl="0">
              <a:spcBef>
                <a:spcPts val="0"/>
              </a:spcBef>
              <a:buClr>
                <a:srgbClr val="77D9C1"/>
              </a:buClr>
              <a:buFont typeface="Arial"/>
              <a:buChar char="4"/>
              <a:defRPr/>
            </a:lvl4pPr>
            <a:lvl5pPr marL="2057400" indent="76200" rtl="0">
              <a:spcBef>
                <a:spcPts val="0"/>
              </a:spcBef>
              <a:buClr>
                <a:srgbClr val="77D9C1"/>
              </a:buClr>
              <a:buFont typeface="Arial"/>
              <a:buChar char="4"/>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74" name="Shape 74"/>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75"/>
        <p:cNvGrpSpPr/>
        <p:nvPr/>
      </p:nvGrpSpPr>
      <p:grpSpPr>
        <a:xfrm>
          <a:off x="0" y="0"/>
          <a:ext cx="0" cy="0"/>
          <a:chOff x="0" y="0"/>
          <a:chExt cx="0" cy="0"/>
        </a:xfrm>
      </p:grpSpPr>
      <p:sp>
        <p:nvSpPr>
          <p:cNvPr id="76" name="Shape 76"/>
          <p:cNvSpPr/>
          <p:nvPr/>
        </p:nvSpPr>
        <p:spPr>
          <a:xfrm flipH="1">
            <a:off x="0" y="0"/>
            <a:ext cx="9144000" cy="68580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sp>
        <p:nvSpPr>
          <p:cNvPr id="77" name="Shape 77"/>
          <p:cNvSpPr/>
          <p:nvPr/>
        </p:nvSpPr>
        <p:spPr>
          <a:xfrm flipH="1">
            <a:off x="115888" y="982662"/>
            <a:ext cx="8912225" cy="5761035"/>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nvGrpSpPr>
          <p:cNvPr id="78" name="Shape 78"/>
          <p:cNvGrpSpPr/>
          <p:nvPr/>
        </p:nvGrpSpPr>
        <p:grpSpPr>
          <a:xfrm>
            <a:off x="8212138" y="114300"/>
            <a:ext cx="738187" cy="736600"/>
            <a:chOff x="8212238" y="113693"/>
            <a:chExt cx="737400" cy="737402"/>
          </a:xfrm>
        </p:grpSpPr>
        <p:sp>
          <p:nvSpPr>
            <p:cNvPr id="79" name="Shape 79"/>
            <p:cNvSpPr/>
            <p:nvPr/>
          </p:nvSpPr>
          <p:spPr>
            <a:xfrm>
              <a:off x="8212238" y="113693"/>
              <a:ext cx="737400" cy="737402"/>
            </a:xfrm>
            <a:prstGeom prst="ellipse">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pic>
          <p:nvPicPr>
            <p:cNvPr id="80" name="Shape 80"/>
            <p:cNvPicPr preferRelativeResize="0"/>
            <p:nvPr/>
          </p:nvPicPr>
          <p:blipFill rotWithShape="1">
            <a:blip r:embed="rId2">
              <a:alphaModFix/>
            </a:blip>
            <a:srcRect/>
            <a:stretch/>
          </p:blipFill>
          <p:spPr>
            <a:xfrm>
              <a:off x="8262628" y="165114"/>
              <a:ext cx="638077" cy="638077"/>
            </a:xfrm>
            <a:prstGeom prst="rect">
              <a:avLst/>
            </a:prstGeom>
            <a:noFill/>
            <a:ln>
              <a:noFill/>
            </a:ln>
          </p:spPr>
        </p:pic>
      </p:grpSp>
      <p:sp>
        <p:nvSpPr>
          <p:cNvPr id="81" name="Shape 81"/>
          <p:cNvSpPr>
            <a:spLocks noGrp="1"/>
          </p:cNvSpPr>
          <p:nvPr>
            <p:ph type="pic" idx="2"/>
          </p:nvPr>
        </p:nvSpPr>
        <p:spPr>
          <a:xfrm>
            <a:off x="3887389" y="1111348"/>
            <a:ext cx="4848647" cy="5486399"/>
          </a:xfrm>
          <a:prstGeom prst="rect">
            <a:avLst/>
          </a:prstGeom>
          <a:noFill/>
          <a:ln>
            <a:noFill/>
          </a:ln>
        </p:spPr>
      </p:sp>
      <p:sp>
        <p:nvSpPr>
          <p:cNvPr id="82" name="Shape 82"/>
          <p:cNvSpPr txBox="1">
            <a:spLocks noGrp="1"/>
          </p:cNvSpPr>
          <p:nvPr>
            <p:ph type="body" idx="1"/>
          </p:nvPr>
        </p:nvSpPr>
        <p:spPr>
          <a:xfrm>
            <a:off x="406400" y="1139483"/>
            <a:ext cx="3172619" cy="5472331"/>
          </a:xfrm>
          <a:prstGeom prst="rect">
            <a:avLst/>
          </a:prstGeom>
          <a:noFill/>
          <a:ln>
            <a:noFill/>
          </a:ln>
        </p:spPr>
        <p:txBody>
          <a:bodyPr lIns="91425" tIns="91425" rIns="91425" bIns="91425" anchor="t" anchorCtr="0"/>
          <a:lstStyle>
            <a:lvl1pPr marL="0" indent="0" rtl="0">
              <a:spcBef>
                <a:spcPts val="0"/>
              </a:spcBef>
              <a:buFont typeface="Questrial"/>
              <a:buNone/>
              <a:defRPr/>
            </a:lvl1pPr>
            <a:lvl2pPr marL="457200" indent="0" rtl="0">
              <a:spcBef>
                <a:spcPts val="0"/>
              </a:spcBef>
              <a:buFont typeface="Questrial"/>
              <a:buNone/>
              <a:defRPr/>
            </a:lvl2pPr>
            <a:lvl3pPr marL="914400" indent="0" rtl="0">
              <a:spcBef>
                <a:spcPts val="0"/>
              </a:spcBef>
              <a:buFont typeface="Questrial"/>
              <a:buNone/>
              <a:defRPr/>
            </a:lvl3pPr>
            <a:lvl4pPr marL="1371600" indent="0" rtl="0">
              <a:spcBef>
                <a:spcPts val="0"/>
              </a:spcBef>
              <a:buFont typeface="Questrial"/>
              <a:buNone/>
              <a:defRPr/>
            </a:lvl4pPr>
            <a:lvl5pPr marL="1828800" indent="0" rtl="0">
              <a:spcBef>
                <a:spcPts val="0"/>
              </a:spcBef>
              <a:buFont typeface="Questrial"/>
              <a:buNone/>
              <a:defRPr/>
            </a:lvl5pPr>
            <a:lvl6pPr marL="2286000" indent="0" rtl="0">
              <a:spcBef>
                <a:spcPts val="0"/>
              </a:spcBef>
              <a:buFont typeface="Questrial"/>
              <a:buNone/>
              <a:defRPr/>
            </a:lvl6pPr>
            <a:lvl7pPr marL="2743200" indent="0" rtl="0">
              <a:spcBef>
                <a:spcPts val="0"/>
              </a:spcBef>
              <a:buFont typeface="Questrial"/>
              <a:buNone/>
              <a:defRPr/>
            </a:lvl7pPr>
            <a:lvl8pPr marL="3200400" indent="0" rtl="0">
              <a:spcBef>
                <a:spcPts val="0"/>
              </a:spcBef>
              <a:buFont typeface="Questrial"/>
              <a:buNone/>
              <a:defRPr/>
            </a:lvl8pPr>
            <a:lvl9pPr marL="3657600" indent="0" rtl="0">
              <a:spcBef>
                <a:spcPts val="0"/>
              </a:spcBef>
              <a:buFont typeface="Questrial"/>
              <a:buNone/>
              <a:defRPr/>
            </a:lvl9pPr>
          </a:lstStyle>
          <a:p>
            <a:endParaRPr/>
          </a:p>
        </p:txBody>
      </p:sp>
      <p:sp>
        <p:nvSpPr>
          <p:cNvPr id="83" name="Shape 83"/>
          <p:cNvSpPr txBox="1">
            <a:spLocks noGrp="1"/>
          </p:cNvSpPr>
          <p:nvPr>
            <p:ph type="title"/>
          </p:nvPr>
        </p:nvSpPr>
        <p:spPr>
          <a:xfrm>
            <a:off x="406400" y="154743"/>
            <a:ext cx="7138097" cy="662023"/>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lnSpc>
                <a:spcPct val="100000"/>
              </a:lnSpc>
              <a:spcBef>
                <a:spcPts val="0"/>
              </a:spcBef>
              <a:spcAft>
                <a:spcPts val="0"/>
              </a:spcAft>
              <a:buClr>
                <a:srgbClr val="000000"/>
              </a:buClr>
              <a:buFont typeface="Arial"/>
              <a:buNone/>
              <a:defRPr/>
            </a:lvl3pPr>
            <a:lvl4pPr marL="0" marR="0" indent="0" algn="l" rtl="0">
              <a:lnSpc>
                <a:spcPct val="100000"/>
              </a:lnSpc>
              <a:spcBef>
                <a:spcPts val="0"/>
              </a:spcBef>
              <a:spcAft>
                <a:spcPts val="0"/>
              </a:spcAft>
              <a:buClr>
                <a:srgbClr val="000000"/>
              </a:buClr>
              <a:buFont typeface="Arial"/>
              <a:buNone/>
              <a:defRPr/>
            </a:lvl4pPr>
            <a:lvl5pPr marL="0" marR="0" indent="0" algn="l" rtl="0">
              <a:lnSpc>
                <a:spcPct val="100000"/>
              </a:lnSpc>
              <a:spcBef>
                <a:spcPts val="0"/>
              </a:spcBef>
              <a:spcAft>
                <a:spcPts val="0"/>
              </a:spcAft>
              <a:buClr>
                <a:srgbClr val="000000"/>
              </a:buClr>
              <a:buFont typeface="Arial"/>
              <a:buNone/>
              <a:defRPr/>
            </a:lvl5pPr>
            <a:lvl6pPr marL="0" marR="0" indent="0" algn="l" rtl="0">
              <a:lnSpc>
                <a:spcPct val="100000"/>
              </a:lnSpc>
              <a:spcBef>
                <a:spcPts val="0"/>
              </a:spcBef>
              <a:spcAft>
                <a:spcPts val="0"/>
              </a:spcAft>
              <a:buClr>
                <a:srgbClr val="000000"/>
              </a:buClr>
              <a:buFont typeface="Arial"/>
              <a:buNone/>
              <a:defRPr/>
            </a:lvl6pPr>
            <a:lvl7pPr marL="0" marR="0" indent="0" algn="l" rtl="0">
              <a:lnSpc>
                <a:spcPct val="100000"/>
              </a:lnSpc>
              <a:spcBef>
                <a:spcPts val="0"/>
              </a:spcBef>
              <a:spcAft>
                <a:spcPts val="0"/>
              </a:spcAft>
              <a:buClr>
                <a:srgbClr val="000000"/>
              </a:buClr>
              <a:buFont typeface="Arial"/>
              <a:buNone/>
              <a:defRPr/>
            </a:lvl7pPr>
            <a:lvl8pPr marL="0" marR="0" indent="0" algn="l" rtl="0">
              <a:lnSpc>
                <a:spcPct val="100000"/>
              </a:lnSpc>
              <a:spcBef>
                <a:spcPts val="0"/>
              </a:spcBef>
              <a:spcAft>
                <a:spcPts val="0"/>
              </a:spcAft>
              <a:buClr>
                <a:srgbClr val="000000"/>
              </a:buClr>
              <a:buFont typeface="Arial"/>
              <a:buNone/>
              <a:defRPr/>
            </a:lvl8pPr>
            <a:lvl9pPr marL="0" marR="0" indent="0" algn="l" rtl="0">
              <a:lnSpc>
                <a:spcPct val="100000"/>
              </a:lnSpc>
              <a:spcBef>
                <a:spcPts val="0"/>
              </a:spcBef>
              <a:spcAft>
                <a:spcPts val="0"/>
              </a:spcAft>
              <a:buClr>
                <a:srgbClr val="000000"/>
              </a:buClr>
              <a:buFont typeface="Arial"/>
              <a:buN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subTitle" idx="1"/>
          </p:nvPr>
        </p:nvSpPr>
        <p:spPr>
          <a:xfrm>
            <a:off x="935712" y="3284200"/>
            <a:ext cx="7207499" cy="9381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000000"/>
              </a:buClr>
              <a:buSzPct val="25000"/>
              <a:buFont typeface="Arial"/>
              <a:buNone/>
            </a:pPr>
            <a:r>
              <a:rPr lang="en-US" sz="2000" b="0" i="1" u="none" strike="noStrike" cap="none" baseline="0">
                <a:solidFill>
                  <a:srgbClr val="000000"/>
                </a:solidFill>
                <a:latin typeface="Century Gothic" panose="020B0502020202020204" pitchFamily="34" charset="0"/>
                <a:ea typeface="Questrial"/>
                <a:cs typeface="Questrial"/>
                <a:sym typeface="Questrial"/>
                <a:rtl val="0"/>
              </a:rPr>
              <a:t>Creating tool to help identify Smoke Plumes Observed with CALIPSO</a:t>
            </a:r>
            <a:r>
              <a:rPr lang="en-US" sz="2000" i="1">
                <a:latin typeface="Century Gothic" panose="020B0502020202020204" pitchFamily="34" charset="0"/>
                <a:ea typeface="Questrial"/>
                <a:cs typeface="Questrial"/>
                <a:sym typeface="Questrial"/>
                <a:rtl val="0"/>
              </a:rPr>
              <a:t> </a:t>
            </a:r>
            <a:r>
              <a:rPr lang="en-US" sz="2000" b="0" i="1" u="none" strike="noStrike" cap="none" baseline="0">
                <a:solidFill>
                  <a:srgbClr val="000000"/>
                </a:solidFill>
                <a:latin typeface="Century Gothic" panose="020B0502020202020204" pitchFamily="34" charset="0"/>
                <a:ea typeface="Questrial"/>
                <a:cs typeface="Questrial"/>
                <a:sym typeface="Questrial"/>
                <a:rtl val="0"/>
              </a:rPr>
              <a:t>to Improve Future Research and Decision Making</a:t>
            </a:r>
          </a:p>
        </p:txBody>
      </p:sp>
      <p:sp>
        <p:nvSpPr>
          <p:cNvPr id="86" name="Shape 86"/>
          <p:cNvSpPr txBox="1">
            <a:spLocks noGrp="1"/>
          </p:cNvSpPr>
          <p:nvPr>
            <p:ph type="ctrTitle"/>
          </p:nvPr>
        </p:nvSpPr>
        <p:spPr>
          <a:xfrm>
            <a:off x="685800" y="1719263"/>
            <a:ext cx="7772400" cy="149066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Questrial"/>
              <a:buNone/>
            </a:pPr>
            <a:r>
              <a:rPr lang="en-US" sz="4800" b="1" i="0" u="none" strike="noStrike" cap="small" baseline="0" dirty="0">
                <a:solidFill>
                  <a:schemeClr val="dk1"/>
                </a:solidFill>
                <a:latin typeface="Century Gothic" panose="020B0502020202020204" pitchFamily="34" charset="0"/>
                <a:ea typeface="Questrial"/>
                <a:cs typeface="Questrial"/>
                <a:sym typeface="Questrial"/>
                <a:rtl val="0"/>
              </a:rPr>
              <a:t>CALIPSO Health &amp; Air Quality</a:t>
            </a:r>
          </a:p>
        </p:txBody>
      </p:sp>
      <p:sp>
        <p:nvSpPr>
          <p:cNvPr id="87" name="Shape 87"/>
          <p:cNvSpPr txBox="1"/>
          <p:nvPr/>
        </p:nvSpPr>
        <p:spPr>
          <a:xfrm>
            <a:off x="2687638" y="5375275"/>
            <a:ext cx="3703637" cy="1139825"/>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tl val="0"/>
              </a:rPr>
              <a:t>Jordan Vaa (Project Lead)</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tl val="0"/>
              </a:rPr>
              <a:t>Ashna Aggarwal</a:t>
            </a:r>
          </a:p>
          <a:p>
            <a:pPr marL="457200" marR="0" lvl="0" indent="-342900" algn="l" rtl="0">
              <a:lnSpc>
                <a:spcPct val="90000"/>
              </a:lnSpc>
              <a:spcBef>
                <a:spcPts val="1000"/>
              </a:spcBef>
              <a:spcAft>
                <a:spcPts val="0"/>
              </a:spcAft>
              <a:buClr>
                <a:srgbClr val="77D9C1"/>
              </a:buClr>
              <a:buSzPct val="100000"/>
              <a:buFont typeface="Noto Symbol"/>
              <a:buChar char="➢"/>
            </a:pPr>
            <a:r>
              <a:rPr lang="en-US" sz="1800" b="0" i="0" u="none" strike="noStrike" cap="none" baseline="0">
                <a:solidFill>
                  <a:srgbClr val="000000"/>
                </a:solidFill>
                <a:latin typeface="Century Gothic" panose="020B0502020202020204" pitchFamily="34" charset="0"/>
                <a:ea typeface="Questrial"/>
                <a:cs typeface="Questrial"/>
                <a:sym typeface="Questrial"/>
                <a:rtl val="0"/>
              </a:rPr>
              <a:t>Courtney Duquette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Advisors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Dr. Kenton Ross (NASA DEVELOP National Program)</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Partners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NASA CALIPSO Science Team; Partner POC: Dr. Charles Trepte</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National Institute of Aerospace: Dr. Amber Soja</a:t>
            </a:r>
          </a:p>
          <a:p>
            <a:pPr marL="285750" marR="0" lvl="0" indent="-196850" algn="l" rtl="0">
              <a:lnSpc>
                <a:spcPct val="90000"/>
              </a:lnSpc>
              <a:spcBef>
                <a:spcPts val="1000"/>
              </a:spcBef>
              <a:spcAft>
                <a:spcPts val="0"/>
              </a:spcAft>
              <a:buClr>
                <a:schemeClr val="accent4"/>
              </a:buClr>
              <a:buFont typeface="Noto Symbol"/>
              <a:buNone/>
            </a:pPr>
            <a:endParaRPr sz="14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100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Others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Brian Magill (NASA CALIPSO Science Team)</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Nathan Owen (Langley DEVELOP Center Lead)</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Chad Smith (Langley DEVELOP Assistant Center Lead)</a:t>
            </a:r>
          </a:p>
        </p:txBody>
      </p:sp>
      <p:sp>
        <p:nvSpPr>
          <p:cNvPr id="173" name="Shape 173"/>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Acknowledgements</a:t>
            </a:r>
          </a:p>
        </p:txBody>
      </p:sp>
      <p:sp>
        <p:nvSpPr>
          <p:cNvPr id="174" name="Shape 174"/>
          <p:cNvSpPr txBox="1"/>
          <p:nvPr/>
        </p:nvSpPr>
        <p:spPr>
          <a:xfrm>
            <a:off x="1212850" y="6046787"/>
            <a:ext cx="7016750" cy="584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600" b="0" i="1" u="none" strike="noStrike" cap="none" baseline="0">
                <a:solidFill>
                  <a:srgbClr val="000000"/>
                </a:solidFill>
                <a:latin typeface="Century Gothic" panose="020B0502020202020204" pitchFamily="34" charset="0"/>
                <a:ea typeface="Questrial"/>
                <a:cs typeface="Questrial"/>
                <a:sym typeface="Questrial"/>
                <a:rtl val="0"/>
              </a:rPr>
              <a:t>This material is based upon work supported by NASA through contract NNL11AA00B and cooperative agreement NNX14AB60A.</a:t>
            </a:r>
          </a:p>
        </p:txBody>
      </p:sp>
      <p:pic>
        <p:nvPicPr>
          <p:cNvPr id="175" name="Shape 175"/>
          <p:cNvPicPr preferRelativeResize="0"/>
          <p:nvPr/>
        </p:nvPicPr>
        <p:blipFill rotWithShape="1">
          <a:blip r:embed="rId3">
            <a:alphaModFix/>
          </a:blip>
          <a:srcRect/>
          <a:stretch/>
        </p:blipFill>
        <p:spPr>
          <a:xfrm>
            <a:off x="6903700" y="3423368"/>
            <a:ext cx="1833899" cy="8907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406400" y="1125415"/>
            <a:ext cx="8331300" cy="5486399"/>
          </a:xfrm>
          <a:prstGeom prst="rect">
            <a:avLst/>
          </a:prstGeom>
          <a:noFill/>
          <a:ln>
            <a:noFill/>
          </a:ln>
        </p:spPr>
        <p:txBody>
          <a:bodyPr lIns="91425" tIns="91425" rIns="91425" bIns="91425" anchor="t" anchorCtr="0">
            <a:noAutofit/>
          </a:bodyPr>
          <a:lstStyle/>
          <a:p>
            <a:pPr marL="342900" marR="0" lvl="0" indent="-279400" algn="l" rtl="0">
              <a:lnSpc>
                <a:spcPct val="90000"/>
              </a:lnSpc>
              <a:spcBef>
                <a:spcPts val="0"/>
              </a:spcBef>
              <a:spcAft>
                <a:spcPts val="0"/>
              </a:spcAft>
              <a:buClr>
                <a:schemeClr val="accent4"/>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Volcano: Walter Lim; The Day the Volcano Erupted - A Halloween Horror Story, Posted via email from Coolest Insights</a:t>
            </a:r>
          </a:p>
          <a:p>
            <a:pPr marL="342900" marR="0" lvl="0" indent="-279400" algn="l" rtl="0">
              <a:lnSpc>
                <a:spcPct val="90000"/>
              </a:lnSpc>
              <a:spcBef>
                <a:spcPts val="500"/>
              </a:spcBef>
              <a:spcAft>
                <a:spcPts val="0"/>
              </a:spcAft>
              <a:buClr>
                <a:srgbClr val="32AE90"/>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Dust: Sydney Oats; Dust Storm Heading For Mungerannie Hotel Jan 31 2010, With kind Permission from Pam and Phill Proprietors Mungerannie Hotel.</a:t>
            </a:r>
          </a:p>
          <a:p>
            <a:pPr marL="342900" marR="0" lvl="0" indent="-279400" algn="l" rtl="0">
              <a:lnSpc>
                <a:spcPct val="90000"/>
              </a:lnSpc>
              <a:spcBef>
                <a:spcPts val="500"/>
              </a:spcBef>
              <a:spcAft>
                <a:spcPts val="0"/>
              </a:spcAft>
              <a:buClr>
                <a:srgbClr val="32AE90"/>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Fire/ Smoke: Oregon Department of Forestry; Douglas Complex fires 2013: Rabbit Mountain. Photo courtesy of Marvin Vetter, 2013.</a:t>
            </a:r>
          </a:p>
          <a:p>
            <a:pPr marL="342900" marR="0" lvl="0" indent="-279400" algn="l" rtl="0">
              <a:lnSpc>
                <a:spcPct val="90000"/>
              </a:lnSpc>
              <a:spcBef>
                <a:spcPts val="500"/>
              </a:spcBef>
              <a:spcAft>
                <a:spcPts val="0"/>
              </a:spcAft>
              <a:buClr>
                <a:srgbClr val="32AE90"/>
              </a:buClr>
              <a:buSzPct val="100000"/>
              <a:buFont typeface="Questrial"/>
              <a:buChar char="➢"/>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Database Image: 2000-2015; Directory of Shareware; http://images.directoryofshareware.com/full/altova_mapforce_professional_edition_business_database_management-615763.gif</a:t>
            </a:r>
          </a:p>
        </p:txBody>
      </p:sp>
      <p:sp>
        <p:nvSpPr>
          <p:cNvPr id="182" name="Shape 182"/>
          <p:cNvSpPr txBox="1">
            <a:spLocks noGrp="1"/>
          </p:cNvSpPr>
          <p:nvPr>
            <p:ph type="title"/>
          </p:nvPr>
        </p:nvSpPr>
        <p:spPr>
          <a:xfrm>
            <a:off x="406400" y="15474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Pictures From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Background Information</a:t>
            </a:r>
          </a:p>
        </p:txBody>
      </p:sp>
      <p:pic>
        <p:nvPicPr>
          <p:cNvPr id="93" name="Shape 93"/>
          <p:cNvPicPr preferRelativeResize="0"/>
          <p:nvPr/>
        </p:nvPicPr>
        <p:blipFill rotWithShape="1">
          <a:blip r:embed="rId3">
            <a:alphaModFix/>
          </a:blip>
          <a:srcRect/>
          <a:stretch/>
        </p:blipFill>
        <p:spPr>
          <a:xfrm rot="-1">
            <a:off x="2012948" y="1142999"/>
            <a:ext cx="6730999" cy="4572000"/>
          </a:xfrm>
          <a:prstGeom prst="rect">
            <a:avLst/>
          </a:prstGeom>
          <a:noFill/>
          <a:ln>
            <a:noFill/>
          </a:ln>
        </p:spPr>
      </p:pic>
      <p:sp>
        <p:nvSpPr>
          <p:cNvPr id="94" name="Shape 94"/>
          <p:cNvSpPr txBox="1"/>
          <p:nvPr/>
        </p:nvSpPr>
        <p:spPr>
          <a:xfrm>
            <a:off x="741362" y="4583112"/>
            <a:ext cx="7661275" cy="2274886"/>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1800" b="0" i="0" u="none" strike="noStrike" cap="none" baseline="0">
                <a:solidFill>
                  <a:srgbClr val="000000"/>
                </a:solidFill>
                <a:latin typeface="Century Gothic" panose="020B0502020202020204" pitchFamily="34" charset="0"/>
                <a:ea typeface="Questrial"/>
                <a:cs typeface="Questrial"/>
                <a:sym typeface="Questrial"/>
                <a:rtl val="0"/>
              </a:rPr>
              <a:t>CALIPSO</a:t>
            </a:r>
          </a:p>
          <a:p>
            <a:pPr marL="457200" marR="0" lvl="0" indent="0" algn="l" rtl="0">
              <a:lnSpc>
                <a:spcPct val="130909"/>
              </a:lnSpc>
              <a:spcBef>
                <a:spcPts val="300"/>
              </a:spcBef>
              <a:spcAft>
                <a:spcPts val="0"/>
              </a:spcAft>
              <a:buClr>
                <a:schemeClr val="dk1"/>
              </a:buClr>
              <a:buSzPct val="25000"/>
              <a:buFont typeface="Questrial"/>
              <a:buNone/>
            </a:pPr>
            <a:r>
              <a:rPr lang="en-US" sz="1800" b="0" i="0" u="none" strike="noStrike" cap="none" baseline="0">
                <a:solidFill>
                  <a:schemeClr val="dk1"/>
                </a:solidFill>
                <a:latin typeface="Century Gothic" panose="020B0502020202020204" pitchFamily="34" charset="0"/>
                <a:ea typeface="Questrial"/>
                <a:cs typeface="Questrial"/>
                <a:sym typeface="Questrial"/>
                <a:rtl val="0"/>
              </a:rPr>
              <a:t>Imaging Infrared Radiometer (IIR)</a:t>
            </a:r>
          </a:p>
          <a:p>
            <a:pPr marL="457200" marR="0" lvl="0" indent="0" algn="l" rtl="0">
              <a:lnSpc>
                <a:spcPct val="130909"/>
              </a:lnSpc>
              <a:spcBef>
                <a:spcPts val="400"/>
              </a:spcBef>
              <a:spcAft>
                <a:spcPts val="0"/>
              </a:spcAft>
              <a:buClr>
                <a:schemeClr val="dk1"/>
              </a:buClr>
              <a:buSzPct val="25000"/>
              <a:buFont typeface="Questrial"/>
              <a:buNone/>
            </a:pPr>
            <a:r>
              <a:rPr lang="en-US" sz="1800" b="0" i="0" u="none" strike="noStrike" cap="none" baseline="0">
                <a:solidFill>
                  <a:schemeClr val="dk1"/>
                </a:solidFill>
                <a:latin typeface="Century Gothic" panose="020B0502020202020204" pitchFamily="34" charset="0"/>
                <a:ea typeface="Questrial"/>
                <a:cs typeface="Questrial"/>
                <a:sym typeface="Questrial"/>
                <a:rtl val="0"/>
              </a:rPr>
              <a:t>Wide-Field Camera (WFC)</a:t>
            </a:r>
          </a:p>
          <a:p>
            <a:pPr marL="457200" marR="0" lvl="0" indent="0" algn="l" rtl="0">
              <a:lnSpc>
                <a:spcPct val="130909"/>
              </a:lnSpc>
              <a:spcBef>
                <a:spcPts val="400"/>
              </a:spcBef>
              <a:spcAft>
                <a:spcPts val="0"/>
              </a:spcAft>
              <a:buClr>
                <a:schemeClr val="dk1"/>
              </a:buClr>
              <a:buSzPct val="25000"/>
              <a:buFont typeface="Questrial"/>
              <a:buNone/>
            </a:pPr>
            <a:r>
              <a:rPr lang="en-US" sz="1800" b="0" i="0" u="none" strike="noStrike" cap="none" baseline="0">
                <a:solidFill>
                  <a:schemeClr val="dk1"/>
                </a:solidFill>
                <a:latin typeface="Century Gothic" panose="020B0502020202020204" pitchFamily="34" charset="0"/>
                <a:ea typeface="Questrial"/>
                <a:cs typeface="Questrial"/>
                <a:sym typeface="Questrial"/>
                <a:rtl val="0"/>
              </a:rPr>
              <a:t>Cloud-Aerosol Lidar with Orthogonal Polarization (CALIOP)</a:t>
            </a:r>
          </a:p>
          <a:p>
            <a:pPr marL="457200" marR="0" lvl="0" indent="0" algn="l" rtl="0">
              <a:lnSpc>
                <a:spcPct val="130909"/>
              </a:lnSpc>
              <a:spcBef>
                <a:spcPts val="400"/>
              </a:spcBef>
              <a:spcAft>
                <a:spcPts val="100"/>
              </a:spcAft>
              <a:buClr>
                <a:srgbClr val="000000"/>
              </a:buClr>
              <a:buFont typeface="Arial"/>
              <a:buNone/>
            </a:pPr>
            <a:endParaRPr sz="1800" b="0" i="0" u="none" strike="noStrike" cap="none" baseline="0">
              <a:solidFill>
                <a:srgbClr val="000000"/>
              </a:solidFill>
              <a:latin typeface="Century Gothic" panose="020B0502020202020204" pitchFamily="34" charset="0"/>
              <a:ea typeface="Questrial"/>
              <a:cs typeface="Questrial"/>
              <a:sym typeface="Questrial"/>
              <a:rtl val="0"/>
            </a:endParaRPr>
          </a:p>
        </p:txBody>
      </p:sp>
      <p:pic>
        <p:nvPicPr>
          <p:cNvPr id="95" name="Shape 95"/>
          <p:cNvPicPr preferRelativeResize="0"/>
          <p:nvPr/>
        </p:nvPicPr>
        <p:blipFill rotWithShape="1">
          <a:blip r:embed="rId4">
            <a:alphaModFix/>
          </a:blip>
          <a:srcRect/>
          <a:stretch/>
        </p:blipFill>
        <p:spPr>
          <a:xfrm>
            <a:off x="6594475" y="1143000"/>
            <a:ext cx="2149474" cy="1484313"/>
          </a:xfrm>
          <a:prstGeom prst="rect">
            <a:avLst/>
          </a:prstGeom>
          <a:noFill/>
          <a:ln>
            <a:noFill/>
          </a:ln>
        </p:spPr>
      </p:pic>
      <p:pic>
        <p:nvPicPr>
          <p:cNvPr id="96" name="Shape 96"/>
          <p:cNvPicPr preferRelativeResize="0"/>
          <p:nvPr/>
        </p:nvPicPr>
        <p:blipFill rotWithShape="1">
          <a:blip r:embed="rId5">
            <a:alphaModFix/>
          </a:blip>
          <a:srcRect/>
          <a:stretch/>
        </p:blipFill>
        <p:spPr>
          <a:xfrm>
            <a:off x="406400" y="2652713"/>
            <a:ext cx="2360613" cy="1779587"/>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Community Concerns</a:t>
            </a:r>
          </a:p>
        </p:txBody>
      </p:sp>
      <p:pic>
        <p:nvPicPr>
          <p:cNvPr id="102" name="Shape 102"/>
          <p:cNvPicPr preferRelativeResize="0"/>
          <p:nvPr/>
        </p:nvPicPr>
        <p:blipFill rotWithShape="1">
          <a:blip r:embed="rId3">
            <a:alphaModFix/>
          </a:blip>
          <a:srcRect/>
          <a:stretch/>
        </p:blipFill>
        <p:spPr>
          <a:xfrm>
            <a:off x="214337" y="2243913"/>
            <a:ext cx="8715300" cy="2095499"/>
          </a:xfrm>
          <a:prstGeom prst="rect">
            <a:avLst/>
          </a:prstGeom>
          <a:noFill/>
          <a:ln>
            <a:noFill/>
          </a:ln>
        </p:spPr>
      </p:pic>
      <p:cxnSp>
        <p:nvCxnSpPr>
          <p:cNvPr id="103" name="Shape 103"/>
          <p:cNvCxnSpPr/>
          <p:nvPr/>
        </p:nvCxnSpPr>
        <p:spPr>
          <a:xfrm rot="10800000">
            <a:off x="1211275" y="2788273"/>
            <a:ext cx="1169998" cy="1771800"/>
          </a:xfrm>
          <a:prstGeom prst="straightConnector1">
            <a:avLst/>
          </a:prstGeom>
          <a:noFill/>
          <a:ln w="28575" cap="flat">
            <a:solidFill>
              <a:srgbClr val="FF0000"/>
            </a:solidFill>
            <a:prstDash val="solid"/>
            <a:round/>
            <a:headEnd type="none" w="med" len="med"/>
            <a:tailEnd type="triangle" w="lg" len="lg"/>
          </a:ln>
        </p:spPr>
      </p:cxnSp>
      <p:cxnSp>
        <p:nvCxnSpPr>
          <p:cNvPr id="104" name="Shape 104"/>
          <p:cNvCxnSpPr/>
          <p:nvPr/>
        </p:nvCxnSpPr>
        <p:spPr>
          <a:xfrm rot="10800000">
            <a:off x="4465523" y="3636074"/>
            <a:ext cx="106500" cy="923999"/>
          </a:xfrm>
          <a:prstGeom prst="straightConnector1">
            <a:avLst/>
          </a:prstGeom>
          <a:noFill/>
          <a:ln w="28575" cap="flat">
            <a:solidFill>
              <a:srgbClr val="FF0000"/>
            </a:solidFill>
            <a:prstDash val="solid"/>
            <a:round/>
            <a:headEnd type="none" w="med" len="med"/>
            <a:tailEnd type="triangle" w="lg" len="lg"/>
          </a:ln>
        </p:spPr>
      </p:cxnSp>
      <p:cxnSp>
        <p:nvCxnSpPr>
          <p:cNvPr id="105" name="Shape 105"/>
          <p:cNvCxnSpPr/>
          <p:nvPr/>
        </p:nvCxnSpPr>
        <p:spPr>
          <a:xfrm rot="10800000" flipH="1">
            <a:off x="6839767" y="3682273"/>
            <a:ext cx="17398" cy="877800"/>
          </a:xfrm>
          <a:prstGeom prst="straightConnector1">
            <a:avLst/>
          </a:prstGeom>
          <a:noFill/>
          <a:ln w="28575" cap="flat">
            <a:solidFill>
              <a:srgbClr val="FF0000"/>
            </a:solidFill>
            <a:prstDash val="solid"/>
            <a:round/>
            <a:headEnd type="none" w="med" len="med"/>
            <a:tailEnd type="triangle" w="lg" len="lg"/>
          </a:ln>
        </p:spPr>
      </p:cxnSp>
      <p:pic>
        <p:nvPicPr>
          <p:cNvPr id="106" name="Shape 106"/>
          <p:cNvPicPr preferRelativeResize="0"/>
          <p:nvPr/>
        </p:nvPicPr>
        <p:blipFill rotWithShape="1">
          <a:blip r:embed="rId4">
            <a:alphaModFix/>
          </a:blip>
          <a:srcRect/>
          <a:stretch/>
        </p:blipFill>
        <p:spPr>
          <a:xfrm>
            <a:off x="5957985" y="4560075"/>
            <a:ext cx="1780974" cy="1232174"/>
          </a:xfrm>
          <a:prstGeom prst="rect">
            <a:avLst/>
          </a:prstGeom>
          <a:noFill/>
          <a:ln>
            <a:noFill/>
          </a:ln>
        </p:spPr>
      </p:pic>
      <p:pic>
        <p:nvPicPr>
          <p:cNvPr id="107" name="Shape 107"/>
          <p:cNvPicPr preferRelativeResize="0"/>
          <p:nvPr/>
        </p:nvPicPr>
        <p:blipFill rotWithShape="1">
          <a:blip r:embed="rId5">
            <a:alphaModFix/>
          </a:blip>
          <a:srcRect/>
          <a:stretch/>
        </p:blipFill>
        <p:spPr>
          <a:xfrm>
            <a:off x="3628362" y="4560073"/>
            <a:ext cx="1780974" cy="1232174"/>
          </a:xfrm>
          <a:prstGeom prst="rect">
            <a:avLst/>
          </a:prstGeom>
          <a:noFill/>
          <a:ln>
            <a:noFill/>
          </a:ln>
        </p:spPr>
      </p:pic>
      <p:pic>
        <p:nvPicPr>
          <p:cNvPr id="108" name="Shape 108"/>
          <p:cNvPicPr preferRelativeResize="0"/>
          <p:nvPr/>
        </p:nvPicPr>
        <p:blipFill rotWithShape="1">
          <a:blip r:embed="rId6">
            <a:alphaModFix/>
          </a:blip>
          <a:srcRect/>
          <a:stretch/>
        </p:blipFill>
        <p:spPr>
          <a:xfrm>
            <a:off x="1298775" y="4560075"/>
            <a:ext cx="1780974" cy="1232174"/>
          </a:xfrm>
          <a:prstGeom prst="rect">
            <a:avLst/>
          </a:prstGeom>
          <a:noFill/>
          <a:ln>
            <a:noFill/>
          </a:ln>
        </p:spPr>
      </p:pic>
      <p:sp>
        <p:nvSpPr>
          <p:cNvPr id="109" name="Shape 109"/>
          <p:cNvSpPr txBox="1">
            <a:spLocks noGrp="1"/>
          </p:cNvSpPr>
          <p:nvPr>
            <p:ph type="body" idx="1"/>
          </p:nvPr>
        </p:nvSpPr>
        <p:spPr>
          <a:xfrm>
            <a:off x="406400" y="1116161"/>
            <a:ext cx="7974298" cy="54957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Tracking aerosols as they move through the environment is a difficult process </a:t>
            </a:r>
          </a:p>
          <a:p>
            <a:pPr marL="152400" marR="0" lvl="0" indent="0" algn="l" rtl="0">
              <a:lnSpc>
                <a:spcPct val="90000"/>
              </a:lnSpc>
              <a:spcBef>
                <a:spcPts val="1000"/>
              </a:spcBef>
              <a:spcAft>
                <a:spcPts val="0"/>
              </a:spcAft>
              <a:buClr>
                <a:schemeClr val="accent4"/>
              </a:buClr>
              <a:buFont typeface="Arial"/>
              <a:buNone/>
            </a:pPr>
            <a:endParaRPr sz="24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1000"/>
              </a:spcBef>
              <a:spcAft>
                <a:spcPts val="0"/>
              </a:spcAft>
              <a:buClr>
                <a:schemeClr val="accent4"/>
              </a:buClr>
              <a:buFont typeface="Arial"/>
              <a:buNone/>
            </a:pPr>
            <a:endParaRPr sz="2400" b="0" i="0" u="none" strike="noStrike" cap="none" baseline="0">
              <a:solidFill>
                <a:schemeClr val="dk1"/>
              </a:solidFill>
              <a:latin typeface="Century Gothic" panose="020B0502020202020204" pitchFamily="34" charset="0"/>
              <a:ea typeface="Questrial"/>
              <a:cs typeface="Questrial"/>
              <a:sym typeface="Questrial"/>
              <a:rtl val="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Objectives</a:t>
            </a:r>
          </a:p>
        </p:txBody>
      </p:sp>
      <p:pic>
        <p:nvPicPr>
          <p:cNvPr id="116" name="Shape 116"/>
          <p:cNvPicPr preferRelativeResize="0"/>
          <p:nvPr/>
        </p:nvPicPr>
        <p:blipFill rotWithShape="1">
          <a:blip r:embed="rId3">
            <a:alphaModFix/>
          </a:blip>
          <a:srcRect/>
          <a:stretch/>
        </p:blipFill>
        <p:spPr>
          <a:xfrm>
            <a:off x="406400" y="3101300"/>
            <a:ext cx="3727499" cy="2751600"/>
          </a:xfrm>
          <a:prstGeom prst="rect">
            <a:avLst/>
          </a:prstGeom>
          <a:noFill/>
          <a:ln>
            <a:noFill/>
          </a:ln>
        </p:spPr>
      </p:pic>
      <p:pic>
        <p:nvPicPr>
          <p:cNvPr id="117" name="Shape 117"/>
          <p:cNvPicPr preferRelativeResize="0"/>
          <p:nvPr/>
        </p:nvPicPr>
        <p:blipFill rotWithShape="1">
          <a:blip r:embed="rId4">
            <a:alphaModFix/>
          </a:blip>
          <a:srcRect/>
          <a:stretch/>
        </p:blipFill>
        <p:spPr>
          <a:xfrm>
            <a:off x="5068700" y="3101300"/>
            <a:ext cx="3669000" cy="2751600"/>
          </a:xfrm>
          <a:prstGeom prst="rect">
            <a:avLst/>
          </a:prstGeom>
          <a:noFill/>
          <a:ln>
            <a:noFill/>
          </a:ln>
        </p:spPr>
      </p:pic>
      <p:sp>
        <p:nvSpPr>
          <p:cNvPr id="118" name="Shape 118"/>
          <p:cNvSpPr txBox="1">
            <a:spLocks noGrp="1"/>
          </p:cNvSpPr>
          <p:nvPr>
            <p:ph type="body" idx="1"/>
          </p:nvPr>
        </p:nvSpPr>
        <p:spPr>
          <a:xfrm>
            <a:off x="406400" y="1125542"/>
            <a:ext cx="8331300" cy="2464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a:solidFill>
                  <a:schemeClr val="dk1"/>
                </a:solidFill>
                <a:latin typeface="Century Gothic" panose="020B0502020202020204" pitchFamily="34" charset="0"/>
                <a:ea typeface="Questrial"/>
                <a:cs typeface="Questrial"/>
                <a:sym typeface="Questrial"/>
              </a:rPr>
              <a:t>Translate </a:t>
            </a:r>
            <a:r>
              <a:rPr lang="en-US" sz="2400" b="0" i="0" u="none" strike="noStrike" cap="none" baseline="0">
                <a:solidFill>
                  <a:schemeClr val="dk1"/>
                </a:solidFill>
                <a:latin typeface="Century Gothic" panose="020B0502020202020204" pitchFamily="34" charset="0"/>
                <a:ea typeface="Questrial"/>
                <a:cs typeface="Questrial"/>
                <a:sym typeface="Questrial"/>
                <a:rtl val="0"/>
              </a:rPr>
              <a:t>tool that allows researchers working with CALIPSO to view and classify clouds and aerosols</a:t>
            </a:r>
          </a:p>
          <a:p>
            <a:pPr marL="342900" marR="0" lvl="0" indent="-342900" algn="l" rtl="0">
              <a:lnSpc>
                <a:spcPct val="90000"/>
              </a:lnSpc>
              <a:spcBef>
                <a:spcPts val="1000"/>
              </a:spcBef>
              <a:spcAft>
                <a:spcPts val="0"/>
              </a:spcAft>
              <a:buClr>
                <a:schemeClr val="accent4"/>
              </a:buClr>
              <a:buSzPct val="100000"/>
              <a:buFont typeface="Noto Symbol"/>
              <a:buChar char="➢"/>
            </a:pPr>
            <a:r>
              <a:rPr lang="en-US" sz="2400">
                <a:solidFill>
                  <a:schemeClr val="dk1"/>
                </a:solidFill>
                <a:latin typeface="Century Gothic" panose="020B0502020202020204" pitchFamily="34" charset="0"/>
                <a:ea typeface="Questrial"/>
                <a:cs typeface="Questrial"/>
                <a:sym typeface="Questrial"/>
              </a:rPr>
              <a:t>Add ability to select and export objects of interest </a:t>
            </a:r>
            <a:r>
              <a:rPr lang="en-US" sz="2400" b="0" i="0" u="none" strike="noStrike" cap="none" baseline="0">
                <a:solidFill>
                  <a:schemeClr val="dk1"/>
                </a:solidFill>
                <a:latin typeface="Century Gothic" panose="020B0502020202020204" pitchFamily="34" charset="0"/>
                <a:ea typeface="Questrial"/>
                <a:cs typeface="Questrial"/>
                <a:sym typeface="Questrial"/>
                <a:rtl val="0"/>
              </a:rPr>
              <a:t>into a database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406350" y="1073540"/>
            <a:ext cx="8331300" cy="5486399"/>
          </a:xfrm>
          <a:prstGeom prst="rect">
            <a:avLst/>
          </a:prstGeom>
          <a:noFill/>
          <a:ln>
            <a:noFill/>
          </a:ln>
        </p:spPr>
        <p:txBody>
          <a:bodyPr lIns="91425" tIns="91425" rIns="91425" bIns="91425"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Python 2.7 through PyDev Eclipse</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Using Tkinker and PIL to build and work with the GUI and Images</a:t>
            </a:r>
          </a:p>
          <a:p>
            <a:pPr marL="800100" marR="0" lvl="1" indent="-342900" algn="l" rtl="0">
              <a:lnSpc>
                <a:spcPct val="90000"/>
              </a:lnSpc>
              <a:spcBef>
                <a:spcPts val="500"/>
              </a:spcBef>
              <a:spcAft>
                <a:spcPts val="0"/>
              </a:spcAft>
              <a:buClr>
                <a:srgbClr val="77D9C1"/>
              </a:buClr>
              <a:buSzPct val="10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Producing Plots with CCPLOT and MatPlotLib</a:t>
            </a:r>
          </a:p>
        </p:txBody>
      </p:sp>
      <p:sp>
        <p:nvSpPr>
          <p:cNvPr id="125" name="Shape 125"/>
          <p:cNvSpPr txBox="1">
            <a:spLocks noGrp="1"/>
          </p:cNvSpPr>
          <p:nvPr>
            <p:ph type="title"/>
          </p:nvPr>
        </p:nvSpPr>
        <p:spPr>
          <a:xfrm>
            <a:off x="406400" y="19799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Project Methodology</a:t>
            </a:r>
          </a:p>
        </p:txBody>
      </p:sp>
      <p:pic>
        <p:nvPicPr>
          <p:cNvPr id="126" name="Shape 126"/>
          <p:cNvPicPr preferRelativeResize="0"/>
          <p:nvPr/>
        </p:nvPicPr>
        <p:blipFill>
          <a:blip r:embed="rId3">
            <a:alphaModFix/>
          </a:blip>
          <a:stretch>
            <a:fillRect/>
          </a:stretch>
        </p:blipFill>
        <p:spPr>
          <a:xfrm>
            <a:off x="949234" y="2447109"/>
            <a:ext cx="6889539" cy="4248766"/>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406400" y="1125537"/>
            <a:ext cx="8331200" cy="548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4"/>
              </a:buClr>
              <a:buSzPct val="100000"/>
              <a:buFont typeface="Noto Symbo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CALIPSO Visualization Tool</a:t>
            </a:r>
          </a:p>
          <a:p>
            <a:pPr marL="0" marR="0" lvl="0" indent="0" algn="l" rtl="0">
              <a:lnSpc>
                <a:spcPct val="90000"/>
              </a:lnSpc>
              <a:spcBef>
                <a:spcPts val="0"/>
              </a:spcBef>
              <a:spcAft>
                <a:spcPts val="0"/>
              </a:spcAft>
              <a:buClr>
                <a:schemeClr val="accent4"/>
              </a:buClr>
              <a:buFont typeface="Arial"/>
              <a:buNone/>
            </a:pPr>
            <a:endParaRPr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133" name="Shape 133"/>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Results</a:t>
            </a:r>
          </a:p>
        </p:txBody>
      </p:sp>
      <p:pic>
        <p:nvPicPr>
          <p:cNvPr id="134" name="Shape 134"/>
          <p:cNvPicPr preferRelativeResize="0"/>
          <p:nvPr/>
        </p:nvPicPr>
        <p:blipFill rotWithShape="1">
          <a:blip r:embed="rId3">
            <a:alphaModFix/>
          </a:blip>
          <a:srcRect/>
          <a:stretch/>
        </p:blipFill>
        <p:spPr>
          <a:xfrm>
            <a:off x="406400" y="1870234"/>
            <a:ext cx="8331200" cy="482561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89100" y="18934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Features</a:t>
            </a:r>
          </a:p>
        </p:txBody>
      </p:sp>
      <p:pic>
        <p:nvPicPr>
          <p:cNvPr id="140" name="Shape 140"/>
          <p:cNvPicPr preferRelativeResize="0"/>
          <p:nvPr/>
        </p:nvPicPr>
        <p:blipFill rotWithShape="1">
          <a:blip r:embed="rId3">
            <a:alphaModFix/>
          </a:blip>
          <a:srcRect/>
          <a:stretch/>
        </p:blipFill>
        <p:spPr>
          <a:xfrm>
            <a:off x="342012" y="4003437"/>
            <a:ext cx="3582300" cy="2117999"/>
          </a:xfrm>
          <a:prstGeom prst="rect">
            <a:avLst/>
          </a:prstGeom>
          <a:noFill/>
          <a:ln>
            <a:noFill/>
          </a:ln>
        </p:spPr>
      </p:pic>
      <p:pic>
        <p:nvPicPr>
          <p:cNvPr id="141" name="Shape 141"/>
          <p:cNvPicPr preferRelativeResize="0"/>
          <p:nvPr/>
        </p:nvPicPr>
        <p:blipFill rotWithShape="1">
          <a:blip r:embed="rId4">
            <a:alphaModFix/>
          </a:blip>
          <a:srcRect/>
          <a:stretch/>
        </p:blipFill>
        <p:spPr>
          <a:xfrm>
            <a:off x="5219787" y="4010348"/>
            <a:ext cx="3582300" cy="2104199"/>
          </a:xfrm>
          <a:prstGeom prst="rect">
            <a:avLst/>
          </a:prstGeom>
          <a:noFill/>
          <a:ln>
            <a:noFill/>
          </a:ln>
        </p:spPr>
      </p:pic>
      <p:pic>
        <p:nvPicPr>
          <p:cNvPr id="142" name="Shape 142"/>
          <p:cNvPicPr preferRelativeResize="0"/>
          <p:nvPr/>
        </p:nvPicPr>
        <p:blipFill rotWithShape="1">
          <a:blip r:embed="rId5">
            <a:alphaModFix/>
          </a:blip>
          <a:srcRect/>
          <a:stretch/>
        </p:blipFill>
        <p:spPr>
          <a:xfrm>
            <a:off x="342012" y="1126287"/>
            <a:ext cx="3582300" cy="2103299"/>
          </a:xfrm>
          <a:prstGeom prst="rect">
            <a:avLst/>
          </a:prstGeom>
          <a:noFill/>
          <a:ln>
            <a:noFill/>
          </a:ln>
        </p:spPr>
      </p:pic>
      <p:pic>
        <p:nvPicPr>
          <p:cNvPr id="143" name="Shape 143"/>
          <p:cNvPicPr preferRelativeResize="0"/>
          <p:nvPr/>
        </p:nvPicPr>
        <p:blipFill rotWithShape="1">
          <a:blip r:embed="rId6">
            <a:alphaModFix/>
          </a:blip>
          <a:srcRect/>
          <a:stretch/>
        </p:blipFill>
        <p:spPr>
          <a:xfrm>
            <a:off x="5219787" y="1102524"/>
            <a:ext cx="3582300" cy="2151000"/>
          </a:xfrm>
          <a:prstGeom prst="rect">
            <a:avLst/>
          </a:prstGeom>
          <a:noFill/>
          <a:ln>
            <a:noFill/>
          </a:ln>
        </p:spPr>
      </p:pic>
      <p:pic>
        <p:nvPicPr>
          <p:cNvPr id="144" name="Shape 144"/>
          <p:cNvPicPr preferRelativeResize="0"/>
          <p:nvPr/>
        </p:nvPicPr>
        <p:blipFill rotWithShape="1">
          <a:blip r:embed="rId7">
            <a:alphaModFix/>
          </a:blip>
          <a:srcRect/>
          <a:stretch/>
        </p:blipFill>
        <p:spPr>
          <a:xfrm>
            <a:off x="3500637" y="2883736"/>
            <a:ext cx="2095499" cy="1647900"/>
          </a:xfrm>
          <a:prstGeom prst="rect">
            <a:avLst/>
          </a:prstGeom>
          <a:noFill/>
          <a:ln>
            <a:noFill/>
          </a:ln>
        </p:spPr>
      </p:pic>
      <p:sp>
        <p:nvSpPr>
          <p:cNvPr id="145" name="Shape 145"/>
          <p:cNvSpPr txBox="1"/>
          <p:nvPr/>
        </p:nvSpPr>
        <p:spPr>
          <a:xfrm>
            <a:off x="622337" y="3253337"/>
            <a:ext cx="27164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Import CALIPSO Files</a:t>
            </a:r>
          </a:p>
        </p:txBody>
      </p:sp>
      <p:sp>
        <p:nvSpPr>
          <p:cNvPr id="146" name="Shape 146"/>
          <p:cNvSpPr txBox="1"/>
          <p:nvPr/>
        </p:nvSpPr>
        <p:spPr>
          <a:xfrm>
            <a:off x="5757949" y="3253350"/>
            <a:ext cx="25070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Zoom In/Zoom Out</a:t>
            </a:r>
          </a:p>
        </p:txBody>
      </p:sp>
      <p:sp>
        <p:nvSpPr>
          <p:cNvPr id="147" name="Shape 147"/>
          <p:cNvSpPr txBox="1"/>
          <p:nvPr/>
        </p:nvSpPr>
        <p:spPr>
          <a:xfrm>
            <a:off x="673512" y="6121425"/>
            <a:ext cx="27164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Backscatter Plot</a:t>
            </a:r>
          </a:p>
        </p:txBody>
      </p:sp>
      <p:sp>
        <p:nvSpPr>
          <p:cNvPr id="148" name="Shape 148"/>
          <p:cNvSpPr txBox="1"/>
          <p:nvPr/>
        </p:nvSpPr>
        <p:spPr>
          <a:xfrm>
            <a:off x="5652687" y="6121425"/>
            <a:ext cx="27164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Depolarization Plot</a:t>
            </a:r>
          </a:p>
        </p:txBody>
      </p:sp>
      <p:sp>
        <p:nvSpPr>
          <p:cNvPr id="149" name="Shape 149"/>
          <p:cNvSpPr txBox="1"/>
          <p:nvPr/>
        </p:nvSpPr>
        <p:spPr>
          <a:xfrm>
            <a:off x="4057287" y="4626000"/>
            <a:ext cx="982199" cy="351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Questrial"/>
              <a:buNone/>
            </a:pPr>
            <a:r>
              <a:rPr lang="en-US" sz="2000" b="0" i="0" u="none" strike="noStrike" cap="none" baseline="0">
                <a:solidFill>
                  <a:srgbClr val="000000"/>
                </a:solidFill>
                <a:latin typeface="Century Gothic" panose="020B0502020202020204" pitchFamily="34" charset="0"/>
                <a:ea typeface="Questrial"/>
                <a:cs typeface="Questrial"/>
                <a:sym typeface="Questrial"/>
                <a:rtl val="0"/>
              </a:rPr>
              <a:t>About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406350" y="1030290"/>
            <a:ext cx="8331300" cy="5486399"/>
          </a:xfrm>
          <a:prstGeom prst="rect">
            <a:avLst/>
          </a:prstGeom>
          <a:noFill/>
          <a:ln>
            <a:noFill/>
          </a:ln>
        </p:spPr>
        <p:txBody>
          <a:bodyPr lIns="91425" tIns="91425" rIns="91425" bIns="91425" anchor="t" anchorCtr="0">
            <a:noAutofit/>
          </a:bodyPr>
          <a:lstStyle/>
          <a:p>
            <a:pPr marL="342900" marR="0" lvl="0" indent="-342900" algn="l" rtl="0">
              <a:lnSpc>
                <a:spcPct val="90000"/>
              </a:lnSpc>
              <a:spcBef>
                <a:spcPts val="0"/>
              </a:spcBef>
              <a:spcAft>
                <a:spcPts val="0"/>
              </a:spcAft>
              <a:buClr>
                <a:schemeClr val="accent4"/>
              </a:buClr>
              <a:buSzPct val="120000"/>
              <a:buFont typeface="Noto Symbo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Additional Functionality for Selecting Objects of Interest</a:t>
            </a:r>
          </a:p>
          <a:p>
            <a:pPr marL="342900" marR="0" lvl="0" indent="-317500" algn="l" rtl="0">
              <a:lnSpc>
                <a:spcPct val="90000"/>
              </a:lnSpc>
              <a:spcBef>
                <a:spcPts val="500"/>
              </a:spcBef>
              <a:spcAft>
                <a:spcPts val="0"/>
              </a:spcAft>
              <a:buClr>
                <a:schemeClr val="accent4"/>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Creation of a database of Aerosol Objects </a:t>
            </a:r>
          </a:p>
          <a:p>
            <a:pPr marL="342900" marR="0" lvl="0" indent="-317500" algn="l" rtl="0">
              <a:lnSpc>
                <a:spcPct val="90000"/>
              </a:lnSpc>
              <a:spcBef>
                <a:spcPts val="500"/>
              </a:spcBef>
              <a:spcAft>
                <a:spcPts val="0"/>
              </a:spcAft>
              <a:buClr>
                <a:schemeClr val="accent4"/>
              </a:buClr>
              <a:buSzPct val="100000"/>
              <a:buFont typeface="Questrial"/>
              <a:buChar char="➢"/>
            </a:pPr>
            <a:r>
              <a:rPr lang="en-US" sz="2000" b="0" i="0" u="none" strike="noStrike" cap="none" baseline="0">
                <a:solidFill>
                  <a:schemeClr val="dk1"/>
                </a:solidFill>
                <a:latin typeface="Century Gothic" panose="020B0502020202020204" pitchFamily="34" charset="0"/>
                <a:ea typeface="Questrial"/>
                <a:cs typeface="Questrial"/>
                <a:sym typeface="Questrial"/>
                <a:rtl val="0"/>
              </a:rPr>
              <a:t>More Plot Types, as well as Functionality for Adding Plot Types</a:t>
            </a:r>
          </a:p>
          <a:p>
            <a:pPr marL="228600" marR="0" lvl="0" indent="12700" algn="l" rtl="0">
              <a:lnSpc>
                <a:spcPct val="100000"/>
              </a:lnSpc>
              <a:spcBef>
                <a:spcPts val="0"/>
              </a:spcBef>
              <a:spcAft>
                <a:spcPts val="0"/>
              </a:spcAft>
              <a:buClr>
                <a:schemeClr val="accent4"/>
              </a:buClr>
              <a:buFont typeface="Arial"/>
              <a:buNone/>
            </a:pPr>
            <a:endParaRPr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156" name="Shape 156"/>
          <p:cNvSpPr txBox="1">
            <a:spLocks noGrp="1"/>
          </p:cNvSpPr>
          <p:nvPr>
            <p:ph type="title"/>
          </p:nvPr>
        </p:nvSpPr>
        <p:spPr>
          <a:xfrm>
            <a:off x="406350" y="189343"/>
            <a:ext cx="7138200" cy="662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Questrial"/>
              <a:buNone/>
            </a:pPr>
            <a:r>
              <a:rPr lang="en-US" sz="3200" b="0" i="0" u="none" strike="noStrike" cap="none" baseline="0">
                <a:solidFill>
                  <a:schemeClr val="lt1"/>
                </a:solidFill>
                <a:latin typeface="Century Gothic" panose="020B0502020202020204" pitchFamily="34" charset="0"/>
                <a:ea typeface="Questrial"/>
                <a:cs typeface="Questrial"/>
                <a:sym typeface="Questrial"/>
                <a:rtl val="0"/>
              </a:rPr>
              <a:t>Future Work</a:t>
            </a:r>
          </a:p>
        </p:txBody>
      </p:sp>
      <p:pic>
        <p:nvPicPr>
          <p:cNvPr id="157" name="Shape 157"/>
          <p:cNvPicPr preferRelativeResize="0"/>
          <p:nvPr/>
        </p:nvPicPr>
        <p:blipFill rotWithShape="1">
          <a:blip r:embed="rId3">
            <a:alphaModFix/>
          </a:blip>
          <a:srcRect/>
          <a:stretch/>
        </p:blipFill>
        <p:spPr>
          <a:xfrm>
            <a:off x="342800" y="3039493"/>
            <a:ext cx="4645525" cy="2744774"/>
          </a:xfrm>
          <a:prstGeom prst="rect">
            <a:avLst/>
          </a:prstGeom>
          <a:noFill/>
          <a:ln>
            <a:noFill/>
          </a:ln>
        </p:spPr>
      </p:pic>
      <p:pic>
        <p:nvPicPr>
          <p:cNvPr id="158" name="Shape 158"/>
          <p:cNvPicPr preferRelativeResize="0"/>
          <p:nvPr/>
        </p:nvPicPr>
        <p:blipFill rotWithShape="1">
          <a:blip r:embed="rId4">
            <a:alphaModFix/>
          </a:blip>
          <a:srcRect/>
          <a:stretch/>
        </p:blipFill>
        <p:spPr>
          <a:xfrm>
            <a:off x="5149700" y="3039500"/>
            <a:ext cx="3587939" cy="27447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328575" y="1099625"/>
            <a:ext cx="4800899" cy="5486399"/>
          </a:xfrm>
          <a:prstGeom prst="rect">
            <a:avLst/>
          </a:prstGeom>
          <a:noFill/>
          <a:ln>
            <a:noFill/>
          </a:ln>
        </p:spPr>
        <p:txBody>
          <a:bodyPr lIns="91425" tIns="45700" rIns="91425" bIns="45700" anchor="t" anchorCtr="0">
            <a:noAutofit/>
          </a:bodyPr>
          <a:lstStyle/>
          <a:p>
            <a:pPr marL="457200" marR="0" lvl="0" indent="-381000" algn="l" rtl="0">
              <a:lnSpc>
                <a:spcPct val="90000"/>
              </a:lnSpc>
              <a:spcBef>
                <a:spcPts val="0"/>
              </a:spcBef>
              <a:spcAft>
                <a:spcPts val="0"/>
              </a:spcAft>
              <a:buClr>
                <a:srgbClr val="32AE90"/>
              </a:buClr>
              <a:buSzPct val="100000"/>
              <a:buFont typeface="Questria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Translation of the tool over from IDL into Python allows greater </a:t>
            </a:r>
            <a:r>
              <a:rPr lang="en-US" sz="2400" b="1" i="0" u="none" strike="noStrike" cap="none" baseline="0">
                <a:solidFill>
                  <a:schemeClr val="dk1"/>
                </a:solidFill>
                <a:latin typeface="Century Gothic" panose="020B0502020202020204" pitchFamily="34" charset="0"/>
                <a:ea typeface="Questrial"/>
                <a:cs typeface="Questrial"/>
                <a:sym typeface="Questrial"/>
                <a:rtl val="0"/>
              </a:rPr>
              <a:t>adaptability and flexibility</a:t>
            </a:r>
          </a:p>
          <a:p>
            <a:pPr marL="0" marR="0" lvl="0" indent="0" algn="l" rtl="0">
              <a:lnSpc>
                <a:spcPct val="90000"/>
              </a:lnSpc>
              <a:spcBef>
                <a:spcPts val="500"/>
              </a:spcBef>
              <a:spcAft>
                <a:spcPts val="0"/>
              </a:spcAft>
              <a:buClr>
                <a:schemeClr val="accent4"/>
              </a:buClr>
              <a:buFont typeface="Arial"/>
              <a:buNone/>
            </a:pPr>
            <a:endParaRPr sz="2000" b="1"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500"/>
              </a:spcBef>
              <a:spcAft>
                <a:spcPts val="0"/>
              </a:spcAft>
              <a:buClr>
                <a:schemeClr val="accent4"/>
              </a:buClr>
              <a:buSzPct val="100000"/>
              <a:buFont typeface="Questria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Organization of data based on </a:t>
            </a:r>
            <a:r>
              <a:rPr lang="en-US" sz="2400" b="1" i="0" u="none" strike="noStrike" cap="none" baseline="0">
                <a:solidFill>
                  <a:schemeClr val="dk1"/>
                </a:solidFill>
                <a:latin typeface="Century Gothic" panose="020B0502020202020204" pitchFamily="34" charset="0"/>
                <a:ea typeface="Questrial"/>
                <a:cs typeface="Questrial"/>
                <a:sym typeface="Questrial"/>
                <a:rtl val="0"/>
              </a:rPr>
              <a:t>identifiable characteristics</a:t>
            </a:r>
            <a:r>
              <a:rPr lang="en-US" sz="2400" b="0" i="0" u="none" strike="noStrike" cap="none" baseline="0">
                <a:solidFill>
                  <a:schemeClr val="dk1"/>
                </a:solidFill>
                <a:latin typeface="Century Gothic" panose="020B0502020202020204" pitchFamily="34" charset="0"/>
                <a:ea typeface="Questrial"/>
                <a:cs typeface="Questrial"/>
                <a:sym typeface="Questrial"/>
                <a:rtl val="0"/>
              </a:rPr>
              <a:t> of smoke and aerosol objects</a:t>
            </a:r>
          </a:p>
          <a:p>
            <a:pPr marL="45720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342900" marR="0" lvl="0" indent="-342900" algn="l" rtl="0">
              <a:lnSpc>
                <a:spcPct val="90000"/>
              </a:lnSpc>
              <a:spcBef>
                <a:spcPts val="500"/>
              </a:spcBef>
              <a:spcAft>
                <a:spcPts val="0"/>
              </a:spcAft>
              <a:buClr>
                <a:schemeClr val="accent4"/>
              </a:buClr>
              <a:buSzPct val="100000"/>
              <a:buFont typeface="Questrial"/>
              <a:buChar char="➢"/>
            </a:pPr>
            <a:r>
              <a:rPr lang="en-US" sz="2400" b="0" i="0" u="none" strike="noStrike" cap="none" baseline="0">
                <a:solidFill>
                  <a:schemeClr val="dk1"/>
                </a:solidFill>
                <a:latin typeface="Century Gothic" panose="020B0502020202020204" pitchFamily="34" charset="0"/>
                <a:ea typeface="Questrial"/>
                <a:cs typeface="Questrial"/>
                <a:sym typeface="Questrial"/>
                <a:rtl val="0"/>
              </a:rPr>
              <a:t>Simplification of collaboration with a </a:t>
            </a:r>
            <a:r>
              <a:rPr lang="en-US" sz="2400" b="1" i="0" u="none" strike="noStrike" cap="none" baseline="0">
                <a:solidFill>
                  <a:schemeClr val="dk1"/>
                </a:solidFill>
                <a:latin typeface="Century Gothic" panose="020B0502020202020204" pitchFamily="34" charset="0"/>
                <a:ea typeface="Questrial"/>
                <a:cs typeface="Questrial"/>
                <a:sym typeface="Questrial"/>
                <a:rtl val="0"/>
              </a:rPr>
              <a:t>centralized data repository </a:t>
            </a: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l" rtl="0">
              <a:lnSpc>
                <a:spcPct val="90000"/>
              </a:lnSpc>
              <a:spcBef>
                <a:spcPts val="500"/>
              </a:spcBef>
              <a:spcAft>
                <a:spcPts val="0"/>
              </a:spcAft>
              <a:buClr>
                <a:schemeClr val="accent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p:txBody>
      </p:sp>
      <p:sp>
        <p:nvSpPr>
          <p:cNvPr id="165" name="Shape 165"/>
          <p:cNvSpPr txBox="1">
            <a:spLocks noGrp="1"/>
          </p:cNvSpPr>
          <p:nvPr>
            <p:ph type="title"/>
          </p:nvPr>
        </p:nvSpPr>
        <p:spPr>
          <a:xfrm>
            <a:off x="406400" y="153988"/>
            <a:ext cx="7137398" cy="661987"/>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FFFFFF"/>
              </a:buClr>
              <a:buSzPct val="25000"/>
              <a:buFont typeface="Questrial"/>
              <a:buNone/>
            </a:pPr>
            <a:r>
              <a:rPr lang="en-US" sz="3200" b="0" i="0" u="none" strike="noStrike" cap="none" baseline="0">
                <a:solidFill>
                  <a:srgbClr val="FFFFFF"/>
                </a:solidFill>
                <a:latin typeface="Century Gothic" panose="020B0502020202020204" pitchFamily="34" charset="0"/>
                <a:ea typeface="Questrial"/>
                <a:cs typeface="Questrial"/>
                <a:sym typeface="Questrial"/>
                <a:rtl val="0"/>
              </a:rPr>
              <a:t>Benefits of Research</a:t>
            </a:r>
          </a:p>
        </p:txBody>
      </p:sp>
      <p:pic>
        <p:nvPicPr>
          <p:cNvPr id="166" name="Shape 166"/>
          <p:cNvPicPr preferRelativeResize="0"/>
          <p:nvPr/>
        </p:nvPicPr>
        <p:blipFill rotWithShape="1">
          <a:blip r:embed="rId3">
            <a:alphaModFix/>
          </a:blip>
          <a:srcRect/>
          <a:stretch/>
        </p:blipFill>
        <p:spPr>
          <a:xfrm>
            <a:off x="5223850" y="2314737"/>
            <a:ext cx="3488399" cy="27609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Health and Air Quality">
      <a:dk1>
        <a:srgbClr val="000000"/>
      </a:dk1>
      <a:lt1>
        <a:srgbClr val="FFFFFF"/>
      </a:lt1>
      <a:dk2>
        <a:srgbClr val="44546A"/>
      </a:dk2>
      <a:lt2>
        <a:srgbClr val="E7E6E6"/>
      </a:lt2>
      <a:accent1>
        <a:srgbClr val="A1364E"/>
      </a:accent1>
      <a:accent2>
        <a:srgbClr val="EE5073"/>
      </a:accent2>
      <a:accent3>
        <a:srgbClr val="61212F"/>
      </a:accent3>
      <a:accent4>
        <a:srgbClr val="32AE90"/>
      </a:accent4>
      <a:accent5>
        <a:srgbClr val="87D4C2"/>
      </a:accent5>
      <a:accent6>
        <a:srgbClr val="14554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1673</Words>
  <Application>Microsoft Office PowerPoint</Application>
  <PresentationFormat>On-screen Show (4:3)</PresentationFormat>
  <Paragraphs>91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Helvetica Neue</vt:lpstr>
      <vt:lpstr>Noto Symbol</vt:lpstr>
      <vt:lpstr>Questrial</vt:lpstr>
      <vt:lpstr>office theme</vt:lpstr>
      <vt:lpstr>CALIPSO Health &amp; Air Quality</vt:lpstr>
      <vt:lpstr>Background Information</vt:lpstr>
      <vt:lpstr>Community Concerns</vt:lpstr>
      <vt:lpstr>Objectives</vt:lpstr>
      <vt:lpstr>Project Methodology</vt:lpstr>
      <vt:lpstr>Results</vt:lpstr>
      <vt:lpstr>Features</vt:lpstr>
      <vt:lpstr>Future Work</vt:lpstr>
      <vt:lpstr>Benefits of Research</vt:lpstr>
      <vt:lpstr>Acknowledgements</vt:lpstr>
      <vt:lpstr>Pictures From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CALIPSO Health &amp; Air Quality</dc:title>
  <cp:lastModifiedBy>Vaa, Jordan S. (LARC-E3)[SSAI DEVELOP]</cp:lastModifiedBy>
  <cp:revision>2</cp:revision>
  <dcterms:modified xsi:type="dcterms:W3CDTF">2015-03-27T14:31:45Z</dcterms:modified>
</cp:coreProperties>
</file>