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75" r:id="rId2"/>
    <p:sldId id="286" r:id="rId3"/>
    <p:sldId id="284" r:id="rId4"/>
    <p:sldId id="279" r:id="rId5"/>
    <p:sldId id="287" r:id="rId6"/>
    <p:sldId id="285" r:id="rId7"/>
    <p:sldId id="293" r:id="rId8"/>
    <p:sldId id="300" r:id="rId9"/>
    <p:sldId id="288" r:id="rId10"/>
    <p:sldId id="301" r:id="rId11"/>
    <p:sldId id="302" r:id="rId12"/>
    <p:sldId id="303" r:id="rId13"/>
    <p:sldId id="305" r:id="rId14"/>
    <p:sldId id="304" r:id="rId15"/>
    <p:sldId id="290" r:id="rId16"/>
    <p:sldId id="291" r:id="rId17"/>
    <p:sldId id="292" r:id="rId18"/>
    <p:sldId id="298" r:id="rId19"/>
    <p:sldId id="29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VELOPE1" initials="D" lastIdx="15" clrIdx="0"/>
  <p:cmAuthor id="1" name="Adams, Emily C. (LARC-E3)[SSAI DEVELOP]" initials="AEC(D" lastIdx="4" clrIdx="1">
    <p:extLst/>
  </p:cmAuthor>
  <p:cmAuthor id="2" name="Emma Baghel" initials="EB" lastIdx="2" clrIdx="2"/>
  <p:cmAuthor id="3" name="Vishal Arya" initials="" lastIdx="2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3333"/>
    <a:srgbClr val="822DFF"/>
    <a:srgbClr val="00FFFF"/>
    <a:srgbClr val="DB1BC4"/>
    <a:srgbClr val="183C5C"/>
    <a:srgbClr val="860000"/>
    <a:srgbClr val="112B43"/>
    <a:srgbClr val="FFFFFF"/>
    <a:srgbClr val="E9A1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68" autoAdjust="0"/>
    <p:restoredTop sz="66955" autoAdjust="0"/>
  </p:normalViewPr>
  <p:slideViewPr>
    <p:cSldViewPr snapToGrid="0">
      <p:cViewPr varScale="1">
        <p:scale>
          <a:sx n="65" d="100"/>
          <a:sy n="65" d="100"/>
        </p:scale>
        <p:origin x="-1020" y="-108"/>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6AAE49-0164-4565-9FDF-D9E240355723}" type="doc">
      <dgm:prSet loTypeId="urn:microsoft.com/office/officeart/2005/8/layout/process1" loCatId="process" qsTypeId="urn:microsoft.com/office/officeart/2005/8/quickstyle/simple1" qsCatId="simple" csTypeId="urn:microsoft.com/office/officeart/2005/8/colors/accent1_2" csCatId="accent1" phldr="1"/>
      <dgm:spPr/>
    </dgm:pt>
    <dgm:pt modelId="{F2D5401C-B9D1-497F-987C-83F5062BCCD5}">
      <dgm:prSet phldrT="[Text]"/>
      <dgm:spPr/>
      <dgm:t>
        <a:bodyPr/>
        <a:lstStyle/>
        <a:p>
          <a:r>
            <a:rPr lang="en-US" dirty="0" smtClean="0"/>
            <a:t>Population Growth</a:t>
          </a:r>
          <a:endParaRPr lang="en-US" dirty="0"/>
        </a:p>
      </dgm:t>
    </dgm:pt>
    <dgm:pt modelId="{54EFA837-5534-4541-B8F6-1C639B83DC5A}" type="parTrans" cxnId="{AE519D0E-C447-476C-84D8-233EC218C81C}">
      <dgm:prSet/>
      <dgm:spPr/>
      <dgm:t>
        <a:bodyPr/>
        <a:lstStyle/>
        <a:p>
          <a:endParaRPr lang="en-US"/>
        </a:p>
      </dgm:t>
    </dgm:pt>
    <dgm:pt modelId="{73F0B8C5-A2B0-4619-9C86-E16125BB617E}" type="sibTrans" cxnId="{AE519D0E-C447-476C-84D8-233EC218C81C}">
      <dgm:prSet/>
      <dgm:spPr/>
      <dgm:t>
        <a:bodyPr/>
        <a:lstStyle/>
        <a:p>
          <a:endParaRPr lang="en-US"/>
        </a:p>
      </dgm:t>
    </dgm:pt>
    <dgm:pt modelId="{DD6FE09B-AA28-44A7-B802-786F2EA51906}">
      <dgm:prSet phldrT="[Text]"/>
      <dgm:spPr/>
      <dgm:t>
        <a:bodyPr/>
        <a:lstStyle/>
        <a:p>
          <a:r>
            <a:rPr lang="en-US" dirty="0" smtClean="0"/>
            <a:t>Nutrient Runoff</a:t>
          </a:r>
          <a:endParaRPr lang="en-US" dirty="0"/>
        </a:p>
      </dgm:t>
    </dgm:pt>
    <dgm:pt modelId="{09E67592-6B67-4D5C-ABCF-B996DF6280D4}" type="parTrans" cxnId="{7C194F58-DF23-42A2-B57E-79501522D958}">
      <dgm:prSet/>
      <dgm:spPr/>
      <dgm:t>
        <a:bodyPr/>
        <a:lstStyle/>
        <a:p>
          <a:endParaRPr lang="en-US"/>
        </a:p>
      </dgm:t>
    </dgm:pt>
    <dgm:pt modelId="{DE6D2A9C-AB2F-469C-934E-FE742988D2BD}" type="sibTrans" cxnId="{7C194F58-DF23-42A2-B57E-79501522D958}">
      <dgm:prSet/>
      <dgm:spPr/>
      <dgm:t>
        <a:bodyPr/>
        <a:lstStyle/>
        <a:p>
          <a:endParaRPr lang="en-US"/>
        </a:p>
      </dgm:t>
    </dgm:pt>
    <dgm:pt modelId="{354DFFFA-3A8E-45D2-BC74-69C7A6002F19}">
      <dgm:prSet phldrT="[Text]"/>
      <dgm:spPr/>
      <dgm:t>
        <a:bodyPr/>
        <a:lstStyle/>
        <a:p>
          <a:r>
            <a:rPr lang="en-US" dirty="0" smtClean="0"/>
            <a:t>Excessive Growth of Algae</a:t>
          </a:r>
          <a:endParaRPr lang="en-US" dirty="0"/>
        </a:p>
      </dgm:t>
    </dgm:pt>
    <dgm:pt modelId="{565C9D0F-4EC2-4E9F-BCB8-EF80D51A7F1A}" type="parTrans" cxnId="{29FCD776-84DC-449B-B38E-88E0534FFECF}">
      <dgm:prSet/>
      <dgm:spPr/>
      <dgm:t>
        <a:bodyPr/>
        <a:lstStyle/>
        <a:p>
          <a:endParaRPr lang="en-US"/>
        </a:p>
      </dgm:t>
    </dgm:pt>
    <dgm:pt modelId="{FF54451F-008A-4305-A30D-7080DBE97198}" type="sibTrans" cxnId="{29FCD776-84DC-449B-B38E-88E0534FFECF}">
      <dgm:prSet/>
      <dgm:spPr/>
      <dgm:t>
        <a:bodyPr/>
        <a:lstStyle/>
        <a:p>
          <a:endParaRPr lang="en-US"/>
        </a:p>
      </dgm:t>
    </dgm:pt>
    <dgm:pt modelId="{D94B1D37-3123-46DC-81AA-03FA7A805585}" type="pres">
      <dgm:prSet presAssocID="{866AAE49-0164-4565-9FDF-D9E240355723}" presName="Name0" presStyleCnt="0">
        <dgm:presLayoutVars>
          <dgm:dir/>
          <dgm:resizeHandles val="exact"/>
        </dgm:presLayoutVars>
      </dgm:prSet>
      <dgm:spPr/>
    </dgm:pt>
    <dgm:pt modelId="{2054911A-D3C6-4661-83C7-F8AB23EFB07B}" type="pres">
      <dgm:prSet presAssocID="{F2D5401C-B9D1-497F-987C-83F5062BCCD5}" presName="node" presStyleLbl="node1" presStyleIdx="0" presStyleCnt="3">
        <dgm:presLayoutVars>
          <dgm:bulletEnabled val="1"/>
        </dgm:presLayoutVars>
      </dgm:prSet>
      <dgm:spPr/>
      <dgm:t>
        <a:bodyPr/>
        <a:lstStyle/>
        <a:p>
          <a:endParaRPr lang="en-US"/>
        </a:p>
      </dgm:t>
    </dgm:pt>
    <dgm:pt modelId="{34577070-7267-4B59-B5F1-545ED434455F}" type="pres">
      <dgm:prSet presAssocID="{73F0B8C5-A2B0-4619-9C86-E16125BB617E}" presName="sibTrans" presStyleLbl="sibTrans2D1" presStyleIdx="0" presStyleCnt="2"/>
      <dgm:spPr/>
      <dgm:t>
        <a:bodyPr/>
        <a:lstStyle/>
        <a:p>
          <a:endParaRPr lang="en-US"/>
        </a:p>
      </dgm:t>
    </dgm:pt>
    <dgm:pt modelId="{17112A01-B81D-4071-B7B7-3CBC3F2E4532}" type="pres">
      <dgm:prSet presAssocID="{73F0B8C5-A2B0-4619-9C86-E16125BB617E}" presName="connectorText" presStyleLbl="sibTrans2D1" presStyleIdx="0" presStyleCnt="2"/>
      <dgm:spPr/>
      <dgm:t>
        <a:bodyPr/>
        <a:lstStyle/>
        <a:p>
          <a:endParaRPr lang="en-US"/>
        </a:p>
      </dgm:t>
    </dgm:pt>
    <dgm:pt modelId="{B81B95B1-F40B-427C-9FEB-70EB9EAF49A7}" type="pres">
      <dgm:prSet presAssocID="{DD6FE09B-AA28-44A7-B802-786F2EA51906}" presName="node" presStyleLbl="node1" presStyleIdx="1" presStyleCnt="3">
        <dgm:presLayoutVars>
          <dgm:bulletEnabled val="1"/>
        </dgm:presLayoutVars>
      </dgm:prSet>
      <dgm:spPr/>
      <dgm:t>
        <a:bodyPr/>
        <a:lstStyle/>
        <a:p>
          <a:endParaRPr lang="en-US"/>
        </a:p>
      </dgm:t>
    </dgm:pt>
    <dgm:pt modelId="{D94D754A-83A7-4887-B3F2-47FEA93CD2F1}" type="pres">
      <dgm:prSet presAssocID="{DE6D2A9C-AB2F-469C-934E-FE742988D2BD}" presName="sibTrans" presStyleLbl="sibTrans2D1" presStyleIdx="1" presStyleCnt="2"/>
      <dgm:spPr/>
      <dgm:t>
        <a:bodyPr/>
        <a:lstStyle/>
        <a:p>
          <a:endParaRPr lang="en-US"/>
        </a:p>
      </dgm:t>
    </dgm:pt>
    <dgm:pt modelId="{D61CE078-E83C-49A9-8077-DAFB73E436AD}" type="pres">
      <dgm:prSet presAssocID="{DE6D2A9C-AB2F-469C-934E-FE742988D2BD}" presName="connectorText" presStyleLbl="sibTrans2D1" presStyleIdx="1" presStyleCnt="2"/>
      <dgm:spPr/>
      <dgm:t>
        <a:bodyPr/>
        <a:lstStyle/>
        <a:p>
          <a:endParaRPr lang="en-US"/>
        </a:p>
      </dgm:t>
    </dgm:pt>
    <dgm:pt modelId="{1A228A3B-535C-4A49-871B-2E2E577A65BD}" type="pres">
      <dgm:prSet presAssocID="{354DFFFA-3A8E-45D2-BC74-69C7A6002F19}" presName="node" presStyleLbl="node1" presStyleIdx="2" presStyleCnt="3">
        <dgm:presLayoutVars>
          <dgm:bulletEnabled val="1"/>
        </dgm:presLayoutVars>
      </dgm:prSet>
      <dgm:spPr/>
      <dgm:t>
        <a:bodyPr/>
        <a:lstStyle/>
        <a:p>
          <a:endParaRPr lang="en-US"/>
        </a:p>
      </dgm:t>
    </dgm:pt>
  </dgm:ptLst>
  <dgm:cxnLst>
    <dgm:cxn modelId="{631A0EE2-6168-4868-94D9-8C38EEA01073}" type="presOf" srcId="{73F0B8C5-A2B0-4619-9C86-E16125BB617E}" destId="{34577070-7267-4B59-B5F1-545ED434455F}" srcOrd="0" destOrd="0" presId="urn:microsoft.com/office/officeart/2005/8/layout/process1"/>
    <dgm:cxn modelId="{BBEEA3CE-1A83-4F47-8146-F9D131F36365}" type="presOf" srcId="{DD6FE09B-AA28-44A7-B802-786F2EA51906}" destId="{B81B95B1-F40B-427C-9FEB-70EB9EAF49A7}" srcOrd="0" destOrd="0" presId="urn:microsoft.com/office/officeart/2005/8/layout/process1"/>
    <dgm:cxn modelId="{AE519D0E-C447-476C-84D8-233EC218C81C}" srcId="{866AAE49-0164-4565-9FDF-D9E240355723}" destId="{F2D5401C-B9D1-497F-987C-83F5062BCCD5}" srcOrd="0" destOrd="0" parTransId="{54EFA837-5534-4541-B8F6-1C639B83DC5A}" sibTransId="{73F0B8C5-A2B0-4619-9C86-E16125BB617E}"/>
    <dgm:cxn modelId="{8F36618C-B089-4246-BA08-986A16D808A5}" type="presOf" srcId="{354DFFFA-3A8E-45D2-BC74-69C7A6002F19}" destId="{1A228A3B-535C-4A49-871B-2E2E577A65BD}" srcOrd="0" destOrd="0" presId="urn:microsoft.com/office/officeart/2005/8/layout/process1"/>
    <dgm:cxn modelId="{7611A1B3-5822-42EC-B5E2-DB80EED5E49B}" type="presOf" srcId="{DE6D2A9C-AB2F-469C-934E-FE742988D2BD}" destId="{D94D754A-83A7-4887-B3F2-47FEA93CD2F1}" srcOrd="0" destOrd="0" presId="urn:microsoft.com/office/officeart/2005/8/layout/process1"/>
    <dgm:cxn modelId="{7C194F58-DF23-42A2-B57E-79501522D958}" srcId="{866AAE49-0164-4565-9FDF-D9E240355723}" destId="{DD6FE09B-AA28-44A7-B802-786F2EA51906}" srcOrd="1" destOrd="0" parTransId="{09E67592-6B67-4D5C-ABCF-B996DF6280D4}" sibTransId="{DE6D2A9C-AB2F-469C-934E-FE742988D2BD}"/>
    <dgm:cxn modelId="{29FCD776-84DC-449B-B38E-88E0534FFECF}" srcId="{866AAE49-0164-4565-9FDF-D9E240355723}" destId="{354DFFFA-3A8E-45D2-BC74-69C7A6002F19}" srcOrd="2" destOrd="0" parTransId="{565C9D0F-4EC2-4E9F-BCB8-EF80D51A7F1A}" sibTransId="{FF54451F-008A-4305-A30D-7080DBE97198}"/>
    <dgm:cxn modelId="{E8A1D443-D8E9-4A0A-9494-B5F6BF9A2B10}" type="presOf" srcId="{73F0B8C5-A2B0-4619-9C86-E16125BB617E}" destId="{17112A01-B81D-4071-B7B7-3CBC3F2E4532}" srcOrd="1" destOrd="0" presId="urn:microsoft.com/office/officeart/2005/8/layout/process1"/>
    <dgm:cxn modelId="{CC4FDEED-62AB-4D6F-BF6A-E3FED5122DD4}" type="presOf" srcId="{DE6D2A9C-AB2F-469C-934E-FE742988D2BD}" destId="{D61CE078-E83C-49A9-8077-DAFB73E436AD}" srcOrd="1" destOrd="0" presId="urn:microsoft.com/office/officeart/2005/8/layout/process1"/>
    <dgm:cxn modelId="{3929654B-9192-4452-8AF7-17F11DB1232A}" type="presOf" srcId="{866AAE49-0164-4565-9FDF-D9E240355723}" destId="{D94B1D37-3123-46DC-81AA-03FA7A805585}" srcOrd="0" destOrd="0" presId="urn:microsoft.com/office/officeart/2005/8/layout/process1"/>
    <dgm:cxn modelId="{07D754D2-138A-49D7-AC05-F7CA553D8F7A}" type="presOf" srcId="{F2D5401C-B9D1-497F-987C-83F5062BCCD5}" destId="{2054911A-D3C6-4661-83C7-F8AB23EFB07B}" srcOrd="0" destOrd="0" presId="urn:microsoft.com/office/officeart/2005/8/layout/process1"/>
    <dgm:cxn modelId="{D88D72CA-97F6-4F81-80ED-403B02757511}" type="presParOf" srcId="{D94B1D37-3123-46DC-81AA-03FA7A805585}" destId="{2054911A-D3C6-4661-83C7-F8AB23EFB07B}" srcOrd="0" destOrd="0" presId="urn:microsoft.com/office/officeart/2005/8/layout/process1"/>
    <dgm:cxn modelId="{0772B1EB-1172-435F-BB31-77B1F0EC9167}" type="presParOf" srcId="{D94B1D37-3123-46DC-81AA-03FA7A805585}" destId="{34577070-7267-4B59-B5F1-545ED434455F}" srcOrd="1" destOrd="0" presId="urn:microsoft.com/office/officeart/2005/8/layout/process1"/>
    <dgm:cxn modelId="{827FF313-40B9-4F85-A963-282D1CCD2D29}" type="presParOf" srcId="{34577070-7267-4B59-B5F1-545ED434455F}" destId="{17112A01-B81D-4071-B7B7-3CBC3F2E4532}" srcOrd="0" destOrd="0" presId="urn:microsoft.com/office/officeart/2005/8/layout/process1"/>
    <dgm:cxn modelId="{F8063FD2-D25A-4AD6-83FB-F453C9C17478}" type="presParOf" srcId="{D94B1D37-3123-46DC-81AA-03FA7A805585}" destId="{B81B95B1-F40B-427C-9FEB-70EB9EAF49A7}" srcOrd="2" destOrd="0" presId="urn:microsoft.com/office/officeart/2005/8/layout/process1"/>
    <dgm:cxn modelId="{E55FC93B-B3C6-4A11-B13C-5B21FDECD833}" type="presParOf" srcId="{D94B1D37-3123-46DC-81AA-03FA7A805585}" destId="{D94D754A-83A7-4887-B3F2-47FEA93CD2F1}" srcOrd="3" destOrd="0" presId="urn:microsoft.com/office/officeart/2005/8/layout/process1"/>
    <dgm:cxn modelId="{B8FBAAAA-3043-49BB-B95E-1A7E16080074}" type="presParOf" srcId="{D94D754A-83A7-4887-B3F2-47FEA93CD2F1}" destId="{D61CE078-E83C-49A9-8077-DAFB73E436AD}" srcOrd="0" destOrd="0" presId="urn:microsoft.com/office/officeart/2005/8/layout/process1"/>
    <dgm:cxn modelId="{DC2B3E16-2786-4720-AF26-1DFA7F17BC2E}" type="presParOf" srcId="{D94B1D37-3123-46DC-81AA-03FA7A805585}" destId="{1A228A3B-535C-4A49-871B-2E2E577A65BD}"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4911A-D3C6-4661-83C7-F8AB23EFB07B}">
      <dsp:nvSpPr>
        <dsp:cNvPr id="0" name=""/>
        <dsp:cNvSpPr/>
      </dsp:nvSpPr>
      <dsp:spPr>
        <a:xfrm>
          <a:off x="5374" y="623734"/>
          <a:ext cx="1606394" cy="9638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Population Growth</a:t>
          </a:r>
          <a:endParaRPr lang="en-US" sz="1800" kern="1200" dirty="0"/>
        </a:p>
      </dsp:txBody>
      <dsp:txXfrm>
        <a:off x="33604" y="651964"/>
        <a:ext cx="1549934" cy="907376"/>
      </dsp:txXfrm>
    </dsp:sp>
    <dsp:sp modelId="{34577070-7267-4B59-B5F1-545ED434455F}">
      <dsp:nvSpPr>
        <dsp:cNvPr id="0" name=""/>
        <dsp:cNvSpPr/>
      </dsp:nvSpPr>
      <dsp:spPr>
        <a:xfrm>
          <a:off x="1772409" y="906460"/>
          <a:ext cx="340555" cy="3983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772409" y="986137"/>
        <a:ext cx="238389" cy="239031"/>
      </dsp:txXfrm>
    </dsp:sp>
    <dsp:sp modelId="{B81B95B1-F40B-427C-9FEB-70EB9EAF49A7}">
      <dsp:nvSpPr>
        <dsp:cNvPr id="0" name=""/>
        <dsp:cNvSpPr/>
      </dsp:nvSpPr>
      <dsp:spPr>
        <a:xfrm>
          <a:off x="2254327" y="623734"/>
          <a:ext cx="1606394" cy="9638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Nutrient Runoff</a:t>
          </a:r>
          <a:endParaRPr lang="en-US" sz="1800" kern="1200" dirty="0"/>
        </a:p>
      </dsp:txBody>
      <dsp:txXfrm>
        <a:off x="2282557" y="651964"/>
        <a:ext cx="1549934" cy="907376"/>
      </dsp:txXfrm>
    </dsp:sp>
    <dsp:sp modelId="{D94D754A-83A7-4887-B3F2-47FEA93CD2F1}">
      <dsp:nvSpPr>
        <dsp:cNvPr id="0" name=""/>
        <dsp:cNvSpPr/>
      </dsp:nvSpPr>
      <dsp:spPr>
        <a:xfrm>
          <a:off x="4021361" y="906460"/>
          <a:ext cx="340555" cy="3983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021361" y="986137"/>
        <a:ext cx="238389" cy="239031"/>
      </dsp:txXfrm>
    </dsp:sp>
    <dsp:sp modelId="{1A228A3B-535C-4A49-871B-2E2E577A65BD}">
      <dsp:nvSpPr>
        <dsp:cNvPr id="0" name=""/>
        <dsp:cNvSpPr/>
      </dsp:nvSpPr>
      <dsp:spPr>
        <a:xfrm>
          <a:off x="4503280" y="623734"/>
          <a:ext cx="1606394" cy="9638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Excessive Growth of Algae</a:t>
          </a:r>
          <a:endParaRPr lang="en-US" sz="1800" kern="1200" dirty="0"/>
        </a:p>
      </dsp:txBody>
      <dsp:txXfrm>
        <a:off x="4531510" y="651964"/>
        <a:ext cx="1549934" cy="90737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11/16/2015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777643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Notice the data flow trail</a:t>
            </a:r>
            <a:r>
              <a:rPr lang="en-US" baseline="0" dirty="0" smtClean="0"/>
              <a:t> in the image on the left.  Lower chlorophyll values are in green and higher values are in red.  The image the dataflow is overlaid on is a color composite of Landsat bands 5, 4, and 3, a typical combination for highlighting chlorophyll.  The data does not remotely match up in the image.  Even if the 543 composition doesn’t report accurate concentrations, the range of values should report where there is more and less chlorophyll.  The Landsat range doesn’t match up with the VIMS range</a:t>
            </a:r>
            <a:r>
              <a:rPr lang="en-US" baseline="0" dirty="0" smtClean="0"/>
              <a:t>.</a:t>
            </a:r>
            <a:endParaRPr lang="en-US" baseline="0" dirty="0" smtClean="0"/>
          </a:p>
          <a:p>
            <a:pPr marL="0" indent="0">
              <a:buNone/>
            </a:pPr>
            <a:endParaRPr lang="en-US" baseline="0" dirty="0" smtClean="0"/>
          </a:p>
          <a:p>
            <a:pPr marL="0" indent="0">
              <a:buNone/>
            </a:pPr>
            <a:r>
              <a:rPr lang="en-US" dirty="0" smtClean="0"/>
              <a:t>When</a:t>
            </a:r>
            <a:r>
              <a:rPr lang="en-US" baseline="0" dirty="0" smtClean="0"/>
              <a:t> plotting in R, the data was very inconsistent, with R squared values no greater than 0.2. </a:t>
            </a:r>
            <a:endParaRPr lang="en-US" baseline="0" dirty="0" smtClean="0"/>
          </a:p>
          <a:p>
            <a:pPr marL="0" indent="0">
              <a:buNone/>
            </a:pPr>
            <a:endParaRPr lang="en-US" baseline="0" dirty="0" smtClean="0"/>
          </a:p>
          <a:p>
            <a:pPr marL="0" indent="0">
              <a:buNone/>
            </a:pPr>
            <a:r>
              <a:rPr lang="en-US" baseline="0" dirty="0" smtClean="0"/>
              <a:t>Image credit:  NASA DEVELOP Wise County</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2550615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We</a:t>
            </a:r>
            <a:r>
              <a:rPr lang="en-US" baseline="0" dirty="0" smtClean="0"/>
              <a:t> ran a total of 171 models using all different kinds of band ratios and different mathematical relationships, including linear, logarithms, and exponentials.  The above table is a sample of the models we ran, as well as the best model we found, further showing the inconsistency of the data</a:t>
            </a:r>
            <a:r>
              <a:rPr lang="en-US" baseline="0" dirty="0" smtClean="0"/>
              <a:t>.</a:t>
            </a:r>
          </a:p>
          <a:p>
            <a:pPr marL="0" inden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Thus, we could not complete our first method.  A best fit equation to describe the data could not be found, and we had to resort to the current methodology, described on the next slide.</a:t>
            </a:r>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2550615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Due</a:t>
            </a:r>
            <a:r>
              <a:rPr lang="en-US" baseline="0" dirty="0" smtClean="0"/>
              <a:t> to this data inconsistency and a lack of time, we decided to create some visual choropleth maps using two combinations.  One uses the typical 543 band combination highlighting chlorophyll, and one is a display of the NDVI of an image, calculated from bands 5 and 4.  We had to mask out pixels corresponding to depths of 2 meters or less, as well as pixels corresponding to high amounts of sediment.  Shallow water reflects a lot of light and can be misinterpreted as areas of high chlorophyll concentration.</a:t>
            </a:r>
          </a:p>
          <a:p>
            <a:pPr marL="0" indent="0">
              <a:buNone/>
            </a:pPr>
            <a:endParaRPr lang="en-US" baseline="0" dirty="0" smtClean="0"/>
          </a:p>
          <a:p>
            <a:pPr marL="0" indent="0">
              <a:buNone/>
            </a:pPr>
            <a:r>
              <a:rPr lang="en-US" baseline="0" dirty="0" smtClean="0"/>
              <a:t>Default stretches were created for the regions listed and saved as .xml files in ArcMap.  These stretches can be directly applied to the final band compositions to highlight chlorophyll concentrations.</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2550615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This slide</a:t>
            </a:r>
            <a:r>
              <a:rPr lang="en-US" baseline="0" dirty="0" smtClean="0"/>
              <a:t> shows the visual representations of the first processing steps outlined in the “first method” section.</a:t>
            </a:r>
            <a:endParaRPr lang="en-US" dirty="0" smtClean="0"/>
          </a:p>
          <a:p>
            <a:pPr marL="0" indent="0">
              <a:buNone/>
            </a:pPr>
            <a:endParaRPr lang="en-US" dirty="0" smtClean="0"/>
          </a:p>
          <a:p>
            <a:pPr marL="0" indent="0">
              <a:buNone/>
            </a:pPr>
            <a:r>
              <a:rPr lang="en-US" dirty="0" smtClean="0"/>
              <a:t>We</a:t>
            </a:r>
            <a:r>
              <a:rPr lang="en-US" baseline="0" dirty="0" smtClean="0"/>
              <a:t> </a:t>
            </a:r>
            <a:r>
              <a:rPr lang="en-US" baseline="0" dirty="0" smtClean="0"/>
              <a:t>started with Raw Landsat data.  The first image on the top left is Landsat 8 Band 1 from August 17</a:t>
            </a:r>
            <a:r>
              <a:rPr lang="en-US" baseline="30000" dirty="0" smtClean="0"/>
              <a:t>th</a:t>
            </a:r>
            <a:r>
              <a:rPr lang="en-US" baseline="0" dirty="0" smtClean="0"/>
              <a:t>, 2015.  Land pixels are removed by creating a water mask with the Normalized difference vegetation index.  Clouds are removed using a cloud mask provided by </a:t>
            </a:r>
            <a:r>
              <a:rPr lang="en-US" baseline="0" dirty="0" err="1" smtClean="0"/>
              <a:t>EarthExplorer</a:t>
            </a:r>
            <a:r>
              <a:rPr lang="en-US" baseline="0" dirty="0" smtClean="0"/>
              <a:t>.</a:t>
            </a:r>
          </a:p>
          <a:p>
            <a:pPr marL="0" indent="0">
              <a:buNone/>
            </a:pPr>
            <a:endParaRPr lang="en-US" baseline="0" dirty="0" smtClean="0"/>
          </a:p>
          <a:p>
            <a:pPr marL="0" indent="0">
              <a:buNone/>
            </a:pPr>
            <a:r>
              <a:rPr lang="en-US" baseline="0" dirty="0" smtClean="0"/>
              <a:t>Next, using Bathymetry provided by NOAA, pixels corresponding to a depth of 2 meters or less are removed.  The top middle image shows the bathymetry mask over the land and cloud removed image from the bottom left.  The result is the bottom middle image.</a:t>
            </a:r>
          </a:p>
          <a:p>
            <a:pPr marL="0" indent="0">
              <a:buNone/>
            </a:pPr>
            <a:endParaRPr lang="en-US" baseline="0" dirty="0" smtClean="0"/>
          </a:p>
          <a:p>
            <a:pPr marL="0" indent="0">
              <a:buNone/>
            </a:pPr>
            <a:r>
              <a:rPr lang="en-US" baseline="0" dirty="0" smtClean="0"/>
              <a:t>Finally, high sediment concentrations are removed, using a model that calculated the Normalized Difference Turbidity Index.  The top right image shows the sediment mask over the land, cloud, and shallow pixel removed image of the bottom middle.  The final result is an image with land, clouds, shallow pixels, and high sediment concentrations removed, shown on the bottom right.</a:t>
            </a:r>
          </a:p>
          <a:p>
            <a:pPr marL="0" indent="0">
              <a:buNone/>
            </a:pPr>
            <a:endParaRPr lang="en-US" baseline="0" dirty="0" smtClean="0"/>
          </a:p>
          <a:p>
            <a:pPr marL="0" indent="0">
              <a:buNone/>
            </a:pPr>
            <a:r>
              <a:rPr lang="en-US" baseline="0" dirty="0" smtClean="0"/>
              <a:t>Image credit:  NASA DEVELOP Wise County</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2550615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created a python tool that takes in raw Landsat</a:t>
            </a:r>
            <a:r>
              <a:rPr lang="en-US" baseline="0" dirty="0" smtClean="0"/>
              <a:t> data, creates a land mask, a cloud mask, a bathymetry mask, and a sediment mask, and creates two image composites.</a:t>
            </a:r>
          </a:p>
          <a:p>
            <a:endParaRPr lang="en-US" baseline="0" dirty="0" smtClean="0"/>
          </a:p>
          <a:p>
            <a:r>
              <a:rPr lang="en-US" baseline="0" dirty="0" smtClean="0"/>
              <a:t>The image on the right is a true color image composite made from Landsat bands 4, 3, and 2.  The image on the left is a final </a:t>
            </a:r>
            <a:r>
              <a:rPr lang="en-US" baseline="0" dirty="0" err="1" smtClean="0"/>
              <a:t>ndvi</a:t>
            </a:r>
            <a:r>
              <a:rPr lang="en-US" baseline="0" dirty="0" smtClean="0"/>
              <a:t> chlorophyll product of our code.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Image credit:  NASA DEVELOP Wise County</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2938823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cross calibrated in situ data with</a:t>
            </a:r>
            <a:r>
              <a:rPr lang="en-US" baseline="0" dirty="0" smtClean="0"/>
              <a:t> Landsat 8 data, only to find that the data did not match up well enough to form any working algorithm.  We instead created a tool that takes in raw Landsat 8 data, removes land, cloud, shallow, and high sediment concentration pixels.  It then creates two images of different band combinations.  The user can use these final images, apply a preconfigured stretch, and view chlorophyll concentrations.</a:t>
            </a:r>
          </a:p>
          <a:p>
            <a:endParaRPr lang="en-US" baseline="0" dirty="0" smtClean="0"/>
          </a:p>
          <a:p>
            <a:r>
              <a:rPr lang="en-US" baseline="0" dirty="0" smtClean="0"/>
              <a:t>The above images have the same stretch applied – a 20% clip on the lower end and a 2% clip on the upper end of the values.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Image credit:  NASA DEVELOP Wise County</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91149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the code is not calibrated with in situ data, the displayed results are only relative.  They do not provide a prediction gradient.  Therefore, the colored values in the images will range from low to high, no matter what the chlorophyll concentration is.  For example, on a day with very little chlorophyll through out the whole bay, the areas with the most concentration will be colored red on the final images.</a:t>
            </a:r>
          </a:p>
          <a:p>
            <a:endParaRPr lang="en-US" baseline="0" dirty="0" smtClean="0"/>
          </a:p>
          <a:p>
            <a:r>
              <a:rPr lang="en-US" baseline="0" dirty="0" smtClean="0"/>
              <a:t>We’re also not sure which image results are better:  The NDVI or the 543 color composition.  The NDVI is meant to display vegetation, which chlorophyll fits under.  The 543 color composition is also meant to display chlorophyll, but it’s typically used on land scenes.  We’re not sure how it displays chlorophyll on water.</a:t>
            </a:r>
          </a:p>
          <a:p>
            <a:endParaRPr lang="en-US" baseline="0" dirty="0" smtClean="0"/>
          </a:p>
          <a:p>
            <a:r>
              <a:rPr lang="en-US" baseline="0" dirty="0" smtClean="0"/>
              <a:t>The preconfigured stretches applied to each image are only a few options out of many.  Since the images are visually created, they can be stretched in multiple ways, depending on how much detail is desired.  It’s uncertain what the proper stretch should be.</a:t>
            </a:r>
          </a:p>
          <a:p>
            <a:endParaRPr lang="en-US" baseline="0" dirty="0" smtClean="0"/>
          </a:p>
          <a:p>
            <a:r>
              <a:rPr lang="en-US" baseline="0" dirty="0" smtClean="0"/>
              <a:t>Image credit:  Provided directly from VIMS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16</a:t>
            </a:fld>
            <a:endParaRPr lang="en-US"/>
          </a:p>
        </p:txBody>
      </p:sp>
    </p:spTree>
    <p:extLst>
      <p:ext uri="{BB962C8B-B14F-4D97-AF65-F5344CB8AC3E}">
        <p14:creationId xmlns:p14="http://schemas.microsoft.com/office/powerpoint/2010/main" val="3504865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Collect</a:t>
            </a:r>
            <a:r>
              <a:rPr lang="en-US" baseline="0" dirty="0" smtClean="0"/>
              <a:t> more data:  There are a number of reasons that we couldn’t find a good model.  One reason may be that our sample size was too small.  We had about 3500 data points, but compared to the whole region, this is quite small.  The resolution also posed an issue.  Landsat has 30m pixels, and the </a:t>
            </a:r>
            <a:r>
              <a:rPr lang="en-US" baseline="0" dirty="0" err="1" smtClean="0"/>
              <a:t>flowthrough</a:t>
            </a:r>
            <a:r>
              <a:rPr lang="en-US" baseline="0" dirty="0" smtClean="0"/>
              <a:t> data had sometimes up to ten points per </a:t>
            </a:r>
            <a:r>
              <a:rPr lang="en-US" baseline="0" dirty="0" err="1" smtClean="0"/>
              <a:t>landsat</a:t>
            </a:r>
            <a:r>
              <a:rPr lang="en-US" baseline="0" dirty="0" smtClean="0"/>
              <a:t> pixel, depending on the speed of the boat. </a:t>
            </a:r>
          </a:p>
          <a:p>
            <a:endParaRPr lang="en-US" baseline="0" dirty="0" smtClean="0"/>
          </a:p>
          <a:p>
            <a:r>
              <a:rPr lang="en-US" baseline="0" dirty="0" smtClean="0"/>
              <a:t>One other reason be that we were correlating only </a:t>
            </a:r>
            <a:r>
              <a:rPr lang="en-US" baseline="0" dirty="0" err="1" smtClean="0"/>
              <a:t>landsat</a:t>
            </a:r>
            <a:r>
              <a:rPr lang="en-US" baseline="0" dirty="0" smtClean="0"/>
              <a:t> reflectance values and in situ data.  There may exist many more confounding variables, for example salinity and turbidity, that affect chlorophyll concentration.  We did try to control for these, but they ended up providing us with only hundreds of data points.</a:t>
            </a:r>
          </a:p>
          <a:p>
            <a:endParaRPr lang="en-US" baseline="0" dirty="0" smtClean="0"/>
          </a:p>
          <a:p>
            <a:r>
              <a:rPr lang="en-US" baseline="0" dirty="0" smtClean="0"/>
              <a:t>The ecosystems at different locations in the whole bay are different and hold different species of chlorophyll, so a robust model may be one that is separate for each region.</a:t>
            </a:r>
          </a:p>
          <a:p>
            <a:endParaRPr lang="en-US" baseline="0" dirty="0" smtClean="0"/>
          </a:p>
          <a:p>
            <a:r>
              <a:rPr lang="en-US" baseline="0" dirty="0" smtClean="0"/>
              <a:t>More data and sampling will be necessary in order to correct for these uncertainties and create the robust model we’re looking for.</a:t>
            </a:r>
          </a:p>
          <a:p>
            <a:endParaRPr lang="en-US" baseline="0" dirty="0" smtClean="0"/>
          </a:p>
          <a:p>
            <a:r>
              <a:rPr lang="en-US" baseline="0" dirty="0" smtClean="0"/>
              <a:t>Image Credit:  NASA DEVELOP Wise County</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17</a:t>
            </a:fld>
            <a:endParaRPr lang="en-US"/>
          </a:p>
        </p:txBody>
      </p:sp>
    </p:spTree>
    <p:extLst>
      <p:ext uri="{BB962C8B-B14F-4D97-AF65-F5344CB8AC3E}">
        <p14:creationId xmlns:p14="http://schemas.microsoft.com/office/powerpoint/2010/main" val="290562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Study Area is comprised of Virginia’s Lower Chesapeake Bay, The James River,</a:t>
            </a:r>
            <a:r>
              <a:rPr lang="en-US" baseline="0" dirty="0" smtClean="0"/>
              <a:t> The York River, The Elizabeth River, and </a:t>
            </a:r>
            <a:r>
              <a:rPr lang="en-US" baseline="0" dirty="0" err="1" smtClean="0"/>
              <a:t>Mobjack</a:t>
            </a:r>
            <a:r>
              <a:rPr lang="en-US" baseline="0" dirty="0" smtClean="0"/>
              <a:t> Bay. </a:t>
            </a:r>
          </a:p>
          <a:p>
            <a:endParaRPr lang="en-US" baseline="0" dirty="0" smtClean="0"/>
          </a:p>
          <a:p>
            <a:r>
              <a:rPr lang="en-US" baseline="0" dirty="0" smtClean="0">
                <a:solidFill>
                  <a:schemeClr val="tx1"/>
                </a:solidFill>
              </a:rPr>
              <a:t>We used observational and in-situ data from August 17</a:t>
            </a:r>
            <a:r>
              <a:rPr lang="en-US" baseline="30000" dirty="0" smtClean="0">
                <a:solidFill>
                  <a:schemeClr val="tx1"/>
                </a:solidFill>
              </a:rPr>
              <a:t>th</a:t>
            </a:r>
            <a:r>
              <a:rPr lang="en-US" baseline="0" dirty="0" smtClean="0">
                <a:solidFill>
                  <a:schemeClr val="tx1"/>
                </a:solidFill>
              </a:rPr>
              <a:t>, 2015</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059125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population of the Chesapeake Bay now pushes 18 million people. </a:t>
            </a:r>
          </a:p>
          <a:p>
            <a:r>
              <a:rPr lang="en-US" dirty="0" smtClean="0"/>
              <a:t>Increasing</a:t>
            </a:r>
            <a:r>
              <a:rPr lang="en-US" baseline="0" dirty="0" smtClean="0"/>
              <a:t> population has lead to an increase in nutrient runoff into the Bay. Agricultural and urban runoff, vehicle emissions, sewage treatment plants, and the burning of fossil fuels all are responsible for nutrient loading in the Chesapeake Bay. </a:t>
            </a:r>
          </a:p>
          <a:p>
            <a:endParaRPr lang="en-US" baseline="0" dirty="0" smtClean="0"/>
          </a:p>
          <a:p>
            <a:r>
              <a:rPr lang="en-US" baseline="0" dirty="0" smtClean="0"/>
              <a:t>Increased nutrients promote excessive growth of algae.</a:t>
            </a:r>
          </a:p>
          <a:p>
            <a:endParaRPr lang="en-US" baseline="0" dirty="0" smtClean="0"/>
          </a:p>
          <a:p>
            <a:r>
              <a:rPr lang="en-US" baseline="0" dirty="0" smtClean="0"/>
              <a:t>Image source:  Directly provided by VIMS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20609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HABs</a:t>
            </a:r>
            <a:r>
              <a:rPr lang="en-US" baseline="0" dirty="0" smtClean="0"/>
              <a:t> block the penetration of sunlight through the water column, reducing the amount of available light for photosynthesis and plant growth. </a:t>
            </a:r>
          </a:p>
          <a:p>
            <a:r>
              <a:rPr lang="en-US" baseline="0" dirty="0" smtClean="0"/>
              <a:t>As they die and decompose, they deplete dissolved oxygen in the water that is necessary to sustain animal life. </a:t>
            </a:r>
          </a:p>
          <a:p>
            <a:r>
              <a:rPr lang="en-US" baseline="0" dirty="0" smtClean="0"/>
              <a:t>Certain species produce toxins that can mutate fish, cause human illness, and give off unpleasant smells. </a:t>
            </a:r>
          </a:p>
          <a:p>
            <a:endParaRPr lang="en-US" baseline="0" dirty="0" smtClean="0"/>
          </a:p>
          <a:p>
            <a:r>
              <a:rPr lang="en-US" baseline="0" dirty="0" smtClean="0"/>
              <a:t>As a result, the fishing industry is harmed, beaches are closed, human health is threatened, and areas of the Bay are less capable of sustaining plant and animal life. </a:t>
            </a:r>
            <a:endParaRPr lang="en-US" dirty="0" smtClean="0"/>
          </a:p>
          <a:p>
            <a:endParaRPr lang="en-US" dirty="0" smtClean="0"/>
          </a:p>
          <a:p>
            <a:r>
              <a:rPr lang="en-US" dirty="0" smtClean="0"/>
              <a:t>Image credit:  Provided</a:t>
            </a:r>
            <a:r>
              <a:rPr lang="en-US" baseline="0" dirty="0" smtClean="0"/>
              <a:t> directly from VIMS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two ways HABs are Detected: Through HAB Task Force Testing and Reports to the HAB Hotline</a:t>
            </a:r>
          </a:p>
          <a:p>
            <a:r>
              <a:rPr lang="en-US" baseline="0" dirty="0" smtClean="0"/>
              <a:t>HAB TASK FORCE:</a:t>
            </a:r>
          </a:p>
          <a:p>
            <a:pPr marL="685800" lvl="1" indent="-228600">
              <a:buAutoNum type="arabicPeriod"/>
            </a:pPr>
            <a:r>
              <a:rPr lang="en-US" baseline="0" dirty="0" smtClean="0"/>
              <a:t>Comprised of VIMS, DEQ, ODU, VA </a:t>
            </a:r>
            <a:r>
              <a:rPr lang="en-US" baseline="0" dirty="0" err="1" smtClean="0"/>
              <a:t>Dept</a:t>
            </a:r>
            <a:r>
              <a:rPr lang="en-US" baseline="0" dirty="0" smtClean="0"/>
              <a:t> of Health and VA Marine Resources Commission</a:t>
            </a:r>
          </a:p>
          <a:p>
            <a:pPr marL="685800" lvl="1" indent="-228600">
              <a:buAutoNum type="arabicPeriod"/>
            </a:pPr>
            <a:r>
              <a:rPr lang="en-US" baseline="0" dirty="0" smtClean="0"/>
              <a:t>Responsible for Detecting and studying HABs. </a:t>
            </a:r>
          </a:p>
          <a:p>
            <a:pPr marL="1143000" lvl="2" indent="-228600">
              <a:buAutoNum type="arabicPeriod"/>
            </a:pPr>
            <a:r>
              <a:rPr lang="en-US" baseline="0" dirty="0" smtClean="0"/>
              <a:t>Maintains 20 fixed testing stations throughout the bay. Test water quality parameters and genetic testing of phytoplankton monthly from May-November</a:t>
            </a:r>
          </a:p>
          <a:p>
            <a:pPr marL="0" lvl="0" indent="0">
              <a:buNone/>
            </a:pPr>
            <a:r>
              <a:rPr lang="en-US" baseline="0" dirty="0" smtClean="0"/>
              <a:t>24 HOUR HAB HOTLINE</a:t>
            </a:r>
          </a:p>
          <a:p>
            <a:pPr marL="0" lvl="0" indent="0">
              <a:buNone/>
            </a:pPr>
            <a:r>
              <a:rPr lang="en-US" baseline="0" dirty="0" smtClean="0"/>
              <a:t>            1. Relies on community members to report suspicious smells, colors, or fish kills. </a:t>
            </a:r>
          </a:p>
          <a:p>
            <a:pPr marL="0" lvl="0" indent="0">
              <a:buNone/>
            </a:pPr>
            <a:endParaRPr lang="en-US" baseline="0" dirty="0" smtClean="0"/>
          </a:p>
          <a:p>
            <a:pPr marL="0" lvl="0" indent="0">
              <a:buNone/>
            </a:pPr>
            <a:r>
              <a:rPr lang="en-US" baseline="0" dirty="0" smtClean="0"/>
              <a:t>There is currently no reliable method of real-time monitoring of HABs in the Chesapeake Bay. Researches must coordinate data collection cruises to gauge severity and duration of HABs, and must organize costly flyovers to study magnitude of the blooms. We thus seek to remedy this by…</a:t>
            </a:r>
          </a:p>
          <a:p>
            <a:pPr marL="0" lvl="0" indent="0">
              <a:buNone/>
            </a:pPr>
            <a:endParaRPr lang="en-US" baseline="0" dirty="0" smtClean="0"/>
          </a:p>
          <a:p>
            <a:pPr marL="0" lvl="0" indent="0">
              <a:buNone/>
            </a:pPr>
            <a:r>
              <a:rPr lang="en-US" baseline="0" dirty="0" smtClean="0"/>
              <a:t>Image Credit:  Provided to us directly from VIMS</a:t>
            </a:r>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704913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a:t>
            </a:r>
            <a:r>
              <a:rPr lang="en-US" baseline="0" dirty="0" smtClean="0"/>
              <a:t> of this project was to create a python tool to be used in ArcGIS that will produce a map of chlorophyll concentration for the Chesapeake Bay Watershed.  It will do this by taking in Landsat 8 data and processing it with an algorithm created during this project.</a:t>
            </a:r>
          </a:p>
          <a:p>
            <a:endParaRPr lang="en-US" baseline="0" dirty="0" smtClean="0"/>
          </a:p>
          <a:p>
            <a:r>
              <a:rPr lang="en-US" baseline="0" dirty="0" smtClean="0"/>
              <a:t>By identifying the locations of HABs, our partners will be able to analyze the area to better understand the cause of the bloom.</a:t>
            </a:r>
          </a:p>
          <a:p>
            <a:endParaRPr lang="en-US" baseline="0" dirty="0" smtClean="0"/>
          </a:p>
          <a:p>
            <a:r>
              <a:rPr lang="en-US" baseline="0" dirty="0" smtClean="0"/>
              <a:t>New Landsat imagery of the watershed is produced every week.  The speed of this production, combined with the estimation tool, will allow our partners to more effectively monitor HABs when they occur.  This is more efficient than the current system of routine monitoring and civilian reports of HABs.</a:t>
            </a:r>
          </a:p>
          <a:p>
            <a:endParaRPr lang="en-US" baseline="0" dirty="0" smtClean="0"/>
          </a:p>
          <a:p>
            <a:r>
              <a:rPr lang="en-US" baseline="0" dirty="0" smtClean="0"/>
              <a:t>This tool will better help determine the size, duration, frequency, and cause of HABs.  These data are important factors in policy writing and can help improve regulations to prevent HABs.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3002225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a:t>
            </a:r>
            <a:r>
              <a:rPr lang="en-US" baseline="0" dirty="0" smtClean="0"/>
              <a:t> of this project was to create a python tool to be used in ArcGIS that will produce a map of chlorophyll concentration for the Chesapeake Bay Watershed.  It will do this by taking in Landsat 8 data and processing it with an algorithm created during this project.</a:t>
            </a:r>
          </a:p>
          <a:p>
            <a:endParaRPr lang="en-US" baseline="0" dirty="0" smtClean="0"/>
          </a:p>
          <a:p>
            <a:r>
              <a:rPr lang="en-US" baseline="0" dirty="0" smtClean="0"/>
              <a:t>By identifying the locations of HABs, our partners will be able to analyze the area to better understand the cause of the bloom.</a:t>
            </a:r>
          </a:p>
          <a:p>
            <a:endParaRPr lang="en-US" baseline="0" dirty="0" smtClean="0"/>
          </a:p>
          <a:p>
            <a:r>
              <a:rPr lang="en-US" baseline="0" dirty="0" smtClean="0"/>
              <a:t>New Landsat imagery of the watershed is produced every week.  The speed of this production, combined with the estimation tool, will allow our partners to more effectively monitor HABs when they occur.  This is more efficient than the current system of routine monitoring and civilian reports of HABs.</a:t>
            </a:r>
          </a:p>
          <a:p>
            <a:endParaRPr lang="en-US" baseline="0" dirty="0" smtClean="0"/>
          </a:p>
          <a:p>
            <a:r>
              <a:rPr lang="en-US" baseline="0" dirty="0" smtClean="0"/>
              <a:t>This tool will better help determine the size, duration, frequency, and cause of HABs.  These data are important factors in policy writing and can help improve regulations to prevent HABs.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3002225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Landsat 8</a:t>
            </a:r>
            <a:r>
              <a:rPr lang="en-US" baseline="0" dirty="0" smtClean="0"/>
              <a:t> OLI: Downloaded with USGS Earth Explorer. Path 14 Row 34 and Path 15 Row 34 captured our study area. 30m resolution</a:t>
            </a:r>
          </a:p>
          <a:p>
            <a:pPr marL="228600" indent="-228600">
              <a:buAutoNum type="arabicPeriod"/>
            </a:pPr>
            <a:r>
              <a:rPr lang="en-US" baseline="0" dirty="0" err="1" smtClean="0"/>
              <a:t>AquaMODIS</a:t>
            </a:r>
            <a:r>
              <a:rPr lang="en-US" baseline="0" dirty="0" smtClean="0"/>
              <a:t>: Downloaded from NOAA’s </a:t>
            </a:r>
            <a:r>
              <a:rPr lang="en-US" baseline="0" dirty="0" err="1" smtClean="0"/>
              <a:t>CoastWatch</a:t>
            </a:r>
            <a:r>
              <a:rPr lang="en-US" baseline="0" dirty="0" smtClean="0"/>
              <a:t> East Coast Node, used to detect chlorophyll-a. 1.4km resolution</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3273977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The first attempted method took the following procedure: </a:t>
            </a:r>
          </a:p>
          <a:p>
            <a:pPr marL="0" indent="0">
              <a:buNone/>
            </a:pPr>
            <a:endParaRPr lang="en-US" dirty="0" smtClean="0"/>
          </a:p>
          <a:p>
            <a:pPr marL="228600" indent="-228600">
              <a:buAutoNum type="arabicPeriod"/>
            </a:pPr>
            <a:r>
              <a:rPr lang="en-US" dirty="0" smtClean="0"/>
              <a:t>True </a:t>
            </a:r>
            <a:r>
              <a:rPr lang="en-US" dirty="0" smtClean="0"/>
              <a:t>color composites were compiled by dividing the pixel values by 10,000 for bands 1-5 of the Landsat8 data. </a:t>
            </a:r>
          </a:p>
          <a:p>
            <a:pPr marL="228600" indent="-228600">
              <a:buAutoNum type="arabicPeriod"/>
            </a:pPr>
            <a:r>
              <a:rPr lang="en-US" dirty="0" smtClean="0"/>
              <a:t>Land pixels were removed using a water mask created by calculating the NVDI with bands 4 and 5 to determine density of plant growth.  A water mask was created</a:t>
            </a:r>
            <a:r>
              <a:rPr lang="en-US" baseline="0" dirty="0" smtClean="0"/>
              <a:t> by reclassifying pixels in the NDVI with a value less than 0 (“VALUE &lt; 0”) as 1, and reclassifying all other pixels as “</a:t>
            </a:r>
            <a:r>
              <a:rPr lang="en-US" baseline="0" dirty="0" err="1" smtClean="0"/>
              <a:t>NoData</a:t>
            </a:r>
            <a:r>
              <a:rPr lang="en-US" baseline="0" dirty="0" smtClean="0"/>
              <a:t>”.  This mask was used on the Landsat bands to obtain water-only images.</a:t>
            </a:r>
            <a:endParaRPr lang="en-US" dirty="0" smtClean="0"/>
          </a:p>
          <a:p>
            <a:pPr marL="228600" indent="-228600">
              <a:buAutoNum type="arabicPeriod" startAt="3"/>
            </a:pPr>
            <a:r>
              <a:rPr lang="en-US" dirty="0" smtClean="0"/>
              <a:t>Clouds were removed using a cloud mask created with the </a:t>
            </a:r>
            <a:r>
              <a:rPr lang="en-US" dirty="0" err="1" smtClean="0"/>
              <a:t>cf_mask_layer</a:t>
            </a:r>
            <a:r>
              <a:rPr lang="en-US" dirty="0" smtClean="0"/>
              <a:t> from the Landsat</a:t>
            </a:r>
            <a:r>
              <a:rPr lang="en-US" baseline="0" dirty="0" smtClean="0"/>
              <a:t> CDR data download.  Pixels of value 2 and 4 were Reclassified as “</a:t>
            </a:r>
            <a:r>
              <a:rPr lang="en-US" baseline="0" dirty="0" err="1" smtClean="0"/>
              <a:t>NoData</a:t>
            </a:r>
            <a:r>
              <a:rPr lang="en-US" baseline="0" dirty="0" smtClean="0"/>
              <a:t>”.  All other pixels were reclassified to “1”.  This mask was applied to the water-only bands, and the result was an image with land pixels and cloud pixels removed.</a:t>
            </a:r>
            <a:r>
              <a:rPr lang="en-US" dirty="0" smtClean="0"/>
              <a:t>  </a:t>
            </a:r>
          </a:p>
          <a:p>
            <a:pPr marL="228600" indent="-228600">
              <a:buAutoNum type="arabicPeriod" startAt="3"/>
            </a:pPr>
            <a:r>
              <a:rPr lang="en-US" dirty="0" smtClean="0"/>
              <a:t>We</a:t>
            </a:r>
            <a:r>
              <a:rPr lang="en-US" baseline="0" dirty="0" smtClean="0"/>
              <a:t> imported the in-situ data into ArcMap and used the points of the in-situ as the reference shape file for extracting the pixel values of the Landsat data.</a:t>
            </a:r>
          </a:p>
          <a:p>
            <a:pPr marL="228600" indent="-228600">
              <a:buAutoNum type="arabicPeriod" startAt="3"/>
            </a:pPr>
            <a:r>
              <a:rPr lang="en-US" baseline="0" dirty="0" smtClean="0"/>
              <a:t>Once the pixel values were extracted, they were saved to a .csv that also included the in-situ </a:t>
            </a:r>
            <a:r>
              <a:rPr lang="en-US" baseline="0" dirty="0" err="1" smtClean="0"/>
              <a:t>chl</a:t>
            </a:r>
            <a:r>
              <a:rPr lang="en-US" baseline="0" dirty="0" smtClean="0"/>
              <a:t> measurements.</a:t>
            </a:r>
          </a:p>
          <a:p>
            <a:pPr marL="228600" indent="-228600">
              <a:buAutoNum type="arabicPeriod" startAt="3"/>
            </a:pPr>
            <a:r>
              <a:rPr lang="en-US" baseline="0" dirty="0" smtClean="0"/>
              <a:t>This .csv was imported into R, where the data was plotted on a scatter plot.  Linear and nonlinear regression models were run to find a best fit equation.  </a:t>
            </a:r>
          </a:p>
          <a:p>
            <a:pPr marL="228600" indent="-228600">
              <a:buAutoNum type="arabicPeriod" startAt="3"/>
            </a:pPr>
            <a:r>
              <a:rPr lang="en-US" baseline="0" dirty="0" smtClean="0"/>
              <a:t>The equation was used in the python tool to create a map of chlorophyll concentration.</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2550615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11/16/2015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6"/>
          </p:nvPr>
        </p:nvSpPr>
        <p:spPr>
          <a:xfrm>
            <a:off x="500743" y="3911455"/>
            <a:ext cx="8055428" cy="780288"/>
          </a:xfrm>
        </p:spPr>
        <p:txBody>
          <a:bodyPr>
            <a:noAutofit/>
          </a:bodyPr>
          <a:lstStyle/>
          <a:p>
            <a:pPr algn="ctr"/>
            <a:r>
              <a:rPr lang="en-US" dirty="0" smtClean="0">
                <a:solidFill>
                  <a:schemeClr val="tx1">
                    <a:lumMod val="50000"/>
                  </a:schemeClr>
                </a:solidFill>
              </a:rPr>
              <a:t>Utilizing NASA </a:t>
            </a:r>
            <a:r>
              <a:rPr lang="en-US" dirty="0">
                <a:solidFill>
                  <a:schemeClr val="tx1">
                    <a:lumMod val="50000"/>
                  </a:schemeClr>
                </a:solidFill>
              </a:rPr>
              <a:t>E</a:t>
            </a:r>
            <a:r>
              <a:rPr lang="en-US" dirty="0" smtClean="0">
                <a:solidFill>
                  <a:schemeClr val="tx1">
                    <a:lumMod val="50000"/>
                  </a:schemeClr>
                </a:solidFill>
              </a:rPr>
              <a:t>arth Observations to </a:t>
            </a:r>
          </a:p>
          <a:p>
            <a:pPr algn="ctr"/>
            <a:r>
              <a:rPr lang="en-US" dirty="0" smtClean="0">
                <a:solidFill>
                  <a:schemeClr val="tx1">
                    <a:lumMod val="50000"/>
                  </a:schemeClr>
                </a:solidFill>
              </a:rPr>
              <a:t>Identify Harmful Algal Blooms in the Chesapeake Bay</a:t>
            </a:r>
            <a:endParaRPr lang="en-US" dirty="0">
              <a:solidFill>
                <a:schemeClr val="tx1">
                  <a:lumMod val="50000"/>
                </a:schemeClr>
              </a:solidFill>
            </a:endParaRPr>
          </a:p>
        </p:txBody>
      </p:sp>
      <p:sp>
        <p:nvSpPr>
          <p:cNvPr id="7" name="Text Placeholder 6"/>
          <p:cNvSpPr>
            <a:spLocks noGrp="1"/>
          </p:cNvSpPr>
          <p:nvPr>
            <p:ph type="body" sz="quarter" idx="15"/>
          </p:nvPr>
        </p:nvSpPr>
        <p:spPr/>
        <p:txBody>
          <a:bodyPr/>
          <a:lstStyle/>
          <a:p>
            <a:r>
              <a:rPr lang="en-US" dirty="0" smtClean="0">
                <a:solidFill>
                  <a:schemeClr val="tx1">
                    <a:lumMod val="50000"/>
                  </a:schemeClr>
                </a:solidFill>
              </a:rPr>
              <a:t>Tyler Rhodes</a:t>
            </a:r>
            <a:endParaRPr lang="en-US" dirty="0">
              <a:solidFill>
                <a:schemeClr val="tx1">
                  <a:lumMod val="50000"/>
                </a:schemeClr>
              </a:solidFill>
            </a:endParaRPr>
          </a:p>
        </p:txBody>
      </p:sp>
      <p:sp>
        <p:nvSpPr>
          <p:cNvPr id="6" name="Text Placeholder 5"/>
          <p:cNvSpPr>
            <a:spLocks noGrp="1"/>
          </p:cNvSpPr>
          <p:nvPr>
            <p:ph type="body" sz="quarter" idx="14"/>
          </p:nvPr>
        </p:nvSpPr>
        <p:spPr/>
        <p:txBody>
          <a:bodyPr/>
          <a:lstStyle/>
          <a:p>
            <a:r>
              <a:rPr lang="en-US" dirty="0" smtClean="0">
                <a:solidFill>
                  <a:schemeClr val="tx1">
                    <a:lumMod val="50000"/>
                  </a:schemeClr>
                </a:solidFill>
              </a:rPr>
              <a:t>Jessica Jozwik</a:t>
            </a:r>
            <a:endParaRPr lang="en-US" dirty="0">
              <a:solidFill>
                <a:schemeClr val="tx1">
                  <a:lumMod val="50000"/>
                </a:schemeClr>
              </a:solidFill>
            </a:endParaRPr>
          </a:p>
        </p:txBody>
      </p:sp>
      <p:sp>
        <p:nvSpPr>
          <p:cNvPr id="5" name="Text Placeholder 4"/>
          <p:cNvSpPr>
            <a:spLocks noGrp="1"/>
          </p:cNvSpPr>
          <p:nvPr>
            <p:ph type="body" sz="quarter" idx="13"/>
          </p:nvPr>
        </p:nvSpPr>
        <p:spPr/>
        <p:txBody>
          <a:bodyPr/>
          <a:lstStyle/>
          <a:p>
            <a:r>
              <a:rPr lang="en-US" dirty="0" smtClean="0">
                <a:solidFill>
                  <a:schemeClr val="tx1">
                    <a:lumMod val="50000"/>
                  </a:schemeClr>
                </a:solidFill>
              </a:rPr>
              <a:t>Jakub </a:t>
            </a:r>
            <a:r>
              <a:rPr lang="en-US" dirty="0" err="1" smtClean="0">
                <a:solidFill>
                  <a:schemeClr val="tx1">
                    <a:lumMod val="50000"/>
                  </a:schemeClr>
                </a:solidFill>
              </a:rPr>
              <a:t>Blach</a:t>
            </a:r>
            <a:endParaRPr lang="en-US" dirty="0">
              <a:solidFill>
                <a:schemeClr val="tx1">
                  <a:lumMod val="50000"/>
                </a:schemeClr>
              </a:solidFill>
            </a:endParaRPr>
          </a:p>
        </p:txBody>
      </p:sp>
      <p:sp>
        <p:nvSpPr>
          <p:cNvPr id="4" name="Text Placeholder 3"/>
          <p:cNvSpPr>
            <a:spLocks noGrp="1"/>
          </p:cNvSpPr>
          <p:nvPr>
            <p:ph type="body" sz="quarter" idx="12"/>
          </p:nvPr>
        </p:nvSpPr>
        <p:spPr/>
        <p:txBody>
          <a:bodyPr/>
          <a:lstStyle/>
          <a:p>
            <a:r>
              <a:rPr lang="en-US" dirty="0" smtClean="0">
                <a:solidFill>
                  <a:schemeClr val="tx1">
                    <a:lumMod val="50000"/>
                  </a:schemeClr>
                </a:solidFill>
              </a:rPr>
              <a:t>Zachary Tate</a:t>
            </a:r>
            <a:endParaRPr lang="en-US" dirty="0">
              <a:solidFill>
                <a:schemeClr val="tx1">
                  <a:lumMod val="50000"/>
                </a:schemeClr>
              </a:solidFill>
            </a:endParaRPr>
          </a:p>
        </p:txBody>
      </p:sp>
      <p:sp>
        <p:nvSpPr>
          <p:cNvPr id="3" name="Text Placeholder 2"/>
          <p:cNvSpPr>
            <a:spLocks noGrp="1"/>
          </p:cNvSpPr>
          <p:nvPr>
            <p:ph type="body" sz="quarter" idx="11"/>
          </p:nvPr>
        </p:nvSpPr>
        <p:spPr/>
        <p:txBody>
          <a:bodyPr/>
          <a:lstStyle/>
          <a:p>
            <a:r>
              <a:rPr lang="en-US" dirty="0" err="1" smtClean="0">
                <a:solidFill>
                  <a:schemeClr val="tx1">
                    <a:lumMod val="50000"/>
                  </a:schemeClr>
                </a:solidFill>
              </a:rPr>
              <a:t>Arika</a:t>
            </a:r>
            <a:r>
              <a:rPr lang="en-US" dirty="0" smtClean="0">
                <a:solidFill>
                  <a:schemeClr val="tx1">
                    <a:lumMod val="50000"/>
                  </a:schemeClr>
                </a:solidFill>
              </a:rPr>
              <a:t> Egan (Project Lead)</a:t>
            </a:r>
            <a:endParaRPr lang="en-US" dirty="0">
              <a:solidFill>
                <a:schemeClr val="tx1">
                  <a:lumMod val="50000"/>
                </a:schemeClr>
              </a:solidFill>
            </a:endParaRPr>
          </a:p>
        </p:txBody>
      </p:sp>
      <p:sp>
        <p:nvSpPr>
          <p:cNvPr id="2" name="Text Placeholder 1"/>
          <p:cNvSpPr>
            <a:spLocks noGrp="1"/>
          </p:cNvSpPr>
          <p:nvPr>
            <p:ph type="body" sz="quarter" idx="10"/>
          </p:nvPr>
        </p:nvSpPr>
        <p:spPr/>
        <p:txBody>
          <a:bodyPr/>
          <a:lstStyle/>
          <a:p>
            <a:r>
              <a:rPr lang="en-US" dirty="0" smtClean="0"/>
              <a:t>Virginia Water Resources II</a:t>
            </a:r>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2026203" y="303540"/>
            <a:ext cx="5699087" cy="1444752"/>
          </a:xfrm>
        </p:spPr>
        <p:txBody>
          <a:bodyPr>
            <a:normAutofit/>
          </a:bodyPr>
          <a:lstStyle/>
          <a:p>
            <a:r>
              <a:rPr lang="en-US" sz="6000" b="1" dirty="0" smtClean="0">
                <a:solidFill>
                  <a:schemeClr val="accent1"/>
                </a:solidFill>
              </a:rPr>
              <a:t>First Method</a:t>
            </a:r>
            <a:endParaRPr lang="en-US" sz="6000" b="1" dirty="0">
              <a:solidFill>
                <a:schemeClr val="accent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061" y="1544728"/>
            <a:ext cx="4327891" cy="3593170"/>
          </a:xfrm>
          <a:prstGeom prst="rect">
            <a:avLst/>
          </a:prstGeom>
        </p:spPr>
      </p:pic>
      <p:sp>
        <p:nvSpPr>
          <p:cNvPr id="4" name="TextBox 3"/>
          <p:cNvSpPr txBox="1"/>
          <p:nvPr/>
        </p:nvSpPr>
        <p:spPr>
          <a:xfrm>
            <a:off x="103516" y="3933645"/>
            <a:ext cx="2169556" cy="400110"/>
          </a:xfrm>
          <a:prstGeom prst="rect">
            <a:avLst/>
          </a:prstGeom>
          <a:noFill/>
        </p:spPr>
        <p:txBody>
          <a:bodyPr wrap="square" rtlCol="0">
            <a:spAutoFit/>
          </a:bodyPr>
          <a:lstStyle/>
          <a:p>
            <a:r>
              <a:rPr lang="en-US" sz="2000" dirty="0" smtClean="0"/>
              <a:t>Lower York River</a:t>
            </a:r>
            <a:endParaRPr lang="en-US" sz="2000" dirty="0"/>
          </a:p>
        </p:txBody>
      </p:sp>
      <p:sp>
        <p:nvSpPr>
          <p:cNvPr id="5" name="Oval 4"/>
          <p:cNvSpPr/>
          <p:nvPr/>
        </p:nvSpPr>
        <p:spPr>
          <a:xfrm>
            <a:off x="2868780" y="3356567"/>
            <a:ext cx="346145" cy="341417"/>
          </a:xfrm>
          <a:prstGeom prst="ellipse">
            <a:avLst/>
          </a:prstGeom>
          <a:noFill/>
          <a:ln w="38100">
            <a:solidFill>
              <a:srgbClr val="822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84039" y="2865499"/>
            <a:ext cx="346145" cy="341417"/>
          </a:xfrm>
          <a:prstGeom prst="ellipse">
            <a:avLst/>
          </a:prstGeom>
          <a:noFill/>
          <a:ln w="38100">
            <a:solidFill>
              <a:srgbClr val="822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955022" y="4036969"/>
            <a:ext cx="346145" cy="341417"/>
          </a:xfrm>
          <a:prstGeom prst="ellipse">
            <a:avLst/>
          </a:prstGeom>
          <a:noFill/>
          <a:ln w="38100">
            <a:solidFill>
              <a:srgbClr val="822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DEVELOP4\Desktop\landsat\trial\R graphs\l43chl.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6991" y="1567388"/>
            <a:ext cx="4417009" cy="441043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61061" y="5505496"/>
            <a:ext cx="7934068" cy="733534"/>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smtClean="0">
                <a:solidFill>
                  <a:schemeClr val="tx1">
                    <a:lumMod val="50000"/>
                  </a:schemeClr>
                </a:solidFill>
              </a:rPr>
              <a:t>VIMS and Landsat data inconsistent</a:t>
            </a:r>
            <a:endParaRPr lang="en-US" sz="2000" dirty="0">
              <a:solidFill>
                <a:schemeClr val="tx1">
                  <a:lumMod val="50000"/>
                </a:schemeClr>
              </a:solidFill>
            </a:endParaRPr>
          </a:p>
          <a:p>
            <a:pPr marL="342900" indent="-342900">
              <a:spcBef>
                <a:spcPts val="200"/>
              </a:spcBef>
              <a:buClr>
                <a:schemeClr val="accent1"/>
              </a:buClr>
              <a:buFont typeface="Webdings" panose="05030102010509060703" pitchFamily="18" charset="2"/>
              <a:buChar char="4"/>
            </a:pPr>
            <a:r>
              <a:rPr lang="en-US" sz="2000" dirty="0" smtClean="0">
                <a:solidFill>
                  <a:schemeClr val="tx1">
                    <a:lumMod val="50000"/>
                  </a:schemeClr>
                </a:solidFill>
              </a:rPr>
              <a:t>Attempted to trim bad data values</a:t>
            </a:r>
            <a:endParaRPr lang="en-US" sz="2000" dirty="0">
              <a:solidFill>
                <a:schemeClr val="tx1">
                  <a:lumMod val="50000"/>
                </a:schemeClr>
              </a:solidFill>
            </a:endParaRPr>
          </a:p>
        </p:txBody>
      </p:sp>
    </p:spTree>
    <p:extLst>
      <p:ext uri="{BB962C8B-B14F-4D97-AF65-F5344CB8AC3E}">
        <p14:creationId xmlns:p14="http://schemas.microsoft.com/office/powerpoint/2010/main" val="267327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2026203" y="303540"/>
            <a:ext cx="5699087" cy="1444752"/>
          </a:xfrm>
        </p:spPr>
        <p:txBody>
          <a:bodyPr>
            <a:normAutofit/>
          </a:bodyPr>
          <a:lstStyle/>
          <a:p>
            <a:r>
              <a:rPr lang="en-US" sz="6000" b="1" dirty="0" smtClean="0">
                <a:solidFill>
                  <a:schemeClr val="accent1"/>
                </a:solidFill>
              </a:rPr>
              <a:t>First Method</a:t>
            </a:r>
            <a:endParaRPr lang="en-US" sz="6000" b="1" dirty="0">
              <a:solidFill>
                <a:schemeClr val="accent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809810756"/>
              </p:ext>
            </p:extLst>
          </p:nvPr>
        </p:nvGraphicFramePr>
        <p:xfrm>
          <a:off x="91933" y="1965463"/>
          <a:ext cx="8893040" cy="2601510"/>
        </p:xfrm>
        <a:graphic>
          <a:graphicData uri="http://schemas.openxmlformats.org/drawingml/2006/table">
            <a:tbl>
              <a:tblPr>
                <a:tableStyleId>{5C22544A-7EE6-4342-B048-85BDC9FD1C3A}</a:tableStyleId>
              </a:tblPr>
              <a:tblGrid>
                <a:gridCol w="2899745"/>
                <a:gridCol w="646044"/>
                <a:gridCol w="695739"/>
                <a:gridCol w="258417"/>
                <a:gridCol w="2938369"/>
                <a:gridCol w="658744"/>
                <a:gridCol w="795982"/>
              </a:tblGrid>
              <a:tr h="219075">
                <a:tc>
                  <a:txBody>
                    <a:bodyPr/>
                    <a:lstStyle/>
                    <a:p>
                      <a:pPr algn="l" fontAlgn="b"/>
                      <a:r>
                        <a:rPr lang="en-US" sz="1100" u="none" strike="noStrike" dirty="0">
                          <a:effectLst/>
                        </a:rPr>
                        <a:t>Formula</a:t>
                      </a:r>
                      <a:endParaRPr lang="en-US" sz="1100" b="0" i="0" u="none" strike="noStrike" dirty="0">
                        <a:solidFill>
                          <a:srgbClr val="000000"/>
                        </a:solidFill>
                        <a:effectLst/>
                        <a:latin typeface="Calibri"/>
                      </a:endParaRPr>
                    </a:p>
                  </a:txBody>
                  <a:tcPr marL="9128" marR="9128" marT="9128" marB="0" anchor="b"/>
                </a:tc>
                <a:tc>
                  <a:txBody>
                    <a:bodyPr/>
                    <a:lstStyle/>
                    <a:p>
                      <a:pPr algn="l" fontAlgn="b"/>
                      <a:r>
                        <a:rPr lang="en-US" sz="1100" u="none" strike="noStrike">
                          <a:effectLst/>
                        </a:rPr>
                        <a:t>R</a:t>
                      </a:r>
                      <a:r>
                        <a:rPr lang="en-US" sz="1100" u="none" strike="noStrike" baseline="30000">
                          <a:effectLst/>
                        </a:rPr>
                        <a:t>2</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Adj R</a:t>
                      </a:r>
                      <a:r>
                        <a:rPr lang="en-US" sz="1100" u="none" strike="noStrike" baseline="30000">
                          <a:effectLst/>
                        </a:rPr>
                        <a:t>2</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formula</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R</a:t>
                      </a:r>
                      <a:r>
                        <a:rPr lang="en-US" sz="1100" u="none" strike="noStrike" baseline="30000">
                          <a:effectLst/>
                        </a:rPr>
                        <a:t>2</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Adj R</a:t>
                      </a:r>
                      <a:r>
                        <a:rPr lang="en-US" sz="1100" u="none" strike="noStrike" baseline="30000">
                          <a:effectLst/>
                        </a:rPr>
                        <a:t>2</a:t>
                      </a:r>
                      <a:endParaRPr lang="en-US" sz="1100" b="0" i="0" u="none" strike="noStrike">
                        <a:solidFill>
                          <a:srgbClr val="000000"/>
                        </a:solidFill>
                        <a:effectLst/>
                        <a:latin typeface="Calibri"/>
                      </a:endParaRPr>
                    </a:p>
                  </a:txBody>
                  <a:tcPr marL="9128" marR="9128" marT="9128" marB="0" anchor="b"/>
                </a:tc>
              </a:tr>
              <a:tr h="191691">
                <a:tc>
                  <a:txBody>
                    <a:bodyPr/>
                    <a:lstStyle/>
                    <a:p>
                      <a:pPr algn="l" fontAlgn="b"/>
                      <a:r>
                        <a:rPr lang="en-US" sz="1100" u="none" strike="noStrike">
                          <a:effectLst/>
                        </a:rPr>
                        <a:t>~exp(b1/b2) +b1+ b2+ b3+b4</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0.1868</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0.1855</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 b3+b4</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0.1889</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0.1877</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 b3+b5</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0.1796</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0.1783</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 b3+b5</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0.1884</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0.1871</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 b3+b6</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0.1613</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0.16</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 b3+b6</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0.1905</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0.1892</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 b3+b7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0.1621</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0.1608</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 b3+b7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0.1902</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0.189</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b2+b3+b4+b5</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0.1872</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0.1857</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b2+b3+b4+b5</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0.1893</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0.1878</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b2+b3+b4+b6</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0.1878</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0.1863</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b2+b3+b4+b6</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0.1909</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0.1895</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b2+b3+b4+b7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0.1877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0.1863</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b2+b3+b4+b7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0.1907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0.1892</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b2+b3+b4+b5+b6</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0.1959</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0.1942</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b2+b3+b4+b5+b6</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0.2011</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0.1994</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b2+b3+b4+b5+b7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0.1962</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0.1945</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b2+b3+b4+b5+b7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0.2009</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0.1992</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 b3+b4+b5+b6+b7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0.1968</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0.1949</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dirty="0">
                          <a:effectLst/>
                        </a:rPr>
                        <a:t>~</a:t>
                      </a:r>
                      <a:r>
                        <a:rPr lang="en-US" sz="1100" u="none" strike="noStrike" dirty="0" err="1">
                          <a:effectLst/>
                        </a:rPr>
                        <a:t>exp</a:t>
                      </a:r>
                      <a:r>
                        <a:rPr lang="en-US" sz="1100" u="none" strike="noStrike" dirty="0">
                          <a:effectLst/>
                        </a:rPr>
                        <a:t>(b4/b3) +b1+ b2+ b3+b4+b5+b6+b7</a:t>
                      </a:r>
                      <a:endParaRPr lang="en-US" sz="1100" b="0" i="0" u="none" strike="noStrike" dirty="0">
                        <a:solidFill>
                          <a:srgbClr val="000000"/>
                        </a:solidFill>
                        <a:effectLst/>
                        <a:latin typeface="Calibri"/>
                      </a:endParaRPr>
                    </a:p>
                  </a:txBody>
                  <a:tcPr marL="9128" marR="9128" marT="9128" marB="0" anchor="b">
                    <a:solidFill>
                      <a:srgbClr val="FFFF00"/>
                    </a:solidFill>
                  </a:tcPr>
                </a:tc>
                <a:tc>
                  <a:txBody>
                    <a:bodyPr/>
                    <a:lstStyle/>
                    <a:p>
                      <a:pPr algn="r" fontAlgn="b"/>
                      <a:r>
                        <a:rPr lang="en-US" sz="1100" u="none" strike="noStrike" dirty="0">
                          <a:effectLst/>
                        </a:rPr>
                        <a:t>0.202</a:t>
                      </a:r>
                      <a:endParaRPr lang="en-US" sz="1100" b="0" i="0" u="none" strike="noStrike" dirty="0">
                        <a:solidFill>
                          <a:srgbClr val="000000"/>
                        </a:solidFill>
                        <a:effectLst/>
                        <a:latin typeface="Calibri"/>
                      </a:endParaRPr>
                    </a:p>
                  </a:txBody>
                  <a:tcPr marL="9128" marR="9128" marT="9128" marB="0" anchor="b">
                    <a:solidFill>
                      <a:srgbClr val="FFFF00"/>
                    </a:solidFill>
                  </a:tcPr>
                </a:tc>
                <a:tc>
                  <a:txBody>
                    <a:bodyPr/>
                    <a:lstStyle/>
                    <a:p>
                      <a:pPr algn="r" fontAlgn="b"/>
                      <a:r>
                        <a:rPr lang="en-US" sz="1100" u="none" strike="noStrike" dirty="0">
                          <a:effectLst/>
                        </a:rPr>
                        <a:t>0.2</a:t>
                      </a:r>
                      <a:endParaRPr lang="en-US" sz="1100" b="0" i="0" u="none" strike="noStrike" dirty="0">
                        <a:solidFill>
                          <a:srgbClr val="000000"/>
                        </a:solidFill>
                        <a:effectLst/>
                        <a:latin typeface="Calibri"/>
                      </a:endParaRPr>
                    </a:p>
                  </a:txBody>
                  <a:tcPr marL="9128" marR="9128" marT="9128" marB="0" anchor="b">
                    <a:solidFill>
                      <a:srgbClr val="FFFF00"/>
                    </a:solidFill>
                  </a:tcPr>
                </a:tc>
              </a:tr>
            </a:tbl>
          </a:graphicData>
        </a:graphic>
      </p:graphicFrame>
    </p:spTree>
    <p:extLst>
      <p:ext uri="{BB962C8B-B14F-4D97-AF65-F5344CB8AC3E}">
        <p14:creationId xmlns:p14="http://schemas.microsoft.com/office/powerpoint/2010/main" val="3816467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42566"/>
          <a:stretch/>
        </p:blipFill>
        <p:spPr>
          <a:xfrm>
            <a:off x="0" y="4534550"/>
            <a:ext cx="9144000" cy="2222510"/>
          </a:xfrm>
          <a:prstGeom prst="rect">
            <a:avLst/>
          </a:prstGeom>
        </p:spPr>
      </p:pic>
      <p:sp>
        <p:nvSpPr>
          <p:cNvPr id="12" name="Text Placeholder 11"/>
          <p:cNvSpPr>
            <a:spLocks noGrp="1"/>
          </p:cNvSpPr>
          <p:nvPr>
            <p:ph type="body" sz="quarter" idx="11"/>
          </p:nvPr>
        </p:nvSpPr>
        <p:spPr>
          <a:xfrm>
            <a:off x="2026203" y="303540"/>
            <a:ext cx="5699087" cy="1444752"/>
          </a:xfrm>
        </p:spPr>
        <p:txBody>
          <a:bodyPr>
            <a:normAutofit/>
          </a:bodyPr>
          <a:lstStyle/>
          <a:p>
            <a:r>
              <a:rPr lang="en-US" sz="6000" b="1" dirty="0" smtClean="0">
                <a:solidFill>
                  <a:schemeClr val="accent1"/>
                </a:solidFill>
              </a:rPr>
              <a:t>Methodology</a:t>
            </a:r>
            <a:endParaRPr lang="en-US" sz="6000" b="1" dirty="0">
              <a:solidFill>
                <a:schemeClr val="accent1"/>
              </a:solidFill>
            </a:endParaRPr>
          </a:p>
        </p:txBody>
      </p:sp>
      <p:sp>
        <p:nvSpPr>
          <p:cNvPr id="13" name="Rectangle 12"/>
          <p:cNvSpPr/>
          <p:nvPr/>
        </p:nvSpPr>
        <p:spPr>
          <a:xfrm>
            <a:off x="338445" y="1543988"/>
            <a:ext cx="8330541" cy="2682786"/>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smtClean="0">
                <a:solidFill>
                  <a:schemeClr val="tx1">
                    <a:lumMod val="50000"/>
                  </a:schemeClr>
                </a:solidFill>
              </a:rPr>
              <a:t>New method created utilizing band compositions</a:t>
            </a:r>
          </a:p>
          <a:p>
            <a:pPr marL="800100" lvl="1" indent="-342900">
              <a:spcBef>
                <a:spcPts val="200"/>
              </a:spcBef>
              <a:buClr>
                <a:schemeClr val="accent1"/>
              </a:buClr>
              <a:buFont typeface="Webdings" panose="05030102010509060703" pitchFamily="18" charset="2"/>
              <a:buChar char="4"/>
            </a:pPr>
            <a:r>
              <a:rPr lang="en-US" sz="2000" dirty="0" smtClean="0">
                <a:solidFill>
                  <a:schemeClr val="tx1">
                    <a:lumMod val="50000"/>
                  </a:schemeClr>
                </a:solidFill>
              </a:rPr>
              <a:t>Landsat bands 5, 4, and 3 to make chlorophyll composition</a:t>
            </a:r>
          </a:p>
          <a:p>
            <a:pPr marL="800100" lvl="1" indent="-342900">
              <a:spcBef>
                <a:spcPts val="200"/>
              </a:spcBef>
              <a:buClr>
                <a:schemeClr val="accent1"/>
              </a:buClr>
              <a:buFont typeface="Webdings" panose="05030102010509060703" pitchFamily="18" charset="2"/>
              <a:buChar char="4"/>
            </a:pPr>
            <a:r>
              <a:rPr lang="en-US" sz="2000" dirty="0" smtClean="0">
                <a:solidFill>
                  <a:schemeClr val="tx1">
                    <a:lumMod val="50000"/>
                  </a:schemeClr>
                </a:solidFill>
              </a:rPr>
              <a:t>Landsat bands 4, and 3 to make Normalized Difference Vegetation Index (NDVI) composition</a:t>
            </a:r>
          </a:p>
          <a:p>
            <a:pPr marL="342900" indent="-342900">
              <a:spcBef>
                <a:spcPts val="200"/>
              </a:spcBef>
              <a:buClr>
                <a:schemeClr val="accent1"/>
              </a:buClr>
              <a:buFont typeface="Webdings" panose="05030102010509060703" pitchFamily="18" charset="2"/>
              <a:buChar char="4"/>
            </a:pPr>
            <a:r>
              <a:rPr lang="en-US" sz="2000" dirty="0" smtClean="0">
                <a:solidFill>
                  <a:schemeClr val="tx1">
                    <a:lumMod val="50000"/>
                  </a:schemeClr>
                </a:solidFill>
              </a:rPr>
              <a:t>Stretches created in ArcMap for each image and various regions</a:t>
            </a:r>
          </a:p>
          <a:p>
            <a:pPr marL="800100" lvl="1" indent="-342900">
              <a:spcBef>
                <a:spcPts val="200"/>
              </a:spcBef>
              <a:buClr>
                <a:schemeClr val="accent1"/>
              </a:buClr>
              <a:buFont typeface="Webdings" panose="05030102010509060703" pitchFamily="18" charset="2"/>
              <a:buChar char="4"/>
            </a:pPr>
            <a:r>
              <a:rPr lang="en-US" sz="2000" dirty="0" smtClean="0">
                <a:solidFill>
                  <a:schemeClr val="tx1">
                    <a:lumMod val="50000"/>
                  </a:schemeClr>
                </a:solidFill>
              </a:rPr>
              <a:t>Lower York, Lower James, upper Chesapeake</a:t>
            </a:r>
          </a:p>
          <a:p>
            <a:pPr marL="800100" lvl="1" indent="-342900">
              <a:spcBef>
                <a:spcPts val="200"/>
              </a:spcBef>
              <a:buClr>
                <a:schemeClr val="accent1"/>
              </a:buClr>
              <a:buFont typeface="Webdings" panose="05030102010509060703" pitchFamily="18" charset="2"/>
              <a:buChar char="4"/>
            </a:pPr>
            <a:r>
              <a:rPr lang="en-US" sz="2000" dirty="0" smtClean="0">
                <a:solidFill>
                  <a:schemeClr val="tx1">
                    <a:lumMod val="50000"/>
                  </a:schemeClr>
                </a:solidFill>
              </a:rPr>
              <a:t>Saved as .xml files</a:t>
            </a:r>
            <a:endParaRPr lang="en-US" sz="2000" dirty="0">
              <a:solidFill>
                <a:schemeClr val="tx1">
                  <a:lumMod val="50000"/>
                </a:schemeClr>
              </a:solidFill>
            </a:endParaRPr>
          </a:p>
        </p:txBody>
      </p:sp>
    </p:spTree>
    <p:extLst>
      <p:ext uri="{BB962C8B-B14F-4D97-AF65-F5344CB8AC3E}">
        <p14:creationId xmlns:p14="http://schemas.microsoft.com/office/powerpoint/2010/main" val="3689236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2026203" y="303540"/>
            <a:ext cx="5699087" cy="1080483"/>
          </a:xfrm>
        </p:spPr>
        <p:txBody>
          <a:bodyPr>
            <a:normAutofit/>
          </a:bodyPr>
          <a:lstStyle/>
          <a:p>
            <a:r>
              <a:rPr lang="en-US" sz="6000" b="1" dirty="0" smtClean="0">
                <a:solidFill>
                  <a:schemeClr val="accent1"/>
                </a:solidFill>
              </a:rPr>
              <a:t>Methodology</a:t>
            </a:r>
            <a:endParaRPr lang="en-US" sz="6000" b="1" dirty="0">
              <a:solidFill>
                <a:schemeClr val="accent1"/>
              </a:solidFill>
            </a:endParaRPr>
          </a:p>
        </p:txBody>
      </p:sp>
      <p:pic>
        <p:nvPicPr>
          <p:cNvPr id="3" name="Picture 2" descr="C:\Users\DEVELOP4\Desktop\landsat\Images\pres_band1ra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472" y="1805362"/>
            <a:ext cx="2207318" cy="18328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DEVELOP4\Desktop\landsat\Images\pres_b1waterclou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704" y="4589882"/>
            <a:ext cx="2207318" cy="18328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DEVELOP4\Desktop\landsat\Images\pres_bathmask_b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4906" y="1805362"/>
            <a:ext cx="2207318" cy="18328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DEVELOP4\Desktop\landsat\Images\pres_b1nobath.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03981" y="4589882"/>
            <a:ext cx="2207318" cy="18328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DEVELOP4\Desktop\landsat\Images\pres_b1withsedmas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08161" y="1805362"/>
            <a:ext cx="2207318" cy="18328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Users\DEVELOP4\Desktop\landsat\Images\pres_Sedremov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08161" y="4589883"/>
            <a:ext cx="2207318" cy="1832822"/>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1375131" y="3938142"/>
            <a:ext cx="0" cy="523641"/>
          </a:xfrm>
          <a:prstGeom prst="straightConnector1">
            <a:avLst/>
          </a:prstGeom>
          <a:ln w="762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507640" y="3956449"/>
            <a:ext cx="0" cy="523641"/>
          </a:xfrm>
          <a:prstGeom prst="straightConnector1">
            <a:avLst/>
          </a:prstGeom>
          <a:ln w="762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750645" y="3915924"/>
            <a:ext cx="0" cy="523641"/>
          </a:xfrm>
          <a:prstGeom prst="straightConnector1">
            <a:avLst/>
          </a:prstGeom>
          <a:ln w="762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80832" y="1293624"/>
            <a:ext cx="2388598" cy="523220"/>
          </a:xfrm>
          <a:prstGeom prst="rect">
            <a:avLst/>
          </a:prstGeom>
          <a:noFill/>
        </p:spPr>
        <p:txBody>
          <a:bodyPr wrap="square" rtlCol="0">
            <a:spAutoFit/>
          </a:bodyPr>
          <a:lstStyle/>
          <a:p>
            <a:r>
              <a:rPr lang="en-US" sz="1400" b="1" dirty="0" smtClean="0"/>
              <a:t>1. Land and cloud pixels are removed</a:t>
            </a:r>
            <a:endParaRPr lang="en-US" sz="1400" b="1" dirty="0"/>
          </a:p>
        </p:txBody>
      </p:sp>
      <p:sp>
        <p:nvSpPr>
          <p:cNvPr id="22" name="TextBox 21"/>
          <p:cNvSpPr txBox="1"/>
          <p:nvPr/>
        </p:nvSpPr>
        <p:spPr>
          <a:xfrm>
            <a:off x="3364906" y="1282142"/>
            <a:ext cx="2207318" cy="523220"/>
          </a:xfrm>
          <a:prstGeom prst="rect">
            <a:avLst/>
          </a:prstGeom>
          <a:noFill/>
        </p:spPr>
        <p:txBody>
          <a:bodyPr wrap="square" rtlCol="0">
            <a:spAutoFit/>
          </a:bodyPr>
          <a:lstStyle/>
          <a:p>
            <a:r>
              <a:rPr lang="en-US" sz="1400" b="1" dirty="0" smtClean="0"/>
              <a:t>2. Shallow (&lt;2m) pixels are removed</a:t>
            </a:r>
            <a:endParaRPr lang="en-US" sz="1400" b="1" dirty="0"/>
          </a:p>
        </p:txBody>
      </p:sp>
      <p:sp>
        <p:nvSpPr>
          <p:cNvPr id="23" name="TextBox 22"/>
          <p:cNvSpPr txBox="1"/>
          <p:nvPr/>
        </p:nvSpPr>
        <p:spPr>
          <a:xfrm>
            <a:off x="6305797" y="1282142"/>
            <a:ext cx="2755077" cy="523220"/>
          </a:xfrm>
          <a:prstGeom prst="rect">
            <a:avLst/>
          </a:prstGeom>
          <a:noFill/>
        </p:spPr>
        <p:txBody>
          <a:bodyPr wrap="square" rtlCol="0">
            <a:spAutoFit/>
          </a:bodyPr>
          <a:lstStyle/>
          <a:p>
            <a:r>
              <a:rPr lang="en-US" sz="1400" b="1" dirty="0" smtClean="0"/>
              <a:t>3. High sediment concentrations are removed</a:t>
            </a:r>
            <a:endParaRPr lang="en-US" sz="1400" b="1" dirty="0"/>
          </a:p>
        </p:txBody>
      </p:sp>
      <p:cxnSp>
        <p:nvCxnSpPr>
          <p:cNvPr id="25" name="Straight Arrow Connector 24"/>
          <p:cNvCxnSpPr/>
          <p:nvPr/>
        </p:nvCxnSpPr>
        <p:spPr>
          <a:xfrm flipV="1">
            <a:off x="2359244" y="3638185"/>
            <a:ext cx="601653" cy="996980"/>
          </a:xfrm>
          <a:prstGeom prst="straightConnector1">
            <a:avLst/>
          </a:prstGeom>
          <a:ln w="571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572224" y="3457959"/>
            <a:ext cx="601653" cy="996980"/>
          </a:xfrm>
          <a:prstGeom prst="straightConnector1">
            <a:avLst/>
          </a:prstGeom>
          <a:ln w="57150">
            <a:solidFill>
              <a:srgbClr val="0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113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87947" y="210985"/>
            <a:ext cx="7982712" cy="704088"/>
          </a:xfrm>
        </p:spPr>
        <p:txBody>
          <a:bodyPr/>
          <a:lstStyle/>
          <a:p>
            <a:pPr algn="ctr"/>
            <a:r>
              <a:rPr lang="en-US" sz="6000" dirty="0" smtClean="0"/>
              <a:t>Results</a:t>
            </a:r>
            <a:endParaRPr lang="en-US" dirty="0"/>
          </a:p>
        </p:txBody>
      </p:sp>
      <p:sp>
        <p:nvSpPr>
          <p:cNvPr id="12" name="Rectangle 11"/>
          <p:cNvSpPr/>
          <p:nvPr/>
        </p:nvSpPr>
        <p:spPr>
          <a:xfrm>
            <a:off x="136565" y="5484473"/>
            <a:ext cx="7201238" cy="707886"/>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smtClean="0">
                <a:solidFill>
                  <a:schemeClr val="tx1">
                    <a:lumMod val="50000"/>
                  </a:schemeClr>
                </a:solidFill>
              </a:rPr>
              <a:t>The final tool takes raw Landsat 8 data and produces two image composites used to identify chlorophyll.</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3563" t="26709" r="14017" b="25175"/>
          <a:stretch/>
        </p:blipFill>
        <p:spPr>
          <a:xfrm>
            <a:off x="4643251" y="1705122"/>
            <a:ext cx="4120738" cy="3543021"/>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9882" t="26162" r="12359" b="23345"/>
          <a:stretch/>
        </p:blipFill>
        <p:spPr>
          <a:xfrm>
            <a:off x="261257" y="1700187"/>
            <a:ext cx="4120738" cy="3462814"/>
          </a:xfrm>
          <a:prstGeom prst="rect">
            <a:avLst/>
          </a:prstGeom>
        </p:spPr>
      </p:pic>
    </p:spTree>
    <p:extLst>
      <p:ext uri="{BB962C8B-B14F-4D97-AF65-F5344CB8AC3E}">
        <p14:creationId xmlns:p14="http://schemas.microsoft.com/office/powerpoint/2010/main" val="827422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48776" y="306165"/>
            <a:ext cx="7982712" cy="704088"/>
          </a:xfrm>
        </p:spPr>
        <p:txBody>
          <a:bodyPr/>
          <a:lstStyle/>
          <a:p>
            <a:pPr algn="ctr"/>
            <a:r>
              <a:rPr lang="en-US" sz="6000" dirty="0" smtClean="0"/>
              <a:t>Conclusions</a:t>
            </a:r>
            <a:endParaRPr lang="en-US" dirty="0"/>
          </a:p>
        </p:txBody>
      </p:sp>
      <p:sp>
        <p:nvSpPr>
          <p:cNvPr id="8" name="Text Placeholder 7"/>
          <p:cNvSpPr>
            <a:spLocks noGrp="1"/>
          </p:cNvSpPr>
          <p:nvPr>
            <p:ph type="body" sz="quarter" idx="11"/>
          </p:nvPr>
        </p:nvSpPr>
        <p:spPr>
          <a:xfrm>
            <a:off x="576072" y="1438656"/>
            <a:ext cx="7982712" cy="948978"/>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smtClean="0">
                <a:solidFill>
                  <a:schemeClr val="tx1">
                    <a:lumMod val="50000"/>
                  </a:schemeClr>
                </a:solidFill>
              </a:rPr>
              <a:t>Raw Landsat 8 data is taken in by the python code</a:t>
            </a:r>
          </a:p>
          <a:p>
            <a:pPr marL="342900" indent="-342900">
              <a:spcBef>
                <a:spcPts val="200"/>
              </a:spcBef>
              <a:buClr>
                <a:schemeClr val="accent1"/>
              </a:buClr>
              <a:buFont typeface="Webdings" panose="05030102010509060703" pitchFamily="18" charset="2"/>
              <a:buChar char="4"/>
            </a:pPr>
            <a:r>
              <a:rPr lang="en-US" dirty="0" smtClean="0">
                <a:solidFill>
                  <a:schemeClr val="tx1">
                    <a:lumMod val="50000"/>
                  </a:schemeClr>
                </a:solidFill>
              </a:rPr>
              <a:t>Two final images are created with chlorophyll concentration gradients</a:t>
            </a:r>
            <a:endParaRPr lang="en-US" sz="2000" dirty="0" smtClean="0">
              <a:solidFill>
                <a:schemeClr val="tx1">
                  <a:lumMod val="50000"/>
                </a:schemeClr>
              </a:solidFill>
            </a:endParaRPr>
          </a:p>
        </p:txBody>
      </p:sp>
      <p:sp>
        <p:nvSpPr>
          <p:cNvPr id="6" name="TextBox 5"/>
          <p:cNvSpPr txBox="1"/>
          <p:nvPr/>
        </p:nvSpPr>
        <p:spPr>
          <a:xfrm>
            <a:off x="909556" y="6222211"/>
            <a:ext cx="2737872" cy="369332"/>
          </a:xfrm>
          <a:prstGeom prst="rect">
            <a:avLst/>
          </a:prstGeom>
          <a:noFill/>
        </p:spPr>
        <p:txBody>
          <a:bodyPr wrap="square" rtlCol="0">
            <a:spAutoFit/>
          </a:bodyPr>
          <a:lstStyle/>
          <a:p>
            <a:r>
              <a:rPr lang="en-US" dirty="0" smtClean="0">
                <a:solidFill>
                  <a:schemeClr val="tx1">
                    <a:lumMod val="50000"/>
                  </a:schemeClr>
                </a:solidFill>
              </a:rPr>
              <a:t>543 Color Composition</a:t>
            </a:r>
            <a:endParaRPr lang="en-US" dirty="0">
              <a:solidFill>
                <a:schemeClr val="tx1">
                  <a:lumMod val="50000"/>
                </a:schemeClr>
              </a:solidFill>
            </a:endParaRPr>
          </a:p>
        </p:txBody>
      </p:sp>
      <p:sp>
        <p:nvSpPr>
          <p:cNvPr id="10" name="TextBox 9"/>
          <p:cNvSpPr txBox="1"/>
          <p:nvPr/>
        </p:nvSpPr>
        <p:spPr>
          <a:xfrm>
            <a:off x="6433895" y="6238133"/>
            <a:ext cx="833196" cy="369332"/>
          </a:xfrm>
          <a:prstGeom prst="rect">
            <a:avLst/>
          </a:prstGeom>
          <a:noFill/>
        </p:spPr>
        <p:txBody>
          <a:bodyPr wrap="square" rtlCol="0">
            <a:spAutoFit/>
          </a:bodyPr>
          <a:lstStyle/>
          <a:p>
            <a:r>
              <a:rPr lang="en-US" dirty="0" smtClean="0">
                <a:solidFill>
                  <a:schemeClr val="tx1">
                    <a:lumMod val="50000"/>
                  </a:schemeClr>
                </a:solidFill>
              </a:rPr>
              <a:t>NDVI </a:t>
            </a:r>
            <a:endParaRPr lang="en-US" dirty="0">
              <a:solidFill>
                <a:schemeClr val="tx1">
                  <a:lumMod val="50000"/>
                </a:schemeClr>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8209" t="21766" r="8289" b="28234"/>
          <a:stretch/>
        </p:blipFill>
        <p:spPr>
          <a:xfrm>
            <a:off x="278282" y="2716423"/>
            <a:ext cx="4000419" cy="352171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8109" t="22194" r="7718" b="26454"/>
          <a:stretch/>
        </p:blipFill>
        <p:spPr>
          <a:xfrm>
            <a:off x="4885126" y="2679847"/>
            <a:ext cx="3930734" cy="3521710"/>
          </a:xfrm>
          <a:prstGeom prst="rect">
            <a:avLst/>
          </a:prstGeom>
        </p:spPr>
      </p:pic>
      <p:sp>
        <p:nvSpPr>
          <p:cNvPr id="5" name="TextBox 4"/>
          <p:cNvSpPr txBox="1"/>
          <p:nvPr/>
        </p:nvSpPr>
        <p:spPr>
          <a:xfrm>
            <a:off x="1116281" y="2945081"/>
            <a:ext cx="1531916" cy="646331"/>
          </a:xfrm>
          <a:prstGeom prst="rect">
            <a:avLst/>
          </a:prstGeom>
          <a:noFill/>
        </p:spPr>
        <p:txBody>
          <a:bodyPr wrap="square" rtlCol="0">
            <a:spAutoFit/>
          </a:bodyPr>
          <a:lstStyle/>
          <a:p>
            <a:r>
              <a:rPr lang="en-US" dirty="0" smtClean="0">
                <a:solidFill>
                  <a:schemeClr val="tx1">
                    <a:lumMod val="50000"/>
                  </a:schemeClr>
                </a:solidFill>
              </a:rPr>
              <a:t>Lower York River</a:t>
            </a:r>
          </a:p>
        </p:txBody>
      </p:sp>
      <p:sp>
        <p:nvSpPr>
          <p:cNvPr id="11" name="TextBox 10"/>
          <p:cNvSpPr txBox="1"/>
          <p:nvPr/>
        </p:nvSpPr>
        <p:spPr>
          <a:xfrm>
            <a:off x="5567959" y="2954978"/>
            <a:ext cx="1531916" cy="646331"/>
          </a:xfrm>
          <a:prstGeom prst="rect">
            <a:avLst/>
          </a:prstGeom>
          <a:noFill/>
        </p:spPr>
        <p:txBody>
          <a:bodyPr wrap="square" rtlCol="0">
            <a:spAutoFit/>
          </a:bodyPr>
          <a:lstStyle/>
          <a:p>
            <a:r>
              <a:rPr lang="en-US" dirty="0" smtClean="0">
                <a:solidFill>
                  <a:schemeClr val="tx1">
                    <a:lumMod val="50000"/>
                  </a:schemeClr>
                </a:solidFill>
              </a:rPr>
              <a:t>Lower York River</a:t>
            </a:r>
          </a:p>
        </p:txBody>
      </p:sp>
    </p:spTree>
    <p:extLst>
      <p:ext uri="{BB962C8B-B14F-4D97-AF65-F5344CB8AC3E}">
        <p14:creationId xmlns:p14="http://schemas.microsoft.com/office/powerpoint/2010/main" val="4070695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884570" y="455704"/>
            <a:ext cx="5195428" cy="873430"/>
          </a:xfrm>
        </p:spPr>
        <p:txBody>
          <a:bodyPr>
            <a:noAutofit/>
          </a:bodyPr>
          <a:lstStyle/>
          <a:p>
            <a:r>
              <a:rPr lang="en-US" sz="6000" dirty="0" smtClean="0"/>
              <a:t>Uncertainties </a:t>
            </a:r>
            <a:endParaRPr lang="en-US" sz="6000" dirty="0"/>
          </a:p>
        </p:txBody>
      </p:sp>
      <p:sp>
        <p:nvSpPr>
          <p:cNvPr id="6" name="Rectangle 5"/>
          <p:cNvSpPr/>
          <p:nvPr/>
        </p:nvSpPr>
        <p:spPr>
          <a:xfrm>
            <a:off x="207816" y="1427584"/>
            <a:ext cx="3600619" cy="4170372"/>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smtClean="0">
                <a:solidFill>
                  <a:schemeClr val="tx1">
                    <a:lumMod val="50000"/>
                  </a:schemeClr>
                </a:solidFill>
              </a:rPr>
              <a:t>Code is not calibrated with </a:t>
            </a:r>
            <a:r>
              <a:rPr lang="en-US" sz="2000" i="1" dirty="0" smtClean="0">
                <a:solidFill>
                  <a:schemeClr val="tx1">
                    <a:lumMod val="50000"/>
                  </a:schemeClr>
                </a:solidFill>
              </a:rPr>
              <a:t>in situ </a:t>
            </a:r>
            <a:r>
              <a:rPr lang="en-US" sz="2000" dirty="0" smtClean="0">
                <a:solidFill>
                  <a:schemeClr val="tx1">
                    <a:lumMod val="50000"/>
                  </a:schemeClr>
                </a:solidFill>
              </a:rPr>
              <a:t>data</a:t>
            </a:r>
          </a:p>
          <a:p>
            <a:pPr marL="342900" indent="-342900">
              <a:spcBef>
                <a:spcPts val="200"/>
              </a:spcBef>
              <a:buClr>
                <a:schemeClr val="accent1"/>
              </a:buClr>
              <a:buFont typeface="Webdings" panose="05030102010509060703" pitchFamily="18" charset="2"/>
              <a:buChar char="4"/>
            </a:pPr>
            <a:r>
              <a:rPr lang="en-US" sz="2000" dirty="0" smtClean="0">
                <a:solidFill>
                  <a:schemeClr val="tx1">
                    <a:lumMod val="50000"/>
                  </a:schemeClr>
                </a:solidFill>
              </a:rPr>
              <a:t>Final images produced are relative chlorophyll concentrations</a:t>
            </a:r>
          </a:p>
          <a:p>
            <a:pPr marL="342900" indent="-342900">
              <a:spcBef>
                <a:spcPts val="200"/>
              </a:spcBef>
              <a:buClr>
                <a:schemeClr val="accent1"/>
              </a:buClr>
              <a:buFont typeface="Webdings" panose="05030102010509060703" pitchFamily="18" charset="2"/>
              <a:buChar char="4"/>
            </a:pPr>
            <a:r>
              <a:rPr lang="en-US" sz="2000" dirty="0" smtClean="0">
                <a:solidFill>
                  <a:schemeClr val="tx1">
                    <a:lumMod val="50000"/>
                  </a:schemeClr>
                </a:solidFill>
              </a:rPr>
              <a:t>Uncertain which final image produces better results:  NDVI vs 543 color composition</a:t>
            </a:r>
          </a:p>
          <a:p>
            <a:pPr marL="342900" indent="-342900">
              <a:spcBef>
                <a:spcPts val="200"/>
              </a:spcBef>
              <a:buClr>
                <a:schemeClr val="accent1"/>
              </a:buClr>
              <a:buFont typeface="Webdings" panose="05030102010509060703" pitchFamily="18" charset="2"/>
              <a:buChar char="4"/>
            </a:pPr>
            <a:r>
              <a:rPr lang="en-US" sz="2000" dirty="0" smtClean="0">
                <a:solidFill>
                  <a:schemeClr val="tx1">
                    <a:lumMod val="50000"/>
                  </a:schemeClr>
                </a:solidFill>
              </a:rPr>
              <a:t>There may be a lot of variety in the best stretch applied to each image.</a:t>
            </a:r>
          </a:p>
        </p:txBody>
      </p:sp>
      <p:pic>
        <p:nvPicPr>
          <p:cNvPr id="6147" name="Picture 3" descr="C:\Users\DEVELOP4\Desktop\landsat\Images\_MG_2259MOD1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8920" y="1528549"/>
            <a:ext cx="4630582" cy="480401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988353" y="6332561"/>
            <a:ext cx="2791149" cy="246221"/>
          </a:xfrm>
          <a:prstGeom prst="rect">
            <a:avLst/>
          </a:prstGeom>
        </p:spPr>
        <p:txBody>
          <a:bodyPr wrap="none">
            <a:spAutoFit/>
          </a:bodyPr>
          <a:lstStyle/>
          <a:p>
            <a:r>
              <a:rPr lang="en-US" sz="1000" dirty="0"/>
              <a:t>Wolfgang </a:t>
            </a:r>
            <a:r>
              <a:rPr lang="en-US" sz="1000" dirty="0" err="1"/>
              <a:t>Vogelbein</a:t>
            </a:r>
            <a:r>
              <a:rPr lang="en-US" sz="1000" dirty="0"/>
              <a:t>, York River, 8-17-2015</a:t>
            </a:r>
          </a:p>
        </p:txBody>
      </p:sp>
    </p:spTree>
    <p:extLst>
      <p:ext uri="{BB962C8B-B14F-4D97-AF65-F5344CB8AC3E}">
        <p14:creationId xmlns:p14="http://schemas.microsoft.com/office/powerpoint/2010/main" val="352933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DEVELOP4\Desktop\landsat\Images\543withdepth.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100" r="11029"/>
          <a:stretch/>
        </p:blipFill>
        <p:spPr bwMode="auto">
          <a:xfrm>
            <a:off x="5167153" y="1088852"/>
            <a:ext cx="3976847" cy="551546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0"/>
          </p:nvPr>
        </p:nvSpPr>
        <p:spPr>
          <a:xfrm>
            <a:off x="1801505" y="286602"/>
            <a:ext cx="5663820" cy="996969"/>
          </a:xfrm>
        </p:spPr>
        <p:txBody>
          <a:bodyPr>
            <a:noAutofit/>
          </a:bodyPr>
          <a:lstStyle/>
          <a:p>
            <a:pPr algn="ctr"/>
            <a:r>
              <a:rPr lang="en-US" sz="6000" dirty="0" smtClean="0"/>
              <a:t>Future Work</a:t>
            </a:r>
            <a:endParaRPr lang="en-US" sz="6000" dirty="0"/>
          </a:p>
        </p:txBody>
      </p:sp>
      <p:sp>
        <p:nvSpPr>
          <p:cNvPr id="6" name="Rectangle 5"/>
          <p:cNvSpPr/>
          <p:nvPr/>
        </p:nvSpPr>
        <p:spPr>
          <a:xfrm>
            <a:off x="207816" y="1427584"/>
            <a:ext cx="8786059" cy="1400383"/>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smtClean="0">
                <a:solidFill>
                  <a:schemeClr val="tx1">
                    <a:lumMod val="50000"/>
                  </a:schemeClr>
                </a:solidFill>
              </a:rPr>
              <a:t>Collect more </a:t>
            </a:r>
            <a:r>
              <a:rPr lang="en-US" sz="2000" i="1" dirty="0" smtClean="0">
                <a:solidFill>
                  <a:schemeClr val="tx1">
                    <a:lumMod val="50000"/>
                  </a:schemeClr>
                </a:solidFill>
              </a:rPr>
              <a:t>in situ</a:t>
            </a:r>
            <a:r>
              <a:rPr lang="en-US" sz="2000" dirty="0" smtClean="0">
                <a:solidFill>
                  <a:schemeClr val="tx1">
                    <a:lumMod val="50000"/>
                  </a:schemeClr>
                </a:solidFill>
              </a:rPr>
              <a:t> data</a:t>
            </a:r>
          </a:p>
          <a:p>
            <a:pPr marL="342900" indent="-342900">
              <a:spcBef>
                <a:spcPts val="200"/>
              </a:spcBef>
              <a:buClr>
                <a:schemeClr val="accent1"/>
              </a:buClr>
              <a:buFont typeface="Webdings" panose="05030102010509060703" pitchFamily="18" charset="2"/>
              <a:buChar char="4"/>
            </a:pPr>
            <a:r>
              <a:rPr lang="en-US" sz="2000" dirty="0" smtClean="0">
                <a:solidFill>
                  <a:schemeClr val="tx1">
                    <a:lumMod val="50000"/>
                  </a:schemeClr>
                </a:solidFill>
              </a:rPr>
              <a:t>Calibrate Landsat 8 Data with </a:t>
            </a:r>
            <a:r>
              <a:rPr lang="en-US" sz="2000" i="1" dirty="0" smtClean="0">
                <a:solidFill>
                  <a:schemeClr val="tx1">
                    <a:lumMod val="50000"/>
                  </a:schemeClr>
                </a:solidFill>
              </a:rPr>
              <a:t>in situ</a:t>
            </a:r>
            <a:r>
              <a:rPr lang="en-US" sz="2000" dirty="0" smtClean="0">
                <a:solidFill>
                  <a:schemeClr val="tx1">
                    <a:lumMod val="50000"/>
                  </a:schemeClr>
                </a:solidFill>
              </a:rPr>
              <a:t> data</a:t>
            </a:r>
          </a:p>
          <a:p>
            <a:pPr marL="342900" indent="-342900">
              <a:spcBef>
                <a:spcPts val="200"/>
              </a:spcBef>
              <a:buClr>
                <a:schemeClr val="accent1"/>
              </a:buClr>
              <a:buFont typeface="Webdings" panose="05030102010509060703" pitchFamily="18" charset="2"/>
              <a:buChar char="4"/>
            </a:pPr>
            <a:r>
              <a:rPr lang="en-US" sz="2000" dirty="0" smtClean="0">
                <a:solidFill>
                  <a:schemeClr val="tx1">
                    <a:lumMod val="50000"/>
                  </a:schemeClr>
                </a:solidFill>
              </a:rPr>
              <a:t>Create chlorophyll estimation tool</a:t>
            </a:r>
          </a:p>
          <a:p>
            <a:pPr marL="800100" lvl="1" indent="-342900">
              <a:spcBef>
                <a:spcPts val="200"/>
              </a:spcBef>
              <a:buClr>
                <a:schemeClr val="accent1"/>
              </a:buClr>
              <a:buFont typeface="Webdings" panose="05030102010509060703" pitchFamily="18" charset="2"/>
              <a:buChar char="4"/>
            </a:pPr>
            <a:r>
              <a:rPr lang="en-US" sz="2000" dirty="0" smtClean="0">
                <a:solidFill>
                  <a:schemeClr val="tx1">
                    <a:lumMod val="50000"/>
                  </a:schemeClr>
                </a:solidFill>
              </a:rPr>
              <a:t>Possibly multiple for various regions</a:t>
            </a:r>
          </a:p>
        </p:txBody>
      </p:sp>
      <p:pic>
        <p:nvPicPr>
          <p:cNvPr id="8194" name="Picture 2" descr="C:\Users\DEVELOP4\Desktop\landsat\Images\InconsistentDa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180" y="3411939"/>
            <a:ext cx="3621993" cy="3007483"/>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7608049" y="5221356"/>
            <a:ext cx="139415" cy="1353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H="1" flipV="1">
            <a:off x="3918173" y="3411939"/>
            <a:ext cx="3689876" cy="18094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918173" y="5356671"/>
            <a:ext cx="3689876" cy="10627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317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11296" y="1516150"/>
            <a:ext cx="5194554" cy="1569907"/>
          </a:xfrm>
        </p:spPr>
        <p:txBody>
          <a:bodyPr>
            <a:noAutofit/>
          </a:bodyPr>
          <a:lstStyle/>
          <a:p>
            <a:pPr marL="342900" indent="-342900">
              <a:spcBef>
                <a:spcPts val="200"/>
              </a:spcBef>
              <a:buClr>
                <a:schemeClr val="accent1"/>
              </a:buClr>
              <a:buFont typeface="Webdings" panose="05030102010509060703" pitchFamily="18" charset="2"/>
              <a:buChar char="4"/>
            </a:pPr>
            <a:r>
              <a:rPr lang="en-US" dirty="0" smtClean="0">
                <a:solidFill>
                  <a:schemeClr val="tx1">
                    <a:lumMod val="50000"/>
                  </a:schemeClr>
                </a:solidFill>
              </a:rPr>
              <a:t>Dr. Kenton Ross, NASA DEVELOP </a:t>
            </a:r>
          </a:p>
          <a:p>
            <a:pPr marL="342900" indent="-342900">
              <a:spcBef>
                <a:spcPts val="200"/>
              </a:spcBef>
              <a:buClr>
                <a:schemeClr val="accent1"/>
              </a:buClr>
              <a:buFont typeface="Webdings" panose="05030102010509060703" pitchFamily="18" charset="2"/>
              <a:buChar char="4"/>
            </a:pPr>
            <a:r>
              <a:rPr lang="en-US" dirty="0" smtClean="0">
                <a:solidFill>
                  <a:schemeClr val="tx1">
                    <a:lumMod val="50000"/>
                  </a:schemeClr>
                </a:solidFill>
              </a:rPr>
              <a:t>Robert </a:t>
            </a:r>
            <a:r>
              <a:rPr lang="en-US" dirty="0" err="1" smtClean="0">
                <a:solidFill>
                  <a:schemeClr val="tx1">
                    <a:lumMod val="50000"/>
                  </a:schemeClr>
                </a:solidFill>
              </a:rPr>
              <a:t>VanGundy</a:t>
            </a:r>
            <a:r>
              <a:rPr lang="en-US" dirty="0" smtClean="0">
                <a:solidFill>
                  <a:schemeClr val="tx1">
                    <a:lumMod val="50000"/>
                  </a:schemeClr>
                </a:solidFill>
              </a:rPr>
              <a:t>, University of Virginia’s College at Wise</a:t>
            </a:r>
          </a:p>
          <a:p>
            <a:pPr marL="342900" indent="-342900">
              <a:spcBef>
                <a:spcPts val="200"/>
              </a:spcBef>
              <a:buClr>
                <a:schemeClr val="accent1"/>
              </a:buClr>
              <a:buFont typeface="Webdings" panose="05030102010509060703" pitchFamily="18" charset="2"/>
              <a:buChar char="4"/>
            </a:pPr>
            <a:r>
              <a:rPr lang="en-US" dirty="0" smtClean="0">
                <a:solidFill>
                  <a:schemeClr val="tx1">
                    <a:lumMod val="50000"/>
                  </a:schemeClr>
                </a:solidFill>
              </a:rPr>
              <a:t>Dr. DeWayne Cecil, Global Science and Technology, Inc. </a:t>
            </a:r>
          </a:p>
        </p:txBody>
      </p:sp>
      <p:sp>
        <p:nvSpPr>
          <p:cNvPr id="3" name="Text Placeholder 2"/>
          <p:cNvSpPr>
            <a:spLocks noGrp="1"/>
          </p:cNvSpPr>
          <p:nvPr>
            <p:ph type="body" sz="quarter" idx="11"/>
          </p:nvPr>
        </p:nvSpPr>
        <p:spPr>
          <a:xfrm>
            <a:off x="3499421" y="3334625"/>
            <a:ext cx="5194554" cy="2826252"/>
          </a:xfrm>
        </p:spPr>
        <p:txBody>
          <a:bodyPr>
            <a:noAutofit/>
          </a:bodyPr>
          <a:lstStyle/>
          <a:p>
            <a:pPr marL="342900" indent="-342900">
              <a:spcBef>
                <a:spcPts val="200"/>
              </a:spcBef>
              <a:buClr>
                <a:schemeClr val="accent1"/>
              </a:buClr>
              <a:buFont typeface="Webdings" panose="05030102010509060703" pitchFamily="18" charset="2"/>
              <a:buChar char="4"/>
            </a:pPr>
            <a:r>
              <a:rPr lang="en-US" dirty="0" smtClean="0">
                <a:solidFill>
                  <a:schemeClr val="tx1">
                    <a:lumMod val="50000"/>
                  </a:schemeClr>
                </a:solidFill>
              </a:rPr>
              <a:t>Dr. Kim Reece, Virginia Institute of Marine Science</a:t>
            </a:r>
          </a:p>
          <a:p>
            <a:pPr marL="342900" indent="-342900">
              <a:spcBef>
                <a:spcPts val="200"/>
              </a:spcBef>
              <a:buClr>
                <a:schemeClr val="accent1"/>
              </a:buClr>
              <a:buFont typeface="Webdings" panose="05030102010509060703" pitchFamily="18" charset="2"/>
              <a:buChar char="4"/>
            </a:pPr>
            <a:r>
              <a:rPr lang="en-US" dirty="0" smtClean="0">
                <a:solidFill>
                  <a:schemeClr val="tx1">
                    <a:lumMod val="50000"/>
                  </a:schemeClr>
                </a:solidFill>
              </a:rPr>
              <a:t>Russ Baxter, Virginia Deputy Secretary of Natural Resources for the Chesapeake Bay</a:t>
            </a:r>
          </a:p>
          <a:p>
            <a:pPr marL="342900" indent="-342900">
              <a:spcBef>
                <a:spcPts val="200"/>
              </a:spcBef>
              <a:buClr>
                <a:schemeClr val="accent1"/>
              </a:buClr>
              <a:buFont typeface="Webdings" panose="05030102010509060703" pitchFamily="18" charset="2"/>
              <a:buChar char="4"/>
            </a:pPr>
            <a:r>
              <a:rPr lang="en-US" dirty="0" smtClean="0">
                <a:solidFill>
                  <a:schemeClr val="tx1">
                    <a:lumMod val="50000"/>
                  </a:schemeClr>
                </a:solidFill>
              </a:rPr>
              <a:t>Will </a:t>
            </a:r>
            <a:r>
              <a:rPr lang="en-US" dirty="0" err="1" smtClean="0">
                <a:solidFill>
                  <a:schemeClr val="tx1">
                    <a:lumMod val="50000"/>
                  </a:schemeClr>
                </a:solidFill>
              </a:rPr>
              <a:t>Hunley</a:t>
            </a:r>
            <a:r>
              <a:rPr lang="en-US" dirty="0" smtClean="0">
                <a:solidFill>
                  <a:schemeClr val="tx1">
                    <a:lumMod val="50000"/>
                  </a:schemeClr>
                </a:solidFill>
              </a:rPr>
              <a:t>, Hampton Roads Sanitation Department</a:t>
            </a:r>
          </a:p>
          <a:p>
            <a:pPr marL="342900" indent="-342900">
              <a:spcBef>
                <a:spcPts val="200"/>
              </a:spcBef>
              <a:buClr>
                <a:schemeClr val="accent1"/>
              </a:buClr>
              <a:buFont typeface="Webdings" panose="05030102010509060703" pitchFamily="18" charset="2"/>
              <a:buChar char="4"/>
            </a:pPr>
            <a:r>
              <a:rPr lang="en-US" dirty="0" smtClean="0">
                <a:solidFill>
                  <a:schemeClr val="tx1">
                    <a:lumMod val="50000"/>
                  </a:schemeClr>
                </a:solidFill>
              </a:rPr>
              <a:t>Todd Egerton, Old Dominion University</a:t>
            </a:r>
            <a:endParaRPr lang="en-US" dirty="0">
              <a:solidFill>
                <a:schemeClr val="tx1">
                  <a:lumMod val="50000"/>
                </a:schemeClr>
              </a:solidFill>
            </a:endParaRPr>
          </a:p>
        </p:txBody>
      </p:sp>
      <p:sp>
        <p:nvSpPr>
          <p:cNvPr id="5" name="TextBox 4"/>
          <p:cNvSpPr txBox="1"/>
          <p:nvPr/>
        </p:nvSpPr>
        <p:spPr>
          <a:xfrm>
            <a:off x="594358" y="1900870"/>
            <a:ext cx="2577819" cy="769441"/>
          </a:xfrm>
          <a:prstGeom prst="rect">
            <a:avLst/>
          </a:prstGeom>
          <a:noFill/>
        </p:spPr>
        <p:txBody>
          <a:bodyPr wrap="square" rtlCol="0">
            <a:spAutoFit/>
          </a:bodyPr>
          <a:lstStyle/>
          <a:p>
            <a:pPr algn="r"/>
            <a:r>
              <a:rPr lang="en-US" sz="4400" b="1" dirty="0">
                <a:solidFill>
                  <a:schemeClr val="tx2"/>
                </a:solidFill>
                <a:latin typeface="Century Gothic" panose="020B0502020202020204" pitchFamily="34" charset="0"/>
              </a:rPr>
              <a:t>A</a:t>
            </a:r>
            <a:r>
              <a:rPr lang="en-US" sz="4400" b="1" dirty="0" smtClean="0">
                <a:solidFill>
                  <a:schemeClr val="tx2"/>
                </a:solidFill>
                <a:latin typeface="Century Gothic" panose="020B0502020202020204" pitchFamily="34" charset="0"/>
              </a:rPr>
              <a:t>dvisors</a:t>
            </a:r>
            <a:endParaRPr lang="en-US" sz="4400" dirty="0" smtClean="0">
              <a:solidFill>
                <a:schemeClr val="tx2"/>
              </a:solidFill>
              <a:latin typeface="Century Gothic" panose="020B0502020202020204" pitchFamily="34" charset="0"/>
            </a:endParaRPr>
          </a:p>
        </p:txBody>
      </p:sp>
      <p:sp>
        <p:nvSpPr>
          <p:cNvPr id="6" name="TextBox 5"/>
          <p:cNvSpPr txBox="1"/>
          <p:nvPr/>
        </p:nvSpPr>
        <p:spPr>
          <a:xfrm>
            <a:off x="594359" y="3978310"/>
            <a:ext cx="2577819" cy="769441"/>
          </a:xfrm>
          <a:prstGeom prst="rect">
            <a:avLst/>
          </a:prstGeom>
          <a:noFill/>
        </p:spPr>
        <p:txBody>
          <a:bodyPr wrap="square" rtlCol="0">
            <a:spAutoFit/>
          </a:bodyPr>
          <a:lstStyle/>
          <a:p>
            <a:pPr algn="r"/>
            <a:r>
              <a:rPr lang="en-US" sz="4400" b="1" dirty="0" smtClean="0">
                <a:solidFill>
                  <a:schemeClr val="tx2"/>
                </a:solidFill>
                <a:latin typeface="Century Gothic" panose="020B0502020202020204" pitchFamily="34" charset="0"/>
              </a:rPr>
              <a:t>Partners</a:t>
            </a:r>
            <a:endParaRPr lang="en-US" sz="4400" dirty="0" smtClean="0">
              <a:solidFill>
                <a:schemeClr val="tx2"/>
              </a:solidFill>
              <a:latin typeface="Century Gothic" panose="020B0502020202020204" pitchFamily="34" charset="0"/>
            </a:endParaRPr>
          </a:p>
        </p:txBody>
      </p:sp>
      <p:sp>
        <p:nvSpPr>
          <p:cNvPr id="8" name="TextBox 7"/>
          <p:cNvSpPr txBox="1"/>
          <p:nvPr/>
        </p:nvSpPr>
        <p:spPr>
          <a:xfrm>
            <a:off x="807522" y="213756"/>
            <a:ext cx="7695210" cy="1015663"/>
          </a:xfrm>
          <a:prstGeom prst="rect">
            <a:avLst/>
          </a:prstGeom>
          <a:solidFill>
            <a:schemeClr val="bg1"/>
          </a:solidFill>
        </p:spPr>
        <p:txBody>
          <a:bodyPr wrap="square" rtlCol="0">
            <a:spAutoFit/>
          </a:bodyPr>
          <a:lstStyle/>
          <a:p>
            <a:r>
              <a:rPr lang="en-US" sz="6000" b="1" dirty="0" smtClean="0">
                <a:solidFill>
                  <a:schemeClr val="accent1"/>
                </a:solidFill>
              </a:rPr>
              <a:t>Acknowledgements</a:t>
            </a:r>
            <a:endParaRPr lang="en-US" sz="6000" b="1" dirty="0">
              <a:solidFill>
                <a:schemeClr val="accent1"/>
              </a:solidFill>
            </a:endParaRPr>
          </a:p>
        </p:txBody>
      </p:sp>
    </p:spTree>
    <p:extLst>
      <p:ext uri="{BB962C8B-B14F-4D97-AF65-F5344CB8AC3E}">
        <p14:creationId xmlns:p14="http://schemas.microsoft.com/office/powerpoint/2010/main" val="1990685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07522" y="213756"/>
            <a:ext cx="7695210" cy="1015663"/>
          </a:xfrm>
          <a:prstGeom prst="rect">
            <a:avLst/>
          </a:prstGeom>
          <a:solidFill>
            <a:schemeClr val="bg1"/>
          </a:solidFill>
        </p:spPr>
        <p:txBody>
          <a:bodyPr wrap="square" rtlCol="0">
            <a:spAutoFit/>
          </a:bodyPr>
          <a:lstStyle/>
          <a:p>
            <a:r>
              <a:rPr lang="en-US" sz="6000" b="1" dirty="0" smtClean="0">
                <a:solidFill>
                  <a:schemeClr val="accent1"/>
                </a:solidFill>
              </a:rPr>
              <a:t>Acknowledgements</a:t>
            </a:r>
            <a:endParaRPr lang="en-US" sz="6000" b="1" dirty="0">
              <a:solidFill>
                <a:schemeClr val="accent1"/>
              </a:solidFill>
            </a:endParaRPr>
          </a:p>
        </p:txBody>
      </p:sp>
      <p:sp>
        <p:nvSpPr>
          <p:cNvPr id="11" name="TextBox 10"/>
          <p:cNvSpPr txBox="1"/>
          <p:nvPr/>
        </p:nvSpPr>
        <p:spPr>
          <a:xfrm>
            <a:off x="333101" y="2596551"/>
            <a:ext cx="2577819" cy="769441"/>
          </a:xfrm>
          <a:prstGeom prst="rect">
            <a:avLst/>
          </a:prstGeom>
          <a:noFill/>
        </p:spPr>
        <p:txBody>
          <a:bodyPr wrap="square" rtlCol="0">
            <a:spAutoFit/>
          </a:bodyPr>
          <a:lstStyle/>
          <a:p>
            <a:pPr algn="r"/>
            <a:r>
              <a:rPr lang="en-US" sz="4400" b="1" dirty="0" smtClean="0">
                <a:solidFill>
                  <a:schemeClr val="tx2"/>
                </a:solidFill>
                <a:latin typeface="Century Gothic" panose="020B0502020202020204" pitchFamily="34" charset="0"/>
              </a:rPr>
              <a:t>Others</a:t>
            </a:r>
            <a:endParaRPr lang="en-US" sz="4400" dirty="0" smtClean="0">
              <a:solidFill>
                <a:schemeClr val="tx2"/>
              </a:solidFill>
              <a:latin typeface="Century Gothic" panose="020B0502020202020204" pitchFamily="34" charset="0"/>
            </a:endParaRPr>
          </a:p>
        </p:txBody>
      </p:sp>
      <p:sp>
        <p:nvSpPr>
          <p:cNvPr id="12" name="Rectangle 11"/>
          <p:cNvSpPr/>
          <p:nvPr/>
        </p:nvSpPr>
        <p:spPr>
          <a:xfrm>
            <a:off x="3354778" y="2268318"/>
            <a:ext cx="5147953" cy="1682512"/>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smtClean="0">
                <a:solidFill>
                  <a:schemeClr val="tx1">
                    <a:lumMod val="50000"/>
                  </a:schemeClr>
                </a:solidFill>
              </a:rPr>
              <a:t>Dr. Sarah </a:t>
            </a:r>
            <a:r>
              <a:rPr lang="en-US" sz="2000" dirty="0" err="1" smtClean="0">
                <a:solidFill>
                  <a:schemeClr val="tx1">
                    <a:lumMod val="50000"/>
                  </a:schemeClr>
                </a:solidFill>
              </a:rPr>
              <a:t>Lubkin</a:t>
            </a:r>
            <a:r>
              <a:rPr lang="en-US" sz="2000" dirty="0" smtClean="0">
                <a:solidFill>
                  <a:schemeClr val="tx1">
                    <a:lumMod val="50000"/>
                  </a:schemeClr>
                </a:solidFill>
              </a:rPr>
              <a:t>, University of </a:t>
            </a:r>
            <a:r>
              <a:rPr lang="en-US" sz="2000" smtClean="0">
                <a:solidFill>
                  <a:schemeClr val="tx1">
                    <a:lumMod val="50000"/>
                  </a:schemeClr>
                </a:solidFill>
              </a:rPr>
              <a:t>Mary Washington</a:t>
            </a:r>
            <a:endParaRPr lang="en-US" sz="2000" dirty="0" smtClean="0">
              <a:solidFill>
                <a:schemeClr val="tx1">
                  <a:lumMod val="50000"/>
                </a:schemeClr>
              </a:solidFill>
            </a:endParaRPr>
          </a:p>
          <a:p>
            <a:pPr marL="342900" indent="-342900">
              <a:spcBef>
                <a:spcPts val="200"/>
              </a:spcBef>
              <a:buClr>
                <a:schemeClr val="accent1"/>
              </a:buClr>
              <a:buFont typeface="Webdings" panose="05030102010509060703" pitchFamily="18" charset="2"/>
              <a:buChar char="4"/>
            </a:pPr>
            <a:r>
              <a:rPr lang="en-US" sz="2000" dirty="0" smtClean="0">
                <a:solidFill>
                  <a:schemeClr val="tx1">
                    <a:lumMod val="50000"/>
                  </a:schemeClr>
                </a:solidFill>
              </a:rPr>
              <a:t>Cassandra Morgan, NASA DEVELOP</a:t>
            </a:r>
          </a:p>
          <a:p>
            <a:pPr marL="342900" indent="-342900">
              <a:spcBef>
                <a:spcPts val="200"/>
              </a:spcBef>
              <a:buClr>
                <a:schemeClr val="accent1"/>
              </a:buClr>
              <a:buFont typeface="Webdings" panose="05030102010509060703" pitchFamily="18" charset="2"/>
              <a:buChar char="4"/>
            </a:pPr>
            <a:r>
              <a:rPr lang="en-US" sz="2000" dirty="0" smtClean="0">
                <a:solidFill>
                  <a:schemeClr val="tx1">
                    <a:lumMod val="50000"/>
                  </a:schemeClr>
                </a:solidFill>
              </a:rPr>
              <a:t>Melanie </a:t>
            </a:r>
            <a:r>
              <a:rPr lang="en-US" sz="2000" dirty="0" err="1" smtClean="0">
                <a:solidFill>
                  <a:schemeClr val="tx1">
                    <a:lumMod val="50000"/>
                  </a:schemeClr>
                </a:solidFill>
              </a:rPr>
              <a:t>Salyer</a:t>
            </a:r>
            <a:r>
              <a:rPr lang="en-US" sz="2000" dirty="0" smtClean="0">
                <a:solidFill>
                  <a:schemeClr val="tx1">
                    <a:lumMod val="50000"/>
                  </a:schemeClr>
                </a:solidFill>
              </a:rPr>
              <a:t>, NASA DEVELOP (Wise County)</a:t>
            </a:r>
            <a:endParaRPr lang="en-US" sz="2000" dirty="0">
              <a:solidFill>
                <a:schemeClr val="tx1">
                  <a:lumMod val="50000"/>
                </a:schemeClr>
              </a:solidFill>
            </a:endParaRPr>
          </a:p>
        </p:txBody>
      </p:sp>
    </p:spTree>
    <p:extLst>
      <p:ext uri="{BB962C8B-B14F-4D97-AF65-F5344CB8AC3E}">
        <p14:creationId xmlns:p14="http://schemas.microsoft.com/office/powerpoint/2010/main" val="493916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932" t="1650" r="2181" b="2001"/>
          <a:stretch/>
        </p:blipFill>
        <p:spPr>
          <a:xfrm>
            <a:off x="5374434" y="1165105"/>
            <a:ext cx="3584062" cy="4919896"/>
          </a:xfrm>
          <a:prstGeom prst="rect">
            <a:avLst/>
          </a:prstGeom>
          <a:ln w="28575">
            <a:solidFill>
              <a:srgbClr val="000000"/>
            </a:solidFill>
          </a:ln>
        </p:spPr>
      </p:pic>
      <p:pic>
        <p:nvPicPr>
          <p:cNvPr id="7" name="Picture 6"/>
          <p:cNvPicPr>
            <a:picLocks noChangeAspect="1"/>
          </p:cNvPicPr>
          <p:nvPr/>
        </p:nvPicPr>
        <p:blipFill>
          <a:blip r:embed="rId4"/>
          <a:stretch>
            <a:fillRect/>
          </a:stretch>
        </p:blipFill>
        <p:spPr>
          <a:xfrm>
            <a:off x="111615" y="2294975"/>
            <a:ext cx="2805647" cy="1735761"/>
          </a:xfrm>
          <a:prstGeom prst="rect">
            <a:avLst/>
          </a:prstGeom>
        </p:spPr>
      </p:pic>
      <p:sp>
        <p:nvSpPr>
          <p:cNvPr id="3" name="Text Placeholder 2"/>
          <p:cNvSpPr>
            <a:spLocks noGrp="1"/>
          </p:cNvSpPr>
          <p:nvPr>
            <p:ph type="body" sz="quarter" idx="11"/>
          </p:nvPr>
        </p:nvSpPr>
        <p:spPr>
          <a:xfrm>
            <a:off x="135082" y="660889"/>
            <a:ext cx="7982712" cy="1444752"/>
          </a:xfrm>
        </p:spPr>
        <p:txBody>
          <a:bodyPr>
            <a:normAutofit/>
          </a:bodyPr>
          <a:lstStyle/>
          <a:p>
            <a:r>
              <a:rPr lang="en-US" sz="4400" b="1" dirty="0" smtClean="0">
                <a:solidFill>
                  <a:schemeClr val="accent1"/>
                </a:solidFill>
              </a:rPr>
              <a:t>Study Area</a:t>
            </a:r>
          </a:p>
        </p:txBody>
      </p:sp>
      <p:sp>
        <p:nvSpPr>
          <p:cNvPr id="12" name="Rectangle 11"/>
          <p:cNvSpPr/>
          <p:nvPr/>
        </p:nvSpPr>
        <p:spPr>
          <a:xfrm>
            <a:off x="2519361" y="3005159"/>
            <a:ext cx="164307" cy="21905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6" name="TextBox 25"/>
          <p:cNvSpPr txBox="1"/>
          <p:nvPr/>
        </p:nvSpPr>
        <p:spPr>
          <a:xfrm>
            <a:off x="82261" y="5082476"/>
            <a:ext cx="5053867" cy="1569660"/>
          </a:xfrm>
          <a:prstGeom prst="rect">
            <a:avLst/>
          </a:prstGeom>
          <a:noFill/>
        </p:spPr>
        <p:txBody>
          <a:bodyPr wrap="square" rtlCol="0">
            <a:spAutoFit/>
          </a:bodyPr>
          <a:lstStyle/>
          <a:p>
            <a:r>
              <a:rPr lang="en-US" sz="2400" dirty="0" smtClean="0"/>
              <a:t>Study Area:</a:t>
            </a:r>
          </a:p>
          <a:p>
            <a:r>
              <a:rPr lang="en-US" sz="2400" dirty="0" smtClean="0"/>
              <a:t>Lower Chesapeake Bay</a:t>
            </a:r>
          </a:p>
          <a:p>
            <a:endParaRPr lang="en-US" sz="2400" dirty="0"/>
          </a:p>
          <a:p>
            <a:r>
              <a:rPr lang="en-US" sz="2400" dirty="0" smtClean="0"/>
              <a:t>Study Period: August 17</a:t>
            </a:r>
            <a:r>
              <a:rPr lang="en-US" sz="2400" baseline="30000" dirty="0" smtClean="0"/>
              <a:t>th</a:t>
            </a:r>
            <a:r>
              <a:rPr lang="en-US" sz="2400" dirty="0" smtClean="0"/>
              <a:t>, 2015</a:t>
            </a:r>
            <a:endParaRPr lang="en-US" sz="2400" dirty="0"/>
          </a:p>
        </p:txBody>
      </p:sp>
      <p:pic>
        <p:nvPicPr>
          <p:cNvPr id="2" name="Picture 1"/>
          <p:cNvPicPr>
            <a:picLocks noChangeAspect="1"/>
          </p:cNvPicPr>
          <p:nvPr/>
        </p:nvPicPr>
        <p:blipFill rotWithShape="1">
          <a:blip r:embed="rId5">
            <a:grayscl/>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t="525" r="707"/>
          <a:stretch/>
        </p:blipFill>
        <p:spPr>
          <a:xfrm>
            <a:off x="3019425" y="1993392"/>
            <a:ext cx="2146057" cy="2958455"/>
          </a:xfrm>
          <a:prstGeom prst="rect">
            <a:avLst/>
          </a:prstGeom>
          <a:ln w="28575">
            <a:solidFill>
              <a:srgbClr val="000000"/>
            </a:solidFill>
          </a:ln>
        </p:spPr>
      </p:pic>
      <p:sp>
        <p:nvSpPr>
          <p:cNvPr id="11" name="Rectangle 10"/>
          <p:cNvSpPr/>
          <p:nvPr/>
        </p:nvSpPr>
        <p:spPr>
          <a:xfrm>
            <a:off x="3744152" y="4240866"/>
            <a:ext cx="382286" cy="48914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220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444597" y="3211286"/>
            <a:ext cx="4091287" cy="258579"/>
          </a:xfrm>
        </p:spPr>
        <p:txBody>
          <a:bodyPr>
            <a:noAutofit/>
          </a:bodyPr>
          <a:lstStyle/>
          <a:p>
            <a:r>
              <a:rPr lang="en-US" sz="1000" dirty="0" smtClean="0"/>
              <a:t>Image Credit:  Wolfgang </a:t>
            </a:r>
            <a:r>
              <a:rPr lang="en-US" sz="1000" dirty="0" err="1" smtClean="0"/>
              <a:t>Vogelbein</a:t>
            </a:r>
            <a:r>
              <a:rPr lang="en-US" sz="1000" dirty="0" smtClean="0"/>
              <a:t>, York River, 8-17-2015</a:t>
            </a:r>
            <a:endParaRPr lang="en-US" sz="1000" dirty="0"/>
          </a:p>
        </p:txBody>
      </p:sp>
      <p:sp>
        <p:nvSpPr>
          <p:cNvPr id="10" name="Text Placeholder 9"/>
          <p:cNvSpPr>
            <a:spLocks noGrp="1"/>
          </p:cNvSpPr>
          <p:nvPr>
            <p:ph type="body" sz="quarter" idx="13"/>
          </p:nvPr>
        </p:nvSpPr>
        <p:spPr>
          <a:xfrm>
            <a:off x="0" y="615167"/>
            <a:ext cx="9144000" cy="704088"/>
          </a:xfrm>
        </p:spPr>
        <p:txBody>
          <a:bodyPr>
            <a:noAutofit/>
          </a:bodyPr>
          <a:lstStyle/>
          <a:p>
            <a:pPr algn="ctr"/>
            <a:r>
              <a:rPr lang="en-US" sz="4400" b="1" dirty="0" smtClean="0">
                <a:solidFill>
                  <a:schemeClr val="accent1"/>
                </a:solidFill>
              </a:rPr>
              <a:t>Harmful Algal Blooms (HABs)</a:t>
            </a:r>
            <a:endParaRPr lang="en-US" sz="4400" b="1" dirty="0">
              <a:solidFill>
                <a:schemeClr val="accent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69865"/>
            <a:ext cx="9144000" cy="3317510"/>
          </a:xfrm>
          <a:prstGeom prst="rect">
            <a:avLst/>
          </a:prstGeom>
        </p:spPr>
      </p:pic>
      <p:graphicFrame>
        <p:nvGraphicFramePr>
          <p:cNvPr id="13" name="Diagram 12"/>
          <p:cNvGraphicFramePr/>
          <p:nvPr>
            <p:extLst>
              <p:ext uri="{D42A27DB-BD31-4B8C-83A1-F6EECF244321}">
                <p14:modId xmlns:p14="http://schemas.microsoft.com/office/powerpoint/2010/main" val="2280181332"/>
              </p:ext>
            </p:extLst>
          </p:nvPr>
        </p:nvGraphicFramePr>
        <p:xfrm>
          <a:off x="1514475" y="1079653"/>
          <a:ext cx="6115050" cy="22113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13520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75027" y="2130552"/>
            <a:ext cx="3593592" cy="3374136"/>
          </a:xfrm>
        </p:spPr>
        <p:txBody>
          <a:bodyPr>
            <a:noAutofit/>
          </a:bodyPr>
          <a:lstStyle/>
          <a:p>
            <a:r>
              <a:rPr lang="en-US" b="1" dirty="0" smtClean="0"/>
              <a:t>Degrade water quality</a:t>
            </a:r>
          </a:p>
          <a:p>
            <a:pPr marL="342900" indent="-342900">
              <a:spcBef>
                <a:spcPts val="200"/>
              </a:spcBef>
              <a:buClr>
                <a:schemeClr val="accent1"/>
              </a:buClr>
              <a:buFont typeface="Webdings" panose="05030102010509060703" pitchFamily="18" charset="2"/>
              <a:buChar char="4"/>
            </a:pPr>
            <a:r>
              <a:rPr lang="en-US" dirty="0">
                <a:solidFill>
                  <a:schemeClr val="tx1">
                    <a:lumMod val="50000"/>
                  </a:schemeClr>
                </a:solidFill>
              </a:rPr>
              <a:t>Reduce Sunlight</a:t>
            </a:r>
          </a:p>
          <a:p>
            <a:pPr marL="342900" indent="-342900">
              <a:spcBef>
                <a:spcPts val="200"/>
              </a:spcBef>
              <a:buClr>
                <a:schemeClr val="accent1"/>
              </a:buClr>
              <a:buFont typeface="Webdings" panose="05030102010509060703" pitchFamily="18" charset="2"/>
              <a:buChar char="4"/>
            </a:pPr>
            <a:r>
              <a:rPr lang="en-US" dirty="0">
                <a:solidFill>
                  <a:schemeClr val="tx1">
                    <a:lumMod val="50000"/>
                  </a:schemeClr>
                </a:solidFill>
              </a:rPr>
              <a:t>Deplete oxygen</a:t>
            </a:r>
          </a:p>
          <a:p>
            <a:pPr marL="342900" indent="-342900">
              <a:spcBef>
                <a:spcPts val="200"/>
              </a:spcBef>
              <a:buClr>
                <a:schemeClr val="accent1"/>
              </a:buClr>
              <a:buFont typeface="Webdings" panose="05030102010509060703" pitchFamily="18" charset="2"/>
              <a:buChar char="4"/>
            </a:pPr>
            <a:r>
              <a:rPr lang="en-US" dirty="0">
                <a:solidFill>
                  <a:schemeClr val="tx1">
                    <a:lumMod val="50000"/>
                  </a:schemeClr>
                </a:solidFill>
              </a:rPr>
              <a:t>Produce toxins</a:t>
            </a:r>
          </a:p>
          <a:p>
            <a:r>
              <a:rPr lang="en-US" b="1" dirty="0" smtClean="0"/>
              <a:t>Threaten</a:t>
            </a:r>
          </a:p>
          <a:p>
            <a:pPr marL="342900" indent="-342900">
              <a:spcBef>
                <a:spcPts val="200"/>
              </a:spcBef>
              <a:buClr>
                <a:schemeClr val="accent1"/>
              </a:buClr>
              <a:buFont typeface="Webdings" panose="05030102010509060703" pitchFamily="18" charset="2"/>
              <a:buChar char="4"/>
            </a:pPr>
            <a:r>
              <a:rPr lang="en-US" dirty="0">
                <a:solidFill>
                  <a:schemeClr val="tx1">
                    <a:lumMod val="50000"/>
                  </a:schemeClr>
                </a:solidFill>
              </a:rPr>
              <a:t>Fishing industry</a:t>
            </a:r>
          </a:p>
          <a:p>
            <a:pPr marL="342900" indent="-342900">
              <a:spcBef>
                <a:spcPts val="200"/>
              </a:spcBef>
              <a:buClr>
                <a:schemeClr val="accent1"/>
              </a:buClr>
              <a:buFont typeface="Webdings" panose="05030102010509060703" pitchFamily="18" charset="2"/>
              <a:buChar char="4"/>
            </a:pPr>
            <a:r>
              <a:rPr lang="en-US" dirty="0">
                <a:solidFill>
                  <a:schemeClr val="tx1">
                    <a:lumMod val="50000"/>
                  </a:schemeClr>
                </a:solidFill>
              </a:rPr>
              <a:t>Tourism industry</a:t>
            </a:r>
          </a:p>
          <a:p>
            <a:pPr marL="342900" indent="-342900">
              <a:spcBef>
                <a:spcPts val="200"/>
              </a:spcBef>
              <a:buClr>
                <a:schemeClr val="accent1"/>
              </a:buClr>
              <a:buFont typeface="Webdings" panose="05030102010509060703" pitchFamily="18" charset="2"/>
              <a:buChar char="4"/>
            </a:pPr>
            <a:r>
              <a:rPr lang="en-US" dirty="0">
                <a:solidFill>
                  <a:schemeClr val="tx1">
                    <a:lumMod val="50000"/>
                  </a:schemeClr>
                </a:solidFill>
              </a:rPr>
              <a:t>Ecological health</a:t>
            </a:r>
          </a:p>
          <a:p>
            <a:pPr marL="342900" indent="-342900">
              <a:spcBef>
                <a:spcPts val="200"/>
              </a:spcBef>
              <a:buClr>
                <a:schemeClr val="accent1"/>
              </a:buClr>
              <a:buFont typeface="Webdings" panose="05030102010509060703" pitchFamily="18" charset="2"/>
              <a:buChar char="4"/>
            </a:pPr>
            <a:r>
              <a:rPr lang="en-US" dirty="0">
                <a:solidFill>
                  <a:schemeClr val="tx1">
                    <a:lumMod val="50000"/>
                  </a:schemeClr>
                </a:solidFill>
              </a:rPr>
              <a:t>Human health</a:t>
            </a:r>
          </a:p>
        </p:txBody>
      </p:sp>
      <p:sp>
        <p:nvSpPr>
          <p:cNvPr id="3" name="Text Placeholder 2"/>
          <p:cNvSpPr>
            <a:spLocks noGrp="1"/>
          </p:cNvSpPr>
          <p:nvPr>
            <p:ph type="body" sz="quarter" idx="10"/>
          </p:nvPr>
        </p:nvSpPr>
        <p:spPr>
          <a:xfrm>
            <a:off x="4975027" y="640080"/>
            <a:ext cx="3566160" cy="1325880"/>
          </a:xfrm>
        </p:spPr>
        <p:txBody>
          <a:bodyPr>
            <a:noAutofit/>
          </a:bodyPr>
          <a:lstStyle/>
          <a:p>
            <a:r>
              <a:rPr lang="en-US" sz="4400" dirty="0" smtClean="0"/>
              <a:t>Community Concerns</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398" y="354541"/>
            <a:ext cx="3809365" cy="2857024"/>
          </a:xfrm>
          <a:prstGeom prst="rect">
            <a:avLst/>
          </a:prstGeom>
        </p:spPr>
      </p:pic>
      <p:sp>
        <p:nvSpPr>
          <p:cNvPr id="15" name="TextBox 14"/>
          <p:cNvSpPr txBox="1"/>
          <p:nvPr/>
        </p:nvSpPr>
        <p:spPr>
          <a:xfrm>
            <a:off x="533103" y="3194247"/>
            <a:ext cx="3727549" cy="246221"/>
          </a:xfrm>
          <a:prstGeom prst="rect">
            <a:avLst/>
          </a:prstGeom>
          <a:noFill/>
        </p:spPr>
        <p:txBody>
          <a:bodyPr wrap="square" rtlCol="0">
            <a:spAutoFit/>
          </a:bodyPr>
          <a:lstStyle/>
          <a:p>
            <a:pPr algn="ctr"/>
            <a:r>
              <a:rPr lang="en-US" sz="1000" dirty="0" smtClean="0"/>
              <a:t>Jennifer Graham. Harmful Algal Blooms. 10/19/2015</a:t>
            </a:r>
            <a:endParaRPr lang="en-US" sz="1000" dirty="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398" y="3471008"/>
            <a:ext cx="3809365" cy="2857024"/>
          </a:xfrm>
          <a:prstGeom prst="rect">
            <a:avLst/>
          </a:prstGeom>
        </p:spPr>
      </p:pic>
      <p:sp>
        <p:nvSpPr>
          <p:cNvPr id="17" name="TextBox 16"/>
          <p:cNvSpPr txBox="1"/>
          <p:nvPr/>
        </p:nvSpPr>
        <p:spPr>
          <a:xfrm>
            <a:off x="622398" y="6319254"/>
            <a:ext cx="3809365" cy="400110"/>
          </a:xfrm>
          <a:prstGeom prst="rect">
            <a:avLst/>
          </a:prstGeom>
          <a:noFill/>
        </p:spPr>
        <p:txBody>
          <a:bodyPr wrap="square" rtlCol="0">
            <a:spAutoFit/>
          </a:bodyPr>
          <a:lstStyle/>
          <a:p>
            <a:r>
              <a:rPr lang="en-US" sz="1000" dirty="0" smtClean="0"/>
              <a:t>Mike Hooper. </a:t>
            </a:r>
            <a:r>
              <a:rPr lang="en-US" sz="1000" dirty="0"/>
              <a:t>Dead Fish Washed Ashore during Golden Alga Toxic </a:t>
            </a:r>
            <a:r>
              <a:rPr lang="en-US" sz="1000" dirty="0" smtClean="0"/>
              <a:t>Bloom. 10/19/15</a:t>
            </a:r>
            <a:endParaRPr lang="en-US" sz="1000" dirty="0"/>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3355041"/>
            <a:ext cx="9144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p:ph type="body" sz="quarter" idx="11"/>
          </p:nvPr>
        </p:nvSpPr>
        <p:spPr>
          <a:xfrm>
            <a:off x="4204138" y="750018"/>
            <a:ext cx="4354646" cy="2080268"/>
          </a:xfrm>
        </p:spPr>
        <p:txBody>
          <a:bodyPr>
            <a:noAutofit/>
          </a:bodyPr>
          <a:lstStyle/>
          <a:p>
            <a:pPr marL="342900" indent="-342900">
              <a:spcBef>
                <a:spcPts val="200"/>
              </a:spcBef>
              <a:buClr>
                <a:schemeClr val="accent1"/>
              </a:buClr>
              <a:buFont typeface="Webdings" panose="05030102010509060703" pitchFamily="18" charset="2"/>
              <a:buChar char="4"/>
            </a:pPr>
            <a:r>
              <a:rPr lang="en-US" sz="2400" dirty="0" smtClean="0"/>
              <a:t>HAB task force</a:t>
            </a:r>
          </a:p>
          <a:p>
            <a:pPr marL="1028700" lvl="1" indent="-342900">
              <a:spcBef>
                <a:spcPts val="200"/>
              </a:spcBef>
              <a:buClr>
                <a:schemeClr val="accent1"/>
              </a:buClr>
              <a:buFont typeface="Webdings" panose="05030102010509060703" pitchFamily="18" charset="2"/>
              <a:buChar char="4"/>
            </a:pPr>
            <a:r>
              <a:rPr lang="en-US" sz="2000" dirty="0" smtClean="0"/>
              <a:t>Detect and study</a:t>
            </a:r>
          </a:p>
          <a:p>
            <a:pPr marL="342900" indent="-342900">
              <a:spcBef>
                <a:spcPts val="200"/>
              </a:spcBef>
              <a:buClr>
                <a:schemeClr val="accent1"/>
              </a:buClr>
              <a:buFont typeface="Webdings" panose="05030102010509060703" pitchFamily="18" charset="2"/>
              <a:buChar char="4"/>
            </a:pPr>
            <a:r>
              <a:rPr lang="en-US" sz="2400" dirty="0" smtClean="0"/>
              <a:t>HAB Hotline</a:t>
            </a:r>
          </a:p>
          <a:p>
            <a:pPr marL="1028700" lvl="1" indent="-342900">
              <a:spcBef>
                <a:spcPts val="200"/>
              </a:spcBef>
              <a:buClr>
                <a:schemeClr val="accent1"/>
              </a:buClr>
              <a:buFont typeface="Webdings" panose="05030102010509060703" pitchFamily="18" charset="2"/>
              <a:buChar char="4"/>
            </a:pPr>
            <a:r>
              <a:rPr lang="en-US" sz="2000" dirty="0" smtClean="0"/>
              <a:t>Report</a:t>
            </a:r>
            <a:endParaRPr lang="en-US" sz="2000" dirty="0"/>
          </a:p>
          <a:p>
            <a:pPr marL="342900" indent="-342900">
              <a:spcBef>
                <a:spcPts val="200"/>
              </a:spcBef>
              <a:buClr>
                <a:schemeClr val="accent1"/>
              </a:buClr>
              <a:buFont typeface="Webdings" panose="05030102010509060703" pitchFamily="18" charset="2"/>
              <a:buChar char="4"/>
            </a:pPr>
            <a:r>
              <a:rPr lang="en-US" sz="2400" dirty="0" smtClean="0"/>
              <a:t>VA </a:t>
            </a:r>
            <a:r>
              <a:rPr lang="en-US" sz="2400" dirty="0"/>
              <a:t>Health </a:t>
            </a:r>
            <a:r>
              <a:rPr lang="en-US" sz="2400" dirty="0" smtClean="0"/>
              <a:t>Department</a:t>
            </a:r>
          </a:p>
          <a:p>
            <a:pPr marL="1028700" lvl="1" indent="-342900">
              <a:spcBef>
                <a:spcPts val="200"/>
              </a:spcBef>
              <a:buClr>
                <a:schemeClr val="accent1"/>
              </a:buClr>
              <a:buFont typeface="Webdings" panose="05030102010509060703" pitchFamily="18" charset="2"/>
              <a:buChar char="4"/>
            </a:pPr>
            <a:r>
              <a:rPr lang="en-US" sz="2000" dirty="0" smtClean="0"/>
              <a:t>Respond</a:t>
            </a:r>
            <a:endParaRPr lang="en-US" sz="2000" dirty="0"/>
          </a:p>
        </p:txBody>
      </p:sp>
      <p:sp>
        <p:nvSpPr>
          <p:cNvPr id="19" name="Text Placeholder 18"/>
          <p:cNvSpPr>
            <a:spLocks noGrp="1"/>
          </p:cNvSpPr>
          <p:nvPr>
            <p:ph type="body" sz="quarter" idx="14"/>
          </p:nvPr>
        </p:nvSpPr>
        <p:spPr>
          <a:xfrm>
            <a:off x="0" y="1043422"/>
            <a:ext cx="3930868" cy="1830106"/>
          </a:xfrm>
        </p:spPr>
        <p:txBody>
          <a:bodyPr/>
          <a:lstStyle/>
          <a:p>
            <a:r>
              <a:rPr lang="en-US" dirty="0" smtClean="0"/>
              <a:t>Current Methods</a:t>
            </a:r>
            <a:endParaRPr lang="en-US" dirty="0"/>
          </a:p>
        </p:txBody>
      </p:sp>
      <p:sp>
        <p:nvSpPr>
          <p:cNvPr id="7" name="Text Placeholder 2"/>
          <p:cNvSpPr>
            <a:spLocks noGrp="1"/>
          </p:cNvSpPr>
          <p:nvPr>
            <p:ph type="body" sz="quarter" idx="11"/>
          </p:nvPr>
        </p:nvSpPr>
        <p:spPr>
          <a:xfrm>
            <a:off x="5355772" y="3131919"/>
            <a:ext cx="4027714" cy="223122"/>
          </a:xfrm>
        </p:spPr>
        <p:txBody>
          <a:bodyPr>
            <a:noAutofit/>
          </a:bodyPr>
          <a:lstStyle/>
          <a:p>
            <a:r>
              <a:rPr lang="en-US" sz="1000" dirty="0" smtClean="0"/>
              <a:t>Image Credit:  Wolfgang </a:t>
            </a:r>
            <a:r>
              <a:rPr lang="en-US" sz="1000" dirty="0" err="1" smtClean="0"/>
              <a:t>Vogelbein</a:t>
            </a:r>
            <a:r>
              <a:rPr lang="en-US" sz="1000" dirty="0" smtClean="0"/>
              <a:t>, York River, 8-17-2015</a:t>
            </a:r>
            <a:endParaRPr lang="en-US" sz="1000" dirty="0"/>
          </a:p>
        </p:txBody>
      </p:sp>
    </p:spTree>
    <p:extLst>
      <p:ext uri="{BB962C8B-B14F-4D97-AF65-F5344CB8AC3E}">
        <p14:creationId xmlns:p14="http://schemas.microsoft.com/office/powerpoint/2010/main" val="3806307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352801" y="4709160"/>
            <a:ext cx="5169407" cy="704088"/>
          </a:xfrm>
        </p:spPr>
        <p:txBody>
          <a:bodyPr>
            <a:noAutofit/>
          </a:bodyPr>
          <a:lstStyle/>
          <a:p>
            <a:r>
              <a:rPr lang="en-US" dirty="0" smtClean="0">
                <a:solidFill>
                  <a:schemeClr val="tx1">
                    <a:lumMod val="50000"/>
                  </a:schemeClr>
                </a:solidFill>
              </a:rPr>
              <a:t>routine and emergency assessment of HABs</a:t>
            </a:r>
          </a:p>
          <a:p>
            <a:r>
              <a:rPr lang="en-US" dirty="0" smtClean="0">
                <a:solidFill>
                  <a:schemeClr val="tx1">
                    <a:lumMod val="50000"/>
                  </a:schemeClr>
                </a:solidFill>
              </a:rPr>
              <a:t>policies and regulations that prevent HABs</a:t>
            </a:r>
            <a:endParaRPr lang="en-US" dirty="0">
              <a:solidFill>
                <a:schemeClr val="tx1">
                  <a:lumMod val="50000"/>
                </a:schemeClr>
              </a:solidFill>
            </a:endParaRPr>
          </a:p>
        </p:txBody>
      </p:sp>
      <p:sp>
        <p:nvSpPr>
          <p:cNvPr id="7" name="Text Placeholder 6"/>
          <p:cNvSpPr>
            <a:spLocks noGrp="1"/>
          </p:cNvSpPr>
          <p:nvPr>
            <p:ph type="body" sz="quarter" idx="14"/>
          </p:nvPr>
        </p:nvSpPr>
        <p:spPr/>
        <p:txBody>
          <a:bodyPr>
            <a:noAutofit/>
          </a:bodyPr>
          <a:lstStyle/>
          <a:p>
            <a:pPr marL="347663" indent="-347663"/>
            <a:r>
              <a:rPr lang="en-US" dirty="0" smtClean="0">
                <a:solidFill>
                  <a:schemeClr val="accent1"/>
                </a:solidFill>
              </a:rPr>
              <a:t>Objectives</a:t>
            </a:r>
            <a:endParaRPr lang="en-US" dirty="0">
              <a:solidFill>
                <a:schemeClr val="accent1"/>
              </a:solidFill>
            </a:endParaRPr>
          </a:p>
        </p:txBody>
      </p:sp>
      <p:sp>
        <p:nvSpPr>
          <p:cNvPr id="10" name="Text Placeholder 9"/>
          <p:cNvSpPr>
            <a:spLocks noGrp="1"/>
          </p:cNvSpPr>
          <p:nvPr>
            <p:ph type="body" sz="quarter" idx="15"/>
          </p:nvPr>
        </p:nvSpPr>
        <p:spPr>
          <a:xfrm>
            <a:off x="594360" y="2115312"/>
            <a:ext cx="2054247" cy="768096"/>
          </a:xfrm>
        </p:spPr>
        <p:txBody>
          <a:bodyPr/>
          <a:lstStyle/>
          <a:p>
            <a:pPr algn="l"/>
            <a:r>
              <a:rPr lang="en-US" dirty="0" smtClean="0">
                <a:solidFill>
                  <a:schemeClr val="tx2"/>
                </a:solidFill>
              </a:rPr>
              <a:t>Create</a:t>
            </a:r>
            <a:endParaRPr lang="en-US" dirty="0">
              <a:solidFill>
                <a:schemeClr val="tx2"/>
              </a:solidFill>
            </a:endParaRPr>
          </a:p>
        </p:txBody>
      </p:sp>
      <p:sp>
        <p:nvSpPr>
          <p:cNvPr id="11" name="Text Placeholder 10"/>
          <p:cNvSpPr>
            <a:spLocks noGrp="1"/>
          </p:cNvSpPr>
          <p:nvPr>
            <p:ph type="body" sz="quarter" idx="16"/>
          </p:nvPr>
        </p:nvSpPr>
        <p:spPr>
          <a:xfrm>
            <a:off x="3352801" y="2103120"/>
            <a:ext cx="5169408" cy="704088"/>
          </a:xfrm>
        </p:spPr>
        <p:txBody>
          <a:bodyPr>
            <a:noAutofit/>
          </a:bodyPr>
          <a:lstStyle/>
          <a:p>
            <a:r>
              <a:rPr lang="en-US" dirty="0" smtClean="0">
                <a:solidFill>
                  <a:schemeClr val="tx1">
                    <a:lumMod val="50000"/>
                  </a:schemeClr>
                </a:solidFill>
              </a:rPr>
              <a:t>a tool to estimate chlorophyll-a concentrations from Landsat 8 OLI Data</a:t>
            </a:r>
            <a:endParaRPr lang="en-US" dirty="0">
              <a:solidFill>
                <a:schemeClr val="tx1">
                  <a:lumMod val="50000"/>
                </a:schemeClr>
              </a:solidFill>
            </a:endParaRPr>
          </a:p>
        </p:txBody>
      </p:sp>
      <p:sp>
        <p:nvSpPr>
          <p:cNvPr id="12" name="Text Placeholder 11"/>
          <p:cNvSpPr>
            <a:spLocks noGrp="1"/>
          </p:cNvSpPr>
          <p:nvPr>
            <p:ph type="body" sz="quarter" idx="17"/>
          </p:nvPr>
        </p:nvSpPr>
        <p:spPr>
          <a:xfrm>
            <a:off x="594360" y="4721352"/>
            <a:ext cx="2506192" cy="768096"/>
          </a:xfrm>
        </p:spPr>
        <p:txBody>
          <a:bodyPr/>
          <a:lstStyle/>
          <a:p>
            <a:pPr algn="l"/>
            <a:r>
              <a:rPr lang="en-US" dirty="0" smtClean="0">
                <a:solidFill>
                  <a:schemeClr val="tx2"/>
                </a:solidFill>
              </a:rPr>
              <a:t>Improve</a:t>
            </a:r>
            <a:endParaRPr lang="en-US" dirty="0">
              <a:solidFill>
                <a:schemeClr val="tx2"/>
              </a:solidFill>
            </a:endParaRPr>
          </a:p>
        </p:txBody>
      </p:sp>
      <p:sp>
        <p:nvSpPr>
          <p:cNvPr id="13" name="Text Placeholder 12"/>
          <p:cNvSpPr>
            <a:spLocks noGrp="1"/>
          </p:cNvSpPr>
          <p:nvPr>
            <p:ph type="body" sz="quarter" idx="18"/>
          </p:nvPr>
        </p:nvSpPr>
        <p:spPr>
          <a:xfrm>
            <a:off x="594360" y="3418332"/>
            <a:ext cx="2663847" cy="768096"/>
          </a:xfrm>
        </p:spPr>
        <p:txBody>
          <a:bodyPr/>
          <a:lstStyle/>
          <a:p>
            <a:pPr algn="l"/>
            <a:r>
              <a:rPr lang="en-US" dirty="0" smtClean="0">
                <a:solidFill>
                  <a:schemeClr val="tx2"/>
                </a:solidFill>
              </a:rPr>
              <a:t>Cultivate</a:t>
            </a:r>
            <a:endParaRPr lang="en-US" dirty="0">
              <a:solidFill>
                <a:schemeClr val="tx2"/>
              </a:solidFill>
            </a:endParaRPr>
          </a:p>
        </p:txBody>
      </p:sp>
      <p:sp>
        <p:nvSpPr>
          <p:cNvPr id="14" name="Text Placeholder 13"/>
          <p:cNvSpPr>
            <a:spLocks noGrp="1"/>
          </p:cNvSpPr>
          <p:nvPr>
            <p:ph type="body" sz="quarter" idx="19"/>
          </p:nvPr>
        </p:nvSpPr>
        <p:spPr>
          <a:xfrm>
            <a:off x="3352801" y="3406140"/>
            <a:ext cx="5169407" cy="704088"/>
          </a:xfrm>
        </p:spPr>
        <p:txBody>
          <a:bodyPr>
            <a:noAutofit/>
          </a:bodyPr>
          <a:lstStyle/>
          <a:p>
            <a:r>
              <a:rPr lang="en-US" dirty="0" smtClean="0">
                <a:solidFill>
                  <a:schemeClr val="tx1">
                    <a:lumMod val="50000"/>
                  </a:schemeClr>
                </a:solidFill>
              </a:rPr>
              <a:t>a better understanding of the causes and impacts of HABs</a:t>
            </a:r>
            <a:endParaRPr lang="en-US" dirty="0">
              <a:solidFill>
                <a:schemeClr val="tx1">
                  <a:lumMod val="50000"/>
                </a:schemeClr>
              </a:solidFill>
            </a:endParaRPr>
          </a:p>
        </p:txBody>
      </p:sp>
    </p:spTree>
    <p:extLst>
      <p:ext uri="{BB962C8B-B14F-4D97-AF65-F5344CB8AC3E}">
        <p14:creationId xmlns:p14="http://schemas.microsoft.com/office/powerpoint/2010/main" val="380770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405367" y="5293546"/>
            <a:ext cx="5169407" cy="704088"/>
          </a:xfrm>
        </p:spPr>
        <p:txBody>
          <a:bodyPr>
            <a:noAutofit/>
          </a:bodyPr>
          <a:lstStyle/>
          <a:p>
            <a:r>
              <a:rPr lang="en-US" dirty="0" smtClean="0">
                <a:solidFill>
                  <a:schemeClr val="tx1">
                    <a:lumMod val="50000"/>
                  </a:schemeClr>
                </a:solidFill>
              </a:rPr>
              <a:t>routine and emergency assessment of HABs</a:t>
            </a:r>
          </a:p>
        </p:txBody>
      </p:sp>
      <p:sp>
        <p:nvSpPr>
          <p:cNvPr id="7" name="Text Placeholder 6"/>
          <p:cNvSpPr>
            <a:spLocks noGrp="1"/>
          </p:cNvSpPr>
          <p:nvPr>
            <p:ph type="body" sz="quarter" idx="14"/>
          </p:nvPr>
        </p:nvSpPr>
        <p:spPr/>
        <p:txBody>
          <a:bodyPr>
            <a:noAutofit/>
          </a:bodyPr>
          <a:lstStyle/>
          <a:p>
            <a:pPr marL="347663" indent="-347663"/>
            <a:r>
              <a:rPr lang="en-US" dirty="0" smtClean="0">
                <a:solidFill>
                  <a:schemeClr val="accent1"/>
                </a:solidFill>
              </a:rPr>
              <a:t>Objectives</a:t>
            </a:r>
            <a:endParaRPr lang="en-US" dirty="0">
              <a:solidFill>
                <a:schemeClr val="accent1"/>
              </a:solidFill>
            </a:endParaRPr>
          </a:p>
        </p:txBody>
      </p:sp>
      <p:sp>
        <p:nvSpPr>
          <p:cNvPr id="10" name="Text Placeholder 9"/>
          <p:cNvSpPr>
            <a:spLocks noGrp="1"/>
          </p:cNvSpPr>
          <p:nvPr>
            <p:ph type="body" sz="quarter" idx="15"/>
          </p:nvPr>
        </p:nvSpPr>
        <p:spPr>
          <a:xfrm>
            <a:off x="687175" y="2939796"/>
            <a:ext cx="2054247" cy="768096"/>
          </a:xfrm>
        </p:spPr>
        <p:txBody>
          <a:bodyPr/>
          <a:lstStyle/>
          <a:p>
            <a:pPr algn="l"/>
            <a:r>
              <a:rPr lang="en-US" dirty="0" smtClean="0">
                <a:solidFill>
                  <a:schemeClr val="tx2"/>
                </a:solidFill>
              </a:rPr>
              <a:t>Create</a:t>
            </a:r>
            <a:endParaRPr lang="en-US" dirty="0">
              <a:solidFill>
                <a:schemeClr val="tx2"/>
              </a:solidFill>
            </a:endParaRPr>
          </a:p>
        </p:txBody>
      </p:sp>
      <p:sp>
        <p:nvSpPr>
          <p:cNvPr id="11" name="Text Placeholder 10"/>
          <p:cNvSpPr>
            <a:spLocks noGrp="1"/>
          </p:cNvSpPr>
          <p:nvPr>
            <p:ph type="body" sz="quarter" idx="16"/>
          </p:nvPr>
        </p:nvSpPr>
        <p:spPr>
          <a:xfrm>
            <a:off x="3405366" y="3046111"/>
            <a:ext cx="5169408" cy="704088"/>
          </a:xfrm>
        </p:spPr>
        <p:txBody>
          <a:bodyPr>
            <a:noAutofit/>
          </a:bodyPr>
          <a:lstStyle/>
          <a:p>
            <a:r>
              <a:rPr lang="en-US" dirty="0" smtClean="0">
                <a:solidFill>
                  <a:schemeClr val="tx1">
                    <a:lumMod val="50000"/>
                  </a:schemeClr>
                </a:solidFill>
              </a:rPr>
              <a:t>a python tool that processes raw Landsat 8 OLI images and produces a chlorophyll-a </a:t>
            </a:r>
            <a:r>
              <a:rPr lang="en-US" dirty="0" err="1" smtClean="0">
                <a:solidFill>
                  <a:schemeClr val="tx1">
                    <a:lumMod val="50000"/>
                  </a:schemeClr>
                </a:solidFill>
              </a:rPr>
              <a:t>chloropleth</a:t>
            </a:r>
            <a:r>
              <a:rPr lang="en-US" dirty="0" smtClean="0">
                <a:solidFill>
                  <a:schemeClr val="tx1">
                    <a:lumMod val="50000"/>
                  </a:schemeClr>
                </a:solidFill>
              </a:rPr>
              <a:t> map</a:t>
            </a:r>
            <a:endParaRPr lang="en-US" dirty="0">
              <a:solidFill>
                <a:schemeClr val="tx1">
                  <a:lumMod val="50000"/>
                </a:schemeClr>
              </a:solidFill>
            </a:endParaRPr>
          </a:p>
        </p:txBody>
      </p:sp>
      <p:sp>
        <p:nvSpPr>
          <p:cNvPr id="12" name="Text Placeholder 11"/>
          <p:cNvSpPr>
            <a:spLocks noGrp="1"/>
          </p:cNvSpPr>
          <p:nvPr>
            <p:ph type="body" sz="quarter" idx="17"/>
          </p:nvPr>
        </p:nvSpPr>
        <p:spPr>
          <a:xfrm>
            <a:off x="603093" y="5261542"/>
            <a:ext cx="2506192" cy="768096"/>
          </a:xfrm>
        </p:spPr>
        <p:txBody>
          <a:bodyPr/>
          <a:lstStyle/>
          <a:p>
            <a:pPr algn="l"/>
            <a:r>
              <a:rPr lang="en-US" dirty="0" smtClean="0">
                <a:solidFill>
                  <a:schemeClr val="tx2"/>
                </a:solidFill>
              </a:rPr>
              <a:t>Improve</a:t>
            </a:r>
            <a:endParaRPr lang="en-US" dirty="0">
              <a:solidFill>
                <a:schemeClr val="tx2"/>
              </a:solidFill>
            </a:endParaRPr>
          </a:p>
        </p:txBody>
      </p:sp>
      <p:sp>
        <p:nvSpPr>
          <p:cNvPr id="13" name="Text Placeholder 12"/>
          <p:cNvSpPr>
            <a:spLocks noGrp="1"/>
          </p:cNvSpPr>
          <p:nvPr>
            <p:ph type="body" sz="quarter" idx="18"/>
          </p:nvPr>
        </p:nvSpPr>
        <p:spPr>
          <a:xfrm>
            <a:off x="567196" y="4091940"/>
            <a:ext cx="2663847" cy="768096"/>
          </a:xfrm>
        </p:spPr>
        <p:txBody>
          <a:bodyPr/>
          <a:lstStyle/>
          <a:p>
            <a:pPr algn="l"/>
            <a:r>
              <a:rPr lang="en-US" dirty="0" smtClean="0">
                <a:solidFill>
                  <a:schemeClr val="tx2"/>
                </a:solidFill>
              </a:rPr>
              <a:t>Cultivate</a:t>
            </a:r>
            <a:endParaRPr lang="en-US" dirty="0">
              <a:solidFill>
                <a:schemeClr val="tx2"/>
              </a:solidFill>
            </a:endParaRPr>
          </a:p>
        </p:txBody>
      </p:sp>
      <p:sp>
        <p:nvSpPr>
          <p:cNvPr id="14" name="Text Placeholder 13"/>
          <p:cNvSpPr>
            <a:spLocks noGrp="1"/>
          </p:cNvSpPr>
          <p:nvPr>
            <p:ph type="body" sz="quarter" idx="19"/>
          </p:nvPr>
        </p:nvSpPr>
        <p:spPr>
          <a:xfrm>
            <a:off x="3394855" y="4264648"/>
            <a:ext cx="5169407" cy="704088"/>
          </a:xfrm>
        </p:spPr>
        <p:txBody>
          <a:bodyPr>
            <a:noAutofit/>
          </a:bodyPr>
          <a:lstStyle/>
          <a:p>
            <a:r>
              <a:rPr lang="en-US" dirty="0" smtClean="0">
                <a:solidFill>
                  <a:schemeClr val="tx1">
                    <a:lumMod val="50000"/>
                  </a:schemeClr>
                </a:solidFill>
              </a:rPr>
              <a:t>a better understanding of the causes and impacts of HABs</a:t>
            </a:r>
            <a:endParaRPr lang="en-US" dirty="0">
              <a:solidFill>
                <a:schemeClr val="tx1">
                  <a:lumMod val="50000"/>
                </a:schemeClr>
              </a:solidFill>
            </a:endParaRPr>
          </a:p>
        </p:txBody>
      </p:sp>
      <p:sp>
        <p:nvSpPr>
          <p:cNvPr id="2" name="TextBox 1"/>
          <p:cNvSpPr txBox="1"/>
          <p:nvPr/>
        </p:nvSpPr>
        <p:spPr>
          <a:xfrm>
            <a:off x="603093" y="1836559"/>
            <a:ext cx="2497459" cy="701731"/>
          </a:xfrm>
          <a:prstGeom prst="rect">
            <a:avLst/>
          </a:prstGeom>
          <a:noFill/>
        </p:spPr>
        <p:txBody>
          <a:bodyPr wrap="square" rtlCol="0">
            <a:spAutoFit/>
          </a:bodyPr>
          <a:lstStyle/>
          <a:p>
            <a:pPr lvl="0">
              <a:lnSpc>
                <a:spcPct val="90000"/>
              </a:lnSpc>
              <a:spcBef>
                <a:spcPts val="1000"/>
              </a:spcBef>
            </a:pPr>
            <a:r>
              <a:rPr lang="en-US" sz="4400" b="1" dirty="0" smtClean="0">
                <a:solidFill>
                  <a:schemeClr val="tx2"/>
                </a:solidFill>
              </a:rPr>
              <a:t>Develop</a:t>
            </a:r>
            <a:endParaRPr lang="en-US" sz="4400" b="1" dirty="0">
              <a:solidFill>
                <a:schemeClr val="tx2"/>
              </a:solidFill>
            </a:endParaRPr>
          </a:p>
        </p:txBody>
      </p:sp>
      <p:sp>
        <p:nvSpPr>
          <p:cNvPr id="4" name="TextBox 3"/>
          <p:cNvSpPr txBox="1"/>
          <p:nvPr/>
        </p:nvSpPr>
        <p:spPr>
          <a:xfrm>
            <a:off x="3394855" y="1884657"/>
            <a:ext cx="4890499" cy="1015663"/>
          </a:xfrm>
          <a:prstGeom prst="rect">
            <a:avLst/>
          </a:prstGeom>
          <a:noFill/>
        </p:spPr>
        <p:txBody>
          <a:bodyPr wrap="square" rtlCol="0">
            <a:spAutoFit/>
          </a:bodyPr>
          <a:lstStyle/>
          <a:p>
            <a:r>
              <a:rPr lang="en-US" sz="2000" dirty="0">
                <a:solidFill>
                  <a:schemeClr val="tx1">
                    <a:lumMod val="50000"/>
                  </a:schemeClr>
                </a:solidFill>
              </a:rPr>
              <a:t>a</a:t>
            </a:r>
            <a:r>
              <a:rPr lang="en-US" sz="2000" dirty="0" smtClean="0">
                <a:solidFill>
                  <a:schemeClr val="tx1">
                    <a:lumMod val="50000"/>
                  </a:schemeClr>
                </a:solidFill>
              </a:rPr>
              <a:t>n algorithm to combine Landsat 8, </a:t>
            </a:r>
            <a:r>
              <a:rPr lang="en-US" sz="2000" dirty="0" err="1" smtClean="0">
                <a:solidFill>
                  <a:schemeClr val="tx1">
                    <a:lumMod val="50000"/>
                  </a:schemeClr>
                </a:solidFill>
              </a:rPr>
              <a:t>AquaMODIS</a:t>
            </a:r>
            <a:r>
              <a:rPr lang="en-US" sz="2000" dirty="0" smtClean="0">
                <a:solidFill>
                  <a:schemeClr val="tx1">
                    <a:lumMod val="50000"/>
                  </a:schemeClr>
                </a:solidFill>
              </a:rPr>
              <a:t>, and </a:t>
            </a:r>
            <a:r>
              <a:rPr lang="en-US" sz="2000" i="1" dirty="0" smtClean="0">
                <a:solidFill>
                  <a:schemeClr val="tx1">
                    <a:lumMod val="50000"/>
                  </a:schemeClr>
                </a:solidFill>
              </a:rPr>
              <a:t>in situ </a:t>
            </a:r>
            <a:r>
              <a:rPr lang="en-US" sz="2000" dirty="0" smtClean="0">
                <a:solidFill>
                  <a:schemeClr val="tx1">
                    <a:lumMod val="50000"/>
                  </a:schemeClr>
                </a:solidFill>
              </a:rPr>
              <a:t>data to estimate chlorophyll-a concentrations </a:t>
            </a:r>
            <a:endParaRPr lang="en-US" sz="2000" dirty="0">
              <a:solidFill>
                <a:schemeClr val="tx1">
                  <a:lumMod val="50000"/>
                </a:schemeClr>
              </a:solidFill>
            </a:endParaRPr>
          </a:p>
        </p:txBody>
      </p:sp>
    </p:spTree>
    <p:extLst>
      <p:ext uri="{BB962C8B-B14F-4D97-AF65-F5344CB8AC3E}">
        <p14:creationId xmlns:p14="http://schemas.microsoft.com/office/powerpoint/2010/main" val="3201796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solidFill>
                  <a:schemeClr val="accent1"/>
                </a:solidFill>
              </a:rPr>
              <a:t>NASA Earth Observations</a:t>
            </a:r>
            <a:endParaRPr lang="en-US" dirty="0">
              <a:solidFill>
                <a:schemeClr val="accent1"/>
              </a:solidFill>
            </a:endParaRPr>
          </a:p>
        </p:txBody>
      </p:sp>
      <p:sp>
        <p:nvSpPr>
          <p:cNvPr id="4" name="Text Placeholder 3"/>
          <p:cNvSpPr>
            <a:spLocks noGrp="1"/>
          </p:cNvSpPr>
          <p:nvPr>
            <p:ph type="body" sz="quarter" idx="15"/>
          </p:nvPr>
        </p:nvSpPr>
        <p:spPr>
          <a:xfrm>
            <a:off x="2838203" y="2043122"/>
            <a:ext cx="3173201" cy="768096"/>
          </a:xfrm>
        </p:spPr>
        <p:txBody>
          <a:bodyPr>
            <a:noAutofit/>
          </a:bodyPr>
          <a:lstStyle/>
          <a:p>
            <a:pPr algn="l"/>
            <a:r>
              <a:rPr lang="en-US" sz="3600" dirty="0" smtClean="0">
                <a:solidFill>
                  <a:schemeClr val="tx2"/>
                </a:solidFill>
              </a:rPr>
              <a:t>Landsat 8 OLI</a:t>
            </a:r>
            <a:endParaRPr lang="en-US" sz="3600" dirty="0">
              <a:solidFill>
                <a:schemeClr val="tx2"/>
              </a:solidFill>
            </a:endParaRPr>
          </a:p>
        </p:txBody>
      </p:sp>
      <p:pic>
        <p:nvPicPr>
          <p:cNvPr id="8" name="Picture 6" descr="03 Landsat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2577" y="3219981"/>
            <a:ext cx="3557355" cy="2903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781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1401288" y="4215743"/>
            <a:ext cx="7154131" cy="712519"/>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8116521">
            <a:off x="1267069" y="4243074"/>
            <a:ext cx="368148" cy="1147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401287" y="2980956"/>
            <a:ext cx="7154133" cy="92191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8116521">
            <a:off x="1279341" y="3029337"/>
            <a:ext cx="353035" cy="86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401288" y="1354244"/>
            <a:ext cx="7154132" cy="1318834"/>
          </a:xfrm>
          <a:prstGeom prst="roundRect">
            <a:avLst/>
          </a:prstGeom>
          <a:noFill/>
          <a:ln w="28575">
            <a:solidFill>
              <a:srgbClr val="183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8116521">
            <a:off x="1280056" y="1406353"/>
            <a:ext cx="353035" cy="86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sz="quarter" idx="11"/>
          </p:nvPr>
        </p:nvSpPr>
        <p:spPr>
          <a:xfrm>
            <a:off x="2026203" y="303540"/>
            <a:ext cx="5699087" cy="1444752"/>
          </a:xfrm>
        </p:spPr>
        <p:txBody>
          <a:bodyPr>
            <a:normAutofit/>
          </a:bodyPr>
          <a:lstStyle/>
          <a:p>
            <a:r>
              <a:rPr lang="en-US" sz="6000" b="1" dirty="0" smtClean="0">
                <a:solidFill>
                  <a:schemeClr val="accent1"/>
                </a:solidFill>
              </a:rPr>
              <a:t>First Method</a:t>
            </a:r>
            <a:endParaRPr lang="en-US" sz="6000" b="1" dirty="0">
              <a:solidFill>
                <a:schemeClr val="accent1"/>
              </a:solidFill>
            </a:endParaRPr>
          </a:p>
        </p:txBody>
      </p:sp>
      <p:sp>
        <p:nvSpPr>
          <p:cNvPr id="13" name="Text Placeholder 1"/>
          <p:cNvSpPr>
            <a:spLocks noGrp="1"/>
          </p:cNvSpPr>
          <p:nvPr>
            <p:ph type="body" sz="quarter" idx="11"/>
          </p:nvPr>
        </p:nvSpPr>
        <p:spPr>
          <a:xfrm>
            <a:off x="1822862" y="2962076"/>
            <a:ext cx="7516606" cy="1000324"/>
          </a:xfrm>
        </p:spPr>
        <p:txBody>
          <a:bodyPr>
            <a:normAutofit/>
          </a:bodyPr>
          <a:lstStyle/>
          <a:p>
            <a:pPr marL="342900" indent="-342900">
              <a:spcBef>
                <a:spcPts val="200"/>
              </a:spcBef>
              <a:buClr>
                <a:schemeClr val="accent1"/>
              </a:buClr>
              <a:buFont typeface="Webdings" panose="05030102010509060703" pitchFamily="18" charset="2"/>
              <a:buChar char="4"/>
            </a:pPr>
            <a:r>
              <a:rPr lang="en-US" dirty="0"/>
              <a:t>Remove </a:t>
            </a:r>
            <a:r>
              <a:rPr lang="en-US" dirty="0" smtClean="0"/>
              <a:t>land and cloud pixels</a:t>
            </a:r>
            <a:endParaRPr lang="en-US" dirty="0"/>
          </a:p>
          <a:p>
            <a:pPr marL="342900" indent="-342900">
              <a:spcBef>
                <a:spcPts val="200"/>
              </a:spcBef>
              <a:buClr>
                <a:schemeClr val="accent1"/>
              </a:buClr>
              <a:buFont typeface="Webdings" panose="05030102010509060703" pitchFamily="18" charset="2"/>
              <a:buChar char="4"/>
            </a:pPr>
            <a:r>
              <a:rPr lang="en-US" dirty="0"/>
              <a:t>Match Landsat and VIMS data</a:t>
            </a:r>
          </a:p>
          <a:p>
            <a:pPr marL="342900" indent="-342900">
              <a:spcBef>
                <a:spcPts val="200"/>
              </a:spcBef>
              <a:buClr>
                <a:schemeClr val="accent1"/>
              </a:buClr>
              <a:buFont typeface="Webdings" panose="05030102010509060703" pitchFamily="18" charset="2"/>
              <a:buChar char="4"/>
            </a:pPr>
            <a:r>
              <a:rPr lang="en-US" dirty="0"/>
              <a:t>Combine layers into exported table</a:t>
            </a:r>
          </a:p>
        </p:txBody>
      </p:sp>
      <p:sp>
        <p:nvSpPr>
          <p:cNvPr id="3" name="Rectangle 2"/>
          <p:cNvSpPr/>
          <p:nvPr/>
        </p:nvSpPr>
        <p:spPr>
          <a:xfrm>
            <a:off x="1822862" y="1294606"/>
            <a:ext cx="7201238" cy="1400383"/>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a:t>Landsat 8 OLI/TIRS reflectance bands</a:t>
            </a:r>
          </a:p>
          <a:p>
            <a:pPr marL="342900" indent="-342900">
              <a:spcBef>
                <a:spcPts val="200"/>
              </a:spcBef>
              <a:buClr>
                <a:schemeClr val="accent1"/>
              </a:buClr>
              <a:buFont typeface="Webdings" panose="05030102010509060703" pitchFamily="18" charset="2"/>
              <a:buChar char="4"/>
            </a:pPr>
            <a:r>
              <a:rPr lang="en-US" sz="2000" dirty="0" smtClean="0"/>
              <a:t>Aqua MODIS chlorophyll-a</a:t>
            </a:r>
          </a:p>
          <a:p>
            <a:pPr marL="342900" indent="-342900">
              <a:spcBef>
                <a:spcPts val="200"/>
              </a:spcBef>
              <a:buClr>
                <a:schemeClr val="accent1"/>
              </a:buClr>
              <a:buFont typeface="Webdings" panose="05030102010509060703" pitchFamily="18" charset="2"/>
              <a:buChar char="4"/>
            </a:pPr>
            <a:r>
              <a:rPr lang="en-US" sz="2000" dirty="0" smtClean="0"/>
              <a:t>VECOS </a:t>
            </a:r>
            <a:r>
              <a:rPr lang="en-US" sz="2000" i="1" dirty="0"/>
              <a:t>in situ</a:t>
            </a:r>
            <a:r>
              <a:rPr lang="en-US" sz="2000" dirty="0"/>
              <a:t> water quality data</a:t>
            </a:r>
          </a:p>
          <a:p>
            <a:pPr marL="342900" indent="-342900">
              <a:spcBef>
                <a:spcPts val="200"/>
              </a:spcBef>
              <a:buClr>
                <a:schemeClr val="accent1"/>
              </a:buClr>
              <a:buFont typeface="Webdings" panose="05030102010509060703" pitchFamily="18" charset="2"/>
              <a:buChar char="4"/>
            </a:pPr>
            <a:r>
              <a:rPr lang="en-US" sz="2000" dirty="0"/>
              <a:t>NOAA bathymetry data</a:t>
            </a:r>
          </a:p>
        </p:txBody>
      </p:sp>
      <p:sp>
        <p:nvSpPr>
          <p:cNvPr id="4" name="Rectangle 3"/>
          <p:cNvSpPr/>
          <p:nvPr/>
        </p:nvSpPr>
        <p:spPr>
          <a:xfrm>
            <a:off x="1822862" y="4194727"/>
            <a:ext cx="7091291" cy="733534"/>
          </a:xfrm>
          <a:prstGeom prst="rect">
            <a:avLst/>
          </a:prstGeom>
          <a:noFill/>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smtClean="0"/>
              <a:t>Run linear and nonlinear regressions</a:t>
            </a:r>
          </a:p>
          <a:p>
            <a:pPr marL="342900" indent="-342900">
              <a:spcBef>
                <a:spcPts val="200"/>
              </a:spcBef>
              <a:buClr>
                <a:schemeClr val="accent1"/>
              </a:buClr>
              <a:buFont typeface="Webdings" panose="05030102010509060703" pitchFamily="18" charset="2"/>
              <a:buChar char="4"/>
            </a:pPr>
            <a:r>
              <a:rPr lang="en-US" sz="2000" dirty="0" smtClean="0"/>
              <a:t>Use best fit regression model as predictive model</a:t>
            </a:r>
            <a:endParaRPr lang="en-US" sz="2000" dirty="0"/>
          </a:p>
        </p:txBody>
      </p:sp>
      <p:sp>
        <p:nvSpPr>
          <p:cNvPr id="18" name="Chevron 17"/>
          <p:cNvSpPr/>
          <p:nvPr/>
        </p:nvSpPr>
        <p:spPr>
          <a:xfrm rot="5400000">
            <a:off x="96119" y="3087841"/>
            <a:ext cx="1627900" cy="1414127"/>
          </a:xfrm>
          <a:prstGeom prst="chevron">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hevron 18"/>
          <p:cNvSpPr/>
          <p:nvPr/>
        </p:nvSpPr>
        <p:spPr>
          <a:xfrm rot="5400000">
            <a:off x="197551" y="4221198"/>
            <a:ext cx="1425035" cy="1414128"/>
          </a:xfrm>
          <a:prstGeom prst="chevron">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hevron 15"/>
          <p:cNvSpPr/>
          <p:nvPr/>
        </p:nvSpPr>
        <p:spPr>
          <a:xfrm rot="5400000">
            <a:off x="-99479" y="1656727"/>
            <a:ext cx="2019095" cy="1414127"/>
          </a:xfrm>
          <a:prstGeom prst="chevron">
            <a:avLst/>
          </a:prstGeom>
          <a:solidFill>
            <a:srgbClr val="183C5C"/>
          </a:solidFill>
          <a:ln>
            <a:solidFill>
              <a:srgbClr val="183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25"/>
          <p:cNvSpPr/>
          <p:nvPr/>
        </p:nvSpPr>
        <p:spPr>
          <a:xfrm rot="8116521">
            <a:off x="1322761" y="2954114"/>
            <a:ext cx="194844" cy="91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hevron 26"/>
          <p:cNvSpPr/>
          <p:nvPr/>
        </p:nvSpPr>
        <p:spPr>
          <a:xfrm>
            <a:off x="203004" y="5791200"/>
            <a:ext cx="1735863" cy="916432"/>
          </a:xfrm>
          <a:prstGeom prst="chevron">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p:cNvSpPr txBox="1"/>
          <p:nvPr/>
        </p:nvSpPr>
        <p:spPr>
          <a:xfrm>
            <a:off x="186115" y="2240783"/>
            <a:ext cx="1572741" cy="400110"/>
          </a:xfrm>
          <a:prstGeom prst="rect">
            <a:avLst/>
          </a:prstGeom>
          <a:noFill/>
        </p:spPr>
        <p:txBody>
          <a:bodyPr wrap="square" rtlCol="0">
            <a:spAutoFit/>
          </a:bodyPr>
          <a:lstStyle/>
          <a:p>
            <a:r>
              <a:rPr lang="en-US" sz="2000" dirty="0" smtClean="0">
                <a:solidFill>
                  <a:schemeClr val="bg1"/>
                </a:solidFill>
              </a:rPr>
              <a:t>Acquisition</a:t>
            </a:r>
            <a:endParaRPr lang="en-US" dirty="0">
              <a:solidFill>
                <a:schemeClr val="bg1"/>
              </a:solidFill>
            </a:endParaRPr>
          </a:p>
        </p:txBody>
      </p:sp>
      <p:sp>
        <p:nvSpPr>
          <p:cNvPr id="31" name="TextBox 30"/>
          <p:cNvSpPr txBox="1"/>
          <p:nvPr/>
        </p:nvSpPr>
        <p:spPr>
          <a:xfrm>
            <a:off x="366126" y="3702814"/>
            <a:ext cx="1572741" cy="400110"/>
          </a:xfrm>
          <a:prstGeom prst="rect">
            <a:avLst/>
          </a:prstGeom>
          <a:noFill/>
        </p:spPr>
        <p:txBody>
          <a:bodyPr wrap="square" rtlCol="0">
            <a:spAutoFit/>
          </a:bodyPr>
          <a:lstStyle/>
          <a:p>
            <a:r>
              <a:rPr lang="en-US" sz="2000" dirty="0" smtClean="0">
                <a:solidFill>
                  <a:schemeClr val="bg1"/>
                </a:solidFill>
              </a:rPr>
              <a:t>ArcMap</a:t>
            </a:r>
            <a:endParaRPr lang="en-US" dirty="0">
              <a:solidFill>
                <a:schemeClr val="bg1"/>
              </a:solidFill>
            </a:endParaRPr>
          </a:p>
        </p:txBody>
      </p:sp>
      <p:sp>
        <p:nvSpPr>
          <p:cNvPr id="32" name="TextBox 31"/>
          <p:cNvSpPr txBox="1"/>
          <p:nvPr/>
        </p:nvSpPr>
        <p:spPr>
          <a:xfrm>
            <a:off x="680936" y="6060332"/>
            <a:ext cx="1037796" cy="400110"/>
          </a:xfrm>
          <a:prstGeom prst="rect">
            <a:avLst/>
          </a:prstGeom>
          <a:noFill/>
        </p:spPr>
        <p:txBody>
          <a:bodyPr wrap="square" rtlCol="0">
            <a:spAutoFit/>
          </a:bodyPr>
          <a:lstStyle/>
          <a:p>
            <a:r>
              <a:rPr lang="en-US" sz="2000" b="1" dirty="0" smtClean="0">
                <a:solidFill>
                  <a:schemeClr val="bg1"/>
                </a:solidFill>
              </a:rPr>
              <a:t>Python</a:t>
            </a:r>
            <a:endParaRPr lang="en-US" sz="2000" b="1" dirty="0">
              <a:solidFill>
                <a:schemeClr val="bg1"/>
              </a:solidFill>
            </a:endParaRPr>
          </a:p>
        </p:txBody>
      </p:sp>
      <p:sp>
        <p:nvSpPr>
          <p:cNvPr id="34" name="TextBox 33"/>
          <p:cNvSpPr txBox="1"/>
          <p:nvPr/>
        </p:nvSpPr>
        <p:spPr>
          <a:xfrm>
            <a:off x="757560" y="4978739"/>
            <a:ext cx="251425" cy="400110"/>
          </a:xfrm>
          <a:prstGeom prst="rect">
            <a:avLst/>
          </a:prstGeom>
          <a:noFill/>
        </p:spPr>
        <p:txBody>
          <a:bodyPr wrap="square" rtlCol="0">
            <a:spAutoFit/>
          </a:bodyPr>
          <a:lstStyle/>
          <a:p>
            <a:r>
              <a:rPr lang="en-US" sz="2000" dirty="0">
                <a:solidFill>
                  <a:schemeClr val="bg1"/>
                </a:solidFill>
              </a:rPr>
              <a:t>R</a:t>
            </a:r>
          </a:p>
        </p:txBody>
      </p:sp>
      <p:sp>
        <p:nvSpPr>
          <p:cNvPr id="36" name="TextBox 35"/>
          <p:cNvSpPr txBox="1"/>
          <p:nvPr/>
        </p:nvSpPr>
        <p:spPr>
          <a:xfrm>
            <a:off x="2164702" y="5739954"/>
            <a:ext cx="6390717" cy="954107"/>
          </a:xfrm>
          <a:prstGeom prst="rect">
            <a:avLst/>
          </a:prstGeom>
          <a:noFill/>
        </p:spPr>
        <p:txBody>
          <a:bodyPr wrap="square" rtlCol="0">
            <a:spAutoFit/>
          </a:bodyPr>
          <a:lstStyle/>
          <a:p>
            <a:pPr algn="ctr"/>
            <a:r>
              <a:rPr lang="en-US" sz="2800" b="1" dirty="0" smtClean="0">
                <a:solidFill>
                  <a:schemeClr val="tx2"/>
                </a:solidFill>
              </a:rPr>
              <a:t>Chesapeake Bay</a:t>
            </a:r>
          </a:p>
          <a:p>
            <a:pPr algn="ctr"/>
            <a:r>
              <a:rPr lang="en-US" sz="2800" b="1" dirty="0" smtClean="0">
                <a:solidFill>
                  <a:schemeClr val="tx2"/>
                </a:solidFill>
              </a:rPr>
              <a:t>Chlorophyll Hotspot Identifier</a:t>
            </a:r>
            <a:endParaRPr lang="en-US" sz="2800" b="1" dirty="0">
              <a:solidFill>
                <a:schemeClr val="tx2"/>
              </a:solidFill>
            </a:endParaRPr>
          </a:p>
        </p:txBody>
      </p:sp>
      <p:sp>
        <p:nvSpPr>
          <p:cNvPr id="37" name="Rounded Rectangle 36"/>
          <p:cNvSpPr/>
          <p:nvPr/>
        </p:nvSpPr>
        <p:spPr>
          <a:xfrm>
            <a:off x="2164702" y="5739954"/>
            <a:ext cx="6390718" cy="967678"/>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6677997"/>
      </p:ext>
    </p:extLst>
  </p:cSld>
  <p:clrMapOvr>
    <a:masterClrMapping/>
  </p:clrMapOvr>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4925</TotalTime>
  <Words>2973</Words>
  <Application>Microsoft Office PowerPoint</Application>
  <PresentationFormat>On-screen Show (4:3)</PresentationFormat>
  <Paragraphs>320</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DEVELOP4</cp:lastModifiedBy>
  <cp:revision>235</cp:revision>
  <dcterms:created xsi:type="dcterms:W3CDTF">2015-05-18T13:26:09Z</dcterms:created>
  <dcterms:modified xsi:type="dcterms:W3CDTF">2015-11-16T16:50:58Z</dcterms:modified>
</cp:coreProperties>
</file>