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 id="2" name="Tamara Barbakova" initials="TB" lastIdx="2" clrIdx="1">
    <p:extLst>
      <p:ext uri="{19B8F6BF-5375-455C-9EA6-DF929625EA0E}">
        <p15:presenceInfo xmlns:p15="http://schemas.microsoft.com/office/powerpoint/2012/main" userId="S::tamara.barbakova@ssaihq.com::c5b038eb-f46c-42fd-a929-91fca4bff8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A47A"/>
    <a:srgbClr val="55AEB2"/>
    <a:srgbClr val="56ADB2"/>
    <a:srgbClr val="D0652A"/>
    <a:srgbClr val="9B3D3B"/>
    <a:srgbClr val="751811"/>
    <a:srgbClr val="964135"/>
    <a:srgbClr val="7DB761"/>
    <a:srgbClr val="9299A8"/>
    <a:srgbClr val="E97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BB0ABD-B824-82DF-E0B4-D64376A074FE}" v="6" dt="2022-09-08T21:23:00.934"/>
    <p1510:client id="{84ACFD67-2F7A-1086-2180-65AE3F61EAF3}" v="1" dt="2022-09-09T16:25:48.082"/>
    <p1510:client id="{A6A1E7C9-BD6F-2A6E-859B-9B3797C3C847}" v="2" dt="2022-09-09T18:02:38.7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2" dt="2022-09-09T11:02:38.744" idx="2">
    <p:pos x="15287" y="16374"/>
    <p:text>To avoid clutter, place image credits underneath the acknowledgments. Font size 11–12 pts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6CA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6CA47A"/>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523506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 |</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6CA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icon&#10;&#10;Description automatically generated">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87630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CA47A"/>
                </a:solidFill>
              </a:rPr>
              <a:t>Study Area</a:t>
            </a:r>
            <a:r>
              <a:rPr lang="en-US" sz="10000" dirty="0">
                <a:solidFill>
                  <a:srgbClr val="6CA47A"/>
                </a:solidFill>
              </a:rPr>
              <a:t> Ecological Forecasting</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919590"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689111"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578518"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369078"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414687"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36" name="Text Placeholder 11">
            <a:extLst>
              <a:ext uri="{FF2B5EF4-FFF2-40B4-BE49-F238E27FC236}">
                <a16:creationId xmlns:a16="http://schemas.microsoft.com/office/drawing/2014/main" id="{AE22811F-1005-4DF9-9159-2940EB872D7D}"/>
              </a:ext>
            </a:extLst>
          </p:cNvPr>
          <p:cNvSpPr txBox="1">
            <a:spLocks/>
          </p:cNvSpPr>
          <p:nvPr/>
        </p:nvSpPr>
        <p:spPr>
          <a:xfrm>
            <a:off x="5782710" y="34744312"/>
            <a:ext cx="6187440"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 name="Picture 2" descr="Shape, circle&#10;&#10;Description automatically generated">
            <a:extLst>
              <a:ext uri="{FF2B5EF4-FFF2-40B4-BE49-F238E27FC236}">
                <a16:creationId xmlns:a16="http://schemas.microsoft.com/office/drawing/2014/main" id="{09A3A261-F012-402F-B9E3-4D35B30F56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5652" y="30815280"/>
            <a:ext cx="2103120" cy="2103120"/>
          </a:xfrm>
          <a:prstGeom prst="rect">
            <a:avLst/>
          </a:prstGeom>
        </p:spPr>
      </p:pic>
      <p:pic>
        <p:nvPicPr>
          <p:cNvPr id="38" name="Picture 37" descr="Shape, circle&#10;&#10;Description automatically generated">
            <a:extLst>
              <a:ext uri="{FF2B5EF4-FFF2-40B4-BE49-F238E27FC236}">
                <a16:creationId xmlns:a16="http://schemas.microsoft.com/office/drawing/2014/main" id="{B82F8CD8-5A94-4889-915D-32170A03B5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83868" y="30815280"/>
            <a:ext cx="2103120"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AE7872B5-30A2-41A9-82C4-4EC500B2E05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02084" y="30815280"/>
            <a:ext cx="2103120"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D0B0CACA-0CB0-43FC-9828-61F3C3B80B2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20300" y="30815280"/>
            <a:ext cx="2103120" cy="2103120"/>
          </a:xfrm>
          <a:prstGeom prst="rect">
            <a:avLst/>
          </a:prstGeom>
        </p:spPr>
      </p:pic>
      <p:sp>
        <p:nvSpPr>
          <p:cNvPr id="18" name="Text Placeholder 16">
            <a:extLst>
              <a:ext uri="{FF2B5EF4-FFF2-40B4-BE49-F238E27FC236}">
                <a16:creationId xmlns:a16="http://schemas.microsoft.com/office/drawing/2014/main" id="{DA95989B-6301-4EC0-9794-2D1E59876B10}"/>
              </a:ext>
            </a:extLst>
          </p:cNvPr>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9" name="TextBox 18">
            <a:extLst>
              <a:ext uri="{FF2B5EF4-FFF2-40B4-BE49-F238E27FC236}">
                <a16:creationId xmlns:a16="http://schemas.microsoft.com/office/drawing/2014/main" id="{9B1DC8BE-C32F-46EE-8AF5-F618F1E86614}"/>
              </a:ext>
            </a:extLst>
          </p:cNvPr>
          <p:cNvSpPr txBox="1"/>
          <p:nvPr/>
        </p:nvSpPr>
        <p:spPr>
          <a:xfrm>
            <a:off x="914400" y="23121024"/>
            <a:ext cx="9628011"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Images</a:t>
            </a:r>
          </a:p>
        </p:txBody>
      </p:sp>
      <p:sp>
        <p:nvSpPr>
          <p:cNvPr id="20" name="Text Placeholder 16">
            <a:extLst>
              <a:ext uri="{FF2B5EF4-FFF2-40B4-BE49-F238E27FC236}">
                <a16:creationId xmlns:a16="http://schemas.microsoft.com/office/drawing/2014/main" id="{A4D81C74-C323-4928-A76E-87CE935576D8}"/>
              </a:ext>
            </a:extLst>
          </p:cNvPr>
          <p:cNvSpPr txBox="1">
            <a:spLocks/>
          </p:cNvSpPr>
          <p:nvPr/>
        </p:nvSpPr>
        <p:spPr>
          <a:xfrm>
            <a:off x="14648791" y="2600371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a:t>
            </a:r>
            <a:r>
              <a:rPr lang="en-US">
                <a:solidFill>
                  <a:schemeClr val="tx1">
                    <a:lumMod val="75000"/>
                  </a:schemeClr>
                </a:solidFill>
                <a:latin typeface="Garamond"/>
              </a:rPr>
              <a:t>school</a:t>
            </a:r>
            <a:r>
              <a:rPr lang="en-US">
                <a:latin typeface="Garamond"/>
              </a:rPr>
              <a:t>.</a:t>
            </a:r>
            <a:endParaRPr lang="en-US" sz="2800">
              <a:solidFill>
                <a:schemeClr val="tx1">
                  <a:lumMod val="75000"/>
                </a:schemeClr>
              </a:solidFill>
              <a:latin typeface="Garamond"/>
            </a:endParaRPr>
          </a:p>
          <a:p>
            <a:r>
              <a:rPr lang="en-US" sz="1100" dirty="0">
                <a:latin typeface="Garamond"/>
                <a:ea typeface="+mn-lt"/>
                <a:cs typeface="+mn-lt"/>
              </a:rPr>
              <a:t>Image credits:</a:t>
            </a:r>
          </a:p>
          <a:p>
            <a:endParaRPr lang="en-US" dirty="0">
              <a:latin typeface="Garamond"/>
            </a:endParaRPr>
          </a:p>
          <a:p>
            <a:endParaRPr lang="en-US" dirty="0"/>
          </a:p>
        </p:txBody>
      </p:sp>
      <p:sp>
        <p:nvSpPr>
          <p:cNvPr id="21" name="TextBox 20">
            <a:extLst>
              <a:ext uri="{FF2B5EF4-FFF2-40B4-BE49-F238E27FC236}">
                <a16:creationId xmlns:a16="http://schemas.microsoft.com/office/drawing/2014/main" id="{A8E8EF27-E64B-4D84-95B3-0D3017A208DC}"/>
              </a:ext>
            </a:extLst>
          </p:cNvPr>
          <p:cNvSpPr txBox="1"/>
          <p:nvPr/>
        </p:nvSpPr>
        <p:spPr>
          <a:xfrm>
            <a:off x="14630400" y="25096521"/>
            <a:ext cx="7278066"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Acknowledgements</a:t>
            </a:r>
          </a:p>
        </p:txBody>
      </p:sp>
      <p:sp>
        <p:nvSpPr>
          <p:cNvPr id="22" name="Text Placeholder 16">
            <a:extLst>
              <a:ext uri="{FF2B5EF4-FFF2-40B4-BE49-F238E27FC236}">
                <a16:creationId xmlns:a16="http://schemas.microsoft.com/office/drawing/2014/main" id="{815F4D16-E21E-4507-BC61-A4F7A87AC74B}"/>
              </a:ext>
            </a:extLst>
          </p:cNvPr>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a:extLst>
              <a:ext uri="{FF2B5EF4-FFF2-40B4-BE49-F238E27FC236}">
                <a16:creationId xmlns:a16="http://schemas.microsoft.com/office/drawing/2014/main" id="{5E099D78-189C-4F40-9CC9-3D1BCAEE5ED9}"/>
              </a:ext>
            </a:extLst>
          </p:cNvPr>
          <p:cNvSpPr txBox="1"/>
          <p:nvPr/>
        </p:nvSpPr>
        <p:spPr>
          <a:xfrm>
            <a:off x="14662669" y="29694294"/>
            <a:ext cx="7288030"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Project Partners</a:t>
            </a:r>
          </a:p>
        </p:txBody>
      </p:sp>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3.xml><?xml version="1.0" encoding="utf-8"?>
<ds:datastoreItem xmlns:ds="http://schemas.openxmlformats.org/officeDocument/2006/customXml" ds:itemID="{CA175717-7ADC-45E4-BF1C-A2B56B9C9D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25551</TotalTime>
  <Words>213</Words>
  <Application>Microsoft Office PowerPoint</Application>
  <PresentationFormat>Custom</PresentationFormat>
  <Paragraphs>22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211</cp:revision>
  <dcterms:created xsi:type="dcterms:W3CDTF">2019-02-05T16:32:03Z</dcterms:created>
  <dcterms:modified xsi:type="dcterms:W3CDTF">2022-09-09T18:02:45Z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