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4" clrIdx="0">
    <p:extLst>
      <p:ext uri="{19B8F6BF-5375-455C-9EA6-DF929625EA0E}">
        <p15:presenceInfo xmlns:p15="http://schemas.microsoft.com/office/powerpoint/2012/main" userId="S-1-5-21-330711430-3775241029-4075259233-682401" providerId="AD"/>
      </p:ext>
    </p:extLst>
  </p:cmAuthor>
  <p:cmAuthor id="2" name="Broddle, Madison P. (LARC-E3)[SSAI DEVELOP]" initials="BMP(D" lastIdx="6" clrIdx="1">
    <p:extLst>
      <p:ext uri="{19B8F6BF-5375-455C-9EA6-DF929625EA0E}">
        <p15:presenceInfo xmlns:p15="http://schemas.microsoft.com/office/powerpoint/2012/main" userId="S-1-5-21-330711430-3775241029-4075259233-855781" providerId="AD"/>
      </p:ext>
    </p:extLst>
  </p:cmAuthor>
  <p:cmAuthor id="3" name="Kline, Logan R. (GSFC-6170)[DEVELOP]" initials="KLR(" lastIdx="1" clrIdx="2">
    <p:extLst>
      <p:ext uri="{19B8F6BF-5375-455C-9EA6-DF929625EA0E}">
        <p15:presenceInfo xmlns:p15="http://schemas.microsoft.com/office/powerpoint/2012/main" userId="S-1-5-21-330711430-3775241029-4075259233-855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662"/>
    <a:srgbClr val="A3CC8E"/>
    <a:srgbClr val="FFFFFF"/>
    <a:srgbClr val="4AE685"/>
    <a:srgbClr val="262626"/>
    <a:srgbClr val="C9E1BD"/>
    <a:srgbClr val="FAE1D6"/>
    <a:srgbClr val="F1AB8B"/>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28" autoAdjust="0"/>
    <p:restoredTop sz="94660"/>
  </p:normalViewPr>
  <p:slideViewPr>
    <p:cSldViewPr>
      <p:cViewPr>
        <p:scale>
          <a:sx n="58" d="100"/>
          <a:sy n="58" d="100"/>
        </p:scale>
        <p:origin x="-1762" y="-5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E943D-1B87-4235-8602-E2D2DC739328}" type="doc">
      <dgm:prSet loTypeId="urn:microsoft.com/office/officeart/2005/8/layout/hProcess10" loCatId="process" qsTypeId="urn:microsoft.com/office/officeart/2005/8/quickstyle/simple1" qsCatId="simple" csTypeId="urn:microsoft.com/office/officeart/2005/8/colors/accent6_2" csCatId="accent6" phldr="1"/>
      <dgm:spPr/>
      <dgm:t>
        <a:bodyPr/>
        <a:lstStyle/>
        <a:p>
          <a:endParaRPr lang="en-US"/>
        </a:p>
      </dgm:t>
    </dgm:pt>
    <dgm:pt modelId="{76C85D10-17F2-40DD-B29E-0B2D20C76AA0}">
      <dgm:prSet phldrT="[Text]" custT="1"/>
      <dgm:spPr>
        <a:solidFill>
          <a:srgbClr val="7FB662"/>
        </a:solidFill>
      </dgm:spPr>
      <dgm:t>
        <a:bodyPr tIns="0" bIns="91440"/>
        <a:lstStyle/>
        <a:p>
          <a:pPr algn="ctr"/>
          <a:r>
            <a:rPr lang="en-US" sz="2300" b="1" dirty="0" smtClean="0"/>
            <a:t>NDVI</a:t>
          </a:r>
        </a:p>
        <a:p>
          <a:pPr algn="l"/>
          <a:r>
            <a:rPr lang="en-US" sz="1900" dirty="0" smtClean="0"/>
            <a:t>Calculate NDVI for enrolled fields using Google Earth Engine</a:t>
          </a:r>
          <a:endParaRPr lang="en-US" sz="1900" b="1" dirty="0" smtClean="0"/>
        </a:p>
      </dgm:t>
    </dgm:pt>
    <dgm:pt modelId="{9D72214E-10A9-4C2F-9E3C-EC8F8AD2D777}" type="parTrans" cxnId="{039F564F-420B-4C70-93D0-F8FC988EA412}">
      <dgm:prSet/>
      <dgm:spPr/>
      <dgm:t>
        <a:bodyPr/>
        <a:lstStyle/>
        <a:p>
          <a:endParaRPr lang="en-US"/>
        </a:p>
      </dgm:t>
    </dgm:pt>
    <dgm:pt modelId="{1B772B40-0A31-44B3-8B61-20A731A58DAE}" type="sibTrans" cxnId="{039F564F-420B-4C70-93D0-F8FC988EA412}">
      <dgm:prSet/>
      <dgm:spPr>
        <a:solidFill>
          <a:srgbClr val="7FB662"/>
        </a:solidFill>
      </dgm:spPr>
      <dgm:t>
        <a:bodyPr/>
        <a:lstStyle/>
        <a:p>
          <a:endParaRPr lang="en-US"/>
        </a:p>
      </dgm:t>
    </dgm:pt>
    <dgm:pt modelId="{5E93689B-0CE8-493B-A329-C8F8F349B097}">
      <dgm:prSet phldrT="[Text]" custT="1"/>
      <dgm:spPr>
        <a:solidFill>
          <a:srgbClr val="7FB662"/>
        </a:solidFill>
      </dgm:spPr>
      <dgm:t>
        <a:bodyPr tIns="182880"/>
        <a:lstStyle/>
        <a:p>
          <a:pPr algn="ctr"/>
          <a:r>
            <a:rPr lang="en-US" sz="2300" b="1" dirty="0" smtClean="0"/>
            <a:t>Performance Metrics</a:t>
          </a:r>
        </a:p>
      </dgm:t>
    </dgm:pt>
    <dgm:pt modelId="{BE44823C-8B75-4E45-BBCA-D2304767F391}" type="parTrans" cxnId="{441F9FC5-F307-42BE-9381-494B1AD62C43}">
      <dgm:prSet/>
      <dgm:spPr/>
      <dgm:t>
        <a:bodyPr/>
        <a:lstStyle/>
        <a:p>
          <a:endParaRPr lang="en-US"/>
        </a:p>
      </dgm:t>
    </dgm:pt>
    <dgm:pt modelId="{8B7DDFFB-BC00-4BF6-BDAC-E04B270E3433}" type="sibTrans" cxnId="{441F9FC5-F307-42BE-9381-494B1AD62C43}">
      <dgm:prSet/>
      <dgm:spPr>
        <a:solidFill>
          <a:srgbClr val="7FB662"/>
        </a:solidFill>
      </dgm:spPr>
      <dgm:t>
        <a:bodyPr/>
        <a:lstStyle/>
        <a:p>
          <a:endParaRPr lang="en-US"/>
        </a:p>
      </dgm:t>
    </dgm:pt>
    <dgm:pt modelId="{6E3E3900-7DA3-4B4C-BD09-F021F0F229BD}">
      <dgm:prSet phldrT="[Text]" custT="1"/>
      <dgm:spPr>
        <a:solidFill>
          <a:srgbClr val="7FB662"/>
        </a:solidFill>
      </dgm:spPr>
      <dgm:t>
        <a:bodyPr bIns="274320"/>
        <a:lstStyle/>
        <a:p>
          <a:pPr algn="ctr"/>
          <a:r>
            <a:rPr lang="en-US" sz="2300" b="1" dirty="0" smtClean="0"/>
            <a:t>Analysis</a:t>
          </a:r>
        </a:p>
        <a:p>
          <a:pPr algn="l"/>
          <a:r>
            <a:rPr lang="en-US" sz="1900" dirty="0" smtClean="0"/>
            <a:t>Generate histograms and summary tables to analyze data</a:t>
          </a:r>
          <a:endParaRPr lang="en-US" sz="1900" b="1" dirty="0" smtClean="0"/>
        </a:p>
      </dgm:t>
    </dgm:pt>
    <dgm:pt modelId="{BFEF6A03-4190-4204-98C7-11D47FF3F27D}" type="parTrans" cxnId="{02571DC0-73DB-446D-8A38-07F83F4A30F5}">
      <dgm:prSet/>
      <dgm:spPr/>
      <dgm:t>
        <a:bodyPr/>
        <a:lstStyle/>
        <a:p>
          <a:endParaRPr lang="en-US"/>
        </a:p>
      </dgm:t>
    </dgm:pt>
    <dgm:pt modelId="{B17601F5-C608-4C97-9F18-109D3E6A947C}" type="sibTrans" cxnId="{02571DC0-73DB-446D-8A38-07F83F4A30F5}">
      <dgm:prSet/>
      <dgm:spPr/>
      <dgm:t>
        <a:bodyPr/>
        <a:lstStyle/>
        <a:p>
          <a:endParaRPr lang="en-US"/>
        </a:p>
      </dgm:t>
    </dgm:pt>
    <dgm:pt modelId="{032C5321-86EB-48C6-AA1F-D62071BE2658}">
      <dgm:prSet custT="1"/>
      <dgm:spPr>
        <a:solidFill>
          <a:srgbClr val="7FB662"/>
        </a:solidFill>
      </dgm:spPr>
      <dgm:t>
        <a:bodyPr tIns="182880"/>
        <a:lstStyle/>
        <a:p>
          <a:pPr algn="l"/>
          <a:r>
            <a:rPr lang="en-US" sz="1900" dirty="0" smtClean="0"/>
            <a:t>Percent ground cover </a:t>
          </a:r>
          <a:endParaRPr lang="en-US" sz="1900" dirty="0"/>
        </a:p>
      </dgm:t>
    </dgm:pt>
    <dgm:pt modelId="{441C8A36-FC87-4BA8-87AC-7C52D3EC5CE8}" type="parTrans" cxnId="{3934EC71-55F4-4B22-A675-44F37F3D0E67}">
      <dgm:prSet/>
      <dgm:spPr/>
      <dgm:t>
        <a:bodyPr/>
        <a:lstStyle/>
        <a:p>
          <a:endParaRPr lang="en-US"/>
        </a:p>
      </dgm:t>
    </dgm:pt>
    <dgm:pt modelId="{D3EDA71B-0A22-4B6E-8935-8E8D17C68CD5}" type="sibTrans" cxnId="{3934EC71-55F4-4B22-A675-44F37F3D0E67}">
      <dgm:prSet/>
      <dgm:spPr/>
      <dgm:t>
        <a:bodyPr/>
        <a:lstStyle/>
        <a:p>
          <a:endParaRPr lang="en-US"/>
        </a:p>
      </dgm:t>
    </dgm:pt>
    <dgm:pt modelId="{2409B333-5357-476B-9719-D700DB10E791}">
      <dgm:prSet custT="1"/>
      <dgm:spPr>
        <a:solidFill>
          <a:srgbClr val="7FB662"/>
        </a:solidFill>
      </dgm:spPr>
      <dgm:t>
        <a:bodyPr tIns="182880"/>
        <a:lstStyle/>
        <a:p>
          <a:pPr algn="l"/>
          <a:r>
            <a:rPr lang="en-US" sz="1900" dirty="0" smtClean="0"/>
            <a:t>Biomass</a:t>
          </a:r>
          <a:endParaRPr lang="en-US" sz="1900" dirty="0"/>
        </a:p>
      </dgm:t>
    </dgm:pt>
    <dgm:pt modelId="{1B38DCA2-E64F-4BCC-B661-ADA54A9F798F}" type="sibTrans" cxnId="{B5101C4B-2059-408C-9B4A-9B475A48706E}">
      <dgm:prSet/>
      <dgm:spPr/>
      <dgm:t>
        <a:bodyPr/>
        <a:lstStyle/>
        <a:p>
          <a:endParaRPr lang="en-US"/>
        </a:p>
      </dgm:t>
    </dgm:pt>
    <dgm:pt modelId="{A5304069-A269-4E57-9337-A3586A39325F}" type="parTrans" cxnId="{B5101C4B-2059-408C-9B4A-9B475A48706E}">
      <dgm:prSet/>
      <dgm:spPr/>
      <dgm:t>
        <a:bodyPr/>
        <a:lstStyle/>
        <a:p>
          <a:endParaRPr lang="en-US"/>
        </a:p>
      </dgm:t>
    </dgm:pt>
    <dgm:pt modelId="{FA61C07C-E6E1-4E79-BC07-CD572BC674B9}" type="pres">
      <dgm:prSet presAssocID="{B6EE943D-1B87-4235-8602-E2D2DC739328}" presName="Name0" presStyleCnt="0">
        <dgm:presLayoutVars>
          <dgm:dir/>
          <dgm:resizeHandles val="exact"/>
        </dgm:presLayoutVars>
      </dgm:prSet>
      <dgm:spPr/>
      <dgm:t>
        <a:bodyPr/>
        <a:lstStyle/>
        <a:p>
          <a:endParaRPr lang="en-US"/>
        </a:p>
      </dgm:t>
    </dgm:pt>
    <dgm:pt modelId="{5A2C6DAA-A74C-46CC-9220-E901074407BE}" type="pres">
      <dgm:prSet presAssocID="{76C85D10-17F2-40DD-B29E-0B2D20C76AA0}" presName="composite" presStyleCnt="0"/>
      <dgm:spPr/>
      <dgm:t>
        <a:bodyPr/>
        <a:lstStyle/>
        <a:p>
          <a:endParaRPr lang="en-US"/>
        </a:p>
      </dgm:t>
    </dgm:pt>
    <dgm:pt modelId="{102D5F62-5B6A-4A26-9895-3AC39EEEB08F}" type="pres">
      <dgm:prSet presAssocID="{76C85D10-17F2-40DD-B29E-0B2D20C76AA0}" presName="imagSh" presStyleLbl="bgImgPlace1" presStyleIdx="0" presStyleCnt="3" custScaleX="179031" custScaleY="18450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9A688E2A-16F9-456A-89A2-A848F11510F9}" type="pres">
      <dgm:prSet presAssocID="{76C85D10-17F2-40DD-B29E-0B2D20C76AA0}" presName="txNode" presStyleLbl="node1" presStyleIdx="0" presStyleCnt="3" custScaleX="180013" custScaleY="75011" custLinFactNeighborX="-3742">
        <dgm:presLayoutVars>
          <dgm:bulletEnabled val="1"/>
        </dgm:presLayoutVars>
      </dgm:prSet>
      <dgm:spPr/>
      <dgm:t>
        <a:bodyPr/>
        <a:lstStyle/>
        <a:p>
          <a:endParaRPr lang="en-US"/>
        </a:p>
      </dgm:t>
    </dgm:pt>
    <dgm:pt modelId="{E5CAAD15-66AA-424D-AFD1-85F9E1C80A80}" type="pres">
      <dgm:prSet presAssocID="{1B772B40-0A31-44B3-8B61-20A731A58DAE}" presName="sibTrans" presStyleLbl="sibTrans2D1" presStyleIdx="0" presStyleCnt="2" custScaleX="146690" custScaleY="118643"/>
      <dgm:spPr/>
      <dgm:t>
        <a:bodyPr/>
        <a:lstStyle/>
        <a:p>
          <a:endParaRPr lang="en-US"/>
        </a:p>
      </dgm:t>
    </dgm:pt>
    <dgm:pt modelId="{6CB81488-2F35-4251-8CF3-CB3B4EFF37B3}" type="pres">
      <dgm:prSet presAssocID="{1B772B40-0A31-44B3-8B61-20A731A58DAE}" presName="connTx" presStyleLbl="sibTrans2D1" presStyleIdx="0" presStyleCnt="2"/>
      <dgm:spPr/>
      <dgm:t>
        <a:bodyPr/>
        <a:lstStyle/>
        <a:p>
          <a:endParaRPr lang="en-US"/>
        </a:p>
      </dgm:t>
    </dgm:pt>
    <dgm:pt modelId="{E8C627FA-69C1-4A4F-B5ED-A66FE07BFFC5}" type="pres">
      <dgm:prSet presAssocID="{5E93689B-0CE8-493B-A329-C8F8F349B097}" presName="composite" presStyleCnt="0"/>
      <dgm:spPr/>
      <dgm:t>
        <a:bodyPr/>
        <a:lstStyle/>
        <a:p>
          <a:endParaRPr lang="en-US"/>
        </a:p>
      </dgm:t>
    </dgm:pt>
    <dgm:pt modelId="{9F66AFFC-CD02-4E88-98ED-690582D3EC7D}" type="pres">
      <dgm:prSet presAssocID="{5E93689B-0CE8-493B-A329-C8F8F349B097}" presName="imagSh" presStyleLbl="bgImgPlace1" presStyleIdx="1" presStyleCnt="3" custScaleX="179211" custScaleY="17921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C28FD98A-757E-4315-9553-BA1205888616}" type="pres">
      <dgm:prSet presAssocID="{5E93689B-0CE8-493B-A329-C8F8F349B097}" presName="txNode" presStyleLbl="node1" presStyleIdx="1" presStyleCnt="3" custScaleX="180013" custScaleY="75225">
        <dgm:presLayoutVars>
          <dgm:bulletEnabled val="1"/>
        </dgm:presLayoutVars>
      </dgm:prSet>
      <dgm:spPr/>
      <dgm:t>
        <a:bodyPr/>
        <a:lstStyle/>
        <a:p>
          <a:endParaRPr lang="en-US"/>
        </a:p>
      </dgm:t>
    </dgm:pt>
    <dgm:pt modelId="{D0B87D93-D22F-4F51-A1A6-9780000B50DE}" type="pres">
      <dgm:prSet presAssocID="{8B7DDFFB-BC00-4BF6-BDAC-E04B270E3433}" presName="sibTrans" presStyleLbl="sibTrans2D1" presStyleIdx="1" presStyleCnt="2" custScaleX="171419" custScaleY="118643"/>
      <dgm:spPr/>
      <dgm:t>
        <a:bodyPr/>
        <a:lstStyle/>
        <a:p>
          <a:endParaRPr lang="en-US"/>
        </a:p>
      </dgm:t>
    </dgm:pt>
    <dgm:pt modelId="{D9BB660C-5D00-481E-BFE5-C8C83BD7A202}" type="pres">
      <dgm:prSet presAssocID="{8B7DDFFB-BC00-4BF6-BDAC-E04B270E3433}" presName="connTx" presStyleLbl="sibTrans2D1" presStyleIdx="1" presStyleCnt="2"/>
      <dgm:spPr/>
      <dgm:t>
        <a:bodyPr/>
        <a:lstStyle/>
        <a:p>
          <a:endParaRPr lang="en-US"/>
        </a:p>
      </dgm:t>
    </dgm:pt>
    <dgm:pt modelId="{21C26F2B-3033-44C0-A991-034A43DDEE0F}" type="pres">
      <dgm:prSet presAssocID="{6E3E3900-7DA3-4B4C-BD09-F021F0F229BD}" presName="composite" presStyleCnt="0"/>
      <dgm:spPr/>
      <dgm:t>
        <a:bodyPr/>
        <a:lstStyle/>
        <a:p>
          <a:endParaRPr lang="en-US"/>
        </a:p>
      </dgm:t>
    </dgm:pt>
    <dgm:pt modelId="{AC5738E1-4065-4867-88E8-365E78588F9C}" type="pres">
      <dgm:prSet presAssocID="{6E3E3900-7DA3-4B4C-BD09-F021F0F229BD}" presName="imagSh" presStyleLbl="bgImgPlace1" presStyleIdx="2" presStyleCnt="3" custScaleX="179211" custScaleY="179211"/>
      <dgm:spPr>
        <a:blipFill>
          <a:blip xmlns:r="http://schemas.openxmlformats.org/officeDocument/2006/relationships"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469D7413-B4F5-43B6-A4E9-A806421AE60E}" type="pres">
      <dgm:prSet presAssocID="{6E3E3900-7DA3-4B4C-BD09-F021F0F229BD}" presName="txNode" presStyleLbl="node1" presStyleIdx="2" presStyleCnt="3" custScaleX="180013" custScaleY="75011" custLinFactNeighborY="2672">
        <dgm:presLayoutVars>
          <dgm:bulletEnabled val="1"/>
        </dgm:presLayoutVars>
      </dgm:prSet>
      <dgm:spPr/>
      <dgm:t>
        <a:bodyPr/>
        <a:lstStyle/>
        <a:p>
          <a:endParaRPr lang="en-US"/>
        </a:p>
      </dgm:t>
    </dgm:pt>
  </dgm:ptLst>
  <dgm:cxnLst>
    <dgm:cxn modelId="{039F564F-420B-4C70-93D0-F8FC988EA412}" srcId="{B6EE943D-1B87-4235-8602-E2D2DC739328}" destId="{76C85D10-17F2-40DD-B29E-0B2D20C76AA0}" srcOrd="0" destOrd="0" parTransId="{9D72214E-10A9-4C2F-9E3C-EC8F8AD2D777}" sibTransId="{1B772B40-0A31-44B3-8B61-20A731A58DAE}"/>
    <dgm:cxn modelId="{59884D18-3625-41A6-8558-59BB2523CA50}" type="presOf" srcId="{8B7DDFFB-BC00-4BF6-BDAC-E04B270E3433}" destId="{D9BB660C-5D00-481E-BFE5-C8C83BD7A202}" srcOrd="1" destOrd="0" presId="urn:microsoft.com/office/officeart/2005/8/layout/hProcess10"/>
    <dgm:cxn modelId="{B0A56FCD-D659-44AE-8C6E-5F23B7773576}" type="presOf" srcId="{1B772B40-0A31-44B3-8B61-20A731A58DAE}" destId="{E5CAAD15-66AA-424D-AFD1-85F9E1C80A80}" srcOrd="0" destOrd="0" presId="urn:microsoft.com/office/officeart/2005/8/layout/hProcess10"/>
    <dgm:cxn modelId="{649DA8D8-ACA7-4D77-8390-95FD762B611F}" type="presOf" srcId="{2409B333-5357-476B-9719-D700DB10E791}" destId="{C28FD98A-757E-4315-9553-BA1205888616}" srcOrd="0" destOrd="1" presId="urn:microsoft.com/office/officeart/2005/8/layout/hProcess10"/>
    <dgm:cxn modelId="{B5101C4B-2059-408C-9B4A-9B475A48706E}" srcId="{5E93689B-0CE8-493B-A329-C8F8F349B097}" destId="{2409B333-5357-476B-9719-D700DB10E791}" srcOrd="0" destOrd="0" parTransId="{A5304069-A269-4E57-9337-A3586A39325F}" sibTransId="{1B38DCA2-E64F-4BCC-B661-ADA54A9F798F}"/>
    <dgm:cxn modelId="{4CA522F5-D005-4235-8679-C80BF98DF9F8}" type="presOf" srcId="{76C85D10-17F2-40DD-B29E-0B2D20C76AA0}" destId="{9A688E2A-16F9-456A-89A2-A848F11510F9}" srcOrd="0" destOrd="0" presId="urn:microsoft.com/office/officeart/2005/8/layout/hProcess10"/>
    <dgm:cxn modelId="{1C3B9D3C-36ED-4F12-B3C9-6D3DE9B675F8}" type="presOf" srcId="{1B772B40-0A31-44B3-8B61-20A731A58DAE}" destId="{6CB81488-2F35-4251-8CF3-CB3B4EFF37B3}" srcOrd="1" destOrd="0" presId="urn:microsoft.com/office/officeart/2005/8/layout/hProcess10"/>
    <dgm:cxn modelId="{441F9FC5-F307-42BE-9381-494B1AD62C43}" srcId="{B6EE943D-1B87-4235-8602-E2D2DC739328}" destId="{5E93689B-0CE8-493B-A329-C8F8F349B097}" srcOrd="1" destOrd="0" parTransId="{BE44823C-8B75-4E45-BBCA-D2304767F391}" sibTransId="{8B7DDFFB-BC00-4BF6-BDAC-E04B270E3433}"/>
    <dgm:cxn modelId="{8C802BC7-8737-4684-B5D8-6501EDEAC80B}" type="presOf" srcId="{032C5321-86EB-48C6-AA1F-D62071BE2658}" destId="{C28FD98A-757E-4315-9553-BA1205888616}" srcOrd="0" destOrd="2" presId="urn:microsoft.com/office/officeart/2005/8/layout/hProcess10"/>
    <dgm:cxn modelId="{E8275125-FFFD-45EC-9111-26BF13E4DB18}" type="presOf" srcId="{5E93689B-0CE8-493B-A329-C8F8F349B097}" destId="{C28FD98A-757E-4315-9553-BA1205888616}" srcOrd="0" destOrd="0" presId="urn:microsoft.com/office/officeart/2005/8/layout/hProcess10"/>
    <dgm:cxn modelId="{CA4AFD04-B438-40CA-90DD-75D67F541E2C}" type="presOf" srcId="{B6EE943D-1B87-4235-8602-E2D2DC739328}" destId="{FA61C07C-E6E1-4E79-BC07-CD572BC674B9}" srcOrd="0" destOrd="0" presId="urn:microsoft.com/office/officeart/2005/8/layout/hProcess10"/>
    <dgm:cxn modelId="{02571DC0-73DB-446D-8A38-07F83F4A30F5}" srcId="{B6EE943D-1B87-4235-8602-E2D2DC739328}" destId="{6E3E3900-7DA3-4B4C-BD09-F021F0F229BD}" srcOrd="2" destOrd="0" parTransId="{BFEF6A03-4190-4204-98C7-11D47FF3F27D}" sibTransId="{B17601F5-C608-4C97-9F18-109D3E6A947C}"/>
    <dgm:cxn modelId="{3934EC71-55F4-4B22-A675-44F37F3D0E67}" srcId="{5E93689B-0CE8-493B-A329-C8F8F349B097}" destId="{032C5321-86EB-48C6-AA1F-D62071BE2658}" srcOrd="1" destOrd="0" parTransId="{441C8A36-FC87-4BA8-87AC-7C52D3EC5CE8}" sibTransId="{D3EDA71B-0A22-4B6E-8935-8E8D17C68CD5}"/>
    <dgm:cxn modelId="{4D630FA3-BB74-4EB8-B9A3-309575A68799}" type="presOf" srcId="{6E3E3900-7DA3-4B4C-BD09-F021F0F229BD}" destId="{469D7413-B4F5-43B6-A4E9-A806421AE60E}" srcOrd="0" destOrd="0" presId="urn:microsoft.com/office/officeart/2005/8/layout/hProcess10"/>
    <dgm:cxn modelId="{849C3D50-B701-4AA8-A22C-719289E4CC18}" type="presOf" srcId="{8B7DDFFB-BC00-4BF6-BDAC-E04B270E3433}" destId="{D0B87D93-D22F-4F51-A1A6-9780000B50DE}" srcOrd="0" destOrd="0" presId="urn:microsoft.com/office/officeart/2005/8/layout/hProcess10"/>
    <dgm:cxn modelId="{DC4E1945-0618-4C08-94E1-AD8B9674D97B}" type="presParOf" srcId="{FA61C07C-E6E1-4E79-BC07-CD572BC674B9}" destId="{5A2C6DAA-A74C-46CC-9220-E901074407BE}" srcOrd="0" destOrd="0" presId="urn:microsoft.com/office/officeart/2005/8/layout/hProcess10"/>
    <dgm:cxn modelId="{9D24E0B6-C3B8-4857-BE9F-741F00527FE0}" type="presParOf" srcId="{5A2C6DAA-A74C-46CC-9220-E901074407BE}" destId="{102D5F62-5B6A-4A26-9895-3AC39EEEB08F}" srcOrd="0" destOrd="0" presId="urn:microsoft.com/office/officeart/2005/8/layout/hProcess10"/>
    <dgm:cxn modelId="{9452AEED-D16B-46A2-8D1A-EC839FFE5FBA}" type="presParOf" srcId="{5A2C6DAA-A74C-46CC-9220-E901074407BE}" destId="{9A688E2A-16F9-456A-89A2-A848F11510F9}" srcOrd="1" destOrd="0" presId="urn:microsoft.com/office/officeart/2005/8/layout/hProcess10"/>
    <dgm:cxn modelId="{96290D63-DCD0-44F2-9379-BEFE546A0103}" type="presParOf" srcId="{FA61C07C-E6E1-4E79-BC07-CD572BC674B9}" destId="{E5CAAD15-66AA-424D-AFD1-85F9E1C80A80}" srcOrd="1" destOrd="0" presId="urn:microsoft.com/office/officeart/2005/8/layout/hProcess10"/>
    <dgm:cxn modelId="{F9D6AB94-665A-454E-A19D-961066FE1411}" type="presParOf" srcId="{E5CAAD15-66AA-424D-AFD1-85F9E1C80A80}" destId="{6CB81488-2F35-4251-8CF3-CB3B4EFF37B3}" srcOrd="0" destOrd="0" presId="urn:microsoft.com/office/officeart/2005/8/layout/hProcess10"/>
    <dgm:cxn modelId="{997E0580-C475-4C98-BCE7-54506D9F5315}" type="presParOf" srcId="{FA61C07C-E6E1-4E79-BC07-CD572BC674B9}" destId="{E8C627FA-69C1-4A4F-B5ED-A66FE07BFFC5}" srcOrd="2" destOrd="0" presId="urn:microsoft.com/office/officeart/2005/8/layout/hProcess10"/>
    <dgm:cxn modelId="{DEAB669B-EBC4-4B79-A812-ECFF8199CDFF}" type="presParOf" srcId="{E8C627FA-69C1-4A4F-B5ED-A66FE07BFFC5}" destId="{9F66AFFC-CD02-4E88-98ED-690582D3EC7D}" srcOrd="0" destOrd="0" presId="urn:microsoft.com/office/officeart/2005/8/layout/hProcess10"/>
    <dgm:cxn modelId="{F9561BED-5A64-4EE1-B3CD-CDD69F19F996}" type="presParOf" srcId="{E8C627FA-69C1-4A4F-B5ED-A66FE07BFFC5}" destId="{C28FD98A-757E-4315-9553-BA1205888616}" srcOrd="1" destOrd="0" presId="urn:microsoft.com/office/officeart/2005/8/layout/hProcess10"/>
    <dgm:cxn modelId="{4A84BE6A-DDD7-4B5D-84DB-843F51753EAE}" type="presParOf" srcId="{FA61C07C-E6E1-4E79-BC07-CD572BC674B9}" destId="{D0B87D93-D22F-4F51-A1A6-9780000B50DE}" srcOrd="3" destOrd="0" presId="urn:microsoft.com/office/officeart/2005/8/layout/hProcess10"/>
    <dgm:cxn modelId="{D876FD8E-7341-450A-AE98-A8A8A8D2586A}" type="presParOf" srcId="{D0B87D93-D22F-4F51-A1A6-9780000B50DE}" destId="{D9BB660C-5D00-481E-BFE5-C8C83BD7A202}" srcOrd="0" destOrd="0" presId="urn:microsoft.com/office/officeart/2005/8/layout/hProcess10"/>
    <dgm:cxn modelId="{FDA6B0E6-F9D3-4ABF-BCF7-B8D542A459D6}" type="presParOf" srcId="{FA61C07C-E6E1-4E79-BC07-CD572BC674B9}" destId="{21C26F2B-3033-44C0-A991-034A43DDEE0F}" srcOrd="4" destOrd="0" presId="urn:microsoft.com/office/officeart/2005/8/layout/hProcess10"/>
    <dgm:cxn modelId="{ABACDE78-F591-4C86-9956-832A5EBECAD4}" type="presParOf" srcId="{21C26F2B-3033-44C0-A991-034A43DDEE0F}" destId="{AC5738E1-4065-4867-88E8-365E78588F9C}" srcOrd="0" destOrd="0" presId="urn:microsoft.com/office/officeart/2005/8/layout/hProcess10"/>
    <dgm:cxn modelId="{ACC90871-F816-407B-A200-A56EBED85E42}" type="presParOf" srcId="{21C26F2B-3033-44C0-A991-034A43DDEE0F}" destId="{469D7413-B4F5-43B6-A4E9-A806421AE60E}" srcOrd="1" destOrd="0" presId="urn:microsoft.com/office/officeart/2005/8/layout/hProcess10"/>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D5F62-5B6A-4A26-9895-3AC39EEEB08F}">
      <dsp:nvSpPr>
        <dsp:cNvPr id="0" name=""/>
        <dsp:cNvSpPr/>
      </dsp:nvSpPr>
      <dsp:spPr>
        <a:xfrm>
          <a:off x="956" y="1562776"/>
          <a:ext cx="3445434" cy="355074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88E2A-16F9-456A-89A2-A848F11510F9}">
      <dsp:nvSpPr>
        <dsp:cNvPr id="0" name=""/>
        <dsp:cNvSpPr/>
      </dsp:nvSpPr>
      <dsp:spPr>
        <a:xfrm>
          <a:off x="232781" y="3771052"/>
          <a:ext cx="3464333" cy="1443579"/>
        </a:xfrm>
        <a:prstGeom prst="roundRect">
          <a:avLst>
            <a:gd name="adj" fmla="val 10000"/>
          </a:avLst>
        </a:prstGeom>
        <a:solidFill>
          <a:srgbClr val="7FB6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87630" bIns="91440" numCol="1" spcCol="1270" anchor="ctr" anchorCtr="0">
          <a:noAutofit/>
        </a:bodyPr>
        <a:lstStyle/>
        <a:p>
          <a:pPr lvl="0" algn="ctr" defTabSz="1022350">
            <a:lnSpc>
              <a:spcPct val="90000"/>
            </a:lnSpc>
            <a:spcBef>
              <a:spcPct val="0"/>
            </a:spcBef>
            <a:spcAft>
              <a:spcPct val="35000"/>
            </a:spcAft>
          </a:pPr>
          <a:r>
            <a:rPr lang="en-US" sz="2300" b="1" kern="1200" dirty="0" smtClean="0"/>
            <a:t>NDVI</a:t>
          </a:r>
        </a:p>
        <a:p>
          <a:pPr lvl="0" algn="l" defTabSz="1022350">
            <a:lnSpc>
              <a:spcPct val="90000"/>
            </a:lnSpc>
            <a:spcBef>
              <a:spcPct val="0"/>
            </a:spcBef>
            <a:spcAft>
              <a:spcPct val="35000"/>
            </a:spcAft>
          </a:pPr>
          <a:r>
            <a:rPr lang="en-US" sz="1900" kern="1200" dirty="0" smtClean="0"/>
            <a:t>Calculate NDVI for enrolled fields using Google Earth Engine</a:t>
          </a:r>
          <a:endParaRPr lang="en-US" sz="1900" b="1" kern="1200" dirty="0" smtClean="0"/>
        </a:p>
      </dsp:txBody>
      <dsp:txXfrm>
        <a:off x="275062" y="3813333"/>
        <a:ext cx="3379771" cy="1359017"/>
      </dsp:txXfrm>
    </dsp:sp>
    <dsp:sp modelId="{E5CAAD15-66AA-424D-AFD1-85F9E1C80A80}">
      <dsp:nvSpPr>
        <dsp:cNvPr id="0" name=""/>
        <dsp:cNvSpPr/>
      </dsp:nvSpPr>
      <dsp:spPr>
        <a:xfrm rot="21579834">
          <a:off x="3733081" y="3050431"/>
          <a:ext cx="548639" cy="548638"/>
        </a:xfrm>
        <a:prstGeom prst="rightArrow">
          <a:avLst>
            <a:gd name="adj1" fmla="val 60000"/>
            <a:gd name="adj2" fmla="val 50000"/>
          </a:avLst>
        </a:prstGeom>
        <a:solidFill>
          <a:srgbClr val="7FB66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3733082" y="3160642"/>
        <a:ext cx="384048" cy="329182"/>
      </dsp:txXfrm>
    </dsp:sp>
    <dsp:sp modelId="{9F66AFFC-CD02-4E88-98ED-690582D3EC7D}">
      <dsp:nvSpPr>
        <dsp:cNvPr id="0" name=""/>
        <dsp:cNvSpPr/>
      </dsp:nvSpPr>
      <dsp:spPr>
        <a:xfrm>
          <a:off x="4514981" y="1587208"/>
          <a:ext cx="3448898" cy="344889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8FD98A-757E-4315-9553-BA1205888616}">
      <dsp:nvSpPr>
        <dsp:cNvPr id="0" name=""/>
        <dsp:cNvSpPr/>
      </dsp:nvSpPr>
      <dsp:spPr>
        <a:xfrm>
          <a:off x="4820553" y="3742502"/>
          <a:ext cx="3464333" cy="1447698"/>
        </a:xfrm>
        <a:prstGeom prst="roundRect">
          <a:avLst>
            <a:gd name="adj" fmla="val 10000"/>
          </a:avLst>
        </a:prstGeom>
        <a:solidFill>
          <a:srgbClr val="7FB6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182880" rIns="87630" bIns="87630" numCol="1" spcCol="1270" anchor="t" anchorCtr="0">
          <a:noAutofit/>
        </a:bodyPr>
        <a:lstStyle/>
        <a:p>
          <a:pPr lvl="0" algn="ctr" defTabSz="1022350">
            <a:lnSpc>
              <a:spcPct val="90000"/>
            </a:lnSpc>
            <a:spcBef>
              <a:spcPct val="0"/>
            </a:spcBef>
            <a:spcAft>
              <a:spcPct val="35000"/>
            </a:spcAft>
          </a:pPr>
          <a:r>
            <a:rPr lang="en-US" sz="2300" b="1" kern="1200" dirty="0" smtClean="0"/>
            <a:t>Performance Metrics</a:t>
          </a:r>
        </a:p>
        <a:p>
          <a:pPr marL="171450" lvl="1" indent="-171450" algn="l" defTabSz="844550">
            <a:lnSpc>
              <a:spcPct val="90000"/>
            </a:lnSpc>
            <a:spcBef>
              <a:spcPct val="0"/>
            </a:spcBef>
            <a:spcAft>
              <a:spcPct val="15000"/>
            </a:spcAft>
            <a:buChar char="••"/>
          </a:pPr>
          <a:r>
            <a:rPr lang="en-US" sz="1900" kern="1200" dirty="0" smtClean="0"/>
            <a:t>Biomass</a:t>
          </a:r>
          <a:endParaRPr lang="en-US" sz="1900" kern="1200" dirty="0"/>
        </a:p>
        <a:p>
          <a:pPr marL="171450" lvl="1" indent="-171450" algn="l" defTabSz="844550">
            <a:lnSpc>
              <a:spcPct val="90000"/>
            </a:lnSpc>
            <a:spcBef>
              <a:spcPct val="0"/>
            </a:spcBef>
            <a:spcAft>
              <a:spcPct val="15000"/>
            </a:spcAft>
            <a:buChar char="••"/>
          </a:pPr>
          <a:r>
            <a:rPr lang="en-US" sz="1900" kern="1200" dirty="0" smtClean="0"/>
            <a:t>Percent ground cover </a:t>
          </a:r>
          <a:endParaRPr lang="en-US" sz="1900" kern="1200" dirty="0"/>
        </a:p>
      </dsp:txBody>
      <dsp:txXfrm>
        <a:off x="4862955" y="3784904"/>
        <a:ext cx="3379529" cy="1362894"/>
      </dsp:txXfrm>
    </dsp:sp>
    <dsp:sp modelId="{D0B87D93-D22F-4F51-A1A6-9780000B50DE}">
      <dsp:nvSpPr>
        <dsp:cNvPr id="0" name=""/>
        <dsp:cNvSpPr/>
      </dsp:nvSpPr>
      <dsp:spPr>
        <a:xfrm rot="784">
          <a:off x="8203941" y="3037859"/>
          <a:ext cx="640079" cy="548638"/>
        </a:xfrm>
        <a:prstGeom prst="rightArrow">
          <a:avLst>
            <a:gd name="adj1" fmla="val 60000"/>
            <a:gd name="adj2" fmla="val 50000"/>
          </a:avLst>
        </a:prstGeom>
        <a:solidFill>
          <a:srgbClr val="7FB66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8203941" y="3147568"/>
        <a:ext cx="475488" cy="329182"/>
      </dsp:txXfrm>
    </dsp:sp>
    <dsp:sp modelId="{AC5738E1-4065-4867-88E8-365E78588F9C}">
      <dsp:nvSpPr>
        <dsp:cNvPr id="0" name=""/>
        <dsp:cNvSpPr/>
      </dsp:nvSpPr>
      <dsp:spPr>
        <a:xfrm>
          <a:off x="9030738" y="1588237"/>
          <a:ext cx="3448898" cy="3448898"/>
        </a:xfrm>
        <a:prstGeom prst="roundRect">
          <a:avLst>
            <a:gd name="adj" fmla="val 10000"/>
          </a:avLst>
        </a:prstGeom>
        <a:blipFill>
          <a:blip xmlns:r="http://schemas.openxmlformats.org/officeDocument/2006/relationships"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D7413-B4F5-43B6-A4E9-A806421AE60E}">
      <dsp:nvSpPr>
        <dsp:cNvPr id="0" name=""/>
        <dsp:cNvSpPr/>
      </dsp:nvSpPr>
      <dsp:spPr>
        <a:xfrm>
          <a:off x="9336310" y="3797014"/>
          <a:ext cx="3464333" cy="1443579"/>
        </a:xfrm>
        <a:prstGeom prst="roundRect">
          <a:avLst>
            <a:gd name="adj" fmla="val 10000"/>
          </a:avLst>
        </a:prstGeom>
        <a:solidFill>
          <a:srgbClr val="7FB6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274320" numCol="1" spcCol="1270" anchor="ctr" anchorCtr="0">
          <a:noAutofit/>
        </a:bodyPr>
        <a:lstStyle/>
        <a:p>
          <a:pPr lvl="0" algn="ctr" defTabSz="1022350">
            <a:lnSpc>
              <a:spcPct val="90000"/>
            </a:lnSpc>
            <a:spcBef>
              <a:spcPct val="0"/>
            </a:spcBef>
            <a:spcAft>
              <a:spcPct val="35000"/>
            </a:spcAft>
          </a:pPr>
          <a:r>
            <a:rPr lang="en-US" sz="2300" b="1" kern="1200" dirty="0" smtClean="0"/>
            <a:t>Analysis</a:t>
          </a:r>
        </a:p>
        <a:p>
          <a:pPr lvl="0" algn="l" defTabSz="1022350">
            <a:lnSpc>
              <a:spcPct val="90000"/>
            </a:lnSpc>
            <a:spcBef>
              <a:spcPct val="0"/>
            </a:spcBef>
            <a:spcAft>
              <a:spcPct val="35000"/>
            </a:spcAft>
          </a:pPr>
          <a:r>
            <a:rPr lang="en-US" sz="1900" kern="1200" dirty="0" smtClean="0"/>
            <a:t>Generate histograms and summary tables to analyze data</a:t>
          </a:r>
          <a:endParaRPr lang="en-US" sz="1900" b="1" kern="1200" dirty="0" smtClean="0"/>
        </a:p>
      </dsp:txBody>
      <dsp:txXfrm>
        <a:off x="9378591" y="3839295"/>
        <a:ext cx="3379771" cy="13590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457199"/>
            <a:ext cx="27431450" cy="36575999"/>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7FB6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052000"/>
            <a:ext cx="23351018" cy="215444"/>
          </a:xfrm>
          <a:prstGeom prst="rect">
            <a:avLst/>
          </a:prstGeom>
          <a:noFill/>
        </p:spPr>
        <p:txBody>
          <a:bodyPr wrap="square" rtlCol="0">
            <a:spAutoFit/>
          </a:bodyPr>
          <a:lstStyle/>
          <a:p>
            <a:pPr algn="l"/>
            <a:r>
              <a:rPr lang="en-US" sz="800" i="1" dirty="0" smtClean="0">
                <a:solidFill>
                  <a:schemeClr val="bg1">
                    <a:lumMod val="65000"/>
                  </a:schemeClr>
                </a:solidFill>
                <a:latin typeface="+mj-lt"/>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80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diagramQuickStyle" Target="../diagrams/quickStyle1.xml"/><Relationship Id="rId3" Type="http://schemas.openxmlformats.org/officeDocument/2006/relationships/image" Target="../media/image3.png"/><Relationship Id="rId21"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diagramLayout" Target="../diagrams/layout1.xml"/><Relationship Id="rId2" Type="http://schemas.openxmlformats.org/officeDocument/2006/relationships/image" Target="../media/image2.png"/><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6"/>
          <p:cNvSpPr txBox="1">
            <a:spLocks/>
          </p:cNvSpPr>
          <p:nvPr/>
        </p:nvSpPr>
        <p:spPr>
          <a:xfrm>
            <a:off x="13671261" y="30708359"/>
            <a:ext cx="12846339" cy="28381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lumOff val="25000"/>
                  </a:schemeClr>
                </a:solidFill>
              </a:rPr>
              <a:t>Thanks to </a:t>
            </a:r>
            <a:r>
              <a:rPr lang="en-US" b="1" dirty="0">
                <a:solidFill>
                  <a:schemeClr val="tx1">
                    <a:lumMod val="75000"/>
                    <a:lumOff val="25000"/>
                  </a:schemeClr>
                </a:solidFill>
              </a:rPr>
              <a:t>Dr. Sunita </a:t>
            </a:r>
            <a:r>
              <a:rPr lang="en-US" b="1" dirty="0" err="1">
                <a:solidFill>
                  <a:schemeClr val="tx1">
                    <a:lumMod val="75000"/>
                    <a:lumOff val="25000"/>
                  </a:schemeClr>
                </a:solidFill>
              </a:rPr>
              <a:t>Yadev</a:t>
            </a:r>
            <a:r>
              <a:rPr lang="en-US" dirty="0">
                <a:solidFill>
                  <a:schemeClr val="tx1">
                    <a:lumMod val="75000"/>
                    <a:lumOff val="25000"/>
                  </a:schemeClr>
                </a:solidFill>
              </a:rPr>
              <a:t>, </a:t>
            </a:r>
            <a:r>
              <a:rPr lang="en-US" b="1" dirty="0">
                <a:solidFill>
                  <a:schemeClr val="tx1">
                    <a:lumMod val="75000"/>
                    <a:lumOff val="25000"/>
                  </a:schemeClr>
                </a:solidFill>
              </a:rPr>
              <a:t>John Fitz</a:t>
            </a:r>
            <a:r>
              <a:rPr lang="en-US" dirty="0">
                <a:solidFill>
                  <a:schemeClr val="tx1">
                    <a:lumMod val="75000"/>
                    <a:lumOff val="25000"/>
                  </a:schemeClr>
                </a:solidFill>
              </a:rPr>
              <a:t>, </a:t>
            </a:r>
            <a:r>
              <a:rPr lang="en-US" b="1" dirty="0">
                <a:solidFill>
                  <a:schemeClr val="tx1">
                    <a:lumMod val="75000"/>
                    <a:lumOff val="25000"/>
                  </a:schemeClr>
                </a:solidFill>
              </a:rPr>
              <a:t>Sean McCartney</a:t>
            </a:r>
            <a:r>
              <a:rPr lang="en-US" dirty="0">
                <a:solidFill>
                  <a:schemeClr val="tx1">
                    <a:lumMod val="75000"/>
                    <a:lumOff val="25000"/>
                  </a:schemeClr>
                </a:solidFill>
              </a:rPr>
              <a:t>, </a:t>
            </a:r>
            <a:r>
              <a:rPr lang="en-US" b="1" dirty="0">
                <a:solidFill>
                  <a:schemeClr val="tx1">
                    <a:lumMod val="75000"/>
                    <a:lumOff val="25000"/>
                  </a:schemeClr>
                </a:solidFill>
              </a:rPr>
              <a:t>Perry </a:t>
            </a:r>
            <a:r>
              <a:rPr lang="en-US" b="1" dirty="0" err="1">
                <a:solidFill>
                  <a:schemeClr val="tx1">
                    <a:lumMod val="75000"/>
                    <a:lumOff val="25000"/>
                  </a:schemeClr>
                </a:solidFill>
              </a:rPr>
              <a:t>Oddo</a:t>
            </a:r>
            <a:r>
              <a:rPr lang="en-US" dirty="0">
                <a:solidFill>
                  <a:schemeClr val="tx1">
                    <a:lumMod val="75000"/>
                    <a:lumOff val="25000"/>
                  </a:schemeClr>
                </a:solidFill>
              </a:rPr>
              <a:t>, and </a:t>
            </a:r>
            <a:r>
              <a:rPr lang="en-US" b="1" dirty="0">
                <a:solidFill>
                  <a:schemeClr val="tx1">
                    <a:lumMod val="75000"/>
                    <a:lumOff val="25000"/>
                  </a:schemeClr>
                </a:solidFill>
              </a:rPr>
              <a:t>Alison Thieme </a:t>
            </a:r>
            <a:r>
              <a:rPr lang="en-US" dirty="0">
                <a:solidFill>
                  <a:schemeClr val="tx1">
                    <a:lumMod val="75000"/>
                    <a:lumOff val="25000"/>
                  </a:schemeClr>
                </a:solidFill>
              </a:rPr>
              <a:t>of DEVELOP for laying the groundwork for this project. Additional thanks to </a:t>
            </a:r>
            <a:r>
              <a:rPr lang="en-US" b="1" dirty="0">
                <a:solidFill>
                  <a:schemeClr val="tx1">
                    <a:lumMod val="75000"/>
                    <a:lumOff val="25000"/>
                  </a:schemeClr>
                </a:solidFill>
              </a:rPr>
              <a:t>Dr. John Bolten</a:t>
            </a:r>
            <a:r>
              <a:rPr lang="en-US" dirty="0">
                <a:solidFill>
                  <a:schemeClr val="tx1">
                    <a:lumMod val="75000"/>
                    <a:lumOff val="25000"/>
                  </a:schemeClr>
                </a:solidFill>
              </a:rPr>
              <a:t> (</a:t>
            </a:r>
            <a:r>
              <a:rPr lang="en-US" dirty="0" smtClean="0">
                <a:solidFill>
                  <a:schemeClr val="tx1">
                    <a:lumMod val="75000"/>
                    <a:lumOff val="25000"/>
                  </a:schemeClr>
                </a:solidFill>
              </a:rPr>
              <a:t>NASA Goddard Space Flight Center), </a:t>
            </a:r>
            <a:r>
              <a:rPr lang="en-US" b="1" dirty="0">
                <a:solidFill>
                  <a:schemeClr val="tx1">
                    <a:lumMod val="75000"/>
                    <a:lumOff val="25000"/>
                  </a:schemeClr>
                </a:solidFill>
              </a:rPr>
              <a:t>Dr. W. Dean Hively </a:t>
            </a:r>
            <a:r>
              <a:rPr lang="en-US" dirty="0">
                <a:solidFill>
                  <a:schemeClr val="tx1">
                    <a:lumMod val="75000"/>
                    <a:lumOff val="25000"/>
                  </a:schemeClr>
                </a:solidFill>
              </a:rPr>
              <a:t>(USGS Eastern Geographic Science Center), </a:t>
            </a:r>
            <a:r>
              <a:rPr lang="en-US" b="1" dirty="0">
                <a:solidFill>
                  <a:schemeClr val="tx1">
                    <a:lumMod val="75000"/>
                    <a:lumOff val="25000"/>
                  </a:schemeClr>
                </a:solidFill>
              </a:rPr>
              <a:t>Dr. Greg </a:t>
            </a:r>
            <a:r>
              <a:rPr lang="en-US" b="1" dirty="0" smtClean="0">
                <a:solidFill>
                  <a:schemeClr val="tx1">
                    <a:lumMod val="75000"/>
                    <a:lumOff val="25000"/>
                  </a:schemeClr>
                </a:solidFill>
              </a:rPr>
              <a:t>McCarty</a:t>
            </a:r>
            <a:r>
              <a:rPr lang="en-US" dirty="0">
                <a:solidFill>
                  <a:schemeClr val="tx1">
                    <a:lumMod val="75000"/>
                    <a:lumOff val="25000"/>
                  </a:schemeClr>
                </a:solidFill>
              </a:rPr>
              <a:t> </a:t>
            </a:r>
            <a:r>
              <a:rPr lang="en-US" dirty="0" smtClean="0">
                <a:solidFill>
                  <a:schemeClr val="tx1">
                    <a:lumMod val="75000"/>
                    <a:lumOff val="25000"/>
                  </a:schemeClr>
                </a:solidFill>
              </a:rPr>
              <a:t>(USDA </a:t>
            </a:r>
            <a:r>
              <a:rPr lang="en-US" dirty="0">
                <a:solidFill>
                  <a:schemeClr val="tx1">
                    <a:lumMod val="75000"/>
                    <a:lumOff val="25000"/>
                  </a:schemeClr>
                </a:solidFill>
              </a:rPr>
              <a:t>Agricultural Research Service), </a:t>
            </a:r>
            <a:r>
              <a:rPr lang="en-US" b="1" dirty="0">
                <a:solidFill>
                  <a:schemeClr val="tx1">
                    <a:lumMod val="75000"/>
                    <a:lumOff val="25000"/>
                  </a:schemeClr>
                </a:solidFill>
              </a:rPr>
              <a:t>Dr. Kristofer </a:t>
            </a:r>
            <a:r>
              <a:rPr lang="en-US" b="1" dirty="0" err="1" smtClean="0">
                <a:solidFill>
                  <a:schemeClr val="tx1">
                    <a:lumMod val="75000"/>
                    <a:lumOff val="25000"/>
                  </a:schemeClr>
                </a:solidFill>
              </a:rPr>
              <a:t>Lasko</a:t>
            </a:r>
            <a:r>
              <a:rPr lang="en-US" b="1" dirty="0" smtClean="0">
                <a:solidFill>
                  <a:schemeClr val="tx1">
                    <a:lumMod val="75000"/>
                    <a:lumOff val="25000"/>
                  </a:schemeClr>
                </a:solidFill>
              </a:rPr>
              <a:t> </a:t>
            </a:r>
            <a:r>
              <a:rPr lang="en-US" dirty="0">
                <a:solidFill>
                  <a:schemeClr val="tx1">
                    <a:lumMod val="75000"/>
                    <a:lumOff val="25000"/>
                  </a:schemeClr>
                </a:solidFill>
              </a:rPr>
              <a:t>(ERDC Geospatial Research Laboratory), and </a:t>
            </a:r>
            <a:r>
              <a:rPr lang="en-US" b="1" dirty="0">
                <a:solidFill>
                  <a:schemeClr val="tx1">
                    <a:lumMod val="75000"/>
                    <a:lumOff val="25000"/>
                  </a:schemeClr>
                </a:solidFill>
              </a:rPr>
              <a:t>Jason </a:t>
            </a:r>
            <a:r>
              <a:rPr lang="en-US" b="1" dirty="0" err="1">
                <a:solidFill>
                  <a:schemeClr val="tx1">
                    <a:lumMod val="75000"/>
                    <a:lumOff val="25000"/>
                  </a:schemeClr>
                </a:solidFill>
              </a:rPr>
              <a:t>Keppler</a:t>
            </a:r>
            <a:r>
              <a:rPr lang="en-US" b="1" dirty="0">
                <a:solidFill>
                  <a:schemeClr val="tx1">
                    <a:lumMod val="75000"/>
                    <a:lumOff val="25000"/>
                  </a:schemeClr>
                </a:solidFill>
              </a:rPr>
              <a:t> </a:t>
            </a:r>
            <a:r>
              <a:rPr lang="en-US" dirty="0">
                <a:solidFill>
                  <a:schemeClr val="tx1">
                    <a:lumMod val="75000"/>
                    <a:lumOff val="25000"/>
                  </a:schemeClr>
                </a:solidFill>
              </a:rPr>
              <a:t>(Maryland Department of Agriculture) for scientific advising and additional support throughout the project. Special thanks to our mentor </a:t>
            </a:r>
            <a:r>
              <a:rPr lang="en-US" dirty="0" smtClean="0">
                <a:solidFill>
                  <a:schemeClr val="tx1">
                    <a:lumMod val="75000"/>
                    <a:lumOff val="25000"/>
                  </a:schemeClr>
                </a:solidFill>
              </a:rPr>
              <a:t>and Center </a:t>
            </a:r>
            <a:r>
              <a:rPr lang="en-US" dirty="0">
                <a:solidFill>
                  <a:schemeClr val="tx1">
                    <a:lumMod val="75000"/>
                    <a:lumOff val="25000"/>
                  </a:schemeClr>
                </a:solidFill>
              </a:rPr>
              <a:t>Lead, </a:t>
            </a:r>
            <a:r>
              <a:rPr lang="en-US" b="1" dirty="0">
                <a:solidFill>
                  <a:schemeClr val="tx1">
                    <a:lumMod val="75000"/>
                    <a:lumOff val="25000"/>
                  </a:schemeClr>
                </a:solidFill>
              </a:rPr>
              <a:t>Victor Lenske</a:t>
            </a:r>
            <a:r>
              <a:rPr lang="en-US" dirty="0">
                <a:solidFill>
                  <a:schemeClr val="tx1">
                    <a:lumMod val="75000"/>
                    <a:lumOff val="25000"/>
                  </a:schemeClr>
                </a:solidFill>
              </a:rPr>
              <a:t>, for his guidance</a:t>
            </a:r>
            <a:r>
              <a:rPr lang="en-US" dirty="0" smtClean="0">
                <a:solidFill>
                  <a:schemeClr val="tx1">
                    <a:lumMod val="75000"/>
                    <a:lumOff val="25000"/>
                  </a:schemeClr>
                </a:solidFill>
              </a:rPr>
              <a:t>.</a:t>
            </a:r>
            <a:endParaRPr lang="en-US" dirty="0">
              <a:solidFill>
                <a:schemeClr val="tx1">
                  <a:lumMod val="75000"/>
                  <a:lumOff val="25000"/>
                </a:schemeClr>
              </a:solidFill>
            </a:endParaRPr>
          </a:p>
        </p:txBody>
      </p:sp>
      <p:sp>
        <p:nvSpPr>
          <p:cNvPr id="19" name="TextBox 18"/>
          <p:cNvSpPr txBox="1"/>
          <p:nvPr/>
        </p:nvSpPr>
        <p:spPr>
          <a:xfrm>
            <a:off x="13635884" y="20585082"/>
            <a:ext cx="8229600" cy="769441"/>
          </a:xfrm>
          <a:prstGeom prst="rect">
            <a:avLst/>
          </a:prstGeom>
          <a:noFill/>
        </p:spPr>
        <p:txBody>
          <a:bodyPr wrap="square" rtlCol="0">
            <a:spAutoFit/>
          </a:bodyPr>
          <a:lstStyle/>
          <a:p>
            <a:r>
              <a:rPr lang="en-US" sz="4400" b="1" dirty="0" smtClean="0">
                <a:solidFill>
                  <a:srgbClr val="7FB662"/>
                </a:solidFill>
                <a:latin typeface="Century Gothic" panose="020B0502020202020204" pitchFamily="34" charset="0"/>
              </a:rPr>
              <a:t>Conclusions</a:t>
            </a:r>
          </a:p>
        </p:txBody>
      </p:sp>
      <p:sp>
        <p:nvSpPr>
          <p:cNvPr id="20" name="TextBox 19"/>
          <p:cNvSpPr txBox="1"/>
          <p:nvPr/>
        </p:nvSpPr>
        <p:spPr>
          <a:xfrm>
            <a:off x="13650479" y="29888923"/>
            <a:ext cx="8229600" cy="769441"/>
          </a:xfrm>
          <a:prstGeom prst="rect">
            <a:avLst/>
          </a:prstGeom>
          <a:noFill/>
        </p:spPr>
        <p:txBody>
          <a:bodyPr wrap="square" rtlCol="0">
            <a:spAutoFit/>
          </a:bodyPr>
          <a:lstStyle/>
          <a:p>
            <a:r>
              <a:rPr lang="en-US" sz="4400" b="1" dirty="0" smtClean="0">
                <a:solidFill>
                  <a:srgbClr val="7FB662"/>
                </a:solidFill>
                <a:latin typeface="Century Gothic" panose="020B0502020202020204" pitchFamily="34" charset="0"/>
              </a:rPr>
              <a:t>Acknowledgements</a:t>
            </a:r>
          </a:p>
        </p:txBody>
      </p:sp>
      <p:sp>
        <p:nvSpPr>
          <p:cNvPr id="40" name="TextBox 39"/>
          <p:cNvSpPr txBox="1"/>
          <p:nvPr/>
        </p:nvSpPr>
        <p:spPr>
          <a:xfrm>
            <a:off x="16408400" y="34213800"/>
            <a:ext cx="10109200" cy="812801"/>
          </a:xfrm>
          <a:prstGeom prst="rect">
            <a:avLst/>
          </a:prstGeom>
          <a:noFill/>
        </p:spPr>
        <p:txBody>
          <a:bodyPr wrap="square" rtlCol="0" anchor="ctr">
            <a:noAutofit/>
          </a:bodyPr>
          <a:lstStyle/>
          <a:p>
            <a:pPr algn="r"/>
            <a:r>
              <a:rPr lang="en-US" sz="4000" dirty="0" smtClean="0">
                <a:solidFill>
                  <a:schemeClr val="bg1"/>
                </a:solidFill>
                <a:latin typeface="+mj-lt"/>
              </a:rPr>
              <a:t>Maryland – Goddard | Fall 2018</a:t>
            </a:r>
            <a:endParaRPr lang="en-US" sz="4000" dirty="0">
              <a:solidFill>
                <a:schemeClr val="bg1"/>
              </a:solidFill>
              <a:latin typeface="+mj-lt"/>
            </a:endParaRPr>
          </a:p>
        </p:txBody>
      </p:sp>
      <p:sp>
        <p:nvSpPr>
          <p:cNvPr id="43" name="Subtitle"/>
          <p:cNvSpPr>
            <a:spLocks noGrp="1"/>
          </p:cNvSpPr>
          <p:nvPr>
            <p:ph type="body" sz="quarter" idx="13" hasCustomPrompt="1"/>
          </p:nvPr>
        </p:nvSpPr>
        <p:spPr>
          <a:xfrm>
            <a:off x="914400" y="38100"/>
            <a:ext cx="1722120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dirty="0" smtClean="0">
                <a:solidFill>
                  <a:srgbClr val="7FB662"/>
                </a:solidFill>
              </a:rPr>
              <a:t>Operational Analysis of Winter Cover Crop Environmental Performance throughout the State of Maryland</a:t>
            </a:r>
          </a:p>
        </p:txBody>
      </p:sp>
      <p:sp>
        <p:nvSpPr>
          <p:cNvPr id="45" name="Text Placeholder 16"/>
          <p:cNvSpPr txBox="1">
            <a:spLocks/>
          </p:cNvSpPr>
          <p:nvPr/>
        </p:nvSpPr>
        <p:spPr>
          <a:xfrm>
            <a:off x="13671261" y="21521883"/>
            <a:ext cx="12846339" cy="40236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buClr>
                <a:srgbClr val="7FB662"/>
              </a:buClr>
              <a:buFont typeface="Wingdings 3" panose="05040102010807070707" pitchFamily="18" charset="2"/>
              <a:buChar char="}"/>
            </a:pPr>
            <a:r>
              <a:rPr lang="en-US" dirty="0">
                <a:solidFill>
                  <a:schemeClr val="tx1">
                    <a:lumMod val="75000"/>
                    <a:lumOff val="25000"/>
                  </a:schemeClr>
                </a:solidFill>
              </a:rPr>
              <a:t>This GUI allows users to visualize </a:t>
            </a:r>
            <a:r>
              <a:rPr lang="en-US" dirty="0" smtClean="0">
                <a:solidFill>
                  <a:schemeClr val="tx1">
                    <a:lumMod val="75000"/>
                    <a:lumOff val="25000"/>
                  </a:schemeClr>
                </a:solidFill>
              </a:rPr>
              <a:t>annual winter </a:t>
            </a:r>
            <a:r>
              <a:rPr lang="en-US" dirty="0">
                <a:solidFill>
                  <a:schemeClr val="tx1">
                    <a:lumMod val="75000"/>
                    <a:lumOff val="25000"/>
                  </a:schemeClr>
                </a:solidFill>
              </a:rPr>
              <a:t>cover crop enrollment </a:t>
            </a:r>
            <a:r>
              <a:rPr lang="en-US" dirty="0" smtClean="0">
                <a:solidFill>
                  <a:schemeClr val="tx1">
                    <a:lumMod val="75000"/>
                    <a:lumOff val="25000"/>
                  </a:schemeClr>
                </a:solidFill>
              </a:rPr>
              <a:t>and </a:t>
            </a:r>
            <a:r>
              <a:rPr lang="en-US" dirty="0">
                <a:solidFill>
                  <a:schemeClr val="tx1">
                    <a:lumMod val="75000"/>
                    <a:lumOff val="25000"/>
                  </a:schemeClr>
                </a:solidFill>
              </a:rPr>
              <a:t>filter for specified parameters through an interactive map. Users can select for attributes, run NDVI computations, input </a:t>
            </a:r>
            <a:r>
              <a:rPr lang="en-US" dirty="0" smtClean="0">
                <a:solidFill>
                  <a:schemeClr val="tx1">
                    <a:lumMod val="75000"/>
                    <a:lumOff val="25000"/>
                  </a:schemeClr>
                </a:solidFill>
              </a:rPr>
              <a:t>calibration </a:t>
            </a:r>
            <a:r>
              <a:rPr lang="en-US" dirty="0">
                <a:solidFill>
                  <a:schemeClr val="tx1">
                    <a:lumMod val="75000"/>
                    <a:lumOff val="25000"/>
                  </a:schemeClr>
                </a:solidFill>
              </a:rPr>
              <a:t>equations, and produce graphics to analyze </a:t>
            </a:r>
            <a:r>
              <a:rPr lang="en-US" dirty="0" smtClean="0">
                <a:solidFill>
                  <a:schemeClr val="tx1">
                    <a:lumMod val="75000"/>
                    <a:lumOff val="25000"/>
                  </a:schemeClr>
                </a:solidFill>
              </a:rPr>
              <a:t>biomass and percent ground cover </a:t>
            </a:r>
            <a:r>
              <a:rPr lang="en-US" dirty="0">
                <a:solidFill>
                  <a:schemeClr val="tx1">
                    <a:lumMod val="75000"/>
                    <a:lumOff val="25000"/>
                  </a:schemeClr>
                </a:solidFill>
              </a:rPr>
              <a:t>change over time</a:t>
            </a:r>
            <a:r>
              <a:rPr lang="en-US" dirty="0" smtClean="0">
                <a:solidFill>
                  <a:schemeClr val="tx1">
                    <a:lumMod val="75000"/>
                    <a:lumOff val="25000"/>
                  </a:schemeClr>
                </a:solidFill>
              </a:rPr>
              <a:t>.</a:t>
            </a:r>
          </a:p>
          <a:p>
            <a:pPr algn="just">
              <a:buClr>
                <a:srgbClr val="7FB662"/>
              </a:buClr>
              <a:buFont typeface="Wingdings 3" panose="05040102010807070707" pitchFamily="18" charset="2"/>
              <a:buChar char="}"/>
            </a:pPr>
            <a:r>
              <a:rPr lang="en-US" dirty="0" smtClean="0">
                <a:solidFill>
                  <a:schemeClr val="tx1">
                    <a:lumMod val="75000"/>
                    <a:lumOff val="25000"/>
                  </a:schemeClr>
                </a:solidFill>
              </a:rPr>
              <a:t>NDVI is positively correlated with biomass and percent ground cover. Crops planted in November had 15% lower NDVI, biomass, and percent ground cover averages than crops planted in September. Thus, early-planted cover crops are more efficient than late-planted.</a:t>
            </a:r>
          </a:p>
          <a:p>
            <a:pPr algn="just">
              <a:buClr>
                <a:srgbClr val="7FB662"/>
              </a:buClr>
              <a:buFont typeface="Wingdings 3" panose="05040102010807070707" pitchFamily="18" charset="2"/>
              <a:buChar char="}"/>
            </a:pPr>
            <a:r>
              <a:rPr lang="en-US" dirty="0" smtClean="0">
                <a:solidFill>
                  <a:schemeClr val="tx1">
                    <a:lumMod val="75000"/>
                    <a:lumOff val="25000"/>
                  </a:schemeClr>
                </a:solidFill>
              </a:rPr>
              <a:t>With the ongoing use of the GUI, the MDA can extend their analysis to all Maryland counties and support improved conservation efforts around the Chesapeake Bay.</a:t>
            </a:r>
            <a:endParaRPr lang="en-US" strike="sngStrike" dirty="0" smtClean="0">
              <a:solidFill>
                <a:schemeClr val="tx1">
                  <a:lumMod val="75000"/>
                  <a:lumOff val="25000"/>
                </a:schemeClr>
              </a:solidFill>
            </a:endParaRPr>
          </a:p>
          <a:p>
            <a:pPr algn="just">
              <a:buClr>
                <a:srgbClr val="7FB662"/>
              </a:buClr>
              <a:buFont typeface="Wingdings 3" panose="05040102010807070707" pitchFamily="18" charset="2"/>
              <a:buChar char="}"/>
            </a:pPr>
            <a:endParaRPr lang="en-US" dirty="0" smtClean="0">
              <a:solidFill>
                <a:schemeClr val="tx1">
                  <a:lumMod val="75000"/>
                  <a:lumOff val="25000"/>
                </a:schemeClr>
              </a:solidFill>
            </a:endParaRPr>
          </a:p>
        </p:txBody>
      </p:sp>
      <p:sp>
        <p:nvSpPr>
          <p:cNvPr id="14" name="TextBox 13"/>
          <p:cNvSpPr txBox="1"/>
          <p:nvPr/>
        </p:nvSpPr>
        <p:spPr>
          <a:xfrm>
            <a:off x="838200" y="12362923"/>
            <a:ext cx="7761586" cy="769441"/>
          </a:xfrm>
          <a:prstGeom prst="rect">
            <a:avLst/>
          </a:prstGeom>
          <a:noFill/>
        </p:spPr>
        <p:txBody>
          <a:bodyPr wrap="square" rtlCol="0">
            <a:spAutoFit/>
          </a:bodyPr>
          <a:lstStyle/>
          <a:p>
            <a:r>
              <a:rPr lang="en-US" sz="4400" b="1" dirty="0" smtClean="0">
                <a:solidFill>
                  <a:srgbClr val="7FB662"/>
                </a:solidFill>
                <a:latin typeface="Century Gothic" panose="020B0502020202020204" pitchFamily="34" charset="0"/>
              </a:rPr>
              <a:t>Objectives</a:t>
            </a:r>
          </a:p>
        </p:txBody>
      </p:sp>
      <p:sp>
        <p:nvSpPr>
          <p:cNvPr id="46" name="Text Placeholder 16"/>
          <p:cNvSpPr txBox="1">
            <a:spLocks/>
          </p:cNvSpPr>
          <p:nvPr/>
        </p:nvSpPr>
        <p:spPr>
          <a:xfrm>
            <a:off x="838200" y="13271479"/>
            <a:ext cx="12158609" cy="366344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buClr>
                <a:srgbClr val="7FB662"/>
              </a:buClr>
              <a:buFont typeface="Wingdings 3" panose="05040102010807070707" pitchFamily="18" charset="2"/>
              <a:buChar char="}"/>
            </a:pPr>
            <a:r>
              <a:rPr lang="en-US" b="1" dirty="0" smtClean="0">
                <a:solidFill>
                  <a:srgbClr val="7FB662"/>
                </a:solidFill>
              </a:rPr>
              <a:t>Visualize</a:t>
            </a:r>
            <a:r>
              <a:rPr lang="en-US" dirty="0" smtClean="0">
                <a:solidFill>
                  <a:schemeClr val="tx1">
                    <a:lumMod val="75000"/>
                    <a:lumOff val="25000"/>
                  </a:schemeClr>
                </a:solidFill>
              </a:rPr>
              <a:t> winter cover crop enrollment between 2014 and 2018</a:t>
            </a:r>
            <a:endParaRPr lang="en-US" dirty="0">
              <a:solidFill>
                <a:schemeClr val="tx1">
                  <a:lumMod val="75000"/>
                  <a:lumOff val="25000"/>
                </a:schemeClr>
              </a:solidFill>
            </a:endParaRPr>
          </a:p>
          <a:p>
            <a:pPr algn="just">
              <a:buClr>
                <a:srgbClr val="7FB662"/>
              </a:buClr>
              <a:buFont typeface="Wingdings 3" panose="05040102010807070707" pitchFamily="18" charset="2"/>
              <a:buChar char="}"/>
            </a:pPr>
            <a:r>
              <a:rPr lang="en-US" b="1" dirty="0" smtClean="0">
                <a:solidFill>
                  <a:srgbClr val="7FB662"/>
                </a:solidFill>
              </a:rPr>
              <a:t>Update</a:t>
            </a:r>
            <a:r>
              <a:rPr lang="en-US" b="1" dirty="0" smtClean="0">
                <a:solidFill>
                  <a:schemeClr val="tx1">
                    <a:lumMod val="75000"/>
                    <a:lumOff val="25000"/>
                  </a:schemeClr>
                </a:solidFill>
              </a:rPr>
              <a:t> </a:t>
            </a:r>
            <a:r>
              <a:rPr lang="en-US" dirty="0" smtClean="0">
                <a:solidFill>
                  <a:schemeClr val="tx1">
                    <a:lumMod val="75000"/>
                    <a:lumOff val="25000"/>
                  </a:schemeClr>
                </a:solidFill>
              </a:rPr>
              <a:t>code to create an interactive, user-friendly, Google Earth Engine GUI for streamlined data analysis</a:t>
            </a:r>
            <a:endParaRPr lang="en-US" dirty="0">
              <a:solidFill>
                <a:schemeClr val="tx1">
                  <a:lumMod val="75000"/>
                  <a:lumOff val="25000"/>
                </a:schemeClr>
              </a:solidFill>
            </a:endParaRPr>
          </a:p>
          <a:p>
            <a:pPr algn="just">
              <a:buClr>
                <a:srgbClr val="7FB662"/>
              </a:buClr>
              <a:buFont typeface="Wingdings 3" panose="05040102010807070707" pitchFamily="18" charset="2"/>
              <a:buChar char="}"/>
            </a:pPr>
            <a:r>
              <a:rPr lang="en-US" b="1" dirty="0" smtClean="0">
                <a:solidFill>
                  <a:srgbClr val="7FB662"/>
                </a:solidFill>
              </a:rPr>
              <a:t>Produce</a:t>
            </a:r>
            <a:r>
              <a:rPr lang="en-US" dirty="0" smtClean="0">
                <a:solidFill>
                  <a:schemeClr val="tx1">
                    <a:lumMod val="75000"/>
                    <a:lumOff val="25000"/>
                  </a:schemeClr>
                </a:solidFill>
              </a:rPr>
              <a:t> tabular and graphical analysis on performance of fields in winter cover crop program using NDVI to measure biomass and percent ground cover</a:t>
            </a:r>
            <a:endParaRPr lang="en-US" dirty="0">
              <a:solidFill>
                <a:schemeClr val="tx1">
                  <a:lumMod val="75000"/>
                  <a:lumOff val="25000"/>
                </a:schemeClr>
              </a:solidFill>
            </a:endParaRPr>
          </a:p>
          <a:p>
            <a:pPr algn="just">
              <a:buClr>
                <a:srgbClr val="7FB662"/>
              </a:buClr>
              <a:buFont typeface="Wingdings 3" panose="05040102010807070707" pitchFamily="18" charset="2"/>
              <a:buChar char="}"/>
            </a:pPr>
            <a:r>
              <a:rPr lang="en-US" b="1" dirty="0" smtClean="0">
                <a:solidFill>
                  <a:srgbClr val="7FB662"/>
                </a:solidFill>
              </a:rPr>
              <a:t>Provide</a:t>
            </a:r>
            <a:r>
              <a:rPr lang="en-US" b="1" dirty="0" smtClean="0">
                <a:solidFill>
                  <a:schemeClr val="tx1">
                    <a:lumMod val="75000"/>
                    <a:lumOff val="25000"/>
                  </a:schemeClr>
                </a:solidFill>
              </a:rPr>
              <a:t> </a:t>
            </a:r>
            <a:r>
              <a:rPr lang="en-US" dirty="0" smtClean="0">
                <a:solidFill>
                  <a:schemeClr val="tx1">
                    <a:lumMod val="75000"/>
                    <a:lumOff val="25000"/>
                  </a:schemeClr>
                </a:solidFill>
              </a:rPr>
              <a:t>partners with a tool that facilitates regular analysis of cover crops with selective filtering by plant type, planting date, and other parameters</a:t>
            </a:r>
            <a:endParaRPr lang="en-US" dirty="0">
              <a:solidFill>
                <a:schemeClr val="tx1">
                  <a:lumMod val="75000"/>
                  <a:lumOff val="25000"/>
                </a:schemeClr>
              </a:solidFill>
            </a:endParaRPr>
          </a:p>
        </p:txBody>
      </p:sp>
      <p:sp>
        <p:nvSpPr>
          <p:cNvPr id="21" name="TextBox 20"/>
          <p:cNvSpPr txBox="1"/>
          <p:nvPr/>
        </p:nvSpPr>
        <p:spPr>
          <a:xfrm>
            <a:off x="838200" y="27820404"/>
            <a:ext cx="8229600" cy="769441"/>
          </a:xfrm>
          <a:prstGeom prst="rect">
            <a:avLst/>
          </a:prstGeom>
          <a:noFill/>
        </p:spPr>
        <p:txBody>
          <a:bodyPr wrap="square" rtlCol="0">
            <a:spAutoFit/>
          </a:bodyPr>
          <a:lstStyle/>
          <a:p>
            <a:r>
              <a:rPr lang="en-US" sz="4400" b="1" dirty="0" smtClean="0">
                <a:solidFill>
                  <a:srgbClr val="7FB662"/>
                </a:solidFill>
                <a:latin typeface="Century Gothic" panose="020B0502020202020204" pitchFamily="34" charset="0"/>
              </a:rPr>
              <a:t>Project Partners</a:t>
            </a:r>
          </a:p>
        </p:txBody>
      </p:sp>
      <p:sp>
        <p:nvSpPr>
          <p:cNvPr id="37" name="Text Placeholder 16"/>
          <p:cNvSpPr txBox="1">
            <a:spLocks/>
          </p:cNvSpPr>
          <p:nvPr/>
        </p:nvSpPr>
        <p:spPr>
          <a:xfrm>
            <a:off x="856714" y="28666045"/>
            <a:ext cx="12144750" cy="24420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indent="-457200">
              <a:lnSpc>
                <a:spcPts val="4200"/>
              </a:lnSpc>
              <a:spcBef>
                <a:spcPts val="0"/>
              </a:spcBef>
              <a:buClr>
                <a:srgbClr val="7FB662"/>
              </a:buClr>
              <a:buFont typeface="Wingdings 3" panose="05040102010807070707" pitchFamily="18" charset="2"/>
              <a:buChar char=""/>
            </a:pPr>
            <a:r>
              <a:rPr lang="en-US" dirty="0" smtClean="0">
                <a:solidFill>
                  <a:schemeClr val="tx1">
                    <a:lumMod val="75000"/>
                    <a:lumOff val="25000"/>
                  </a:schemeClr>
                </a:solidFill>
              </a:rPr>
              <a:t>Maryland Department of Agriculture, Office of Resource Conservation</a:t>
            </a:r>
          </a:p>
          <a:p>
            <a:pPr indent="-457200">
              <a:lnSpc>
                <a:spcPts val="4200"/>
              </a:lnSpc>
              <a:spcBef>
                <a:spcPts val="0"/>
              </a:spcBef>
              <a:buClr>
                <a:srgbClr val="7FB662"/>
              </a:buClr>
              <a:buFont typeface="Wingdings 3" panose="05040102010807070707" pitchFamily="18" charset="2"/>
              <a:buChar char=""/>
            </a:pPr>
            <a:r>
              <a:rPr lang="en-US" dirty="0" smtClean="0">
                <a:solidFill>
                  <a:schemeClr val="tx1">
                    <a:lumMod val="75000"/>
                    <a:lumOff val="25000"/>
                  </a:schemeClr>
                </a:solidFill>
              </a:rPr>
              <a:t>USDA, Agricultural Research Service, Hydrology and Remote Sensing Laboratory</a:t>
            </a:r>
          </a:p>
          <a:p>
            <a:pPr indent="-457200">
              <a:lnSpc>
                <a:spcPts val="4200"/>
              </a:lnSpc>
              <a:spcBef>
                <a:spcPts val="0"/>
              </a:spcBef>
              <a:buClr>
                <a:srgbClr val="7FB662"/>
              </a:buClr>
              <a:buFont typeface="Wingdings 3" panose="05040102010807070707" pitchFamily="18" charset="2"/>
              <a:buChar char=""/>
            </a:pPr>
            <a:r>
              <a:rPr lang="en-US" dirty="0" smtClean="0">
                <a:solidFill>
                  <a:schemeClr val="tx1">
                    <a:lumMod val="75000"/>
                    <a:lumOff val="25000"/>
                  </a:schemeClr>
                </a:solidFill>
              </a:rPr>
              <a:t>USGS, Eastern Geographic Science Center</a:t>
            </a:r>
          </a:p>
          <a:p>
            <a:pPr indent="-457200">
              <a:lnSpc>
                <a:spcPts val="4200"/>
              </a:lnSpc>
              <a:spcBef>
                <a:spcPts val="0"/>
              </a:spcBef>
              <a:buClr>
                <a:srgbClr val="7FB662"/>
              </a:buClr>
              <a:buFont typeface="Wingdings 3" panose="05040102010807070707" pitchFamily="18" charset="2"/>
              <a:buChar char=""/>
            </a:pPr>
            <a:r>
              <a:rPr lang="en-US" dirty="0" smtClean="0">
                <a:solidFill>
                  <a:schemeClr val="tx1">
                    <a:lumMod val="75000"/>
                    <a:lumOff val="25000"/>
                  </a:schemeClr>
                </a:solidFill>
              </a:rPr>
              <a:t>US EPA, Chesapeake Bay Program</a:t>
            </a:r>
          </a:p>
        </p:txBody>
      </p:sp>
      <p:sp>
        <p:nvSpPr>
          <p:cNvPr id="17" name="TextBox 16"/>
          <p:cNvSpPr txBox="1"/>
          <p:nvPr/>
        </p:nvSpPr>
        <p:spPr>
          <a:xfrm>
            <a:off x="838200" y="23335723"/>
            <a:ext cx="8229600" cy="769441"/>
          </a:xfrm>
          <a:prstGeom prst="rect">
            <a:avLst/>
          </a:prstGeom>
          <a:noFill/>
        </p:spPr>
        <p:txBody>
          <a:bodyPr wrap="square" rtlCol="0">
            <a:spAutoFit/>
          </a:bodyPr>
          <a:lstStyle/>
          <a:p>
            <a:r>
              <a:rPr lang="en-US" sz="4400" b="1" dirty="0" smtClean="0">
                <a:solidFill>
                  <a:srgbClr val="7FB662"/>
                </a:solidFill>
                <a:latin typeface="Century Gothic" panose="020B0502020202020204" pitchFamily="34" charset="0"/>
              </a:rPr>
              <a:t>Earth Observations</a:t>
            </a:r>
          </a:p>
        </p:txBody>
      </p:sp>
      <p:pic>
        <p:nvPicPr>
          <p:cNvPr id="1038" name="Picture 14" descr="https://lh6.googleusercontent.com/cTAVZuYXWvQWhUTShGEXfx6UwEDhGdtwNBVYlQeZ4WBHHisXFDvsI69K-MtUq6CQCB3pto5-Re6E1XkIlV_Kn76EQ4blwzlVO82YdA1LnCSI8aotwmwxz6JhGTxqH0DMbG3ZxV5iNe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6469" y="24402523"/>
            <a:ext cx="2942158" cy="24052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lh6.googleusercontent.com/j8qU-LMPwet-5m2irdMNtJrqyHgJFWGLLZef9HUNxvwgsi5JaON3fFdbsRWqWrRSho1Jw-u97LvbV2JZ0fEd-etuQnn1RHnE9wnWgSNkoPSvb7saSdgt_v1gVy6FF8c17AvTsUwTvW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846" y="24402524"/>
            <a:ext cx="2442588" cy="23601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lh4.googleusercontent.com/uGu5_ST0Cdgh0S9TNFvZYN0Ex__zBPsIkxG7uEmHqqHOUgoh2W26ImMeWe4qXS57NWmnMa2vaGr5bmtbhbAuBN4XZcP2jqtWfbABKAUB6ELYRLNnOcw_-99J7CqwUgupErhSvf639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9662" y="24402523"/>
            <a:ext cx="3261446" cy="2432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9088" y="27056827"/>
            <a:ext cx="2257295" cy="507831"/>
          </a:xfrm>
          <a:prstGeom prst="rect">
            <a:avLst/>
          </a:prstGeom>
        </p:spPr>
        <p:txBody>
          <a:bodyPr wrap="square" numCol="1" spcCol="640080" rtlCol="0">
            <a:spAutoFit/>
          </a:bodyPr>
          <a:lstStyle/>
          <a:p>
            <a:pPr algn="ctr"/>
            <a:r>
              <a:rPr lang="en-US" sz="2700" b="1" dirty="0" smtClean="0">
                <a:solidFill>
                  <a:schemeClr val="tx1">
                    <a:lumMod val="75000"/>
                    <a:lumOff val="25000"/>
                  </a:schemeClr>
                </a:solidFill>
              </a:rPr>
              <a:t>Landsat 5 </a:t>
            </a:r>
            <a:r>
              <a:rPr lang="en-US" sz="2700" dirty="0" smtClean="0">
                <a:solidFill>
                  <a:schemeClr val="tx1">
                    <a:lumMod val="75000"/>
                    <a:lumOff val="25000"/>
                  </a:schemeClr>
                </a:solidFill>
              </a:rPr>
              <a:t>TM</a:t>
            </a:r>
            <a:r>
              <a:rPr lang="en-US" sz="2700" b="1" dirty="0" smtClean="0">
                <a:solidFill>
                  <a:schemeClr val="tx1">
                    <a:lumMod val="75000"/>
                    <a:lumOff val="25000"/>
                  </a:schemeClr>
                </a:solidFill>
              </a:rPr>
              <a:t> </a:t>
            </a:r>
          </a:p>
        </p:txBody>
      </p:sp>
      <p:sp>
        <p:nvSpPr>
          <p:cNvPr id="52" name="TextBox 51"/>
          <p:cNvSpPr txBox="1"/>
          <p:nvPr/>
        </p:nvSpPr>
        <p:spPr>
          <a:xfrm>
            <a:off x="5452003" y="27056827"/>
            <a:ext cx="2517279" cy="507831"/>
          </a:xfrm>
          <a:prstGeom prst="rect">
            <a:avLst/>
          </a:prstGeom>
        </p:spPr>
        <p:txBody>
          <a:bodyPr wrap="square" numCol="1" spcCol="640080" rtlCol="0">
            <a:spAutoFit/>
          </a:bodyPr>
          <a:lstStyle/>
          <a:p>
            <a:pPr algn="ctr"/>
            <a:r>
              <a:rPr lang="en-US" sz="2700" b="1" dirty="0" smtClean="0">
                <a:solidFill>
                  <a:schemeClr val="tx1">
                    <a:lumMod val="75000"/>
                    <a:lumOff val="25000"/>
                  </a:schemeClr>
                </a:solidFill>
              </a:rPr>
              <a:t>Landsat 8 </a:t>
            </a:r>
            <a:r>
              <a:rPr lang="en-US" sz="2700" dirty="0" smtClean="0">
                <a:solidFill>
                  <a:schemeClr val="tx1">
                    <a:lumMod val="75000"/>
                    <a:lumOff val="25000"/>
                  </a:schemeClr>
                </a:solidFill>
              </a:rPr>
              <a:t>OLI</a:t>
            </a:r>
            <a:r>
              <a:rPr lang="en-US" sz="2700" b="1" dirty="0" smtClean="0">
                <a:solidFill>
                  <a:schemeClr val="tx1">
                    <a:lumMod val="75000"/>
                    <a:lumOff val="25000"/>
                  </a:schemeClr>
                </a:solidFill>
              </a:rPr>
              <a:t> </a:t>
            </a:r>
          </a:p>
        </p:txBody>
      </p:sp>
      <p:sp>
        <p:nvSpPr>
          <p:cNvPr id="53" name="TextBox 52"/>
          <p:cNvSpPr txBox="1"/>
          <p:nvPr/>
        </p:nvSpPr>
        <p:spPr>
          <a:xfrm>
            <a:off x="9736664" y="27056827"/>
            <a:ext cx="2347443" cy="507831"/>
          </a:xfrm>
          <a:prstGeom prst="rect">
            <a:avLst/>
          </a:prstGeom>
        </p:spPr>
        <p:txBody>
          <a:bodyPr wrap="square" numCol="1" spcCol="640080" rtlCol="0">
            <a:spAutoFit/>
          </a:bodyPr>
          <a:lstStyle/>
          <a:p>
            <a:pPr algn="ctr"/>
            <a:r>
              <a:rPr lang="en-US" sz="2700" b="1" dirty="0" smtClean="0">
                <a:solidFill>
                  <a:schemeClr val="tx1">
                    <a:lumMod val="75000"/>
                    <a:lumOff val="25000"/>
                  </a:schemeClr>
                </a:solidFill>
              </a:rPr>
              <a:t>Sentinel-2</a:t>
            </a:r>
            <a:r>
              <a:rPr lang="en-US" sz="2700" dirty="0" smtClean="0">
                <a:solidFill>
                  <a:schemeClr val="tx1">
                    <a:lumMod val="75000"/>
                    <a:lumOff val="25000"/>
                  </a:schemeClr>
                </a:solidFill>
              </a:rPr>
              <a:t> MSI</a:t>
            </a:r>
          </a:p>
        </p:txBody>
      </p:sp>
      <p:sp>
        <p:nvSpPr>
          <p:cNvPr id="2" name="TextBox 1"/>
          <p:cNvSpPr txBox="1"/>
          <p:nvPr/>
        </p:nvSpPr>
        <p:spPr>
          <a:xfrm>
            <a:off x="3543615" y="34266257"/>
            <a:ext cx="9453194" cy="707886"/>
          </a:xfrm>
          <a:prstGeom prst="rect">
            <a:avLst/>
          </a:prstGeom>
        </p:spPr>
        <p:txBody>
          <a:bodyPr wrap="square" numCol="1" spcCol="640080" rtlCol="0">
            <a:spAutoFit/>
          </a:bodyPr>
          <a:lstStyle/>
          <a:p>
            <a:r>
              <a:rPr lang="en-US" sz="4000" dirty="0" smtClean="0">
                <a:solidFill>
                  <a:schemeClr val="bg1"/>
                </a:solidFill>
                <a:latin typeface="+mj-lt"/>
              </a:rPr>
              <a:t>Chesapeake Bay Agriculture II</a:t>
            </a:r>
          </a:p>
        </p:txBody>
      </p:sp>
      <p:sp>
        <p:nvSpPr>
          <p:cNvPr id="16" name="TextBox 15"/>
          <p:cNvSpPr txBox="1"/>
          <p:nvPr/>
        </p:nvSpPr>
        <p:spPr>
          <a:xfrm>
            <a:off x="838200" y="16782523"/>
            <a:ext cx="8229600" cy="769441"/>
          </a:xfrm>
          <a:prstGeom prst="rect">
            <a:avLst/>
          </a:prstGeom>
          <a:noFill/>
        </p:spPr>
        <p:txBody>
          <a:bodyPr wrap="square" rtlCol="0">
            <a:spAutoFit/>
          </a:bodyPr>
          <a:lstStyle/>
          <a:p>
            <a:r>
              <a:rPr lang="en-US" sz="4400" b="1" dirty="0" smtClean="0">
                <a:solidFill>
                  <a:srgbClr val="7FB662"/>
                </a:solidFill>
                <a:latin typeface="Century Gothic" panose="020B0502020202020204" pitchFamily="34" charset="0"/>
              </a:rPr>
              <a:t>Study Area</a:t>
            </a:r>
          </a:p>
        </p:txBody>
      </p:sp>
      <p:grpSp>
        <p:nvGrpSpPr>
          <p:cNvPr id="34" name="Group 33"/>
          <p:cNvGrpSpPr/>
          <p:nvPr/>
        </p:nvGrpSpPr>
        <p:grpSpPr>
          <a:xfrm>
            <a:off x="886653" y="17696923"/>
            <a:ext cx="12109810" cy="5147111"/>
            <a:chOff x="886653" y="19055787"/>
            <a:chExt cx="12208101" cy="5188888"/>
          </a:xfrm>
        </p:grpSpPr>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653" y="19055787"/>
              <a:ext cx="12208101" cy="5188888"/>
            </a:xfrm>
            <a:prstGeom prst="rect">
              <a:avLst/>
            </a:prstGeom>
          </p:spPr>
        </p:pic>
        <p:grpSp>
          <p:nvGrpSpPr>
            <p:cNvPr id="10" name="Group 9"/>
            <p:cNvGrpSpPr/>
            <p:nvPr/>
          </p:nvGrpSpPr>
          <p:grpSpPr>
            <a:xfrm>
              <a:off x="1052655" y="22825201"/>
              <a:ext cx="2449396" cy="513151"/>
              <a:chOff x="13927145" y="14509783"/>
              <a:chExt cx="2449396" cy="513151"/>
            </a:xfrm>
          </p:grpSpPr>
          <p:sp>
            <p:nvSpPr>
              <p:cNvPr id="7" name="Rounded Rectangle 6"/>
              <p:cNvSpPr/>
              <p:nvPr/>
            </p:nvSpPr>
            <p:spPr>
              <a:xfrm>
                <a:off x="13927145" y="14530565"/>
                <a:ext cx="562578" cy="492369"/>
              </a:xfrm>
              <a:prstGeom prst="roundRect">
                <a:avLst/>
              </a:prstGeom>
              <a:solidFill>
                <a:srgbClr val="4AE68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651295" y="14509783"/>
                <a:ext cx="1725246" cy="507831"/>
              </a:xfrm>
              <a:prstGeom prst="rect">
                <a:avLst/>
              </a:prstGeom>
            </p:spPr>
            <p:txBody>
              <a:bodyPr wrap="square" numCol="1" spcCol="640080" rtlCol="0">
                <a:spAutoFit/>
              </a:bodyPr>
              <a:lstStyle/>
              <a:p>
                <a:r>
                  <a:rPr lang="en-US" sz="2700" dirty="0" smtClean="0">
                    <a:solidFill>
                      <a:schemeClr val="tx1">
                        <a:lumMod val="75000"/>
                        <a:lumOff val="25000"/>
                      </a:schemeClr>
                    </a:solidFill>
                  </a:rPr>
                  <a:t>Study area</a:t>
                </a:r>
              </a:p>
            </p:txBody>
          </p:sp>
        </p:grpSp>
      </p:grpSp>
      <p:sp>
        <p:nvSpPr>
          <p:cNvPr id="15" name="TextBox 14"/>
          <p:cNvSpPr txBox="1"/>
          <p:nvPr/>
        </p:nvSpPr>
        <p:spPr>
          <a:xfrm>
            <a:off x="13639800" y="4800600"/>
            <a:ext cx="11407715" cy="769441"/>
          </a:xfrm>
          <a:prstGeom prst="rect">
            <a:avLst/>
          </a:prstGeom>
          <a:noFill/>
        </p:spPr>
        <p:txBody>
          <a:bodyPr wrap="square" rtlCol="0">
            <a:spAutoFit/>
          </a:bodyPr>
          <a:lstStyle/>
          <a:p>
            <a:r>
              <a:rPr lang="en-US" sz="4400" b="1" dirty="0" smtClean="0">
                <a:solidFill>
                  <a:srgbClr val="7FB662"/>
                </a:solidFill>
                <a:latin typeface="Century Gothic" panose="020B0502020202020204" pitchFamily="34" charset="0"/>
              </a:rPr>
              <a:t>Methodology</a:t>
            </a:r>
          </a:p>
        </p:txBody>
      </p:sp>
      <p:sp>
        <p:nvSpPr>
          <p:cNvPr id="18" name="TextBox 17"/>
          <p:cNvSpPr txBox="1"/>
          <p:nvPr/>
        </p:nvSpPr>
        <p:spPr>
          <a:xfrm>
            <a:off x="13595685" y="9688482"/>
            <a:ext cx="11550315" cy="769441"/>
          </a:xfrm>
          <a:prstGeom prst="rect">
            <a:avLst/>
          </a:prstGeom>
          <a:noFill/>
        </p:spPr>
        <p:txBody>
          <a:bodyPr wrap="square" rtlCol="0">
            <a:spAutoFit/>
          </a:bodyPr>
          <a:lstStyle/>
          <a:p>
            <a:r>
              <a:rPr lang="en-US" sz="4400" b="1" dirty="0" smtClean="0">
                <a:solidFill>
                  <a:srgbClr val="7FB662"/>
                </a:solidFill>
                <a:latin typeface="Century Gothic" panose="020B0502020202020204" pitchFamily="34" charset="0"/>
              </a:rPr>
              <a:t>Results</a:t>
            </a:r>
          </a:p>
        </p:txBody>
      </p:sp>
      <p:grpSp>
        <p:nvGrpSpPr>
          <p:cNvPr id="69" name="Group 68"/>
          <p:cNvGrpSpPr/>
          <p:nvPr/>
        </p:nvGrpSpPr>
        <p:grpSpPr>
          <a:xfrm>
            <a:off x="1447800" y="30995315"/>
            <a:ext cx="11185824" cy="2294034"/>
            <a:chOff x="1300330" y="31680225"/>
            <a:chExt cx="10635767" cy="2181226"/>
          </a:xfrm>
        </p:grpSpPr>
        <p:pic>
          <p:nvPicPr>
            <p:cNvPr id="1026" name="Picture 2" descr="https://lh5.googleusercontent.com/wD6231bd2qpU6fNkw0o0eKe-Oevzohy7p-B4j-3JRTlusOKaPDf4mTsJSbGb89uqbHirMA_KKvDl3K4cvt_AvE06TzrIv00a_Zw82mMt3gKQKKuzpIbMhl8n2F-ss6sU5WasDAJKw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0330" y="32189813"/>
              <a:ext cx="39147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s://lh3.googleusercontent.com/KK1cD4HhtbKSCkhZzq1B2riW3WZBKCIFVvUd6DgAhnt0y1-lP2wnCmV0PY4L7E_-HbCTi06015UuyHQf-hEFnpAcMvBEBh7vtFKV4_Zc4qjMapA3-iFQ2LbZ3T7OLl9dwkwhaei6F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9698" y="31707988"/>
              <a:ext cx="3446399" cy="21257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lh3.googleusercontent.com/R5Tjs0CpdTOrBRwXIXZRM-nu6TvWV5O56fK5qhKVYD50aogLZMg8CpzNrOKxFPnhe2dKfpZFICDIQJYAP6dpUnWttSu3iVPbtGfHSqq37iNc6MXe_FDVV74cR9FP7vTiwcvkjHR08h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6551" y="31680225"/>
              <a:ext cx="2171700" cy="218122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3639800" y="25545523"/>
            <a:ext cx="4674841" cy="769441"/>
          </a:xfrm>
          <a:prstGeom prst="rect">
            <a:avLst/>
          </a:prstGeom>
          <a:noFill/>
        </p:spPr>
        <p:txBody>
          <a:bodyPr wrap="square" rtlCol="0">
            <a:spAutoFit/>
          </a:bodyPr>
          <a:lstStyle/>
          <a:p>
            <a:r>
              <a:rPr lang="en-US" sz="4400" b="1" dirty="0" smtClean="0">
                <a:solidFill>
                  <a:srgbClr val="7FB662"/>
                </a:solidFill>
                <a:latin typeface="Century Gothic" panose="020B0502020202020204" pitchFamily="34" charset="0"/>
              </a:rPr>
              <a:t>Team Members</a:t>
            </a:r>
          </a:p>
        </p:txBody>
      </p:sp>
      <p:grpSp>
        <p:nvGrpSpPr>
          <p:cNvPr id="51" name="Group 50"/>
          <p:cNvGrpSpPr/>
          <p:nvPr/>
        </p:nvGrpSpPr>
        <p:grpSpPr>
          <a:xfrm>
            <a:off x="13874085" y="26667822"/>
            <a:ext cx="12709037" cy="3344670"/>
            <a:chOff x="13874085" y="26449530"/>
            <a:chExt cx="12709037" cy="3344670"/>
          </a:xfrm>
        </p:grpSpPr>
        <p:sp>
          <p:nvSpPr>
            <p:cNvPr id="39" name="Text Placeholder 16"/>
            <p:cNvSpPr txBox="1">
              <a:spLocks/>
            </p:cNvSpPr>
            <p:nvPr/>
          </p:nvSpPr>
          <p:spPr>
            <a:xfrm>
              <a:off x="13874085" y="28546307"/>
              <a:ext cx="2955929"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lumOff val="25000"/>
                    </a:schemeClr>
                  </a:solidFill>
                </a:rPr>
                <a:t>Logan Kline</a:t>
              </a:r>
            </a:p>
            <a:p>
              <a:pPr algn="ctr">
                <a:lnSpc>
                  <a:spcPct val="100000"/>
                </a:lnSpc>
                <a:spcBef>
                  <a:spcPts val="0"/>
                </a:spcBef>
              </a:pPr>
              <a:r>
                <a:rPr lang="en-US" dirty="0" smtClean="0">
                  <a:solidFill>
                    <a:schemeClr val="tx1">
                      <a:lumMod val="75000"/>
                      <a:lumOff val="25000"/>
                    </a:schemeClr>
                  </a:solidFill>
                </a:rPr>
                <a:t>Project Lead</a:t>
              </a:r>
            </a:p>
          </p:txBody>
        </p:sp>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36867" y="26449530"/>
              <a:ext cx="2117343" cy="2081788"/>
            </a:xfrm>
            <a:prstGeom prst="rect">
              <a:avLst/>
            </a:prstGeom>
          </p:spPr>
        </p:pic>
        <p:pic>
          <p:nvPicPr>
            <p:cNvPr id="28" name="Picture 27"/>
            <p:cNvPicPr>
              <a:picLocks noChangeAspect="1"/>
            </p:cNvPicPr>
            <p:nvPr/>
          </p:nvPicPr>
          <p:blipFill rotWithShape="1">
            <a:blip r:embed="rId10" cstate="print">
              <a:extLst>
                <a:ext uri="{28A0092B-C50C-407E-A947-70E740481C1C}">
                  <a14:useLocalDpi xmlns:a14="http://schemas.microsoft.com/office/drawing/2010/main" val="0"/>
                </a:ext>
              </a:extLst>
            </a:blip>
            <a:srcRect l="31064" t="33303" r="38826" b="21533"/>
            <a:stretch/>
          </p:blipFill>
          <p:spPr>
            <a:xfrm>
              <a:off x="14570891" y="26665700"/>
              <a:ext cx="1649294" cy="1649448"/>
            </a:xfrm>
            <a:prstGeom prst="ellipse">
              <a:avLst/>
            </a:prstGeom>
          </p:spPr>
        </p:pic>
        <p:sp>
          <p:nvSpPr>
            <p:cNvPr id="48" name="Text Placeholder 16"/>
            <p:cNvSpPr txBox="1">
              <a:spLocks/>
            </p:cNvSpPr>
            <p:nvPr/>
          </p:nvSpPr>
          <p:spPr>
            <a:xfrm>
              <a:off x="17035992" y="28546307"/>
              <a:ext cx="2955929"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Julio Peredo</a:t>
              </a:r>
            </a:p>
          </p:txBody>
        </p:sp>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82296" y="26449530"/>
              <a:ext cx="2117343" cy="2081788"/>
            </a:xfrm>
            <a:prstGeom prst="rect">
              <a:avLst/>
            </a:prstGeom>
          </p:spPr>
        </p:pic>
        <p:pic>
          <p:nvPicPr>
            <p:cNvPr id="29" name="Picture 28"/>
            <p:cNvPicPr>
              <a:picLocks noChangeAspect="1"/>
            </p:cNvPicPr>
            <p:nvPr/>
          </p:nvPicPr>
          <p:blipFill rotWithShape="1">
            <a:blip r:embed="rId11" cstate="print">
              <a:extLst>
                <a:ext uri="{28A0092B-C50C-407E-A947-70E740481C1C}">
                  <a14:useLocalDpi xmlns:a14="http://schemas.microsoft.com/office/drawing/2010/main" val="0"/>
                </a:ext>
              </a:extLst>
            </a:blip>
            <a:srcRect l="41382" t="25234" r="29772" b="30606"/>
            <a:stretch/>
          </p:blipFill>
          <p:spPr>
            <a:xfrm>
              <a:off x="17617811" y="26667464"/>
              <a:ext cx="1646312" cy="1645920"/>
            </a:xfrm>
            <a:prstGeom prst="ellipse">
              <a:avLst/>
            </a:prstGeom>
          </p:spPr>
        </p:pic>
        <p:sp>
          <p:nvSpPr>
            <p:cNvPr id="50" name="Text Placeholder 16"/>
            <p:cNvSpPr txBox="1">
              <a:spLocks/>
            </p:cNvSpPr>
            <p:nvPr/>
          </p:nvSpPr>
          <p:spPr>
            <a:xfrm>
              <a:off x="20197899" y="28546307"/>
              <a:ext cx="3089623"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Diane Portillo</a:t>
              </a:r>
            </a:p>
          </p:txBody>
        </p:sp>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84039" y="26456081"/>
              <a:ext cx="2117343" cy="2081788"/>
            </a:xfrm>
            <a:prstGeom prst="rect">
              <a:avLst/>
            </a:prstGeom>
          </p:spPr>
        </p:pic>
        <p:pic>
          <p:nvPicPr>
            <p:cNvPr id="30" name="Picture 29"/>
            <p:cNvPicPr>
              <a:picLocks noChangeAspect="1"/>
            </p:cNvPicPr>
            <p:nvPr/>
          </p:nvPicPr>
          <p:blipFill rotWithShape="1">
            <a:blip r:embed="rId12" cstate="print">
              <a:extLst>
                <a:ext uri="{28A0092B-C50C-407E-A947-70E740481C1C}">
                  <a14:useLocalDpi xmlns:a14="http://schemas.microsoft.com/office/drawing/2010/main" val="0"/>
                </a:ext>
              </a:extLst>
            </a:blip>
            <a:srcRect l="15870" t="35196" r="48640" b="12356"/>
            <a:stretch/>
          </p:blipFill>
          <p:spPr>
            <a:xfrm>
              <a:off x="20919035" y="26674015"/>
              <a:ext cx="1647350" cy="1645920"/>
            </a:xfrm>
            <a:prstGeom prst="ellipse">
              <a:avLst/>
            </a:prstGeom>
          </p:spPr>
        </p:pic>
        <p:sp>
          <p:nvSpPr>
            <p:cNvPr id="60" name="Text Placeholder 16"/>
            <p:cNvSpPr txBox="1">
              <a:spLocks/>
            </p:cNvSpPr>
            <p:nvPr/>
          </p:nvSpPr>
          <p:spPr>
            <a:xfrm>
              <a:off x="23493499" y="28546307"/>
              <a:ext cx="3089623"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Benjamin Whong</a:t>
              </a:r>
            </a:p>
          </p:txBody>
        </p:sp>
        <p:pic>
          <p:nvPicPr>
            <p:cNvPr id="59" name="Picture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979639" y="26449530"/>
              <a:ext cx="2117343" cy="2081788"/>
            </a:xfrm>
            <a:prstGeom prst="rect">
              <a:avLst/>
            </a:prstGeom>
          </p:spPr>
        </p:pic>
        <p:pic>
          <p:nvPicPr>
            <p:cNvPr id="56" name="Picture 55"/>
            <p:cNvPicPr>
              <a:picLocks noChangeAspect="1"/>
            </p:cNvPicPr>
            <p:nvPr/>
          </p:nvPicPr>
          <p:blipFill rotWithShape="1">
            <a:blip r:embed="rId13" cstate="print">
              <a:extLst>
                <a:ext uri="{28A0092B-C50C-407E-A947-70E740481C1C}">
                  <a14:useLocalDpi xmlns:a14="http://schemas.microsoft.com/office/drawing/2010/main" val="0"/>
                </a:ext>
              </a:extLst>
            </a:blip>
            <a:srcRect l="20869" t="21007" r="47445" b="33189"/>
            <a:stretch/>
          </p:blipFill>
          <p:spPr>
            <a:xfrm>
              <a:off x="24217467" y="26667464"/>
              <a:ext cx="1641686" cy="1645920"/>
            </a:xfrm>
            <a:prstGeom prst="ellipse">
              <a:avLst/>
            </a:prstGeom>
          </p:spPr>
        </p:pic>
      </p:grpSp>
      <p:sp>
        <p:nvSpPr>
          <p:cNvPr id="13" name="TextBox 12"/>
          <p:cNvSpPr txBox="1"/>
          <p:nvPr/>
        </p:nvSpPr>
        <p:spPr>
          <a:xfrm>
            <a:off x="838200" y="4800600"/>
            <a:ext cx="11516347" cy="780523"/>
          </a:xfrm>
          <a:prstGeom prst="rect">
            <a:avLst/>
          </a:prstGeom>
          <a:noFill/>
        </p:spPr>
        <p:txBody>
          <a:bodyPr wrap="square" rtlCol="0">
            <a:spAutoFit/>
          </a:bodyPr>
          <a:lstStyle/>
          <a:p>
            <a:r>
              <a:rPr lang="en-US" sz="4400" b="1" dirty="0" smtClean="0">
                <a:solidFill>
                  <a:srgbClr val="7FB662"/>
                </a:solidFill>
                <a:latin typeface="Century Gothic" panose="020B0502020202020204" pitchFamily="34" charset="0"/>
              </a:rPr>
              <a:t>Abstract</a:t>
            </a:r>
          </a:p>
        </p:txBody>
      </p:sp>
      <p:sp>
        <p:nvSpPr>
          <p:cNvPr id="9" name="TextBox 8"/>
          <p:cNvSpPr txBox="1"/>
          <p:nvPr/>
        </p:nvSpPr>
        <p:spPr>
          <a:xfrm>
            <a:off x="914400" y="5557711"/>
            <a:ext cx="12082409" cy="7155805"/>
          </a:xfrm>
          <a:prstGeom prst="rect">
            <a:avLst/>
          </a:prstGeom>
        </p:spPr>
        <p:txBody>
          <a:bodyPr wrap="square" numCol="1" spcCol="640080" rtlCol="0">
            <a:spAutoFit/>
          </a:bodyPr>
          <a:lstStyle/>
          <a:p>
            <a:pPr algn="just"/>
            <a:r>
              <a:rPr lang="en-US" sz="2700" dirty="0">
                <a:solidFill>
                  <a:schemeClr val="tx1">
                    <a:lumMod val="75000"/>
                    <a:lumOff val="25000"/>
                  </a:schemeClr>
                </a:solidFill>
              </a:rPr>
              <a:t>Winter cover crops increase the sustainability of agricultural lands and the health of surrounding watersheds through erosion control and nutrient retention. The Maryland Department of Agriculture (MDA) incentivizes </a:t>
            </a:r>
            <a:r>
              <a:rPr lang="en-US" sz="2700" dirty="0" smtClean="0">
                <a:solidFill>
                  <a:schemeClr val="tx1">
                    <a:lumMod val="75000"/>
                    <a:lumOff val="25000"/>
                  </a:schemeClr>
                </a:solidFill>
              </a:rPr>
              <a:t>the planting </a:t>
            </a:r>
            <a:r>
              <a:rPr lang="en-US" sz="2700" dirty="0">
                <a:solidFill>
                  <a:schemeClr val="tx1">
                    <a:lumMod val="75000"/>
                    <a:lumOff val="25000"/>
                  </a:schemeClr>
                </a:solidFill>
              </a:rPr>
              <a:t>of winter cover crops in the Chesapeake Bay area via a cost-sharing program that offers subsidies to enrolled farmers. The success of these cover crops is dependent on several factors such as crop species, planting date, and termination date. Using imagery from Landsat 5 Thematic Mapper (TM</a:t>
            </a:r>
            <a:r>
              <a:rPr lang="en-US" sz="2700" dirty="0" smtClean="0">
                <a:solidFill>
                  <a:schemeClr val="tx1">
                    <a:lumMod val="75000"/>
                    <a:lumOff val="25000"/>
                  </a:schemeClr>
                </a:solidFill>
              </a:rPr>
              <a:t>), </a:t>
            </a:r>
            <a:r>
              <a:rPr lang="en-US" sz="2700" dirty="0">
                <a:solidFill>
                  <a:schemeClr val="tx1">
                    <a:lumMod val="75000"/>
                    <a:lumOff val="25000"/>
                  </a:schemeClr>
                </a:solidFill>
              </a:rPr>
              <a:t>Landsat 8 Operational Land Imager (OLI), and Sentinel-2 </a:t>
            </a:r>
            <a:r>
              <a:rPr lang="en-US" sz="2700" dirty="0" err="1">
                <a:solidFill>
                  <a:schemeClr val="tx1">
                    <a:lumMod val="75000"/>
                    <a:lumOff val="25000"/>
                  </a:schemeClr>
                </a:solidFill>
              </a:rPr>
              <a:t>MultiSpectral</a:t>
            </a:r>
            <a:r>
              <a:rPr lang="en-US" sz="2700" dirty="0">
                <a:solidFill>
                  <a:schemeClr val="tx1">
                    <a:lumMod val="75000"/>
                    <a:lumOff val="25000"/>
                  </a:schemeClr>
                </a:solidFill>
              </a:rPr>
              <a:t> Instrument (MSI), a previous DEVELOP team constructed methods that evaluated the performance of Maryland cover crops on the basis of biomass. However, the MDA required more streamlined methods and user-friendly tools to implement the products in their day-to-day operations. The current DEVELOP project aimed to simplify the methods established by the previous team through the creation of a graphical user interface (GUI) using Google Earth Engine to optimize end user analysis of cover crop data. The graphical analysis produced by this GUI aids the MDA by granting further insight into cover crop effectiveness, promoting more informed decision making and improved conservation efforts for the Chesapeake Bay.</a:t>
            </a:r>
          </a:p>
          <a:p>
            <a:pPr algn="just"/>
            <a:endParaRPr lang="en-US" sz="2700" dirty="0" smtClean="0">
              <a:solidFill>
                <a:schemeClr val="tx1">
                  <a:lumMod val="75000"/>
                  <a:lumOff val="25000"/>
                </a:schemeClr>
              </a:solidFill>
            </a:endParaRPr>
          </a:p>
        </p:txBody>
      </p:sp>
      <p:pic>
        <p:nvPicPr>
          <p:cNvPr id="23" name="Picture 22"/>
          <p:cNvPicPr>
            <a:picLocks noChangeAspect="1"/>
          </p:cNvPicPr>
          <p:nvPr/>
        </p:nvPicPr>
        <p:blipFill rotWithShape="1">
          <a:blip r:embed="rId14"/>
          <a:srcRect l="11842" t="18187" r="36293" b="16671"/>
          <a:stretch/>
        </p:blipFill>
        <p:spPr>
          <a:xfrm>
            <a:off x="13824416" y="10683298"/>
            <a:ext cx="12621221" cy="9604425"/>
          </a:xfrm>
          <a:prstGeom prst="rect">
            <a:avLst/>
          </a:prstGeom>
          <a:ln w="76200">
            <a:solidFill>
              <a:schemeClr val="tx1">
                <a:lumMod val="75000"/>
                <a:lumOff val="25000"/>
              </a:schemeClr>
            </a:solidFill>
          </a:ln>
        </p:spPr>
      </p:pic>
      <p:pic>
        <p:nvPicPr>
          <p:cNvPr id="11" name="Picture 10"/>
          <p:cNvPicPr>
            <a:picLocks noChangeAspect="1"/>
          </p:cNvPicPr>
          <p:nvPr/>
        </p:nvPicPr>
        <p:blipFill rotWithShape="1">
          <a:blip r:embed="rId15" cstate="print">
            <a:extLst>
              <a:ext uri="{28A0092B-C50C-407E-A947-70E740481C1C}">
                <a14:useLocalDpi xmlns:a14="http://schemas.microsoft.com/office/drawing/2010/main" val="0"/>
              </a:ext>
            </a:extLst>
          </a:blip>
          <a:srcRect t="89492"/>
          <a:stretch/>
        </p:blipFill>
        <p:spPr>
          <a:xfrm rot="5400000">
            <a:off x="13077260" y="12831580"/>
            <a:ext cx="3138596" cy="424193"/>
          </a:xfrm>
          <a:prstGeom prst="rect">
            <a:avLst/>
          </a:prstGeom>
        </p:spPr>
      </p:pic>
      <p:grpSp>
        <p:nvGrpSpPr>
          <p:cNvPr id="68" name="Group 67"/>
          <p:cNvGrpSpPr/>
          <p:nvPr/>
        </p:nvGrpSpPr>
        <p:grpSpPr>
          <a:xfrm>
            <a:off x="1042574" y="19694442"/>
            <a:ext cx="3210796" cy="2260401"/>
            <a:chOff x="802640" y="3129281"/>
            <a:chExt cx="3068320" cy="1971039"/>
          </a:xfrm>
        </p:grpSpPr>
        <p:sp>
          <p:nvSpPr>
            <p:cNvPr id="70" name="Rectangle 69"/>
            <p:cNvSpPr/>
            <p:nvPr/>
          </p:nvSpPr>
          <p:spPr>
            <a:xfrm>
              <a:off x="802640" y="3129281"/>
              <a:ext cx="3068320" cy="548640"/>
            </a:xfrm>
            <a:prstGeom prst="rect">
              <a:avLst/>
            </a:prstGeom>
            <a:solidFill>
              <a:schemeClr val="bg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t>Maryland Counties</a:t>
              </a:r>
              <a:endParaRPr lang="en-US" sz="2500" b="1" dirty="0"/>
            </a:p>
          </p:txBody>
        </p:sp>
        <p:sp>
          <p:nvSpPr>
            <p:cNvPr id="80" name="Rectangle 79"/>
            <p:cNvSpPr/>
            <p:nvPr/>
          </p:nvSpPr>
          <p:spPr>
            <a:xfrm>
              <a:off x="802640" y="3677920"/>
              <a:ext cx="3068320" cy="1422400"/>
            </a:xfrm>
            <a:prstGeom prst="rect">
              <a:avLst/>
            </a:prstGeom>
            <a:solidFill>
              <a:schemeClr val="accent6">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rPr>
                <a:t>1</a:t>
              </a:r>
              <a:r>
                <a:rPr lang="en-US" sz="2200" dirty="0" smtClean="0">
                  <a:solidFill>
                    <a:schemeClr val="tx1">
                      <a:lumMod val="75000"/>
                      <a:lumOff val="25000"/>
                    </a:schemeClr>
                  </a:solidFill>
                </a:rPr>
                <a:t> – Washington</a:t>
              </a:r>
            </a:p>
            <a:p>
              <a:r>
                <a:rPr lang="en-US" sz="2200" b="1" dirty="0" smtClean="0">
                  <a:solidFill>
                    <a:schemeClr val="bg1"/>
                  </a:solidFill>
                </a:rPr>
                <a:t>2</a:t>
              </a:r>
              <a:r>
                <a:rPr lang="en-US" sz="2200" dirty="0" smtClean="0">
                  <a:solidFill>
                    <a:schemeClr val="tx1">
                      <a:lumMod val="75000"/>
                      <a:lumOff val="25000"/>
                    </a:schemeClr>
                  </a:solidFill>
                </a:rPr>
                <a:t> – Queen Anne’s</a:t>
              </a:r>
            </a:p>
            <a:p>
              <a:r>
                <a:rPr lang="en-US" sz="2200" b="1" dirty="0" smtClean="0">
                  <a:solidFill>
                    <a:schemeClr val="bg1"/>
                  </a:solidFill>
                </a:rPr>
                <a:t>3</a:t>
              </a:r>
              <a:r>
                <a:rPr lang="en-US" sz="2200" dirty="0" smtClean="0">
                  <a:solidFill>
                    <a:schemeClr val="tx1">
                      <a:lumMod val="75000"/>
                      <a:lumOff val="25000"/>
                    </a:schemeClr>
                  </a:solidFill>
                </a:rPr>
                <a:t> – Talbot</a:t>
              </a:r>
            </a:p>
            <a:p>
              <a:r>
                <a:rPr lang="en-US" sz="2200" b="1" dirty="0" smtClean="0">
                  <a:solidFill>
                    <a:schemeClr val="bg1"/>
                  </a:solidFill>
                </a:rPr>
                <a:t>4</a:t>
              </a:r>
              <a:r>
                <a:rPr lang="en-US" sz="2200" dirty="0" smtClean="0">
                  <a:solidFill>
                    <a:schemeClr val="tx1">
                      <a:lumMod val="75000"/>
                      <a:lumOff val="25000"/>
                    </a:schemeClr>
                  </a:solidFill>
                </a:rPr>
                <a:t> </a:t>
              </a:r>
              <a:r>
                <a:rPr lang="en-US" sz="2200" dirty="0">
                  <a:solidFill>
                    <a:schemeClr val="tx1">
                      <a:lumMod val="75000"/>
                      <a:lumOff val="25000"/>
                    </a:schemeClr>
                  </a:solidFill>
                </a:rPr>
                <a:t>– </a:t>
              </a:r>
              <a:r>
                <a:rPr lang="en-US" sz="2200" dirty="0" smtClean="0">
                  <a:solidFill>
                    <a:schemeClr val="tx1">
                      <a:lumMod val="75000"/>
                      <a:lumOff val="25000"/>
                    </a:schemeClr>
                  </a:solidFill>
                </a:rPr>
                <a:t>Somerset</a:t>
              </a:r>
              <a:endParaRPr lang="en-US" sz="2200" dirty="0">
                <a:solidFill>
                  <a:schemeClr val="tx1">
                    <a:lumMod val="75000"/>
                    <a:lumOff val="25000"/>
                  </a:schemeClr>
                </a:solidFill>
              </a:endParaRPr>
            </a:p>
          </p:txBody>
        </p:sp>
      </p:grpSp>
      <p:sp>
        <p:nvSpPr>
          <p:cNvPr id="83" name="TextBox 82"/>
          <p:cNvSpPr txBox="1"/>
          <p:nvPr/>
        </p:nvSpPr>
        <p:spPr>
          <a:xfrm>
            <a:off x="5562008" y="17879862"/>
            <a:ext cx="325120" cy="461665"/>
          </a:xfrm>
          <a:prstGeom prst="rect">
            <a:avLst/>
          </a:prstGeom>
          <a:noFill/>
        </p:spPr>
        <p:txBody>
          <a:bodyPr wrap="square" rtlCol="0">
            <a:spAutoFit/>
          </a:bodyPr>
          <a:lstStyle/>
          <a:p>
            <a:r>
              <a:rPr lang="en-US" sz="2400" b="1" dirty="0" smtClean="0">
                <a:solidFill>
                  <a:schemeClr val="bg1"/>
                </a:solidFill>
              </a:rPr>
              <a:t>1</a:t>
            </a:r>
          </a:p>
        </p:txBody>
      </p:sp>
      <p:sp>
        <p:nvSpPr>
          <p:cNvPr id="85" name="TextBox 84"/>
          <p:cNvSpPr txBox="1"/>
          <p:nvPr/>
        </p:nvSpPr>
        <p:spPr>
          <a:xfrm>
            <a:off x="10225790" y="19378584"/>
            <a:ext cx="325120" cy="461665"/>
          </a:xfrm>
          <a:prstGeom prst="rect">
            <a:avLst/>
          </a:prstGeom>
          <a:noFill/>
        </p:spPr>
        <p:txBody>
          <a:bodyPr wrap="square" rtlCol="0">
            <a:spAutoFit/>
          </a:bodyPr>
          <a:lstStyle/>
          <a:p>
            <a:r>
              <a:rPr lang="en-US" sz="2400" b="1" dirty="0" smtClean="0">
                <a:solidFill>
                  <a:schemeClr val="bg1"/>
                </a:solidFill>
              </a:rPr>
              <a:t>2</a:t>
            </a:r>
          </a:p>
        </p:txBody>
      </p:sp>
      <p:sp>
        <p:nvSpPr>
          <p:cNvPr id="86" name="TextBox 85"/>
          <p:cNvSpPr txBox="1"/>
          <p:nvPr/>
        </p:nvSpPr>
        <p:spPr>
          <a:xfrm>
            <a:off x="10101341" y="19985208"/>
            <a:ext cx="325120" cy="461665"/>
          </a:xfrm>
          <a:prstGeom prst="rect">
            <a:avLst/>
          </a:prstGeom>
          <a:noFill/>
        </p:spPr>
        <p:txBody>
          <a:bodyPr wrap="square" rtlCol="0">
            <a:spAutoFit/>
          </a:bodyPr>
          <a:lstStyle/>
          <a:p>
            <a:r>
              <a:rPr lang="en-US" sz="2400" b="1" dirty="0" smtClean="0">
                <a:solidFill>
                  <a:schemeClr val="bg1"/>
                </a:solidFill>
              </a:rPr>
              <a:t>3</a:t>
            </a:r>
          </a:p>
        </p:txBody>
      </p:sp>
      <p:sp>
        <p:nvSpPr>
          <p:cNvPr id="87" name="TextBox 86"/>
          <p:cNvSpPr txBox="1"/>
          <p:nvPr/>
        </p:nvSpPr>
        <p:spPr>
          <a:xfrm>
            <a:off x="11153140" y="21795858"/>
            <a:ext cx="325120" cy="461665"/>
          </a:xfrm>
          <a:prstGeom prst="rect">
            <a:avLst/>
          </a:prstGeom>
          <a:noFill/>
        </p:spPr>
        <p:txBody>
          <a:bodyPr wrap="square" rtlCol="0">
            <a:spAutoFit/>
          </a:bodyPr>
          <a:lstStyle/>
          <a:p>
            <a:r>
              <a:rPr lang="en-US" sz="2400" b="1" dirty="0" smtClean="0">
                <a:solidFill>
                  <a:schemeClr val="bg1"/>
                </a:solidFill>
              </a:rPr>
              <a:t>4</a:t>
            </a:r>
          </a:p>
        </p:txBody>
      </p:sp>
      <p:sp>
        <p:nvSpPr>
          <p:cNvPr id="6" name="TextBox 5"/>
          <p:cNvSpPr txBox="1"/>
          <p:nvPr/>
        </p:nvSpPr>
        <p:spPr>
          <a:xfrm>
            <a:off x="14854832" y="11421557"/>
            <a:ext cx="617245" cy="400110"/>
          </a:xfrm>
          <a:prstGeom prst="rect">
            <a:avLst/>
          </a:prstGeom>
        </p:spPr>
        <p:txBody>
          <a:bodyPr wrap="square" numCol="1" spcCol="640080" rtlCol="0">
            <a:spAutoFit/>
          </a:bodyPr>
          <a:lstStyle/>
          <a:p>
            <a:r>
              <a:rPr lang="en-US" sz="2000" dirty="0" smtClean="0">
                <a:solidFill>
                  <a:schemeClr val="bg1"/>
                </a:solidFill>
              </a:rPr>
              <a:t>1</a:t>
            </a:r>
          </a:p>
        </p:txBody>
      </p:sp>
      <p:sp>
        <p:nvSpPr>
          <p:cNvPr id="64" name="TextBox 63"/>
          <p:cNvSpPr txBox="1"/>
          <p:nvPr/>
        </p:nvSpPr>
        <p:spPr>
          <a:xfrm>
            <a:off x="14858655" y="14260067"/>
            <a:ext cx="812419" cy="400110"/>
          </a:xfrm>
          <a:prstGeom prst="rect">
            <a:avLst/>
          </a:prstGeom>
        </p:spPr>
        <p:txBody>
          <a:bodyPr wrap="square" numCol="1" spcCol="640080" rtlCol="0">
            <a:spAutoFit/>
          </a:bodyPr>
          <a:lstStyle/>
          <a:p>
            <a:r>
              <a:rPr lang="en-US" sz="2000" dirty="0">
                <a:solidFill>
                  <a:schemeClr val="bg1"/>
                </a:solidFill>
              </a:rPr>
              <a:t>0</a:t>
            </a:r>
            <a:endParaRPr lang="en-US" sz="2000" dirty="0" smtClean="0">
              <a:solidFill>
                <a:schemeClr val="bg1"/>
              </a:solidFill>
            </a:endParaRPr>
          </a:p>
        </p:txBody>
      </p:sp>
      <p:graphicFrame>
        <p:nvGraphicFramePr>
          <p:cNvPr id="65" name="Diagram 64"/>
          <p:cNvGraphicFramePr/>
          <p:nvPr>
            <p:extLst>
              <p:ext uri="{D42A27DB-BD31-4B8C-83A1-F6EECF244321}">
                <p14:modId xmlns:p14="http://schemas.microsoft.com/office/powerpoint/2010/main" val="2001466742"/>
              </p:ext>
            </p:extLst>
          </p:nvPr>
        </p:nvGraphicFramePr>
        <p:xfrm>
          <a:off x="13716000" y="4496174"/>
          <a:ext cx="12801600" cy="6777409"/>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6" name="TextBox 25"/>
          <p:cNvSpPr txBox="1"/>
          <p:nvPr/>
        </p:nvSpPr>
        <p:spPr>
          <a:xfrm>
            <a:off x="14335348" y="10911898"/>
            <a:ext cx="1377681" cy="538609"/>
          </a:xfrm>
          <a:prstGeom prst="rect">
            <a:avLst/>
          </a:prstGeom>
        </p:spPr>
        <p:txBody>
          <a:bodyPr wrap="square" numCol="1" spcCol="640080" rtlCol="0">
            <a:spAutoFit/>
          </a:bodyPr>
          <a:lstStyle/>
          <a:p>
            <a:r>
              <a:rPr lang="en-US" sz="2900" dirty="0" smtClean="0">
                <a:solidFill>
                  <a:schemeClr val="bg1"/>
                </a:solidFill>
              </a:rPr>
              <a:t>NDVI</a:t>
            </a:r>
          </a:p>
        </p:txBody>
      </p:sp>
      <p:grpSp>
        <p:nvGrpSpPr>
          <p:cNvPr id="54" name="Group 53"/>
          <p:cNvGrpSpPr/>
          <p:nvPr/>
        </p:nvGrpSpPr>
        <p:grpSpPr>
          <a:xfrm>
            <a:off x="14028227" y="16721353"/>
            <a:ext cx="6413698" cy="3369732"/>
            <a:chOff x="14130216" y="16778263"/>
            <a:chExt cx="6413698" cy="3369732"/>
          </a:xfrm>
        </p:grpSpPr>
        <p:sp>
          <p:nvSpPr>
            <p:cNvPr id="32" name="Rectangle 31"/>
            <p:cNvSpPr/>
            <p:nvPr/>
          </p:nvSpPr>
          <p:spPr>
            <a:xfrm>
              <a:off x="14130216" y="16778263"/>
              <a:ext cx="6413697" cy="3369732"/>
            </a:xfrm>
            <a:prstGeom prst="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12" name="TextBox 11"/>
            <p:cNvSpPr txBox="1"/>
            <p:nvPr/>
          </p:nvSpPr>
          <p:spPr>
            <a:xfrm>
              <a:off x="15037823" y="19384280"/>
              <a:ext cx="5409565" cy="353943"/>
            </a:xfrm>
            <a:prstGeom prst="rect">
              <a:avLst/>
            </a:prstGeom>
            <a:noFill/>
          </p:spPr>
          <p:txBody>
            <a:bodyPr wrap="square" numCol="1" spcCol="640080" rtlCol="0">
              <a:spAutoFit/>
            </a:bodyPr>
            <a:lstStyle/>
            <a:p>
              <a:r>
                <a:rPr lang="en-US" sz="1700" dirty="0" smtClean="0">
                  <a:solidFill>
                    <a:schemeClr val="tx1">
                      <a:lumMod val="75000"/>
                      <a:lumOff val="25000"/>
                    </a:schemeClr>
                  </a:solidFill>
                </a:rPr>
                <a:t>0.25     0.31      0.38      0.44      0.50      0.56       0.63      0.68 </a:t>
              </a:r>
            </a:p>
          </p:txBody>
        </p:sp>
        <p:sp>
          <p:nvSpPr>
            <p:cNvPr id="25" name="TextBox 24"/>
            <p:cNvSpPr txBox="1"/>
            <p:nvPr/>
          </p:nvSpPr>
          <p:spPr>
            <a:xfrm>
              <a:off x="16504565" y="19697104"/>
              <a:ext cx="1989937" cy="400110"/>
            </a:xfrm>
            <a:prstGeom prst="rect">
              <a:avLst/>
            </a:prstGeom>
            <a:noFill/>
          </p:spPr>
          <p:txBody>
            <a:bodyPr wrap="square" numCol="1" spcCol="640080" rtlCol="0">
              <a:spAutoFit/>
            </a:bodyPr>
            <a:lstStyle/>
            <a:p>
              <a:pPr algn="ctr"/>
              <a:r>
                <a:rPr lang="en-US" sz="2000" dirty="0" smtClean="0">
                  <a:solidFill>
                    <a:schemeClr val="tx1">
                      <a:lumMod val="75000"/>
                      <a:lumOff val="25000"/>
                    </a:schemeClr>
                  </a:solidFill>
                </a:rPr>
                <a:t>Maximum NDVI</a:t>
              </a:r>
            </a:p>
          </p:txBody>
        </p:sp>
        <p:sp>
          <p:nvSpPr>
            <p:cNvPr id="42" name="TextBox 41"/>
            <p:cNvSpPr txBox="1"/>
            <p:nvPr/>
          </p:nvSpPr>
          <p:spPr>
            <a:xfrm>
              <a:off x="14956822" y="16871212"/>
              <a:ext cx="5587092" cy="400110"/>
            </a:xfrm>
            <a:prstGeom prst="rect">
              <a:avLst/>
            </a:prstGeom>
            <a:noFill/>
          </p:spPr>
          <p:txBody>
            <a:bodyPr wrap="square" numCol="1" spcCol="640080" rtlCol="0">
              <a:spAutoFit/>
            </a:bodyPr>
            <a:lstStyle/>
            <a:p>
              <a:pPr algn="ctr"/>
              <a:r>
                <a:rPr lang="en-US" sz="2000" b="1" dirty="0" smtClean="0">
                  <a:solidFill>
                    <a:schemeClr val="tx1">
                      <a:lumMod val="75000"/>
                      <a:lumOff val="25000"/>
                    </a:schemeClr>
                  </a:solidFill>
                </a:rPr>
                <a:t>Number of spring fields in specific NDVI ranges</a:t>
              </a:r>
            </a:p>
          </p:txBody>
        </p:sp>
        <p:sp>
          <p:nvSpPr>
            <p:cNvPr id="27" name="TextBox 26"/>
            <p:cNvSpPr txBox="1"/>
            <p:nvPr/>
          </p:nvSpPr>
          <p:spPr>
            <a:xfrm rot="16200000">
              <a:off x="13484740" y="18401601"/>
              <a:ext cx="1691063" cy="400110"/>
            </a:xfrm>
            <a:prstGeom prst="rect">
              <a:avLst/>
            </a:prstGeom>
            <a:noFill/>
          </p:spPr>
          <p:txBody>
            <a:bodyPr wrap="square" numCol="1" spcCol="640080" rtlCol="0">
              <a:spAutoFit/>
            </a:bodyPr>
            <a:lstStyle/>
            <a:p>
              <a:pPr algn="ctr"/>
              <a:r>
                <a:rPr lang="en-US" sz="2000" dirty="0" smtClean="0">
                  <a:solidFill>
                    <a:schemeClr val="tx1">
                      <a:lumMod val="75000"/>
                      <a:lumOff val="25000"/>
                    </a:schemeClr>
                  </a:solidFill>
                </a:rPr>
                <a:t>Frequency</a:t>
              </a:r>
            </a:p>
          </p:txBody>
        </p:sp>
        <p:pic>
          <p:nvPicPr>
            <p:cNvPr id="36" name="Picture 35"/>
            <p:cNvPicPr>
              <a:picLocks noChangeAspect="1"/>
            </p:cNvPicPr>
            <p:nvPr/>
          </p:nvPicPr>
          <p:blipFill>
            <a:blip r:embed="rId21">
              <a:duotone>
                <a:schemeClr val="accent6">
                  <a:shade val="45000"/>
                  <a:satMod val="135000"/>
                </a:schemeClr>
                <a:prstClr val="white"/>
              </a:duotone>
            </a:blip>
            <a:stretch>
              <a:fillRect/>
            </a:stretch>
          </p:blipFill>
          <p:spPr>
            <a:xfrm>
              <a:off x="15042654" y="17633984"/>
              <a:ext cx="5238820" cy="1763531"/>
            </a:xfrm>
            <a:prstGeom prst="rect">
              <a:avLst/>
            </a:prstGeom>
          </p:spPr>
        </p:pic>
        <p:sp>
          <p:nvSpPr>
            <p:cNvPr id="44" name="TextBox 43"/>
            <p:cNvSpPr txBox="1"/>
            <p:nvPr/>
          </p:nvSpPr>
          <p:spPr>
            <a:xfrm>
              <a:off x="14656189" y="19199614"/>
              <a:ext cx="232768" cy="353943"/>
            </a:xfrm>
            <a:prstGeom prst="rect">
              <a:avLst/>
            </a:prstGeom>
          </p:spPr>
          <p:txBody>
            <a:bodyPr wrap="square" numCol="1" spcCol="640080" rtlCol="0">
              <a:spAutoFit/>
            </a:bodyPr>
            <a:lstStyle/>
            <a:p>
              <a:r>
                <a:rPr lang="en-US" sz="1700" dirty="0" smtClean="0">
                  <a:solidFill>
                    <a:schemeClr val="tx1">
                      <a:lumMod val="75000"/>
                      <a:lumOff val="25000"/>
                    </a:schemeClr>
                  </a:solidFill>
                </a:rPr>
                <a:t>0</a:t>
              </a:r>
            </a:p>
          </p:txBody>
        </p:sp>
        <p:sp>
          <p:nvSpPr>
            <p:cNvPr id="71" name="TextBox 70"/>
            <p:cNvSpPr txBox="1"/>
            <p:nvPr/>
          </p:nvSpPr>
          <p:spPr>
            <a:xfrm>
              <a:off x="14656189" y="18714387"/>
              <a:ext cx="232768" cy="353943"/>
            </a:xfrm>
            <a:prstGeom prst="rect">
              <a:avLst/>
            </a:prstGeom>
          </p:spPr>
          <p:txBody>
            <a:bodyPr wrap="square" numCol="1" spcCol="640080" rtlCol="0">
              <a:spAutoFit/>
            </a:bodyPr>
            <a:lstStyle/>
            <a:p>
              <a:r>
                <a:rPr lang="en-US" sz="1700" dirty="0">
                  <a:solidFill>
                    <a:schemeClr val="tx1">
                      <a:lumMod val="75000"/>
                      <a:lumOff val="25000"/>
                    </a:schemeClr>
                  </a:solidFill>
                </a:rPr>
                <a:t>5</a:t>
              </a:r>
              <a:endParaRPr lang="en-US" sz="1700" dirty="0" smtClean="0">
                <a:solidFill>
                  <a:schemeClr val="tx1">
                    <a:lumMod val="75000"/>
                    <a:lumOff val="25000"/>
                  </a:schemeClr>
                </a:solidFill>
              </a:endParaRPr>
            </a:p>
          </p:txBody>
        </p:sp>
        <p:sp>
          <p:nvSpPr>
            <p:cNvPr id="72" name="TextBox 71"/>
            <p:cNvSpPr txBox="1"/>
            <p:nvPr/>
          </p:nvSpPr>
          <p:spPr>
            <a:xfrm>
              <a:off x="14627468" y="18229160"/>
              <a:ext cx="472406" cy="353943"/>
            </a:xfrm>
            <a:prstGeom prst="rect">
              <a:avLst/>
            </a:prstGeom>
          </p:spPr>
          <p:txBody>
            <a:bodyPr wrap="square" numCol="1" spcCol="640080" rtlCol="0">
              <a:spAutoFit/>
            </a:bodyPr>
            <a:lstStyle/>
            <a:p>
              <a:r>
                <a:rPr lang="en-US" sz="1700" dirty="0" smtClean="0">
                  <a:solidFill>
                    <a:schemeClr val="tx1">
                      <a:lumMod val="75000"/>
                      <a:lumOff val="25000"/>
                    </a:schemeClr>
                  </a:solidFill>
                </a:rPr>
                <a:t>10</a:t>
              </a:r>
            </a:p>
          </p:txBody>
        </p:sp>
        <p:sp>
          <p:nvSpPr>
            <p:cNvPr id="73" name="TextBox 72"/>
            <p:cNvSpPr txBox="1"/>
            <p:nvPr/>
          </p:nvSpPr>
          <p:spPr>
            <a:xfrm>
              <a:off x="14627468" y="17743932"/>
              <a:ext cx="472406" cy="353943"/>
            </a:xfrm>
            <a:prstGeom prst="rect">
              <a:avLst/>
            </a:prstGeom>
          </p:spPr>
          <p:txBody>
            <a:bodyPr wrap="square" numCol="1" spcCol="640080" rtlCol="0">
              <a:spAutoFit/>
            </a:bodyPr>
            <a:lstStyle/>
            <a:p>
              <a:r>
                <a:rPr lang="en-US" sz="1700" dirty="0" smtClean="0">
                  <a:solidFill>
                    <a:schemeClr val="tx1">
                      <a:lumMod val="75000"/>
                      <a:lumOff val="25000"/>
                    </a:schemeClr>
                  </a:solidFill>
                </a:rPr>
                <a:t>15</a:t>
              </a:r>
            </a:p>
          </p:txBody>
        </p:sp>
        <p:sp>
          <p:nvSpPr>
            <p:cNvPr id="74" name="TextBox 73"/>
            <p:cNvSpPr txBox="1"/>
            <p:nvPr/>
          </p:nvSpPr>
          <p:spPr>
            <a:xfrm>
              <a:off x="14627468" y="17258704"/>
              <a:ext cx="472406" cy="353943"/>
            </a:xfrm>
            <a:prstGeom prst="rect">
              <a:avLst/>
            </a:prstGeom>
          </p:spPr>
          <p:txBody>
            <a:bodyPr wrap="square" numCol="1" spcCol="640080" rtlCol="0">
              <a:spAutoFit/>
            </a:bodyPr>
            <a:lstStyle/>
            <a:p>
              <a:r>
                <a:rPr lang="en-US" sz="1700" dirty="0" smtClean="0">
                  <a:solidFill>
                    <a:schemeClr val="tx1">
                      <a:lumMod val="75000"/>
                      <a:lumOff val="25000"/>
                    </a:schemeClr>
                  </a:solidFill>
                </a:rPr>
                <a:t>20</a:t>
              </a:r>
            </a:p>
          </p:txBody>
        </p:sp>
      </p:grpSp>
    </p:spTree>
    <p:extLst>
      <p:ext uri="{BB962C8B-B14F-4D97-AF65-F5344CB8AC3E}">
        <p14:creationId xmlns:p14="http://schemas.microsoft.com/office/powerpoint/2010/main" val="2203766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2019</TotalTime>
  <Words>680</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Wingdings 3</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136</cp:revision>
  <dcterms:created xsi:type="dcterms:W3CDTF">2017-06-02T16:06:25Z</dcterms:created>
  <dcterms:modified xsi:type="dcterms:W3CDTF">2018-12-24T18:55:59Z</dcterms:modified>
</cp:coreProperties>
</file>