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9" r:id="rId1"/>
  </p:sldMasterIdLst>
  <p:notesMasterIdLst>
    <p:notesMasterId r:id="rId3"/>
  </p:notesMasterIdLst>
  <p:sldIdLst>
    <p:sldId id="256" r:id="rId2"/>
  </p:sldIdLst>
  <p:sldSz cx="27432000" cy="36576000"/>
  <p:notesSz cx="7010400" cy="9296400"/>
  <p:embeddedFontLst>
    <p:embeddedFont>
      <p:font typeface="Century Gothic" panose="020B0502020202020204" pitchFamily="34" charset="0"/>
      <p:regular r:id="rId4"/>
      <p:bold r:id="rId5"/>
      <p:italic r:id="rId6"/>
      <p:boldItalic r:id="rId7"/>
    </p:embeddedFont>
    <p:embeddedFont>
      <p:font typeface="Webdings" panose="05030102010509060703" pitchFamily="18" charset="2"/>
      <p:regular r:id="rId8"/>
    </p:embeddedFont>
    <p:embeddedFont>
      <p:font typeface="Garamond" panose="02020404030301010803" pitchFamily="18" charset="0"/>
      <p:regular r:id="rId9"/>
      <p:bold r:id="rId10"/>
      <p:italic r:id="rId1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userDrawn="1">
          <p15:clr>
            <a:srgbClr val="A4A3A4"/>
          </p15:clr>
        </p15:guide>
        <p15:guide id="2" pos="8784" userDrawn="1">
          <p15:clr>
            <a:srgbClr val="A4A3A4"/>
          </p15:clr>
        </p15:guide>
        <p15:guide id="3" orient="horz" pos="11640" userDrawn="1">
          <p15:clr>
            <a:srgbClr val="A4A3A4"/>
          </p15:clr>
        </p15:guide>
        <p15:guide id="4" pos="57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lliams, Jenna L. (ARC-SGE)[SSAI DEVELOP]" initials="WJL(D" lastIdx="4" clrIdx="0">
    <p:extLst/>
  </p:cmAuthor>
  <p:cmAuthor id="2" name="Ryan Avery" initials="RA" lastIdx="4" clrIdx="1">
    <p:extLst/>
  </p:cmAuthor>
  <p:cmAuthor id="3" name="Tiffani Miller" initials="TM" lastIdx="6"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15620"/>
    <p:restoredTop sz="94660"/>
  </p:normalViewPr>
  <p:slideViewPr>
    <p:cSldViewPr snapToGrid="0">
      <p:cViewPr>
        <p:scale>
          <a:sx n="40" d="100"/>
          <a:sy n="40" d="100"/>
        </p:scale>
        <p:origin x="2076" y="72"/>
      </p:cViewPr>
      <p:guideLst>
        <p:guide orient="horz" pos="2880"/>
        <p:guide pos="8784"/>
        <p:guide orient="horz" pos="11640"/>
        <p:guide pos="576"/>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5.fntdata"/><Relationship Id="rId13" Type="http://schemas.openxmlformats.org/officeDocument/2006/relationships/presProps" Target="presProps.xml"/><Relationship Id="rId3" Type="http://schemas.openxmlformats.org/officeDocument/2006/relationships/notesMaster" Target="notesMasters/notesMaster1.xml"/><Relationship Id="rId7" Type="http://schemas.openxmlformats.org/officeDocument/2006/relationships/font" Target="fonts/font4.fntdata"/><Relationship Id="rId1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font" Target="fonts/font3.fntdata"/><Relationship Id="rId11" Type="http://schemas.openxmlformats.org/officeDocument/2006/relationships/font" Target="fonts/font8.fntdata"/><Relationship Id="rId5" Type="http://schemas.openxmlformats.org/officeDocument/2006/relationships/font" Target="fonts/font2.fntdata"/><Relationship Id="rId15" Type="http://schemas.openxmlformats.org/officeDocument/2006/relationships/theme" Target="theme/theme1.xml"/><Relationship Id="rId10" Type="http://schemas.openxmlformats.org/officeDocument/2006/relationships/font" Target="fonts/font7.fntdata"/><Relationship Id="rId4" Type="http://schemas.openxmlformats.org/officeDocument/2006/relationships/font" Target="fonts/font1.fntdata"/><Relationship Id="rId9" Type="http://schemas.openxmlformats.org/officeDocument/2006/relationships/font" Target="fonts/font6.fntdata"/><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2197100" y="696913"/>
            <a:ext cx="2616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701041" y="4415790"/>
            <a:ext cx="5608319" cy="4183380"/>
          </a:xfrm>
          <a:prstGeom prst="rect">
            <a:avLst/>
          </a:prstGeom>
          <a:noFill/>
          <a:ln>
            <a:noFill/>
          </a:ln>
        </p:spPr>
        <p:txBody>
          <a:bodyPr lIns="93162" tIns="93162" rIns="93162" bIns="93162"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2318709474"/>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
        <p:cNvGrpSpPr/>
        <p:nvPr/>
      </p:nvGrpSpPr>
      <p:grpSpPr>
        <a:xfrm>
          <a:off x="0" y="0"/>
          <a:ext cx="0" cy="0"/>
          <a:chOff x="0" y="0"/>
          <a:chExt cx="0" cy="0"/>
        </a:xfrm>
      </p:grpSpPr>
      <p:sp>
        <p:nvSpPr>
          <p:cNvPr id="11" name="Shape 11"/>
          <p:cNvSpPr txBox="1">
            <a:spLocks noGrp="1"/>
          </p:cNvSpPr>
          <p:nvPr>
            <p:ph type="body" idx="1"/>
          </p:nvPr>
        </p:nvSpPr>
        <p:spPr>
          <a:xfrm>
            <a:off x="701041" y="4415790"/>
            <a:ext cx="5608319" cy="4183380"/>
          </a:xfrm>
          <a:prstGeom prst="rect">
            <a:avLst/>
          </a:prstGeom>
          <a:noFill/>
          <a:ln>
            <a:noFill/>
          </a:ln>
        </p:spPr>
        <p:txBody>
          <a:bodyPr lIns="93162" tIns="93162" rIns="93162" bIns="93162" anchor="ctr" anchorCtr="0">
            <a:noAutofit/>
          </a:bodyPr>
          <a:lstStyle/>
          <a:p>
            <a:endParaRPr dirty="0"/>
          </a:p>
        </p:txBody>
      </p:sp>
      <p:sp>
        <p:nvSpPr>
          <p:cNvPr id="12" name="Shape 12"/>
          <p:cNvSpPr>
            <a:spLocks noGrp="1" noRot="1" noChangeAspect="1"/>
          </p:cNvSpPr>
          <p:nvPr>
            <p:ph type="sldImg" idx="2"/>
          </p:nvPr>
        </p:nvSpPr>
        <p:spPr>
          <a:xfrm>
            <a:off x="2197100" y="696913"/>
            <a:ext cx="2616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129846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6"/>
        <p:cNvGrpSpPr/>
        <p:nvPr/>
      </p:nvGrpSpPr>
      <p:grpSpPr>
        <a:xfrm>
          <a:off x="0" y="0"/>
          <a:ext cx="0" cy="0"/>
          <a:chOff x="0" y="0"/>
          <a:chExt cx="0" cy="0"/>
        </a:xfrm>
      </p:grpSpPr>
      <p:pic>
        <p:nvPicPr>
          <p:cNvPr id="7" name="Shape 7"/>
          <p:cNvPicPr preferRelativeResize="0"/>
          <p:nvPr/>
        </p:nvPicPr>
        <p:blipFill rotWithShape="1">
          <a:blip r:embed="rId2">
            <a:alphaModFix/>
          </a:blip>
          <a:srcRect/>
          <a:stretch/>
        </p:blipFill>
        <p:spPr>
          <a:xfrm>
            <a:off x="0" y="0"/>
            <a:ext cx="27432000" cy="36576001"/>
          </a:xfrm>
          <a:prstGeom prst="rect">
            <a:avLst/>
          </a:prstGeom>
          <a:noFill/>
          <a:ln>
            <a:noFill/>
          </a:ln>
        </p:spPr>
      </p:pic>
      <p:sp>
        <p:nvSpPr>
          <p:cNvPr id="8" name="Shape 8"/>
          <p:cNvSpPr txBox="1">
            <a:spLocks noGrp="1"/>
          </p:cNvSpPr>
          <p:nvPr>
            <p:ph type="body" idx="1"/>
          </p:nvPr>
        </p:nvSpPr>
        <p:spPr>
          <a:xfrm rot="-5400000">
            <a:off x="15170484" y="21966321"/>
            <a:ext cx="21421557" cy="2314074"/>
          </a:xfrm>
          <a:prstGeom prst="rect">
            <a:avLst/>
          </a:prstGeom>
          <a:noFill/>
          <a:ln>
            <a:noFill/>
          </a:ln>
        </p:spPr>
        <p:txBody>
          <a:bodyPr lIns="91425" tIns="91425" rIns="91425" bIns="91425" anchor="t" anchorCtr="0"/>
          <a:lstStyle>
            <a:lvl1pPr marL="0" marR="0" lvl="0" indent="0" algn="l" rtl="0">
              <a:lnSpc>
                <a:spcPct val="90000"/>
              </a:lnSpc>
              <a:spcBef>
                <a:spcPts val="3000"/>
              </a:spcBef>
              <a:buClr>
                <a:srgbClr val="76AADA"/>
              </a:buClr>
              <a:buFont typeface="Arial"/>
              <a:buNone/>
              <a:defRPr sz="16000" b="0" i="0" u="none" strike="noStrike" cap="none">
                <a:solidFill>
                  <a:srgbClr val="76AADA"/>
                </a:solidFill>
                <a:latin typeface="Century Gothic"/>
                <a:ea typeface="Century Gothic"/>
                <a:cs typeface="Century Gothic"/>
                <a:sym typeface="Century Gothic"/>
              </a:defRPr>
            </a:lvl1pPr>
            <a:lvl2pPr marL="2057400" marR="0" lvl="1" indent="-228600" algn="l" rtl="0">
              <a:lnSpc>
                <a:spcPct val="90000"/>
              </a:lnSpc>
              <a:spcBef>
                <a:spcPts val="1500"/>
              </a:spcBef>
              <a:buClr>
                <a:schemeClr val="dk1"/>
              </a:buClr>
              <a:buSzPct val="100000"/>
              <a:buFont typeface="Arial"/>
              <a:buChar char="•"/>
              <a:defRPr sz="7200" b="0" i="0" u="none" strike="noStrike" cap="none">
                <a:solidFill>
                  <a:schemeClr val="dk1"/>
                </a:solidFill>
                <a:latin typeface="Garamond"/>
                <a:ea typeface="Garamond"/>
                <a:cs typeface="Garamond"/>
                <a:sym typeface="Garamond"/>
              </a:defRPr>
            </a:lvl2pPr>
            <a:lvl3pPr marL="3429000" marR="0" lvl="2" indent="-304800" algn="l" rtl="0">
              <a:lnSpc>
                <a:spcPct val="90000"/>
              </a:lnSpc>
              <a:spcBef>
                <a:spcPts val="1500"/>
              </a:spcBef>
              <a:buClr>
                <a:schemeClr val="dk1"/>
              </a:buClr>
              <a:buSzPct val="100000"/>
              <a:buFont typeface="Arial"/>
              <a:buChar char="•"/>
              <a:defRPr sz="6000" b="0" i="0" u="none" strike="noStrike" cap="none">
                <a:solidFill>
                  <a:schemeClr val="dk1"/>
                </a:solidFill>
                <a:latin typeface="Garamond"/>
                <a:ea typeface="Garamond"/>
                <a:cs typeface="Garamond"/>
                <a:sym typeface="Garamond"/>
              </a:defRPr>
            </a:lvl3pPr>
            <a:lvl4pPr marL="4800600" marR="0" lvl="3"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4pPr>
            <a:lvl5pPr marL="6172200" marR="0" lvl="4"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5pPr>
            <a:lvl6pPr marL="7543800" marR="0" lvl="5"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sp>
        <p:nvSpPr>
          <p:cNvPr id="9" name="Shape 9"/>
          <p:cNvSpPr txBox="1">
            <a:spLocks noGrp="1"/>
          </p:cNvSpPr>
          <p:nvPr>
            <p:ph type="body" idx="2"/>
          </p:nvPr>
        </p:nvSpPr>
        <p:spPr>
          <a:xfrm>
            <a:off x="5715000" y="438150"/>
            <a:ext cx="16173449" cy="3333750"/>
          </a:xfrm>
          <a:prstGeom prst="rect">
            <a:avLst/>
          </a:prstGeom>
          <a:noFill/>
          <a:ln>
            <a:noFill/>
          </a:ln>
        </p:spPr>
        <p:txBody>
          <a:bodyPr lIns="91425" tIns="91425" rIns="91425" bIns="91425" anchor="ctr" anchorCtr="0"/>
          <a:lstStyle>
            <a:lvl1pPr marL="0" marR="0" lvl="0" indent="0" algn="ctr" rtl="0">
              <a:lnSpc>
                <a:spcPct val="90000"/>
              </a:lnSpc>
              <a:spcBef>
                <a:spcPts val="0"/>
              </a:spcBef>
              <a:buClr>
                <a:srgbClr val="76AADA"/>
              </a:buClr>
              <a:buFont typeface="Arial"/>
              <a:buNone/>
              <a:defRPr sz="6000" b="1" i="0" u="none" strike="noStrike" cap="none">
                <a:solidFill>
                  <a:srgbClr val="76AADA"/>
                </a:solidFill>
                <a:latin typeface="Century Gothic"/>
                <a:ea typeface="Century Gothic"/>
                <a:cs typeface="Century Gothic"/>
                <a:sym typeface="Century Gothic"/>
              </a:defRPr>
            </a:lvl1pPr>
            <a:lvl2pPr marL="2057400" marR="0" lvl="1" indent="-381000" algn="l" rtl="0">
              <a:lnSpc>
                <a:spcPct val="90000"/>
              </a:lnSpc>
              <a:spcBef>
                <a:spcPts val="1500"/>
              </a:spcBef>
              <a:buClr>
                <a:schemeClr val="dk1"/>
              </a:buClr>
              <a:buSzPct val="100000"/>
              <a:buFont typeface="Arial"/>
              <a:buChar char="•"/>
              <a:defRPr sz="4800" b="0" i="0" u="none" strike="noStrike" cap="none">
                <a:solidFill>
                  <a:schemeClr val="dk1"/>
                </a:solidFill>
                <a:latin typeface="Garamond"/>
                <a:ea typeface="Garamond"/>
                <a:cs typeface="Garamond"/>
                <a:sym typeface="Garamond"/>
              </a:defRPr>
            </a:lvl2pPr>
            <a:lvl3pPr marL="3429000" marR="0" lvl="2" indent="-431800" algn="l" rtl="0">
              <a:lnSpc>
                <a:spcPct val="90000"/>
              </a:lnSpc>
              <a:spcBef>
                <a:spcPts val="1500"/>
              </a:spcBef>
              <a:buClr>
                <a:schemeClr val="dk1"/>
              </a:buClr>
              <a:buSzPct val="100000"/>
              <a:buFont typeface="Arial"/>
              <a:buChar char="•"/>
              <a:defRPr sz="4000" b="0" i="0" u="none" strike="noStrike" cap="none">
                <a:solidFill>
                  <a:schemeClr val="dk1"/>
                </a:solidFill>
                <a:latin typeface="Garamond"/>
                <a:ea typeface="Garamond"/>
                <a:cs typeface="Garamond"/>
                <a:sym typeface="Garamond"/>
              </a:defRPr>
            </a:lvl3pPr>
            <a:lvl4pPr marL="4800600" marR="0" lvl="3" indent="-457200" algn="l" rtl="0">
              <a:lnSpc>
                <a:spcPct val="90000"/>
              </a:lnSpc>
              <a:spcBef>
                <a:spcPts val="1500"/>
              </a:spcBef>
              <a:buClr>
                <a:schemeClr val="dk1"/>
              </a:buClr>
              <a:buSzPct val="100000"/>
              <a:buFont typeface="Arial"/>
              <a:buChar char="•"/>
              <a:defRPr sz="3600" b="0" i="0" u="none" strike="noStrike" cap="none">
                <a:solidFill>
                  <a:schemeClr val="dk1"/>
                </a:solidFill>
                <a:latin typeface="Garamond"/>
                <a:ea typeface="Garamond"/>
                <a:cs typeface="Garamond"/>
                <a:sym typeface="Garamond"/>
              </a:defRPr>
            </a:lvl4pPr>
            <a:lvl5pPr marL="6172200" marR="0" lvl="4" indent="-457200" algn="l" rtl="0">
              <a:lnSpc>
                <a:spcPct val="90000"/>
              </a:lnSpc>
              <a:spcBef>
                <a:spcPts val="1500"/>
              </a:spcBef>
              <a:buClr>
                <a:schemeClr val="dk1"/>
              </a:buClr>
              <a:buSzPct val="100000"/>
              <a:buFont typeface="Arial"/>
              <a:buChar char="•"/>
              <a:defRPr sz="3600" b="0" i="0" u="none" strike="noStrike" cap="none">
                <a:solidFill>
                  <a:schemeClr val="dk1"/>
                </a:solidFill>
                <a:latin typeface="Garamond"/>
                <a:ea typeface="Garamond"/>
                <a:cs typeface="Garamond"/>
                <a:sym typeface="Garamond"/>
              </a:defRPr>
            </a:lvl5pPr>
            <a:lvl6pPr marL="7543800" marR="0" lvl="5"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JPG"/><Relationship Id="rId18" Type="http://schemas.openxmlformats.org/officeDocument/2006/relationships/image" Target="../media/image17.jpeg"/><Relationship Id="rId3" Type="http://schemas.openxmlformats.org/officeDocument/2006/relationships/image" Target="../media/image2.png"/><Relationship Id="rId21" Type="http://schemas.openxmlformats.org/officeDocument/2006/relationships/image" Target="../media/image19.jpeg"/><Relationship Id="rId7" Type="http://schemas.openxmlformats.org/officeDocument/2006/relationships/image" Target="../media/image6.png"/><Relationship Id="rId12" Type="http://schemas.openxmlformats.org/officeDocument/2006/relationships/image" Target="../media/image11.JPG"/><Relationship Id="rId17" Type="http://schemas.openxmlformats.org/officeDocument/2006/relationships/image" Target="../media/image16.png"/><Relationship Id="rId2" Type="http://schemas.openxmlformats.org/officeDocument/2006/relationships/notesSlide" Target="../notesSlides/notesSlide1.xml"/><Relationship Id="rId16" Type="http://schemas.openxmlformats.org/officeDocument/2006/relationships/image" Target="../media/image15.png"/><Relationship Id="rId20" Type="http://schemas.microsoft.com/office/2007/relationships/hdphoto" Target="../media/hdphoto1.wdp"/><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jp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jpg"/><Relationship Id="rId9" Type="http://schemas.openxmlformats.org/officeDocument/2006/relationships/image" Target="../media/image8.png"/><Relationship Id="rId1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
        <p:cNvGrpSpPr/>
        <p:nvPr/>
      </p:nvGrpSpPr>
      <p:grpSpPr>
        <a:xfrm>
          <a:off x="0" y="0"/>
          <a:ext cx="0" cy="0"/>
          <a:chOff x="0" y="0"/>
          <a:chExt cx="0" cy="0"/>
        </a:xfrm>
      </p:grpSpPr>
      <p:pic>
        <p:nvPicPr>
          <p:cNvPr id="103" name="Picture 102"/>
          <p:cNvPicPr>
            <a:picLocks noChangeAspect="1"/>
          </p:cNvPicPr>
          <p:nvPr/>
        </p:nvPicPr>
        <p:blipFill>
          <a:blip r:embed="rId3"/>
          <a:stretch>
            <a:fillRect/>
          </a:stretch>
        </p:blipFill>
        <p:spPr>
          <a:xfrm>
            <a:off x="1070858" y="24841037"/>
            <a:ext cx="7044478" cy="4366362"/>
          </a:xfrm>
          <a:prstGeom prst="rect">
            <a:avLst/>
          </a:prstGeom>
          <a:ln>
            <a:solidFill>
              <a:schemeClr val="bg1">
                <a:lumMod val="65000"/>
              </a:schemeClr>
            </a:solidFill>
          </a:ln>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2163" t="5874" r="2025" b="3312"/>
          <a:stretch/>
        </p:blipFill>
        <p:spPr>
          <a:xfrm>
            <a:off x="8989287" y="24918632"/>
            <a:ext cx="6031512" cy="4417711"/>
          </a:xfrm>
          <a:prstGeom prst="rect">
            <a:avLst/>
          </a:prstGeom>
        </p:spPr>
      </p:pic>
      <p:sp>
        <p:nvSpPr>
          <p:cNvPr id="18" name="Shape 18"/>
          <p:cNvSpPr txBox="1"/>
          <p:nvPr/>
        </p:nvSpPr>
        <p:spPr>
          <a:xfrm>
            <a:off x="799618" y="23658238"/>
            <a:ext cx="7315718"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dirty="0">
                <a:solidFill>
                  <a:srgbClr val="76AADA"/>
                </a:solidFill>
                <a:latin typeface="Century Gothic"/>
                <a:ea typeface="Century Gothic"/>
                <a:cs typeface="Century Gothic"/>
                <a:sym typeface="Century Gothic"/>
              </a:rPr>
              <a:t>Results</a:t>
            </a:r>
          </a:p>
        </p:txBody>
      </p:sp>
      <p:sp>
        <p:nvSpPr>
          <p:cNvPr id="20" name="Shape 20"/>
          <p:cNvSpPr txBox="1"/>
          <p:nvPr/>
        </p:nvSpPr>
        <p:spPr>
          <a:xfrm>
            <a:off x="817897" y="4581203"/>
            <a:ext cx="11516346"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dirty="0">
                <a:solidFill>
                  <a:srgbClr val="76AADA"/>
                </a:solidFill>
                <a:latin typeface="Century Gothic"/>
                <a:ea typeface="Century Gothic"/>
                <a:cs typeface="Century Gothic"/>
                <a:sym typeface="Century Gothic"/>
              </a:rPr>
              <a:t>Abstract</a:t>
            </a:r>
          </a:p>
        </p:txBody>
      </p:sp>
      <p:sp>
        <p:nvSpPr>
          <p:cNvPr id="21" name="Shape 21"/>
          <p:cNvSpPr txBox="1"/>
          <p:nvPr/>
        </p:nvSpPr>
        <p:spPr>
          <a:xfrm>
            <a:off x="13846628" y="4589743"/>
            <a:ext cx="82296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dirty="0">
                <a:solidFill>
                  <a:srgbClr val="76AADA"/>
                </a:solidFill>
                <a:latin typeface="Century Gothic"/>
                <a:ea typeface="Century Gothic"/>
                <a:cs typeface="Century Gothic"/>
                <a:sym typeface="Century Gothic"/>
              </a:rPr>
              <a:t>Objectives</a:t>
            </a:r>
          </a:p>
        </p:txBody>
      </p:sp>
      <p:grpSp>
        <p:nvGrpSpPr>
          <p:cNvPr id="50" name="Group 49"/>
          <p:cNvGrpSpPr/>
          <p:nvPr/>
        </p:nvGrpSpPr>
        <p:grpSpPr>
          <a:xfrm>
            <a:off x="14228179" y="19974998"/>
            <a:ext cx="11222616" cy="3430945"/>
            <a:chOff x="12711332" y="30937473"/>
            <a:chExt cx="11222616" cy="3430945"/>
          </a:xfrm>
        </p:grpSpPr>
        <p:sp>
          <p:nvSpPr>
            <p:cNvPr id="19" name="Shape 19"/>
            <p:cNvSpPr txBox="1"/>
            <p:nvPr/>
          </p:nvSpPr>
          <p:spPr>
            <a:xfrm>
              <a:off x="12961149" y="31727672"/>
              <a:ext cx="10972799" cy="2640746"/>
            </a:xfrm>
            <a:prstGeom prst="rect">
              <a:avLst/>
            </a:prstGeom>
            <a:noFill/>
            <a:ln>
              <a:noFill/>
            </a:ln>
          </p:spPr>
          <p:txBody>
            <a:bodyPr lIns="91425" tIns="45700" rIns="91425" bIns="45700" anchor="t" anchorCtr="0">
              <a:noAutofit/>
            </a:bodyPr>
            <a:lstStyle/>
            <a:p>
              <a:pPr marL="457200" lvl="0" indent="-457200" defTabSz="2743200">
                <a:lnSpc>
                  <a:spcPct val="90000"/>
                </a:lnSpc>
                <a:spcBef>
                  <a:spcPts val="1200"/>
                </a:spcBef>
                <a:buClr>
                  <a:srgbClr val="76AADA"/>
                </a:buClr>
                <a:buSzPct val="125000"/>
                <a:buFont typeface="Webdings" panose="05030102010509060703" pitchFamily="18" charset="2"/>
                <a:buChar char="4"/>
              </a:pPr>
              <a:r>
                <a:rPr lang="en-US" sz="2800" dirty="0">
                  <a:solidFill>
                    <a:schemeClr val="tx1"/>
                  </a:solidFill>
                  <a:latin typeface="Garamond"/>
                  <a:ea typeface="Garamond"/>
                  <a:cs typeface="Garamond"/>
                  <a:sym typeface="Garamond"/>
                </a:rPr>
                <a:t>Dr. Juan Torres-Pérez, Bay Area Research Institute</a:t>
              </a:r>
            </a:p>
            <a:p>
              <a:pPr marL="457200" lvl="0" indent="-457200" defTabSz="2743200">
                <a:lnSpc>
                  <a:spcPct val="90000"/>
                </a:lnSpc>
                <a:spcBef>
                  <a:spcPts val="1200"/>
                </a:spcBef>
                <a:buClr>
                  <a:srgbClr val="76AADA"/>
                </a:buClr>
                <a:buSzPct val="125000"/>
                <a:buFont typeface="Webdings" panose="05030102010509060703" pitchFamily="18" charset="2"/>
                <a:buChar char="4"/>
              </a:pPr>
              <a:r>
                <a:rPr lang="en-US" sz="2800" dirty="0">
                  <a:solidFill>
                    <a:schemeClr val="tx1"/>
                  </a:solidFill>
                  <a:latin typeface="Garamond"/>
                  <a:ea typeface="Garamond"/>
                  <a:cs typeface="Garamond"/>
                  <a:sym typeface="Garamond"/>
                </a:rPr>
                <a:t>Dr. Kenton Ross, NASA </a:t>
              </a:r>
              <a:r>
                <a:rPr lang="en-US" sz="2800" dirty="0" smtClean="0">
                  <a:solidFill>
                    <a:schemeClr val="tx1"/>
                  </a:solidFill>
                  <a:latin typeface="Garamond"/>
                  <a:ea typeface="Garamond"/>
                  <a:cs typeface="Garamond"/>
                  <a:sym typeface="Garamond"/>
                </a:rPr>
                <a:t>Langley Research Center</a:t>
              </a:r>
              <a:endParaRPr lang="en-US" sz="2800" dirty="0">
                <a:solidFill>
                  <a:schemeClr val="tx1"/>
                </a:solidFill>
                <a:latin typeface="Garamond"/>
                <a:ea typeface="Garamond"/>
                <a:cs typeface="Garamond"/>
                <a:sym typeface="Garamond"/>
              </a:endParaRPr>
            </a:p>
            <a:p>
              <a:pPr marL="457200" lvl="0" indent="-457200" defTabSz="2743200">
                <a:lnSpc>
                  <a:spcPct val="90000"/>
                </a:lnSpc>
                <a:spcBef>
                  <a:spcPts val="1200"/>
                </a:spcBef>
                <a:buClr>
                  <a:srgbClr val="76AADA"/>
                </a:buClr>
                <a:buSzPct val="125000"/>
                <a:buFont typeface="Webdings" panose="05030102010509060703" pitchFamily="18" charset="2"/>
                <a:buChar char="4"/>
              </a:pPr>
              <a:r>
                <a:rPr lang="en-US" sz="2800" dirty="0">
                  <a:solidFill>
                    <a:schemeClr val="tx1"/>
                  </a:solidFill>
                  <a:latin typeface="Garamond"/>
                  <a:ea typeface="Garamond"/>
                  <a:cs typeface="Garamond"/>
                  <a:sym typeface="Garamond"/>
                </a:rPr>
                <a:t>Dr. Eduardo Bendek, NASA Ames Research Center</a:t>
              </a:r>
            </a:p>
            <a:p>
              <a:pPr marL="457200" lvl="0" indent="-457200" defTabSz="2743200">
                <a:lnSpc>
                  <a:spcPct val="90000"/>
                </a:lnSpc>
                <a:spcBef>
                  <a:spcPts val="1200"/>
                </a:spcBef>
                <a:buClr>
                  <a:srgbClr val="76AADA"/>
                </a:buClr>
                <a:buSzPct val="125000"/>
                <a:buFont typeface="Webdings" panose="05030102010509060703" pitchFamily="18" charset="2"/>
                <a:buChar char="4"/>
              </a:pPr>
              <a:r>
                <a:rPr lang="en-US" sz="2800" dirty="0">
                  <a:solidFill>
                    <a:schemeClr val="tx1"/>
                  </a:solidFill>
                  <a:latin typeface="Garamond"/>
                  <a:ea typeface="Garamond"/>
                  <a:cs typeface="Garamond"/>
                  <a:sym typeface="Garamond"/>
                </a:rPr>
                <a:t>Jenna Williams, NASA Ames Research Center</a:t>
              </a:r>
            </a:p>
            <a:p>
              <a:pPr marL="457200" lvl="0" indent="-457200" defTabSz="2743200">
                <a:lnSpc>
                  <a:spcPct val="90000"/>
                </a:lnSpc>
                <a:spcBef>
                  <a:spcPts val="1200"/>
                </a:spcBef>
                <a:buClr>
                  <a:srgbClr val="76AADA"/>
                </a:buClr>
                <a:buSzPct val="125000"/>
                <a:buFont typeface="Webdings" panose="05030102010509060703" pitchFamily="18" charset="2"/>
                <a:buChar char="4"/>
              </a:pPr>
              <a:r>
                <a:rPr lang="en-US" sz="2800" dirty="0">
                  <a:solidFill>
                    <a:schemeClr val="tx1"/>
                  </a:solidFill>
                  <a:latin typeface="Garamond"/>
                  <a:ea typeface="Garamond"/>
                  <a:cs typeface="Garamond"/>
                  <a:sym typeface="Garamond"/>
                </a:rPr>
                <a:t>Garrett McGurk, previous team member</a:t>
              </a:r>
            </a:p>
            <a:p>
              <a:pPr marL="457200" lvl="0" indent="-457200" defTabSz="2743200">
                <a:lnSpc>
                  <a:spcPct val="90000"/>
                </a:lnSpc>
                <a:spcBef>
                  <a:spcPts val="1200"/>
                </a:spcBef>
                <a:buClr>
                  <a:srgbClr val="76AADA"/>
                </a:buClr>
                <a:buSzPct val="125000"/>
                <a:buFont typeface="Webdings" panose="05030102010509060703" pitchFamily="18" charset="2"/>
                <a:buChar char="4"/>
              </a:pPr>
              <a:r>
                <a:rPr lang="en-US" sz="2800" dirty="0" smtClean="0">
                  <a:solidFill>
                    <a:schemeClr val="tx1"/>
                  </a:solidFill>
                  <a:latin typeface="Garamond"/>
                  <a:ea typeface="Garamond"/>
                  <a:cs typeface="Garamond"/>
                  <a:sym typeface="Garamond"/>
                </a:rPr>
                <a:t>Nick Clinton, Google Earth Engine Developer Advocate</a:t>
              </a:r>
              <a:endParaRPr lang="en-US" sz="2800" dirty="0">
                <a:solidFill>
                  <a:schemeClr val="tx1"/>
                </a:solidFill>
                <a:latin typeface="Garamond"/>
                <a:ea typeface="Garamond"/>
                <a:cs typeface="Garamond"/>
                <a:sym typeface="Garamond"/>
              </a:endParaRPr>
            </a:p>
            <a:p>
              <a:pPr marL="0" marR="0" lvl="0" indent="0" algn="l" rtl="0">
                <a:lnSpc>
                  <a:spcPct val="90000"/>
                </a:lnSpc>
                <a:spcBef>
                  <a:spcPts val="1200"/>
                </a:spcBef>
                <a:buClr>
                  <a:schemeClr val="dk1"/>
                </a:buClr>
                <a:buFont typeface="Arial"/>
                <a:buNone/>
              </a:pPr>
              <a:endParaRPr sz="2800" b="0" u="none" dirty="0">
                <a:solidFill>
                  <a:schemeClr val="dk1"/>
                </a:solidFill>
                <a:latin typeface="Garamond"/>
                <a:ea typeface="Garamond"/>
                <a:cs typeface="Garamond"/>
                <a:sym typeface="Garamond"/>
              </a:endParaRPr>
            </a:p>
          </p:txBody>
        </p:sp>
        <p:sp>
          <p:nvSpPr>
            <p:cNvPr id="24" name="Shape 24"/>
            <p:cNvSpPr txBox="1"/>
            <p:nvPr/>
          </p:nvSpPr>
          <p:spPr>
            <a:xfrm>
              <a:off x="12711332" y="30937473"/>
              <a:ext cx="8229600"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dirty="0">
                  <a:solidFill>
                    <a:srgbClr val="76AADA"/>
                  </a:solidFill>
                  <a:latin typeface="Century Gothic"/>
                  <a:ea typeface="Century Gothic"/>
                  <a:cs typeface="Century Gothic"/>
                  <a:sym typeface="Century Gothic"/>
                </a:rPr>
                <a:t>Acknowledgements</a:t>
              </a:r>
            </a:p>
          </p:txBody>
        </p:sp>
      </p:grpSp>
      <p:sp>
        <p:nvSpPr>
          <p:cNvPr id="26" name="Shape 26"/>
          <p:cNvSpPr txBox="1"/>
          <p:nvPr/>
        </p:nvSpPr>
        <p:spPr>
          <a:xfrm>
            <a:off x="817897" y="30857704"/>
            <a:ext cx="45426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dirty="0">
                <a:solidFill>
                  <a:srgbClr val="76AADA"/>
                </a:solidFill>
                <a:latin typeface="Century Gothic"/>
                <a:ea typeface="Century Gothic"/>
                <a:cs typeface="Century Gothic"/>
                <a:sym typeface="Century Gothic"/>
              </a:rPr>
              <a:t>Team Members</a:t>
            </a:r>
          </a:p>
        </p:txBody>
      </p:sp>
      <p:sp>
        <p:nvSpPr>
          <p:cNvPr id="27" name="Shape 27"/>
          <p:cNvSpPr txBox="1">
            <a:spLocks noGrp="1"/>
          </p:cNvSpPr>
          <p:nvPr>
            <p:ph type="body" idx="1"/>
          </p:nvPr>
        </p:nvSpPr>
        <p:spPr>
          <a:xfrm rot="-5400000">
            <a:off x="11158578" y="18060500"/>
            <a:ext cx="29345400" cy="23142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76AADA"/>
              </a:buClr>
              <a:buSzPct val="25000"/>
              <a:buFont typeface="Arial"/>
              <a:buNone/>
            </a:pPr>
            <a:r>
              <a:rPr lang="en-US" sz="14000" b="1" i="0" u="none" strike="noStrike" cap="none" dirty="0" smtClean="0">
                <a:solidFill>
                  <a:srgbClr val="76AADA"/>
                </a:solidFill>
                <a:latin typeface="Century Gothic"/>
                <a:ea typeface="Century Gothic"/>
                <a:cs typeface="Century Gothic"/>
                <a:sym typeface="Century Gothic"/>
              </a:rPr>
              <a:t>Chile </a:t>
            </a:r>
            <a:r>
              <a:rPr lang="en-US" sz="14000" b="0" i="0" u="none" strike="noStrike" cap="none" dirty="0" smtClean="0">
                <a:solidFill>
                  <a:srgbClr val="76AADA"/>
                </a:solidFill>
                <a:latin typeface="Century Gothic"/>
                <a:ea typeface="Century Gothic"/>
                <a:cs typeface="Century Gothic"/>
                <a:sym typeface="Century Gothic"/>
              </a:rPr>
              <a:t>Water Resources II</a:t>
            </a:r>
            <a:endParaRPr lang="en-US" sz="14000" b="0" i="0" u="none" strike="noStrike" cap="none" dirty="0">
              <a:solidFill>
                <a:srgbClr val="76AADA"/>
              </a:solidFill>
              <a:latin typeface="Century Gothic"/>
              <a:ea typeface="Century Gothic"/>
              <a:cs typeface="Century Gothic"/>
              <a:sym typeface="Century Gothic"/>
            </a:endParaRPr>
          </a:p>
        </p:txBody>
      </p:sp>
      <p:sp>
        <p:nvSpPr>
          <p:cNvPr id="28" name="Shape 28"/>
          <p:cNvSpPr txBox="1">
            <a:spLocks noGrp="1"/>
          </p:cNvSpPr>
          <p:nvPr>
            <p:ph type="body" idx="2"/>
          </p:nvPr>
        </p:nvSpPr>
        <p:spPr>
          <a:xfrm>
            <a:off x="5539559" y="-162825"/>
            <a:ext cx="16536669" cy="4347000"/>
          </a:xfrm>
          <a:prstGeom prst="rect">
            <a:avLst/>
          </a:prstGeom>
          <a:noFill/>
          <a:ln>
            <a:noFill/>
          </a:ln>
        </p:spPr>
        <p:txBody>
          <a:bodyPr lIns="91425" tIns="45700" rIns="91425" bIns="45700" anchor="ctr" anchorCtr="0">
            <a:noAutofit/>
          </a:bodyPr>
          <a:lstStyle/>
          <a:p>
            <a:pPr lvl="0">
              <a:buSzPct val="25000"/>
            </a:pPr>
            <a:r>
              <a:rPr lang="en-US" sz="5800" dirty="0"/>
              <a:t>Applications of NASA Earth Observation Imagery in Google Earth Engine to Estimate Glacier Trends and Water Availability in Chile’s Aconcagua Watershed</a:t>
            </a:r>
          </a:p>
        </p:txBody>
      </p:sp>
      <p:sp>
        <p:nvSpPr>
          <p:cNvPr id="29" name="Shape 29"/>
          <p:cNvSpPr txBox="1"/>
          <p:nvPr/>
        </p:nvSpPr>
        <p:spPr>
          <a:xfrm>
            <a:off x="9073715" y="31620867"/>
            <a:ext cx="14677530" cy="3660610"/>
          </a:xfrm>
          <a:prstGeom prst="rect">
            <a:avLst/>
          </a:prstGeom>
          <a:noFill/>
          <a:ln>
            <a:noFill/>
          </a:ln>
        </p:spPr>
        <p:txBody>
          <a:bodyPr lIns="91425" tIns="45700" rIns="91425" bIns="45700" anchor="t" anchorCtr="0">
            <a:noAutofit/>
          </a:bodyPr>
          <a:lstStyle/>
          <a:p>
            <a:pPr marL="457200" indent="-457200" defTabSz="2743200">
              <a:lnSpc>
                <a:spcPct val="90000"/>
              </a:lnSpc>
              <a:spcBef>
                <a:spcPts val="1800"/>
              </a:spcBef>
              <a:buClr>
                <a:srgbClr val="76AADA"/>
              </a:buClr>
              <a:buSzPct val="125000"/>
              <a:buFont typeface="Webdings" panose="05030102010509060703" pitchFamily="18" charset="2"/>
              <a:buChar char="4"/>
            </a:pPr>
            <a:r>
              <a:rPr lang="en-US" sz="2800" dirty="0" smtClean="0">
                <a:solidFill>
                  <a:schemeClr val="tx1"/>
                </a:solidFill>
                <a:latin typeface="Garamond"/>
                <a:ea typeface="Garamond"/>
                <a:cs typeface="Garamond"/>
                <a:sym typeface="Garamond"/>
              </a:rPr>
              <a:t>Adapting methodology and functionality from the </a:t>
            </a:r>
            <a:r>
              <a:rPr lang="en-US" sz="2800" dirty="0" err="1" smtClean="0">
                <a:solidFill>
                  <a:schemeClr val="tx1"/>
                </a:solidFill>
                <a:latin typeface="Garamond"/>
                <a:ea typeface="Garamond"/>
                <a:cs typeface="Garamond"/>
                <a:sym typeface="Garamond"/>
              </a:rPr>
              <a:t>TerrSet</a:t>
            </a:r>
            <a:r>
              <a:rPr lang="en-US" sz="2800" dirty="0" smtClean="0">
                <a:solidFill>
                  <a:schemeClr val="tx1"/>
                </a:solidFill>
                <a:latin typeface="Garamond"/>
                <a:ea typeface="Garamond"/>
                <a:cs typeface="Garamond"/>
                <a:sym typeface="Garamond"/>
              </a:rPr>
              <a:t> trend analysis provided useful integrations for considering linearly </a:t>
            </a:r>
            <a:r>
              <a:rPr lang="en-US" sz="2800" dirty="0" err="1" smtClean="0">
                <a:solidFill>
                  <a:schemeClr val="tx1"/>
                </a:solidFill>
                <a:latin typeface="Garamond"/>
                <a:ea typeface="Garamond"/>
                <a:cs typeface="Garamond"/>
                <a:sym typeface="Garamond"/>
              </a:rPr>
              <a:t>detrended</a:t>
            </a:r>
            <a:r>
              <a:rPr lang="en-US" sz="2800" dirty="0" smtClean="0">
                <a:solidFill>
                  <a:schemeClr val="tx1"/>
                </a:solidFill>
                <a:latin typeface="Garamond"/>
                <a:ea typeface="Garamond"/>
                <a:cs typeface="Garamond"/>
                <a:sym typeface="Garamond"/>
              </a:rPr>
              <a:t> Kendall’s Tau Google Earth Engine </a:t>
            </a:r>
            <a:r>
              <a:rPr lang="en-US" sz="2800" dirty="0" smtClean="0">
                <a:solidFill>
                  <a:schemeClr val="tx1"/>
                </a:solidFill>
                <a:latin typeface="Garamond"/>
                <a:ea typeface="Garamond"/>
                <a:cs typeface="Garamond"/>
                <a:sym typeface="Garamond"/>
              </a:rPr>
              <a:t>outputs. These outputs </a:t>
            </a:r>
            <a:r>
              <a:rPr lang="en-US" sz="2800" dirty="0" smtClean="0">
                <a:solidFill>
                  <a:schemeClr val="tx1"/>
                </a:solidFill>
                <a:latin typeface="Garamond"/>
                <a:ea typeface="Garamond"/>
                <a:cs typeface="Garamond"/>
                <a:sym typeface="Garamond"/>
              </a:rPr>
              <a:t>were used to understand snow and glacial trends in the study area.</a:t>
            </a:r>
          </a:p>
          <a:p>
            <a:pPr marL="457200" indent="-457200" defTabSz="2743200">
              <a:lnSpc>
                <a:spcPct val="90000"/>
              </a:lnSpc>
              <a:spcBef>
                <a:spcPts val="1800"/>
              </a:spcBef>
              <a:buClr>
                <a:srgbClr val="76AADA"/>
              </a:buClr>
              <a:buSzPct val="125000"/>
              <a:buFont typeface="Webdings" panose="05030102010509060703" pitchFamily="18" charset="2"/>
              <a:buChar char="4"/>
            </a:pPr>
            <a:r>
              <a:rPr lang="en-US" sz="2800" dirty="0" smtClean="0">
                <a:solidFill>
                  <a:schemeClr val="tx1"/>
                </a:solidFill>
                <a:latin typeface="Garamond"/>
                <a:ea typeface="Garamond"/>
                <a:cs typeface="Garamond"/>
                <a:sym typeface="Garamond"/>
              </a:rPr>
              <a:t>Interactive supervised hard classifications in Google Earth Engine give users a rapid and customizable means to visualize and quantify glacial extent in the study area.</a:t>
            </a:r>
          </a:p>
          <a:p>
            <a:pPr marL="457200" indent="-457200" defTabSz="2743200">
              <a:lnSpc>
                <a:spcPct val="90000"/>
              </a:lnSpc>
              <a:spcBef>
                <a:spcPts val="1800"/>
              </a:spcBef>
              <a:buClr>
                <a:srgbClr val="76AADA"/>
              </a:buClr>
              <a:buSzPct val="125000"/>
              <a:buFont typeface="Webdings" panose="05030102010509060703" pitchFamily="18" charset="2"/>
              <a:buChar char="4"/>
            </a:pPr>
            <a:r>
              <a:rPr lang="en-US" sz="2800" dirty="0" smtClean="0">
                <a:solidFill>
                  <a:schemeClr val="tx1"/>
                </a:solidFill>
                <a:latin typeface="Garamond"/>
                <a:ea typeface="Garamond"/>
                <a:cs typeface="Garamond"/>
                <a:sym typeface="Garamond"/>
              </a:rPr>
              <a:t>Correlation </a:t>
            </a:r>
            <a:r>
              <a:rPr lang="en-US" sz="2800" dirty="0" smtClean="0">
                <a:solidFill>
                  <a:schemeClr val="tx1"/>
                </a:solidFill>
                <a:latin typeface="Garamond"/>
                <a:ea typeface="Garamond"/>
                <a:cs typeface="Garamond"/>
                <a:sym typeface="Garamond"/>
              </a:rPr>
              <a:t>coefficients produced between </a:t>
            </a:r>
            <a:r>
              <a:rPr lang="en-US" sz="2800" i="1" dirty="0" smtClean="0">
                <a:solidFill>
                  <a:schemeClr val="tx1"/>
                </a:solidFill>
                <a:latin typeface="Garamond"/>
                <a:ea typeface="Garamond"/>
                <a:cs typeface="Garamond"/>
                <a:sym typeface="Garamond"/>
              </a:rPr>
              <a:t>in situ</a:t>
            </a:r>
            <a:r>
              <a:rPr lang="en-US" sz="2800" dirty="0" smtClean="0">
                <a:solidFill>
                  <a:schemeClr val="tx1"/>
                </a:solidFill>
                <a:latin typeface="Garamond"/>
                <a:ea typeface="Garamond"/>
                <a:cs typeface="Garamond"/>
                <a:sym typeface="Garamond"/>
              </a:rPr>
              <a:t> river discharge stations and each of the independent NASA Earth observation hydrologic datasets allows analysis of relationships between climate variables and water availability.</a:t>
            </a:r>
          </a:p>
        </p:txBody>
      </p:sp>
      <p:sp>
        <p:nvSpPr>
          <p:cNvPr id="30" name="Shape 30"/>
          <p:cNvSpPr txBox="1"/>
          <p:nvPr/>
        </p:nvSpPr>
        <p:spPr>
          <a:xfrm>
            <a:off x="8896104" y="30889921"/>
            <a:ext cx="82296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dirty="0">
                <a:solidFill>
                  <a:srgbClr val="76AADA"/>
                </a:solidFill>
                <a:latin typeface="Century Gothic"/>
                <a:ea typeface="Century Gothic"/>
                <a:cs typeface="Century Gothic"/>
                <a:sym typeface="Century Gothic"/>
              </a:rPr>
              <a:t>Conclusions</a:t>
            </a:r>
          </a:p>
        </p:txBody>
      </p:sp>
      <p:sp>
        <p:nvSpPr>
          <p:cNvPr id="32" name="Shape 32"/>
          <p:cNvSpPr txBox="1"/>
          <p:nvPr/>
        </p:nvSpPr>
        <p:spPr>
          <a:xfrm>
            <a:off x="6096000" y="35153600"/>
            <a:ext cx="15501256" cy="1034529"/>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rgbClr val="76AADA"/>
              </a:buClr>
              <a:buSzPct val="25000"/>
              <a:buFont typeface="Arial"/>
              <a:buNone/>
            </a:pPr>
            <a:r>
              <a:rPr lang="en-US" sz="4800" b="0" u="none" dirty="0" smtClean="0">
                <a:solidFill>
                  <a:srgbClr val="76AADA"/>
                </a:solidFill>
                <a:latin typeface="Century Gothic"/>
                <a:ea typeface="Century Gothic"/>
                <a:cs typeface="Century Gothic"/>
                <a:sym typeface="Century Gothic"/>
              </a:rPr>
              <a:t>NASA Ames </a:t>
            </a:r>
            <a:r>
              <a:rPr lang="en-US" sz="4800" dirty="0" smtClean="0">
                <a:solidFill>
                  <a:srgbClr val="76AADA"/>
                </a:solidFill>
                <a:latin typeface="Century Gothic"/>
                <a:ea typeface="Century Gothic"/>
                <a:cs typeface="Century Gothic"/>
                <a:sym typeface="Century Gothic"/>
              </a:rPr>
              <a:t>Research Center</a:t>
            </a:r>
            <a:r>
              <a:rPr lang="en-US" sz="4800" b="0" u="none" dirty="0" smtClean="0">
                <a:solidFill>
                  <a:srgbClr val="76AADA"/>
                </a:solidFill>
                <a:latin typeface="Century Gothic"/>
                <a:ea typeface="Century Gothic"/>
                <a:cs typeface="Century Gothic"/>
                <a:sym typeface="Century Gothic"/>
              </a:rPr>
              <a:t> </a:t>
            </a:r>
            <a:r>
              <a:rPr lang="en-US" sz="4800" b="0" u="none" dirty="0" smtClean="0">
                <a:solidFill>
                  <a:srgbClr val="76AADA"/>
                </a:solidFill>
                <a:latin typeface="Century Gothic"/>
                <a:ea typeface="Century Gothic"/>
                <a:cs typeface="Century Gothic"/>
                <a:sym typeface="Century Gothic"/>
              </a:rPr>
              <a:t>– </a:t>
            </a:r>
            <a:r>
              <a:rPr lang="en-US" sz="4800" b="0" u="none" dirty="0" smtClean="0">
                <a:solidFill>
                  <a:srgbClr val="76AADA"/>
                </a:solidFill>
                <a:latin typeface="Century Gothic"/>
                <a:ea typeface="Century Gothic"/>
                <a:cs typeface="Century Gothic"/>
                <a:sym typeface="Century Gothic"/>
              </a:rPr>
              <a:t>Summer 2017</a:t>
            </a:r>
            <a:endParaRPr lang="en-US" sz="4800" b="0" u="none" dirty="0">
              <a:solidFill>
                <a:srgbClr val="76AADA"/>
              </a:solidFill>
              <a:latin typeface="Century Gothic"/>
              <a:ea typeface="Century Gothic"/>
              <a:cs typeface="Century Gothic"/>
              <a:sym typeface="Century Gothic"/>
            </a:endParaRPr>
          </a:p>
        </p:txBody>
      </p:sp>
      <p:grpSp>
        <p:nvGrpSpPr>
          <p:cNvPr id="86" name="Group 85"/>
          <p:cNvGrpSpPr/>
          <p:nvPr/>
        </p:nvGrpSpPr>
        <p:grpSpPr>
          <a:xfrm>
            <a:off x="814251" y="14858596"/>
            <a:ext cx="10390364" cy="3923335"/>
            <a:chOff x="12359154" y="13188401"/>
            <a:chExt cx="10390364" cy="3923335"/>
          </a:xfrm>
        </p:grpSpPr>
        <p:sp>
          <p:nvSpPr>
            <p:cNvPr id="23" name="Shape 23"/>
            <p:cNvSpPr txBox="1"/>
            <p:nvPr/>
          </p:nvSpPr>
          <p:spPr>
            <a:xfrm>
              <a:off x="12359154" y="13188401"/>
              <a:ext cx="9930000" cy="925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dirty="0">
                  <a:solidFill>
                    <a:srgbClr val="76AADA"/>
                  </a:solidFill>
                  <a:latin typeface="Century Gothic"/>
                  <a:ea typeface="Century Gothic"/>
                  <a:cs typeface="Century Gothic"/>
                  <a:sym typeface="Century Gothic"/>
                </a:rPr>
                <a:t>Earth Observations</a:t>
              </a:r>
            </a:p>
          </p:txBody>
        </p:sp>
        <p:pic>
          <p:nvPicPr>
            <p:cNvPr id="52" name="Shape 52" descr="01_Landsat5.png"/>
            <p:cNvPicPr preferRelativeResize="0"/>
            <p:nvPr/>
          </p:nvPicPr>
          <p:blipFill>
            <a:blip r:embed="rId5">
              <a:alphaModFix/>
            </a:blip>
            <a:stretch>
              <a:fillRect/>
            </a:stretch>
          </p:blipFill>
          <p:spPr>
            <a:xfrm>
              <a:off x="12506482" y="13996489"/>
              <a:ext cx="1791881" cy="1836474"/>
            </a:xfrm>
            <a:prstGeom prst="rect">
              <a:avLst/>
            </a:prstGeom>
            <a:noFill/>
            <a:ln>
              <a:noFill/>
            </a:ln>
          </p:spPr>
        </p:pic>
        <p:pic>
          <p:nvPicPr>
            <p:cNvPr id="53" name="Shape 53" descr="03_Landsat8.png"/>
            <p:cNvPicPr preferRelativeResize="0"/>
            <p:nvPr/>
          </p:nvPicPr>
          <p:blipFill>
            <a:blip r:embed="rId6">
              <a:alphaModFix/>
            </a:blip>
            <a:stretch>
              <a:fillRect/>
            </a:stretch>
          </p:blipFill>
          <p:spPr>
            <a:xfrm>
              <a:off x="14332511" y="14204443"/>
              <a:ext cx="2043909" cy="1772267"/>
            </a:xfrm>
            <a:prstGeom prst="rect">
              <a:avLst/>
            </a:prstGeom>
            <a:noFill/>
            <a:ln>
              <a:noFill/>
            </a:ln>
          </p:spPr>
        </p:pic>
        <p:pic>
          <p:nvPicPr>
            <p:cNvPr id="56" name="Shape 56" descr="05_Terra(ASTER).png"/>
            <p:cNvPicPr preferRelativeResize="0"/>
            <p:nvPr/>
          </p:nvPicPr>
          <p:blipFill>
            <a:blip r:embed="rId7">
              <a:alphaModFix/>
            </a:blip>
            <a:stretch>
              <a:fillRect/>
            </a:stretch>
          </p:blipFill>
          <p:spPr>
            <a:xfrm>
              <a:off x="16243900" y="14134832"/>
              <a:ext cx="2306281" cy="1841736"/>
            </a:xfrm>
            <a:prstGeom prst="rect">
              <a:avLst/>
            </a:prstGeom>
            <a:noFill/>
            <a:ln>
              <a:noFill/>
            </a:ln>
          </p:spPr>
        </p:pic>
        <p:pic>
          <p:nvPicPr>
            <p:cNvPr id="57" name="Shape 57" descr="20_SMAP.png"/>
            <p:cNvPicPr preferRelativeResize="0"/>
            <p:nvPr/>
          </p:nvPicPr>
          <p:blipFill>
            <a:blip r:embed="rId8">
              <a:alphaModFix/>
            </a:blip>
            <a:stretch>
              <a:fillRect/>
            </a:stretch>
          </p:blipFill>
          <p:spPr>
            <a:xfrm>
              <a:off x="20977377" y="13774613"/>
              <a:ext cx="1592340" cy="2357126"/>
            </a:xfrm>
            <a:prstGeom prst="rect">
              <a:avLst/>
            </a:prstGeom>
            <a:noFill/>
            <a:ln>
              <a:noFill/>
            </a:ln>
          </p:spPr>
        </p:pic>
        <p:pic>
          <p:nvPicPr>
            <p:cNvPr id="58" name="Shape 58" descr="06_Aqua.png"/>
            <p:cNvPicPr preferRelativeResize="0"/>
            <p:nvPr/>
          </p:nvPicPr>
          <p:blipFill>
            <a:blip r:embed="rId9">
              <a:alphaModFix/>
            </a:blip>
            <a:stretch>
              <a:fillRect/>
            </a:stretch>
          </p:blipFill>
          <p:spPr>
            <a:xfrm>
              <a:off x="18668960" y="14343633"/>
              <a:ext cx="2229898" cy="1586243"/>
            </a:xfrm>
            <a:prstGeom prst="rect">
              <a:avLst/>
            </a:prstGeom>
            <a:noFill/>
            <a:ln>
              <a:noFill/>
            </a:ln>
          </p:spPr>
        </p:pic>
        <p:sp>
          <p:nvSpPr>
            <p:cNvPr id="59" name="Shape 59"/>
            <p:cNvSpPr txBox="1"/>
            <p:nvPr/>
          </p:nvSpPr>
          <p:spPr>
            <a:xfrm>
              <a:off x="12595123" y="16131036"/>
              <a:ext cx="1660800" cy="980700"/>
            </a:xfrm>
            <a:prstGeom prst="rect">
              <a:avLst/>
            </a:prstGeom>
            <a:noFill/>
            <a:ln>
              <a:noFill/>
            </a:ln>
          </p:spPr>
          <p:txBody>
            <a:bodyPr lIns="91425" tIns="91425" rIns="91425" bIns="91425" anchor="t" anchorCtr="0">
              <a:noAutofit/>
            </a:bodyPr>
            <a:lstStyle/>
            <a:p>
              <a:pPr lvl="0" algn="ctr">
                <a:spcBef>
                  <a:spcPts val="0"/>
                </a:spcBef>
                <a:buNone/>
              </a:pPr>
              <a:r>
                <a:rPr lang="en-US" sz="2400" dirty="0">
                  <a:latin typeface="Garamond"/>
                  <a:ea typeface="Garamond"/>
                  <a:cs typeface="Garamond"/>
                  <a:sym typeface="Garamond"/>
                </a:rPr>
                <a:t>Landsat 4/5 TM</a:t>
              </a:r>
            </a:p>
          </p:txBody>
        </p:sp>
        <p:sp>
          <p:nvSpPr>
            <p:cNvPr id="60" name="Shape 60"/>
            <p:cNvSpPr txBox="1"/>
            <p:nvPr/>
          </p:nvSpPr>
          <p:spPr>
            <a:xfrm>
              <a:off x="20618618" y="16102853"/>
              <a:ext cx="2130900" cy="980700"/>
            </a:xfrm>
            <a:prstGeom prst="rect">
              <a:avLst/>
            </a:prstGeom>
            <a:noFill/>
            <a:ln>
              <a:noFill/>
            </a:ln>
          </p:spPr>
          <p:txBody>
            <a:bodyPr lIns="91425" tIns="91425" rIns="91425" bIns="91425" anchor="t" anchorCtr="0">
              <a:noAutofit/>
            </a:bodyPr>
            <a:lstStyle/>
            <a:p>
              <a:pPr lvl="0" algn="ctr" rtl="0">
                <a:spcBef>
                  <a:spcPts val="0"/>
                </a:spcBef>
                <a:buNone/>
              </a:pPr>
              <a:r>
                <a:rPr lang="en-US" sz="2400" dirty="0">
                  <a:latin typeface="Garamond"/>
                  <a:ea typeface="Garamond"/>
                  <a:cs typeface="Garamond"/>
                  <a:sym typeface="Garamond"/>
                </a:rPr>
                <a:t>SMAP Radiometer</a:t>
              </a:r>
            </a:p>
          </p:txBody>
        </p:sp>
        <p:sp>
          <p:nvSpPr>
            <p:cNvPr id="61" name="Shape 61"/>
            <p:cNvSpPr txBox="1"/>
            <p:nvPr/>
          </p:nvSpPr>
          <p:spPr>
            <a:xfrm>
              <a:off x="18687885" y="16070108"/>
              <a:ext cx="2096809" cy="980700"/>
            </a:xfrm>
            <a:prstGeom prst="rect">
              <a:avLst/>
            </a:prstGeom>
            <a:noFill/>
            <a:ln>
              <a:noFill/>
            </a:ln>
          </p:spPr>
          <p:txBody>
            <a:bodyPr lIns="91425" tIns="91425" rIns="91425" bIns="91425" anchor="t" anchorCtr="0">
              <a:noAutofit/>
            </a:bodyPr>
            <a:lstStyle/>
            <a:p>
              <a:pPr lvl="0" algn="ctr" rtl="0">
                <a:spcBef>
                  <a:spcPts val="0"/>
                </a:spcBef>
                <a:buNone/>
              </a:pPr>
              <a:r>
                <a:rPr lang="en-US" sz="2400" dirty="0">
                  <a:latin typeface="Garamond"/>
                  <a:ea typeface="Garamond"/>
                  <a:cs typeface="Garamond"/>
                  <a:sym typeface="Garamond"/>
                </a:rPr>
                <a:t>Aqua AMSR-E</a:t>
              </a:r>
            </a:p>
          </p:txBody>
        </p:sp>
        <p:sp>
          <p:nvSpPr>
            <p:cNvPr id="62" name="Shape 62"/>
            <p:cNvSpPr txBox="1"/>
            <p:nvPr/>
          </p:nvSpPr>
          <p:spPr>
            <a:xfrm>
              <a:off x="16418173" y="16061987"/>
              <a:ext cx="1729800" cy="941400"/>
            </a:xfrm>
            <a:prstGeom prst="rect">
              <a:avLst/>
            </a:prstGeom>
            <a:noFill/>
            <a:ln>
              <a:noFill/>
            </a:ln>
          </p:spPr>
          <p:txBody>
            <a:bodyPr lIns="91425" tIns="91425" rIns="91425" bIns="91425" anchor="t" anchorCtr="0">
              <a:noAutofit/>
            </a:bodyPr>
            <a:lstStyle/>
            <a:p>
              <a:pPr lvl="0" algn="ctr" rtl="0">
                <a:spcBef>
                  <a:spcPts val="0"/>
                </a:spcBef>
                <a:buNone/>
              </a:pPr>
              <a:r>
                <a:rPr lang="en-US" sz="2400" dirty="0">
                  <a:latin typeface="Garamond"/>
                  <a:ea typeface="Garamond"/>
                  <a:cs typeface="Garamond"/>
                  <a:sym typeface="Garamond"/>
                </a:rPr>
                <a:t>Terra MODIS</a:t>
              </a:r>
            </a:p>
          </p:txBody>
        </p:sp>
        <p:sp>
          <p:nvSpPr>
            <p:cNvPr id="63" name="Shape 63"/>
            <p:cNvSpPr txBox="1"/>
            <p:nvPr/>
          </p:nvSpPr>
          <p:spPr>
            <a:xfrm>
              <a:off x="14379027" y="16124891"/>
              <a:ext cx="1795200" cy="980700"/>
            </a:xfrm>
            <a:prstGeom prst="rect">
              <a:avLst/>
            </a:prstGeom>
            <a:noFill/>
            <a:ln>
              <a:noFill/>
            </a:ln>
          </p:spPr>
          <p:txBody>
            <a:bodyPr lIns="91425" tIns="91425" rIns="91425" bIns="91425" anchor="t" anchorCtr="0">
              <a:noAutofit/>
            </a:bodyPr>
            <a:lstStyle/>
            <a:p>
              <a:pPr lvl="0" algn="ctr" rtl="0">
                <a:spcBef>
                  <a:spcPts val="0"/>
                </a:spcBef>
                <a:buNone/>
              </a:pPr>
              <a:r>
                <a:rPr lang="en-US" sz="2400" dirty="0">
                  <a:latin typeface="Garamond"/>
                  <a:ea typeface="Garamond"/>
                  <a:cs typeface="Garamond"/>
                  <a:sym typeface="Garamond"/>
                </a:rPr>
                <a:t>Landsat 8 OLI</a:t>
              </a:r>
            </a:p>
          </p:txBody>
        </p:sp>
      </p:grpSp>
      <p:grpSp>
        <p:nvGrpSpPr>
          <p:cNvPr id="85" name="Group 84"/>
          <p:cNvGrpSpPr/>
          <p:nvPr/>
        </p:nvGrpSpPr>
        <p:grpSpPr>
          <a:xfrm>
            <a:off x="838003" y="18967251"/>
            <a:ext cx="12747368" cy="4296069"/>
            <a:chOff x="12443935" y="8554649"/>
            <a:chExt cx="11803813" cy="4296069"/>
          </a:xfrm>
        </p:grpSpPr>
        <p:sp>
          <p:nvSpPr>
            <p:cNvPr id="54" name="Shape 54"/>
            <p:cNvSpPr/>
            <p:nvPr/>
          </p:nvSpPr>
          <p:spPr>
            <a:xfrm>
              <a:off x="16295885" y="10398376"/>
              <a:ext cx="501600" cy="644400"/>
            </a:xfrm>
            <a:prstGeom prst="chevron">
              <a:avLst>
                <a:gd name="adj" fmla="val 50000"/>
              </a:avLst>
            </a:prstGeom>
            <a:solidFill>
              <a:srgbClr val="FFFFFF"/>
            </a:solidFill>
            <a:ln w="76200" cap="flat" cmpd="sng">
              <a:solidFill>
                <a:srgbClr val="6FA8D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4" name="Shape 64"/>
            <p:cNvSpPr/>
            <p:nvPr/>
          </p:nvSpPr>
          <p:spPr>
            <a:xfrm>
              <a:off x="20271342" y="10398376"/>
              <a:ext cx="501600" cy="644400"/>
            </a:xfrm>
            <a:prstGeom prst="chevron">
              <a:avLst>
                <a:gd name="adj" fmla="val 50000"/>
              </a:avLst>
            </a:prstGeom>
            <a:solidFill>
              <a:srgbClr val="FFFFFF"/>
            </a:solidFill>
            <a:ln w="76200" cap="flat" cmpd="sng">
              <a:solidFill>
                <a:srgbClr val="6FA8D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nvGrpSpPr>
            <p:cNvPr id="51" name="Group 50"/>
            <p:cNvGrpSpPr/>
            <p:nvPr/>
          </p:nvGrpSpPr>
          <p:grpSpPr>
            <a:xfrm>
              <a:off x="12443935" y="8554649"/>
              <a:ext cx="11803813" cy="4296069"/>
              <a:chOff x="12443935" y="8554649"/>
              <a:chExt cx="11803813" cy="4296069"/>
            </a:xfrm>
          </p:grpSpPr>
          <p:pic>
            <p:nvPicPr>
              <p:cNvPr id="14" name="Shape 14"/>
              <p:cNvPicPr preferRelativeResize="0"/>
              <p:nvPr/>
            </p:nvPicPr>
            <p:blipFill rotWithShape="1">
              <a:blip r:embed="rId10">
                <a:alphaModFix amt="26000"/>
              </a:blip>
              <a:srcRect r="56672" b="18480"/>
              <a:stretch/>
            </p:blipFill>
            <p:spPr>
              <a:xfrm>
                <a:off x="12837397" y="9641757"/>
                <a:ext cx="3510001" cy="3135712"/>
              </a:xfrm>
              <a:prstGeom prst="rect">
                <a:avLst/>
              </a:prstGeom>
              <a:noFill/>
              <a:ln>
                <a:noFill/>
              </a:ln>
            </p:spPr>
          </p:pic>
          <p:pic>
            <p:nvPicPr>
              <p:cNvPr id="15" name="Shape 15"/>
              <p:cNvPicPr preferRelativeResize="0"/>
              <p:nvPr/>
            </p:nvPicPr>
            <p:blipFill rotWithShape="1">
              <a:blip r:embed="rId10">
                <a:alphaModFix amt="26000"/>
              </a:blip>
              <a:srcRect r="56672" b="18480"/>
              <a:stretch/>
            </p:blipFill>
            <p:spPr>
              <a:xfrm>
                <a:off x="20737747" y="9656995"/>
                <a:ext cx="3510001" cy="3120474"/>
              </a:xfrm>
              <a:prstGeom prst="rect">
                <a:avLst/>
              </a:prstGeom>
              <a:noFill/>
              <a:ln>
                <a:noFill/>
              </a:ln>
            </p:spPr>
          </p:pic>
          <p:pic>
            <p:nvPicPr>
              <p:cNvPr id="16" name="Shape 16"/>
              <p:cNvPicPr preferRelativeResize="0"/>
              <p:nvPr/>
            </p:nvPicPr>
            <p:blipFill rotWithShape="1">
              <a:blip r:embed="rId10">
                <a:alphaModFix amt="26000"/>
              </a:blip>
              <a:srcRect r="56672" b="18480"/>
              <a:stretch/>
            </p:blipFill>
            <p:spPr>
              <a:xfrm>
                <a:off x="16725596" y="9641757"/>
                <a:ext cx="3524401" cy="3084516"/>
              </a:xfrm>
              <a:prstGeom prst="rect">
                <a:avLst/>
              </a:prstGeom>
              <a:noFill/>
              <a:ln>
                <a:noFill/>
              </a:ln>
            </p:spPr>
          </p:pic>
          <p:sp>
            <p:nvSpPr>
              <p:cNvPr id="22" name="Shape 22"/>
              <p:cNvSpPr txBox="1"/>
              <p:nvPr/>
            </p:nvSpPr>
            <p:spPr>
              <a:xfrm>
                <a:off x="12443935" y="8554649"/>
                <a:ext cx="114078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dirty="0">
                    <a:solidFill>
                      <a:srgbClr val="76AADA"/>
                    </a:solidFill>
                    <a:latin typeface="Century Gothic"/>
                    <a:ea typeface="Century Gothic"/>
                    <a:cs typeface="Century Gothic"/>
                    <a:sym typeface="Century Gothic"/>
                  </a:rPr>
                  <a:t>Methodology</a:t>
                </a:r>
              </a:p>
            </p:txBody>
          </p:sp>
          <p:sp>
            <p:nvSpPr>
              <p:cNvPr id="55" name="Shape 55"/>
              <p:cNvSpPr txBox="1"/>
              <p:nvPr/>
            </p:nvSpPr>
            <p:spPr>
              <a:xfrm>
                <a:off x="12974821" y="9980880"/>
                <a:ext cx="3320126" cy="2869838"/>
              </a:xfrm>
              <a:prstGeom prst="rect">
                <a:avLst/>
              </a:prstGeom>
              <a:noFill/>
              <a:ln>
                <a:noFill/>
              </a:ln>
            </p:spPr>
            <p:txBody>
              <a:bodyPr lIns="91425" tIns="91425" rIns="91425" bIns="91425" anchor="t" anchorCtr="0">
                <a:noAutofit/>
              </a:bodyPr>
              <a:lstStyle/>
              <a:p>
                <a:pPr lvl="0" rtl="0">
                  <a:spcBef>
                    <a:spcPts val="0"/>
                  </a:spcBef>
                  <a:buClr>
                    <a:srgbClr val="000000"/>
                  </a:buClr>
                  <a:buSzPct val="45833"/>
                  <a:buFont typeface="Arial"/>
                  <a:buNone/>
                </a:pPr>
                <a:r>
                  <a:rPr lang="en-US" sz="2800" dirty="0">
                    <a:latin typeface="Garamond"/>
                    <a:ea typeface="Garamond"/>
                    <a:cs typeface="Garamond"/>
                    <a:sym typeface="Garamond"/>
                  </a:rPr>
                  <a:t>Acquired </a:t>
                </a:r>
                <a:r>
                  <a:rPr lang="en-US" sz="2800" dirty="0" smtClean="0">
                    <a:latin typeface="Garamond"/>
                    <a:ea typeface="Garamond"/>
                    <a:cs typeface="Garamond"/>
                    <a:sym typeface="Garamond"/>
                  </a:rPr>
                  <a:t>Earth observation imagery</a:t>
                </a:r>
                <a:r>
                  <a:rPr lang="en-US" sz="2800" dirty="0">
                    <a:latin typeface="Garamond"/>
                    <a:ea typeface="Garamond"/>
                    <a:cs typeface="Garamond"/>
                    <a:sym typeface="Garamond"/>
                  </a:rPr>
                  <a:t>, </a:t>
                </a:r>
                <a:r>
                  <a:rPr lang="en-US" sz="2800" dirty="0" smtClean="0">
                    <a:latin typeface="Garamond"/>
                    <a:ea typeface="Garamond"/>
                    <a:cs typeface="Garamond"/>
                    <a:sym typeface="Garamond"/>
                  </a:rPr>
                  <a:t>performed </a:t>
                </a:r>
                <a:r>
                  <a:rPr lang="en-US" sz="2800" dirty="0">
                    <a:latin typeface="Garamond"/>
                    <a:ea typeface="Garamond"/>
                    <a:cs typeface="Garamond"/>
                    <a:sym typeface="Garamond"/>
                  </a:rPr>
                  <a:t>atmospheric correction, </a:t>
                </a:r>
                <a:r>
                  <a:rPr lang="en-US" sz="2800" dirty="0" smtClean="0">
                    <a:latin typeface="Garamond"/>
                    <a:ea typeface="Garamond"/>
                    <a:cs typeface="Garamond"/>
                    <a:sym typeface="Garamond"/>
                  </a:rPr>
                  <a:t>mosaicked </a:t>
                </a:r>
                <a:r>
                  <a:rPr lang="en-US" sz="2800" dirty="0">
                    <a:latin typeface="Garamond"/>
                    <a:ea typeface="Garamond"/>
                    <a:cs typeface="Garamond"/>
                    <a:sym typeface="Garamond"/>
                  </a:rPr>
                  <a:t>scenes together for study area coverage</a:t>
                </a:r>
              </a:p>
            </p:txBody>
          </p:sp>
          <p:sp>
            <p:nvSpPr>
              <p:cNvPr id="65" name="Shape 65"/>
              <p:cNvSpPr txBox="1"/>
              <p:nvPr/>
            </p:nvSpPr>
            <p:spPr>
              <a:xfrm>
                <a:off x="16740641" y="9999412"/>
                <a:ext cx="3509356" cy="2513100"/>
              </a:xfrm>
              <a:prstGeom prst="rect">
                <a:avLst/>
              </a:prstGeom>
              <a:noFill/>
              <a:ln>
                <a:noFill/>
              </a:ln>
            </p:spPr>
            <p:txBody>
              <a:bodyPr lIns="91425" tIns="91425" rIns="91425" bIns="91425" anchor="t" anchorCtr="0">
                <a:noAutofit/>
              </a:bodyPr>
              <a:lstStyle/>
              <a:p>
                <a:pPr marL="457200" lvl="0" indent="-381000" rtl="0">
                  <a:spcBef>
                    <a:spcPts val="0"/>
                  </a:spcBef>
                  <a:buSzPct val="100000"/>
                  <a:buFont typeface="Garamond"/>
                  <a:buAutoNum type="arabicParenR"/>
                </a:pPr>
                <a:r>
                  <a:rPr lang="en-US" sz="2800" dirty="0">
                    <a:latin typeface="Garamond"/>
                    <a:ea typeface="Garamond"/>
                    <a:cs typeface="Garamond"/>
                    <a:sym typeface="Garamond"/>
                  </a:rPr>
                  <a:t>Supervised Classification</a:t>
                </a:r>
              </a:p>
              <a:p>
                <a:pPr marL="457200" lvl="0" indent="-381000" rtl="0">
                  <a:spcBef>
                    <a:spcPts val="0"/>
                  </a:spcBef>
                  <a:buSzPct val="100000"/>
                  <a:buFont typeface="Garamond"/>
                  <a:buAutoNum type="arabicParenR"/>
                </a:pPr>
                <a:r>
                  <a:rPr lang="en-US" sz="2800" dirty="0" smtClean="0">
                    <a:latin typeface="Garamond"/>
                    <a:ea typeface="Garamond"/>
                    <a:cs typeface="Garamond"/>
                    <a:sym typeface="Garamond"/>
                  </a:rPr>
                  <a:t>NDSI Trend Analysis</a:t>
                </a:r>
              </a:p>
              <a:p>
                <a:pPr marL="457200" lvl="0" indent="-381000" rtl="0">
                  <a:spcBef>
                    <a:spcPts val="0"/>
                  </a:spcBef>
                  <a:buSzPct val="100000"/>
                  <a:buFont typeface="Garamond"/>
                  <a:buAutoNum type="arabicParenR"/>
                </a:pPr>
                <a:r>
                  <a:rPr lang="en-US" sz="2800" dirty="0" smtClean="0">
                    <a:latin typeface="Garamond"/>
                    <a:ea typeface="Garamond"/>
                    <a:cs typeface="Garamond"/>
                    <a:sym typeface="Garamond"/>
                  </a:rPr>
                  <a:t>Correlated </a:t>
                </a:r>
                <a:r>
                  <a:rPr lang="en-US" sz="2800" i="1" dirty="0" smtClean="0">
                    <a:latin typeface="Garamond"/>
                    <a:ea typeface="Garamond"/>
                    <a:cs typeface="Garamond"/>
                    <a:sym typeface="Garamond"/>
                  </a:rPr>
                  <a:t>in situ</a:t>
                </a:r>
                <a:r>
                  <a:rPr lang="en-US" sz="2800" dirty="0" smtClean="0">
                    <a:latin typeface="Garamond"/>
                    <a:ea typeface="Garamond"/>
                    <a:cs typeface="Garamond"/>
                    <a:sym typeface="Garamond"/>
                  </a:rPr>
                  <a:t> </a:t>
                </a:r>
                <a:r>
                  <a:rPr lang="en-US" sz="2800" dirty="0" smtClean="0">
                    <a:latin typeface="Garamond"/>
                    <a:ea typeface="Garamond"/>
                    <a:cs typeface="Garamond"/>
                    <a:sym typeface="Garamond"/>
                  </a:rPr>
                  <a:t>data with remotely sensed discharge</a:t>
                </a:r>
                <a:endParaRPr lang="en-US" sz="2800" i="1" dirty="0">
                  <a:latin typeface="Garamond"/>
                  <a:ea typeface="Garamond"/>
                  <a:cs typeface="Garamond"/>
                  <a:sym typeface="Garamond"/>
                </a:endParaRPr>
              </a:p>
            </p:txBody>
          </p:sp>
          <p:sp>
            <p:nvSpPr>
              <p:cNvPr id="66" name="Shape 66"/>
              <p:cNvSpPr txBox="1"/>
              <p:nvPr/>
            </p:nvSpPr>
            <p:spPr>
              <a:xfrm>
                <a:off x="20874275" y="10076411"/>
                <a:ext cx="3277534" cy="1091400"/>
              </a:xfrm>
              <a:prstGeom prst="rect">
                <a:avLst/>
              </a:prstGeom>
              <a:noFill/>
              <a:ln>
                <a:noFill/>
              </a:ln>
            </p:spPr>
            <p:txBody>
              <a:bodyPr lIns="91425" tIns="91425" rIns="91425" bIns="91425" anchor="t" anchorCtr="0">
                <a:noAutofit/>
              </a:bodyPr>
              <a:lstStyle/>
              <a:p>
                <a:pPr lvl="0" rtl="0">
                  <a:spcBef>
                    <a:spcPts val="0"/>
                  </a:spcBef>
                  <a:buClr>
                    <a:srgbClr val="000000"/>
                  </a:buClr>
                  <a:buSzPct val="45833"/>
                  <a:buFont typeface="Arial"/>
                  <a:buNone/>
                </a:pPr>
                <a:r>
                  <a:rPr lang="en-US" sz="2800" dirty="0" smtClean="0">
                    <a:latin typeface="Garamond"/>
                    <a:ea typeface="Garamond"/>
                    <a:cs typeface="Garamond"/>
                    <a:sym typeface="Garamond"/>
                  </a:rPr>
                  <a:t>Google Earth Engine tools for near-real time glacial extent monitoring, NDSI trend analysis, and discharge correlations</a:t>
                </a:r>
                <a:endParaRPr lang="en-US" sz="2800" dirty="0">
                  <a:latin typeface="Garamond"/>
                  <a:ea typeface="Garamond"/>
                  <a:cs typeface="Garamond"/>
                  <a:sym typeface="Garamond"/>
                </a:endParaRPr>
              </a:p>
            </p:txBody>
          </p:sp>
          <p:sp>
            <p:nvSpPr>
              <p:cNvPr id="69" name="Shape 69"/>
              <p:cNvSpPr/>
              <p:nvPr/>
            </p:nvSpPr>
            <p:spPr>
              <a:xfrm>
                <a:off x="20628185" y="9481357"/>
                <a:ext cx="2450700" cy="507000"/>
              </a:xfrm>
              <a:prstGeom prst="roundRect">
                <a:avLst>
                  <a:gd name="adj" fmla="val 16667"/>
                </a:avLst>
              </a:prstGeom>
              <a:solidFill>
                <a:srgbClr val="6FA8DC"/>
              </a:solidFill>
              <a:ln>
                <a:noFill/>
              </a:ln>
            </p:spPr>
            <p:txBody>
              <a:bodyPr lIns="91425" tIns="91425" rIns="91425" bIns="91425" anchor="ctr" anchorCtr="0">
                <a:noAutofit/>
              </a:bodyPr>
              <a:lstStyle/>
              <a:p>
                <a:pPr lvl="0" algn="ctr" rtl="0">
                  <a:lnSpc>
                    <a:spcPct val="90000"/>
                  </a:lnSpc>
                  <a:spcBef>
                    <a:spcPts val="0"/>
                  </a:spcBef>
                  <a:buNone/>
                </a:pPr>
                <a:r>
                  <a:rPr lang="en-US" sz="2800" b="1" dirty="0">
                    <a:solidFill>
                      <a:srgbClr val="FFFFFF"/>
                    </a:solidFill>
                    <a:latin typeface="Garamond"/>
                    <a:ea typeface="Garamond"/>
                    <a:cs typeface="Garamond"/>
                    <a:sym typeface="Garamond"/>
                  </a:rPr>
                  <a:t>Results</a:t>
                </a:r>
                <a:endParaRPr lang="en-US" sz="2700" b="1" dirty="0">
                  <a:solidFill>
                    <a:srgbClr val="FFFFFF"/>
                  </a:solidFill>
                  <a:latin typeface="Garamond"/>
                  <a:ea typeface="Garamond"/>
                  <a:cs typeface="Garamond"/>
                  <a:sym typeface="Garamond"/>
                </a:endParaRPr>
              </a:p>
            </p:txBody>
          </p:sp>
          <p:sp>
            <p:nvSpPr>
              <p:cNvPr id="70" name="Shape 70"/>
              <p:cNvSpPr/>
              <p:nvPr/>
            </p:nvSpPr>
            <p:spPr>
              <a:xfrm>
                <a:off x="12731484" y="9476620"/>
                <a:ext cx="2718300" cy="507000"/>
              </a:xfrm>
              <a:prstGeom prst="roundRect">
                <a:avLst>
                  <a:gd name="adj" fmla="val 16667"/>
                </a:avLst>
              </a:prstGeom>
              <a:solidFill>
                <a:srgbClr val="6FA8DC"/>
              </a:solidFill>
              <a:ln>
                <a:noFill/>
              </a:ln>
            </p:spPr>
            <p:txBody>
              <a:bodyPr lIns="91425" tIns="91425" rIns="91425" bIns="91425" anchor="ctr" anchorCtr="0">
                <a:noAutofit/>
              </a:bodyPr>
              <a:lstStyle/>
              <a:p>
                <a:pPr lvl="0" algn="ctr" rtl="0">
                  <a:lnSpc>
                    <a:spcPct val="90000"/>
                  </a:lnSpc>
                  <a:spcBef>
                    <a:spcPts val="0"/>
                  </a:spcBef>
                  <a:buNone/>
                </a:pPr>
                <a:r>
                  <a:rPr lang="en-US" sz="2800" b="1" dirty="0">
                    <a:solidFill>
                      <a:srgbClr val="FFFFFF"/>
                    </a:solidFill>
                    <a:latin typeface="Garamond"/>
                    <a:ea typeface="Garamond"/>
                    <a:cs typeface="Garamond"/>
                    <a:sym typeface="Garamond"/>
                  </a:rPr>
                  <a:t>Preprocessing</a:t>
                </a:r>
                <a:endParaRPr lang="en-US" sz="2700" b="1" dirty="0">
                  <a:solidFill>
                    <a:srgbClr val="FFFFFF"/>
                  </a:solidFill>
                  <a:latin typeface="Garamond"/>
                  <a:ea typeface="Garamond"/>
                  <a:cs typeface="Garamond"/>
                  <a:sym typeface="Garamond"/>
                </a:endParaRPr>
              </a:p>
            </p:txBody>
          </p:sp>
          <p:sp>
            <p:nvSpPr>
              <p:cNvPr id="71" name="Shape 71"/>
              <p:cNvSpPr/>
              <p:nvPr/>
            </p:nvSpPr>
            <p:spPr>
              <a:xfrm>
                <a:off x="16680433" y="9481345"/>
                <a:ext cx="2450700" cy="507000"/>
              </a:xfrm>
              <a:prstGeom prst="roundRect">
                <a:avLst>
                  <a:gd name="adj" fmla="val 16667"/>
                </a:avLst>
              </a:prstGeom>
              <a:solidFill>
                <a:srgbClr val="6FA8DC"/>
              </a:solidFill>
              <a:ln>
                <a:noFill/>
              </a:ln>
            </p:spPr>
            <p:txBody>
              <a:bodyPr lIns="91425" tIns="91425" rIns="91425" bIns="91425" anchor="ctr" anchorCtr="0">
                <a:noAutofit/>
              </a:bodyPr>
              <a:lstStyle/>
              <a:p>
                <a:pPr lvl="0" algn="ctr" rtl="0">
                  <a:lnSpc>
                    <a:spcPct val="90000"/>
                  </a:lnSpc>
                  <a:spcBef>
                    <a:spcPts val="0"/>
                  </a:spcBef>
                  <a:buNone/>
                </a:pPr>
                <a:r>
                  <a:rPr lang="en-US" sz="2800" b="1" dirty="0">
                    <a:solidFill>
                      <a:srgbClr val="FFFFFF"/>
                    </a:solidFill>
                    <a:latin typeface="Garamond"/>
                    <a:ea typeface="Garamond"/>
                    <a:cs typeface="Garamond"/>
                    <a:sym typeface="Garamond"/>
                  </a:rPr>
                  <a:t>Analysis</a:t>
                </a:r>
                <a:endParaRPr lang="en-US" sz="2700" b="1" dirty="0">
                  <a:solidFill>
                    <a:srgbClr val="FFFFFF"/>
                  </a:solidFill>
                  <a:latin typeface="Garamond"/>
                  <a:ea typeface="Garamond"/>
                  <a:cs typeface="Garamond"/>
                  <a:sym typeface="Garamond"/>
                </a:endParaRPr>
              </a:p>
            </p:txBody>
          </p:sp>
        </p:grpSp>
      </p:grpSp>
      <p:grpSp>
        <p:nvGrpSpPr>
          <p:cNvPr id="87" name="Group 86"/>
          <p:cNvGrpSpPr/>
          <p:nvPr/>
        </p:nvGrpSpPr>
        <p:grpSpPr>
          <a:xfrm>
            <a:off x="13846713" y="9542099"/>
            <a:ext cx="10714186" cy="8246978"/>
            <a:chOff x="434811" y="8629737"/>
            <a:chExt cx="10714186" cy="8246978"/>
          </a:xfrm>
        </p:grpSpPr>
        <p:grpSp>
          <p:nvGrpSpPr>
            <p:cNvPr id="49" name="Group 48"/>
            <p:cNvGrpSpPr/>
            <p:nvPr/>
          </p:nvGrpSpPr>
          <p:grpSpPr>
            <a:xfrm>
              <a:off x="434811" y="8629737"/>
              <a:ext cx="10714186" cy="7869338"/>
              <a:chOff x="367023" y="11237364"/>
              <a:chExt cx="10714186" cy="7869338"/>
            </a:xfrm>
          </p:grpSpPr>
          <p:sp>
            <p:nvSpPr>
              <p:cNvPr id="47" name="Shape 47"/>
              <p:cNvSpPr txBox="1"/>
              <p:nvPr/>
            </p:nvSpPr>
            <p:spPr>
              <a:xfrm>
                <a:off x="367023" y="11237364"/>
                <a:ext cx="34272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dirty="0">
                    <a:solidFill>
                      <a:srgbClr val="76AADA"/>
                    </a:solidFill>
                    <a:latin typeface="Century Gothic"/>
                    <a:ea typeface="Century Gothic"/>
                    <a:cs typeface="Century Gothic"/>
                    <a:sym typeface="Century Gothic"/>
                  </a:rPr>
                  <a:t>Study Area</a:t>
                </a:r>
              </a:p>
            </p:txBody>
          </p:sp>
          <p:pic>
            <p:nvPicPr>
              <p:cNvPr id="76" name="Picture 75"/>
              <p:cNvPicPr>
                <a:picLocks noChangeAspect="1"/>
              </p:cNvPicPr>
              <p:nvPr/>
            </p:nvPicPr>
            <p:blipFill rotWithShape="1">
              <a:blip r:embed="rId11">
                <a:extLst>
                  <a:ext uri="{28A0092B-C50C-407E-A947-70E740481C1C}">
                    <a14:useLocalDpi xmlns:a14="http://schemas.microsoft.com/office/drawing/2010/main" val="0"/>
                  </a:ext>
                </a:extLst>
              </a:blip>
              <a:srcRect l="6585" t="8076" r="5026" b="8783"/>
              <a:stretch/>
            </p:blipFill>
            <p:spPr>
              <a:xfrm>
                <a:off x="1137277" y="12089820"/>
                <a:ext cx="9359955" cy="7016882"/>
              </a:xfrm>
              <a:prstGeom prst="rect">
                <a:avLst/>
              </a:prstGeom>
            </p:spPr>
          </p:pic>
          <p:cxnSp>
            <p:nvCxnSpPr>
              <p:cNvPr id="77" name="Shape 145"/>
              <p:cNvCxnSpPr/>
              <p:nvPr/>
            </p:nvCxnSpPr>
            <p:spPr>
              <a:xfrm flipV="1">
                <a:off x="2037543" y="13334495"/>
                <a:ext cx="3078200" cy="939485"/>
              </a:xfrm>
              <a:prstGeom prst="straightConnector1">
                <a:avLst/>
              </a:prstGeom>
              <a:noFill/>
              <a:ln w="9525" cap="flat" cmpd="sng">
                <a:solidFill>
                  <a:srgbClr val="000000"/>
                </a:solidFill>
                <a:prstDash val="solid"/>
                <a:round/>
                <a:headEnd type="none" w="lg" len="lg"/>
                <a:tailEnd type="none" w="lg" len="lg"/>
              </a:ln>
            </p:spPr>
          </p:cxnSp>
          <p:cxnSp>
            <p:nvCxnSpPr>
              <p:cNvPr id="78" name="Shape 146"/>
              <p:cNvCxnSpPr/>
              <p:nvPr/>
            </p:nvCxnSpPr>
            <p:spPr>
              <a:xfrm>
                <a:off x="1777323" y="16914420"/>
                <a:ext cx="2796318" cy="1745792"/>
              </a:xfrm>
              <a:prstGeom prst="straightConnector1">
                <a:avLst/>
              </a:prstGeom>
              <a:noFill/>
              <a:ln w="9525" cap="flat" cmpd="sng">
                <a:solidFill>
                  <a:srgbClr val="000000"/>
                </a:solidFill>
                <a:prstDash val="solid"/>
                <a:round/>
                <a:headEnd type="none" w="lg" len="lg"/>
                <a:tailEnd type="none" w="lg" len="lg"/>
              </a:ln>
            </p:spPr>
          </p:cxnSp>
          <p:cxnSp>
            <p:nvCxnSpPr>
              <p:cNvPr id="79" name="Shape 147"/>
              <p:cNvCxnSpPr/>
              <p:nvPr/>
            </p:nvCxnSpPr>
            <p:spPr>
              <a:xfrm>
                <a:off x="4847579" y="15626358"/>
                <a:ext cx="969675" cy="2920323"/>
              </a:xfrm>
              <a:prstGeom prst="straightConnector1">
                <a:avLst/>
              </a:prstGeom>
              <a:noFill/>
              <a:ln w="9525" cap="flat" cmpd="sng">
                <a:solidFill>
                  <a:srgbClr val="000000"/>
                </a:solidFill>
                <a:prstDash val="solid"/>
                <a:round/>
                <a:headEnd type="none" w="lg" len="lg"/>
                <a:tailEnd type="none" w="lg" len="lg"/>
              </a:ln>
            </p:spPr>
          </p:cxnSp>
          <p:cxnSp>
            <p:nvCxnSpPr>
              <p:cNvPr id="80" name="Shape 148"/>
              <p:cNvCxnSpPr/>
              <p:nvPr/>
            </p:nvCxnSpPr>
            <p:spPr>
              <a:xfrm>
                <a:off x="5053970" y="15499798"/>
                <a:ext cx="5322627" cy="659448"/>
              </a:xfrm>
              <a:prstGeom prst="straightConnector1">
                <a:avLst/>
              </a:prstGeom>
              <a:noFill/>
              <a:ln w="9525" cap="flat" cmpd="sng">
                <a:solidFill>
                  <a:srgbClr val="000000"/>
                </a:solidFill>
                <a:prstDash val="solid"/>
                <a:round/>
                <a:headEnd type="none" w="lg" len="lg"/>
                <a:tailEnd type="none" w="lg" len="lg"/>
              </a:ln>
            </p:spPr>
          </p:cxnSp>
          <p:pic>
            <p:nvPicPr>
              <p:cNvPr id="81" name="Picture 8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059729" y="12674254"/>
                <a:ext cx="619899" cy="1815900"/>
              </a:xfrm>
              <a:prstGeom prst="rect">
                <a:avLst/>
              </a:prstGeom>
            </p:spPr>
          </p:pic>
          <p:sp>
            <p:nvSpPr>
              <p:cNvPr id="82" name="TextBox 81"/>
              <p:cNvSpPr txBox="1"/>
              <p:nvPr/>
            </p:nvSpPr>
            <p:spPr>
              <a:xfrm>
                <a:off x="7685185" y="12670893"/>
                <a:ext cx="3396024" cy="1836400"/>
              </a:xfrm>
              <a:prstGeom prst="rect">
                <a:avLst/>
              </a:prstGeom>
              <a:noFill/>
            </p:spPr>
            <p:txBody>
              <a:bodyPr wrap="square" rtlCol="0">
                <a:spAutoFit/>
              </a:bodyPr>
              <a:lstStyle/>
              <a:p>
                <a:pPr>
                  <a:spcBef>
                    <a:spcPts val="400"/>
                  </a:spcBef>
                </a:pPr>
                <a:r>
                  <a:rPr lang="en-US" sz="2000" dirty="0">
                    <a:latin typeface="Garamond" panose="02020404030301010803" pitchFamily="18" charset="0"/>
                  </a:rPr>
                  <a:t>Study Area</a:t>
                </a:r>
              </a:p>
              <a:p>
                <a:pPr>
                  <a:spcBef>
                    <a:spcPts val="400"/>
                  </a:spcBef>
                </a:pPr>
                <a:r>
                  <a:rPr lang="en-US" sz="2000" dirty="0">
                    <a:latin typeface="Garamond" panose="02020404030301010803" pitchFamily="18" charset="0"/>
                  </a:rPr>
                  <a:t>Aconcagua River Valley</a:t>
                </a:r>
              </a:p>
              <a:p>
                <a:pPr>
                  <a:spcBef>
                    <a:spcPts val="400"/>
                  </a:spcBef>
                </a:pPr>
                <a:r>
                  <a:rPr lang="en-US" sz="2000" dirty="0">
                    <a:latin typeface="Garamond" panose="02020404030301010803" pitchFamily="18" charset="0"/>
                  </a:rPr>
                  <a:t>Chile</a:t>
                </a:r>
              </a:p>
              <a:p>
                <a:pPr>
                  <a:spcBef>
                    <a:spcPts val="400"/>
                  </a:spcBef>
                </a:pPr>
                <a:r>
                  <a:rPr lang="en-US" sz="2000" dirty="0">
                    <a:latin typeface="Garamond" panose="02020404030301010803" pitchFamily="18" charset="0"/>
                  </a:rPr>
                  <a:t>South America</a:t>
                </a:r>
              </a:p>
              <a:p>
                <a:pPr>
                  <a:spcBef>
                    <a:spcPts val="400"/>
                  </a:spcBef>
                </a:pPr>
                <a:r>
                  <a:rPr lang="en-US" sz="2000" dirty="0">
                    <a:latin typeface="Garamond" panose="02020404030301010803" pitchFamily="18" charset="0"/>
                  </a:rPr>
                  <a:t>Pacific Ocean</a:t>
                </a:r>
              </a:p>
            </p:txBody>
          </p:sp>
        </p:grpSp>
        <p:pic>
          <p:nvPicPr>
            <p:cNvPr id="83" name="Picture 8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532173" y="16469954"/>
              <a:ext cx="2913623" cy="406761"/>
            </a:xfrm>
            <a:prstGeom prst="rect">
              <a:avLst/>
            </a:prstGeom>
          </p:spPr>
        </p:pic>
        <p:sp>
          <p:nvSpPr>
            <p:cNvPr id="84" name="TextBox 83"/>
            <p:cNvSpPr txBox="1"/>
            <p:nvPr/>
          </p:nvSpPr>
          <p:spPr>
            <a:xfrm>
              <a:off x="9387100" y="16412816"/>
              <a:ext cx="1749865" cy="338554"/>
            </a:xfrm>
            <a:prstGeom prst="rect">
              <a:avLst/>
            </a:prstGeom>
            <a:noFill/>
          </p:spPr>
          <p:txBody>
            <a:bodyPr wrap="square" rtlCol="0">
              <a:spAutoFit/>
            </a:bodyPr>
            <a:lstStyle/>
            <a:p>
              <a:pPr>
                <a:spcBef>
                  <a:spcPts val="300"/>
                </a:spcBef>
              </a:pPr>
              <a:r>
                <a:rPr lang="en-US" sz="1600" dirty="0">
                  <a:latin typeface="Garamond" panose="02020404030301010803" pitchFamily="18" charset="0"/>
                </a:rPr>
                <a:t>Kilometers</a:t>
              </a:r>
            </a:p>
          </p:txBody>
        </p:sp>
      </p:grpSp>
      <p:grpSp>
        <p:nvGrpSpPr>
          <p:cNvPr id="34" name="Group 33"/>
          <p:cNvGrpSpPr/>
          <p:nvPr/>
        </p:nvGrpSpPr>
        <p:grpSpPr>
          <a:xfrm>
            <a:off x="8546036" y="24812177"/>
            <a:ext cx="3783971" cy="1505480"/>
            <a:chOff x="25811680" y="27222654"/>
            <a:chExt cx="3222066" cy="1300431"/>
          </a:xfrm>
        </p:grpSpPr>
        <p:sp>
          <p:nvSpPr>
            <p:cNvPr id="13" name="TextBox 12"/>
            <p:cNvSpPr txBox="1"/>
            <p:nvPr/>
          </p:nvSpPr>
          <p:spPr>
            <a:xfrm>
              <a:off x="26115998" y="28184531"/>
              <a:ext cx="2917748" cy="338554"/>
            </a:xfrm>
            <a:prstGeom prst="rect">
              <a:avLst/>
            </a:prstGeom>
            <a:noFill/>
            <a:ln>
              <a:noFill/>
            </a:ln>
          </p:spPr>
          <p:txBody>
            <a:bodyPr wrap="square" rtlCol="0">
              <a:spAutoFit/>
            </a:bodyPr>
            <a:lstStyle/>
            <a:p>
              <a:r>
                <a:rPr lang="en-US" sz="1600" dirty="0" smtClean="0">
                  <a:latin typeface="Garamond" panose="02020404030301010803" pitchFamily="18" charset="0"/>
                </a:rPr>
                <a:t>  -0.75 </a:t>
              </a:r>
              <a:r>
                <a:rPr lang="en-US" sz="1600" dirty="0">
                  <a:latin typeface="Garamond" panose="02020404030301010803" pitchFamily="18" charset="0"/>
                </a:rPr>
                <a:t> </a:t>
              </a:r>
              <a:r>
                <a:rPr lang="en-US" sz="1600" dirty="0" smtClean="0">
                  <a:latin typeface="Garamond" panose="02020404030301010803" pitchFamily="18" charset="0"/>
                </a:rPr>
                <a:t>     0.00        0.80</a:t>
              </a:r>
              <a:endParaRPr lang="en-US" sz="1600" dirty="0">
                <a:latin typeface="Garamond" panose="02020404030301010803" pitchFamily="18" charset="0"/>
              </a:endParaRPr>
            </a:p>
          </p:txBody>
        </p:sp>
        <p:sp>
          <p:nvSpPr>
            <p:cNvPr id="31" name="TextBox 30"/>
            <p:cNvSpPr txBox="1"/>
            <p:nvPr/>
          </p:nvSpPr>
          <p:spPr>
            <a:xfrm>
              <a:off x="25811680" y="27222654"/>
              <a:ext cx="2597391" cy="663295"/>
            </a:xfrm>
            <a:prstGeom prst="rect">
              <a:avLst/>
            </a:prstGeom>
            <a:noFill/>
            <a:ln>
              <a:noFill/>
            </a:ln>
          </p:spPr>
          <p:txBody>
            <a:bodyPr wrap="square" rtlCol="0">
              <a:spAutoFit/>
            </a:bodyPr>
            <a:lstStyle/>
            <a:p>
              <a:pPr algn="ctr"/>
              <a:r>
                <a:rPr lang="en-US" sz="2000" dirty="0" smtClean="0">
                  <a:latin typeface="Garamond" panose="02020404030301010803" pitchFamily="18" charset="0"/>
                </a:rPr>
                <a:t>Kendall’s Correlation of Summer Trends</a:t>
              </a:r>
              <a:endParaRPr lang="en-US" sz="2000" dirty="0">
                <a:latin typeface="Garamond" panose="02020404030301010803" pitchFamily="18" charset="0"/>
              </a:endParaRPr>
            </a:p>
          </p:txBody>
        </p:sp>
      </p:grpSp>
      <p:sp>
        <p:nvSpPr>
          <p:cNvPr id="43" name="TextBox 42"/>
          <p:cNvSpPr txBox="1"/>
          <p:nvPr/>
        </p:nvSpPr>
        <p:spPr>
          <a:xfrm>
            <a:off x="8896104" y="29351077"/>
            <a:ext cx="6459202" cy="1200329"/>
          </a:xfrm>
          <a:prstGeom prst="rect">
            <a:avLst/>
          </a:prstGeom>
          <a:noFill/>
        </p:spPr>
        <p:txBody>
          <a:bodyPr wrap="square" rtlCol="0">
            <a:spAutoFit/>
          </a:bodyPr>
          <a:lstStyle/>
          <a:p>
            <a:r>
              <a:rPr lang="en-US" sz="1800" dirty="0" smtClean="0">
                <a:latin typeface="Garamond" panose="02020404030301010803" pitchFamily="18" charset="0"/>
              </a:rPr>
              <a:t>Figure 2. Kendall’s Correlation conducted on </a:t>
            </a:r>
            <a:r>
              <a:rPr lang="en-US" sz="1800" dirty="0" err="1" smtClean="0">
                <a:latin typeface="Garamond" panose="02020404030301010803" pitchFamily="18" charset="0"/>
              </a:rPr>
              <a:t>detrended</a:t>
            </a:r>
            <a:r>
              <a:rPr lang="en-US" sz="1800" dirty="0" smtClean="0">
                <a:latin typeface="Garamond" panose="02020404030301010803" pitchFamily="18" charset="0"/>
              </a:rPr>
              <a:t> Normalized Difference Snow and Ice Index values from 2000 – 2016. Areas of drastic negative and positive trends lay within the zones of accumulation and ablation of perennial glaciers</a:t>
            </a:r>
            <a:r>
              <a:rPr lang="en-US" sz="1800" dirty="0" smtClean="0">
                <a:latin typeface="Garamond" panose="02020404030301010803" pitchFamily="18" charset="0"/>
              </a:rPr>
              <a:t>.</a:t>
            </a:r>
            <a:endParaRPr lang="en-US" sz="1800" dirty="0">
              <a:latin typeface="Garamond" panose="02020404030301010803" pitchFamily="18" charset="0"/>
            </a:endParaRPr>
          </a:p>
        </p:txBody>
      </p:sp>
      <p:sp>
        <p:nvSpPr>
          <p:cNvPr id="44" name="TextBox 43"/>
          <p:cNvSpPr txBox="1"/>
          <p:nvPr/>
        </p:nvSpPr>
        <p:spPr>
          <a:xfrm>
            <a:off x="1106026" y="29402392"/>
            <a:ext cx="7009310" cy="1200329"/>
          </a:xfrm>
          <a:prstGeom prst="rect">
            <a:avLst/>
          </a:prstGeom>
          <a:noFill/>
        </p:spPr>
        <p:txBody>
          <a:bodyPr wrap="square" rtlCol="0">
            <a:spAutoFit/>
          </a:bodyPr>
          <a:lstStyle/>
          <a:p>
            <a:r>
              <a:rPr lang="en-US" sz="1800" dirty="0" smtClean="0">
                <a:latin typeface="Garamond" panose="02020404030301010803" pitchFamily="18" charset="0"/>
              </a:rPr>
              <a:t>Figure 1. Supervised hard classification of glaciated area in 2004. Spectral signatures from Landsat imagery are used to differentiate ice from non-ice. The classification and area of glacial can be applied to any year of Landsat coverage</a:t>
            </a:r>
            <a:r>
              <a:rPr lang="en-US" sz="1800" dirty="0" smtClean="0">
                <a:latin typeface="Garamond" panose="02020404030301010803" pitchFamily="18" charset="0"/>
              </a:rPr>
              <a:t>. </a:t>
            </a:r>
            <a:r>
              <a:rPr lang="en-US" sz="1800" dirty="0" smtClean="0">
                <a:latin typeface="Garamond" panose="02020404030301010803" pitchFamily="18" charset="0"/>
              </a:rPr>
              <a:t>The glaciated area within the blue bounding box is 376.95km².</a:t>
            </a:r>
            <a:endParaRPr lang="en-US" sz="1800" dirty="0">
              <a:latin typeface="Garamond" panose="02020404030301010803" pitchFamily="18" charset="0"/>
            </a:endParaRPr>
          </a:p>
        </p:txBody>
      </p:sp>
      <p:sp>
        <p:nvSpPr>
          <p:cNvPr id="45" name="TextBox 44"/>
          <p:cNvSpPr txBox="1"/>
          <p:nvPr/>
        </p:nvSpPr>
        <p:spPr>
          <a:xfrm>
            <a:off x="15594696" y="29336343"/>
            <a:ext cx="8261591" cy="1200329"/>
          </a:xfrm>
          <a:prstGeom prst="rect">
            <a:avLst/>
          </a:prstGeom>
          <a:noFill/>
        </p:spPr>
        <p:txBody>
          <a:bodyPr wrap="square" rtlCol="0">
            <a:spAutoFit/>
          </a:bodyPr>
          <a:lstStyle/>
          <a:p>
            <a:r>
              <a:rPr lang="en-US" sz="1800" dirty="0" smtClean="0">
                <a:latin typeface="Garamond" panose="02020404030301010803" pitchFamily="18" charset="0"/>
              </a:rPr>
              <a:t>Figure 3. Output of Pearson’s Product-moment correlation coefficient tool relating </a:t>
            </a:r>
            <a:r>
              <a:rPr lang="en-US" sz="1800" i="1" dirty="0" smtClean="0">
                <a:latin typeface="Garamond" panose="02020404030301010803" pitchFamily="18" charset="0"/>
              </a:rPr>
              <a:t>in situ </a:t>
            </a:r>
            <a:r>
              <a:rPr lang="en-US" sz="1800" dirty="0" smtClean="0">
                <a:latin typeface="Garamond" panose="02020404030301010803" pitchFamily="18" charset="0"/>
              </a:rPr>
              <a:t>river discharge measurements (dependent) and important hydrologic indicator environmental variables derived from NASA sensors (independent). The interactive tool lets the user select input parameter to compare.</a:t>
            </a:r>
            <a:endParaRPr lang="en-US" sz="1800" dirty="0">
              <a:latin typeface="Garamond" panose="02020404030301010803" pitchFamily="18" charset="0"/>
            </a:endParaRPr>
          </a:p>
        </p:txBody>
      </p:sp>
      <p:pic>
        <p:nvPicPr>
          <p:cNvPr id="1026" name="Picture 2" descr="04 TRMM.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flipH="1">
            <a:off x="10614077" y="15646897"/>
            <a:ext cx="2295144" cy="1873343"/>
          </a:xfrm>
          <a:prstGeom prst="rect">
            <a:avLst/>
          </a:prstGeom>
          <a:noFill/>
          <a:extLst>
            <a:ext uri="{909E8E84-426E-40DD-AFC4-6F175D3DCCD1}">
              <a14:hiddenFill xmlns:a14="http://schemas.microsoft.com/office/drawing/2010/main">
                <a:solidFill>
                  <a:srgbClr val="FFFFFF"/>
                </a:solidFill>
              </a14:hiddenFill>
            </a:ext>
          </a:extLst>
        </p:spPr>
      </p:pic>
      <p:grpSp>
        <p:nvGrpSpPr>
          <p:cNvPr id="48" name="Group 47"/>
          <p:cNvGrpSpPr/>
          <p:nvPr/>
        </p:nvGrpSpPr>
        <p:grpSpPr>
          <a:xfrm>
            <a:off x="14328458" y="17673860"/>
            <a:ext cx="11165201" cy="2341755"/>
            <a:chOff x="12821060" y="17691728"/>
            <a:chExt cx="11165201" cy="2341755"/>
          </a:xfrm>
        </p:grpSpPr>
        <p:sp>
          <p:nvSpPr>
            <p:cNvPr id="25" name="Shape 25"/>
            <p:cNvSpPr txBox="1"/>
            <p:nvPr/>
          </p:nvSpPr>
          <p:spPr>
            <a:xfrm>
              <a:off x="12821060" y="17691728"/>
              <a:ext cx="82296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dirty="0">
                  <a:solidFill>
                    <a:srgbClr val="76AADA"/>
                  </a:solidFill>
                  <a:latin typeface="Century Gothic"/>
                  <a:ea typeface="Century Gothic"/>
                  <a:cs typeface="Century Gothic"/>
                  <a:sym typeface="Century Gothic"/>
                </a:rPr>
                <a:t>Project Partners</a:t>
              </a:r>
            </a:p>
          </p:txBody>
        </p:sp>
        <p:sp>
          <p:nvSpPr>
            <p:cNvPr id="36" name="Shape 36"/>
            <p:cNvSpPr txBox="1"/>
            <p:nvPr/>
          </p:nvSpPr>
          <p:spPr>
            <a:xfrm>
              <a:off x="13065061" y="18431783"/>
              <a:ext cx="10921200" cy="1601700"/>
            </a:xfrm>
            <a:prstGeom prst="rect">
              <a:avLst/>
            </a:prstGeom>
            <a:noFill/>
            <a:ln>
              <a:noFill/>
            </a:ln>
          </p:spPr>
          <p:txBody>
            <a:bodyPr lIns="91425" tIns="45700" rIns="91425" bIns="45700" anchor="t" anchorCtr="0">
              <a:noAutofit/>
            </a:bodyPr>
            <a:lstStyle/>
            <a:p>
              <a:pPr marL="457200" lvl="0" indent="-457200" defTabSz="2743200">
                <a:spcBef>
                  <a:spcPts val="1200"/>
                </a:spcBef>
                <a:buClr>
                  <a:srgbClr val="76AADA"/>
                </a:buClr>
                <a:buSzPct val="125000"/>
                <a:buFont typeface="Webdings" panose="05030102010509060703" pitchFamily="18" charset="2"/>
                <a:buChar char="4"/>
              </a:pPr>
              <a:r>
                <a:rPr lang="en-US" sz="2800" dirty="0">
                  <a:solidFill>
                    <a:schemeClr val="tx1"/>
                  </a:solidFill>
                  <a:latin typeface="Garamond"/>
                  <a:ea typeface="Garamond"/>
                  <a:cs typeface="Garamond"/>
                  <a:sym typeface="Garamond"/>
                </a:rPr>
                <a:t>Chilean Ministry of Agriculture</a:t>
              </a:r>
            </a:p>
            <a:p>
              <a:pPr marL="457200" lvl="0" indent="-457200" defTabSz="2743200">
                <a:spcBef>
                  <a:spcPts val="1200"/>
                </a:spcBef>
                <a:buClr>
                  <a:srgbClr val="76AADA"/>
                </a:buClr>
                <a:buSzPct val="125000"/>
                <a:buFont typeface="Webdings" panose="05030102010509060703" pitchFamily="18" charset="2"/>
                <a:buChar char="4"/>
              </a:pPr>
              <a:r>
                <a:rPr lang="en-US" sz="2800" dirty="0">
                  <a:solidFill>
                    <a:schemeClr val="tx1"/>
                  </a:solidFill>
                  <a:latin typeface="Garamond"/>
                  <a:ea typeface="Garamond"/>
                  <a:cs typeface="Garamond"/>
                  <a:sym typeface="Garamond"/>
                </a:rPr>
                <a:t>Agricultural Office of the Chilean Embassy</a:t>
              </a:r>
            </a:p>
            <a:p>
              <a:pPr lvl="0" defTabSz="2743200">
                <a:spcBef>
                  <a:spcPts val="1200"/>
                </a:spcBef>
                <a:buClr>
                  <a:srgbClr val="76AADA"/>
                </a:buClr>
                <a:buSzPct val="125000"/>
              </a:pPr>
              <a:endParaRPr lang="en-US" sz="2800" dirty="0">
                <a:solidFill>
                  <a:schemeClr val="tx1"/>
                </a:solidFill>
                <a:latin typeface="Garamond"/>
                <a:ea typeface="Garamond"/>
                <a:cs typeface="Garamond"/>
                <a:sym typeface="Garamond"/>
              </a:endParaRPr>
            </a:p>
          </p:txBody>
        </p:sp>
      </p:grpSp>
      <p:sp>
        <p:nvSpPr>
          <p:cNvPr id="98" name="Shape 60"/>
          <p:cNvSpPr txBox="1"/>
          <p:nvPr/>
        </p:nvSpPr>
        <p:spPr>
          <a:xfrm>
            <a:off x="11213913" y="17751777"/>
            <a:ext cx="2130900" cy="980700"/>
          </a:xfrm>
          <a:prstGeom prst="rect">
            <a:avLst/>
          </a:prstGeom>
          <a:noFill/>
          <a:ln>
            <a:noFill/>
          </a:ln>
        </p:spPr>
        <p:txBody>
          <a:bodyPr lIns="91425" tIns="91425" rIns="91425" bIns="91425" anchor="t" anchorCtr="0">
            <a:noAutofit/>
          </a:bodyPr>
          <a:lstStyle/>
          <a:p>
            <a:pPr lvl="0" algn="ctr" rtl="0">
              <a:spcBef>
                <a:spcPts val="0"/>
              </a:spcBef>
              <a:buNone/>
            </a:pPr>
            <a:r>
              <a:rPr lang="en-US" sz="2400" dirty="0" smtClean="0">
                <a:latin typeface="Garamond"/>
                <a:ea typeface="Garamond"/>
                <a:cs typeface="Garamond"/>
                <a:sym typeface="Garamond"/>
              </a:rPr>
              <a:t>TRMM</a:t>
            </a:r>
          </a:p>
          <a:p>
            <a:pPr lvl="0" algn="ctr" rtl="0">
              <a:spcBef>
                <a:spcPts val="0"/>
              </a:spcBef>
              <a:buNone/>
            </a:pPr>
            <a:r>
              <a:rPr lang="en-US" sz="2400" dirty="0" smtClean="0">
                <a:latin typeface="Garamond"/>
                <a:ea typeface="Garamond"/>
                <a:cs typeface="Garamond"/>
                <a:sym typeface="Garamond"/>
              </a:rPr>
              <a:t>PR, TMI, VIRS</a:t>
            </a:r>
            <a:endParaRPr lang="en-US" sz="2400" dirty="0">
              <a:latin typeface="Garamond"/>
              <a:ea typeface="Garamond"/>
              <a:cs typeface="Garamond"/>
              <a:sym typeface="Garamond"/>
            </a:endParaRPr>
          </a:p>
        </p:txBody>
      </p:sp>
      <p:pic>
        <p:nvPicPr>
          <p:cNvPr id="5" name="Picture 4"/>
          <p:cNvPicPr>
            <a:picLocks noChangeAspect="1"/>
          </p:cNvPicPr>
          <p:nvPr/>
        </p:nvPicPr>
        <p:blipFill rotWithShape="1">
          <a:blip r:embed="rId15">
            <a:extLst>
              <a:ext uri="{28A0092B-C50C-407E-A947-70E740481C1C}">
                <a14:useLocalDpi xmlns:a14="http://schemas.microsoft.com/office/drawing/2010/main" val="0"/>
              </a:ext>
            </a:extLst>
          </a:blip>
          <a:srcRect l="15733" t="36419" r="25363" b="44207"/>
          <a:stretch/>
        </p:blipFill>
        <p:spPr>
          <a:xfrm>
            <a:off x="9231086" y="25533531"/>
            <a:ext cx="1576251" cy="400595"/>
          </a:xfrm>
          <a:prstGeom prst="rect">
            <a:avLst/>
          </a:prstGeom>
        </p:spPr>
      </p:pic>
      <p:pic>
        <p:nvPicPr>
          <p:cNvPr id="3" name="Picture 2"/>
          <p:cNvPicPr>
            <a:picLocks noChangeAspect="1"/>
          </p:cNvPicPr>
          <p:nvPr/>
        </p:nvPicPr>
        <p:blipFill>
          <a:blip r:embed="rId16"/>
          <a:stretch>
            <a:fillRect/>
          </a:stretch>
        </p:blipFill>
        <p:spPr>
          <a:xfrm>
            <a:off x="15628617" y="24939396"/>
            <a:ext cx="8260650" cy="4358822"/>
          </a:xfrm>
          <a:prstGeom prst="rect">
            <a:avLst/>
          </a:prstGeom>
        </p:spPr>
      </p:pic>
      <p:sp>
        <p:nvSpPr>
          <p:cNvPr id="88" name="TextBox 87"/>
          <p:cNvSpPr txBox="1"/>
          <p:nvPr/>
        </p:nvSpPr>
        <p:spPr>
          <a:xfrm>
            <a:off x="970749" y="5390619"/>
            <a:ext cx="12464080" cy="9140964"/>
          </a:xfrm>
          <a:prstGeom prst="rect">
            <a:avLst/>
          </a:prstGeom>
          <a:noFill/>
        </p:spPr>
        <p:txBody>
          <a:bodyPr wrap="square" numCol="1" rtlCol="0">
            <a:spAutoFit/>
          </a:bodyPr>
          <a:lstStyle/>
          <a:p>
            <a:pPr algn="just"/>
            <a:r>
              <a:rPr lang="en-US" sz="2800" dirty="0">
                <a:latin typeface="Garamond" panose="02020404030301010803" pitchFamily="18" charset="0"/>
              </a:rPr>
              <a:t>The Aconcagua basin in Central Chile, located just north of the capital city of Santiago, is an arid region dominated by the Andes Mountains and heavily dependent on glaciers and seasonal meltwater for water reserves. Due to the orographic nature of precipitation on the basin, rain events occur sporadically in the late autumn and winter months of the year, accounting for 80% of total annual precipitation, while drought conditions prevail in the austral spring and summers. The Mediterranean-type climate supports agricultural practices such as fruit and vegetable farming, which account for 70% of regional water usage. Around the globe, weather intensification and the rising zero-degree isotherm are poised to threaten glacial retreat or complete wastage during the upcoming decades. The Aconcagua basin is especially vulnerable to these changes as a result of its large population, increasing water demands, and reliance on meltwater during the summer months. In response to the concerns articulated by the Chilean Ministry of Agriculture, the research team created a time series of seasonal NDSI from 1988 to 2017 to quantify glacier change using </a:t>
            </a:r>
            <a:r>
              <a:rPr lang="en-US" sz="2800" dirty="0" err="1">
                <a:latin typeface="Garamond" panose="02020404030301010803" pitchFamily="18" charset="0"/>
              </a:rPr>
              <a:t>TerrSet</a:t>
            </a:r>
            <a:r>
              <a:rPr lang="en-US" sz="2800" dirty="0">
                <a:latin typeface="Garamond" panose="02020404030301010803" pitchFamily="18" charset="0"/>
              </a:rPr>
              <a:t> software. The team replicated the time series analysis in near-real time with server-side processing using Google Earth Engine and compared the results of the parallel analyses. Google Earth Engine was also used to build a tool that combines NASA Earth observations with </a:t>
            </a:r>
            <a:r>
              <a:rPr lang="en-US" sz="2800" i="1" dirty="0">
                <a:latin typeface="Garamond" panose="02020404030301010803" pitchFamily="18" charset="0"/>
              </a:rPr>
              <a:t>in situ</a:t>
            </a:r>
            <a:r>
              <a:rPr lang="en-US" sz="2800" dirty="0">
                <a:latin typeface="Garamond" panose="02020404030301010803" pitchFamily="18" charset="0"/>
              </a:rPr>
              <a:t> discharge data for a comprehensive overview of regional factors affecting agriculture. The analysis tools created provide an enhanced understanding of glacial meltwater and agricultural water usage and can be used to supplement the Chilean Ministry of Agriculture’s water resource management decision making</a:t>
            </a:r>
            <a:r>
              <a:rPr lang="en-US" sz="2800" dirty="0" smtClean="0">
                <a:latin typeface="Garamond" panose="02020404030301010803" pitchFamily="18" charset="0"/>
              </a:rPr>
              <a:t>.</a:t>
            </a:r>
            <a:endParaRPr lang="en-US" sz="2800" dirty="0"/>
          </a:p>
        </p:txBody>
      </p:sp>
      <p:sp>
        <p:nvSpPr>
          <p:cNvPr id="90" name="Text Placeholder 16"/>
          <p:cNvSpPr txBox="1">
            <a:spLocks/>
          </p:cNvSpPr>
          <p:nvPr/>
        </p:nvSpPr>
        <p:spPr>
          <a:xfrm>
            <a:off x="13921071" y="5469883"/>
            <a:ext cx="10257489" cy="3805976"/>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buClr>
                <a:srgbClr val="76AADA"/>
              </a:buClr>
              <a:buSzPct val="100000"/>
            </a:pPr>
            <a:r>
              <a:rPr lang="en-US" sz="2800" b="1" dirty="0">
                <a:solidFill>
                  <a:schemeClr val="accent1"/>
                </a:solidFill>
                <a:latin typeface="Garamond" panose="02020404030301010803" pitchFamily="18" charset="0"/>
                <a:ea typeface="Garamond"/>
                <a:cs typeface="Garamond"/>
                <a:sym typeface="Garamond"/>
              </a:rPr>
              <a:t>Create</a:t>
            </a:r>
            <a:r>
              <a:rPr lang="en-US" sz="2800" dirty="0">
                <a:solidFill>
                  <a:srgbClr val="00B0F0"/>
                </a:solidFill>
                <a:latin typeface="Garamond" panose="02020404030301010803" pitchFamily="18" charset="0"/>
                <a:ea typeface="Garamond"/>
                <a:cs typeface="Garamond"/>
                <a:sym typeface="Garamond"/>
              </a:rPr>
              <a:t> </a:t>
            </a:r>
            <a:r>
              <a:rPr lang="en-US" sz="2800" dirty="0">
                <a:latin typeface="Garamond" panose="02020404030301010803" pitchFamily="18" charset="0"/>
                <a:ea typeface="Garamond"/>
                <a:cs typeface="Garamond"/>
                <a:sym typeface="Garamond"/>
              </a:rPr>
              <a:t>a time series of </a:t>
            </a:r>
            <a:r>
              <a:rPr lang="en-US" sz="2800" dirty="0" smtClean="0">
                <a:latin typeface="Garamond" panose="02020404030301010803" pitchFamily="18" charset="0"/>
                <a:ea typeface="Garamond"/>
                <a:cs typeface="Garamond"/>
                <a:sym typeface="Garamond"/>
              </a:rPr>
              <a:t>the study </a:t>
            </a:r>
            <a:r>
              <a:rPr lang="en-US" sz="2800" dirty="0">
                <a:latin typeface="Garamond" panose="02020404030301010803" pitchFamily="18" charset="0"/>
                <a:ea typeface="Garamond"/>
                <a:cs typeface="Garamond"/>
                <a:sym typeface="Garamond"/>
              </a:rPr>
              <a:t>area from 1988 to </a:t>
            </a:r>
            <a:r>
              <a:rPr lang="en-US" sz="2800" dirty="0" smtClean="0">
                <a:latin typeface="Garamond" panose="02020404030301010803" pitchFamily="18" charset="0"/>
                <a:ea typeface="Garamond"/>
                <a:cs typeface="Garamond"/>
                <a:sym typeface="Garamond"/>
              </a:rPr>
              <a:t>2017, </a:t>
            </a:r>
            <a:r>
              <a:rPr lang="en-US" sz="2800" dirty="0">
                <a:latin typeface="Garamond" panose="02020404030301010803" pitchFamily="18" charset="0"/>
                <a:ea typeface="Garamond"/>
                <a:cs typeface="Garamond"/>
                <a:sym typeface="Garamond"/>
              </a:rPr>
              <a:t>highlighting statistically significant seasonal accumulation or ablation trends in local glaciers</a:t>
            </a:r>
          </a:p>
          <a:p>
            <a:pPr>
              <a:buClr>
                <a:srgbClr val="76AADA"/>
              </a:buClr>
              <a:buSzPct val="100000"/>
            </a:pPr>
            <a:r>
              <a:rPr lang="en-US" sz="2800" b="1" dirty="0" smtClean="0">
                <a:solidFill>
                  <a:schemeClr val="accent1"/>
                </a:solidFill>
                <a:latin typeface="Garamond" panose="02020404030301010803" pitchFamily="18" charset="0"/>
                <a:ea typeface="Garamond"/>
                <a:cs typeface="Garamond"/>
                <a:sym typeface="Garamond"/>
              </a:rPr>
              <a:t>Classify</a:t>
            </a:r>
            <a:r>
              <a:rPr lang="en-US" sz="2800" dirty="0" smtClean="0">
                <a:latin typeface="Garamond" panose="02020404030301010803" pitchFamily="18" charset="0"/>
                <a:ea typeface="Garamond"/>
                <a:cs typeface="Garamond"/>
                <a:sym typeface="Garamond"/>
              </a:rPr>
              <a:t> Landsat Imagery using Google Earth Engine and quantify glacial extent on a pixel-to-pixel </a:t>
            </a:r>
            <a:r>
              <a:rPr lang="en-US" sz="2800" dirty="0" smtClean="0">
                <a:latin typeface="Garamond" panose="02020404030301010803" pitchFamily="18" charset="0"/>
                <a:ea typeface="Garamond"/>
                <a:cs typeface="Garamond"/>
                <a:sym typeface="Garamond"/>
              </a:rPr>
              <a:t>basis</a:t>
            </a:r>
            <a:endParaRPr lang="en-US" sz="2800" dirty="0">
              <a:latin typeface="Garamond" panose="02020404030301010803" pitchFamily="18" charset="0"/>
              <a:ea typeface="Garamond"/>
              <a:cs typeface="Garamond"/>
              <a:sym typeface="Garamond"/>
            </a:endParaRPr>
          </a:p>
          <a:p>
            <a:pPr>
              <a:buClr>
                <a:srgbClr val="76AADA"/>
              </a:buClr>
              <a:buSzPct val="100000"/>
            </a:pPr>
            <a:r>
              <a:rPr lang="en-US" sz="2800" b="1" dirty="0" smtClean="0">
                <a:solidFill>
                  <a:schemeClr val="accent1"/>
                </a:solidFill>
                <a:latin typeface="Garamond" panose="02020404030301010803" pitchFamily="18" charset="0"/>
                <a:ea typeface="Garamond"/>
                <a:cs typeface="Garamond"/>
                <a:sym typeface="Garamond"/>
              </a:rPr>
              <a:t>Correlate </a:t>
            </a:r>
            <a:r>
              <a:rPr lang="en-US" sz="2800" i="1" dirty="0" smtClean="0">
                <a:latin typeface="Garamond" panose="02020404030301010803" pitchFamily="18" charset="0"/>
                <a:ea typeface="Garamond"/>
                <a:cs typeface="Garamond"/>
                <a:sym typeface="Garamond"/>
              </a:rPr>
              <a:t>in situ </a:t>
            </a:r>
            <a:r>
              <a:rPr lang="en-US" sz="2800" dirty="0" smtClean="0">
                <a:latin typeface="Garamond" panose="02020404030301010803" pitchFamily="18" charset="0"/>
                <a:ea typeface="Garamond"/>
                <a:cs typeface="Garamond"/>
                <a:sym typeface="Garamond"/>
              </a:rPr>
              <a:t>river discharge stations in our study area with NASA Earth observations such as snow water equivalent, precipitation, and surface temperature</a:t>
            </a:r>
            <a:endParaRPr lang="en-US" sz="2800" i="1" dirty="0">
              <a:solidFill>
                <a:schemeClr val="dk1"/>
              </a:solidFill>
              <a:latin typeface="Garamond" panose="02020404030301010803" pitchFamily="18" charset="0"/>
              <a:ea typeface="Garamond"/>
              <a:cs typeface="Garamond"/>
              <a:sym typeface="Garamond"/>
            </a:endParaRPr>
          </a:p>
        </p:txBody>
      </p:sp>
      <p:sp>
        <p:nvSpPr>
          <p:cNvPr id="91" name="Shape 37"/>
          <p:cNvSpPr txBox="1"/>
          <p:nvPr/>
        </p:nvSpPr>
        <p:spPr>
          <a:xfrm>
            <a:off x="992122" y="34142184"/>
            <a:ext cx="2062802" cy="1247893"/>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400" b="0" u="none" dirty="0">
                <a:solidFill>
                  <a:schemeClr val="dk1"/>
                </a:solidFill>
                <a:latin typeface="Garamond"/>
                <a:ea typeface="Garamond"/>
                <a:cs typeface="Garamond"/>
                <a:sym typeface="Garamond"/>
              </a:rPr>
              <a:t>Mariana Webb</a:t>
            </a:r>
          </a:p>
          <a:p>
            <a:pPr marL="0" marR="0" lvl="0" indent="0" algn="ctr" rtl="0">
              <a:lnSpc>
                <a:spcPct val="100000"/>
              </a:lnSpc>
              <a:spcBef>
                <a:spcPts val="0"/>
              </a:spcBef>
              <a:buClr>
                <a:schemeClr val="dk1"/>
              </a:buClr>
              <a:buSzPct val="25000"/>
              <a:buFont typeface="Arial"/>
              <a:buNone/>
            </a:pPr>
            <a:r>
              <a:rPr lang="en-US" sz="2400" dirty="0" smtClean="0">
                <a:solidFill>
                  <a:schemeClr val="dk1"/>
                </a:solidFill>
                <a:latin typeface="Garamond"/>
                <a:ea typeface="Garamond"/>
                <a:cs typeface="Garamond"/>
                <a:sym typeface="Garamond"/>
              </a:rPr>
              <a:t>(POC)</a:t>
            </a:r>
            <a:endParaRPr lang="en-US" sz="2400" dirty="0">
              <a:solidFill>
                <a:schemeClr val="dk1"/>
              </a:solidFill>
              <a:latin typeface="Garamond"/>
              <a:ea typeface="Garamond"/>
              <a:cs typeface="Garamond"/>
              <a:sym typeface="Garamond"/>
            </a:endParaRPr>
          </a:p>
        </p:txBody>
      </p:sp>
      <p:sp>
        <p:nvSpPr>
          <p:cNvPr id="92" name="Shape 38"/>
          <p:cNvSpPr txBox="1"/>
          <p:nvPr/>
        </p:nvSpPr>
        <p:spPr>
          <a:xfrm>
            <a:off x="3456660" y="34142116"/>
            <a:ext cx="2057403" cy="12480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buClr>
                <a:schemeClr val="dk1"/>
              </a:buClr>
              <a:buSzPct val="25000"/>
              <a:buFont typeface="Arial"/>
              <a:buNone/>
            </a:pPr>
            <a:r>
              <a:rPr lang="en-US" sz="2400" b="0" u="none" dirty="0">
                <a:solidFill>
                  <a:schemeClr val="dk1"/>
                </a:solidFill>
                <a:latin typeface="Garamond"/>
                <a:ea typeface="Garamond"/>
                <a:cs typeface="Garamond"/>
                <a:sym typeface="Garamond"/>
              </a:rPr>
              <a:t>Billy </a:t>
            </a:r>
            <a:r>
              <a:rPr lang="en-US" sz="2400" b="0" u="none" dirty="0" err="1" smtClean="0">
                <a:solidFill>
                  <a:schemeClr val="dk1"/>
                </a:solidFill>
                <a:latin typeface="Garamond"/>
                <a:ea typeface="Garamond"/>
                <a:cs typeface="Garamond"/>
                <a:sym typeface="Garamond"/>
              </a:rPr>
              <a:t>Babis</a:t>
            </a:r>
            <a:endParaRPr lang="en-US" sz="2700" b="0" u="none" dirty="0">
              <a:solidFill>
                <a:schemeClr val="dk1"/>
              </a:solidFill>
              <a:latin typeface="Garamond"/>
              <a:ea typeface="Garamond"/>
              <a:cs typeface="Garamond"/>
              <a:sym typeface="Garamond"/>
            </a:endParaRPr>
          </a:p>
        </p:txBody>
      </p:sp>
      <p:sp>
        <p:nvSpPr>
          <p:cNvPr id="93" name="Shape 39"/>
          <p:cNvSpPr txBox="1"/>
          <p:nvPr/>
        </p:nvSpPr>
        <p:spPr>
          <a:xfrm>
            <a:off x="5892800" y="34142184"/>
            <a:ext cx="2057403" cy="1247893"/>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buClr>
                <a:schemeClr val="dk1"/>
              </a:buClr>
              <a:buSzPct val="25000"/>
              <a:buFont typeface="Arial"/>
              <a:buNone/>
            </a:pPr>
            <a:r>
              <a:rPr lang="en-US" sz="2400" b="0" u="none" dirty="0">
                <a:solidFill>
                  <a:schemeClr val="dk1"/>
                </a:solidFill>
                <a:latin typeface="Garamond"/>
                <a:ea typeface="Garamond"/>
                <a:cs typeface="Garamond"/>
                <a:sym typeface="Garamond"/>
              </a:rPr>
              <a:t>Stuart </a:t>
            </a:r>
            <a:r>
              <a:rPr lang="en-US" sz="2400" b="0" u="none" dirty="0" err="1">
                <a:solidFill>
                  <a:schemeClr val="dk1"/>
                </a:solidFill>
                <a:latin typeface="Garamond"/>
                <a:ea typeface="Garamond"/>
                <a:cs typeface="Garamond"/>
                <a:sym typeface="Garamond"/>
              </a:rPr>
              <a:t>DeLand</a:t>
            </a:r>
            <a:endParaRPr lang="en-US" sz="2400" b="0" u="none" dirty="0">
              <a:solidFill>
                <a:schemeClr val="dk1"/>
              </a:solidFill>
              <a:latin typeface="Garamond"/>
              <a:ea typeface="Garamond"/>
              <a:cs typeface="Garamond"/>
              <a:sym typeface="Garamond"/>
            </a:endParaRPr>
          </a:p>
        </p:txBody>
      </p:sp>
      <p:pic>
        <p:nvPicPr>
          <p:cNvPr id="94" name="Shape 40"/>
          <p:cNvPicPr preferRelativeResize="0"/>
          <p:nvPr/>
        </p:nvPicPr>
        <p:blipFill rotWithShape="1">
          <a:blip r:embed="rId17">
            <a:alphaModFix/>
          </a:blip>
          <a:srcRect/>
          <a:stretch/>
        </p:blipFill>
        <p:spPr>
          <a:xfrm>
            <a:off x="3456660" y="31844547"/>
            <a:ext cx="2057403" cy="2081787"/>
          </a:xfrm>
          <a:prstGeom prst="rect">
            <a:avLst/>
          </a:prstGeom>
          <a:noFill/>
          <a:ln>
            <a:noFill/>
          </a:ln>
        </p:spPr>
      </p:pic>
      <p:pic>
        <p:nvPicPr>
          <p:cNvPr id="95" name="Shape 41"/>
          <p:cNvPicPr preferRelativeResize="0"/>
          <p:nvPr/>
        </p:nvPicPr>
        <p:blipFill rotWithShape="1">
          <a:blip r:embed="rId17">
            <a:alphaModFix/>
          </a:blip>
          <a:srcRect/>
          <a:stretch/>
        </p:blipFill>
        <p:spPr>
          <a:xfrm>
            <a:off x="5892800" y="31835812"/>
            <a:ext cx="2057403" cy="2081787"/>
          </a:xfrm>
          <a:prstGeom prst="rect">
            <a:avLst/>
          </a:prstGeom>
          <a:noFill/>
          <a:ln>
            <a:noFill/>
          </a:ln>
        </p:spPr>
      </p:pic>
      <p:pic>
        <p:nvPicPr>
          <p:cNvPr id="96" name="Shape 42"/>
          <p:cNvPicPr preferRelativeResize="0"/>
          <p:nvPr/>
        </p:nvPicPr>
        <p:blipFill rotWithShape="1">
          <a:blip r:embed="rId17">
            <a:alphaModFix/>
          </a:blip>
          <a:srcRect/>
          <a:stretch/>
        </p:blipFill>
        <p:spPr>
          <a:xfrm>
            <a:off x="997521" y="31844547"/>
            <a:ext cx="2057403" cy="2081787"/>
          </a:xfrm>
          <a:prstGeom prst="rect">
            <a:avLst/>
          </a:prstGeom>
          <a:noFill/>
          <a:ln>
            <a:noFill/>
          </a:ln>
        </p:spPr>
      </p:pic>
      <p:pic>
        <p:nvPicPr>
          <p:cNvPr id="99" name="Picture 98"/>
          <p:cNvPicPr>
            <a:picLocks noChangeAspect="1"/>
          </p:cNvPicPr>
          <p:nvPr/>
        </p:nvPicPr>
        <p:blipFill rotWithShape="1">
          <a:blip r:embed="rId18" cstate="print">
            <a:extLst>
              <a:ext uri="{28A0092B-C50C-407E-A947-70E740481C1C}">
                <a14:useLocalDpi xmlns:a14="http://schemas.microsoft.com/office/drawing/2010/main" val="0"/>
              </a:ext>
            </a:extLst>
          </a:blip>
          <a:srcRect l="21346" t="34237" r="22011" b="28140"/>
          <a:stretch/>
        </p:blipFill>
        <p:spPr>
          <a:xfrm rot="21182080">
            <a:off x="1157542" y="32016760"/>
            <a:ext cx="1737360" cy="1737360"/>
          </a:xfrm>
          <a:prstGeom prst="ellipse">
            <a:avLst/>
          </a:prstGeom>
        </p:spPr>
      </p:pic>
      <p:pic>
        <p:nvPicPr>
          <p:cNvPr id="100" name="Picture 99"/>
          <p:cNvPicPr>
            <a:picLocks noChangeAspect="1"/>
          </p:cNvPicPr>
          <p:nvPr/>
        </p:nvPicPr>
        <p:blipFill rotWithShape="1">
          <a:blip r:embed="rId19" cstate="print">
            <a:extLst>
              <a:ext uri="{BEBA8EAE-BF5A-486C-A8C5-ECC9F3942E4B}">
                <a14:imgProps xmlns:a14="http://schemas.microsoft.com/office/drawing/2010/main">
                  <a14:imgLayer r:embed="rId20">
                    <a14:imgEffect>
                      <a14:colorTemperature colorTemp="6600"/>
                    </a14:imgEffect>
                  </a14:imgLayer>
                </a14:imgProps>
              </a:ext>
              <a:ext uri="{28A0092B-C50C-407E-A947-70E740481C1C}">
                <a14:useLocalDpi xmlns:a14="http://schemas.microsoft.com/office/drawing/2010/main" val="0"/>
              </a:ext>
            </a:extLst>
          </a:blip>
          <a:srcRect l="38779" t="32727" r="33731" b="26913"/>
          <a:stretch/>
        </p:blipFill>
        <p:spPr>
          <a:xfrm>
            <a:off x="3616681" y="32016760"/>
            <a:ext cx="1737360" cy="1737360"/>
          </a:xfrm>
          <a:prstGeom prst="ellipse">
            <a:avLst/>
          </a:prstGeom>
        </p:spPr>
      </p:pic>
      <p:pic>
        <p:nvPicPr>
          <p:cNvPr id="101" name="Picture 100"/>
          <p:cNvPicPr>
            <a:picLocks noChangeAspect="1"/>
          </p:cNvPicPr>
          <p:nvPr/>
        </p:nvPicPr>
        <p:blipFill rotWithShape="1">
          <a:blip r:embed="rId21" cstate="print">
            <a:extLst>
              <a:ext uri="{28A0092B-C50C-407E-A947-70E740481C1C}">
                <a14:useLocalDpi xmlns:a14="http://schemas.microsoft.com/office/drawing/2010/main" val="0"/>
              </a:ext>
            </a:extLst>
          </a:blip>
          <a:srcRect l="26157" t="35594" r="22180" b="29946"/>
          <a:stretch/>
        </p:blipFill>
        <p:spPr>
          <a:xfrm rot="21198514">
            <a:off x="6052821" y="32008025"/>
            <a:ext cx="1737361" cy="1737360"/>
          </a:xfrm>
          <a:prstGeom prst="ellipse">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4289</TotalTime>
  <Words>780</Words>
  <Application>Microsoft Office PowerPoint</Application>
  <PresentationFormat>Custom</PresentationFormat>
  <Paragraphs>58</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Century Gothic</vt:lpstr>
      <vt:lpstr>Arial</vt:lpstr>
      <vt:lpstr>Webdings</vt:lpstr>
      <vt:lpstr>Garamond</vt:lpstr>
      <vt:lpstr>Office Theme</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Webb, Mariana J. (ARC-SGE)[SSAI DEVELOP]</dc:creator>
  <cp:lastModifiedBy>Miller, Tiffani N. (LARC-E3)[SSAI DEVELOP]</cp:lastModifiedBy>
  <cp:revision>70</cp:revision>
  <cp:lastPrinted>2017-07-19T20:36:33Z</cp:lastPrinted>
  <dcterms:modified xsi:type="dcterms:W3CDTF">2017-08-23T15:17:00Z</dcterms:modified>
</cp:coreProperties>
</file>