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3" r:id="rId2"/>
    <p:sldMasterId id="2147483743" r:id="rId3"/>
    <p:sldMasterId id="2147483753" r:id="rId4"/>
  </p:sldMasterIdLst>
  <p:notesMasterIdLst>
    <p:notesMasterId r:id="rId28"/>
  </p:notesMasterIdLst>
  <p:handoutMasterIdLst>
    <p:handoutMasterId r:id="rId29"/>
  </p:handoutMasterIdLst>
  <p:sldIdLst>
    <p:sldId id="275" r:id="rId5"/>
    <p:sldId id="302" r:id="rId6"/>
    <p:sldId id="337" r:id="rId7"/>
    <p:sldId id="336" r:id="rId8"/>
    <p:sldId id="279" r:id="rId9"/>
    <p:sldId id="326" r:id="rId10"/>
    <p:sldId id="329" r:id="rId11"/>
    <p:sldId id="304" r:id="rId12"/>
    <p:sldId id="327" r:id="rId13"/>
    <p:sldId id="342" r:id="rId14"/>
    <p:sldId id="340" r:id="rId15"/>
    <p:sldId id="341" r:id="rId16"/>
    <p:sldId id="352" r:id="rId17"/>
    <p:sldId id="344" r:id="rId18"/>
    <p:sldId id="346" r:id="rId19"/>
    <p:sldId id="347" r:id="rId20"/>
    <p:sldId id="348" r:id="rId21"/>
    <p:sldId id="349" r:id="rId22"/>
    <p:sldId id="322" r:id="rId23"/>
    <p:sldId id="353" r:id="rId24"/>
    <p:sldId id="354" r:id="rId25"/>
    <p:sldId id="321" r:id="rId26"/>
    <p:sldId id="335"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guide id="3" pos="497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brey Hilte" initials="AH" lastIdx="10" clrIdx="0">
    <p:extLst/>
  </p:cmAuthor>
  <p:cmAuthor id="2" name="Michael Brooke" initials="MB" lastIdx="9" clrIdx="1">
    <p:extLst/>
  </p:cmAuthor>
  <p:cmAuthor id="3" name="Avery, Ryan B. (LARC-E3)[SSAI DEVELOP]" initials="ARB(D" lastIdx="6" clrIdx="2">
    <p:extLst/>
  </p:cmAuthor>
  <p:cmAuthor id="4" name="Amanda Clayton" initials="AC" lastIdx="1" clrIdx="3">
    <p:extLst/>
  </p:cmAuthor>
  <p:cmAuthor id="5" name="Miller, Tiffani N. (LARC-E3)[SSAI DEVELOP]" initials="MTN(D" lastIdx="5"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73A9DB"/>
    <a:srgbClr val="43BEB9"/>
    <a:srgbClr val="000000"/>
    <a:srgbClr val="FDFDFD"/>
    <a:srgbClr val="002673"/>
    <a:srgbClr val="08F4F1"/>
    <a:srgbClr val="FFFF73"/>
    <a:srgbClr val="FFFFBF"/>
    <a:srgbClr val="D93A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98" autoAdjust="0"/>
    <p:restoredTop sz="49827" autoAdjust="0"/>
  </p:normalViewPr>
  <p:slideViewPr>
    <p:cSldViewPr snapToGrid="0">
      <p:cViewPr varScale="1">
        <p:scale>
          <a:sx n="51" d="100"/>
          <a:sy n="51" d="100"/>
        </p:scale>
        <p:origin x="252" y="66"/>
      </p:cViewPr>
      <p:guideLst>
        <p:guide orient="horz"/>
        <p:guide pos="4944"/>
        <p:guide pos="4976"/>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sz="2000" dirty="0" smtClean="0">
                <a:latin typeface="Century Gothic" panose="020B0502020202020204" pitchFamily="34" charset="0"/>
              </a:rPr>
              <a:t>Winter Precipitation</a:t>
            </a:r>
            <a:endParaRPr lang="en-US" sz="2000" dirty="0">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0.12502852226607067"/>
          <c:y val="0.2629166666666668"/>
          <c:w val="0.75634378838037164"/>
          <c:h val="0.57319480898221054"/>
        </c:manualLayout>
      </c:layout>
      <c:barChart>
        <c:barDir val="col"/>
        <c:grouping val="clustered"/>
        <c:varyColors val="0"/>
        <c:ser>
          <c:idx val="0"/>
          <c:order val="0"/>
          <c:spPr>
            <a:solidFill>
              <a:srgbClr val="767171"/>
            </a:solidFill>
            <a:ln>
              <a:noFill/>
            </a:ln>
            <a:effectLst/>
          </c:spPr>
          <c:invertIfNegative val="0"/>
          <c:dLbls>
            <c:delete val="1"/>
          </c:dLbls>
          <c:trendline>
            <c:spPr>
              <a:ln w="34925" cap="rnd">
                <a:solidFill>
                  <a:srgbClr val="C00000"/>
                </a:solidFill>
                <a:round/>
              </a:ln>
              <a:effectLst/>
            </c:spPr>
            <c:trendlineType val="linear"/>
            <c:dispRSqr val="0"/>
            <c:dispEq val="0"/>
          </c:trendline>
          <c:cat>
            <c:numRef>
              <c:f>glacier!$I$2:$I$38</c:f>
              <c:numCache>
                <c:formatCode>General</c:formatCode>
                <c:ptCount val="37"/>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numCache>
            </c:numRef>
          </c:cat>
          <c:val>
            <c:numRef>
              <c:f>glacier!$J$2:$J$38</c:f>
              <c:numCache>
                <c:formatCode>General</c:formatCode>
                <c:ptCount val="37"/>
                <c:pt idx="0">
                  <c:v>4.4160000000000004</c:v>
                </c:pt>
                <c:pt idx="1">
                  <c:v>4.8769999999999998</c:v>
                </c:pt>
                <c:pt idx="2">
                  <c:v>5.9889999999999999</c:v>
                </c:pt>
                <c:pt idx="3">
                  <c:v>4.9509999999999996</c:v>
                </c:pt>
                <c:pt idx="4">
                  <c:v>4.383</c:v>
                </c:pt>
                <c:pt idx="5">
                  <c:v>3.9949999999999997</c:v>
                </c:pt>
                <c:pt idx="6">
                  <c:v>4.5199999999999996</c:v>
                </c:pt>
                <c:pt idx="7">
                  <c:v>4.234</c:v>
                </c:pt>
                <c:pt idx="8">
                  <c:v>4.0369999999999999</c:v>
                </c:pt>
                <c:pt idx="9">
                  <c:v>5.0679999999999987</c:v>
                </c:pt>
                <c:pt idx="10">
                  <c:v>6.73</c:v>
                </c:pt>
                <c:pt idx="11">
                  <c:v>6.121999999999999</c:v>
                </c:pt>
                <c:pt idx="12">
                  <c:v>3.9389999999999996</c:v>
                </c:pt>
                <c:pt idx="13">
                  <c:v>3.8649999999999998</c:v>
                </c:pt>
                <c:pt idx="14">
                  <c:v>4.4950000000000001</c:v>
                </c:pt>
                <c:pt idx="15">
                  <c:v>4.8319999999999999</c:v>
                </c:pt>
                <c:pt idx="16">
                  <c:v>6.4180000000000001</c:v>
                </c:pt>
                <c:pt idx="17">
                  <c:v>6.984</c:v>
                </c:pt>
                <c:pt idx="18">
                  <c:v>3.6659999999999999</c:v>
                </c:pt>
                <c:pt idx="19">
                  <c:v>6.4589999999999996</c:v>
                </c:pt>
                <c:pt idx="20">
                  <c:v>5.4329999999999998</c:v>
                </c:pt>
                <c:pt idx="21">
                  <c:v>2.7170000000000001</c:v>
                </c:pt>
                <c:pt idx="22">
                  <c:v>5.4859999999999998</c:v>
                </c:pt>
                <c:pt idx="23">
                  <c:v>4.9310000000000009</c:v>
                </c:pt>
                <c:pt idx="24">
                  <c:v>4.464999999999999</c:v>
                </c:pt>
                <c:pt idx="25">
                  <c:v>3.9989999999999997</c:v>
                </c:pt>
                <c:pt idx="26">
                  <c:v>5.1679999999999993</c:v>
                </c:pt>
                <c:pt idx="27">
                  <c:v>5.891</c:v>
                </c:pt>
                <c:pt idx="28">
                  <c:v>5.1189999999999989</c:v>
                </c:pt>
                <c:pt idx="29">
                  <c:v>4.528999999999999</c:v>
                </c:pt>
                <c:pt idx="30">
                  <c:v>2.9619999999999997</c:v>
                </c:pt>
                <c:pt idx="31">
                  <c:v>6.79</c:v>
                </c:pt>
                <c:pt idx="32">
                  <c:v>6.0330000000000004</c:v>
                </c:pt>
                <c:pt idx="33">
                  <c:v>5.6979999999999995</c:v>
                </c:pt>
                <c:pt idx="34">
                  <c:v>6.471000000000001</c:v>
                </c:pt>
                <c:pt idx="35">
                  <c:v>5.8019999999999996</c:v>
                </c:pt>
                <c:pt idx="36">
                  <c:v>5.4340000000000002</c:v>
                </c:pt>
              </c:numCache>
            </c:numRef>
          </c:val>
        </c:ser>
        <c:dLbls>
          <c:showLegendKey val="0"/>
          <c:showVal val="1"/>
          <c:showCatName val="0"/>
          <c:showSerName val="0"/>
          <c:showPercent val="0"/>
          <c:showBubbleSize val="0"/>
        </c:dLbls>
        <c:gapWidth val="100"/>
        <c:overlap val="-20"/>
        <c:axId val="562635408"/>
        <c:axId val="562635800"/>
      </c:barChart>
      <c:dateAx>
        <c:axId val="562635408"/>
        <c:scaling>
          <c:orientation val="minMax"/>
        </c:scaling>
        <c:delete val="0"/>
        <c:axPos val="b"/>
        <c:numFmt formatCode="General" sourceLinked="1"/>
        <c:majorTickMark val="out"/>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600" b="0" i="0" u="none" strike="noStrike" kern="1200" cap="all" spc="150" normalizeH="0" baseline="0">
                <a:solidFill>
                  <a:schemeClr val="lt1"/>
                </a:solidFill>
                <a:latin typeface="Century Gothic" panose="020B0502020202020204" pitchFamily="34" charset="0"/>
                <a:ea typeface="+mn-ea"/>
                <a:cs typeface="+mn-cs"/>
              </a:defRPr>
            </a:pPr>
            <a:endParaRPr lang="en-US"/>
          </a:p>
        </c:txPr>
        <c:crossAx val="562635800"/>
        <c:crosses val="autoZero"/>
        <c:auto val="0"/>
        <c:lblOffset val="100"/>
        <c:baseTimeUnit val="days"/>
      </c:dateAx>
      <c:valAx>
        <c:axId val="562635800"/>
        <c:scaling>
          <c:orientation val="minMax"/>
          <c:min val="0"/>
        </c:scaling>
        <c:delete val="0"/>
        <c:axPos val="l"/>
        <c:majorGridlines>
          <c:spPr>
            <a:ln w="9525" cap="flat" cmpd="sng" algn="ctr">
              <a:solidFill>
                <a:schemeClr val="lt1">
                  <a:alpha val="2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lt1"/>
                    </a:solidFill>
                    <a:latin typeface="Century Gothic" panose="020B0502020202020204" pitchFamily="34" charset="0"/>
                    <a:ea typeface="+mn-ea"/>
                    <a:cs typeface="+mn-cs"/>
                  </a:defRPr>
                </a:pPr>
                <a:r>
                  <a:rPr lang="en-US" sz="1600" dirty="0" smtClean="0"/>
                  <a:t>mm/day</a:t>
                </a:r>
                <a:endParaRPr lang="en-US" sz="1600" dirty="0"/>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lt1"/>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a:solidFill>
              <a:srgbClr val="5B9BD5">
                <a:lumMod val="60000"/>
                <a:lumOff val="40000"/>
              </a:srgbClr>
            </a:solidFill>
          </a:ln>
          <a:effectLst/>
        </c:spPr>
        <c:txPr>
          <a:bodyPr rot="-60000000" spcFirstLastPara="1" vertOverflow="ellipsis" vert="horz" wrap="square" anchor="ctr" anchorCtr="1"/>
          <a:lstStyle/>
          <a:p>
            <a:pPr>
              <a:defRPr sz="1600" b="0" i="0" u="none" strike="noStrike" kern="1200" baseline="0">
                <a:solidFill>
                  <a:schemeClr val="lt1"/>
                </a:solidFill>
                <a:latin typeface="Century Gothic" panose="020B0502020202020204" pitchFamily="34" charset="0"/>
                <a:ea typeface="+mn-ea"/>
                <a:cs typeface="+mn-cs"/>
              </a:defRPr>
            </a:pPr>
            <a:endParaRPr lang="en-US"/>
          </a:p>
        </c:txPr>
        <c:crossAx val="562635408"/>
        <c:crossesAt val="1979"/>
        <c:crossBetween val="between"/>
      </c:valAx>
      <c:spPr>
        <a:solidFill>
          <a:srgbClr val="FFC000">
            <a:lumMod val="60000"/>
            <a:lumOff val="40000"/>
          </a:srgbClr>
        </a:solidFill>
        <a:ln>
          <a:noFill/>
        </a:ln>
        <a:effectLst/>
      </c:spPr>
    </c:plotArea>
    <c:plotVisOnly val="1"/>
    <c:dispBlanksAs val="gap"/>
    <c:showDLblsOverMax val="0"/>
  </c:chart>
  <c:spPr>
    <a:solidFill>
      <a:srgbClr val="5B9BD5">
        <a:lumMod val="50000"/>
      </a:srgbClr>
    </a:solidFill>
    <a:ln w="9525" cap="flat" cmpd="sng" algn="ctr">
      <a:solidFill>
        <a:schemeClr val="accent1"/>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sz="2000" dirty="0" smtClean="0">
                <a:latin typeface="Century Gothic" panose="020B0502020202020204" pitchFamily="34" charset="0"/>
              </a:rPr>
              <a:t>Melting-Month </a:t>
            </a:r>
            <a:r>
              <a:rPr lang="en-US" sz="2000" dirty="0">
                <a:latin typeface="Century Gothic" panose="020B0502020202020204" pitchFamily="34" charset="0"/>
              </a:rPr>
              <a:t>Temperatures</a:t>
            </a:r>
          </a:p>
        </c:rich>
      </c:tx>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0.12502852226607067"/>
          <c:y val="0.2629166666666668"/>
          <c:w val="0.75634378838037164"/>
          <c:h val="0.57319480898221054"/>
        </c:manualLayout>
      </c:layout>
      <c:barChart>
        <c:barDir val="col"/>
        <c:grouping val="clustered"/>
        <c:varyColors val="0"/>
        <c:ser>
          <c:idx val="0"/>
          <c:order val="0"/>
          <c:tx>
            <c:strRef>
              <c:f>glacier!$E$1</c:f>
              <c:strCache>
                <c:ptCount val="1"/>
                <c:pt idx="0">
                  <c:v>tmmx C</c:v>
                </c:pt>
              </c:strCache>
            </c:strRef>
          </c:tx>
          <c:spPr>
            <a:solidFill>
              <a:srgbClr val="767171"/>
            </a:solidFill>
            <a:ln>
              <a:noFill/>
            </a:ln>
            <a:effectLst/>
          </c:spPr>
          <c:invertIfNegative val="0"/>
          <c:dLbls>
            <c:delete val="1"/>
          </c:dLbls>
          <c:trendline>
            <c:spPr>
              <a:ln w="34925" cap="rnd">
                <a:solidFill>
                  <a:srgbClr val="C00000"/>
                </a:solidFill>
                <a:round/>
              </a:ln>
              <a:effectLst/>
            </c:spPr>
            <c:trendlineType val="linear"/>
            <c:dispRSqr val="0"/>
            <c:dispEq val="0"/>
          </c:trendline>
          <c:cat>
            <c:numRef>
              <c:f>glacier!$D$2:$D$38</c:f>
              <c:numCache>
                <c:formatCode>General</c:formatCode>
                <c:ptCount val="37"/>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numCache>
            </c:numRef>
          </c:cat>
          <c:val>
            <c:numRef>
              <c:f>glacier!$E$2:$E$38</c:f>
              <c:numCache>
                <c:formatCode>General</c:formatCode>
                <c:ptCount val="37"/>
                <c:pt idx="0">
                  <c:v>16.127999999999989</c:v>
                </c:pt>
                <c:pt idx="1">
                  <c:v>14.903999999999998</c:v>
                </c:pt>
                <c:pt idx="2">
                  <c:v>15.076000000000022</c:v>
                </c:pt>
                <c:pt idx="3">
                  <c:v>14.26400000000001</c:v>
                </c:pt>
                <c:pt idx="4">
                  <c:v>14.96600000000001</c:v>
                </c:pt>
                <c:pt idx="5">
                  <c:v>14.892999999999974</c:v>
                </c:pt>
                <c:pt idx="6">
                  <c:v>15.305000000000009</c:v>
                </c:pt>
                <c:pt idx="7">
                  <c:v>14.990000000000009</c:v>
                </c:pt>
                <c:pt idx="8">
                  <c:v>16.653999999999996</c:v>
                </c:pt>
                <c:pt idx="9">
                  <c:v>16.91500000000002</c:v>
                </c:pt>
                <c:pt idx="10">
                  <c:v>15.262</c:v>
                </c:pt>
                <c:pt idx="11">
                  <c:v>16.149999999999977</c:v>
                </c:pt>
                <c:pt idx="12">
                  <c:v>15.499000000000024</c:v>
                </c:pt>
                <c:pt idx="13">
                  <c:v>15.51400000000001</c:v>
                </c:pt>
                <c:pt idx="14">
                  <c:v>13.680000000000007</c:v>
                </c:pt>
                <c:pt idx="15">
                  <c:v>17.326000000000025</c:v>
                </c:pt>
                <c:pt idx="16">
                  <c:v>14.461000000000015</c:v>
                </c:pt>
                <c:pt idx="17">
                  <c:v>14.774000000000001</c:v>
                </c:pt>
                <c:pt idx="18">
                  <c:v>14.834000000000003</c:v>
                </c:pt>
                <c:pt idx="19">
                  <c:v>17.182000000000016</c:v>
                </c:pt>
                <c:pt idx="20">
                  <c:v>14.408000000000015</c:v>
                </c:pt>
                <c:pt idx="21">
                  <c:v>15.565000000000001</c:v>
                </c:pt>
                <c:pt idx="22">
                  <c:v>16.192999999999984</c:v>
                </c:pt>
                <c:pt idx="23">
                  <c:v>14.430000000000007</c:v>
                </c:pt>
                <c:pt idx="24">
                  <c:v>16.593000000000018</c:v>
                </c:pt>
                <c:pt idx="25">
                  <c:v>14.918000000000005</c:v>
                </c:pt>
                <c:pt idx="26">
                  <c:v>15.069999999999997</c:v>
                </c:pt>
                <c:pt idx="27">
                  <c:v>17.108000000000004</c:v>
                </c:pt>
                <c:pt idx="28">
                  <c:v>16.954999999999984</c:v>
                </c:pt>
                <c:pt idx="29">
                  <c:v>15.076000000000022</c:v>
                </c:pt>
                <c:pt idx="30">
                  <c:v>16.240000000000009</c:v>
                </c:pt>
                <c:pt idx="31">
                  <c:v>14.004999999999997</c:v>
                </c:pt>
                <c:pt idx="32">
                  <c:v>15.322000000000005</c:v>
                </c:pt>
                <c:pt idx="33">
                  <c:v>16.690999999999974</c:v>
                </c:pt>
                <c:pt idx="34">
                  <c:v>16.454000000000008</c:v>
                </c:pt>
                <c:pt idx="35">
                  <c:v>15.593999999999996</c:v>
                </c:pt>
                <c:pt idx="36">
                  <c:v>16.899999999999977</c:v>
                </c:pt>
              </c:numCache>
            </c:numRef>
          </c:val>
        </c:ser>
        <c:dLbls>
          <c:showLegendKey val="0"/>
          <c:showVal val="1"/>
          <c:showCatName val="0"/>
          <c:showSerName val="0"/>
          <c:showPercent val="0"/>
          <c:showBubbleSize val="0"/>
        </c:dLbls>
        <c:gapWidth val="100"/>
        <c:overlap val="-20"/>
        <c:axId val="630454168"/>
        <c:axId val="630454560"/>
      </c:barChart>
      <c:dateAx>
        <c:axId val="630454168"/>
        <c:scaling>
          <c:orientation val="minMax"/>
        </c:scaling>
        <c:delete val="0"/>
        <c:axPos val="b"/>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600" b="0" i="0" u="none" strike="noStrike" kern="1200" cap="all" spc="150" normalizeH="0" baseline="0">
                <a:solidFill>
                  <a:schemeClr val="lt1"/>
                </a:solidFill>
                <a:latin typeface="Century Gothic" panose="020B0502020202020204" pitchFamily="34" charset="0"/>
                <a:ea typeface="+mn-ea"/>
                <a:cs typeface="+mn-cs"/>
              </a:defRPr>
            </a:pPr>
            <a:endParaRPr lang="en-US"/>
          </a:p>
        </c:txPr>
        <c:crossAx val="630454560"/>
        <c:crosses val="autoZero"/>
        <c:auto val="0"/>
        <c:lblOffset val="100"/>
        <c:baseTimeUnit val="days"/>
      </c:dateAx>
      <c:valAx>
        <c:axId val="630454560"/>
        <c:scaling>
          <c:orientation val="minMax"/>
          <c:max val="20"/>
          <c:min val="12"/>
        </c:scaling>
        <c:delete val="0"/>
        <c:axPos val="l"/>
        <c:majorGridlines>
          <c:spPr>
            <a:ln w="9525" cap="flat" cmpd="sng" algn="ctr">
              <a:solidFill>
                <a:schemeClr val="lt1">
                  <a:alpha val="25000"/>
                </a:schemeClr>
              </a:solidFill>
              <a:round/>
            </a:ln>
            <a:effectLst/>
          </c:spPr>
        </c:majorGridlines>
        <c:title>
          <c:tx>
            <c:rich>
              <a:bodyPr rot="0" spcFirstLastPara="1" vertOverflow="ellipsis" wrap="square" anchor="ctr" anchorCtr="1"/>
              <a:lstStyle/>
              <a:p>
                <a:pPr>
                  <a:defRPr sz="900" b="1" i="0" u="none" strike="noStrike" kern="1200" baseline="0">
                    <a:solidFill>
                      <a:schemeClr val="lt1"/>
                    </a:solidFill>
                    <a:latin typeface="Century Gothic" panose="020B0502020202020204" pitchFamily="34" charset="0"/>
                    <a:ea typeface="+mn-ea"/>
                    <a:cs typeface="+mn-cs"/>
                  </a:defRPr>
                </a:pPr>
                <a:r>
                  <a:rPr lang="en-US" sz="1600" dirty="0">
                    <a:latin typeface="Century Gothic" panose="020B0502020202020204" pitchFamily="34" charset="0"/>
                  </a:rPr>
                  <a:t>°C</a:t>
                </a:r>
              </a:p>
            </c:rich>
          </c:tx>
          <c:layout/>
          <c:overlay val="0"/>
          <c:spPr>
            <a:noFill/>
            <a:ln>
              <a:noFill/>
            </a:ln>
            <a:effectLst/>
          </c:spPr>
          <c:txPr>
            <a:bodyPr rot="0" spcFirstLastPara="1" vertOverflow="ellipsis" wrap="square" anchor="ctr" anchorCtr="1"/>
            <a:lstStyle/>
            <a:p>
              <a:pPr>
                <a:defRPr sz="900" b="1" i="0" u="none" strike="noStrike" kern="1200" baseline="0">
                  <a:solidFill>
                    <a:schemeClr val="lt1"/>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a:solidFill>
              <a:schemeClr val="accent1">
                <a:lumMod val="60000"/>
                <a:lumOff val="40000"/>
              </a:schemeClr>
            </a:solidFill>
          </a:ln>
          <a:effectLst/>
        </c:spPr>
        <c:txPr>
          <a:bodyPr rot="-60000000" spcFirstLastPara="1" vertOverflow="ellipsis" vert="horz" wrap="square" anchor="ctr" anchorCtr="1"/>
          <a:lstStyle/>
          <a:p>
            <a:pPr>
              <a:defRPr sz="1600" b="0" i="0" u="none" strike="noStrike" kern="1200" baseline="0">
                <a:solidFill>
                  <a:schemeClr val="lt1"/>
                </a:solidFill>
                <a:latin typeface="Century Gothic" panose="020B0502020202020204" pitchFamily="34" charset="0"/>
                <a:ea typeface="+mn-ea"/>
                <a:cs typeface="+mn-cs"/>
              </a:defRPr>
            </a:pPr>
            <a:endParaRPr lang="en-US"/>
          </a:p>
        </c:txPr>
        <c:crossAx val="630454168"/>
        <c:crosses val="autoZero"/>
        <c:crossBetween val="between"/>
      </c:valAx>
      <c:spPr>
        <a:solidFill>
          <a:schemeClr val="accent4">
            <a:lumMod val="60000"/>
            <a:lumOff val="40000"/>
          </a:schemeClr>
        </a:solidFill>
        <a:ln>
          <a:noFill/>
        </a:ln>
        <a:effectLst/>
      </c:spPr>
    </c:plotArea>
    <c:plotVisOnly val="1"/>
    <c:dispBlanksAs val="gap"/>
    <c:showDLblsOverMax val="0"/>
  </c:chart>
  <c:spPr>
    <a:solidFill>
      <a:schemeClr val="accent1">
        <a:lumMod val="50000"/>
      </a:schemeClr>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cap="all" spc="100" normalizeH="0" baseline="0">
                <a:solidFill>
                  <a:schemeClr val="lt1"/>
                </a:solidFill>
                <a:latin typeface="+mn-lt"/>
                <a:ea typeface="+mn-ea"/>
                <a:cs typeface="+mn-cs"/>
              </a:defRPr>
            </a:pPr>
            <a:r>
              <a:rPr lang="en-US" sz="2000" dirty="0" smtClean="0">
                <a:latin typeface="Century Gothic" panose="020B0502020202020204" pitchFamily="34" charset="0"/>
              </a:rPr>
              <a:t>Melting</a:t>
            </a:r>
            <a:r>
              <a:rPr lang="en-US" sz="2000" baseline="0" dirty="0">
                <a:latin typeface="Century Gothic" panose="020B0502020202020204" pitchFamily="34" charset="0"/>
              </a:rPr>
              <a:t>-</a:t>
            </a:r>
            <a:r>
              <a:rPr lang="en-US" sz="2000" baseline="0" dirty="0" smtClean="0">
                <a:latin typeface="Century Gothic" panose="020B0502020202020204" pitchFamily="34" charset="0"/>
              </a:rPr>
              <a:t>Month </a:t>
            </a:r>
            <a:r>
              <a:rPr lang="en-US" sz="2000" baseline="0" dirty="0">
                <a:latin typeface="Century Gothic" panose="020B0502020202020204" pitchFamily="34" charset="0"/>
              </a:rPr>
              <a:t>Temperature</a:t>
            </a:r>
            <a:endParaRPr lang="en-US" sz="2000" dirty="0">
              <a:latin typeface="Century Gothic" panose="020B0502020202020204" pitchFamily="34" charset="0"/>
            </a:endParaRPr>
          </a:p>
        </c:rich>
      </c:tx>
      <c:layout>
        <c:manualLayout>
          <c:xMode val="edge"/>
          <c:yMode val="edge"/>
          <c:x val="0.12708789005540974"/>
          <c:y val="1.6203794838145234E-2"/>
        </c:manualLayout>
      </c:layout>
      <c:overlay val="0"/>
      <c:spPr>
        <a:noFill/>
        <a:ln>
          <a:noFill/>
        </a:ln>
        <a:effectLst/>
      </c:spPr>
      <c:txPr>
        <a:bodyPr rot="0" spcFirstLastPara="1" vertOverflow="ellipsis" vert="horz" wrap="square" anchor="ctr" anchorCtr="1"/>
        <a:lstStyle/>
        <a:p>
          <a:pPr>
            <a:defRPr sz="2000"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0.12502852226607067"/>
          <c:y val="0.2629166666666668"/>
          <c:w val="0.75634378838037164"/>
          <c:h val="0.57319480898221054"/>
        </c:manualLayout>
      </c:layout>
      <c:barChart>
        <c:barDir val="col"/>
        <c:grouping val="clustered"/>
        <c:varyColors val="0"/>
        <c:ser>
          <c:idx val="0"/>
          <c:order val="0"/>
          <c:tx>
            <c:strRef>
              <c:f>teton!$E$1</c:f>
              <c:strCache>
                <c:ptCount val="1"/>
              </c:strCache>
            </c:strRef>
          </c:tx>
          <c:spPr>
            <a:solidFill>
              <a:srgbClr val="767171"/>
            </a:solidFill>
            <a:ln>
              <a:noFill/>
            </a:ln>
            <a:effectLst/>
          </c:spPr>
          <c:invertIfNegative val="0"/>
          <c:dLbls>
            <c:delete val="1"/>
          </c:dLbls>
          <c:trendline>
            <c:spPr>
              <a:ln w="34925" cap="rnd">
                <a:solidFill>
                  <a:srgbClr val="C00000"/>
                </a:solidFill>
                <a:round/>
              </a:ln>
              <a:effectLst/>
            </c:spPr>
            <c:trendlineType val="linear"/>
            <c:dispRSqr val="0"/>
            <c:dispEq val="0"/>
          </c:trendline>
          <c:cat>
            <c:numRef>
              <c:f>teton!$D$2:$D$38</c:f>
              <c:numCache>
                <c:formatCode>General</c:formatCode>
                <c:ptCount val="37"/>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numCache>
            </c:numRef>
          </c:cat>
          <c:val>
            <c:numRef>
              <c:f>teton!$E$2:$E$38</c:f>
              <c:numCache>
                <c:formatCode>General</c:formatCode>
                <c:ptCount val="37"/>
                <c:pt idx="0">
                  <c:v>17.706000000000017</c:v>
                </c:pt>
                <c:pt idx="1">
                  <c:v>16.449999999999989</c:v>
                </c:pt>
                <c:pt idx="2">
                  <c:v>17.490999999999982</c:v>
                </c:pt>
                <c:pt idx="3">
                  <c:v>15.387</c:v>
                </c:pt>
                <c:pt idx="4">
                  <c:v>15.454999999999986</c:v>
                </c:pt>
                <c:pt idx="5">
                  <c:v>15.627999999999986</c:v>
                </c:pt>
                <c:pt idx="6">
                  <c:v>17.02600000000001</c:v>
                </c:pt>
                <c:pt idx="7">
                  <c:v>16.300000000000011</c:v>
                </c:pt>
                <c:pt idx="8">
                  <c:v>18.156000000000009</c:v>
                </c:pt>
                <c:pt idx="9">
                  <c:v>19.372000000000014</c:v>
                </c:pt>
                <c:pt idx="10">
                  <c:v>17.541999999999973</c:v>
                </c:pt>
                <c:pt idx="11">
                  <c:v>18.09699999999998</c:v>
                </c:pt>
                <c:pt idx="12">
                  <c:v>16.759000000000015</c:v>
                </c:pt>
                <c:pt idx="13">
                  <c:v>17.718999999999991</c:v>
                </c:pt>
                <c:pt idx="14">
                  <c:v>14.84300000000002</c:v>
                </c:pt>
                <c:pt idx="15">
                  <c:v>19.255999999999972</c:v>
                </c:pt>
                <c:pt idx="16">
                  <c:v>16.016000000000023</c:v>
                </c:pt>
                <c:pt idx="17">
                  <c:v>16.882000000000001</c:v>
                </c:pt>
                <c:pt idx="18">
                  <c:v>16.370999999999981</c:v>
                </c:pt>
                <c:pt idx="19">
                  <c:v>17.173999999999978</c:v>
                </c:pt>
                <c:pt idx="20">
                  <c:v>16.011000000000028</c:v>
                </c:pt>
                <c:pt idx="21">
                  <c:v>17.899999999999977</c:v>
                </c:pt>
                <c:pt idx="22">
                  <c:v>18.502999999999986</c:v>
                </c:pt>
                <c:pt idx="23">
                  <c:v>17.149999999999977</c:v>
                </c:pt>
                <c:pt idx="24">
                  <c:v>18.076000000000025</c:v>
                </c:pt>
                <c:pt idx="25">
                  <c:v>16.507999999999981</c:v>
                </c:pt>
                <c:pt idx="26">
                  <c:v>16.826000000000025</c:v>
                </c:pt>
                <c:pt idx="27">
                  <c:v>18.612000000000027</c:v>
                </c:pt>
                <c:pt idx="28">
                  <c:v>19.358000000000004</c:v>
                </c:pt>
                <c:pt idx="29">
                  <c:v>16.862000000000023</c:v>
                </c:pt>
                <c:pt idx="30">
                  <c:v>17.285000000000021</c:v>
                </c:pt>
                <c:pt idx="31">
                  <c:v>15.90300000000002</c:v>
                </c:pt>
                <c:pt idx="32">
                  <c:v>16.324999999999992</c:v>
                </c:pt>
                <c:pt idx="33">
                  <c:v>18.805000000000007</c:v>
                </c:pt>
                <c:pt idx="34">
                  <c:v>17.322000000000003</c:v>
                </c:pt>
                <c:pt idx="35">
                  <c:v>16.317999999999987</c:v>
                </c:pt>
                <c:pt idx="36">
                  <c:v>17.360000000000014</c:v>
                </c:pt>
              </c:numCache>
            </c:numRef>
          </c:val>
        </c:ser>
        <c:dLbls>
          <c:showLegendKey val="0"/>
          <c:showVal val="1"/>
          <c:showCatName val="0"/>
          <c:showSerName val="0"/>
          <c:showPercent val="0"/>
          <c:showBubbleSize val="0"/>
        </c:dLbls>
        <c:gapWidth val="100"/>
        <c:overlap val="-20"/>
        <c:axId val="546473904"/>
        <c:axId val="546474296"/>
      </c:barChart>
      <c:dateAx>
        <c:axId val="546473904"/>
        <c:scaling>
          <c:orientation val="minMax"/>
        </c:scaling>
        <c:delete val="0"/>
        <c:axPos val="b"/>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600" b="0" i="0" u="none" strike="noStrike" kern="1200" cap="all" spc="150" normalizeH="0" baseline="0">
                <a:solidFill>
                  <a:schemeClr val="lt1"/>
                </a:solidFill>
                <a:latin typeface="Century Gothic" panose="020B0502020202020204" pitchFamily="34" charset="0"/>
                <a:ea typeface="+mn-ea"/>
                <a:cs typeface="+mn-cs"/>
              </a:defRPr>
            </a:pPr>
            <a:endParaRPr lang="en-US"/>
          </a:p>
        </c:txPr>
        <c:crossAx val="546474296"/>
        <c:crosses val="autoZero"/>
        <c:auto val="0"/>
        <c:lblOffset val="100"/>
        <c:baseTimeUnit val="days"/>
      </c:dateAx>
      <c:valAx>
        <c:axId val="546474296"/>
        <c:scaling>
          <c:orientation val="minMax"/>
          <c:min val="12"/>
        </c:scaling>
        <c:delete val="0"/>
        <c:axPos val="l"/>
        <c:majorGridlines>
          <c:spPr>
            <a:ln w="9525" cap="flat" cmpd="sng" algn="ctr">
              <a:solidFill>
                <a:schemeClr val="lt1">
                  <a:alpha val="25000"/>
                </a:schemeClr>
              </a:solidFill>
              <a:round/>
            </a:ln>
            <a:effectLst/>
          </c:spPr>
        </c:majorGridlines>
        <c:title>
          <c:tx>
            <c:rich>
              <a:bodyPr rot="0" spcFirstLastPara="1" vertOverflow="ellipsis" wrap="square" anchor="ctr" anchorCtr="1"/>
              <a:lstStyle/>
              <a:p>
                <a:pPr>
                  <a:defRPr sz="900" b="1" i="0" u="none" strike="noStrike" kern="1200" baseline="0">
                    <a:solidFill>
                      <a:schemeClr val="lt1"/>
                    </a:solidFill>
                    <a:latin typeface="Century Gothic" panose="020B0502020202020204" pitchFamily="34" charset="0"/>
                    <a:ea typeface="+mn-ea"/>
                    <a:cs typeface="+mn-cs"/>
                  </a:defRPr>
                </a:pPr>
                <a:r>
                  <a:rPr lang="en-US" sz="1600" dirty="0" smtClean="0"/>
                  <a:t>°C</a:t>
                </a:r>
                <a:endParaRPr lang="en-US" sz="1600" dirty="0"/>
              </a:p>
            </c:rich>
          </c:tx>
          <c:layout/>
          <c:overlay val="0"/>
          <c:spPr>
            <a:noFill/>
            <a:ln>
              <a:noFill/>
            </a:ln>
            <a:effectLst/>
          </c:spPr>
          <c:txPr>
            <a:bodyPr rot="0" spcFirstLastPara="1" vertOverflow="ellipsis" wrap="square" anchor="ctr" anchorCtr="1"/>
            <a:lstStyle/>
            <a:p>
              <a:pPr>
                <a:defRPr sz="900" b="1" i="0" u="none" strike="noStrike" kern="1200" baseline="0">
                  <a:solidFill>
                    <a:schemeClr val="lt1"/>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solidFill>
                <a:latin typeface="Century Gothic" panose="020B0502020202020204" pitchFamily="34" charset="0"/>
                <a:ea typeface="+mn-ea"/>
                <a:cs typeface="+mn-cs"/>
              </a:defRPr>
            </a:pPr>
            <a:endParaRPr lang="en-US"/>
          </a:p>
        </c:txPr>
        <c:crossAx val="546473904"/>
        <c:crosses val="autoZero"/>
        <c:crossBetween val="between"/>
      </c:valAx>
      <c:spPr>
        <a:solidFill>
          <a:srgbClr val="FFC000">
            <a:lumMod val="60000"/>
            <a:lumOff val="40000"/>
          </a:srgbClr>
        </a:solidFill>
        <a:ln>
          <a:noFill/>
        </a:ln>
        <a:effectLst/>
      </c:spPr>
    </c:plotArea>
    <c:plotVisOnly val="1"/>
    <c:dispBlanksAs val="gap"/>
    <c:showDLblsOverMax val="0"/>
  </c:chart>
  <c:spPr>
    <a:solidFill>
      <a:srgbClr val="5B9BD5">
        <a:lumMod val="50000"/>
      </a:srgbClr>
    </a:solidFill>
    <a:ln w="9525" cap="flat" cmpd="sng" algn="ctr">
      <a:solidFill>
        <a:schemeClr val="accent1"/>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sz="2000" dirty="0" smtClean="0">
                <a:latin typeface="Century Gothic" panose="020B0502020202020204" pitchFamily="34" charset="0"/>
              </a:rPr>
              <a:t>Winter Precipitation</a:t>
            </a:r>
            <a:endParaRPr lang="en-US" sz="2000" dirty="0">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0.12502852226607067"/>
          <c:y val="0.2629166666666668"/>
          <c:w val="0.75634378838037164"/>
          <c:h val="0.57319480898221054"/>
        </c:manualLayout>
      </c:layout>
      <c:barChart>
        <c:barDir val="col"/>
        <c:grouping val="clustered"/>
        <c:varyColors val="0"/>
        <c:ser>
          <c:idx val="0"/>
          <c:order val="0"/>
          <c:spPr>
            <a:solidFill>
              <a:srgbClr val="767171"/>
            </a:solidFill>
            <a:ln>
              <a:noFill/>
            </a:ln>
            <a:effectLst/>
          </c:spPr>
          <c:invertIfNegative val="0"/>
          <c:dLbls>
            <c:delete val="1"/>
          </c:dLbls>
          <c:trendline>
            <c:spPr>
              <a:ln w="34925" cap="rnd">
                <a:solidFill>
                  <a:srgbClr val="C00000"/>
                </a:solidFill>
                <a:round/>
              </a:ln>
              <a:effectLst/>
            </c:spPr>
            <c:trendlineType val="linear"/>
            <c:dispRSqr val="0"/>
            <c:dispEq val="0"/>
          </c:trendline>
          <c:cat>
            <c:numRef>
              <c:f>teton!$H$2:$H$38</c:f>
              <c:numCache>
                <c:formatCode>General</c:formatCode>
                <c:ptCount val="37"/>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numCache>
            </c:numRef>
          </c:cat>
          <c:val>
            <c:numRef>
              <c:f>teton!$I$2:$I$38</c:f>
              <c:numCache>
                <c:formatCode>General</c:formatCode>
                <c:ptCount val="37"/>
                <c:pt idx="0">
                  <c:v>3.2959999999999998</c:v>
                </c:pt>
                <c:pt idx="1">
                  <c:v>2.7559999999999998</c:v>
                </c:pt>
                <c:pt idx="2">
                  <c:v>6.0419999999999998</c:v>
                </c:pt>
                <c:pt idx="3">
                  <c:v>4.1949999999999994</c:v>
                </c:pt>
                <c:pt idx="4">
                  <c:v>4.0460000000000003</c:v>
                </c:pt>
                <c:pt idx="5">
                  <c:v>3.6429999999999998</c:v>
                </c:pt>
                <c:pt idx="6">
                  <c:v>5.484</c:v>
                </c:pt>
                <c:pt idx="7">
                  <c:v>2.5329999999999995</c:v>
                </c:pt>
                <c:pt idx="8">
                  <c:v>3.7090000000000001</c:v>
                </c:pt>
                <c:pt idx="9">
                  <c:v>5.5990000000000002</c:v>
                </c:pt>
                <c:pt idx="10">
                  <c:v>3.6240000000000001</c:v>
                </c:pt>
                <c:pt idx="11">
                  <c:v>3.4019999999999997</c:v>
                </c:pt>
                <c:pt idx="12">
                  <c:v>2.5870000000000002</c:v>
                </c:pt>
                <c:pt idx="13">
                  <c:v>3.9279999999999999</c:v>
                </c:pt>
                <c:pt idx="14">
                  <c:v>3.0449999999999999</c:v>
                </c:pt>
                <c:pt idx="15">
                  <c:v>4.9390000000000009</c:v>
                </c:pt>
                <c:pt idx="16">
                  <c:v>5.673</c:v>
                </c:pt>
                <c:pt idx="17">
                  <c:v>7.1049999999999995</c:v>
                </c:pt>
                <c:pt idx="18">
                  <c:v>3.9649999999999999</c:v>
                </c:pt>
                <c:pt idx="19">
                  <c:v>5.2770000000000001</c:v>
                </c:pt>
                <c:pt idx="20">
                  <c:v>3.8949999999999996</c:v>
                </c:pt>
                <c:pt idx="21">
                  <c:v>2.3119999999999994</c:v>
                </c:pt>
                <c:pt idx="22">
                  <c:v>3.5939999999999999</c:v>
                </c:pt>
                <c:pt idx="23">
                  <c:v>4.0609999999999991</c:v>
                </c:pt>
                <c:pt idx="24">
                  <c:v>3.778</c:v>
                </c:pt>
                <c:pt idx="25">
                  <c:v>2.5919999999999996</c:v>
                </c:pt>
                <c:pt idx="26">
                  <c:v>4.8869999999999996</c:v>
                </c:pt>
                <c:pt idx="27">
                  <c:v>3.3509999999999995</c:v>
                </c:pt>
                <c:pt idx="28">
                  <c:v>4.7279999999999989</c:v>
                </c:pt>
                <c:pt idx="29">
                  <c:v>4.3419999999999996</c:v>
                </c:pt>
                <c:pt idx="30">
                  <c:v>2.3129999999999997</c:v>
                </c:pt>
                <c:pt idx="31">
                  <c:v>4.9189999999999996</c:v>
                </c:pt>
                <c:pt idx="32">
                  <c:v>4.4630000000000001</c:v>
                </c:pt>
                <c:pt idx="33">
                  <c:v>3.665</c:v>
                </c:pt>
                <c:pt idx="34">
                  <c:v>5.2009999999999996</c:v>
                </c:pt>
                <c:pt idx="35">
                  <c:v>3.5569999999999995</c:v>
                </c:pt>
                <c:pt idx="36">
                  <c:v>3.9239999999999999</c:v>
                </c:pt>
              </c:numCache>
            </c:numRef>
          </c:val>
        </c:ser>
        <c:dLbls>
          <c:showLegendKey val="0"/>
          <c:showVal val="1"/>
          <c:showCatName val="0"/>
          <c:showSerName val="0"/>
          <c:showPercent val="0"/>
          <c:showBubbleSize val="0"/>
        </c:dLbls>
        <c:gapWidth val="100"/>
        <c:overlap val="-20"/>
        <c:axId val="546475080"/>
        <c:axId val="546475472"/>
      </c:barChart>
      <c:dateAx>
        <c:axId val="546475080"/>
        <c:scaling>
          <c:orientation val="minMax"/>
        </c:scaling>
        <c:delete val="0"/>
        <c:axPos val="b"/>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600" b="0" i="0" u="none" strike="noStrike" kern="1200" cap="all" spc="150" normalizeH="0" baseline="0">
                <a:solidFill>
                  <a:schemeClr val="lt1"/>
                </a:solidFill>
                <a:latin typeface="Century Gothic" panose="020B0502020202020204" pitchFamily="34" charset="0"/>
                <a:ea typeface="+mn-ea"/>
                <a:cs typeface="+mn-cs"/>
              </a:defRPr>
            </a:pPr>
            <a:endParaRPr lang="en-US"/>
          </a:p>
        </c:txPr>
        <c:crossAx val="546475472"/>
        <c:crosses val="autoZero"/>
        <c:auto val="0"/>
        <c:lblOffset val="100"/>
        <c:baseTimeUnit val="days"/>
      </c:dateAx>
      <c:valAx>
        <c:axId val="546475472"/>
        <c:scaling>
          <c:orientation val="minMax"/>
          <c:min val="0"/>
        </c:scaling>
        <c:delete val="0"/>
        <c:axPos val="l"/>
        <c:majorGridlines>
          <c:spPr>
            <a:ln w="9525" cap="flat" cmpd="sng" algn="ctr">
              <a:solidFill>
                <a:schemeClr val="lt1">
                  <a:alpha val="2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lt1"/>
                    </a:solidFill>
                    <a:latin typeface="Century Gothic" panose="020B0502020202020204" pitchFamily="34" charset="0"/>
                    <a:ea typeface="+mn-ea"/>
                    <a:cs typeface="+mn-cs"/>
                  </a:defRPr>
                </a:pPr>
                <a:r>
                  <a:rPr lang="en-US" sz="1600" dirty="0" smtClean="0"/>
                  <a:t>mm/day</a:t>
                </a:r>
                <a:endParaRPr lang="en-US" sz="1600" dirty="0"/>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lt1"/>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solidFill>
                <a:latin typeface="Century Gothic" panose="020B0502020202020204" pitchFamily="34" charset="0"/>
                <a:ea typeface="+mn-ea"/>
                <a:cs typeface="+mn-cs"/>
              </a:defRPr>
            </a:pPr>
            <a:endParaRPr lang="en-US"/>
          </a:p>
        </c:txPr>
        <c:crossAx val="546475080"/>
        <c:crosses val="autoZero"/>
        <c:crossBetween val="between"/>
      </c:valAx>
      <c:spPr>
        <a:solidFill>
          <a:srgbClr val="FFC000">
            <a:lumMod val="60000"/>
            <a:lumOff val="40000"/>
          </a:srgbClr>
        </a:solidFill>
        <a:ln>
          <a:noFill/>
        </a:ln>
        <a:effectLst/>
      </c:spPr>
    </c:plotArea>
    <c:plotVisOnly val="1"/>
    <c:dispBlanksAs val="gap"/>
    <c:showDLblsOverMax val="0"/>
  </c:chart>
  <c:spPr>
    <a:solidFill>
      <a:srgbClr val="5B9BD5">
        <a:lumMod val="50000"/>
      </a:srgbClr>
    </a:solidFill>
    <a:ln w="9525" cap="flat" cmpd="sng" algn="ctr">
      <a:solidFill>
        <a:schemeClr val="accent1"/>
      </a:solid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sz="2000" dirty="0">
                <a:latin typeface="Century Gothic" panose="020B0502020202020204" pitchFamily="34" charset="0"/>
              </a:rPr>
              <a:t>Winter Precipitation</a:t>
            </a:r>
          </a:p>
        </c:rich>
      </c:tx>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0.12502852226607067"/>
          <c:y val="0.2629166666666668"/>
          <c:w val="0.75634378838037164"/>
          <c:h val="0.57319480898221054"/>
        </c:manualLayout>
      </c:layout>
      <c:barChart>
        <c:barDir val="col"/>
        <c:grouping val="clustered"/>
        <c:varyColors val="0"/>
        <c:ser>
          <c:idx val="0"/>
          <c:order val="0"/>
          <c:tx>
            <c:strRef>
              <c:f>yellowstone!$I$1</c:f>
              <c:strCache>
                <c:ptCount val="1"/>
                <c:pt idx="0">
                  <c:v>pr</c:v>
                </c:pt>
              </c:strCache>
            </c:strRef>
          </c:tx>
          <c:spPr>
            <a:solidFill>
              <a:srgbClr val="767171"/>
            </a:solidFill>
            <a:ln>
              <a:noFill/>
            </a:ln>
            <a:effectLst/>
          </c:spPr>
          <c:invertIfNegative val="0"/>
          <c:dLbls>
            <c:delete val="1"/>
          </c:dLbls>
          <c:trendline>
            <c:spPr>
              <a:ln w="38100" cap="rnd">
                <a:solidFill>
                  <a:srgbClr val="C00000"/>
                </a:solidFill>
                <a:round/>
              </a:ln>
              <a:effectLst/>
            </c:spPr>
            <c:trendlineType val="linear"/>
            <c:dispRSqr val="0"/>
            <c:dispEq val="0"/>
          </c:trendline>
          <c:cat>
            <c:numRef>
              <c:f>yellowstone!$H$2:$H$38</c:f>
              <c:numCache>
                <c:formatCode>General</c:formatCode>
                <c:ptCount val="37"/>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numCache>
            </c:numRef>
          </c:cat>
          <c:val>
            <c:numRef>
              <c:f>yellowstone!$I$2:$I$38</c:f>
              <c:numCache>
                <c:formatCode>General</c:formatCode>
                <c:ptCount val="37"/>
                <c:pt idx="0">
                  <c:v>2.8</c:v>
                </c:pt>
                <c:pt idx="1">
                  <c:v>2.2240000000000002</c:v>
                </c:pt>
                <c:pt idx="2">
                  <c:v>4.359</c:v>
                </c:pt>
                <c:pt idx="3">
                  <c:v>3.165</c:v>
                </c:pt>
                <c:pt idx="4">
                  <c:v>2.9489999999999998</c:v>
                </c:pt>
                <c:pt idx="5">
                  <c:v>2.6440000000000001</c:v>
                </c:pt>
                <c:pt idx="6">
                  <c:v>3.867</c:v>
                </c:pt>
                <c:pt idx="7">
                  <c:v>1.913</c:v>
                </c:pt>
                <c:pt idx="8">
                  <c:v>2.5870000000000002</c:v>
                </c:pt>
                <c:pt idx="9">
                  <c:v>4.0060000000000002</c:v>
                </c:pt>
                <c:pt idx="10">
                  <c:v>2.6030000000000002</c:v>
                </c:pt>
                <c:pt idx="11">
                  <c:v>2.5670000000000002</c:v>
                </c:pt>
                <c:pt idx="12">
                  <c:v>2.0680000000000001</c:v>
                </c:pt>
                <c:pt idx="13">
                  <c:v>2.8709999999999996</c:v>
                </c:pt>
                <c:pt idx="14">
                  <c:v>2.3379999999999996</c:v>
                </c:pt>
                <c:pt idx="15">
                  <c:v>3.8659999999999997</c:v>
                </c:pt>
                <c:pt idx="16">
                  <c:v>4.0919999999999996</c:v>
                </c:pt>
                <c:pt idx="17">
                  <c:v>5.2160000000000002</c:v>
                </c:pt>
                <c:pt idx="18">
                  <c:v>2.7029999999999998</c:v>
                </c:pt>
                <c:pt idx="19">
                  <c:v>4.0139999999999993</c:v>
                </c:pt>
                <c:pt idx="20">
                  <c:v>2.9769999999999994</c:v>
                </c:pt>
                <c:pt idx="21">
                  <c:v>1.718</c:v>
                </c:pt>
                <c:pt idx="22">
                  <c:v>2.7429999999999999</c:v>
                </c:pt>
                <c:pt idx="23">
                  <c:v>2.8319999999999994</c:v>
                </c:pt>
                <c:pt idx="24">
                  <c:v>2.8059999999999996</c:v>
                </c:pt>
                <c:pt idx="25">
                  <c:v>1.9890000000000001</c:v>
                </c:pt>
                <c:pt idx="26">
                  <c:v>3.5</c:v>
                </c:pt>
                <c:pt idx="27">
                  <c:v>2.5209999999999999</c:v>
                </c:pt>
                <c:pt idx="28">
                  <c:v>3.54</c:v>
                </c:pt>
                <c:pt idx="29">
                  <c:v>3.2450000000000001</c:v>
                </c:pt>
                <c:pt idx="30">
                  <c:v>1.58</c:v>
                </c:pt>
                <c:pt idx="31">
                  <c:v>3.7810000000000001</c:v>
                </c:pt>
                <c:pt idx="32">
                  <c:v>3.1519999999999997</c:v>
                </c:pt>
                <c:pt idx="33">
                  <c:v>2.6709999999999998</c:v>
                </c:pt>
                <c:pt idx="34">
                  <c:v>3.657</c:v>
                </c:pt>
                <c:pt idx="35">
                  <c:v>2.5569999999999995</c:v>
                </c:pt>
                <c:pt idx="36">
                  <c:v>2.9379999999999997</c:v>
                </c:pt>
              </c:numCache>
            </c:numRef>
          </c:val>
        </c:ser>
        <c:dLbls>
          <c:showLegendKey val="0"/>
          <c:showVal val="1"/>
          <c:showCatName val="0"/>
          <c:showSerName val="0"/>
          <c:showPercent val="0"/>
          <c:showBubbleSize val="0"/>
        </c:dLbls>
        <c:gapWidth val="100"/>
        <c:overlap val="-20"/>
        <c:axId val="351009752"/>
        <c:axId val="351010144"/>
      </c:barChart>
      <c:dateAx>
        <c:axId val="351009752"/>
        <c:scaling>
          <c:orientation val="minMax"/>
        </c:scaling>
        <c:delete val="0"/>
        <c:axPos val="b"/>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600" b="0" i="0" u="none" strike="noStrike" kern="1200" cap="all" spc="150" normalizeH="0" baseline="0">
                <a:solidFill>
                  <a:schemeClr val="lt1"/>
                </a:solidFill>
                <a:latin typeface="Century Gothic" panose="020B0502020202020204" pitchFamily="34" charset="0"/>
                <a:ea typeface="+mn-ea"/>
                <a:cs typeface="+mn-cs"/>
              </a:defRPr>
            </a:pPr>
            <a:endParaRPr lang="en-US"/>
          </a:p>
        </c:txPr>
        <c:crossAx val="351010144"/>
        <c:crosses val="autoZero"/>
        <c:auto val="0"/>
        <c:lblOffset val="100"/>
        <c:baseTimeUnit val="days"/>
      </c:dateAx>
      <c:valAx>
        <c:axId val="351010144"/>
        <c:scaling>
          <c:orientation val="minMax"/>
          <c:max val="8"/>
          <c:min val="0"/>
        </c:scaling>
        <c:delete val="0"/>
        <c:axPos val="l"/>
        <c:majorGridlines>
          <c:spPr>
            <a:ln w="9525" cap="flat" cmpd="sng" algn="ctr">
              <a:solidFill>
                <a:schemeClr val="lt1">
                  <a:alpha val="2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lt1"/>
                    </a:solidFill>
                    <a:latin typeface="Century Gothic" panose="020B0502020202020204" pitchFamily="34" charset="0"/>
                    <a:ea typeface="+mn-ea"/>
                    <a:cs typeface="+mn-cs"/>
                  </a:defRPr>
                </a:pPr>
                <a:r>
                  <a:rPr lang="en-US" sz="1600"/>
                  <a:t>mm/day</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lt1"/>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solidFill>
                <a:latin typeface="Century Gothic" panose="020B0502020202020204" pitchFamily="34" charset="0"/>
                <a:ea typeface="+mn-ea"/>
                <a:cs typeface="+mn-cs"/>
              </a:defRPr>
            </a:pPr>
            <a:endParaRPr lang="en-US"/>
          </a:p>
        </c:txPr>
        <c:crossAx val="351009752"/>
        <c:crosses val="autoZero"/>
        <c:crossBetween val="between"/>
      </c:valAx>
      <c:spPr>
        <a:solidFill>
          <a:srgbClr val="FFC000">
            <a:lumMod val="60000"/>
            <a:lumOff val="40000"/>
          </a:srgbClr>
        </a:solidFill>
        <a:ln>
          <a:noFill/>
        </a:ln>
        <a:effectLst/>
      </c:spPr>
    </c:plotArea>
    <c:plotVisOnly val="1"/>
    <c:dispBlanksAs val="gap"/>
    <c:showDLblsOverMax val="0"/>
  </c:chart>
  <c:spPr>
    <a:solidFill>
      <a:srgbClr val="5B9BD5">
        <a:lumMod val="50000"/>
      </a:srgbClr>
    </a:solidFill>
    <a:ln w="9525" cap="flat" cmpd="sng" algn="ctr">
      <a:solidFill>
        <a:schemeClr val="accent1"/>
      </a:solid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sz="2000" b="1" i="0" cap="all" baseline="0" dirty="0" smtClean="0">
                <a:effectLst/>
                <a:latin typeface="Century Gothic" panose="020B0502020202020204" pitchFamily="34" charset="0"/>
              </a:rPr>
              <a:t>Melting-Month </a:t>
            </a:r>
            <a:r>
              <a:rPr lang="en-US" sz="2000" b="1" i="0" cap="all" baseline="0" dirty="0">
                <a:effectLst/>
                <a:latin typeface="Century Gothic" panose="020B0502020202020204" pitchFamily="34" charset="0"/>
              </a:rPr>
              <a:t>Temperatures</a:t>
            </a:r>
            <a:endParaRPr lang="en-US" sz="2000" dirty="0">
              <a:effectLst/>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0.12502852226607067"/>
          <c:y val="0.2629166666666668"/>
          <c:w val="0.75634378838037164"/>
          <c:h val="0.57319480898221054"/>
        </c:manualLayout>
      </c:layout>
      <c:barChart>
        <c:barDir val="col"/>
        <c:grouping val="clustered"/>
        <c:varyColors val="0"/>
        <c:ser>
          <c:idx val="0"/>
          <c:order val="0"/>
          <c:tx>
            <c:strRef>
              <c:f>yellowstone!$B$1</c:f>
              <c:strCache>
                <c:ptCount val="1"/>
                <c:pt idx="0">
                  <c:v>tmmx C</c:v>
                </c:pt>
              </c:strCache>
            </c:strRef>
          </c:tx>
          <c:spPr>
            <a:solidFill>
              <a:srgbClr val="767171"/>
            </a:solidFill>
            <a:ln>
              <a:noFill/>
            </a:ln>
            <a:effectLst/>
          </c:spPr>
          <c:invertIfNegative val="0"/>
          <c:dLbls>
            <c:delete val="1"/>
          </c:dLbls>
          <c:trendline>
            <c:spPr>
              <a:ln w="38100" cap="rnd">
                <a:solidFill>
                  <a:srgbClr val="C00000"/>
                </a:solidFill>
                <a:round/>
              </a:ln>
              <a:effectLst/>
            </c:spPr>
            <c:trendlineType val="linear"/>
            <c:dispRSqr val="0"/>
            <c:dispEq val="0"/>
          </c:trendline>
          <c:cat>
            <c:numRef>
              <c:f>yellowstone!$A$2:$A$38</c:f>
              <c:numCache>
                <c:formatCode>General</c:formatCode>
                <c:ptCount val="37"/>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numCache>
            </c:numRef>
          </c:cat>
          <c:val>
            <c:numRef>
              <c:f>yellowstone!$B$2:$B$38</c:f>
              <c:numCache>
                <c:formatCode>General</c:formatCode>
                <c:ptCount val="37"/>
                <c:pt idx="0">
                  <c:v>16.458000000000027</c:v>
                </c:pt>
                <c:pt idx="1">
                  <c:v>15.432000000000016</c:v>
                </c:pt>
                <c:pt idx="2">
                  <c:v>16.261000000000024</c:v>
                </c:pt>
                <c:pt idx="3">
                  <c:v>14.209000000000003</c:v>
                </c:pt>
                <c:pt idx="4">
                  <c:v>14.485000000000015</c:v>
                </c:pt>
                <c:pt idx="5">
                  <c:v>14.622000000000014</c:v>
                </c:pt>
                <c:pt idx="6">
                  <c:v>15.702999999999976</c:v>
                </c:pt>
                <c:pt idx="7">
                  <c:v>15.086999999999991</c:v>
                </c:pt>
                <c:pt idx="8">
                  <c:v>17.278999999999993</c:v>
                </c:pt>
                <c:pt idx="9">
                  <c:v>18.173000000000005</c:v>
                </c:pt>
                <c:pt idx="10">
                  <c:v>16.317999999999987</c:v>
                </c:pt>
                <c:pt idx="11">
                  <c:v>16.673000000000005</c:v>
                </c:pt>
                <c:pt idx="12">
                  <c:v>15.754000000000019</c:v>
                </c:pt>
                <c:pt idx="13">
                  <c:v>16.02600000000001</c:v>
                </c:pt>
                <c:pt idx="14">
                  <c:v>13.709000000000003</c:v>
                </c:pt>
                <c:pt idx="15">
                  <c:v>17.774000000000001</c:v>
                </c:pt>
                <c:pt idx="16">
                  <c:v>14.872999999999994</c:v>
                </c:pt>
                <c:pt idx="17">
                  <c:v>15.483999999999982</c:v>
                </c:pt>
                <c:pt idx="18">
                  <c:v>15.324000000000012</c:v>
                </c:pt>
                <c:pt idx="19">
                  <c:v>16.156000000000009</c:v>
                </c:pt>
                <c:pt idx="20">
                  <c:v>15.012</c:v>
                </c:pt>
                <c:pt idx="21">
                  <c:v>16.504999999999992</c:v>
                </c:pt>
                <c:pt idx="22">
                  <c:v>17.142999999999972</c:v>
                </c:pt>
                <c:pt idx="23">
                  <c:v>15.791999999999973</c:v>
                </c:pt>
                <c:pt idx="24">
                  <c:v>16.848999999999986</c:v>
                </c:pt>
                <c:pt idx="25">
                  <c:v>15.002000000000011</c:v>
                </c:pt>
                <c:pt idx="26">
                  <c:v>15.581000000000017</c:v>
                </c:pt>
                <c:pt idx="27">
                  <c:v>17.403999999999993</c:v>
                </c:pt>
                <c:pt idx="28">
                  <c:v>18.036000000000001</c:v>
                </c:pt>
                <c:pt idx="29">
                  <c:v>15.839999999999977</c:v>
                </c:pt>
                <c:pt idx="30">
                  <c:v>16.331000000000021</c:v>
                </c:pt>
                <c:pt idx="31">
                  <c:v>15.005999999999974</c:v>
                </c:pt>
                <c:pt idx="32">
                  <c:v>15.170999999999994</c:v>
                </c:pt>
                <c:pt idx="33">
                  <c:v>17.483999999999977</c:v>
                </c:pt>
                <c:pt idx="34">
                  <c:v>16.187999999999988</c:v>
                </c:pt>
                <c:pt idx="35">
                  <c:v>15.613999999999976</c:v>
                </c:pt>
                <c:pt idx="36">
                  <c:v>16.603999999999985</c:v>
                </c:pt>
              </c:numCache>
            </c:numRef>
          </c:val>
        </c:ser>
        <c:dLbls>
          <c:showLegendKey val="0"/>
          <c:showVal val="1"/>
          <c:showCatName val="0"/>
          <c:showSerName val="0"/>
          <c:showPercent val="0"/>
          <c:showBubbleSize val="0"/>
        </c:dLbls>
        <c:gapWidth val="100"/>
        <c:overlap val="-20"/>
        <c:axId val="351010928"/>
        <c:axId val="351413664"/>
      </c:barChart>
      <c:dateAx>
        <c:axId val="351010928"/>
        <c:scaling>
          <c:orientation val="minMax"/>
        </c:scaling>
        <c:delete val="0"/>
        <c:axPos val="b"/>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600" b="0" i="0" u="none" strike="noStrike" kern="1200" cap="all" spc="150" normalizeH="0" baseline="0">
                <a:solidFill>
                  <a:schemeClr val="lt1"/>
                </a:solidFill>
                <a:latin typeface="Century Gothic" panose="020B0502020202020204" pitchFamily="34" charset="0"/>
                <a:ea typeface="+mn-ea"/>
                <a:cs typeface="+mn-cs"/>
              </a:defRPr>
            </a:pPr>
            <a:endParaRPr lang="en-US"/>
          </a:p>
        </c:txPr>
        <c:crossAx val="351413664"/>
        <c:crosses val="autoZero"/>
        <c:auto val="0"/>
        <c:lblOffset val="100"/>
        <c:baseTimeUnit val="days"/>
      </c:dateAx>
      <c:valAx>
        <c:axId val="351413664"/>
        <c:scaling>
          <c:orientation val="minMax"/>
          <c:max val="20"/>
          <c:min val="12"/>
        </c:scaling>
        <c:delete val="0"/>
        <c:axPos val="l"/>
        <c:majorGridlines>
          <c:spPr>
            <a:ln w="9525" cap="flat" cmpd="sng" algn="ctr">
              <a:solidFill>
                <a:schemeClr val="lt1">
                  <a:alpha val="25000"/>
                </a:schemeClr>
              </a:solidFill>
              <a:round/>
            </a:ln>
            <a:effectLst/>
          </c:spPr>
        </c:majorGridlines>
        <c:title>
          <c:tx>
            <c:rich>
              <a:bodyPr rot="0" spcFirstLastPara="1" vertOverflow="ellipsis" wrap="square" anchor="ctr" anchorCtr="1"/>
              <a:lstStyle/>
              <a:p>
                <a:pPr>
                  <a:defRPr sz="1600" b="1" i="0" u="none" strike="noStrike" kern="1200" baseline="0">
                    <a:solidFill>
                      <a:schemeClr val="lt1"/>
                    </a:solidFill>
                    <a:latin typeface="Century Gothic" panose="020B0502020202020204" pitchFamily="34" charset="0"/>
                    <a:ea typeface="+mn-ea"/>
                    <a:cs typeface="+mn-cs"/>
                  </a:defRPr>
                </a:pPr>
                <a:r>
                  <a:rPr lang="en-US" sz="1600" dirty="0"/>
                  <a:t>°C</a:t>
                </a:r>
              </a:p>
            </c:rich>
          </c:tx>
          <c:layout/>
          <c:overlay val="0"/>
          <c:spPr>
            <a:noFill/>
            <a:ln>
              <a:noFill/>
            </a:ln>
            <a:effectLst/>
          </c:spPr>
          <c:txPr>
            <a:bodyPr rot="0" spcFirstLastPara="1" vertOverflow="ellipsis" wrap="square" anchor="ctr" anchorCtr="1"/>
            <a:lstStyle/>
            <a:p>
              <a:pPr>
                <a:defRPr sz="1600" b="1" i="0" u="none" strike="noStrike" kern="1200" baseline="0">
                  <a:solidFill>
                    <a:schemeClr val="lt1"/>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solidFill>
                <a:latin typeface="Century Gothic" panose="020B0502020202020204" pitchFamily="34" charset="0"/>
                <a:ea typeface="+mn-ea"/>
                <a:cs typeface="+mn-cs"/>
              </a:defRPr>
            </a:pPr>
            <a:endParaRPr lang="en-US"/>
          </a:p>
        </c:txPr>
        <c:crossAx val="351010928"/>
        <c:crosses val="autoZero"/>
        <c:crossBetween val="between"/>
      </c:valAx>
      <c:spPr>
        <a:solidFill>
          <a:srgbClr val="FFC000">
            <a:lumMod val="60000"/>
            <a:lumOff val="40000"/>
          </a:srgbClr>
        </a:solidFill>
        <a:ln>
          <a:noFill/>
        </a:ln>
        <a:effectLst/>
      </c:spPr>
    </c:plotArea>
    <c:plotVisOnly val="1"/>
    <c:dispBlanksAs val="gap"/>
    <c:showDLblsOverMax val="0"/>
  </c:chart>
  <c:spPr>
    <a:solidFill>
      <a:srgbClr val="5B9BD5">
        <a:lumMod val="50000"/>
      </a:srgbClr>
    </a:solidFill>
    <a:ln w="9525" cap="flat" cmpd="sng" algn="ctr">
      <a:solidFill>
        <a:schemeClr val="accent1"/>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532481-0893-4EC1-A7A0-DB9BAD8B3C9E}"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4BF8034B-5B3A-4D45-88EE-92F8AC30CDD5}">
      <dgm:prSet phldrT="[Text]" custT="1"/>
      <dgm:spPr/>
      <dgm:t>
        <a:bodyPr/>
        <a:lstStyle/>
        <a:p>
          <a:r>
            <a:rPr lang="en-US" sz="2000" dirty="0" smtClean="0"/>
            <a:t>Landsat 5 &amp; 8 Imagery</a:t>
          </a:r>
          <a:br>
            <a:rPr lang="en-US" sz="2000" dirty="0" smtClean="0"/>
          </a:br>
          <a:r>
            <a:rPr lang="en-US" sz="2000" dirty="0" smtClean="0"/>
            <a:t>Ancillary Data</a:t>
          </a:r>
          <a:endParaRPr lang="en-US" sz="2000" dirty="0"/>
        </a:p>
      </dgm:t>
    </dgm:pt>
    <dgm:pt modelId="{DE05271F-4183-4393-9344-9BCE33FF5BB7}" type="parTrans" cxnId="{B5B807B1-03AF-4EA3-8E4C-47C4C0D6677C}">
      <dgm:prSet/>
      <dgm:spPr/>
      <dgm:t>
        <a:bodyPr/>
        <a:lstStyle/>
        <a:p>
          <a:endParaRPr lang="en-US"/>
        </a:p>
      </dgm:t>
    </dgm:pt>
    <dgm:pt modelId="{D7A80F14-F939-4680-AB63-CA7514C59829}" type="sibTrans" cxnId="{B5B807B1-03AF-4EA3-8E4C-47C4C0D6677C}">
      <dgm:prSet/>
      <dgm:spPr/>
      <dgm:t>
        <a:bodyPr/>
        <a:lstStyle/>
        <a:p>
          <a:endParaRPr lang="en-US"/>
        </a:p>
      </dgm:t>
    </dgm:pt>
    <dgm:pt modelId="{87C9EC17-6397-42A3-BEE4-7FBEFCF133F5}">
      <dgm:prSet phldrT="[Text]" custT="1"/>
      <dgm:spPr/>
      <dgm:t>
        <a:bodyPr/>
        <a:lstStyle/>
        <a:p>
          <a:r>
            <a:rPr lang="en-US" sz="2000" dirty="0" smtClean="0"/>
            <a:t>Google Earth Engine</a:t>
          </a:r>
          <a:br>
            <a:rPr lang="en-US" sz="2000" dirty="0" smtClean="0"/>
          </a:br>
          <a:r>
            <a:rPr lang="en-US" sz="2000" dirty="0" smtClean="0"/>
            <a:t>ArcMap</a:t>
          </a:r>
          <a:endParaRPr lang="en-US" sz="2000" dirty="0"/>
        </a:p>
      </dgm:t>
    </dgm:pt>
    <dgm:pt modelId="{C81B75D1-2643-496C-AC23-E2E438B155F2}" type="parTrans" cxnId="{139CB56D-CF4D-454D-999B-0B19B460AFD3}">
      <dgm:prSet/>
      <dgm:spPr/>
      <dgm:t>
        <a:bodyPr/>
        <a:lstStyle/>
        <a:p>
          <a:endParaRPr lang="en-US"/>
        </a:p>
      </dgm:t>
    </dgm:pt>
    <dgm:pt modelId="{0759FC6D-3F36-4419-A0BE-42752E911FAA}" type="sibTrans" cxnId="{139CB56D-CF4D-454D-999B-0B19B460AFD3}">
      <dgm:prSet/>
      <dgm:spPr/>
      <dgm:t>
        <a:bodyPr/>
        <a:lstStyle/>
        <a:p>
          <a:endParaRPr lang="en-US"/>
        </a:p>
      </dgm:t>
    </dgm:pt>
    <dgm:pt modelId="{3D398501-ABCE-46F8-AC1A-F536476A30EB}">
      <dgm:prSet phldrT="[Text]" custT="1"/>
      <dgm:spPr/>
      <dgm:t>
        <a:bodyPr/>
        <a:lstStyle/>
        <a:p>
          <a:r>
            <a:rPr lang="en-US" sz="2000" dirty="0" smtClean="0"/>
            <a:t>Supervised Classification</a:t>
          </a:r>
          <a:br>
            <a:rPr lang="en-US" sz="2000" dirty="0" smtClean="0"/>
          </a:br>
          <a:r>
            <a:rPr lang="en-US" sz="2000" dirty="0" smtClean="0"/>
            <a:t>Index Thresholding </a:t>
          </a:r>
          <a:endParaRPr lang="en-US" sz="2000" dirty="0"/>
        </a:p>
      </dgm:t>
    </dgm:pt>
    <dgm:pt modelId="{474C4A71-FE09-466E-8190-6AF0A11F1D80}" type="parTrans" cxnId="{3F2DC259-5C58-4125-879A-253FC115A7EE}">
      <dgm:prSet/>
      <dgm:spPr/>
      <dgm:t>
        <a:bodyPr/>
        <a:lstStyle/>
        <a:p>
          <a:endParaRPr lang="en-US"/>
        </a:p>
      </dgm:t>
    </dgm:pt>
    <dgm:pt modelId="{121BAC81-C8EA-4064-8173-9CB2307B805C}" type="sibTrans" cxnId="{3F2DC259-5C58-4125-879A-253FC115A7EE}">
      <dgm:prSet/>
      <dgm:spPr/>
      <dgm:t>
        <a:bodyPr/>
        <a:lstStyle/>
        <a:p>
          <a:endParaRPr lang="en-US"/>
        </a:p>
      </dgm:t>
    </dgm:pt>
    <dgm:pt modelId="{128B361D-9F0B-4FFE-9529-DD7FE661667C}">
      <dgm:prSet custT="1"/>
      <dgm:spPr/>
      <dgm:t>
        <a:bodyPr/>
        <a:lstStyle/>
        <a:p>
          <a:r>
            <a:rPr lang="en-US" sz="2000" dirty="0" smtClean="0"/>
            <a:t>Exposed Area </a:t>
          </a:r>
          <a:r>
            <a:rPr lang="en-US" sz="2000" dirty="0" err="1" smtClean="0"/>
            <a:t>Landcover</a:t>
          </a:r>
          <a:r>
            <a:rPr lang="en-US" sz="2000" dirty="0" smtClean="0"/>
            <a:t> Map</a:t>
          </a:r>
          <a:br>
            <a:rPr lang="en-US" sz="2000" dirty="0" smtClean="0"/>
          </a:br>
          <a:r>
            <a:rPr lang="en-US" sz="2000" dirty="0" smtClean="0"/>
            <a:t>Max Snow Melt Area Map</a:t>
          </a:r>
          <a:endParaRPr lang="en-US" sz="2000" dirty="0"/>
        </a:p>
      </dgm:t>
    </dgm:pt>
    <dgm:pt modelId="{831375B3-72BE-4491-B48A-46C0AD7A1438}" type="parTrans" cxnId="{BE0BB8D5-1BD0-4F9E-9F76-BD120ABB8FA3}">
      <dgm:prSet/>
      <dgm:spPr/>
      <dgm:t>
        <a:bodyPr/>
        <a:lstStyle/>
        <a:p>
          <a:endParaRPr lang="en-US"/>
        </a:p>
      </dgm:t>
    </dgm:pt>
    <dgm:pt modelId="{A74C2F93-680F-4600-BD89-750F2908F3F2}" type="sibTrans" cxnId="{BE0BB8D5-1BD0-4F9E-9F76-BD120ABB8FA3}">
      <dgm:prSet/>
      <dgm:spPr/>
      <dgm:t>
        <a:bodyPr/>
        <a:lstStyle/>
        <a:p>
          <a:endParaRPr lang="en-US"/>
        </a:p>
      </dgm:t>
    </dgm:pt>
    <dgm:pt modelId="{570F385C-2ECE-47DB-A6A0-5F81BAD613E7}" type="pres">
      <dgm:prSet presAssocID="{62532481-0893-4EC1-A7A0-DB9BAD8B3C9E}" presName="Name0" presStyleCnt="0">
        <dgm:presLayoutVars>
          <dgm:chMax val="7"/>
          <dgm:chPref val="7"/>
          <dgm:dir/>
        </dgm:presLayoutVars>
      </dgm:prSet>
      <dgm:spPr/>
      <dgm:t>
        <a:bodyPr/>
        <a:lstStyle/>
        <a:p>
          <a:endParaRPr lang="en-US"/>
        </a:p>
      </dgm:t>
    </dgm:pt>
    <dgm:pt modelId="{43971BD2-1B4E-4A97-BE65-1C2AE9C6612D}" type="pres">
      <dgm:prSet presAssocID="{62532481-0893-4EC1-A7A0-DB9BAD8B3C9E}" presName="Name1" presStyleCnt="0"/>
      <dgm:spPr/>
    </dgm:pt>
    <dgm:pt modelId="{17465EC0-E5CE-4F4A-B61C-A07FCC47B9E8}" type="pres">
      <dgm:prSet presAssocID="{62532481-0893-4EC1-A7A0-DB9BAD8B3C9E}" presName="cycle" presStyleCnt="0"/>
      <dgm:spPr/>
    </dgm:pt>
    <dgm:pt modelId="{C6A2EA54-A7AD-4FA3-A5D3-D467893A2A1F}" type="pres">
      <dgm:prSet presAssocID="{62532481-0893-4EC1-A7A0-DB9BAD8B3C9E}" presName="srcNode" presStyleLbl="node1" presStyleIdx="0" presStyleCnt="4"/>
      <dgm:spPr/>
    </dgm:pt>
    <dgm:pt modelId="{294821DD-9261-4E45-9727-4EA4DAA5C44D}" type="pres">
      <dgm:prSet presAssocID="{62532481-0893-4EC1-A7A0-DB9BAD8B3C9E}" presName="conn" presStyleLbl="parChTrans1D2" presStyleIdx="0" presStyleCnt="1"/>
      <dgm:spPr/>
      <dgm:t>
        <a:bodyPr/>
        <a:lstStyle/>
        <a:p>
          <a:endParaRPr lang="en-US"/>
        </a:p>
      </dgm:t>
    </dgm:pt>
    <dgm:pt modelId="{23C43391-72C8-4EC1-BCD8-6D0F0448D870}" type="pres">
      <dgm:prSet presAssocID="{62532481-0893-4EC1-A7A0-DB9BAD8B3C9E}" presName="extraNode" presStyleLbl="node1" presStyleIdx="0" presStyleCnt="4"/>
      <dgm:spPr/>
    </dgm:pt>
    <dgm:pt modelId="{D70C8BF6-7ED1-4213-BBF9-7AA3C24A1565}" type="pres">
      <dgm:prSet presAssocID="{62532481-0893-4EC1-A7A0-DB9BAD8B3C9E}" presName="dstNode" presStyleLbl="node1" presStyleIdx="0" presStyleCnt="4"/>
      <dgm:spPr/>
    </dgm:pt>
    <dgm:pt modelId="{F31FE323-4882-4B1E-BB63-7B31AFCF6014}" type="pres">
      <dgm:prSet presAssocID="{4BF8034B-5B3A-4D45-88EE-92F8AC30CDD5}" presName="text_1" presStyleLbl="node1" presStyleIdx="0" presStyleCnt="4">
        <dgm:presLayoutVars>
          <dgm:bulletEnabled val="1"/>
        </dgm:presLayoutVars>
      </dgm:prSet>
      <dgm:spPr/>
      <dgm:t>
        <a:bodyPr/>
        <a:lstStyle/>
        <a:p>
          <a:endParaRPr lang="en-US"/>
        </a:p>
      </dgm:t>
    </dgm:pt>
    <dgm:pt modelId="{ECC2842F-1A2A-426B-983E-44F7F8F465BA}" type="pres">
      <dgm:prSet presAssocID="{4BF8034B-5B3A-4D45-88EE-92F8AC30CDD5}" presName="accent_1" presStyleCnt="0"/>
      <dgm:spPr/>
    </dgm:pt>
    <dgm:pt modelId="{9D202C4D-2095-41BB-B011-D4B987ABDDAB}" type="pres">
      <dgm:prSet presAssocID="{4BF8034B-5B3A-4D45-88EE-92F8AC30CDD5}" presName="accentRepeatNode" presStyleLbl="solidFgAcc1" presStyleIdx="0" presStyleCnt="4"/>
      <dgm:spPr/>
    </dgm:pt>
    <dgm:pt modelId="{7817D7B9-E985-454A-8A6F-5EF522CEAC1F}" type="pres">
      <dgm:prSet presAssocID="{87C9EC17-6397-42A3-BEE4-7FBEFCF133F5}" presName="text_2" presStyleLbl="node1" presStyleIdx="1" presStyleCnt="4">
        <dgm:presLayoutVars>
          <dgm:bulletEnabled val="1"/>
        </dgm:presLayoutVars>
      </dgm:prSet>
      <dgm:spPr/>
      <dgm:t>
        <a:bodyPr/>
        <a:lstStyle/>
        <a:p>
          <a:endParaRPr lang="en-US"/>
        </a:p>
      </dgm:t>
    </dgm:pt>
    <dgm:pt modelId="{E9D08BF2-B781-4E62-8633-04B484BB0D68}" type="pres">
      <dgm:prSet presAssocID="{87C9EC17-6397-42A3-BEE4-7FBEFCF133F5}" presName="accent_2" presStyleCnt="0"/>
      <dgm:spPr/>
    </dgm:pt>
    <dgm:pt modelId="{3B079BF4-A865-44DD-9883-0133DD0DA266}" type="pres">
      <dgm:prSet presAssocID="{87C9EC17-6397-42A3-BEE4-7FBEFCF133F5}" presName="accentRepeatNode" presStyleLbl="solidFgAcc1" presStyleIdx="1" presStyleCnt="4"/>
      <dgm:spPr/>
    </dgm:pt>
    <dgm:pt modelId="{78F4ABEE-F6B3-43EA-98D1-0671FF4CB410}" type="pres">
      <dgm:prSet presAssocID="{3D398501-ABCE-46F8-AC1A-F536476A30EB}" presName="text_3" presStyleLbl="node1" presStyleIdx="2" presStyleCnt="4">
        <dgm:presLayoutVars>
          <dgm:bulletEnabled val="1"/>
        </dgm:presLayoutVars>
      </dgm:prSet>
      <dgm:spPr/>
      <dgm:t>
        <a:bodyPr/>
        <a:lstStyle/>
        <a:p>
          <a:endParaRPr lang="en-US"/>
        </a:p>
      </dgm:t>
    </dgm:pt>
    <dgm:pt modelId="{EDAA7831-0575-4EE4-919B-E78DCC375170}" type="pres">
      <dgm:prSet presAssocID="{3D398501-ABCE-46F8-AC1A-F536476A30EB}" presName="accent_3" presStyleCnt="0"/>
      <dgm:spPr/>
    </dgm:pt>
    <dgm:pt modelId="{71C91DA6-9641-46D5-AE27-C5B70C96D5AA}" type="pres">
      <dgm:prSet presAssocID="{3D398501-ABCE-46F8-AC1A-F536476A30EB}" presName="accentRepeatNode" presStyleLbl="solidFgAcc1" presStyleIdx="2" presStyleCnt="4"/>
      <dgm:spPr/>
    </dgm:pt>
    <dgm:pt modelId="{2B52E3FC-1148-4034-A577-48881AD65CE2}" type="pres">
      <dgm:prSet presAssocID="{128B361D-9F0B-4FFE-9529-DD7FE661667C}" presName="text_4" presStyleLbl="node1" presStyleIdx="3" presStyleCnt="4">
        <dgm:presLayoutVars>
          <dgm:bulletEnabled val="1"/>
        </dgm:presLayoutVars>
      </dgm:prSet>
      <dgm:spPr/>
      <dgm:t>
        <a:bodyPr/>
        <a:lstStyle/>
        <a:p>
          <a:endParaRPr lang="en-US"/>
        </a:p>
      </dgm:t>
    </dgm:pt>
    <dgm:pt modelId="{184E918D-21A0-41ED-9217-E2D6A6AE790A}" type="pres">
      <dgm:prSet presAssocID="{128B361D-9F0B-4FFE-9529-DD7FE661667C}" presName="accent_4" presStyleCnt="0"/>
      <dgm:spPr/>
    </dgm:pt>
    <dgm:pt modelId="{595FC062-5569-4E46-9595-94CDF9DB135F}" type="pres">
      <dgm:prSet presAssocID="{128B361D-9F0B-4FFE-9529-DD7FE661667C}" presName="accentRepeatNode" presStyleLbl="solidFgAcc1" presStyleIdx="3" presStyleCnt="4"/>
      <dgm:spPr/>
    </dgm:pt>
  </dgm:ptLst>
  <dgm:cxnLst>
    <dgm:cxn modelId="{4C5CD89C-1278-4228-85BE-0136DF73C7DF}" type="presOf" srcId="{87C9EC17-6397-42A3-BEE4-7FBEFCF133F5}" destId="{7817D7B9-E985-454A-8A6F-5EF522CEAC1F}" srcOrd="0" destOrd="0" presId="urn:microsoft.com/office/officeart/2008/layout/VerticalCurvedList"/>
    <dgm:cxn modelId="{389155D3-6A4F-47A8-9654-7425AEC4C6DF}" type="presOf" srcId="{D7A80F14-F939-4680-AB63-CA7514C59829}" destId="{294821DD-9261-4E45-9727-4EA4DAA5C44D}" srcOrd="0" destOrd="0" presId="urn:microsoft.com/office/officeart/2008/layout/VerticalCurvedList"/>
    <dgm:cxn modelId="{BE0BB8D5-1BD0-4F9E-9F76-BD120ABB8FA3}" srcId="{62532481-0893-4EC1-A7A0-DB9BAD8B3C9E}" destId="{128B361D-9F0B-4FFE-9529-DD7FE661667C}" srcOrd="3" destOrd="0" parTransId="{831375B3-72BE-4491-B48A-46C0AD7A1438}" sibTransId="{A74C2F93-680F-4600-BD89-750F2908F3F2}"/>
    <dgm:cxn modelId="{139CB56D-CF4D-454D-999B-0B19B460AFD3}" srcId="{62532481-0893-4EC1-A7A0-DB9BAD8B3C9E}" destId="{87C9EC17-6397-42A3-BEE4-7FBEFCF133F5}" srcOrd="1" destOrd="0" parTransId="{C81B75D1-2643-496C-AC23-E2E438B155F2}" sibTransId="{0759FC6D-3F36-4419-A0BE-42752E911FAA}"/>
    <dgm:cxn modelId="{B5B807B1-03AF-4EA3-8E4C-47C4C0D6677C}" srcId="{62532481-0893-4EC1-A7A0-DB9BAD8B3C9E}" destId="{4BF8034B-5B3A-4D45-88EE-92F8AC30CDD5}" srcOrd="0" destOrd="0" parTransId="{DE05271F-4183-4393-9344-9BCE33FF5BB7}" sibTransId="{D7A80F14-F939-4680-AB63-CA7514C59829}"/>
    <dgm:cxn modelId="{FC8503AB-16E6-4264-AA74-2DD95D5739F2}" type="presOf" srcId="{62532481-0893-4EC1-A7A0-DB9BAD8B3C9E}" destId="{570F385C-2ECE-47DB-A6A0-5F81BAD613E7}" srcOrd="0" destOrd="0" presId="urn:microsoft.com/office/officeart/2008/layout/VerticalCurvedList"/>
    <dgm:cxn modelId="{46EF66FE-E787-4A65-B811-E6CC30E1245C}" type="presOf" srcId="{128B361D-9F0B-4FFE-9529-DD7FE661667C}" destId="{2B52E3FC-1148-4034-A577-48881AD65CE2}" srcOrd="0" destOrd="0" presId="urn:microsoft.com/office/officeart/2008/layout/VerticalCurvedList"/>
    <dgm:cxn modelId="{40E85E5E-39D5-42F2-B40B-7241DB2C16CE}" type="presOf" srcId="{3D398501-ABCE-46F8-AC1A-F536476A30EB}" destId="{78F4ABEE-F6B3-43EA-98D1-0671FF4CB410}" srcOrd="0" destOrd="0" presId="urn:microsoft.com/office/officeart/2008/layout/VerticalCurvedList"/>
    <dgm:cxn modelId="{3F2DC259-5C58-4125-879A-253FC115A7EE}" srcId="{62532481-0893-4EC1-A7A0-DB9BAD8B3C9E}" destId="{3D398501-ABCE-46F8-AC1A-F536476A30EB}" srcOrd="2" destOrd="0" parTransId="{474C4A71-FE09-466E-8190-6AF0A11F1D80}" sibTransId="{121BAC81-C8EA-4064-8173-9CB2307B805C}"/>
    <dgm:cxn modelId="{2352A487-74D9-417C-A892-C33DB25D47D5}" type="presOf" srcId="{4BF8034B-5B3A-4D45-88EE-92F8AC30CDD5}" destId="{F31FE323-4882-4B1E-BB63-7B31AFCF6014}" srcOrd="0" destOrd="0" presId="urn:microsoft.com/office/officeart/2008/layout/VerticalCurvedList"/>
    <dgm:cxn modelId="{374D74A4-EADC-4DD1-B5FD-E1A89B35DDA0}" type="presParOf" srcId="{570F385C-2ECE-47DB-A6A0-5F81BAD613E7}" destId="{43971BD2-1B4E-4A97-BE65-1C2AE9C6612D}" srcOrd="0" destOrd="0" presId="urn:microsoft.com/office/officeart/2008/layout/VerticalCurvedList"/>
    <dgm:cxn modelId="{9C34AF61-DC15-4D21-90CA-F7E119FE3417}" type="presParOf" srcId="{43971BD2-1B4E-4A97-BE65-1C2AE9C6612D}" destId="{17465EC0-E5CE-4F4A-B61C-A07FCC47B9E8}" srcOrd="0" destOrd="0" presId="urn:microsoft.com/office/officeart/2008/layout/VerticalCurvedList"/>
    <dgm:cxn modelId="{B9A8E056-4A05-4460-AD19-867DA751D3B2}" type="presParOf" srcId="{17465EC0-E5CE-4F4A-B61C-A07FCC47B9E8}" destId="{C6A2EA54-A7AD-4FA3-A5D3-D467893A2A1F}" srcOrd="0" destOrd="0" presId="urn:microsoft.com/office/officeart/2008/layout/VerticalCurvedList"/>
    <dgm:cxn modelId="{5ADF0ECD-7B3B-4E7B-91C3-E4462C9F0D71}" type="presParOf" srcId="{17465EC0-E5CE-4F4A-B61C-A07FCC47B9E8}" destId="{294821DD-9261-4E45-9727-4EA4DAA5C44D}" srcOrd="1" destOrd="0" presId="urn:microsoft.com/office/officeart/2008/layout/VerticalCurvedList"/>
    <dgm:cxn modelId="{AB507184-55D9-422C-86B1-305E630A56D4}" type="presParOf" srcId="{17465EC0-E5CE-4F4A-B61C-A07FCC47B9E8}" destId="{23C43391-72C8-4EC1-BCD8-6D0F0448D870}" srcOrd="2" destOrd="0" presId="urn:microsoft.com/office/officeart/2008/layout/VerticalCurvedList"/>
    <dgm:cxn modelId="{C0980CD1-A244-4085-B139-9163EF9F62AF}" type="presParOf" srcId="{17465EC0-E5CE-4F4A-B61C-A07FCC47B9E8}" destId="{D70C8BF6-7ED1-4213-BBF9-7AA3C24A1565}" srcOrd="3" destOrd="0" presId="urn:microsoft.com/office/officeart/2008/layout/VerticalCurvedList"/>
    <dgm:cxn modelId="{DB751D53-9D1A-4E8F-B5F7-67BB93DCC28A}" type="presParOf" srcId="{43971BD2-1B4E-4A97-BE65-1C2AE9C6612D}" destId="{F31FE323-4882-4B1E-BB63-7B31AFCF6014}" srcOrd="1" destOrd="0" presId="urn:microsoft.com/office/officeart/2008/layout/VerticalCurvedList"/>
    <dgm:cxn modelId="{2FA66E66-739F-44E9-9E6E-91CEC8E33355}" type="presParOf" srcId="{43971BD2-1B4E-4A97-BE65-1C2AE9C6612D}" destId="{ECC2842F-1A2A-426B-983E-44F7F8F465BA}" srcOrd="2" destOrd="0" presId="urn:microsoft.com/office/officeart/2008/layout/VerticalCurvedList"/>
    <dgm:cxn modelId="{3312F1F5-6930-43D4-A97A-91B3635379B1}" type="presParOf" srcId="{ECC2842F-1A2A-426B-983E-44F7F8F465BA}" destId="{9D202C4D-2095-41BB-B011-D4B987ABDDAB}" srcOrd="0" destOrd="0" presId="urn:microsoft.com/office/officeart/2008/layout/VerticalCurvedList"/>
    <dgm:cxn modelId="{A4F20889-6172-4858-8440-06B1D3414345}" type="presParOf" srcId="{43971BD2-1B4E-4A97-BE65-1C2AE9C6612D}" destId="{7817D7B9-E985-454A-8A6F-5EF522CEAC1F}" srcOrd="3" destOrd="0" presId="urn:microsoft.com/office/officeart/2008/layout/VerticalCurvedList"/>
    <dgm:cxn modelId="{798D9670-7B4E-4F37-BE55-816391EC1C09}" type="presParOf" srcId="{43971BD2-1B4E-4A97-BE65-1C2AE9C6612D}" destId="{E9D08BF2-B781-4E62-8633-04B484BB0D68}" srcOrd="4" destOrd="0" presId="urn:microsoft.com/office/officeart/2008/layout/VerticalCurvedList"/>
    <dgm:cxn modelId="{08C5ECA8-728E-4EC5-9A52-A04AA91E48D6}" type="presParOf" srcId="{E9D08BF2-B781-4E62-8633-04B484BB0D68}" destId="{3B079BF4-A865-44DD-9883-0133DD0DA266}" srcOrd="0" destOrd="0" presId="urn:microsoft.com/office/officeart/2008/layout/VerticalCurvedList"/>
    <dgm:cxn modelId="{1795DCC4-5AC9-46A2-85A4-5646BE7481B7}" type="presParOf" srcId="{43971BD2-1B4E-4A97-BE65-1C2AE9C6612D}" destId="{78F4ABEE-F6B3-43EA-98D1-0671FF4CB410}" srcOrd="5" destOrd="0" presId="urn:microsoft.com/office/officeart/2008/layout/VerticalCurvedList"/>
    <dgm:cxn modelId="{4D434246-7A85-476D-AB92-7F8A93E3856A}" type="presParOf" srcId="{43971BD2-1B4E-4A97-BE65-1C2AE9C6612D}" destId="{EDAA7831-0575-4EE4-919B-E78DCC375170}" srcOrd="6" destOrd="0" presId="urn:microsoft.com/office/officeart/2008/layout/VerticalCurvedList"/>
    <dgm:cxn modelId="{5FF5C24A-D992-4354-9CD5-2DCF65A43C93}" type="presParOf" srcId="{EDAA7831-0575-4EE4-919B-E78DCC375170}" destId="{71C91DA6-9641-46D5-AE27-C5B70C96D5AA}" srcOrd="0" destOrd="0" presId="urn:microsoft.com/office/officeart/2008/layout/VerticalCurvedList"/>
    <dgm:cxn modelId="{C46EB3C1-69AE-4BAA-A876-EE301EB91436}" type="presParOf" srcId="{43971BD2-1B4E-4A97-BE65-1C2AE9C6612D}" destId="{2B52E3FC-1148-4034-A577-48881AD65CE2}" srcOrd="7" destOrd="0" presId="urn:microsoft.com/office/officeart/2008/layout/VerticalCurvedList"/>
    <dgm:cxn modelId="{24AAC208-73B2-4D5D-BA8C-4C79B1E0EF63}" type="presParOf" srcId="{43971BD2-1B4E-4A97-BE65-1C2AE9C6612D}" destId="{184E918D-21A0-41ED-9217-E2D6A6AE790A}" srcOrd="8" destOrd="0" presId="urn:microsoft.com/office/officeart/2008/layout/VerticalCurvedList"/>
    <dgm:cxn modelId="{E62229A1-B4EF-4B80-AD9A-1E4ABFFFA7D3}" type="presParOf" srcId="{184E918D-21A0-41ED-9217-E2D6A6AE790A}" destId="{595FC062-5569-4E46-9595-94CDF9DB135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532481-0893-4EC1-A7A0-DB9BAD8B3C9E}"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4BF8034B-5B3A-4D45-88EE-92F8AC30CDD5}">
      <dgm:prSet phldrT="[Text]"/>
      <dgm:spPr/>
      <dgm:t>
        <a:bodyPr/>
        <a:lstStyle/>
        <a:p>
          <a:endParaRPr lang="en-US" dirty="0"/>
        </a:p>
      </dgm:t>
    </dgm:pt>
    <dgm:pt modelId="{DE05271F-4183-4393-9344-9BCE33FF5BB7}" type="parTrans" cxnId="{B5B807B1-03AF-4EA3-8E4C-47C4C0D6677C}">
      <dgm:prSet/>
      <dgm:spPr/>
      <dgm:t>
        <a:bodyPr/>
        <a:lstStyle/>
        <a:p>
          <a:endParaRPr lang="en-US"/>
        </a:p>
      </dgm:t>
    </dgm:pt>
    <dgm:pt modelId="{D7A80F14-F939-4680-AB63-CA7514C59829}" type="sibTrans" cxnId="{B5B807B1-03AF-4EA3-8E4C-47C4C0D6677C}">
      <dgm:prSet/>
      <dgm:spPr/>
      <dgm:t>
        <a:bodyPr/>
        <a:lstStyle/>
        <a:p>
          <a:endParaRPr lang="en-US"/>
        </a:p>
      </dgm:t>
    </dgm:pt>
    <dgm:pt modelId="{87C9EC17-6397-42A3-BEE4-7FBEFCF133F5}">
      <dgm:prSet phldrT="[Text]"/>
      <dgm:spPr/>
      <dgm:t>
        <a:bodyPr/>
        <a:lstStyle/>
        <a:p>
          <a:endParaRPr lang="en-US" dirty="0"/>
        </a:p>
      </dgm:t>
    </dgm:pt>
    <dgm:pt modelId="{C81B75D1-2643-496C-AC23-E2E438B155F2}" type="parTrans" cxnId="{139CB56D-CF4D-454D-999B-0B19B460AFD3}">
      <dgm:prSet/>
      <dgm:spPr/>
      <dgm:t>
        <a:bodyPr/>
        <a:lstStyle/>
        <a:p>
          <a:endParaRPr lang="en-US"/>
        </a:p>
      </dgm:t>
    </dgm:pt>
    <dgm:pt modelId="{0759FC6D-3F36-4419-A0BE-42752E911FAA}" type="sibTrans" cxnId="{139CB56D-CF4D-454D-999B-0B19B460AFD3}">
      <dgm:prSet/>
      <dgm:spPr/>
      <dgm:t>
        <a:bodyPr/>
        <a:lstStyle/>
        <a:p>
          <a:endParaRPr lang="en-US"/>
        </a:p>
      </dgm:t>
    </dgm:pt>
    <dgm:pt modelId="{3D398501-ABCE-46F8-AC1A-F536476A30EB}">
      <dgm:prSet phldrT="[Text]"/>
      <dgm:spPr/>
      <dgm:t>
        <a:bodyPr/>
        <a:lstStyle/>
        <a:p>
          <a:endParaRPr lang="en-US" dirty="0"/>
        </a:p>
      </dgm:t>
    </dgm:pt>
    <dgm:pt modelId="{474C4A71-FE09-466E-8190-6AF0A11F1D80}" type="parTrans" cxnId="{3F2DC259-5C58-4125-879A-253FC115A7EE}">
      <dgm:prSet/>
      <dgm:spPr/>
      <dgm:t>
        <a:bodyPr/>
        <a:lstStyle/>
        <a:p>
          <a:endParaRPr lang="en-US"/>
        </a:p>
      </dgm:t>
    </dgm:pt>
    <dgm:pt modelId="{121BAC81-C8EA-4064-8173-9CB2307B805C}" type="sibTrans" cxnId="{3F2DC259-5C58-4125-879A-253FC115A7EE}">
      <dgm:prSet/>
      <dgm:spPr/>
      <dgm:t>
        <a:bodyPr/>
        <a:lstStyle/>
        <a:p>
          <a:endParaRPr lang="en-US"/>
        </a:p>
      </dgm:t>
    </dgm:pt>
    <dgm:pt modelId="{570F385C-2ECE-47DB-A6A0-5F81BAD613E7}" type="pres">
      <dgm:prSet presAssocID="{62532481-0893-4EC1-A7A0-DB9BAD8B3C9E}" presName="Name0" presStyleCnt="0">
        <dgm:presLayoutVars>
          <dgm:chMax val="7"/>
          <dgm:chPref val="7"/>
          <dgm:dir/>
        </dgm:presLayoutVars>
      </dgm:prSet>
      <dgm:spPr/>
      <dgm:t>
        <a:bodyPr/>
        <a:lstStyle/>
        <a:p>
          <a:endParaRPr lang="en-US"/>
        </a:p>
      </dgm:t>
    </dgm:pt>
    <dgm:pt modelId="{43971BD2-1B4E-4A97-BE65-1C2AE9C6612D}" type="pres">
      <dgm:prSet presAssocID="{62532481-0893-4EC1-A7A0-DB9BAD8B3C9E}" presName="Name1" presStyleCnt="0"/>
      <dgm:spPr/>
    </dgm:pt>
    <dgm:pt modelId="{17465EC0-E5CE-4F4A-B61C-A07FCC47B9E8}" type="pres">
      <dgm:prSet presAssocID="{62532481-0893-4EC1-A7A0-DB9BAD8B3C9E}" presName="cycle" presStyleCnt="0"/>
      <dgm:spPr/>
    </dgm:pt>
    <dgm:pt modelId="{C6A2EA54-A7AD-4FA3-A5D3-D467893A2A1F}" type="pres">
      <dgm:prSet presAssocID="{62532481-0893-4EC1-A7A0-DB9BAD8B3C9E}" presName="srcNode" presStyleLbl="node1" presStyleIdx="0" presStyleCnt="3"/>
      <dgm:spPr/>
    </dgm:pt>
    <dgm:pt modelId="{294821DD-9261-4E45-9727-4EA4DAA5C44D}" type="pres">
      <dgm:prSet presAssocID="{62532481-0893-4EC1-A7A0-DB9BAD8B3C9E}" presName="conn" presStyleLbl="parChTrans1D2" presStyleIdx="0" presStyleCnt="1"/>
      <dgm:spPr/>
      <dgm:t>
        <a:bodyPr/>
        <a:lstStyle/>
        <a:p>
          <a:endParaRPr lang="en-US"/>
        </a:p>
      </dgm:t>
    </dgm:pt>
    <dgm:pt modelId="{23C43391-72C8-4EC1-BCD8-6D0F0448D870}" type="pres">
      <dgm:prSet presAssocID="{62532481-0893-4EC1-A7A0-DB9BAD8B3C9E}" presName="extraNode" presStyleLbl="node1" presStyleIdx="0" presStyleCnt="3"/>
      <dgm:spPr/>
    </dgm:pt>
    <dgm:pt modelId="{D70C8BF6-7ED1-4213-BBF9-7AA3C24A1565}" type="pres">
      <dgm:prSet presAssocID="{62532481-0893-4EC1-A7A0-DB9BAD8B3C9E}" presName="dstNode" presStyleLbl="node1" presStyleIdx="0" presStyleCnt="3"/>
      <dgm:spPr/>
    </dgm:pt>
    <dgm:pt modelId="{F31FE323-4882-4B1E-BB63-7B31AFCF6014}" type="pres">
      <dgm:prSet presAssocID="{4BF8034B-5B3A-4D45-88EE-92F8AC30CDD5}" presName="text_1" presStyleLbl="node1" presStyleIdx="0" presStyleCnt="3">
        <dgm:presLayoutVars>
          <dgm:bulletEnabled val="1"/>
        </dgm:presLayoutVars>
      </dgm:prSet>
      <dgm:spPr/>
      <dgm:t>
        <a:bodyPr/>
        <a:lstStyle/>
        <a:p>
          <a:endParaRPr lang="en-US"/>
        </a:p>
      </dgm:t>
    </dgm:pt>
    <dgm:pt modelId="{ECC2842F-1A2A-426B-983E-44F7F8F465BA}" type="pres">
      <dgm:prSet presAssocID="{4BF8034B-5B3A-4D45-88EE-92F8AC30CDD5}" presName="accent_1" presStyleCnt="0"/>
      <dgm:spPr/>
    </dgm:pt>
    <dgm:pt modelId="{9D202C4D-2095-41BB-B011-D4B987ABDDAB}" type="pres">
      <dgm:prSet presAssocID="{4BF8034B-5B3A-4D45-88EE-92F8AC30CDD5}" presName="accentRepeatNode" presStyleLbl="solidFgAcc1" presStyleIdx="0" presStyleCnt="3"/>
      <dgm:spPr/>
    </dgm:pt>
    <dgm:pt modelId="{7817D7B9-E985-454A-8A6F-5EF522CEAC1F}" type="pres">
      <dgm:prSet presAssocID="{87C9EC17-6397-42A3-BEE4-7FBEFCF133F5}" presName="text_2" presStyleLbl="node1" presStyleIdx="1" presStyleCnt="3">
        <dgm:presLayoutVars>
          <dgm:bulletEnabled val="1"/>
        </dgm:presLayoutVars>
      </dgm:prSet>
      <dgm:spPr/>
      <dgm:t>
        <a:bodyPr/>
        <a:lstStyle/>
        <a:p>
          <a:endParaRPr lang="en-US"/>
        </a:p>
      </dgm:t>
    </dgm:pt>
    <dgm:pt modelId="{E9D08BF2-B781-4E62-8633-04B484BB0D68}" type="pres">
      <dgm:prSet presAssocID="{87C9EC17-6397-42A3-BEE4-7FBEFCF133F5}" presName="accent_2" presStyleCnt="0"/>
      <dgm:spPr/>
    </dgm:pt>
    <dgm:pt modelId="{3B079BF4-A865-44DD-9883-0133DD0DA266}" type="pres">
      <dgm:prSet presAssocID="{87C9EC17-6397-42A3-BEE4-7FBEFCF133F5}" presName="accentRepeatNode" presStyleLbl="solidFgAcc1" presStyleIdx="1" presStyleCnt="3"/>
      <dgm:spPr/>
    </dgm:pt>
    <dgm:pt modelId="{78F4ABEE-F6B3-43EA-98D1-0671FF4CB410}" type="pres">
      <dgm:prSet presAssocID="{3D398501-ABCE-46F8-AC1A-F536476A30EB}" presName="text_3" presStyleLbl="node1" presStyleIdx="2" presStyleCnt="3">
        <dgm:presLayoutVars>
          <dgm:bulletEnabled val="1"/>
        </dgm:presLayoutVars>
      </dgm:prSet>
      <dgm:spPr/>
      <dgm:t>
        <a:bodyPr/>
        <a:lstStyle/>
        <a:p>
          <a:endParaRPr lang="en-US"/>
        </a:p>
      </dgm:t>
    </dgm:pt>
    <dgm:pt modelId="{EDAA7831-0575-4EE4-919B-E78DCC375170}" type="pres">
      <dgm:prSet presAssocID="{3D398501-ABCE-46F8-AC1A-F536476A30EB}" presName="accent_3" presStyleCnt="0"/>
      <dgm:spPr/>
    </dgm:pt>
    <dgm:pt modelId="{71C91DA6-9641-46D5-AE27-C5B70C96D5AA}" type="pres">
      <dgm:prSet presAssocID="{3D398501-ABCE-46F8-AC1A-F536476A30EB}" presName="accentRepeatNode" presStyleLbl="solidFgAcc1" presStyleIdx="2" presStyleCnt="3"/>
      <dgm:spPr/>
    </dgm:pt>
  </dgm:ptLst>
  <dgm:cxnLst>
    <dgm:cxn modelId="{4BC2D8AA-F0B3-4CC8-9248-998CE766D088}" type="presOf" srcId="{4BF8034B-5B3A-4D45-88EE-92F8AC30CDD5}" destId="{F31FE323-4882-4B1E-BB63-7B31AFCF6014}" srcOrd="0" destOrd="0" presId="urn:microsoft.com/office/officeart/2008/layout/VerticalCurvedList"/>
    <dgm:cxn modelId="{139CB56D-CF4D-454D-999B-0B19B460AFD3}" srcId="{62532481-0893-4EC1-A7A0-DB9BAD8B3C9E}" destId="{87C9EC17-6397-42A3-BEE4-7FBEFCF133F5}" srcOrd="1" destOrd="0" parTransId="{C81B75D1-2643-496C-AC23-E2E438B155F2}" sibTransId="{0759FC6D-3F36-4419-A0BE-42752E911FAA}"/>
    <dgm:cxn modelId="{B5B807B1-03AF-4EA3-8E4C-47C4C0D6677C}" srcId="{62532481-0893-4EC1-A7A0-DB9BAD8B3C9E}" destId="{4BF8034B-5B3A-4D45-88EE-92F8AC30CDD5}" srcOrd="0" destOrd="0" parTransId="{DE05271F-4183-4393-9344-9BCE33FF5BB7}" sibTransId="{D7A80F14-F939-4680-AB63-CA7514C59829}"/>
    <dgm:cxn modelId="{71D6BEE6-0353-4339-9B07-3960D3FD3FDC}" type="presOf" srcId="{D7A80F14-F939-4680-AB63-CA7514C59829}" destId="{294821DD-9261-4E45-9727-4EA4DAA5C44D}" srcOrd="0" destOrd="0" presId="urn:microsoft.com/office/officeart/2008/layout/VerticalCurvedList"/>
    <dgm:cxn modelId="{3F2DC259-5C58-4125-879A-253FC115A7EE}" srcId="{62532481-0893-4EC1-A7A0-DB9BAD8B3C9E}" destId="{3D398501-ABCE-46F8-AC1A-F536476A30EB}" srcOrd="2" destOrd="0" parTransId="{474C4A71-FE09-466E-8190-6AF0A11F1D80}" sibTransId="{121BAC81-C8EA-4064-8173-9CB2307B805C}"/>
    <dgm:cxn modelId="{332B11FD-09A3-4EEB-A30F-0A3FE09337BD}" type="presOf" srcId="{62532481-0893-4EC1-A7A0-DB9BAD8B3C9E}" destId="{570F385C-2ECE-47DB-A6A0-5F81BAD613E7}" srcOrd="0" destOrd="0" presId="urn:microsoft.com/office/officeart/2008/layout/VerticalCurvedList"/>
    <dgm:cxn modelId="{C821198C-509F-4F23-AA6E-D133309253B6}" type="presOf" srcId="{3D398501-ABCE-46F8-AC1A-F536476A30EB}" destId="{78F4ABEE-F6B3-43EA-98D1-0671FF4CB410}" srcOrd="0" destOrd="0" presId="urn:microsoft.com/office/officeart/2008/layout/VerticalCurvedList"/>
    <dgm:cxn modelId="{0E44E2CD-026F-4F0A-BB71-2D89D18C23FD}" type="presOf" srcId="{87C9EC17-6397-42A3-BEE4-7FBEFCF133F5}" destId="{7817D7B9-E985-454A-8A6F-5EF522CEAC1F}" srcOrd="0" destOrd="0" presId="urn:microsoft.com/office/officeart/2008/layout/VerticalCurvedList"/>
    <dgm:cxn modelId="{4E33C892-52C0-4639-A2E0-8DA7A337F5E9}" type="presParOf" srcId="{570F385C-2ECE-47DB-A6A0-5F81BAD613E7}" destId="{43971BD2-1B4E-4A97-BE65-1C2AE9C6612D}" srcOrd="0" destOrd="0" presId="urn:microsoft.com/office/officeart/2008/layout/VerticalCurvedList"/>
    <dgm:cxn modelId="{22472D18-6B20-461B-B92F-C4B0421D7550}" type="presParOf" srcId="{43971BD2-1B4E-4A97-BE65-1C2AE9C6612D}" destId="{17465EC0-E5CE-4F4A-B61C-A07FCC47B9E8}" srcOrd="0" destOrd="0" presId="urn:microsoft.com/office/officeart/2008/layout/VerticalCurvedList"/>
    <dgm:cxn modelId="{06C98249-F1F6-4D63-A436-FED7FA624599}" type="presParOf" srcId="{17465EC0-E5CE-4F4A-B61C-A07FCC47B9E8}" destId="{C6A2EA54-A7AD-4FA3-A5D3-D467893A2A1F}" srcOrd="0" destOrd="0" presId="urn:microsoft.com/office/officeart/2008/layout/VerticalCurvedList"/>
    <dgm:cxn modelId="{76631A4F-761B-4282-9E6B-DDFC0503B700}" type="presParOf" srcId="{17465EC0-E5CE-4F4A-B61C-A07FCC47B9E8}" destId="{294821DD-9261-4E45-9727-4EA4DAA5C44D}" srcOrd="1" destOrd="0" presId="urn:microsoft.com/office/officeart/2008/layout/VerticalCurvedList"/>
    <dgm:cxn modelId="{130DB645-5500-4297-AD3A-C52142B7CB96}" type="presParOf" srcId="{17465EC0-E5CE-4F4A-B61C-A07FCC47B9E8}" destId="{23C43391-72C8-4EC1-BCD8-6D0F0448D870}" srcOrd="2" destOrd="0" presId="urn:microsoft.com/office/officeart/2008/layout/VerticalCurvedList"/>
    <dgm:cxn modelId="{163BBAB1-55D3-49FE-B891-64B51266272C}" type="presParOf" srcId="{17465EC0-E5CE-4F4A-B61C-A07FCC47B9E8}" destId="{D70C8BF6-7ED1-4213-BBF9-7AA3C24A1565}" srcOrd="3" destOrd="0" presId="urn:microsoft.com/office/officeart/2008/layout/VerticalCurvedList"/>
    <dgm:cxn modelId="{112280C6-23DC-40A9-943B-F69299DE9D58}" type="presParOf" srcId="{43971BD2-1B4E-4A97-BE65-1C2AE9C6612D}" destId="{F31FE323-4882-4B1E-BB63-7B31AFCF6014}" srcOrd="1" destOrd="0" presId="urn:microsoft.com/office/officeart/2008/layout/VerticalCurvedList"/>
    <dgm:cxn modelId="{07F200AA-77A4-4CCB-A1B3-6F12E5A19E38}" type="presParOf" srcId="{43971BD2-1B4E-4A97-BE65-1C2AE9C6612D}" destId="{ECC2842F-1A2A-426B-983E-44F7F8F465BA}" srcOrd="2" destOrd="0" presId="urn:microsoft.com/office/officeart/2008/layout/VerticalCurvedList"/>
    <dgm:cxn modelId="{925E34FC-6FE0-4B01-9432-1F8852BC07CC}" type="presParOf" srcId="{ECC2842F-1A2A-426B-983E-44F7F8F465BA}" destId="{9D202C4D-2095-41BB-B011-D4B987ABDDAB}" srcOrd="0" destOrd="0" presId="urn:microsoft.com/office/officeart/2008/layout/VerticalCurvedList"/>
    <dgm:cxn modelId="{FAF31416-3ABE-4547-BCA4-E2A891C4E577}" type="presParOf" srcId="{43971BD2-1B4E-4A97-BE65-1C2AE9C6612D}" destId="{7817D7B9-E985-454A-8A6F-5EF522CEAC1F}" srcOrd="3" destOrd="0" presId="urn:microsoft.com/office/officeart/2008/layout/VerticalCurvedList"/>
    <dgm:cxn modelId="{31446C97-F1DE-45B4-B827-5668F5DDFEB7}" type="presParOf" srcId="{43971BD2-1B4E-4A97-BE65-1C2AE9C6612D}" destId="{E9D08BF2-B781-4E62-8633-04B484BB0D68}" srcOrd="4" destOrd="0" presId="urn:microsoft.com/office/officeart/2008/layout/VerticalCurvedList"/>
    <dgm:cxn modelId="{7C3DEF98-BE94-405D-AAD0-0F5A912DEDD5}" type="presParOf" srcId="{E9D08BF2-B781-4E62-8633-04B484BB0D68}" destId="{3B079BF4-A865-44DD-9883-0133DD0DA266}" srcOrd="0" destOrd="0" presId="urn:microsoft.com/office/officeart/2008/layout/VerticalCurvedList"/>
    <dgm:cxn modelId="{39A992F5-0133-4713-92FD-3F5BABDE283C}" type="presParOf" srcId="{43971BD2-1B4E-4A97-BE65-1C2AE9C6612D}" destId="{78F4ABEE-F6B3-43EA-98D1-0671FF4CB410}" srcOrd="5" destOrd="0" presId="urn:microsoft.com/office/officeart/2008/layout/VerticalCurvedList"/>
    <dgm:cxn modelId="{86BD9CC6-149F-4130-8D96-7DC39BFD8752}" type="presParOf" srcId="{43971BD2-1B4E-4A97-BE65-1C2AE9C6612D}" destId="{EDAA7831-0575-4EE4-919B-E78DCC375170}" srcOrd="6" destOrd="0" presId="urn:microsoft.com/office/officeart/2008/layout/VerticalCurvedList"/>
    <dgm:cxn modelId="{2A62E31C-9D89-4460-B3EF-D1A0DD33C616}" type="presParOf" srcId="{EDAA7831-0575-4EE4-919B-E78DCC375170}" destId="{71C91DA6-9641-46D5-AE27-C5B70C96D5A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821DD-9261-4E45-9727-4EA4DAA5C44D}">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1FE323-4882-4B1E-BB63-7B31AFCF6014}">
      <dsp:nvSpPr>
        <dsp:cNvPr id="0" name=""/>
        <dsp:cNvSpPr/>
      </dsp:nvSpPr>
      <dsp:spPr>
        <a:xfrm>
          <a:off x="610504" y="416587"/>
          <a:ext cx="7440913" cy="83360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Landsat 5 &amp; 8 Imagery</a:t>
          </a:r>
          <a:br>
            <a:rPr lang="en-US" sz="2000" kern="1200" dirty="0" smtClean="0"/>
          </a:br>
          <a:r>
            <a:rPr lang="en-US" sz="2000" kern="1200" dirty="0" smtClean="0"/>
            <a:t>Ancillary Data</a:t>
          </a:r>
          <a:endParaRPr lang="en-US" sz="2000" kern="1200" dirty="0"/>
        </a:p>
      </dsp:txBody>
      <dsp:txXfrm>
        <a:off x="610504" y="416587"/>
        <a:ext cx="7440913" cy="833607"/>
      </dsp:txXfrm>
    </dsp:sp>
    <dsp:sp modelId="{9D202C4D-2095-41BB-B011-D4B987ABDDAB}">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17D7B9-E985-454A-8A6F-5EF522CEAC1F}">
      <dsp:nvSpPr>
        <dsp:cNvPr id="0" name=""/>
        <dsp:cNvSpPr/>
      </dsp:nvSpPr>
      <dsp:spPr>
        <a:xfrm>
          <a:off x="1088431" y="1667215"/>
          <a:ext cx="6962986" cy="833607"/>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Google Earth Engine</a:t>
          </a:r>
          <a:br>
            <a:rPr lang="en-US" sz="2000" kern="1200" dirty="0" smtClean="0"/>
          </a:br>
          <a:r>
            <a:rPr lang="en-US" sz="2000" kern="1200" dirty="0" smtClean="0"/>
            <a:t>ArcMap</a:t>
          </a:r>
          <a:endParaRPr lang="en-US" sz="2000" kern="1200" dirty="0"/>
        </a:p>
      </dsp:txBody>
      <dsp:txXfrm>
        <a:off x="1088431" y="1667215"/>
        <a:ext cx="6962986" cy="833607"/>
      </dsp:txXfrm>
    </dsp:sp>
    <dsp:sp modelId="{3B079BF4-A865-44DD-9883-0133DD0DA266}">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F4ABEE-F6B3-43EA-98D1-0671FF4CB410}">
      <dsp:nvSpPr>
        <dsp:cNvPr id="0" name=""/>
        <dsp:cNvSpPr/>
      </dsp:nvSpPr>
      <dsp:spPr>
        <a:xfrm>
          <a:off x="1088431" y="2917843"/>
          <a:ext cx="6962986" cy="833607"/>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Supervised Classification</a:t>
          </a:r>
          <a:br>
            <a:rPr lang="en-US" sz="2000" kern="1200" dirty="0" smtClean="0"/>
          </a:br>
          <a:r>
            <a:rPr lang="en-US" sz="2000" kern="1200" dirty="0" smtClean="0"/>
            <a:t>Index Thresholding </a:t>
          </a:r>
          <a:endParaRPr lang="en-US" sz="2000" kern="1200" dirty="0"/>
        </a:p>
      </dsp:txBody>
      <dsp:txXfrm>
        <a:off x="1088431" y="2917843"/>
        <a:ext cx="6962986" cy="833607"/>
      </dsp:txXfrm>
    </dsp:sp>
    <dsp:sp modelId="{71C91DA6-9641-46D5-AE27-C5B70C96D5AA}">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52E3FC-1148-4034-A577-48881AD65CE2}">
      <dsp:nvSpPr>
        <dsp:cNvPr id="0" name=""/>
        <dsp:cNvSpPr/>
      </dsp:nvSpPr>
      <dsp:spPr>
        <a:xfrm>
          <a:off x="610504" y="4168472"/>
          <a:ext cx="7440913" cy="833607"/>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Exposed Area </a:t>
          </a:r>
          <a:r>
            <a:rPr lang="en-US" sz="2000" kern="1200" dirty="0" err="1" smtClean="0"/>
            <a:t>Landcover</a:t>
          </a:r>
          <a:r>
            <a:rPr lang="en-US" sz="2000" kern="1200" dirty="0" smtClean="0"/>
            <a:t> Map</a:t>
          </a:r>
          <a:br>
            <a:rPr lang="en-US" sz="2000" kern="1200" dirty="0" smtClean="0"/>
          </a:br>
          <a:r>
            <a:rPr lang="en-US" sz="2000" kern="1200" dirty="0" smtClean="0"/>
            <a:t>Max Snow Melt Area Map</a:t>
          </a:r>
          <a:endParaRPr lang="en-US" sz="2000" kern="1200" dirty="0"/>
        </a:p>
      </dsp:txBody>
      <dsp:txXfrm>
        <a:off x="610504" y="4168472"/>
        <a:ext cx="7440913" cy="833607"/>
      </dsp:txXfrm>
    </dsp:sp>
    <dsp:sp modelId="{595FC062-5569-4E46-9595-94CDF9DB135F}">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821DD-9261-4E45-9727-4EA4DAA5C44D}">
      <dsp:nvSpPr>
        <dsp:cNvPr id="0" name=""/>
        <dsp:cNvSpPr/>
      </dsp:nvSpPr>
      <dsp:spPr>
        <a:xfrm>
          <a:off x="-5062995" y="-775656"/>
          <a:ext cx="6029550" cy="6029550"/>
        </a:xfrm>
        <a:prstGeom prst="blockArc">
          <a:avLst>
            <a:gd name="adj1" fmla="val 18900000"/>
            <a:gd name="adj2" fmla="val 2700000"/>
            <a:gd name="adj3" fmla="val 358"/>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1FE323-4882-4B1E-BB63-7B31AFCF6014}">
      <dsp:nvSpPr>
        <dsp:cNvPr id="0" name=""/>
        <dsp:cNvSpPr/>
      </dsp:nvSpPr>
      <dsp:spPr>
        <a:xfrm>
          <a:off x="621649" y="447823"/>
          <a:ext cx="7236636" cy="89564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920" tIns="116840" rIns="116840" bIns="116840" numCol="1" spcCol="1270" anchor="ctr" anchorCtr="0">
          <a:noAutofit/>
        </a:bodyPr>
        <a:lstStyle/>
        <a:p>
          <a:pPr lvl="0" algn="l" defTabSz="2044700">
            <a:lnSpc>
              <a:spcPct val="90000"/>
            </a:lnSpc>
            <a:spcBef>
              <a:spcPct val="0"/>
            </a:spcBef>
            <a:spcAft>
              <a:spcPct val="35000"/>
            </a:spcAft>
          </a:pPr>
          <a:endParaRPr lang="en-US" sz="4600" kern="1200" dirty="0"/>
        </a:p>
      </dsp:txBody>
      <dsp:txXfrm>
        <a:off x="621649" y="447823"/>
        <a:ext cx="7236636" cy="895647"/>
      </dsp:txXfrm>
    </dsp:sp>
    <dsp:sp modelId="{9D202C4D-2095-41BB-B011-D4B987ABDDAB}">
      <dsp:nvSpPr>
        <dsp:cNvPr id="0" name=""/>
        <dsp:cNvSpPr/>
      </dsp:nvSpPr>
      <dsp:spPr>
        <a:xfrm>
          <a:off x="61870" y="335867"/>
          <a:ext cx="1119559" cy="111955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17D7B9-E985-454A-8A6F-5EF522CEAC1F}">
      <dsp:nvSpPr>
        <dsp:cNvPr id="0" name=""/>
        <dsp:cNvSpPr/>
      </dsp:nvSpPr>
      <dsp:spPr>
        <a:xfrm>
          <a:off x="947217" y="1791294"/>
          <a:ext cx="6911068" cy="895647"/>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920" tIns="116840" rIns="116840" bIns="116840" numCol="1" spcCol="1270" anchor="ctr" anchorCtr="0">
          <a:noAutofit/>
        </a:bodyPr>
        <a:lstStyle/>
        <a:p>
          <a:pPr lvl="0" algn="l" defTabSz="2044700">
            <a:lnSpc>
              <a:spcPct val="90000"/>
            </a:lnSpc>
            <a:spcBef>
              <a:spcPct val="0"/>
            </a:spcBef>
            <a:spcAft>
              <a:spcPct val="35000"/>
            </a:spcAft>
          </a:pPr>
          <a:endParaRPr lang="en-US" sz="4600" kern="1200" dirty="0"/>
        </a:p>
      </dsp:txBody>
      <dsp:txXfrm>
        <a:off x="947217" y="1791294"/>
        <a:ext cx="6911068" cy="895647"/>
      </dsp:txXfrm>
    </dsp:sp>
    <dsp:sp modelId="{3B079BF4-A865-44DD-9883-0133DD0DA266}">
      <dsp:nvSpPr>
        <dsp:cNvPr id="0" name=""/>
        <dsp:cNvSpPr/>
      </dsp:nvSpPr>
      <dsp:spPr>
        <a:xfrm>
          <a:off x="387438" y="1679338"/>
          <a:ext cx="1119559" cy="1119559"/>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F4ABEE-F6B3-43EA-98D1-0671FF4CB410}">
      <dsp:nvSpPr>
        <dsp:cNvPr id="0" name=""/>
        <dsp:cNvSpPr/>
      </dsp:nvSpPr>
      <dsp:spPr>
        <a:xfrm>
          <a:off x="621649" y="3134765"/>
          <a:ext cx="7236636" cy="895647"/>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920" tIns="116840" rIns="116840" bIns="116840" numCol="1" spcCol="1270" anchor="ctr" anchorCtr="0">
          <a:noAutofit/>
        </a:bodyPr>
        <a:lstStyle/>
        <a:p>
          <a:pPr lvl="0" algn="l" defTabSz="2044700">
            <a:lnSpc>
              <a:spcPct val="90000"/>
            </a:lnSpc>
            <a:spcBef>
              <a:spcPct val="0"/>
            </a:spcBef>
            <a:spcAft>
              <a:spcPct val="35000"/>
            </a:spcAft>
          </a:pPr>
          <a:endParaRPr lang="en-US" sz="4600" kern="1200" dirty="0"/>
        </a:p>
      </dsp:txBody>
      <dsp:txXfrm>
        <a:off x="621649" y="3134765"/>
        <a:ext cx="7236636" cy="895647"/>
      </dsp:txXfrm>
    </dsp:sp>
    <dsp:sp modelId="{71C91DA6-9641-46D5-AE27-C5B70C96D5AA}">
      <dsp:nvSpPr>
        <dsp:cNvPr id="0" name=""/>
        <dsp:cNvSpPr/>
      </dsp:nvSpPr>
      <dsp:spPr>
        <a:xfrm>
          <a:off x="61870" y="3022809"/>
          <a:ext cx="1119559" cy="1119559"/>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53FFA6F-118D-4BF5-B946-FA179E5EFEFB}" type="datetimeFigureOut">
              <a:rPr lang="en-US" smtClean="0"/>
              <a:pPr/>
              <a:t>11/18/2016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DAC9585-5C05-4D7F-98BC-B2CAA69A9B85}" type="slidenum">
              <a:rPr lang="en-US" smtClean="0"/>
              <a:pPr/>
              <a:t>‹#›</a:t>
            </a:fld>
            <a:endParaRPr lang="en-US"/>
          </a:p>
        </p:txBody>
      </p:sp>
    </p:spTree>
    <p:extLst>
      <p:ext uri="{BB962C8B-B14F-4D97-AF65-F5344CB8AC3E}">
        <p14:creationId xmlns:p14="http://schemas.microsoft.com/office/powerpoint/2010/main" val="2977583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pPr/>
              <a:t>11/18/2016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ps.gov/archeology/sites/npSites/glacierIcePatch.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a:t>
            </a:r>
            <a:r>
              <a:rPr lang="en-US" baseline="0" dirty="0" smtClean="0"/>
              <a:t> I am Kimberly Berry and I am the Project Lead for the Northern Great Plains Water project. I am also the Assistant Center Lead for NASA DEVELOP at Wise County.</a:t>
            </a:r>
            <a:endParaRPr lang="en-US" dirty="0" smtClean="0"/>
          </a:p>
          <a:p>
            <a:endParaRPr lang="en-US" dirty="0" smtClean="0"/>
          </a:p>
          <a:p>
            <a:r>
              <a:rPr lang="en-US" dirty="0" smtClean="0"/>
              <a:t>Good </a:t>
            </a:r>
            <a:r>
              <a:rPr lang="en-US" dirty="0"/>
              <a:t>(morning/evening</a:t>
            </a:r>
            <a:r>
              <a:rPr lang="en-US" dirty="0" smtClean="0"/>
              <a:t>). </a:t>
            </a:r>
            <a:r>
              <a:rPr lang="en-US" dirty="0"/>
              <a:t>My name is Michael Brooke.  I am the Center Lead for the NASA DEVELOP node at the Wise County and City of Norton Clerk of Court’s Office in Wise, VA.  I am also a member of the Northern Great Plains Water project.</a:t>
            </a:r>
          </a:p>
          <a:p>
            <a:endParaRPr lang="en-US" dirty="0"/>
          </a:p>
          <a:p>
            <a:r>
              <a:rPr lang="en-US" dirty="0"/>
              <a:t>Good (morning/evening).  My name is </a:t>
            </a:r>
            <a:r>
              <a:rPr lang="en-US" dirty="0" smtClean="0"/>
              <a:t>Alexander</a:t>
            </a:r>
            <a:r>
              <a:rPr lang="en-US" baseline="0" dirty="0" smtClean="0"/>
              <a:t> Black.</a:t>
            </a:r>
            <a:r>
              <a:rPr lang="en-US" dirty="0" smtClean="0"/>
              <a:t> </a:t>
            </a:r>
            <a:endParaRPr lang="en-US" dirty="0"/>
          </a:p>
          <a:p>
            <a:endParaRPr lang="en-US" dirty="0"/>
          </a:p>
          <a:p>
            <a:r>
              <a:rPr lang="en-US" dirty="0"/>
              <a:t>Good (morning/evening).  </a:t>
            </a:r>
            <a:r>
              <a:rPr lang="en-US" dirty="0" smtClean="0"/>
              <a:t>I’m Brooke</a:t>
            </a:r>
            <a:r>
              <a:rPr lang="en-US" baseline="0" dirty="0" smtClean="0"/>
              <a:t> Colley</a:t>
            </a:r>
            <a:r>
              <a:rPr lang="en-US" dirty="0" smtClean="0"/>
              <a:t>.  </a:t>
            </a:r>
          </a:p>
          <a:p>
            <a:endParaRPr lang="en-US" dirty="0" smtClean="0"/>
          </a:p>
          <a:p>
            <a:r>
              <a:rPr lang="en-US" dirty="0" smtClean="0"/>
              <a:t>Good morning,</a:t>
            </a:r>
            <a:r>
              <a:rPr lang="en-US" baseline="0" dirty="0" smtClean="0"/>
              <a:t> I am Aubrey </a:t>
            </a:r>
            <a:r>
              <a:rPr lang="en-US" baseline="0" dirty="0" err="1" smtClean="0"/>
              <a:t>Hilte</a:t>
            </a:r>
            <a:r>
              <a:rPr lang="en-US" baseline="0" dirty="0" smtClean="0"/>
              <a:t> and I am also a Fellow for NASA DEVELOP at WISE County</a:t>
            </a:r>
            <a:endParaRPr lang="en-US" dirty="0"/>
          </a:p>
          <a:p>
            <a:endParaRPr lang="en-US" dirty="0"/>
          </a:p>
          <a:p>
            <a:r>
              <a:rPr lang="en-US" dirty="0"/>
              <a:t>Our project uses NASA Earth </a:t>
            </a:r>
            <a:r>
              <a:rPr lang="en-US" dirty="0" smtClean="0"/>
              <a:t>Observations </a:t>
            </a:r>
            <a:r>
              <a:rPr lang="en-US" dirty="0"/>
              <a:t>to detect changes in </a:t>
            </a:r>
            <a:r>
              <a:rPr lang="en-US" dirty="0" smtClean="0"/>
              <a:t>perennial ice and snow</a:t>
            </a:r>
            <a:r>
              <a:rPr lang="en-US" baseline="0" dirty="0" smtClean="0"/>
              <a:t> cover </a:t>
            </a:r>
            <a:r>
              <a:rPr lang="en-US" dirty="0" smtClean="0"/>
              <a:t>over </a:t>
            </a:r>
            <a:r>
              <a:rPr lang="en-US" dirty="0"/>
              <a:t>time </a:t>
            </a:r>
            <a:r>
              <a:rPr lang="en-US" dirty="0" smtClean="0"/>
              <a:t>in</a:t>
            </a:r>
            <a:r>
              <a:rPr lang="en-US" baseline="0" dirty="0" smtClean="0"/>
              <a:t> the Intermountain Region National Parks: specifically Glacier, Yellowstone, and Grand Teton National Parks</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all primary analysis the </a:t>
            </a:r>
            <a:r>
              <a:rPr lang="en-US" dirty="0" smtClean="0"/>
              <a:t>team utilized</a:t>
            </a:r>
            <a:r>
              <a:rPr lang="en-US" baseline="0" dirty="0" smtClean="0"/>
              <a:t> the Google Earth Engine platform. Earth Engine was preferable because of its Data libraries, fast processing, and repeatable methodology for our partners. The Landsat surface reflectance data was called into a script and filtered to the needed scenes and melting season. From there two models were applied: supervised classification and thresholding. </a:t>
            </a:r>
          </a:p>
          <a:p>
            <a:endParaRPr lang="en-US" dirty="0" smtClean="0"/>
          </a:p>
          <a:p>
            <a:r>
              <a:rPr lang="en-US" dirty="0" smtClean="0"/>
              <a:t>Image</a:t>
            </a:r>
            <a:r>
              <a:rPr lang="en-US" baseline="0" dirty="0" smtClean="0"/>
              <a:t> Source: https://code.earthengine.google.com/ - Google Earth Engine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1353144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A supervised classification was performed in order</a:t>
            </a:r>
            <a:r>
              <a:rPr lang="en-US" baseline="0" dirty="0" smtClean="0"/>
              <a:t> to simplify the landscape imagery and identify areas of interest to our team. Over one thousand points collected from each park in 1995, 1999, 2001, 2005, 2011, and 2015, were used to train the model. The resulting classification delineated areas of persistent ice cover, vegetation, bare earth, and water. While this method is highly accurate it is time consuming and computing memory intensive.</a:t>
            </a:r>
            <a:endParaRPr lang="en-US" dirty="0" smtClean="0"/>
          </a:p>
          <a:p>
            <a:pPr defTabSz="931774">
              <a:defRPr/>
            </a:pPr>
            <a:endParaRPr lang="en-US" dirty="0" smtClean="0"/>
          </a:p>
          <a:p>
            <a:pPr defTabSz="931774">
              <a:defRPr/>
            </a:pPr>
            <a:r>
              <a:rPr lang="en-US" dirty="0" smtClean="0"/>
              <a:t>Image Source:</a:t>
            </a:r>
            <a:r>
              <a:rPr lang="en-US" baseline="0" dirty="0" smtClean="0"/>
              <a:t> Google Earth Engine</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2433138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index thresholding is a much faster method for detecting</a:t>
            </a:r>
            <a:r>
              <a:rPr lang="en-US" baseline="0" dirty="0" smtClean="0"/>
              <a:t> ice cover. The team used NDVI and NDSI values to locate the ice in each compiled scene. After all of the usable scene were collected the images of the ice cover from each year were exported from Google Earth Engine to ArcMap for validation and final analysis. </a:t>
            </a:r>
            <a:endParaRPr lang="en-US" dirty="0" smtClean="0"/>
          </a:p>
          <a:p>
            <a:pPr defTabSz="931774">
              <a:defRPr/>
            </a:pPr>
            <a:endParaRPr lang="en-US" dirty="0" smtClean="0"/>
          </a:p>
          <a:p>
            <a:pPr defTabSz="931774">
              <a:defRPr/>
            </a:pPr>
            <a:r>
              <a:rPr lang="en-US" dirty="0" smtClean="0"/>
              <a:t>Image Source: Google Earth Engine</a:t>
            </a:r>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457416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a:t>
            </a:r>
            <a:r>
              <a:rPr lang="en-US" baseline="0" dirty="0" smtClean="0"/>
              <a:t> Team’s resulting yearly ice cover data was compared to available NAIP imagery collected at the same time as the Landsat melting seasons used. These images show how well Landsat’s 30 meter resolution did in these areas. </a:t>
            </a:r>
            <a:endParaRPr lang="en-US" dirty="0" smtClean="0"/>
          </a:p>
          <a:p>
            <a:pPr defTabSz="931774">
              <a:defRPr/>
            </a:pPr>
            <a:endParaRPr lang="en-US" dirty="0" smtClean="0"/>
          </a:p>
          <a:p>
            <a:pPr defTabSz="931774">
              <a:defRPr/>
            </a:pPr>
            <a:r>
              <a:rPr lang="en-US" dirty="0" smtClean="0"/>
              <a:t>Image Source: Google Earth Engine</a:t>
            </a:r>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val="412494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For the PISC analysis</a:t>
            </a:r>
            <a:r>
              <a:rPr lang="en-US" baseline="0" dirty="0" smtClean="0"/>
              <a:t> the yearly ice covers were condensed into decadal periods. From there, the yearly ice cover was used to create the percent likelihood of snow over each decadal period. Thus, the team had maps showing the percent likelihood that snow covered a particular pixel in the decadal period. We removed areas with a less than a 30% likelihood of ice cover to account for years with unusually high snowfall. </a:t>
            </a:r>
          </a:p>
          <a:p>
            <a:pPr defTabSz="931774">
              <a:defRPr/>
            </a:pPr>
            <a:endParaRPr lang="en-US" baseline="0" dirty="0" smtClean="0"/>
          </a:p>
          <a:p>
            <a:pPr defTabSz="931774">
              <a:defRPr/>
            </a:pPr>
            <a:r>
              <a:rPr lang="en-US" baseline="0" dirty="0" smtClean="0"/>
              <a:t>These are the results: Glacier saw a difference of 34% PISC acres, Grand Teton saw a 42% difference, and Yellowstone saw a 19% difference in PISC area.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3579515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investigate the causes of this change in PISC, the team analyzed climate data on a park by park basis. We used Google Earth Engine to process GRIDMET data from the University of Idaho. GRIDMET melds the spatial resolution of PRISM data with the temporal resolution of NLDAS data.</a:t>
            </a:r>
          </a:p>
          <a:p>
            <a:r>
              <a:rPr lang="en-US" dirty="0" smtClean="0"/>
              <a:t>The team specifically analyzed winter precipitation form November to March of each year and spring and summer melting month temperatures form April through September of each year. We analyzed </a:t>
            </a:r>
            <a:r>
              <a:rPr lang="en-US" dirty="0" smtClean="0"/>
              <a:t>data </a:t>
            </a:r>
            <a:r>
              <a:rPr lang="en-US" dirty="0" smtClean="0"/>
              <a:t>from 1979 through 2015</a:t>
            </a:r>
            <a:r>
              <a:rPr lang="en-US" dirty="0" smtClean="0"/>
              <a:t>.</a:t>
            </a:r>
          </a:p>
          <a:p>
            <a:endParaRPr lang="en-US" dirty="0" smtClean="0"/>
          </a:p>
          <a:p>
            <a:r>
              <a:rPr lang="en-US" dirty="0" err="1" smtClean="0"/>
              <a:t>Basemap</a:t>
            </a:r>
            <a:r>
              <a:rPr lang="en-US" dirty="0" smtClean="0"/>
              <a:t> Source: National Agriculture</a:t>
            </a:r>
            <a:r>
              <a:rPr lang="en-US" baseline="0" dirty="0" smtClean="0"/>
              <a:t> </a:t>
            </a:r>
            <a:r>
              <a:rPr lang="en-US" baseline="0" smtClean="0"/>
              <a:t>Imagery Program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3298801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marL="0" marR="0" indent="0" algn="l" defTabSz="931774"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a look at Glacier National Park. From 1979 to 2015 temperatures within the park increased by around 1° C and winter precipitation increased and average of nearly 1 mm/day.</a:t>
            </a:r>
          </a:p>
          <a:p>
            <a:pPr defTabSz="931774">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198381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marL="0" marR="0" indent="0" algn="l" defTabSz="931774"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to Teton National Park. Precipitation remained nearly constant during our study period while temperature increased by about 0.5° C.</a:t>
            </a:r>
          </a:p>
          <a:p>
            <a:pPr defTabSz="931774">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811124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marL="0" marR="0" indent="0" algn="l" defTabSz="931774"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in Yellowstone National Park, wintertime precipitation remained nearly constant and melting month temperatures increased by nearly 1</a:t>
            </a:r>
          </a:p>
          <a:p>
            <a:pPr defTabSz="931774">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605221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r>
              <a:rPr lang="en-US" dirty="0" smtClean="0"/>
              <a:t>As with any remote-sensing project there were limitations. The</a:t>
            </a:r>
            <a:r>
              <a:rPr lang="en-US" baseline="0" dirty="0" smtClean="0"/>
              <a:t> spatial and temporal resolution of </a:t>
            </a:r>
            <a:r>
              <a:rPr lang="en-US" baseline="0" dirty="0" err="1" smtClean="0"/>
              <a:t>Landsats</a:t>
            </a:r>
            <a:r>
              <a:rPr lang="en-US" baseline="0" dirty="0" smtClean="0"/>
              <a:t> 5 and 8 lends itself well overall to the study of small snow and ice patches, but more resolution will always be better.</a:t>
            </a:r>
          </a:p>
          <a:p>
            <a:pPr defTabSz="931774">
              <a:defRPr/>
            </a:pPr>
            <a:endParaRPr lang="en-US" baseline="0" dirty="0" smtClean="0"/>
          </a:p>
          <a:p>
            <a:pPr defTabSz="931774">
              <a:defRPr/>
            </a:pPr>
            <a:r>
              <a:rPr lang="en-US" baseline="0" dirty="0" smtClean="0"/>
              <a:t>There is a lack of ground truth data on the thickness of the glaciers. Because of this, making an accurate assessment of glacial volume is not possible. </a:t>
            </a:r>
          </a:p>
          <a:p>
            <a:pPr defTabSz="931774">
              <a:defRPr/>
            </a:pPr>
            <a:endParaRPr lang="en-US" baseline="0" dirty="0" smtClean="0"/>
          </a:p>
          <a:p>
            <a:pPr defTabSz="931774">
              <a:defRPr/>
            </a:pPr>
            <a:r>
              <a:rPr lang="en-US" baseline="0" dirty="0" smtClean="0"/>
              <a:t>Shadows presented an issue. Due to the terrain the images had shadowed areas on the north side of the peaks. This causes the PISC to be underrepresented in these areas.</a:t>
            </a:r>
          </a:p>
          <a:p>
            <a:pPr defTabSz="931774">
              <a:defRPr/>
            </a:pPr>
            <a:endParaRPr lang="en-US" baseline="0" dirty="0" smtClean="0"/>
          </a:p>
          <a:p>
            <a:pPr defTabSz="931774">
              <a:defRPr/>
            </a:pPr>
            <a:r>
              <a:rPr lang="en-US" baseline="0" dirty="0" smtClean="0"/>
              <a:t>Finally cloud cover was a problem. The clouds caused both false positive PISC areas and caused some years to be totally tossed out of our analysis. In each ten-year period we were luck to get 7 good cloud-free composite images</a:t>
            </a:r>
            <a:r>
              <a:rPr lang="en-US" baseline="0" dirty="0" smtClean="0"/>
              <a:t>.</a:t>
            </a:r>
          </a:p>
          <a:p>
            <a:pPr defTabSz="931774">
              <a:defRPr/>
            </a:pPr>
            <a:endParaRPr lang="en-US" baseline="0" dirty="0" smtClean="0"/>
          </a:p>
          <a:p>
            <a:pPr defTabSz="931774">
              <a:defRPr/>
            </a:pPr>
            <a:r>
              <a:rPr lang="en-US" baseline="0" dirty="0" err="1" smtClean="0"/>
              <a:t>Basemap</a:t>
            </a:r>
            <a:r>
              <a:rPr lang="en-US" baseline="0" dirty="0" smtClean="0"/>
              <a:t> Source: National Agriculture Imagery Program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079331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We worked with the National Park</a:t>
            </a:r>
            <a:r>
              <a:rPr lang="en-US" baseline="0" dirty="0" smtClean="0"/>
              <a:t> Service on this project. </a:t>
            </a:r>
            <a:r>
              <a:rPr lang="en-US" sz="1200" b="0" i="0" u="none" strike="noStrike" kern="1200" dirty="0" smtClean="0">
                <a:solidFill>
                  <a:schemeClr val="tx1"/>
                </a:solidFill>
                <a:effectLst/>
                <a:latin typeface="+mn-lt"/>
                <a:ea typeface="+mn-ea"/>
                <a:cs typeface="+mn-cs"/>
              </a:rPr>
              <a:t>The National Park Service has eighteen locations in the Intermountain Region. The organization was established in 1916 and it</a:t>
            </a:r>
            <a:r>
              <a:rPr lang="en-US" sz="1200" b="0" i="0" u="none" strike="noStrike" kern="1200" baseline="0" dirty="0" smtClean="0">
                <a:solidFill>
                  <a:schemeClr val="tx1"/>
                </a:solidFill>
                <a:effectLst/>
                <a:latin typeface="+mn-lt"/>
                <a:ea typeface="+mn-ea"/>
                <a:cs typeface="+mn-cs"/>
              </a:rPr>
              <a:t>s mission as defined by the Organic Act of 1916 is </a:t>
            </a:r>
            <a:r>
              <a:rPr lang="en-US" sz="1200" b="0" i="0" u="none" strike="noStrike" kern="1200" dirty="0" smtClean="0">
                <a:solidFill>
                  <a:schemeClr val="tx1"/>
                </a:solidFill>
                <a:effectLst/>
                <a:latin typeface="+mn-lt"/>
                <a:ea typeface="+mn-ea"/>
                <a:cs typeface="+mn-cs"/>
              </a:rPr>
              <a:t>to “conserve the scenery and the natural and historic objects and the wild-life therein and to provide for the enjoyment of the same in such manner and by such means as will leave them unimpaired for the enjoyment of future generations.”</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Recent changes in climate have resulted in ice and snow melt in the National Parks in the Intermountain region of the Northern Great Plains and, as a result, areas that were previously covered by persistent ice and snow, have been exposed. The team mapped changes in ice and snow cover in the region to detect these areas to assist the National Parks Service.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project will allow the National Park Service in Yellowstone, Grand Teton, and Glacier National Parks to preserve archaeological sites that were previously ice-bound and restore areas whose vegetative cover and fire regime has been altered. NASA DEVELOP has previously worked with the National Park Service in both the Intermountain Region and across the country, and the two maintain a close and important relationship.</a:t>
            </a:r>
            <a:endParaRPr lang="en-US" b="0" dirty="0" smtClean="0">
              <a:effectLst/>
            </a:endParaRPr>
          </a:p>
          <a:p>
            <a:r>
              <a:rPr lang="en-US" dirty="0" smtClean="0"/>
              <a:t/>
            </a:r>
            <a:br>
              <a:rPr lang="en-US" dirty="0" smtClean="0"/>
            </a:br>
            <a:endParaRPr lang="en-US" dirty="0"/>
          </a:p>
          <a:p>
            <a:endParaRPr lang="en-US" dirty="0"/>
          </a:p>
          <a:p>
            <a:r>
              <a:rPr lang="en-US" dirty="0"/>
              <a:t>Image source: Kelly Stehman, Rocky Mountain National </a:t>
            </a:r>
            <a:r>
              <a:rPr lang="en-US" dirty="0" smtClean="0"/>
              <a:t>Park</a:t>
            </a:r>
          </a:p>
          <a:p>
            <a:r>
              <a:rPr lang="en-US" dirty="0" smtClean="0"/>
              <a:t>	Neal Herbert, National</a:t>
            </a:r>
            <a:r>
              <a:rPr lang="en-US" baseline="0" dirty="0" smtClean="0"/>
              <a:t> Park Service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3870404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200"/>
              </a:spcBef>
              <a:buClr>
                <a:srgbClr val="73A9DB"/>
              </a:buClr>
              <a:buFont typeface="Webdings" panose="05030102010509060703" pitchFamily="18" charset="2"/>
              <a:buNone/>
            </a:pPr>
            <a:r>
              <a:rPr lang="en-US" sz="1200" dirty="0" smtClean="0">
                <a:solidFill>
                  <a:schemeClr val="bg2">
                    <a:lumMod val="50000"/>
                  </a:schemeClr>
                </a:solidFill>
              </a:rPr>
              <a:t>Methodology successful for identifying ice cover and monitoring change</a:t>
            </a:r>
          </a:p>
          <a:p>
            <a:pPr marL="342900" indent="-342900">
              <a:lnSpc>
                <a:spcPct val="90000"/>
              </a:lnSpc>
              <a:spcBef>
                <a:spcPts val="200"/>
              </a:spcBef>
              <a:buClr>
                <a:srgbClr val="73A9DB"/>
              </a:buClr>
              <a:buFont typeface="Webdings" panose="05030102010509060703" pitchFamily="18" charset="2"/>
              <a:buChar char="4"/>
            </a:pPr>
            <a:endParaRPr lang="en-US" sz="1200" dirty="0" smtClean="0">
              <a:solidFill>
                <a:schemeClr val="bg2">
                  <a:lumMod val="50000"/>
                </a:schemeClr>
              </a:solidFill>
            </a:endParaRPr>
          </a:p>
          <a:p>
            <a:pPr marL="0" indent="0">
              <a:lnSpc>
                <a:spcPct val="90000"/>
              </a:lnSpc>
              <a:spcBef>
                <a:spcPts val="200"/>
              </a:spcBef>
              <a:buClr>
                <a:srgbClr val="73A9DB"/>
              </a:buClr>
              <a:buFont typeface="Webdings" panose="05030102010509060703" pitchFamily="18" charset="2"/>
              <a:buNone/>
            </a:pPr>
            <a:r>
              <a:rPr lang="en-US" sz="1200" dirty="0" smtClean="0">
                <a:solidFill>
                  <a:schemeClr val="bg2">
                    <a:lumMod val="50000"/>
                  </a:schemeClr>
                </a:solidFill>
              </a:rPr>
              <a:t>Overall warming trend</a:t>
            </a:r>
          </a:p>
          <a:p>
            <a:pPr marL="342900" indent="-342900">
              <a:lnSpc>
                <a:spcPct val="90000"/>
              </a:lnSpc>
              <a:spcBef>
                <a:spcPts val="200"/>
              </a:spcBef>
              <a:buClr>
                <a:srgbClr val="73A9DB"/>
              </a:buClr>
              <a:buFont typeface="Webdings" panose="05030102010509060703" pitchFamily="18" charset="2"/>
              <a:buChar char="4"/>
            </a:pPr>
            <a:endParaRPr lang="en-US" sz="1200" dirty="0" smtClean="0">
              <a:solidFill>
                <a:schemeClr val="bg2">
                  <a:lumMod val="50000"/>
                </a:schemeClr>
              </a:solidFill>
            </a:endParaRPr>
          </a:p>
          <a:p>
            <a:pPr marL="0" indent="0">
              <a:lnSpc>
                <a:spcPct val="90000"/>
              </a:lnSpc>
              <a:spcBef>
                <a:spcPts val="200"/>
              </a:spcBef>
              <a:buClr>
                <a:srgbClr val="73A9DB"/>
              </a:buClr>
              <a:buFont typeface="Webdings" panose="05030102010509060703" pitchFamily="18" charset="2"/>
              <a:buNone/>
            </a:pPr>
            <a:r>
              <a:rPr lang="en-US" sz="1200" dirty="0" smtClean="0">
                <a:solidFill>
                  <a:schemeClr val="bg2">
                    <a:lumMod val="50000"/>
                  </a:schemeClr>
                </a:solidFill>
              </a:rPr>
              <a:t>Overall decrease of PISC over 31 years</a:t>
            </a:r>
          </a:p>
          <a:p>
            <a:pPr fontAlgn="base"/>
            <a:endParaRPr lang="en-US" dirty="0" smtClean="0"/>
          </a:p>
          <a:p>
            <a:pPr fontAlgn="base"/>
            <a:r>
              <a:rPr lang="en-US" dirty="0" smtClean="0"/>
              <a:t>Image Source</a:t>
            </a:r>
            <a:r>
              <a:rPr lang="en-US" baseline="0" dirty="0" smtClean="0"/>
              <a:t>: GNP Archive – W.C. Alden, USGS</a:t>
            </a:r>
          </a:p>
          <a:p>
            <a:pPr fontAlgn="base"/>
            <a:r>
              <a:rPr lang="en-US" baseline="0" dirty="0" smtClean="0"/>
              <a:t>Chris Miller, USGS</a:t>
            </a:r>
            <a:endParaRPr lang="en-US" dirty="0" smtClean="0"/>
          </a:p>
          <a:p>
            <a:pPr defTabSz="931774">
              <a:defRPr/>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280697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lnSpc>
                <a:spcPct val="90000"/>
              </a:lnSpc>
              <a:spcBef>
                <a:spcPts val="200"/>
              </a:spcBef>
              <a:buClr>
                <a:srgbClr val="73A9DB"/>
              </a:buClr>
              <a:buFont typeface="Webdings" panose="05030102010509060703" pitchFamily="18" charset="2"/>
              <a:buNone/>
            </a:pPr>
            <a:r>
              <a:rPr lang="en-US" sz="1200" dirty="0" smtClean="0">
                <a:solidFill>
                  <a:schemeClr val="bg2">
                    <a:lumMod val="50000"/>
                  </a:schemeClr>
                </a:solidFill>
              </a:rPr>
              <a:t>Subtract shadows from Google Earth Engine thresholding</a:t>
            </a:r>
          </a:p>
          <a:p>
            <a:pPr marL="342900" indent="-342900">
              <a:lnSpc>
                <a:spcPct val="90000"/>
              </a:lnSpc>
              <a:spcBef>
                <a:spcPts val="200"/>
              </a:spcBef>
              <a:buClr>
                <a:srgbClr val="73A9DB"/>
              </a:buClr>
              <a:buFont typeface="Webdings" panose="05030102010509060703" pitchFamily="18" charset="2"/>
              <a:buChar char="4"/>
            </a:pPr>
            <a:endParaRPr lang="en-US" sz="1200" dirty="0" smtClean="0">
              <a:solidFill>
                <a:schemeClr val="bg2">
                  <a:lumMod val="50000"/>
                </a:schemeClr>
              </a:solidFill>
            </a:endParaRPr>
          </a:p>
          <a:p>
            <a:pPr marL="0" indent="0">
              <a:lnSpc>
                <a:spcPct val="90000"/>
              </a:lnSpc>
              <a:spcBef>
                <a:spcPts val="200"/>
              </a:spcBef>
              <a:buClr>
                <a:srgbClr val="73A9DB"/>
              </a:buClr>
              <a:buFont typeface="Webdings" panose="05030102010509060703" pitchFamily="18" charset="2"/>
              <a:buNone/>
            </a:pPr>
            <a:r>
              <a:rPr lang="en-US" sz="1200" dirty="0" smtClean="0">
                <a:solidFill>
                  <a:schemeClr val="bg2">
                    <a:lumMod val="50000"/>
                  </a:schemeClr>
                </a:solidFill>
              </a:rPr>
              <a:t>Improve water mask in thresholding techniques</a:t>
            </a:r>
          </a:p>
          <a:p>
            <a:pPr marL="342900" indent="-342900">
              <a:lnSpc>
                <a:spcPct val="90000"/>
              </a:lnSpc>
              <a:spcBef>
                <a:spcPts val="200"/>
              </a:spcBef>
              <a:buClr>
                <a:srgbClr val="73A9DB"/>
              </a:buClr>
              <a:buFont typeface="Webdings" panose="05030102010509060703" pitchFamily="18" charset="2"/>
              <a:buChar char="4"/>
            </a:pPr>
            <a:endParaRPr lang="en-US" sz="1200" dirty="0" smtClean="0">
              <a:solidFill>
                <a:schemeClr val="bg2">
                  <a:lumMod val="50000"/>
                </a:schemeClr>
              </a:solidFill>
            </a:endParaRPr>
          </a:p>
          <a:p>
            <a:pPr marL="0" indent="0">
              <a:lnSpc>
                <a:spcPct val="90000"/>
              </a:lnSpc>
              <a:spcBef>
                <a:spcPts val="200"/>
              </a:spcBef>
              <a:buClr>
                <a:srgbClr val="73A9DB"/>
              </a:buClr>
              <a:buFont typeface="Webdings" panose="05030102010509060703" pitchFamily="18" charset="2"/>
              <a:buNone/>
            </a:pPr>
            <a:r>
              <a:rPr lang="en-US" sz="1200" dirty="0" smtClean="0">
                <a:solidFill>
                  <a:schemeClr val="bg2">
                    <a:lumMod val="50000"/>
                  </a:schemeClr>
                </a:solidFill>
              </a:rPr>
              <a:t>Investigate glacial volume difference</a:t>
            </a:r>
          </a:p>
          <a:p>
            <a:pPr marL="342900" indent="-342900">
              <a:lnSpc>
                <a:spcPct val="90000"/>
              </a:lnSpc>
              <a:spcBef>
                <a:spcPts val="200"/>
              </a:spcBef>
              <a:buClr>
                <a:srgbClr val="73A9DB"/>
              </a:buClr>
              <a:buFont typeface="Webdings" panose="05030102010509060703" pitchFamily="18" charset="2"/>
              <a:buChar char="4"/>
            </a:pPr>
            <a:endParaRPr lang="en-US" sz="1200" dirty="0" smtClean="0">
              <a:solidFill>
                <a:schemeClr val="bg2">
                  <a:lumMod val="50000"/>
                </a:schemeClr>
              </a:solidFill>
            </a:endParaRPr>
          </a:p>
          <a:p>
            <a:pPr marL="0" indent="0">
              <a:lnSpc>
                <a:spcPct val="90000"/>
              </a:lnSpc>
              <a:spcBef>
                <a:spcPts val="200"/>
              </a:spcBef>
              <a:buClr>
                <a:srgbClr val="73A9DB"/>
              </a:buClr>
              <a:buFont typeface="Webdings" panose="05030102010509060703" pitchFamily="18" charset="2"/>
              <a:buNone/>
            </a:pPr>
            <a:r>
              <a:rPr lang="en-US" sz="1200" dirty="0" smtClean="0">
                <a:solidFill>
                  <a:schemeClr val="bg2">
                    <a:lumMod val="50000"/>
                  </a:schemeClr>
                </a:solidFill>
              </a:rPr>
              <a:t>Utilize Sentinel-2 for higher resolution imagery</a:t>
            </a:r>
          </a:p>
          <a:p>
            <a:endParaRPr lang="en-US" dirty="0" smtClean="0"/>
          </a:p>
          <a:p>
            <a:r>
              <a:rPr lang="en-US" dirty="0" smtClean="0"/>
              <a:t>Image Source</a:t>
            </a:r>
            <a:r>
              <a:rPr lang="en-US" baseline="0" dirty="0" smtClean="0"/>
              <a:t>: GNP Archive – </a:t>
            </a:r>
            <a:r>
              <a:rPr lang="en-US" baseline="0" dirty="0" err="1" smtClean="0"/>
              <a:t>Aldern</a:t>
            </a:r>
            <a:r>
              <a:rPr lang="en-US" baseline="0" dirty="0" smtClean="0"/>
              <a:t>, USGS</a:t>
            </a:r>
            <a:endParaRPr lang="en-US" u="sng" baseline="0" dirty="0">
              <a:solidFill>
                <a:schemeClr val="accent5"/>
              </a:solidFill>
            </a:endParaRPr>
          </a:p>
          <a:p>
            <a:r>
              <a:rPr lang="en-US" u="none" baseline="0" dirty="0" err="1" smtClean="0">
                <a:solidFill>
                  <a:schemeClr val="accent5"/>
                </a:solidFill>
              </a:rPr>
              <a:t>Blase</a:t>
            </a:r>
            <a:r>
              <a:rPr lang="en-US" u="none" baseline="0" dirty="0" smtClean="0">
                <a:solidFill>
                  <a:schemeClr val="accent5"/>
                </a:solidFill>
              </a:rPr>
              <a:t> Reardon, USGS</a:t>
            </a:r>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solidFill>
                  <a:prstClr val="black"/>
                </a:solidFill>
                <a:ea typeface="Calibri"/>
                <a:cs typeface="Calibri"/>
                <a:sym typeface="Calibri"/>
              </a:rPr>
              <a:pPr>
                <a:buSzPct val="25000"/>
              </a:pPr>
              <a:t>21</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220119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r>
              <a:rPr lang="en-US" dirty="0" smtClean="0"/>
              <a:t>Thanks everybody!</a:t>
            </a:r>
          </a:p>
          <a:p>
            <a:endParaRPr lang="en-US" dirty="0" smtClean="0"/>
          </a:p>
          <a:p>
            <a:r>
              <a:rPr lang="en-US" dirty="0" smtClean="0"/>
              <a:t>Image Source:</a:t>
            </a:r>
            <a:r>
              <a:rPr lang="en-US" baseline="0" dirty="0" smtClean="0"/>
              <a:t> https://www.nationalparks.org/our-work/campaigns-initiatives/national-park-service-centennial - National Park Service (NPS)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593877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r>
              <a:rPr lang="en-US" smtClean="0"/>
              <a:t>Thanks everybody!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9547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Our</a:t>
            </a:r>
            <a:r>
              <a:rPr lang="en-US" baseline="0" dirty="0" smtClean="0"/>
              <a:t> study areas for this project are Glacier National Park, Yellowstone National Park, and Grand Teton National Park of the Intermountain Region.  Changes in climate have resulted in ice and snow met in these parks.  These areas are being exposed and have the potential to house archaeological sites that we in turn, marked for the National Parks Service.  Our study period spanned from January 1979 through October 2016.  </a:t>
            </a:r>
          </a:p>
          <a:p>
            <a:pPr rtl="0"/>
            <a:endParaRPr lang="en-US" baseline="0" dirty="0" smtClean="0"/>
          </a:p>
          <a:p>
            <a:pPr rtl="0"/>
            <a:r>
              <a:rPr lang="en-US" baseline="0" dirty="0" smtClean="0"/>
              <a:t>Image Source: NPS</a:t>
            </a:r>
          </a:p>
          <a:p>
            <a:pPr rtl="0"/>
            <a:r>
              <a:rPr lang="en-US" baseline="0" dirty="0" smtClean="0"/>
              <a:t>	Sergey </a:t>
            </a:r>
            <a:r>
              <a:rPr lang="en-US" baseline="0" dirty="0" err="1" smtClean="0"/>
              <a:t>Demushkin</a:t>
            </a:r>
            <a:r>
              <a:rPr lang="en-US" baseline="0" dirty="0" smtClean="0"/>
              <a:t> – The Noun Project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1684025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Glacier National Park is located in Montana</a:t>
            </a:r>
            <a:r>
              <a:rPr lang="en-US" baseline="0" dirty="0" smtClean="0"/>
              <a:t>, along the US-Canadian border. </a:t>
            </a:r>
            <a:r>
              <a:rPr lang="en-US" dirty="0" smtClean="0"/>
              <a:t>Historically </a:t>
            </a:r>
            <a:r>
              <a:rPr lang="en-US" baseline="0" dirty="0" smtClean="0"/>
              <a:t>used for fishing, hunting, and timber by the Native American Blackfoot Tribe. Officially opened May 11, 1910, the park spans over 1 million acres and ranges from 3,000 – nearly 10,5000 ft. in elevation. Once thought to contain an estimated 150 glaciers, the park has seen 2/3 disappear since 1980.</a:t>
            </a:r>
          </a:p>
          <a:p>
            <a:endParaRPr lang="en-US" baseline="0" dirty="0" smtClean="0"/>
          </a:p>
          <a:p>
            <a:r>
              <a:rPr lang="en-US" baseline="0" dirty="0" smtClean="0"/>
              <a:t>Grand Teton National Park is located in Northwestern, Wyoming. Established in 1950, the park covers over 300,000 acres of forest ranging from 6,000 – 14,000 ft. in elevation. The Park was formed by the movement of the Teton Fault line and, as of 2011, there are 10 documented glaciers.</a:t>
            </a:r>
          </a:p>
          <a:p>
            <a:endParaRPr lang="en-US" baseline="0" dirty="0" smtClean="0"/>
          </a:p>
          <a:p>
            <a:r>
              <a:rPr lang="en-US" baseline="0" dirty="0" smtClean="0"/>
              <a:t>Finally, connected by the John. D. Rockefeller Jr., Memorial Parkway, Yellowstone National Park is located just north of Grand Teton. Established March 1, 1872, Yellowstone was America’s first National Park and covers over 2.2 million acres, spanning 5,000 – over 11,000 ft. in elevation. Although the park’s topography suggests glacial presence, there are none remaining. However, the park contains more than 1,800 documented archaeological sites. </a:t>
            </a:r>
          </a:p>
          <a:p>
            <a:r>
              <a:rPr lang="en-US" baseline="0" dirty="0" smtClean="0"/>
              <a:t> </a:t>
            </a:r>
            <a:endParaRPr lang="en-US" dirty="0" smtClean="0"/>
          </a:p>
          <a:p>
            <a:endParaRPr lang="en-US" baseline="0" dirty="0" smtClean="0"/>
          </a:p>
          <a:p>
            <a:r>
              <a:rPr lang="en-US" baseline="0" dirty="0" smtClean="0"/>
              <a:t>Image Credit: NPS – Tim Rains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102488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fontAlgn="base"/>
            <a:r>
              <a:rPr lang="en-US" dirty="0" smtClean="0"/>
              <a:t>This</a:t>
            </a:r>
            <a:r>
              <a:rPr lang="en-US" baseline="0" dirty="0" smtClean="0"/>
              <a:t> project was inspired by several concerns held by the National Parks and surrounding communities.</a:t>
            </a:r>
          </a:p>
          <a:p>
            <a:pPr fontAlgn="base"/>
            <a:endParaRPr lang="en-US" baseline="0" dirty="0" smtClean="0"/>
          </a:p>
          <a:p>
            <a:pPr fontAlgn="base"/>
            <a:r>
              <a:rPr lang="en-US" dirty="0" smtClean="0"/>
              <a:t>As</a:t>
            </a:r>
            <a:r>
              <a:rPr lang="en-US" baseline="0" dirty="0" smtClean="0"/>
              <a:t> the planet continues to warm, glaciers retreat - leaving less perennial ice and snow. The resulting melt creates trickle-down ecological affects on the surrounding landscape. Receding ice sheets expose earth on which new vegetation grows. These changes in vegetative cover can alter the historical fire regime, enabling unpredictable events. </a:t>
            </a:r>
          </a:p>
          <a:p>
            <a:pPr fontAlgn="base"/>
            <a:endParaRPr lang="en-US" baseline="0" dirty="0" smtClean="0"/>
          </a:p>
          <a:p>
            <a:pPr fontAlgn="base"/>
            <a:r>
              <a:rPr lang="en-US" dirty="0" smtClean="0"/>
              <a:t>Additionally,</a:t>
            </a:r>
            <a:r>
              <a:rPr lang="en-US" baseline="0" dirty="0" smtClean="0"/>
              <a:t> receding glaciers have the potential to uncover archaeological sites previously bound by ice and snow. Since the National Park began archaeological research in 1971, a wide array of hunting tools and other artifacts have been found. T</a:t>
            </a:r>
            <a:r>
              <a:rPr lang="en-US" dirty="0" smtClean="0"/>
              <a:t>he history embedded within each park,</a:t>
            </a:r>
            <a:r>
              <a:rPr lang="en-US" baseline="0" dirty="0" smtClean="0"/>
              <a:t> coupled with the National Park Service mission, motivates </a:t>
            </a:r>
            <a:r>
              <a:rPr lang="en-US" dirty="0" smtClean="0"/>
              <a:t>Glacier,</a:t>
            </a:r>
            <a:r>
              <a:rPr lang="en-US" baseline="0" dirty="0" smtClean="0"/>
              <a:t> </a:t>
            </a:r>
            <a:r>
              <a:rPr lang="en-US" dirty="0" smtClean="0"/>
              <a:t>Grand Teton, and Yellowstone National Parks to preserve the archaeological artifacts from these newly exposed sites. </a:t>
            </a:r>
          </a:p>
          <a:p>
            <a:pPr fontAlgn="base"/>
            <a:endParaRPr lang="en-US" dirty="0" smtClean="0"/>
          </a:p>
          <a:p>
            <a:pPr fontAlgn="base"/>
            <a:r>
              <a:rPr lang="en-US" dirty="0" smtClean="0"/>
              <a:t>  </a:t>
            </a:r>
          </a:p>
          <a:p>
            <a:pPr defTabSz="931774" fontAlgn="base">
              <a:defRPr/>
            </a:pPr>
            <a:r>
              <a:rPr lang="en-US" dirty="0" smtClean="0"/>
              <a:t>Image Source: </a:t>
            </a:r>
            <a:r>
              <a:rPr lang="en-US" u="sng" dirty="0" smtClean="0">
                <a:solidFill>
                  <a:schemeClr val="hlink"/>
                </a:solidFill>
                <a:hlinkClick r:id="rId3"/>
              </a:rPr>
              <a:t>https://www.nps.gov/archeology/sites/npSites/glacierIcePatch.htm</a:t>
            </a:r>
            <a:r>
              <a:rPr lang="en-US" dirty="0" smtClean="0"/>
              <a:t> - By: R. L. Kelly </a:t>
            </a:r>
          </a:p>
          <a:p>
            <a:pPr fontAlgn="base"/>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Recent changes in climate have resulted in ice and snow melt in the National Parks in the Intermountain region of the Northern Great Plains and, as a result, areas that were previously covered by persistent ice and snow, have been exposed. </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The team mapped changes in ice and snow cover in the region to detect these areas to assist the National Parks Service in the preservation of archeological sites that were previously icebound and the restoration of areas whose vegetative cover and fire regime has been altered.</a:t>
            </a:r>
            <a:r>
              <a:rPr lang="en-US" dirty="0"/>
              <a:t> </a:t>
            </a:r>
          </a:p>
          <a:p>
            <a:pPr fontAlgn="base"/>
            <a:endParaRPr lang="en-US" dirty="0" smtClean="0"/>
          </a:p>
          <a:p>
            <a:pPr fontAlgn="base"/>
            <a:r>
              <a:rPr lang="en-US" dirty="0" smtClean="0"/>
              <a:t>A picture is worth a thousand words. </a:t>
            </a:r>
          </a:p>
          <a:p>
            <a:pPr fontAlgn="base"/>
            <a:endParaRPr lang="en-US" dirty="0" smtClean="0"/>
          </a:p>
          <a:p>
            <a:pPr fontAlgn="base"/>
            <a:r>
              <a:rPr lang="en-US" dirty="0" smtClean="0"/>
              <a:t>Image Source</a:t>
            </a:r>
            <a:r>
              <a:rPr lang="en-US" baseline="0" dirty="0" smtClean="0"/>
              <a:t>: GNP Archive – T.J. </a:t>
            </a:r>
            <a:r>
              <a:rPr lang="en-US" baseline="0" dirty="0" err="1" smtClean="0"/>
              <a:t>Hileman</a:t>
            </a:r>
            <a:r>
              <a:rPr lang="en-US" baseline="0" dirty="0" smtClean="0"/>
              <a:t> </a:t>
            </a:r>
            <a:br>
              <a:rPr lang="en-US" baseline="0" dirty="0" smtClean="0"/>
            </a:br>
            <a:r>
              <a:rPr lang="en-US" baseline="0" dirty="0" smtClean="0"/>
              <a:t>	USGS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4099245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 methodology is straightforward. After</a:t>
            </a:r>
            <a:r>
              <a:rPr lang="en-US" sz="1200" b="0" i="0" u="none" strike="noStrike" kern="1200" baseline="0" dirty="0" smtClean="0">
                <a:solidFill>
                  <a:schemeClr val="tx1"/>
                </a:solidFill>
                <a:effectLst/>
                <a:latin typeface="+mn-lt"/>
                <a:ea typeface="+mn-ea"/>
                <a:cs typeface="+mn-cs"/>
              </a:rPr>
              <a:t> collecting the required data the team used Google Earth Engine and ArcGIS for data processing. Scripts and models were created in Google Earth Engine to a</a:t>
            </a:r>
            <a:r>
              <a:rPr lang="en-US" sz="1200" b="0" i="0" u="none" strike="noStrike" kern="1200" dirty="0" smtClean="0">
                <a:solidFill>
                  <a:schemeClr val="tx1"/>
                </a:solidFill>
                <a:effectLst/>
                <a:latin typeface="+mn-lt"/>
                <a:ea typeface="+mn-ea"/>
                <a:cs typeface="+mn-cs"/>
              </a:rPr>
              <a:t>ssess</a:t>
            </a:r>
            <a:r>
              <a:rPr lang="en-US" sz="1200" b="0" i="0" u="none" strike="noStrike" kern="1200" baseline="0" dirty="0" smtClean="0">
                <a:solidFill>
                  <a:schemeClr val="tx1"/>
                </a:solidFill>
                <a:effectLst/>
                <a:latin typeface="+mn-lt"/>
                <a:ea typeface="+mn-ea"/>
                <a:cs typeface="+mn-cs"/>
              </a:rPr>
              <a:t> the</a:t>
            </a:r>
            <a:r>
              <a:rPr lang="en-US" sz="1200" b="0" i="0" u="none" strike="noStrike" kern="1200" dirty="0" smtClean="0">
                <a:solidFill>
                  <a:schemeClr val="tx1"/>
                </a:solidFill>
                <a:effectLst/>
                <a:latin typeface="+mn-lt"/>
                <a:ea typeface="+mn-ea"/>
                <a:cs typeface="+mn-cs"/>
              </a:rPr>
              <a:t> changes in ice and snow cover in classification and thresholding.</a:t>
            </a:r>
            <a:r>
              <a:rPr lang="en-US" sz="1200" b="0" i="0" u="none" strike="noStrike" kern="1200" baseline="0" dirty="0" smtClean="0">
                <a:solidFill>
                  <a:schemeClr val="tx1"/>
                </a:solidFill>
                <a:effectLst/>
                <a:latin typeface="+mn-lt"/>
                <a:ea typeface="+mn-ea"/>
                <a:cs typeface="+mn-cs"/>
              </a:rPr>
              <a:t> Our results are PISC area differences, climate analysis charts, and melt area maps for each park.</a:t>
            </a:r>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Image Source:</a:t>
            </a:r>
            <a:r>
              <a:rPr lang="en-US" sz="1200" b="0" i="0" u="none" strike="noStrike" kern="1200" baseline="0" dirty="0" smtClean="0">
                <a:solidFill>
                  <a:schemeClr val="tx1"/>
                </a:solidFill>
                <a:effectLst/>
                <a:latin typeface="+mn-lt"/>
                <a:ea typeface="+mn-ea"/>
                <a:cs typeface="+mn-cs"/>
              </a:rPr>
              <a:t> Alexander </a:t>
            </a:r>
            <a:r>
              <a:rPr lang="en-US" sz="1200" b="0" i="0" u="none" strike="noStrike" kern="1200" baseline="0" dirty="0" err="1" smtClean="0">
                <a:solidFill>
                  <a:schemeClr val="tx1"/>
                </a:solidFill>
                <a:effectLst/>
                <a:latin typeface="+mn-lt"/>
                <a:ea typeface="+mn-ea"/>
                <a:cs typeface="+mn-cs"/>
              </a:rPr>
              <a:t>Cherkinsky</a:t>
            </a:r>
            <a:r>
              <a:rPr lang="en-US" sz="1200" b="0" i="0" u="none" strike="noStrike" kern="1200" baseline="0" dirty="0" smtClean="0">
                <a:solidFill>
                  <a:schemeClr val="tx1"/>
                </a:solidFill>
                <a:effectLst/>
                <a:latin typeface="+mn-lt"/>
                <a:ea typeface="+mn-ea"/>
                <a:cs typeface="+mn-cs"/>
              </a:rPr>
              <a:t>, Rebecca Walthall, Ami, &amp; </a:t>
            </a:r>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	Andrey </a:t>
            </a:r>
            <a:r>
              <a:rPr lang="en-US" sz="1200" b="0" i="0" u="none" strike="noStrike" kern="1200" baseline="0" dirty="0" err="1" smtClean="0">
                <a:solidFill>
                  <a:schemeClr val="tx1"/>
                </a:solidFill>
                <a:effectLst/>
                <a:latin typeface="+mn-lt"/>
                <a:ea typeface="+mn-ea"/>
                <a:cs typeface="+mn-cs"/>
              </a:rPr>
              <a:t>Vasiliev</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 The Noun Project</a:t>
            </a:r>
          </a:p>
          <a:p>
            <a:r>
              <a:rPr lang="en-US" sz="1200" b="0" i="0" u="none" strike="noStrike" kern="1200" baseline="0" dirty="0" smtClean="0">
                <a:solidFill>
                  <a:schemeClr val="tx1"/>
                </a:solidFill>
                <a:effectLst/>
                <a:latin typeface="+mn-lt"/>
                <a:ea typeface="+mn-ea"/>
                <a:cs typeface="+mn-cs"/>
              </a:rPr>
              <a:t>	Popular </a:t>
            </a:r>
            <a:r>
              <a:rPr lang="en-US" sz="1200" b="0" i="0" u="none" strike="noStrike" kern="1200" baseline="0" dirty="0" err="1" smtClean="0">
                <a:solidFill>
                  <a:schemeClr val="tx1"/>
                </a:solidFill>
                <a:effectLst/>
                <a:latin typeface="+mn-lt"/>
                <a:ea typeface="+mn-ea"/>
                <a:cs typeface="+mn-cs"/>
              </a:rPr>
              <a:t>Machanics</a:t>
            </a:r>
            <a:endParaRPr lang="en-US" sz="1200" b="0" i="0" u="none" strike="noStrike"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2606382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project used </a:t>
            </a:r>
            <a:r>
              <a:rPr lang="en-US" dirty="0"/>
              <a:t>NASA Earth observations to </a:t>
            </a:r>
            <a:r>
              <a:rPr lang="en-US" dirty="0" smtClean="0"/>
              <a:t>detect</a:t>
            </a:r>
            <a:r>
              <a:rPr lang="en-US" baseline="0" dirty="0" smtClean="0"/>
              <a:t> the recession of ice cover</a:t>
            </a:r>
            <a:r>
              <a:rPr lang="en-US" dirty="0" smtClean="0"/>
              <a:t> </a:t>
            </a:r>
            <a:r>
              <a:rPr lang="en-US" dirty="0"/>
              <a:t>over time in </a:t>
            </a:r>
            <a:r>
              <a:rPr lang="en-US" dirty="0" smtClean="0"/>
              <a:t>Glacier,</a:t>
            </a:r>
            <a:r>
              <a:rPr lang="en-US" baseline="0" dirty="0" smtClean="0"/>
              <a:t> Yellowstone, and Grand Teton </a:t>
            </a:r>
            <a:r>
              <a:rPr lang="en-US" dirty="0" smtClean="0"/>
              <a:t>National </a:t>
            </a:r>
            <a:r>
              <a:rPr lang="en-US" dirty="0"/>
              <a:t>Parks. </a:t>
            </a:r>
          </a:p>
          <a:p>
            <a:pPr defTabSz="931774">
              <a:defRPr/>
            </a:pPr>
            <a:endParaRPr lang="en-US" dirty="0"/>
          </a:p>
          <a:p>
            <a:pPr defTabSz="931774">
              <a:defRPr/>
            </a:pPr>
            <a:r>
              <a:rPr lang="en-US" dirty="0"/>
              <a:t>We used data from Landsat 5’s Thematic </a:t>
            </a:r>
            <a:r>
              <a:rPr lang="en-US" dirty="0" smtClean="0"/>
              <a:t>Mapper</a:t>
            </a:r>
            <a:r>
              <a:rPr lang="en-US" baseline="0" dirty="0" smtClean="0"/>
              <a:t> and</a:t>
            </a:r>
            <a:r>
              <a:rPr lang="en-US" dirty="0" smtClean="0"/>
              <a:t> Landsat </a:t>
            </a:r>
            <a:r>
              <a:rPr lang="en-US" dirty="0"/>
              <a:t>8’s Operational Land </a:t>
            </a:r>
            <a:r>
              <a:rPr lang="en-US" dirty="0" smtClean="0"/>
              <a:t>Imager</a:t>
            </a:r>
            <a:r>
              <a:rPr lang="en-US" baseline="0" dirty="0" smtClean="0"/>
              <a:t> </a:t>
            </a:r>
            <a:r>
              <a:rPr lang="en-US" dirty="0" smtClean="0"/>
              <a:t>to </a:t>
            </a:r>
            <a:r>
              <a:rPr lang="en-US" dirty="0"/>
              <a:t>map the ice and glacier positions each </a:t>
            </a:r>
            <a:r>
              <a:rPr lang="en-US" dirty="0" smtClean="0"/>
              <a:t>year</a:t>
            </a:r>
            <a:r>
              <a:rPr lang="en-US" baseline="0" dirty="0" smtClean="0"/>
              <a:t> using surface reflectance.</a:t>
            </a:r>
            <a:endParaRPr lang="en-US" dirty="0" smtClean="0"/>
          </a:p>
          <a:p>
            <a:pPr defTabSz="931774">
              <a:defRPr/>
            </a:pPr>
            <a:endParaRPr lang="en-US" dirty="0" smtClean="0"/>
          </a:p>
          <a:p>
            <a:pPr defTabSz="931774">
              <a:defRPr/>
            </a:pPr>
            <a:r>
              <a:rPr lang="en-US" dirty="0" smtClean="0"/>
              <a:t>Image Source: El</a:t>
            </a:r>
            <a:r>
              <a:rPr lang="en-US" baseline="0" dirty="0" smtClean="0"/>
              <a:t> Pensive De </a:t>
            </a:r>
            <a:r>
              <a:rPr lang="en-US" baseline="0" dirty="0" err="1" smtClean="0"/>
              <a:t>Dinorider</a:t>
            </a:r>
            <a:r>
              <a:rPr lang="en-US" baseline="0" dirty="0" smtClean="0"/>
              <a:t> - http://dinorider.blogspot.com/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2966390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 began our project</a:t>
            </a:r>
            <a:r>
              <a:rPr lang="en-US" baseline="0" dirty="0" smtClean="0"/>
              <a:t> by downloading the National Park Service’s Persistent Ice and Snow Cover maps to verify NASA Earth Observation data products</a:t>
            </a:r>
          </a:p>
          <a:p>
            <a:endParaRPr lang="en-US" baseline="0" dirty="0" smtClean="0"/>
          </a:p>
          <a:p>
            <a:r>
              <a:rPr lang="en-US" dirty="0" smtClean="0"/>
              <a:t>We used imagery</a:t>
            </a:r>
            <a:r>
              <a:rPr lang="en-US" baseline="0" dirty="0" smtClean="0"/>
              <a:t> from the National Agriculture Imagery Program (NAIP), USGS Stream Gauge Data, and glacier shapefiles for validation.</a:t>
            </a:r>
          </a:p>
          <a:p>
            <a:r>
              <a:rPr lang="en-US" baseline="0" dirty="0" smtClean="0"/>
              <a:t>The lake and river shapefiles were used </a:t>
            </a:r>
            <a:r>
              <a:rPr lang="en-US" baseline="0" smtClean="0"/>
              <a:t>for threshold refinement of the models. </a:t>
            </a:r>
            <a:endParaRPr lang="en-US" baseline="0" dirty="0" smtClean="0"/>
          </a:p>
          <a:p>
            <a:endParaRPr lang="en-US" baseline="0" dirty="0" smtClean="0"/>
          </a:p>
          <a:p>
            <a:r>
              <a:rPr lang="en-US" dirty="0" smtClean="0"/>
              <a:t>The University of Idaho’s GRIDMET was used for climatic analysis research.</a:t>
            </a:r>
          </a:p>
          <a:p>
            <a:endParaRPr lang="en-US" dirty="0" smtClean="0"/>
          </a:p>
          <a:p>
            <a:r>
              <a:rPr lang="en-US" dirty="0" smtClean="0"/>
              <a:t>Image</a:t>
            </a:r>
            <a:r>
              <a:rPr lang="en-US" baseline="0" dirty="0" smtClean="0"/>
              <a:t> Source: National Agriculture Imagery Program (NAIP)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2500925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40984675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1"/>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             </a:t>
            </a:r>
            <a:endParaRPr lang="en-US" b="1"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93878298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9364278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53061243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5" name="Rectangle 14"/>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7" name="Oval 16"/>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6343497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9602414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301502256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prstClr val="white"/>
                </a:solidFill>
              </a:rPr>
              <a:t>Acronym</a:t>
            </a:r>
            <a:endParaRPr lang="en-US" sz="4800"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0" name="Rectangle 9"/>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304769316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solidFill>
                  <a:prstClr val="black"/>
                </a:solidFill>
                <a:latin typeface="Arial" panose="020B0604020202020204" pitchFamily="34" charset="0"/>
                <a:cs typeface="Arial" panose="020B0604020202020204" pitchFamily="34" charset="0"/>
              </a:rPr>
              <a:t>National Aeronautics and</a:t>
            </a:r>
          </a:p>
          <a:p>
            <a:pPr algn="r"/>
            <a:r>
              <a:rPr lang="en-US" sz="1050" dirty="0" smtClean="0">
                <a:solidFill>
                  <a:prstClr val="black"/>
                </a:solidFill>
                <a:latin typeface="Arial" panose="020B0604020202020204" pitchFamily="34" charset="0"/>
                <a:cs typeface="Arial" panose="020B0604020202020204" pitchFamily="34" charset="0"/>
              </a:rPr>
              <a:t>Space Administration</a:t>
            </a:r>
            <a:endParaRPr lang="en-US" sz="1050" dirty="0">
              <a:solidFill>
                <a:prstClr val="black"/>
              </a:solidFill>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911718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7667705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342822320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
        <p:nvSpPr>
          <p:cNvPr id="10" name="contract info"/>
          <p:cNvSpPr/>
          <p:nvPr userDrawn="1"/>
        </p:nvSpPr>
        <p:spPr>
          <a:xfrm>
            <a:off x="0" y="6566238"/>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107282006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19790382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5" name="Rectangle 14"/>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7" name="Oval 16"/>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94327748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344416812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4275365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prstClr val="white"/>
                </a:solidFill>
              </a:rPr>
              <a:t>Acronym</a:t>
            </a:r>
            <a:endParaRPr lang="en-US" sz="4800"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0" name="Rectangle 9"/>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67833502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solidFill>
                  <a:prstClr val="black"/>
                </a:solidFill>
                <a:latin typeface="Arial" panose="020B0604020202020204" pitchFamily="34" charset="0"/>
                <a:cs typeface="Arial" panose="020B0604020202020204" pitchFamily="34" charset="0"/>
              </a:rPr>
              <a:t>National Aeronautics and</a:t>
            </a:r>
          </a:p>
          <a:p>
            <a:pPr algn="r"/>
            <a:r>
              <a:rPr lang="en-US" sz="1050" dirty="0" smtClean="0">
                <a:solidFill>
                  <a:prstClr val="black"/>
                </a:solidFill>
                <a:latin typeface="Arial" panose="020B0604020202020204" pitchFamily="34" charset="0"/>
                <a:cs typeface="Arial" panose="020B0604020202020204" pitchFamily="34" charset="0"/>
              </a:rPr>
              <a:t>Space Administration</a:t>
            </a:r>
            <a:endParaRPr lang="en-US" sz="1050" dirty="0">
              <a:solidFill>
                <a:prstClr val="black"/>
              </a:solidFill>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490180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137114710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34566602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31146733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258644603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5" name="Rectangle 14"/>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7" name="Oval 16"/>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98712653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271746362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68704386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prstClr val="white"/>
                </a:solidFill>
              </a:rPr>
              <a:t>Acronym</a:t>
            </a:r>
            <a:endParaRPr lang="en-US" sz="4800"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0" name="Rectangle 9"/>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221311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9" name="Rectangle 8"/>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Oval 9"/>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0" name="Rectangle 9"/>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solidFill>
                  <a:prstClr val="black"/>
                </a:solidFill>
                <a:latin typeface="Arial" panose="020B0604020202020204" pitchFamily="34" charset="0"/>
                <a:cs typeface="Arial" panose="020B0604020202020204" pitchFamily="34" charset="0"/>
              </a:rPr>
              <a:t>National Aeronautics and</a:t>
            </a:r>
          </a:p>
          <a:p>
            <a:pPr algn="r"/>
            <a:r>
              <a:rPr lang="en-US" sz="1050" dirty="0" smtClean="0">
                <a:solidFill>
                  <a:prstClr val="black"/>
                </a:solidFill>
                <a:latin typeface="Arial" panose="020B0604020202020204" pitchFamily="34" charset="0"/>
                <a:cs typeface="Arial" panose="020B0604020202020204" pitchFamily="34" charset="0"/>
              </a:rPr>
              <a:t>Space Administration</a:t>
            </a:r>
            <a:endParaRPr lang="en-US" sz="1050" dirty="0">
              <a:solidFill>
                <a:prstClr val="black"/>
              </a:solidFill>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37596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5" r:id="rId4"/>
    <p:sldLayoutId id="2147483686" r:id="rId5"/>
    <p:sldLayoutId id="2147483664" r:id="rId6"/>
    <p:sldLayoutId id="2147483665" r:id="rId7"/>
    <p:sldLayoutId id="2147483668"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2029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74555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72645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image" Target="../media/image42.jpeg"/><Relationship Id="rId5" Type="http://schemas.openxmlformats.org/officeDocument/2006/relationships/diagramQuickStyle" Target="../diagrams/quickStyle2.xml"/><Relationship Id="rId10" Type="http://schemas.openxmlformats.org/officeDocument/2006/relationships/image" Target="../media/image41.png"/><Relationship Id="rId4" Type="http://schemas.openxmlformats.org/officeDocument/2006/relationships/diagramLayout" Target="../diagrams/layout2.xm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QuickStyle" Target="../diagrams/quickStyle1.xml"/><Relationship Id="rId11" Type="http://schemas.openxmlformats.org/officeDocument/2006/relationships/image" Target="../media/image26.png"/><Relationship Id="rId5" Type="http://schemas.openxmlformats.org/officeDocument/2006/relationships/diagramLayout" Target="../diagrams/layout1.xml"/><Relationship Id="rId10" Type="http://schemas.openxmlformats.org/officeDocument/2006/relationships/image" Target="../media/image25.png"/><Relationship Id="rId4" Type="http://schemas.openxmlformats.org/officeDocument/2006/relationships/diagramData" Target="../diagrams/data1.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6262" t="30454" r="39821" b="33483"/>
          <a:stretch/>
        </p:blipFill>
        <p:spPr>
          <a:xfrm rot="16200000">
            <a:off x="3727048" y="-983850"/>
            <a:ext cx="3188503" cy="515620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587" y="0"/>
            <a:ext cx="8119987" cy="6927575"/>
          </a:xfrm>
          <a:prstGeom prst="rect">
            <a:avLst/>
          </a:prstGeom>
        </p:spPr>
      </p:pic>
      <p:sp>
        <p:nvSpPr>
          <p:cNvPr id="17" name="Title 16"/>
          <p:cNvSpPr>
            <a:spLocks noGrp="1"/>
          </p:cNvSpPr>
          <p:nvPr>
            <p:ph type="title" idx="4294967295"/>
          </p:nvPr>
        </p:nvSpPr>
        <p:spPr>
          <a:xfrm>
            <a:off x="993435" y="4337572"/>
            <a:ext cx="6058785" cy="1256689"/>
          </a:xfrm>
          <a:prstGeom prst="rect">
            <a:avLst/>
          </a:prstGeom>
        </p:spPr>
        <p:txBody>
          <a:bodyPr>
            <a:normAutofit/>
          </a:bodyPr>
          <a:lstStyle/>
          <a:p>
            <a:pPr algn="ctr"/>
            <a:r>
              <a:rPr lang="en-US" sz="2000" dirty="0" smtClean="0">
                <a:solidFill>
                  <a:schemeClr val="bg1"/>
                </a:solidFill>
              </a:rPr>
              <a:t>Utilizing </a:t>
            </a:r>
            <a:r>
              <a:rPr lang="en-US" sz="2000" dirty="0">
                <a:solidFill>
                  <a:schemeClr val="bg1"/>
                </a:solidFill>
              </a:rPr>
              <a:t>NASA Earth Observations to Detect Changes in Annual Snowpack Coverage in Intermountain National Parks</a:t>
            </a:r>
            <a:endParaRPr lang="en-US" sz="2400" dirty="0">
              <a:solidFill>
                <a:schemeClr val="bg1"/>
              </a:solidFill>
              <a:latin typeface="Century Gothic" panose="020B0502020202020204" pitchFamily="34" charset="0"/>
            </a:endParaRPr>
          </a:p>
        </p:txBody>
      </p:sp>
      <p:sp>
        <p:nvSpPr>
          <p:cNvPr id="2" name="TextBox 1"/>
          <p:cNvSpPr txBox="1"/>
          <p:nvPr/>
        </p:nvSpPr>
        <p:spPr>
          <a:xfrm>
            <a:off x="1258363" y="3188503"/>
            <a:ext cx="5528930" cy="954107"/>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NORTHERN GREAT PLAINS WATER RESOURCES II</a:t>
            </a:r>
            <a:endParaRPr lang="en-US" sz="2800" dirty="0"/>
          </a:p>
        </p:txBody>
      </p:sp>
      <p:sp>
        <p:nvSpPr>
          <p:cNvPr id="13" name="Text Placeholder 17"/>
          <p:cNvSpPr txBox="1">
            <a:spLocks/>
          </p:cNvSpPr>
          <p:nvPr/>
        </p:nvSpPr>
        <p:spPr>
          <a:xfrm>
            <a:off x="7899400" y="3463786"/>
            <a:ext cx="4343400" cy="22888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Kimberly Berry(Project Lead)</a:t>
            </a:r>
          </a:p>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Alexander Black</a:t>
            </a:r>
          </a:p>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Michael Brooke</a:t>
            </a:r>
          </a:p>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Brooke Colley</a:t>
            </a:r>
          </a:p>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Aubrey Hilte</a:t>
            </a:r>
            <a:endParaRPr lang="en-US" sz="2400"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43971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069540" y="1722501"/>
            <a:ext cx="5122460" cy="1779824"/>
          </a:xfrm>
          <a:prstGeom prst="rect">
            <a:avLst/>
          </a:prstGeom>
        </p:spPr>
        <p:txBody>
          <a:bodyPr>
            <a:noAutofit/>
          </a:bodyPr>
          <a:lstStyle/>
          <a:p>
            <a:pPr algn="ctr">
              <a:spcBef>
                <a:spcPts val="200"/>
              </a:spcBef>
              <a:buClr>
                <a:srgbClr val="73A9DB"/>
              </a:buClr>
            </a:pPr>
            <a:r>
              <a:rPr lang="en-US" sz="3000" b="1" dirty="0" smtClean="0">
                <a:solidFill>
                  <a:srgbClr val="00B050"/>
                </a:solidFill>
              </a:rPr>
              <a:t>Satellite imagery</a:t>
            </a:r>
            <a:r>
              <a:rPr lang="en-US" sz="3000" b="1" dirty="0" smtClean="0">
                <a:solidFill>
                  <a:schemeClr val="tx1"/>
                </a:solidFill>
              </a:rPr>
              <a:t> </a:t>
            </a:r>
            <a:r>
              <a:rPr lang="en-US" sz="3000" b="1" dirty="0" smtClean="0">
                <a:solidFill>
                  <a:schemeClr val="accent3"/>
                </a:solidFill>
              </a:rPr>
              <a:t>+</a:t>
            </a:r>
            <a:r>
              <a:rPr lang="en-US" sz="3000" dirty="0" smtClean="0">
                <a:solidFill>
                  <a:schemeClr val="bg2">
                    <a:lumMod val="50000"/>
                  </a:schemeClr>
                </a:solidFill>
              </a:rPr>
              <a:t> </a:t>
            </a:r>
            <a:r>
              <a:rPr lang="en-US" sz="3000" b="1" dirty="0" smtClean="0">
                <a:solidFill>
                  <a:schemeClr val="accent6">
                    <a:lumMod val="60000"/>
                    <a:lumOff val="40000"/>
                  </a:schemeClr>
                </a:solidFill>
              </a:rPr>
              <a:t>geospatial datasets</a:t>
            </a:r>
            <a:r>
              <a:rPr lang="en-US" sz="3000" b="1" dirty="0" smtClean="0">
                <a:solidFill>
                  <a:schemeClr val="bg2">
                    <a:lumMod val="50000"/>
                  </a:schemeClr>
                </a:solidFill>
              </a:rPr>
              <a:t> </a:t>
            </a:r>
            <a:r>
              <a:rPr lang="en-US" sz="3000" b="1" dirty="0" smtClean="0">
                <a:solidFill>
                  <a:schemeClr val="accent3"/>
                </a:solidFill>
              </a:rPr>
              <a:t>+</a:t>
            </a:r>
            <a:r>
              <a:rPr lang="en-US" sz="3000" dirty="0" smtClean="0">
                <a:solidFill>
                  <a:schemeClr val="bg2">
                    <a:lumMod val="50000"/>
                  </a:schemeClr>
                </a:solidFill>
              </a:rPr>
              <a:t> </a:t>
            </a:r>
            <a:r>
              <a:rPr lang="en-US" sz="3000" b="1" dirty="0" smtClean="0">
                <a:solidFill>
                  <a:srgbClr val="0070C0"/>
                </a:solidFill>
              </a:rPr>
              <a:t>analysis</a:t>
            </a:r>
            <a:r>
              <a:rPr lang="en-US" sz="3000" dirty="0" smtClean="0">
                <a:solidFill>
                  <a:schemeClr val="bg2">
                    <a:lumMod val="50000"/>
                  </a:schemeClr>
                </a:solidFill>
              </a:rPr>
              <a:t> </a:t>
            </a:r>
          </a:p>
          <a:p>
            <a:pPr algn="ctr">
              <a:spcBef>
                <a:spcPts val="200"/>
              </a:spcBef>
              <a:buClr>
                <a:srgbClr val="73A9DB"/>
              </a:buClr>
            </a:pPr>
            <a:r>
              <a:rPr lang="en-US" sz="3000" b="1" dirty="0" smtClean="0">
                <a:solidFill>
                  <a:schemeClr val="accent3"/>
                </a:solidFill>
              </a:rPr>
              <a:t>=</a:t>
            </a:r>
            <a:r>
              <a:rPr lang="en-US" sz="3000" dirty="0" smtClean="0">
                <a:solidFill>
                  <a:schemeClr val="bg2">
                    <a:lumMod val="50000"/>
                  </a:schemeClr>
                </a:solidFill>
              </a:rPr>
              <a:t> </a:t>
            </a:r>
            <a:r>
              <a:rPr lang="en-US" sz="3000" b="1" dirty="0" smtClean="0">
                <a:solidFill>
                  <a:schemeClr val="accent4">
                    <a:lumMod val="75000"/>
                  </a:schemeClr>
                </a:solidFill>
              </a:rPr>
              <a:t>change detection</a:t>
            </a:r>
            <a:endParaRPr lang="en-US" sz="3000" b="1" dirty="0">
              <a:solidFill>
                <a:schemeClr val="accent4">
                  <a:lumMod val="75000"/>
                </a:schemeClr>
              </a:solidFill>
            </a:endParaRPr>
          </a:p>
        </p:txBody>
      </p:sp>
      <p:sp>
        <p:nvSpPr>
          <p:cNvPr id="4" name="Text Placeholder 3"/>
          <p:cNvSpPr>
            <a:spLocks noGrp="1"/>
          </p:cNvSpPr>
          <p:nvPr>
            <p:ph type="body" sz="quarter" idx="13"/>
          </p:nvPr>
        </p:nvSpPr>
        <p:spPr>
          <a:xfrm>
            <a:off x="-1003785" y="6488438"/>
            <a:ext cx="2625213" cy="369562"/>
          </a:xfrm>
        </p:spPr>
        <p:txBody>
          <a:bodyPr>
            <a:noAutofit/>
          </a:bodyPr>
          <a:lstStyle/>
          <a:p>
            <a:r>
              <a:rPr lang="en-US" dirty="0" smtClean="0">
                <a:solidFill>
                  <a:schemeClr val="bg1"/>
                </a:solidFill>
              </a:rPr>
              <a:t>Image Credit: NAIP</a:t>
            </a:r>
            <a:endParaRPr lang="en-US" dirty="0">
              <a:solidFill>
                <a:schemeClr val="bg1"/>
              </a:solidFill>
            </a:endParaRPr>
          </a:p>
        </p:txBody>
      </p:sp>
      <p:sp>
        <p:nvSpPr>
          <p:cNvPr id="9" name="TextBox 8"/>
          <p:cNvSpPr txBox="1"/>
          <p:nvPr/>
        </p:nvSpPr>
        <p:spPr>
          <a:xfrm>
            <a:off x="3344368" y="455857"/>
            <a:ext cx="5503265" cy="707886"/>
          </a:xfrm>
          <a:prstGeom prst="rect">
            <a:avLst/>
          </a:prstGeom>
          <a:noFill/>
        </p:spPr>
        <p:txBody>
          <a:bodyPr wrap="square" rtlCol="0">
            <a:spAutoFit/>
          </a:bodyPr>
          <a:lstStyle/>
          <a:p>
            <a:pPr algn="ctr"/>
            <a:r>
              <a:rPr lang="en-US" sz="4000" dirty="0" smtClean="0">
                <a:solidFill>
                  <a:schemeClr val="bg1"/>
                </a:solidFill>
              </a:rPr>
              <a:t>Google Earth Engine</a:t>
            </a:r>
            <a:endParaRPr lang="en-US" sz="4000" dirty="0">
              <a:solidFill>
                <a:schemeClr val="bg1"/>
              </a:solidFill>
            </a:endParaRPr>
          </a:p>
        </p:txBody>
      </p:sp>
      <p:grpSp>
        <p:nvGrpSpPr>
          <p:cNvPr id="7" name="Group 6"/>
          <p:cNvGrpSpPr/>
          <p:nvPr/>
        </p:nvGrpSpPr>
        <p:grpSpPr>
          <a:xfrm>
            <a:off x="0" y="1232756"/>
            <a:ext cx="7069540" cy="5513102"/>
            <a:chOff x="0" y="0"/>
            <a:chExt cx="7148830" cy="446913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3269"/>
            <a:stretch/>
          </p:blipFill>
          <p:spPr bwMode="auto">
            <a:xfrm>
              <a:off x="0" y="0"/>
              <a:ext cx="7148830" cy="4469130"/>
            </a:xfrm>
            <a:prstGeom prst="rect">
              <a:avLst/>
            </a:prstGeom>
            <a:ln>
              <a:noFill/>
            </a:ln>
            <a:extLst>
              <a:ext uri="{53640926-AAD7-44D8-BBD7-CCE9431645EC}">
                <a14:shadowObscured xmlns:a14="http://schemas.microsoft.com/office/drawing/2010/main"/>
              </a:ext>
            </a:extLst>
          </p:spPr>
        </p:pic>
        <p:sp>
          <p:nvSpPr>
            <p:cNvPr id="10" name="Text Box 2"/>
            <p:cNvSpPr txBox="1">
              <a:spLocks noChangeArrowheads="1"/>
            </p:cNvSpPr>
            <p:nvPr/>
          </p:nvSpPr>
          <p:spPr bwMode="auto">
            <a:xfrm>
              <a:off x="0" y="485775"/>
              <a:ext cx="1466850" cy="962025"/>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grpSp>
      <p:sp>
        <p:nvSpPr>
          <p:cNvPr id="11" name="Text Placeholder 2"/>
          <p:cNvSpPr txBox="1">
            <a:spLocks/>
          </p:cNvSpPr>
          <p:nvPr/>
        </p:nvSpPr>
        <p:spPr>
          <a:xfrm>
            <a:off x="7069540" y="3879275"/>
            <a:ext cx="4928496" cy="2410691"/>
          </a:xfrm>
          <a:prstGeom prst="rect">
            <a:avLst/>
          </a:prstGeom>
        </p:spPr>
        <p:txBody>
          <a:bodyPr>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3A9DB"/>
              </a:buClr>
              <a:buFont typeface="Webdings" panose="05030102010509060703" pitchFamily="18" charset="2"/>
              <a:buChar char="4"/>
            </a:pPr>
            <a:r>
              <a:rPr lang="en-US" sz="3400" dirty="0" smtClean="0">
                <a:solidFill>
                  <a:schemeClr val="bg2">
                    <a:lumMod val="50000"/>
                  </a:schemeClr>
                </a:solidFill>
              </a:rPr>
              <a:t>Rapid and accurate processing</a:t>
            </a:r>
          </a:p>
          <a:p>
            <a:pPr marL="342900" indent="-342900">
              <a:spcBef>
                <a:spcPts val="200"/>
              </a:spcBef>
              <a:buClr>
                <a:srgbClr val="73A9DB"/>
              </a:buClr>
              <a:buFont typeface="Webdings" panose="05030102010509060703" pitchFamily="18" charset="2"/>
              <a:buChar char="4"/>
            </a:pPr>
            <a:endParaRPr lang="en-US" sz="3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3400" dirty="0" smtClean="0">
                <a:solidFill>
                  <a:schemeClr val="bg2">
                    <a:lumMod val="50000"/>
                  </a:schemeClr>
                </a:solidFill>
              </a:rPr>
              <a:t>Vast data storage</a:t>
            </a:r>
          </a:p>
          <a:p>
            <a:pPr marL="342900" indent="-342900">
              <a:spcBef>
                <a:spcPts val="200"/>
              </a:spcBef>
              <a:buClr>
                <a:srgbClr val="73A9DB"/>
              </a:buClr>
              <a:buFont typeface="Webdings" panose="05030102010509060703" pitchFamily="18" charset="2"/>
              <a:buChar char="4"/>
            </a:pPr>
            <a:endParaRPr lang="en-US" sz="34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3400" dirty="0" smtClean="0">
                <a:solidFill>
                  <a:schemeClr val="bg2">
                    <a:lumMod val="50000"/>
                  </a:schemeClr>
                </a:solidFill>
              </a:rPr>
              <a:t>Simplified cloud management </a:t>
            </a:r>
          </a:p>
          <a:p>
            <a:pPr marL="342900" indent="-342900">
              <a:spcBef>
                <a:spcPts val="200"/>
              </a:spcBef>
              <a:buClr>
                <a:srgbClr val="73A9DB"/>
              </a:buClr>
              <a:buFont typeface="Webdings" panose="05030102010509060703" pitchFamily="18" charset="2"/>
              <a:buChar char="4"/>
            </a:pPr>
            <a:endParaRPr lang="en-US" sz="34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3400" dirty="0" smtClean="0">
                <a:solidFill>
                  <a:schemeClr val="bg2">
                    <a:lumMod val="50000"/>
                  </a:schemeClr>
                </a:solidFill>
              </a:rPr>
              <a:t>User friendly, ease of replication</a:t>
            </a:r>
          </a:p>
          <a:p>
            <a:pPr marL="342900" indent="-342900">
              <a:spcBef>
                <a:spcPts val="200"/>
              </a:spcBef>
              <a:buClr>
                <a:srgbClr val="73A9DB"/>
              </a:buClr>
            </a:pPr>
            <a:endParaRPr lang="en-US" sz="3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34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p:txBody>
      </p:sp>
      <p:grpSp>
        <p:nvGrpSpPr>
          <p:cNvPr id="5" name="Group 4"/>
          <p:cNvGrpSpPr/>
          <p:nvPr/>
        </p:nvGrpSpPr>
        <p:grpSpPr>
          <a:xfrm>
            <a:off x="11259936" y="5886450"/>
            <a:ext cx="760953" cy="741524"/>
            <a:chOff x="11259936" y="5886450"/>
            <a:chExt cx="760953" cy="741524"/>
          </a:xfrm>
        </p:grpSpPr>
        <p:sp>
          <p:nvSpPr>
            <p:cNvPr id="13" name="Flowchart: Connector 12"/>
            <p:cNvSpPr/>
            <p:nvPr/>
          </p:nvSpPr>
          <p:spPr>
            <a:xfrm>
              <a:off x="11259936" y="5886450"/>
              <a:ext cx="760953" cy="7415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4" cstate="print">
              <a:clrChange>
                <a:clrFrom>
                  <a:srgbClr val="000000">
                    <a:alpha val="0"/>
                  </a:srgbClr>
                </a:clrFrom>
                <a:clrTo>
                  <a:srgbClr val="000000">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7133" t="1721" r="7061" b="17850"/>
            <a:stretch/>
          </p:blipFill>
          <p:spPr>
            <a:xfrm>
              <a:off x="11383263" y="6016174"/>
              <a:ext cx="514298" cy="482075"/>
            </a:xfrm>
            <a:prstGeom prst="rect">
              <a:avLst/>
            </a:prstGeom>
            <a:solidFill>
              <a:schemeClr val="bg1"/>
            </a:solidFill>
          </p:spPr>
        </p:pic>
      </p:grpSp>
    </p:spTree>
    <p:extLst>
      <p:ext uri="{BB962C8B-B14F-4D97-AF65-F5344CB8AC3E}">
        <p14:creationId xmlns:p14="http://schemas.microsoft.com/office/powerpoint/2010/main" val="425408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481212" y="2143172"/>
            <a:ext cx="7219950" cy="4207510"/>
            <a:chOff x="0" y="0"/>
            <a:chExt cx="7219950" cy="420751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6777" r="43269"/>
            <a:stretch/>
          </p:blipFill>
          <p:spPr bwMode="auto">
            <a:xfrm>
              <a:off x="0" y="0"/>
              <a:ext cx="7219950" cy="4207510"/>
            </a:xfrm>
            <a:prstGeom prst="rect">
              <a:avLst/>
            </a:prstGeom>
            <a:ln>
              <a:noFill/>
            </a:ln>
            <a:extLst>
              <a:ext uri="{53640926-AAD7-44D8-BBD7-CCE9431645EC}">
                <a14:shadowObscured xmlns:a14="http://schemas.microsoft.com/office/drawing/2010/main"/>
              </a:ext>
            </a:extLst>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4648" t="7854" r="88967" b="78313"/>
            <a:stretch/>
          </p:blipFill>
          <p:spPr bwMode="auto">
            <a:xfrm>
              <a:off x="552450" y="38100"/>
              <a:ext cx="1647825" cy="1266190"/>
            </a:xfrm>
            <a:prstGeom prst="rect">
              <a:avLst/>
            </a:prstGeom>
            <a:ln>
              <a:noFill/>
            </a:ln>
            <a:extLst>
              <a:ext uri="{53640926-AAD7-44D8-BBD7-CCE9431645EC}">
                <a14:shadowObscured xmlns:a14="http://schemas.microsoft.com/office/drawing/2010/main"/>
              </a:ext>
            </a:extLst>
          </p:spPr>
        </p:pic>
      </p:grpSp>
      <p:pic>
        <p:nvPicPr>
          <p:cNvPr id="9" name="Picture 8"/>
          <p:cNvPicPr/>
          <p:nvPr/>
        </p:nvPicPr>
        <p:blipFill rotWithShape="1">
          <a:blip r:embed="rId4" cstate="print">
            <a:extLst>
              <a:ext uri="{28A0092B-C50C-407E-A947-70E740481C1C}">
                <a14:useLocalDpi xmlns:a14="http://schemas.microsoft.com/office/drawing/2010/main" val="0"/>
              </a:ext>
            </a:extLst>
          </a:blip>
          <a:srcRect t="6777" r="43109"/>
          <a:stretch/>
        </p:blipFill>
        <p:spPr bwMode="auto">
          <a:xfrm>
            <a:off x="2481212" y="2137984"/>
            <a:ext cx="7218045" cy="4195445"/>
          </a:xfrm>
          <a:prstGeom prst="rect">
            <a:avLst/>
          </a:prstGeom>
          <a:ln>
            <a:noFill/>
          </a:ln>
          <a:extLst>
            <a:ext uri="{53640926-AAD7-44D8-BBD7-CCE9431645EC}">
              <a14:shadowObscured xmlns:a14="http://schemas.microsoft.com/office/drawing/2010/main"/>
            </a:ext>
          </a:extLst>
        </p:spPr>
      </p:pic>
      <p:sp>
        <p:nvSpPr>
          <p:cNvPr id="3" name="Text Placeholder 2"/>
          <p:cNvSpPr>
            <a:spLocks noGrp="1"/>
          </p:cNvSpPr>
          <p:nvPr>
            <p:ph type="body" sz="quarter" idx="4294967295"/>
          </p:nvPr>
        </p:nvSpPr>
        <p:spPr>
          <a:xfrm>
            <a:off x="4689375" y="514350"/>
            <a:ext cx="2803625"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Modeling</a:t>
            </a:r>
            <a:endParaRPr lang="en-US" sz="4000" dirty="0">
              <a:solidFill>
                <a:schemeClr val="bg1"/>
              </a:solidFill>
              <a:latin typeface="Century Gothic" panose="020B0502020202020204" pitchFamily="34" charset="0"/>
            </a:endParaRPr>
          </a:p>
        </p:txBody>
      </p:sp>
      <p:sp>
        <p:nvSpPr>
          <p:cNvPr id="4" name="TextBox 3"/>
          <p:cNvSpPr txBox="1"/>
          <p:nvPr/>
        </p:nvSpPr>
        <p:spPr>
          <a:xfrm>
            <a:off x="396815" y="1553209"/>
            <a:ext cx="5227584" cy="584775"/>
          </a:xfrm>
          <a:prstGeom prst="rect">
            <a:avLst/>
          </a:prstGeom>
          <a:noFill/>
        </p:spPr>
        <p:txBody>
          <a:bodyPr wrap="square" rtlCol="0">
            <a:spAutoFit/>
          </a:bodyPr>
          <a:lstStyle/>
          <a:p>
            <a:pPr algn="r"/>
            <a:r>
              <a:rPr lang="en-US" sz="3200" b="1" dirty="0" smtClean="0">
                <a:solidFill>
                  <a:srgbClr val="73A9DB"/>
                </a:solidFill>
              </a:rPr>
              <a:t>Supervised Classification</a:t>
            </a:r>
            <a:endParaRPr lang="en-US" sz="3200" b="1" dirty="0">
              <a:solidFill>
                <a:srgbClr val="73A9DB"/>
              </a:solidFill>
            </a:endParaRPr>
          </a:p>
        </p:txBody>
      </p:sp>
      <p:grpSp>
        <p:nvGrpSpPr>
          <p:cNvPr id="18" name="Group 17"/>
          <p:cNvGrpSpPr/>
          <p:nvPr/>
        </p:nvGrpSpPr>
        <p:grpSpPr>
          <a:xfrm>
            <a:off x="11259936" y="5886450"/>
            <a:ext cx="760953" cy="741524"/>
            <a:chOff x="11259936" y="5886450"/>
            <a:chExt cx="760953" cy="741524"/>
          </a:xfrm>
        </p:grpSpPr>
        <p:sp>
          <p:nvSpPr>
            <p:cNvPr id="15" name="Flowchart: Connector 14"/>
            <p:cNvSpPr/>
            <p:nvPr/>
          </p:nvSpPr>
          <p:spPr>
            <a:xfrm>
              <a:off x="11259936" y="5886450"/>
              <a:ext cx="760953" cy="7415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5" cstate="print">
              <a:clrChange>
                <a:clrFrom>
                  <a:srgbClr val="000000">
                    <a:alpha val="0"/>
                  </a:srgbClr>
                </a:clrFrom>
                <a:clrTo>
                  <a:srgbClr val="000000">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28638" t="24732" r="28781" b="38710"/>
            <a:stretch/>
          </p:blipFill>
          <p:spPr>
            <a:xfrm>
              <a:off x="11381479" y="6034896"/>
              <a:ext cx="517865" cy="444632"/>
            </a:xfrm>
            <a:prstGeom prst="rect">
              <a:avLst/>
            </a:prstGeom>
            <a:solidFill>
              <a:schemeClr val="bg1"/>
            </a:solidFill>
          </p:spPr>
        </p:pic>
      </p:grpSp>
    </p:spTree>
    <p:extLst>
      <p:ext uri="{BB962C8B-B14F-4D97-AF65-F5344CB8AC3E}">
        <p14:creationId xmlns:p14="http://schemas.microsoft.com/office/powerpoint/2010/main" val="105022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cstate="print">
            <a:extLst>
              <a:ext uri="{28A0092B-C50C-407E-A947-70E740481C1C}">
                <a14:useLocalDpi xmlns:a14="http://schemas.microsoft.com/office/drawing/2010/main" val="0"/>
              </a:ext>
            </a:extLst>
          </a:blip>
          <a:srcRect t="6777" r="43269"/>
          <a:stretch/>
        </p:blipFill>
        <p:spPr bwMode="auto">
          <a:xfrm>
            <a:off x="2560904" y="2162043"/>
            <a:ext cx="7060565" cy="411480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cstate="print">
            <a:extLst>
              <a:ext uri="{28A0092B-C50C-407E-A947-70E740481C1C}">
                <a14:useLocalDpi xmlns:a14="http://schemas.microsoft.com/office/drawing/2010/main" val="0"/>
              </a:ext>
            </a:extLst>
          </a:blip>
          <a:srcRect t="6777" r="43429"/>
          <a:stretch/>
        </p:blipFill>
        <p:spPr bwMode="auto">
          <a:xfrm>
            <a:off x="2560904" y="2161726"/>
            <a:ext cx="7041515" cy="4115435"/>
          </a:xfrm>
          <a:prstGeom prst="rect">
            <a:avLst/>
          </a:prstGeom>
          <a:ln>
            <a:noFill/>
          </a:ln>
          <a:extLst>
            <a:ext uri="{53640926-AAD7-44D8-BBD7-CCE9431645EC}">
              <a14:shadowObscured xmlns:a14="http://schemas.microsoft.com/office/drawing/2010/main"/>
            </a:ext>
          </a:extLst>
        </p:spPr>
      </p:pic>
      <p:sp>
        <p:nvSpPr>
          <p:cNvPr id="3" name="Text Placeholder 2"/>
          <p:cNvSpPr>
            <a:spLocks noGrp="1"/>
          </p:cNvSpPr>
          <p:nvPr>
            <p:ph type="body" sz="quarter" idx="4294967295"/>
          </p:nvPr>
        </p:nvSpPr>
        <p:spPr>
          <a:xfrm>
            <a:off x="4689375" y="514350"/>
            <a:ext cx="2803625"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Modeling</a:t>
            </a:r>
            <a:endParaRPr lang="en-US" sz="4000" dirty="0">
              <a:solidFill>
                <a:schemeClr val="bg1"/>
              </a:solidFill>
              <a:latin typeface="Century Gothic" panose="020B0502020202020204" pitchFamily="34" charset="0"/>
            </a:endParaRPr>
          </a:p>
        </p:txBody>
      </p:sp>
      <p:sp>
        <p:nvSpPr>
          <p:cNvPr id="5" name="TextBox 4"/>
          <p:cNvSpPr txBox="1"/>
          <p:nvPr/>
        </p:nvSpPr>
        <p:spPr>
          <a:xfrm>
            <a:off x="448574" y="1577268"/>
            <a:ext cx="5175849" cy="584775"/>
          </a:xfrm>
          <a:prstGeom prst="rect">
            <a:avLst/>
          </a:prstGeom>
          <a:noFill/>
        </p:spPr>
        <p:txBody>
          <a:bodyPr wrap="square" rtlCol="0">
            <a:spAutoFit/>
          </a:bodyPr>
          <a:lstStyle/>
          <a:p>
            <a:pPr algn="r"/>
            <a:r>
              <a:rPr lang="en-US" sz="3200" b="1" dirty="0" smtClean="0">
                <a:solidFill>
                  <a:srgbClr val="73A9DB"/>
                </a:solidFill>
              </a:rPr>
              <a:t>Index Threshold Analysis</a:t>
            </a:r>
            <a:endParaRPr lang="en-US" sz="3200" b="1" dirty="0">
              <a:solidFill>
                <a:srgbClr val="73A9DB"/>
              </a:solidFill>
            </a:endParaRPr>
          </a:p>
        </p:txBody>
      </p:sp>
      <p:grpSp>
        <p:nvGrpSpPr>
          <p:cNvPr id="8" name="Group 7"/>
          <p:cNvGrpSpPr/>
          <p:nvPr/>
        </p:nvGrpSpPr>
        <p:grpSpPr>
          <a:xfrm>
            <a:off x="11259936" y="5886450"/>
            <a:ext cx="760953" cy="741524"/>
            <a:chOff x="11259936" y="5886450"/>
            <a:chExt cx="760953" cy="741524"/>
          </a:xfrm>
        </p:grpSpPr>
        <p:sp>
          <p:nvSpPr>
            <p:cNvPr id="9" name="Flowchart: Connector 8"/>
            <p:cNvSpPr/>
            <p:nvPr/>
          </p:nvSpPr>
          <p:spPr>
            <a:xfrm>
              <a:off x="11259936" y="5886450"/>
              <a:ext cx="760953" cy="7415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5" cstate="print">
              <a:clrChange>
                <a:clrFrom>
                  <a:srgbClr val="000000">
                    <a:alpha val="0"/>
                  </a:srgbClr>
                </a:clrFrom>
                <a:clrTo>
                  <a:srgbClr val="000000">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28638" t="24732" r="28781" b="38710"/>
            <a:stretch/>
          </p:blipFill>
          <p:spPr>
            <a:xfrm>
              <a:off x="11381479" y="6034896"/>
              <a:ext cx="517865" cy="444632"/>
            </a:xfrm>
            <a:prstGeom prst="rect">
              <a:avLst/>
            </a:prstGeom>
            <a:solidFill>
              <a:schemeClr val="bg1"/>
            </a:solidFill>
          </p:spPr>
        </p:pic>
      </p:grpSp>
    </p:spTree>
    <p:extLst>
      <p:ext uri="{BB962C8B-B14F-4D97-AF65-F5344CB8AC3E}">
        <p14:creationId xmlns:p14="http://schemas.microsoft.com/office/powerpoint/2010/main" val="9213160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4689375" y="514350"/>
            <a:ext cx="2803625"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Validation</a:t>
            </a:r>
            <a:endParaRPr lang="en-US" sz="4000" dirty="0">
              <a:solidFill>
                <a:schemeClr val="bg1"/>
              </a:solidFill>
              <a:latin typeface="Century Gothic" panose="020B0502020202020204" pitchFamily="34" charset="0"/>
            </a:endParaRPr>
          </a:p>
        </p:txBody>
      </p:sp>
      <p:sp>
        <p:nvSpPr>
          <p:cNvPr id="5" name="TextBox 4"/>
          <p:cNvSpPr txBox="1"/>
          <p:nvPr/>
        </p:nvSpPr>
        <p:spPr>
          <a:xfrm>
            <a:off x="448574" y="1577268"/>
            <a:ext cx="5175849" cy="584775"/>
          </a:xfrm>
          <a:prstGeom prst="rect">
            <a:avLst/>
          </a:prstGeom>
          <a:noFill/>
        </p:spPr>
        <p:txBody>
          <a:bodyPr wrap="square" rtlCol="0">
            <a:spAutoFit/>
          </a:bodyPr>
          <a:lstStyle/>
          <a:p>
            <a:r>
              <a:rPr lang="en-US" sz="3200" b="1" dirty="0" smtClean="0">
                <a:solidFill>
                  <a:srgbClr val="73A9DB"/>
                </a:solidFill>
              </a:rPr>
              <a:t>NAIP</a:t>
            </a:r>
            <a:endParaRPr lang="en-US" sz="3200" b="1" dirty="0">
              <a:solidFill>
                <a:srgbClr val="73A9DB"/>
              </a:solidFill>
            </a:endParaRPr>
          </a:p>
        </p:txBody>
      </p:sp>
      <p:grpSp>
        <p:nvGrpSpPr>
          <p:cNvPr id="8" name="Group 7"/>
          <p:cNvGrpSpPr/>
          <p:nvPr/>
        </p:nvGrpSpPr>
        <p:grpSpPr>
          <a:xfrm>
            <a:off x="11259936" y="5886450"/>
            <a:ext cx="760953" cy="741524"/>
            <a:chOff x="11259936" y="5886450"/>
            <a:chExt cx="760953" cy="741524"/>
          </a:xfrm>
        </p:grpSpPr>
        <p:sp>
          <p:nvSpPr>
            <p:cNvPr id="9" name="Flowchart: Connector 8"/>
            <p:cNvSpPr/>
            <p:nvPr/>
          </p:nvSpPr>
          <p:spPr>
            <a:xfrm>
              <a:off x="11259936" y="5886450"/>
              <a:ext cx="760953" cy="7415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cstate="print">
              <a:clrChange>
                <a:clrFrom>
                  <a:srgbClr val="000000">
                    <a:alpha val="0"/>
                  </a:srgbClr>
                </a:clrFrom>
                <a:clrTo>
                  <a:srgbClr val="000000">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28638" t="24732" r="28781" b="38710"/>
            <a:stretch/>
          </p:blipFill>
          <p:spPr>
            <a:xfrm>
              <a:off x="11381479" y="6034896"/>
              <a:ext cx="517865" cy="444632"/>
            </a:xfrm>
            <a:prstGeom prst="rect">
              <a:avLst/>
            </a:prstGeom>
            <a:solidFill>
              <a:schemeClr val="bg1"/>
            </a:solidFill>
          </p:spPr>
        </p:pic>
      </p:grpSp>
      <p:pic>
        <p:nvPicPr>
          <p:cNvPr id="4" name="Picture 3"/>
          <p:cNvPicPr>
            <a:picLocks noChangeAspect="1"/>
          </p:cNvPicPr>
          <p:nvPr/>
        </p:nvPicPr>
        <p:blipFill>
          <a:blip r:embed="rId4" cstate="print"/>
          <a:stretch>
            <a:fillRect/>
          </a:stretch>
        </p:blipFill>
        <p:spPr>
          <a:xfrm>
            <a:off x="6341343" y="2231851"/>
            <a:ext cx="5299068" cy="3580120"/>
          </a:xfrm>
          <a:prstGeom prst="rect">
            <a:avLst/>
          </a:prstGeom>
        </p:spPr>
      </p:pic>
      <p:pic>
        <p:nvPicPr>
          <p:cNvPr id="11" name="Picture 10"/>
          <p:cNvPicPr>
            <a:picLocks noChangeAspect="1"/>
          </p:cNvPicPr>
          <p:nvPr/>
        </p:nvPicPr>
        <p:blipFill>
          <a:blip r:embed="rId5" cstate="print"/>
          <a:stretch>
            <a:fillRect/>
          </a:stretch>
        </p:blipFill>
        <p:spPr>
          <a:xfrm>
            <a:off x="6341344" y="2230788"/>
            <a:ext cx="5299068" cy="3581439"/>
          </a:xfrm>
          <a:prstGeom prst="rect">
            <a:avLst/>
          </a:prstGeom>
        </p:spPr>
      </p:pic>
      <p:pic>
        <p:nvPicPr>
          <p:cNvPr id="12" name="Picture 11"/>
          <p:cNvPicPr>
            <a:picLocks noChangeAspect="1"/>
          </p:cNvPicPr>
          <p:nvPr/>
        </p:nvPicPr>
        <p:blipFill>
          <a:blip r:embed="rId6" cstate="print"/>
          <a:stretch>
            <a:fillRect/>
          </a:stretch>
        </p:blipFill>
        <p:spPr>
          <a:xfrm>
            <a:off x="683222" y="2235915"/>
            <a:ext cx="5299068" cy="3576056"/>
          </a:xfrm>
          <a:prstGeom prst="rect">
            <a:avLst/>
          </a:prstGeom>
        </p:spPr>
      </p:pic>
      <p:pic>
        <p:nvPicPr>
          <p:cNvPr id="13" name="Picture 12"/>
          <p:cNvPicPr>
            <a:picLocks noChangeAspect="1"/>
          </p:cNvPicPr>
          <p:nvPr/>
        </p:nvPicPr>
        <p:blipFill>
          <a:blip r:embed="rId7" cstate="print"/>
          <a:stretch>
            <a:fillRect/>
          </a:stretch>
        </p:blipFill>
        <p:spPr>
          <a:xfrm>
            <a:off x="683221" y="2230788"/>
            <a:ext cx="5286702" cy="3581183"/>
          </a:xfrm>
          <a:prstGeom prst="rect">
            <a:avLst/>
          </a:prstGeom>
        </p:spPr>
      </p:pic>
    </p:spTree>
    <p:extLst>
      <p:ext uri="{BB962C8B-B14F-4D97-AF65-F5344CB8AC3E}">
        <p14:creationId xmlns:p14="http://schemas.microsoft.com/office/powerpoint/2010/main" val="33072644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095775" y="514350"/>
            <a:ext cx="2000451"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grpSp>
        <p:nvGrpSpPr>
          <p:cNvPr id="2" name="Group 1"/>
          <p:cNvGrpSpPr/>
          <p:nvPr/>
        </p:nvGrpSpPr>
        <p:grpSpPr>
          <a:xfrm>
            <a:off x="11259936" y="5886450"/>
            <a:ext cx="760953" cy="741524"/>
            <a:chOff x="11259936" y="5886450"/>
            <a:chExt cx="760953" cy="741524"/>
          </a:xfrm>
        </p:grpSpPr>
        <p:sp>
          <p:nvSpPr>
            <p:cNvPr id="5" name="Flowchart: Connector 4"/>
            <p:cNvSpPr/>
            <p:nvPr/>
          </p:nvSpPr>
          <p:spPr>
            <a:xfrm>
              <a:off x="11259936" y="5886450"/>
              <a:ext cx="760953" cy="7415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print">
              <a:clrChange>
                <a:clrFrom>
                  <a:srgbClr val="000000">
                    <a:alpha val="0"/>
                  </a:srgbClr>
                </a:clrFrom>
                <a:clrTo>
                  <a:srgbClr val="000000">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6272" t="16129" r="6846" b="21291"/>
            <a:stretch/>
          </p:blipFill>
          <p:spPr>
            <a:xfrm>
              <a:off x="11362387" y="6056951"/>
              <a:ext cx="556050" cy="400522"/>
            </a:xfrm>
            <a:prstGeom prst="rect">
              <a:avLst/>
            </a:prstGeom>
            <a:solidFill>
              <a:schemeClr val="bg1"/>
            </a:solidFill>
          </p:spPr>
        </p:pic>
      </p:grpSp>
      <p:graphicFrame>
        <p:nvGraphicFramePr>
          <p:cNvPr id="6" name="Table 5"/>
          <p:cNvGraphicFramePr>
            <a:graphicFrameLocks noGrp="1"/>
          </p:cNvGraphicFramePr>
          <p:nvPr>
            <p:extLst>
              <p:ext uri="{D42A27DB-BD31-4B8C-83A1-F6EECF244321}">
                <p14:modId xmlns:p14="http://schemas.microsoft.com/office/powerpoint/2010/main" val="3059474657"/>
              </p:ext>
            </p:extLst>
          </p:nvPr>
        </p:nvGraphicFramePr>
        <p:xfrm>
          <a:off x="-1" y="2120950"/>
          <a:ext cx="12192000" cy="3163568"/>
        </p:xfrm>
        <a:graphic>
          <a:graphicData uri="http://schemas.openxmlformats.org/drawingml/2006/table">
            <a:tbl>
              <a:tblPr firstRow="1" bandRow="1">
                <a:tableStyleId>{5940675A-B579-460E-94D1-54222C63F5DA}</a:tableStyleId>
              </a:tblPr>
              <a:tblGrid>
                <a:gridCol w="4064000"/>
                <a:gridCol w="4064000"/>
                <a:gridCol w="4064000"/>
              </a:tblGrid>
              <a:tr h="790892">
                <a:tc>
                  <a:txBody>
                    <a:bodyPr/>
                    <a:lstStyle/>
                    <a:p>
                      <a:pPr algn="ctr"/>
                      <a:r>
                        <a:rPr lang="en-US" sz="3000" b="1" kern="1200" baseline="0" dirty="0" smtClean="0">
                          <a:solidFill>
                            <a:srgbClr val="002060"/>
                          </a:solidFill>
                          <a:latin typeface="Century Gothic" panose="020B0502020202020204" pitchFamily="34" charset="0"/>
                          <a:ea typeface="+mn-ea"/>
                          <a:cs typeface="+mn-cs"/>
                        </a:rPr>
                        <a:t>Glacier</a:t>
                      </a:r>
                      <a:endParaRPr lang="en-US" sz="3000" b="1" kern="1200" baseline="0" dirty="0">
                        <a:solidFill>
                          <a:srgbClr val="002060"/>
                        </a:solidFill>
                        <a:latin typeface="Century Gothic" panose="020B0502020202020204" pitchFamily="34" charset="0"/>
                        <a:ea typeface="+mn-ea"/>
                        <a:cs typeface="+mn-cs"/>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3000" b="1" kern="1200" baseline="0" dirty="0" smtClean="0">
                          <a:solidFill>
                            <a:srgbClr val="002060"/>
                          </a:solidFill>
                          <a:latin typeface="Century Gothic" panose="020B0502020202020204" pitchFamily="34" charset="0"/>
                          <a:ea typeface="+mn-ea"/>
                          <a:cs typeface="+mn-cs"/>
                        </a:rPr>
                        <a:t>Grand Teton </a:t>
                      </a:r>
                      <a:endParaRPr lang="en-US" sz="3000" b="1" kern="1200" baseline="0" dirty="0">
                        <a:solidFill>
                          <a:srgbClr val="002060"/>
                        </a:solidFill>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3000" b="1" kern="1200" baseline="0" dirty="0" smtClean="0">
                          <a:solidFill>
                            <a:srgbClr val="002060"/>
                          </a:solidFill>
                          <a:latin typeface="Century Gothic" panose="020B0502020202020204" pitchFamily="34" charset="0"/>
                          <a:ea typeface="+mn-ea"/>
                          <a:cs typeface="+mn-cs"/>
                        </a:rPr>
                        <a:t>Yellowstone</a:t>
                      </a:r>
                      <a:endParaRPr lang="en-US" sz="3000" b="1" kern="1200" baseline="0" dirty="0">
                        <a:solidFill>
                          <a:srgbClr val="002060"/>
                        </a:solidFill>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790892">
                <a:tc>
                  <a:txBody>
                    <a:bodyPr/>
                    <a:lstStyle/>
                    <a:p>
                      <a:pPr algn="ctr"/>
                      <a:r>
                        <a:rPr lang="en-US" dirty="0" smtClean="0"/>
                        <a:t>1984-1995: 16,578</a:t>
                      </a:r>
                      <a:r>
                        <a:rPr lang="en-US" baseline="0" dirty="0" smtClean="0"/>
                        <a:t> acres PISC</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dirty="0" smtClean="0"/>
                        <a:t>1986-1996: 3,292</a:t>
                      </a:r>
                      <a:r>
                        <a:rPr lang="en-US" baseline="0" dirty="0" smtClean="0"/>
                        <a:t> acres PISC</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dirty="0" smtClean="0"/>
                        <a:t>1986-1996: 24 acres PISC</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790892">
                <a:tc>
                  <a:txBody>
                    <a:bodyPr/>
                    <a:lstStyle/>
                    <a:p>
                      <a:pPr algn="ctr"/>
                      <a:r>
                        <a:rPr lang="en-US" dirty="0" smtClean="0"/>
                        <a:t>2006-2015: 10,954 acres PISC</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dirty="0" smtClean="0"/>
                        <a:t>2007-2016: 1,912 acres PISC</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dirty="0" smtClean="0"/>
                        <a:t>2007-2016: 20 acres PISC</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790892">
                <a:tc>
                  <a:txBody>
                    <a:bodyPr/>
                    <a:lstStyle/>
                    <a:p>
                      <a:pPr algn="ctr"/>
                      <a:r>
                        <a:rPr lang="en-US" b="1" dirty="0" smtClean="0">
                          <a:solidFill>
                            <a:schemeClr val="accent1">
                              <a:lumMod val="75000"/>
                            </a:schemeClr>
                          </a:solidFill>
                        </a:rPr>
                        <a:t>34% Difference in PISC</a:t>
                      </a:r>
                      <a:endParaRPr lang="en-US" b="1" dirty="0">
                        <a:solidFill>
                          <a:schemeClr val="accent1">
                            <a:lumMod val="75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smtClean="0">
                          <a:solidFill>
                            <a:schemeClr val="accent1">
                              <a:lumMod val="75000"/>
                            </a:schemeClr>
                          </a:solidFill>
                        </a:rPr>
                        <a:t>42%</a:t>
                      </a:r>
                      <a:r>
                        <a:rPr lang="en-US" b="1" baseline="0" dirty="0" smtClean="0">
                          <a:solidFill>
                            <a:schemeClr val="accent1">
                              <a:lumMod val="75000"/>
                            </a:schemeClr>
                          </a:solidFill>
                        </a:rPr>
                        <a:t> Difference in PISC</a:t>
                      </a:r>
                      <a:endParaRPr lang="en-US"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solidFill>
                            <a:schemeClr val="accent1">
                              <a:lumMod val="75000"/>
                            </a:schemeClr>
                          </a:solidFill>
                        </a:rPr>
                        <a:t>19% Difference in PISC</a:t>
                      </a:r>
                      <a:endParaRPr lang="en-US"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13289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77056" y="1633958"/>
            <a:ext cx="7920015" cy="4478237"/>
            <a:chOff x="3669071" y="1633958"/>
            <a:chExt cx="8128000" cy="4478237"/>
          </a:xfrm>
        </p:grpSpPr>
        <p:grpSp>
          <p:nvGrpSpPr>
            <p:cNvPr id="15" name="Group 14"/>
            <p:cNvGrpSpPr/>
            <p:nvPr/>
          </p:nvGrpSpPr>
          <p:grpSpPr>
            <a:xfrm>
              <a:off x="3669071" y="1633958"/>
              <a:ext cx="8128000" cy="4478237"/>
              <a:chOff x="3669071" y="1633958"/>
              <a:chExt cx="8128000" cy="4478237"/>
            </a:xfrm>
          </p:grpSpPr>
          <p:graphicFrame>
            <p:nvGraphicFramePr>
              <p:cNvPr id="20" name="Diagram 19"/>
              <p:cNvGraphicFramePr/>
              <p:nvPr>
                <p:extLst>
                  <p:ext uri="{D42A27DB-BD31-4B8C-83A1-F6EECF244321}">
                    <p14:modId xmlns:p14="http://schemas.microsoft.com/office/powerpoint/2010/main" val="4269860306"/>
                  </p:ext>
                </p:extLst>
              </p:nvPr>
            </p:nvGraphicFramePr>
            <p:xfrm>
              <a:off x="3669071" y="1633958"/>
              <a:ext cx="8128000" cy="4478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p:cNvSpPr txBox="1"/>
              <p:nvPr/>
            </p:nvSpPr>
            <p:spPr>
              <a:xfrm>
                <a:off x="8081937" y="2230897"/>
                <a:ext cx="3554362" cy="584775"/>
              </a:xfrm>
              <a:prstGeom prst="rect">
                <a:avLst/>
              </a:prstGeom>
              <a:noFill/>
            </p:spPr>
            <p:txBody>
              <a:bodyPr wrap="square" rtlCol="0">
                <a:spAutoFit/>
              </a:bodyPr>
              <a:lstStyle/>
              <a:p>
                <a:pPr algn="r"/>
                <a:r>
                  <a:rPr lang="en-US" sz="3200" b="1" dirty="0" smtClean="0">
                    <a:solidFill>
                      <a:schemeClr val="bg1"/>
                    </a:solidFill>
                  </a:rPr>
                  <a:t>GRIDMET</a:t>
                </a:r>
                <a:endParaRPr lang="en-US" sz="3200" b="1" dirty="0">
                  <a:solidFill>
                    <a:schemeClr val="bg1"/>
                  </a:solidFill>
                </a:endParaRPr>
              </a:p>
            </p:txBody>
          </p:sp>
          <p:sp>
            <p:nvSpPr>
              <p:cNvPr id="22" name="TextBox 21"/>
              <p:cNvSpPr txBox="1"/>
              <p:nvPr/>
            </p:nvSpPr>
            <p:spPr>
              <a:xfrm>
                <a:off x="6633846" y="3580687"/>
                <a:ext cx="5002452" cy="584775"/>
              </a:xfrm>
              <a:prstGeom prst="rect">
                <a:avLst/>
              </a:prstGeom>
              <a:noFill/>
            </p:spPr>
            <p:txBody>
              <a:bodyPr wrap="square" rtlCol="0">
                <a:spAutoFit/>
              </a:bodyPr>
              <a:lstStyle/>
              <a:p>
                <a:pPr algn="r"/>
                <a:r>
                  <a:rPr lang="en-US" sz="3200" b="1" dirty="0" smtClean="0">
                    <a:solidFill>
                      <a:schemeClr val="bg1"/>
                    </a:solidFill>
                  </a:rPr>
                  <a:t>Winter Precipitation</a:t>
                </a:r>
                <a:endParaRPr lang="en-US" sz="3200" b="1" dirty="0">
                  <a:solidFill>
                    <a:schemeClr val="bg1"/>
                  </a:solidFill>
                </a:endParaRPr>
              </a:p>
            </p:txBody>
          </p:sp>
          <p:sp>
            <p:nvSpPr>
              <p:cNvPr id="23" name="TextBox 22"/>
              <p:cNvSpPr txBox="1"/>
              <p:nvPr/>
            </p:nvSpPr>
            <p:spPr>
              <a:xfrm>
                <a:off x="5879662" y="4941918"/>
                <a:ext cx="5917409" cy="584775"/>
              </a:xfrm>
              <a:prstGeom prst="rect">
                <a:avLst/>
              </a:prstGeom>
              <a:noFill/>
            </p:spPr>
            <p:txBody>
              <a:bodyPr wrap="square" rtlCol="0">
                <a:spAutoFit/>
              </a:bodyPr>
              <a:lstStyle/>
              <a:p>
                <a:pPr algn="r"/>
                <a:r>
                  <a:rPr lang="en-US" sz="3200" b="1" dirty="0" smtClean="0">
                    <a:solidFill>
                      <a:schemeClr val="bg1"/>
                    </a:solidFill>
                  </a:rPr>
                  <a:t>Melting-Month Temperature</a:t>
                </a:r>
                <a:endParaRPr lang="en-US" sz="3200" b="1" dirty="0">
                  <a:solidFill>
                    <a:schemeClr val="bg1"/>
                  </a:solidFill>
                </a:endParaRPr>
              </a:p>
            </p:txBody>
          </p:sp>
        </p:grpSp>
        <p:pic>
          <p:nvPicPr>
            <p:cNvPr id="16" name="Picture 15"/>
            <p:cNvPicPr>
              <a:picLocks noChangeAspect="1"/>
            </p:cNvPicPr>
            <p:nvPr/>
          </p:nvPicPr>
          <p:blipFill rotWithShape="1">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l="6057" r="5341" b="13978"/>
            <a:stretch/>
          </p:blipFill>
          <p:spPr>
            <a:xfrm>
              <a:off x="3800234" y="2064988"/>
              <a:ext cx="889859" cy="863941"/>
            </a:xfrm>
            <a:prstGeom prst="rect">
              <a:avLst/>
            </a:prstGeom>
            <a:noFill/>
          </p:spPr>
        </p:pic>
        <p:pic>
          <p:nvPicPr>
            <p:cNvPr id="18" name="Picture 17"/>
            <p:cNvPicPr>
              <a:picLocks noChangeAspect="1"/>
            </p:cNvPicPr>
            <p:nvPr/>
          </p:nvPicPr>
          <p:blipFill rotWithShape="1">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l="28638" t="24732" r="28781" b="38710"/>
            <a:stretch/>
          </p:blipFill>
          <p:spPr>
            <a:xfrm>
              <a:off x="4265835" y="3543844"/>
              <a:ext cx="766916" cy="658463"/>
            </a:xfrm>
            <a:prstGeom prst="rect">
              <a:avLst/>
            </a:prstGeom>
          </p:spPr>
        </p:pic>
      </p:grpSp>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12353" t="20909" r="12353" b="20909"/>
          <a:stretch/>
        </p:blipFill>
        <p:spPr>
          <a:xfrm>
            <a:off x="-686923" y="1414490"/>
            <a:ext cx="4826993" cy="4826993"/>
          </a:xfrm>
          <a:prstGeom prst="ellipse">
            <a:avLst/>
          </a:prstGeom>
          <a:blipFill dpi="0" rotWithShape="1">
            <a:blip r:embed="rId11" cstate="print"/>
            <a:srcRect/>
            <a:tile tx="0" ty="0" sx="100000" sy="100000" flip="none" algn="tl"/>
          </a:blipFill>
          <a:effectLst/>
        </p:spPr>
      </p:pic>
      <p:sp>
        <p:nvSpPr>
          <p:cNvPr id="8" name="Text Placeholder 2"/>
          <p:cNvSpPr txBox="1">
            <a:spLocks/>
          </p:cNvSpPr>
          <p:nvPr/>
        </p:nvSpPr>
        <p:spPr>
          <a:xfrm>
            <a:off x="3731381" y="504825"/>
            <a:ext cx="4729239"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Climate Results</a:t>
            </a:r>
            <a:endParaRPr lang="en-US" sz="4000" dirty="0">
              <a:solidFill>
                <a:prstClr val="white"/>
              </a:solidFill>
            </a:endParaRPr>
          </a:p>
        </p:txBody>
      </p:sp>
      <p:pic>
        <p:nvPicPr>
          <p:cNvPr id="25" name="Picture 24"/>
          <p:cNvPicPr>
            <a:picLocks noChangeAspect="1"/>
          </p:cNvPicPr>
          <p:nvPr/>
        </p:nvPicPr>
        <p:blipFill rotWithShape="1">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l="28638" t="24732" r="28781" b="38710"/>
          <a:stretch/>
        </p:blipFill>
        <p:spPr>
          <a:xfrm>
            <a:off x="4135805" y="4905075"/>
            <a:ext cx="766916" cy="658463"/>
          </a:xfrm>
          <a:prstGeom prst="rect">
            <a:avLst/>
          </a:prstGeom>
        </p:spPr>
      </p:pic>
      <p:grpSp>
        <p:nvGrpSpPr>
          <p:cNvPr id="13" name="Group 12"/>
          <p:cNvGrpSpPr/>
          <p:nvPr/>
        </p:nvGrpSpPr>
        <p:grpSpPr>
          <a:xfrm>
            <a:off x="11259936" y="5886450"/>
            <a:ext cx="760953" cy="741524"/>
            <a:chOff x="11259936" y="5886450"/>
            <a:chExt cx="760953" cy="741524"/>
          </a:xfrm>
        </p:grpSpPr>
        <p:sp>
          <p:nvSpPr>
            <p:cNvPr id="14" name="Flowchart: Connector 13"/>
            <p:cNvSpPr/>
            <p:nvPr/>
          </p:nvSpPr>
          <p:spPr>
            <a:xfrm>
              <a:off x="11259936" y="5886450"/>
              <a:ext cx="760953" cy="7415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12" cstate="print">
              <a:clrChange>
                <a:clrFrom>
                  <a:srgbClr val="000000">
                    <a:alpha val="0"/>
                  </a:srgbClr>
                </a:clrFrom>
                <a:clrTo>
                  <a:srgbClr val="000000">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6272" t="16129" r="6846" b="21291"/>
            <a:stretch/>
          </p:blipFill>
          <p:spPr>
            <a:xfrm>
              <a:off x="11362387" y="6056951"/>
              <a:ext cx="556050" cy="400522"/>
            </a:xfrm>
            <a:prstGeom prst="rect">
              <a:avLst/>
            </a:prstGeom>
            <a:solidFill>
              <a:schemeClr val="bg1"/>
            </a:solidFill>
          </p:spPr>
        </p:pic>
      </p:grpSp>
    </p:spTree>
    <p:extLst>
      <p:ext uri="{BB962C8B-B14F-4D97-AF65-F5344CB8AC3E}">
        <p14:creationId xmlns:p14="http://schemas.microsoft.com/office/powerpoint/2010/main" val="11003176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4702629" y="504825"/>
            <a:ext cx="2786743"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Climate</a:t>
            </a:r>
            <a:endParaRPr lang="en-US" sz="4000" dirty="0">
              <a:solidFill>
                <a:prstClr val="white"/>
              </a:solidFill>
            </a:endParaRPr>
          </a:p>
        </p:txBody>
      </p:sp>
      <p:sp>
        <p:nvSpPr>
          <p:cNvPr id="10" name="Text Placeholder 2"/>
          <p:cNvSpPr>
            <a:spLocks noGrp="1"/>
          </p:cNvSpPr>
          <p:nvPr>
            <p:ph type="body" sz="quarter" idx="11"/>
          </p:nvPr>
        </p:nvSpPr>
        <p:spPr>
          <a:xfrm>
            <a:off x="177800" y="5306773"/>
            <a:ext cx="11236960" cy="1688264"/>
          </a:xfrm>
          <a:prstGeom prst="rect">
            <a:avLst/>
          </a:prstGeom>
        </p:spPr>
        <p:txBody>
          <a:bodyPr>
            <a:normAutofit/>
          </a:bodyPr>
          <a:lstStyle/>
          <a:p>
            <a:pPr marL="342900" indent="-342900">
              <a:lnSpc>
                <a:spcPct val="110000"/>
              </a:lnSpc>
              <a:spcBef>
                <a:spcPts val="200"/>
              </a:spcBef>
              <a:buClr>
                <a:srgbClr val="73A9DB"/>
              </a:buClr>
              <a:buFont typeface="Webdings" panose="05030102010509060703" pitchFamily="18" charset="2"/>
              <a:buChar char="4"/>
            </a:pPr>
            <a:r>
              <a:rPr lang="en-US" sz="2800" b="1" dirty="0" smtClean="0">
                <a:solidFill>
                  <a:schemeClr val="bg2">
                    <a:lumMod val="50000"/>
                  </a:schemeClr>
                </a:solidFill>
              </a:rPr>
              <a:t>Glacier</a:t>
            </a:r>
          </a:p>
          <a:p>
            <a:pPr marL="1028700" lvl="1" indent="-342900">
              <a:lnSpc>
                <a:spcPct val="110000"/>
              </a:lnSpc>
              <a:spcBef>
                <a:spcPts val="200"/>
              </a:spcBef>
              <a:buClr>
                <a:srgbClr val="73A9DB"/>
              </a:buClr>
              <a:buFont typeface="Webdings" panose="05030102010509060703" pitchFamily="18" charset="2"/>
              <a:buChar char="4"/>
            </a:pPr>
            <a:r>
              <a:rPr lang="en-US" sz="2000" dirty="0">
                <a:solidFill>
                  <a:schemeClr val="bg2">
                    <a:lumMod val="50000"/>
                  </a:schemeClr>
                </a:solidFill>
              </a:rPr>
              <a:t>Increased November-March </a:t>
            </a:r>
            <a:r>
              <a:rPr lang="en-US" sz="2000" dirty="0" smtClean="0">
                <a:solidFill>
                  <a:schemeClr val="bg2">
                    <a:lumMod val="50000"/>
                  </a:schemeClr>
                </a:solidFill>
              </a:rPr>
              <a:t>precipitation</a:t>
            </a:r>
          </a:p>
          <a:p>
            <a:pPr marL="1028700" lvl="1" indent="-342900">
              <a:lnSpc>
                <a:spcPct val="110000"/>
              </a:lnSpc>
              <a:spcBef>
                <a:spcPts val="200"/>
              </a:spcBef>
              <a:buClr>
                <a:srgbClr val="73A9DB"/>
              </a:buClr>
              <a:buFont typeface="Webdings" panose="05030102010509060703" pitchFamily="18" charset="2"/>
              <a:buChar char="4"/>
            </a:pPr>
            <a:r>
              <a:rPr lang="en-US" sz="2000" dirty="0" smtClean="0">
                <a:solidFill>
                  <a:schemeClr val="bg2">
                    <a:lumMod val="50000"/>
                  </a:schemeClr>
                </a:solidFill>
              </a:rPr>
              <a:t>Warmer</a:t>
            </a:r>
            <a:endParaRPr lang="en-US" sz="2000" dirty="0">
              <a:solidFill>
                <a:schemeClr val="bg2">
                  <a:lumMod val="50000"/>
                </a:schemeClr>
              </a:solidFill>
            </a:endParaRPr>
          </a:p>
          <a:p>
            <a:pPr>
              <a:lnSpc>
                <a:spcPct val="110000"/>
              </a:lnSpc>
              <a:spcBef>
                <a:spcPts val="200"/>
              </a:spcBef>
              <a:buClr>
                <a:srgbClr val="73A9DB"/>
              </a:buClr>
            </a:pP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370308023"/>
              </p:ext>
            </p:extLst>
          </p:nvPr>
        </p:nvGraphicFramePr>
        <p:xfrm>
          <a:off x="365760" y="1625600"/>
          <a:ext cx="548640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3196656932"/>
              </p:ext>
            </p:extLst>
          </p:nvPr>
        </p:nvGraphicFramePr>
        <p:xfrm>
          <a:off x="6217920" y="1625600"/>
          <a:ext cx="5486400" cy="3657600"/>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p:cNvGrpSpPr/>
          <p:nvPr/>
        </p:nvGrpSpPr>
        <p:grpSpPr>
          <a:xfrm>
            <a:off x="11259936" y="5886450"/>
            <a:ext cx="760953" cy="741524"/>
            <a:chOff x="11259936" y="5886450"/>
            <a:chExt cx="760953" cy="741524"/>
          </a:xfrm>
        </p:grpSpPr>
        <p:sp>
          <p:nvSpPr>
            <p:cNvPr id="13" name="Flowchart: Connector 12"/>
            <p:cNvSpPr/>
            <p:nvPr/>
          </p:nvSpPr>
          <p:spPr>
            <a:xfrm>
              <a:off x="11259936" y="5886450"/>
              <a:ext cx="760953" cy="7415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5" cstate="print">
              <a:clrChange>
                <a:clrFrom>
                  <a:srgbClr val="000000">
                    <a:alpha val="0"/>
                  </a:srgbClr>
                </a:clrFrom>
                <a:clrTo>
                  <a:srgbClr val="000000">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6272" t="16129" r="6846" b="21291"/>
            <a:stretch/>
          </p:blipFill>
          <p:spPr>
            <a:xfrm>
              <a:off x="11362387" y="6056951"/>
              <a:ext cx="556050" cy="400522"/>
            </a:xfrm>
            <a:prstGeom prst="rect">
              <a:avLst/>
            </a:prstGeom>
            <a:solidFill>
              <a:schemeClr val="bg1"/>
            </a:solidFill>
          </p:spPr>
        </p:pic>
      </p:grpSp>
    </p:spTree>
    <p:extLst>
      <p:ext uri="{BB962C8B-B14F-4D97-AF65-F5344CB8AC3E}">
        <p14:creationId xmlns:p14="http://schemas.microsoft.com/office/powerpoint/2010/main" val="183680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1263829099"/>
              </p:ext>
            </p:extLst>
          </p:nvPr>
        </p:nvGraphicFramePr>
        <p:xfrm>
          <a:off x="6217920" y="1625600"/>
          <a:ext cx="54864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2"/>
          <p:cNvSpPr txBox="1">
            <a:spLocks/>
          </p:cNvSpPr>
          <p:nvPr/>
        </p:nvSpPr>
        <p:spPr>
          <a:xfrm>
            <a:off x="4702629" y="504825"/>
            <a:ext cx="2786743"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Climate</a:t>
            </a:r>
            <a:endParaRPr lang="en-US" sz="4000" dirty="0">
              <a:solidFill>
                <a:prstClr val="white"/>
              </a:solidFill>
            </a:endParaRPr>
          </a:p>
        </p:txBody>
      </p:sp>
      <p:sp>
        <p:nvSpPr>
          <p:cNvPr id="10" name="Text Placeholder 2"/>
          <p:cNvSpPr>
            <a:spLocks noGrp="1"/>
          </p:cNvSpPr>
          <p:nvPr>
            <p:ph type="body" sz="quarter" idx="11"/>
          </p:nvPr>
        </p:nvSpPr>
        <p:spPr>
          <a:xfrm>
            <a:off x="177800" y="5294073"/>
            <a:ext cx="11236960" cy="1688264"/>
          </a:xfrm>
          <a:prstGeom prst="rect">
            <a:avLst/>
          </a:prstGeom>
        </p:spPr>
        <p:txBody>
          <a:bodyPr>
            <a:normAutofit/>
          </a:bodyPr>
          <a:lstStyle/>
          <a:p>
            <a:pPr marL="342900" indent="-342900">
              <a:lnSpc>
                <a:spcPct val="110000"/>
              </a:lnSpc>
              <a:spcBef>
                <a:spcPts val="200"/>
              </a:spcBef>
              <a:buClr>
                <a:srgbClr val="73A9DB"/>
              </a:buClr>
              <a:buFont typeface="Webdings" panose="05030102010509060703" pitchFamily="18" charset="2"/>
              <a:buChar char="4"/>
            </a:pPr>
            <a:r>
              <a:rPr lang="en-US" sz="2800" b="1" dirty="0" smtClean="0">
                <a:solidFill>
                  <a:schemeClr val="bg2">
                    <a:lumMod val="50000"/>
                  </a:schemeClr>
                </a:solidFill>
              </a:rPr>
              <a:t>Teton</a:t>
            </a:r>
          </a:p>
          <a:p>
            <a:pPr marL="1028700" lvl="1" indent="-342900">
              <a:lnSpc>
                <a:spcPct val="110000"/>
              </a:lnSpc>
              <a:spcBef>
                <a:spcPts val="200"/>
              </a:spcBef>
              <a:buClr>
                <a:srgbClr val="73A9DB"/>
              </a:buClr>
              <a:buFont typeface="Webdings" panose="05030102010509060703" pitchFamily="18" charset="2"/>
              <a:buChar char="4"/>
            </a:pPr>
            <a:r>
              <a:rPr lang="en-US" sz="2000" dirty="0" smtClean="0">
                <a:solidFill>
                  <a:schemeClr val="bg2">
                    <a:lumMod val="50000"/>
                  </a:schemeClr>
                </a:solidFill>
              </a:rPr>
              <a:t>Nearly constant precipitation</a:t>
            </a:r>
          </a:p>
          <a:p>
            <a:pPr marL="1028700" lvl="1" indent="-342900">
              <a:lnSpc>
                <a:spcPct val="110000"/>
              </a:lnSpc>
              <a:spcBef>
                <a:spcPts val="200"/>
              </a:spcBef>
              <a:buClr>
                <a:srgbClr val="73A9DB"/>
              </a:buClr>
              <a:buFont typeface="Webdings" panose="05030102010509060703" pitchFamily="18" charset="2"/>
              <a:buChar char="4"/>
            </a:pPr>
            <a:r>
              <a:rPr lang="en-US" sz="2000" dirty="0" smtClean="0">
                <a:solidFill>
                  <a:schemeClr val="bg2">
                    <a:lumMod val="50000"/>
                  </a:schemeClr>
                </a:solidFill>
              </a:rPr>
              <a:t>Warmer</a:t>
            </a:r>
          </a:p>
          <a:p>
            <a:pPr>
              <a:lnSpc>
                <a:spcPct val="110000"/>
              </a:lnSpc>
              <a:spcBef>
                <a:spcPts val="200"/>
              </a:spcBef>
              <a:buClr>
                <a:srgbClr val="73A9DB"/>
              </a:buClr>
            </a:pPr>
            <a:endParaRPr lang="en-US" sz="2400" dirty="0" smtClean="0">
              <a:solidFill>
                <a:schemeClr val="bg2">
                  <a:lumMod val="50000"/>
                </a:schemeClr>
              </a:solidFill>
            </a:endParaRPr>
          </a:p>
        </p:txBody>
      </p:sp>
      <p:graphicFrame>
        <p:nvGraphicFramePr>
          <p:cNvPr id="6" name="Chart 5"/>
          <p:cNvGraphicFramePr>
            <a:graphicFrameLocks/>
          </p:cNvGraphicFramePr>
          <p:nvPr>
            <p:extLst>
              <p:ext uri="{D42A27DB-BD31-4B8C-83A1-F6EECF244321}">
                <p14:modId xmlns:p14="http://schemas.microsoft.com/office/powerpoint/2010/main" val="1432313232"/>
              </p:ext>
            </p:extLst>
          </p:nvPr>
        </p:nvGraphicFramePr>
        <p:xfrm>
          <a:off x="365760" y="1625600"/>
          <a:ext cx="5486400" cy="3657600"/>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p:cNvGrpSpPr/>
          <p:nvPr/>
        </p:nvGrpSpPr>
        <p:grpSpPr>
          <a:xfrm>
            <a:off x="11259936" y="5886450"/>
            <a:ext cx="760953" cy="741524"/>
            <a:chOff x="11259936" y="5886450"/>
            <a:chExt cx="760953" cy="741524"/>
          </a:xfrm>
        </p:grpSpPr>
        <p:sp>
          <p:nvSpPr>
            <p:cNvPr id="13" name="Flowchart: Connector 12"/>
            <p:cNvSpPr/>
            <p:nvPr/>
          </p:nvSpPr>
          <p:spPr>
            <a:xfrm>
              <a:off x="11259936" y="5886450"/>
              <a:ext cx="760953" cy="7415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5" cstate="print">
              <a:clrChange>
                <a:clrFrom>
                  <a:srgbClr val="000000">
                    <a:alpha val="0"/>
                  </a:srgbClr>
                </a:clrFrom>
                <a:clrTo>
                  <a:srgbClr val="000000">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6272" t="16129" r="6846" b="21291"/>
            <a:stretch/>
          </p:blipFill>
          <p:spPr>
            <a:xfrm>
              <a:off x="11362387" y="6056951"/>
              <a:ext cx="556050" cy="400522"/>
            </a:xfrm>
            <a:prstGeom prst="rect">
              <a:avLst/>
            </a:prstGeom>
            <a:solidFill>
              <a:schemeClr val="bg1"/>
            </a:solidFill>
          </p:spPr>
        </p:pic>
      </p:grpSp>
    </p:spTree>
    <p:extLst>
      <p:ext uri="{BB962C8B-B14F-4D97-AF65-F5344CB8AC3E}">
        <p14:creationId xmlns:p14="http://schemas.microsoft.com/office/powerpoint/2010/main" val="419547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4702629" y="504825"/>
            <a:ext cx="2786743"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Climate</a:t>
            </a:r>
            <a:endParaRPr lang="en-US" sz="4000" dirty="0">
              <a:solidFill>
                <a:prstClr val="white"/>
              </a:solidFill>
            </a:endParaRPr>
          </a:p>
        </p:txBody>
      </p:sp>
      <p:graphicFrame>
        <p:nvGraphicFramePr>
          <p:cNvPr id="8" name="Chart 7"/>
          <p:cNvGraphicFramePr>
            <a:graphicFrameLocks/>
          </p:cNvGraphicFramePr>
          <p:nvPr>
            <p:extLst>
              <p:ext uri="{D42A27DB-BD31-4B8C-83A1-F6EECF244321}">
                <p14:modId xmlns:p14="http://schemas.microsoft.com/office/powerpoint/2010/main" val="3104793645"/>
              </p:ext>
            </p:extLst>
          </p:nvPr>
        </p:nvGraphicFramePr>
        <p:xfrm>
          <a:off x="365760" y="1625600"/>
          <a:ext cx="54864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2"/>
          <p:cNvSpPr>
            <a:spLocks noGrp="1"/>
          </p:cNvSpPr>
          <p:nvPr>
            <p:ph type="body" sz="quarter" idx="11"/>
          </p:nvPr>
        </p:nvSpPr>
        <p:spPr>
          <a:xfrm>
            <a:off x="165100" y="5294073"/>
            <a:ext cx="11236960" cy="1688264"/>
          </a:xfrm>
          <a:prstGeom prst="rect">
            <a:avLst/>
          </a:prstGeom>
        </p:spPr>
        <p:txBody>
          <a:bodyPr>
            <a:normAutofit/>
          </a:bodyPr>
          <a:lstStyle/>
          <a:p>
            <a:pPr marL="342900" indent="-342900">
              <a:lnSpc>
                <a:spcPct val="110000"/>
              </a:lnSpc>
              <a:spcBef>
                <a:spcPts val="200"/>
              </a:spcBef>
              <a:buClr>
                <a:srgbClr val="73A9DB"/>
              </a:buClr>
              <a:buFont typeface="Webdings" panose="05030102010509060703" pitchFamily="18" charset="2"/>
              <a:buChar char="4"/>
            </a:pPr>
            <a:r>
              <a:rPr lang="en-US" sz="2800" b="1" dirty="0" smtClean="0">
                <a:solidFill>
                  <a:schemeClr val="bg2">
                    <a:lumMod val="50000"/>
                  </a:schemeClr>
                </a:solidFill>
              </a:rPr>
              <a:t>Yellowstone</a:t>
            </a:r>
          </a:p>
          <a:p>
            <a:pPr marL="1028700" lvl="1" indent="-342900">
              <a:lnSpc>
                <a:spcPct val="110000"/>
              </a:lnSpc>
              <a:spcBef>
                <a:spcPts val="200"/>
              </a:spcBef>
              <a:buClr>
                <a:srgbClr val="73A9DB"/>
              </a:buClr>
              <a:buFont typeface="Webdings" panose="05030102010509060703" pitchFamily="18" charset="2"/>
              <a:buChar char="4"/>
            </a:pPr>
            <a:r>
              <a:rPr lang="en-US" sz="2000" dirty="0">
                <a:solidFill>
                  <a:schemeClr val="bg2">
                    <a:lumMod val="50000"/>
                  </a:schemeClr>
                </a:solidFill>
              </a:rPr>
              <a:t>Nearly constant </a:t>
            </a:r>
            <a:r>
              <a:rPr lang="en-US" sz="2000" dirty="0" smtClean="0">
                <a:solidFill>
                  <a:schemeClr val="bg2">
                    <a:lumMod val="50000"/>
                  </a:schemeClr>
                </a:solidFill>
              </a:rPr>
              <a:t>precipitation</a:t>
            </a:r>
          </a:p>
          <a:p>
            <a:pPr marL="1028700" lvl="1" indent="-342900">
              <a:lnSpc>
                <a:spcPct val="110000"/>
              </a:lnSpc>
              <a:spcBef>
                <a:spcPts val="200"/>
              </a:spcBef>
              <a:buClr>
                <a:srgbClr val="73A9DB"/>
              </a:buClr>
              <a:buFont typeface="Webdings" panose="05030102010509060703" pitchFamily="18" charset="2"/>
              <a:buChar char="4"/>
            </a:pPr>
            <a:r>
              <a:rPr lang="en-US" sz="2000" dirty="0" smtClean="0">
                <a:solidFill>
                  <a:schemeClr val="bg2">
                    <a:lumMod val="50000"/>
                  </a:schemeClr>
                </a:solidFill>
              </a:rPr>
              <a:t>Warmer</a:t>
            </a:r>
            <a:endParaRPr lang="en-US" sz="2000" dirty="0">
              <a:solidFill>
                <a:schemeClr val="bg2">
                  <a:lumMod val="50000"/>
                </a:schemeClr>
              </a:solidFill>
            </a:endParaRPr>
          </a:p>
          <a:p>
            <a:pPr>
              <a:lnSpc>
                <a:spcPct val="110000"/>
              </a:lnSpc>
              <a:spcBef>
                <a:spcPts val="200"/>
              </a:spcBef>
              <a:buClr>
                <a:srgbClr val="73A9DB"/>
              </a:buClr>
            </a:pPr>
            <a:endParaRPr lang="en-US" sz="2400" dirty="0" smtClean="0">
              <a:solidFill>
                <a:schemeClr val="bg2">
                  <a:lumMod val="50000"/>
                </a:schemeClr>
              </a:solidFill>
            </a:endParaRPr>
          </a:p>
        </p:txBody>
      </p:sp>
      <p:graphicFrame>
        <p:nvGraphicFramePr>
          <p:cNvPr id="11" name="Chart 10"/>
          <p:cNvGraphicFramePr>
            <a:graphicFrameLocks/>
          </p:cNvGraphicFramePr>
          <p:nvPr>
            <p:extLst>
              <p:ext uri="{D42A27DB-BD31-4B8C-83A1-F6EECF244321}">
                <p14:modId xmlns:p14="http://schemas.microsoft.com/office/powerpoint/2010/main" val="2964432601"/>
              </p:ext>
            </p:extLst>
          </p:nvPr>
        </p:nvGraphicFramePr>
        <p:xfrm>
          <a:off x="6217920" y="1625600"/>
          <a:ext cx="5486400" cy="3657600"/>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p:cNvGrpSpPr/>
          <p:nvPr/>
        </p:nvGrpSpPr>
        <p:grpSpPr>
          <a:xfrm>
            <a:off x="11259936" y="5886450"/>
            <a:ext cx="760953" cy="741524"/>
            <a:chOff x="11259936" y="5886450"/>
            <a:chExt cx="760953" cy="741524"/>
          </a:xfrm>
        </p:grpSpPr>
        <p:sp>
          <p:nvSpPr>
            <p:cNvPr id="7" name="Flowchart: Connector 6"/>
            <p:cNvSpPr/>
            <p:nvPr/>
          </p:nvSpPr>
          <p:spPr>
            <a:xfrm>
              <a:off x="11259936" y="5886450"/>
              <a:ext cx="760953" cy="7415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5" cstate="print">
              <a:clrChange>
                <a:clrFrom>
                  <a:srgbClr val="000000">
                    <a:alpha val="0"/>
                  </a:srgbClr>
                </a:clrFrom>
                <a:clrTo>
                  <a:srgbClr val="000000">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6272" t="16129" r="6846" b="21291"/>
            <a:stretch/>
          </p:blipFill>
          <p:spPr>
            <a:xfrm>
              <a:off x="11362387" y="6056951"/>
              <a:ext cx="556050" cy="400522"/>
            </a:xfrm>
            <a:prstGeom prst="rect">
              <a:avLst/>
            </a:prstGeom>
            <a:solidFill>
              <a:schemeClr val="bg1"/>
            </a:solidFill>
          </p:spPr>
        </p:pic>
      </p:grpSp>
    </p:spTree>
    <p:extLst>
      <p:ext uri="{BB962C8B-B14F-4D97-AF65-F5344CB8AC3E}">
        <p14:creationId xmlns:p14="http://schemas.microsoft.com/office/powerpoint/2010/main" val="148522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4702629" y="504825"/>
            <a:ext cx="2786743"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Limitations</a:t>
            </a:r>
            <a:endParaRPr lang="en-US" sz="4000" dirty="0">
              <a:solidFill>
                <a:prstClr val="white"/>
              </a:solidFill>
            </a:endParaRPr>
          </a:p>
        </p:txBody>
      </p:sp>
      <p:pic>
        <p:nvPicPr>
          <p:cNvPr id="2" name="Picture 1"/>
          <p:cNvPicPr>
            <a:picLocks noChangeAspect="1"/>
          </p:cNvPicPr>
          <p:nvPr/>
        </p:nvPicPr>
        <p:blipFill rotWithShape="1">
          <a:blip r:embed="rId3" cstate="print"/>
          <a:srcRect r="7838"/>
          <a:stretch/>
        </p:blipFill>
        <p:spPr>
          <a:xfrm>
            <a:off x="-9236" y="1218397"/>
            <a:ext cx="7564582" cy="5534704"/>
          </a:xfrm>
          <a:prstGeom prst="rect">
            <a:avLst/>
          </a:prstGeom>
        </p:spPr>
      </p:pic>
      <p:sp>
        <p:nvSpPr>
          <p:cNvPr id="4" name="TextBox 3"/>
          <p:cNvSpPr txBox="1"/>
          <p:nvPr/>
        </p:nvSpPr>
        <p:spPr>
          <a:xfrm>
            <a:off x="7629232" y="2093185"/>
            <a:ext cx="4424217" cy="4539704"/>
          </a:xfrm>
          <a:prstGeom prst="rect">
            <a:avLst/>
          </a:prstGeom>
          <a:noFill/>
        </p:spPr>
        <p:txBody>
          <a:bodyPr wrap="square" rtlCol="0">
            <a:spAutoFit/>
          </a:bodyPr>
          <a:lstStyle/>
          <a:p>
            <a:pPr marL="342900" indent="-342900">
              <a:lnSpc>
                <a:spcPct val="70000"/>
              </a:lnSpc>
              <a:spcBef>
                <a:spcPts val="200"/>
              </a:spcBef>
              <a:buClr>
                <a:srgbClr val="73A9DB"/>
              </a:buClr>
              <a:buFont typeface="Webdings" panose="05030102010509060703" pitchFamily="18" charset="2"/>
              <a:buChar char="4"/>
            </a:pPr>
            <a:r>
              <a:rPr lang="en-US" sz="3000" dirty="0">
                <a:solidFill>
                  <a:schemeClr val="bg2">
                    <a:lumMod val="50000"/>
                  </a:schemeClr>
                </a:solidFill>
                <a:latin typeface="Century Gothic" panose="020B0502020202020204" pitchFamily="34" charset="0"/>
              </a:rPr>
              <a:t>Spatial </a:t>
            </a:r>
            <a:r>
              <a:rPr lang="en-US" sz="3000" dirty="0" smtClean="0">
                <a:solidFill>
                  <a:schemeClr val="bg2">
                    <a:lumMod val="50000"/>
                  </a:schemeClr>
                </a:solidFill>
                <a:latin typeface="Century Gothic" panose="020B0502020202020204" pitchFamily="34" charset="0"/>
              </a:rPr>
              <a:t>Resolution</a:t>
            </a:r>
          </a:p>
          <a:p>
            <a:pPr marL="342900" indent="-342900">
              <a:lnSpc>
                <a:spcPct val="70000"/>
              </a:lnSpc>
              <a:spcBef>
                <a:spcPts val="200"/>
              </a:spcBef>
              <a:buClr>
                <a:srgbClr val="73A9DB"/>
              </a:buClr>
              <a:buFont typeface="Webdings" panose="05030102010509060703" pitchFamily="18" charset="2"/>
              <a:buChar char="4"/>
            </a:pPr>
            <a:endParaRPr lang="en-US" sz="3000" dirty="0" smtClean="0">
              <a:solidFill>
                <a:schemeClr val="bg2">
                  <a:lumMod val="50000"/>
                </a:schemeClr>
              </a:solidFill>
              <a:latin typeface="Century Gothic" panose="020B0502020202020204" pitchFamily="34" charset="0"/>
            </a:endParaRPr>
          </a:p>
          <a:p>
            <a:pPr marL="342900" indent="-342900">
              <a:lnSpc>
                <a:spcPct val="70000"/>
              </a:lnSpc>
              <a:spcBef>
                <a:spcPts val="200"/>
              </a:spcBef>
              <a:buClr>
                <a:srgbClr val="73A9DB"/>
              </a:buClr>
              <a:buFont typeface="Webdings" panose="05030102010509060703" pitchFamily="18" charset="2"/>
              <a:buChar char="4"/>
            </a:pPr>
            <a:endParaRPr lang="en-US" sz="3000" dirty="0" smtClean="0">
              <a:solidFill>
                <a:schemeClr val="bg2">
                  <a:lumMod val="50000"/>
                </a:schemeClr>
              </a:solidFill>
              <a:latin typeface="Century Gothic" panose="020B0502020202020204" pitchFamily="34" charset="0"/>
            </a:endParaRPr>
          </a:p>
          <a:p>
            <a:pPr marL="342900" indent="-342900">
              <a:lnSpc>
                <a:spcPct val="70000"/>
              </a:lnSpc>
              <a:spcBef>
                <a:spcPts val="200"/>
              </a:spcBef>
              <a:buClr>
                <a:srgbClr val="73A9DB"/>
              </a:buClr>
              <a:buFont typeface="Webdings" panose="05030102010509060703" pitchFamily="18" charset="2"/>
              <a:buChar char="4"/>
            </a:pPr>
            <a:r>
              <a:rPr lang="en-US" sz="3000" dirty="0">
                <a:solidFill>
                  <a:schemeClr val="bg2">
                    <a:lumMod val="50000"/>
                  </a:schemeClr>
                </a:solidFill>
                <a:latin typeface="Century Gothic" panose="020B0502020202020204" pitchFamily="34" charset="0"/>
              </a:rPr>
              <a:t>Ground </a:t>
            </a:r>
            <a:r>
              <a:rPr lang="en-US" sz="3000" dirty="0" smtClean="0">
                <a:solidFill>
                  <a:schemeClr val="bg2">
                    <a:lumMod val="50000"/>
                  </a:schemeClr>
                </a:solidFill>
                <a:latin typeface="Century Gothic" panose="020B0502020202020204" pitchFamily="34" charset="0"/>
              </a:rPr>
              <a:t>Truth</a:t>
            </a:r>
          </a:p>
          <a:p>
            <a:pPr marL="342900" indent="-342900">
              <a:lnSpc>
                <a:spcPct val="70000"/>
              </a:lnSpc>
              <a:spcBef>
                <a:spcPts val="200"/>
              </a:spcBef>
              <a:buClr>
                <a:srgbClr val="73A9DB"/>
              </a:buClr>
              <a:buFont typeface="Webdings" panose="05030102010509060703" pitchFamily="18" charset="2"/>
              <a:buChar char="4"/>
            </a:pPr>
            <a:endParaRPr lang="en-US" sz="3000" dirty="0">
              <a:solidFill>
                <a:schemeClr val="bg2">
                  <a:lumMod val="50000"/>
                </a:schemeClr>
              </a:solidFill>
              <a:latin typeface="Century Gothic" panose="020B0502020202020204" pitchFamily="34" charset="0"/>
            </a:endParaRPr>
          </a:p>
          <a:p>
            <a:pPr marL="342900" indent="-342900">
              <a:lnSpc>
                <a:spcPct val="70000"/>
              </a:lnSpc>
              <a:spcBef>
                <a:spcPts val="200"/>
              </a:spcBef>
              <a:buClr>
                <a:srgbClr val="73A9DB"/>
              </a:buClr>
              <a:buFont typeface="Webdings" panose="05030102010509060703" pitchFamily="18" charset="2"/>
              <a:buChar char="4"/>
            </a:pPr>
            <a:endParaRPr lang="en-US" sz="3000" dirty="0" smtClean="0">
              <a:solidFill>
                <a:schemeClr val="bg2">
                  <a:lumMod val="50000"/>
                </a:schemeClr>
              </a:solidFill>
              <a:latin typeface="Century Gothic" panose="020B0502020202020204" pitchFamily="34" charset="0"/>
            </a:endParaRPr>
          </a:p>
          <a:p>
            <a:pPr marL="342900" indent="-342900">
              <a:lnSpc>
                <a:spcPct val="70000"/>
              </a:lnSpc>
              <a:spcBef>
                <a:spcPts val="200"/>
              </a:spcBef>
              <a:buClr>
                <a:srgbClr val="73A9DB"/>
              </a:buClr>
              <a:buFont typeface="Webdings" panose="05030102010509060703" pitchFamily="18" charset="2"/>
              <a:buChar char="4"/>
            </a:pPr>
            <a:r>
              <a:rPr lang="en-US" sz="3000" dirty="0" smtClean="0">
                <a:solidFill>
                  <a:schemeClr val="bg2">
                    <a:lumMod val="50000"/>
                  </a:schemeClr>
                </a:solidFill>
                <a:latin typeface="Century Gothic" panose="020B0502020202020204" pitchFamily="34" charset="0"/>
              </a:rPr>
              <a:t>Shadows</a:t>
            </a:r>
          </a:p>
          <a:p>
            <a:pPr>
              <a:lnSpc>
                <a:spcPct val="70000"/>
              </a:lnSpc>
              <a:spcBef>
                <a:spcPts val="200"/>
              </a:spcBef>
              <a:buClr>
                <a:srgbClr val="73A9DB"/>
              </a:buClr>
            </a:pPr>
            <a:endParaRPr lang="en-US" sz="3000" dirty="0" smtClean="0">
              <a:solidFill>
                <a:schemeClr val="bg2">
                  <a:lumMod val="50000"/>
                </a:schemeClr>
              </a:solidFill>
              <a:latin typeface="Century Gothic" panose="020B0502020202020204" pitchFamily="34" charset="0"/>
            </a:endParaRPr>
          </a:p>
          <a:p>
            <a:pPr marL="342900" indent="-342900">
              <a:lnSpc>
                <a:spcPct val="70000"/>
              </a:lnSpc>
              <a:spcBef>
                <a:spcPts val="200"/>
              </a:spcBef>
              <a:buClr>
                <a:srgbClr val="73A9DB"/>
              </a:buClr>
              <a:buFont typeface="Webdings" panose="05030102010509060703" pitchFamily="18" charset="2"/>
              <a:buChar char="4"/>
            </a:pPr>
            <a:endParaRPr lang="en-US" sz="3000" dirty="0">
              <a:solidFill>
                <a:schemeClr val="bg2">
                  <a:lumMod val="50000"/>
                </a:schemeClr>
              </a:solidFill>
              <a:latin typeface="Century Gothic" panose="020B0502020202020204" pitchFamily="34" charset="0"/>
            </a:endParaRPr>
          </a:p>
          <a:p>
            <a:pPr marL="342900" indent="-342900">
              <a:lnSpc>
                <a:spcPct val="70000"/>
              </a:lnSpc>
              <a:spcBef>
                <a:spcPts val="200"/>
              </a:spcBef>
              <a:buClr>
                <a:srgbClr val="73A9DB"/>
              </a:buClr>
              <a:buFont typeface="Webdings" panose="05030102010509060703" pitchFamily="18" charset="2"/>
              <a:buChar char="4"/>
            </a:pPr>
            <a:r>
              <a:rPr lang="en-US" sz="3000" dirty="0" smtClean="0">
                <a:solidFill>
                  <a:schemeClr val="bg2">
                    <a:lumMod val="50000"/>
                  </a:schemeClr>
                </a:solidFill>
                <a:latin typeface="Century Gothic" panose="020B0502020202020204" pitchFamily="34" charset="0"/>
              </a:rPr>
              <a:t>Heavy Cloud Cover</a:t>
            </a:r>
          </a:p>
          <a:p>
            <a:endParaRPr lang="en-US" sz="3200" b="1" dirty="0">
              <a:solidFill>
                <a:srgbClr val="73A9DB"/>
              </a:solidFill>
            </a:endParaRPr>
          </a:p>
          <a:p>
            <a:endParaRPr lang="en-US" sz="3200" b="1" dirty="0">
              <a:solidFill>
                <a:srgbClr val="73A9DB"/>
              </a:solidFill>
            </a:endParaRPr>
          </a:p>
        </p:txBody>
      </p:sp>
      <p:sp>
        <p:nvSpPr>
          <p:cNvPr id="6" name="Text Placeholder 3"/>
          <p:cNvSpPr>
            <a:spLocks noGrp="1"/>
          </p:cNvSpPr>
          <p:nvPr>
            <p:ph type="body" sz="quarter" idx="4294967295"/>
          </p:nvPr>
        </p:nvSpPr>
        <p:spPr>
          <a:xfrm>
            <a:off x="203546" y="6491981"/>
            <a:ext cx="4264253" cy="366019"/>
          </a:xfrm>
          <a:prstGeom prst="rect">
            <a:avLst/>
          </a:prstGeom>
        </p:spPr>
        <p:txBody>
          <a:bodyPr>
            <a:noAutofit/>
          </a:bodyPr>
          <a:lstStyle/>
          <a:p>
            <a:pPr marL="0" indent="0" algn="l">
              <a:buNone/>
            </a:pPr>
            <a:r>
              <a:rPr lang="en-US" sz="1200" b="1" dirty="0" smtClean="0">
                <a:solidFill>
                  <a:schemeClr val="bg1"/>
                </a:solidFill>
              </a:rPr>
              <a:t>Image Credit: NAIP</a:t>
            </a:r>
            <a:endParaRPr lang="en-US" sz="1200" b="1" dirty="0">
              <a:solidFill>
                <a:schemeClr val="bg1"/>
              </a:solidFill>
            </a:endParaRPr>
          </a:p>
        </p:txBody>
      </p:sp>
    </p:spTree>
    <p:extLst>
      <p:ext uri="{BB962C8B-B14F-4D97-AF65-F5344CB8AC3E}">
        <p14:creationId xmlns:p14="http://schemas.microsoft.com/office/powerpoint/2010/main" val="68086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7" y="1228298"/>
            <a:ext cx="8250243" cy="5519743"/>
          </a:xfrm>
          <a:prstGeom prst="rect">
            <a:avLst/>
          </a:prstGeom>
        </p:spPr>
      </p:pic>
      <p:sp>
        <p:nvSpPr>
          <p:cNvPr id="7" name="Text Placeholder 2"/>
          <p:cNvSpPr txBox="1">
            <a:spLocks/>
          </p:cNvSpPr>
          <p:nvPr/>
        </p:nvSpPr>
        <p:spPr>
          <a:xfrm>
            <a:off x="2491409" y="514350"/>
            <a:ext cx="6321287"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Partner Organization</a:t>
            </a:r>
            <a:endParaRPr lang="en-US" sz="4000" dirty="0">
              <a:solidFill>
                <a:schemeClr val="bg1"/>
              </a:solidFill>
              <a:latin typeface="Century Gothic" panose="020B0502020202020204" pitchFamily="34" charset="0"/>
            </a:endParaRPr>
          </a:p>
        </p:txBody>
      </p:sp>
      <p:sp>
        <p:nvSpPr>
          <p:cNvPr id="5" name="TextBox 4"/>
          <p:cNvSpPr txBox="1"/>
          <p:nvPr/>
        </p:nvSpPr>
        <p:spPr>
          <a:xfrm>
            <a:off x="126098" y="7270327"/>
            <a:ext cx="2778826" cy="553998"/>
          </a:xfrm>
          <a:prstGeom prst="rect">
            <a:avLst/>
          </a:prstGeom>
          <a:noFill/>
        </p:spPr>
        <p:txBody>
          <a:bodyPr wrap="square" rtlCol="0">
            <a:spAutoFit/>
          </a:bodyPr>
          <a:lstStyle/>
          <a:p>
            <a:r>
              <a:rPr lang="en-US" sz="1200" dirty="0">
                <a:solidFill>
                  <a:schemeClr val="bg1"/>
                </a:solidFill>
              </a:rPr>
              <a:t>IMAGE CREDIT: KELLY STEHMAN</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923" y="1901540"/>
            <a:ext cx="3190254" cy="4153676"/>
          </a:xfrm>
          <a:prstGeom prst="rect">
            <a:avLst/>
          </a:prstGeom>
        </p:spPr>
      </p:pic>
      <p:sp>
        <p:nvSpPr>
          <p:cNvPr id="2" name="TextBox 1"/>
          <p:cNvSpPr txBox="1"/>
          <p:nvPr/>
        </p:nvSpPr>
        <p:spPr>
          <a:xfrm>
            <a:off x="0" y="6471042"/>
            <a:ext cx="4443984" cy="276999"/>
          </a:xfrm>
          <a:prstGeom prst="rect">
            <a:avLst/>
          </a:prstGeom>
          <a:noFill/>
        </p:spPr>
        <p:txBody>
          <a:bodyPr wrap="square" rtlCol="0">
            <a:spAutoFit/>
          </a:bodyPr>
          <a:lstStyle/>
          <a:p>
            <a:r>
              <a:rPr lang="en-US" sz="1200" dirty="0" smtClean="0">
                <a:solidFill>
                  <a:schemeClr val="bg1"/>
                </a:solidFill>
              </a:rPr>
              <a:t>Image Credit: Kelly </a:t>
            </a:r>
            <a:r>
              <a:rPr lang="en-US" sz="1200" dirty="0" err="1" smtClean="0">
                <a:solidFill>
                  <a:schemeClr val="bg1"/>
                </a:solidFill>
              </a:rPr>
              <a:t>Stehman</a:t>
            </a:r>
            <a:r>
              <a:rPr lang="en-US" sz="1200" dirty="0" smtClean="0">
                <a:solidFill>
                  <a:schemeClr val="bg1"/>
                </a:solidFill>
              </a:rPr>
              <a:t>,- RMNP; NPS - Neal Herbert</a:t>
            </a:r>
          </a:p>
        </p:txBody>
      </p:sp>
    </p:spTree>
    <p:extLst>
      <p:ext uri="{BB962C8B-B14F-4D97-AF65-F5344CB8AC3E}">
        <p14:creationId xmlns:p14="http://schemas.microsoft.com/office/powerpoint/2010/main" val="343308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4415590" y="504825"/>
            <a:ext cx="3360821"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Conclusions</a:t>
            </a:r>
            <a:endParaRPr lang="en-US" sz="4000" dirty="0">
              <a:solidFill>
                <a:prstClr val="white"/>
              </a:solidFill>
            </a:endParaRPr>
          </a:p>
        </p:txBody>
      </p:sp>
      <p:sp>
        <p:nvSpPr>
          <p:cNvPr id="7" name="TextBox 6"/>
          <p:cNvSpPr txBox="1"/>
          <p:nvPr/>
        </p:nvSpPr>
        <p:spPr>
          <a:xfrm>
            <a:off x="5383040" y="1633749"/>
            <a:ext cx="2288732" cy="276999"/>
          </a:xfrm>
          <a:prstGeom prst="rect">
            <a:avLst/>
          </a:prstGeom>
          <a:noFill/>
        </p:spPr>
        <p:txBody>
          <a:bodyPr wrap="square" rtlCol="0">
            <a:spAutoFit/>
          </a:bodyPr>
          <a:lstStyle/>
          <a:p>
            <a:r>
              <a:rPr lang="en-US" sz="1200" dirty="0">
                <a:solidFill>
                  <a:prstClr val="white"/>
                </a:solidFill>
                <a:ea typeface="Questrial"/>
                <a:cs typeface="Questrial"/>
                <a:sym typeface="Questrial"/>
              </a:rPr>
              <a:t>IMAGE CREDIT: NPS</a:t>
            </a:r>
          </a:p>
        </p:txBody>
      </p:sp>
      <p:sp>
        <p:nvSpPr>
          <p:cNvPr id="4" name="TextBox 3"/>
          <p:cNvSpPr txBox="1"/>
          <p:nvPr/>
        </p:nvSpPr>
        <p:spPr>
          <a:xfrm>
            <a:off x="6823881" y="2065475"/>
            <a:ext cx="5044845" cy="4203202"/>
          </a:xfrm>
          <a:prstGeom prst="rect">
            <a:avLst/>
          </a:prstGeom>
          <a:noFill/>
        </p:spPr>
        <p:txBody>
          <a:bodyPr wrap="square" rtlCol="0">
            <a:spAutoFit/>
          </a:bodyPr>
          <a:lstStyle/>
          <a:p>
            <a:pPr marL="342900" indent="-342900">
              <a:lnSpc>
                <a:spcPct val="90000"/>
              </a:lnSpc>
              <a:spcBef>
                <a:spcPts val="200"/>
              </a:spcBef>
              <a:buClr>
                <a:srgbClr val="73A9DB"/>
              </a:buClr>
              <a:buFont typeface="Webdings" panose="05030102010509060703" pitchFamily="18" charset="2"/>
              <a:buChar char="4"/>
            </a:pPr>
            <a:r>
              <a:rPr lang="en-US" sz="2800" dirty="0">
                <a:solidFill>
                  <a:schemeClr val="bg2">
                    <a:lumMod val="50000"/>
                  </a:schemeClr>
                </a:solidFill>
              </a:rPr>
              <a:t>Methodology successful for identifying ice cover and monitoring change</a:t>
            </a:r>
          </a:p>
          <a:p>
            <a:pPr marL="342900" indent="-342900">
              <a:lnSpc>
                <a:spcPct val="90000"/>
              </a:lnSpc>
              <a:spcBef>
                <a:spcPts val="200"/>
              </a:spcBef>
              <a:buClr>
                <a:srgbClr val="73A9DB"/>
              </a:buClr>
              <a:buFont typeface="Webdings" panose="05030102010509060703" pitchFamily="18" charset="2"/>
              <a:buChar char="4"/>
            </a:pPr>
            <a:endParaRPr lang="en-US" sz="2800" dirty="0">
              <a:solidFill>
                <a:schemeClr val="bg2">
                  <a:lumMod val="50000"/>
                </a:schemeClr>
              </a:solidFill>
            </a:endParaRPr>
          </a:p>
          <a:p>
            <a:pPr marL="342900" indent="-342900">
              <a:lnSpc>
                <a:spcPct val="90000"/>
              </a:lnSpc>
              <a:spcBef>
                <a:spcPts val="200"/>
              </a:spcBef>
              <a:buClr>
                <a:srgbClr val="73A9DB"/>
              </a:buClr>
              <a:buFont typeface="Webdings" panose="05030102010509060703" pitchFamily="18" charset="2"/>
              <a:buChar char="4"/>
            </a:pPr>
            <a:r>
              <a:rPr lang="en-US" sz="2800" dirty="0">
                <a:solidFill>
                  <a:schemeClr val="bg2">
                    <a:lumMod val="50000"/>
                  </a:schemeClr>
                </a:solidFill>
              </a:rPr>
              <a:t>Overall warming trend</a:t>
            </a:r>
          </a:p>
          <a:p>
            <a:pPr marL="342900" indent="-342900">
              <a:lnSpc>
                <a:spcPct val="90000"/>
              </a:lnSpc>
              <a:spcBef>
                <a:spcPts val="200"/>
              </a:spcBef>
              <a:buClr>
                <a:srgbClr val="73A9DB"/>
              </a:buClr>
              <a:buFont typeface="Webdings" panose="05030102010509060703" pitchFamily="18" charset="2"/>
              <a:buChar char="4"/>
            </a:pPr>
            <a:endParaRPr lang="en-US" sz="2800" dirty="0">
              <a:solidFill>
                <a:schemeClr val="bg2">
                  <a:lumMod val="50000"/>
                </a:schemeClr>
              </a:solidFill>
            </a:endParaRPr>
          </a:p>
          <a:p>
            <a:pPr marL="342900" indent="-342900">
              <a:lnSpc>
                <a:spcPct val="90000"/>
              </a:lnSpc>
              <a:spcBef>
                <a:spcPts val="200"/>
              </a:spcBef>
              <a:buClr>
                <a:srgbClr val="73A9DB"/>
              </a:buClr>
              <a:buFont typeface="Webdings" panose="05030102010509060703" pitchFamily="18" charset="2"/>
              <a:buChar char="4"/>
            </a:pPr>
            <a:r>
              <a:rPr lang="en-US" sz="2800" dirty="0">
                <a:solidFill>
                  <a:schemeClr val="bg2">
                    <a:lumMod val="50000"/>
                  </a:schemeClr>
                </a:solidFill>
              </a:rPr>
              <a:t>Overall decrease of PISC over 31 years</a:t>
            </a:r>
          </a:p>
          <a:p>
            <a:pPr>
              <a:lnSpc>
                <a:spcPct val="90000"/>
              </a:lnSpc>
              <a:spcBef>
                <a:spcPts val="200"/>
              </a:spcBef>
              <a:buClr>
                <a:srgbClr val="73A9DB"/>
              </a:buClr>
            </a:pPr>
            <a:endParaRPr lang="en-US" sz="2800" dirty="0">
              <a:solidFill>
                <a:schemeClr val="bg2">
                  <a:lumMod val="50000"/>
                </a:schemeClr>
              </a:solidFill>
            </a:endParaRPr>
          </a:p>
          <a:p>
            <a:endParaRPr lang="en-US" sz="3200" b="1" dirty="0">
              <a:solidFill>
                <a:srgbClr val="73A9DB"/>
              </a:solidFill>
            </a:endParaRPr>
          </a:p>
        </p:txBody>
      </p:sp>
      <p:pic>
        <p:nvPicPr>
          <p:cNvPr id="1034" name="Picture 10" descr="Grinnell Glacier from South Moraine 1920"/>
          <p:cNvPicPr>
            <a:picLocks noChangeAspect="1" noChangeArrowheads="1"/>
          </p:cNvPicPr>
          <p:nvPr/>
        </p:nvPicPr>
        <p:blipFill rotWithShape="1">
          <a:blip r:embed="rId3">
            <a:extLst>
              <a:ext uri="{28A0092B-C50C-407E-A947-70E740481C1C}">
                <a14:useLocalDpi xmlns:a14="http://schemas.microsoft.com/office/drawing/2010/main" val="0"/>
              </a:ext>
            </a:extLst>
          </a:blip>
          <a:srcRect r="29514"/>
          <a:stretch/>
        </p:blipFill>
        <p:spPr bwMode="auto">
          <a:xfrm>
            <a:off x="-1" y="1241946"/>
            <a:ext cx="6878473" cy="551611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rinnell Glacier from South Moraine 2008 in color."/>
          <p:cNvPicPr>
            <a:picLocks noChangeAspect="1" noChangeArrowheads="1"/>
          </p:cNvPicPr>
          <p:nvPr/>
        </p:nvPicPr>
        <p:blipFill rotWithShape="1">
          <a:blip r:embed="rId4">
            <a:extLst>
              <a:ext uri="{28A0092B-C50C-407E-A947-70E740481C1C}">
                <a14:useLocalDpi xmlns:a14="http://schemas.microsoft.com/office/drawing/2010/main" val="0"/>
              </a:ext>
            </a:extLst>
          </a:blip>
          <a:srcRect l="564" t="2006" r="30972"/>
          <a:stretch/>
        </p:blipFill>
        <p:spPr bwMode="auto">
          <a:xfrm>
            <a:off x="0" y="1215188"/>
            <a:ext cx="6878472" cy="5498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17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59217" y="453638"/>
            <a:ext cx="3273566" cy="707886"/>
          </a:xfrm>
          <a:prstGeom prst="rect">
            <a:avLst/>
          </a:prstGeom>
          <a:noFill/>
        </p:spPr>
        <p:txBody>
          <a:bodyPr wrap="square" rtlCol="0">
            <a:spAutoFit/>
          </a:bodyPr>
          <a:lstStyle/>
          <a:p>
            <a:r>
              <a:rPr lang="en-US" sz="4000" dirty="0" smtClean="0">
                <a:solidFill>
                  <a:prstClr val="white"/>
                </a:solidFill>
              </a:rPr>
              <a:t>Future Work</a:t>
            </a:r>
            <a:endParaRPr lang="en-US" sz="4000" dirty="0">
              <a:solidFill>
                <a:prstClr val="white"/>
              </a:solidFill>
            </a:endParaRPr>
          </a:p>
        </p:txBody>
      </p:sp>
      <p:sp>
        <p:nvSpPr>
          <p:cNvPr id="7" name="Rectangle 6"/>
          <p:cNvSpPr/>
          <p:nvPr/>
        </p:nvSpPr>
        <p:spPr>
          <a:xfrm>
            <a:off x="3726699" y="6356419"/>
            <a:ext cx="1854995" cy="307777"/>
          </a:xfrm>
          <a:prstGeom prst="rect">
            <a:avLst/>
          </a:prstGeom>
        </p:spPr>
        <p:txBody>
          <a:bodyPr wrap="none">
            <a:spAutoFit/>
          </a:bodyPr>
          <a:lstStyle/>
          <a:p>
            <a:pPr>
              <a:buClr>
                <a:prstClr val="black"/>
              </a:buClr>
              <a:buSzPct val="91666"/>
            </a:pPr>
            <a:r>
              <a:rPr lang="en-US" dirty="0">
                <a:solidFill>
                  <a:prstClr val="white"/>
                </a:solidFill>
                <a:ea typeface="Questrial"/>
                <a:cs typeface="Questrial"/>
                <a:sym typeface="Questrial"/>
              </a:rPr>
              <a:t>IMAGE CREDIT: NPS</a:t>
            </a:r>
          </a:p>
        </p:txBody>
      </p:sp>
      <p:sp>
        <p:nvSpPr>
          <p:cNvPr id="9" name="Rectangle 8"/>
          <p:cNvSpPr/>
          <p:nvPr/>
        </p:nvSpPr>
        <p:spPr>
          <a:xfrm>
            <a:off x="9745218" y="6335789"/>
            <a:ext cx="1854995" cy="307777"/>
          </a:xfrm>
          <a:prstGeom prst="rect">
            <a:avLst/>
          </a:prstGeom>
        </p:spPr>
        <p:txBody>
          <a:bodyPr wrap="none">
            <a:spAutoFit/>
          </a:bodyPr>
          <a:lstStyle/>
          <a:p>
            <a:pPr>
              <a:buClr>
                <a:prstClr val="black"/>
              </a:buClr>
              <a:buSzPct val="91666"/>
            </a:pPr>
            <a:r>
              <a:rPr lang="en-US" dirty="0">
                <a:solidFill>
                  <a:prstClr val="white"/>
                </a:solidFill>
                <a:ea typeface="Questrial"/>
                <a:cs typeface="Questrial"/>
                <a:sym typeface="Questrial"/>
              </a:rPr>
              <a:t>IMAGE CREDIT: NPS</a:t>
            </a:r>
          </a:p>
        </p:txBody>
      </p:sp>
      <p:sp>
        <p:nvSpPr>
          <p:cNvPr id="6" name="TextBox 5"/>
          <p:cNvSpPr txBox="1"/>
          <p:nvPr/>
        </p:nvSpPr>
        <p:spPr>
          <a:xfrm>
            <a:off x="7403820" y="1565745"/>
            <a:ext cx="4664134" cy="5633337"/>
          </a:xfrm>
          <a:prstGeom prst="rect">
            <a:avLst/>
          </a:prstGeom>
          <a:noFill/>
        </p:spPr>
        <p:txBody>
          <a:bodyPr wrap="square" rtlCol="0">
            <a:spAutoFit/>
          </a:bodyPr>
          <a:lstStyle/>
          <a:p>
            <a:pPr marL="342900" indent="-342900">
              <a:lnSpc>
                <a:spcPct val="90000"/>
              </a:lnSpc>
              <a:spcBef>
                <a:spcPts val="200"/>
              </a:spcBef>
              <a:buClr>
                <a:srgbClr val="73A9DB"/>
              </a:buClr>
              <a:buFont typeface="Webdings" panose="05030102010509060703" pitchFamily="18" charset="2"/>
              <a:buChar char="4"/>
            </a:pPr>
            <a:r>
              <a:rPr lang="en-US" sz="2400" dirty="0">
                <a:solidFill>
                  <a:schemeClr val="bg2">
                    <a:lumMod val="50000"/>
                  </a:schemeClr>
                </a:solidFill>
              </a:rPr>
              <a:t>Subtract shadows from Google Earth Engine thresholding</a:t>
            </a:r>
          </a:p>
          <a:p>
            <a:pPr marL="342900" indent="-342900">
              <a:lnSpc>
                <a:spcPct val="90000"/>
              </a:lnSpc>
              <a:spcBef>
                <a:spcPts val="200"/>
              </a:spcBef>
              <a:buClr>
                <a:srgbClr val="73A9DB"/>
              </a:buClr>
              <a:buFont typeface="Webdings" panose="05030102010509060703" pitchFamily="18" charset="2"/>
              <a:buChar char="4"/>
            </a:pPr>
            <a:endParaRPr lang="en-US" sz="2400" dirty="0" smtClean="0">
              <a:solidFill>
                <a:schemeClr val="bg2">
                  <a:lumMod val="50000"/>
                </a:schemeClr>
              </a:solidFill>
            </a:endParaRPr>
          </a:p>
          <a:p>
            <a:pPr marL="342900" indent="-342900">
              <a:lnSpc>
                <a:spcPct val="90000"/>
              </a:lnSpc>
              <a:spcBef>
                <a:spcPts val="200"/>
              </a:spcBef>
              <a:buClr>
                <a:srgbClr val="73A9DB"/>
              </a:buClr>
              <a:buFont typeface="Webdings" panose="05030102010509060703" pitchFamily="18" charset="2"/>
              <a:buChar char="4"/>
            </a:pPr>
            <a:r>
              <a:rPr lang="en-US" sz="2400" dirty="0" smtClean="0">
                <a:solidFill>
                  <a:schemeClr val="bg2">
                    <a:lumMod val="50000"/>
                  </a:schemeClr>
                </a:solidFill>
              </a:rPr>
              <a:t>Improve </a:t>
            </a:r>
            <a:r>
              <a:rPr lang="en-US" sz="2400" dirty="0">
                <a:solidFill>
                  <a:schemeClr val="bg2">
                    <a:lumMod val="50000"/>
                  </a:schemeClr>
                </a:solidFill>
              </a:rPr>
              <a:t>water mask in thresholding techniques</a:t>
            </a:r>
          </a:p>
          <a:p>
            <a:pPr marL="342900" indent="-342900">
              <a:lnSpc>
                <a:spcPct val="90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lnSpc>
                <a:spcPct val="90000"/>
              </a:lnSpc>
              <a:spcBef>
                <a:spcPts val="200"/>
              </a:spcBef>
              <a:buClr>
                <a:srgbClr val="73A9DB"/>
              </a:buClr>
              <a:buFont typeface="Webdings" panose="05030102010509060703" pitchFamily="18" charset="2"/>
              <a:buChar char="4"/>
            </a:pPr>
            <a:r>
              <a:rPr lang="en-US" sz="2400" dirty="0">
                <a:solidFill>
                  <a:schemeClr val="bg2">
                    <a:lumMod val="50000"/>
                  </a:schemeClr>
                </a:solidFill>
              </a:rPr>
              <a:t>Investigate glacial volume difference</a:t>
            </a:r>
          </a:p>
          <a:p>
            <a:pPr marL="342900" indent="-342900">
              <a:lnSpc>
                <a:spcPct val="90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lnSpc>
                <a:spcPct val="90000"/>
              </a:lnSpc>
              <a:spcBef>
                <a:spcPts val="200"/>
              </a:spcBef>
              <a:buClr>
                <a:srgbClr val="73A9DB"/>
              </a:buClr>
              <a:buFont typeface="Webdings" panose="05030102010509060703" pitchFamily="18" charset="2"/>
              <a:buChar char="4"/>
            </a:pPr>
            <a:r>
              <a:rPr lang="en-US" sz="2400" dirty="0">
                <a:solidFill>
                  <a:schemeClr val="bg2">
                    <a:lumMod val="50000"/>
                  </a:schemeClr>
                </a:solidFill>
              </a:rPr>
              <a:t>Utilize </a:t>
            </a:r>
            <a:r>
              <a:rPr lang="en-US" sz="2400" dirty="0" smtClean="0">
                <a:solidFill>
                  <a:schemeClr val="bg2">
                    <a:lumMod val="50000"/>
                  </a:schemeClr>
                </a:solidFill>
              </a:rPr>
              <a:t>Sentinel-2 </a:t>
            </a:r>
            <a:r>
              <a:rPr lang="en-US" sz="2400" dirty="0">
                <a:solidFill>
                  <a:schemeClr val="bg2">
                    <a:lumMod val="50000"/>
                  </a:schemeClr>
                </a:solidFill>
              </a:rPr>
              <a:t>for higher resolution imagery</a:t>
            </a:r>
          </a:p>
          <a:p>
            <a:pPr marL="342900" indent="-342900">
              <a:lnSpc>
                <a:spcPct val="90000"/>
              </a:lnSpc>
              <a:spcBef>
                <a:spcPts val="200"/>
              </a:spcBef>
              <a:buClr>
                <a:srgbClr val="73A9DB"/>
              </a:buClr>
              <a:buFont typeface="Webdings" panose="05030102010509060703" pitchFamily="18" charset="2"/>
              <a:buChar char="4"/>
            </a:pPr>
            <a:endParaRPr lang="en-US" sz="2800" dirty="0">
              <a:solidFill>
                <a:schemeClr val="bg2">
                  <a:lumMod val="50000"/>
                </a:schemeClr>
              </a:solidFill>
            </a:endParaRPr>
          </a:p>
          <a:p>
            <a:r>
              <a:rPr lang="en-US" sz="3200" b="1" dirty="0" smtClean="0">
                <a:solidFill>
                  <a:srgbClr val="73A9DB"/>
                </a:solidFill>
              </a:rPr>
              <a:t> </a:t>
            </a:r>
            <a:endParaRPr lang="en-US" sz="3200" b="1" dirty="0">
              <a:solidFill>
                <a:srgbClr val="73A9DB"/>
              </a:solidFill>
            </a:endParaRPr>
          </a:p>
          <a:p>
            <a:endParaRPr lang="en-US" sz="3200" b="1" dirty="0">
              <a:solidFill>
                <a:srgbClr val="73A9DB"/>
              </a:solidFill>
            </a:endParaRPr>
          </a:p>
        </p:txBody>
      </p:sp>
      <p:pic>
        <p:nvPicPr>
          <p:cNvPr id="2056" name="Picture 8" descr="Shepard Glacier 1913."/>
          <p:cNvPicPr>
            <a:picLocks noChangeAspect="1" noChangeArrowheads="1"/>
          </p:cNvPicPr>
          <p:nvPr/>
        </p:nvPicPr>
        <p:blipFill rotWithShape="1">
          <a:blip r:embed="rId3">
            <a:extLst>
              <a:ext uri="{28A0092B-C50C-407E-A947-70E740481C1C}">
                <a14:useLocalDpi xmlns:a14="http://schemas.microsoft.com/office/drawing/2010/main" val="0"/>
              </a:ext>
            </a:extLst>
          </a:blip>
          <a:srcRect l="5146" t="7666" r="23104" b="3880"/>
          <a:stretch/>
        </p:blipFill>
        <p:spPr bwMode="auto">
          <a:xfrm>
            <a:off x="1663" y="1236807"/>
            <a:ext cx="7271007" cy="55148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a:spLocks noGrp="1"/>
          </p:cNvSpPr>
          <p:nvPr>
            <p:ph type="body" sz="quarter" idx="4294967295"/>
          </p:nvPr>
        </p:nvSpPr>
        <p:spPr>
          <a:xfrm>
            <a:off x="30803" y="6429394"/>
            <a:ext cx="4264253" cy="366019"/>
          </a:xfrm>
          <a:prstGeom prst="rect">
            <a:avLst/>
          </a:prstGeom>
        </p:spPr>
        <p:txBody>
          <a:bodyPr>
            <a:noAutofit/>
          </a:bodyPr>
          <a:lstStyle/>
          <a:p>
            <a:pPr marL="0" indent="0" algn="l">
              <a:buNone/>
            </a:pPr>
            <a:r>
              <a:rPr lang="en-US" sz="1400" dirty="0" smtClean="0">
                <a:solidFill>
                  <a:schemeClr val="bg1"/>
                </a:solidFill>
              </a:rPr>
              <a:t>Image Credit: </a:t>
            </a:r>
            <a:r>
              <a:rPr lang="en-US" sz="1400" dirty="0" err="1" smtClean="0">
                <a:solidFill>
                  <a:schemeClr val="bg1"/>
                </a:solidFill>
              </a:rPr>
              <a:t>Aldern</a:t>
            </a:r>
            <a:r>
              <a:rPr lang="en-US" sz="1400" dirty="0" smtClean="0">
                <a:solidFill>
                  <a:schemeClr val="bg1"/>
                </a:solidFill>
              </a:rPr>
              <a:t>, USGS</a:t>
            </a:r>
            <a:endParaRPr lang="en-US" sz="1400" dirty="0">
              <a:solidFill>
                <a:schemeClr val="bg1"/>
              </a:solidFill>
            </a:endParaRPr>
          </a:p>
        </p:txBody>
      </p:sp>
      <p:pic>
        <p:nvPicPr>
          <p:cNvPr id="2060" name="Picture 12" descr="Shepard Glacier 2005 in color"/>
          <p:cNvPicPr>
            <a:picLocks noChangeAspect="1" noChangeArrowheads="1"/>
          </p:cNvPicPr>
          <p:nvPr/>
        </p:nvPicPr>
        <p:blipFill rotWithShape="1">
          <a:blip r:embed="rId4">
            <a:extLst>
              <a:ext uri="{28A0092B-C50C-407E-A947-70E740481C1C}">
                <a14:useLocalDpi xmlns:a14="http://schemas.microsoft.com/office/drawing/2010/main" val="0"/>
              </a:ext>
            </a:extLst>
          </a:blip>
          <a:srcRect l="4206" t="840" r="5692" b="4682"/>
          <a:stretch/>
        </p:blipFill>
        <p:spPr bwMode="auto">
          <a:xfrm>
            <a:off x="-10633" y="1222467"/>
            <a:ext cx="7283303" cy="55076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3"/>
          <p:cNvSpPr>
            <a:spLocks noGrp="1"/>
          </p:cNvSpPr>
          <p:nvPr>
            <p:ph type="body" sz="quarter" idx="4294967295"/>
          </p:nvPr>
        </p:nvSpPr>
        <p:spPr>
          <a:xfrm>
            <a:off x="30802" y="6356419"/>
            <a:ext cx="4264253" cy="366019"/>
          </a:xfrm>
          <a:prstGeom prst="rect">
            <a:avLst/>
          </a:prstGeom>
        </p:spPr>
        <p:txBody>
          <a:bodyPr>
            <a:noAutofit/>
          </a:bodyPr>
          <a:lstStyle/>
          <a:p>
            <a:pPr marL="0" indent="0">
              <a:buNone/>
            </a:pPr>
            <a:r>
              <a:rPr lang="en-US" sz="1400" dirty="0" smtClean="0">
                <a:solidFill>
                  <a:schemeClr val="bg1"/>
                </a:solidFill>
              </a:rPr>
              <a:t>Image Credit: </a:t>
            </a:r>
            <a:r>
              <a:rPr lang="en-US" sz="1400" dirty="0" err="1">
                <a:solidFill>
                  <a:schemeClr val="bg1"/>
                </a:solidFill>
              </a:rPr>
              <a:t>Blase</a:t>
            </a:r>
            <a:r>
              <a:rPr lang="en-US" sz="1400" dirty="0">
                <a:solidFill>
                  <a:schemeClr val="bg1"/>
                </a:solidFill>
              </a:rPr>
              <a:t> Reardon, USGS</a:t>
            </a:r>
          </a:p>
        </p:txBody>
      </p:sp>
    </p:spTree>
    <p:extLst>
      <p:ext uri="{BB962C8B-B14F-4D97-AF65-F5344CB8AC3E}">
        <p14:creationId xmlns:p14="http://schemas.microsoft.com/office/powerpoint/2010/main" val="417521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500"/>
                                        <p:tgtEl>
                                          <p:spTgt spid="20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8611" y="1832873"/>
            <a:ext cx="7713897" cy="2000507"/>
          </a:xfrm>
          <a:prstGeom prst="rect">
            <a:avLst/>
          </a:prstGeom>
          <a:solidFill>
            <a:schemeClr val="bg1"/>
          </a:solidFill>
          <a:ln w="28575">
            <a:solidFill>
              <a:srgbClr val="73A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 Placeholder 2"/>
          <p:cNvSpPr txBox="1">
            <a:spLocks/>
          </p:cNvSpPr>
          <p:nvPr/>
        </p:nvSpPr>
        <p:spPr>
          <a:xfrm>
            <a:off x="3465095" y="504825"/>
            <a:ext cx="5261811"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Acknowledgements</a:t>
            </a:r>
            <a:endParaRPr lang="en-US" sz="4000" dirty="0">
              <a:solidFill>
                <a:prstClr val="white"/>
              </a:solidFill>
            </a:endParaRPr>
          </a:p>
        </p:txBody>
      </p:sp>
      <p:sp>
        <p:nvSpPr>
          <p:cNvPr id="2" name="TextBox 1"/>
          <p:cNvSpPr txBox="1"/>
          <p:nvPr/>
        </p:nvSpPr>
        <p:spPr>
          <a:xfrm>
            <a:off x="608612" y="1525057"/>
            <a:ext cx="7627799" cy="2308324"/>
          </a:xfrm>
          <a:prstGeom prst="rect">
            <a:avLst/>
          </a:prstGeom>
          <a:noFill/>
        </p:spPr>
        <p:txBody>
          <a:bodyPr wrap="square" rtlCol="0">
            <a:spAutoFit/>
          </a:bodyPr>
          <a:lstStyle/>
          <a:p>
            <a:endParaRPr lang="en-US" sz="2400" dirty="0" smtClean="0">
              <a:solidFill>
                <a:srgbClr val="E7E6E6">
                  <a:lumMod val="50000"/>
                </a:srgbClr>
              </a:solidFill>
            </a:endParaRPr>
          </a:p>
          <a:p>
            <a:r>
              <a:rPr lang="en-US" sz="2400" dirty="0" smtClean="0">
                <a:solidFill>
                  <a:srgbClr val="767171"/>
                </a:solidFill>
              </a:rPr>
              <a:t>1) </a:t>
            </a:r>
            <a:r>
              <a:rPr lang="en-US" sz="2400" b="1" dirty="0" smtClean="0">
                <a:solidFill>
                  <a:srgbClr val="767171"/>
                </a:solidFill>
              </a:rPr>
              <a:t>Tom Lincoln</a:t>
            </a:r>
            <a:r>
              <a:rPr lang="en-US" sz="2400" dirty="0" smtClean="0">
                <a:solidFill>
                  <a:srgbClr val="E7E6E6">
                    <a:lumMod val="50000"/>
                  </a:srgbClr>
                </a:solidFill>
              </a:rPr>
              <a:t>, </a:t>
            </a:r>
            <a:r>
              <a:rPr lang="en-US" sz="2400" dirty="0">
                <a:solidFill>
                  <a:srgbClr val="E7E6E6">
                    <a:lumMod val="50000"/>
                  </a:srgbClr>
                </a:solidFill>
              </a:rPr>
              <a:t>Intermountain </a:t>
            </a:r>
            <a:r>
              <a:rPr lang="en-US" sz="2400" dirty="0" smtClean="0">
                <a:solidFill>
                  <a:srgbClr val="E7E6E6">
                    <a:lumMod val="50000"/>
                  </a:srgbClr>
                </a:solidFill>
              </a:rPr>
              <a:t>Region of the</a:t>
            </a:r>
          </a:p>
          <a:p>
            <a:r>
              <a:rPr lang="en-US" sz="2400" dirty="0" smtClean="0">
                <a:solidFill>
                  <a:srgbClr val="E7E6E6">
                    <a:lumMod val="50000"/>
                  </a:srgbClr>
                </a:solidFill>
              </a:rPr>
              <a:t>     National Park Service</a:t>
            </a:r>
          </a:p>
          <a:p>
            <a:r>
              <a:rPr lang="en-US" sz="2400" dirty="0" smtClean="0">
                <a:solidFill>
                  <a:srgbClr val="767171"/>
                </a:solidFill>
              </a:rPr>
              <a:t>2) </a:t>
            </a:r>
            <a:r>
              <a:rPr lang="en-US" sz="2400" b="1" dirty="0" smtClean="0">
                <a:solidFill>
                  <a:srgbClr val="767171"/>
                </a:solidFill>
              </a:rPr>
              <a:t>Richard </a:t>
            </a:r>
            <a:r>
              <a:rPr lang="en-US" sz="2400" b="1" dirty="0" err="1" smtClean="0">
                <a:solidFill>
                  <a:srgbClr val="767171"/>
                </a:solidFill>
              </a:rPr>
              <a:t>Menicke</a:t>
            </a:r>
            <a:r>
              <a:rPr lang="en-US" sz="2400" dirty="0" smtClean="0">
                <a:solidFill>
                  <a:srgbClr val="E7E6E6">
                    <a:lumMod val="50000"/>
                  </a:srgbClr>
                </a:solidFill>
              </a:rPr>
              <a:t>, Glacier National Park</a:t>
            </a:r>
          </a:p>
          <a:p>
            <a:r>
              <a:rPr lang="en-US" sz="2400" dirty="0" smtClean="0">
                <a:solidFill>
                  <a:srgbClr val="767171"/>
                </a:solidFill>
              </a:rPr>
              <a:t>3) </a:t>
            </a:r>
            <a:r>
              <a:rPr lang="en-US" sz="2400" b="1" dirty="0" smtClean="0">
                <a:solidFill>
                  <a:srgbClr val="767171"/>
                </a:solidFill>
              </a:rPr>
              <a:t>Shannon Dennison</a:t>
            </a:r>
            <a:r>
              <a:rPr lang="en-US" sz="2400" dirty="0" smtClean="0">
                <a:solidFill>
                  <a:srgbClr val="E7E6E6">
                    <a:lumMod val="50000"/>
                  </a:srgbClr>
                </a:solidFill>
              </a:rPr>
              <a:t>, Grand Teton National Park</a:t>
            </a:r>
          </a:p>
          <a:p>
            <a:r>
              <a:rPr lang="en-US" sz="2400" dirty="0" smtClean="0">
                <a:solidFill>
                  <a:srgbClr val="767171"/>
                </a:solidFill>
              </a:rPr>
              <a:t>4) </a:t>
            </a:r>
            <a:r>
              <a:rPr lang="en-US" sz="2400" b="1" dirty="0" smtClean="0">
                <a:solidFill>
                  <a:srgbClr val="767171"/>
                </a:solidFill>
              </a:rPr>
              <a:t>Elizabeth Horton</a:t>
            </a:r>
            <a:r>
              <a:rPr lang="en-US" sz="2400" dirty="0" smtClean="0">
                <a:solidFill>
                  <a:srgbClr val="E7E6E6">
                    <a:lumMod val="50000"/>
                  </a:srgbClr>
                </a:solidFill>
              </a:rPr>
              <a:t>, Yellowstone National Park</a:t>
            </a:r>
          </a:p>
        </p:txBody>
      </p:sp>
      <p:grpSp>
        <p:nvGrpSpPr>
          <p:cNvPr id="6" name="Group 5"/>
          <p:cNvGrpSpPr/>
          <p:nvPr/>
        </p:nvGrpSpPr>
        <p:grpSpPr>
          <a:xfrm>
            <a:off x="608610" y="3977172"/>
            <a:ext cx="11271593" cy="2400657"/>
            <a:chOff x="266146" y="3717808"/>
            <a:chExt cx="10271453" cy="2424248"/>
          </a:xfrm>
        </p:grpSpPr>
        <p:sp>
          <p:nvSpPr>
            <p:cNvPr id="3" name="TextBox 2"/>
            <p:cNvSpPr txBox="1"/>
            <p:nvPr/>
          </p:nvSpPr>
          <p:spPr>
            <a:xfrm>
              <a:off x="266147" y="3717808"/>
              <a:ext cx="10108229" cy="2424248"/>
            </a:xfrm>
            <a:prstGeom prst="rect">
              <a:avLst/>
            </a:prstGeom>
            <a:noFill/>
          </p:spPr>
          <p:txBody>
            <a:bodyPr wrap="square" rtlCol="0">
              <a:spAutoFit/>
            </a:bodyPr>
            <a:lstStyle/>
            <a:p>
              <a:r>
                <a:rPr lang="en-US" sz="2800" dirty="0" smtClean="0">
                  <a:solidFill>
                    <a:schemeClr val="bg2">
                      <a:lumMod val="50000"/>
                    </a:schemeClr>
                  </a:solidFill>
                </a:rPr>
                <a:t>Science Advisors </a:t>
              </a:r>
            </a:p>
            <a:p>
              <a:endParaRPr lang="en-US" sz="800" dirty="0" smtClean="0">
                <a:solidFill>
                  <a:srgbClr val="E7E6E6">
                    <a:lumMod val="50000"/>
                  </a:srgbClr>
                </a:solidFill>
              </a:endParaRPr>
            </a:p>
            <a:p>
              <a:r>
                <a:rPr lang="en-US" sz="2400" dirty="0" smtClean="0">
                  <a:solidFill>
                    <a:srgbClr val="E7E6E6">
                      <a:lumMod val="50000"/>
                    </a:srgbClr>
                  </a:solidFill>
                </a:rPr>
                <a:t>1) </a:t>
              </a:r>
              <a:r>
                <a:rPr lang="en-US" sz="2400" b="1" dirty="0" smtClean="0">
                  <a:solidFill>
                    <a:srgbClr val="E7E6E6">
                      <a:lumMod val="50000"/>
                    </a:srgbClr>
                  </a:solidFill>
                </a:rPr>
                <a:t>Dr</a:t>
              </a:r>
              <a:r>
                <a:rPr lang="en-US" sz="2400" b="1" dirty="0">
                  <a:solidFill>
                    <a:srgbClr val="E7E6E6">
                      <a:lumMod val="50000"/>
                    </a:srgbClr>
                  </a:solidFill>
                </a:rPr>
                <a:t>. Kenton Ross</a:t>
              </a:r>
              <a:r>
                <a:rPr lang="en-US" sz="2400" dirty="0">
                  <a:solidFill>
                    <a:srgbClr val="E7E6E6">
                      <a:lumMod val="50000"/>
                    </a:srgbClr>
                  </a:solidFill>
                </a:rPr>
                <a:t>, NASA </a:t>
              </a:r>
              <a:r>
                <a:rPr lang="en-US" sz="2400" dirty="0" smtClean="0">
                  <a:solidFill>
                    <a:srgbClr val="E7E6E6">
                      <a:lumMod val="50000"/>
                    </a:srgbClr>
                  </a:solidFill>
                </a:rPr>
                <a:t>Langley Research Center</a:t>
              </a:r>
            </a:p>
            <a:p>
              <a:r>
                <a:rPr lang="en-US" sz="2400" dirty="0">
                  <a:solidFill>
                    <a:srgbClr val="E7E6E6">
                      <a:lumMod val="50000"/>
                    </a:srgbClr>
                  </a:solidFill>
                </a:rPr>
                <a:t>2) </a:t>
              </a:r>
              <a:r>
                <a:rPr lang="en-US" sz="2400" b="1" dirty="0">
                  <a:solidFill>
                    <a:srgbClr val="E7E6E6">
                      <a:lumMod val="50000"/>
                    </a:srgbClr>
                  </a:solidFill>
                </a:rPr>
                <a:t>Dr. DeWayne Cecil</a:t>
              </a:r>
              <a:r>
                <a:rPr lang="en-US" sz="2400" dirty="0">
                  <a:solidFill>
                    <a:srgbClr val="E7E6E6">
                      <a:lumMod val="50000"/>
                    </a:srgbClr>
                  </a:solidFill>
                </a:rPr>
                <a:t>, NOAA NCEI, Global Science and </a:t>
              </a:r>
              <a:r>
                <a:rPr lang="en-US" sz="2400" dirty="0" smtClean="0">
                  <a:solidFill>
                    <a:srgbClr val="E7E6E6">
                      <a:lumMod val="50000"/>
                    </a:srgbClr>
                  </a:solidFill>
                </a:rPr>
                <a:t>Technology</a:t>
              </a:r>
            </a:p>
            <a:p>
              <a:r>
                <a:rPr lang="en-US" sz="2400" dirty="0" smtClean="0">
                  <a:solidFill>
                    <a:srgbClr val="E7E6E6">
                      <a:lumMod val="50000"/>
                    </a:srgbClr>
                  </a:solidFill>
                </a:rPr>
                <a:t>3) </a:t>
              </a:r>
              <a:r>
                <a:rPr lang="en-US" sz="2400" b="1" dirty="0" smtClean="0">
                  <a:solidFill>
                    <a:srgbClr val="E7E6E6">
                      <a:lumMod val="50000"/>
                    </a:srgbClr>
                  </a:solidFill>
                </a:rPr>
                <a:t>David Selkowitz</a:t>
              </a:r>
              <a:r>
                <a:rPr lang="en-US" sz="2400" dirty="0" smtClean="0">
                  <a:solidFill>
                    <a:srgbClr val="E7E6E6">
                      <a:lumMod val="50000"/>
                    </a:srgbClr>
                  </a:solidFill>
                </a:rPr>
                <a:t>, USGS Alaska Science Center</a:t>
              </a:r>
            </a:p>
            <a:p>
              <a:r>
                <a:rPr lang="en-US" sz="2400" dirty="0">
                  <a:solidFill>
                    <a:srgbClr val="E7E6E6">
                      <a:lumMod val="50000"/>
                    </a:srgbClr>
                  </a:solidFill>
                </a:rPr>
                <a:t>4</a:t>
              </a:r>
              <a:r>
                <a:rPr lang="en-US" sz="2400" dirty="0" smtClean="0">
                  <a:solidFill>
                    <a:srgbClr val="E7E6E6">
                      <a:lumMod val="50000"/>
                    </a:srgbClr>
                  </a:solidFill>
                </a:rPr>
                <a:t>) </a:t>
              </a:r>
              <a:r>
                <a:rPr lang="en-US" sz="2400" b="1" dirty="0">
                  <a:solidFill>
                    <a:srgbClr val="E7E6E6">
                      <a:lumMod val="50000"/>
                    </a:srgbClr>
                  </a:solidFill>
                </a:rPr>
                <a:t>Bob VanGundy</a:t>
              </a:r>
              <a:r>
                <a:rPr lang="en-US" sz="2400" dirty="0">
                  <a:solidFill>
                    <a:srgbClr val="E7E6E6">
                      <a:lumMod val="50000"/>
                    </a:srgbClr>
                  </a:solidFill>
                </a:rPr>
                <a:t>, The University of Virginia’s College at Wise</a:t>
              </a:r>
            </a:p>
            <a:p>
              <a:endParaRPr lang="en-US" dirty="0">
                <a:solidFill>
                  <a:prstClr val="black"/>
                </a:solidFill>
              </a:endParaRPr>
            </a:p>
          </p:txBody>
        </p:sp>
        <p:sp>
          <p:nvSpPr>
            <p:cNvPr id="7" name="Rectangle 6"/>
            <p:cNvSpPr/>
            <p:nvPr/>
          </p:nvSpPr>
          <p:spPr>
            <a:xfrm>
              <a:off x="266146" y="4196884"/>
              <a:ext cx="10271453" cy="1703268"/>
            </a:xfrm>
            <a:prstGeom prst="rect">
              <a:avLst/>
            </a:prstGeom>
            <a:noFill/>
            <a:ln w="28575">
              <a:solidFill>
                <a:srgbClr val="73A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TextBox 10"/>
          <p:cNvSpPr txBox="1"/>
          <p:nvPr/>
        </p:nvSpPr>
        <p:spPr>
          <a:xfrm>
            <a:off x="591790" y="1311652"/>
            <a:ext cx="1672253" cy="523220"/>
          </a:xfrm>
          <a:prstGeom prst="rect">
            <a:avLst/>
          </a:prstGeom>
          <a:noFill/>
        </p:spPr>
        <p:txBody>
          <a:bodyPr wrap="none" rtlCol="0">
            <a:spAutoFit/>
          </a:bodyPr>
          <a:lstStyle/>
          <a:p>
            <a:r>
              <a:rPr lang="en-US" sz="2800" dirty="0" smtClean="0">
                <a:solidFill>
                  <a:schemeClr val="bg2">
                    <a:lumMod val="50000"/>
                  </a:schemeClr>
                </a:solidFill>
              </a:rPr>
              <a:t>Partners </a:t>
            </a:r>
            <a:endParaRPr lang="en-US" sz="2800" dirty="0">
              <a:solidFill>
                <a:schemeClr val="bg2">
                  <a:lumMod val="50000"/>
                </a:schemeClr>
              </a:solidFill>
            </a:endParaRPr>
          </a:p>
        </p:txBody>
      </p:sp>
      <p:sp>
        <p:nvSpPr>
          <p:cNvPr id="8" name="Flowchart: Connector 7"/>
          <p:cNvSpPr/>
          <p:nvPr/>
        </p:nvSpPr>
        <p:spPr>
          <a:xfrm>
            <a:off x="10347158" y="204537"/>
            <a:ext cx="1191126" cy="1199711"/>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Shape 95"/>
          <p:cNvPicPr preferRelativeResize="0"/>
          <p:nvPr/>
        </p:nvPicPr>
        <p:blipFill rotWithShape="1">
          <a:blip r:embed="rId3" cstate="print">
            <a:alphaModFix/>
          </a:blip>
          <a:srcRect/>
          <a:stretch/>
        </p:blipFill>
        <p:spPr>
          <a:xfrm>
            <a:off x="10369835" y="239654"/>
            <a:ext cx="1124700" cy="1138200"/>
          </a:xfrm>
          <a:prstGeom prst="rect">
            <a:avLst/>
          </a:prstGeom>
          <a:noFill/>
          <a:ln>
            <a:noFill/>
          </a:ln>
        </p:spPr>
      </p:pic>
      <p:pic>
        <p:nvPicPr>
          <p:cNvPr id="1026" name="Picture 2" descr="https://www.nps.gov/featurecontent/yose/anniversary/wp-content/themes/anniversary2014/library/images/2016logotrans.pn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540150" y="1832071"/>
            <a:ext cx="3340053" cy="20013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a:spLocks noGrp="1"/>
          </p:cNvSpPr>
          <p:nvPr>
            <p:ph type="body" sz="quarter" idx="13"/>
          </p:nvPr>
        </p:nvSpPr>
        <p:spPr>
          <a:xfrm>
            <a:off x="0" y="6348776"/>
            <a:ext cx="4264253" cy="366019"/>
          </a:xfrm>
        </p:spPr>
        <p:txBody>
          <a:bodyPr>
            <a:noAutofit/>
          </a:bodyPr>
          <a:lstStyle/>
          <a:p>
            <a:pPr algn="l"/>
            <a:r>
              <a:rPr lang="en-US" dirty="0" smtClean="0"/>
              <a:t>Image Credit: NPS</a:t>
            </a:r>
            <a:endParaRPr lang="en-US" dirty="0">
              <a:solidFill>
                <a:schemeClr val="bg1"/>
              </a:solidFill>
            </a:endParaRPr>
          </a:p>
        </p:txBody>
      </p:sp>
    </p:spTree>
    <p:extLst>
      <p:ext uri="{BB962C8B-B14F-4D97-AF65-F5344CB8AC3E}">
        <p14:creationId xmlns:p14="http://schemas.microsoft.com/office/powerpoint/2010/main" val="334731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465095" y="504825"/>
            <a:ext cx="5261811"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000" dirty="0">
              <a:solidFill>
                <a:prstClr val="white"/>
              </a:solidFill>
            </a:endParaRPr>
          </a:p>
        </p:txBody>
      </p:sp>
      <p:sp>
        <p:nvSpPr>
          <p:cNvPr id="8" name="TextBox 7"/>
          <p:cNvSpPr txBox="1"/>
          <p:nvPr/>
        </p:nvSpPr>
        <p:spPr>
          <a:xfrm>
            <a:off x="2791690" y="2705725"/>
            <a:ext cx="6608620" cy="1446550"/>
          </a:xfrm>
          <a:prstGeom prst="rect">
            <a:avLst/>
          </a:prstGeom>
          <a:noFill/>
        </p:spPr>
        <p:txBody>
          <a:bodyPr wrap="square" rtlCol="0">
            <a:spAutoFit/>
          </a:bodyPr>
          <a:lstStyle/>
          <a:p>
            <a:r>
              <a:rPr lang="en-US" sz="8800" dirty="0" smtClean="0">
                <a:solidFill>
                  <a:schemeClr val="bg2">
                    <a:lumMod val="50000"/>
                  </a:schemeClr>
                </a:solidFill>
              </a:rPr>
              <a:t>Questions?</a:t>
            </a:r>
            <a:endParaRPr lang="en-US" sz="8800" dirty="0">
              <a:solidFill>
                <a:schemeClr val="bg2">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276447" y="6539023"/>
            <a:ext cx="11780874" cy="170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06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171" t="13365" r="44569" b="33174"/>
          <a:stretch/>
        </p:blipFill>
        <p:spPr>
          <a:xfrm>
            <a:off x="595900" y="1253447"/>
            <a:ext cx="7252699" cy="4017195"/>
          </a:xfrm>
          <a:prstGeom prst="rect">
            <a:avLst/>
          </a:prstGeom>
        </p:spPr>
      </p:pic>
      <p:sp>
        <p:nvSpPr>
          <p:cNvPr id="18" name="Text Placeholder 1"/>
          <p:cNvSpPr>
            <a:spLocks noGrp="1"/>
          </p:cNvSpPr>
          <p:nvPr>
            <p:ph type="body" sz="quarter" idx="4294967295"/>
          </p:nvPr>
        </p:nvSpPr>
        <p:spPr>
          <a:xfrm>
            <a:off x="8116631" y="1562561"/>
            <a:ext cx="3930062" cy="2287543"/>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rPr>
              <a:t>Study Areas: Glacier National Park, Yellowstone National Park, Grand Teton National Park</a:t>
            </a:r>
          </a:p>
          <a:p>
            <a:pPr marL="34290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rPr>
              <a:t>Study Period: January 1979  to October 2016</a:t>
            </a: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3426650" y="514350"/>
            <a:ext cx="533870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Study Area &amp; Period</a:t>
            </a:r>
            <a:endParaRPr lang="en-US" sz="4000" dirty="0">
              <a:solidFill>
                <a:schemeClr val="bg1"/>
              </a:solidFill>
              <a:latin typeface="Century Gothic" panose="020B0502020202020204" pitchFamily="34" charset="0"/>
            </a:endParaRPr>
          </a:p>
        </p:txBody>
      </p:sp>
      <p:sp>
        <p:nvSpPr>
          <p:cNvPr id="5" name="TextBox 4"/>
          <p:cNvSpPr txBox="1"/>
          <p:nvPr/>
        </p:nvSpPr>
        <p:spPr>
          <a:xfrm>
            <a:off x="16916" y="6451461"/>
            <a:ext cx="2778826" cy="553998"/>
          </a:xfrm>
          <a:prstGeom prst="rect">
            <a:avLst/>
          </a:prstGeom>
          <a:noFill/>
        </p:spPr>
        <p:txBody>
          <a:bodyPr wrap="square" rtlCol="0">
            <a:spAutoFit/>
          </a:bodyPr>
          <a:lstStyle/>
          <a:p>
            <a:r>
              <a:rPr lang="en-US" sz="1200" dirty="0">
                <a:solidFill>
                  <a:schemeClr val="bg1"/>
                </a:solidFill>
              </a:rPr>
              <a:t>IMAGE CREDIT: KELLY STEHMAN</a:t>
            </a:r>
          </a:p>
          <a:p>
            <a:endParaRPr lang="en-US" dirty="0"/>
          </a:p>
        </p:txBody>
      </p:sp>
      <p:sp>
        <p:nvSpPr>
          <p:cNvPr id="22" name="TextBox 21"/>
          <p:cNvSpPr txBox="1"/>
          <p:nvPr/>
        </p:nvSpPr>
        <p:spPr>
          <a:xfrm>
            <a:off x="9689865" y="4877715"/>
            <a:ext cx="1849028" cy="1631216"/>
          </a:xfrm>
          <a:prstGeom prst="rect">
            <a:avLst/>
          </a:prstGeom>
          <a:noFill/>
        </p:spPr>
        <p:txBody>
          <a:bodyPr wrap="square" rtlCol="0">
            <a:spAutoFit/>
          </a:bodyPr>
          <a:lstStyle/>
          <a:p>
            <a:r>
              <a:rPr lang="en-US" sz="2000" dirty="0" smtClean="0">
                <a:solidFill>
                  <a:schemeClr val="bg2">
                    <a:lumMod val="50000"/>
                  </a:schemeClr>
                </a:solidFill>
              </a:rPr>
              <a:t>Yellowstone National Park &amp;</a:t>
            </a:r>
          </a:p>
          <a:p>
            <a:r>
              <a:rPr lang="en-US" sz="2000" dirty="0" smtClean="0">
                <a:solidFill>
                  <a:schemeClr val="bg2">
                    <a:lumMod val="50000"/>
                  </a:schemeClr>
                </a:solidFill>
              </a:rPr>
              <a:t>Grand Teton National Park</a:t>
            </a:r>
          </a:p>
        </p:txBody>
      </p:sp>
      <p:sp>
        <p:nvSpPr>
          <p:cNvPr id="4" name="TextBox 3"/>
          <p:cNvSpPr txBox="1"/>
          <p:nvPr/>
        </p:nvSpPr>
        <p:spPr>
          <a:xfrm>
            <a:off x="2390660" y="6452988"/>
            <a:ext cx="3095740" cy="276999"/>
          </a:xfrm>
          <a:prstGeom prst="rect">
            <a:avLst/>
          </a:prstGeom>
          <a:noFill/>
        </p:spPr>
        <p:txBody>
          <a:bodyPr wrap="square" rtlCol="0">
            <a:spAutoFit/>
          </a:bodyPr>
          <a:lstStyle/>
          <a:p>
            <a:r>
              <a:rPr lang="en-US" sz="1200" dirty="0" smtClean="0">
                <a:solidFill>
                  <a:schemeClr val="bg2">
                    <a:lumMod val="75000"/>
                  </a:schemeClr>
                </a:solidFill>
              </a:rPr>
              <a:t>Image Credit: NPS &amp; The Noun Project</a:t>
            </a:r>
            <a:endParaRPr lang="en-US" sz="1200" dirty="0">
              <a:solidFill>
                <a:schemeClr val="bg2">
                  <a:lumMod val="75000"/>
                </a:schemeClr>
              </a:solidFill>
            </a:endParaRPr>
          </a:p>
        </p:txBody>
      </p:sp>
      <p:sp>
        <p:nvSpPr>
          <p:cNvPr id="8" name="TextBox 7"/>
          <p:cNvSpPr txBox="1"/>
          <p:nvPr/>
        </p:nvSpPr>
        <p:spPr>
          <a:xfrm rot="1887674">
            <a:off x="1099538" y="4467946"/>
            <a:ext cx="2344426" cy="1217740"/>
          </a:xfrm>
          <a:prstGeom prst="rect">
            <a:avLst/>
          </a:prstGeom>
          <a:solidFill>
            <a:schemeClr val="bg1"/>
          </a:solidFill>
        </p:spPr>
        <p:txBody>
          <a:bodyPr wrap="square" rtlCol="0">
            <a:spAutoFit/>
          </a:bodyPr>
          <a:lstStyle/>
          <a:p>
            <a:endParaRPr lang="en-US" dirty="0"/>
          </a:p>
        </p:txBody>
      </p:sp>
      <p:grpSp>
        <p:nvGrpSpPr>
          <p:cNvPr id="2" name="Group 1"/>
          <p:cNvGrpSpPr/>
          <p:nvPr/>
        </p:nvGrpSpPr>
        <p:grpSpPr>
          <a:xfrm>
            <a:off x="-88148" y="1688386"/>
            <a:ext cx="9749683" cy="5060623"/>
            <a:chOff x="-88148" y="1524000"/>
            <a:chExt cx="9749683" cy="5060623"/>
          </a:xfrm>
        </p:grpSpPr>
        <p:sp>
          <p:nvSpPr>
            <p:cNvPr id="24" name="Freeform 23"/>
            <p:cNvSpPr/>
            <p:nvPr/>
          </p:nvSpPr>
          <p:spPr>
            <a:xfrm>
              <a:off x="2584770" y="2065106"/>
              <a:ext cx="4473383" cy="4510769"/>
            </a:xfrm>
            <a:custGeom>
              <a:avLst/>
              <a:gdLst>
                <a:gd name="connsiteX0" fmla="*/ 0 w 4267200"/>
                <a:gd name="connsiteY0" fmla="*/ 0 h 4412974"/>
                <a:gd name="connsiteX1" fmla="*/ 4267200 w 4267200"/>
                <a:gd name="connsiteY1" fmla="*/ 4412974 h 4412974"/>
                <a:gd name="connsiteX2" fmla="*/ 4253948 w 4267200"/>
                <a:gd name="connsiteY2" fmla="*/ 1842052 h 4412974"/>
                <a:gd name="connsiteX3" fmla="*/ 4240696 w 4267200"/>
                <a:gd name="connsiteY3" fmla="*/ 1802295 h 4412974"/>
                <a:gd name="connsiteX4" fmla="*/ 0 w 4267200"/>
                <a:gd name="connsiteY4" fmla="*/ 0 h 4412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4412974">
                  <a:moveTo>
                    <a:pt x="0" y="0"/>
                  </a:moveTo>
                  <a:lnTo>
                    <a:pt x="4267200" y="4412974"/>
                  </a:lnTo>
                  <a:cubicBezTo>
                    <a:pt x="4262783" y="3556000"/>
                    <a:pt x="4258365" y="2699026"/>
                    <a:pt x="4253948" y="1842052"/>
                  </a:cubicBezTo>
                  <a:lnTo>
                    <a:pt x="4240696" y="1802295"/>
                  </a:lnTo>
                  <a:lnTo>
                    <a:pt x="0" y="0"/>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88148" y="1524000"/>
              <a:ext cx="2636139" cy="2750051"/>
            </a:xfrm>
            <a:custGeom>
              <a:avLst/>
              <a:gdLst>
                <a:gd name="connsiteX0" fmla="*/ 2570921 w 2570921"/>
                <a:gd name="connsiteY0" fmla="*/ 0 h 2796209"/>
                <a:gd name="connsiteX1" fmla="*/ 0 w 2570921"/>
                <a:gd name="connsiteY1" fmla="*/ 2796209 h 2796209"/>
                <a:gd name="connsiteX2" fmla="*/ 2425147 w 2570921"/>
                <a:gd name="connsiteY2" fmla="*/ 2782957 h 2796209"/>
                <a:gd name="connsiteX3" fmla="*/ 2570921 w 2570921"/>
                <a:gd name="connsiteY3" fmla="*/ 0 h 2796209"/>
              </a:gdLst>
              <a:ahLst/>
              <a:cxnLst>
                <a:cxn ang="0">
                  <a:pos x="connsiteX0" y="connsiteY0"/>
                </a:cxn>
                <a:cxn ang="0">
                  <a:pos x="connsiteX1" y="connsiteY1"/>
                </a:cxn>
                <a:cxn ang="0">
                  <a:pos x="connsiteX2" y="connsiteY2"/>
                </a:cxn>
                <a:cxn ang="0">
                  <a:pos x="connsiteX3" y="connsiteY3"/>
                </a:cxn>
              </a:cxnLst>
              <a:rect l="l" t="t" r="r" b="b"/>
              <a:pathLst>
                <a:path w="2570921" h="2796209">
                  <a:moveTo>
                    <a:pt x="2570921" y="0"/>
                  </a:moveTo>
                  <a:lnTo>
                    <a:pt x="0" y="2796209"/>
                  </a:lnTo>
                  <a:lnTo>
                    <a:pt x="2425147" y="2782957"/>
                  </a:lnTo>
                  <a:lnTo>
                    <a:pt x="2570921" y="0"/>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7605" y="3924729"/>
              <a:ext cx="2623930" cy="265989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 y="4166120"/>
              <a:ext cx="2408231" cy="2408231"/>
            </a:xfrm>
            <a:prstGeom prst="rect">
              <a:avLst/>
            </a:prstGeom>
          </p:spPr>
        </p:pic>
      </p:grpSp>
      <p:sp>
        <p:nvSpPr>
          <p:cNvPr id="27" name="TextBox 26"/>
          <p:cNvSpPr txBox="1"/>
          <p:nvPr/>
        </p:nvSpPr>
        <p:spPr>
          <a:xfrm>
            <a:off x="2398642" y="5192318"/>
            <a:ext cx="1431701" cy="1015663"/>
          </a:xfrm>
          <a:prstGeom prst="rect">
            <a:avLst/>
          </a:prstGeom>
          <a:noFill/>
        </p:spPr>
        <p:txBody>
          <a:bodyPr wrap="square" rtlCol="0">
            <a:spAutoFit/>
          </a:bodyPr>
          <a:lstStyle/>
          <a:p>
            <a:r>
              <a:rPr lang="en-US" sz="2000" dirty="0" smtClean="0">
                <a:solidFill>
                  <a:schemeClr val="bg2">
                    <a:lumMod val="50000"/>
                  </a:schemeClr>
                </a:solidFill>
              </a:rPr>
              <a:t>Glacier National Park</a:t>
            </a:r>
          </a:p>
        </p:txBody>
      </p:sp>
    </p:spTree>
    <p:extLst>
      <p:ext uri="{BB962C8B-B14F-4D97-AF65-F5344CB8AC3E}">
        <p14:creationId xmlns:p14="http://schemas.microsoft.com/office/powerpoint/2010/main" val="113929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ke with mountains and low fog"/>
          <p:cNvPicPr>
            <a:picLocks noGrp="1" noChangeAspect="1" noChangeArrowheads="1"/>
          </p:cNvPicPr>
          <p:nvPr>
            <p:ph type="pic" sz="quarter" idx="12"/>
          </p:nvPr>
        </p:nvPicPr>
        <p:blipFill>
          <a:blip r:embed="rId3" cstate="print">
            <a:extLst>
              <a:ext uri="{28A0092B-C50C-407E-A947-70E740481C1C}">
                <a14:useLocalDpi xmlns:a14="http://schemas.microsoft.com/office/drawing/2010/main" val="0"/>
              </a:ext>
            </a:extLst>
          </a:blip>
          <a:srcRect l="33215" r="33215"/>
          <a:stretch>
            <a:fillRect/>
          </a:stretch>
        </p:blipFill>
        <p:spPr bwMode="auto">
          <a:xfrm>
            <a:off x="0" y="1226856"/>
            <a:ext cx="6122020" cy="552419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1"/>
          </p:nvPr>
        </p:nvSpPr>
        <p:spPr>
          <a:xfrm>
            <a:off x="6748272" y="1629901"/>
            <a:ext cx="4791456" cy="4529963"/>
          </a:xfrm>
        </p:spPr>
        <p:txBody>
          <a:bodyPr>
            <a:normAutofit/>
          </a:bodyPr>
          <a:lstStyle/>
          <a:p>
            <a:pPr marL="342900" indent="-342900">
              <a:buClr>
                <a:srgbClr val="73A9DB"/>
              </a:buClr>
              <a:buFont typeface="Webdings" panose="05030102010509060703" pitchFamily="18" charset="2"/>
              <a:buChar char=""/>
            </a:pPr>
            <a:endParaRPr lang="en-US" sz="2400" dirty="0" smtClean="0"/>
          </a:p>
          <a:p>
            <a:pPr marL="342900" indent="-342900">
              <a:buClr>
                <a:srgbClr val="73A9DB"/>
              </a:buClr>
              <a:buFont typeface="Webdings" panose="05030102010509060703" pitchFamily="18" charset="2"/>
              <a:buChar char=""/>
            </a:pPr>
            <a:r>
              <a:rPr lang="en-US" sz="2400" dirty="0" smtClean="0"/>
              <a:t>Glacier National Park</a:t>
            </a:r>
          </a:p>
          <a:p>
            <a:pPr marL="1028700" lvl="1" indent="-342900">
              <a:buClr>
                <a:srgbClr val="73A9DB"/>
              </a:buClr>
              <a:buFont typeface="Webdings" panose="05030102010509060703" pitchFamily="18" charset="2"/>
              <a:buChar char=""/>
            </a:pPr>
            <a:r>
              <a:rPr lang="en-US" dirty="0" smtClean="0">
                <a:solidFill>
                  <a:schemeClr val="tx1">
                    <a:lumMod val="50000"/>
                    <a:lumOff val="50000"/>
                  </a:schemeClr>
                </a:solidFill>
                <a:latin typeface="Century Gothic" panose="020B0502020202020204" pitchFamily="34" charset="0"/>
              </a:rPr>
              <a:t>50 glaciers</a:t>
            </a:r>
          </a:p>
          <a:p>
            <a:pPr lvl="1" indent="0">
              <a:buClr>
                <a:srgbClr val="73A9DB"/>
              </a:buClr>
              <a:buNone/>
            </a:pPr>
            <a:endParaRPr lang="en-US" sz="2800" dirty="0" smtClean="0"/>
          </a:p>
          <a:p>
            <a:pPr marL="342900" indent="-342900">
              <a:buClr>
                <a:srgbClr val="73A9DB"/>
              </a:buClr>
              <a:buFont typeface="Webdings" panose="05030102010509060703" pitchFamily="18" charset="2"/>
              <a:buChar char=""/>
            </a:pPr>
            <a:r>
              <a:rPr lang="en-US" sz="2400" dirty="0" smtClean="0"/>
              <a:t>Grand Teton National Park</a:t>
            </a:r>
          </a:p>
          <a:p>
            <a:pPr marL="1028700" lvl="1" indent="-342900">
              <a:buClr>
                <a:srgbClr val="73A9DB"/>
              </a:buClr>
              <a:buFont typeface="Webdings" panose="05030102010509060703" pitchFamily="18" charset="2"/>
              <a:buChar char=""/>
            </a:pPr>
            <a:r>
              <a:rPr lang="en-US" dirty="0" smtClean="0">
                <a:solidFill>
                  <a:schemeClr val="tx1">
                    <a:lumMod val="50000"/>
                    <a:lumOff val="50000"/>
                  </a:schemeClr>
                </a:solidFill>
                <a:latin typeface="Century Gothic" panose="020B0502020202020204" pitchFamily="34" charset="0"/>
              </a:rPr>
              <a:t>10 glaciers</a:t>
            </a:r>
          </a:p>
          <a:p>
            <a:pPr lvl="1" indent="0">
              <a:buClr>
                <a:srgbClr val="73A9DB"/>
              </a:buClr>
              <a:buNone/>
            </a:pPr>
            <a:endParaRPr lang="en-US" sz="2800" dirty="0" smtClean="0"/>
          </a:p>
          <a:p>
            <a:pPr marL="342900" indent="-342900">
              <a:buClr>
                <a:srgbClr val="73A9DB"/>
              </a:buClr>
              <a:buFont typeface="Webdings" panose="05030102010509060703" pitchFamily="18" charset="2"/>
              <a:buChar char=""/>
            </a:pPr>
            <a:r>
              <a:rPr lang="en-US" sz="2400" dirty="0" smtClean="0"/>
              <a:t>Yellowstone National Park</a:t>
            </a:r>
          </a:p>
          <a:p>
            <a:pPr marL="1028700" lvl="1" indent="-342900">
              <a:buClr>
                <a:srgbClr val="73A9DB"/>
              </a:buClr>
              <a:buFont typeface="Webdings" panose="05030102010509060703" pitchFamily="18" charset="2"/>
              <a:buChar char=""/>
            </a:pPr>
            <a:r>
              <a:rPr lang="en-US" dirty="0" smtClean="0">
                <a:solidFill>
                  <a:schemeClr val="tx1">
                    <a:lumMod val="50000"/>
                    <a:lumOff val="50000"/>
                  </a:schemeClr>
                </a:solidFill>
                <a:latin typeface="Century Gothic" panose="020B0502020202020204" pitchFamily="34" charset="0"/>
              </a:rPr>
              <a:t>0 glaciers</a:t>
            </a:r>
            <a:endParaRPr lang="en-US" sz="2800" dirty="0" smtClean="0"/>
          </a:p>
        </p:txBody>
      </p:sp>
      <p:sp>
        <p:nvSpPr>
          <p:cNvPr id="4" name="Text Placeholder 3"/>
          <p:cNvSpPr>
            <a:spLocks noGrp="1"/>
          </p:cNvSpPr>
          <p:nvPr>
            <p:ph type="body" sz="quarter" idx="13"/>
          </p:nvPr>
        </p:nvSpPr>
        <p:spPr>
          <a:xfrm>
            <a:off x="0" y="6436924"/>
            <a:ext cx="3710609" cy="304800"/>
          </a:xfrm>
        </p:spPr>
        <p:txBody>
          <a:bodyPr>
            <a:noAutofit/>
          </a:bodyPr>
          <a:lstStyle/>
          <a:p>
            <a:pPr algn="l"/>
            <a:r>
              <a:rPr lang="en-US" dirty="0" smtClean="0"/>
              <a:t>Image Credit: NPS -Jacob W. Frank  </a:t>
            </a:r>
            <a:endParaRPr lang="en-US" dirty="0"/>
          </a:p>
        </p:txBody>
      </p:sp>
      <p:sp>
        <p:nvSpPr>
          <p:cNvPr id="5" name="Text Placeholder 2"/>
          <p:cNvSpPr txBox="1">
            <a:spLocks/>
          </p:cNvSpPr>
          <p:nvPr/>
        </p:nvSpPr>
        <p:spPr>
          <a:xfrm>
            <a:off x="3034748" y="514350"/>
            <a:ext cx="5730603"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National Park Service</a:t>
            </a:r>
            <a:endParaRPr lang="en-US" sz="4000" dirty="0">
              <a:solidFill>
                <a:schemeClr val="bg1"/>
              </a:solidFill>
              <a:latin typeface="Century Gothic" panose="020B0502020202020204" pitchFamily="34" charset="0"/>
            </a:endParaRPr>
          </a:p>
        </p:txBody>
      </p:sp>
      <p:grpSp>
        <p:nvGrpSpPr>
          <p:cNvPr id="8" name="Group 7"/>
          <p:cNvGrpSpPr/>
          <p:nvPr/>
        </p:nvGrpSpPr>
        <p:grpSpPr>
          <a:xfrm>
            <a:off x="0" y="1226856"/>
            <a:ext cx="6122020" cy="5519532"/>
            <a:chOff x="0" y="1226856"/>
            <a:chExt cx="6122020" cy="5519532"/>
          </a:xfrm>
        </p:grpSpPr>
        <p:pic>
          <p:nvPicPr>
            <p:cNvPr id="6" name="Picture 2" descr="https://www.nps.gov/common/uploads/photogallery/imr/park/grte/FC45BAC1-155D-451F-6792F4ED808BAF60/FC45BAC1-155D-451F-6792F4ED808BAF60.jpg"/>
            <p:cNvPicPr>
              <a:picLocks noChangeAspect="1" noChangeArrowheads="1"/>
            </p:cNvPicPr>
            <p:nvPr/>
          </p:nvPicPr>
          <p:blipFill>
            <a:blip r:embed="rId4" cstate="print">
              <a:extLst>
                <a:ext uri="{28A0092B-C50C-407E-A947-70E740481C1C}">
                  <a14:useLocalDpi xmlns:a14="http://schemas.microsoft.com/office/drawing/2010/main" val="0"/>
                </a:ext>
              </a:extLst>
            </a:blip>
            <a:srcRect t="15371" b="15371"/>
            <a:stretch>
              <a:fillRect/>
            </a:stretch>
          </p:blipFill>
          <p:spPr bwMode="auto">
            <a:xfrm>
              <a:off x="0" y="1226856"/>
              <a:ext cx="6122020" cy="550874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txBox="1">
              <a:spLocks/>
            </p:cNvSpPr>
            <p:nvPr/>
          </p:nvSpPr>
          <p:spPr>
            <a:xfrm>
              <a:off x="0" y="6472068"/>
              <a:ext cx="2657856"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smtClean="0"/>
                <a:t>Image Credit: NPS</a:t>
              </a:r>
              <a:endParaRPr lang="en-US" dirty="0"/>
            </a:p>
          </p:txBody>
        </p:sp>
      </p:grpSp>
      <p:grpSp>
        <p:nvGrpSpPr>
          <p:cNvPr id="10" name="Group 9"/>
          <p:cNvGrpSpPr/>
          <p:nvPr/>
        </p:nvGrpSpPr>
        <p:grpSpPr>
          <a:xfrm>
            <a:off x="492" y="1226481"/>
            <a:ext cx="6121528" cy="5542209"/>
            <a:chOff x="492" y="1204179"/>
            <a:chExt cx="6121528" cy="5542209"/>
          </a:xfrm>
        </p:grpSpPr>
        <p:pic>
          <p:nvPicPr>
            <p:cNvPr id="3" name="Picture 2" descr="Valley view from above waterfa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r="25734"/>
            <a:stretch/>
          </p:blipFill>
          <p:spPr bwMode="auto">
            <a:xfrm>
              <a:off x="492" y="1204179"/>
              <a:ext cx="6121528" cy="550210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p:cNvSpPr txBox="1">
              <a:spLocks/>
            </p:cNvSpPr>
            <p:nvPr/>
          </p:nvSpPr>
          <p:spPr>
            <a:xfrm>
              <a:off x="75873" y="6458681"/>
              <a:ext cx="3558861" cy="287707"/>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smtClean="0">
                  <a:solidFill>
                    <a:schemeClr val="bg1"/>
                  </a:solidFill>
                </a:rPr>
                <a:t>Image Credit: NPS, Tim Rains</a:t>
              </a:r>
              <a:endParaRPr lang="en-US" dirty="0">
                <a:solidFill>
                  <a:schemeClr val="bg1"/>
                </a:solidFill>
              </a:endParaRPr>
            </a:p>
          </p:txBody>
        </p:sp>
      </p:grpSp>
    </p:spTree>
    <p:extLst>
      <p:ext uri="{BB962C8B-B14F-4D97-AF65-F5344CB8AC3E}">
        <p14:creationId xmlns:p14="http://schemas.microsoft.com/office/powerpoint/2010/main" val="132047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7015534" y="2059508"/>
            <a:ext cx="4906390" cy="4036492"/>
          </a:xfrm>
          <a:prstGeom prst="rect">
            <a:avLst/>
          </a:prstGeom>
        </p:spPr>
        <p:txBody>
          <a:bodyPr/>
          <a:lstStyle/>
          <a:p>
            <a:pPr marL="342900" lvl="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rPr>
              <a:t>Changing climate </a:t>
            </a:r>
            <a:r>
              <a:rPr lang="en-US" sz="2400" dirty="0">
                <a:solidFill>
                  <a:schemeClr val="bg2">
                    <a:lumMod val="50000"/>
                  </a:schemeClr>
                </a:solidFill>
              </a:rPr>
              <a:t>results in ice and snow </a:t>
            </a:r>
            <a:r>
              <a:rPr lang="en-US" sz="2400" dirty="0" smtClean="0">
                <a:solidFill>
                  <a:schemeClr val="bg2">
                    <a:lumMod val="50000"/>
                  </a:schemeClr>
                </a:solidFill>
              </a:rPr>
              <a:t>melt</a:t>
            </a:r>
          </a:p>
          <a:p>
            <a:pPr marL="342900" lvl="0" indent="-342900">
              <a:spcBef>
                <a:spcPts val="200"/>
              </a:spcBef>
              <a:buClr>
                <a:srgbClr val="73A9DB"/>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rPr>
              <a:t>Changes in </a:t>
            </a:r>
            <a:r>
              <a:rPr lang="en-US" sz="2400" dirty="0">
                <a:solidFill>
                  <a:schemeClr val="bg2">
                    <a:lumMod val="50000"/>
                  </a:schemeClr>
                </a:solidFill>
              </a:rPr>
              <a:t>vegetative cover and fire regime </a:t>
            </a:r>
            <a:r>
              <a:rPr lang="en-US" sz="2400" dirty="0" smtClean="0">
                <a:solidFill>
                  <a:schemeClr val="bg2">
                    <a:lumMod val="50000"/>
                  </a:schemeClr>
                </a:solidFill>
              </a:rPr>
              <a:t>occur due </a:t>
            </a:r>
            <a:r>
              <a:rPr lang="en-US" sz="2400" dirty="0">
                <a:solidFill>
                  <a:schemeClr val="bg2">
                    <a:lumMod val="50000"/>
                  </a:schemeClr>
                </a:solidFill>
              </a:rPr>
              <a:t>to receding ice </a:t>
            </a:r>
            <a:r>
              <a:rPr lang="en-US" sz="2400" dirty="0" smtClean="0">
                <a:solidFill>
                  <a:schemeClr val="bg2">
                    <a:lumMod val="50000"/>
                  </a:schemeClr>
                </a:solidFill>
              </a:rPr>
              <a:t>sheets</a:t>
            </a:r>
          </a:p>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rPr>
              <a:t>Receding </a:t>
            </a:r>
            <a:r>
              <a:rPr lang="en-US" sz="2400" dirty="0">
                <a:solidFill>
                  <a:schemeClr val="bg2">
                    <a:lumMod val="50000"/>
                  </a:schemeClr>
                </a:solidFill>
              </a:rPr>
              <a:t>ice sheets uncover new </a:t>
            </a:r>
            <a:r>
              <a:rPr lang="en-US" sz="2400" dirty="0" smtClean="0">
                <a:solidFill>
                  <a:schemeClr val="bg2">
                    <a:lumMod val="50000"/>
                  </a:schemeClr>
                </a:solidFill>
              </a:rPr>
              <a:t>archaeological </a:t>
            </a:r>
            <a:r>
              <a:rPr lang="en-US" sz="2400" dirty="0">
                <a:solidFill>
                  <a:schemeClr val="bg2">
                    <a:lumMod val="50000"/>
                  </a:schemeClr>
                </a:solidFill>
              </a:rPr>
              <a:t>sites that must be located and </a:t>
            </a:r>
            <a:r>
              <a:rPr lang="en-US" sz="2400" dirty="0" smtClean="0">
                <a:solidFill>
                  <a:schemeClr val="bg2">
                    <a:lumMod val="50000"/>
                  </a:schemeClr>
                </a:solidFill>
              </a:rPr>
              <a:t>preserved</a:t>
            </a:r>
          </a:p>
        </p:txBody>
      </p:sp>
      <p:sp>
        <p:nvSpPr>
          <p:cNvPr id="7" name="Text Placeholder 2"/>
          <p:cNvSpPr txBox="1">
            <a:spLocks/>
          </p:cNvSpPr>
          <p:nvPr/>
        </p:nvSpPr>
        <p:spPr>
          <a:xfrm>
            <a:off x="3295403" y="504825"/>
            <a:ext cx="5601195"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3" cstate="print"/>
          <a:stretch>
            <a:fillRect/>
          </a:stretch>
        </p:blipFill>
        <p:spPr>
          <a:xfrm>
            <a:off x="0" y="1227223"/>
            <a:ext cx="3612963" cy="2745853"/>
          </a:xfrm>
          <a:prstGeom prst="rect">
            <a:avLst/>
          </a:prstGeom>
        </p:spPr>
      </p:pic>
      <p:pic>
        <p:nvPicPr>
          <p:cNvPr id="5" name="Picture 4"/>
          <p:cNvPicPr>
            <a:picLocks noChangeAspect="1"/>
          </p:cNvPicPr>
          <p:nvPr/>
        </p:nvPicPr>
        <p:blipFill>
          <a:blip r:embed="rId4" cstate="print"/>
          <a:stretch>
            <a:fillRect/>
          </a:stretch>
        </p:blipFill>
        <p:spPr>
          <a:xfrm>
            <a:off x="-1" y="3938943"/>
            <a:ext cx="3612964" cy="2811643"/>
          </a:xfrm>
          <a:prstGeom prst="rect">
            <a:avLst/>
          </a:prstGeom>
        </p:spPr>
      </p:pic>
      <p:sp>
        <p:nvSpPr>
          <p:cNvPr id="13" name="TextBox 12"/>
          <p:cNvSpPr txBox="1"/>
          <p:nvPr/>
        </p:nvSpPr>
        <p:spPr>
          <a:xfrm>
            <a:off x="0" y="6473386"/>
            <a:ext cx="2637536" cy="277127"/>
          </a:xfrm>
          <a:prstGeom prst="rect">
            <a:avLst/>
          </a:prstGeom>
          <a:noFill/>
        </p:spPr>
        <p:txBody>
          <a:bodyPr wrap="square" rtlCol="0">
            <a:spAutoFit/>
          </a:bodyPr>
          <a:lstStyle/>
          <a:p>
            <a:r>
              <a:rPr lang="en-US" sz="1200" dirty="0" smtClean="0">
                <a:solidFill>
                  <a:schemeClr val="bg1"/>
                </a:solidFill>
              </a:rPr>
              <a:t>Image Credits: NPS</a:t>
            </a:r>
            <a:endParaRPr lang="en-US" sz="1200" dirty="0">
              <a:solidFill>
                <a:schemeClr val="bg1"/>
              </a:solidFill>
            </a:endParaRPr>
          </a:p>
        </p:txBody>
      </p:sp>
      <p:pic>
        <p:nvPicPr>
          <p:cNvPr id="8" name="Picture 7"/>
          <p:cNvPicPr>
            <a:picLocks noChangeAspect="1"/>
          </p:cNvPicPr>
          <p:nvPr/>
        </p:nvPicPr>
        <p:blipFill>
          <a:blip r:embed="rId5" cstate="print"/>
          <a:stretch>
            <a:fillRect/>
          </a:stretch>
        </p:blipFill>
        <p:spPr>
          <a:xfrm>
            <a:off x="3520323" y="1223012"/>
            <a:ext cx="3308600" cy="2411354"/>
          </a:xfrm>
          <a:prstGeom prst="rect">
            <a:avLst/>
          </a:prstGeom>
        </p:spPr>
      </p:pic>
      <p:pic>
        <p:nvPicPr>
          <p:cNvPr id="6" name="Picture 5"/>
          <p:cNvPicPr>
            <a:picLocks noChangeAspect="1"/>
          </p:cNvPicPr>
          <p:nvPr/>
        </p:nvPicPr>
        <p:blipFill rotWithShape="1">
          <a:blip r:embed="rId6" cstate="print"/>
          <a:srcRect l="-701" t="13417" r="701" b="21044"/>
          <a:stretch/>
        </p:blipFill>
        <p:spPr>
          <a:xfrm>
            <a:off x="3497162" y="3622787"/>
            <a:ext cx="3331761" cy="3127726"/>
          </a:xfrm>
          <a:prstGeom prst="rect">
            <a:avLst/>
          </a:prstGeom>
        </p:spPr>
      </p:pic>
    </p:spTree>
    <p:extLst>
      <p:ext uri="{BB962C8B-B14F-4D97-AF65-F5344CB8AC3E}">
        <p14:creationId xmlns:p14="http://schemas.microsoft.com/office/powerpoint/2010/main" val="357073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7761204" y="2268671"/>
            <a:ext cx="4376715" cy="3645417"/>
          </a:xfrm>
          <a:prstGeom prst="rect">
            <a:avLst/>
          </a:prstGeom>
        </p:spPr>
        <p:txBody>
          <a:bodyPr>
            <a:normAutofit/>
          </a:bodyPr>
          <a:lstStyle/>
          <a:p>
            <a:pPr marL="342900" indent="-342900">
              <a:spcBef>
                <a:spcPts val="200"/>
              </a:spcBef>
              <a:buClr>
                <a:srgbClr val="73A9DB"/>
              </a:buClr>
              <a:buFont typeface="Webdings" panose="05030102010509060703" pitchFamily="18" charset="2"/>
              <a:buChar char="4"/>
            </a:pPr>
            <a:r>
              <a:rPr lang="en-US" dirty="0">
                <a:solidFill>
                  <a:schemeClr val="bg2">
                    <a:lumMod val="50000"/>
                  </a:schemeClr>
                </a:solidFill>
              </a:rPr>
              <a:t>Map </a:t>
            </a:r>
            <a:r>
              <a:rPr lang="en-US" b="1" dirty="0" smtClean="0">
                <a:solidFill>
                  <a:schemeClr val="bg2">
                    <a:lumMod val="50000"/>
                  </a:schemeClr>
                </a:solidFill>
              </a:rPr>
              <a:t>PISC</a:t>
            </a:r>
            <a:r>
              <a:rPr lang="en-US" dirty="0" smtClean="0">
                <a:solidFill>
                  <a:schemeClr val="bg2">
                    <a:lumMod val="50000"/>
                  </a:schemeClr>
                </a:solidFill>
              </a:rPr>
              <a:t> &amp; detect retreat</a:t>
            </a:r>
          </a:p>
          <a:p>
            <a:pPr marL="342900" indent="-342900">
              <a:spcBef>
                <a:spcPts val="200"/>
              </a:spcBef>
              <a:buClr>
                <a:srgbClr val="73A9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Identify </a:t>
            </a:r>
            <a:r>
              <a:rPr lang="en-US" b="1" dirty="0" smtClean="0">
                <a:solidFill>
                  <a:schemeClr val="bg2">
                    <a:lumMod val="50000"/>
                  </a:schemeClr>
                </a:solidFill>
              </a:rPr>
              <a:t>vegetative changes</a:t>
            </a:r>
            <a:endParaRPr lang="en-US" dirty="0" smtClean="0">
              <a:solidFill>
                <a:schemeClr val="bg2">
                  <a:lumMod val="50000"/>
                </a:schemeClr>
              </a:solidFill>
            </a:endParaRPr>
          </a:p>
          <a:p>
            <a:pPr marL="0" indent="0">
              <a:spcBef>
                <a:spcPts val="200"/>
              </a:spcBef>
              <a:buClr>
                <a:srgbClr val="73A9DB"/>
              </a:buClr>
              <a:buNone/>
            </a:pPr>
            <a:endParaRPr lang="en-US"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Delineate possible </a:t>
            </a:r>
            <a:r>
              <a:rPr lang="en-US" b="1" dirty="0" smtClean="0">
                <a:solidFill>
                  <a:schemeClr val="bg2">
                    <a:lumMod val="50000"/>
                  </a:schemeClr>
                </a:solidFill>
              </a:rPr>
              <a:t>archaeological sites</a:t>
            </a:r>
          </a:p>
          <a:p>
            <a:pPr marL="0" indent="0">
              <a:spcBef>
                <a:spcPts val="200"/>
              </a:spcBef>
              <a:buClr>
                <a:srgbClr val="73A9DB"/>
              </a:buClr>
              <a:buNone/>
            </a:pPr>
            <a:endParaRPr lang="en-US" sz="24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p:txBody>
      </p:sp>
      <p:sp>
        <p:nvSpPr>
          <p:cNvPr id="7" name="Text Placeholder 2"/>
          <p:cNvSpPr txBox="1">
            <a:spLocks/>
          </p:cNvSpPr>
          <p:nvPr/>
        </p:nvSpPr>
        <p:spPr>
          <a:xfrm>
            <a:off x="4583643" y="504825"/>
            <a:ext cx="3024715"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Objectives</a:t>
            </a:r>
            <a:endParaRPr lang="en-US" sz="4000" dirty="0">
              <a:solidFill>
                <a:schemeClr val="bg1"/>
              </a:solidFill>
              <a:latin typeface="Century Gothic" panose="020B0502020202020204" pitchFamily="34" charset="0"/>
            </a:endParaRPr>
          </a:p>
        </p:txBody>
      </p:sp>
      <p:grpSp>
        <p:nvGrpSpPr>
          <p:cNvPr id="5" name="Group 4"/>
          <p:cNvGrpSpPr/>
          <p:nvPr/>
        </p:nvGrpSpPr>
        <p:grpSpPr>
          <a:xfrm>
            <a:off x="0" y="1226636"/>
            <a:ext cx="6478858" cy="5519852"/>
            <a:chOff x="0" y="1216993"/>
            <a:chExt cx="5936053" cy="5511353"/>
          </a:xfrm>
        </p:grpSpPr>
        <p:pic>
          <p:nvPicPr>
            <p:cNvPr id="2060" name="Picture 12" descr="Grinnell Glacier from Mount Gould - 193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926" b="6020"/>
            <a:stretch/>
          </p:blipFill>
          <p:spPr bwMode="auto">
            <a:xfrm>
              <a:off x="0" y="1216993"/>
              <a:ext cx="5700718" cy="55113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0" y="6448259"/>
              <a:ext cx="5936053" cy="276999"/>
            </a:xfrm>
            <a:prstGeom prst="rect">
              <a:avLst/>
            </a:prstGeom>
            <a:noFill/>
          </p:spPr>
          <p:txBody>
            <a:bodyPr wrap="square" rtlCol="0">
              <a:spAutoFit/>
            </a:bodyPr>
            <a:lstStyle/>
            <a:p>
              <a:r>
                <a:rPr lang="en-US" sz="1200" dirty="0" smtClean="0">
                  <a:solidFill>
                    <a:srgbClr val="C00000"/>
                  </a:solidFill>
                </a:rPr>
                <a:t>Image Credit: GNP Archives T.J. </a:t>
              </a:r>
              <a:r>
                <a:rPr lang="en-US" sz="1200" dirty="0" err="1" smtClean="0">
                  <a:solidFill>
                    <a:srgbClr val="C00000"/>
                  </a:solidFill>
                </a:rPr>
                <a:t>Hileman</a:t>
              </a:r>
              <a:endParaRPr lang="en-US" sz="1200" dirty="0">
                <a:solidFill>
                  <a:srgbClr val="C00000"/>
                </a:solidFill>
              </a:endParaRPr>
            </a:p>
          </p:txBody>
        </p:sp>
        <p:sp>
          <p:nvSpPr>
            <p:cNvPr id="22" name="TextBox 21"/>
            <p:cNvSpPr txBox="1"/>
            <p:nvPr/>
          </p:nvSpPr>
          <p:spPr>
            <a:xfrm>
              <a:off x="4406187" y="1218186"/>
              <a:ext cx="1282995" cy="646331"/>
            </a:xfrm>
            <a:prstGeom prst="rect">
              <a:avLst/>
            </a:prstGeom>
            <a:noFill/>
          </p:spPr>
          <p:txBody>
            <a:bodyPr wrap="square" rtlCol="0">
              <a:spAutoFit/>
            </a:bodyPr>
            <a:lstStyle/>
            <a:p>
              <a:r>
                <a:rPr lang="en-US" sz="3600" dirty="0" smtClean="0">
                  <a:solidFill>
                    <a:srgbClr val="C00000"/>
                  </a:solidFill>
                </a:rPr>
                <a:t>1938</a:t>
              </a:r>
              <a:endParaRPr lang="en-US" sz="2800" dirty="0">
                <a:solidFill>
                  <a:srgbClr val="C00000"/>
                </a:solidFill>
              </a:endParaRPr>
            </a:p>
          </p:txBody>
        </p:sp>
      </p:grpSp>
      <p:grpSp>
        <p:nvGrpSpPr>
          <p:cNvPr id="4" name="Group 3"/>
          <p:cNvGrpSpPr/>
          <p:nvPr/>
        </p:nvGrpSpPr>
        <p:grpSpPr>
          <a:xfrm>
            <a:off x="1181081" y="1226636"/>
            <a:ext cx="6427277" cy="4951426"/>
            <a:chOff x="3362951" y="1227589"/>
            <a:chExt cx="6347840" cy="5513452"/>
          </a:xfrm>
        </p:grpSpPr>
        <p:pic>
          <p:nvPicPr>
            <p:cNvPr id="2062" name="Picture 14" descr="Grinnell Glacier from Mount Gould - 198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5476" b="3651"/>
            <a:stretch/>
          </p:blipFill>
          <p:spPr bwMode="auto">
            <a:xfrm>
              <a:off x="3362951" y="1229688"/>
              <a:ext cx="6347840" cy="551135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424720" y="1227589"/>
              <a:ext cx="1282995" cy="2290264"/>
            </a:xfrm>
            <a:prstGeom prst="rect">
              <a:avLst/>
            </a:prstGeom>
            <a:noFill/>
          </p:spPr>
          <p:txBody>
            <a:bodyPr wrap="square" rtlCol="0">
              <a:spAutoFit/>
            </a:bodyPr>
            <a:lstStyle/>
            <a:p>
              <a:r>
                <a:rPr lang="en-US" sz="3600" dirty="0" smtClean="0">
                  <a:solidFill>
                    <a:srgbClr val="C00000"/>
                  </a:solidFill>
                </a:rPr>
                <a:t>1981</a:t>
              </a:r>
              <a:endParaRPr lang="en-US" sz="2800" dirty="0">
                <a:solidFill>
                  <a:srgbClr val="C00000"/>
                </a:solidFill>
              </a:endParaRPr>
            </a:p>
          </p:txBody>
        </p:sp>
        <p:sp>
          <p:nvSpPr>
            <p:cNvPr id="30" name="TextBox 29"/>
            <p:cNvSpPr txBox="1"/>
            <p:nvPr/>
          </p:nvSpPr>
          <p:spPr>
            <a:xfrm>
              <a:off x="3362951" y="6456077"/>
              <a:ext cx="2832094" cy="276999"/>
            </a:xfrm>
            <a:prstGeom prst="rect">
              <a:avLst/>
            </a:prstGeom>
            <a:noFill/>
          </p:spPr>
          <p:txBody>
            <a:bodyPr wrap="square" rtlCol="0">
              <a:spAutoFit/>
            </a:bodyPr>
            <a:lstStyle/>
            <a:p>
              <a:r>
                <a:rPr lang="en-US" sz="1200" dirty="0" smtClean="0">
                  <a:solidFill>
                    <a:schemeClr val="bg1"/>
                  </a:solidFill>
                </a:rPr>
                <a:t>Image Credit: USGS</a:t>
              </a:r>
              <a:endParaRPr lang="en-US" sz="1200" dirty="0">
                <a:solidFill>
                  <a:schemeClr val="bg1"/>
                </a:solidFill>
              </a:endParaRPr>
            </a:p>
          </p:txBody>
        </p:sp>
      </p:grpSp>
      <p:grpSp>
        <p:nvGrpSpPr>
          <p:cNvPr id="3" name="Group 2"/>
          <p:cNvGrpSpPr/>
          <p:nvPr/>
        </p:nvGrpSpPr>
        <p:grpSpPr>
          <a:xfrm>
            <a:off x="1254629" y="1238485"/>
            <a:ext cx="6535834" cy="4595275"/>
            <a:chOff x="2280504" y="701764"/>
            <a:chExt cx="6163483" cy="5498658"/>
          </a:xfrm>
        </p:grpSpPr>
        <p:pic>
          <p:nvPicPr>
            <p:cNvPr id="2064" name="Picture 16" descr="Grinnell Glacier from Mount Gould - 199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1878" r="5534" b="12873"/>
            <a:stretch/>
          </p:blipFill>
          <p:spPr bwMode="auto">
            <a:xfrm>
              <a:off x="2280504" y="701764"/>
              <a:ext cx="6163483" cy="549865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154526" y="713668"/>
              <a:ext cx="1282994" cy="810220"/>
            </a:xfrm>
            <a:prstGeom prst="rect">
              <a:avLst/>
            </a:prstGeom>
            <a:noFill/>
          </p:spPr>
          <p:txBody>
            <a:bodyPr wrap="square" rtlCol="0">
              <a:spAutoFit/>
            </a:bodyPr>
            <a:lstStyle/>
            <a:p>
              <a:r>
                <a:rPr lang="en-US" sz="3800" dirty="0" smtClean="0">
                  <a:solidFill>
                    <a:srgbClr val="C00000"/>
                  </a:solidFill>
                </a:rPr>
                <a:t>1998</a:t>
              </a:r>
              <a:endParaRPr lang="en-US" sz="3800" dirty="0">
                <a:solidFill>
                  <a:srgbClr val="C00000"/>
                </a:solidFill>
              </a:endParaRPr>
            </a:p>
          </p:txBody>
        </p:sp>
        <p:sp>
          <p:nvSpPr>
            <p:cNvPr id="33" name="TextBox 32"/>
            <p:cNvSpPr txBox="1"/>
            <p:nvPr/>
          </p:nvSpPr>
          <p:spPr>
            <a:xfrm>
              <a:off x="2280504" y="5883476"/>
              <a:ext cx="1770832" cy="276999"/>
            </a:xfrm>
            <a:prstGeom prst="rect">
              <a:avLst/>
            </a:prstGeom>
            <a:noFill/>
          </p:spPr>
          <p:txBody>
            <a:bodyPr wrap="square" rtlCol="0">
              <a:spAutoFit/>
            </a:bodyPr>
            <a:lstStyle/>
            <a:p>
              <a:r>
                <a:rPr lang="en-US" sz="1200" dirty="0" smtClean="0">
                  <a:solidFill>
                    <a:schemeClr val="bg1"/>
                  </a:solidFill>
                </a:rPr>
                <a:t>Image Credit: USGS</a:t>
              </a:r>
              <a:endParaRPr lang="en-US" sz="1200" dirty="0">
                <a:solidFill>
                  <a:schemeClr val="bg1"/>
                </a:solidFill>
              </a:endParaRPr>
            </a:p>
          </p:txBody>
        </p:sp>
      </p:grpSp>
      <p:grpSp>
        <p:nvGrpSpPr>
          <p:cNvPr id="9" name="Group 8"/>
          <p:cNvGrpSpPr/>
          <p:nvPr/>
        </p:nvGrpSpPr>
        <p:grpSpPr>
          <a:xfrm>
            <a:off x="457200" y="1301646"/>
            <a:ext cx="7368185" cy="5181784"/>
            <a:chOff x="1037752" y="1375413"/>
            <a:chExt cx="6701194" cy="5374231"/>
          </a:xfrm>
        </p:grpSpPr>
        <p:pic>
          <p:nvPicPr>
            <p:cNvPr id="2066" name="Picture 18" descr="Grinnell Glacier from Mount Gould - 200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2730" r="1918" b="10312"/>
            <a:stretch/>
          </p:blipFill>
          <p:spPr bwMode="auto">
            <a:xfrm>
              <a:off x="1037752" y="1375413"/>
              <a:ext cx="6701194" cy="537423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460413" y="1385907"/>
              <a:ext cx="1248914" cy="646331"/>
            </a:xfrm>
            <a:prstGeom prst="rect">
              <a:avLst/>
            </a:prstGeom>
            <a:noFill/>
          </p:spPr>
          <p:txBody>
            <a:bodyPr wrap="square" rtlCol="0">
              <a:spAutoFit/>
            </a:bodyPr>
            <a:lstStyle/>
            <a:p>
              <a:r>
                <a:rPr lang="en-US" sz="3600" dirty="0" smtClean="0">
                  <a:solidFill>
                    <a:srgbClr val="C00000"/>
                  </a:solidFill>
                </a:rPr>
                <a:t>2009</a:t>
              </a:r>
              <a:endParaRPr lang="en-US" sz="2800" dirty="0">
                <a:solidFill>
                  <a:srgbClr val="C00000"/>
                </a:solidFill>
              </a:endParaRPr>
            </a:p>
          </p:txBody>
        </p:sp>
        <p:sp>
          <p:nvSpPr>
            <p:cNvPr id="21" name="TextBox 20"/>
            <p:cNvSpPr txBox="1"/>
            <p:nvPr/>
          </p:nvSpPr>
          <p:spPr>
            <a:xfrm>
              <a:off x="1037752" y="6479242"/>
              <a:ext cx="2756863" cy="270402"/>
            </a:xfrm>
            <a:prstGeom prst="rect">
              <a:avLst/>
            </a:prstGeom>
            <a:noFill/>
          </p:spPr>
          <p:txBody>
            <a:bodyPr wrap="square" rtlCol="0">
              <a:spAutoFit/>
            </a:bodyPr>
            <a:lstStyle/>
            <a:p>
              <a:r>
                <a:rPr lang="en-US" sz="1200" b="1" dirty="0" smtClean="0">
                  <a:solidFill>
                    <a:schemeClr val="bg1"/>
                  </a:solidFill>
                </a:rPr>
                <a:t>Image Credit: USGS</a:t>
              </a:r>
              <a:endParaRPr lang="en-US" sz="1200" b="1" dirty="0">
                <a:solidFill>
                  <a:schemeClr val="bg1"/>
                </a:solidFill>
              </a:endParaRPr>
            </a:p>
          </p:txBody>
        </p:sp>
      </p:grpSp>
      <p:grpSp>
        <p:nvGrpSpPr>
          <p:cNvPr id="6" name="Group 5"/>
          <p:cNvGrpSpPr/>
          <p:nvPr/>
        </p:nvGrpSpPr>
        <p:grpSpPr>
          <a:xfrm>
            <a:off x="762001" y="1344980"/>
            <a:ext cx="7028462" cy="5191663"/>
            <a:chOff x="450193" y="1570366"/>
            <a:chExt cx="6640385" cy="5547996"/>
          </a:xfrm>
          <a:solidFill>
            <a:srgbClr val="000000">
              <a:alpha val="0"/>
            </a:srgbClr>
          </a:solidFill>
        </p:grpSpPr>
        <p:pic>
          <p:nvPicPr>
            <p:cNvPr id="2068" name="Picture 20" descr="Grinnell Glacier from Mount Gould - 201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4800" r="1408" b="4789"/>
            <a:stretch/>
          </p:blipFill>
          <p:spPr bwMode="auto">
            <a:xfrm>
              <a:off x="450193" y="1570366"/>
              <a:ext cx="6640385" cy="5547996"/>
            </a:xfrm>
            <a:prstGeom prst="rect">
              <a:avLst/>
            </a:prstGeom>
            <a:grpFill/>
            <a:extLst/>
          </p:spPr>
        </p:pic>
        <p:sp>
          <p:nvSpPr>
            <p:cNvPr id="24" name="TextBox 23"/>
            <p:cNvSpPr txBox="1"/>
            <p:nvPr/>
          </p:nvSpPr>
          <p:spPr>
            <a:xfrm>
              <a:off x="483667" y="6778388"/>
              <a:ext cx="2832094" cy="276999"/>
            </a:xfrm>
            <a:prstGeom prst="rect">
              <a:avLst/>
            </a:prstGeom>
            <a:grpFill/>
          </p:spPr>
          <p:txBody>
            <a:bodyPr wrap="square" rtlCol="0">
              <a:spAutoFit/>
            </a:bodyPr>
            <a:lstStyle/>
            <a:p>
              <a:r>
                <a:rPr lang="en-US" sz="1200" dirty="0" smtClean="0">
                  <a:solidFill>
                    <a:schemeClr val="bg1"/>
                  </a:solidFill>
                </a:rPr>
                <a:t>Image Credit: USGS</a:t>
              </a:r>
              <a:endParaRPr lang="en-US" sz="1200" dirty="0">
                <a:solidFill>
                  <a:schemeClr val="bg1"/>
                </a:solidFill>
              </a:endParaRPr>
            </a:p>
          </p:txBody>
        </p:sp>
        <p:sp>
          <p:nvSpPr>
            <p:cNvPr id="27" name="TextBox 26"/>
            <p:cNvSpPr txBox="1"/>
            <p:nvPr/>
          </p:nvSpPr>
          <p:spPr>
            <a:xfrm>
              <a:off x="5807583" y="1577189"/>
              <a:ext cx="1282995" cy="723582"/>
            </a:xfrm>
            <a:prstGeom prst="rect">
              <a:avLst/>
            </a:prstGeom>
            <a:grpFill/>
          </p:spPr>
          <p:txBody>
            <a:bodyPr wrap="square" rtlCol="0">
              <a:spAutoFit/>
            </a:bodyPr>
            <a:lstStyle/>
            <a:p>
              <a:r>
                <a:rPr lang="en-US" sz="3800" dirty="0" smtClean="0">
                  <a:solidFill>
                    <a:srgbClr val="C00000"/>
                  </a:solidFill>
                </a:rPr>
                <a:t>2013</a:t>
              </a:r>
              <a:endParaRPr lang="en-US" sz="3800" dirty="0">
                <a:solidFill>
                  <a:srgbClr val="C00000"/>
                </a:solidFill>
              </a:endParaRPr>
            </a:p>
          </p:txBody>
        </p:sp>
      </p:grpSp>
    </p:spTree>
    <p:extLst>
      <p:ext uri="{BB962C8B-B14F-4D97-AF65-F5344CB8AC3E}">
        <p14:creationId xmlns:p14="http://schemas.microsoft.com/office/powerpoint/2010/main" val="236694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2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6500"/>
                            </p:stCondLst>
                            <p:childTnLst>
                              <p:par>
                                <p:cTn id="13" presetID="10" presetClass="entr" presetSubtype="0" fill="hold" nodeType="after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par>
                                <p:cTn id="16" presetID="10" presetClass="exit" presetSubtype="0" fill="hold" nodeType="withEffect">
                                  <p:stCondLst>
                                    <p:cond delay="2500"/>
                                  </p:stCondLst>
                                  <p:childTnLst>
                                    <p:animEffect transition="out" filter="fade">
                                      <p:cBhvr>
                                        <p:cTn id="17" dur="2000"/>
                                        <p:tgtEl>
                                          <p:spTgt spid="4"/>
                                        </p:tgtEl>
                                      </p:cBhvr>
                                    </p:animEffect>
                                    <p:set>
                                      <p:cBhvr>
                                        <p:cTn id="18" dur="1" fill="hold">
                                          <p:stCondLst>
                                            <p:cond delay="1999"/>
                                          </p:stCondLst>
                                        </p:cTn>
                                        <p:tgtEl>
                                          <p:spTgt spid="4"/>
                                        </p:tgtEl>
                                        <p:attrNameLst>
                                          <p:attrName>style.visibility</p:attrName>
                                        </p:attrNameLst>
                                      </p:cBhvr>
                                      <p:to>
                                        <p:strVal val="hidden"/>
                                      </p:to>
                                    </p:set>
                                  </p:childTnLst>
                                </p:cTn>
                              </p:par>
                            </p:childTnLst>
                          </p:cTn>
                        </p:par>
                        <p:par>
                          <p:cTn id="19" fill="hold">
                            <p:stCondLst>
                              <p:cond delay="11000"/>
                            </p:stCondLst>
                            <p:childTnLst>
                              <p:par>
                                <p:cTn id="20" presetID="10" presetClass="entr" presetSubtype="0" fill="hold" nodeType="afterEffect">
                                  <p:stCondLst>
                                    <p:cond delay="2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par>
                                <p:cTn id="23" presetID="10" presetClass="exit" presetSubtype="0" fill="hold" nodeType="withEffect">
                                  <p:stCondLst>
                                    <p:cond delay="2500"/>
                                  </p:stCondLst>
                                  <p:childTnLst>
                                    <p:animEffect transition="out" filter="fade">
                                      <p:cBhvr>
                                        <p:cTn id="24" dur="2000"/>
                                        <p:tgtEl>
                                          <p:spTgt spid="3"/>
                                        </p:tgtEl>
                                      </p:cBhvr>
                                    </p:animEffect>
                                    <p:set>
                                      <p:cBhvr>
                                        <p:cTn id="25" dur="1" fill="hold">
                                          <p:stCondLst>
                                            <p:cond delay="1999"/>
                                          </p:stCondLst>
                                        </p:cTn>
                                        <p:tgtEl>
                                          <p:spTgt spid="3"/>
                                        </p:tgtEl>
                                        <p:attrNameLst>
                                          <p:attrName>style.visibility</p:attrName>
                                        </p:attrNameLst>
                                      </p:cBhvr>
                                      <p:to>
                                        <p:strVal val="hidden"/>
                                      </p:to>
                                    </p:set>
                                  </p:childTnLst>
                                </p:cTn>
                              </p:par>
                            </p:childTnLst>
                          </p:cTn>
                        </p:par>
                        <p:par>
                          <p:cTn id="26" fill="hold">
                            <p:stCondLst>
                              <p:cond delay="15500"/>
                            </p:stCondLst>
                            <p:childTnLst>
                              <p:par>
                                <p:cTn id="27" presetID="10" presetClass="entr" presetSubtype="0" fill="hold" nodeType="afterEffect">
                                  <p:stCondLst>
                                    <p:cond delay="2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childTnLst>
                                </p:cTn>
                              </p:par>
                              <p:par>
                                <p:cTn id="30" presetID="10" presetClass="exit" presetSubtype="0" fill="hold" nodeType="withEffect">
                                  <p:stCondLst>
                                    <p:cond delay="2500"/>
                                  </p:stCondLst>
                                  <p:childTnLst>
                                    <p:animEffect transition="out" filter="fade">
                                      <p:cBhvr>
                                        <p:cTn id="31" dur="2000"/>
                                        <p:tgtEl>
                                          <p:spTgt spid="9"/>
                                        </p:tgtEl>
                                      </p:cBhvr>
                                    </p:animEffect>
                                    <p:set>
                                      <p:cBhvr>
                                        <p:cTn id="3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srcRect l="23082"/>
          <a:stretch/>
        </p:blipFill>
        <p:spPr>
          <a:xfrm>
            <a:off x="0" y="910587"/>
            <a:ext cx="4430747" cy="5760311"/>
          </a:xfrm>
          <a:prstGeom prst="rect">
            <a:avLst/>
          </a:prstGeom>
        </p:spPr>
      </p:pic>
      <p:sp>
        <p:nvSpPr>
          <p:cNvPr id="4" name="TextBox 3"/>
          <p:cNvSpPr txBox="1"/>
          <p:nvPr/>
        </p:nvSpPr>
        <p:spPr>
          <a:xfrm>
            <a:off x="3904593" y="455857"/>
            <a:ext cx="4382815" cy="707886"/>
          </a:xfrm>
          <a:prstGeom prst="rect">
            <a:avLst/>
          </a:prstGeom>
          <a:noFill/>
        </p:spPr>
        <p:txBody>
          <a:bodyPr wrap="square" rtlCol="0">
            <a:spAutoFit/>
          </a:bodyPr>
          <a:lstStyle/>
          <a:p>
            <a:pPr algn="ctr"/>
            <a:r>
              <a:rPr lang="en-US" sz="4000" dirty="0" smtClean="0">
                <a:solidFill>
                  <a:schemeClr val="bg1"/>
                </a:solidFill>
              </a:rPr>
              <a:t>Methodology</a:t>
            </a:r>
            <a:endParaRPr lang="en-US" sz="4000" dirty="0">
              <a:solidFill>
                <a:schemeClr val="bg1"/>
              </a:solidFill>
            </a:endParaRPr>
          </a:p>
        </p:txBody>
      </p:sp>
      <p:grpSp>
        <p:nvGrpSpPr>
          <p:cNvPr id="16" name="Group 15"/>
          <p:cNvGrpSpPr/>
          <p:nvPr/>
        </p:nvGrpSpPr>
        <p:grpSpPr>
          <a:xfrm>
            <a:off x="3669071" y="1163743"/>
            <a:ext cx="8128000" cy="5418667"/>
            <a:chOff x="3669071" y="1163743"/>
            <a:chExt cx="8128000" cy="5418667"/>
          </a:xfrm>
        </p:grpSpPr>
        <p:grpSp>
          <p:nvGrpSpPr>
            <p:cNvPr id="8" name="Group 7"/>
            <p:cNvGrpSpPr/>
            <p:nvPr/>
          </p:nvGrpSpPr>
          <p:grpSpPr>
            <a:xfrm>
              <a:off x="3669071" y="1163743"/>
              <a:ext cx="8128000" cy="5418667"/>
              <a:chOff x="3669071" y="1163743"/>
              <a:chExt cx="8128000" cy="5418667"/>
            </a:xfrm>
          </p:grpSpPr>
          <p:graphicFrame>
            <p:nvGraphicFramePr>
              <p:cNvPr id="2" name="Diagram 1"/>
              <p:cNvGraphicFramePr/>
              <p:nvPr>
                <p:extLst>
                  <p:ext uri="{D42A27DB-BD31-4B8C-83A1-F6EECF244321}">
                    <p14:modId xmlns:p14="http://schemas.microsoft.com/office/powerpoint/2010/main" val="933798600"/>
                  </p:ext>
                </p:extLst>
              </p:nvPr>
            </p:nvGraphicFramePr>
            <p:xfrm>
              <a:off x="3669071" y="116374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8126360" y="1696065"/>
                <a:ext cx="3554361" cy="584775"/>
              </a:xfrm>
              <a:prstGeom prst="rect">
                <a:avLst/>
              </a:prstGeom>
              <a:noFill/>
            </p:spPr>
            <p:txBody>
              <a:bodyPr wrap="square" rtlCol="0">
                <a:spAutoFit/>
              </a:bodyPr>
              <a:lstStyle/>
              <a:p>
                <a:pPr algn="r"/>
                <a:r>
                  <a:rPr lang="en-US" sz="3200" b="1" dirty="0" smtClean="0">
                    <a:solidFill>
                      <a:schemeClr val="bg1"/>
                    </a:solidFill>
                  </a:rPr>
                  <a:t>Data Acquisition</a:t>
                </a:r>
                <a:endParaRPr lang="en-US" sz="3200" b="1" dirty="0">
                  <a:solidFill>
                    <a:schemeClr val="bg1"/>
                  </a:solidFill>
                </a:endParaRPr>
              </a:p>
            </p:txBody>
          </p:sp>
          <p:sp>
            <p:nvSpPr>
              <p:cNvPr id="5" name="TextBox 4"/>
              <p:cNvSpPr txBox="1"/>
              <p:nvPr/>
            </p:nvSpPr>
            <p:spPr>
              <a:xfrm>
                <a:off x="8111611" y="2959230"/>
                <a:ext cx="3554361" cy="584775"/>
              </a:xfrm>
              <a:prstGeom prst="rect">
                <a:avLst/>
              </a:prstGeom>
              <a:noFill/>
            </p:spPr>
            <p:txBody>
              <a:bodyPr wrap="square" rtlCol="0">
                <a:spAutoFit/>
              </a:bodyPr>
              <a:lstStyle/>
              <a:p>
                <a:pPr algn="r"/>
                <a:r>
                  <a:rPr lang="en-US" sz="3200" b="1" dirty="0" smtClean="0">
                    <a:solidFill>
                      <a:schemeClr val="bg1"/>
                    </a:solidFill>
                  </a:rPr>
                  <a:t>Data Processing</a:t>
                </a:r>
                <a:endParaRPr lang="en-US" sz="3200" b="1" dirty="0">
                  <a:solidFill>
                    <a:schemeClr val="bg1"/>
                  </a:solidFill>
                </a:endParaRPr>
              </a:p>
            </p:txBody>
          </p:sp>
          <p:sp>
            <p:nvSpPr>
              <p:cNvPr id="6" name="TextBox 5"/>
              <p:cNvSpPr txBox="1"/>
              <p:nvPr/>
            </p:nvSpPr>
            <p:spPr>
              <a:xfrm>
                <a:off x="8406571" y="4208964"/>
                <a:ext cx="3244653" cy="584775"/>
              </a:xfrm>
              <a:prstGeom prst="rect">
                <a:avLst/>
              </a:prstGeom>
              <a:noFill/>
            </p:spPr>
            <p:txBody>
              <a:bodyPr wrap="square" rtlCol="0">
                <a:spAutoFit/>
              </a:bodyPr>
              <a:lstStyle/>
              <a:p>
                <a:pPr algn="r"/>
                <a:r>
                  <a:rPr lang="en-US" sz="3200" b="1" dirty="0" smtClean="0">
                    <a:solidFill>
                      <a:schemeClr val="bg1"/>
                    </a:solidFill>
                  </a:rPr>
                  <a:t>Modeling</a:t>
                </a:r>
                <a:endParaRPr lang="en-US" sz="3200" b="1" dirty="0">
                  <a:solidFill>
                    <a:schemeClr val="bg1"/>
                  </a:solidFill>
                </a:endParaRPr>
              </a:p>
            </p:txBody>
          </p:sp>
          <p:sp>
            <p:nvSpPr>
              <p:cNvPr id="7" name="TextBox 6"/>
              <p:cNvSpPr txBox="1"/>
              <p:nvPr/>
            </p:nvSpPr>
            <p:spPr>
              <a:xfrm>
                <a:off x="8111611" y="5430759"/>
                <a:ext cx="3554361" cy="584775"/>
              </a:xfrm>
              <a:prstGeom prst="rect">
                <a:avLst/>
              </a:prstGeom>
              <a:noFill/>
            </p:spPr>
            <p:txBody>
              <a:bodyPr wrap="square" rtlCol="0">
                <a:spAutoFit/>
              </a:bodyPr>
              <a:lstStyle/>
              <a:p>
                <a:pPr algn="r"/>
                <a:r>
                  <a:rPr lang="en-US" sz="3200" b="1" dirty="0" smtClean="0">
                    <a:solidFill>
                      <a:schemeClr val="bg1"/>
                    </a:solidFill>
                  </a:rPr>
                  <a:t>Results</a:t>
                </a:r>
                <a:endParaRPr lang="en-US" sz="3200" b="1" dirty="0">
                  <a:solidFill>
                    <a:schemeClr val="bg1"/>
                  </a:solidFill>
                </a:endParaRPr>
              </a:p>
            </p:txBody>
          </p:sp>
        </p:grpSp>
        <p:pic>
          <p:nvPicPr>
            <p:cNvPr id="12" name="Picture 11"/>
            <p:cNvPicPr>
              <a:picLocks noChangeAspect="1"/>
            </p:cNvPicPr>
            <p:nvPr/>
          </p:nvPicPr>
          <p:blipFill rotWithShape="1">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l="6057" r="5341" b="13978"/>
            <a:stretch/>
          </p:blipFill>
          <p:spPr>
            <a:xfrm>
              <a:off x="3800813" y="1564379"/>
              <a:ext cx="889859" cy="863941"/>
            </a:xfrm>
            <a:prstGeom prst="rect">
              <a:avLst/>
            </a:prstGeom>
            <a:noFill/>
          </p:spPr>
        </p:pic>
        <p:pic>
          <p:nvPicPr>
            <p:cNvPr id="13" name="Picture 12"/>
            <p:cNvPicPr>
              <a:picLocks noChangeAspect="1"/>
            </p:cNvPicPr>
            <p:nvPr/>
          </p:nvPicPr>
          <p:blipFill rotWithShape="1">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l="7133" t="1721" r="7061" b="17850"/>
            <a:stretch/>
          </p:blipFill>
          <p:spPr>
            <a:xfrm>
              <a:off x="4264253" y="2837811"/>
              <a:ext cx="890321" cy="834537"/>
            </a:xfrm>
            <a:prstGeom prst="rect">
              <a:avLst/>
            </a:prstGeom>
          </p:spPr>
        </p:pic>
        <p:pic>
          <p:nvPicPr>
            <p:cNvPr id="14" name="Picture 13"/>
            <p:cNvPicPr>
              <a:picLocks noChangeAspect="1"/>
            </p:cNvPicPr>
            <p:nvPr/>
          </p:nvPicPr>
          <p:blipFill rotWithShape="1">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l="28638" t="24732" r="28781" b="38710"/>
            <a:stretch/>
          </p:blipFill>
          <p:spPr>
            <a:xfrm>
              <a:off x="4386503" y="4194216"/>
              <a:ext cx="766916" cy="658463"/>
            </a:xfrm>
            <a:prstGeom prst="rect">
              <a:avLst/>
            </a:prstGeom>
          </p:spPr>
        </p:pic>
        <p:pic>
          <p:nvPicPr>
            <p:cNvPr id="15" name="Picture 14"/>
            <p:cNvPicPr>
              <a:picLocks noChangeAspect="1"/>
            </p:cNvPicPr>
            <p:nvPr/>
          </p:nvPicPr>
          <p:blipFill rotWithShape="1">
            <a:blip r:embed="rId12" cstate="print">
              <a:duotone>
                <a:schemeClr val="accent4">
                  <a:shade val="45000"/>
                  <a:satMod val="135000"/>
                </a:schemeClr>
                <a:prstClr val="white"/>
              </a:duotone>
              <a:extLst>
                <a:ext uri="{28A0092B-C50C-407E-A947-70E740481C1C}">
                  <a14:useLocalDpi xmlns:a14="http://schemas.microsoft.com/office/drawing/2010/main" val="0"/>
                </a:ext>
              </a:extLst>
            </a:blip>
            <a:srcRect l="6272" t="16129" r="6846" b="21291"/>
            <a:stretch/>
          </p:blipFill>
          <p:spPr>
            <a:xfrm>
              <a:off x="3800813" y="5386515"/>
              <a:ext cx="983981" cy="708758"/>
            </a:xfrm>
            <a:prstGeom prst="rect">
              <a:avLst/>
            </a:prstGeom>
          </p:spPr>
        </p:pic>
      </p:grpSp>
      <p:sp>
        <p:nvSpPr>
          <p:cNvPr id="18" name="Text Placeholder 3"/>
          <p:cNvSpPr>
            <a:spLocks noGrp="1"/>
          </p:cNvSpPr>
          <p:nvPr>
            <p:ph type="body" sz="quarter" idx="13"/>
          </p:nvPr>
        </p:nvSpPr>
        <p:spPr>
          <a:xfrm>
            <a:off x="0" y="6469547"/>
            <a:ext cx="4264253" cy="366019"/>
          </a:xfrm>
        </p:spPr>
        <p:txBody>
          <a:bodyPr>
            <a:noAutofit/>
          </a:bodyPr>
          <a:lstStyle/>
          <a:p>
            <a:pPr algn="l"/>
            <a:r>
              <a:rPr lang="en-US" dirty="0" smtClean="0"/>
              <a:t>Image Credit: The Noun Project &amp; Popular Mechanics</a:t>
            </a:r>
            <a:endParaRPr lang="en-US" dirty="0">
              <a:solidFill>
                <a:schemeClr val="bg1"/>
              </a:solidFill>
            </a:endParaRPr>
          </a:p>
        </p:txBody>
      </p:sp>
    </p:spTree>
    <p:extLst>
      <p:ext uri="{BB962C8B-B14F-4D97-AF65-F5344CB8AC3E}">
        <p14:creationId xmlns:p14="http://schemas.microsoft.com/office/powerpoint/2010/main" val="289904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2"/>
          <p:cNvSpPr txBox="1">
            <a:spLocks/>
          </p:cNvSpPr>
          <p:nvPr/>
        </p:nvSpPr>
        <p:spPr>
          <a:xfrm>
            <a:off x="3374858" y="504825"/>
            <a:ext cx="544228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Earth Observations</a:t>
            </a:r>
            <a:endParaRPr lang="en-US" sz="4000" dirty="0">
              <a:solidFill>
                <a:schemeClr val="bg1"/>
              </a:solidFill>
              <a:latin typeface="Century Gothic" panose="020B0502020202020204" pitchFamily="34" charset="0"/>
            </a:endParaRPr>
          </a:p>
        </p:txBody>
      </p:sp>
      <p:grpSp>
        <p:nvGrpSpPr>
          <p:cNvPr id="13" name="Group 12"/>
          <p:cNvGrpSpPr/>
          <p:nvPr/>
        </p:nvGrpSpPr>
        <p:grpSpPr>
          <a:xfrm>
            <a:off x="7084126" y="2324302"/>
            <a:ext cx="3881110" cy="2153982"/>
            <a:chOff x="291602" y="1502878"/>
            <a:chExt cx="3881110" cy="2153982"/>
          </a:xfrm>
        </p:grpSpPr>
        <p:pic>
          <p:nvPicPr>
            <p:cNvPr id="7" name="Shape 204"/>
            <p:cNvPicPr preferRelativeResize="0"/>
            <p:nvPr/>
          </p:nvPicPr>
          <p:blipFill>
            <a:blip r:embed="rId4" cstate="print">
              <a:alphaModFix/>
            </a:blip>
            <a:stretch>
              <a:fillRect/>
            </a:stretch>
          </p:blipFill>
          <p:spPr>
            <a:xfrm>
              <a:off x="291602" y="1502878"/>
              <a:ext cx="2250563" cy="2153982"/>
            </a:xfrm>
            <a:prstGeom prst="rect">
              <a:avLst/>
            </a:prstGeom>
            <a:noFill/>
            <a:ln>
              <a:noFill/>
            </a:ln>
          </p:spPr>
        </p:pic>
        <p:sp>
          <p:nvSpPr>
            <p:cNvPr id="8" name="TextBox 7"/>
            <p:cNvSpPr txBox="1"/>
            <p:nvPr/>
          </p:nvSpPr>
          <p:spPr>
            <a:xfrm>
              <a:off x="2099743" y="2333421"/>
              <a:ext cx="2072969" cy="1323439"/>
            </a:xfrm>
            <a:prstGeom prst="rect">
              <a:avLst/>
            </a:prstGeom>
            <a:noFill/>
          </p:spPr>
          <p:txBody>
            <a:bodyPr wrap="square" rtlCol="0">
              <a:spAutoFit/>
            </a:bodyPr>
            <a:lstStyle/>
            <a:p>
              <a:pPr lvl="0">
                <a:spcBef>
                  <a:spcPts val="0"/>
                </a:spcBef>
                <a:buNone/>
              </a:pPr>
              <a:r>
                <a:rPr lang="en-US" sz="2000" dirty="0">
                  <a:solidFill>
                    <a:schemeClr val="bg1"/>
                  </a:solidFill>
                  <a:latin typeface="Century Gothic" panose="020B0502020202020204" pitchFamily="34" charset="0"/>
                </a:rPr>
                <a:t>Landsat 8 Operational Land Imager (OLI)</a:t>
              </a:r>
            </a:p>
          </p:txBody>
        </p:sp>
      </p:grpSp>
      <p:grpSp>
        <p:nvGrpSpPr>
          <p:cNvPr id="16" name="Group 15"/>
          <p:cNvGrpSpPr/>
          <p:nvPr/>
        </p:nvGrpSpPr>
        <p:grpSpPr>
          <a:xfrm>
            <a:off x="1972540" y="2092995"/>
            <a:ext cx="4123460" cy="2616597"/>
            <a:chOff x="7899400" y="3942054"/>
            <a:chExt cx="4123460" cy="2616597"/>
          </a:xfrm>
        </p:grpSpPr>
        <p:pic>
          <p:nvPicPr>
            <p:cNvPr id="9" name="Shape 206"/>
            <p:cNvPicPr preferRelativeResize="0"/>
            <p:nvPr/>
          </p:nvPicPr>
          <p:blipFill>
            <a:blip r:embed="rId5" cstate="print">
              <a:alphaModFix/>
            </a:blip>
            <a:stretch>
              <a:fillRect/>
            </a:stretch>
          </p:blipFill>
          <p:spPr>
            <a:xfrm>
              <a:off x="7899400" y="3942054"/>
              <a:ext cx="2346643" cy="2616597"/>
            </a:xfrm>
            <a:prstGeom prst="rect">
              <a:avLst/>
            </a:prstGeom>
            <a:noFill/>
            <a:ln>
              <a:noFill/>
            </a:ln>
          </p:spPr>
        </p:pic>
        <p:sp>
          <p:nvSpPr>
            <p:cNvPr id="10" name="TextBox 9"/>
            <p:cNvSpPr txBox="1"/>
            <p:nvPr/>
          </p:nvSpPr>
          <p:spPr>
            <a:xfrm>
              <a:off x="9465190" y="4246977"/>
              <a:ext cx="2557670" cy="1015663"/>
            </a:xfrm>
            <a:prstGeom prst="rect">
              <a:avLst/>
            </a:prstGeom>
            <a:noFill/>
          </p:spPr>
          <p:txBody>
            <a:bodyPr wrap="square" rtlCol="0">
              <a:spAutoFit/>
            </a:bodyPr>
            <a:lstStyle/>
            <a:p>
              <a:pPr lvl="0">
                <a:spcBef>
                  <a:spcPts val="0"/>
                </a:spcBef>
                <a:buNone/>
              </a:pPr>
              <a:r>
                <a:rPr lang="en-US" sz="2000" dirty="0">
                  <a:solidFill>
                    <a:schemeClr val="bg1"/>
                  </a:solidFill>
                  <a:latin typeface="Century Gothic" panose="020B0502020202020204" pitchFamily="34" charset="0"/>
                </a:rPr>
                <a:t>Landsat 5 Thematic Mapper (TM) </a:t>
              </a:r>
            </a:p>
          </p:txBody>
        </p:sp>
      </p:grpSp>
      <p:sp>
        <p:nvSpPr>
          <p:cNvPr id="19" name="TextBox 18"/>
          <p:cNvSpPr txBox="1"/>
          <p:nvPr/>
        </p:nvSpPr>
        <p:spPr>
          <a:xfrm>
            <a:off x="0" y="6463741"/>
            <a:ext cx="5212297" cy="276999"/>
          </a:xfrm>
          <a:prstGeom prst="rect">
            <a:avLst/>
          </a:prstGeom>
          <a:noFill/>
        </p:spPr>
        <p:txBody>
          <a:bodyPr wrap="square" rtlCol="0">
            <a:spAutoFit/>
          </a:bodyPr>
          <a:lstStyle/>
          <a:p>
            <a:r>
              <a:rPr lang="en-US" sz="1200" dirty="0" smtClean="0">
                <a:solidFill>
                  <a:schemeClr val="bg1"/>
                </a:solidFill>
              </a:rPr>
              <a:t>Image Credit: El Pensive De </a:t>
            </a:r>
            <a:r>
              <a:rPr lang="en-US" sz="1200" dirty="0" err="1" smtClean="0">
                <a:solidFill>
                  <a:schemeClr val="bg1"/>
                </a:solidFill>
              </a:rPr>
              <a:t>Dinorider</a:t>
            </a:r>
            <a:endParaRPr lang="en-US" sz="1200" dirty="0">
              <a:solidFill>
                <a:schemeClr val="bg1"/>
              </a:solidFill>
            </a:endParaRPr>
          </a:p>
        </p:txBody>
      </p:sp>
      <p:grpSp>
        <p:nvGrpSpPr>
          <p:cNvPr id="2" name="Group 1"/>
          <p:cNvGrpSpPr/>
          <p:nvPr/>
        </p:nvGrpSpPr>
        <p:grpSpPr>
          <a:xfrm>
            <a:off x="11259936" y="5886450"/>
            <a:ext cx="760953" cy="741524"/>
            <a:chOff x="10965236" y="5599274"/>
            <a:chExt cx="1055653" cy="1028700"/>
          </a:xfrm>
        </p:grpSpPr>
        <p:sp>
          <p:nvSpPr>
            <p:cNvPr id="44" name="Flowchart: Connector 43"/>
            <p:cNvSpPr/>
            <p:nvPr/>
          </p:nvSpPr>
          <p:spPr>
            <a:xfrm>
              <a:off x="10965236" y="5599274"/>
              <a:ext cx="1055653" cy="10287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rotWithShape="1">
            <a:blip r:embed="rId6" cstate="print">
              <a:clrChange>
                <a:clrFrom>
                  <a:srgbClr val="000000">
                    <a:alpha val="0"/>
                  </a:srgbClr>
                </a:clrFrom>
                <a:clrTo>
                  <a:srgbClr val="000000">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6057" r="5341" b="13978"/>
            <a:stretch/>
          </p:blipFill>
          <p:spPr>
            <a:xfrm>
              <a:off x="11168418" y="5800100"/>
              <a:ext cx="661673" cy="642401"/>
            </a:xfrm>
            <a:prstGeom prst="rect">
              <a:avLst/>
            </a:prstGeom>
            <a:solidFill>
              <a:schemeClr val="bg1"/>
            </a:solidFill>
          </p:spPr>
        </p:pic>
      </p:grpSp>
    </p:spTree>
    <p:extLst>
      <p:ext uri="{BB962C8B-B14F-4D97-AF65-F5344CB8AC3E}">
        <p14:creationId xmlns:p14="http://schemas.microsoft.com/office/powerpoint/2010/main" val="197486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srcRect l="33277" r="950"/>
          <a:stretch/>
        </p:blipFill>
        <p:spPr>
          <a:xfrm>
            <a:off x="0" y="1228724"/>
            <a:ext cx="6927445" cy="5519548"/>
          </a:xfrm>
          <a:prstGeom prst="rect">
            <a:avLst/>
          </a:prstGeom>
        </p:spPr>
      </p:pic>
      <p:sp>
        <p:nvSpPr>
          <p:cNvPr id="3" name="Text Placeholder 2"/>
          <p:cNvSpPr>
            <a:spLocks noGrp="1"/>
          </p:cNvSpPr>
          <p:nvPr>
            <p:ph type="body" sz="quarter" idx="11"/>
          </p:nvPr>
        </p:nvSpPr>
        <p:spPr>
          <a:xfrm>
            <a:off x="7069540" y="1681626"/>
            <a:ext cx="4470188" cy="4529963"/>
          </a:xfrm>
          <a:prstGeom prst="rect">
            <a:avLst/>
          </a:prstGeom>
        </p:spPr>
        <p:txBody>
          <a:bodyPr>
            <a:normAutofit/>
          </a:bodyPr>
          <a:lstStyle/>
          <a:p>
            <a:pPr marL="34290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rPr>
              <a:t>The National Agriculture Imagery Program (NAIP) from the United States Department of Agriculture (USDA) </a:t>
            </a:r>
          </a:p>
          <a:p>
            <a:pPr>
              <a:spcBef>
                <a:spcPts val="200"/>
              </a:spcBef>
              <a:buClr>
                <a:srgbClr val="73A9DB"/>
              </a:buClr>
            </a:pPr>
            <a:endParaRPr lang="en-US" sz="24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rPr>
              <a:t>National Park Service shapefiles</a:t>
            </a:r>
          </a:p>
          <a:p>
            <a:pPr marL="1028700" lvl="1" indent="-342900">
              <a:spcBef>
                <a:spcPts val="200"/>
              </a:spcBef>
              <a:buClr>
                <a:srgbClr val="73A9DB"/>
              </a:buClr>
              <a:buFont typeface="Webdings" panose="05030102010509060703" pitchFamily="18" charset="2"/>
              <a:buChar char="4"/>
            </a:pPr>
            <a:r>
              <a:rPr lang="en-US" sz="2200" dirty="0" smtClean="0">
                <a:solidFill>
                  <a:schemeClr val="bg2">
                    <a:lumMod val="50000"/>
                  </a:schemeClr>
                </a:solidFill>
              </a:rPr>
              <a:t>Glaciers</a:t>
            </a:r>
          </a:p>
          <a:p>
            <a:pPr marL="1028700" lvl="1"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Rivers</a:t>
            </a:r>
          </a:p>
          <a:p>
            <a:pPr marL="1028700" lvl="1"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Lakes</a:t>
            </a:r>
          </a:p>
          <a:p>
            <a:pPr>
              <a:spcBef>
                <a:spcPts val="200"/>
              </a:spcBef>
              <a:buClr>
                <a:srgbClr val="73A9DB"/>
              </a:buClr>
            </a:pPr>
            <a:endParaRPr lang="en-US" sz="2400" dirty="0" smtClean="0">
              <a:solidFill>
                <a:schemeClr val="bg2">
                  <a:lumMod val="50000"/>
                </a:schemeClr>
              </a:solidFill>
            </a:endParaRPr>
          </a:p>
        </p:txBody>
      </p:sp>
      <p:sp>
        <p:nvSpPr>
          <p:cNvPr id="4" name="Text Placeholder 3"/>
          <p:cNvSpPr>
            <a:spLocks noGrp="1"/>
          </p:cNvSpPr>
          <p:nvPr>
            <p:ph type="body" sz="quarter" idx="13"/>
          </p:nvPr>
        </p:nvSpPr>
        <p:spPr>
          <a:xfrm>
            <a:off x="-1003785" y="6488438"/>
            <a:ext cx="2625213" cy="369562"/>
          </a:xfrm>
        </p:spPr>
        <p:txBody>
          <a:bodyPr>
            <a:noAutofit/>
          </a:bodyPr>
          <a:lstStyle/>
          <a:p>
            <a:r>
              <a:rPr lang="en-US" dirty="0" smtClean="0">
                <a:solidFill>
                  <a:schemeClr val="bg1"/>
                </a:solidFill>
              </a:rPr>
              <a:t>Image Credit: NAIP</a:t>
            </a:r>
            <a:endParaRPr lang="en-US" dirty="0">
              <a:solidFill>
                <a:schemeClr val="bg1"/>
              </a:solidFill>
            </a:endParaRPr>
          </a:p>
        </p:txBody>
      </p:sp>
      <p:sp>
        <p:nvSpPr>
          <p:cNvPr id="9" name="TextBox 8"/>
          <p:cNvSpPr txBox="1"/>
          <p:nvPr/>
        </p:nvSpPr>
        <p:spPr>
          <a:xfrm>
            <a:off x="3344368" y="455857"/>
            <a:ext cx="5503265" cy="707886"/>
          </a:xfrm>
          <a:prstGeom prst="rect">
            <a:avLst/>
          </a:prstGeom>
          <a:noFill/>
        </p:spPr>
        <p:txBody>
          <a:bodyPr wrap="square" rtlCol="0">
            <a:spAutoFit/>
          </a:bodyPr>
          <a:lstStyle/>
          <a:p>
            <a:pPr algn="ctr"/>
            <a:r>
              <a:rPr lang="en-US" sz="4000" dirty="0" smtClean="0">
                <a:solidFill>
                  <a:schemeClr val="bg1"/>
                </a:solidFill>
              </a:rPr>
              <a:t>Ancillary Datasets</a:t>
            </a:r>
            <a:endParaRPr lang="en-US" sz="4000" dirty="0">
              <a:solidFill>
                <a:schemeClr val="bg1"/>
              </a:solidFill>
            </a:endParaRPr>
          </a:p>
        </p:txBody>
      </p:sp>
      <p:grpSp>
        <p:nvGrpSpPr>
          <p:cNvPr id="26" name="Group 25"/>
          <p:cNvGrpSpPr/>
          <p:nvPr/>
        </p:nvGrpSpPr>
        <p:grpSpPr>
          <a:xfrm>
            <a:off x="11259936" y="5886450"/>
            <a:ext cx="760953" cy="741524"/>
            <a:chOff x="10965236" y="5599274"/>
            <a:chExt cx="1055653" cy="1028700"/>
          </a:xfrm>
        </p:grpSpPr>
        <p:sp>
          <p:nvSpPr>
            <p:cNvPr id="27" name="Flowchart: Connector 26"/>
            <p:cNvSpPr/>
            <p:nvPr/>
          </p:nvSpPr>
          <p:spPr>
            <a:xfrm>
              <a:off x="10965236" y="5599274"/>
              <a:ext cx="1055653" cy="10287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4" cstate="print">
              <a:clrChange>
                <a:clrFrom>
                  <a:srgbClr val="000000">
                    <a:alpha val="0"/>
                  </a:srgbClr>
                </a:clrFrom>
                <a:clrTo>
                  <a:srgbClr val="000000">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6057" r="5341" b="13978"/>
            <a:stretch/>
          </p:blipFill>
          <p:spPr>
            <a:xfrm>
              <a:off x="11168418" y="5800100"/>
              <a:ext cx="661673" cy="642401"/>
            </a:xfrm>
            <a:prstGeom prst="rect">
              <a:avLst/>
            </a:prstGeom>
            <a:solidFill>
              <a:schemeClr val="bg1"/>
            </a:solidFill>
          </p:spPr>
        </p:pic>
      </p:grpSp>
    </p:spTree>
    <p:extLst>
      <p:ext uri="{BB962C8B-B14F-4D97-AF65-F5344CB8AC3E}">
        <p14:creationId xmlns:p14="http://schemas.microsoft.com/office/powerpoint/2010/main" val="393845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14385</TotalTime>
  <Words>2523</Words>
  <Application>Microsoft Office PowerPoint</Application>
  <PresentationFormat>Widescreen</PresentationFormat>
  <Paragraphs>333</Paragraphs>
  <Slides>23</Slides>
  <Notes>23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Arial</vt:lpstr>
      <vt:lpstr>Calibri</vt:lpstr>
      <vt:lpstr>Century Gothic</vt:lpstr>
      <vt:lpstr>Questrial</vt:lpstr>
      <vt:lpstr>Times New Roman</vt:lpstr>
      <vt:lpstr>Webdings</vt:lpstr>
      <vt:lpstr>Office Theme</vt:lpstr>
      <vt:lpstr>4_Office Theme</vt:lpstr>
      <vt:lpstr>3_Office Theme</vt:lpstr>
      <vt:lpstr>6_Office Theme</vt:lpstr>
      <vt:lpstr>Utilizing NASA Earth Observations to Detect Changes in Annual Snowpack Coverage in Intermountain National Parks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Aubrey Hilte</cp:lastModifiedBy>
  <cp:revision>651</cp:revision>
  <cp:lastPrinted>2016-08-04T20:04:00Z</cp:lastPrinted>
  <dcterms:created xsi:type="dcterms:W3CDTF">2015-05-18T13:26:09Z</dcterms:created>
  <dcterms:modified xsi:type="dcterms:W3CDTF">2016-11-18T17:30:33Z</dcterms:modified>
</cp:coreProperties>
</file>