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27432000" cy="36576000"/>
  <p:notesSz cx="6858000" cy="9144000"/>
  <p:defaultTextStyle>
    <a:defPPr>
      <a:defRPr lang="en-US"/>
    </a:defPPr>
    <a:lvl1pPr marL="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1pPr>
    <a:lvl2pPr marL="153619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2pPr>
    <a:lvl3pPr marL="307238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3pPr>
    <a:lvl4pPr marL="460857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4pPr>
    <a:lvl5pPr marL="6144768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5pPr>
    <a:lvl6pPr marL="7680960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6pPr>
    <a:lvl7pPr marL="9217152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7pPr>
    <a:lvl8pPr marL="10753344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8pPr>
    <a:lvl9pPr marL="12289536" algn="l" defTabSz="3072384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365">
          <p15:clr>
            <a:srgbClr val="A4A3A4"/>
          </p15:clr>
        </p15:guide>
        <p15:guide id="2" pos="809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berle Keith" initials="AK" lastIdx="8" clrIdx="0"/>
  <p:cmAuthor id="1" name="Brumbaugh, Beth (LARC-E3)[SSAI DEVELOP]" initials="BB(D" lastIdx="1" clrIdx="1">
    <p:extLst>
      <p:ext uri="{19B8F6BF-5375-455C-9EA6-DF929625EA0E}">
        <p15:presenceInfo xmlns:p15="http://schemas.microsoft.com/office/powerpoint/2012/main" userId="S-1-5-21-330711430-3775241029-4075259233-4965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2F3"/>
    <a:srgbClr val="F2F2F2"/>
    <a:srgbClr val="000000"/>
    <a:srgbClr val="EEF5F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13" autoAdjust="0"/>
    <p:restoredTop sz="94660"/>
  </p:normalViewPr>
  <p:slideViewPr>
    <p:cSldViewPr snapToGrid="0">
      <p:cViewPr>
        <p:scale>
          <a:sx n="50" d="100"/>
          <a:sy n="50" d="100"/>
        </p:scale>
        <p:origin x="-228" y="36"/>
      </p:cViewPr>
      <p:guideLst>
        <p:guide orient="horz" pos="8365"/>
        <p:guide pos="80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5-07-03T15:00:58.759" idx="1">
    <p:pos x="4200" y="1392"/>
    <p:text>Use sentence case for the subtitle.</p:text>
  </p:cm>
  <p:cm authorId="0" dt="2015-07-03T15:01:52.669" idx="2">
    <p:pos x="15540" y="3948"/>
    <p:text>I changed this from chlorophyll a to chlorophyll-a.</p:text>
  </p:cm>
  <p:cm authorId="0" dt="2015-07-03T15:04:07.834" idx="3">
    <p:pos x="3990" y="8994"/>
    <p:text>The data acquisition box and the Stranding box are not aligned.</p:text>
  </p:cm>
  <p:cm authorId="0" dt="2015-07-03T15:05:43.062" idx="5">
    <p:pos x="16031" y="14064"/>
    <p:text>Great team photo! :)</p:text>
  </p:cm>
  <p:cm authorId="0" dt="2015-07-03T15:09:29.298" idx="8">
    <p:pos x="14172" y="600"/>
    <p:text>Overall this is a great poster!</p:text>
  </p:cm>
  <p:cm authorId="1" dt="2015-07-13T12:41:01.708" idx="1">
    <p:pos x="14172" y="696"/>
    <p:text>Seconded! :)</p:text>
    <p:extLst>
      <p:ext uri="{C676402C-5697-4E1C-873F-D02D1690AC5C}">
        <p15:threadingInfo xmlns:p15="http://schemas.microsoft.com/office/powerpoint/2012/main" timeZoneBias="240">
          <p15:parentCm authorId="0" idx="8"/>
        </p15:threadingInfo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ode Location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5350704"/>
            <a:ext cx="26060400" cy="594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baseline="0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en-US" dirty="0" smtClean="0"/>
              <a:t>DEVELOP Node Location</a:t>
            </a:r>
            <a:endParaRPr lang="en-US" dirty="0"/>
          </a:p>
        </p:txBody>
      </p:sp>
      <p:sp>
        <p:nvSpPr>
          <p:cNvPr id="10" name="Subtitle"/>
          <p:cNvSpPr>
            <a:spLocks noGrp="1"/>
          </p:cNvSpPr>
          <p:nvPr>
            <p:ph type="body" sz="quarter" idx="11" hasCustomPrompt="1"/>
          </p:nvPr>
        </p:nvSpPr>
        <p:spPr>
          <a:xfrm>
            <a:off x="4014216" y="2176272"/>
            <a:ext cx="19412712" cy="121615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aseline="0">
                <a:latin typeface="+mj-lt"/>
              </a:defRPr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 smtClean="0"/>
              <a:t>Project subtitle [use sentence case]</a:t>
            </a:r>
            <a:endParaRPr lang="en-US" dirty="0"/>
          </a:p>
        </p:txBody>
      </p:sp>
      <p:sp>
        <p:nvSpPr>
          <p:cNvPr id="8" name="Main Title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914400"/>
            <a:ext cx="18288000" cy="11521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8400" b="1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Project Title [Use Title Case]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724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footer boundary line"/>
          <p:cNvCxnSpPr/>
          <p:nvPr userDrawn="1"/>
        </p:nvCxnSpPr>
        <p:spPr>
          <a:xfrm>
            <a:off x="685800" y="34978415"/>
            <a:ext cx="26060400" cy="0"/>
          </a:xfrm>
          <a:prstGeom prst="line">
            <a:avLst/>
          </a:prstGeom>
          <a:ln w="1016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header boundary line"/>
          <p:cNvCxnSpPr/>
          <p:nvPr userDrawn="1"/>
        </p:nvCxnSpPr>
        <p:spPr>
          <a:xfrm>
            <a:off x="685800" y="3918857"/>
            <a:ext cx="26060400" cy="0"/>
          </a:xfrm>
          <a:prstGeom prst="line">
            <a:avLst/>
          </a:prstGeom>
          <a:ln w="101600" cap="rnd">
            <a:solidFill>
              <a:schemeClr val="accent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nasa logo" descr="BnW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8370" y="948900"/>
            <a:ext cx="2329895" cy="193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develop logo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95" y="661797"/>
            <a:ext cx="2158130" cy="2592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ract info"/>
          <p:cNvSpPr/>
          <p:nvPr userDrawn="1"/>
        </p:nvSpPr>
        <p:spPr>
          <a:xfrm>
            <a:off x="21089073" y="35379524"/>
            <a:ext cx="5657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chemeClr val="dk1"/>
              </a:buClr>
              <a:buSzPct val="25000"/>
            </a:pPr>
            <a:r>
              <a:rPr lang="en-US" sz="14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This material is based upon work supported by NASA </a:t>
            </a:r>
            <a:r>
              <a:rPr lang="en-US" sz="1400" i="1" baseline="0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through contract </a:t>
            </a:r>
            <a:r>
              <a:rPr lang="en-US" sz="1400" i="1" baseline="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Questrial"/>
                <a:cs typeface="Arial" panose="020B0604020202020204" pitchFamily="34" charset="0"/>
                <a:sym typeface="Questrial"/>
              </a:rPr>
              <a:t>NNL11AA00B and cooperative agreement NNX14AB60A.</a:t>
            </a:r>
          </a:p>
        </p:txBody>
      </p:sp>
    </p:spTree>
    <p:extLst>
      <p:ext uri="{BB962C8B-B14F-4D97-AF65-F5344CB8AC3E}">
        <p14:creationId xmlns:p14="http://schemas.microsoft.com/office/powerpoint/2010/main" val="55772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2743200" rtl="0" eaLnBrk="1" latinLnBrk="0" hangingPunct="1">
        <a:lnSpc>
          <a:spcPct val="90000"/>
        </a:lnSpc>
        <a:spcBef>
          <a:spcPct val="0"/>
        </a:spcBef>
        <a:buNone/>
        <a:defRPr sz="1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2743200" rtl="0" eaLnBrk="1" latinLnBrk="0" hangingPunct="1">
        <a:lnSpc>
          <a:spcPct val="90000"/>
        </a:lnSpc>
        <a:spcBef>
          <a:spcPts val="3000"/>
        </a:spcBef>
        <a:buFont typeface="Arial" panose="020B0604020202020204" pitchFamily="34" charset="0"/>
        <a:buChar char="•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57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6000" kern="1200">
          <a:solidFill>
            <a:schemeClr val="tx1"/>
          </a:solidFill>
          <a:latin typeface="+mn-lt"/>
          <a:ea typeface="+mn-ea"/>
          <a:cs typeface="+mn-cs"/>
        </a:defRPr>
      </a:lvl3pPr>
      <a:lvl4pPr marL="4800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61722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75438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9154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70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8600" indent="-685800" algn="l" defTabSz="27432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4114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6pPr>
      <a:lvl7pPr marL="82296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7pPr>
      <a:lvl8pPr marL="96012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8pPr>
      <a:lvl9pPr marL="10972800" algn="l" defTabSz="2743200" rtl="0" eaLnBrk="1" latinLnBrk="0" hangingPunct="1">
        <a:defRPr sz="5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8640" userDrawn="1">
          <p15:clr>
            <a:srgbClr val="F26B43"/>
          </p15:clr>
        </p15:guide>
        <p15:guide id="2" orient="horz" pos="11520" userDrawn="1">
          <p15:clr>
            <a:srgbClr val="F26B43"/>
          </p15:clr>
        </p15:guide>
        <p15:guide id="3" pos="576" userDrawn="1">
          <p15:clr>
            <a:srgbClr val="F26B43"/>
          </p15:clr>
        </p15:guide>
        <p15:guide id="4" pos="16704" userDrawn="1">
          <p15:clr>
            <a:srgbClr val="F26B43"/>
          </p15:clr>
        </p15:guide>
        <p15:guide id="5" orient="horz" pos="21888" userDrawn="1">
          <p15:clr>
            <a:srgbClr val="F26B43"/>
          </p15:clr>
        </p15:guide>
        <p15:guide id="6" orient="horz" pos="3456" userDrawn="1">
          <p15:clr>
            <a:srgbClr val="F26B43"/>
          </p15:clr>
        </p15:guide>
        <p15:guide id="7" pos="5760" userDrawn="1">
          <p15:clr>
            <a:srgbClr val="A4A3A4"/>
          </p15:clr>
        </p15:guide>
        <p15:guide id="8" pos="6048" userDrawn="1">
          <p15:clr>
            <a:srgbClr val="A4A3A4"/>
          </p15:clr>
        </p15:guide>
        <p15:guide id="9" pos="11520" userDrawn="1">
          <p15:clr>
            <a:srgbClr val="A4A3A4"/>
          </p15:clr>
        </p15:guide>
        <p15:guide id="10" pos="1123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image" Target="../media/image4.png"/><Relationship Id="rId21" Type="http://schemas.openxmlformats.org/officeDocument/2006/relationships/image" Target="../media/image21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comments" Target="../comments/comment1.xml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23" Type="http://schemas.openxmlformats.org/officeDocument/2006/relationships/image" Target="../media/image23.jpeg"/><Relationship Id="rId10" Type="http://schemas.openxmlformats.org/officeDocument/2006/relationships/image" Target="../media/image10.png"/><Relationship Id="rId19" Type="http://schemas.openxmlformats.org/officeDocument/2006/relationships/image" Target="../media/image19.JPG"/><Relationship Id="rId4" Type="http://schemas.openxmlformats.org/officeDocument/2006/relationships/image" Target="../media/image5.png"/><Relationship Id="rId9" Type="http://schemas.openxmlformats.org/officeDocument/2006/relationships/image" Target="../media/image9.jpg"/><Relationship Id="rId14" Type="http://schemas.openxmlformats.org/officeDocument/2006/relationships/image" Target="../media/image14.PNG"/><Relationship Id="rId2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ounded Rectangle 115"/>
          <p:cNvSpPr/>
          <p:nvPr/>
        </p:nvSpPr>
        <p:spPr>
          <a:xfrm>
            <a:off x="809793" y="13307671"/>
            <a:ext cx="5703917" cy="708523"/>
          </a:xfrm>
          <a:prstGeom prst="roundRect">
            <a:avLst/>
          </a:prstGeom>
          <a:noFill/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738741" y="24722008"/>
            <a:ext cx="2221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Stranding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12" name="Rounded Rectangle 11"/>
          <p:cNvSpPr/>
          <p:nvPr/>
        </p:nvSpPr>
        <p:spPr>
          <a:xfrm>
            <a:off x="834243" y="14210452"/>
            <a:ext cx="5703917" cy="4648142"/>
          </a:xfrm>
          <a:prstGeom prst="roundRect">
            <a:avLst>
              <a:gd name="adj" fmla="val 2053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NASA Goddard Space Flight Center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Utilizing NASA Earth Observations to Monitor and Strengthen the Survivorship of Maryland’s Sea Turtles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Maryland Ecological Forecasting</a:t>
            </a:r>
            <a:endParaRPr lang="en-US" dirty="0"/>
          </a:p>
        </p:txBody>
      </p:sp>
      <p:sp>
        <p:nvSpPr>
          <p:cNvPr id="9" name="Text Placeholder 16"/>
          <p:cNvSpPr txBox="1">
            <a:spLocks/>
          </p:cNvSpPr>
          <p:nvPr/>
        </p:nvSpPr>
        <p:spPr>
          <a:xfrm>
            <a:off x="18213805" y="25345446"/>
            <a:ext cx="8376033" cy="899695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(L to R) Erica Scaduto, Chris Long, Kiersten Newtoff</a:t>
            </a:r>
          </a:p>
        </p:txBody>
      </p:sp>
      <p:sp>
        <p:nvSpPr>
          <p:cNvPr id="10" name="Text Placeholder 16"/>
          <p:cNvSpPr txBox="1">
            <a:spLocks/>
          </p:cNvSpPr>
          <p:nvPr/>
        </p:nvSpPr>
        <p:spPr>
          <a:xfrm>
            <a:off x="18213805" y="19802125"/>
            <a:ext cx="8376033" cy="1465119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smtClean="0">
                <a:solidFill>
                  <a:srgbClr val="000000"/>
                </a:solidFill>
              </a:rPr>
              <a:t>Maryland Department of Natural Resources</a:t>
            </a:r>
          </a:p>
        </p:txBody>
      </p:sp>
      <p:sp>
        <p:nvSpPr>
          <p:cNvPr id="8" name="Text Placeholder 16"/>
          <p:cNvSpPr txBox="1">
            <a:spLocks/>
          </p:cNvSpPr>
          <p:nvPr/>
        </p:nvSpPr>
        <p:spPr>
          <a:xfrm>
            <a:off x="13584823" y="25873344"/>
            <a:ext cx="3676650" cy="3010867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When will sea turtles move into our region? How will sex ratios change? How does sea level rise factor in?</a:t>
            </a:r>
          </a:p>
        </p:txBody>
      </p:sp>
      <p:sp>
        <p:nvSpPr>
          <p:cNvPr id="6" name="Text Placeholder 16"/>
          <p:cNvSpPr txBox="1">
            <a:spLocks/>
          </p:cNvSpPr>
          <p:nvPr/>
        </p:nvSpPr>
        <p:spPr>
          <a:xfrm>
            <a:off x="914400" y="6243411"/>
            <a:ext cx="16916400" cy="5760720"/>
          </a:xfrm>
          <a:prstGeom prst="rect">
            <a:avLst/>
          </a:prstGeom>
        </p:spPr>
        <p:txBody>
          <a:bodyPr numCol="2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Keep this blank for now.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Body text point size should be at least 24.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Caption text point size should be at least 16.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Feel free to rename, move, and resize sections as needed.</a:t>
            </a:r>
          </a:p>
        </p:txBody>
      </p:sp>
      <p:sp>
        <p:nvSpPr>
          <p:cNvPr id="15" name="Text Placeholder 16"/>
          <p:cNvSpPr txBox="1">
            <a:spLocks/>
          </p:cNvSpPr>
          <p:nvPr/>
        </p:nvSpPr>
        <p:spPr>
          <a:xfrm>
            <a:off x="18165277" y="6230348"/>
            <a:ext cx="8434161" cy="2985003"/>
          </a:xfrm>
          <a:prstGeom prst="rect">
            <a:avLst/>
          </a:prstGeom>
        </p:spPr>
        <p:txBody>
          <a:bodyPr numCol="1" spcCol="640080"/>
          <a:lstStyle>
            <a:lvl1pPr marL="457200" indent="-45720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sz="2800" dirty="0" smtClean="0">
                <a:solidFill>
                  <a:srgbClr val="000000"/>
                </a:solidFill>
              </a:rPr>
              <a:t>Analyze relationships between </a:t>
            </a:r>
            <a:r>
              <a:rPr lang="en-US" sz="2800" dirty="0" smtClean="0">
                <a:solidFill>
                  <a:srgbClr val="FF0000"/>
                </a:solidFill>
              </a:rPr>
              <a:t>chlorophyll-</a:t>
            </a:r>
            <a:r>
              <a:rPr lang="en-US" sz="2800" i="1" dirty="0" smtClean="0">
                <a:solidFill>
                  <a:srgbClr val="FF0000"/>
                </a:solidFill>
              </a:rPr>
              <a:t>a</a:t>
            </a:r>
            <a:r>
              <a:rPr lang="en-US" sz="2800" i="1" dirty="0" smtClean="0"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and sea surface temperatures with loggerhead strandings</a:t>
            </a:r>
          </a:p>
          <a:p>
            <a:pPr marL="347663" indent="-347663"/>
            <a:r>
              <a:rPr lang="en-US" sz="2800" dirty="0" smtClean="0">
                <a:solidFill>
                  <a:srgbClr val="000000"/>
                </a:solidFill>
              </a:rPr>
              <a:t>Identify suitable loggerhead nesting beaches along Atlantic coastline</a:t>
            </a:r>
          </a:p>
          <a:p>
            <a:pPr marL="347663" indent="-347663"/>
            <a:r>
              <a:rPr lang="en-US" sz="2800" dirty="0" smtClean="0">
                <a:solidFill>
                  <a:srgbClr val="000000"/>
                </a:solidFill>
              </a:rPr>
              <a:t>Use climate models to investigate the effect of climate change on stranding prevalence and nesting site locations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4242" y="5401959"/>
            <a:ext cx="16916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Abstract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165278" y="5402202"/>
            <a:ext cx="84341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Objectives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4400" y="12379436"/>
            <a:ext cx="1691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Methodology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165280" y="9254545"/>
            <a:ext cx="8434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Study Area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8213806" y="15545511"/>
            <a:ext cx="83760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Earth Observations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56179" y="23924077"/>
            <a:ext cx="16916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Results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213804" y="26057279"/>
            <a:ext cx="8376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Conclusions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213804" y="31657131"/>
            <a:ext cx="8376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Acknowledgements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165279" y="18886527"/>
            <a:ext cx="8352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Project Partner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247117" y="21239733"/>
            <a:ext cx="8303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/>
                </a:solidFill>
                <a:latin typeface="Century Gothic" panose="020B0502020202020204" pitchFamily="34" charset="0"/>
              </a:rPr>
              <a:t>Team Members</a:t>
            </a:r>
          </a:p>
        </p:txBody>
      </p:sp>
      <p:sp>
        <p:nvSpPr>
          <p:cNvPr id="32" name="Team Members"/>
          <p:cNvSpPr txBox="1">
            <a:spLocks/>
          </p:cNvSpPr>
          <p:nvPr/>
        </p:nvSpPr>
        <p:spPr>
          <a:xfrm>
            <a:off x="914400" y="4148884"/>
            <a:ext cx="25603200" cy="950976"/>
          </a:xfrm>
          <a:prstGeom prst="rect">
            <a:avLst/>
          </a:prstGeom>
        </p:spPr>
        <p:txBody>
          <a:bodyPr anchor="t"/>
          <a:lstStyle>
            <a:lvl1pPr marL="0" indent="0" algn="ctr" defTabSz="27432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Chris Long (Project Lead), Erica Scaduto, Kiersten Newtoff 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NASA DEVELOP National Program </a:t>
            </a:r>
            <a:r>
              <a:rPr lang="en-US" sz="2400" dirty="0" smtClean="0">
                <a:solidFill>
                  <a:srgbClr val="FF0000"/>
                </a:solidFill>
              </a:rPr>
              <a:t>at NASA Goddard </a:t>
            </a:r>
            <a:r>
              <a:rPr lang="en-US" sz="2400" smtClean="0">
                <a:solidFill>
                  <a:srgbClr val="FF0000"/>
                </a:solidFill>
              </a:rPr>
              <a:t>Space Flight Center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026" name="Picture 2" descr="06 Aqu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0793">
            <a:off x="18341585" y="16709093"/>
            <a:ext cx="2499023" cy="130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16"/>
          <p:cNvSpPr txBox="1">
            <a:spLocks/>
          </p:cNvSpPr>
          <p:nvPr/>
        </p:nvSpPr>
        <p:spPr>
          <a:xfrm>
            <a:off x="19744218" y="17612917"/>
            <a:ext cx="1238250" cy="666763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rgbClr val="000000"/>
                </a:solidFill>
              </a:rPr>
              <a:t>Aqua</a:t>
            </a:r>
          </a:p>
        </p:txBody>
      </p:sp>
      <p:sp>
        <p:nvSpPr>
          <p:cNvPr id="33" name="Text Placeholder 16"/>
          <p:cNvSpPr txBox="1">
            <a:spLocks/>
          </p:cNvSpPr>
          <p:nvPr/>
        </p:nvSpPr>
        <p:spPr>
          <a:xfrm>
            <a:off x="25436875" y="16582883"/>
            <a:ext cx="1167350" cy="492282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rgbClr val="000000"/>
                </a:solidFill>
              </a:rPr>
              <a:t>Terra</a:t>
            </a:r>
          </a:p>
        </p:txBody>
      </p:sp>
      <p:pic>
        <p:nvPicPr>
          <p:cNvPr id="1030" name="Picture 6" descr="20 SeaStar SeaWiF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4132" y="16866889"/>
            <a:ext cx="2486059" cy="145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Placeholder 16"/>
          <p:cNvSpPr txBox="1">
            <a:spLocks/>
          </p:cNvSpPr>
          <p:nvPr/>
        </p:nvSpPr>
        <p:spPr>
          <a:xfrm>
            <a:off x="21295582" y="16481256"/>
            <a:ext cx="2228850" cy="666763"/>
          </a:xfrm>
          <a:prstGeom prst="rect">
            <a:avLst/>
          </a:prstGeom>
        </p:spPr>
        <p:txBody>
          <a:bodyPr numCol="1" spcCol="640080"/>
          <a:lstStyle>
            <a:lvl1pPr marL="0" indent="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None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600" dirty="0" smtClean="0">
                <a:solidFill>
                  <a:srgbClr val="000000"/>
                </a:solidFill>
              </a:rPr>
              <a:t>OrbView-2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43" t="31680" r="21030" b="33767"/>
          <a:stretch/>
        </p:blipFill>
        <p:spPr>
          <a:xfrm>
            <a:off x="19576863" y="22136691"/>
            <a:ext cx="5587003" cy="309845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9" name="Text Placeholder 16"/>
          <p:cNvSpPr txBox="1">
            <a:spLocks/>
          </p:cNvSpPr>
          <p:nvPr/>
        </p:nvSpPr>
        <p:spPr>
          <a:xfrm>
            <a:off x="18213804" y="32548493"/>
            <a:ext cx="8402159" cy="2185347"/>
          </a:xfrm>
          <a:prstGeom prst="rect">
            <a:avLst/>
          </a:prstGeom>
        </p:spPr>
        <p:txBody>
          <a:bodyPr numCol="1" spcCol="640080"/>
          <a:lstStyle>
            <a:lvl1pPr marL="457200" indent="-45720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7050" indent="-527050"/>
            <a:r>
              <a:rPr lang="en-US" sz="2600" dirty="0">
                <a:solidFill>
                  <a:srgbClr val="000000"/>
                </a:solidFill>
              </a:rPr>
              <a:t>Cindy Driscoll (</a:t>
            </a:r>
            <a:r>
              <a:rPr lang="en-US" sz="2600" dirty="0" smtClean="0">
                <a:solidFill>
                  <a:srgbClr val="000000"/>
                </a:solidFill>
              </a:rPr>
              <a:t>MD </a:t>
            </a:r>
            <a:r>
              <a:rPr lang="en-US" sz="2600" dirty="0">
                <a:solidFill>
                  <a:srgbClr val="000000"/>
                </a:solidFill>
              </a:rPr>
              <a:t>Department of Natural Resources)</a:t>
            </a:r>
          </a:p>
          <a:p>
            <a:pPr marL="527050" indent="-527050"/>
            <a:r>
              <a:rPr lang="en-US" sz="2600" dirty="0">
                <a:solidFill>
                  <a:srgbClr val="000000"/>
                </a:solidFill>
              </a:rPr>
              <a:t>Amanda Weschler (</a:t>
            </a:r>
            <a:r>
              <a:rPr lang="en-US" sz="2600" dirty="0" smtClean="0">
                <a:solidFill>
                  <a:srgbClr val="000000"/>
                </a:solidFill>
              </a:rPr>
              <a:t>MD </a:t>
            </a:r>
            <a:r>
              <a:rPr lang="en-US" sz="2600" dirty="0">
                <a:solidFill>
                  <a:srgbClr val="000000"/>
                </a:solidFill>
              </a:rPr>
              <a:t>Department of Natural Resources)</a:t>
            </a:r>
          </a:p>
          <a:p>
            <a:pPr marL="527050" indent="-527050"/>
            <a:r>
              <a:rPr lang="en-US" sz="2600" dirty="0">
                <a:solidFill>
                  <a:srgbClr val="000000"/>
                </a:solidFill>
              </a:rPr>
              <a:t>Gary Strand (National Center for </a:t>
            </a:r>
            <a:r>
              <a:rPr lang="en-US" sz="2600" dirty="0" smtClean="0">
                <a:solidFill>
                  <a:srgbClr val="000000"/>
                </a:solidFill>
              </a:rPr>
              <a:t>Atmospheric </a:t>
            </a:r>
            <a:r>
              <a:rPr lang="en-US" sz="2600" dirty="0">
                <a:solidFill>
                  <a:srgbClr val="000000"/>
                </a:solidFill>
              </a:rPr>
              <a:t>Research)</a:t>
            </a:r>
          </a:p>
          <a:p>
            <a:pPr marL="527050" indent="-527050"/>
            <a:r>
              <a:rPr lang="en-US" sz="26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Dr. John Bolten (NASA Goddard Space Flight Center</a:t>
            </a:r>
            <a:r>
              <a:rPr lang="en-US" sz="2600" dirty="0" smtClean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dirty="0">
              <a:solidFill>
                <a:srgbClr val="0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Placeholder 16"/>
          <p:cNvSpPr txBox="1">
            <a:spLocks/>
          </p:cNvSpPr>
          <p:nvPr/>
        </p:nvSpPr>
        <p:spPr>
          <a:xfrm>
            <a:off x="18187279" y="26956401"/>
            <a:ext cx="8402560" cy="4564644"/>
          </a:xfrm>
          <a:prstGeom prst="rect">
            <a:avLst/>
          </a:prstGeom>
        </p:spPr>
        <p:txBody>
          <a:bodyPr numCol="1" spcCol="640080"/>
          <a:lstStyle>
            <a:lvl1pPr marL="457200" indent="-45720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/>
            <a:r>
              <a:rPr lang="en-US" dirty="0" err="1" smtClean="0">
                <a:solidFill>
                  <a:srgbClr val="000000"/>
                </a:solidFill>
              </a:rPr>
              <a:t>Strandings</a:t>
            </a:r>
            <a:r>
              <a:rPr lang="en-US" dirty="0" smtClean="0">
                <a:solidFill>
                  <a:srgbClr val="000000"/>
                </a:solidFill>
              </a:rPr>
              <a:t> are influenced by XXXXX.</a:t>
            </a:r>
          </a:p>
          <a:p>
            <a:pPr marL="347663" indent="-347663"/>
            <a:r>
              <a:rPr lang="en-US" dirty="0" smtClean="0">
                <a:solidFill>
                  <a:srgbClr val="000000"/>
                </a:solidFill>
              </a:rPr>
              <a:t>There are lots of potential beaches XXXX.</a:t>
            </a:r>
          </a:p>
          <a:p>
            <a:pPr marL="347663" indent="-347663"/>
            <a:r>
              <a:rPr lang="en-US" dirty="0" smtClean="0">
                <a:solidFill>
                  <a:srgbClr val="000000"/>
                </a:solidFill>
              </a:rPr>
              <a:t>In XX years, expect an increase in sea turtle activity.</a:t>
            </a:r>
          </a:p>
          <a:p>
            <a:pPr marL="347663" indent="-347663"/>
            <a:r>
              <a:rPr lang="en-US" dirty="0" smtClean="0">
                <a:solidFill>
                  <a:srgbClr val="000000"/>
                </a:solidFill>
              </a:rPr>
              <a:t>XXX acres of land should be conserved due to sea level rise.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4833" y="16532445"/>
            <a:ext cx="2275785" cy="1713160"/>
          </a:xfrm>
          <a:prstGeom prst="rect">
            <a:avLst/>
          </a:prstGeom>
        </p:spPr>
      </p:pic>
      <p:pic>
        <p:nvPicPr>
          <p:cNvPr id="35" name="Shape 147"/>
          <p:cNvPicPr preferRelativeResize="0"/>
          <p:nvPr/>
        </p:nvPicPr>
        <p:blipFill rotWithShape="1">
          <a:blip r:embed="rId7">
            <a:alphaModFix/>
          </a:blip>
          <a:srcRect l="16581" t="15301" r="11789" b="12008"/>
          <a:stretch/>
        </p:blipFill>
        <p:spPr>
          <a:xfrm>
            <a:off x="2662679" y="16732201"/>
            <a:ext cx="2066393" cy="159220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</p:pic>
      <p:pic>
        <p:nvPicPr>
          <p:cNvPr id="36" name="Shape 145"/>
          <p:cNvPicPr preferRelativeResize="0"/>
          <p:nvPr/>
        </p:nvPicPr>
        <p:blipFill rotWithShape="1">
          <a:blip r:embed="rId8">
            <a:alphaModFix/>
          </a:blip>
          <a:srcRect l="18917" t="15041" r="10911" b="10901"/>
          <a:stretch/>
        </p:blipFill>
        <p:spPr>
          <a:xfrm>
            <a:off x="4261332" y="14852841"/>
            <a:ext cx="1912776" cy="16478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7" name="Shape 151"/>
          <p:cNvPicPr preferRelativeResize="0"/>
          <p:nvPr/>
        </p:nvPicPr>
        <p:blipFill rotWithShape="1">
          <a:blip r:embed="rId9">
            <a:alphaModFix/>
          </a:blip>
          <a:srcRect l="12433" r="9999" b="15133"/>
          <a:stretch/>
        </p:blipFill>
        <p:spPr>
          <a:xfrm>
            <a:off x="1162054" y="14850395"/>
            <a:ext cx="2026347" cy="16472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852847" y="14265620"/>
            <a:ext cx="5680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Data Acquisition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2630" y="16497597"/>
            <a:ext cx="1217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Sea Turtle Stranding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69125" y="18344310"/>
            <a:ext cx="2207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</a:rPr>
              <a:t>Chlorophyll-a (</a:t>
            </a:r>
            <a:r>
              <a:rPr lang="en-US" sz="2000" dirty="0" err="1" smtClean="0">
                <a:solidFill>
                  <a:srgbClr val="000000"/>
                </a:solidFill>
              </a:rPr>
              <a:t>Chl</a:t>
            </a:r>
            <a:r>
              <a:rPr lang="en-US" sz="2000" i="1" dirty="0" err="1" smtClean="0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76480" y="16523642"/>
            <a:ext cx="13824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0000"/>
                </a:solidFill>
              </a:rPr>
              <a:t>Sea 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Surface Temp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 (SST)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3435960" y="18902809"/>
            <a:ext cx="495300" cy="345901"/>
          </a:xfrm>
          <a:prstGeom prst="downArrow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834242" y="19276839"/>
            <a:ext cx="5698737" cy="4092661"/>
          </a:xfrm>
          <a:prstGeom prst="roundRect">
            <a:avLst>
              <a:gd name="adj" fmla="val 3579"/>
            </a:avLst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34242" y="19329073"/>
            <a:ext cx="5698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Data Processing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34242" y="19977722"/>
            <a:ext cx="5626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 defTabSz="914400">
              <a:buClr>
                <a:srgbClr val="000000"/>
              </a:buClr>
              <a:buSzPct val="100000"/>
              <a:buFont typeface="Questrial"/>
              <a:buChar char="●"/>
            </a:pPr>
            <a:r>
              <a:rPr lang="en-US" sz="2000" kern="0" dirty="0" smtClean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Used SST and </a:t>
            </a:r>
            <a:r>
              <a:rPr lang="en-US" sz="2000" kern="0" dirty="0" err="1" smtClean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Chl</a:t>
            </a:r>
            <a:r>
              <a:rPr lang="en-US" sz="2000" i="1" kern="0" dirty="0" err="1" smtClean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a</a:t>
            </a:r>
            <a:r>
              <a:rPr lang="en-US" sz="2000" i="1" kern="0" dirty="0" smtClean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 </a:t>
            </a:r>
            <a:r>
              <a:rPr lang="en-US" sz="2000" kern="0" dirty="0" smtClean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8-day composites from 1-4 weeks prior to </a:t>
            </a:r>
            <a:r>
              <a:rPr lang="en-US" sz="2000" kern="0" dirty="0" err="1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strandings</a:t>
            </a:r>
            <a:r>
              <a:rPr lang="en-US" sz="2000" kern="0" dirty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 depending </a:t>
            </a:r>
            <a:r>
              <a:rPr lang="en-US" sz="2000" kern="0" dirty="0" smtClean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on</a:t>
            </a:r>
            <a:endParaRPr lang="en-US" sz="2000" kern="0" dirty="0">
              <a:solidFill>
                <a:srgbClr val="000000"/>
              </a:solidFill>
              <a:ea typeface="Questrial"/>
              <a:cs typeface="Questrial"/>
              <a:sym typeface="Questrial"/>
              <a:rtl val="0"/>
            </a:endParaRPr>
          </a:p>
        </p:txBody>
      </p: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651631"/>
              </p:ext>
            </p:extLst>
          </p:nvPr>
        </p:nvGraphicFramePr>
        <p:xfrm>
          <a:off x="1147735" y="31418483"/>
          <a:ext cx="6438595" cy="279736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12963"/>
                <a:gridCol w="1449487"/>
                <a:gridCol w="1827575"/>
                <a:gridCol w="1848570"/>
              </a:tblGrid>
              <a:tr h="621894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5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Region</a:t>
                      </a:r>
                    </a:p>
                  </a:txBody>
                  <a:tcPr marL="80141" marR="80141" marT="80141" marB="80141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5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Parameter</a:t>
                      </a:r>
                    </a:p>
                  </a:txBody>
                  <a:tcPr marL="80141" marR="80141" marT="80141" marB="80141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5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Pearson’s r Correlation</a:t>
                      </a:r>
                    </a:p>
                  </a:txBody>
                  <a:tcPr marL="80141" marR="80141" marT="80141" marB="80141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500" b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p-value</a:t>
                      </a:r>
                    </a:p>
                  </a:txBody>
                  <a:tcPr marL="80141" marR="80141" marT="80141" marB="80141"/>
                </a:tc>
              </a:tr>
              <a:tr h="439802">
                <a:tc rowSpan="2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Chesapeake Bay</a:t>
                      </a:r>
                    </a:p>
                  </a:txBody>
                  <a:tcPr marL="80141" marR="80141" marT="80141" marB="80141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Chlorophyll-a</a:t>
                      </a:r>
                    </a:p>
                  </a:txBody>
                  <a:tcPr marL="80141" marR="80141" marT="80141" marB="80141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909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-0.2648</a:t>
                      </a:r>
                    </a:p>
                  </a:txBody>
                  <a:tcPr marL="80141" marR="80141" marT="80141" marB="80141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909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0.3043</a:t>
                      </a:r>
                    </a:p>
                  </a:txBody>
                  <a:tcPr marL="80141" marR="80141" marT="80141" marB="80141"/>
                </a:tc>
              </a:tr>
              <a:tr h="4280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SST</a:t>
                      </a:r>
                    </a:p>
                  </a:txBody>
                  <a:tcPr marL="80141" marR="80141" marT="80141" marB="80141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909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0.2234</a:t>
                      </a:r>
                    </a:p>
                  </a:txBody>
                  <a:tcPr marL="80141" marR="80141" marT="80141" marB="80141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909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0.509</a:t>
                      </a:r>
                    </a:p>
                  </a:txBody>
                  <a:tcPr marL="80141" marR="80141" marT="80141" marB="80141"/>
                </a:tc>
              </a:tr>
              <a:tr h="439802">
                <a:tc rowSpan="3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15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Questrial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Assateague Coastline</a:t>
                      </a:r>
                    </a:p>
                  </a:txBody>
                  <a:tcPr marL="80141" marR="80141" marT="80141" marB="80141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Chlorophyll-a</a:t>
                      </a:r>
                    </a:p>
                  </a:txBody>
                  <a:tcPr marL="80141" marR="80141" marT="80141" marB="80141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909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-0.2634</a:t>
                      </a:r>
                    </a:p>
                  </a:txBody>
                  <a:tcPr marL="80141" marR="80141" marT="80141" marB="80141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909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0.3071</a:t>
                      </a:r>
                    </a:p>
                  </a:txBody>
                  <a:tcPr marL="80141" marR="80141" marT="80141" marB="80141"/>
                </a:tc>
              </a:tr>
              <a:tr h="4280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50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SST</a:t>
                      </a:r>
                    </a:p>
                  </a:txBody>
                  <a:tcPr marL="80141" marR="80141" marT="80141" marB="80141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909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0.0807</a:t>
                      </a:r>
                    </a:p>
                  </a:txBody>
                  <a:tcPr marL="80141" marR="80141" marT="80141" marB="80141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909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0.7078</a:t>
                      </a:r>
                    </a:p>
                  </a:txBody>
                  <a:tcPr marL="80141" marR="80141" marT="80141" marB="80141"/>
                </a:tc>
              </a:tr>
              <a:tr h="4398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Productivity</a:t>
                      </a:r>
                    </a:p>
                  </a:txBody>
                  <a:tcPr marL="80141" marR="80141" marT="80141" marB="80141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909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0.1166</a:t>
                      </a:r>
                    </a:p>
                  </a:txBody>
                  <a:tcPr marL="80141" marR="80141" marT="80141" marB="80141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909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5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Questrial"/>
                          <a:ea typeface="Century Gothic"/>
                          <a:cs typeface="Century Gothic"/>
                          <a:sym typeface="Century Gothic"/>
                        </a:rPr>
                        <a:t>0.6671</a:t>
                      </a:r>
                    </a:p>
                  </a:txBody>
                  <a:tcPr marL="80141" marR="80141" marT="80141" marB="80141"/>
                </a:tc>
              </a:tr>
            </a:tbl>
          </a:graphicData>
        </a:graphic>
      </p:graphicFrame>
      <p:pic>
        <p:nvPicPr>
          <p:cNvPr id="53" name="Shape 179"/>
          <p:cNvPicPr preferRelativeResize="0"/>
          <p:nvPr/>
        </p:nvPicPr>
        <p:blipFill rotWithShape="1">
          <a:blip r:embed="rId10">
            <a:alphaModFix/>
          </a:blip>
          <a:srcRect l="9438" t="7042" r="8419" b="1373"/>
          <a:stretch/>
        </p:blipFill>
        <p:spPr>
          <a:xfrm>
            <a:off x="1110227" y="25619423"/>
            <a:ext cx="6850392" cy="532358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/>
          <p:cNvSpPr txBox="1"/>
          <p:nvPr/>
        </p:nvSpPr>
        <p:spPr>
          <a:xfrm>
            <a:off x="9390138" y="24729326"/>
            <a:ext cx="1927291" cy="708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Nesting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3776800" y="24789408"/>
            <a:ext cx="2645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Forecasting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6797621" y="17628678"/>
            <a:ext cx="6032536" cy="5740822"/>
          </a:xfrm>
          <a:prstGeom prst="roundRect">
            <a:avLst>
              <a:gd name="adj" fmla="val 1612"/>
            </a:avLst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/>
          <p:cNvGrpSpPr/>
          <p:nvPr/>
        </p:nvGrpSpPr>
        <p:grpSpPr>
          <a:xfrm>
            <a:off x="7078083" y="18441760"/>
            <a:ext cx="2463270" cy="2303867"/>
            <a:chOff x="8773583" y="14391968"/>
            <a:chExt cx="2056937" cy="2127343"/>
          </a:xfrm>
        </p:grpSpPr>
        <p:sp>
          <p:nvSpPr>
            <p:cNvPr id="85" name="Rectangle 84"/>
            <p:cNvSpPr/>
            <p:nvPr/>
          </p:nvSpPr>
          <p:spPr>
            <a:xfrm>
              <a:off x="9197991" y="14841658"/>
              <a:ext cx="1632529" cy="1677653"/>
            </a:xfrm>
            <a:prstGeom prst="rect">
              <a:avLst/>
            </a:prstGeom>
            <a:blipFill dpi="0"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072565" y="14649277"/>
              <a:ext cx="1634583" cy="1716838"/>
            </a:xfrm>
            <a:prstGeom prst="rect">
              <a:avLst/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8935473" y="14515088"/>
              <a:ext cx="1634583" cy="1716838"/>
            </a:xfrm>
            <a:prstGeom prst="rect">
              <a:avLst/>
            </a:prstGeom>
            <a:blipFill dpi="0"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8773583" y="14391968"/>
              <a:ext cx="1634418" cy="1666233"/>
            </a:xfrm>
            <a:prstGeom prst="rect">
              <a:avLst/>
            </a:prstGeom>
            <a:blipFill dpi="0"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790869" y="15056139"/>
              <a:ext cx="2039651" cy="653647"/>
            </a:xfrm>
            <a:prstGeom prst="rect">
              <a:avLst/>
            </a:prstGeom>
            <a:solidFill>
              <a:srgbClr val="F2F2F2">
                <a:alpha val="3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DEM, Slope, Aspect, Imagery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4" name="Right Brace 43"/>
          <p:cNvSpPr/>
          <p:nvPr/>
        </p:nvSpPr>
        <p:spPr>
          <a:xfrm>
            <a:off x="9664758" y="18524628"/>
            <a:ext cx="378147" cy="2125690"/>
          </a:xfrm>
          <a:prstGeom prst="rightBrace">
            <a:avLst>
              <a:gd name="adj1" fmla="val 98072"/>
              <a:gd name="adj2" fmla="val 48482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/>
          <p:cNvGrpSpPr/>
          <p:nvPr/>
        </p:nvGrpSpPr>
        <p:grpSpPr>
          <a:xfrm>
            <a:off x="10314053" y="18486869"/>
            <a:ext cx="2293849" cy="2134519"/>
            <a:chOff x="12154616" y="14585293"/>
            <a:chExt cx="1621491" cy="1668479"/>
          </a:xfrm>
        </p:grpSpPr>
        <p:sp>
          <p:nvSpPr>
            <p:cNvPr id="80" name="Rectangle 79"/>
            <p:cNvSpPr/>
            <p:nvPr/>
          </p:nvSpPr>
          <p:spPr>
            <a:xfrm>
              <a:off x="12154616" y="14585293"/>
              <a:ext cx="1621491" cy="1668479"/>
            </a:xfrm>
            <a:prstGeom prst="rect">
              <a:avLst/>
            </a:prstGeom>
            <a:blipFill dpi="0"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2165932" y="15292353"/>
              <a:ext cx="1607155" cy="312752"/>
            </a:xfrm>
            <a:prstGeom prst="rect">
              <a:avLst/>
            </a:prstGeom>
            <a:solidFill>
              <a:srgbClr val="F2F2F2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Beach Zone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7079310" y="20960537"/>
            <a:ext cx="2423504" cy="2268538"/>
            <a:chOff x="8881595" y="17462554"/>
            <a:chExt cx="1954797" cy="2023369"/>
          </a:xfrm>
        </p:grpSpPr>
        <p:sp>
          <p:nvSpPr>
            <p:cNvPr id="97" name="Rectangle 96"/>
            <p:cNvSpPr/>
            <p:nvPr/>
          </p:nvSpPr>
          <p:spPr>
            <a:xfrm>
              <a:off x="9214901" y="17817444"/>
              <a:ext cx="1621491" cy="1668479"/>
            </a:xfrm>
            <a:prstGeom prst="rect">
              <a:avLst/>
            </a:prstGeom>
            <a:blipFill dpi="0"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9049817" y="17599352"/>
              <a:ext cx="1634583" cy="1716838"/>
            </a:xfrm>
            <a:prstGeom prst="rect">
              <a:avLst/>
            </a:prstGeom>
            <a:blipFill dpi="0"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8881595" y="17462554"/>
              <a:ext cx="1624489" cy="1686383"/>
            </a:xfrm>
            <a:prstGeom prst="rect">
              <a:avLst/>
            </a:prstGeom>
            <a:blipFill dpi="0"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897301" y="18087450"/>
              <a:ext cx="1939090" cy="631382"/>
            </a:xfrm>
            <a:prstGeom prst="rect">
              <a:avLst/>
            </a:prstGeom>
            <a:solidFill>
              <a:srgbClr val="F2F2F2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TIGER Roads, Slope, Beach Zone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10356182" y="21090594"/>
            <a:ext cx="2247450" cy="2097101"/>
            <a:chOff x="11719278" y="17136274"/>
            <a:chExt cx="1609222" cy="1660414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9278" y="17136274"/>
              <a:ext cx="1609222" cy="1660414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102" name="TextBox 101"/>
            <p:cNvSpPr txBox="1"/>
            <p:nvPr/>
          </p:nvSpPr>
          <p:spPr>
            <a:xfrm>
              <a:off x="11719278" y="17687784"/>
              <a:ext cx="1609222" cy="560480"/>
            </a:xfrm>
            <a:prstGeom prst="rect">
              <a:avLst/>
            </a:prstGeom>
            <a:solidFill>
              <a:srgbClr val="F2F2F2">
                <a:alpha val="40000"/>
              </a:srgb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</a:rPr>
                <a:t>Beach Zone Suitability Layers</a:t>
              </a:r>
            </a:p>
          </p:txBody>
        </p:sp>
      </p:grpSp>
      <p:sp>
        <p:nvSpPr>
          <p:cNvPr id="101" name="Right Brace 100"/>
          <p:cNvSpPr/>
          <p:nvPr/>
        </p:nvSpPr>
        <p:spPr>
          <a:xfrm>
            <a:off x="9687234" y="21135258"/>
            <a:ext cx="339038" cy="2022583"/>
          </a:xfrm>
          <a:prstGeom prst="rightBrace">
            <a:avLst>
              <a:gd name="adj1" fmla="val 98072"/>
              <a:gd name="adj2" fmla="val 48482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ounded Rectangle 106"/>
          <p:cNvSpPr/>
          <p:nvPr/>
        </p:nvSpPr>
        <p:spPr>
          <a:xfrm>
            <a:off x="6792276" y="14213562"/>
            <a:ext cx="6037881" cy="2976481"/>
          </a:xfrm>
          <a:prstGeom prst="roundRect">
            <a:avLst>
              <a:gd name="adj" fmla="val 2444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8" name="Group 87"/>
          <p:cNvGrpSpPr/>
          <p:nvPr/>
        </p:nvGrpSpPr>
        <p:grpSpPr>
          <a:xfrm>
            <a:off x="6945664" y="15084511"/>
            <a:ext cx="5735260" cy="1793068"/>
            <a:chOff x="8898811" y="11572270"/>
            <a:chExt cx="5363344" cy="1676793"/>
          </a:xfrm>
        </p:grpSpPr>
        <p:grpSp>
          <p:nvGrpSpPr>
            <p:cNvPr id="78" name="Group 77"/>
            <p:cNvGrpSpPr/>
            <p:nvPr/>
          </p:nvGrpSpPr>
          <p:grpSpPr>
            <a:xfrm>
              <a:off x="10793683" y="11572270"/>
              <a:ext cx="1619204" cy="1663960"/>
              <a:chOff x="10793683" y="11572270"/>
              <a:chExt cx="1619204" cy="1663960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10793683" y="11572270"/>
                <a:ext cx="1619203" cy="1663960"/>
              </a:xfrm>
              <a:prstGeom prst="rect">
                <a:avLst/>
              </a:prstGeom>
              <a:blipFill dpi="0"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10793683" y="12229472"/>
                <a:ext cx="1619204" cy="374164"/>
              </a:xfrm>
              <a:prstGeom prst="rect">
                <a:avLst/>
              </a:prstGeom>
              <a:solidFill>
                <a:srgbClr val="F2F2F2">
                  <a:alpha val="4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00000"/>
                    </a:solidFill>
                  </a:rPr>
                  <a:t>WV2 Imagery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12642924" y="11576445"/>
              <a:ext cx="1619231" cy="1672618"/>
              <a:chOff x="12642924" y="11576445"/>
              <a:chExt cx="1619231" cy="1672618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12642924" y="11576445"/>
                <a:ext cx="1611229" cy="1672618"/>
              </a:xfrm>
              <a:prstGeom prst="rect">
                <a:avLst/>
              </a:prstGeom>
              <a:blipFill dpi="0" rotWithShape="1"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 smtClean="0"/>
                  <a:t>g</a:t>
                </a:r>
                <a:endParaRPr lang="en-US" sz="1050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2668338" y="12089330"/>
                <a:ext cx="1593817" cy="661982"/>
              </a:xfrm>
              <a:prstGeom prst="rect">
                <a:avLst/>
              </a:prstGeom>
              <a:solidFill>
                <a:srgbClr val="F2F2F2">
                  <a:alpha val="4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000000"/>
                    </a:solidFill>
                  </a:rPr>
                  <a:t>TIGER Roads</a:t>
                </a:r>
                <a:endParaRPr lang="en-US" sz="2000" dirty="0">
                  <a:solidFill>
                    <a:srgbClr val="000000"/>
                  </a:solidFill>
                </a:endParaRPr>
              </a:p>
              <a:p>
                <a:pPr algn="ctr"/>
                <a:r>
                  <a:rPr lang="en-US" sz="2000" dirty="0" smtClean="0">
                    <a:solidFill>
                      <a:srgbClr val="000000"/>
                    </a:solidFill>
                  </a:rPr>
                  <a:t>Layer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8898811" y="11577931"/>
              <a:ext cx="1680357" cy="1652633"/>
              <a:chOff x="8898811" y="11577931"/>
              <a:chExt cx="1680357" cy="1652633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8898811" y="11577931"/>
                <a:ext cx="1621078" cy="1652633"/>
              </a:xfrm>
              <a:prstGeom prst="rect">
                <a:avLst/>
              </a:prstGeom>
              <a:blipFill dpi="0"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8942549" y="12092028"/>
                <a:ext cx="1636619" cy="661982"/>
              </a:xfrm>
              <a:prstGeom prst="rect">
                <a:avLst/>
              </a:prstGeom>
              <a:solidFill>
                <a:srgbClr val="F2F2F2">
                  <a:alpha val="4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 smtClean="0">
                    <a:solidFill>
                      <a:srgbClr val="000000"/>
                    </a:solidFill>
                  </a:rPr>
                  <a:t>LiDAR</a:t>
                </a:r>
                <a:r>
                  <a:rPr lang="en-US" sz="2000" dirty="0">
                    <a:solidFill>
                      <a:srgbClr val="000000"/>
                    </a:solidFill>
                  </a:rPr>
                  <a:t> </a:t>
                </a:r>
                <a:r>
                  <a:rPr lang="en-US" sz="2000" dirty="0" smtClean="0">
                    <a:solidFill>
                      <a:srgbClr val="000000"/>
                    </a:solidFill>
                  </a:rPr>
                  <a:t>Flight, Derived DEM</a:t>
                </a:r>
                <a:endParaRPr lang="en-US" sz="2000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11" name="Down Arrow 110"/>
          <p:cNvSpPr/>
          <p:nvPr/>
        </p:nvSpPr>
        <p:spPr>
          <a:xfrm>
            <a:off x="9594418" y="17245069"/>
            <a:ext cx="495300" cy="345901"/>
          </a:xfrm>
          <a:prstGeom prst="downArrow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8378954" y="25784094"/>
            <a:ext cx="44850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TBD: including % or area of beach, map of best beach, may change based on sea level results and other factors…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3670" y="10168640"/>
            <a:ext cx="5689025" cy="3963819"/>
          </a:xfrm>
          <a:prstGeom prst="rect">
            <a:avLst/>
          </a:prstGeom>
        </p:spPr>
      </p:pic>
      <p:sp>
        <p:nvSpPr>
          <p:cNvPr id="104" name="Text Placeholder 16"/>
          <p:cNvSpPr txBox="1">
            <a:spLocks/>
          </p:cNvSpPr>
          <p:nvPr/>
        </p:nvSpPr>
        <p:spPr>
          <a:xfrm>
            <a:off x="18165276" y="14216516"/>
            <a:ext cx="8434162" cy="976640"/>
          </a:xfrm>
          <a:prstGeom prst="rect">
            <a:avLst/>
          </a:prstGeom>
        </p:spPr>
        <p:txBody>
          <a:bodyPr numCol="1" spcCol="640080"/>
          <a:lstStyle>
            <a:lvl1pPr marL="457200" indent="-457200" algn="l" defTabSz="27432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Webdings" panose="05030102010509060703" pitchFamily="18" charset="2"/>
              <a:buChar char="4"/>
              <a:defRPr sz="2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57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9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800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1722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5438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9154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2870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658600" indent="-685800" algn="l" defTabSz="27432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lnSpc>
                <a:spcPct val="10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00000"/>
                </a:solidFill>
              </a:rPr>
              <a:t>Maryland’s Chesapeake Bay and Atlantic coasts</a:t>
            </a:r>
          </a:p>
          <a:p>
            <a:pPr marL="347663" indent="-347663">
              <a:lnSpc>
                <a:spcPct val="100000"/>
              </a:lnSpc>
              <a:spcBef>
                <a:spcPts val="600"/>
              </a:spcBef>
            </a:pPr>
            <a:r>
              <a:rPr lang="en-US" sz="2800" dirty="0" err="1">
                <a:solidFill>
                  <a:srgbClr val="000000"/>
                </a:solidFill>
              </a:rPr>
              <a:t>Strandings</a:t>
            </a:r>
            <a:r>
              <a:rPr lang="en-US" sz="2800" dirty="0">
                <a:solidFill>
                  <a:srgbClr val="000000"/>
                </a:solidFill>
              </a:rPr>
              <a:t> (black dots) from 1991 – 2014 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18165279" y="6145517"/>
            <a:ext cx="8438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18160492" y="9986689"/>
            <a:ext cx="8438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18150892" y="16274413"/>
            <a:ext cx="8438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18177018" y="19614217"/>
            <a:ext cx="8438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18187279" y="21976517"/>
            <a:ext cx="8438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18176623" y="32381290"/>
            <a:ext cx="8438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18176623" y="26748781"/>
            <a:ext cx="84389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940603" y="13342575"/>
            <a:ext cx="5623759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Stranding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09793" y="20620977"/>
            <a:ext cx="26367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9900" lvl="0" defTabSz="914400">
              <a:buClr>
                <a:srgbClr val="000000"/>
              </a:buClr>
              <a:buSzPct val="100000"/>
            </a:pPr>
            <a:r>
              <a:rPr lang="en-US" sz="2000" kern="0" dirty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decomposition </a:t>
            </a:r>
            <a:r>
              <a:rPr lang="en-US" sz="2000" kern="0" dirty="0" smtClean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state</a:t>
            </a:r>
          </a:p>
          <a:p>
            <a:pPr marL="457200" lvl="0" indent="-342900" defTabSz="914400">
              <a:buClr>
                <a:srgbClr val="000000"/>
              </a:buClr>
              <a:buSzPct val="100000"/>
              <a:buFont typeface="Questrial"/>
              <a:buChar char="●"/>
            </a:pPr>
            <a:endParaRPr lang="en-US" sz="2000" kern="0" dirty="0" smtClean="0">
              <a:solidFill>
                <a:srgbClr val="000000"/>
              </a:solidFill>
              <a:ea typeface="Questrial"/>
              <a:cs typeface="Questrial"/>
              <a:sym typeface="Questrial"/>
              <a:rtl val="0"/>
            </a:endParaRPr>
          </a:p>
          <a:p>
            <a:pPr marL="457200" indent="-342900" defTabSz="914400">
              <a:buClr>
                <a:srgbClr val="000000"/>
              </a:buClr>
              <a:buSzPct val="100000"/>
              <a:buFont typeface="Questrial"/>
              <a:buChar char="●"/>
            </a:pPr>
            <a:r>
              <a:rPr lang="en-US" sz="2000" kern="0" dirty="0" smtClean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Averaged </a:t>
            </a:r>
            <a:r>
              <a:rPr lang="en-US" sz="2000" kern="0" dirty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each </a:t>
            </a:r>
            <a:r>
              <a:rPr lang="en-US" sz="2000" kern="0" dirty="0" smtClean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parameter  </a:t>
            </a:r>
            <a:r>
              <a:rPr lang="en-US" sz="2000" kern="0" dirty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within 20 km regions of turtle </a:t>
            </a:r>
            <a:r>
              <a:rPr lang="en-US" sz="2000" kern="0" dirty="0" smtClean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stranding to account for drifting</a:t>
            </a:r>
            <a:endParaRPr lang="en-US" sz="2000" kern="0" dirty="0">
              <a:solidFill>
                <a:srgbClr val="000000"/>
              </a:solidFill>
              <a:ea typeface="Questrial"/>
              <a:cs typeface="Questrial"/>
              <a:sym typeface="Questrial"/>
              <a:rtl val="0"/>
            </a:endParaRPr>
          </a:p>
          <a:p>
            <a:pPr marL="457200" lvl="0" indent="-342900" defTabSz="914400">
              <a:buClr>
                <a:srgbClr val="000000"/>
              </a:buClr>
              <a:buSzPct val="100000"/>
              <a:buFont typeface="Questrial"/>
              <a:buChar char="●"/>
            </a:pPr>
            <a:endParaRPr lang="en-US" sz="2000" kern="0" dirty="0">
              <a:solidFill>
                <a:srgbClr val="000000"/>
              </a:solidFill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6792276" y="13307130"/>
            <a:ext cx="6037881" cy="708523"/>
          </a:xfrm>
          <a:prstGeom prst="roundRect">
            <a:avLst/>
          </a:prstGeom>
          <a:noFill/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/>
          <p:cNvSpPr txBox="1"/>
          <p:nvPr/>
        </p:nvSpPr>
        <p:spPr>
          <a:xfrm>
            <a:off x="6792276" y="13335450"/>
            <a:ext cx="6037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Nesting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797621" y="14287093"/>
            <a:ext cx="6016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Data Acquisition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825868" y="17704185"/>
            <a:ext cx="5988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Data Processing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4" t="16364"/>
          <a:stretch/>
        </p:blipFill>
        <p:spPr>
          <a:xfrm>
            <a:off x="3430578" y="20888994"/>
            <a:ext cx="2933721" cy="2234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1" name="Rounded Rectangle 130"/>
          <p:cNvSpPr/>
          <p:nvPr/>
        </p:nvSpPr>
        <p:spPr>
          <a:xfrm>
            <a:off x="13058071" y="13307129"/>
            <a:ext cx="4368985" cy="708523"/>
          </a:xfrm>
          <a:prstGeom prst="roundRect">
            <a:avLst/>
          </a:prstGeom>
          <a:noFill/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/>
          <p:cNvSpPr txBox="1"/>
          <p:nvPr/>
        </p:nvSpPr>
        <p:spPr>
          <a:xfrm>
            <a:off x="13058071" y="13335449"/>
            <a:ext cx="4368985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Nest Forecasting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13058072" y="14210313"/>
            <a:ext cx="4368984" cy="9159188"/>
          </a:xfrm>
          <a:prstGeom prst="roundRect">
            <a:avLst>
              <a:gd name="adj" fmla="val 2444"/>
            </a:avLst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/>
          <p:cNvSpPr txBox="1"/>
          <p:nvPr/>
        </p:nvSpPr>
        <p:spPr>
          <a:xfrm>
            <a:off x="13058071" y="14265620"/>
            <a:ext cx="4368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</a:rPr>
              <a:t>Data Acquisition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3058096" y="14805425"/>
            <a:ext cx="4368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 defTabSz="914400">
              <a:buClr>
                <a:srgbClr val="000000"/>
              </a:buClr>
              <a:buSzPct val="100000"/>
              <a:buFont typeface="Questrial"/>
              <a:buChar char="●"/>
            </a:pPr>
            <a:r>
              <a:rPr lang="en-US" sz="2000" kern="0" dirty="0" smtClean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Community Climate System Model 3 </a:t>
            </a:r>
          </a:p>
          <a:p>
            <a:pPr marL="457200" lvl="0" indent="-342900" defTabSz="914400">
              <a:buClr>
                <a:srgbClr val="000000"/>
              </a:buClr>
              <a:buSzPct val="100000"/>
              <a:buFont typeface="Questrial"/>
              <a:buChar char="●"/>
            </a:pPr>
            <a:r>
              <a:rPr lang="en-US" sz="2000" kern="0" dirty="0" smtClean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Four International Panel for Climate Change 4 projections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3" t="11752" r="9059" b="12118"/>
          <a:stretch/>
        </p:blipFill>
        <p:spPr>
          <a:xfrm>
            <a:off x="14670652" y="15866874"/>
            <a:ext cx="2516427" cy="17561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2" t="1250" r="803" b="1469"/>
          <a:stretch/>
        </p:blipFill>
        <p:spPr>
          <a:xfrm>
            <a:off x="14671251" y="21481706"/>
            <a:ext cx="2515827" cy="17505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1420" r="1499" b="1589"/>
          <a:stretch/>
        </p:blipFill>
        <p:spPr>
          <a:xfrm>
            <a:off x="14670652" y="17736921"/>
            <a:ext cx="2516427" cy="17604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11596" r="8944" b="11636"/>
          <a:stretch/>
        </p:blipFill>
        <p:spPr>
          <a:xfrm>
            <a:off x="14670651" y="19608008"/>
            <a:ext cx="2516427" cy="17639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7" name="TextBox 136"/>
          <p:cNvSpPr txBox="1"/>
          <p:nvPr/>
        </p:nvSpPr>
        <p:spPr>
          <a:xfrm rot="16200000">
            <a:off x="13095051" y="16237093"/>
            <a:ext cx="1756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algn="ctr" defTabSz="914400">
              <a:buClr>
                <a:srgbClr val="000000"/>
              </a:buClr>
              <a:buSzPct val="100000"/>
            </a:pPr>
            <a:r>
              <a:rPr lang="en-US" sz="2000" kern="0" dirty="0" smtClean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2050: Levels constant since 2000</a:t>
            </a:r>
          </a:p>
        </p:txBody>
      </p:sp>
      <p:sp>
        <p:nvSpPr>
          <p:cNvPr id="138" name="TextBox 137"/>
          <p:cNvSpPr txBox="1"/>
          <p:nvPr/>
        </p:nvSpPr>
        <p:spPr>
          <a:xfrm rot="16200000">
            <a:off x="13092881" y="18109310"/>
            <a:ext cx="1760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algn="ctr" defTabSz="914400">
              <a:buClr>
                <a:srgbClr val="000000"/>
              </a:buClr>
              <a:buSzPct val="100000"/>
            </a:pPr>
            <a:r>
              <a:rPr lang="en-US" sz="2000" kern="0" dirty="0" smtClean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2050: B1, declining pop., greener tech</a:t>
            </a:r>
          </a:p>
        </p:txBody>
      </p:sp>
      <p:sp>
        <p:nvSpPr>
          <p:cNvPr id="139" name="TextBox 138"/>
          <p:cNvSpPr txBox="1"/>
          <p:nvPr/>
        </p:nvSpPr>
        <p:spPr>
          <a:xfrm rot="16200000">
            <a:off x="13112054" y="19827485"/>
            <a:ext cx="1760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algn="ctr" defTabSz="914400">
              <a:buClr>
                <a:srgbClr val="000000"/>
              </a:buClr>
              <a:buSzPct val="100000"/>
            </a:pPr>
            <a:r>
              <a:rPr lang="en-US" sz="2000" kern="0" dirty="0" smtClean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2050: A1B, declining pop., lower fossil fuel use</a:t>
            </a:r>
          </a:p>
        </p:txBody>
      </p:sp>
      <p:sp>
        <p:nvSpPr>
          <p:cNvPr id="140" name="TextBox 139"/>
          <p:cNvSpPr txBox="1"/>
          <p:nvPr/>
        </p:nvSpPr>
        <p:spPr>
          <a:xfrm rot="16200000">
            <a:off x="13061183" y="21685579"/>
            <a:ext cx="1760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lvl="0" algn="ctr" defTabSz="914400">
              <a:buClr>
                <a:srgbClr val="000000"/>
              </a:buClr>
              <a:buSzPct val="100000"/>
            </a:pPr>
            <a:r>
              <a:rPr lang="en-US" sz="2000" kern="0" dirty="0" smtClean="0">
                <a:solidFill>
                  <a:srgbClr val="000000"/>
                </a:solidFill>
                <a:ea typeface="Questrial"/>
                <a:cs typeface="Questrial"/>
                <a:sym typeface="Questrial"/>
                <a:rtl val="0"/>
              </a:rPr>
              <a:t>2050: A2, increasing pop., same fossil fuel use</a:t>
            </a:r>
          </a:p>
        </p:txBody>
      </p:sp>
      <p:cxnSp>
        <p:nvCxnSpPr>
          <p:cNvPr id="141" name="Straight Connector 140"/>
          <p:cNvCxnSpPr/>
          <p:nvPr/>
        </p:nvCxnSpPr>
        <p:spPr>
          <a:xfrm>
            <a:off x="914400" y="6171400"/>
            <a:ext cx="166551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852847" y="13137191"/>
            <a:ext cx="166551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>
            <a:off x="844351" y="24615453"/>
            <a:ext cx="166551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65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co Forecasting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2E8652"/>
      </a:accent1>
      <a:accent2>
        <a:srgbClr val="44757B"/>
      </a:accent2>
      <a:accent3>
        <a:srgbClr val="56619C"/>
      </a:accent3>
      <a:accent4>
        <a:srgbClr val="E2C16E"/>
      </a:accent4>
      <a:accent5>
        <a:srgbClr val="CB8954"/>
      </a:accent5>
      <a:accent6>
        <a:srgbClr val="BB5740"/>
      </a:accent6>
      <a:hlink>
        <a:srgbClr val="2E8652"/>
      </a:hlink>
      <a:folHlink>
        <a:srgbClr val="2E8652"/>
      </a:folHlink>
    </a:clrScheme>
    <a:fontScheme name="DEVELOP_poster">
      <a:majorFont>
        <a:latin typeface="Century Gothic"/>
        <a:ea typeface=""/>
        <a:cs typeface=""/>
      </a:majorFont>
      <a:minorFont>
        <a:latin typeface="Garamon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1755</TotalTime>
  <Words>456</Words>
  <Application>Microsoft Office PowerPoint</Application>
  <PresentationFormat>Custom</PresentationFormat>
  <Paragraphs>94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</vt:lpstr>
      <vt:lpstr>Calibri</vt:lpstr>
      <vt:lpstr>Century Gothic</vt:lpstr>
      <vt:lpstr>Garamond</vt:lpstr>
      <vt:lpstr>Questrial</vt:lpstr>
      <vt:lpstr>Times New Roman</vt:lpstr>
      <vt:lpstr>Webdings</vt:lpstr>
      <vt:lpstr>Office Theme</vt:lpstr>
      <vt:lpstr>PowerPoint Presentation</vt:lpstr>
    </vt:vector>
  </TitlesOfParts>
  <Company>HPES ACES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McKeel, Christopher A. (LARC-E3)[SSAI DEVELOP]</dc:creator>
  <cp:lastModifiedBy>Brumbaugh, Beth (LARC-E3)[SSAI DEVELOP]</cp:lastModifiedBy>
  <cp:revision>121</cp:revision>
  <dcterms:created xsi:type="dcterms:W3CDTF">2015-06-02T14:58:58Z</dcterms:created>
  <dcterms:modified xsi:type="dcterms:W3CDTF">2015-07-13T16:41:01Z</dcterms:modified>
</cp:coreProperties>
</file>