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2" clrIdx="0">
    <p:extLst>
      <p:ext uri="{19B8F6BF-5375-455C-9EA6-DF929625EA0E}">
        <p15:presenceInfo xmlns:p15="http://schemas.microsoft.com/office/powerpoint/2012/main" userId="S-1-5-21-330711430-3775241029-4075259233-6418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60" d="100"/>
          <a:sy n="60" d="100"/>
        </p:scale>
        <p:origin x="42" y="-9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0-09T09:41:58.820" idx="1">
    <p:pos x="5578" y="1395"/>
    <p:text>Should be sentence case</p:text>
    <p:extLst>
      <p:ext uri="{C676402C-5697-4E1C-873F-D02D1690AC5C}">
        <p15:threadingInfo xmlns:p15="http://schemas.microsoft.com/office/powerpoint/2012/main" timeZoneBias="240"/>
      </p:ext>
    </p:extLst>
  </p:cm>
  <p:cm authorId="1" dt="2015-10-09T09:42:17.881" idx="2">
    <p:pos x="15991" y="6417"/>
    <p:text>Text is wayyyyy too small and too light</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ract info"/>
          <p:cNvSpPr/>
          <p:nvPr userDrawn="1"/>
        </p:nvSpPr>
        <p:spPr>
          <a:xfrm>
            <a:off x="16780042" y="35258034"/>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comments" Target="../comments/comment1.xm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Langley Research Center</a:t>
            </a:r>
            <a:endParaRPr lang="en-US" dirty="0"/>
          </a:p>
        </p:txBody>
      </p:sp>
      <p:sp>
        <p:nvSpPr>
          <p:cNvPr id="4" name="Text Placeholder 3"/>
          <p:cNvSpPr>
            <a:spLocks noGrp="1"/>
          </p:cNvSpPr>
          <p:nvPr>
            <p:ph type="body" sz="quarter" idx="11"/>
          </p:nvPr>
        </p:nvSpPr>
        <p:spPr/>
        <p:txBody>
          <a:bodyPr/>
          <a:lstStyle/>
          <a:p>
            <a:r>
              <a:rPr lang="en-US" dirty="0" smtClean="0"/>
              <a:t>Monitoring and Forecasting Shifting Climate and Land Change Impacts in Peru’s Parque de la Papa for Enhanced Agricultural Management</a:t>
            </a:r>
            <a:endParaRPr lang="en-US" dirty="0"/>
          </a:p>
        </p:txBody>
      </p:sp>
      <p:sp>
        <p:nvSpPr>
          <p:cNvPr id="5" name="Text Placeholder 4"/>
          <p:cNvSpPr>
            <a:spLocks noGrp="1"/>
          </p:cNvSpPr>
          <p:nvPr>
            <p:ph type="body" sz="quarter" idx="10"/>
          </p:nvPr>
        </p:nvSpPr>
        <p:spPr/>
        <p:txBody>
          <a:bodyPr/>
          <a:lstStyle/>
          <a:p>
            <a:r>
              <a:rPr lang="en-US" dirty="0" smtClean="0"/>
              <a:t>Peru Climate</a:t>
            </a:r>
            <a:endParaRPr lang="en-US" dirty="0"/>
          </a:p>
        </p:txBody>
      </p:sp>
      <p:sp>
        <p:nvSpPr>
          <p:cNvPr id="6" name="Text Placeholder 16"/>
          <p:cNvSpPr txBox="1">
            <a:spLocks/>
          </p:cNvSpPr>
          <p:nvPr/>
        </p:nvSpPr>
        <p:spPr>
          <a:xfrm>
            <a:off x="914400" y="6243411"/>
            <a:ext cx="16916400" cy="576072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Keep this blank for now.</a:t>
            </a:r>
          </a:p>
          <a:p>
            <a:r>
              <a:rPr lang="en-US" dirty="0" smtClean="0"/>
              <a:t>Body text point size should be at least 24.</a:t>
            </a:r>
          </a:p>
          <a:p>
            <a:r>
              <a:rPr lang="en-US" dirty="0" smtClean="0"/>
              <a:t>Caption text point size should be at least 16.</a:t>
            </a:r>
          </a:p>
          <a:p>
            <a:r>
              <a:rPr lang="en-US" dirty="0" smtClean="0"/>
              <a:t>Feel free to rename, move, and resize sections as needed.</a:t>
            </a: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4" name="TextBox 23"/>
          <p:cNvSpPr txBox="1"/>
          <p:nvPr/>
        </p:nvSpPr>
        <p:spPr>
          <a:xfrm>
            <a:off x="914400" y="12517639"/>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grpSp>
        <p:nvGrpSpPr>
          <p:cNvPr id="64" name="Group 63"/>
          <p:cNvGrpSpPr/>
          <p:nvPr/>
        </p:nvGrpSpPr>
        <p:grpSpPr>
          <a:xfrm>
            <a:off x="893498" y="21385145"/>
            <a:ext cx="16916400" cy="6477520"/>
            <a:chOff x="914400" y="20830504"/>
            <a:chExt cx="16916400" cy="6477520"/>
          </a:xfrm>
        </p:grpSpPr>
        <p:sp>
          <p:nvSpPr>
            <p:cNvPr id="8" name="Text Placeholder 16"/>
            <p:cNvSpPr txBox="1">
              <a:spLocks/>
            </p:cNvSpPr>
            <p:nvPr/>
          </p:nvSpPr>
          <p:spPr>
            <a:xfrm>
              <a:off x="914400" y="21547304"/>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Use images.</a:t>
              </a:r>
            </a:p>
            <a:p>
              <a:r>
                <a:rPr lang="en-US" dirty="0" smtClean="0"/>
                <a:t>Make sure that it has some sort of flow, that it makes sense.  Show your results in a logical order.</a:t>
              </a:r>
            </a:p>
            <a:p>
              <a:r>
                <a:rPr lang="en-US" dirty="0" smtClean="0"/>
                <a:t>No bullets.</a:t>
              </a:r>
            </a:p>
          </p:txBody>
        </p:sp>
        <p:sp>
          <p:nvSpPr>
            <p:cNvPr id="27" name="TextBox 26"/>
            <p:cNvSpPr txBox="1"/>
            <p:nvPr/>
          </p:nvSpPr>
          <p:spPr>
            <a:xfrm>
              <a:off x="914401" y="20830504"/>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grpSp>
      <p:grpSp>
        <p:nvGrpSpPr>
          <p:cNvPr id="63" name="Group 62"/>
          <p:cNvGrpSpPr/>
          <p:nvPr/>
        </p:nvGrpSpPr>
        <p:grpSpPr>
          <a:xfrm>
            <a:off x="18288000" y="29860169"/>
            <a:ext cx="8229600" cy="6472162"/>
            <a:chOff x="18288000" y="27843601"/>
            <a:chExt cx="8229600" cy="6472162"/>
          </a:xfrm>
        </p:grpSpPr>
        <p:sp>
          <p:nvSpPr>
            <p:cNvPr id="11" name="Text Placeholder 16"/>
            <p:cNvSpPr txBox="1">
              <a:spLocks/>
            </p:cNvSpPr>
            <p:nvPr/>
          </p:nvSpPr>
          <p:spPr>
            <a:xfrm>
              <a:off x="182880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Emily Adams, Center Lead at Langley NASA DEVELOP</a:t>
              </a:r>
            </a:p>
            <a:p>
              <a:r>
                <a:rPr lang="en-US" dirty="0" smtClean="0"/>
                <a:t>If you are including affiliations, use DEVELOP as the affiliation for a </a:t>
              </a:r>
              <a:r>
                <a:rPr lang="en-US" dirty="0" err="1" smtClean="0"/>
                <a:t>DEVELOPer</a:t>
              </a:r>
              <a:r>
                <a:rPr lang="en-US" dirty="0" smtClean="0"/>
                <a:t> or former </a:t>
              </a:r>
              <a:r>
                <a:rPr lang="en-US" dirty="0" err="1" smtClean="0"/>
                <a:t>DEVELOPer</a:t>
              </a:r>
              <a:r>
                <a:rPr lang="en-US" dirty="0" smtClean="0"/>
                <a:t>—not their school or former school.</a:t>
              </a:r>
            </a:p>
          </p:txBody>
        </p:sp>
        <p:sp>
          <p:nvSpPr>
            <p:cNvPr id="29" name="TextBox 28"/>
            <p:cNvSpPr txBox="1"/>
            <p:nvPr/>
          </p:nvSpPr>
          <p:spPr>
            <a:xfrm>
              <a:off x="182880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grpSp>
      <p:grpSp>
        <p:nvGrpSpPr>
          <p:cNvPr id="62" name="Group 61"/>
          <p:cNvGrpSpPr/>
          <p:nvPr/>
        </p:nvGrpSpPr>
        <p:grpSpPr>
          <a:xfrm>
            <a:off x="9540554" y="29860169"/>
            <a:ext cx="8229600" cy="6472162"/>
            <a:chOff x="9601200" y="27843601"/>
            <a:chExt cx="8229600" cy="6472162"/>
          </a:xfrm>
        </p:grpSpPr>
        <p:sp>
          <p:nvSpPr>
            <p:cNvPr id="10" name="Text Placeholder 16"/>
            <p:cNvSpPr txBox="1">
              <a:spLocks/>
            </p:cNvSpPr>
            <p:nvPr/>
          </p:nvSpPr>
          <p:spPr>
            <a:xfrm>
              <a:off x="96012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International Potato Center (CIP)</a:t>
              </a:r>
            </a:p>
            <a:p>
              <a:r>
                <a:rPr lang="en-US" dirty="0" smtClean="0"/>
                <a:t>Dr. Noelle Barker</a:t>
              </a:r>
            </a:p>
            <a:p>
              <a:r>
                <a:rPr lang="en-US" dirty="0" smtClean="0"/>
                <a:t>Dr. David Ellis </a:t>
              </a:r>
              <a:endParaRPr lang="en-US" dirty="0"/>
            </a:p>
            <a:p>
              <a:r>
                <a:rPr lang="en-US" b="1" dirty="0" err="1" smtClean="0"/>
                <a:t>Asociacion</a:t>
              </a:r>
              <a:r>
                <a:rPr lang="en-US" b="1" dirty="0" smtClean="0"/>
                <a:t> para la </a:t>
              </a:r>
              <a:r>
                <a:rPr lang="en-US" b="1" dirty="0" err="1" smtClean="0"/>
                <a:t>Naturalexa</a:t>
              </a:r>
              <a:r>
                <a:rPr lang="en-US" b="1" dirty="0" smtClean="0"/>
                <a:t> y el </a:t>
              </a:r>
              <a:r>
                <a:rPr lang="en-US" b="1" dirty="0" err="1" smtClean="0"/>
                <a:t>Desarollo</a:t>
              </a:r>
              <a:r>
                <a:rPr lang="en-US" b="1" dirty="0" smtClean="0"/>
                <a:t> </a:t>
              </a:r>
              <a:r>
                <a:rPr lang="en-US" b="1" dirty="0" err="1" smtClean="0"/>
                <a:t>Sostenible</a:t>
              </a:r>
              <a:r>
                <a:rPr lang="en-US" b="1" dirty="0" smtClean="0"/>
                <a:t> (ANDES) </a:t>
              </a:r>
            </a:p>
          </p:txBody>
        </p:sp>
        <p:sp>
          <p:nvSpPr>
            <p:cNvPr id="30" name="TextBox 29"/>
            <p:cNvSpPr txBox="1"/>
            <p:nvPr/>
          </p:nvSpPr>
          <p:spPr>
            <a:xfrm>
              <a:off x="96012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grpSp>
      <p:grpSp>
        <p:nvGrpSpPr>
          <p:cNvPr id="61" name="Group 60"/>
          <p:cNvGrpSpPr/>
          <p:nvPr/>
        </p:nvGrpSpPr>
        <p:grpSpPr>
          <a:xfrm>
            <a:off x="893498" y="29860169"/>
            <a:ext cx="8229600" cy="6472162"/>
            <a:chOff x="914400" y="27843601"/>
            <a:chExt cx="8229600" cy="6472162"/>
          </a:xfrm>
        </p:grpSpPr>
        <p:sp>
          <p:nvSpPr>
            <p:cNvPr id="9" name="Text Placeholder 16"/>
            <p:cNvSpPr txBox="1">
              <a:spLocks/>
            </p:cNvSpPr>
            <p:nvPr/>
          </p:nvSpPr>
          <p:spPr>
            <a:xfrm>
              <a:off x="9144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Use a professional-looking photo.</a:t>
              </a:r>
            </a:p>
            <a:p>
              <a:r>
                <a:rPr lang="en-US" dirty="0" smtClean="0"/>
                <a:t>Individual headshots are ok, if they aren’t pixelated and are all the same size.</a:t>
              </a:r>
            </a:p>
            <a:p>
              <a:r>
                <a:rPr lang="en-US" dirty="0" smtClean="0"/>
                <a:t>Include a caption that states the team members’ names.</a:t>
              </a:r>
            </a:p>
          </p:txBody>
        </p:sp>
        <p:sp>
          <p:nvSpPr>
            <p:cNvPr id="31" name="TextBox 30"/>
            <p:cNvSpPr txBox="1"/>
            <p:nvPr/>
          </p:nvSpPr>
          <p:spPr>
            <a:xfrm>
              <a:off x="9144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gr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Rebekke Muench (Project Lead), Kayla McDonald, Ryan Murphy, Michael Sclater, Richard Rose, Dajon Begin</a:t>
            </a:r>
          </a:p>
          <a:p>
            <a:r>
              <a:rPr lang="en-US" sz="2400" dirty="0" smtClean="0"/>
              <a:t>NASA DEVELOP National Program </a:t>
            </a:r>
            <a:endParaRPr lang="en-US" sz="2400" dirty="0"/>
          </a:p>
        </p:txBody>
      </p:sp>
      <p:grpSp>
        <p:nvGrpSpPr>
          <p:cNvPr id="65" name="Group 64"/>
          <p:cNvGrpSpPr/>
          <p:nvPr/>
        </p:nvGrpSpPr>
        <p:grpSpPr>
          <a:xfrm>
            <a:off x="17984547" y="21387016"/>
            <a:ext cx="8229602" cy="6530066"/>
            <a:chOff x="18858746" y="20777958"/>
            <a:chExt cx="8229602" cy="6530066"/>
          </a:xfrm>
        </p:grpSpPr>
        <p:sp>
          <p:nvSpPr>
            <p:cNvPr id="12" name="Text Placeholder 16"/>
            <p:cNvSpPr txBox="1">
              <a:spLocks/>
            </p:cNvSpPr>
            <p:nvPr/>
          </p:nvSpPr>
          <p:spPr>
            <a:xfrm>
              <a:off x="18858746" y="21547304"/>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p:txBody>
        </p:sp>
        <p:sp>
          <p:nvSpPr>
            <p:cNvPr id="28" name="TextBox 27"/>
            <p:cNvSpPr txBox="1"/>
            <p:nvPr/>
          </p:nvSpPr>
          <p:spPr>
            <a:xfrm>
              <a:off x="18858748" y="2077795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grpSp>
      <p:sp>
        <p:nvSpPr>
          <p:cNvPr id="15" name="Text Placeholder 16"/>
          <p:cNvSpPr txBox="1">
            <a:spLocks/>
          </p:cNvSpPr>
          <p:nvPr/>
        </p:nvSpPr>
        <p:spPr>
          <a:xfrm>
            <a:off x="17561696" y="6440974"/>
            <a:ext cx="8955904"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Create Growing Degree Days, chill hours, elevation, slope, and weevil suitability maps </a:t>
            </a:r>
          </a:p>
          <a:p>
            <a:pPr marL="347663" indent="-347663"/>
            <a:r>
              <a:rPr lang="en-US" dirty="0" smtClean="0"/>
              <a:t>Use Landsat imagery to determine how potato crop locations have changed over the past 30 years </a:t>
            </a:r>
          </a:p>
          <a:p>
            <a:pPr marL="347663" indent="-347663"/>
            <a:r>
              <a:rPr lang="en-US" dirty="0" smtClean="0"/>
              <a:t>Develop a methodology that can be applied throughout Peru to determine potato suitability</a:t>
            </a:r>
          </a:p>
        </p:txBody>
      </p:sp>
      <p:sp>
        <p:nvSpPr>
          <p:cNvPr id="23" name="TextBox 22"/>
          <p:cNvSpPr txBox="1"/>
          <p:nvPr/>
        </p:nvSpPr>
        <p:spPr>
          <a:xfrm>
            <a:off x="17561696" y="570255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grpSp>
        <p:nvGrpSpPr>
          <p:cNvPr id="13" name="Group 12"/>
          <p:cNvGrpSpPr/>
          <p:nvPr/>
        </p:nvGrpSpPr>
        <p:grpSpPr>
          <a:xfrm>
            <a:off x="17922006" y="14948851"/>
            <a:ext cx="8229600" cy="6324474"/>
            <a:chOff x="18249390" y="12602743"/>
            <a:chExt cx="8229600" cy="6324474"/>
          </a:xfrm>
        </p:grpSpPr>
        <p:sp>
          <p:nvSpPr>
            <p:cNvPr id="26" name="TextBox 25"/>
            <p:cNvSpPr txBox="1"/>
            <p:nvPr/>
          </p:nvSpPr>
          <p:spPr>
            <a:xfrm>
              <a:off x="18249390" y="1260274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grpSp>
          <p:nvGrpSpPr>
            <p:cNvPr id="47" name="Group 46"/>
            <p:cNvGrpSpPr/>
            <p:nvPr/>
          </p:nvGrpSpPr>
          <p:grpSpPr>
            <a:xfrm>
              <a:off x="18288000" y="13577775"/>
              <a:ext cx="7018862" cy="5349442"/>
              <a:chOff x="18937704" y="13001325"/>
              <a:chExt cx="6561663" cy="4758777"/>
            </a:xfrm>
          </p:grpSpPr>
          <p:grpSp>
            <p:nvGrpSpPr>
              <p:cNvPr id="44" name="Group 43"/>
              <p:cNvGrpSpPr/>
              <p:nvPr/>
            </p:nvGrpSpPr>
            <p:grpSpPr>
              <a:xfrm>
                <a:off x="19174073" y="13001325"/>
                <a:ext cx="1487654" cy="2301037"/>
                <a:chOff x="19174073" y="13001325"/>
                <a:chExt cx="1487654" cy="2301037"/>
              </a:xfrm>
            </p:grpSpPr>
            <p:sp>
              <p:nvSpPr>
                <p:cNvPr id="14" name="Text Placeholder 16"/>
                <p:cNvSpPr txBox="1">
                  <a:spLocks/>
                </p:cNvSpPr>
                <p:nvPr/>
              </p:nvSpPr>
              <p:spPr>
                <a:xfrm>
                  <a:off x="19410442" y="14733191"/>
                  <a:ext cx="1251285" cy="56917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SRTM</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4073" y="13001325"/>
                  <a:ext cx="1487654" cy="1643817"/>
                </a:xfrm>
                <a:prstGeom prst="rect">
                  <a:avLst/>
                </a:prstGeom>
              </p:spPr>
            </p:pic>
          </p:grpSp>
          <p:grpSp>
            <p:nvGrpSpPr>
              <p:cNvPr id="40" name="Group 39"/>
              <p:cNvGrpSpPr/>
              <p:nvPr/>
            </p:nvGrpSpPr>
            <p:grpSpPr>
              <a:xfrm>
                <a:off x="23300614" y="13043144"/>
                <a:ext cx="1926275" cy="2289225"/>
                <a:chOff x="22800408" y="13005759"/>
                <a:chExt cx="1926275" cy="2289225"/>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0408" y="13005759"/>
                  <a:ext cx="1926275" cy="1639383"/>
                </a:xfrm>
                <a:prstGeom prst="rect">
                  <a:avLst/>
                </a:prstGeom>
              </p:spPr>
            </p:pic>
            <p:sp>
              <p:nvSpPr>
                <p:cNvPr id="34" name="Text Placeholder 16"/>
                <p:cNvSpPr txBox="1">
                  <a:spLocks/>
                </p:cNvSpPr>
                <p:nvPr/>
              </p:nvSpPr>
              <p:spPr>
                <a:xfrm>
                  <a:off x="23137902" y="14725813"/>
                  <a:ext cx="1251285" cy="56917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TRMM</a:t>
                  </a:r>
                </a:p>
              </p:txBody>
            </p:sp>
          </p:grpSp>
          <p:grpSp>
            <p:nvGrpSpPr>
              <p:cNvPr id="41" name="Group 40"/>
              <p:cNvGrpSpPr/>
              <p:nvPr/>
            </p:nvGrpSpPr>
            <p:grpSpPr>
              <a:xfrm>
                <a:off x="20933651" y="13469217"/>
                <a:ext cx="2095039" cy="1839096"/>
                <a:chOff x="23679163" y="15901442"/>
                <a:chExt cx="2095039" cy="1839096"/>
              </a:xfrm>
            </p:grpSpPr>
            <p:sp>
              <p:nvSpPr>
                <p:cNvPr id="37" name="Text Placeholder 16"/>
                <p:cNvSpPr txBox="1">
                  <a:spLocks/>
                </p:cNvSpPr>
                <p:nvPr/>
              </p:nvSpPr>
              <p:spPr>
                <a:xfrm>
                  <a:off x="24003724" y="17171367"/>
                  <a:ext cx="1251285" cy="56917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Aqua</a:t>
                  </a:r>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79163" y="15901442"/>
                  <a:ext cx="2095039" cy="1096879"/>
                </a:xfrm>
                <a:prstGeom prst="rect">
                  <a:avLst/>
                </a:prstGeom>
              </p:spPr>
            </p:pic>
          </p:grpSp>
          <p:grpSp>
            <p:nvGrpSpPr>
              <p:cNvPr id="46" name="Group 45"/>
              <p:cNvGrpSpPr/>
              <p:nvPr/>
            </p:nvGrpSpPr>
            <p:grpSpPr>
              <a:xfrm>
                <a:off x="18937704" y="15288617"/>
                <a:ext cx="6561663" cy="2471485"/>
                <a:chOff x="19410442" y="15291189"/>
                <a:chExt cx="6561663" cy="2471485"/>
              </a:xfrm>
            </p:grpSpPr>
            <p:grpSp>
              <p:nvGrpSpPr>
                <p:cNvPr id="45" name="Group 44"/>
                <p:cNvGrpSpPr/>
                <p:nvPr/>
              </p:nvGrpSpPr>
              <p:grpSpPr>
                <a:xfrm>
                  <a:off x="19410442" y="15368471"/>
                  <a:ext cx="1684286" cy="2394203"/>
                  <a:chOff x="20787765" y="13017812"/>
                  <a:chExt cx="1684286" cy="2394203"/>
                </a:xfrm>
              </p:grpSpPr>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87765" y="13017812"/>
                    <a:ext cx="1684286" cy="1627330"/>
                  </a:xfrm>
                  <a:prstGeom prst="rect">
                    <a:avLst/>
                  </a:prstGeom>
                </p:spPr>
              </p:pic>
              <p:sp>
                <p:nvSpPr>
                  <p:cNvPr id="33" name="Text Placeholder 16"/>
                  <p:cNvSpPr txBox="1">
                    <a:spLocks/>
                  </p:cNvSpPr>
                  <p:nvPr/>
                </p:nvSpPr>
                <p:spPr>
                  <a:xfrm>
                    <a:off x="20990084" y="14733191"/>
                    <a:ext cx="1481967" cy="67882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Landsat 5</a:t>
                    </a:r>
                  </a:p>
                </p:txBody>
              </p:sp>
            </p:grpSp>
            <p:grpSp>
              <p:nvGrpSpPr>
                <p:cNvPr id="43" name="Group 42"/>
                <p:cNvGrpSpPr/>
                <p:nvPr/>
              </p:nvGrpSpPr>
              <p:grpSpPr>
                <a:xfrm>
                  <a:off x="21445978" y="15561607"/>
                  <a:ext cx="1810324" cy="2094071"/>
                  <a:chOff x="19130922" y="15697397"/>
                  <a:chExt cx="1810324" cy="2094071"/>
                </a:xfrm>
              </p:grpSpPr>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30922" y="15697397"/>
                    <a:ext cx="1810324" cy="1477816"/>
                  </a:xfrm>
                  <a:prstGeom prst="rect">
                    <a:avLst/>
                  </a:prstGeom>
                </p:spPr>
              </p:pic>
              <p:sp>
                <p:nvSpPr>
                  <p:cNvPr id="35" name="Text Placeholder 16"/>
                  <p:cNvSpPr txBox="1">
                    <a:spLocks/>
                  </p:cNvSpPr>
                  <p:nvPr/>
                </p:nvSpPr>
                <p:spPr>
                  <a:xfrm>
                    <a:off x="19174074" y="17264644"/>
                    <a:ext cx="1613692" cy="52682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Landsat 8</a:t>
                    </a:r>
                  </a:p>
                </p:txBody>
              </p:sp>
            </p:grpSp>
            <p:grpSp>
              <p:nvGrpSpPr>
                <p:cNvPr id="42" name="Group 41"/>
                <p:cNvGrpSpPr/>
                <p:nvPr/>
              </p:nvGrpSpPr>
              <p:grpSpPr>
                <a:xfrm>
                  <a:off x="23650704" y="15291189"/>
                  <a:ext cx="2321401" cy="2374658"/>
                  <a:chOff x="20893278" y="15519230"/>
                  <a:chExt cx="2321401" cy="2374658"/>
                </a:xfrm>
              </p:grpSpPr>
              <p:pic>
                <p:nvPicPr>
                  <p:cNvPr id="36" name="Picture 3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893278" y="15519230"/>
                    <a:ext cx="2321401" cy="1745414"/>
                  </a:xfrm>
                  <a:prstGeom prst="rect">
                    <a:avLst/>
                  </a:prstGeom>
                </p:spPr>
              </p:pic>
              <p:sp>
                <p:nvSpPr>
                  <p:cNvPr id="39" name="Text Placeholder 16"/>
                  <p:cNvSpPr txBox="1">
                    <a:spLocks/>
                  </p:cNvSpPr>
                  <p:nvPr/>
                </p:nvSpPr>
                <p:spPr>
                  <a:xfrm>
                    <a:off x="21430843" y="17324717"/>
                    <a:ext cx="1251285" cy="56917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Terra</a:t>
                    </a:r>
                  </a:p>
                </p:txBody>
              </p:sp>
            </p:grpSp>
          </p:grpSp>
        </p:grpSp>
      </p:grpSp>
      <p:grpSp>
        <p:nvGrpSpPr>
          <p:cNvPr id="66" name="Group 65"/>
          <p:cNvGrpSpPr/>
          <p:nvPr/>
        </p:nvGrpSpPr>
        <p:grpSpPr>
          <a:xfrm>
            <a:off x="17815697" y="9338296"/>
            <a:ext cx="8229600" cy="4793684"/>
            <a:chOff x="18479754" y="9396657"/>
            <a:chExt cx="8229600" cy="4793684"/>
          </a:xfrm>
        </p:grpSpPr>
        <p:sp>
          <p:nvSpPr>
            <p:cNvPr id="25" name="TextBox 24"/>
            <p:cNvSpPr txBox="1"/>
            <p:nvPr/>
          </p:nvSpPr>
          <p:spPr>
            <a:xfrm>
              <a:off x="18479754" y="939665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pic>
          <p:nvPicPr>
            <p:cNvPr id="48" name="Picture 47"/>
            <p:cNvPicPr>
              <a:picLocks noChangeAspect="1"/>
            </p:cNvPicPr>
            <p:nvPr/>
          </p:nvPicPr>
          <p:blipFill rotWithShape="1">
            <a:blip r:embed="rId8">
              <a:extLst>
                <a:ext uri="{28A0092B-C50C-407E-A947-70E740481C1C}">
                  <a14:useLocalDpi xmlns:a14="http://schemas.microsoft.com/office/drawing/2010/main" val="0"/>
                </a:ext>
              </a:extLst>
            </a:blip>
            <a:srcRect b="35633"/>
            <a:stretch/>
          </p:blipFill>
          <p:spPr>
            <a:xfrm>
              <a:off x="18648604" y="10261771"/>
              <a:ext cx="4571999" cy="3928570"/>
            </a:xfrm>
            <a:prstGeom prst="rect">
              <a:avLst/>
            </a:prstGeom>
            <a:ln>
              <a:solidFill>
                <a:schemeClr val="tx2">
                  <a:lumMod val="50000"/>
                </a:schemeClr>
              </a:solidFill>
            </a:ln>
          </p:spPr>
        </p:pic>
      </p:grpSp>
      <p:grpSp>
        <p:nvGrpSpPr>
          <p:cNvPr id="67" name="Group 66"/>
          <p:cNvGrpSpPr/>
          <p:nvPr/>
        </p:nvGrpSpPr>
        <p:grpSpPr>
          <a:xfrm>
            <a:off x="1425254" y="13259346"/>
            <a:ext cx="15978175" cy="7396490"/>
            <a:chOff x="853754" y="13259346"/>
            <a:chExt cx="15978175" cy="7396490"/>
          </a:xfrm>
        </p:grpSpPr>
        <p:pic>
          <p:nvPicPr>
            <p:cNvPr id="49" name="Picture 48" descr="C:\Users\kbmcdona\Desktop\PlantPng.png"/>
            <p:cNvPicPr/>
            <p:nvPr/>
          </p:nvPicPr>
          <p:blipFill rotWithShape="1">
            <a:blip r:embed="rId9">
              <a:extLst>
                <a:ext uri="{28A0092B-C50C-407E-A947-70E740481C1C}">
                  <a14:useLocalDpi xmlns:a14="http://schemas.microsoft.com/office/drawing/2010/main" val="0"/>
                </a:ext>
              </a:extLst>
            </a:blip>
            <a:srcRect l="21539" t="5929" r="30897" b="9295"/>
            <a:stretch/>
          </p:blipFill>
          <p:spPr bwMode="auto">
            <a:xfrm>
              <a:off x="893498" y="14392627"/>
              <a:ext cx="4304817" cy="6263209"/>
            </a:xfrm>
            <a:prstGeom prst="rect">
              <a:avLst/>
            </a:prstGeom>
            <a:noFill/>
            <a:ln>
              <a:noFill/>
            </a:ln>
            <a:extLst>
              <a:ext uri="{53640926-AAD7-44D8-BBD7-CCE9431645EC}">
                <a14:shadowObscured xmlns:a14="http://schemas.microsoft.com/office/drawing/2010/main"/>
              </a:ext>
            </a:extLst>
          </p:spPr>
        </p:pic>
        <p:grpSp>
          <p:nvGrpSpPr>
            <p:cNvPr id="59" name="Group 58"/>
            <p:cNvGrpSpPr/>
            <p:nvPr/>
          </p:nvGrpSpPr>
          <p:grpSpPr>
            <a:xfrm>
              <a:off x="853754" y="13259346"/>
              <a:ext cx="8686800" cy="1223820"/>
              <a:chOff x="914400" y="13302173"/>
              <a:chExt cx="8686800" cy="1223820"/>
            </a:xfrm>
          </p:grpSpPr>
          <p:sp>
            <p:nvSpPr>
              <p:cNvPr id="50" name="Text Box 2"/>
              <p:cNvSpPr txBox="1">
                <a:spLocks noChangeArrowheads="1"/>
              </p:cNvSpPr>
              <p:nvPr/>
            </p:nvSpPr>
            <p:spPr bwMode="auto">
              <a:xfrm>
                <a:off x="914400" y="13302173"/>
                <a:ext cx="420914" cy="6686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4400" b="1" dirty="0" smtClean="0">
                    <a:solidFill>
                      <a:schemeClr val="accent1"/>
                    </a:solidFill>
                    <a:latin typeface="Century Gothic" panose="020B0502020202020204" pitchFamily="34" charset="0"/>
                  </a:rPr>
                  <a:t>1</a:t>
                </a:r>
                <a:endParaRPr lang="en-US" sz="4400" b="1" dirty="0">
                  <a:solidFill>
                    <a:schemeClr val="accent1"/>
                  </a:solidFill>
                  <a:latin typeface="Century Gothic" panose="020B0502020202020204" pitchFamily="34" charset="0"/>
                </a:endParaRPr>
              </a:p>
            </p:txBody>
          </p:sp>
          <p:sp>
            <p:nvSpPr>
              <p:cNvPr id="51" name="TextBox 50"/>
              <p:cNvSpPr txBox="1"/>
              <p:nvPr/>
            </p:nvSpPr>
            <p:spPr>
              <a:xfrm>
                <a:off x="1320801" y="13376226"/>
                <a:ext cx="3428068" cy="584775"/>
              </a:xfrm>
              <a:prstGeom prst="rect">
                <a:avLst/>
              </a:prstGeom>
              <a:noFill/>
            </p:spPr>
            <p:txBody>
              <a:bodyPr wrap="square" rtlCol="0">
                <a:spAutoFit/>
              </a:bodyPr>
              <a:lstStyle/>
              <a:p>
                <a:r>
                  <a:rPr lang="en-US" sz="3200" b="1" dirty="0" smtClean="0">
                    <a:solidFill>
                      <a:schemeClr val="accent1"/>
                    </a:solidFill>
                    <a:latin typeface="Century Gothic" panose="020B0502020202020204" pitchFamily="34" charset="0"/>
                  </a:rPr>
                  <a:t>Data Acquisition</a:t>
                </a:r>
              </a:p>
            </p:txBody>
          </p:sp>
          <p:sp>
            <p:nvSpPr>
              <p:cNvPr id="52" name="Text Placeholder 16"/>
              <p:cNvSpPr txBox="1">
                <a:spLocks/>
              </p:cNvSpPr>
              <p:nvPr/>
            </p:nvSpPr>
            <p:spPr>
              <a:xfrm>
                <a:off x="1371600" y="13972872"/>
                <a:ext cx="8229600" cy="55312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Aqua and Terra MODIS, Landsat, TRMM, SRTM</a:t>
                </a:r>
              </a:p>
            </p:txBody>
          </p:sp>
        </p:grpSp>
        <p:grpSp>
          <p:nvGrpSpPr>
            <p:cNvPr id="18" name="Group 17"/>
            <p:cNvGrpSpPr/>
            <p:nvPr/>
          </p:nvGrpSpPr>
          <p:grpSpPr>
            <a:xfrm>
              <a:off x="4950622" y="14614389"/>
              <a:ext cx="9660727" cy="2831712"/>
              <a:chOff x="4307329" y="14542916"/>
              <a:chExt cx="8498678" cy="2831712"/>
            </a:xfrm>
          </p:grpSpPr>
          <p:sp>
            <p:nvSpPr>
              <p:cNvPr id="53" name="Text Box 2"/>
              <p:cNvSpPr txBox="1">
                <a:spLocks noChangeArrowheads="1"/>
              </p:cNvSpPr>
              <p:nvPr/>
            </p:nvSpPr>
            <p:spPr bwMode="auto">
              <a:xfrm>
                <a:off x="4307329" y="14542916"/>
                <a:ext cx="420914" cy="6686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4400" b="1" dirty="0">
                    <a:solidFill>
                      <a:schemeClr val="accent1"/>
                    </a:solidFill>
                    <a:latin typeface="Century Gothic" panose="020B0502020202020204" pitchFamily="34" charset="0"/>
                  </a:rPr>
                  <a:t>2</a:t>
                </a:r>
              </a:p>
            </p:txBody>
          </p:sp>
          <p:sp>
            <p:nvSpPr>
              <p:cNvPr id="54" name="TextBox 53"/>
              <p:cNvSpPr txBox="1"/>
              <p:nvPr/>
            </p:nvSpPr>
            <p:spPr>
              <a:xfrm>
                <a:off x="4753860" y="14647048"/>
                <a:ext cx="3428068" cy="584775"/>
              </a:xfrm>
              <a:prstGeom prst="rect">
                <a:avLst/>
              </a:prstGeom>
              <a:noFill/>
            </p:spPr>
            <p:txBody>
              <a:bodyPr wrap="square" rtlCol="0">
                <a:spAutoFit/>
              </a:bodyPr>
              <a:lstStyle/>
              <a:p>
                <a:r>
                  <a:rPr lang="en-US" sz="3200" b="1" dirty="0" smtClean="0">
                    <a:solidFill>
                      <a:schemeClr val="accent1"/>
                    </a:solidFill>
                    <a:latin typeface="Century Gothic" panose="020B0502020202020204" pitchFamily="34" charset="0"/>
                  </a:rPr>
                  <a:t>Data Analysis</a:t>
                </a:r>
              </a:p>
            </p:txBody>
          </p:sp>
          <p:sp>
            <p:nvSpPr>
              <p:cNvPr id="55" name="Text Placeholder 16"/>
              <p:cNvSpPr txBox="1">
                <a:spLocks/>
              </p:cNvSpPr>
              <p:nvPr/>
            </p:nvSpPr>
            <p:spPr>
              <a:xfrm>
                <a:off x="4797403" y="15211566"/>
                <a:ext cx="8008604" cy="216306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Prepare temperature (MODIS) and precipitation (TRMM) data</a:t>
                </a:r>
              </a:p>
              <a:p>
                <a:pPr marL="1947863" lvl="1" indent="-347663"/>
                <a:r>
                  <a:rPr lang="en-US" dirty="0" smtClean="0"/>
                  <a:t>Tools: Python and DEVELOP </a:t>
                </a:r>
                <a:r>
                  <a:rPr lang="en-US" dirty="0" err="1" smtClean="0"/>
                  <a:t>dnppy</a:t>
                </a:r>
                <a:r>
                  <a:rPr lang="en-US" dirty="0" smtClean="0"/>
                  <a:t> package</a:t>
                </a:r>
              </a:p>
              <a:p>
                <a:pPr marL="347663" indent="-347663"/>
                <a:r>
                  <a:rPr lang="en-US" dirty="0" smtClean="0"/>
                  <a:t>Process slope data (SRTM) and land cover (Landsat)</a:t>
                </a:r>
              </a:p>
              <a:p>
                <a:pPr marL="1947863" lvl="1" indent="-347663"/>
                <a:r>
                  <a:rPr lang="en-US" dirty="0" smtClean="0"/>
                  <a:t>Tools: ArcMap slope tool and Google Earth</a:t>
                </a:r>
              </a:p>
            </p:txBody>
          </p:sp>
        </p:grpSp>
        <p:grpSp>
          <p:nvGrpSpPr>
            <p:cNvPr id="17" name="Group 16"/>
            <p:cNvGrpSpPr/>
            <p:nvPr/>
          </p:nvGrpSpPr>
          <p:grpSpPr>
            <a:xfrm>
              <a:off x="5913361" y="17731467"/>
              <a:ext cx="10918568" cy="2816944"/>
              <a:chOff x="4543257" y="17570351"/>
              <a:chExt cx="10918568" cy="2816944"/>
            </a:xfrm>
          </p:grpSpPr>
          <p:sp>
            <p:nvSpPr>
              <p:cNvPr id="56" name="Text Box 2"/>
              <p:cNvSpPr txBox="1">
                <a:spLocks noChangeArrowheads="1"/>
              </p:cNvSpPr>
              <p:nvPr/>
            </p:nvSpPr>
            <p:spPr bwMode="auto">
              <a:xfrm>
                <a:off x="4543257" y="17570351"/>
                <a:ext cx="420914" cy="6686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4400" b="1" dirty="0" smtClean="0">
                    <a:solidFill>
                      <a:schemeClr val="accent1"/>
                    </a:solidFill>
                    <a:latin typeface="Century Gothic" panose="020B0502020202020204" pitchFamily="34" charset="0"/>
                  </a:rPr>
                  <a:t>3</a:t>
                </a:r>
                <a:endParaRPr lang="en-US" sz="4400" b="1" dirty="0">
                  <a:solidFill>
                    <a:schemeClr val="accent1"/>
                  </a:solidFill>
                  <a:latin typeface="Century Gothic" panose="020B0502020202020204" pitchFamily="34" charset="0"/>
                </a:endParaRPr>
              </a:p>
            </p:txBody>
          </p:sp>
          <p:sp>
            <p:nvSpPr>
              <p:cNvPr id="57" name="TextBox 56"/>
              <p:cNvSpPr txBox="1"/>
              <p:nvPr/>
            </p:nvSpPr>
            <p:spPr>
              <a:xfrm>
                <a:off x="4987033" y="17676806"/>
                <a:ext cx="3428068" cy="584775"/>
              </a:xfrm>
              <a:prstGeom prst="rect">
                <a:avLst/>
              </a:prstGeom>
              <a:noFill/>
            </p:spPr>
            <p:txBody>
              <a:bodyPr wrap="square" rtlCol="0">
                <a:spAutoFit/>
              </a:bodyPr>
              <a:lstStyle/>
              <a:p>
                <a:r>
                  <a:rPr lang="en-US" sz="3200" b="1" dirty="0" smtClean="0">
                    <a:solidFill>
                      <a:schemeClr val="accent1"/>
                    </a:solidFill>
                    <a:latin typeface="Century Gothic" panose="020B0502020202020204" pitchFamily="34" charset="0"/>
                  </a:rPr>
                  <a:t>Final Factors</a:t>
                </a:r>
              </a:p>
            </p:txBody>
          </p:sp>
          <p:sp>
            <p:nvSpPr>
              <p:cNvPr id="58" name="Text Placeholder 16"/>
              <p:cNvSpPr txBox="1">
                <a:spLocks/>
              </p:cNvSpPr>
              <p:nvPr/>
            </p:nvSpPr>
            <p:spPr>
              <a:xfrm>
                <a:off x="5019811" y="18224233"/>
                <a:ext cx="10442014" cy="216306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Growing Degree Days and Chill Hours (MODIS)</a:t>
                </a:r>
              </a:p>
              <a:p>
                <a:pPr marL="347663" indent="-347663"/>
                <a:r>
                  <a:rPr lang="en-US" dirty="0" smtClean="0"/>
                  <a:t>Average and accumulated precipitation (TRMM)</a:t>
                </a:r>
              </a:p>
              <a:p>
                <a:pPr marL="347663" indent="-347663"/>
                <a:r>
                  <a:rPr lang="en-US" dirty="0" smtClean="0"/>
                  <a:t>Slope (SRTM)</a:t>
                </a:r>
              </a:p>
              <a:p>
                <a:pPr marL="347663" indent="-347663"/>
                <a:r>
                  <a:rPr lang="en-US" dirty="0" smtClean="0"/>
                  <a:t>Current and Historic Land Cover (Landsat)</a:t>
                </a:r>
              </a:p>
            </p:txBody>
          </p:sp>
        </p:grpSp>
      </p:grpSp>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710293" y="10187184"/>
            <a:ext cx="2675193" cy="2524284"/>
          </a:xfrm>
          <a:prstGeom prst="rect">
            <a:avLst/>
          </a:prstGeom>
          <a:ln>
            <a:solidFill>
              <a:schemeClr val="tx1">
                <a:lumMod val="50000"/>
              </a:schemeClr>
            </a:solidFill>
          </a:ln>
        </p:spPr>
      </p:pic>
      <p:sp>
        <p:nvSpPr>
          <p:cNvPr id="60" name="Rectangle 59"/>
          <p:cNvSpPr/>
          <p:nvPr/>
        </p:nvSpPr>
        <p:spPr>
          <a:xfrm>
            <a:off x="22710293" y="12821599"/>
            <a:ext cx="2675193" cy="1310382"/>
          </a:xfrm>
          <a:prstGeom prst="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22963845" y="12794448"/>
            <a:ext cx="2651934" cy="1338828"/>
          </a:xfrm>
          <a:prstGeom prst="rect">
            <a:avLst/>
          </a:prstGeom>
          <a:noFill/>
        </p:spPr>
        <p:txBody>
          <a:bodyPr wrap="square" rtlCol="0">
            <a:spAutoFit/>
          </a:bodyPr>
          <a:lstStyle/>
          <a:p>
            <a:r>
              <a:rPr lang="en-US" sz="2700" dirty="0" smtClean="0"/>
              <a:t>     </a:t>
            </a:r>
            <a:r>
              <a:rPr lang="en-US" sz="2700" b="1" dirty="0" smtClean="0"/>
              <a:t>Legend</a:t>
            </a:r>
          </a:p>
          <a:p>
            <a:r>
              <a:rPr lang="en-US" sz="2700" dirty="0" smtClean="0"/>
              <a:t>Parque de la Papa</a:t>
            </a:r>
          </a:p>
          <a:p>
            <a:r>
              <a:rPr lang="en-US" sz="2700" dirty="0" smtClean="0"/>
              <a:t>Peru</a:t>
            </a:r>
            <a:endParaRPr lang="en-US" sz="2700" dirty="0"/>
          </a:p>
        </p:txBody>
      </p:sp>
      <p:cxnSp>
        <p:nvCxnSpPr>
          <p:cNvPr id="70" name="Straight Connector 69"/>
          <p:cNvCxnSpPr/>
          <p:nvPr/>
        </p:nvCxnSpPr>
        <p:spPr>
          <a:xfrm>
            <a:off x="22764884" y="13333399"/>
            <a:ext cx="253552" cy="130463"/>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2764884" y="13759179"/>
            <a:ext cx="253552" cy="13046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72" name="Isosceles Triangle 71"/>
          <p:cNvSpPr/>
          <p:nvPr/>
        </p:nvSpPr>
        <p:spPr>
          <a:xfrm>
            <a:off x="18132515" y="13500053"/>
            <a:ext cx="240632" cy="538309"/>
          </a:xfrm>
          <a:prstGeom prst="triangle">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18089171" y="13172759"/>
            <a:ext cx="343364" cy="338554"/>
          </a:xfrm>
          <a:prstGeom prst="rect">
            <a:avLst/>
          </a:prstGeom>
          <a:noFill/>
        </p:spPr>
        <p:txBody>
          <a:bodyPr wrap="none" rtlCol="0">
            <a:spAutoFit/>
          </a:bodyPr>
          <a:lstStyle/>
          <a:p>
            <a:r>
              <a:rPr lang="en-US" sz="1600" dirty="0" smtClean="0">
                <a:solidFill>
                  <a:schemeClr val="tx1">
                    <a:lumMod val="50000"/>
                  </a:schemeClr>
                </a:solidFill>
              </a:rPr>
              <a:t>N</a:t>
            </a:r>
            <a:endParaRPr lang="en-US" sz="1600" dirty="0">
              <a:solidFill>
                <a:schemeClr val="tx1">
                  <a:lumMod val="50000"/>
                </a:schemeClr>
              </a:solidFill>
            </a:endParaRPr>
          </a:p>
        </p:txBody>
      </p:sp>
      <p:sp>
        <p:nvSpPr>
          <p:cNvPr id="74" name="TextBox 73"/>
          <p:cNvSpPr txBox="1"/>
          <p:nvPr/>
        </p:nvSpPr>
        <p:spPr>
          <a:xfrm>
            <a:off x="17922006" y="14228406"/>
            <a:ext cx="7508979" cy="461665"/>
          </a:xfrm>
          <a:prstGeom prst="rect">
            <a:avLst/>
          </a:prstGeom>
          <a:noFill/>
          <a:ln>
            <a:solidFill>
              <a:schemeClr val="tx1">
                <a:lumMod val="50000"/>
              </a:schemeClr>
            </a:solidFill>
          </a:ln>
        </p:spPr>
        <p:txBody>
          <a:bodyPr wrap="none" rtlCol="0">
            <a:spAutoFit/>
          </a:bodyPr>
          <a:lstStyle/>
          <a:p>
            <a:r>
              <a:rPr lang="en-US" sz="2400" dirty="0" smtClean="0"/>
              <a:t>Figure 1: Map depicting the location of the Parque de la Papa</a:t>
            </a:r>
            <a:endParaRPr lang="en-US" sz="2400" dirty="0"/>
          </a:p>
        </p:txBody>
      </p:sp>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Climate 15">
      <a:dk1>
        <a:srgbClr val="767171"/>
      </a:dk1>
      <a:lt1>
        <a:srgbClr val="FFFFFF"/>
      </a:lt1>
      <a:dk2>
        <a:srgbClr val="767171"/>
      </a:dk2>
      <a:lt2>
        <a:srgbClr val="FFFFFF"/>
      </a:lt2>
      <a:accent1>
        <a:srgbClr val="E9A149"/>
      </a:accent1>
      <a:accent2>
        <a:srgbClr val="DF7934"/>
      </a:accent2>
      <a:accent3>
        <a:srgbClr val="D64D27"/>
      </a:accent3>
      <a:accent4>
        <a:srgbClr val="8D91C7"/>
      </a:accent4>
      <a:accent5>
        <a:srgbClr val="667FAA"/>
      </a:accent5>
      <a:accent6>
        <a:srgbClr val="347194"/>
      </a:accent6>
      <a:hlink>
        <a:srgbClr val="E9A149"/>
      </a:hlink>
      <a:folHlink>
        <a:srgbClr val="E9A149"/>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1673</TotalTime>
  <Words>387</Words>
  <Application>Microsoft Office PowerPoint</Application>
  <PresentationFormat>Custom</PresentationFormat>
  <Paragraphs>62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Adams, Emily C. (LARC-E3)[SSAI DEVELOP]</cp:lastModifiedBy>
  <cp:revision>101</cp:revision>
  <dcterms:created xsi:type="dcterms:W3CDTF">2015-06-02T14:58:58Z</dcterms:created>
  <dcterms:modified xsi:type="dcterms:W3CDTF">2015-10-09T13:43:57Z</dcterms:modified>
</cp:coreProperties>
</file>