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cmAuthor>
  <p:cmAuthor id="2" name="nrel" initials="n" lastIdx="6" clrIdx="1"/>
  <p:cmAuthor id="3" name="Acdan, Juanito J. (ARC-SGE)[SSAI DEVELOP]" initials="AJJ(D" lastIdx="11" clrIdx="2">
    <p:extLst>
      <p:ext uri="{19B8F6BF-5375-455C-9EA6-DF929625EA0E}">
        <p15:presenceInfo xmlns:p15="http://schemas.microsoft.com/office/powerpoint/2012/main" userId="S-1-5-21-330711430-3775241029-4075259233-823229" providerId="AD"/>
      </p:ext>
    </p:extLst>
  </p:cmAuthor>
  <p:cmAuthor id="4" name="Shelby I" initials="SI" lastIdx="5" clrIdx="3">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4C"/>
    <a:srgbClr val="B45F06"/>
    <a:srgbClr val="238754"/>
    <a:srgbClr val="7DB761"/>
    <a:srgbClr val="9299A8"/>
    <a:srgbClr val="964135"/>
    <a:srgbClr val="E97844"/>
    <a:srgbClr val="7DB961"/>
    <a:srgbClr val="75AADB"/>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6" autoAdjust="0"/>
    <p:restoredTop sz="91592" autoAdjust="0"/>
  </p:normalViewPr>
  <p:slideViewPr>
    <p:cSldViewPr snapToGrid="0">
      <p:cViewPr varScale="1">
        <p:scale>
          <a:sx n="12" d="100"/>
          <a:sy n="12" d="100"/>
        </p:scale>
        <p:origin x="2296" y="4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09C0D-2544-4D94-95A4-AFD0647EC70B}" type="datetimeFigureOut">
              <a:rPr lang="en-US" smtClean="0"/>
              <a:t>3/28/2019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9845B-F501-4AC0-9859-8589E0D057AF}" type="slidenum">
              <a:rPr lang="en-US" smtClean="0"/>
              <a:t>‹#›</a:t>
            </a:fld>
            <a:endParaRPr lang="en-US"/>
          </a:p>
        </p:txBody>
      </p:sp>
    </p:spTree>
    <p:extLst>
      <p:ext uri="{BB962C8B-B14F-4D97-AF65-F5344CB8AC3E}">
        <p14:creationId xmlns:p14="http://schemas.microsoft.com/office/powerpoint/2010/main" val="424593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9845B-F501-4AC0-9859-8589E0D057AF}" type="slidenum">
              <a:rPr lang="en-US" smtClean="0"/>
              <a:t>1</a:t>
            </a:fld>
            <a:endParaRPr lang="en-US"/>
          </a:p>
        </p:txBody>
      </p:sp>
    </p:spTree>
    <p:extLst>
      <p:ext uri="{BB962C8B-B14F-4D97-AF65-F5344CB8AC3E}">
        <p14:creationId xmlns:p14="http://schemas.microsoft.com/office/powerpoint/2010/main" val="423257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8754"/>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70"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0721"/>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mod="1">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3/28/2019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38754"/>
                </a:solidFill>
              </a:rPr>
              <a:t>Nevada &amp; Oregon </a:t>
            </a:r>
            <a:r>
              <a:rPr lang="en-US" sz="10000" dirty="0">
                <a:solidFill>
                  <a:srgbClr val="238754"/>
                </a:solidFill>
              </a:rPr>
              <a:t>Ecological Forecasting</a:t>
            </a:r>
          </a:p>
        </p:txBody>
      </p:sp>
      <p:sp>
        <p:nvSpPr>
          <p:cNvPr id="14" name="Text Placeholder 16"/>
          <p:cNvSpPr txBox="1">
            <a:spLocks/>
          </p:cNvSpPr>
          <p:nvPr/>
        </p:nvSpPr>
        <p:spPr>
          <a:xfrm>
            <a:off x="815654" y="10458179"/>
            <a:ext cx="11528745" cy="3631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Derive &amp; Compile </a:t>
            </a:r>
            <a:r>
              <a:rPr lang="en-US" dirty="0">
                <a:solidFill>
                  <a:schemeClr val="tx1">
                    <a:lumMod val="75000"/>
                    <a:lumOff val="25000"/>
                  </a:schemeClr>
                </a:solidFill>
                <a:latin typeface="Garamond" panose="02020404030301010803" pitchFamily="18" charset="0"/>
              </a:rPr>
              <a:t>a collection of high resolution bare ground layers from NASA and European Space Agency Earth observations</a:t>
            </a: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Model </a:t>
            </a:r>
            <a:r>
              <a:rPr lang="en-US" dirty="0">
                <a:solidFill>
                  <a:schemeClr val="tx1">
                    <a:lumMod val="75000"/>
                    <a:lumOff val="25000"/>
                  </a:schemeClr>
                </a:solidFill>
                <a:latin typeface="Garamond"/>
                <a:ea typeface="Garamond"/>
                <a:cs typeface="Garamond"/>
                <a:sym typeface="Garamond"/>
              </a:rPr>
              <a:t>habitat suitability by integrating various bare ground layers and evaluate model performance in the Software for Assisted Habitat Modeling (SAHM)</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Create</a:t>
            </a:r>
            <a:r>
              <a:rPr lang="en-US" dirty="0">
                <a:solidFill>
                  <a:schemeClr val="tx1">
                    <a:lumMod val="75000"/>
                    <a:lumOff val="25000"/>
                  </a:schemeClr>
                </a:solidFill>
                <a:latin typeface="Garamond" panose="02020404030301010803" pitchFamily="18" charset="0"/>
              </a:rPr>
              <a:t> a </a:t>
            </a:r>
            <a:r>
              <a:rPr lang="en-US" dirty="0">
                <a:solidFill>
                  <a:schemeClr val="tx1">
                    <a:lumMod val="75000"/>
                    <a:lumOff val="25000"/>
                  </a:schemeClr>
                </a:solidFill>
                <a:latin typeface="Garamond"/>
                <a:ea typeface="Garamond"/>
                <a:cs typeface="Garamond"/>
                <a:sym typeface="Garamond"/>
              </a:rPr>
              <a:t>habitat suitability map for </a:t>
            </a:r>
            <a:r>
              <a:rPr lang="en-US" dirty="0" err="1">
                <a:solidFill>
                  <a:schemeClr val="tx1">
                    <a:lumMod val="75000"/>
                    <a:lumOff val="25000"/>
                  </a:schemeClr>
                </a:solidFill>
                <a:latin typeface="Garamond"/>
                <a:ea typeface="Garamond"/>
                <a:cs typeface="Garamond"/>
                <a:sym typeface="Garamond"/>
              </a:rPr>
              <a:t>medusahead</a:t>
            </a:r>
            <a:r>
              <a:rPr lang="en-US" dirty="0">
                <a:solidFill>
                  <a:schemeClr val="tx1">
                    <a:lumMod val="75000"/>
                    <a:lumOff val="25000"/>
                  </a:schemeClr>
                </a:solidFill>
                <a:latin typeface="Garamond"/>
                <a:ea typeface="Garamond"/>
                <a:cs typeface="Garamond"/>
                <a:sym typeface="Garamond"/>
              </a:rPr>
              <a:t> based on updated bare ground layer </a:t>
            </a:r>
            <a:endParaRPr lang="en-US"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b="1" dirty="0">
                <a:solidFill>
                  <a:srgbClr val="238754"/>
                </a:solidFill>
                <a:latin typeface="Garamond" panose="02020404030301010803" pitchFamily="18" charset="0"/>
              </a:rPr>
              <a:t>Forecast</a:t>
            </a:r>
            <a:r>
              <a:rPr lang="en-US"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a:sym typeface="Garamond"/>
              </a:rPr>
              <a:t>the habitat suitability of </a:t>
            </a:r>
            <a:r>
              <a:rPr lang="en-US" dirty="0" err="1">
                <a:solidFill>
                  <a:schemeClr val="tx1">
                    <a:lumMod val="75000"/>
                    <a:lumOff val="25000"/>
                  </a:schemeClr>
                </a:solidFill>
                <a:latin typeface="Garamond"/>
                <a:sym typeface="Garamond"/>
              </a:rPr>
              <a:t>medusahead</a:t>
            </a:r>
            <a:r>
              <a:rPr lang="en-US" dirty="0">
                <a:solidFill>
                  <a:schemeClr val="tx1">
                    <a:lumMod val="75000"/>
                    <a:lumOff val="25000"/>
                  </a:schemeClr>
                </a:solidFill>
                <a:latin typeface="Garamond"/>
                <a:sym typeface="Garamond"/>
              </a:rPr>
              <a:t> for the year 2050 by incorporating NASA climate predictions</a:t>
            </a:r>
            <a:endParaRPr lang="en-US"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815654" y="9663918"/>
            <a:ext cx="3127779"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Objectives</a:t>
            </a:r>
          </a:p>
        </p:txBody>
      </p:sp>
      <p:sp>
        <p:nvSpPr>
          <p:cNvPr id="10" name="Text Placeholder 16"/>
          <p:cNvSpPr txBox="1">
            <a:spLocks/>
          </p:cNvSpPr>
          <p:nvPr/>
        </p:nvSpPr>
        <p:spPr>
          <a:xfrm>
            <a:off x="28903694" y="13230530"/>
            <a:ext cx="2742898" cy="7467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b="1"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815654" y="17720108"/>
            <a:ext cx="3172663"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Study Area</a:t>
            </a:r>
          </a:p>
        </p:txBody>
      </p:sp>
      <p:sp>
        <p:nvSpPr>
          <p:cNvPr id="20" name="TextBox 19"/>
          <p:cNvSpPr txBox="1"/>
          <p:nvPr/>
        </p:nvSpPr>
        <p:spPr>
          <a:xfrm>
            <a:off x="12864923" y="14063529"/>
            <a:ext cx="2012089"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Results</a:t>
            </a:r>
          </a:p>
        </p:txBody>
      </p:sp>
      <p:sp>
        <p:nvSpPr>
          <p:cNvPr id="9" name="Text Placeholder 16"/>
          <p:cNvSpPr txBox="1">
            <a:spLocks/>
          </p:cNvSpPr>
          <p:nvPr/>
        </p:nvSpPr>
        <p:spPr>
          <a:xfrm>
            <a:off x="12567260" y="25337690"/>
            <a:ext cx="11830879" cy="53980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91440" algn="just">
              <a:spcBef>
                <a:spcPts val="1200"/>
              </a:spcBef>
              <a:buClr>
                <a:srgbClr val="7DB761"/>
              </a:buClr>
              <a:buFont typeface="Webdings" pitchFamily="2" charset="2"/>
              <a:buChar char="4"/>
            </a:pPr>
            <a:r>
              <a:rPr lang="en-US" dirty="0">
                <a:solidFill>
                  <a:schemeClr val="tx1">
                    <a:lumMod val="75000"/>
                    <a:lumOff val="25000"/>
                  </a:schemeClr>
                </a:solidFill>
                <a:latin typeface="Garamond" panose="02020404030301010803" pitchFamily="18" charset="0"/>
              </a:rPr>
              <a:t>This project succeeded in providing the USGS with a portfolio of higher resolution  bare ground layers in order to refine their habitat suitability models. Each layer detected bare ground differently, but improved the spatial resolution of model outputs when compared to current USGS practices. </a:t>
            </a:r>
          </a:p>
          <a:p>
            <a:pPr marL="182880">
              <a:spcBef>
                <a:spcPts val="1200"/>
              </a:spcBef>
              <a:buClr>
                <a:srgbClr val="7DB761"/>
              </a:buClr>
            </a:pPr>
            <a:r>
              <a:rPr lang="en-US" dirty="0">
                <a:solidFill>
                  <a:schemeClr val="tx1">
                    <a:lumMod val="75000"/>
                    <a:lumOff val="25000"/>
                  </a:schemeClr>
                </a:solidFill>
                <a:latin typeface="Garamond" panose="02020404030301010803" pitchFamily="18" charset="0"/>
              </a:rPr>
              <a:t>We found that exchanging our partner’s bare ground variable with higher resolution layers didn’t result in a significant change in model outputs statistics. This trend could be attributed to the low importance of bare ground in their habitat suitability models. </a:t>
            </a:r>
          </a:p>
          <a:p>
            <a:pPr marL="182880" algn="just">
              <a:spcBef>
                <a:spcPts val="1200"/>
              </a:spcBef>
              <a:buClr>
                <a:srgbClr val="7DB761"/>
              </a:buClr>
            </a:pPr>
            <a:r>
              <a:rPr lang="en-US" dirty="0">
                <a:solidFill>
                  <a:schemeClr val="tx1">
                    <a:lumMod val="75000"/>
                    <a:lumOff val="25000"/>
                  </a:schemeClr>
                </a:solidFill>
                <a:latin typeface="Garamond" panose="02020404030301010803" pitchFamily="18" charset="0"/>
              </a:rPr>
              <a:t>Our team produced a current and future habitat suitability maps for </a:t>
            </a:r>
            <a:r>
              <a:rPr lang="en-US" dirty="0" err="1">
                <a:solidFill>
                  <a:schemeClr val="tx1">
                    <a:lumMod val="75000"/>
                    <a:lumOff val="25000"/>
                  </a:schemeClr>
                </a:solidFill>
                <a:latin typeface="Garamond" panose="02020404030301010803" pitchFamily="18" charset="0"/>
              </a:rPr>
              <a:t>medusahead</a:t>
            </a:r>
            <a:r>
              <a:rPr lang="en-US" dirty="0">
                <a:solidFill>
                  <a:schemeClr val="tx1">
                    <a:lumMod val="75000"/>
                    <a:lumOff val="25000"/>
                  </a:schemeClr>
                </a:solidFill>
                <a:latin typeface="Garamond" panose="02020404030301010803" pitchFamily="18" charset="0"/>
              </a:rPr>
              <a:t> over our study area. Our forecast map shows that the geographic habitat distribution for </a:t>
            </a:r>
            <a:r>
              <a:rPr lang="en-US" dirty="0" err="1">
                <a:solidFill>
                  <a:schemeClr val="tx1">
                    <a:lumMod val="75000"/>
                    <a:lumOff val="25000"/>
                  </a:schemeClr>
                </a:solidFill>
                <a:latin typeface="Garamond" panose="02020404030301010803" pitchFamily="18" charset="0"/>
              </a:rPr>
              <a:t>medusahead</a:t>
            </a:r>
            <a:r>
              <a:rPr lang="en-US" dirty="0">
                <a:solidFill>
                  <a:schemeClr val="tx1">
                    <a:lumMod val="75000"/>
                    <a:lumOff val="25000"/>
                  </a:schemeClr>
                </a:solidFill>
                <a:latin typeface="Garamond" panose="02020404030301010803" pitchFamily="18" charset="0"/>
              </a:rPr>
              <a:t> is expected to increase by the year 2050. Incorporating higher resolution layers into habitat suitability models can facilitate more targeted, cost effective management strategies for land managers. These strategies can help mitigate the impacts of </a:t>
            </a:r>
            <a:r>
              <a:rPr lang="en-US" dirty="0" err="1">
                <a:solidFill>
                  <a:schemeClr val="tx1">
                    <a:lumMod val="75000"/>
                    <a:lumOff val="25000"/>
                  </a:schemeClr>
                </a:solidFill>
                <a:latin typeface="Garamond" panose="02020404030301010803" pitchFamily="18" charset="0"/>
              </a:rPr>
              <a:t>medusahead</a:t>
            </a:r>
            <a:r>
              <a:rPr lang="en-US" dirty="0">
                <a:solidFill>
                  <a:schemeClr val="tx1">
                    <a:lumMod val="75000"/>
                    <a:lumOff val="25000"/>
                  </a:schemeClr>
                </a:solidFill>
                <a:latin typeface="Garamond" panose="02020404030301010803" pitchFamily="18" charset="0"/>
              </a:rPr>
              <a:t> and prevent future impacts to high risk areas. </a:t>
            </a:r>
          </a:p>
        </p:txBody>
      </p:sp>
      <p:sp>
        <p:nvSpPr>
          <p:cNvPr id="21" name="TextBox 20"/>
          <p:cNvSpPr txBox="1"/>
          <p:nvPr/>
        </p:nvSpPr>
        <p:spPr>
          <a:xfrm>
            <a:off x="12743140" y="24450388"/>
            <a:ext cx="3486852"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Conclusions</a:t>
            </a:r>
          </a:p>
        </p:txBody>
      </p:sp>
      <p:sp>
        <p:nvSpPr>
          <p:cNvPr id="7" name="Text Placeholder 16"/>
          <p:cNvSpPr txBox="1">
            <a:spLocks/>
          </p:cNvSpPr>
          <p:nvPr/>
        </p:nvSpPr>
        <p:spPr>
          <a:xfrm>
            <a:off x="12702724" y="31268661"/>
            <a:ext cx="11712348" cy="32271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gn="just">
              <a:lnSpc>
                <a:spcPct val="100000"/>
              </a:lnSpc>
              <a:spcBef>
                <a:spcPts val="0"/>
              </a:spcBef>
              <a:buClr>
                <a:srgbClr val="3F3F3F"/>
              </a:buClr>
              <a:buSzPts val="2700"/>
            </a:pPr>
            <a:r>
              <a:rPr lang="en-US" sz="2600" dirty="0">
                <a:solidFill>
                  <a:schemeClr val="tx1">
                    <a:lumMod val="75000"/>
                    <a:lumOff val="25000"/>
                  </a:schemeClr>
                </a:solidFill>
                <a:latin typeface="Garamond" panose="02020404030301010803" pitchFamily="18" charset="0"/>
                <a:ea typeface="Garamond"/>
                <a:cs typeface="Garamond"/>
                <a:sym typeface="Garamond"/>
              </a:rPr>
              <a:t>The Nevada &amp; Oregon Ecological Forecasting Team would like to thank the USGS and NPS for partnering with NASA DEVELOP to make this research possible.</a:t>
            </a:r>
            <a:endParaRPr lang="en-US" sz="2600" dirty="0">
              <a:solidFill>
                <a:schemeClr val="tx1">
                  <a:lumMod val="75000"/>
                  <a:lumOff val="25000"/>
                </a:schemeClr>
              </a:solidFill>
              <a:latin typeface="Garamond" panose="02020404030301010803" pitchFamily="18" charset="0"/>
            </a:endParaRPr>
          </a:p>
          <a:p>
            <a:pPr lvl="0" algn="just">
              <a:lnSpc>
                <a:spcPct val="100000"/>
              </a:lnSpc>
              <a:spcBef>
                <a:spcPts val="1000"/>
              </a:spcBef>
              <a:buClr>
                <a:srgbClr val="3F3F3F"/>
              </a:buClr>
              <a:buSzPts val="2700"/>
            </a:pPr>
            <a:r>
              <a:rPr lang="en-US" sz="2600" dirty="0">
                <a:solidFill>
                  <a:schemeClr val="tx1">
                    <a:lumMod val="75000"/>
                    <a:lumOff val="25000"/>
                  </a:schemeClr>
                </a:solidFill>
                <a:latin typeface="Garamond" panose="02020404030301010803" pitchFamily="18" charset="0"/>
                <a:ea typeface="Garamond"/>
                <a:cs typeface="Garamond"/>
                <a:sym typeface="Garamond"/>
              </a:rPr>
              <a:t>A special thanks to Dr. Paul Evangelista, Dr. Catherine </a:t>
            </a:r>
            <a:r>
              <a:rPr lang="en-US" sz="2600" dirty="0" err="1">
                <a:solidFill>
                  <a:schemeClr val="tx1">
                    <a:lumMod val="75000"/>
                    <a:lumOff val="25000"/>
                  </a:schemeClr>
                </a:solidFill>
                <a:latin typeface="Garamond" panose="02020404030301010803" pitchFamily="18" charset="0"/>
                <a:ea typeface="Garamond"/>
                <a:cs typeface="Garamond"/>
                <a:sym typeface="Garamond"/>
              </a:rPr>
              <a:t>Jarnevich</a:t>
            </a:r>
            <a:r>
              <a:rPr lang="en-US" sz="2600" dirty="0">
                <a:solidFill>
                  <a:schemeClr val="tx1">
                    <a:lumMod val="75000"/>
                    <a:lumOff val="25000"/>
                  </a:schemeClr>
                </a:solidFill>
                <a:latin typeface="Garamond" panose="02020404030301010803" pitchFamily="18" charset="0"/>
                <a:ea typeface="Garamond"/>
                <a:cs typeface="Garamond"/>
                <a:sym typeface="Garamond"/>
              </a:rPr>
              <a:t>, Terri Hogan, Tony Vorster, Nicholas Young, and Kristen Dennis for their support throughout this research project.</a:t>
            </a:r>
          </a:p>
          <a:p>
            <a:pPr lvl="0" algn="just">
              <a:spcBef>
                <a:spcPts val="1000"/>
              </a:spcBef>
              <a:buClr>
                <a:srgbClr val="3F3F3F"/>
              </a:buClr>
              <a:buSzPts val="2200"/>
            </a:pPr>
            <a:r>
              <a:rPr lang="en-US" sz="2600" dirty="0">
                <a:solidFill>
                  <a:schemeClr val="tx1">
                    <a:lumMod val="75000"/>
                    <a:lumOff val="25000"/>
                  </a:schemeClr>
                </a:solidFill>
                <a:latin typeface="Garamond" panose="02020404030301010803" pitchFamily="18" charset="0"/>
                <a:ea typeface="Garamond"/>
                <a:cs typeface="Garamond"/>
                <a:sym typeface="Garamond"/>
              </a:rPr>
              <a:t>This material contains modified Copernicus Sentinel data (2016-2018), processed by ESA.</a:t>
            </a:r>
          </a:p>
          <a:p>
            <a:pPr>
              <a:lnSpc>
                <a:spcPct val="100000"/>
              </a:lnSpc>
              <a:spcBef>
                <a:spcPts val="0"/>
              </a:spcBef>
              <a:spcAft>
                <a:spcPts val="600"/>
              </a:spcAft>
            </a:pPr>
            <a:endParaRPr lang="en-US" sz="2600"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743140" y="30624268"/>
            <a:ext cx="5687776"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Acknowledgements</a:t>
            </a:r>
          </a:p>
        </p:txBody>
      </p:sp>
      <p:sp>
        <p:nvSpPr>
          <p:cNvPr id="23" name="TextBox 22"/>
          <p:cNvSpPr txBox="1"/>
          <p:nvPr/>
        </p:nvSpPr>
        <p:spPr>
          <a:xfrm>
            <a:off x="815654" y="26142362"/>
            <a:ext cx="4403770"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Project Partners</a:t>
            </a:r>
          </a:p>
        </p:txBody>
      </p:sp>
      <p:sp>
        <p:nvSpPr>
          <p:cNvPr id="24" name="TextBox 23"/>
          <p:cNvSpPr txBox="1"/>
          <p:nvPr/>
        </p:nvSpPr>
        <p:spPr>
          <a:xfrm>
            <a:off x="815654" y="30042709"/>
            <a:ext cx="4542503"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900363"/>
            <a:ext cx="18023236" cy="2171700"/>
          </a:xfrm>
        </p:spPr>
        <p:txBody>
          <a:bodyPr>
            <a:noAutofit/>
          </a:bodyPr>
          <a:lstStyle/>
          <a:p>
            <a:r>
              <a:rPr lang="en-US" sz="5600" dirty="0"/>
              <a:t>Employing NASA Earth Observations to Create Enhanced Bare Ground Layers for Invasive Species Habitat Suitability Modeling</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38754"/>
                </a:solidFill>
              </a:rPr>
              <a:t> Colorado – Fort Collins | </a:t>
            </a:r>
            <a:r>
              <a:rPr lang="en-US" sz="5200" spc="100" baseline="0" dirty="0">
                <a:solidFill>
                  <a:srgbClr val="238754"/>
                </a:solidFill>
              </a:rPr>
              <a:t>Spring</a:t>
            </a:r>
            <a:r>
              <a:rPr lang="en-US" sz="5200" dirty="0">
                <a:solidFill>
                  <a:srgbClr val="238754"/>
                </a:solidFill>
              </a:rPr>
              <a:t> 2019</a:t>
            </a:r>
          </a:p>
        </p:txBody>
      </p:sp>
      <p:grpSp>
        <p:nvGrpSpPr>
          <p:cNvPr id="2" name="Group 1"/>
          <p:cNvGrpSpPr/>
          <p:nvPr/>
        </p:nvGrpSpPr>
        <p:grpSpPr>
          <a:xfrm>
            <a:off x="844023" y="30857873"/>
            <a:ext cx="2834640" cy="3057667"/>
            <a:chOff x="844023" y="30833810"/>
            <a:chExt cx="2834640" cy="3057667"/>
          </a:xfrm>
        </p:grpSpPr>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4448" y="30833810"/>
              <a:ext cx="2011680" cy="201168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Nicole Pepper</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4" name="Group 3"/>
          <p:cNvGrpSpPr/>
          <p:nvPr/>
        </p:nvGrpSpPr>
        <p:grpSpPr>
          <a:xfrm>
            <a:off x="6683239" y="30857873"/>
            <a:ext cx="2834640" cy="2642168"/>
            <a:chOff x="6683239" y="30833810"/>
            <a:chExt cx="2834640" cy="2642168"/>
          </a:xfrm>
        </p:grpSpPr>
        <p:pic>
          <p:nvPicPr>
            <p:cNvPr id="41" name="Picture 4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099798" y="30833810"/>
              <a:ext cx="2011680" cy="201168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Sophia Leiker</a:t>
              </a:r>
            </a:p>
          </p:txBody>
        </p:sp>
      </p:grpSp>
      <p:grpSp>
        <p:nvGrpSpPr>
          <p:cNvPr id="3" name="Group 2"/>
          <p:cNvGrpSpPr/>
          <p:nvPr/>
        </p:nvGrpSpPr>
        <p:grpSpPr>
          <a:xfrm>
            <a:off x="9602847" y="30824007"/>
            <a:ext cx="2834640" cy="2676034"/>
            <a:chOff x="9602847" y="30799944"/>
            <a:chExt cx="2834640" cy="2676034"/>
          </a:xfrm>
        </p:grpSpPr>
        <p:pic>
          <p:nvPicPr>
            <p:cNvPr id="42" name="Picture 4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053272" y="30799944"/>
              <a:ext cx="2011680" cy="201168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Rebecca </a:t>
              </a:r>
              <a:r>
                <a:rPr lang="en-US" b="1" dirty="0" err="1">
                  <a:solidFill>
                    <a:schemeClr val="tx1">
                      <a:lumMod val="75000"/>
                      <a:lumOff val="25000"/>
                    </a:schemeClr>
                  </a:solidFill>
                  <a:latin typeface="Garamond" panose="02020404030301010803" pitchFamily="18" charset="0"/>
                </a:rPr>
                <a:t>Girma</a:t>
              </a:r>
              <a:endParaRPr lang="en-US" b="1" dirty="0">
                <a:solidFill>
                  <a:schemeClr val="tx1">
                    <a:lumMod val="75000"/>
                    <a:lumOff val="25000"/>
                  </a:schemeClr>
                </a:solidFill>
                <a:latin typeface="Garamond" panose="02020404030301010803" pitchFamily="18" charset="0"/>
              </a:endParaRPr>
            </a:p>
          </p:txBody>
        </p:sp>
      </p:grpSp>
      <p:grpSp>
        <p:nvGrpSpPr>
          <p:cNvPr id="5" name="Group 4"/>
          <p:cNvGrpSpPr/>
          <p:nvPr/>
        </p:nvGrpSpPr>
        <p:grpSpPr>
          <a:xfrm>
            <a:off x="3763631" y="30857873"/>
            <a:ext cx="2834640" cy="2642168"/>
            <a:chOff x="3763631" y="30833810"/>
            <a:chExt cx="2834640" cy="2642168"/>
          </a:xfrm>
        </p:grpSpPr>
        <p:pic>
          <p:nvPicPr>
            <p:cNvPr id="40" name="Picture 3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63257" y="30833810"/>
              <a:ext cx="2011680" cy="2011680"/>
            </a:xfrm>
            <a:prstGeom prst="rect">
              <a:avLst/>
            </a:prstGeom>
          </p:spPr>
        </p:pic>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Anastasia Kunz</a:t>
              </a:r>
            </a:p>
          </p:txBody>
        </p:sp>
      </p:grpSp>
      <p:sp>
        <p:nvSpPr>
          <p:cNvPr id="81" name="Text Placeholder 16"/>
          <p:cNvSpPr txBox="1">
            <a:spLocks/>
          </p:cNvSpPr>
          <p:nvPr/>
        </p:nvSpPr>
        <p:spPr>
          <a:xfrm>
            <a:off x="914398" y="5146397"/>
            <a:ext cx="23317202" cy="42954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latin typeface="Garamond" panose="02020404030301010803" pitchFamily="18" charset="0"/>
              </a:rPr>
              <a:t>Invasive species threaten the ecological integrity of a region. Such threats have further implications that can affect regional economies and, in some cases, human health. Organizations including the National Parks Service (NPS) and the United States Geological Survey (USGS) are dedicated to the early detection of and rapid response to invasive species of high concern, like </a:t>
            </a:r>
            <a:r>
              <a:rPr lang="en-US" dirty="0" err="1">
                <a:solidFill>
                  <a:schemeClr val="tx1">
                    <a:lumMod val="75000"/>
                    <a:lumOff val="25000"/>
                  </a:schemeClr>
                </a:solidFill>
                <a:latin typeface="Garamond" panose="02020404030301010803" pitchFamily="18" charset="0"/>
              </a:rPr>
              <a:t>medusahead</a:t>
            </a:r>
            <a:r>
              <a:rPr lang="en-US" dirty="0">
                <a:solidFill>
                  <a:schemeClr val="tx1">
                    <a:lumMod val="75000"/>
                    <a:lumOff val="25000"/>
                  </a:schemeClr>
                </a:solidFill>
                <a:latin typeface="Garamond" panose="02020404030301010803" pitchFamily="18" charset="0"/>
              </a:rPr>
              <a:t> (</a:t>
            </a:r>
            <a:r>
              <a:rPr lang="en-US" i="1" dirty="0" err="1">
                <a:solidFill>
                  <a:schemeClr val="tx1">
                    <a:lumMod val="75000"/>
                    <a:lumOff val="25000"/>
                  </a:schemeClr>
                </a:solidFill>
                <a:latin typeface="Garamond" panose="02020404030301010803" pitchFamily="18" charset="0"/>
              </a:rPr>
              <a:t>Taeniatherum</a:t>
            </a:r>
            <a:r>
              <a:rPr lang="en-US" i="1" dirty="0">
                <a:solidFill>
                  <a:schemeClr val="tx1">
                    <a:lumMod val="75000"/>
                    <a:lumOff val="25000"/>
                  </a:schemeClr>
                </a:solidFill>
                <a:latin typeface="Garamond" panose="02020404030301010803" pitchFamily="18" charset="0"/>
              </a:rPr>
              <a:t> caput-medusae</a:t>
            </a:r>
            <a:r>
              <a:rPr lang="en-US" dirty="0">
                <a:solidFill>
                  <a:schemeClr val="tx1">
                    <a:lumMod val="75000"/>
                    <a:lumOff val="25000"/>
                  </a:schemeClr>
                </a:solidFill>
                <a:latin typeface="Garamond" panose="02020404030301010803" pitchFamily="18" charset="0"/>
              </a:rPr>
              <a:t>). To improve these efforts, our team partnered with researchers from the NPS Exotic Plant Management Team and the USGS Fort Collins Science Center. Our partners currently rely on habitat suitability models to discern the geographic range of invasive species. They identified regions with low vegetation and exposed bare ground to be at higher risk of invasion. However the USGS and NPS are not using the most detailed resolution available for this bare ground variable. Research shows that the incorporation of high-resolution spectral information can improve the precision of habitat suitability models. To test this, our team focused on enhancing our partner’s bare ground layer (250-meter resolution) by utilizing Earth observations from NASA’s Landsat 8 Operational Land Imager (30-meter resolution) and the European Space Agency’s Sentinel-1 C-Band Synthetic Aperture Radar (10-meter resolution). We found that overall model performance was not significantly altered by the incorporation of higher resolution soil variables, however these soil layers did allow for higher resolution spatial outputs. With more precise habitat suitability models, our partners’ management practices can be more time efficient and cost effective, thus allowing them to scale up the methodology geographically and expand it to other invasive species.</a:t>
            </a:r>
          </a:p>
        </p:txBody>
      </p:sp>
      <p:sp>
        <p:nvSpPr>
          <p:cNvPr id="82" name="TextBox 81"/>
          <p:cNvSpPr txBox="1"/>
          <p:nvPr/>
        </p:nvSpPr>
        <p:spPr>
          <a:xfrm>
            <a:off x="815654" y="4463649"/>
            <a:ext cx="2475358"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Abstract</a:t>
            </a:r>
          </a:p>
        </p:txBody>
      </p:sp>
      <p:grpSp>
        <p:nvGrpSpPr>
          <p:cNvPr id="6" name="Group 5">
            <a:extLst>
              <a:ext uri="{FF2B5EF4-FFF2-40B4-BE49-F238E27FC236}">
                <a16:creationId xmlns:a16="http://schemas.microsoft.com/office/drawing/2014/main" id="{A7D31314-03B8-AC4E-AC89-0A6D803EF6C2}"/>
              </a:ext>
            </a:extLst>
          </p:cNvPr>
          <p:cNvGrpSpPr/>
          <p:nvPr/>
        </p:nvGrpSpPr>
        <p:grpSpPr>
          <a:xfrm>
            <a:off x="815654" y="14212541"/>
            <a:ext cx="11157599" cy="3725528"/>
            <a:chOff x="506758" y="9615268"/>
            <a:chExt cx="11157599" cy="3725528"/>
          </a:xfrm>
        </p:grpSpPr>
        <p:sp>
          <p:nvSpPr>
            <p:cNvPr id="19" name="TextBox 18"/>
            <p:cNvSpPr txBox="1"/>
            <p:nvPr/>
          </p:nvSpPr>
          <p:spPr>
            <a:xfrm>
              <a:off x="506758" y="9615268"/>
              <a:ext cx="5272597"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Earth Observations</a:t>
              </a:r>
            </a:p>
          </p:txBody>
        </p:sp>
        <p:grpSp>
          <p:nvGrpSpPr>
            <p:cNvPr id="33" name="Group 32"/>
            <p:cNvGrpSpPr/>
            <p:nvPr/>
          </p:nvGrpSpPr>
          <p:grpSpPr>
            <a:xfrm>
              <a:off x="875990" y="10507935"/>
              <a:ext cx="10788367" cy="2832861"/>
              <a:chOff x="13174198" y="5471003"/>
              <a:chExt cx="10788367" cy="2832861"/>
            </a:xfrm>
          </p:grpSpPr>
          <p:pic>
            <p:nvPicPr>
              <p:cNvPr id="61" name="Google Shape;27;p3"/>
              <p:cNvPicPr preferRelativeResize="0"/>
              <p:nvPr/>
            </p:nvPicPr>
            <p:blipFill>
              <a:blip r:embed="rId4">
                <a:alphaModFix/>
              </a:blip>
              <a:stretch>
                <a:fillRect/>
              </a:stretch>
            </p:blipFill>
            <p:spPr>
              <a:xfrm rot="21003014">
                <a:off x="13318733" y="5657452"/>
                <a:ext cx="2054788" cy="1679359"/>
              </a:xfrm>
              <a:prstGeom prst="rect">
                <a:avLst/>
              </a:prstGeom>
              <a:noFill/>
              <a:ln>
                <a:noFill/>
              </a:ln>
            </p:spPr>
          </p:pic>
          <p:pic>
            <p:nvPicPr>
              <p:cNvPr id="62" name="Google Shape;67;p3"/>
              <p:cNvPicPr preferRelativeResize="0"/>
              <p:nvPr/>
            </p:nvPicPr>
            <p:blipFill rotWithShape="1">
              <a:blip r:embed="rId5">
                <a:alphaModFix/>
              </a:blip>
              <a:srcRect r="-26582" b="-26582"/>
              <a:stretch/>
            </p:blipFill>
            <p:spPr>
              <a:xfrm rot="4369826">
                <a:off x="15324722" y="5726751"/>
                <a:ext cx="2832861" cy="2321365"/>
              </a:xfrm>
              <a:prstGeom prst="rect">
                <a:avLst/>
              </a:prstGeom>
              <a:noFill/>
              <a:ln>
                <a:noFill/>
              </a:ln>
            </p:spPr>
          </p:pic>
          <p:pic>
            <p:nvPicPr>
              <p:cNvPr id="63" name="Google Shape;68;p3"/>
              <p:cNvPicPr preferRelativeResize="0"/>
              <p:nvPr/>
            </p:nvPicPr>
            <p:blipFill>
              <a:blip r:embed="rId6">
                <a:alphaModFix/>
              </a:blip>
              <a:stretch>
                <a:fillRect/>
              </a:stretch>
            </p:blipFill>
            <p:spPr>
              <a:xfrm>
                <a:off x="18309626" y="5705592"/>
                <a:ext cx="2655604" cy="1391266"/>
              </a:xfrm>
              <a:prstGeom prst="rect">
                <a:avLst/>
              </a:prstGeom>
              <a:noFill/>
              <a:ln>
                <a:noFill/>
              </a:ln>
            </p:spPr>
          </p:pic>
          <p:pic>
            <p:nvPicPr>
              <p:cNvPr id="64" name="Google Shape;69;p3"/>
              <p:cNvPicPr preferRelativeResize="0"/>
              <p:nvPr/>
            </p:nvPicPr>
            <p:blipFill>
              <a:blip r:embed="rId7">
                <a:alphaModFix/>
              </a:blip>
              <a:stretch>
                <a:fillRect/>
              </a:stretch>
            </p:blipFill>
            <p:spPr>
              <a:xfrm>
                <a:off x="21287881" y="5474801"/>
                <a:ext cx="2461342" cy="1852847"/>
              </a:xfrm>
              <a:prstGeom prst="rect">
                <a:avLst/>
              </a:prstGeom>
              <a:noFill/>
              <a:ln>
                <a:noFill/>
              </a:ln>
            </p:spPr>
          </p:pic>
          <p:sp>
            <p:nvSpPr>
              <p:cNvPr id="65" name="Google Shape;39;p3"/>
              <p:cNvSpPr txBox="1"/>
              <p:nvPr/>
            </p:nvSpPr>
            <p:spPr>
              <a:xfrm>
                <a:off x="13174198" y="7534421"/>
                <a:ext cx="2437800" cy="7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400" dirty="0">
                    <a:solidFill>
                      <a:schemeClr val="tx1">
                        <a:lumMod val="75000"/>
                        <a:lumOff val="25000"/>
                      </a:schemeClr>
                    </a:solidFill>
                    <a:ea typeface="Garamond"/>
                    <a:cs typeface="Garamond"/>
                    <a:sym typeface="Garamond"/>
                  </a:rPr>
                  <a:t>Landsat 8 OLI</a:t>
                </a:r>
                <a:endParaRPr sz="2400" dirty="0">
                  <a:solidFill>
                    <a:schemeClr val="tx1">
                      <a:lumMod val="75000"/>
                      <a:lumOff val="25000"/>
                    </a:schemeClr>
                  </a:solidFill>
                  <a:ea typeface="Garamond"/>
                  <a:cs typeface="Garamond"/>
                  <a:sym typeface="Garamond"/>
                </a:endParaRPr>
              </a:p>
            </p:txBody>
          </p:sp>
          <p:sp>
            <p:nvSpPr>
              <p:cNvPr id="66" name="Google Shape;70;p3"/>
              <p:cNvSpPr txBox="1"/>
              <p:nvPr/>
            </p:nvSpPr>
            <p:spPr>
              <a:xfrm>
                <a:off x="15611998" y="7538463"/>
                <a:ext cx="2667749" cy="70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400" dirty="0">
                    <a:solidFill>
                      <a:schemeClr val="tx1">
                        <a:lumMod val="75000"/>
                        <a:lumOff val="25000"/>
                      </a:schemeClr>
                    </a:solidFill>
                    <a:ea typeface="Garamond"/>
                    <a:cs typeface="Garamond"/>
                    <a:sym typeface="Garamond"/>
                  </a:rPr>
                  <a:t>Sentinel-1 C-SAR</a:t>
                </a:r>
                <a:endParaRPr sz="2400" dirty="0">
                  <a:solidFill>
                    <a:schemeClr val="tx1">
                      <a:lumMod val="75000"/>
                      <a:lumOff val="25000"/>
                    </a:schemeClr>
                  </a:solidFill>
                  <a:ea typeface="Garamond"/>
                  <a:cs typeface="Garamond"/>
                  <a:sym typeface="Garamond"/>
                </a:endParaRPr>
              </a:p>
            </p:txBody>
          </p:sp>
          <p:sp>
            <p:nvSpPr>
              <p:cNvPr id="67" name="Google Shape;71;p3"/>
              <p:cNvSpPr txBox="1"/>
              <p:nvPr/>
            </p:nvSpPr>
            <p:spPr>
              <a:xfrm>
                <a:off x="18592542" y="7524815"/>
                <a:ext cx="2636400" cy="7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400" dirty="0">
                    <a:solidFill>
                      <a:schemeClr val="tx1">
                        <a:lumMod val="75000"/>
                        <a:lumOff val="25000"/>
                      </a:schemeClr>
                    </a:solidFill>
                    <a:ea typeface="Garamond"/>
                    <a:cs typeface="Garamond"/>
                    <a:sym typeface="Garamond"/>
                  </a:rPr>
                  <a:t>Aqua MODIS</a:t>
                </a:r>
                <a:endParaRPr sz="2400" dirty="0">
                  <a:solidFill>
                    <a:schemeClr val="tx1">
                      <a:lumMod val="75000"/>
                      <a:lumOff val="25000"/>
                    </a:schemeClr>
                  </a:solidFill>
                  <a:ea typeface="Garamond"/>
                  <a:cs typeface="Garamond"/>
                  <a:sym typeface="Garamond"/>
                </a:endParaRPr>
              </a:p>
            </p:txBody>
          </p:sp>
          <p:sp>
            <p:nvSpPr>
              <p:cNvPr id="68" name="Google Shape;72;p3"/>
              <p:cNvSpPr txBox="1"/>
              <p:nvPr/>
            </p:nvSpPr>
            <p:spPr>
              <a:xfrm>
                <a:off x="21487265" y="7498607"/>
                <a:ext cx="2475300" cy="7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700"/>
                  <a:buFont typeface="Arial"/>
                  <a:buNone/>
                </a:pPr>
                <a:r>
                  <a:rPr lang="en-US" sz="2400" dirty="0">
                    <a:solidFill>
                      <a:schemeClr val="tx1">
                        <a:lumMod val="75000"/>
                        <a:lumOff val="25000"/>
                      </a:schemeClr>
                    </a:solidFill>
                    <a:ea typeface="Garamond"/>
                    <a:cs typeface="Garamond"/>
                    <a:sym typeface="Garamond"/>
                  </a:rPr>
                  <a:t>Terra MODIS</a:t>
                </a:r>
                <a:endParaRPr sz="2400" dirty="0">
                  <a:solidFill>
                    <a:schemeClr val="tx1">
                      <a:lumMod val="75000"/>
                      <a:lumOff val="25000"/>
                    </a:schemeClr>
                  </a:solidFill>
                  <a:ea typeface="Garamond"/>
                  <a:cs typeface="Garamond"/>
                  <a:sym typeface="Garamond"/>
                </a:endParaRPr>
              </a:p>
            </p:txBody>
          </p:sp>
        </p:grpSp>
      </p:grpSp>
      <p:sp>
        <p:nvSpPr>
          <p:cNvPr id="80" name="Google Shape;47;p3"/>
          <p:cNvSpPr txBox="1"/>
          <p:nvPr/>
        </p:nvSpPr>
        <p:spPr>
          <a:xfrm>
            <a:off x="981923" y="26937250"/>
            <a:ext cx="6067076" cy="1376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200" b="1" dirty="0">
                <a:solidFill>
                  <a:schemeClr val="tx1">
                    <a:lumMod val="75000"/>
                    <a:lumOff val="25000"/>
                  </a:schemeClr>
                </a:solidFill>
                <a:latin typeface="Garamond"/>
                <a:ea typeface="Garamond"/>
                <a:cs typeface="Garamond"/>
                <a:sym typeface="Garamond"/>
              </a:rPr>
              <a:t>United States Geological Survey,</a:t>
            </a:r>
            <a:endParaRPr sz="3200" b="1"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Clr>
                <a:schemeClr val="dk1"/>
              </a:buClr>
              <a:buSzPts val="1100"/>
              <a:buFont typeface="Arial"/>
              <a:buNone/>
            </a:pPr>
            <a:r>
              <a:rPr lang="en-US" sz="3200" b="1" dirty="0">
                <a:solidFill>
                  <a:schemeClr val="tx1">
                    <a:lumMod val="75000"/>
                    <a:lumOff val="25000"/>
                  </a:schemeClr>
                </a:solidFill>
                <a:latin typeface="Garamond"/>
                <a:ea typeface="Garamond"/>
                <a:cs typeface="Garamond"/>
                <a:sym typeface="Garamond"/>
              </a:rPr>
              <a:t>Fort Collins Science Center</a:t>
            </a:r>
            <a:endParaRPr sz="3200" b="1"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Clr>
                <a:schemeClr val="dk1"/>
              </a:buClr>
              <a:buSzPts val="1100"/>
              <a:buFont typeface="Arial"/>
              <a:buNone/>
            </a:pPr>
            <a:endParaRPr sz="2700" dirty="0">
              <a:solidFill>
                <a:srgbClr val="3F3F3F"/>
              </a:solidFill>
              <a:latin typeface="Garamond"/>
              <a:ea typeface="Garamond"/>
              <a:cs typeface="Garamond"/>
              <a:sym typeface="Garamond"/>
            </a:endParaRPr>
          </a:p>
        </p:txBody>
      </p:sp>
      <p:pic>
        <p:nvPicPr>
          <p:cNvPr id="83" name="Google Shape;73;p3"/>
          <p:cNvPicPr preferRelativeResize="0"/>
          <p:nvPr/>
        </p:nvPicPr>
        <p:blipFill>
          <a:blip r:embed="rId8">
            <a:alphaModFix/>
          </a:blip>
          <a:stretch>
            <a:fillRect/>
          </a:stretch>
        </p:blipFill>
        <p:spPr>
          <a:xfrm>
            <a:off x="8481537" y="26859892"/>
            <a:ext cx="3127774" cy="1153358"/>
          </a:xfrm>
          <a:prstGeom prst="rect">
            <a:avLst/>
          </a:prstGeom>
          <a:noFill/>
          <a:ln>
            <a:noFill/>
          </a:ln>
        </p:spPr>
      </p:pic>
      <p:pic>
        <p:nvPicPr>
          <p:cNvPr id="84" name="Google Shape;74;p3"/>
          <p:cNvPicPr preferRelativeResize="0"/>
          <p:nvPr/>
        </p:nvPicPr>
        <p:blipFill>
          <a:blip r:embed="rId9">
            <a:alphaModFix/>
          </a:blip>
          <a:stretch>
            <a:fillRect/>
          </a:stretch>
        </p:blipFill>
        <p:spPr>
          <a:xfrm>
            <a:off x="10050468" y="28324045"/>
            <a:ext cx="1408075" cy="1833359"/>
          </a:xfrm>
          <a:prstGeom prst="rect">
            <a:avLst/>
          </a:prstGeom>
          <a:noFill/>
          <a:ln>
            <a:noFill/>
          </a:ln>
        </p:spPr>
      </p:pic>
      <p:sp>
        <p:nvSpPr>
          <p:cNvPr id="85" name="Google Shape;75;p3"/>
          <p:cNvSpPr txBox="1"/>
          <p:nvPr/>
        </p:nvSpPr>
        <p:spPr>
          <a:xfrm>
            <a:off x="981922" y="28488315"/>
            <a:ext cx="7944442" cy="16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dirty="0">
                <a:solidFill>
                  <a:schemeClr val="tx1">
                    <a:lumMod val="75000"/>
                    <a:lumOff val="25000"/>
                  </a:schemeClr>
                </a:solidFill>
                <a:latin typeface="Garamond"/>
                <a:ea typeface="Garamond"/>
                <a:cs typeface="Garamond"/>
                <a:sym typeface="Garamond"/>
              </a:rPr>
              <a:t>National Park Service, Biological Resource Division, Landscape Restoration and Adaptive Branch North Rocky Mountain Exotic Plant Management Team </a:t>
            </a:r>
            <a:endParaRPr sz="2700" b="1" dirty="0">
              <a:solidFill>
                <a:schemeClr val="tx1">
                  <a:lumMod val="75000"/>
                  <a:lumOff val="25000"/>
                </a:schemeClr>
              </a:solidFill>
              <a:latin typeface="Garamond"/>
              <a:ea typeface="Garamond"/>
              <a:cs typeface="Garamond"/>
              <a:sym typeface="Garamond"/>
            </a:endParaRPr>
          </a:p>
          <a:p>
            <a:pPr marL="0" lvl="0" indent="0" algn="l" rtl="0">
              <a:spcBef>
                <a:spcPts val="0"/>
              </a:spcBef>
              <a:spcAft>
                <a:spcPts val="0"/>
              </a:spcAft>
              <a:buNone/>
            </a:pPr>
            <a:endParaRPr sz="2700" dirty="0">
              <a:solidFill>
                <a:srgbClr val="3F3F3F"/>
              </a:solidFill>
              <a:latin typeface="Garamond"/>
              <a:ea typeface="Garamond"/>
              <a:cs typeface="Garamond"/>
              <a:sym typeface="Garamond"/>
            </a:endParaRPr>
          </a:p>
        </p:txBody>
      </p:sp>
      <p:sp>
        <p:nvSpPr>
          <p:cNvPr id="86" name="Google Shape;81;p3"/>
          <p:cNvSpPr/>
          <p:nvPr/>
        </p:nvSpPr>
        <p:spPr>
          <a:xfrm>
            <a:off x="7036762" y="27208750"/>
            <a:ext cx="793800" cy="499800"/>
          </a:xfrm>
          <a:prstGeom prst="chevron">
            <a:avLst>
              <a:gd name="adj" fmla="val 50000"/>
            </a:avLst>
          </a:prstGeom>
          <a:solidFill>
            <a:srgbClr val="009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2;p3"/>
          <p:cNvSpPr/>
          <p:nvPr/>
        </p:nvSpPr>
        <p:spPr>
          <a:xfrm rot="10800000" flipH="1">
            <a:off x="8968216" y="29018183"/>
            <a:ext cx="793800" cy="499800"/>
          </a:xfrm>
          <a:prstGeom prst="chevron">
            <a:avLst>
              <a:gd name="adj" fmla="val 50000"/>
            </a:avLst>
          </a:pr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4;p3"/>
          <p:cNvCxnSpPr/>
          <p:nvPr/>
        </p:nvCxnSpPr>
        <p:spPr>
          <a:xfrm>
            <a:off x="1101700" y="28174867"/>
            <a:ext cx="10568400" cy="0"/>
          </a:xfrm>
          <a:prstGeom prst="straightConnector1">
            <a:avLst/>
          </a:prstGeom>
          <a:noFill/>
          <a:ln w="9525" cap="flat" cmpd="sng">
            <a:solidFill>
              <a:srgbClr val="238754"/>
            </a:solidFill>
            <a:prstDash val="solid"/>
            <a:round/>
            <a:headEnd type="none" w="med" len="med"/>
            <a:tailEnd type="none" w="med" len="med"/>
          </a:ln>
        </p:spPr>
      </p:cxnSp>
      <p:cxnSp>
        <p:nvCxnSpPr>
          <p:cNvPr id="89" name="Google Shape;84;p3"/>
          <p:cNvCxnSpPr/>
          <p:nvPr/>
        </p:nvCxnSpPr>
        <p:spPr>
          <a:xfrm>
            <a:off x="1095880" y="28253376"/>
            <a:ext cx="10568400" cy="0"/>
          </a:xfrm>
          <a:prstGeom prst="straightConnector1">
            <a:avLst/>
          </a:prstGeom>
          <a:noFill/>
          <a:ln w="9525" cap="flat" cmpd="sng">
            <a:solidFill>
              <a:srgbClr val="B45F06"/>
            </a:solidFill>
            <a:prstDash val="solid"/>
            <a:round/>
            <a:headEnd type="none" w="med" len="med"/>
            <a:tailEnd type="none" w="med" len="med"/>
          </a:ln>
        </p:spPr>
      </p:cxnSp>
      <p:sp>
        <p:nvSpPr>
          <p:cNvPr id="17" name="TextBox 16"/>
          <p:cNvSpPr txBox="1"/>
          <p:nvPr/>
        </p:nvSpPr>
        <p:spPr>
          <a:xfrm>
            <a:off x="12864923" y="9663918"/>
            <a:ext cx="3849131" cy="769441"/>
          </a:xfrm>
          <a:prstGeom prst="rect">
            <a:avLst/>
          </a:prstGeom>
          <a:noFill/>
        </p:spPr>
        <p:txBody>
          <a:bodyPr wrap="none" rtlCol="0" anchor="ctr">
            <a:spAutoFit/>
          </a:bodyPr>
          <a:lstStyle/>
          <a:p>
            <a:r>
              <a:rPr lang="en-US" sz="4400" b="1" dirty="0">
                <a:solidFill>
                  <a:srgbClr val="238754"/>
                </a:solidFill>
                <a:latin typeface="Century Gothic" panose="020B0502020202020204" pitchFamily="34" charset="0"/>
              </a:rPr>
              <a:t>Methodology</a:t>
            </a:r>
          </a:p>
        </p:txBody>
      </p:sp>
      <p:grpSp>
        <p:nvGrpSpPr>
          <p:cNvPr id="31" name="Group 30"/>
          <p:cNvGrpSpPr/>
          <p:nvPr/>
        </p:nvGrpSpPr>
        <p:grpSpPr>
          <a:xfrm>
            <a:off x="12770594" y="10038111"/>
            <a:ext cx="14649091" cy="3947692"/>
            <a:chOff x="513042" y="9615307"/>
            <a:chExt cx="13850030" cy="3732358"/>
          </a:xfrm>
        </p:grpSpPr>
        <p:pic>
          <p:nvPicPr>
            <p:cNvPr id="1026" name="Picture 2" descr="https://lh4.googleusercontent.com/6hZJc_1C557PGu4Q3W0O3g6oUf52fznQ4PGbcgegx13Dp3eUN9UZUQ5L9KL-v4kPExqCEYSjqDr_HBmXD-NOSGynjUEyBal06waCijwKMBrO6joe4ubCF9UN3Uou7wnbgZOqU0uHFC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042" y="9615307"/>
              <a:ext cx="11967481" cy="37323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7072" y="10080192"/>
              <a:ext cx="13716000" cy="611076"/>
            </a:xfrm>
            <a:prstGeom prst="rect">
              <a:avLst/>
            </a:prstGeom>
          </p:spPr>
          <p:txBody>
            <a:bodyPr anchor="t" anchorCtr="0">
              <a:spAutoFit/>
            </a:bodyPr>
            <a:lstStyle/>
            <a:p>
              <a:pPr algn="just"/>
              <a:r>
                <a:rPr lang="en-US" b="1" dirty="0">
                  <a:solidFill>
                    <a:schemeClr val="tx1">
                      <a:lumMod val="75000"/>
                      <a:lumOff val="25000"/>
                    </a:schemeClr>
                  </a:solidFill>
                </a:rPr>
                <a:t>Bare Ground </a:t>
              </a:r>
              <a:endParaRPr lang="en-US" dirty="0">
                <a:solidFill>
                  <a:schemeClr val="tx1">
                    <a:lumMod val="75000"/>
                    <a:lumOff val="25000"/>
                  </a:schemeClr>
                </a:solidFill>
              </a:endParaRPr>
            </a:p>
            <a:p>
              <a:pPr algn="just"/>
              <a:r>
                <a:rPr lang="en-US" b="1" dirty="0">
                  <a:solidFill>
                    <a:schemeClr val="tx1">
                      <a:lumMod val="75000"/>
                      <a:lumOff val="25000"/>
                    </a:schemeClr>
                  </a:solidFill>
                </a:rPr>
                <a:t>     Layers</a:t>
              </a:r>
              <a:endParaRPr lang="en-US" dirty="0">
                <a:solidFill>
                  <a:schemeClr val="tx1">
                    <a:lumMod val="75000"/>
                    <a:lumOff val="25000"/>
                  </a:schemeClr>
                </a:solidFill>
                <a:effectLst/>
              </a:endParaRPr>
            </a:p>
          </p:txBody>
        </p:sp>
        <p:sp>
          <p:nvSpPr>
            <p:cNvPr id="25" name="Rectangle 24"/>
            <p:cNvSpPr/>
            <p:nvPr/>
          </p:nvSpPr>
          <p:spPr>
            <a:xfrm>
              <a:off x="643543" y="10108377"/>
              <a:ext cx="6148276" cy="611076"/>
            </a:xfrm>
            <a:prstGeom prst="rect">
              <a:avLst/>
            </a:prstGeom>
          </p:spPr>
          <p:txBody>
            <a:bodyPr wrap="square" anchor="t" anchorCtr="0">
              <a:spAutoFit/>
            </a:bodyPr>
            <a:lstStyle/>
            <a:p>
              <a:pPr algn="ctr"/>
              <a:r>
                <a:rPr lang="en-US" b="1" dirty="0">
                  <a:solidFill>
                    <a:schemeClr val="tx1">
                      <a:lumMod val="75000"/>
                      <a:lumOff val="25000"/>
                    </a:schemeClr>
                  </a:solidFill>
                </a:rPr>
                <a:t>Environmental</a:t>
              </a:r>
            </a:p>
            <a:p>
              <a:pPr algn="ctr"/>
              <a:r>
                <a:rPr lang="en-US" b="1" dirty="0">
                  <a:solidFill>
                    <a:schemeClr val="tx1">
                      <a:lumMod val="75000"/>
                      <a:lumOff val="25000"/>
                    </a:schemeClr>
                  </a:solidFill>
                  <a:effectLst/>
                </a:rPr>
                <a:t>Layers</a:t>
              </a:r>
              <a:endParaRPr lang="en-US" dirty="0">
                <a:solidFill>
                  <a:schemeClr val="tx1">
                    <a:lumMod val="75000"/>
                    <a:lumOff val="25000"/>
                  </a:schemeClr>
                </a:solidFill>
                <a:effectLst/>
              </a:endParaRPr>
            </a:p>
          </p:txBody>
        </p:sp>
        <p:sp>
          <p:nvSpPr>
            <p:cNvPr id="26" name="Rectangle 25"/>
            <p:cNvSpPr/>
            <p:nvPr/>
          </p:nvSpPr>
          <p:spPr>
            <a:xfrm>
              <a:off x="4693486" y="10075181"/>
              <a:ext cx="2415742" cy="646331"/>
            </a:xfrm>
            <a:prstGeom prst="rect">
              <a:avLst/>
            </a:prstGeom>
          </p:spPr>
          <p:txBody>
            <a:bodyPr wrap="square" anchor="t" anchorCtr="0">
              <a:spAutoFit/>
            </a:bodyPr>
            <a:lstStyle/>
            <a:p>
              <a:pPr algn="ctr"/>
              <a:r>
                <a:rPr lang="en-US" b="1" dirty="0">
                  <a:solidFill>
                    <a:schemeClr val="tx1">
                      <a:lumMod val="75000"/>
                      <a:lumOff val="25000"/>
                    </a:schemeClr>
                  </a:solidFill>
                </a:rPr>
                <a:t>Model Using Classification Trees</a:t>
              </a:r>
              <a:endParaRPr lang="en-US" dirty="0">
                <a:solidFill>
                  <a:schemeClr val="tx1">
                    <a:lumMod val="75000"/>
                    <a:lumOff val="25000"/>
                  </a:schemeClr>
                </a:solidFill>
                <a:effectLst/>
              </a:endParaRPr>
            </a:p>
          </p:txBody>
        </p:sp>
        <p:sp>
          <p:nvSpPr>
            <p:cNvPr id="27" name="Rectangle 26"/>
            <p:cNvSpPr/>
            <p:nvPr/>
          </p:nvSpPr>
          <p:spPr>
            <a:xfrm>
              <a:off x="7225462" y="10082134"/>
              <a:ext cx="1965777" cy="646331"/>
            </a:xfrm>
            <a:prstGeom prst="rect">
              <a:avLst/>
            </a:prstGeom>
          </p:spPr>
          <p:txBody>
            <a:bodyPr wrap="square" anchor="t" anchorCtr="0">
              <a:spAutoFit/>
            </a:bodyPr>
            <a:lstStyle/>
            <a:p>
              <a:pPr algn="ctr"/>
              <a:r>
                <a:rPr lang="en-US" b="1" dirty="0">
                  <a:solidFill>
                    <a:schemeClr val="tx1">
                      <a:lumMod val="75000"/>
                      <a:lumOff val="25000"/>
                    </a:schemeClr>
                  </a:solidFill>
                </a:rPr>
                <a:t>Compare </a:t>
              </a:r>
            </a:p>
            <a:p>
              <a:pPr algn="ctr"/>
              <a:r>
                <a:rPr lang="en-US" b="1" dirty="0">
                  <a:solidFill>
                    <a:schemeClr val="tx1">
                      <a:lumMod val="75000"/>
                      <a:lumOff val="25000"/>
                    </a:schemeClr>
                  </a:solidFill>
                </a:rPr>
                <a:t>Model Outputs</a:t>
              </a:r>
              <a:endParaRPr lang="en-US" dirty="0">
                <a:solidFill>
                  <a:schemeClr val="tx1">
                    <a:lumMod val="75000"/>
                    <a:lumOff val="25000"/>
                  </a:schemeClr>
                </a:solidFill>
                <a:effectLst/>
              </a:endParaRPr>
            </a:p>
          </p:txBody>
        </p:sp>
        <p:sp>
          <p:nvSpPr>
            <p:cNvPr id="28" name="Rectangle 27"/>
            <p:cNvSpPr/>
            <p:nvPr/>
          </p:nvSpPr>
          <p:spPr>
            <a:xfrm>
              <a:off x="9366471" y="10082134"/>
              <a:ext cx="2350373" cy="611076"/>
            </a:xfrm>
            <a:prstGeom prst="rect">
              <a:avLst/>
            </a:prstGeom>
          </p:spPr>
          <p:txBody>
            <a:bodyPr wrap="square" anchor="t" anchorCtr="0">
              <a:spAutoFit/>
            </a:bodyPr>
            <a:lstStyle/>
            <a:p>
              <a:pPr algn="ctr"/>
              <a:r>
                <a:rPr lang="en-US" b="1" dirty="0">
                  <a:solidFill>
                    <a:schemeClr val="tx1">
                      <a:lumMod val="75000"/>
                      <a:lumOff val="25000"/>
                    </a:schemeClr>
                  </a:solidFill>
                </a:rPr>
                <a:t>Final Habitat Suitability Model</a:t>
              </a:r>
              <a:endParaRPr lang="en-US" dirty="0">
                <a:solidFill>
                  <a:schemeClr val="tx1">
                    <a:lumMod val="75000"/>
                    <a:lumOff val="25000"/>
                  </a:schemeClr>
                </a:solidFill>
                <a:effectLst/>
              </a:endParaRPr>
            </a:p>
          </p:txBody>
        </p:sp>
        <p:sp>
          <p:nvSpPr>
            <p:cNvPr id="59" name="Google Shape;23;p3"/>
            <p:cNvSpPr/>
            <p:nvPr/>
          </p:nvSpPr>
          <p:spPr>
            <a:xfrm>
              <a:off x="517428" y="12791959"/>
              <a:ext cx="4005549" cy="483600"/>
            </a:xfrm>
            <a:prstGeom prst="rect">
              <a:avLst/>
            </a:prstGeom>
            <a:solidFill>
              <a:srgbClr val="EFEFE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tx1">
                      <a:lumMod val="75000"/>
                      <a:lumOff val="25000"/>
                    </a:schemeClr>
                  </a:solidFill>
                  <a:ea typeface="Garamond"/>
                  <a:cs typeface="Garamond"/>
                  <a:sym typeface="Garamond"/>
                </a:rPr>
                <a:t>Google Earth Engine</a:t>
              </a:r>
              <a:endParaRPr sz="1800" b="1" dirty="0">
                <a:solidFill>
                  <a:schemeClr val="tx1">
                    <a:lumMod val="75000"/>
                    <a:lumOff val="25000"/>
                  </a:schemeClr>
                </a:solidFill>
                <a:ea typeface="Garamond"/>
                <a:cs typeface="Garamond"/>
                <a:sym typeface="Garamond"/>
              </a:endParaRPr>
            </a:p>
          </p:txBody>
        </p:sp>
        <p:sp>
          <p:nvSpPr>
            <p:cNvPr id="60" name="Google Shape;24;p3"/>
            <p:cNvSpPr/>
            <p:nvPr/>
          </p:nvSpPr>
          <p:spPr>
            <a:xfrm>
              <a:off x="4809976" y="12791959"/>
              <a:ext cx="4517441" cy="485226"/>
            </a:xfrm>
            <a:prstGeom prst="rect">
              <a:avLst/>
            </a:prstGeom>
            <a:solidFill>
              <a:srgbClr val="EFEFE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tx1">
                      <a:lumMod val="75000"/>
                      <a:lumOff val="25000"/>
                    </a:schemeClr>
                  </a:solidFill>
                  <a:ea typeface="Garamond"/>
                  <a:cs typeface="Garamond"/>
                  <a:sym typeface="Garamond"/>
                </a:rPr>
                <a:t>Software for Assisted Habitat Modeling</a:t>
              </a:r>
              <a:endParaRPr sz="1800" b="1" dirty="0">
                <a:solidFill>
                  <a:schemeClr val="tx1">
                    <a:lumMod val="75000"/>
                    <a:lumOff val="25000"/>
                  </a:schemeClr>
                </a:solidFill>
                <a:ea typeface="Garamond"/>
                <a:cs typeface="Garamond"/>
                <a:sym typeface="Garamond"/>
              </a:endParaRPr>
            </a:p>
          </p:txBody>
        </p:sp>
      </p:grpSp>
      <p:sp>
        <p:nvSpPr>
          <p:cNvPr id="34" name="TextBox 33"/>
          <p:cNvSpPr txBox="1"/>
          <p:nvPr/>
        </p:nvSpPr>
        <p:spPr>
          <a:xfrm>
            <a:off x="15259667" y="11753252"/>
            <a:ext cx="1343088" cy="584775"/>
          </a:xfrm>
          <a:prstGeom prst="rect">
            <a:avLst/>
          </a:prstGeom>
          <a:noFill/>
        </p:spPr>
        <p:txBody>
          <a:bodyPr wrap="square" rtlCol="0">
            <a:spAutoFit/>
          </a:bodyPr>
          <a:lstStyle/>
          <a:p>
            <a:pPr algn="ctr"/>
            <a:r>
              <a:rPr lang="en-US" sz="1600" b="1" dirty="0">
                <a:solidFill>
                  <a:schemeClr val="tx1">
                    <a:lumMod val="75000"/>
                    <a:lumOff val="25000"/>
                  </a:schemeClr>
                </a:solidFill>
              </a:rPr>
              <a:t>Bare Ground</a:t>
            </a:r>
          </a:p>
        </p:txBody>
      </p:sp>
      <p:sp>
        <p:nvSpPr>
          <p:cNvPr id="90" name="TextBox 89"/>
          <p:cNvSpPr txBox="1"/>
          <p:nvPr/>
        </p:nvSpPr>
        <p:spPr>
          <a:xfrm>
            <a:off x="15516111" y="12359092"/>
            <a:ext cx="835485" cy="338554"/>
          </a:xfrm>
          <a:prstGeom prst="rect">
            <a:avLst/>
          </a:prstGeom>
          <a:noFill/>
        </p:spPr>
        <p:txBody>
          <a:bodyPr wrap="none" rtlCol="0">
            <a:spAutoFit/>
          </a:bodyPr>
          <a:lstStyle/>
          <a:p>
            <a:r>
              <a:rPr lang="en-US" sz="1600" b="1" dirty="0">
                <a:solidFill>
                  <a:schemeClr val="tx1">
                    <a:lumMod val="75000"/>
                    <a:lumOff val="25000"/>
                  </a:schemeClr>
                </a:solidFill>
              </a:rPr>
              <a:t>Enviro.</a:t>
            </a:r>
          </a:p>
        </p:txBody>
      </p:sp>
      <p:sp>
        <p:nvSpPr>
          <p:cNvPr id="91" name="TextBox 90"/>
          <p:cNvSpPr txBox="1"/>
          <p:nvPr/>
        </p:nvSpPr>
        <p:spPr>
          <a:xfrm>
            <a:off x="15486492" y="12690119"/>
            <a:ext cx="899605" cy="338554"/>
          </a:xfrm>
          <a:prstGeom prst="rect">
            <a:avLst/>
          </a:prstGeom>
          <a:noFill/>
        </p:spPr>
        <p:txBody>
          <a:bodyPr wrap="none" rtlCol="0">
            <a:spAutoFit/>
          </a:bodyPr>
          <a:lstStyle/>
          <a:p>
            <a:r>
              <a:rPr lang="en-US" sz="1600" b="1" dirty="0">
                <a:solidFill>
                  <a:schemeClr val="tx1">
                    <a:lumMod val="75000"/>
                    <a:lumOff val="25000"/>
                  </a:schemeClr>
                </a:solidFill>
              </a:rPr>
              <a:t>Anthro.</a:t>
            </a:r>
          </a:p>
        </p:txBody>
      </p:sp>
      <p:sp>
        <p:nvSpPr>
          <p:cNvPr id="92" name="TextBox 91"/>
          <p:cNvSpPr txBox="1"/>
          <p:nvPr/>
        </p:nvSpPr>
        <p:spPr>
          <a:xfrm>
            <a:off x="13081933" y="12873461"/>
            <a:ext cx="851515" cy="338554"/>
          </a:xfrm>
          <a:prstGeom prst="rect">
            <a:avLst/>
          </a:prstGeom>
          <a:noFill/>
        </p:spPr>
        <p:txBody>
          <a:bodyPr wrap="none" rtlCol="0">
            <a:spAutoFit/>
          </a:bodyPr>
          <a:lstStyle/>
          <a:p>
            <a:r>
              <a:rPr lang="en-US" sz="1600" b="1" dirty="0">
                <a:solidFill>
                  <a:schemeClr val="tx1">
                    <a:lumMod val="75000"/>
                    <a:lumOff val="25000"/>
                  </a:schemeClr>
                </a:solidFill>
              </a:rPr>
              <a:t>MODIS</a:t>
            </a:r>
          </a:p>
        </p:txBody>
      </p:sp>
      <p:sp>
        <p:nvSpPr>
          <p:cNvPr id="93" name="TextBox 92"/>
          <p:cNvSpPr txBox="1"/>
          <p:nvPr/>
        </p:nvSpPr>
        <p:spPr>
          <a:xfrm>
            <a:off x="13107390" y="12577485"/>
            <a:ext cx="731290" cy="338554"/>
          </a:xfrm>
          <a:prstGeom prst="rect">
            <a:avLst/>
          </a:prstGeom>
          <a:noFill/>
        </p:spPr>
        <p:txBody>
          <a:bodyPr wrap="none" rtlCol="0">
            <a:spAutoFit/>
          </a:bodyPr>
          <a:lstStyle/>
          <a:p>
            <a:r>
              <a:rPr lang="en-US" sz="1600" b="1" dirty="0">
                <a:solidFill>
                  <a:schemeClr val="tx1">
                    <a:lumMod val="75000"/>
                    <a:lumOff val="25000"/>
                  </a:schemeClr>
                </a:solidFill>
              </a:rPr>
              <a:t>NLDC</a:t>
            </a:r>
          </a:p>
        </p:txBody>
      </p:sp>
      <p:sp>
        <p:nvSpPr>
          <p:cNvPr id="94" name="TextBox 93"/>
          <p:cNvSpPr txBox="1"/>
          <p:nvPr/>
        </p:nvSpPr>
        <p:spPr>
          <a:xfrm>
            <a:off x="13064897" y="11699708"/>
            <a:ext cx="793807" cy="338554"/>
          </a:xfrm>
          <a:prstGeom prst="rect">
            <a:avLst/>
          </a:prstGeom>
          <a:noFill/>
        </p:spPr>
        <p:txBody>
          <a:bodyPr wrap="none" rtlCol="0">
            <a:spAutoFit/>
          </a:bodyPr>
          <a:lstStyle/>
          <a:p>
            <a:r>
              <a:rPr lang="en-US" sz="1600" b="1" dirty="0" err="1">
                <a:solidFill>
                  <a:schemeClr val="tx1">
                    <a:lumMod val="75000"/>
                    <a:lumOff val="25000"/>
                  </a:schemeClr>
                </a:solidFill>
                <a:latin typeface="+mj-lt"/>
              </a:rPr>
              <a:t>NDBaI</a:t>
            </a:r>
            <a:endParaRPr lang="en-US" sz="1600" b="1" dirty="0">
              <a:solidFill>
                <a:schemeClr val="tx1">
                  <a:lumMod val="75000"/>
                  <a:lumOff val="25000"/>
                </a:schemeClr>
              </a:solidFill>
              <a:latin typeface="+mj-lt"/>
            </a:endParaRPr>
          </a:p>
        </p:txBody>
      </p:sp>
      <p:sp>
        <p:nvSpPr>
          <p:cNvPr id="95" name="TextBox 94"/>
          <p:cNvSpPr txBox="1"/>
          <p:nvPr/>
        </p:nvSpPr>
        <p:spPr>
          <a:xfrm>
            <a:off x="13066518" y="12006191"/>
            <a:ext cx="657552" cy="338554"/>
          </a:xfrm>
          <a:prstGeom prst="rect">
            <a:avLst/>
          </a:prstGeom>
          <a:noFill/>
        </p:spPr>
        <p:txBody>
          <a:bodyPr wrap="none" rtlCol="0">
            <a:spAutoFit/>
          </a:bodyPr>
          <a:lstStyle/>
          <a:p>
            <a:r>
              <a:rPr lang="en-US" sz="1600" b="1" dirty="0">
                <a:solidFill>
                  <a:schemeClr val="tx1">
                    <a:lumMod val="75000"/>
                    <a:lumOff val="25000"/>
                  </a:schemeClr>
                </a:solidFill>
              </a:rPr>
              <a:t>NDBI</a:t>
            </a:r>
          </a:p>
        </p:txBody>
      </p:sp>
      <p:sp>
        <p:nvSpPr>
          <p:cNvPr id="96" name="TextBox 95"/>
          <p:cNvSpPr txBox="1"/>
          <p:nvPr/>
        </p:nvSpPr>
        <p:spPr>
          <a:xfrm>
            <a:off x="13140855" y="12278442"/>
            <a:ext cx="562975" cy="338554"/>
          </a:xfrm>
          <a:prstGeom prst="rect">
            <a:avLst/>
          </a:prstGeom>
          <a:noFill/>
        </p:spPr>
        <p:txBody>
          <a:bodyPr wrap="none" rtlCol="0">
            <a:spAutoFit/>
          </a:bodyPr>
          <a:lstStyle/>
          <a:p>
            <a:r>
              <a:rPr lang="en-US" sz="1600" b="1" dirty="0">
                <a:solidFill>
                  <a:schemeClr val="tx1">
                    <a:lumMod val="75000"/>
                    <a:lumOff val="25000"/>
                  </a:schemeClr>
                </a:solidFill>
              </a:rPr>
              <a:t>SAR</a:t>
            </a:r>
          </a:p>
        </p:txBody>
      </p:sp>
      <p:grpSp>
        <p:nvGrpSpPr>
          <p:cNvPr id="36" name="Group 35">
            <a:extLst>
              <a:ext uri="{FF2B5EF4-FFF2-40B4-BE49-F238E27FC236}">
                <a16:creationId xmlns:a16="http://schemas.microsoft.com/office/drawing/2014/main" id="{90A42421-E581-6E48-9B3C-C11655FBD502}"/>
              </a:ext>
            </a:extLst>
          </p:cNvPr>
          <p:cNvGrpSpPr/>
          <p:nvPr/>
        </p:nvGrpSpPr>
        <p:grpSpPr>
          <a:xfrm>
            <a:off x="1007409" y="18500004"/>
            <a:ext cx="9434279" cy="6574167"/>
            <a:chOff x="1007409" y="16480311"/>
            <a:chExt cx="9434279" cy="6574167"/>
          </a:xfrm>
        </p:grpSpPr>
        <p:grpSp>
          <p:nvGrpSpPr>
            <p:cNvPr id="35" name="Group 34">
              <a:extLst>
                <a:ext uri="{FF2B5EF4-FFF2-40B4-BE49-F238E27FC236}">
                  <a16:creationId xmlns:a16="http://schemas.microsoft.com/office/drawing/2014/main" id="{0E325C53-A326-4B41-9B05-93D9B0AAE8DD}"/>
                </a:ext>
              </a:extLst>
            </p:cNvPr>
            <p:cNvGrpSpPr/>
            <p:nvPr/>
          </p:nvGrpSpPr>
          <p:grpSpPr>
            <a:xfrm>
              <a:off x="1007409" y="16480311"/>
              <a:ext cx="9434279" cy="6574167"/>
              <a:chOff x="1007409" y="16480311"/>
              <a:chExt cx="9434279" cy="6574167"/>
            </a:xfrm>
          </p:grpSpPr>
          <p:grpSp>
            <p:nvGrpSpPr>
              <p:cNvPr id="29" name="Group 28">
                <a:extLst>
                  <a:ext uri="{FF2B5EF4-FFF2-40B4-BE49-F238E27FC236}">
                    <a16:creationId xmlns:a16="http://schemas.microsoft.com/office/drawing/2014/main" id="{883D8276-D31E-9F48-A5FE-0EB6E30A3C60}"/>
                  </a:ext>
                </a:extLst>
              </p:cNvPr>
              <p:cNvGrpSpPr/>
              <p:nvPr/>
            </p:nvGrpSpPr>
            <p:grpSpPr>
              <a:xfrm>
                <a:off x="1007409" y="16480311"/>
                <a:ext cx="9434279" cy="6574167"/>
                <a:chOff x="1007409" y="16480311"/>
                <a:chExt cx="9434279" cy="6574167"/>
              </a:xfrm>
            </p:grpSpPr>
            <p:grpSp>
              <p:nvGrpSpPr>
                <p:cNvPr id="12" name="Group 11">
                  <a:extLst>
                    <a:ext uri="{FF2B5EF4-FFF2-40B4-BE49-F238E27FC236}">
                      <a16:creationId xmlns:a16="http://schemas.microsoft.com/office/drawing/2014/main" id="{D913433F-0623-2949-9236-2E35A37888A2}"/>
                    </a:ext>
                  </a:extLst>
                </p:cNvPr>
                <p:cNvGrpSpPr/>
                <p:nvPr/>
              </p:nvGrpSpPr>
              <p:grpSpPr>
                <a:xfrm>
                  <a:off x="1007409" y="16480311"/>
                  <a:ext cx="9434279" cy="6574167"/>
                  <a:chOff x="1007409" y="16480311"/>
                  <a:chExt cx="9434279" cy="6574167"/>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l="18678" t="7908" r="9602" b="3243"/>
                  <a:stretch/>
                </p:blipFill>
                <p:spPr>
                  <a:xfrm>
                    <a:off x="1007409" y="16480311"/>
                    <a:ext cx="9434279" cy="6574167"/>
                  </a:xfrm>
                  <a:prstGeom prst="rect">
                    <a:avLst/>
                  </a:prstGeom>
                </p:spPr>
              </p:pic>
              <p:sp>
                <p:nvSpPr>
                  <p:cNvPr id="11" name="Rectangle 10">
                    <a:extLst>
                      <a:ext uri="{FF2B5EF4-FFF2-40B4-BE49-F238E27FC236}">
                        <a16:creationId xmlns:a16="http://schemas.microsoft.com/office/drawing/2014/main" id="{925CB690-7E20-8042-9ABC-47388C19F952}"/>
                      </a:ext>
                    </a:extLst>
                  </p:cNvPr>
                  <p:cNvSpPr/>
                  <p:nvPr/>
                </p:nvSpPr>
                <p:spPr>
                  <a:xfrm>
                    <a:off x="1146754" y="16610999"/>
                    <a:ext cx="3557628" cy="527749"/>
                  </a:xfrm>
                  <a:prstGeom prst="rect">
                    <a:avLst/>
                  </a:prstGeom>
                  <a:solidFill>
                    <a:srgbClr val="007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bg1"/>
                          </a:solidFill>
                        </a:ln>
                        <a:solidFill>
                          <a:schemeClr val="bg1"/>
                        </a:solidFill>
                      </a:rPr>
                      <a:t>  Nevada &amp; Oregon</a:t>
                    </a:r>
                  </a:p>
                </p:txBody>
              </p:sp>
            </p:grpSp>
            <p:sp>
              <p:nvSpPr>
                <p:cNvPr id="13" name="Rectangle 12">
                  <a:extLst>
                    <a:ext uri="{FF2B5EF4-FFF2-40B4-BE49-F238E27FC236}">
                      <a16:creationId xmlns:a16="http://schemas.microsoft.com/office/drawing/2014/main" id="{4FD2B08B-AA05-8F43-913C-EC5B67C6E134}"/>
                    </a:ext>
                  </a:extLst>
                </p:cNvPr>
                <p:cNvSpPr/>
                <p:nvPr/>
              </p:nvSpPr>
              <p:spPr>
                <a:xfrm>
                  <a:off x="8589364" y="21777441"/>
                  <a:ext cx="1528997" cy="18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lumMod val="75000"/>
                          <a:lumOff val="25000"/>
                        </a:schemeClr>
                      </a:solidFill>
                    </a:rPr>
                    <a:t>0                      50 miles    </a:t>
                  </a:r>
                </a:p>
              </p:txBody>
            </p:sp>
          </p:grpSp>
          <p:sp>
            <p:nvSpPr>
              <p:cNvPr id="32" name="TextBox 31">
                <a:extLst>
                  <a:ext uri="{FF2B5EF4-FFF2-40B4-BE49-F238E27FC236}">
                    <a16:creationId xmlns:a16="http://schemas.microsoft.com/office/drawing/2014/main" id="{5F691DE3-C0BE-CE41-A218-F1855F45B06B}"/>
                  </a:ext>
                </a:extLst>
              </p:cNvPr>
              <p:cNvSpPr txBox="1"/>
              <p:nvPr/>
            </p:nvSpPr>
            <p:spPr>
              <a:xfrm>
                <a:off x="2411509" y="19981233"/>
                <a:ext cx="612259" cy="384721"/>
              </a:xfrm>
              <a:prstGeom prst="rect">
                <a:avLst/>
              </a:prstGeom>
              <a:noFill/>
            </p:spPr>
            <p:txBody>
              <a:bodyPr wrap="square" rtlCol="0">
                <a:spAutoFit/>
              </a:bodyPr>
              <a:lstStyle/>
              <a:p>
                <a:r>
                  <a:rPr lang="en-US" sz="1850" dirty="0">
                    <a:solidFill>
                      <a:schemeClr val="tx1">
                        <a:lumMod val="75000"/>
                        <a:lumOff val="25000"/>
                      </a:schemeClr>
                    </a:solidFill>
                  </a:rPr>
                  <a:t>     </a:t>
                </a:r>
              </a:p>
            </p:txBody>
          </p:sp>
        </p:grpSp>
        <p:grpSp>
          <p:nvGrpSpPr>
            <p:cNvPr id="97" name="Group 96"/>
            <p:cNvGrpSpPr/>
            <p:nvPr/>
          </p:nvGrpSpPr>
          <p:grpSpPr>
            <a:xfrm>
              <a:off x="2238554" y="17428320"/>
              <a:ext cx="2116970" cy="994652"/>
              <a:chOff x="5607996" y="1894813"/>
              <a:chExt cx="2116970" cy="994652"/>
            </a:xfrm>
          </p:grpSpPr>
          <p:sp>
            <p:nvSpPr>
              <p:cNvPr id="98" name="Rectangle 97"/>
              <p:cNvSpPr/>
              <p:nvPr/>
            </p:nvSpPr>
            <p:spPr>
              <a:xfrm>
                <a:off x="5607996" y="1894813"/>
                <a:ext cx="2116970" cy="994652"/>
              </a:xfrm>
              <a:prstGeom prst="rect">
                <a:avLst/>
              </a:prstGeom>
              <a:solidFill>
                <a:srgbClr val="A7E5E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5753100" y="2026957"/>
                <a:ext cx="165430" cy="138933"/>
              </a:xfrm>
              <a:custGeom>
                <a:avLst/>
                <a:gdLst>
                  <a:gd name="connsiteX0" fmla="*/ 0 w 4970033"/>
                  <a:gd name="connsiteY0" fmla="*/ 0 h 4173967"/>
                  <a:gd name="connsiteX1" fmla="*/ 4970033 w 4970033"/>
                  <a:gd name="connsiteY1" fmla="*/ 10757 h 4173967"/>
                  <a:gd name="connsiteX2" fmla="*/ 4959275 w 4970033"/>
                  <a:gd name="connsiteY2" fmla="*/ 4173967 h 4173967"/>
                  <a:gd name="connsiteX3" fmla="*/ 2560320 w 4970033"/>
                  <a:gd name="connsiteY3" fmla="*/ 4163209 h 4173967"/>
                  <a:gd name="connsiteX4" fmla="*/ 2624866 w 4970033"/>
                  <a:gd name="connsiteY4" fmla="*/ 2205317 h 4173967"/>
                  <a:gd name="connsiteX5" fmla="*/ 21515 w 4970033"/>
                  <a:gd name="connsiteY5" fmla="*/ 2086983 h 4173967"/>
                  <a:gd name="connsiteX6" fmla="*/ 0 w 4970033"/>
                  <a:gd name="connsiteY6" fmla="*/ 0 h 417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0033" h="4173967">
                    <a:moveTo>
                      <a:pt x="0" y="0"/>
                    </a:moveTo>
                    <a:lnTo>
                      <a:pt x="4970033" y="10757"/>
                    </a:lnTo>
                    <a:lnTo>
                      <a:pt x="4959275" y="4173967"/>
                    </a:lnTo>
                    <a:lnTo>
                      <a:pt x="2560320" y="4163209"/>
                    </a:lnTo>
                    <a:lnTo>
                      <a:pt x="2624866" y="2205317"/>
                    </a:lnTo>
                    <a:lnTo>
                      <a:pt x="21515" y="2086983"/>
                    </a:lnTo>
                    <a:cubicBezTo>
                      <a:pt x="17929" y="1402080"/>
                      <a:pt x="14344" y="717176"/>
                      <a:pt x="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00" name="Rectangle 99"/>
              <p:cNvSpPr/>
              <p:nvPr/>
            </p:nvSpPr>
            <p:spPr>
              <a:xfrm>
                <a:off x="5759271" y="2673179"/>
                <a:ext cx="153089" cy="130676"/>
              </a:xfrm>
              <a:prstGeom prst="rect">
                <a:avLst/>
              </a:prstGeom>
              <a:solidFill>
                <a:srgbClr val="BCCAB5"/>
              </a:solidFill>
              <a:ln>
                <a:solidFill>
                  <a:srgbClr val="E7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759271" y="2448743"/>
                <a:ext cx="153089" cy="130676"/>
              </a:xfrm>
              <a:prstGeom prst="rect">
                <a:avLst/>
              </a:prstGeom>
              <a:solidFill>
                <a:srgbClr val="EFD7AA"/>
              </a:solidFill>
              <a:ln>
                <a:solidFill>
                  <a:srgbClr val="E7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759271" y="2221850"/>
                <a:ext cx="153089" cy="130676"/>
              </a:xfrm>
              <a:prstGeom prst="rect">
                <a:avLst/>
              </a:prstGeom>
              <a:noFill/>
              <a:ln w="19050">
                <a:solidFill>
                  <a:srgbClr val="69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878312" y="2134590"/>
                <a:ext cx="1673856" cy="338554"/>
              </a:xfrm>
              <a:prstGeom prst="rect">
                <a:avLst/>
              </a:prstGeom>
              <a:noFill/>
            </p:spPr>
            <p:txBody>
              <a:bodyPr wrap="none" rtlCol="0">
                <a:spAutoFit/>
              </a:bodyPr>
              <a:lstStyle/>
              <a:p>
                <a:r>
                  <a:rPr lang="en-US" sz="1600" dirty="0">
                    <a:ea typeface="Tahoma" panose="020B0604030504040204" pitchFamily="34" charset="0"/>
                    <a:cs typeface="Tahoma" panose="020B0604030504040204" pitchFamily="34" charset="0"/>
                  </a:rPr>
                  <a:t>Crater Lake NP</a:t>
                </a:r>
              </a:p>
            </p:txBody>
          </p:sp>
          <p:sp>
            <p:nvSpPr>
              <p:cNvPr id="104" name="TextBox 103"/>
              <p:cNvSpPr txBox="1"/>
              <p:nvPr/>
            </p:nvSpPr>
            <p:spPr>
              <a:xfrm>
                <a:off x="5920842" y="1923997"/>
                <a:ext cx="1276311" cy="338554"/>
              </a:xfrm>
              <a:prstGeom prst="rect">
                <a:avLst/>
              </a:prstGeom>
              <a:noFill/>
            </p:spPr>
            <p:txBody>
              <a:bodyPr wrap="none" rtlCol="0">
                <a:spAutoFit/>
              </a:bodyPr>
              <a:lstStyle/>
              <a:p>
                <a:r>
                  <a:rPr lang="en-US" sz="1600" dirty="0">
                    <a:ea typeface="Tahoma" panose="020B0604030504040204" pitchFamily="34" charset="0"/>
                    <a:cs typeface="Tahoma" panose="020B0604030504040204" pitchFamily="34" charset="0"/>
                  </a:rPr>
                  <a:t>Study Area</a:t>
                </a:r>
              </a:p>
            </p:txBody>
          </p:sp>
          <p:sp>
            <p:nvSpPr>
              <p:cNvPr id="105" name="TextBox 104"/>
              <p:cNvSpPr txBox="1"/>
              <p:nvPr/>
            </p:nvSpPr>
            <p:spPr>
              <a:xfrm>
                <a:off x="5920842" y="2340319"/>
                <a:ext cx="1003801" cy="338554"/>
              </a:xfrm>
              <a:prstGeom prst="rect">
                <a:avLst/>
              </a:prstGeom>
              <a:noFill/>
            </p:spPr>
            <p:txBody>
              <a:bodyPr wrap="none" rtlCol="0">
                <a:spAutoFit/>
              </a:bodyPr>
              <a:lstStyle/>
              <a:p>
                <a:r>
                  <a:rPr lang="en-US" sz="1600" dirty="0">
                    <a:ea typeface="Tahoma" panose="020B0604030504040204" pitchFamily="34" charset="0"/>
                    <a:cs typeface="Tahoma" panose="020B0604030504040204" pitchFamily="34" charset="0"/>
                  </a:rPr>
                  <a:t>Nevada</a:t>
                </a:r>
              </a:p>
            </p:txBody>
          </p:sp>
          <p:sp>
            <p:nvSpPr>
              <p:cNvPr id="106" name="TextBox 105"/>
              <p:cNvSpPr txBox="1"/>
              <p:nvPr/>
            </p:nvSpPr>
            <p:spPr>
              <a:xfrm>
                <a:off x="5920842" y="2550911"/>
                <a:ext cx="955711" cy="338554"/>
              </a:xfrm>
              <a:prstGeom prst="rect">
                <a:avLst/>
              </a:prstGeom>
              <a:noFill/>
            </p:spPr>
            <p:txBody>
              <a:bodyPr wrap="none" rtlCol="0">
                <a:spAutoFit/>
              </a:bodyPr>
              <a:lstStyle/>
              <a:p>
                <a:r>
                  <a:rPr lang="en-US" sz="1600" dirty="0">
                    <a:ea typeface="Tahoma" panose="020B0604030504040204" pitchFamily="34" charset="0"/>
                    <a:cs typeface="Tahoma" panose="020B0604030504040204" pitchFamily="34" charset="0"/>
                  </a:rPr>
                  <a:t>Oregon</a:t>
                </a:r>
              </a:p>
            </p:txBody>
          </p:sp>
        </p:grpSp>
      </p:grpSp>
      <p:sp>
        <p:nvSpPr>
          <p:cNvPr id="107" name="Text Placeholder 16"/>
          <p:cNvSpPr txBox="1">
            <a:spLocks/>
          </p:cNvSpPr>
          <p:nvPr/>
        </p:nvSpPr>
        <p:spPr>
          <a:xfrm>
            <a:off x="1033040" y="25220885"/>
            <a:ext cx="10017017" cy="14207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Clr>
                <a:srgbClr val="238754"/>
              </a:buClr>
              <a:buNone/>
            </a:pPr>
            <a:r>
              <a:rPr lang="en-US" sz="2300" b="1" dirty="0">
                <a:solidFill>
                  <a:srgbClr val="238754"/>
                </a:solidFill>
                <a:latin typeface="Garamond" panose="02020404030301010803" pitchFamily="18" charset="0"/>
              </a:rPr>
              <a:t>Figure 1. </a:t>
            </a:r>
            <a:r>
              <a:rPr lang="en-US" sz="2300" dirty="0">
                <a:solidFill>
                  <a:schemeClr val="tx1">
                    <a:lumMod val="75000"/>
                    <a:lumOff val="25000"/>
                  </a:schemeClr>
                </a:solidFill>
                <a:latin typeface="Garamond" panose="02020404030301010803" pitchFamily="18" charset="0"/>
              </a:rPr>
              <a:t>A map of our study area, based in Southeast Oregon and Northwest Nevada, a region characterized by arid to semi-arid climate conditions.</a:t>
            </a:r>
          </a:p>
        </p:txBody>
      </p:sp>
      <p:pic>
        <p:nvPicPr>
          <p:cNvPr id="75" name="Google Shape;29;p3"/>
          <p:cNvPicPr preferRelativeResize="0"/>
          <p:nvPr/>
        </p:nvPicPr>
        <p:blipFill rotWithShape="1">
          <a:blip r:embed="rId12">
            <a:alphaModFix/>
          </a:blip>
          <a:srcRect l="18305" t="14817" r="18311" b="37644"/>
          <a:stretch/>
        </p:blipFill>
        <p:spPr>
          <a:xfrm>
            <a:off x="10234250" y="31011612"/>
            <a:ext cx="1645920" cy="1645920"/>
          </a:xfrm>
          <a:prstGeom prst="flowChartConnector">
            <a:avLst/>
          </a:prstGeom>
          <a:noFill/>
          <a:ln>
            <a:noFill/>
          </a:ln>
        </p:spPr>
      </p:pic>
      <p:pic>
        <p:nvPicPr>
          <p:cNvPr id="74" name="Google Shape;28;p3"/>
          <p:cNvPicPr preferRelativeResize="0"/>
          <p:nvPr/>
        </p:nvPicPr>
        <p:blipFill rotWithShape="1">
          <a:blip r:embed="rId13">
            <a:alphaModFix/>
          </a:blip>
          <a:srcRect l="18313" t="18046" r="27050" b="40976"/>
          <a:stretch/>
        </p:blipFill>
        <p:spPr>
          <a:xfrm>
            <a:off x="7280444" y="31029900"/>
            <a:ext cx="1645920" cy="1645920"/>
          </a:xfrm>
          <a:prstGeom prst="flowChartConnector">
            <a:avLst/>
          </a:prstGeom>
          <a:noFill/>
          <a:ln>
            <a:noFill/>
          </a:ln>
        </p:spPr>
      </p:pic>
      <p:pic>
        <p:nvPicPr>
          <p:cNvPr id="77" name="Google Shape;30;p3"/>
          <p:cNvPicPr preferRelativeResize="0">
            <a:picLocks noChangeAspect="1"/>
          </p:cNvPicPr>
          <p:nvPr/>
        </p:nvPicPr>
        <p:blipFill rotWithShape="1">
          <a:blip r:embed="rId14">
            <a:alphaModFix/>
          </a:blip>
          <a:srcRect l="24965" t="10073" r="17244" b="46579"/>
          <a:stretch/>
        </p:blipFill>
        <p:spPr>
          <a:xfrm>
            <a:off x="4355524" y="31021914"/>
            <a:ext cx="1645920" cy="1698469"/>
          </a:xfrm>
          <a:prstGeom prst="flowChartConnector">
            <a:avLst/>
          </a:prstGeom>
          <a:noFill/>
          <a:ln>
            <a:noFill/>
          </a:ln>
        </p:spPr>
      </p:pic>
      <p:pic>
        <p:nvPicPr>
          <p:cNvPr id="78" name="Google Shape;31;p3"/>
          <p:cNvPicPr preferRelativeResize="0">
            <a:picLocks/>
          </p:cNvPicPr>
          <p:nvPr/>
        </p:nvPicPr>
        <p:blipFill rotWithShape="1">
          <a:blip r:embed="rId15">
            <a:alphaModFix/>
          </a:blip>
          <a:srcRect l="20730" t="14413" r="27584" b="46821"/>
          <a:stretch/>
        </p:blipFill>
        <p:spPr>
          <a:xfrm>
            <a:off x="1482864" y="31029900"/>
            <a:ext cx="1645920" cy="1645920"/>
          </a:xfrm>
          <a:prstGeom prst="flowChartConnector">
            <a:avLst/>
          </a:prstGeom>
          <a:noFill/>
          <a:ln>
            <a:noFill/>
          </a:ln>
        </p:spPr>
      </p:pic>
      <p:sp>
        <p:nvSpPr>
          <p:cNvPr id="108" name="TextBox 107">
            <a:extLst>
              <a:ext uri="{FF2B5EF4-FFF2-40B4-BE49-F238E27FC236}">
                <a16:creationId xmlns:a16="http://schemas.microsoft.com/office/drawing/2014/main" id="{70A98DE7-62D3-D849-BF7C-9CC0780A2025}"/>
              </a:ext>
            </a:extLst>
          </p:cNvPr>
          <p:cNvSpPr txBox="1"/>
          <p:nvPr/>
        </p:nvSpPr>
        <p:spPr>
          <a:xfrm>
            <a:off x="3457501" y="21344153"/>
            <a:ext cx="612259" cy="384721"/>
          </a:xfrm>
          <a:prstGeom prst="rect">
            <a:avLst/>
          </a:prstGeom>
          <a:noFill/>
        </p:spPr>
        <p:txBody>
          <a:bodyPr wrap="square" rtlCol="0">
            <a:spAutoFit/>
          </a:bodyPr>
          <a:lstStyle/>
          <a:p>
            <a:r>
              <a:rPr lang="en-US" sz="1850" b="1" dirty="0">
                <a:solidFill>
                  <a:schemeClr val="tx1">
                    <a:lumMod val="75000"/>
                    <a:lumOff val="25000"/>
                  </a:schemeClr>
                </a:solidFill>
              </a:rPr>
              <a:t> </a:t>
            </a:r>
          </a:p>
        </p:txBody>
      </p:sp>
      <p:sp>
        <p:nvSpPr>
          <p:cNvPr id="109" name="TextBox 108">
            <a:extLst>
              <a:ext uri="{FF2B5EF4-FFF2-40B4-BE49-F238E27FC236}">
                <a16:creationId xmlns:a16="http://schemas.microsoft.com/office/drawing/2014/main" id="{969F326B-9A3B-A044-87B3-077C1A9F1F99}"/>
              </a:ext>
            </a:extLst>
          </p:cNvPr>
          <p:cNvSpPr txBox="1"/>
          <p:nvPr/>
        </p:nvSpPr>
        <p:spPr>
          <a:xfrm>
            <a:off x="3478309" y="23396910"/>
            <a:ext cx="612259" cy="384721"/>
          </a:xfrm>
          <a:prstGeom prst="rect">
            <a:avLst/>
          </a:prstGeom>
          <a:noFill/>
        </p:spPr>
        <p:txBody>
          <a:bodyPr wrap="square" rtlCol="0">
            <a:spAutoFit/>
          </a:bodyPr>
          <a:lstStyle/>
          <a:p>
            <a:r>
              <a:rPr lang="en-US" sz="1850" dirty="0">
                <a:solidFill>
                  <a:schemeClr val="tx1">
                    <a:lumMod val="75000"/>
                    <a:lumOff val="25000"/>
                  </a:schemeClr>
                </a:solidFill>
              </a:rPr>
              <a:t>     </a:t>
            </a:r>
          </a:p>
        </p:txBody>
      </p:sp>
      <p:pic>
        <p:nvPicPr>
          <p:cNvPr id="1036" name="Picture 12" descr="https://lh6.googleusercontent.com/5Ym7Oe-6yCwxnyFF-tEHIdOTI0dZH4t_LTsLIkjQBMdllxZcABJ-TIohQOaWUuLZ0Ws-xu9rXsccv00O7tXwtX9nDArJOTC4FJHc2FR6QmkL6d-RHv-sysovuQpu5PX2V4mO3DJs">
            <a:extLst>
              <a:ext uri="{FF2B5EF4-FFF2-40B4-BE49-F238E27FC236}">
                <a16:creationId xmlns:a16="http://schemas.microsoft.com/office/drawing/2014/main" id="{6E822AC9-BF63-4946-A9F2-DE7D97585D50}"/>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4265" r="7313" b="9958"/>
          <a:stretch/>
        </p:blipFill>
        <p:spPr bwMode="auto">
          <a:xfrm>
            <a:off x="12841708" y="18092053"/>
            <a:ext cx="3896139" cy="260820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2588DC8B-D87D-F44B-93E7-D6A0357187A2}"/>
              </a:ext>
            </a:extLst>
          </p:cNvPr>
          <p:cNvCxnSpPr>
            <a:cxnSpLocks/>
          </p:cNvCxnSpPr>
          <p:nvPr/>
        </p:nvCxnSpPr>
        <p:spPr>
          <a:xfrm>
            <a:off x="981922" y="9514791"/>
            <a:ext cx="23249678" cy="0"/>
          </a:xfrm>
          <a:prstGeom prst="line">
            <a:avLst/>
          </a:prstGeom>
          <a:ln w="92075" cap="rnd" cmpd="sng">
            <a:solidFill>
              <a:srgbClr val="00734C"/>
            </a:solidFill>
            <a:prstDash val="sysDot"/>
          </a:ln>
        </p:spPr>
        <p:style>
          <a:lnRef idx="1">
            <a:schemeClr val="dk1"/>
          </a:lnRef>
          <a:fillRef idx="0">
            <a:schemeClr val="dk1"/>
          </a:fillRef>
          <a:effectRef idx="0">
            <a:schemeClr val="dk1"/>
          </a:effectRef>
          <a:fontRef idx="minor">
            <a:schemeClr val="tx1"/>
          </a:fontRef>
        </p:style>
      </p:cxnSp>
      <p:pic>
        <p:nvPicPr>
          <p:cNvPr id="1040" name="Picture 16" descr="https://lh5.googleusercontent.com/Gsirk0RcUdfSZt8QYPCm3obo7AHu7EAhlau53-Ujoc-ICaEm2Cc-a6rstjV9jK9aFtP8qgU5VfqQw2bdk0sDFoj0nHoaZW-X3_UgekUl0KzcuZmqN0vWMaszNA0TiN8Q7epuvmji">
            <a:extLst>
              <a:ext uri="{FF2B5EF4-FFF2-40B4-BE49-F238E27FC236}">
                <a16:creationId xmlns:a16="http://schemas.microsoft.com/office/drawing/2014/main" id="{18840D13-130D-4D45-B601-45B3F67D3582}"/>
              </a:ext>
            </a:extLst>
          </p:cNvPr>
          <p:cNvPicPr>
            <a:picLocks noChangeAspect="1" noChangeArrowheads="1"/>
          </p:cNvPicPr>
          <p:nvPr/>
        </p:nvPicPr>
        <p:blipFill rotWithShape="1">
          <a:blip r:embed="rId17">
            <a:alphaModFix/>
            <a:extLst>
              <a:ext uri="{28A0092B-C50C-407E-A947-70E740481C1C}">
                <a14:useLocalDpi xmlns:a14="http://schemas.microsoft.com/office/drawing/2010/main" val="0"/>
              </a:ext>
            </a:extLst>
          </a:blip>
          <a:srcRect t="19303" r="40656" b="13041"/>
          <a:stretch/>
        </p:blipFill>
        <p:spPr bwMode="auto">
          <a:xfrm>
            <a:off x="13049162" y="21192708"/>
            <a:ext cx="3838750" cy="3107484"/>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CA780F0B-32E4-BC45-A2AE-30DD6EAF52CE}"/>
              </a:ext>
            </a:extLst>
          </p:cNvPr>
          <p:cNvSpPr/>
          <p:nvPr/>
        </p:nvSpPr>
        <p:spPr>
          <a:xfrm>
            <a:off x="13348891" y="14776021"/>
            <a:ext cx="3262031" cy="369332"/>
          </a:xfrm>
          <a:prstGeom prst="rect">
            <a:avLst/>
          </a:prstGeom>
        </p:spPr>
        <p:txBody>
          <a:bodyPr wrap="square" anchor="t" anchorCtr="0">
            <a:spAutoFit/>
          </a:bodyPr>
          <a:lstStyle/>
          <a:p>
            <a:pPr algn="ctr"/>
            <a:r>
              <a:rPr lang="en-US" b="1" dirty="0">
                <a:solidFill>
                  <a:schemeClr val="tx1">
                    <a:lumMod val="75000"/>
                    <a:lumOff val="25000"/>
                  </a:schemeClr>
                </a:solidFill>
              </a:rPr>
              <a:t>Bare Ground Comparison</a:t>
            </a:r>
            <a:endParaRPr lang="en-US" dirty="0">
              <a:solidFill>
                <a:schemeClr val="tx1">
                  <a:lumMod val="75000"/>
                  <a:lumOff val="25000"/>
                </a:schemeClr>
              </a:solidFill>
              <a:effectLst/>
            </a:endParaRPr>
          </a:p>
        </p:txBody>
      </p:sp>
      <p:sp>
        <p:nvSpPr>
          <p:cNvPr id="111" name="Rectangle 110">
            <a:extLst>
              <a:ext uri="{FF2B5EF4-FFF2-40B4-BE49-F238E27FC236}">
                <a16:creationId xmlns:a16="http://schemas.microsoft.com/office/drawing/2014/main" id="{B670965B-ADE1-2E48-92D7-C34CE4578D02}"/>
              </a:ext>
            </a:extLst>
          </p:cNvPr>
          <p:cNvSpPr/>
          <p:nvPr/>
        </p:nvSpPr>
        <p:spPr>
          <a:xfrm>
            <a:off x="12727157" y="17818001"/>
            <a:ext cx="4523892" cy="369332"/>
          </a:xfrm>
          <a:prstGeom prst="rect">
            <a:avLst/>
          </a:prstGeom>
        </p:spPr>
        <p:txBody>
          <a:bodyPr wrap="square" anchor="t" anchorCtr="0">
            <a:spAutoFit/>
          </a:bodyPr>
          <a:lstStyle/>
          <a:p>
            <a:pPr algn="ctr"/>
            <a:r>
              <a:rPr lang="en-US" b="1" dirty="0">
                <a:solidFill>
                  <a:schemeClr val="tx1">
                    <a:lumMod val="75000"/>
                    <a:lumOff val="25000"/>
                  </a:schemeClr>
                </a:solidFill>
              </a:rPr>
              <a:t> Ensemble Model Agreement</a:t>
            </a:r>
            <a:endParaRPr lang="en-US" dirty="0">
              <a:solidFill>
                <a:schemeClr val="tx1">
                  <a:lumMod val="75000"/>
                  <a:lumOff val="25000"/>
                </a:schemeClr>
              </a:solidFill>
              <a:effectLst/>
            </a:endParaRPr>
          </a:p>
        </p:txBody>
      </p:sp>
      <p:sp>
        <p:nvSpPr>
          <p:cNvPr id="112" name="Rectangle 111">
            <a:extLst>
              <a:ext uri="{FF2B5EF4-FFF2-40B4-BE49-F238E27FC236}">
                <a16:creationId xmlns:a16="http://schemas.microsoft.com/office/drawing/2014/main" id="{3DAF97A2-F4A9-474D-80F5-A3869AD341D5}"/>
              </a:ext>
            </a:extLst>
          </p:cNvPr>
          <p:cNvSpPr/>
          <p:nvPr/>
        </p:nvSpPr>
        <p:spPr>
          <a:xfrm>
            <a:off x="13298086" y="20821612"/>
            <a:ext cx="3262031" cy="369332"/>
          </a:xfrm>
          <a:prstGeom prst="rect">
            <a:avLst/>
          </a:prstGeom>
        </p:spPr>
        <p:txBody>
          <a:bodyPr wrap="square" anchor="t" anchorCtr="0">
            <a:spAutoFit/>
          </a:bodyPr>
          <a:lstStyle/>
          <a:p>
            <a:pPr algn="ctr"/>
            <a:r>
              <a:rPr lang="en-US" b="1" dirty="0">
                <a:solidFill>
                  <a:schemeClr val="tx1">
                    <a:lumMod val="75000"/>
                    <a:lumOff val="25000"/>
                  </a:schemeClr>
                </a:solidFill>
              </a:rPr>
              <a:t>AIM Validation</a:t>
            </a:r>
            <a:endParaRPr lang="en-US" dirty="0">
              <a:solidFill>
                <a:schemeClr val="tx1">
                  <a:lumMod val="75000"/>
                  <a:lumOff val="25000"/>
                </a:schemeClr>
              </a:solidFill>
              <a:effectLst/>
            </a:endParaRPr>
          </a:p>
        </p:txBody>
      </p:sp>
      <p:pic>
        <p:nvPicPr>
          <p:cNvPr id="1038" name="Picture 14" descr="https://lh3.googleusercontent.com/VBfAPFfXvZJrlcof9gbjEl10PA9rqTp5zypdgUS_mDBaQCtp3Hq6T4-R1wbzK69KrpSkYVKbA8Nu4SstN2UTRKGJbrSjVWKBgGg-yKl8ZvCwsyHgn2nHjaePjVow65Frbw8pK3XU">
            <a:extLst>
              <a:ext uri="{FF2B5EF4-FFF2-40B4-BE49-F238E27FC236}">
                <a16:creationId xmlns:a16="http://schemas.microsoft.com/office/drawing/2014/main" id="{91849E04-B59B-C04E-8B76-E54F524BAEFA}"/>
              </a:ext>
            </a:extLst>
          </p:cNvPr>
          <p:cNvPicPr>
            <a:picLocks noChangeAspect="1" noChangeArrowheads="1"/>
          </p:cNvPicPr>
          <p:nvPr/>
        </p:nvPicPr>
        <p:blipFill rotWithShape="1">
          <a:blip r:embed="rId18" cstate="print">
            <a:alphaModFix/>
            <a:extLst>
              <a:ext uri="{28A0092B-C50C-407E-A947-70E740481C1C}">
                <a14:useLocalDpi xmlns:a14="http://schemas.microsoft.com/office/drawing/2010/main" val="0"/>
              </a:ext>
            </a:extLst>
          </a:blip>
          <a:srcRect t="15437" b="10856"/>
          <a:stretch/>
        </p:blipFill>
        <p:spPr bwMode="auto">
          <a:xfrm>
            <a:off x="12989323" y="15069144"/>
            <a:ext cx="3859094" cy="2575401"/>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a:extLst>
              <a:ext uri="{FF2B5EF4-FFF2-40B4-BE49-F238E27FC236}">
                <a16:creationId xmlns:a16="http://schemas.microsoft.com/office/drawing/2014/main" id="{5FB1E5FA-CB7D-F443-A81D-D99098ADCA8C}"/>
              </a:ext>
            </a:extLst>
          </p:cNvPr>
          <p:cNvSpPr/>
          <p:nvPr/>
        </p:nvSpPr>
        <p:spPr>
          <a:xfrm>
            <a:off x="16734949" y="18856837"/>
            <a:ext cx="237366" cy="23736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4" name="Rectangle 113">
            <a:extLst>
              <a:ext uri="{FF2B5EF4-FFF2-40B4-BE49-F238E27FC236}">
                <a16:creationId xmlns:a16="http://schemas.microsoft.com/office/drawing/2014/main" id="{A15E34DA-905D-E647-92C5-48E71777985E}"/>
              </a:ext>
            </a:extLst>
          </p:cNvPr>
          <p:cNvSpPr/>
          <p:nvPr/>
        </p:nvSpPr>
        <p:spPr>
          <a:xfrm>
            <a:off x="16734949" y="19212115"/>
            <a:ext cx="237366" cy="2373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5" name="Rectangle 114">
            <a:extLst>
              <a:ext uri="{FF2B5EF4-FFF2-40B4-BE49-F238E27FC236}">
                <a16:creationId xmlns:a16="http://schemas.microsoft.com/office/drawing/2014/main" id="{FB3A63F8-BD50-C340-AF3D-EFC1E0CEA316}"/>
              </a:ext>
            </a:extLst>
          </p:cNvPr>
          <p:cNvSpPr/>
          <p:nvPr/>
        </p:nvSpPr>
        <p:spPr>
          <a:xfrm>
            <a:off x="16734949" y="19567393"/>
            <a:ext cx="237366" cy="2373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6" name="Rectangle 115">
            <a:extLst>
              <a:ext uri="{FF2B5EF4-FFF2-40B4-BE49-F238E27FC236}">
                <a16:creationId xmlns:a16="http://schemas.microsoft.com/office/drawing/2014/main" id="{33DF1129-30F4-F14A-9461-B12681FC49A3}"/>
              </a:ext>
            </a:extLst>
          </p:cNvPr>
          <p:cNvSpPr/>
          <p:nvPr/>
        </p:nvSpPr>
        <p:spPr>
          <a:xfrm>
            <a:off x="16734949" y="19922671"/>
            <a:ext cx="237366" cy="237366"/>
          </a:xfrm>
          <a:prstGeom prst="rect">
            <a:avLst/>
          </a:prstGeom>
          <a:solidFill>
            <a:srgbClr val="B54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7" name="TextBox 116">
            <a:extLst>
              <a:ext uri="{FF2B5EF4-FFF2-40B4-BE49-F238E27FC236}">
                <a16:creationId xmlns:a16="http://schemas.microsoft.com/office/drawing/2014/main" id="{F9F0646A-EB44-E544-B8C0-327D7F1BFCC7}"/>
              </a:ext>
            </a:extLst>
          </p:cNvPr>
          <p:cNvSpPr txBox="1"/>
          <p:nvPr/>
        </p:nvSpPr>
        <p:spPr>
          <a:xfrm>
            <a:off x="16946235" y="18795156"/>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0</a:t>
            </a:r>
          </a:p>
        </p:txBody>
      </p:sp>
      <p:sp>
        <p:nvSpPr>
          <p:cNvPr id="118" name="TextBox 117">
            <a:extLst>
              <a:ext uri="{FF2B5EF4-FFF2-40B4-BE49-F238E27FC236}">
                <a16:creationId xmlns:a16="http://schemas.microsoft.com/office/drawing/2014/main" id="{0C45DD47-E6A9-4842-8155-5C045C735891}"/>
              </a:ext>
            </a:extLst>
          </p:cNvPr>
          <p:cNvSpPr txBox="1"/>
          <p:nvPr/>
        </p:nvSpPr>
        <p:spPr>
          <a:xfrm>
            <a:off x="16946235" y="19154789"/>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1</a:t>
            </a:r>
          </a:p>
        </p:txBody>
      </p:sp>
      <p:sp>
        <p:nvSpPr>
          <p:cNvPr id="119" name="TextBox 118">
            <a:extLst>
              <a:ext uri="{FF2B5EF4-FFF2-40B4-BE49-F238E27FC236}">
                <a16:creationId xmlns:a16="http://schemas.microsoft.com/office/drawing/2014/main" id="{3586FE08-1D4E-7F4D-892E-72C8324937D3}"/>
              </a:ext>
            </a:extLst>
          </p:cNvPr>
          <p:cNvSpPr txBox="1"/>
          <p:nvPr/>
        </p:nvSpPr>
        <p:spPr>
          <a:xfrm>
            <a:off x="16946235" y="19525898"/>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2</a:t>
            </a:r>
          </a:p>
        </p:txBody>
      </p:sp>
      <p:sp>
        <p:nvSpPr>
          <p:cNvPr id="120" name="TextBox 119">
            <a:extLst>
              <a:ext uri="{FF2B5EF4-FFF2-40B4-BE49-F238E27FC236}">
                <a16:creationId xmlns:a16="http://schemas.microsoft.com/office/drawing/2014/main" id="{B8CA7969-36A2-9942-9A8F-B8BF9F5F5F25}"/>
              </a:ext>
            </a:extLst>
          </p:cNvPr>
          <p:cNvSpPr txBox="1"/>
          <p:nvPr/>
        </p:nvSpPr>
        <p:spPr>
          <a:xfrm>
            <a:off x="16946235" y="19903676"/>
            <a:ext cx="300082" cy="338554"/>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3</a:t>
            </a:r>
          </a:p>
        </p:txBody>
      </p:sp>
      <p:sp>
        <p:nvSpPr>
          <p:cNvPr id="121" name="Rectangle 120">
            <a:extLst>
              <a:ext uri="{FF2B5EF4-FFF2-40B4-BE49-F238E27FC236}">
                <a16:creationId xmlns:a16="http://schemas.microsoft.com/office/drawing/2014/main" id="{C5B5E438-0436-3547-AD27-A04921F731BA}"/>
              </a:ext>
            </a:extLst>
          </p:cNvPr>
          <p:cNvSpPr/>
          <p:nvPr/>
        </p:nvSpPr>
        <p:spPr>
          <a:xfrm rot="5400000">
            <a:off x="16159749" y="16336375"/>
            <a:ext cx="1466462" cy="271057"/>
          </a:xfrm>
          <a:prstGeom prst="rect">
            <a:avLst/>
          </a:prstGeom>
          <a:gradFill flip="none" rotWithShape="1">
            <a:gsLst>
              <a:gs pos="14000">
                <a:schemeClr val="accent4">
                  <a:lumMod val="40000"/>
                  <a:lumOff val="60000"/>
                </a:schemeClr>
              </a:gs>
              <a:gs pos="6000">
                <a:schemeClr val="bg1"/>
              </a:gs>
              <a:gs pos="63000">
                <a:srgbClr val="FABE00"/>
              </a:gs>
              <a:gs pos="37000">
                <a:schemeClr val="accent4">
                  <a:lumMod val="60000"/>
                  <a:lumOff val="40000"/>
                </a:schemeClr>
              </a:gs>
              <a:gs pos="100000">
                <a:schemeClr val="accent6">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0E304925-665B-7344-BC41-69E12C0B9C38}"/>
              </a:ext>
            </a:extLst>
          </p:cNvPr>
          <p:cNvSpPr txBox="1"/>
          <p:nvPr/>
        </p:nvSpPr>
        <p:spPr>
          <a:xfrm>
            <a:off x="16603050" y="15415000"/>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23" name="TextBox 122">
            <a:extLst>
              <a:ext uri="{FF2B5EF4-FFF2-40B4-BE49-F238E27FC236}">
                <a16:creationId xmlns:a16="http://schemas.microsoft.com/office/drawing/2014/main" id="{D6F3AB4D-A2E6-5D49-958C-BCFBE596F968}"/>
              </a:ext>
            </a:extLst>
          </p:cNvPr>
          <p:cNvSpPr txBox="1"/>
          <p:nvPr/>
        </p:nvSpPr>
        <p:spPr>
          <a:xfrm>
            <a:off x="16621667" y="17177546"/>
            <a:ext cx="56938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p>
        </p:txBody>
      </p:sp>
      <p:grpSp>
        <p:nvGrpSpPr>
          <p:cNvPr id="57" name="Group 56">
            <a:extLst>
              <a:ext uri="{FF2B5EF4-FFF2-40B4-BE49-F238E27FC236}">
                <a16:creationId xmlns:a16="http://schemas.microsoft.com/office/drawing/2014/main" id="{FCE7F402-80EF-A94E-BC94-1AB2628AABCE}"/>
              </a:ext>
            </a:extLst>
          </p:cNvPr>
          <p:cNvGrpSpPr/>
          <p:nvPr/>
        </p:nvGrpSpPr>
        <p:grpSpPr>
          <a:xfrm>
            <a:off x="18341127" y="20852453"/>
            <a:ext cx="5926757" cy="3608866"/>
            <a:chOff x="18100497" y="20403302"/>
            <a:chExt cx="5995925" cy="3650983"/>
          </a:xfrm>
        </p:grpSpPr>
        <p:pic>
          <p:nvPicPr>
            <p:cNvPr id="54" name="Picture 53">
              <a:extLst>
                <a:ext uri="{FF2B5EF4-FFF2-40B4-BE49-F238E27FC236}">
                  <a16:creationId xmlns:a16="http://schemas.microsoft.com/office/drawing/2014/main" id="{81B97DA2-7EC8-B048-A3D7-4112CC0F9B29}"/>
                </a:ext>
              </a:extLst>
            </p:cNvPr>
            <p:cNvPicPr>
              <a:picLocks noChangeAspect="1"/>
            </p:cNvPicPr>
            <p:nvPr/>
          </p:nvPicPr>
          <p:blipFill rotWithShape="1">
            <a:blip r:embed="rId19">
              <a:extLst>
                <a:ext uri="{28A0092B-C50C-407E-A947-70E740481C1C}">
                  <a14:useLocalDpi xmlns:a14="http://schemas.microsoft.com/office/drawing/2010/main" val="0"/>
                </a:ext>
              </a:extLst>
            </a:blip>
            <a:srcRect l="14233" t="23686" r="27431" b="30344"/>
            <a:stretch/>
          </p:blipFill>
          <p:spPr>
            <a:xfrm>
              <a:off x="18100497" y="20403302"/>
              <a:ext cx="5995925" cy="3650983"/>
            </a:xfrm>
            <a:prstGeom prst="rect">
              <a:avLst/>
            </a:prstGeom>
          </p:spPr>
        </p:pic>
        <p:sp>
          <p:nvSpPr>
            <p:cNvPr id="126" name="Rectangle 125">
              <a:extLst>
                <a:ext uri="{FF2B5EF4-FFF2-40B4-BE49-F238E27FC236}">
                  <a16:creationId xmlns:a16="http://schemas.microsoft.com/office/drawing/2014/main" id="{EEE263FD-8889-2742-8D19-E919B78CF058}"/>
                </a:ext>
              </a:extLst>
            </p:cNvPr>
            <p:cNvSpPr/>
            <p:nvPr/>
          </p:nvSpPr>
          <p:spPr>
            <a:xfrm>
              <a:off x="18804766" y="22743080"/>
              <a:ext cx="1510077" cy="290421"/>
            </a:xfrm>
            <a:prstGeom prst="rect">
              <a:avLst/>
            </a:prstGeom>
            <a:gradFill flip="none" rotWithShape="1">
              <a:gsLst>
                <a:gs pos="33000">
                  <a:schemeClr val="accent6"/>
                </a:gs>
                <a:gs pos="18000">
                  <a:schemeClr val="accent5"/>
                </a:gs>
                <a:gs pos="65000">
                  <a:srgbClr val="FFFF00"/>
                </a:gs>
                <a:gs pos="87000">
                  <a:srgbClr val="B54C0B"/>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5EFD18CF-50B9-7D48-9D0E-62173743FCAD}"/>
                </a:ext>
              </a:extLst>
            </p:cNvPr>
            <p:cNvSpPr txBox="1"/>
            <p:nvPr/>
          </p:nvSpPr>
          <p:spPr>
            <a:xfrm>
              <a:off x="18167199" y="22681500"/>
              <a:ext cx="633507" cy="369332"/>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r>
                <a:rPr lang="en-US" b="1" dirty="0">
                  <a:latin typeface="Century Gothic" panose="020B0502020202020204" pitchFamily="34" charset="0"/>
                </a:rPr>
                <a:t> </a:t>
              </a:r>
            </a:p>
          </p:txBody>
        </p:sp>
        <p:sp>
          <p:nvSpPr>
            <p:cNvPr id="128" name="TextBox 127">
              <a:extLst>
                <a:ext uri="{FF2B5EF4-FFF2-40B4-BE49-F238E27FC236}">
                  <a16:creationId xmlns:a16="http://schemas.microsoft.com/office/drawing/2014/main" id="{A7A6F42B-C984-934E-A263-DCE03BC1A21D}"/>
                </a:ext>
              </a:extLst>
            </p:cNvPr>
            <p:cNvSpPr txBox="1"/>
            <p:nvPr/>
          </p:nvSpPr>
          <p:spPr>
            <a:xfrm>
              <a:off x="20373037" y="22681500"/>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29" name="TextBox 128">
              <a:extLst>
                <a:ext uri="{FF2B5EF4-FFF2-40B4-BE49-F238E27FC236}">
                  <a16:creationId xmlns:a16="http://schemas.microsoft.com/office/drawing/2014/main" id="{6CCA0351-FD0E-4942-982D-177F76E2AF4B}"/>
                </a:ext>
              </a:extLst>
            </p:cNvPr>
            <p:cNvSpPr txBox="1"/>
            <p:nvPr/>
          </p:nvSpPr>
          <p:spPr>
            <a:xfrm>
              <a:off x="18967620" y="23035800"/>
              <a:ext cx="1298753" cy="369332"/>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Probability</a:t>
              </a:r>
              <a:r>
                <a:rPr lang="en-US" b="1" dirty="0">
                  <a:solidFill>
                    <a:schemeClr val="tx1">
                      <a:lumMod val="75000"/>
                      <a:lumOff val="25000"/>
                    </a:schemeClr>
                  </a:solidFill>
                  <a:latin typeface="Century Gothic" panose="020B0502020202020204" pitchFamily="34" charset="0"/>
                </a:rPr>
                <a:t> </a:t>
              </a:r>
            </a:p>
          </p:txBody>
        </p:sp>
      </p:grpSp>
      <p:grpSp>
        <p:nvGrpSpPr>
          <p:cNvPr id="58" name="Group 57">
            <a:extLst>
              <a:ext uri="{FF2B5EF4-FFF2-40B4-BE49-F238E27FC236}">
                <a16:creationId xmlns:a16="http://schemas.microsoft.com/office/drawing/2014/main" id="{9220E6ED-64A8-0F49-A330-227557C83B44}"/>
              </a:ext>
            </a:extLst>
          </p:cNvPr>
          <p:cNvGrpSpPr/>
          <p:nvPr/>
        </p:nvGrpSpPr>
        <p:grpSpPr>
          <a:xfrm>
            <a:off x="18293489" y="17538773"/>
            <a:ext cx="6042772" cy="3375572"/>
            <a:chOff x="18035926" y="16947170"/>
            <a:chExt cx="6113294" cy="3414967"/>
          </a:xfrm>
        </p:grpSpPr>
        <p:pic>
          <p:nvPicPr>
            <p:cNvPr id="56" name="Picture 55">
              <a:extLst>
                <a:ext uri="{FF2B5EF4-FFF2-40B4-BE49-F238E27FC236}">
                  <a16:creationId xmlns:a16="http://schemas.microsoft.com/office/drawing/2014/main" id="{36E36902-F0D5-B347-9752-6A27BF5DE2DC}"/>
                </a:ext>
              </a:extLst>
            </p:cNvPr>
            <p:cNvPicPr>
              <a:picLocks noChangeAspect="1"/>
            </p:cNvPicPr>
            <p:nvPr/>
          </p:nvPicPr>
          <p:blipFill rotWithShape="1">
            <a:blip r:embed="rId20">
              <a:alphaModFix/>
              <a:extLst>
                <a:ext uri="{28A0092B-C50C-407E-A947-70E740481C1C}">
                  <a14:useLocalDpi xmlns:a14="http://schemas.microsoft.com/office/drawing/2010/main" val="0"/>
                </a:ext>
              </a:extLst>
            </a:blip>
            <a:srcRect l="13793" t="24701" r="26935" b="32451"/>
            <a:stretch/>
          </p:blipFill>
          <p:spPr>
            <a:xfrm>
              <a:off x="18035926" y="16947170"/>
              <a:ext cx="6113294" cy="3414967"/>
            </a:xfrm>
            <a:prstGeom prst="rect">
              <a:avLst/>
            </a:prstGeom>
          </p:spPr>
        </p:pic>
        <p:sp>
          <p:nvSpPr>
            <p:cNvPr id="132" name="Rectangle 131">
              <a:extLst>
                <a:ext uri="{FF2B5EF4-FFF2-40B4-BE49-F238E27FC236}">
                  <a16:creationId xmlns:a16="http://schemas.microsoft.com/office/drawing/2014/main" id="{6B5E2F70-EDFC-7F4C-B0A4-FBB1F79DB80D}"/>
                </a:ext>
              </a:extLst>
            </p:cNvPr>
            <p:cNvSpPr/>
            <p:nvPr/>
          </p:nvSpPr>
          <p:spPr>
            <a:xfrm>
              <a:off x="18806941" y="19205984"/>
              <a:ext cx="1510077" cy="290421"/>
            </a:xfrm>
            <a:prstGeom prst="rect">
              <a:avLst/>
            </a:prstGeom>
            <a:gradFill flip="none" rotWithShape="1">
              <a:gsLst>
                <a:gs pos="33000">
                  <a:schemeClr val="accent6"/>
                </a:gs>
                <a:gs pos="18000">
                  <a:schemeClr val="accent5"/>
                </a:gs>
                <a:gs pos="65000">
                  <a:srgbClr val="FFFF00"/>
                </a:gs>
                <a:gs pos="87000">
                  <a:srgbClr val="B54C0B"/>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92148E9-19E7-7844-8CBA-2A54A20B073E}"/>
                </a:ext>
              </a:extLst>
            </p:cNvPr>
            <p:cNvSpPr txBox="1"/>
            <p:nvPr/>
          </p:nvSpPr>
          <p:spPr>
            <a:xfrm>
              <a:off x="18169374" y="19144404"/>
              <a:ext cx="633507" cy="369332"/>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Low</a:t>
              </a:r>
              <a:r>
                <a:rPr lang="en-US" b="1" dirty="0">
                  <a:latin typeface="Century Gothic" panose="020B0502020202020204" pitchFamily="34" charset="0"/>
                </a:rPr>
                <a:t> </a:t>
              </a:r>
            </a:p>
          </p:txBody>
        </p:sp>
        <p:sp>
          <p:nvSpPr>
            <p:cNvPr id="134" name="TextBox 133">
              <a:extLst>
                <a:ext uri="{FF2B5EF4-FFF2-40B4-BE49-F238E27FC236}">
                  <a16:creationId xmlns:a16="http://schemas.microsoft.com/office/drawing/2014/main" id="{98E816EB-F6C6-2542-A010-1B3ED7D915C3}"/>
                </a:ext>
              </a:extLst>
            </p:cNvPr>
            <p:cNvSpPr txBox="1"/>
            <p:nvPr/>
          </p:nvSpPr>
          <p:spPr>
            <a:xfrm>
              <a:off x="20375213" y="19144404"/>
              <a:ext cx="633507" cy="338554"/>
            </a:xfrm>
            <a:prstGeom prst="rect">
              <a:avLst/>
            </a:prstGeom>
            <a:noFill/>
          </p:spPr>
          <p:txBody>
            <a:bodyPr wrap="none" rtlCol="0">
              <a:spAutoFit/>
            </a:bodyPr>
            <a:lstStyle/>
            <a:p>
              <a:r>
                <a:rPr lang="en-US" sz="1600" b="1" dirty="0">
                  <a:solidFill>
                    <a:schemeClr val="tx1">
                      <a:lumMod val="75000"/>
                      <a:lumOff val="25000"/>
                    </a:schemeClr>
                  </a:solidFill>
                  <a:latin typeface="Century Gothic" panose="020B0502020202020204" pitchFamily="34" charset="0"/>
                </a:rPr>
                <a:t>High</a:t>
              </a:r>
            </a:p>
          </p:txBody>
        </p:sp>
        <p:sp>
          <p:nvSpPr>
            <p:cNvPr id="135" name="TextBox 134">
              <a:extLst>
                <a:ext uri="{FF2B5EF4-FFF2-40B4-BE49-F238E27FC236}">
                  <a16:creationId xmlns:a16="http://schemas.microsoft.com/office/drawing/2014/main" id="{3E238F83-6244-CA40-8C69-39F9A0610400}"/>
                </a:ext>
              </a:extLst>
            </p:cNvPr>
            <p:cNvSpPr txBox="1"/>
            <p:nvPr/>
          </p:nvSpPr>
          <p:spPr>
            <a:xfrm>
              <a:off x="18969795" y="19498704"/>
              <a:ext cx="1298753" cy="369332"/>
            </a:xfrm>
            <a:prstGeom prst="rect">
              <a:avLst/>
            </a:prstGeom>
            <a:noFill/>
          </p:spPr>
          <p:txBody>
            <a:bodyPr wrap="none" rtlCol="0">
              <a:spAutoFit/>
            </a:bodyPr>
            <a:lstStyle/>
            <a:p>
              <a:pPr algn="just"/>
              <a:r>
                <a:rPr lang="en-US" sz="1600" b="1" dirty="0">
                  <a:solidFill>
                    <a:schemeClr val="tx1">
                      <a:lumMod val="75000"/>
                      <a:lumOff val="25000"/>
                    </a:schemeClr>
                  </a:solidFill>
                  <a:latin typeface="Century Gothic" panose="020B0502020202020204" pitchFamily="34" charset="0"/>
                </a:rPr>
                <a:t>Probability</a:t>
              </a:r>
              <a:r>
                <a:rPr lang="en-US" b="1" dirty="0">
                  <a:solidFill>
                    <a:schemeClr val="tx1">
                      <a:lumMod val="75000"/>
                      <a:lumOff val="25000"/>
                    </a:schemeClr>
                  </a:solidFill>
                  <a:latin typeface="Century Gothic" panose="020B0502020202020204" pitchFamily="34" charset="0"/>
                </a:rPr>
                <a:t> </a:t>
              </a:r>
            </a:p>
          </p:txBody>
        </p:sp>
      </p:grpSp>
      <p:graphicFrame>
        <p:nvGraphicFramePr>
          <p:cNvPr id="142" name="Table 141">
            <a:extLst>
              <a:ext uri="{FF2B5EF4-FFF2-40B4-BE49-F238E27FC236}">
                <a16:creationId xmlns:a16="http://schemas.microsoft.com/office/drawing/2014/main" id="{055CC34B-2CEF-064F-8DA8-174D89E3CDDF}"/>
              </a:ext>
            </a:extLst>
          </p:cNvPr>
          <p:cNvGraphicFramePr>
            <a:graphicFrameLocks noGrp="1"/>
          </p:cNvGraphicFramePr>
          <p:nvPr>
            <p:extLst>
              <p:ext uri="{D42A27DB-BD31-4B8C-83A1-F6EECF244321}">
                <p14:modId xmlns:p14="http://schemas.microsoft.com/office/powerpoint/2010/main" val="553335861"/>
              </p:ext>
            </p:extLst>
          </p:nvPr>
        </p:nvGraphicFramePr>
        <p:xfrm>
          <a:off x="18545076" y="15156790"/>
          <a:ext cx="5512087" cy="2346960"/>
        </p:xfrm>
        <a:graphic>
          <a:graphicData uri="http://schemas.openxmlformats.org/drawingml/2006/table">
            <a:tbl>
              <a:tblPr firstRow="1" bandRow="1">
                <a:tableStyleId>{073A0DAA-6AF3-43AB-8588-CEC1D06C72B9}</a:tableStyleId>
              </a:tblPr>
              <a:tblGrid>
                <a:gridCol w="952838">
                  <a:extLst>
                    <a:ext uri="{9D8B030D-6E8A-4147-A177-3AD203B41FA5}">
                      <a16:colId xmlns:a16="http://schemas.microsoft.com/office/drawing/2014/main" val="3435301549"/>
                    </a:ext>
                  </a:extLst>
                </a:gridCol>
                <a:gridCol w="2201947">
                  <a:extLst>
                    <a:ext uri="{9D8B030D-6E8A-4147-A177-3AD203B41FA5}">
                      <a16:colId xmlns:a16="http://schemas.microsoft.com/office/drawing/2014/main" val="883607831"/>
                    </a:ext>
                  </a:extLst>
                </a:gridCol>
                <a:gridCol w="2357302">
                  <a:extLst>
                    <a:ext uri="{9D8B030D-6E8A-4147-A177-3AD203B41FA5}">
                      <a16:colId xmlns:a16="http://schemas.microsoft.com/office/drawing/2014/main" val="4035466542"/>
                    </a:ext>
                  </a:extLst>
                </a:gridCol>
              </a:tblGrid>
              <a:tr h="319339">
                <a:tc>
                  <a:txBody>
                    <a:bodyPr/>
                    <a:lstStyle/>
                    <a:p>
                      <a:r>
                        <a:rPr lang="en-US" sz="1600" dirty="0">
                          <a:ln>
                            <a:noFill/>
                          </a:ln>
                          <a:solidFill>
                            <a:schemeClr val="tx1">
                              <a:lumMod val="75000"/>
                              <a:lumOff val="25000"/>
                            </a:schemeClr>
                          </a:solidFill>
                        </a:rPr>
                        <a:t>Index</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Area Under Curve</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Correctly Classified</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8913183"/>
                  </a:ext>
                </a:extLst>
              </a:tr>
              <a:tr h="304099">
                <a:tc>
                  <a:txBody>
                    <a:bodyPr/>
                    <a:lstStyle/>
                    <a:p>
                      <a:r>
                        <a:rPr lang="en-US" sz="1600" dirty="0">
                          <a:ln>
                            <a:noFill/>
                          </a:ln>
                          <a:solidFill>
                            <a:schemeClr val="tx1">
                              <a:lumMod val="75000"/>
                              <a:lumOff val="25000"/>
                            </a:schemeClr>
                          </a:solidFill>
                        </a:rPr>
                        <a:t>MODIS</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468957"/>
                  </a:ext>
                </a:extLst>
              </a:tr>
              <a:tr h="237358">
                <a:tc>
                  <a:txBody>
                    <a:bodyPr/>
                    <a:lstStyle/>
                    <a:p>
                      <a:r>
                        <a:rPr lang="en-US" sz="1600" dirty="0">
                          <a:ln>
                            <a:noFill/>
                          </a:ln>
                          <a:solidFill>
                            <a:schemeClr val="tx1">
                              <a:lumMod val="75000"/>
                              <a:lumOff val="25000"/>
                            </a:schemeClr>
                          </a:solidFill>
                        </a:rPr>
                        <a:t>NBLI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431123"/>
                  </a:ext>
                </a:extLst>
              </a:tr>
              <a:tr h="192339">
                <a:tc>
                  <a:txBody>
                    <a:bodyPr/>
                    <a:lstStyle/>
                    <a:p>
                      <a:r>
                        <a:rPr lang="en-US" sz="1600" dirty="0" err="1">
                          <a:ln>
                            <a:noFill/>
                          </a:ln>
                          <a:solidFill>
                            <a:schemeClr val="tx1">
                              <a:lumMod val="75000"/>
                              <a:lumOff val="25000"/>
                            </a:schemeClr>
                          </a:solidFill>
                        </a:rPr>
                        <a:t>NDBaI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96.25 %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347254"/>
                  </a:ext>
                </a:extLst>
              </a:tr>
              <a:tr h="225359">
                <a:tc>
                  <a:txBody>
                    <a:bodyPr/>
                    <a:lstStyle/>
                    <a:p>
                      <a:r>
                        <a:rPr lang="en-US" sz="1600" dirty="0">
                          <a:ln>
                            <a:noFill/>
                          </a:ln>
                          <a:solidFill>
                            <a:schemeClr val="tx1">
                              <a:lumMod val="75000"/>
                              <a:lumOff val="25000"/>
                            </a:schemeClr>
                          </a:solidFill>
                        </a:rPr>
                        <a:t>BSI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96.20 %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765741"/>
                  </a:ext>
                </a:extLst>
              </a:tr>
              <a:tr h="169479">
                <a:tc>
                  <a:txBody>
                    <a:bodyPr/>
                    <a:lstStyle/>
                    <a:p>
                      <a:r>
                        <a:rPr lang="en-US" sz="1600" dirty="0">
                          <a:ln>
                            <a:noFill/>
                          </a:ln>
                          <a:solidFill>
                            <a:schemeClr val="tx1">
                              <a:lumMod val="75000"/>
                              <a:lumOff val="25000"/>
                            </a:schemeClr>
                          </a:solidFill>
                        </a:rPr>
                        <a:t>SAVI</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0.984</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96.24 %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491046"/>
                  </a:ext>
                </a:extLst>
              </a:tr>
              <a:tr h="151699">
                <a:tc>
                  <a:txBody>
                    <a:bodyPr/>
                    <a:lstStyle/>
                    <a:p>
                      <a:r>
                        <a:rPr lang="en-US" sz="1600" dirty="0">
                          <a:ln>
                            <a:noFill/>
                          </a:ln>
                          <a:solidFill>
                            <a:schemeClr val="tx1">
                              <a:lumMod val="75000"/>
                              <a:lumOff val="25000"/>
                            </a:schemeClr>
                          </a:solidFill>
                        </a:rPr>
                        <a:t>SAR-VH</a:t>
                      </a:r>
                      <a:endParaRPr lang="en-US" sz="1600" dirty="0">
                        <a:ln>
                          <a:noFill/>
                        </a:ln>
                        <a:solidFill>
                          <a:schemeClr val="tx1">
                            <a:lumMod val="75000"/>
                            <a:lumOff val="25000"/>
                          </a:schemeClr>
                        </a:solidFill>
                        <a:latin typeface="Century Gothic" panose="020B0502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0.985</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ln>
                            <a:noFill/>
                          </a:ln>
                          <a:solidFill>
                            <a:schemeClr val="tx1">
                              <a:lumMod val="75000"/>
                              <a:lumOff val="25000"/>
                            </a:schemeClr>
                          </a:solidFill>
                        </a:rPr>
                        <a:t>96.31 %</a:t>
                      </a:r>
                      <a:endParaRPr lang="en-US" sz="1600" dirty="0">
                        <a:ln>
                          <a:noFill/>
                        </a:ln>
                        <a:solidFill>
                          <a:schemeClr val="tx1">
                            <a:lumMod val="75000"/>
                            <a:lumOff val="25000"/>
                          </a:schemeClr>
                        </a:solidFill>
                        <a:latin typeface="Century Gothic" panose="020B0502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4423330"/>
                  </a:ext>
                </a:extLst>
              </a:tr>
            </a:tbl>
          </a:graphicData>
        </a:graphic>
      </p:graphicFrame>
      <p:sp>
        <p:nvSpPr>
          <p:cNvPr id="143" name="TextBox 142">
            <a:extLst>
              <a:ext uri="{FF2B5EF4-FFF2-40B4-BE49-F238E27FC236}">
                <a16:creationId xmlns:a16="http://schemas.microsoft.com/office/drawing/2014/main" id="{AFD7EDD4-6129-E84C-A758-D6FA90DC2406}"/>
              </a:ext>
            </a:extLst>
          </p:cNvPr>
          <p:cNvSpPr txBox="1"/>
          <p:nvPr/>
        </p:nvSpPr>
        <p:spPr>
          <a:xfrm>
            <a:off x="18534171" y="14776021"/>
            <a:ext cx="361990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Random Forest Model Statistics</a:t>
            </a:r>
          </a:p>
        </p:txBody>
      </p:sp>
      <p:sp>
        <p:nvSpPr>
          <p:cNvPr id="30" name="Rectangle 29">
            <a:extLst>
              <a:ext uri="{FF2B5EF4-FFF2-40B4-BE49-F238E27FC236}">
                <a16:creationId xmlns:a16="http://schemas.microsoft.com/office/drawing/2014/main" id="{9CD4F3F3-34D0-B34B-8720-77863217C326}"/>
              </a:ext>
            </a:extLst>
          </p:cNvPr>
          <p:cNvSpPr/>
          <p:nvPr/>
        </p:nvSpPr>
        <p:spPr>
          <a:xfrm>
            <a:off x="13456570" y="15126768"/>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F98E8569-2C47-D142-A856-B10831F66AFE}"/>
              </a:ext>
            </a:extLst>
          </p:cNvPr>
          <p:cNvSpPr/>
          <p:nvPr/>
        </p:nvSpPr>
        <p:spPr>
          <a:xfrm>
            <a:off x="13405772" y="16379830"/>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EFCA3EF-459A-AD4B-99F5-F3971FC8891F}"/>
              </a:ext>
            </a:extLst>
          </p:cNvPr>
          <p:cNvSpPr/>
          <p:nvPr/>
        </p:nvSpPr>
        <p:spPr>
          <a:xfrm>
            <a:off x="13405773" y="18140892"/>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7676F9B-2785-2649-9826-83A01FA9A55D}"/>
              </a:ext>
            </a:extLst>
          </p:cNvPr>
          <p:cNvSpPr/>
          <p:nvPr/>
        </p:nvSpPr>
        <p:spPr>
          <a:xfrm>
            <a:off x="13473508" y="19410889"/>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BC739AA-88EB-634D-BEB1-410FF5C01F0C}"/>
              </a:ext>
            </a:extLst>
          </p:cNvPr>
          <p:cNvSpPr/>
          <p:nvPr/>
        </p:nvSpPr>
        <p:spPr>
          <a:xfrm>
            <a:off x="13456577" y="21214883"/>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278914F-2C7E-1443-B03F-92357707EA1E}"/>
              </a:ext>
            </a:extLst>
          </p:cNvPr>
          <p:cNvSpPr/>
          <p:nvPr/>
        </p:nvSpPr>
        <p:spPr>
          <a:xfrm>
            <a:off x="13558178" y="22755815"/>
            <a:ext cx="3154352" cy="17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0586B4D-53D2-2D48-8A32-52C1FFD7E49F}"/>
              </a:ext>
            </a:extLst>
          </p:cNvPr>
          <p:cNvSpPr/>
          <p:nvPr/>
        </p:nvSpPr>
        <p:spPr>
          <a:xfrm>
            <a:off x="12925557" y="15472644"/>
            <a:ext cx="389462" cy="183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3EF972E-90FC-0347-9E49-97FD86EBC960}"/>
              </a:ext>
            </a:extLst>
          </p:cNvPr>
          <p:cNvSpPr/>
          <p:nvPr/>
        </p:nvSpPr>
        <p:spPr>
          <a:xfrm>
            <a:off x="12908627" y="18588376"/>
            <a:ext cx="389462" cy="1830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6012A4F-C9D9-ED4F-B145-F0AD914C61EE}"/>
              </a:ext>
            </a:extLst>
          </p:cNvPr>
          <p:cNvSpPr/>
          <p:nvPr/>
        </p:nvSpPr>
        <p:spPr>
          <a:xfrm>
            <a:off x="14376399" y="15472644"/>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DB95622-28BA-E84A-BB79-EEF515FD28F7}"/>
              </a:ext>
            </a:extLst>
          </p:cNvPr>
          <p:cNvSpPr/>
          <p:nvPr/>
        </p:nvSpPr>
        <p:spPr>
          <a:xfrm>
            <a:off x="15544799" y="15489580"/>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3471E0A2-6ABB-4A4A-8620-6C89F447E506}"/>
              </a:ext>
            </a:extLst>
          </p:cNvPr>
          <p:cNvSpPr/>
          <p:nvPr/>
        </p:nvSpPr>
        <p:spPr>
          <a:xfrm>
            <a:off x="15527868" y="18537575"/>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E4DDE29-D143-DF49-A85E-BD882804A00C}"/>
              </a:ext>
            </a:extLst>
          </p:cNvPr>
          <p:cNvSpPr/>
          <p:nvPr/>
        </p:nvSpPr>
        <p:spPr>
          <a:xfrm>
            <a:off x="14387037" y="18588377"/>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69BAAB9-1DC0-C049-BB32-7AD1AED1B751}"/>
              </a:ext>
            </a:extLst>
          </p:cNvPr>
          <p:cNvSpPr/>
          <p:nvPr/>
        </p:nvSpPr>
        <p:spPr>
          <a:xfrm>
            <a:off x="15510935" y="18537575"/>
            <a:ext cx="118534" cy="203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1CF778-5CFC-064E-B333-FA83B1668E15}"/>
              </a:ext>
            </a:extLst>
          </p:cNvPr>
          <p:cNvSpPr txBox="1"/>
          <p:nvPr/>
        </p:nvSpPr>
        <p:spPr>
          <a:xfrm>
            <a:off x="13419586" y="15025536"/>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47" name="TextBox 146">
            <a:extLst>
              <a:ext uri="{FF2B5EF4-FFF2-40B4-BE49-F238E27FC236}">
                <a16:creationId xmlns:a16="http://schemas.microsoft.com/office/drawing/2014/main" id="{4F91D8D7-D5F9-F34B-82F8-C1822346792E}"/>
              </a:ext>
            </a:extLst>
          </p:cNvPr>
          <p:cNvSpPr txBox="1"/>
          <p:nvPr/>
        </p:nvSpPr>
        <p:spPr>
          <a:xfrm>
            <a:off x="14689582" y="15025536"/>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48" name="TextBox 147">
            <a:extLst>
              <a:ext uri="{FF2B5EF4-FFF2-40B4-BE49-F238E27FC236}">
                <a16:creationId xmlns:a16="http://schemas.microsoft.com/office/drawing/2014/main" id="{49ED53CC-4A3F-5B43-A989-836A02D966BE}"/>
              </a:ext>
            </a:extLst>
          </p:cNvPr>
          <p:cNvSpPr txBox="1"/>
          <p:nvPr/>
        </p:nvSpPr>
        <p:spPr>
          <a:xfrm>
            <a:off x="15773314" y="15025536"/>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49" name="TextBox 148">
            <a:extLst>
              <a:ext uri="{FF2B5EF4-FFF2-40B4-BE49-F238E27FC236}">
                <a16:creationId xmlns:a16="http://schemas.microsoft.com/office/drawing/2014/main" id="{BEA64F7D-6F6D-0E48-BF89-EA2BB1F0613E}"/>
              </a:ext>
            </a:extLst>
          </p:cNvPr>
          <p:cNvSpPr txBox="1"/>
          <p:nvPr/>
        </p:nvSpPr>
        <p:spPr>
          <a:xfrm>
            <a:off x="15705584" y="16329408"/>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50" name="TextBox 149">
            <a:extLst>
              <a:ext uri="{FF2B5EF4-FFF2-40B4-BE49-F238E27FC236}">
                <a16:creationId xmlns:a16="http://schemas.microsoft.com/office/drawing/2014/main" id="{93A2AEA6-6D24-0141-9015-CE2A4AD8CBCA}"/>
              </a:ext>
            </a:extLst>
          </p:cNvPr>
          <p:cNvSpPr txBox="1"/>
          <p:nvPr/>
        </p:nvSpPr>
        <p:spPr>
          <a:xfrm>
            <a:off x="14706516" y="16329408"/>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51" name="TextBox 150">
            <a:extLst>
              <a:ext uri="{FF2B5EF4-FFF2-40B4-BE49-F238E27FC236}">
                <a16:creationId xmlns:a16="http://schemas.microsoft.com/office/drawing/2014/main" id="{68FA5B3E-4C4B-A440-BB44-C6C0E140FA47}"/>
              </a:ext>
            </a:extLst>
          </p:cNvPr>
          <p:cNvSpPr txBox="1"/>
          <p:nvPr/>
        </p:nvSpPr>
        <p:spPr>
          <a:xfrm>
            <a:off x="13619961" y="16329408"/>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152" name="TextBox 151">
            <a:extLst>
              <a:ext uri="{FF2B5EF4-FFF2-40B4-BE49-F238E27FC236}">
                <a16:creationId xmlns:a16="http://schemas.microsoft.com/office/drawing/2014/main" id="{068D3811-BEFE-1D4F-BF72-6F1740CCF8A5}"/>
              </a:ext>
            </a:extLst>
          </p:cNvPr>
          <p:cNvSpPr txBox="1"/>
          <p:nvPr/>
        </p:nvSpPr>
        <p:spPr>
          <a:xfrm>
            <a:off x="13402656" y="18056597"/>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53" name="TextBox 152">
            <a:extLst>
              <a:ext uri="{FF2B5EF4-FFF2-40B4-BE49-F238E27FC236}">
                <a16:creationId xmlns:a16="http://schemas.microsoft.com/office/drawing/2014/main" id="{7B4CDAD5-C4CB-9E48-83DB-614AF517CDF2}"/>
              </a:ext>
            </a:extLst>
          </p:cNvPr>
          <p:cNvSpPr txBox="1"/>
          <p:nvPr/>
        </p:nvSpPr>
        <p:spPr>
          <a:xfrm>
            <a:off x="14672652" y="18056597"/>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54" name="TextBox 153">
            <a:extLst>
              <a:ext uri="{FF2B5EF4-FFF2-40B4-BE49-F238E27FC236}">
                <a16:creationId xmlns:a16="http://schemas.microsoft.com/office/drawing/2014/main" id="{322DB1E1-53D7-8143-9A5F-8574A1C50645}"/>
              </a:ext>
            </a:extLst>
          </p:cNvPr>
          <p:cNvSpPr txBox="1"/>
          <p:nvPr/>
        </p:nvSpPr>
        <p:spPr>
          <a:xfrm>
            <a:off x="15756384" y="18056597"/>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55" name="TextBox 154">
            <a:extLst>
              <a:ext uri="{FF2B5EF4-FFF2-40B4-BE49-F238E27FC236}">
                <a16:creationId xmlns:a16="http://schemas.microsoft.com/office/drawing/2014/main" id="{69CCCFCA-9D84-3A4C-B59C-985FB5D53C11}"/>
              </a:ext>
            </a:extLst>
          </p:cNvPr>
          <p:cNvSpPr txBox="1"/>
          <p:nvPr/>
        </p:nvSpPr>
        <p:spPr>
          <a:xfrm>
            <a:off x="15688654" y="19360469"/>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56" name="TextBox 155">
            <a:extLst>
              <a:ext uri="{FF2B5EF4-FFF2-40B4-BE49-F238E27FC236}">
                <a16:creationId xmlns:a16="http://schemas.microsoft.com/office/drawing/2014/main" id="{CF301B62-C53D-EE4D-867F-6B7F1C1C6112}"/>
              </a:ext>
            </a:extLst>
          </p:cNvPr>
          <p:cNvSpPr txBox="1"/>
          <p:nvPr/>
        </p:nvSpPr>
        <p:spPr>
          <a:xfrm>
            <a:off x="14689586" y="19360469"/>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57" name="TextBox 156">
            <a:extLst>
              <a:ext uri="{FF2B5EF4-FFF2-40B4-BE49-F238E27FC236}">
                <a16:creationId xmlns:a16="http://schemas.microsoft.com/office/drawing/2014/main" id="{D2B768CF-7EB1-A443-A9A6-0E51330216B3}"/>
              </a:ext>
            </a:extLst>
          </p:cNvPr>
          <p:cNvSpPr txBox="1"/>
          <p:nvPr/>
        </p:nvSpPr>
        <p:spPr>
          <a:xfrm>
            <a:off x="13603031" y="19360469"/>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158" name="TextBox 157">
            <a:extLst>
              <a:ext uri="{FF2B5EF4-FFF2-40B4-BE49-F238E27FC236}">
                <a16:creationId xmlns:a16="http://schemas.microsoft.com/office/drawing/2014/main" id="{33D99E50-2E4C-CD42-96DE-406B3C9AB92F}"/>
              </a:ext>
            </a:extLst>
          </p:cNvPr>
          <p:cNvSpPr txBox="1"/>
          <p:nvPr/>
        </p:nvSpPr>
        <p:spPr>
          <a:xfrm>
            <a:off x="13366424" y="21086090"/>
            <a:ext cx="85311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MODIS</a:t>
            </a:r>
          </a:p>
        </p:txBody>
      </p:sp>
      <p:sp>
        <p:nvSpPr>
          <p:cNvPr id="159" name="TextBox 158">
            <a:extLst>
              <a:ext uri="{FF2B5EF4-FFF2-40B4-BE49-F238E27FC236}">
                <a16:creationId xmlns:a16="http://schemas.microsoft.com/office/drawing/2014/main" id="{D6DAD479-5F5B-054B-A135-213CD7267226}"/>
              </a:ext>
            </a:extLst>
          </p:cNvPr>
          <p:cNvSpPr txBox="1"/>
          <p:nvPr/>
        </p:nvSpPr>
        <p:spPr>
          <a:xfrm>
            <a:off x="14668319" y="21086090"/>
            <a:ext cx="59663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NBLI</a:t>
            </a:r>
          </a:p>
        </p:txBody>
      </p:sp>
      <p:sp>
        <p:nvSpPr>
          <p:cNvPr id="160" name="TextBox 159">
            <a:extLst>
              <a:ext uri="{FF2B5EF4-FFF2-40B4-BE49-F238E27FC236}">
                <a16:creationId xmlns:a16="http://schemas.microsoft.com/office/drawing/2014/main" id="{1424F927-564A-E344-83BF-365D0DE783EF}"/>
              </a:ext>
            </a:extLst>
          </p:cNvPr>
          <p:cNvSpPr txBox="1"/>
          <p:nvPr/>
        </p:nvSpPr>
        <p:spPr>
          <a:xfrm>
            <a:off x="15773317" y="21086090"/>
            <a:ext cx="793807" cy="338554"/>
          </a:xfrm>
          <a:prstGeom prst="rect">
            <a:avLst/>
          </a:prstGeom>
          <a:noFill/>
        </p:spPr>
        <p:txBody>
          <a:bodyPr wrap="none" rtlCol="0">
            <a:spAutoFit/>
          </a:bodyPr>
          <a:lstStyle/>
          <a:p>
            <a:r>
              <a:rPr lang="en-US" sz="1600" dirty="0" err="1">
                <a:solidFill>
                  <a:schemeClr val="tx1">
                    <a:lumMod val="75000"/>
                    <a:lumOff val="25000"/>
                  </a:schemeClr>
                </a:solidFill>
                <a:latin typeface="Century Gothic" panose="020B0502020202020204" pitchFamily="34" charset="0"/>
              </a:rPr>
              <a:t>NDBaI</a:t>
            </a:r>
            <a:endParaRPr lang="en-US" sz="1600" dirty="0">
              <a:solidFill>
                <a:schemeClr val="tx1">
                  <a:lumMod val="75000"/>
                  <a:lumOff val="25000"/>
                </a:schemeClr>
              </a:solidFill>
              <a:latin typeface="Century Gothic" panose="020B0502020202020204" pitchFamily="34" charset="0"/>
            </a:endParaRPr>
          </a:p>
        </p:txBody>
      </p:sp>
      <p:sp>
        <p:nvSpPr>
          <p:cNvPr id="161" name="TextBox 160">
            <a:extLst>
              <a:ext uri="{FF2B5EF4-FFF2-40B4-BE49-F238E27FC236}">
                <a16:creationId xmlns:a16="http://schemas.microsoft.com/office/drawing/2014/main" id="{80360853-9158-4C44-A7E0-25678DF4C866}"/>
              </a:ext>
            </a:extLst>
          </p:cNvPr>
          <p:cNvSpPr txBox="1"/>
          <p:nvPr/>
        </p:nvSpPr>
        <p:spPr>
          <a:xfrm>
            <a:off x="15722520" y="22654592"/>
            <a:ext cx="917239"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SAR-VH</a:t>
            </a:r>
          </a:p>
        </p:txBody>
      </p:sp>
      <p:sp>
        <p:nvSpPr>
          <p:cNvPr id="162" name="TextBox 161">
            <a:extLst>
              <a:ext uri="{FF2B5EF4-FFF2-40B4-BE49-F238E27FC236}">
                <a16:creationId xmlns:a16="http://schemas.microsoft.com/office/drawing/2014/main" id="{E831C9EF-223E-784A-9D88-D03B9B283D60}"/>
              </a:ext>
            </a:extLst>
          </p:cNvPr>
          <p:cNvSpPr txBox="1"/>
          <p:nvPr/>
        </p:nvSpPr>
        <p:spPr>
          <a:xfrm>
            <a:off x="14638787" y="22654592"/>
            <a:ext cx="63030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SAVI</a:t>
            </a:r>
          </a:p>
        </p:txBody>
      </p:sp>
      <p:sp>
        <p:nvSpPr>
          <p:cNvPr id="163" name="TextBox 162">
            <a:extLst>
              <a:ext uri="{FF2B5EF4-FFF2-40B4-BE49-F238E27FC236}">
                <a16:creationId xmlns:a16="http://schemas.microsoft.com/office/drawing/2014/main" id="{484AA0E3-D222-D242-B954-275D927B7B24}"/>
              </a:ext>
            </a:extLst>
          </p:cNvPr>
          <p:cNvSpPr txBox="1"/>
          <p:nvPr/>
        </p:nvSpPr>
        <p:spPr>
          <a:xfrm>
            <a:off x="13552232" y="22654592"/>
            <a:ext cx="45236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BSI</a:t>
            </a:r>
          </a:p>
        </p:txBody>
      </p:sp>
      <p:sp>
        <p:nvSpPr>
          <p:cNvPr id="47" name="Rectangle 46">
            <a:extLst>
              <a:ext uri="{FF2B5EF4-FFF2-40B4-BE49-F238E27FC236}">
                <a16:creationId xmlns:a16="http://schemas.microsoft.com/office/drawing/2014/main" id="{A1C73117-8978-414C-9011-BEF992112C42}"/>
              </a:ext>
            </a:extLst>
          </p:cNvPr>
          <p:cNvSpPr/>
          <p:nvPr/>
        </p:nvSpPr>
        <p:spPr>
          <a:xfrm>
            <a:off x="18468721" y="17610079"/>
            <a:ext cx="2744929" cy="228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2018 Habitat Suitability</a:t>
            </a:r>
          </a:p>
        </p:txBody>
      </p:sp>
      <p:sp>
        <p:nvSpPr>
          <p:cNvPr id="164" name="Rectangle 163">
            <a:extLst>
              <a:ext uri="{FF2B5EF4-FFF2-40B4-BE49-F238E27FC236}">
                <a16:creationId xmlns:a16="http://schemas.microsoft.com/office/drawing/2014/main" id="{AEA4F957-6215-6744-95F9-87CEBB1573D7}"/>
              </a:ext>
            </a:extLst>
          </p:cNvPr>
          <p:cNvSpPr/>
          <p:nvPr/>
        </p:nvSpPr>
        <p:spPr>
          <a:xfrm>
            <a:off x="18440365" y="20984155"/>
            <a:ext cx="2744929" cy="228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2050 Habitat Suitability</a:t>
            </a:r>
          </a:p>
        </p:txBody>
      </p:sp>
      <p:sp>
        <p:nvSpPr>
          <p:cNvPr id="48" name="Rectangle 47">
            <a:extLst>
              <a:ext uri="{FF2B5EF4-FFF2-40B4-BE49-F238E27FC236}">
                <a16:creationId xmlns:a16="http://schemas.microsoft.com/office/drawing/2014/main" id="{667498B3-1242-0348-B7AF-D4FE2344D7B6}"/>
              </a:ext>
            </a:extLst>
          </p:cNvPr>
          <p:cNvSpPr/>
          <p:nvPr/>
        </p:nvSpPr>
        <p:spPr>
          <a:xfrm>
            <a:off x="22402800" y="17621611"/>
            <a:ext cx="1767865" cy="21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t>Medusahead</a:t>
            </a:r>
            <a:endParaRPr lang="en-US" dirty="0"/>
          </a:p>
        </p:txBody>
      </p:sp>
      <p:sp>
        <p:nvSpPr>
          <p:cNvPr id="165" name="Rectangle 164">
            <a:extLst>
              <a:ext uri="{FF2B5EF4-FFF2-40B4-BE49-F238E27FC236}">
                <a16:creationId xmlns:a16="http://schemas.microsoft.com/office/drawing/2014/main" id="{4B215ABC-A9EB-224D-B7A9-841ECFB4686C}"/>
              </a:ext>
            </a:extLst>
          </p:cNvPr>
          <p:cNvSpPr/>
          <p:nvPr/>
        </p:nvSpPr>
        <p:spPr>
          <a:xfrm>
            <a:off x="22395705" y="20985056"/>
            <a:ext cx="1767865" cy="217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a:t>Medusahead</a:t>
            </a:r>
            <a:endParaRPr lang="en-US" dirty="0"/>
          </a:p>
        </p:txBody>
      </p:sp>
      <p:sp>
        <p:nvSpPr>
          <p:cNvPr id="49" name="Rectangle 48">
            <a:extLst>
              <a:ext uri="{FF2B5EF4-FFF2-40B4-BE49-F238E27FC236}">
                <a16:creationId xmlns:a16="http://schemas.microsoft.com/office/drawing/2014/main" id="{AF1E98F8-E1BE-EF40-8864-6E59F905FA51}"/>
              </a:ext>
            </a:extLst>
          </p:cNvPr>
          <p:cNvSpPr/>
          <p:nvPr/>
        </p:nvSpPr>
        <p:spPr>
          <a:xfrm>
            <a:off x="20462286" y="20353123"/>
            <a:ext cx="1667032" cy="15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A7AB0A93-2E3C-3C47-80BB-AF52FB7B19F9}"/>
              </a:ext>
            </a:extLst>
          </p:cNvPr>
          <p:cNvSpPr txBox="1"/>
          <p:nvPr/>
        </p:nvSpPr>
        <p:spPr>
          <a:xfrm>
            <a:off x="20428965" y="20245172"/>
            <a:ext cx="1949573" cy="369332"/>
          </a:xfrm>
          <a:prstGeom prst="rect">
            <a:avLst/>
          </a:prstGeom>
          <a:noFill/>
        </p:spPr>
        <p:txBody>
          <a:bodyPr wrap="none" rtlCol="0">
            <a:spAutoFit/>
          </a:bodyPr>
          <a:lstStyle/>
          <a:p>
            <a:pPr algn="just"/>
            <a:r>
              <a:rPr lang="en-US" sz="1200" dirty="0">
                <a:solidFill>
                  <a:schemeClr val="tx1">
                    <a:lumMod val="75000"/>
                    <a:lumOff val="25000"/>
                  </a:schemeClr>
                </a:solidFill>
                <a:latin typeface="Century Gothic" panose="020B0502020202020204" pitchFamily="34" charset="0"/>
              </a:rPr>
              <a:t>0                       50 miles</a:t>
            </a:r>
            <a:r>
              <a:rPr lang="en-US" b="1" dirty="0">
                <a:solidFill>
                  <a:schemeClr val="tx1">
                    <a:lumMod val="75000"/>
                    <a:lumOff val="25000"/>
                  </a:schemeClr>
                </a:solidFill>
                <a:latin typeface="Century Gothic" panose="020B0502020202020204" pitchFamily="34" charset="0"/>
              </a:rPr>
              <a:t> </a:t>
            </a:r>
          </a:p>
        </p:txBody>
      </p:sp>
      <p:sp>
        <p:nvSpPr>
          <p:cNvPr id="51" name="Rectangle 50">
            <a:extLst>
              <a:ext uri="{FF2B5EF4-FFF2-40B4-BE49-F238E27FC236}">
                <a16:creationId xmlns:a16="http://schemas.microsoft.com/office/drawing/2014/main" id="{3BF73042-55B0-0F49-98EF-AA58A0111762}"/>
              </a:ext>
            </a:extLst>
          </p:cNvPr>
          <p:cNvSpPr/>
          <p:nvPr/>
        </p:nvSpPr>
        <p:spPr>
          <a:xfrm>
            <a:off x="20462286" y="23781631"/>
            <a:ext cx="1667032" cy="15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50E61352-8A51-A84D-BB14-DF331B8E3A3D}"/>
              </a:ext>
            </a:extLst>
          </p:cNvPr>
          <p:cNvSpPr txBox="1"/>
          <p:nvPr/>
        </p:nvSpPr>
        <p:spPr>
          <a:xfrm>
            <a:off x="20400609" y="23661779"/>
            <a:ext cx="1949573" cy="369332"/>
          </a:xfrm>
          <a:prstGeom prst="rect">
            <a:avLst/>
          </a:prstGeom>
          <a:noFill/>
        </p:spPr>
        <p:txBody>
          <a:bodyPr wrap="none" rtlCol="0">
            <a:spAutoFit/>
          </a:bodyPr>
          <a:lstStyle/>
          <a:p>
            <a:pPr algn="just"/>
            <a:r>
              <a:rPr lang="en-US" sz="1200" dirty="0">
                <a:solidFill>
                  <a:schemeClr val="tx1">
                    <a:lumMod val="75000"/>
                    <a:lumOff val="25000"/>
                  </a:schemeClr>
                </a:solidFill>
                <a:latin typeface="Century Gothic" panose="020B0502020202020204" pitchFamily="34" charset="0"/>
              </a:rPr>
              <a:t>0                       50 miles</a:t>
            </a:r>
            <a:r>
              <a:rPr lang="en-US" b="1" dirty="0">
                <a:solidFill>
                  <a:schemeClr val="tx1">
                    <a:lumMod val="75000"/>
                    <a:lumOff val="25000"/>
                  </a:schemeClr>
                </a:solidFill>
                <a:latin typeface="Century Gothic" panose="020B0502020202020204" pitchFamily="34" charset="0"/>
              </a:rPr>
              <a:t> </a:t>
            </a:r>
          </a:p>
        </p:txBody>
      </p:sp>
      <p:sp>
        <p:nvSpPr>
          <p:cNvPr id="168" name="TextBox 167">
            <a:extLst>
              <a:ext uri="{FF2B5EF4-FFF2-40B4-BE49-F238E27FC236}">
                <a16:creationId xmlns:a16="http://schemas.microsoft.com/office/drawing/2014/main" id="{F5777478-2244-474E-8489-AC6F307C838F}"/>
              </a:ext>
            </a:extLst>
          </p:cNvPr>
          <p:cNvSpPr txBox="1"/>
          <p:nvPr/>
        </p:nvSpPr>
        <p:spPr>
          <a:xfrm rot="16200000">
            <a:off x="12853694" y="15623839"/>
            <a:ext cx="774571"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250 m</a:t>
            </a:r>
          </a:p>
        </p:txBody>
      </p:sp>
      <p:sp>
        <p:nvSpPr>
          <p:cNvPr id="169" name="TextBox 168">
            <a:extLst>
              <a:ext uri="{FF2B5EF4-FFF2-40B4-BE49-F238E27FC236}">
                <a16:creationId xmlns:a16="http://schemas.microsoft.com/office/drawing/2014/main" id="{168D29D2-022B-4341-99B5-6A511AC09127}"/>
              </a:ext>
            </a:extLst>
          </p:cNvPr>
          <p:cNvSpPr txBox="1"/>
          <p:nvPr/>
        </p:nvSpPr>
        <p:spPr>
          <a:xfrm rot="16200000">
            <a:off x="12910600" y="16913918"/>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0" name="TextBox 169">
            <a:extLst>
              <a:ext uri="{FF2B5EF4-FFF2-40B4-BE49-F238E27FC236}">
                <a16:creationId xmlns:a16="http://schemas.microsoft.com/office/drawing/2014/main" id="{D126EC61-9E51-CD4E-8070-1D278A56128B}"/>
              </a:ext>
            </a:extLst>
          </p:cNvPr>
          <p:cNvSpPr txBox="1"/>
          <p:nvPr/>
        </p:nvSpPr>
        <p:spPr>
          <a:xfrm rot="16200000">
            <a:off x="14092593" y="16906831"/>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1" name="TextBox 170">
            <a:extLst>
              <a:ext uri="{FF2B5EF4-FFF2-40B4-BE49-F238E27FC236}">
                <a16:creationId xmlns:a16="http://schemas.microsoft.com/office/drawing/2014/main" id="{74CC6EDC-12A3-0344-80D7-412C8FBA59F6}"/>
              </a:ext>
            </a:extLst>
          </p:cNvPr>
          <p:cNvSpPr txBox="1"/>
          <p:nvPr/>
        </p:nvSpPr>
        <p:spPr>
          <a:xfrm rot="16200000">
            <a:off x="14092593" y="15613203"/>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2" name="TextBox 171">
            <a:extLst>
              <a:ext uri="{FF2B5EF4-FFF2-40B4-BE49-F238E27FC236}">
                <a16:creationId xmlns:a16="http://schemas.microsoft.com/office/drawing/2014/main" id="{665ABFD0-446A-5442-B48B-17B7AA62536A}"/>
              </a:ext>
            </a:extLst>
          </p:cNvPr>
          <p:cNvSpPr txBox="1"/>
          <p:nvPr/>
        </p:nvSpPr>
        <p:spPr>
          <a:xfrm rot="16200000">
            <a:off x="15263943" y="15648642"/>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30 m</a:t>
            </a:r>
          </a:p>
        </p:txBody>
      </p:sp>
      <p:sp>
        <p:nvSpPr>
          <p:cNvPr id="173" name="TextBox 172">
            <a:extLst>
              <a:ext uri="{FF2B5EF4-FFF2-40B4-BE49-F238E27FC236}">
                <a16:creationId xmlns:a16="http://schemas.microsoft.com/office/drawing/2014/main" id="{4CFDF1A0-43F9-8940-A480-1924DF27B96A}"/>
              </a:ext>
            </a:extLst>
          </p:cNvPr>
          <p:cNvSpPr txBox="1"/>
          <p:nvPr/>
        </p:nvSpPr>
        <p:spPr>
          <a:xfrm rot="16200000">
            <a:off x="15263943" y="16874935"/>
            <a:ext cx="660758"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10 m</a:t>
            </a:r>
          </a:p>
        </p:txBody>
      </p:sp>
      <p:sp>
        <p:nvSpPr>
          <p:cNvPr id="174" name="TextBox 173">
            <a:extLst>
              <a:ext uri="{FF2B5EF4-FFF2-40B4-BE49-F238E27FC236}">
                <a16:creationId xmlns:a16="http://schemas.microsoft.com/office/drawing/2014/main" id="{49145D38-0FAD-1C4F-8EBD-F1E267B5A073}"/>
              </a:ext>
            </a:extLst>
          </p:cNvPr>
          <p:cNvSpPr txBox="1"/>
          <p:nvPr/>
        </p:nvSpPr>
        <p:spPr>
          <a:xfrm rot="16200000">
            <a:off x="12789107" y="18689628"/>
            <a:ext cx="910827"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12.29 %</a:t>
            </a:r>
          </a:p>
        </p:txBody>
      </p:sp>
      <p:sp>
        <p:nvSpPr>
          <p:cNvPr id="175" name="TextBox 174">
            <a:extLst>
              <a:ext uri="{FF2B5EF4-FFF2-40B4-BE49-F238E27FC236}">
                <a16:creationId xmlns:a16="http://schemas.microsoft.com/office/drawing/2014/main" id="{E95F38D7-5D33-D446-8E46-E0C6AC446493}"/>
              </a:ext>
            </a:extLst>
          </p:cNvPr>
          <p:cNvSpPr txBox="1"/>
          <p:nvPr/>
        </p:nvSpPr>
        <p:spPr>
          <a:xfrm rot="16200000">
            <a:off x="12902920" y="19979707"/>
            <a:ext cx="683200"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8.8 %</a:t>
            </a:r>
          </a:p>
        </p:txBody>
      </p:sp>
      <p:sp>
        <p:nvSpPr>
          <p:cNvPr id="176" name="TextBox 175">
            <a:extLst>
              <a:ext uri="{FF2B5EF4-FFF2-40B4-BE49-F238E27FC236}">
                <a16:creationId xmlns:a16="http://schemas.microsoft.com/office/drawing/2014/main" id="{8788E241-E22B-0A41-B1E6-F4C444BBA1F1}"/>
              </a:ext>
            </a:extLst>
          </p:cNvPr>
          <p:cNvSpPr txBox="1"/>
          <p:nvPr/>
        </p:nvSpPr>
        <p:spPr>
          <a:xfrm rot="16200000">
            <a:off x="14028007" y="19972620"/>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9.09 %</a:t>
            </a:r>
          </a:p>
        </p:txBody>
      </p:sp>
      <p:sp>
        <p:nvSpPr>
          <p:cNvPr id="177" name="TextBox 176">
            <a:extLst>
              <a:ext uri="{FF2B5EF4-FFF2-40B4-BE49-F238E27FC236}">
                <a16:creationId xmlns:a16="http://schemas.microsoft.com/office/drawing/2014/main" id="{B036A244-BCAE-3B4D-99C6-49C58526D818}"/>
              </a:ext>
            </a:extLst>
          </p:cNvPr>
          <p:cNvSpPr txBox="1"/>
          <p:nvPr/>
        </p:nvSpPr>
        <p:spPr>
          <a:xfrm rot="16200000">
            <a:off x="14028007" y="18678992"/>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9.09 %</a:t>
            </a:r>
          </a:p>
        </p:txBody>
      </p:sp>
      <p:sp>
        <p:nvSpPr>
          <p:cNvPr id="178" name="TextBox 177">
            <a:extLst>
              <a:ext uri="{FF2B5EF4-FFF2-40B4-BE49-F238E27FC236}">
                <a16:creationId xmlns:a16="http://schemas.microsoft.com/office/drawing/2014/main" id="{DBBCC30B-77B7-ED4D-8E75-07E031C9AA45}"/>
              </a:ext>
            </a:extLst>
          </p:cNvPr>
          <p:cNvSpPr txBox="1"/>
          <p:nvPr/>
        </p:nvSpPr>
        <p:spPr>
          <a:xfrm rot="16200000">
            <a:off x="15142450" y="18714431"/>
            <a:ext cx="910827"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12.84 %</a:t>
            </a:r>
          </a:p>
        </p:txBody>
      </p:sp>
      <p:sp>
        <p:nvSpPr>
          <p:cNvPr id="179" name="TextBox 178">
            <a:extLst>
              <a:ext uri="{FF2B5EF4-FFF2-40B4-BE49-F238E27FC236}">
                <a16:creationId xmlns:a16="http://schemas.microsoft.com/office/drawing/2014/main" id="{57D3F9CD-8374-814D-9BB6-A93A6971B247}"/>
              </a:ext>
            </a:extLst>
          </p:cNvPr>
          <p:cNvSpPr txBox="1"/>
          <p:nvPr/>
        </p:nvSpPr>
        <p:spPr>
          <a:xfrm rot="16200000">
            <a:off x="15199357" y="19940724"/>
            <a:ext cx="797013" cy="338554"/>
          </a:xfrm>
          <a:prstGeom prst="rect">
            <a:avLst/>
          </a:prstGeom>
          <a:noFill/>
        </p:spPr>
        <p:txBody>
          <a:bodyPr wrap="none" rtlCol="0">
            <a:spAutoFit/>
          </a:bodyPr>
          <a:lstStyle/>
          <a:p>
            <a:r>
              <a:rPr lang="en-US" sz="1600" dirty="0">
                <a:solidFill>
                  <a:schemeClr val="tx1">
                    <a:lumMod val="75000"/>
                    <a:lumOff val="25000"/>
                  </a:schemeClr>
                </a:solidFill>
                <a:latin typeface="Century Gothic" panose="020B0502020202020204" pitchFamily="34" charset="0"/>
              </a:rPr>
              <a:t>9.07 %</a:t>
            </a:r>
          </a:p>
        </p:txBody>
      </p:sp>
      <p:sp>
        <p:nvSpPr>
          <p:cNvPr id="180" name="TextBox 179">
            <a:extLst>
              <a:ext uri="{FF2B5EF4-FFF2-40B4-BE49-F238E27FC236}">
                <a16:creationId xmlns:a16="http://schemas.microsoft.com/office/drawing/2014/main" id="{1E5B4EC7-7CA7-A648-ADD5-BCEBFE94016A}"/>
              </a:ext>
            </a:extLst>
          </p:cNvPr>
          <p:cNvSpPr txBox="1"/>
          <p:nvPr/>
        </p:nvSpPr>
        <p:spPr>
          <a:xfrm rot="16200000">
            <a:off x="12027374" y="16286605"/>
            <a:ext cx="1923925" cy="338554"/>
          </a:xfrm>
          <a:prstGeom prst="rect">
            <a:avLst/>
          </a:prstGeom>
          <a:noFill/>
        </p:spPr>
        <p:txBody>
          <a:bodyPr wrap="none" rtlCol="0">
            <a:spAutoFit/>
          </a:bodyPr>
          <a:lstStyle/>
          <a:p>
            <a:r>
              <a:rPr lang="en-US" sz="1600" i="1" dirty="0">
                <a:solidFill>
                  <a:schemeClr val="tx1">
                    <a:lumMod val="75000"/>
                    <a:lumOff val="25000"/>
                  </a:schemeClr>
                </a:solidFill>
                <a:latin typeface="Century Gothic" panose="020B0502020202020204" pitchFamily="34" charset="0"/>
              </a:rPr>
              <a:t>Spatial Resolution</a:t>
            </a:r>
          </a:p>
        </p:txBody>
      </p:sp>
      <p:sp>
        <p:nvSpPr>
          <p:cNvPr id="181" name="TextBox 180">
            <a:extLst>
              <a:ext uri="{FF2B5EF4-FFF2-40B4-BE49-F238E27FC236}">
                <a16:creationId xmlns:a16="http://schemas.microsoft.com/office/drawing/2014/main" id="{0F3E8C11-129E-8240-9C3A-85E02F1AE93E}"/>
              </a:ext>
            </a:extLst>
          </p:cNvPr>
          <p:cNvSpPr txBox="1"/>
          <p:nvPr/>
        </p:nvSpPr>
        <p:spPr>
          <a:xfrm rot="16200000">
            <a:off x="11901877" y="19267283"/>
            <a:ext cx="2182008" cy="338554"/>
          </a:xfrm>
          <a:prstGeom prst="rect">
            <a:avLst/>
          </a:prstGeom>
          <a:noFill/>
        </p:spPr>
        <p:txBody>
          <a:bodyPr wrap="none" rtlCol="0">
            <a:spAutoFit/>
          </a:bodyPr>
          <a:lstStyle/>
          <a:p>
            <a:r>
              <a:rPr lang="en-US" sz="1600" i="1" dirty="0">
                <a:solidFill>
                  <a:schemeClr val="tx1">
                    <a:lumMod val="75000"/>
                    <a:lumOff val="25000"/>
                  </a:schemeClr>
                </a:solidFill>
                <a:latin typeface="Century Gothic" panose="020B0502020202020204" pitchFamily="34" charset="0"/>
              </a:rPr>
              <a:t>Deviance Explained</a:t>
            </a:r>
          </a:p>
        </p:txBody>
      </p:sp>
      <p:sp>
        <p:nvSpPr>
          <p:cNvPr id="52" name="Rectangle 51">
            <a:extLst>
              <a:ext uri="{FF2B5EF4-FFF2-40B4-BE49-F238E27FC236}">
                <a16:creationId xmlns:a16="http://schemas.microsoft.com/office/drawing/2014/main" id="{7A8CD93A-C98C-EF4E-A468-276578148D6D}"/>
              </a:ext>
            </a:extLst>
          </p:cNvPr>
          <p:cNvSpPr/>
          <p:nvPr/>
        </p:nvSpPr>
        <p:spPr>
          <a:xfrm>
            <a:off x="13240979" y="21404679"/>
            <a:ext cx="3516472" cy="7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B568864C-73B7-494E-A382-D2A036B8EA4A}"/>
              </a:ext>
            </a:extLst>
          </p:cNvPr>
          <p:cNvSpPr/>
          <p:nvPr/>
        </p:nvSpPr>
        <p:spPr>
          <a:xfrm>
            <a:off x="13244517" y="22939343"/>
            <a:ext cx="3516472" cy="77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CCF4A9BD-B6DC-CF4D-A770-3EC9FA72C100}"/>
              </a:ext>
            </a:extLst>
          </p:cNvPr>
          <p:cNvSpPr txBox="1"/>
          <p:nvPr/>
        </p:nvSpPr>
        <p:spPr>
          <a:xfrm>
            <a:off x="13166729" y="21334563"/>
            <a:ext cx="1181734"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=0.018 P=0.0054</a:t>
            </a:r>
          </a:p>
        </p:txBody>
      </p:sp>
      <p:sp>
        <p:nvSpPr>
          <p:cNvPr id="184" name="TextBox 183">
            <a:extLst>
              <a:ext uri="{FF2B5EF4-FFF2-40B4-BE49-F238E27FC236}">
                <a16:creationId xmlns:a16="http://schemas.microsoft.com/office/drawing/2014/main" id="{2D7DA21B-6CF5-874B-9007-1D2DF85B45D6}"/>
              </a:ext>
            </a:extLst>
          </p:cNvPr>
          <p:cNvSpPr txBox="1"/>
          <p:nvPr/>
        </p:nvSpPr>
        <p:spPr>
          <a:xfrm>
            <a:off x="14361933" y="21334563"/>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=0.235 P=6.57e</a:t>
            </a:r>
            <a:r>
              <a:rPr lang="en-US" sz="900" baseline="30000" dirty="0">
                <a:solidFill>
                  <a:schemeClr val="tx1">
                    <a:lumMod val="75000"/>
                    <a:lumOff val="25000"/>
                  </a:schemeClr>
                </a:solidFill>
                <a:latin typeface="Century Gothic" panose="020B0502020202020204" pitchFamily="34" charset="0"/>
              </a:rPr>
              <a:t>-24</a:t>
            </a:r>
            <a:endParaRPr lang="en-US" sz="900" dirty="0">
              <a:solidFill>
                <a:schemeClr val="tx1">
                  <a:lumMod val="75000"/>
                  <a:lumOff val="25000"/>
                </a:schemeClr>
              </a:solidFill>
              <a:latin typeface="Century Gothic" panose="020B0502020202020204" pitchFamily="34" charset="0"/>
            </a:endParaRPr>
          </a:p>
        </p:txBody>
      </p:sp>
      <p:sp>
        <p:nvSpPr>
          <p:cNvPr id="185" name="TextBox 184">
            <a:extLst>
              <a:ext uri="{FF2B5EF4-FFF2-40B4-BE49-F238E27FC236}">
                <a16:creationId xmlns:a16="http://schemas.microsoft.com/office/drawing/2014/main" id="{43E7A6FE-5689-8847-A024-40E0D39F6899}"/>
              </a:ext>
            </a:extLst>
          </p:cNvPr>
          <p:cNvSpPr txBox="1"/>
          <p:nvPr/>
        </p:nvSpPr>
        <p:spPr>
          <a:xfrm>
            <a:off x="15673293" y="21334563"/>
            <a:ext cx="1156086"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=-0.002 P=0.691</a:t>
            </a:r>
          </a:p>
        </p:txBody>
      </p:sp>
      <p:sp>
        <p:nvSpPr>
          <p:cNvPr id="186" name="TextBox 185">
            <a:extLst>
              <a:ext uri="{FF2B5EF4-FFF2-40B4-BE49-F238E27FC236}">
                <a16:creationId xmlns:a16="http://schemas.microsoft.com/office/drawing/2014/main" id="{3227CDCD-E6CE-9C41-852A-6A1C07126EDB}"/>
              </a:ext>
            </a:extLst>
          </p:cNvPr>
          <p:cNvSpPr txBox="1"/>
          <p:nvPr/>
        </p:nvSpPr>
        <p:spPr>
          <a:xfrm>
            <a:off x="13180920" y="22847938"/>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=0.362 P=9.22e</a:t>
            </a:r>
            <a:r>
              <a:rPr lang="en-US" sz="900" baseline="30000" dirty="0">
                <a:solidFill>
                  <a:schemeClr val="tx1">
                    <a:lumMod val="75000"/>
                    <a:lumOff val="25000"/>
                  </a:schemeClr>
                </a:solidFill>
                <a:latin typeface="Century Gothic" panose="020B0502020202020204" pitchFamily="34" charset="0"/>
              </a:rPr>
              <a:t>-39</a:t>
            </a:r>
            <a:endParaRPr lang="en-US" sz="900" dirty="0">
              <a:solidFill>
                <a:schemeClr val="tx1">
                  <a:lumMod val="75000"/>
                  <a:lumOff val="25000"/>
                </a:schemeClr>
              </a:solidFill>
              <a:latin typeface="Century Gothic" panose="020B0502020202020204" pitchFamily="34" charset="0"/>
            </a:endParaRPr>
          </a:p>
        </p:txBody>
      </p:sp>
      <p:sp>
        <p:nvSpPr>
          <p:cNvPr id="187" name="TextBox 186">
            <a:extLst>
              <a:ext uri="{FF2B5EF4-FFF2-40B4-BE49-F238E27FC236}">
                <a16:creationId xmlns:a16="http://schemas.microsoft.com/office/drawing/2014/main" id="{983F0769-6A48-074D-949E-11A65726FC7E}"/>
              </a:ext>
            </a:extLst>
          </p:cNvPr>
          <p:cNvSpPr txBox="1"/>
          <p:nvPr/>
        </p:nvSpPr>
        <p:spPr>
          <a:xfrm>
            <a:off x="14375298" y="22862116"/>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=0.235 P=6.58e</a:t>
            </a:r>
            <a:r>
              <a:rPr lang="en-US" sz="900" baseline="30000" dirty="0">
                <a:solidFill>
                  <a:schemeClr val="tx1">
                    <a:lumMod val="75000"/>
                    <a:lumOff val="25000"/>
                  </a:schemeClr>
                </a:solidFill>
                <a:latin typeface="Century Gothic" panose="020B0502020202020204" pitchFamily="34" charset="0"/>
              </a:rPr>
              <a:t>-24</a:t>
            </a:r>
            <a:endParaRPr lang="en-US" sz="900" dirty="0">
              <a:solidFill>
                <a:schemeClr val="tx1">
                  <a:lumMod val="75000"/>
                  <a:lumOff val="25000"/>
                </a:schemeClr>
              </a:solidFill>
              <a:latin typeface="Century Gothic" panose="020B0502020202020204" pitchFamily="34" charset="0"/>
            </a:endParaRPr>
          </a:p>
        </p:txBody>
      </p:sp>
      <p:sp>
        <p:nvSpPr>
          <p:cNvPr id="188" name="TextBox 187">
            <a:extLst>
              <a:ext uri="{FF2B5EF4-FFF2-40B4-BE49-F238E27FC236}">
                <a16:creationId xmlns:a16="http://schemas.microsoft.com/office/drawing/2014/main" id="{3799E7E5-978F-0743-BBF4-0E8BAC92162F}"/>
              </a:ext>
            </a:extLst>
          </p:cNvPr>
          <p:cNvSpPr txBox="1"/>
          <p:nvPr/>
        </p:nvSpPr>
        <p:spPr>
          <a:xfrm>
            <a:off x="15610307" y="22854660"/>
            <a:ext cx="1241045"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R</a:t>
            </a:r>
            <a:r>
              <a:rPr lang="en-US" sz="900" baseline="30000" dirty="0">
                <a:solidFill>
                  <a:schemeClr val="tx1">
                    <a:lumMod val="75000"/>
                    <a:lumOff val="25000"/>
                  </a:schemeClr>
                </a:solidFill>
                <a:latin typeface="Century Gothic" panose="020B0502020202020204" pitchFamily="34" charset="0"/>
              </a:rPr>
              <a:t>2</a:t>
            </a:r>
            <a:r>
              <a:rPr lang="en-US" sz="900" dirty="0">
                <a:solidFill>
                  <a:schemeClr val="tx1">
                    <a:lumMod val="75000"/>
                    <a:lumOff val="25000"/>
                  </a:schemeClr>
                </a:solidFill>
                <a:latin typeface="Century Gothic" panose="020B0502020202020204" pitchFamily="34" charset="0"/>
              </a:rPr>
              <a:t>=0.018 P=3.64e</a:t>
            </a:r>
            <a:r>
              <a:rPr lang="en-US" sz="900" baseline="30000" dirty="0">
                <a:solidFill>
                  <a:schemeClr val="tx1">
                    <a:lumMod val="75000"/>
                    <a:lumOff val="25000"/>
                  </a:schemeClr>
                </a:solidFill>
                <a:latin typeface="Century Gothic" panose="020B0502020202020204" pitchFamily="34" charset="0"/>
              </a:rPr>
              <a:t>-18</a:t>
            </a:r>
            <a:endParaRPr lang="en-US" sz="900" dirty="0">
              <a:solidFill>
                <a:schemeClr val="tx1">
                  <a:lumMod val="75000"/>
                  <a:lumOff val="25000"/>
                </a:schemeClr>
              </a:solidFill>
              <a:latin typeface="Century Gothic" panose="020B0502020202020204" pitchFamily="34" charset="0"/>
            </a:endParaRPr>
          </a:p>
        </p:txBody>
      </p:sp>
      <p:sp>
        <p:nvSpPr>
          <p:cNvPr id="53" name="Rectangle 52">
            <a:extLst>
              <a:ext uri="{FF2B5EF4-FFF2-40B4-BE49-F238E27FC236}">
                <a16:creationId xmlns:a16="http://schemas.microsoft.com/office/drawing/2014/main" id="{2591D16C-1CE3-1746-825A-B0E0BC543D75}"/>
              </a:ext>
            </a:extLst>
          </p:cNvPr>
          <p:cNvSpPr/>
          <p:nvPr/>
        </p:nvSpPr>
        <p:spPr>
          <a:xfrm>
            <a:off x="13550222" y="22643959"/>
            <a:ext cx="2878407" cy="10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27B9C17D-976C-1E43-A370-34F632894166}"/>
              </a:ext>
            </a:extLst>
          </p:cNvPr>
          <p:cNvSpPr/>
          <p:nvPr/>
        </p:nvSpPr>
        <p:spPr>
          <a:xfrm>
            <a:off x="13596293" y="24157359"/>
            <a:ext cx="2878407" cy="10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76B7BE1-DA3B-F742-A1AB-4E028B5C0090}"/>
              </a:ext>
            </a:extLst>
          </p:cNvPr>
          <p:cNvSpPr/>
          <p:nvPr/>
        </p:nvSpPr>
        <p:spPr>
          <a:xfrm>
            <a:off x="13003152" y="22564509"/>
            <a:ext cx="384760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25FC2C2-75E9-1D4B-B174-DA4952F780A8}"/>
              </a:ext>
            </a:extLst>
          </p:cNvPr>
          <p:cNvSpPr/>
          <p:nvPr/>
        </p:nvSpPr>
        <p:spPr>
          <a:xfrm>
            <a:off x="13155552" y="24077909"/>
            <a:ext cx="384760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60405230-1C74-5943-9AC6-FAC4044E7D9E}"/>
              </a:ext>
            </a:extLst>
          </p:cNvPr>
          <p:cNvSpPr txBox="1"/>
          <p:nvPr/>
        </p:nvSpPr>
        <p:spPr>
          <a:xfrm>
            <a:off x="13187946" y="24058057"/>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198" name="TextBox 197">
            <a:extLst>
              <a:ext uri="{FF2B5EF4-FFF2-40B4-BE49-F238E27FC236}">
                <a16:creationId xmlns:a16="http://schemas.microsoft.com/office/drawing/2014/main" id="{2DB2D98A-9635-194D-AD84-FF8D8548594F}"/>
              </a:ext>
            </a:extLst>
          </p:cNvPr>
          <p:cNvSpPr txBox="1"/>
          <p:nvPr/>
        </p:nvSpPr>
        <p:spPr>
          <a:xfrm>
            <a:off x="14431880" y="24062121"/>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199" name="TextBox 198">
            <a:extLst>
              <a:ext uri="{FF2B5EF4-FFF2-40B4-BE49-F238E27FC236}">
                <a16:creationId xmlns:a16="http://schemas.microsoft.com/office/drawing/2014/main" id="{CAA5BBE2-B8E8-A347-9EE6-6D192F0D7729}"/>
              </a:ext>
            </a:extLst>
          </p:cNvPr>
          <p:cNvSpPr txBox="1"/>
          <p:nvPr/>
        </p:nvSpPr>
        <p:spPr>
          <a:xfrm>
            <a:off x="15645393" y="24034447"/>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0" name="TextBox 199">
            <a:extLst>
              <a:ext uri="{FF2B5EF4-FFF2-40B4-BE49-F238E27FC236}">
                <a16:creationId xmlns:a16="http://schemas.microsoft.com/office/drawing/2014/main" id="{66895781-AFC5-6644-8211-D17FD47EF9B8}"/>
              </a:ext>
            </a:extLst>
          </p:cNvPr>
          <p:cNvSpPr txBox="1"/>
          <p:nvPr/>
        </p:nvSpPr>
        <p:spPr>
          <a:xfrm>
            <a:off x="16521870" y="24061344"/>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1" name="TextBox 200">
            <a:extLst>
              <a:ext uri="{FF2B5EF4-FFF2-40B4-BE49-F238E27FC236}">
                <a16:creationId xmlns:a16="http://schemas.microsoft.com/office/drawing/2014/main" id="{B99ADF32-8101-794A-B558-70F2AF88FDB7}"/>
              </a:ext>
            </a:extLst>
          </p:cNvPr>
          <p:cNvSpPr txBox="1"/>
          <p:nvPr/>
        </p:nvSpPr>
        <p:spPr>
          <a:xfrm>
            <a:off x="15271092" y="24032515"/>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2" name="TextBox 201">
            <a:extLst>
              <a:ext uri="{FF2B5EF4-FFF2-40B4-BE49-F238E27FC236}">
                <a16:creationId xmlns:a16="http://schemas.microsoft.com/office/drawing/2014/main" id="{70613A12-5FC1-E943-9783-46F9660CAF43}"/>
              </a:ext>
            </a:extLst>
          </p:cNvPr>
          <p:cNvSpPr txBox="1"/>
          <p:nvPr/>
        </p:nvSpPr>
        <p:spPr>
          <a:xfrm>
            <a:off x="14062598" y="24035957"/>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3" name="TextBox 202">
            <a:extLst>
              <a:ext uri="{FF2B5EF4-FFF2-40B4-BE49-F238E27FC236}">
                <a16:creationId xmlns:a16="http://schemas.microsoft.com/office/drawing/2014/main" id="{762A1FA5-7283-CD47-9EA8-A90862AB0314}"/>
              </a:ext>
            </a:extLst>
          </p:cNvPr>
          <p:cNvSpPr txBox="1"/>
          <p:nvPr/>
        </p:nvSpPr>
        <p:spPr>
          <a:xfrm>
            <a:off x="13180853" y="22540274"/>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4" name="TextBox 203">
            <a:extLst>
              <a:ext uri="{FF2B5EF4-FFF2-40B4-BE49-F238E27FC236}">
                <a16:creationId xmlns:a16="http://schemas.microsoft.com/office/drawing/2014/main" id="{AB1AFE9E-2DD4-D943-B730-030D96981D14}"/>
              </a:ext>
            </a:extLst>
          </p:cNvPr>
          <p:cNvSpPr txBox="1"/>
          <p:nvPr/>
        </p:nvSpPr>
        <p:spPr>
          <a:xfrm>
            <a:off x="14044872" y="22540274"/>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5" name="TextBox 204">
            <a:extLst>
              <a:ext uri="{FF2B5EF4-FFF2-40B4-BE49-F238E27FC236}">
                <a16:creationId xmlns:a16="http://schemas.microsoft.com/office/drawing/2014/main" id="{9AA60451-92F4-4E48-A882-85E7EAF7D111}"/>
              </a:ext>
            </a:extLst>
          </p:cNvPr>
          <p:cNvSpPr txBox="1"/>
          <p:nvPr/>
        </p:nvSpPr>
        <p:spPr>
          <a:xfrm>
            <a:off x="14417801" y="22543815"/>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6" name="TextBox 205">
            <a:extLst>
              <a:ext uri="{FF2B5EF4-FFF2-40B4-BE49-F238E27FC236}">
                <a16:creationId xmlns:a16="http://schemas.microsoft.com/office/drawing/2014/main" id="{59FA5C0B-D4DF-E24F-BEEF-F90EFA46D51F}"/>
              </a:ext>
            </a:extLst>
          </p:cNvPr>
          <p:cNvSpPr txBox="1"/>
          <p:nvPr/>
        </p:nvSpPr>
        <p:spPr>
          <a:xfrm>
            <a:off x="15281820" y="22543815"/>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207" name="TextBox 206">
            <a:extLst>
              <a:ext uri="{FF2B5EF4-FFF2-40B4-BE49-F238E27FC236}">
                <a16:creationId xmlns:a16="http://schemas.microsoft.com/office/drawing/2014/main" id="{45736500-1D96-C043-BBA6-B970CB4FEB40}"/>
              </a:ext>
            </a:extLst>
          </p:cNvPr>
          <p:cNvSpPr txBox="1"/>
          <p:nvPr/>
        </p:nvSpPr>
        <p:spPr>
          <a:xfrm>
            <a:off x="15644113" y="22547356"/>
            <a:ext cx="24077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a:t>
            </a:r>
          </a:p>
        </p:txBody>
      </p:sp>
      <p:sp>
        <p:nvSpPr>
          <p:cNvPr id="208" name="TextBox 207">
            <a:extLst>
              <a:ext uri="{FF2B5EF4-FFF2-40B4-BE49-F238E27FC236}">
                <a16:creationId xmlns:a16="http://schemas.microsoft.com/office/drawing/2014/main" id="{02FE6B1A-74E1-CA42-8E3A-4C1AB21873FA}"/>
              </a:ext>
            </a:extLst>
          </p:cNvPr>
          <p:cNvSpPr txBox="1"/>
          <p:nvPr/>
        </p:nvSpPr>
        <p:spPr>
          <a:xfrm>
            <a:off x="16508132" y="22547356"/>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80</a:t>
            </a:r>
          </a:p>
        </p:txBody>
      </p:sp>
      <p:sp>
        <p:nvSpPr>
          <p:cNvPr id="69" name="Rectangle 68">
            <a:extLst>
              <a:ext uri="{FF2B5EF4-FFF2-40B4-BE49-F238E27FC236}">
                <a16:creationId xmlns:a16="http://schemas.microsoft.com/office/drawing/2014/main" id="{7CA917BD-33CC-5B4A-99B6-F90A8AA484F2}"/>
              </a:ext>
            </a:extLst>
          </p:cNvPr>
          <p:cNvSpPr/>
          <p:nvPr/>
        </p:nvSpPr>
        <p:spPr>
          <a:xfrm>
            <a:off x="13112707" y="21535926"/>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D5AA259B-C13D-FD4B-BDEE-F90FC751640F}"/>
              </a:ext>
            </a:extLst>
          </p:cNvPr>
          <p:cNvSpPr txBox="1"/>
          <p:nvPr/>
        </p:nvSpPr>
        <p:spPr>
          <a:xfrm>
            <a:off x="12988508" y="22369120"/>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20</a:t>
            </a:r>
          </a:p>
        </p:txBody>
      </p:sp>
      <p:sp>
        <p:nvSpPr>
          <p:cNvPr id="211" name="TextBox 210">
            <a:extLst>
              <a:ext uri="{FF2B5EF4-FFF2-40B4-BE49-F238E27FC236}">
                <a16:creationId xmlns:a16="http://schemas.microsoft.com/office/drawing/2014/main" id="{B015E47B-FD52-F946-B443-BD34D5C6D35D}"/>
              </a:ext>
            </a:extLst>
          </p:cNvPr>
          <p:cNvSpPr txBox="1"/>
          <p:nvPr/>
        </p:nvSpPr>
        <p:spPr>
          <a:xfrm>
            <a:off x="12960455" y="21479206"/>
            <a:ext cx="35298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100</a:t>
            </a:r>
          </a:p>
        </p:txBody>
      </p:sp>
      <p:sp>
        <p:nvSpPr>
          <p:cNvPr id="212" name="TextBox 211">
            <a:extLst>
              <a:ext uri="{FF2B5EF4-FFF2-40B4-BE49-F238E27FC236}">
                <a16:creationId xmlns:a16="http://schemas.microsoft.com/office/drawing/2014/main" id="{BAC07670-D644-C74A-9B36-EA05345A76F4}"/>
              </a:ext>
            </a:extLst>
          </p:cNvPr>
          <p:cNvSpPr txBox="1"/>
          <p:nvPr/>
        </p:nvSpPr>
        <p:spPr>
          <a:xfrm>
            <a:off x="12960455" y="22978728"/>
            <a:ext cx="352982"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102</a:t>
            </a:r>
          </a:p>
        </p:txBody>
      </p:sp>
      <p:sp>
        <p:nvSpPr>
          <p:cNvPr id="213" name="TextBox 212">
            <a:extLst>
              <a:ext uri="{FF2B5EF4-FFF2-40B4-BE49-F238E27FC236}">
                <a16:creationId xmlns:a16="http://schemas.microsoft.com/office/drawing/2014/main" id="{F8D08AED-EDAE-5941-87ED-C3549739474B}"/>
              </a:ext>
            </a:extLst>
          </p:cNvPr>
          <p:cNvSpPr txBox="1"/>
          <p:nvPr/>
        </p:nvSpPr>
        <p:spPr>
          <a:xfrm>
            <a:off x="13009774" y="23849667"/>
            <a:ext cx="296876"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96</a:t>
            </a:r>
          </a:p>
        </p:txBody>
      </p:sp>
      <p:sp>
        <p:nvSpPr>
          <p:cNvPr id="214" name="Rectangle 213">
            <a:extLst>
              <a:ext uri="{FF2B5EF4-FFF2-40B4-BE49-F238E27FC236}">
                <a16:creationId xmlns:a16="http://schemas.microsoft.com/office/drawing/2014/main" id="{0308227B-AAD7-284E-9345-B108B7CD9EB4}"/>
              </a:ext>
            </a:extLst>
          </p:cNvPr>
          <p:cNvSpPr/>
          <p:nvPr/>
        </p:nvSpPr>
        <p:spPr>
          <a:xfrm>
            <a:off x="14338808" y="21669082"/>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737B162A-F5AB-D040-8E01-B1371E42D7FB}"/>
              </a:ext>
            </a:extLst>
          </p:cNvPr>
          <p:cNvSpPr txBox="1"/>
          <p:nvPr/>
        </p:nvSpPr>
        <p:spPr>
          <a:xfrm>
            <a:off x="14189290" y="21599707"/>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-0.2</a:t>
            </a:r>
          </a:p>
        </p:txBody>
      </p:sp>
      <p:sp>
        <p:nvSpPr>
          <p:cNvPr id="216" name="TextBox 215">
            <a:extLst>
              <a:ext uri="{FF2B5EF4-FFF2-40B4-BE49-F238E27FC236}">
                <a16:creationId xmlns:a16="http://schemas.microsoft.com/office/drawing/2014/main" id="{F331BCA4-E5D5-6143-93FA-BD008A0E4F03}"/>
              </a:ext>
            </a:extLst>
          </p:cNvPr>
          <p:cNvSpPr txBox="1"/>
          <p:nvPr/>
        </p:nvSpPr>
        <p:spPr>
          <a:xfrm>
            <a:off x="14189290" y="22243090"/>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-0.4</a:t>
            </a:r>
          </a:p>
        </p:txBody>
      </p:sp>
      <p:sp>
        <p:nvSpPr>
          <p:cNvPr id="217" name="TextBox 216">
            <a:extLst>
              <a:ext uri="{FF2B5EF4-FFF2-40B4-BE49-F238E27FC236}">
                <a16:creationId xmlns:a16="http://schemas.microsoft.com/office/drawing/2014/main" id="{9309C827-8D7E-1844-B0C8-A318B35B010A}"/>
              </a:ext>
            </a:extLst>
          </p:cNvPr>
          <p:cNvSpPr txBox="1"/>
          <p:nvPr/>
        </p:nvSpPr>
        <p:spPr>
          <a:xfrm>
            <a:off x="14206122" y="23118396"/>
            <a:ext cx="32573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0.6</a:t>
            </a:r>
          </a:p>
        </p:txBody>
      </p:sp>
      <p:sp>
        <p:nvSpPr>
          <p:cNvPr id="218" name="TextBox 217">
            <a:extLst>
              <a:ext uri="{FF2B5EF4-FFF2-40B4-BE49-F238E27FC236}">
                <a16:creationId xmlns:a16="http://schemas.microsoft.com/office/drawing/2014/main" id="{6C72C2E4-62C0-9241-9224-3F92C26BC945}"/>
              </a:ext>
            </a:extLst>
          </p:cNvPr>
          <p:cNvSpPr txBox="1"/>
          <p:nvPr/>
        </p:nvSpPr>
        <p:spPr>
          <a:xfrm>
            <a:off x="14206122" y="23749272"/>
            <a:ext cx="32573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0.3</a:t>
            </a:r>
          </a:p>
        </p:txBody>
      </p:sp>
      <p:sp>
        <p:nvSpPr>
          <p:cNvPr id="219" name="Rectangle 218">
            <a:extLst>
              <a:ext uri="{FF2B5EF4-FFF2-40B4-BE49-F238E27FC236}">
                <a16:creationId xmlns:a16="http://schemas.microsoft.com/office/drawing/2014/main" id="{F8510188-0AE6-F94F-A1E7-B3C0D9BDBC94}"/>
              </a:ext>
            </a:extLst>
          </p:cNvPr>
          <p:cNvSpPr/>
          <p:nvPr/>
        </p:nvSpPr>
        <p:spPr>
          <a:xfrm>
            <a:off x="15575744" y="21693887"/>
            <a:ext cx="98987" cy="2426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2C0E42BD-A3B6-534E-9131-A65FB1394FF2}"/>
              </a:ext>
            </a:extLst>
          </p:cNvPr>
          <p:cNvSpPr txBox="1"/>
          <p:nvPr/>
        </p:nvSpPr>
        <p:spPr>
          <a:xfrm>
            <a:off x="15412045" y="21762596"/>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-0.2</a:t>
            </a:r>
          </a:p>
        </p:txBody>
      </p:sp>
      <p:sp>
        <p:nvSpPr>
          <p:cNvPr id="221" name="TextBox 220">
            <a:extLst>
              <a:ext uri="{FF2B5EF4-FFF2-40B4-BE49-F238E27FC236}">
                <a16:creationId xmlns:a16="http://schemas.microsoft.com/office/drawing/2014/main" id="{EF4DC11E-BF4F-8949-AD81-BE6D39885F8B}"/>
              </a:ext>
            </a:extLst>
          </p:cNvPr>
          <p:cNvSpPr txBox="1"/>
          <p:nvPr/>
        </p:nvSpPr>
        <p:spPr>
          <a:xfrm>
            <a:off x="15412045" y="22139413"/>
            <a:ext cx="359394"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-0.3</a:t>
            </a:r>
          </a:p>
        </p:txBody>
      </p:sp>
      <p:sp>
        <p:nvSpPr>
          <p:cNvPr id="222" name="TextBox 221">
            <a:extLst>
              <a:ext uri="{FF2B5EF4-FFF2-40B4-BE49-F238E27FC236}">
                <a16:creationId xmlns:a16="http://schemas.microsoft.com/office/drawing/2014/main" id="{F8535002-2485-4D40-A2E3-06A301FC181B}"/>
              </a:ext>
            </a:extLst>
          </p:cNvPr>
          <p:cNvSpPr txBox="1"/>
          <p:nvPr/>
        </p:nvSpPr>
        <p:spPr>
          <a:xfrm>
            <a:off x="15426472" y="22982135"/>
            <a:ext cx="33054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-16</a:t>
            </a:r>
          </a:p>
        </p:txBody>
      </p:sp>
      <p:sp>
        <p:nvSpPr>
          <p:cNvPr id="223" name="TextBox 222">
            <a:extLst>
              <a:ext uri="{FF2B5EF4-FFF2-40B4-BE49-F238E27FC236}">
                <a16:creationId xmlns:a16="http://schemas.microsoft.com/office/drawing/2014/main" id="{1EB1A782-ABF7-324E-9322-09DEF590E7D9}"/>
              </a:ext>
            </a:extLst>
          </p:cNvPr>
          <p:cNvSpPr txBox="1"/>
          <p:nvPr/>
        </p:nvSpPr>
        <p:spPr>
          <a:xfrm>
            <a:off x="15426472" y="23751294"/>
            <a:ext cx="330540" cy="215444"/>
          </a:xfrm>
          <a:prstGeom prst="rect">
            <a:avLst/>
          </a:prstGeom>
          <a:noFill/>
        </p:spPr>
        <p:txBody>
          <a:bodyPr wrap="none" rtlCol="0">
            <a:spAutoFit/>
          </a:bodyPr>
          <a:lstStyle/>
          <a:p>
            <a:r>
              <a:rPr lang="en-US" sz="800" dirty="0">
                <a:solidFill>
                  <a:schemeClr val="tx1">
                    <a:lumMod val="75000"/>
                    <a:lumOff val="25000"/>
                  </a:schemeClr>
                </a:solidFill>
                <a:latin typeface="Century Gothic" panose="020B0502020202020204" pitchFamily="34" charset="0"/>
              </a:rPr>
              <a:t>-24</a:t>
            </a:r>
          </a:p>
        </p:txBody>
      </p:sp>
      <p:sp>
        <p:nvSpPr>
          <p:cNvPr id="191" name="TextBox 190">
            <a:extLst>
              <a:ext uri="{FF2B5EF4-FFF2-40B4-BE49-F238E27FC236}">
                <a16:creationId xmlns:a16="http://schemas.microsoft.com/office/drawing/2014/main" id="{38006A25-CB55-C049-A48F-7EFC5CED2A6F}"/>
              </a:ext>
            </a:extLst>
          </p:cNvPr>
          <p:cNvSpPr txBox="1"/>
          <p:nvPr/>
        </p:nvSpPr>
        <p:spPr>
          <a:xfrm>
            <a:off x="13374840" y="22511344"/>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0" name="TextBox 189">
            <a:extLst>
              <a:ext uri="{FF2B5EF4-FFF2-40B4-BE49-F238E27FC236}">
                <a16:creationId xmlns:a16="http://schemas.microsoft.com/office/drawing/2014/main" id="{F8EC6BD8-5304-8D45-B714-F3BE8712A8ED}"/>
              </a:ext>
            </a:extLst>
          </p:cNvPr>
          <p:cNvSpPr txBox="1"/>
          <p:nvPr/>
        </p:nvSpPr>
        <p:spPr>
          <a:xfrm>
            <a:off x="14603040" y="22521977"/>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2" name="TextBox 191">
            <a:extLst>
              <a:ext uri="{FF2B5EF4-FFF2-40B4-BE49-F238E27FC236}">
                <a16:creationId xmlns:a16="http://schemas.microsoft.com/office/drawing/2014/main" id="{2925C832-0C54-414A-9F4C-FEC79A42BA06}"/>
              </a:ext>
            </a:extLst>
          </p:cNvPr>
          <p:cNvSpPr txBox="1"/>
          <p:nvPr/>
        </p:nvSpPr>
        <p:spPr>
          <a:xfrm>
            <a:off x="15874128" y="22511344"/>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3" name="TextBox 192">
            <a:extLst>
              <a:ext uri="{FF2B5EF4-FFF2-40B4-BE49-F238E27FC236}">
                <a16:creationId xmlns:a16="http://schemas.microsoft.com/office/drawing/2014/main" id="{E1E9B935-2C6A-4149-89A3-0ADD87AA0D2E}"/>
              </a:ext>
            </a:extLst>
          </p:cNvPr>
          <p:cNvSpPr txBox="1"/>
          <p:nvPr/>
        </p:nvSpPr>
        <p:spPr>
          <a:xfrm>
            <a:off x="15877157" y="24032880"/>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4" name="TextBox 193">
            <a:extLst>
              <a:ext uri="{FF2B5EF4-FFF2-40B4-BE49-F238E27FC236}">
                <a16:creationId xmlns:a16="http://schemas.microsoft.com/office/drawing/2014/main" id="{6FF0D482-AD95-E145-89EA-9D7992D2DA9C}"/>
              </a:ext>
            </a:extLst>
          </p:cNvPr>
          <p:cNvSpPr txBox="1"/>
          <p:nvPr/>
        </p:nvSpPr>
        <p:spPr>
          <a:xfrm>
            <a:off x="14583085" y="24022247"/>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
        <p:nvSpPr>
          <p:cNvPr id="195" name="TextBox 194">
            <a:extLst>
              <a:ext uri="{FF2B5EF4-FFF2-40B4-BE49-F238E27FC236}">
                <a16:creationId xmlns:a16="http://schemas.microsoft.com/office/drawing/2014/main" id="{8F060DEB-332D-E246-9605-C3CC0C54F007}"/>
              </a:ext>
            </a:extLst>
          </p:cNvPr>
          <p:cNvSpPr txBox="1"/>
          <p:nvPr/>
        </p:nvSpPr>
        <p:spPr>
          <a:xfrm>
            <a:off x="13374840" y="24032880"/>
            <a:ext cx="753732" cy="230832"/>
          </a:xfrm>
          <a:prstGeom prst="rect">
            <a:avLst/>
          </a:prstGeom>
          <a:noFill/>
        </p:spPr>
        <p:txBody>
          <a:bodyPr wrap="none" rtlCol="0">
            <a:spAutoFit/>
          </a:bodyPr>
          <a:lstStyle/>
          <a:p>
            <a:r>
              <a:rPr lang="en-US" sz="900" dirty="0">
                <a:solidFill>
                  <a:schemeClr val="tx1">
                    <a:lumMod val="75000"/>
                    <a:lumOff val="25000"/>
                  </a:schemeClr>
                </a:solidFill>
                <a:latin typeface="Century Gothic" panose="020B0502020202020204" pitchFamily="34" charset="0"/>
              </a:rPr>
              <a:t>AIM Points</a:t>
            </a:r>
          </a:p>
        </p:txBody>
      </p:sp>
    </p:spTree>
    <p:extLst>
      <p:ext uri="{BB962C8B-B14F-4D97-AF65-F5344CB8AC3E}">
        <p14:creationId xmlns:p14="http://schemas.microsoft.com/office/powerpoint/2010/main" val="176377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7258</TotalTime>
  <Words>936</Words>
  <Application>Microsoft Office PowerPoint</Application>
  <PresentationFormat>Custom</PresentationFormat>
  <Paragraphs>176</Paragraphs>
  <Slides>1</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Tahoma</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nrel</cp:lastModifiedBy>
  <cp:revision>260</cp:revision>
  <dcterms:created xsi:type="dcterms:W3CDTF">2019-02-05T16:32:03Z</dcterms:created>
  <dcterms:modified xsi:type="dcterms:W3CDTF">2019-03-28T20:36:59Z</dcterms:modified>
</cp:coreProperties>
</file>