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4"/>
  </p:notesMasterIdLst>
  <p:sldIdLst>
    <p:sldId id="275" r:id="rId8"/>
    <p:sldId id="345" r:id="rId9"/>
    <p:sldId id="310" r:id="rId10"/>
    <p:sldId id="311" r:id="rId11"/>
    <p:sldId id="346" r:id="rId12"/>
    <p:sldId id="323" r:id="rId13"/>
    <p:sldId id="341" r:id="rId14"/>
    <p:sldId id="331" r:id="rId15"/>
    <p:sldId id="332" r:id="rId16"/>
    <p:sldId id="340" r:id="rId17"/>
    <p:sldId id="305" r:id="rId18"/>
    <p:sldId id="307" r:id="rId19"/>
    <p:sldId id="330" r:id="rId20"/>
    <p:sldId id="334" r:id="rId21"/>
    <p:sldId id="308" r:id="rId22"/>
    <p:sldId id="318" r:id="rId23"/>
    <p:sldId id="342" r:id="rId24"/>
    <p:sldId id="343" r:id="rId25"/>
    <p:sldId id="344" r:id="rId26"/>
    <p:sldId id="277" r:id="rId27"/>
    <p:sldId id="322" r:id="rId28"/>
    <p:sldId id="335" r:id="rId29"/>
    <p:sldId id="336" r:id="rId30"/>
    <p:sldId id="337" r:id="rId31"/>
    <p:sldId id="338" r:id="rId32"/>
    <p:sldId id="33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draic Conner" initials="PC" lastIdx="1" clrIdx="0"/>
  <p:cmAuthor id="1" name="Amberle Keith" initials="AK" lastIdx="33" clrIdx="1"/>
  <p:cmAuthor id="2" name="Sherry baggett" initials="Sb"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p:scale>
          <a:sx n="100" d="100"/>
          <a:sy n="100" d="100"/>
        </p:scale>
        <p:origin x="-1944" y="-324"/>
      </p:cViewPr>
      <p:guideLst>
        <p:guide orient="horz" pos="3414"/>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study focused on the East African</a:t>
            </a:r>
            <a:r>
              <a:rPr lang="en-US" baseline="0" dirty="0" smtClean="0"/>
              <a:t> countries of Uganda and Rwanda.</a:t>
            </a:r>
            <a:endParaRPr lang="en-US" dirty="0" smtClean="0"/>
          </a:p>
          <a:p>
            <a:pPr marL="171450" indent="-171450">
              <a:buFontTx/>
              <a:buChar char="-"/>
            </a:pPr>
            <a:r>
              <a:rPr lang="en-US" dirty="0" smtClean="0"/>
              <a:t>Uganda has a total area of approximately 240,000 square kilometers</a:t>
            </a:r>
            <a:r>
              <a:rPr lang="en-US" baseline="0" dirty="0" smtClean="0"/>
              <a:t> while Rwanda is a much smaller country with a total area of approximately 26,000 square kilometers.</a:t>
            </a:r>
          </a:p>
          <a:p>
            <a:pPr marL="171450" indent="-171450">
              <a:buFontTx/>
              <a:buChar char="-"/>
            </a:pPr>
            <a:r>
              <a:rPr lang="en-US" baseline="0" dirty="0" smtClean="0"/>
              <a:t>These are neighboring land locked countries located along the equator.</a:t>
            </a:r>
          </a:p>
          <a:p>
            <a:pPr marL="171450" indent="-171450">
              <a:buFontTx/>
              <a:buChar char="-"/>
            </a:pPr>
            <a:r>
              <a:rPr lang="en-US" baseline="0" dirty="0" smtClean="0"/>
              <a:t>Uganda is mostly characterized as a plateau consisting of savannah covered in elephant grass. The plateau regions are surrounded by mountains with some equatorial forest. Much of the land in Uganda is ideal for growing coffee, bananas, and cotton.  </a:t>
            </a:r>
          </a:p>
          <a:p>
            <a:pPr marL="171450" indent="-171450">
              <a:buFontTx/>
              <a:buChar char="-"/>
            </a:pPr>
            <a:r>
              <a:rPr lang="en-US" baseline="0" dirty="0" smtClean="0"/>
              <a:t>Uganda enjoys access to many inland bodies of water such as the massive Lake Victoria in the southeast and Lake Albert in the west. </a:t>
            </a:r>
          </a:p>
          <a:p>
            <a:pPr marL="171450" indent="-171450">
              <a:buFontTx/>
              <a:buChar char="-"/>
            </a:pPr>
            <a:r>
              <a:rPr lang="en-US" baseline="0" dirty="0" smtClean="0"/>
              <a:t>Uganda is recognized as having a tropical climate, with temperatures ranging from 16 – 28 degrees Celsius (60 – 80 degrees F). The weather is usually rainy and wet, although there are two dry seasons from December to January and from June to August.</a:t>
            </a:r>
          </a:p>
          <a:p>
            <a:pPr marL="171450" indent="-171450">
              <a:buFontTx/>
              <a:buChar char="-"/>
            </a:pPr>
            <a:r>
              <a:rPr lang="en-US" baseline="0" dirty="0" smtClean="0"/>
              <a:t>Rwanda is also on a plateau (the East Africa plateau) with land cover characterized by grasslands, hills, valleys, and mountains. </a:t>
            </a:r>
          </a:p>
          <a:p>
            <a:pPr marL="171450" indent="-171450">
              <a:buFontTx/>
              <a:buChar char="-"/>
            </a:pPr>
            <a:r>
              <a:rPr lang="en-US" baseline="0" dirty="0" smtClean="0"/>
              <a:t>Rwanda’s largest body of water is Lake Kivu along the western border. </a:t>
            </a:r>
          </a:p>
          <a:p>
            <a:pPr marL="171450" indent="-171450">
              <a:buFontTx/>
              <a:buChar char="-"/>
            </a:pPr>
            <a:r>
              <a:rPr lang="en-US" baseline="0" dirty="0" smtClean="0"/>
              <a:t>Although Rwanda is very close to the equator, it is considered to have a temperate climate due to the countries’ high elevation. Most of the country is 1.5 kilometers (about 1 mile) above sea level and has an average temperature of 20 degrees Celsius  (68 degrees F). This temperature stays relatively constant throughout the year.</a:t>
            </a:r>
          </a:p>
          <a:p>
            <a:pPr marL="171450" indent="-171450">
              <a:buFontTx/>
              <a:buChar char="-"/>
            </a:pPr>
            <a:r>
              <a:rPr lang="en-US" baseline="0" dirty="0" smtClean="0"/>
              <a:t>Rwanda has a rainy season from February to May, and from September to December, coinciding with Uganda’s rainy seasons. </a:t>
            </a:r>
          </a:p>
          <a:p>
            <a:pPr marL="171450" indent="-171450">
              <a:buFontTx/>
              <a:buChar char="-"/>
            </a:pPr>
            <a:r>
              <a:rPr lang="en-US" baseline="0" dirty="0" smtClean="0"/>
              <a:t>Fun Fact: Uganda and Rwanda are home to the last two populations of endangered mountain gorillas. </a:t>
            </a:r>
          </a:p>
          <a:p>
            <a:pPr marL="171450" indent="-171450">
              <a:buFontTx/>
              <a:buChar char="-"/>
            </a:pPr>
            <a:endParaRPr lang="en-US" baseline="0" dirty="0" smtClean="0"/>
          </a:p>
          <a:p>
            <a:pPr marL="0" indent="0">
              <a:buFontTx/>
              <a:buNone/>
            </a:pPr>
            <a:r>
              <a:rPr lang="en-US" baseline="0" dirty="0" smtClean="0"/>
              <a:t>Sources:</a:t>
            </a:r>
          </a:p>
          <a:p>
            <a:pPr marL="0" indent="0">
              <a:buFontTx/>
              <a:buNone/>
            </a:pPr>
            <a:endParaRPr lang="en-US" baseline="0" dirty="0" smtClean="0"/>
          </a:p>
          <a:p>
            <a:pPr marL="0" indent="0">
              <a:buFontTx/>
              <a:buNone/>
            </a:pPr>
            <a:r>
              <a:rPr lang="en-US" sz="1200" b="0" i="0" u="none" strike="noStrike" kern="1200" dirty="0" smtClean="0">
                <a:solidFill>
                  <a:schemeClr val="tx1"/>
                </a:solidFill>
                <a:effectLst/>
                <a:latin typeface="+mn-lt"/>
                <a:ea typeface="+mn-ea"/>
                <a:cs typeface="+mn-cs"/>
              </a:rPr>
              <a:t>Painter, Rebekah. "Rwanda." Our World: Rwanda (2011): 1. </a:t>
            </a:r>
            <a:r>
              <a:rPr lang="en-US" sz="1200" b="0" i="0" u="none" strike="noStrike" kern="1200" dirty="0" err="1" smtClean="0">
                <a:solidFill>
                  <a:schemeClr val="tx1"/>
                </a:solidFill>
                <a:effectLst/>
                <a:latin typeface="+mn-lt"/>
                <a:ea typeface="+mn-ea"/>
                <a:cs typeface="+mn-cs"/>
              </a:rPr>
              <a:t>MasterFILE</a:t>
            </a:r>
            <a:r>
              <a:rPr lang="en-US" sz="1200" b="0" i="0" u="none" strike="noStrike" kern="1200" dirty="0" smtClean="0">
                <a:solidFill>
                  <a:schemeClr val="tx1"/>
                </a:solidFill>
                <a:effectLst/>
                <a:latin typeface="+mn-lt"/>
                <a:ea typeface="+mn-ea"/>
                <a:cs typeface="+mn-cs"/>
              </a:rPr>
              <a:t> Premier. Web. 3 June 2015.</a:t>
            </a:r>
          </a:p>
          <a:p>
            <a:pPr marL="0" indent="0">
              <a:buFontTx/>
              <a:buNone/>
            </a:pPr>
            <a:endParaRPr lang="en-US" sz="1200" b="0" i="0" u="none" strike="noStrike" kern="1200" dirty="0" smtClean="0">
              <a:solidFill>
                <a:schemeClr val="tx1"/>
              </a:solidFill>
              <a:effectLst/>
              <a:latin typeface="+mn-lt"/>
              <a:ea typeface="+mn-ea"/>
              <a:cs typeface="+mn-cs"/>
            </a:endParaRPr>
          </a:p>
          <a:p>
            <a:pPr marL="0" indent="0">
              <a:buFontTx/>
              <a:buNone/>
            </a:pPr>
            <a:r>
              <a:rPr lang="en-US" sz="1200" b="0" i="0" u="none" strike="noStrike" kern="1200" dirty="0" smtClean="0">
                <a:solidFill>
                  <a:schemeClr val="tx1"/>
                </a:solidFill>
                <a:effectLst/>
                <a:latin typeface="+mn-lt"/>
                <a:ea typeface="+mn-ea"/>
                <a:cs typeface="+mn-cs"/>
              </a:rPr>
              <a:t>White, C. Todd. "Uganda." Our World: Uganda (2011): 1-6. Book Collection: Nonfiction. Web. 3 June 2015.</a:t>
            </a:r>
          </a:p>
          <a:p>
            <a:pPr marL="0" indent="0">
              <a:buFontTx/>
              <a:buNone/>
            </a:pPr>
            <a:endParaRPr lang="en-US" sz="1200" b="0" i="0" u="none" strike="noStrike" kern="1200" dirty="0" smtClean="0">
              <a:solidFill>
                <a:schemeClr val="tx1"/>
              </a:solidFill>
              <a:effectLst/>
              <a:latin typeface="+mn-lt"/>
              <a:ea typeface="+mn-ea"/>
              <a:cs typeface="+mn-cs"/>
            </a:endParaRPr>
          </a:p>
          <a:p>
            <a:pPr marL="0" indent="0">
              <a:buFontTx/>
              <a:buNone/>
            </a:pPr>
            <a:r>
              <a:rPr lang="en-US" baseline="0" dirty="0" smtClean="0"/>
              <a:t>Service Layer Credits: </a:t>
            </a:r>
            <a:r>
              <a:rPr lang="en-US" baseline="0" dirty="0" err="1" smtClean="0"/>
              <a:t>Esri</a:t>
            </a:r>
            <a:r>
              <a:rPr lang="en-US" baseline="0" dirty="0" smtClean="0"/>
              <a:t>, HERE, </a:t>
            </a:r>
            <a:r>
              <a:rPr lang="en-US" baseline="0" dirty="0" err="1" smtClean="0"/>
              <a:t>DeLorme</a:t>
            </a:r>
            <a:r>
              <a:rPr lang="en-US" baseline="0" dirty="0" smtClean="0"/>
              <a:t>, </a:t>
            </a:r>
            <a:r>
              <a:rPr lang="en-US" baseline="0" dirty="0" err="1" smtClean="0"/>
              <a:t>MapmyIndia</a:t>
            </a:r>
            <a:r>
              <a:rPr lang="en-US" baseline="0" dirty="0" smtClean="0"/>
              <a:t>, </a:t>
            </a:r>
            <a:r>
              <a:rPr lang="en-US" baseline="0" dirty="0" err="1" smtClean="0"/>
              <a:t>OpenStreetMap</a:t>
            </a:r>
            <a:r>
              <a:rPr lang="en-US" baseline="0" dirty="0" smtClean="0"/>
              <a:t> contributors, and the GIS user community. </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675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areas that could</a:t>
            </a:r>
            <a:r>
              <a:rPr lang="en-US" baseline="0" dirty="0" smtClean="0"/>
              <a:t> be studied include Malawi, Kenya, and Tanzania which all face the challenge of landslide hazard. Malawi was specifically mentioned for future study by a project partner.</a:t>
            </a:r>
            <a:endParaRPr lang="en-US" dirty="0" smtClean="0"/>
          </a:p>
          <a:p>
            <a:r>
              <a:rPr lang="en-US" dirty="0" smtClean="0"/>
              <a:t>https://commons.wikimedia.org/wiki/Kenya#/media/File:Flag_of_Kenya.svg</a:t>
            </a:r>
          </a:p>
          <a:p>
            <a:r>
              <a:rPr lang="en-US" dirty="0" smtClean="0"/>
              <a:t>https://commons.wikimedia.org/wiki/Malawi#/media/File:Flag_of_Malawi.svg</a:t>
            </a:r>
          </a:p>
          <a:p>
            <a:r>
              <a:rPr lang="en-US" dirty="0" smtClean="0"/>
              <a:t>https://commons.wikimedia.org/wiki/Tanzania#/media/File:Flag_of_Tanzania.svg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3524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if</a:t>
            </a:r>
            <a:r>
              <a:rPr lang="en-US" baseline="0" dirty="0" smtClean="0"/>
              <a:t> anyone has any questions we would be happy to try to answer them.</a:t>
            </a:r>
          </a:p>
          <a:p>
            <a:r>
              <a:rPr lang="en-US" dirty="0" smtClean="0"/>
              <a:t>https://commons.wikimedia.org/wiki/Question_mark#/media/File:Circle-question.svg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3524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SRTM2 data was downloaded</a:t>
            </a:r>
            <a:r>
              <a:rPr lang="en-US" baseline="0" dirty="0" smtClean="0"/>
              <a:t> from Earth Explorer, re-projected to a projected coordinate system (WGS 1984 Web Mercator Auxiliary Sphere), then mosaicked together in ArcMap using Mosaic to New Raster tool </a:t>
            </a:r>
          </a:p>
          <a:p>
            <a:pPr marL="171450" indent="-171450">
              <a:buFontTx/>
              <a:buChar char="-"/>
            </a:pPr>
            <a:r>
              <a:rPr lang="en-US" baseline="0" dirty="0" smtClean="0"/>
              <a:t>Slope</a:t>
            </a:r>
            <a:r>
              <a:rPr lang="en-US" baseline="0" smtClean="0"/>
              <a:t>: Spatial Analyst extension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150320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25</a:t>
            </a:fld>
            <a:endParaRPr lang="en-US"/>
          </a:p>
        </p:txBody>
      </p:sp>
    </p:spTree>
    <p:extLst>
      <p:ext uri="{BB962C8B-B14F-4D97-AF65-F5344CB8AC3E}">
        <p14:creationId xmlns:p14="http://schemas.microsoft.com/office/powerpoint/2010/main" val="22205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Slope length-LS factor</a:t>
            </a:r>
          </a:p>
          <a:p>
            <a:r>
              <a:rPr lang="en-US" dirty="0" smtClean="0"/>
              <a:t>Slope length (LS) factor is a combination of slope length and slope angle that represents the effect of slope length on erosion. It is calculated with the following equations:</a:t>
            </a:r>
          </a:p>
          <a:p>
            <a:r>
              <a:rPr lang="en-US" dirty="0" smtClean="0"/>
              <a:t>                                                        L=(m+1)(A/22.1)m</a:t>
            </a:r>
          </a:p>
          <a:p>
            <a:r>
              <a:rPr lang="en-US" dirty="0" smtClean="0"/>
              <a:t>Where,</a:t>
            </a:r>
          </a:p>
          <a:p>
            <a:r>
              <a:rPr lang="en-US" dirty="0" smtClean="0"/>
              <a:t>L is the slope length factor at some point on the landscape,</a:t>
            </a:r>
          </a:p>
          <a:p>
            <a:r>
              <a:rPr lang="en-US" dirty="0" err="1" smtClean="0"/>
              <a:t>λ_A</a:t>
            </a:r>
            <a:r>
              <a:rPr lang="en-US" dirty="0" smtClean="0"/>
              <a:t> is the area of upland flow,</a:t>
            </a:r>
          </a:p>
          <a:p>
            <a:r>
              <a:rPr lang="en-US" dirty="0" smtClean="0"/>
              <a:t>m is an adjustable value depending on the steepness of the slope,</a:t>
            </a:r>
          </a:p>
          <a:p>
            <a:r>
              <a:rPr lang="en-US" dirty="0" smtClean="0"/>
              <a:t>22.1 is the unit plot length.</a:t>
            </a:r>
          </a:p>
          <a:p>
            <a:r>
              <a:rPr lang="en-US" dirty="0" smtClean="0"/>
              <a:t>                                                      S=(sin(0.01745xdeg)/0.09)n</a:t>
            </a:r>
          </a:p>
          <a:p>
            <a:r>
              <a:rPr lang="en-US" dirty="0" smtClean="0"/>
              <a:t>Where,</a:t>
            </a:r>
          </a:p>
          <a:p>
            <a:r>
              <a:rPr lang="en-US" dirty="0" smtClean="0"/>
              <a:t>θ is the slope in degrees,</a:t>
            </a:r>
          </a:p>
          <a:p>
            <a:r>
              <a:rPr lang="en-US" dirty="0" smtClean="0"/>
              <a:t>0.09 is the slope gradient constant, and</a:t>
            </a:r>
          </a:p>
          <a:p>
            <a:r>
              <a:rPr lang="en-US" dirty="0" smtClean="0"/>
              <a:t>n is an adjustable value depending on the soil’s susceptibility to erosion</a:t>
            </a:r>
          </a:p>
          <a:p>
            <a:r>
              <a:rPr lang="en-US" dirty="0" smtClean="0"/>
              <a:t>These equations were combined and input into “Raster Calculator” in ArcMap. Values for m and n were taken from published literature to give good results in high spatial variability (Oliveira et al. 2013) (</a:t>
            </a:r>
            <a:r>
              <a:rPr lang="en-US" dirty="0" err="1" smtClean="0"/>
              <a:t>Lui</a:t>
            </a:r>
            <a:r>
              <a:rPr lang="en-US" dirty="0" smtClean="0"/>
              <a:t> et al. 1999) The final equation as entered in to “Raster Calculator” was:</a:t>
            </a:r>
          </a:p>
          <a:p>
            <a:r>
              <a:rPr lang="en-US" dirty="0" smtClean="0"/>
              <a:t>Power(“flow accumulation raster”*[cell resolution in meters]/22.1,0.4)*Power(Sin(“slope raster in degrees”*0.01745))/0.09, 1.4)*1.4</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26</a:t>
            </a:fld>
            <a:endParaRPr lang="en-US"/>
          </a:p>
        </p:txBody>
      </p:sp>
    </p:spTree>
    <p:extLst>
      <p:ext uri="{BB962C8B-B14F-4D97-AF65-F5344CB8AC3E}">
        <p14:creationId xmlns:p14="http://schemas.microsoft.com/office/powerpoint/2010/main" val="166881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January 2010: as far back as gathered in-situ data goes</a:t>
            </a:r>
          </a:p>
          <a:p>
            <a:r>
              <a:rPr lang="en-US" dirty="0" smtClean="0"/>
              <a:t>Image: https://commons.wikimedia.org/wiki/Rwanda#/media/File:Lake_Kivu_shore_at_Gisenyi.jpg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23469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GLC: online database</a:t>
            </a:r>
            <a:r>
              <a:rPr lang="en-US" baseline="0" dirty="0" smtClean="0"/>
              <a:t> documenting rainfall triggered landslides around the world. Compiles info on landslides, including date and time occurred, location, size, and fatalities through news reports, published articles, etc.</a:t>
            </a:r>
          </a:p>
          <a:p>
            <a:r>
              <a:rPr lang="en-US" baseline="0" dirty="0" smtClean="0"/>
              <a:t>Satellites: RMM, GPM, CHIRPS </a:t>
            </a:r>
          </a:p>
          <a:p>
            <a:r>
              <a:rPr lang="en-US" baseline="0" dirty="0" smtClean="0"/>
              <a:t>Image: https://commons.wikimedia.org/wiki/File:DirtRoadRwanda.jpg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19586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Landslides threaten life and infrastructure</a:t>
            </a:r>
            <a:r>
              <a:rPr lang="en-US" baseline="0" dirty="0" smtClean="0"/>
              <a:t> in Uganda and Rwanda. </a:t>
            </a:r>
          </a:p>
          <a:p>
            <a:pPr marL="171450" indent="-171450">
              <a:buFontTx/>
              <a:buChar char="-"/>
            </a:pPr>
            <a:r>
              <a:rPr lang="en-US" baseline="0" dirty="0" smtClean="0"/>
              <a:t>Some of the most profitable land is located in landslide prone regions. One of example of this is the growth of </a:t>
            </a:r>
            <a:r>
              <a:rPr lang="en-US" sz="1200" b="0" i="0" kern="1200" dirty="0" smtClean="0">
                <a:solidFill>
                  <a:schemeClr val="tx1"/>
                </a:solidFill>
                <a:effectLst/>
                <a:latin typeface="+mn-lt"/>
                <a:ea typeface="+mn-ea"/>
                <a:cs typeface="+mn-cs"/>
              </a:rPr>
              <a:t>Arabica coffee in the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Mt.Elgon</a:t>
            </a:r>
            <a:r>
              <a:rPr lang="en-US" sz="1200" b="0" i="0" kern="1200" baseline="0" dirty="0" smtClean="0">
                <a:solidFill>
                  <a:schemeClr val="tx1"/>
                </a:solidFill>
                <a:effectLst/>
                <a:latin typeface="+mn-lt"/>
                <a:ea typeface="+mn-ea"/>
                <a:cs typeface="+mn-cs"/>
              </a:rPr>
              <a:t> region in Uganda, a hilly area with frequent landslide occurrences and fatalities. </a:t>
            </a:r>
            <a:endParaRPr lang="en-US" baseline="0" dirty="0" smtClean="0"/>
          </a:p>
          <a:p>
            <a:pPr marL="171450" indent="-171450">
              <a:buFontTx/>
              <a:buChar char="-"/>
            </a:pPr>
            <a:r>
              <a:rPr lang="en-US" baseline="0" dirty="0" smtClean="0"/>
              <a:t>There has been some efforts from the government to relocate people in high risk areas, but these efforts have been met with resistance due to ancestral links to land and fertile soils.</a:t>
            </a:r>
          </a:p>
          <a:p>
            <a:pPr marL="171450" indent="-171450">
              <a:buFontTx/>
              <a:buChar char="-"/>
            </a:pPr>
            <a:r>
              <a:rPr lang="en-US" baseline="0" dirty="0" smtClean="0"/>
              <a:t>Uganda and Rwanda have a growing populations which place pressure on the land and force people to live in less safe areas. </a:t>
            </a:r>
          </a:p>
          <a:p>
            <a:pPr marL="171450" indent="-171450">
              <a:buFontTx/>
              <a:buChar char="-"/>
            </a:pPr>
            <a:r>
              <a:rPr lang="en-US" baseline="0" dirty="0" smtClean="0"/>
              <a:t>Poor farming practices are also leading to the loosening of soil which can be a recipe for a landslide when mixed with rainfall. </a:t>
            </a:r>
          </a:p>
          <a:p>
            <a:pPr marL="171450" indent="-171450">
              <a:buFontTx/>
              <a:buChar char="-"/>
            </a:pPr>
            <a:endParaRPr lang="en-US" baseline="0" dirty="0" smtClean="0"/>
          </a:p>
          <a:p>
            <a:pPr marL="0" indent="0">
              <a:buFontTx/>
              <a:buNone/>
            </a:pPr>
            <a:r>
              <a:rPr lang="en-US" baseline="0" dirty="0" smtClean="0"/>
              <a:t>Sources:</a:t>
            </a:r>
          </a:p>
          <a:p>
            <a:pPr marL="0" indent="0">
              <a:buFontTx/>
              <a:buNone/>
            </a:pPr>
            <a:r>
              <a:rPr lang="en-US" dirty="0" smtClean="0"/>
              <a:t>"UGANDA: Learning Lessons from Lethal Landslides." </a:t>
            </a:r>
            <a:r>
              <a:rPr lang="en-US" dirty="0" err="1" smtClean="0"/>
              <a:t>IRINnews</a:t>
            </a:r>
            <a:r>
              <a:rPr lang="en-US" dirty="0" smtClean="0"/>
              <a:t>. 1 June 2012. Web. 23 June 2015. </a:t>
            </a:r>
          </a:p>
          <a:p>
            <a:pPr marL="0" indent="0">
              <a:buFontTx/>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Photograph distributed by</a:t>
            </a:r>
            <a:r>
              <a:rPr lang="en-US" b="1" dirty="0" smtClean="0"/>
              <a:t> </a:t>
            </a:r>
            <a:r>
              <a:rPr lang="en-US" dirty="0" smtClean="0">
                <a:solidFill>
                  <a:schemeClr val="bg1"/>
                </a:solidFill>
              </a:rPr>
              <a:t>Wiki Commons (</a:t>
            </a:r>
            <a:r>
              <a:rPr lang="en-US" smtClean="0">
                <a:solidFill>
                  <a:schemeClr val="bg1"/>
                </a:solidFill>
              </a:rPr>
              <a:t>Public Domain).</a:t>
            </a:r>
            <a:endParaRPr lang="en-US" dirty="0" smtClean="0">
              <a:solidFill>
                <a:schemeClr val="bg1"/>
              </a:solidFill>
            </a:endParaRP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0717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landslide catalog created by Dr. </a:t>
            </a:r>
            <a:r>
              <a:rPr lang="en-US" dirty="0" err="1" smtClean="0"/>
              <a:t>Daliah</a:t>
            </a:r>
            <a:r>
              <a:rPr lang="en-US" dirty="0" smtClean="0"/>
              <a:t> </a:t>
            </a:r>
            <a:r>
              <a:rPr lang="en-US" dirty="0" err="1" smtClean="0"/>
              <a:t>Kirschbaum</a:t>
            </a:r>
            <a:r>
              <a:rPr lang="en-US" dirty="0" smtClean="0"/>
              <a:t> of SERVIR is an online database recording time, approximate  location, size, and damages of landslides through the use of news reports and other media. The East Africa disasters project contributed</a:t>
            </a:r>
            <a:r>
              <a:rPr lang="en-US" baseline="0" dirty="0" smtClean="0"/>
              <a:t> by adding a total of *X* landslides to the catalog. *X* were from satellite observations and *X* were from news reports.</a:t>
            </a:r>
          </a:p>
          <a:p>
            <a:r>
              <a:rPr lang="en-US" baseline="0" dirty="0" smtClean="0"/>
              <a:t>http://ojo-streamer.herokuapp.com/</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376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generated 100 random points within</a:t>
            </a:r>
            <a:r>
              <a:rPr lang="en-US" baseline="0" dirty="0" smtClean="0"/>
              <a:t> the study area for each month that TRMM and GPM overlapped. This was a total of *11* months from April 2014 to *February* 2015. We then used ArcMap to collect TRMM, GPM, and CHIRPS data for each point. These were then correlated using Microsoft Excel.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55501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a:t>
            </a:r>
          </a:p>
          <a:p>
            <a:r>
              <a:rPr lang="en-US" dirty="0" smtClean="0"/>
              <a:t>https://commons.wikimedia.org/wiki/Rwanda#/media/File:Kigali_from_above.jpg</a:t>
            </a:r>
          </a:p>
          <a:p>
            <a:r>
              <a:rPr lang="de-DE" dirty="0" smtClean="0"/>
              <a:t>cc Fanny Schertzer https://creativecommons.org/licenses/by-sa/2.5/</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3646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volcanic activity and recurrent brush fires in the East African rift there was a considerable amount of smoke in the Landsat data. There was also difficulty with cloud cover. In addition, small villages named in news articles were frequently not documented on any accessible maps. We had a sample size of *x*. We</a:t>
            </a:r>
            <a:r>
              <a:rPr lang="en-US" baseline="0" dirty="0" smtClean="0"/>
              <a:t> would have preferred to have a larger sample size but were limited by the number of landslides that could be identified to a specific month of occurrence.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5284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problem was examined using a heuristic method, while SERVIR tackled it using a statistical method. Studies in other regions have used the </a:t>
            </a:r>
            <a:r>
              <a:rPr lang="en-US" dirty="0" smtClean="0"/>
              <a:t>Multiple Factor</a:t>
            </a:r>
            <a:r>
              <a:rPr lang="en-US" baseline="0" dirty="0" smtClean="0"/>
              <a:t> </a:t>
            </a:r>
            <a:r>
              <a:rPr lang="en-US" dirty="0" smtClean="0"/>
              <a:t>Method successfully. This is based on logical operation that incorporates the additive influence of the higher susceptibility level of the instability factors. Another piece of information that could be very useful in future studies of the region would be the rainfall intensity-duration</a:t>
            </a:r>
            <a:r>
              <a:rPr lang="en-US" baseline="0" dirty="0" smtClean="0"/>
              <a:t> threshold. I found no study that has calculated this for East Africa it would be very useful data. A team could also look at how fires and landslides are related. Effects of potential watershed blockage by landslide could also be examined. This could lead to flooding upstream of the blockage and changes in water availability and quality downstream of the blockage. Additionally, it would be useful to incorporate SMAP data when it becomes available.</a:t>
            </a:r>
            <a:endParaRPr lang="en-US" dirty="0" smtClean="0"/>
          </a:p>
          <a:p>
            <a:r>
              <a:rPr lang="en-US" dirty="0" smtClean="0"/>
              <a:t>https://commons.wikimedia.org/wiki/Rwanda#/media/File:Nyabarongo.jpg     </a:t>
            </a:r>
          </a:p>
          <a:p>
            <a:r>
              <a:rPr lang="en-US" dirty="0" smtClean="0"/>
              <a:t>cc Fanny </a:t>
            </a:r>
            <a:r>
              <a:rPr lang="en-US" dirty="0" err="1" smtClean="0"/>
              <a:t>Schertzer</a:t>
            </a:r>
            <a:r>
              <a:rPr lang="en-US" dirty="0" smtClean="0"/>
              <a:t> https://creativecommons.org/licenses/by-sa/2.5/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47169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199234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60990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41245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851984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82323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790847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610885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2669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144948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1657589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1542398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3397869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272449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014147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817551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149290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919260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5205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388089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821986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225167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159470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636708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4253269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933954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536107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48274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56055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59029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3381986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442159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21034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983333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1204785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433414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418072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898583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10921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906276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806462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938974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4177800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2092716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493570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47697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794679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704753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8935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61854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377015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161290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44642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164132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265273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072729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1594890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831933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9940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4281129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472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940712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350854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7753380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217873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2136968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59292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2523712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916589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1392532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3890017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26968909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7/2/2015</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25978359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East Africa Disasters</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Leigh Sinclair (Project Lead)</a:t>
            </a:r>
            <a:endParaRPr lang="en-US" dirty="0"/>
          </a:p>
        </p:txBody>
      </p:sp>
      <p:sp>
        <p:nvSpPr>
          <p:cNvPr id="4" name="Text Placeholder 3"/>
          <p:cNvSpPr>
            <a:spLocks noGrp="1"/>
          </p:cNvSpPr>
          <p:nvPr>
            <p:ph type="body" sz="quarter" idx="12"/>
          </p:nvPr>
        </p:nvSpPr>
        <p:spPr>
          <a:xfrm>
            <a:off x="2241111" y="5951081"/>
            <a:ext cx="3182112" cy="369332"/>
          </a:xfrm>
        </p:spPr>
        <p:txBody>
          <a:bodyPr>
            <a:normAutofit fontScale="77500" lnSpcReduction="20000"/>
          </a:bodyPr>
          <a:lstStyle/>
          <a:p>
            <a:r>
              <a:rPr lang="en-US" dirty="0" err="1" smtClean="0"/>
              <a:t>Padraic</a:t>
            </a:r>
            <a:r>
              <a:rPr lang="en-US" dirty="0" smtClean="0"/>
              <a:t> Conner (Co-Project Lead)</a:t>
            </a:r>
            <a:endParaRPr lang="en-US" dirty="0"/>
          </a:p>
        </p:txBody>
      </p:sp>
      <p:sp>
        <p:nvSpPr>
          <p:cNvPr id="6" name="Text Placeholder 5"/>
          <p:cNvSpPr>
            <a:spLocks noGrp="1"/>
          </p:cNvSpPr>
          <p:nvPr>
            <p:ph type="body" sz="quarter" idx="14"/>
          </p:nvPr>
        </p:nvSpPr>
        <p:spPr/>
        <p:txBody>
          <a:bodyPr/>
          <a:lstStyle/>
          <a:p>
            <a:r>
              <a:rPr lang="en-US" dirty="0" smtClean="0"/>
              <a:t>Tyler Finley</a:t>
            </a:r>
            <a:endParaRPr lang="en-US" dirty="0"/>
          </a:p>
        </p:txBody>
      </p:sp>
      <p:sp>
        <p:nvSpPr>
          <p:cNvPr id="7" name="Text Placeholder 6"/>
          <p:cNvSpPr>
            <a:spLocks noGrp="1"/>
          </p:cNvSpPr>
          <p:nvPr>
            <p:ph type="body" sz="quarter" idx="15"/>
          </p:nvPr>
        </p:nvSpPr>
        <p:spPr>
          <a:xfrm>
            <a:off x="5618573" y="5851329"/>
            <a:ext cx="3182112" cy="369332"/>
          </a:xfrm>
        </p:spPr>
        <p:txBody>
          <a:bodyPr/>
          <a:lstStyle/>
          <a:p>
            <a:r>
              <a:rPr lang="en-US" dirty="0" err="1" smtClean="0"/>
              <a:t>Jeanné</a:t>
            </a:r>
            <a:r>
              <a:rPr lang="en-US" dirty="0" smtClean="0"/>
              <a:t> le Roux</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smtClean="0"/>
              <a:t>Assessing Landslide Characteristics and Developing a Landslide Potential Hazard Map in Rwanda and Uganda Using NASA Earth Observations</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5" name="Text Placeholder 5"/>
          <p:cNvSpPr>
            <a:spLocks noGrp="1"/>
          </p:cNvSpPr>
          <p:nvPr>
            <p:ph type="body" sz="quarter" idx="17"/>
          </p:nvPr>
        </p:nvSpPr>
        <p:spPr>
          <a:xfrm>
            <a:off x="1682114" y="1473054"/>
            <a:ext cx="5768513" cy="768096"/>
          </a:xfrm>
        </p:spPr>
        <p:txBody>
          <a:bodyPr>
            <a:normAutofit fontScale="70000" lnSpcReduction="20000"/>
          </a:bodyPr>
          <a:lstStyle/>
          <a:p>
            <a:r>
              <a:rPr lang="en-US" dirty="0" smtClean="0"/>
              <a:t>Potential Hazard Map: Taking a Look at Population Density </a:t>
            </a:r>
            <a:endParaRPr lang="en-US" dirty="0"/>
          </a:p>
        </p:txBody>
      </p:sp>
      <p:sp>
        <p:nvSpPr>
          <p:cNvPr id="16" name="Right Arrow 15"/>
          <p:cNvSpPr/>
          <p:nvPr/>
        </p:nvSpPr>
        <p:spPr>
          <a:xfrm rot="8682618">
            <a:off x="2838965" y="3476717"/>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745843" y="2407749"/>
            <a:ext cx="1866904" cy="9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Buffer</a:t>
            </a:r>
            <a:endParaRPr lang="en-US" dirty="0"/>
          </a:p>
        </p:txBody>
      </p:sp>
      <p:sp>
        <p:nvSpPr>
          <p:cNvPr id="21" name="Rectangle 20"/>
          <p:cNvSpPr/>
          <p:nvPr/>
        </p:nvSpPr>
        <p:spPr>
          <a:xfrm>
            <a:off x="6600824" y="2203947"/>
            <a:ext cx="2400301" cy="4416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Potential Hazard Map</a:t>
            </a:r>
            <a:endParaRPr lang="en-US" sz="2000" dirty="0"/>
          </a:p>
        </p:txBody>
      </p:sp>
      <p:sp>
        <p:nvSpPr>
          <p:cNvPr id="22" name="Right Arrow 21"/>
          <p:cNvSpPr/>
          <p:nvPr/>
        </p:nvSpPr>
        <p:spPr>
          <a:xfrm>
            <a:off x="2838965" y="2756491"/>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831074" y="4295836"/>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 y="3743293"/>
            <a:ext cx="2595558" cy="134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Landslide Susceptibility Map with 25 km buffer</a:t>
            </a:r>
            <a:endParaRPr lang="en-US" dirty="0"/>
          </a:p>
        </p:txBody>
      </p:sp>
      <p:sp>
        <p:nvSpPr>
          <p:cNvPr id="28" name="Rounded Rectangle 27"/>
          <p:cNvSpPr/>
          <p:nvPr/>
        </p:nvSpPr>
        <p:spPr>
          <a:xfrm>
            <a:off x="3745843" y="3962499"/>
            <a:ext cx="1866904" cy="9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Intersect</a:t>
            </a:r>
            <a:endParaRPr lang="en-US" dirty="0"/>
          </a:p>
        </p:txBody>
      </p:sp>
      <p:sp>
        <p:nvSpPr>
          <p:cNvPr id="29" name="Oval 28"/>
          <p:cNvSpPr/>
          <p:nvPr/>
        </p:nvSpPr>
        <p:spPr>
          <a:xfrm>
            <a:off x="152400" y="2203947"/>
            <a:ext cx="2595558" cy="134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Landslide Susceptibility Map</a:t>
            </a:r>
            <a:endParaRPr lang="en-US" dirty="0"/>
          </a:p>
        </p:txBody>
      </p:sp>
      <p:sp>
        <p:nvSpPr>
          <p:cNvPr id="30" name="Oval 29"/>
          <p:cNvSpPr/>
          <p:nvPr/>
        </p:nvSpPr>
        <p:spPr>
          <a:xfrm>
            <a:off x="152400" y="5277037"/>
            <a:ext cx="2595558" cy="134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Population Density</a:t>
            </a:r>
            <a:endParaRPr lang="en-US" dirty="0"/>
          </a:p>
        </p:txBody>
      </p:sp>
      <p:sp>
        <p:nvSpPr>
          <p:cNvPr id="31" name="Right Arrow 30"/>
          <p:cNvSpPr/>
          <p:nvPr/>
        </p:nvSpPr>
        <p:spPr>
          <a:xfrm rot="18897496">
            <a:off x="2808701" y="5158068"/>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5686940" y="4295836"/>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1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 Placeholder 5"/>
          <p:cNvSpPr>
            <a:spLocks noGrp="1"/>
          </p:cNvSpPr>
          <p:nvPr>
            <p:ph type="body" sz="quarter" idx="17"/>
          </p:nvPr>
        </p:nvSpPr>
        <p:spPr>
          <a:xfrm>
            <a:off x="1362075" y="1425429"/>
            <a:ext cx="6362700" cy="768096"/>
          </a:xfrm>
        </p:spPr>
        <p:txBody>
          <a:bodyPr>
            <a:noAutofit/>
          </a:bodyPr>
          <a:lstStyle/>
          <a:p>
            <a:r>
              <a:rPr lang="en-US" sz="3200" dirty="0" smtClean="0"/>
              <a:t>Assessment of GPM and TRMM</a:t>
            </a:r>
            <a:endParaRPr lang="en-US" sz="3200" dirty="0"/>
          </a:p>
        </p:txBody>
      </p:sp>
      <p:sp>
        <p:nvSpPr>
          <p:cNvPr id="4" name="TextBox 3"/>
          <p:cNvSpPr txBox="1"/>
          <p:nvPr/>
        </p:nvSpPr>
        <p:spPr>
          <a:xfrm>
            <a:off x="1181100" y="1971675"/>
            <a:ext cx="6677025" cy="1754326"/>
          </a:xfrm>
          <a:prstGeom prst="rect">
            <a:avLst/>
          </a:prstGeom>
          <a:noFill/>
        </p:spPr>
        <p:txBody>
          <a:bodyPr wrap="square" rtlCol="0">
            <a:spAutoFit/>
          </a:bodyPr>
          <a:lstStyle/>
          <a:p>
            <a:r>
              <a:rPr lang="en-US" dirty="0" smtClean="0"/>
              <a:t>One hundred random points were generated across the study area for each month over the course of the eleven month period.</a:t>
            </a:r>
          </a:p>
          <a:p>
            <a:endParaRPr lang="en-US" dirty="0"/>
          </a:p>
          <a:p>
            <a:r>
              <a:rPr lang="en-US" dirty="0" smtClean="0"/>
              <a:t>TRMM, GPM, and CHIRPS data were collected for each point and correlated using Excel.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75" y="3656001"/>
            <a:ext cx="3196921" cy="3125799"/>
          </a:xfrm>
          <a:prstGeom prst="rect">
            <a:avLst/>
          </a:prstGeom>
          <a:ln w="12700">
            <a:solidFill>
              <a:srgbClr val="333333"/>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199" y="3640276"/>
            <a:ext cx="3203668" cy="3131998"/>
          </a:xfrm>
          <a:prstGeom prst="rect">
            <a:avLst/>
          </a:prstGeom>
          <a:ln w="12700">
            <a:solidFill>
              <a:srgbClr val="333333"/>
            </a:solidFill>
          </a:ln>
        </p:spPr>
      </p:pic>
    </p:spTree>
    <p:extLst>
      <p:ext uri="{BB962C8B-B14F-4D97-AF65-F5344CB8AC3E}">
        <p14:creationId xmlns:p14="http://schemas.microsoft.com/office/powerpoint/2010/main" val="284653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6" name="Text Placeholder 5"/>
          <p:cNvSpPr>
            <a:spLocks noGrp="1"/>
          </p:cNvSpPr>
          <p:nvPr>
            <p:ph type="body" sz="quarter" idx="17"/>
          </p:nvPr>
        </p:nvSpPr>
        <p:spPr>
          <a:xfrm>
            <a:off x="1095375" y="1454004"/>
            <a:ext cx="6131850" cy="768096"/>
          </a:xfrm>
        </p:spPr>
        <p:txBody>
          <a:bodyPr>
            <a:noAutofit/>
          </a:bodyPr>
          <a:lstStyle/>
          <a:p>
            <a:r>
              <a:rPr lang="en-US" sz="3400" dirty="0" smtClean="0"/>
              <a:t>Global Landslide Catalog</a:t>
            </a:r>
            <a:endParaRPr lang="en-US" sz="3400" dirty="0"/>
          </a:p>
        </p:txBody>
      </p:sp>
    </p:spTree>
    <p:extLst>
      <p:ext uri="{BB962C8B-B14F-4D97-AF65-F5344CB8AC3E}">
        <p14:creationId xmlns:p14="http://schemas.microsoft.com/office/powerpoint/2010/main" val="75865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5" name="Text Placeholder 5"/>
          <p:cNvSpPr>
            <a:spLocks noGrp="1"/>
          </p:cNvSpPr>
          <p:nvPr>
            <p:ph type="body" sz="quarter" idx="17"/>
          </p:nvPr>
        </p:nvSpPr>
        <p:spPr>
          <a:xfrm>
            <a:off x="1682114" y="1473054"/>
            <a:ext cx="5768513" cy="768096"/>
          </a:xfrm>
        </p:spPr>
        <p:txBody>
          <a:bodyPr>
            <a:normAutofit fontScale="70000" lnSpcReduction="20000"/>
          </a:bodyPr>
          <a:lstStyle/>
          <a:p>
            <a:r>
              <a:rPr lang="en-US" dirty="0" smtClean="0"/>
              <a:t>Landslide Susceptibility </a:t>
            </a:r>
            <a:r>
              <a:rPr lang="en-US" dirty="0"/>
              <a:t>Map</a:t>
            </a:r>
          </a:p>
        </p:txBody>
      </p:sp>
    </p:spTree>
    <p:extLst>
      <p:ext uri="{BB962C8B-B14F-4D97-AF65-F5344CB8AC3E}">
        <p14:creationId xmlns:p14="http://schemas.microsoft.com/office/powerpoint/2010/main" val="125803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5" name="Text Placeholder 5"/>
          <p:cNvSpPr>
            <a:spLocks noGrp="1"/>
          </p:cNvSpPr>
          <p:nvPr>
            <p:ph type="body" sz="quarter" idx="17"/>
          </p:nvPr>
        </p:nvSpPr>
        <p:spPr>
          <a:xfrm>
            <a:off x="1682114" y="1473054"/>
            <a:ext cx="5768513" cy="768096"/>
          </a:xfrm>
        </p:spPr>
        <p:txBody>
          <a:bodyPr>
            <a:normAutofit fontScale="70000" lnSpcReduction="20000"/>
          </a:bodyPr>
          <a:lstStyle/>
          <a:p>
            <a:r>
              <a:rPr lang="en-US" dirty="0" smtClean="0"/>
              <a:t>Potential Hazard Map: Taking a Look at Population Density </a:t>
            </a:r>
            <a:endParaRPr lang="en-US" dirty="0"/>
          </a:p>
        </p:txBody>
      </p:sp>
    </p:spTree>
    <p:extLst>
      <p:ext uri="{BB962C8B-B14F-4D97-AF65-F5344CB8AC3E}">
        <p14:creationId xmlns:p14="http://schemas.microsoft.com/office/powerpoint/2010/main" val="349581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6" name="Text Placeholder 5"/>
          <p:cNvSpPr>
            <a:spLocks noGrp="1"/>
          </p:cNvSpPr>
          <p:nvPr>
            <p:ph type="body" sz="quarter" idx="17"/>
          </p:nvPr>
        </p:nvSpPr>
        <p:spPr>
          <a:xfrm>
            <a:off x="1362075" y="1425429"/>
            <a:ext cx="6362700" cy="768096"/>
          </a:xfrm>
        </p:spPr>
        <p:txBody>
          <a:bodyPr>
            <a:noAutofit/>
          </a:bodyPr>
          <a:lstStyle/>
          <a:p>
            <a:r>
              <a:rPr lang="en-US" sz="3200" dirty="0" smtClean="0"/>
              <a:t>Assessment of GPM and TRMM</a:t>
            </a:r>
            <a:endParaRPr lang="en-US" sz="3200" dirty="0"/>
          </a:p>
        </p:txBody>
      </p:sp>
    </p:spTree>
    <p:extLst>
      <p:ext uri="{BB962C8B-B14F-4D97-AF65-F5344CB8AC3E}">
        <p14:creationId xmlns:p14="http://schemas.microsoft.com/office/powerpoint/2010/main" val="373957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5014341"/>
            <a:ext cx="7982712" cy="1444752"/>
          </a:xfrm>
        </p:spPr>
        <p:txBody>
          <a:bodyPr/>
          <a:lstStyle/>
          <a:p>
            <a:r>
              <a:rPr lang="en-US" dirty="0" smtClean="0"/>
              <a:t>TBD</a:t>
            </a:r>
            <a:endParaRPr lang="en-US" dirty="0"/>
          </a:p>
        </p:txBody>
      </p:sp>
      <p:sp>
        <p:nvSpPr>
          <p:cNvPr id="3" name="Text Placeholder 2"/>
          <p:cNvSpPr>
            <a:spLocks noGrp="1"/>
          </p:cNvSpPr>
          <p:nvPr>
            <p:ph type="body" sz="quarter" idx="14"/>
          </p:nvPr>
        </p:nvSpPr>
        <p:spPr>
          <a:xfrm>
            <a:off x="576072" y="4192905"/>
            <a:ext cx="7982712" cy="704088"/>
          </a:xfrm>
        </p:spPr>
        <p:txBody>
          <a:bodyPr/>
          <a:lstStyle/>
          <a:p>
            <a:r>
              <a:rPr lang="en-US" dirty="0" smtClean="0"/>
              <a:t>Conclusions</a:t>
            </a:r>
            <a:endParaRPr lang="en-US" dirty="0"/>
          </a:p>
        </p:txBody>
      </p:sp>
      <p:sp>
        <p:nvSpPr>
          <p:cNvPr id="4" name="Picture Placeholder 3"/>
          <p:cNvSpPr>
            <a:spLocks noGrp="1"/>
          </p:cNvSpPr>
          <p:nvPr>
            <p:ph type="pic" sz="quarter" idx="12"/>
          </p:nvPr>
        </p:nvSpPr>
        <p:spPr>
          <a:xfrm>
            <a:off x="85725" y="0"/>
            <a:ext cx="9144000" cy="4162425"/>
          </a:xfrm>
        </p:spPr>
      </p:sp>
      <p:sp>
        <p:nvSpPr>
          <p:cNvPr id="5" name="Text Placeholder 4"/>
          <p:cNvSpPr>
            <a:spLocks noGrp="1"/>
          </p:cNvSpPr>
          <p:nvPr>
            <p:ph type="body" sz="quarter" idx="13"/>
          </p:nvPr>
        </p:nvSpPr>
        <p:spPr>
          <a:xfrm>
            <a:off x="6848856" y="4162425"/>
            <a:ext cx="2295144" cy="274320"/>
          </a:xfrm>
        </p:spPr>
        <p:txBody>
          <a:bodyPr>
            <a:normAutofit fontScale="92500"/>
          </a:bodyPr>
          <a:lstStyle/>
          <a:p>
            <a:r>
              <a:rPr lang="en-US" dirty="0" smtClean="0"/>
              <a:t>Image credit: Fanny </a:t>
            </a:r>
            <a:r>
              <a:rPr lang="en-US" dirty="0" err="1" smtClean="0"/>
              <a:t>Schertzer</a:t>
            </a:r>
            <a:endParaRPr lang="en-US" dirty="0"/>
          </a:p>
        </p:txBody>
      </p:sp>
      <p:pic>
        <p:nvPicPr>
          <p:cNvPr id="1026" name="Picture 2" descr="C:\Users\Pconner\Desktop\pics\Kigali_from_abov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192"/>
          <a:stretch/>
        </p:blipFill>
        <p:spPr bwMode="auto">
          <a:xfrm>
            <a:off x="257174" y="145880"/>
            <a:ext cx="8467725" cy="3987970"/>
          </a:xfrm>
          <a:prstGeom prst="rect">
            <a:avLst/>
          </a:prstGeom>
          <a:noFill/>
          <a:ln w="12700">
            <a:solidFill>
              <a:srgbClr val="3333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18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endParaRPr lang="en-US" dirty="0" smtClean="0"/>
          </a:p>
          <a:p>
            <a:pPr algn="ctr"/>
            <a:r>
              <a:rPr lang="en-US" dirty="0" smtClean="0"/>
              <a:t>Smoke</a:t>
            </a:r>
          </a:p>
          <a:p>
            <a:pPr algn="ctr"/>
            <a:endParaRPr lang="en-US" dirty="0" smtClean="0"/>
          </a:p>
          <a:p>
            <a:pPr algn="ctr"/>
            <a:r>
              <a:rPr lang="en-US" dirty="0" smtClean="0"/>
              <a:t>Clouds</a:t>
            </a:r>
          </a:p>
          <a:p>
            <a:pPr algn="ctr"/>
            <a:endParaRPr lang="en-US" dirty="0" smtClean="0"/>
          </a:p>
          <a:p>
            <a:pPr algn="ctr"/>
            <a:r>
              <a:rPr lang="en-US" dirty="0" smtClean="0"/>
              <a:t>Finding locations</a:t>
            </a:r>
          </a:p>
          <a:p>
            <a:pPr algn="ctr"/>
            <a:endParaRPr lang="en-US" dirty="0" smtClean="0"/>
          </a:p>
          <a:p>
            <a:pPr algn="ctr"/>
            <a:r>
              <a:rPr lang="en-US" dirty="0" smtClean="0"/>
              <a:t>Sample size?</a:t>
            </a:r>
            <a:endParaRPr lang="en-US" dirty="0"/>
          </a:p>
          <a:p>
            <a:endParaRPr lang="en-US" dirty="0"/>
          </a:p>
        </p:txBody>
      </p:sp>
      <p:sp>
        <p:nvSpPr>
          <p:cNvPr id="3" name="Text Placeholder 2"/>
          <p:cNvSpPr>
            <a:spLocks noGrp="1"/>
          </p:cNvSpPr>
          <p:nvPr>
            <p:ph type="body" sz="quarter" idx="10"/>
          </p:nvPr>
        </p:nvSpPr>
        <p:spPr/>
        <p:txBody>
          <a:bodyPr/>
          <a:lstStyle/>
          <a:p>
            <a:r>
              <a:rPr lang="en-US" dirty="0" smtClean="0"/>
              <a:t>Errors &amp; Uncertainties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a:xfrm>
            <a:off x="2197608" y="6583680"/>
            <a:ext cx="1993392" cy="274320"/>
          </a:xfrm>
        </p:spPr>
        <p:txBody>
          <a:bodyPr>
            <a:normAutofit fontScale="85000" lnSpcReduction="10000"/>
          </a:bodyPr>
          <a:lstStyle/>
          <a:p>
            <a:r>
              <a:rPr lang="en-US" dirty="0" smtClean="0"/>
              <a:t>Image credit: Landsat 8 OLI</a:t>
            </a:r>
            <a:endParaRPr lang="en-US" dirty="0"/>
          </a:p>
        </p:txBody>
      </p:sp>
      <p:pic>
        <p:nvPicPr>
          <p:cNvPr id="3074" name="Picture 2" descr="C:\Users\Pconner\Desktop\pics\volcano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83" b="10308"/>
          <a:stretch/>
        </p:blipFill>
        <p:spPr bwMode="auto">
          <a:xfrm>
            <a:off x="515178" y="141304"/>
            <a:ext cx="3657600" cy="3266425"/>
          </a:xfrm>
          <a:prstGeom prst="rect">
            <a:avLst/>
          </a:prstGeom>
          <a:noFill/>
          <a:ln w="12700" cmpd="sng">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3075" name="Picture 3" descr="C:\Users\Pconner\Desktop\pics\fir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59" b="25112"/>
          <a:stretch/>
        </p:blipFill>
        <p:spPr bwMode="auto">
          <a:xfrm>
            <a:off x="515384" y="3448883"/>
            <a:ext cx="3657600" cy="3111202"/>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213658"/>
            <a:ext cx="7982712" cy="1986742"/>
          </a:xfrm>
        </p:spPr>
        <p:txBody>
          <a:bodyPr>
            <a:noAutofit/>
          </a:bodyPr>
          <a:lstStyle/>
          <a:p>
            <a:r>
              <a:rPr lang="en-US" dirty="0" smtClean="0"/>
              <a:t>Multiple Factor Method </a:t>
            </a:r>
          </a:p>
          <a:p>
            <a:r>
              <a:rPr lang="en-US" dirty="0" smtClean="0"/>
              <a:t>Rainfall </a:t>
            </a:r>
            <a:r>
              <a:rPr lang="en-US" dirty="0"/>
              <a:t>intensity-duration threshold for East Africa</a:t>
            </a:r>
            <a:r>
              <a:rPr lang="en-US" dirty="0" smtClean="0"/>
              <a:t>.</a:t>
            </a:r>
          </a:p>
          <a:p>
            <a:r>
              <a:rPr lang="en-US" dirty="0" smtClean="0"/>
              <a:t>Fires</a:t>
            </a:r>
          </a:p>
          <a:p>
            <a:r>
              <a:rPr lang="en-US" dirty="0" smtClean="0"/>
              <a:t>Watershed cutoff</a:t>
            </a:r>
          </a:p>
          <a:p>
            <a:r>
              <a:rPr lang="en-US" dirty="0" smtClean="0"/>
              <a:t>SMAP</a:t>
            </a:r>
            <a:endParaRPr lang="en-US" dirty="0"/>
          </a:p>
          <a:p>
            <a:endParaRPr lang="en-US" dirty="0"/>
          </a:p>
        </p:txBody>
      </p:sp>
      <p:sp>
        <p:nvSpPr>
          <p:cNvPr id="3" name="Text Placeholder 2"/>
          <p:cNvSpPr>
            <a:spLocks noGrp="1"/>
          </p:cNvSpPr>
          <p:nvPr>
            <p:ph type="body" sz="quarter" idx="14"/>
          </p:nvPr>
        </p:nvSpPr>
        <p:spPr/>
        <p:txBody>
          <a:bodyPr/>
          <a:lstStyle/>
          <a:p>
            <a:r>
              <a:rPr lang="en-US" dirty="0" smtClean="0"/>
              <a:t>Future Work</a:t>
            </a:r>
            <a:endParaRPr lang="en-US" dirty="0"/>
          </a:p>
        </p:txBody>
      </p:sp>
      <p:sp>
        <p:nvSpPr>
          <p:cNvPr id="5" name="Text Placeholder 4"/>
          <p:cNvSpPr>
            <a:spLocks noGrp="1"/>
          </p:cNvSpPr>
          <p:nvPr>
            <p:ph type="body" sz="quarter" idx="13"/>
          </p:nvPr>
        </p:nvSpPr>
        <p:spPr/>
        <p:txBody>
          <a:bodyPr>
            <a:normAutofit fontScale="92500"/>
          </a:bodyPr>
          <a:lstStyle/>
          <a:p>
            <a:r>
              <a:rPr lang="en-US" dirty="0"/>
              <a:t>Image credit: Fanny </a:t>
            </a:r>
            <a:r>
              <a:rPr lang="en-US" dirty="0" err="1"/>
              <a:t>Schertzer</a:t>
            </a:r>
            <a:endParaRPr lang="en-US" dirty="0"/>
          </a:p>
        </p:txBody>
      </p:sp>
      <p:pic>
        <p:nvPicPr>
          <p:cNvPr id="6" name="Picture 2" descr="C:\Users\Pconner\Desktop\Nyabarongo.jpg"/>
          <p:cNvPicPr>
            <a:picLocks noGrp="1" noChangeAspect="1" noChangeArrowheads="1"/>
          </p:cNvPicPr>
          <p:nvPr>
            <p:ph type="pic" sz="quarter" idx="12"/>
          </p:nvPr>
        </p:nvPicPr>
        <p:blipFill rotWithShape="1">
          <a:blip r:embed="rId3" cstate="print">
            <a:extLst>
              <a:ext uri="{28A0092B-C50C-407E-A947-70E740481C1C}">
                <a14:useLocalDpi xmlns:a14="http://schemas.microsoft.com/office/drawing/2010/main" val="0"/>
              </a:ext>
            </a:extLst>
          </a:blip>
          <a:srcRect t="15034" b="31916"/>
          <a:stretch/>
        </p:blipFill>
        <p:spPr bwMode="auto">
          <a:xfrm>
            <a:off x="2467" y="3543662"/>
            <a:ext cx="9144000" cy="3225331"/>
          </a:xfrm>
          <a:prstGeom prst="rect">
            <a:avLst/>
          </a:prstGeom>
          <a:noFill/>
          <a:ln w="12700">
            <a:solidFill>
              <a:srgbClr val="3333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22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38656"/>
            <a:ext cx="7982712" cy="980348"/>
          </a:xfrm>
        </p:spPr>
        <p:txBody>
          <a:bodyPr>
            <a:normAutofit fontScale="85000" lnSpcReduction="20000"/>
          </a:bodyPr>
          <a:lstStyle/>
          <a:p>
            <a:pPr algn="ctr"/>
            <a:r>
              <a:rPr lang="en-US" sz="2200" dirty="0" smtClean="0"/>
              <a:t>Future areas of study </a:t>
            </a:r>
            <a:endParaRPr lang="en-US" sz="2200" dirty="0"/>
          </a:p>
          <a:p>
            <a:r>
              <a:rPr lang="en-US" sz="2200" b="1" dirty="0" smtClean="0"/>
              <a:t>   Malawi                                 Kenya                                   Tanzania</a:t>
            </a:r>
            <a:endParaRPr lang="en-US" sz="2200" b="1" dirty="0"/>
          </a:p>
          <a:p>
            <a:r>
              <a:rPr lang="en-US" dirty="0" smtClean="0"/>
              <a:t> </a:t>
            </a:r>
          </a:p>
        </p:txBody>
      </p:sp>
      <p:sp>
        <p:nvSpPr>
          <p:cNvPr id="3" name="Text Placeholder 2"/>
          <p:cNvSpPr>
            <a:spLocks noGrp="1"/>
          </p:cNvSpPr>
          <p:nvPr>
            <p:ph type="body" sz="quarter" idx="14"/>
          </p:nvPr>
        </p:nvSpPr>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a:xfrm>
            <a:off x="3276401" y="3493770"/>
            <a:ext cx="2275332" cy="400050"/>
          </a:xfrm>
        </p:spPr>
        <p:txBody>
          <a:bodyPr>
            <a:noAutofit/>
          </a:bodyPr>
          <a:lstStyle/>
          <a:p>
            <a:r>
              <a:rPr lang="en-US" sz="1100" dirty="0" smtClean="0"/>
              <a:t>Image credit:, Pumbaa80</a:t>
            </a:r>
            <a:endParaRPr lang="en-US" sz="1100" dirty="0"/>
          </a:p>
        </p:txBody>
      </p:sp>
      <p:pic>
        <p:nvPicPr>
          <p:cNvPr id="1028" name="Picture 4" descr="C:\Users\Pconner\Desktop\pics\900px-Flag_of_Keny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232" y="3893820"/>
            <a:ext cx="3017521" cy="2011680"/>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029" name="Picture 5" descr="C:\Users\Pconner\Desktop\pics\Flag_of_Tanza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016" y="3893820"/>
            <a:ext cx="3017521" cy="2011680"/>
          </a:xfrm>
          <a:prstGeom prst="rect">
            <a:avLst/>
          </a:prstGeom>
          <a:noFill/>
          <a:ln w="12700">
            <a:solidFill>
              <a:srgbClr val="333333"/>
            </a:solidFill>
          </a:ln>
          <a:extLst>
            <a:ext uri="{909E8E84-426E-40DD-AFC4-6F175D3DCCD1}">
              <a14:hiddenFill xmlns:a14="http://schemas.microsoft.com/office/drawing/2010/main">
                <a:solidFill>
                  <a:srgbClr val="FFFFFF"/>
                </a:solidFill>
              </a14:hiddenFill>
            </a:ext>
          </a:extLst>
        </p:spPr>
      </p:pic>
      <p:pic>
        <p:nvPicPr>
          <p:cNvPr id="1030" name="Picture 6" descr="C:\Users\Pconner\Desktop\pics\Flag_of_Malawi.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 y="3891757"/>
            <a:ext cx="3017520" cy="2011680"/>
          </a:xfrm>
          <a:prstGeom prst="rect">
            <a:avLst/>
          </a:prstGeom>
          <a:noFill/>
          <a:ln w="12700">
            <a:solidFill>
              <a:srgbClr val="333333"/>
            </a:solidFill>
          </a:ln>
          <a:extLst>
            <a:ext uri="{909E8E84-426E-40DD-AFC4-6F175D3DCCD1}">
              <a14:hiddenFill xmlns:a14="http://schemas.microsoft.com/office/drawing/2010/main">
                <a:solidFill>
                  <a:srgbClr val="FFFFFF"/>
                </a:solidFill>
              </a14:hiddenFill>
            </a:ext>
          </a:extLst>
        </p:spPr>
      </p:pic>
      <p:sp>
        <p:nvSpPr>
          <p:cNvPr id="10" name="Text Placeholder 4"/>
          <p:cNvSpPr>
            <a:spLocks noGrp="1"/>
          </p:cNvSpPr>
          <p:nvPr>
            <p:ph type="body" sz="quarter" idx="13"/>
          </p:nvPr>
        </p:nvSpPr>
        <p:spPr>
          <a:xfrm>
            <a:off x="19050" y="3491707"/>
            <a:ext cx="2533649" cy="400050"/>
          </a:xfrm>
        </p:spPr>
        <p:txBody>
          <a:bodyPr>
            <a:noAutofit/>
          </a:bodyPr>
          <a:lstStyle/>
          <a:p>
            <a:r>
              <a:rPr lang="en-US" sz="1100" dirty="0" smtClean="0"/>
              <a:t>Image credit: </a:t>
            </a:r>
            <a:r>
              <a:rPr lang="en-US" sz="1100" dirty="0"/>
              <a:t>Sebastian </a:t>
            </a:r>
            <a:r>
              <a:rPr lang="en-US" sz="1100" dirty="0" err="1"/>
              <a:t>Koppehel</a:t>
            </a:r>
            <a:r>
              <a:rPr lang="en-US" sz="1100" dirty="0"/>
              <a:t>, </a:t>
            </a:r>
          </a:p>
        </p:txBody>
      </p:sp>
      <p:sp>
        <p:nvSpPr>
          <p:cNvPr id="11" name="Text Placeholder 4"/>
          <p:cNvSpPr>
            <a:spLocks noGrp="1"/>
          </p:cNvSpPr>
          <p:nvPr>
            <p:ph type="body" sz="quarter" idx="13"/>
          </p:nvPr>
        </p:nvSpPr>
        <p:spPr>
          <a:xfrm>
            <a:off x="6515100" y="3493770"/>
            <a:ext cx="2533649" cy="400050"/>
          </a:xfrm>
        </p:spPr>
        <p:txBody>
          <a:bodyPr>
            <a:noAutofit/>
          </a:bodyPr>
          <a:lstStyle/>
          <a:p>
            <a:r>
              <a:rPr lang="en-US" sz="1100" dirty="0" smtClean="0"/>
              <a:t>Image credit: </a:t>
            </a:r>
            <a:r>
              <a:rPr lang="en-US" sz="1100" dirty="0"/>
              <a:t>Sebastian </a:t>
            </a:r>
            <a:r>
              <a:rPr lang="en-US" sz="1100" dirty="0" err="1"/>
              <a:t>Koppehel</a:t>
            </a:r>
            <a:r>
              <a:rPr lang="en-US" sz="1100" dirty="0"/>
              <a:t>, </a:t>
            </a:r>
          </a:p>
        </p:txBody>
      </p:sp>
    </p:spTree>
    <p:extLst>
      <p:ext uri="{BB962C8B-B14F-4D97-AF65-F5344CB8AC3E}">
        <p14:creationId xmlns:p14="http://schemas.microsoft.com/office/powerpoint/2010/main" val="30078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8" r="58"/>
          <a:stretch>
            <a:fillRect/>
          </a:stretch>
        </p:blipFill>
        <p:spPr>
          <a:ln>
            <a:solidFill>
              <a:srgbClr val="000000"/>
            </a:solidFill>
          </a:ln>
        </p:spPr>
      </p:pic>
      <p:sp>
        <p:nvSpPr>
          <p:cNvPr id="2" name="Text Placeholder 1"/>
          <p:cNvSpPr>
            <a:spLocks noGrp="1"/>
          </p:cNvSpPr>
          <p:nvPr>
            <p:ph type="body" sz="quarter" idx="11"/>
          </p:nvPr>
        </p:nvSpPr>
        <p:spPr/>
        <p:txBody>
          <a:bodyPr/>
          <a:lstStyle/>
          <a:p>
            <a:r>
              <a:rPr lang="en-US" dirty="0" smtClean="0"/>
              <a:t>This study focused on the East African countries of Uganda and Rwanda. </a:t>
            </a:r>
          </a:p>
          <a:p>
            <a:endParaRPr lang="en-US" dirty="0" smtClean="0"/>
          </a:p>
          <a:p>
            <a:r>
              <a:rPr lang="en-US" dirty="0" smtClean="0"/>
              <a:t>Uganda has a total area of </a:t>
            </a:r>
            <a:r>
              <a:rPr lang="en-US" dirty="0"/>
              <a:t>236,040 </a:t>
            </a:r>
            <a:r>
              <a:rPr lang="en-US" dirty="0" smtClean="0"/>
              <a:t>km² with a tropical climate, while Rwanda has a </a:t>
            </a:r>
            <a:r>
              <a:rPr lang="en-US" dirty="0"/>
              <a:t>total area of 26,338 </a:t>
            </a:r>
            <a:r>
              <a:rPr lang="en-US" dirty="0" smtClean="0"/>
              <a:t>km² and a temperate climate.</a:t>
            </a:r>
            <a:endParaRPr lang="en-US" dirty="0"/>
          </a:p>
        </p:txBody>
      </p:sp>
      <p:sp>
        <p:nvSpPr>
          <p:cNvPr id="3" name="Text Placeholder 2"/>
          <p:cNvSpPr>
            <a:spLocks noGrp="1"/>
          </p:cNvSpPr>
          <p:nvPr>
            <p:ph type="body" sz="quarter" idx="10"/>
          </p:nvPr>
        </p:nvSpPr>
        <p:spPr/>
        <p:txBody>
          <a:bodyPr/>
          <a:lstStyle/>
          <a:p>
            <a:r>
              <a:rPr lang="en-US" dirty="0" smtClean="0"/>
              <a:t>Study Area</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10" y="1940660"/>
            <a:ext cx="1965516" cy="149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725" y="4466508"/>
            <a:ext cx="871999" cy="56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281" y="2605649"/>
            <a:ext cx="1367060" cy="66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709" y="5084616"/>
            <a:ext cx="1338889" cy="65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5510" y="6485948"/>
            <a:ext cx="4788240" cy="26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73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3"/>
            <a:ext cx="8051583" cy="779141"/>
          </a:xfrm>
        </p:spPr>
        <p:txBody>
          <a:bodyPr>
            <a:normAutofit/>
          </a:bodyPr>
          <a:lstStyle/>
          <a:p>
            <a:r>
              <a:rPr lang="en-US" dirty="0" smtClean="0"/>
              <a:t>Dr. Jeffrey </a:t>
            </a:r>
            <a:r>
              <a:rPr lang="en-US" dirty="0" err="1" smtClean="0"/>
              <a:t>Luvall</a:t>
            </a:r>
            <a:r>
              <a:rPr lang="en-US" dirty="0" smtClean="0"/>
              <a:t>, NASA at NSSTC</a:t>
            </a:r>
          </a:p>
          <a:p>
            <a:r>
              <a:rPr lang="en-US" dirty="0" smtClean="0"/>
              <a:t>Dr. Robert Griffin, University of Alabama in Huntsville</a:t>
            </a:r>
            <a:endParaRPr lang="en-US" dirty="0"/>
          </a:p>
        </p:txBody>
      </p:sp>
      <p:sp>
        <p:nvSpPr>
          <p:cNvPr id="3" name="Text Placeholder 2"/>
          <p:cNvSpPr>
            <a:spLocks noGrp="1"/>
          </p:cNvSpPr>
          <p:nvPr>
            <p:ph type="body" sz="quarter" idx="11"/>
          </p:nvPr>
        </p:nvSpPr>
        <p:spPr>
          <a:xfrm>
            <a:off x="571207" y="3011687"/>
            <a:ext cx="8051583" cy="1404886"/>
          </a:xfrm>
        </p:spPr>
        <p:txBody>
          <a:bodyPr>
            <a:noAutofit/>
          </a:bodyPr>
          <a:lstStyle/>
          <a:p>
            <a:r>
              <a:rPr lang="en-US" dirty="0" smtClean="0"/>
              <a:t>Eric Anderson, NASA SERVIR Coordination Office at MSFC</a:t>
            </a:r>
          </a:p>
          <a:p>
            <a:r>
              <a:rPr lang="en-US" dirty="0" smtClean="0"/>
              <a:t>Dr. Dalia </a:t>
            </a:r>
            <a:r>
              <a:rPr lang="en-US" dirty="0" err="1" smtClean="0"/>
              <a:t>Kirschbaum</a:t>
            </a:r>
            <a:r>
              <a:rPr lang="en-US" dirty="0" smtClean="0"/>
              <a:t>, SERVIR Applied Sciences Team at NASA GSFC</a:t>
            </a:r>
          </a:p>
          <a:p>
            <a:r>
              <a:rPr lang="en-US" dirty="0" smtClean="0"/>
              <a:t>Denis </a:t>
            </a:r>
            <a:r>
              <a:rPr lang="en-US" dirty="0" err="1" smtClean="0"/>
              <a:t>Macharia</a:t>
            </a:r>
            <a:r>
              <a:rPr lang="en-US" dirty="0" smtClean="0"/>
              <a:t>, Regional Centre for Mapping of Resources for Development</a:t>
            </a:r>
            <a:endParaRPr lang="en-US" dirty="0"/>
          </a:p>
        </p:txBody>
      </p:sp>
      <p:sp>
        <p:nvSpPr>
          <p:cNvPr id="4" name="Text Placeholder 3"/>
          <p:cNvSpPr>
            <a:spLocks noGrp="1"/>
          </p:cNvSpPr>
          <p:nvPr>
            <p:ph type="body" sz="quarter" idx="12"/>
          </p:nvPr>
        </p:nvSpPr>
        <p:spPr>
          <a:xfrm>
            <a:off x="571208" y="5457241"/>
            <a:ext cx="8051582" cy="800683"/>
          </a:xfrm>
        </p:spPr>
        <p:txBody>
          <a:bodyPr>
            <a:normAutofit/>
          </a:bodyPr>
          <a:lstStyle/>
          <a:p>
            <a:r>
              <a:rPr lang="en-US" dirty="0" smtClean="0"/>
              <a:t>Hannah Ballard, SERVIR Intern</a:t>
            </a:r>
          </a:p>
          <a:p>
            <a:r>
              <a:rPr lang="en-US" dirty="0" smtClean="0"/>
              <a:t>Angela ?, SERVIR Intern</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98363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Questions</a:t>
            </a:r>
            <a:endParaRPr lang="en-US" dirty="0"/>
          </a:p>
        </p:txBody>
      </p:sp>
      <p:pic>
        <p:nvPicPr>
          <p:cNvPr id="2050" name="Picture 2" descr="C:\Users\Pconner\Desktop\pics\1000px-Circle-questi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816" y="1713460"/>
            <a:ext cx="4114801"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p:cNvSpPr>
            <a:spLocks noGrp="1"/>
          </p:cNvSpPr>
          <p:nvPr>
            <p:ph type="body" sz="quarter" idx="13"/>
          </p:nvPr>
        </p:nvSpPr>
        <p:spPr>
          <a:xfrm>
            <a:off x="6492617" y="6488430"/>
            <a:ext cx="2295144" cy="274320"/>
          </a:xfrm>
        </p:spPr>
        <p:txBody>
          <a:bodyPr/>
          <a:lstStyle/>
          <a:p>
            <a:r>
              <a:rPr lang="en-US" dirty="0" smtClean="0"/>
              <a:t>Image </a:t>
            </a:r>
            <a:r>
              <a:rPr lang="en-US" dirty="0"/>
              <a:t>credit:Denelson83  </a:t>
            </a:r>
          </a:p>
        </p:txBody>
      </p:sp>
    </p:spTree>
    <p:extLst>
      <p:ext uri="{BB962C8B-B14F-4D97-AF65-F5344CB8AC3E}">
        <p14:creationId xmlns:p14="http://schemas.microsoft.com/office/powerpoint/2010/main" val="24260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994910"/>
            <a:ext cx="3950208" cy="704088"/>
          </a:xfrm>
        </p:spPr>
        <p:txBody>
          <a:bodyPr/>
          <a:lstStyle/>
          <a:p>
            <a:r>
              <a:rPr lang="en-US" dirty="0"/>
              <a:t>ArcMap “Euclidian distance” tool </a:t>
            </a:r>
          </a:p>
          <a:p>
            <a:endParaRPr lang="en-US" dirty="0"/>
          </a:p>
        </p:txBody>
      </p:sp>
      <p:sp>
        <p:nvSpPr>
          <p:cNvPr id="3" name="Text Placeholder 2"/>
          <p:cNvSpPr>
            <a:spLocks noGrp="1"/>
          </p:cNvSpPr>
          <p:nvPr>
            <p:ph type="body" sz="quarter" idx="14"/>
          </p:nvPr>
        </p:nvSpPr>
        <p:spPr>
          <a:xfrm>
            <a:off x="320040" y="667617"/>
            <a:ext cx="8503920" cy="923544"/>
          </a:xfrm>
        </p:spPr>
        <p:txBody>
          <a:bodyPr/>
          <a:lstStyle/>
          <a:p>
            <a:r>
              <a:rPr lang="en-US" dirty="0" smtClean="0"/>
              <a:t>Backup Slide: Methodology</a:t>
            </a:r>
            <a:endParaRPr lang="en-US" dirty="0"/>
          </a:p>
        </p:txBody>
      </p:sp>
      <p:sp>
        <p:nvSpPr>
          <p:cNvPr id="4" name="Text Placeholder 3"/>
          <p:cNvSpPr>
            <a:spLocks noGrp="1"/>
          </p:cNvSpPr>
          <p:nvPr>
            <p:ph type="body" sz="quarter" idx="15"/>
          </p:nvPr>
        </p:nvSpPr>
        <p:spPr>
          <a:xfrm>
            <a:off x="594360" y="2401062"/>
            <a:ext cx="3566160" cy="768096"/>
          </a:xfrm>
        </p:spPr>
        <p:txBody>
          <a:bodyPr/>
          <a:lstStyle/>
          <a:p>
            <a:r>
              <a:rPr lang="en-US" dirty="0" smtClean="0"/>
              <a:t>Elevation</a:t>
            </a:r>
            <a:endParaRPr lang="en-US" dirty="0"/>
          </a:p>
        </p:txBody>
      </p:sp>
      <p:sp>
        <p:nvSpPr>
          <p:cNvPr id="5" name="Text Placeholder 4"/>
          <p:cNvSpPr>
            <a:spLocks noGrp="1"/>
          </p:cNvSpPr>
          <p:nvPr>
            <p:ph type="body" sz="quarter" idx="16"/>
          </p:nvPr>
        </p:nvSpPr>
        <p:spPr>
          <a:xfrm>
            <a:off x="4572000" y="2388870"/>
            <a:ext cx="3950208" cy="704088"/>
          </a:xfrm>
        </p:spPr>
        <p:txBody>
          <a:bodyPr>
            <a:normAutofit fontScale="85000" lnSpcReduction="20000"/>
          </a:bodyPr>
          <a:lstStyle/>
          <a:p>
            <a:r>
              <a:rPr lang="en-US" dirty="0" smtClean="0"/>
              <a:t>Downloaded SRTM2 tiles covering study area and mosaicked together in ArcMap </a:t>
            </a:r>
            <a:endParaRPr lang="en-US" dirty="0"/>
          </a:p>
        </p:txBody>
      </p:sp>
      <p:sp>
        <p:nvSpPr>
          <p:cNvPr id="6" name="Text Placeholder 5"/>
          <p:cNvSpPr>
            <a:spLocks noGrp="1"/>
          </p:cNvSpPr>
          <p:nvPr>
            <p:ph type="body" sz="quarter" idx="17"/>
          </p:nvPr>
        </p:nvSpPr>
        <p:spPr>
          <a:xfrm>
            <a:off x="594360" y="5007102"/>
            <a:ext cx="3566160" cy="768096"/>
          </a:xfrm>
        </p:spPr>
        <p:txBody>
          <a:bodyPr>
            <a:normAutofit fontScale="70000" lnSpcReduction="20000"/>
          </a:bodyPr>
          <a:lstStyle/>
          <a:p>
            <a:r>
              <a:rPr lang="en-US" dirty="0" smtClean="0"/>
              <a:t>Distance to Stream</a:t>
            </a:r>
            <a:endParaRPr lang="en-US" dirty="0"/>
          </a:p>
        </p:txBody>
      </p:sp>
      <p:sp>
        <p:nvSpPr>
          <p:cNvPr id="7" name="Text Placeholder 6"/>
          <p:cNvSpPr>
            <a:spLocks noGrp="1"/>
          </p:cNvSpPr>
          <p:nvPr>
            <p:ph type="body" sz="quarter" idx="18"/>
          </p:nvPr>
        </p:nvSpPr>
        <p:spPr>
          <a:xfrm>
            <a:off x="594360" y="3704082"/>
            <a:ext cx="3566160" cy="768096"/>
          </a:xfrm>
        </p:spPr>
        <p:txBody>
          <a:bodyPr/>
          <a:lstStyle/>
          <a:p>
            <a:r>
              <a:rPr lang="en-US" dirty="0" smtClean="0"/>
              <a:t>Slope</a:t>
            </a:r>
            <a:endParaRPr lang="en-US" dirty="0"/>
          </a:p>
        </p:txBody>
      </p:sp>
      <p:sp>
        <p:nvSpPr>
          <p:cNvPr id="8" name="Text Placeholder 7"/>
          <p:cNvSpPr>
            <a:spLocks noGrp="1"/>
          </p:cNvSpPr>
          <p:nvPr>
            <p:ph type="body" sz="quarter" idx="19"/>
          </p:nvPr>
        </p:nvSpPr>
        <p:spPr>
          <a:xfrm>
            <a:off x="4572000" y="3691890"/>
            <a:ext cx="3950208" cy="704088"/>
          </a:xfrm>
        </p:spPr>
        <p:txBody>
          <a:bodyPr/>
          <a:lstStyle/>
          <a:p>
            <a:r>
              <a:rPr lang="en-US" dirty="0" smtClean="0"/>
              <a:t>Created in ArcMap using Slope tool</a:t>
            </a:r>
            <a:endParaRPr lang="en-US" dirty="0"/>
          </a:p>
        </p:txBody>
      </p:sp>
    </p:spTree>
    <p:extLst>
      <p:ext uri="{BB962C8B-B14F-4D97-AF65-F5344CB8AC3E}">
        <p14:creationId xmlns:p14="http://schemas.microsoft.com/office/powerpoint/2010/main" val="4017788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994910"/>
            <a:ext cx="3950208" cy="704088"/>
          </a:xfrm>
        </p:spPr>
        <p:txBody>
          <a:bodyPr/>
          <a:lstStyle/>
          <a:p>
            <a:endParaRPr lang="en-US"/>
          </a:p>
        </p:txBody>
      </p:sp>
      <p:sp>
        <p:nvSpPr>
          <p:cNvPr id="3" name="Text Placeholder 2"/>
          <p:cNvSpPr>
            <a:spLocks noGrp="1"/>
          </p:cNvSpPr>
          <p:nvPr>
            <p:ph type="body" sz="quarter" idx="14"/>
          </p:nvPr>
        </p:nvSpPr>
        <p:spPr>
          <a:xfrm>
            <a:off x="320040" y="672465"/>
            <a:ext cx="8503920" cy="923544"/>
          </a:xfrm>
        </p:spPr>
        <p:txBody>
          <a:bodyPr/>
          <a:lstStyle/>
          <a:p>
            <a:r>
              <a:rPr lang="en-US" dirty="0" smtClean="0"/>
              <a:t>Backup Slide: Methodology</a:t>
            </a:r>
            <a:endParaRPr lang="en-US" dirty="0"/>
          </a:p>
        </p:txBody>
      </p:sp>
      <p:sp>
        <p:nvSpPr>
          <p:cNvPr id="4" name="Text Placeholder 3"/>
          <p:cNvSpPr>
            <a:spLocks noGrp="1"/>
          </p:cNvSpPr>
          <p:nvPr>
            <p:ph type="body" sz="quarter" idx="15"/>
          </p:nvPr>
        </p:nvSpPr>
        <p:spPr>
          <a:xfrm>
            <a:off x="594360" y="2401062"/>
            <a:ext cx="3566160" cy="768096"/>
          </a:xfrm>
        </p:spPr>
        <p:txBody>
          <a:bodyPr/>
          <a:lstStyle/>
          <a:p>
            <a:r>
              <a:rPr lang="en-US" dirty="0" smtClean="0"/>
              <a:t>Aspect</a:t>
            </a:r>
            <a:endParaRPr lang="en-US" dirty="0"/>
          </a:p>
        </p:txBody>
      </p:sp>
      <p:sp>
        <p:nvSpPr>
          <p:cNvPr id="5" name="Text Placeholder 4"/>
          <p:cNvSpPr>
            <a:spLocks noGrp="1"/>
          </p:cNvSpPr>
          <p:nvPr>
            <p:ph type="body" sz="quarter" idx="16"/>
          </p:nvPr>
        </p:nvSpPr>
        <p:spPr>
          <a:xfrm>
            <a:off x="4572000" y="2388870"/>
            <a:ext cx="3950208" cy="704088"/>
          </a:xfrm>
        </p:spPr>
        <p:txBody>
          <a:bodyPr/>
          <a:lstStyle/>
          <a:p>
            <a:r>
              <a:rPr lang="en-US" dirty="0" smtClean="0"/>
              <a:t>Created in ArcMap using Aspect tool </a:t>
            </a:r>
            <a:endParaRPr lang="en-US" dirty="0"/>
          </a:p>
        </p:txBody>
      </p:sp>
      <p:sp>
        <p:nvSpPr>
          <p:cNvPr id="6" name="Text Placeholder 5"/>
          <p:cNvSpPr>
            <a:spLocks noGrp="1"/>
          </p:cNvSpPr>
          <p:nvPr>
            <p:ph type="body" sz="quarter" idx="17"/>
          </p:nvPr>
        </p:nvSpPr>
        <p:spPr>
          <a:xfrm>
            <a:off x="594360" y="5007102"/>
            <a:ext cx="3566160" cy="768096"/>
          </a:xfrm>
        </p:spPr>
        <p:txBody>
          <a:bodyPr>
            <a:normAutofit fontScale="70000" lnSpcReduction="20000"/>
          </a:bodyPr>
          <a:lstStyle/>
          <a:p>
            <a:r>
              <a:rPr lang="en-US" dirty="0" smtClean="0"/>
              <a:t>Topographic Wetness Index</a:t>
            </a:r>
            <a:endParaRPr lang="en-US" dirty="0"/>
          </a:p>
        </p:txBody>
      </p:sp>
      <p:sp>
        <p:nvSpPr>
          <p:cNvPr id="7" name="Text Placeholder 6"/>
          <p:cNvSpPr>
            <a:spLocks noGrp="1"/>
          </p:cNvSpPr>
          <p:nvPr>
            <p:ph type="body" sz="quarter" idx="18"/>
          </p:nvPr>
        </p:nvSpPr>
        <p:spPr>
          <a:xfrm>
            <a:off x="594360" y="3704082"/>
            <a:ext cx="3566160" cy="768096"/>
          </a:xfrm>
        </p:spPr>
        <p:txBody>
          <a:bodyPr>
            <a:normAutofit fontScale="85000" lnSpcReduction="10000"/>
          </a:bodyPr>
          <a:lstStyle/>
          <a:p>
            <a:r>
              <a:rPr lang="en-US" dirty="0" smtClean="0"/>
              <a:t>Plan Curvature</a:t>
            </a:r>
            <a:endParaRPr lang="en-US" dirty="0"/>
          </a:p>
        </p:txBody>
      </p:sp>
      <p:sp>
        <p:nvSpPr>
          <p:cNvPr id="8" name="Text Placeholder 7"/>
          <p:cNvSpPr>
            <a:spLocks noGrp="1"/>
          </p:cNvSpPr>
          <p:nvPr>
            <p:ph type="body" sz="quarter" idx="19"/>
          </p:nvPr>
        </p:nvSpPr>
        <p:spPr>
          <a:xfrm>
            <a:off x="4572000" y="3691890"/>
            <a:ext cx="3950208" cy="704088"/>
          </a:xfrm>
        </p:spPr>
        <p:txBody>
          <a:bodyPr/>
          <a:lstStyle/>
          <a:p>
            <a:r>
              <a:rPr lang="en-US" dirty="0" smtClean="0"/>
              <a:t>Created in ArcMap using SRTM DEMs and Curvature tool</a:t>
            </a:r>
            <a:endParaRPr lang="en-US" dirty="0"/>
          </a:p>
        </p:txBody>
      </p:sp>
      <p:sp>
        <p:nvSpPr>
          <p:cNvPr id="10" name="Text Placeholder 5"/>
          <p:cNvSpPr txBox="1">
            <a:spLocks/>
          </p:cNvSpPr>
          <p:nvPr/>
        </p:nvSpPr>
        <p:spPr>
          <a:xfrm>
            <a:off x="1682114" y="1596441"/>
            <a:ext cx="5768513" cy="768096"/>
          </a:xfrm>
          <a:prstGeom prst="rect">
            <a:avLst/>
          </a:prstGeom>
        </p:spPr>
        <p:txBody>
          <a:bodyPr vert="horz" lIns="91440" tIns="45720" rIns="91440" bIns="45720" rtlCol="0">
            <a:normAutofit fontScale="70000" lnSpcReduction="20000"/>
          </a:bodyPr>
          <a:lstStyle>
            <a:lvl1pPr marL="0" indent="0" algn="r" defTabSz="914400" rtl="0" eaLnBrk="1" latinLnBrk="0" hangingPunct="1">
              <a:lnSpc>
                <a:spcPct val="90000"/>
              </a:lnSpc>
              <a:spcBef>
                <a:spcPts val="1000"/>
              </a:spcBef>
              <a:buFont typeface="Arial" panose="020B0604020202020204" pitchFamily="34" charset="0"/>
              <a:buNone/>
              <a:defRPr sz="44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Landslide Susceptibility Map</a:t>
            </a:r>
            <a:endParaRPr lang="en-US" dirty="0"/>
          </a:p>
        </p:txBody>
      </p:sp>
    </p:spTree>
    <p:extLst>
      <p:ext uri="{BB962C8B-B14F-4D97-AF65-F5344CB8AC3E}">
        <p14:creationId xmlns:p14="http://schemas.microsoft.com/office/powerpoint/2010/main" val="165734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994910"/>
            <a:ext cx="3950208" cy="704088"/>
          </a:xfrm>
        </p:spPr>
        <p:txBody>
          <a:bodyPr/>
          <a:lstStyle/>
          <a:p>
            <a:endParaRPr lang="en-US"/>
          </a:p>
        </p:txBody>
      </p:sp>
      <p:sp>
        <p:nvSpPr>
          <p:cNvPr id="3" name="Text Placeholder 2"/>
          <p:cNvSpPr>
            <a:spLocks noGrp="1"/>
          </p:cNvSpPr>
          <p:nvPr>
            <p:ph type="body" sz="quarter" idx="14"/>
          </p:nvPr>
        </p:nvSpPr>
        <p:spPr>
          <a:xfrm>
            <a:off x="320040" y="672465"/>
            <a:ext cx="8503920" cy="923544"/>
          </a:xfrm>
        </p:spPr>
        <p:txBody>
          <a:bodyPr/>
          <a:lstStyle/>
          <a:p>
            <a:r>
              <a:rPr lang="en-US" dirty="0" smtClean="0"/>
              <a:t>Backup Slide: Methodology</a:t>
            </a:r>
            <a:endParaRPr lang="en-US" dirty="0"/>
          </a:p>
        </p:txBody>
      </p:sp>
      <p:sp>
        <p:nvSpPr>
          <p:cNvPr id="4" name="Text Placeholder 3"/>
          <p:cNvSpPr>
            <a:spLocks noGrp="1"/>
          </p:cNvSpPr>
          <p:nvPr>
            <p:ph type="body" sz="quarter" idx="15"/>
          </p:nvPr>
        </p:nvSpPr>
        <p:spPr>
          <a:xfrm>
            <a:off x="594360" y="2401062"/>
            <a:ext cx="3566160" cy="768096"/>
          </a:xfrm>
        </p:spPr>
        <p:txBody>
          <a:bodyPr>
            <a:normAutofit fontScale="70000" lnSpcReduction="20000"/>
          </a:bodyPr>
          <a:lstStyle/>
          <a:p>
            <a:r>
              <a:rPr lang="en-US" dirty="0" smtClean="0"/>
              <a:t>Distance to Roads</a:t>
            </a:r>
            <a:endParaRPr lang="en-US" dirty="0"/>
          </a:p>
        </p:txBody>
      </p:sp>
      <p:sp>
        <p:nvSpPr>
          <p:cNvPr id="5" name="Text Placeholder 4"/>
          <p:cNvSpPr>
            <a:spLocks noGrp="1"/>
          </p:cNvSpPr>
          <p:nvPr>
            <p:ph type="body" sz="quarter" idx="16"/>
          </p:nvPr>
        </p:nvSpPr>
        <p:spPr>
          <a:xfrm>
            <a:off x="4572000" y="2388870"/>
            <a:ext cx="3950208" cy="704088"/>
          </a:xfrm>
        </p:spPr>
        <p:txBody>
          <a:bodyPr>
            <a:normAutofit fontScale="92500" lnSpcReduction="20000"/>
          </a:bodyPr>
          <a:lstStyle/>
          <a:p>
            <a:r>
              <a:rPr lang="en-US" dirty="0" smtClean="0"/>
              <a:t>Created in ArcMap using roads and boundaries shapefiles with Euclidean Distance tool</a:t>
            </a:r>
            <a:endParaRPr lang="en-US" dirty="0"/>
          </a:p>
        </p:txBody>
      </p:sp>
      <p:sp>
        <p:nvSpPr>
          <p:cNvPr id="6" name="Text Placeholder 5"/>
          <p:cNvSpPr>
            <a:spLocks noGrp="1"/>
          </p:cNvSpPr>
          <p:nvPr>
            <p:ph type="body" sz="quarter" idx="17"/>
          </p:nvPr>
        </p:nvSpPr>
        <p:spPr>
          <a:xfrm>
            <a:off x="594360" y="5007102"/>
            <a:ext cx="3566160" cy="768096"/>
          </a:xfrm>
        </p:spPr>
        <p:txBody>
          <a:bodyPr>
            <a:normAutofit fontScale="92500"/>
          </a:bodyPr>
          <a:lstStyle/>
          <a:p>
            <a:r>
              <a:rPr lang="en-US" dirty="0" smtClean="0"/>
              <a:t>Road Density</a:t>
            </a:r>
            <a:endParaRPr lang="en-US" dirty="0"/>
          </a:p>
        </p:txBody>
      </p:sp>
      <p:sp>
        <p:nvSpPr>
          <p:cNvPr id="7" name="Text Placeholder 6"/>
          <p:cNvSpPr>
            <a:spLocks noGrp="1"/>
          </p:cNvSpPr>
          <p:nvPr>
            <p:ph type="body" sz="quarter" idx="18"/>
          </p:nvPr>
        </p:nvSpPr>
        <p:spPr>
          <a:xfrm>
            <a:off x="594360" y="3704082"/>
            <a:ext cx="3566160" cy="768096"/>
          </a:xfrm>
        </p:spPr>
        <p:txBody>
          <a:bodyPr>
            <a:normAutofit fontScale="85000" lnSpcReduction="10000"/>
          </a:bodyPr>
          <a:lstStyle/>
          <a:p>
            <a:r>
              <a:rPr lang="en-US" dirty="0" smtClean="0"/>
              <a:t>Soil Area Ratio</a:t>
            </a:r>
            <a:endParaRPr lang="en-US" dirty="0"/>
          </a:p>
        </p:txBody>
      </p:sp>
      <p:sp>
        <p:nvSpPr>
          <p:cNvPr id="8" name="Text Placeholder 7"/>
          <p:cNvSpPr>
            <a:spLocks noGrp="1"/>
          </p:cNvSpPr>
          <p:nvPr>
            <p:ph type="body" sz="quarter" idx="19"/>
          </p:nvPr>
        </p:nvSpPr>
        <p:spPr>
          <a:xfrm>
            <a:off x="4572000" y="3691890"/>
            <a:ext cx="3950208" cy="704088"/>
          </a:xfrm>
        </p:spPr>
        <p:txBody>
          <a:bodyPr/>
          <a:lstStyle/>
          <a:p>
            <a:endParaRPr lang="en-US"/>
          </a:p>
        </p:txBody>
      </p:sp>
      <p:sp>
        <p:nvSpPr>
          <p:cNvPr id="10" name="Text Placeholder 5"/>
          <p:cNvSpPr txBox="1">
            <a:spLocks/>
          </p:cNvSpPr>
          <p:nvPr/>
        </p:nvSpPr>
        <p:spPr>
          <a:xfrm>
            <a:off x="1691639" y="1644504"/>
            <a:ext cx="5768513" cy="768096"/>
          </a:xfrm>
          <a:prstGeom prst="rect">
            <a:avLst/>
          </a:prstGeom>
        </p:spPr>
        <p:txBody>
          <a:bodyPr vert="horz" lIns="91440" tIns="45720" rIns="91440" bIns="45720" rtlCol="0">
            <a:normAutofit fontScale="70000" lnSpcReduction="20000"/>
          </a:bodyPr>
          <a:lstStyle>
            <a:lvl1pPr marL="0" indent="0" algn="r" defTabSz="914400" rtl="0" eaLnBrk="1" latinLnBrk="0" hangingPunct="1">
              <a:lnSpc>
                <a:spcPct val="90000"/>
              </a:lnSpc>
              <a:spcBef>
                <a:spcPts val="1000"/>
              </a:spcBef>
              <a:buFont typeface="Arial" panose="020B0604020202020204" pitchFamily="34" charset="0"/>
              <a:buNone/>
              <a:defRPr sz="44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Landslide Susceptibility Map</a:t>
            </a:r>
            <a:endParaRPr lang="en-US" dirty="0"/>
          </a:p>
        </p:txBody>
      </p:sp>
    </p:spTree>
    <p:extLst>
      <p:ext uri="{BB962C8B-B14F-4D97-AF65-F5344CB8AC3E}">
        <p14:creationId xmlns:p14="http://schemas.microsoft.com/office/powerpoint/2010/main" val="161341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81525" y="4118610"/>
            <a:ext cx="3950208" cy="704088"/>
          </a:xfrm>
        </p:spPr>
        <p:txBody>
          <a:bodyPr/>
          <a:lstStyle/>
          <a:p>
            <a:endParaRPr lang="en-US" dirty="0"/>
          </a:p>
        </p:txBody>
      </p:sp>
      <p:sp>
        <p:nvSpPr>
          <p:cNvPr id="3" name="Text Placeholder 2"/>
          <p:cNvSpPr>
            <a:spLocks noGrp="1"/>
          </p:cNvSpPr>
          <p:nvPr>
            <p:ph type="body" sz="quarter" idx="14"/>
          </p:nvPr>
        </p:nvSpPr>
        <p:spPr>
          <a:xfrm>
            <a:off x="320040" y="672465"/>
            <a:ext cx="8503920" cy="923544"/>
          </a:xfrm>
        </p:spPr>
        <p:txBody>
          <a:bodyPr/>
          <a:lstStyle/>
          <a:p>
            <a:r>
              <a:rPr lang="en-US" dirty="0" smtClean="0"/>
              <a:t>Backup Slide: Methodology</a:t>
            </a:r>
            <a:endParaRPr lang="en-US" dirty="0"/>
          </a:p>
        </p:txBody>
      </p:sp>
      <p:sp>
        <p:nvSpPr>
          <p:cNvPr id="4" name="Text Placeholder 3"/>
          <p:cNvSpPr>
            <a:spLocks noGrp="1"/>
          </p:cNvSpPr>
          <p:nvPr>
            <p:ph type="body" sz="quarter" idx="15"/>
          </p:nvPr>
        </p:nvSpPr>
        <p:spPr>
          <a:xfrm>
            <a:off x="594360" y="2401062"/>
            <a:ext cx="3566160" cy="768096"/>
          </a:xfrm>
        </p:spPr>
        <p:txBody>
          <a:bodyPr>
            <a:normAutofit fontScale="92500"/>
          </a:bodyPr>
          <a:lstStyle/>
          <a:p>
            <a:r>
              <a:rPr lang="en-US" dirty="0" smtClean="0"/>
              <a:t>Stream Order</a:t>
            </a:r>
            <a:endParaRPr lang="en-US" dirty="0"/>
          </a:p>
        </p:txBody>
      </p:sp>
      <p:sp>
        <p:nvSpPr>
          <p:cNvPr id="5" name="Text Placeholder 4"/>
          <p:cNvSpPr>
            <a:spLocks noGrp="1"/>
          </p:cNvSpPr>
          <p:nvPr>
            <p:ph type="body" sz="quarter" idx="16"/>
          </p:nvPr>
        </p:nvSpPr>
        <p:spPr>
          <a:xfrm>
            <a:off x="4581525" y="2369820"/>
            <a:ext cx="3950208" cy="704088"/>
          </a:xfrm>
        </p:spPr>
        <p:txBody>
          <a:bodyPr/>
          <a:lstStyle/>
          <a:p>
            <a:r>
              <a:rPr lang="en-US" dirty="0"/>
              <a:t>ArcMap “stream order” tool</a:t>
            </a:r>
          </a:p>
          <a:p>
            <a:endParaRPr lang="en-US" dirty="0"/>
          </a:p>
          <a:p>
            <a:endParaRPr lang="en-US" dirty="0"/>
          </a:p>
        </p:txBody>
      </p:sp>
      <p:sp>
        <p:nvSpPr>
          <p:cNvPr id="6" name="Text Placeholder 5"/>
          <p:cNvSpPr>
            <a:spLocks noGrp="1"/>
          </p:cNvSpPr>
          <p:nvPr>
            <p:ph type="body" sz="quarter" idx="17"/>
          </p:nvPr>
        </p:nvSpPr>
        <p:spPr>
          <a:xfrm>
            <a:off x="594360" y="4149852"/>
            <a:ext cx="3566160" cy="768096"/>
          </a:xfrm>
        </p:spPr>
        <p:txBody>
          <a:bodyPr>
            <a:normAutofit fontScale="92500"/>
          </a:bodyPr>
          <a:lstStyle/>
          <a:p>
            <a:r>
              <a:rPr lang="en-US" dirty="0" smtClean="0"/>
              <a:t>Water Basins</a:t>
            </a:r>
            <a:endParaRPr lang="en-US" dirty="0"/>
          </a:p>
        </p:txBody>
      </p:sp>
      <p:sp>
        <p:nvSpPr>
          <p:cNvPr id="7" name="Text Placeholder 6"/>
          <p:cNvSpPr>
            <a:spLocks noGrp="1"/>
          </p:cNvSpPr>
          <p:nvPr>
            <p:ph type="body" sz="quarter" idx="18"/>
          </p:nvPr>
        </p:nvSpPr>
        <p:spPr>
          <a:xfrm>
            <a:off x="594360" y="3284982"/>
            <a:ext cx="3566160" cy="768096"/>
          </a:xfrm>
        </p:spPr>
        <p:txBody>
          <a:bodyPr>
            <a:normAutofit fontScale="85000" lnSpcReduction="10000"/>
          </a:bodyPr>
          <a:lstStyle/>
          <a:p>
            <a:r>
              <a:rPr lang="en-US" dirty="0" smtClean="0"/>
              <a:t>Stream Density</a:t>
            </a:r>
            <a:endParaRPr lang="en-US" dirty="0"/>
          </a:p>
        </p:txBody>
      </p:sp>
      <p:sp>
        <p:nvSpPr>
          <p:cNvPr id="8" name="Text Placeholder 7"/>
          <p:cNvSpPr>
            <a:spLocks noGrp="1"/>
          </p:cNvSpPr>
          <p:nvPr>
            <p:ph type="body" sz="quarter" idx="19"/>
          </p:nvPr>
        </p:nvSpPr>
        <p:spPr>
          <a:xfrm>
            <a:off x="4581525" y="3244215"/>
            <a:ext cx="3950208" cy="704088"/>
          </a:xfrm>
        </p:spPr>
        <p:txBody>
          <a:bodyPr/>
          <a:lstStyle/>
          <a:p>
            <a:r>
              <a:rPr lang="en-US" dirty="0"/>
              <a:t>ArcMap “focal statistics” tool</a:t>
            </a:r>
          </a:p>
          <a:p>
            <a:endParaRPr lang="en-US" dirty="0"/>
          </a:p>
        </p:txBody>
      </p:sp>
      <p:sp>
        <p:nvSpPr>
          <p:cNvPr id="12" name="Text Placeholder 4"/>
          <p:cNvSpPr txBox="1">
            <a:spLocks/>
          </p:cNvSpPr>
          <p:nvPr/>
        </p:nvSpPr>
        <p:spPr>
          <a:xfrm>
            <a:off x="4581525" y="4946904"/>
            <a:ext cx="3950208" cy="704088"/>
          </a:xfrm>
          <a:prstGeom prst="rect">
            <a:avLst/>
          </a:prstGeom>
          <a:no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Point elaboration</a:t>
            </a:r>
            <a:endParaRPr lang="en-US" dirty="0"/>
          </a:p>
        </p:txBody>
      </p:sp>
      <p:sp>
        <p:nvSpPr>
          <p:cNvPr id="13" name="Text Placeholder 5"/>
          <p:cNvSpPr txBox="1">
            <a:spLocks/>
          </p:cNvSpPr>
          <p:nvPr/>
        </p:nvSpPr>
        <p:spPr>
          <a:xfrm>
            <a:off x="575310" y="4946904"/>
            <a:ext cx="3566160" cy="768096"/>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44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Land Cover</a:t>
            </a:r>
            <a:endParaRPr lang="en-US" dirty="0"/>
          </a:p>
        </p:txBody>
      </p:sp>
      <p:sp>
        <p:nvSpPr>
          <p:cNvPr id="14" name="Text Placeholder 5"/>
          <p:cNvSpPr txBox="1">
            <a:spLocks/>
          </p:cNvSpPr>
          <p:nvPr/>
        </p:nvSpPr>
        <p:spPr>
          <a:xfrm>
            <a:off x="1682114" y="1596441"/>
            <a:ext cx="5768513" cy="768096"/>
          </a:xfrm>
          <a:prstGeom prst="rect">
            <a:avLst/>
          </a:prstGeom>
        </p:spPr>
        <p:txBody>
          <a:bodyPr vert="horz" lIns="91440" tIns="45720" rIns="91440" bIns="45720" rtlCol="0">
            <a:normAutofit fontScale="70000" lnSpcReduction="20000"/>
          </a:bodyPr>
          <a:lstStyle>
            <a:lvl1pPr marL="0" indent="0" algn="r" defTabSz="914400" rtl="0" eaLnBrk="1" latinLnBrk="0" hangingPunct="1">
              <a:lnSpc>
                <a:spcPct val="90000"/>
              </a:lnSpc>
              <a:spcBef>
                <a:spcPts val="1000"/>
              </a:spcBef>
              <a:buFont typeface="Arial" panose="020B0604020202020204" pitchFamily="34" charset="0"/>
              <a:buNone/>
              <a:defRPr sz="44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Landslide Susceptibility Map</a:t>
            </a:r>
            <a:endParaRPr lang="en-US" dirty="0"/>
          </a:p>
        </p:txBody>
      </p:sp>
    </p:spTree>
    <p:extLst>
      <p:ext uri="{BB962C8B-B14F-4D97-AF65-F5344CB8AC3E}">
        <p14:creationId xmlns:p14="http://schemas.microsoft.com/office/powerpoint/2010/main" val="251313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994910"/>
            <a:ext cx="3950208" cy="704088"/>
          </a:xfrm>
        </p:spPr>
        <p:txBody>
          <a:bodyPr/>
          <a:lstStyle/>
          <a:p>
            <a:endParaRPr lang="en-US"/>
          </a:p>
        </p:txBody>
      </p:sp>
      <p:sp>
        <p:nvSpPr>
          <p:cNvPr id="3" name="Text Placeholder 2"/>
          <p:cNvSpPr>
            <a:spLocks noGrp="1"/>
          </p:cNvSpPr>
          <p:nvPr>
            <p:ph type="body" sz="quarter" idx="14"/>
          </p:nvPr>
        </p:nvSpPr>
        <p:spPr>
          <a:xfrm>
            <a:off x="320040" y="672465"/>
            <a:ext cx="8503920" cy="923544"/>
          </a:xfrm>
        </p:spPr>
        <p:txBody>
          <a:bodyPr/>
          <a:lstStyle/>
          <a:p>
            <a:r>
              <a:rPr lang="en-US" dirty="0" smtClean="0"/>
              <a:t>Backup Slide: Methodology</a:t>
            </a:r>
            <a:endParaRPr lang="en-US" dirty="0"/>
          </a:p>
        </p:txBody>
      </p:sp>
      <p:sp>
        <p:nvSpPr>
          <p:cNvPr id="4" name="Text Placeholder 3"/>
          <p:cNvSpPr>
            <a:spLocks noGrp="1"/>
          </p:cNvSpPr>
          <p:nvPr>
            <p:ph type="body" sz="quarter" idx="15"/>
          </p:nvPr>
        </p:nvSpPr>
        <p:spPr>
          <a:xfrm>
            <a:off x="594360" y="2401062"/>
            <a:ext cx="3566160" cy="768096"/>
          </a:xfrm>
        </p:spPr>
        <p:txBody>
          <a:bodyPr>
            <a:normAutofit fontScale="92500"/>
          </a:bodyPr>
          <a:lstStyle/>
          <a:p>
            <a:r>
              <a:rPr lang="en-US" dirty="0" smtClean="0"/>
              <a:t>Slope Length</a:t>
            </a:r>
            <a:endParaRPr lang="en-US" dirty="0"/>
          </a:p>
        </p:txBody>
      </p:sp>
      <p:sp>
        <p:nvSpPr>
          <p:cNvPr id="5" name="Text Placeholder 4"/>
          <p:cNvSpPr>
            <a:spLocks noGrp="1"/>
          </p:cNvSpPr>
          <p:nvPr>
            <p:ph type="body" sz="quarter" idx="16"/>
          </p:nvPr>
        </p:nvSpPr>
        <p:spPr>
          <a:xfrm>
            <a:off x="4572000" y="2388870"/>
            <a:ext cx="3950208" cy="704088"/>
          </a:xfrm>
        </p:spPr>
        <p:txBody>
          <a:bodyPr>
            <a:normAutofit fontScale="25000" lnSpcReduction="20000"/>
          </a:bodyPr>
          <a:lstStyle/>
          <a:p>
            <a:pPr lvl="0"/>
            <a:r>
              <a:rPr lang="en-US" sz="8000" dirty="0">
                <a:solidFill>
                  <a:srgbClr val="767171">
                    <a:lumMod val="75000"/>
                  </a:srgbClr>
                </a:solidFill>
              </a:rPr>
              <a:t>Power(“flow accumulation raster”*[cell resolution in meters]/22.1,0.4)*Power(Sin(“slope raster in degrees”*0.01745))/0.09, 1.4)*1.4</a:t>
            </a:r>
          </a:p>
          <a:p>
            <a:endParaRPr lang="en-US" dirty="0"/>
          </a:p>
        </p:txBody>
      </p:sp>
      <p:sp>
        <p:nvSpPr>
          <p:cNvPr id="6" name="Text Placeholder 5"/>
          <p:cNvSpPr>
            <a:spLocks noGrp="1"/>
          </p:cNvSpPr>
          <p:nvPr>
            <p:ph type="body" sz="quarter" idx="17"/>
          </p:nvPr>
        </p:nvSpPr>
        <p:spPr>
          <a:xfrm>
            <a:off x="594360" y="5007102"/>
            <a:ext cx="3566160" cy="768096"/>
          </a:xfrm>
        </p:spPr>
        <p:txBody>
          <a:bodyPr>
            <a:normAutofit/>
          </a:bodyPr>
          <a:lstStyle/>
          <a:p>
            <a:r>
              <a:rPr lang="en-US" dirty="0" smtClean="0"/>
              <a:t>Precipitation</a:t>
            </a:r>
            <a:endParaRPr lang="en-US" dirty="0"/>
          </a:p>
        </p:txBody>
      </p:sp>
      <p:sp>
        <p:nvSpPr>
          <p:cNvPr id="7" name="Text Placeholder 6"/>
          <p:cNvSpPr>
            <a:spLocks noGrp="1"/>
          </p:cNvSpPr>
          <p:nvPr>
            <p:ph type="body" sz="quarter" idx="18"/>
          </p:nvPr>
        </p:nvSpPr>
        <p:spPr>
          <a:xfrm>
            <a:off x="594360" y="3704082"/>
            <a:ext cx="3566160" cy="768096"/>
          </a:xfrm>
        </p:spPr>
        <p:txBody>
          <a:bodyPr>
            <a:normAutofit fontScale="70000" lnSpcReduction="20000"/>
          </a:bodyPr>
          <a:lstStyle/>
          <a:p>
            <a:r>
              <a:rPr lang="en-US" dirty="0" smtClean="0"/>
              <a:t>Profile Curvature</a:t>
            </a:r>
            <a:endParaRPr lang="en-US" dirty="0"/>
          </a:p>
        </p:txBody>
      </p:sp>
      <p:sp>
        <p:nvSpPr>
          <p:cNvPr id="8" name="Text Placeholder 7"/>
          <p:cNvSpPr>
            <a:spLocks noGrp="1"/>
          </p:cNvSpPr>
          <p:nvPr>
            <p:ph type="body" sz="quarter" idx="19"/>
          </p:nvPr>
        </p:nvSpPr>
        <p:spPr>
          <a:xfrm>
            <a:off x="4572000" y="3691890"/>
            <a:ext cx="3950208" cy="704088"/>
          </a:xfrm>
        </p:spPr>
        <p:txBody>
          <a:bodyPr/>
          <a:lstStyle/>
          <a:p>
            <a:r>
              <a:rPr lang="en-US" dirty="0" smtClean="0"/>
              <a:t>Created in ArcMap using SRTM DEMs and Curvature tool </a:t>
            </a:r>
            <a:endParaRPr lang="en-US" dirty="0"/>
          </a:p>
        </p:txBody>
      </p:sp>
      <p:sp>
        <p:nvSpPr>
          <p:cNvPr id="10" name="Text Placeholder 5"/>
          <p:cNvSpPr txBox="1">
            <a:spLocks/>
          </p:cNvSpPr>
          <p:nvPr/>
        </p:nvSpPr>
        <p:spPr>
          <a:xfrm>
            <a:off x="1682114" y="1596441"/>
            <a:ext cx="5768513" cy="768096"/>
          </a:xfrm>
          <a:prstGeom prst="rect">
            <a:avLst/>
          </a:prstGeom>
        </p:spPr>
        <p:txBody>
          <a:bodyPr vert="horz" lIns="91440" tIns="45720" rIns="91440" bIns="45720" rtlCol="0">
            <a:normAutofit fontScale="70000" lnSpcReduction="20000"/>
          </a:bodyPr>
          <a:lstStyle>
            <a:lvl1pPr marL="0" indent="0" algn="r" defTabSz="914400" rtl="0" eaLnBrk="1" latinLnBrk="0" hangingPunct="1">
              <a:lnSpc>
                <a:spcPct val="90000"/>
              </a:lnSpc>
              <a:spcBef>
                <a:spcPts val="1000"/>
              </a:spcBef>
              <a:buFont typeface="Arial" panose="020B0604020202020204" pitchFamily="34" charset="0"/>
              <a:buNone/>
              <a:defRPr sz="44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Landslide Susceptibility Map</a:t>
            </a:r>
            <a:endParaRPr lang="en-US" dirty="0"/>
          </a:p>
        </p:txBody>
      </p:sp>
    </p:spTree>
    <p:extLst>
      <p:ext uri="{BB962C8B-B14F-4D97-AF65-F5344CB8AC3E}">
        <p14:creationId xmlns:p14="http://schemas.microsoft.com/office/powerpoint/2010/main" val="177409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study period ranged from January 2010 to the present.</a:t>
            </a:r>
          </a:p>
          <a:p>
            <a:endParaRPr lang="en-US" dirty="0"/>
          </a:p>
          <a:p>
            <a:r>
              <a:rPr lang="en-US" dirty="0" smtClean="0"/>
              <a:t>The rainy seasons of each year (Feb-June, Sept-Dec) were of particular interest.</a:t>
            </a:r>
            <a:endParaRPr lang="en-US" dirty="0"/>
          </a:p>
        </p:txBody>
      </p:sp>
      <p:sp>
        <p:nvSpPr>
          <p:cNvPr id="3" name="Text Placeholder 2"/>
          <p:cNvSpPr>
            <a:spLocks noGrp="1"/>
          </p:cNvSpPr>
          <p:nvPr>
            <p:ph type="body" sz="quarter" idx="10"/>
          </p:nvPr>
        </p:nvSpPr>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4681727" y="6010102"/>
            <a:ext cx="2766477" cy="374073"/>
          </a:xfrm>
        </p:spPr>
        <p:txBody>
          <a:bodyPr>
            <a:noAutofit/>
          </a:bodyPr>
          <a:lstStyle/>
          <a:p>
            <a:pPr algn="ctr"/>
            <a:r>
              <a:rPr lang="en-US" dirty="0" smtClean="0"/>
              <a:t>Image credit: Guillaume Lederrey</a:t>
            </a:r>
            <a:endParaRPr lang="en-US" dirty="0"/>
          </a:p>
        </p:txBody>
      </p:sp>
      <p:pic>
        <p:nvPicPr>
          <p:cNvPr id="2050" name="Picture 2" descr="https://upload.wikimedia.org/wikipedia/commons/f/ff/Lake_Kivu_shore_at_Gisenyi.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5556" r="5556"/>
          <a:stretch>
            <a:fillRect/>
          </a:stretch>
        </p:blipFill>
        <p:spPr bwMode="auto">
          <a:xfrm>
            <a:off x="0" y="0"/>
            <a:ext cx="4572000" cy="6858000"/>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68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b="1" dirty="0" smtClean="0"/>
              <a:t>Supply</a:t>
            </a:r>
            <a:r>
              <a:rPr lang="en-US" dirty="0" smtClean="0"/>
              <a:t> updates to SERVIR’s Global Landslide Catalog (GLC)</a:t>
            </a:r>
          </a:p>
          <a:p>
            <a:r>
              <a:rPr lang="en-US" b="1" dirty="0" smtClean="0"/>
              <a:t>Create</a:t>
            </a:r>
            <a:r>
              <a:rPr lang="en-US" dirty="0" smtClean="0"/>
              <a:t> a Landslide Susceptibility Map for the study area</a:t>
            </a:r>
          </a:p>
          <a:p>
            <a:r>
              <a:rPr lang="en-US" b="1" dirty="0" smtClean="0"/>
              <a:t>Assess</a:t>
            </a:r>
            <a:r>
              <a:rPr lang="en-US" dirty="0" smtClean="0"/>
              <a:t> satellite rainfall performance in identifying landslide          conditions   </a:t>
            </a:r>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p:txBody>
          <a:bodyPr/>
          <a:lstStyle/>
          <a:p>
            <a:r>
              <a:rPr lang="en-US" dirty="0" smtClean="0"/>
              <a:t>Source: Wiki Commons</a:t>
            </a:r>
            <a:endParaRPr lang="en-US" dirty="0"/>
          </a:p>
        </p:txBody>
      </p:sp>
      <p:pic>
        <p:nvPicPr>
          <p:cNvPr id="1026" name="Picture 2"/>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25000" b="25000"/>
          <a:stretch>
            <a:fillRect/>
          </a:stretch>
        </p:blipFill>
        <p:spPr bwMode="auto">
          <a:prstGeom prst="rect">
            <a:avLst/>
          </a:prstGeom>
          <a:noFill/>
          <a:ln w="12700">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5283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56" r="5556"/>
          <a:stretch>
            <a:fillRect/>
          </a:stretch>
        </p:blipFill>
        <p:spPr>
          <a:ln>
            <a:solidFill>
              <a:schemeClr val="accent1"/>
            </a:solidFill>
          </a:ln>
        </p:spPr>
      </p:pic>
      <p:sp>
        <p:nvSpPr>
          <p:cNvPr id="2" name="Text Placeholder 1"/>
          <p:cNvSpPr>
            <a:spLocks noGrp="1"/>
          </p:cNvSpPr>
          <p:nvPr>
            <p:ph type="body" sz="quarter" idx="11"/>
          </p:nvPr>
        </p:nvSpPr>
        <p:spPr/>
        <p:txBody>
          <a:bodyPr/>
          <a:lstStyle/>
          <a:p>
            <a:r>
              <a:rPr lang="en-US" dirty="0" smtClean="0"/>
              <a:t>Landslides threaten life and infrastructure in Uganda and Rwanda. </a:t>
            </a:r>
          </a:p>
          <a:p>
            <a:endParaRPr lang="en-US" dirty="0" smtClean="0"/>
          </a:p>
          <a:p>
            <a:r>
              <a:rPr lang="en-US" dirty="0" smtClean="0"/>
              <a:t>A better way of predicting landslide susceptibility is needed since many local people are unable or unwilling to relocate for economic and cultural reasons.  </a:t>
            </a:r>
            <a:endParaRPr lang="en-US" dirty="0"/>
          </a:p>
        </p:txBody>
      </p:sp>
      <p:sp>
        <p:nvSpPr>
          <p:cNvPr id="3" name="Text Placeholder 2"/>
          <p:cNvSpPr>
            <a:spLocks noGrp="1"/>
          </p:cNvSpPr>
          <p:nvPr>
            <p:ph type="body" sz="quarter" idx="10"/>
          </p:nvPr>
        </p:nvSpPr>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4571999" y="6600306"/>
            <a:ext cx="4572001" cy="332508"/>
          </a:xfrm>
        </p:spPr>
        <p:txBody>
          <a:bodyPr>
            <a:normAutofit/>
          </a:bodyPr>
          <a:lstStyle/>
          <a:p>
            <a:r>
              <a:rPr lang="en-US" dirty="0" smtClean="0">
                <a:solidFill>
                  <a:schemeClr val="bg1"/>
                </a:solidFill>
              </a:rPr>
              <a:t>Photograph: Public </a:t>
            </a:r>
            <a:r>
              <a:rPr lang="en-US" dirty="0">
                <a:solidFill>
                  <a:schemeClr val="bg1"/>
                </a:solidFill>
              </a:rPr>
              <a:t>D</a:t>
            </a:r>
            <a:r>
              <a:rPr lang="en-US" dirty="0" smtClean="0">
                <a:solidFill>
                  <a:schemeClr val="bg1"/>
                </a:solidFill>
              </a:rPr>
              <a:t>omain,</a:t>
            </a:r>
            <a:r>
              <a:rPr lang="en-US" b="1" dirty="0" smtClean="0"/>
              <a:t> </a:t>
            </a:r>
            <a:r>
              <a:rPr lang="en-US" dirty="0" smtClean="0">
                <a:solidFill>
                  <a:schemeClr val="bg1"/>
                </a:solidFill>
              </a:rPr>
              <a:t>Wiki Commons.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5598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95102" y="764771"/>
            <a:ext cx="8503920" cy="923544"/>
          </a:xfrm>
        </p:spPr>
        <p:txBody>
          <a:bodyPr/>
          <a:lstStyle/>
          <a:p>
            <a:r>
              <a:rPr lang="en-US" dirty="0" smtClean="0"/>
              <a:t>NASA Satellites/Sensors Used</a:t>
            </a:r>
            <a:endParaRPr lang="en-US" dirty="0"/>
          </a:p>
        </p:txBody>
      </p:sp>
      <p:sp>
        <p:nvSpPr>
          <p:cNvPr id="14" name="TextBox 13"/>
          <p:cNvSpPr txBox="1"/>
          <p:nvPr/>
        </p:nvSpPr>
        <p:spPr>
          <a:xfrm>
            <a:off x="171450" y="1904998"/>
            <a:ext cx="2562225" cy="584775"/>
          </a:xfrm>
          <a:prstGeom prst="rect">
            <a:avLst/>
          </a:prstGeom>
          <a:noFill/>
        </p:spPr>
        <p:txBody>
          <a:bodyPr wrap="square" rtlCol="0">
            <a:spAutoFit/>
          </a:bodyPr>
          <a:lstStyle/>
          <a:p>
            <a:r>
              <a:rPr lang="en-US" sz="3200" dirty="0" smtClean="0"/>
              <a:t>Imaging</a:t>
            </a:r>
            <a:endParaRPr lang="en-US" sz="3200" dirty="0"/>
          </a:p>
        </p:txBody>
      </p:sp>
      <p:pic>
        <p:nvPicPr>
          <p:cNvPr id="2" name="Picture 1"/>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321816" y="2643790"/>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183955" y="2635035"/>
            <a:ext cx="1730820" cy="369332"/>
          </a:xfrm>
          <a:prstGeom prst="rect">
            <a:avLst/>
          </a:prstGeom>
          <a:noFill/>
        </p:spPr>
        <p:txBody>
          <a:bodyPr wrap="square" rtlCol="0">
            <a:spAutoFit/>
          </a:bodyPr>
          <a:lstStyle/>
          <a:p>
            <a:r>
              <a:rPr lang="en-US" dirty="0" smtClean="0"/>
              <a:t>Landsat 8 OLI</a:t>
            </a:r>
            <a:endParaRPr lang="en-US" dirty="0"/>
          </a:p>
        </p:txBody>
      </p:sp>
      <p:pic>
        <p:nvPicPr>
          <p:cNvPr id="5" name="Picture 4"/>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05495" y="4556641"/>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183955" y="4572000"/>
            <a:ext cx="2026094" cy="369332"/>
          </a:xfrm>
          <a:prstGeom prst="rect">
            <a:avLst/>
          </a:prstGeom>
          <a:noFill/>
        </p:spPr>
        <p:txBody>
          <a:bodyPr wrap="square" rtlCol="0">
            <a:spAutoFit/>
          </a:bodyPr>
          <a:lstStyle/>
          <a:p>
            <a:r>
              <a:rPr lang="en-US" dirty="0" smtClean="0"/>
              <a:t>SRTM2</a:t>
            </a:r>
            <a:r>
              <a:rPr lang="en-US" dirty="0"/>
              <a:t> </a:t>
            </a:r>
            <a:r>
              <a:rPr lang="en-US" dirty="0" smtClean="0"/>
              <a:t>C-band</a:t>
            </a:r>
            <a:endParaRPr lang="en-US" dirty="0"/>
          </a:p>
        </p:txBody>
      </p:sp>
      <p:pic>
        <p:nvPicPr>
          <p:cNvPr id="9" name="Picture 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910388" y="4585216"/>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910388" y="2643790"/>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743451" y="1904999"/>
            <a:ext cx="4333874" cy="584775"/>
          </a:xfrm>
          <a:prstGeom prst="rect">
            <a:avLst/>
          </a:prstGeom>
          <a:noFill/>
        </p:spPr>
        <p:txBody>
          <a:bodyPr wrap="square" rtlCol="0">
            <a:spAutoFit/>
          </a:bodyPr>
          <a:lstStyle/>
          <a:p>
            <a:r>
              <a:rPr lang="en-US" sz="3200" dirty="0" smtClean="0"/>
              <a:t>Rainfall Measuring</a:t>
            </a:r>
            <a:endParaRPr lang="en-US" sz="3200" dirty="0"/>
          </a:p>
        </p:txBody>
      </p:sp>
      <p:sp>
        <p:nvSpPr>
          <p:cNvPr id="12" name="TextBox 11"/>
          <p:cNvSpPr txBox="1"/>
          <p:nvPr/>
        </p:nvSpPr>
        <p:spPr>
          <a:xfrm>
            <a:off x="4927155" y="3669100"/>
            <a:ext cx="1730820" cy="369332"/>
          </a:xfrm>
          <a:prstGeom prst="rect">
            <a:avLst/>
          </a:prstGeom>
          <a:noFill/>
        </p:spPr>
        <p:txBody>
          <a:bodyPr wrap="square" rtlCol="0">
            <a:spAutoFit/>
          </a:bodyPr>
          <a:lstStyle/>
          <a:p>
            <a:pPr algn="r"/>
            <a:r>
              <a:rPr lang="en-US" dirty="0" smtClean="0"/>
              <a:t>TRMM TMPA</a:t>
            </a:r>
            <a:endParaRPr lang="en-US" dirty="0"/>
          </a:p>
        </p:txBody>
      </p:sp>
      <p:sp>
        <p:nvSpPr>
          <p:cNvPr id="13" name="TextBox 12"/>
          <p:cNvSpPr txBox="1"/>
          <p:nvPr/>
        </p:nvSpPr>
        <p:spPr>
          <a:xfrm>
            <a:off x="4927155" y="5587484"/>
            <a:ext cx="1730820" cy="369332"/>
          </a:xfrm>
          <a:prstGeom prst="rect">
            <a:avLst/>
          </a:prstGeom>
          <a:noFill/>
        </p:spPr>
        <p:txBody>
          <a:bodyPr wrap="square" rtlCol="0">
            <a:spAutoFit/>
          </a:bodyPr>
          <a:lstStyle/>
          <a:p>
            <a:pPr algn="r"/>
            <a:r>
              <a:rPr lang="en-US" dirty="0" smtClean="0"/>
              <a:t>GPM DPR</a:t>
            </a:r>
            <a:endParaRPr lang="en-US" dirty="0"/>
          </a:p>
        </p:txBody>
      </p:sp>
    </p:spTree>
    <p:extLst>
      <p:ext uri="{BB962C8B-B14F-4D97-AF65-F5344CB8AC3E}">
        <p14:creationId xmlns:p14="http://schemas.microsoft.com/office/powerpoint/2010/main" val="75793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 Placeholder 5"/>
          <p:cNvSpPr>
            <a:spLocks noGrp="1"/>
          </p:cNvSpPr>
          <p:nvPr>
            <p:ph type="body" sz="quarter" idx="17"/>
          </p:nvPr>
        </p:nvSpPr>
        <p:spPr>
          <a:xfrm>
            <a:off x="1095375" y="1454004"/>
            <a:ext cx="6131850" cy="768096"/>
          </a:xfrm>
        </p:spPr>
        <p:txBody>
          <a:bodyPr>
            <a:noAutofit/>
          </a:bodyPr>
          <a:lstStyle/>
          <a:p>
            <a:r>
              <a:rPr lang="en-US" sz="3400" dirty="0" smtClean="0"/>
              <a:t>Global Landslide Catalog</a:t>
            </a:r>
            <a:endParaRPr lang="en-US" sz="3400" dirty="0"/>
          </a:p>
        </p:txBody>
      </p:sp>
      <p:sp>
        <p:nvSpPr>
          <p:cNvPr id="2" name="TextBox 1"/>
          <p:cNvSpPr txBox="1"/>
          <p:nvPr/>
        </p:nvSpPr>
        <p:spPr>
          <a:xfrm>
            <a:off x="1646054" y="1937624"/>
            <a:ext cx="5734050" cy="1938992"/>
          </a:xfrm>
          <a:prstGeom prst="rect">
            <a:avLst/>
          </a:prstGeom>
          <a:noFill/>
        </p:spPr>
        <p:txBody>
          <a:bodyPr wrap="square" rtlCol="0">
            <a:spAutoFit/>
          </a:bodyPr>
          <a:lstStyle/>
          <a:p>
            <a:r>
              <a:rPr lang="en-US" sz="2000" dirty="0" smtClean="0">
                <a:solidFill>
                  <a:srgbClr val="767171"/>
                </a:solidFill>
              </a:rPr>
              <a:t>The Global Landslide Catalog (GLC) was created by Dr. Dalia </a:t>
            </a:r>
            <a:r>
              <a:rPr lang="en-US" sz="2000" dirty="0" err="1" smtClean="0">
                <a:solidFill>
                  <a:srgbClr val="767171"/>
                </a:solidFill>
              </a:rPr>
              <a:t>Kirschbaum</a:t>
            </a:r>
            <a:r>
              <a:rPr lang="en-US" sz="2000" dirty="0" smtClean="0">
                <a:solidFill>
                  <a:srgbClr val="767171"/>
                </a:solidFill>
              </a:rPr>
              <a:t> of SERVIR.</a:t>
            </a:r>
          </a:p>
          <a:p>
            <a:endParaRPr lang="en-US" sz="2000" dirty="0" smtClean="0">
              <a:solidFill>
                <a:srgbClr val="767171"/>
              </a:solidFill>
            </a:endParaRPr>
          </a:p>
          <a:p>
            <a:r>
              <a:rPr lang="en-US" sz="2000" dirty="0" smtClean="0">
                <a:solidFill>
                  <a:srgbClr val="767171"/>
                </a:solidFill>
              </a:rPr>
              <a:t>The GLC was updated with satellite detected landslides and news reports of landslides.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361" b="-334"/>
          <a:stretch/>
        </p:blipFill>
        <p:spPr>
          <a:xfrm>
            <a:off x="4894453" y="3876617"/>
            <a:ext cx="4049521" cy="2884048"/>
          </a:xfrm>
          <a:prstGeom prst="rect">
            <a:avLst/>
          </a:prstGeom>
          <a:ln>
            <a:solidFill>
              <a:schemeClr val="tx1"/>
            </a:solidFill>
          </a:ln>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028"/>
          <a:stretch/>
        </p:blipFill>
        <p:spPr bwMode="auto">
          <a:xfrm>
            <a:off x="200024" y="3876616"/>
            <a:ext cx="4389255" cy="28840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4"/>
          <p:cNvSpPr>
            <a:spLocks noGrp="1"/>
          </p:cNvSpPr>
          <p:nvPr>
            <p:ph type="body" sz="quarter" idx="4294967295"/>
          </p:nvPr>
        </p:nvSpPr>
        <p:spPr>
          <a:xfrm>
            <a:off x="6658355" y="3590925"/>
            <a:ext cx="2295144" cy="274320"/>
          </a:xfrm>
          <a:prstGeom prst="rect">
            <a:avLst/>
          </a:prstGeom>
        </p:spPr>
        <p:txBody>
          <a:bodyPr>
            <a:normAutofit/>
          </a:bodyPr>
          <a:lstStyle/>
          <a:p>
            <a:pPr marL="0" indent="0">
              <a:buNone/>
            </a:pPr>
            <a:r>
              <a:rPr lang="en-US" sz="1200" dirty="0" smtClean="0"/>
              <a:t>Image credit: NASA</a:t>
            </a:r>
            <a:endParaRPr lang="en-US" sz="1200" dirty="0"/>
          </a:p>
        </p:txBody>
      </p:sp>
    </p:spTree>
    <p:extLst>
      <p:ext uri="{BB962C8B-B14F-4D97-AF65-F5344CB8AC3E}">
        <p14:creationId xmlns:p14="http://schemas.microsoft.com/office/powerpoint/2010/main" val="35246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 Placeholder 5"/>
          <p:cNvSpPr>
            <a:spLocks noGrp="1"/>
          </p:cNvSpPr>
          <p:nvPr>
            <p:ph type="body" sz="quarter" idx="17"/>
          </p:nvPr>
        </p:nvSpPr>
        <p:spPr>
          <a:xfrm>
            <a:off x="1682114" y="1473054"/>
            <a:ext cx="5768513" cy="768096"/>
          </a:xfrm>
        </p:spPr>
        <p:txBody>
          <a:bodyPr>
            <a:normAutofit fontScale="70000" lnSpcReduction="20000"/>
          </a:bodyPr>
          <a:lstStyle/>
          <a:p>
            <a:r>
              <a:rPr lang="en-US" dirty="0" smtClean="0"/>
              <a:t>Landslide Susceptibility </a:t>
            </a:r>
            <a:r>
              <a:rPr lang="en-US" dirty="0"/>
              <a:t>Map</a:t>
            </a:r>
          </a:p>
        </p:txBody>
      </p:sp>
      <p:sp>
        <p:nvSpPr>
          <p:cNvPr id="43" name="Oval 42"/>
          <p:cNvSpPr/>
          <p:nvPr/>
        </p:nvSpPr>
        <p:spPr>
          <a:xfrm>
            <a:off x="4630705" y="2126850"/>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Distance to Strea</a:t>
            </a:r>
            <a:r>
              <a:rPr lang="en-US" sz="2000" dirty="0"/>
              <a:t>m</a:t>
            </a:r>
          </a:p>
        </p:txBody>
      </p:sp>
      <p:sp>
        <p:nvSpPr>
          <p:cNvPr id="77" name="Oval 76"/>
          <p:cNvSpPr/>
          <p:nvPr/>
        </p:nvSpPr>
        <p:spPr>
          <a:xfrm>
            <a:off x="550716" y="2114551"/>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Elevation</a:t>
            </a:r>
          </a:p>
        </p:txBody>
      </p:sp>
      <p:sp>
        <p:nvSpPr>
          <p:cNvPr id="78" name="Oval 77"/>
          <p:cNvSpPr/>
          <p:nvPr/>
        </p:nvSpPr>
        <p:spPr>
          <a:xfrm>
            <a:off x="2623357" y="2117325"/>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Slope</a:t>
            </a:r>
            <a:endParaRPr lang="en-US" sz="2000" dirty="0"/>
          </a:p>
        </p:txBody>
      </p:sp>
      <p:sp>
        <p:nvSpPr>
          <p:cNvPr id="79" name="Oval 78"/>
          <p:cNvSpPr/>
          <p:nvPr/>
        </p:nvSpPr>
        <p:spPr>
          <a:xfrm>
            <a:off x="6656241" y="2114551"/>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Aspect</a:t>
            </a:r>
            <a:endParaRPr lang="en-US" sz="2000" dirty="0"/>
          </a:p>
        </p:txBody>
      </p:sp>
      <p:sp>
        <p:nvSpPr>
          <p:cNvPr id="80" name="Oval 79"/>
          <p:cNvSpPr/>
          <p:nvPr/>
        </p:nvSpPr>
        <p:spPr>
          <a:xfrm>
            <a:off x="550716" y="3201872"/>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Plan Curve</a:t>
            </a:r>
            <a:endParaRPr lang="en-US" sz="2000" dirty="0"/>
          </a:p>
        </p:txBody>
      </p:sp>
      <p:sp>
        <p:nvSpPr>
          <p:cNvPr id="81" name="Oval 80"/>
          <p:cNvSpPr/>
          <p:nvPr/>
        </p:nvSpPr>
        <p:spPr>
          <a:xfrm>
            <a:off x="2623357" y="3201872"/>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TWI</a:t>
            </a:r>
            <a:endParaRPr lang="en-US" sz="2000" dirty="0"/>
          </a:p>
        </p:txBody>
      </p:sp>
      <p:sp>
        <p:nvSpPr>
          <p:cNvPr id="82" name="Oval 81"/>
          <p:cNvSpPr/>
          <p:nvPr/>
        </p:nvSpPr>
        <p:spPr>
          <a:xfrm>
            <a:off x="4630705" y="3201872"/>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Distance to Roads</a:t>
            </a:r>
            <a:endParaRPr lang="en-US" sz="2000" dirty="0"/>
          </a:p>
        </p:txBody>
      </p:sp>
      <p:sp>
        <p:nvSpPr>
          <p:cNvPr id="83" name="Oval 82"/>
          <p:cNvSpPr/>
          <p:nvPr/>
        </p:nvSpPr>
        <p:spPr>
          <a:xfrm>
            <a:off x="6656241" y="3201872"/>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Soil Area Ratio</a:t>
            </a:r>
            <a:endParaRPr lang="en-US" sz="2000" dirty="0"/>
          </a:p>
        </p:txBody>
      </p:sp>
      <p:sp>
        <p:nvSpPr>
          <p:cNvPr id="84" name="Oval 83"/>
          <p:cNvSpPr/>
          <p:nvPr/>
        </p:nvSpPr>
        <p:spPr>
          <a:xfrm>
            <a:off x="550716" y="4294554"/>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Road Density</a:t>
            </a:r>
            <a:endParaRPr lang="en-US" sz="2000" dirty="0"/>
          </a:p>
        </p:txBody>
      </p:sp>
      <p:sp>
        <p:nvSpPr>
          <p:cNvPr id="85" name="Oval 84"/>
          <p:cNvSpPr/>
          <p:nvPr/>
        </p:nvSpPr>
        <p:spPr>
          <a:xfrm>
            <a:off x="2623357" y="4294554"/>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Slope Length</a:t>
            </a:r>
            <a:endParaRPr lang="en-US" sz="2000" dirty="0"/>
          </a:p>
        </p:txBody>
      </p:sp>
      <p:sp>
        <p:nvSpPr>
          <p:cNvPr id="86" name="Oval 85"/>
          <p:cNvSpPr/>
          <p:nvPr/>
        </p:nvSpPr>
        <p:spPr>
          <a:xfrm>
            <a:off x="4630705" y="4294554"/>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Profile Curve</a:t>
            </a:r>
            <a:endParaRPr lang="en-US" sz="2000" dirty="0"/>
          </a:p>
        </p:txBody>
      </p:sp>
      <p:sp>
        <p:nvSpPr>
          <p:cNvPr id="87" name="Oval 86"/>
          <p:cNvSpPr/>
          <p:nvPr/>
        </p:nvSpPr>
        <p:spPr>
          <a:xfrm>
            <a:off x="6656241" y="4294554"/>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Precip</a:t>
            </a:r>
            <a:endParaRPr lang="en-US" sz="2000" dirty="0"/>
          </a:p>
        </p:txBody>
      </p:sp>
      <p:sp>
        <p:nvSpPr>
          <p:cNvPr id="88" name="Oval 87"/>
          <p:cNvSpPr/>
          <p:nvPr/>
        </p:nvSpPr>
        <p:spPr>
          <a:xfrm>
            <a:off x="550716" y="5400676"/>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Stream Order</a:t>
            </a:r>
            <a:endParaRPr lang="en-US" sz="2000" dirty="0"/>
          </a:p>
        </p:txBody>
      </p:sp>
      <p:sp>
        <p:nvSpPr>
          <p:cNvPr id="89" name="Oval 88"/>
          <p:cNvSpPr/>
          <p:nvPr/>
        </p:nvSpPr>
        <p:spPr>
          <a:xfrm>
            <a:off x="2623357" y="5400676"/>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Stream Density</a:t>
            </a:r>
            <a:endParaRPr lang="en-US" sz="2000" dirty="0"/>
          </a:p>
        </p:txBody>
      </p:sp>
      <p:sp>
        <p:nvSpPr>
          <p:cNvPr id="90" name="Oval 89"/>
          <p:cNvSpPr/>
          <p:nvPr/>
        </p:nvSpPr>
        <p:spPr>
          <a:xfrm>
            <a:off x="4630705" y="5400676"/>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Water Basins</a:t>
            </a:r>
            <a:endParaRPr lang="en-US" sz="2000" dirty="0"/>
          </a:p>
        </p:txBody>
      </p:sp>
      <p:sp>
        <p:nvSpPr>
          <p:cNvPr id="91" name="Oval 90"/>
          <p:cNvSpPr/>
          <p:nvPr/>
        </p:nvSpPr>
        <p:spPr>
          <a:xfrm>
            <a:off x="6656241" y="5400676"/>
            <a:ext cx="1873136" cy="1000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Land Cover</a:t>
            </a:r>
            <a:endParaRPr lang="en-US" sz="2000" dirty="0"/>
          </a:p>
        </p:txBody>
      </p:sp>
    </p:spTree>
    <p:extLst>
      <p:ext uri="{BB962C8B-B14F-4D97-AF65-F5344CB8AC3E}">
        <p14:creationId xmlns:p14="http://schemas.microsoft.com/office/powerpoint/2010/main" val="8131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18" name="Oval 17"/>
          <p:cNvSpPr/>
          <p:nvPr/>
        </p:nvSpPr>
        <p:spPr>
          <a:xfrm>
            <a:off x="428623" y="3738567"/>
            <a:ext cx="2105025"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Landslide Thresholds</a:t>
            </a:r>
            <a:endParaRPr lang="en-US" dirty="0"/>
          </a:p>
        </p:txBody>
      </p:sp>
      <p:sp>
        <p:nvSpPr>
          <p:cNvPr id="21" name="Oval 20"/>
          <p:cNvSpPr/>
          <p:nvPr/>
        </p:nvSpPr>
        <p:spPr>
          <a:xfrm>
            <a:off x="409572" y="5088329"/>
            <a:ext cx="2143125"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Fuzzy Landslide Thresholds</a:t>
            </a:r>
            <a:endParaRPr lang="en-US" dirty="0"/>
          </a:p>
        </p:txBody>
      </p:sp>
      <p:sp>
        <p:nvSpPr>
          <p:cNvPr id="37" name="Right Arrow 36"/>
          <p:cNvSpPr/>
          <p:nvPr/>
        </p:nvSpPr>
        <p:spPr>
          <a:xfrm rot="8682618">
            <a:off x="2600840" y="3476716"/>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28623" y="2386010"/>
            <a:ext cx="2105025" cy="1123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Variables</a:t>
            </a:r>
            <a:endParaRPr lang="en-US" dirty="0"/>
          </a:p>
        </p:txBody>
      </p:sp>
      <p:sp>
        <p:nvSpPr>
          <p:cNvPr id="48" name="Rounded Rectangle 47"/>
          <p:cNvSpPr/>
          <p:nvPr/>
        </p:nvSpPr>
        <p:spPr>
          <a:xfrm>
            <a:off x="3526768" y="2526718"/>
            <a:ext cx="1866904" cy="9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Reclassify</a:t>
            </a:r>
            <a:endParaRPr lang="en-US" dirty="0"/>
          </a:p>
        </p:txBody>
      </p:sp>
      <p:sp>
        <p:nvSpPr>
          <p:cNvPr id="49" name="Rounded Rectangle 48"/>
          <p:cNvSpPr/>
          <p:nvPr/>
        </p:nvSpPr>
        <p:spPr>
          <a:xfrm>
            <a:off x="3526768" y="3831929"/>
            <a:ext cx="1866904" cy="9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Fuzzy Membership</a:t>
            </a:r>
            <a:endParaRPr lang="en-US" dirty="0"/>
          </a:p>
        </p:txBody>
      </p:sp>
      <p:sp>
        <p:nvSpPr>
          <p:cNvPr id="51" name="Rounded Rectangle 50"/>
          <p:cNvSpPr/>
          <p:nvPr/>
        </p:nvSpPr>
        <p:spPr>
          <a:xfrm>
            <a:off x="3526768" y="5182591"/>
            <a:ext cx="1866904" cy="935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Fuzzy Overlay</a:t>
            </a:r>
            <a:endParaRPr lang="en-US" dirty="0"/>
          </a:p>
        </p:txBody>
      </p:sp>
      <p:sp>
        <p:nvSpPr>
          <p:cNvPr id="54" name="Rectangle 53"/>
          <p:cNvSpPr/>
          <p:nvPr/>
        </p:nvSpPr>
        <p:spPr>
          <a:xfrm>
            <a:off x="6410326" y="2508936"/>
            <a:ext cx="2305050" cy="3609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Landslide Susceptibility Map</a:t>
            </a:r>
            <a:endParaRPr lang="en-US" sz="2000" dirty="0"/>
          </a:p>
        </p:txBody>
      </p:sp>
      <p:sp>
        <p:nvSpPr>
          <p:cNvPr id="58" name="Right Arrow 57"/>
          <p:cNvSpPr/>
          <p:nvPr/>
        </p:nvSpPr>
        <p:spPr>
          <a:xfrm>
            <a:off x="2600840" y="2829016"/>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2600840" y="4180671"/>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8682618">
            <a:off x="2600841" y="5010185"/>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2600841" y="5531335"/>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5471620" y="5531335"/>
            <a:ext cx="833930" cy="237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5"/>
          <p:cNvSpPr>
            <a:spLocks noGrp="1"/>
          </p:cNvSpPr>
          <p:nvPr>
            <p:ph type="body" sz="quarter" idx="17"/>
          </p:nvPr>
        </p:nvSpPr>
        <p:spPr>
          <a:xfrm>
            <a:off x="1682114" y="1473054"/>
            <a:ext cx="5768513" cy="768096"/>
          </a:xfrm>
        </p:spPr>
        <p:txBody>
          <a:bodyPr>
            <a:normAutofit fontScale="70000" lnSpcReduction="20000"/>
          </a:bodyPr>
          <a:lstStyle/>
          <a:p>
            <a:r>
              <a:rPr lang="en-US" dirty="0" smtClean="0"/>
              <a:t>Landslide Susceptibility </a:t>
            </a:r>
            <a:r>
              <a:rPr lang="en-US" dirty="0"/>
              <a:t>Map</a:t>
            </a:r>
          </a:p>
        </p:txBody>
      </p:sp>
    </p:spTree>
    <p:extLst>
      <p:ext uri="{BB962C8B-B14F-4D97-AF65-F5344CB8AC3E}">
        <p14:creationId xmlns:p14="http://schemas.microsoft.com/office/powerpoint/2010/main" val="2552456478"/>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2739</TotalTime>
  <Words>2029</Words>
  <Application>Microsoft Office PowerPoint</Application>
  <PresentationFormat>On-screen Show (4:3)</PresentationFormat>
  <Paragraphs>242</Paragraphs>
  <Slides>26</Slides>
  <Notes>14</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Sherry baggett</cp:lastModifiedBy>
  <cp:revision>143</cp:revision>
  <dcterms:created xsi:type="dcterms:W3CDTF">2015-05-18T13:26:09Z</dcterms:created>
  <dcterms:modified xsi:type="dcterms:W3CDTF">2015-07-02T13:40:51Z</dcterms:modified>
</cp:coreProperties>
</file>