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0" r:id="rId1"/>
  </p:sldMasterIdLst>
  <p:notesMasterIdLst>
    <p:notesMasterId r:id="rId12"/>
  </p:notesMasterIdLst>
  <p:sldIdLst>
    <p:sldId id="256" r:id="rId2"/>
    <p:sldId id="268" r:id="rId3"/>
    <p:sldId id="269" r:id="rId4"/>
    <p:sldId id="270" r:id="rId5"/>
    <p:sldId id="262" r:id="rId6"/>
    <p:sldId id="272" r:id="rId7"/>
    <p:sldId id="271" r:id="rId8"/>
    <p:sldId id="274" r:id="rId9"/>
    <p:sldId id="258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824F"/>
    <a:srgbClr val="E6644A"/>
    <a:srgbClr val="3B85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9" autoAdjust="0"/>
    <p:restoredTop sz="94434" autoAdjust="0"/>
  </p:normalViewPr>
  <p:slideViewPr>
    <p:cSldViewPr snapToGrid="0" showGuides="1">
      <p:cViewPr varScale="1">
        <p:scale>
          <a:sx n="70" d="100"/>
          <a:sy n="70" d="100"/>
        </p:scale>
        <p:origin x="54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3D555-6BE2-414E-86EE-6C23EC7142EC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B2511-AF1B-4A2D-98A7-2FD8F29EB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45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B2511-AF1B-4A2D-98A7-2FD8F29EB8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65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B2511-AF1B-4A2D-98A7-2FD8F29EB8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6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B2511-AF1B-4A2D-98A7-2FD8F29EB8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65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B2511-AF1B-4A2D-98A7-2FD8F29EB8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83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B2511-AF1B-4A2D-98A7-2FD8F29EB8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65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B2511-AF1B-4A2D-98A7-2FD8F29EB8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65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B2511-AF1B-4A2D-98A7-2FD8F29EB8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65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B2511-AF1B-4A2D-98A7-2FD8F29EB8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47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B2511-AF1B-4A2D-98A7-2FD8F29EB8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9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0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0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5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44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42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9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1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3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9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2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76D63-DF1B-4AC8-B7E8-289922EC2B87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3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8" y="2579828"/>
            <a:ext cx="11134725" cy="1433513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Los Angeles Health &amp; Air Quality</a:t>
            </a:r>
            <a:br>
              <a:rPr lang="en-US" sz="66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Identifying </a:t>
            </a:r>
            <a:r>
              <a:rPr lang="en-US" sz="2800" b="1" dirty="0">
                <a:solidFill>
                  <a:schemeClr val="bg1"/>
                </a:solidFill>
              </a:rPr>
              <a:t>U</a:t>
            </a:r>
            <a:r>
              <a:rPr lang="en-US" sz="2800" b="1" dirty="0" smtClean="0">
                <a:solidFill>
                  <a:schemeClr val="bg1"/>
                </a:solidFill>
              </a:rPr>
              <a:t>rban </a:t>
            </a:r>
            <a:r>
              <a:rPr lang="en-US" sz="2800" b="1" dirty="0">
                <a:solidFill>
                  <a:schemeClr val="bg1"/>
                </a:solidFill>
              </a:rPr>
              <a:t>E</a:t>
            </a:r>
            <a:r>
              <a:rPr lang="en-US" sz="2800" b="1" dirty="0" smtClean="0">
                <a:solidFill>
                  <a:schemeClr val="bg1"/>
                </a:solidFill>
              </a:rPr>
              <a:t>mission Patterns in the Los Angeles </a:t>
            </a:r>
            <a:r>
              <a:rPr lang="en-US" sz="2800" b="1" dirty="0">
                <a:solidFill>
                  <a:schemeClr val="bg1"/>
                </a:solidFill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</a:rPr>
              <a:t>egacity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9244" y="125434"/>
            <a:ext cx="7873512" cy="1589066"/>
          </a:xfrm>
        </p:spPr>
        <p:txBody>
          <a:bodyPr>
            <a:normAutofit fontScale="85000" lnSpcReduction="20000"/>
          </a:bodyPr>
          <a:lstStyle/>
          <a:p>
            <a:r>
              <a:rPr lang="en-US" sz="2900" b="1" dirty="0" smtClean="0">
                <a:solidFill>
                  <a:schemeClr val="bg1"/>
                </a:solidFill>
              </a:rPr>
              <a:t>NASA Earth Science Division’s DEVELOP National Program</a:t>
            </a:r>
          </a:p>
          <a:p>
            <a:r>
              <a:rPr lang="en-US" sz="2900" b="1" dirty="0" smtClean="0">
                <a:solidFill>
                  <a:schemeClr val="bg1"/>
                </a:solidFill>
              </a:rPr>
              <a:t>Annual Earth Science Applications Showcase</a:t>
            </a:r>
          </a:p>
          <a:p>
            <a:r>
              <a:rPr lang="en-US" sz="2900" dirty="0" smtClean="0">
                <a:solidFill>
                  <a:schemeClr val="bg1"/>
                </a:solidFill>
              </a:rPr>
              <a:t>NASA Headquarters Washington, D.C.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July, 30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2015</a:t>
            </a:r>
          </a:p>
          <a:p>
            <a:pPr algn="l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66674" y="6665048"/>
            <a:ext cx="2333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Photo </a:t>
            </a:r>
            <a:r>
              <a:rPr lang="en-US" sz="800" b="1" dirty="0" smtClean="0">
                <a:solidFill>
                  <a:schemeClr val="bg1"/>
                </a:solidFill>
              </a:rPr>
              <a:t>courtesy of DAVID </a:t>
            </a:r>
            <a:r>
              <a:rPr lang="en-US" sz="800" b="1" dirty="0">
                <a:solidFill>
                  <a:schemeClr val="bg1"/>
                </a:solidFill>
              </a:rPr>
              <a:t>ILIFF. License: CC-BY-SA 3.0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39380" y="5181600"/>
            <a:ext cx="10113241" cy="1699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</a:rPr>
              <a:t>NASA Jet Propulsion Laboratory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California Institute of Technology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Talha Rafiq</a:t>
            </a:r>
            <a:r>
              <a:rPr lang="en-US" baseline="30000" dirty="0" smtClean="0">
                <a:solidFill>
                  <a:schemeClr val="bg1"/>
                </a:solidFill>
              </a:rPr>
              <a:t>1</a:t>
            </a:r>
            <a:r>
              <a:rPr lang="en-US" dirty="0" smtClean="0">
                <a:solidFill>
                  <a:schemeClr val="bg1"/>
                </a:solidFill>
              </a:rPr>
              <a:t> (Project Lead), Isis Frausto-Vicencio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, &amp; Valerie Carranza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2000" baseline="30000" dirty="0" smtClean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California State University, Long Beach, </a:t>
            </a:r>
            <a:r>
              <a:rPr lang="en-US" sz="2000" baseline="30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University of California, Los Angeles</a:t>
            </a:r>
          </a:p>
          <a:p>
            <a:endParaRPr lang="en-US" dirty="0"/>
          </a:p>
        </p:txBody>
      </p:sp>
      <p:pic>
        <p:nvPicPr>
          <p:cNvPr id="10" name="Picture 9" descr="NASA Trio Use w White Bkg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r="65410"/>
          <a:stretch/>
        </p:blipFill>
        <p:spPr>
          <a:xfrm>
            <a:off x="-486597" y="-873091"/>
            <a:ext cx="1692595" cy="295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4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 txBox="1">
            <a:spLocks/>
          </p:cNvSpPr>
          <p:nvPr/>
        </p:nvSpPr>
        <p:spPr>
          <a:xfrm>
            <a:off x="4946809" y="6636842"/>
            <a:ext cx="2265724" cy="22115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" dirty="0" smtClean="0"/>
              <a:t>Animation courtesy of NASA JPL Megacities Carbon Project</a:t>
            </a:r>
            <a:endParaRPr lang="en-US" sz="800" dirty="0"/>
          </a:p>
        </p:txBody>
      </p:sp>
      <p:pic>
        <p:nvPicPr>
          <p:cNvPr id="6" name="20197-1080-MASTER.webm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2191999" cy="66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96996"/>
      </p:ext>
    </p:extLst>
  </p:cSld>
  <p:clrMapOvr>
    <a:masterClrMapping/>
  </p:clrMapOvr>
  <p:transition spd="slow" advClick="0" advTm="30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r="747" b="7113"/>
          <a:stretch/>
        </p:blipFill>
        <p:spPr>
          <a:xfrm>
            <a:off x="7737278" y="461573"/>
            <a:ext cx="4342025" cy="2797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b="1089"/>
          <a:stretch/>
        </p:blipFill>
        <p:spPr>
          <a:xfrm>
            <a:off x="23576" y="346439"/>
            <a:ext cx="4315280" cy="2830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43" y="3093764"/>
            <a:ext cx="4827256" cy="3342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" y="3042032"/>
            <a:ext cx="5341221" cy="33266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 Placeholder 2"/>
          <p:cNvSpPr txBox="1">
            <a:spLocks/>
          </p:cNvSpPr>
          <p:nvPr/>
        </p:nvSpPr>
        <p:spPr>
          <a:xfrm>
            <a:off x="4159152" y="12501"/>
            <a:ext cx="3873697" cy="972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Methane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3533624" y="1347372"/>
            <a:ext cx="5124753" cy="2907108"/>
            <a:chOff x="2357299" y="1106905"/>
            <a:chExt cx="6342092" cy="3435852"/>
          </a:xfrm>
        </p:grpSpPr>
        <p:sp>
          <p:nvSpPr>
            <p:cNvPr id="66" name="Oval 65"/>
            <p:cNvSpPr/>
            <p:nvPr/>
          </p:nvSpPr>
          <p:spPr>
            <a:xfrm>
              <a:off x="2357299" y="1106905"/>
              <a:ext cx="6342092" cy="34358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08420" y="2652590"/>
              <a:ext cx="457200" cy="457200"/>
            </a:xfrm>
            <a:prstGeom prst="rect">
              <a:avLst/>
            </a:prstGeom>
            <a:solidFill>
              <a:srgbClr val="E6644A"/>
            </a:solidFill>
            <a:ln>
              <a:solidFill>
                <a:schemeClr val="bg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4832167" y="2089936"/>
              <a:ext cx="3197917" cy="1371600"/>
              <a:chOff x="4832167" y="2089936"/>
              <a:chExt cx="3197917" cy="13716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4832167" y="20899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288488" y="20899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746567" y="20899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201284" y="20899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658484" y="20899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115684" y="20899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572884" y="20899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832167" y="25471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288488" y="25471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746567" y="25471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201284" y="25471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658484" y="25471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115684" y="25471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572884" y="25471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832167" y="30043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288488" y="30043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746567" y="30043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6201284" y="30043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658484" y="30043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115684" y="30043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572884" y="3004336"/>
                <a:ext cx="45720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3744465" y="2127185"/>
              <a:ext cx="586904" cy="1418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/>
                <a:t>=</a:t>
              </a:r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805322" y="2136957"/>
              <a:ext cx="1106652" cy="43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1lb </a:t>
              </a:r>
              <a:r>
                <a:rPr lang="en-US" dirty="0"/>
                <a:t>CH</a:t>
              </a:r>
              <a:r>
                <a:rPr lang="en-US" baseline="-25000" dirty="0"/>
                <a:t>4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724736" y="1596628"/>
              <a:ext cx="1410296" cy="43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21lbs CO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61" y="4193676"/>
            <a:ext cx="3120678" cy="2174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Text Placeholder 4"/>
          <p:cNvSpPr txBox="1">
            <a:spLocks/>
          </p:cNvSpPr>
          <p:nvPr/>
        </p:nvSpPr>
        <p:spPr>
          <a:xfrm>
            <a:off x="4946809" y="6636842"/>
            <a:ext cx="2265724" cy="221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" dirty="0" smtClean="0"/>
              <a:t>Photos courtesy of Los Angeles Times/ LA Sewers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0613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88401" y="220201"/>
            <a:ext cx="6082268" cy="1103459"/>
          </a:xfrm>
        </p:spPr>
        <p:txBody>
          <a:bodyPr/>
          <a:lstStyle/>
          <a:p>
            <a:r>
              <a:rPr lang="en-US" b="1" dirty="0" smtClean="0"/>
              <a:t>Megacities Carbon Project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74" y="1778483"/>
            <a:ext cx="7626552" cy="4433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NASA Trio Use w White Bkg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r="65410"/>
          <a:stretch/>
        </p:blipFill>
        <p:spPr>
          <a:xfrm>
            <a:off x="301097" y="-751434"/>
            <a:ext cx="1692595" cy="295300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81592" y="1160161"/>
            <a:ext cx="9551601" cy="5061319"/>
            <a:chOff x="1681592" y="1160161"/>
            <a:chExt cx="9551601" cy="5061319"/>
          </a:xfrm>
        </p:grpSpPr>
        <p:pic>
          <p:nvPicPr>
            <p:cNvPr id="4" name="Picture 2" descr="C:\Users\rafiqtal\Documents\Rafiq\Documents\Term Project\Maps\SoCAB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" t="5882" r="4350" b="5593"/>
            <a:stretch/>
          </p:blipFill>
          <p:spPr bwMode="auto">
            <a:xfrm>
              <a:off x="4482144" y="1160161"/>
              <a:ext cx="6751049" cy="506131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681592" y="3536369"/>
              <a:ext cx="188686" cy="174172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1881622" y="1608902"/>
              <a:ext cx="3221327" cy="192746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870278" y="3710541"/>
              <a:ext cx="6266156" cy="200590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NASA Trio Use w White Bkg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r="-5405"/>
          <a:stretch/>
        </p:blipFill>
        <p:spPr>
          <a:xfrm>
            <a:off x="301097" y="-751434"/>
            <a:ext cx="5225142" cy="2953005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4946809" y="6636842"/>
            <a:ext cx="2265724" cy="22115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" dirty="0" smtClean="0"/>
              <a:t>Photos courtesy of NASA JPL Megacities Carbon Project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152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12661" r="73680" b="80598"/>
          <a:stretch/>
        </p:blipFill>
        <p:spPr bwMode="auto">
          <a:xfrm>
            <a:off x="3796591" y="289565"/>
            <a:ext cx="4598818" cy="813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854036"/>
              </p:ext>
            </p:extLst>
          </p:nvPr>
        </p:nvGraphicFramePr>
        <p:xfrm>
          <a:off x="1636063" y="1373102"/>
          <a:ext cx="8919874" cy="4111797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5108412"/>
                <a:gridCol w="3811462"/>
              </a:tblGrid>
              <a:tr h="14997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Source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2012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dirty="0" err="1" smtClean="0"/>
                        <a:t>SoCAB</a:t>
                      </a:r>
                      <a:r>
                        <a:rPr lang="en-US" sz="3200" dirty="0" smtClean="0"/>
                        <a:t> Total</a:t>
                      </a:r>
                      <a:r>
                        <a:rPr lang="en-US" sz="3200" baseline="0" dirty="0" smtClean="0"/>
                        <a:t> </a:t>
                      </a:r>
                      <a:br>
                        <a:rPr lang="en-US" sz="3200" baseline="0" dirty="0" smtClean="0"/>
                      </a:br>
                      <a:r>
                        <a:rPr lang="en-US" sz="3200" baseline="0" dirty="0" smtClean="0"/>
                        <a:t>(Gg </a:t>
                      </a:r>
                      <a:r>
                        <a:rPr lang="en-US" sz="3200" kern="1200" dirty="0" smtClean="0">
                          <a:effectLst/>
                        </a:rPr>
                        <a:t>CH</a:t>
                      </a:r>
                      <a:r>
                        <a:rPr lang="en-US" sz="3200" kern="1200" baseline="-25000" dirty="0" smtClean="0">
                          <a:effectLst/>
                        </a:rPr>
                        <a:t>4</a:t>
                      </a:r>
                      <a:r>
                        <a:rPr lang="en-US" sz="3200" baseline="0" dirty="0" smtClean="0"/>
                        <a:t>/year)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1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Landfills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85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171.3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856C"/>
                    </a:solidFill>
                  </a:tcPr>
                </a:tc>
              </a:tr>
              <a:tr h="82992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Oil</a:t>
                      </a:r>
                      <a:r>
                        <a:rPr lang="en-US" sz="3200" baseline="0" dirty="0" smtClean="0"/>
                        <a:t> &amp; </a:t>
                      </a:r>
                      <a:r>
                        <a:rPr lang="en-US" sz="3200" dirty="0" smtClean="0"/>
                        <a:t>Natural</a:t>
                      </a:r>
                      <a:r>
                        <a:rPr lang="en-US" sz="3200" baseline="0" dirty="0" smtClean="0"/>
                        <a:t> Gas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85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87.4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856C"/>
                    </a:solidFill>
                  </a:tcPr>
                </a:tc>
              </a:tr>
              <a:tr h="82992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Livestock-Dairy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B85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77.3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B856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6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fiqtal\Documents\Rafiq\Documents\Term Project\Maps\GRID2 Landfills Methane Emissions Ma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5882" r="4387" b="5593"/>
          <a:stretch/>
        </p:blipFill>
        <p:spPr bwMode="auto">
          <a:xfrm>
            <a:off x="1615984" y="68580"/>
            <a:ext cx="8960032" cy="67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afiqtal\Documents\Rafiq\Documents\Term Project\Maps\GRID2 NG and Oil Wells Methane Emissions Ma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5882" r="4386" b="5593"/>
          <a:stretch/>
        </p:blipFill>
        <p:spPr bwMode="auto">
          <a:xfrm>
            <a:off x="1617260" y="68580"/>
            <a:ext cx="8957480" cy="67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fiqtal\Documents\Rafiq\Documents\Term Project\Maps\GRID2 Livestock Dairies Methane Emissions Ma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5882" r="4387" b="5593"/>
          <a:stretch/>
        </p:blipFill>
        <p:spPr bwMode="auto">
          <a:xfrm>
            <a:off x="1615984" y="68580"/>
            <a:ext cx="8960032" cy="67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fiqtal\Documents\Rafiq\Documents\Term Project\Maps\GRID2 All Datasets Methane Emissions Map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5882" r="4387" b="5593"/>
          <a:stretch/>
        </p:blipFill>
        <p:spPr bwMode="auto">
          <a:xfrm>
            <a:off x="1615984" y="68580"/>
            <a:ext cx="8960033" cy="67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09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82808" y="9000"/>
            <a:ext cx="11026385" cy="1298199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NASA California Laboratory for Atmospheric Remote Sensing (CLARS)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t="6340" r="4635" b="6283"/>
          <a:stretch/>
        </p:blipFill>
        <p:spPr>
          <a:xfrm>
            <a:off x="234971" y="1163896"/>
            <a:ext cx="6552355" cy="489255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984820" y="1492464"/>
            <a:ext cx="10001837" cy="4270832"/>
            <a:chOff x="1984820" y="1492464"/>
            <a:chExt cx="10001837" cy="4270832"/>
          </a:xfrm>
        </p:grpSpPr>
        <p:pic>
          <p:nvPicPr>
            <p:cNvPr id="7170" name="Picture 2" descr="https://megacities.jpl.nasa.gov/portal/static/img/CLARS_layout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98"/>
            <a:stretch/>
          </p:blipFill>
          <p:spPr bwMode="auto">
            <a:xfrm>
              <a:off x="7320384" y="1492464"/>
              <a:ext cx="4666273" cy="42354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4" name="Oval 3"/>
            <p:cNvSpPr/>
            <p:nvPr/>
          </p:nvSpPr>
          <p:spPr>
            <a:xfrm>
              <a:off x="2672525" y="3088887"/>
              <a:ext cx="91440" cy="9144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84820" y="2813638"/>
              <a:ext cx="14668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Mt. Wilson Observatory</a:t>
              </a:r>
              <a:endParaRPr lang="en-US" sz="1000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88564" y="3013195"/>
              <a:ext cx="259361" cy="246221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2847925" y="1506758"/>
              <a:ext cx="4743046" cy="1506439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47925" y="3259417"/>
              <a:ext cx="4743046" cy="2503879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NASA Trio Use w White Bkg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r="65410"/>
          <a:stretch/>
        </p:blipFill>
        <p:spPr>
          <a:xfrm>
            <a:off x="-486597" y="-873091"/>
            <a:ext cx="1692595" cy="2953005"/>
          </a:xfrm>
          <a:prstGeom prst="rect">
            <a:avLst/>
          </a:prstGeom>
        </p:spPr>
      </p:pic>
      <p:sp>
        <p:nvSpPr>
          <p:cNvPr id="14" name="Text Placeholder 4"/>
          <p:cNvSpPr txBox="1">
            <a:spLocks/>
          </p:cNvSpPr>
          <p:nvPr/>
        </p:nvSpPr>
        <p:spPr>
          <a:xfrm>
            <a:off x="4946809" y="6636842"/>
            <a:ext cx="2265724" cy="22115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" dirty="0" smtClean="0"/>
              <a:t>Photo courtesy of NASA JPL Megacities Carbon Project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719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44602" y="-35970"/>
            <a:ext cx="10702796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NASA Hyperspectral Thermal Emission Spectrometer (HyTES)</a:t>
            </a:r>
            <a:endParaRPr lang="en-US" sz="3200" b="1" dirty="0"/>
          </a:p>
        </p:txBody>
      </p:sp>
      <p:pic>
        <p:nvPicPr>
          <p:cNvPr id="9224" name="Picture 8" descr="HyTE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97" y="830332"/>
            <a:ext cx="8889234" cy="51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o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61689" y="4055446"/>
            <a:ext cx="2117996" cy="3326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win-otter aircra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1100259"/>
            <a:ext cx="4180114" cy="1838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ircra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38" y="2669490"/>
            <a:ext cx="2731713" cy="2117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ASA Trio Use w White Bkg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r="65410"/>
          <a:stretch/>
        </p:blipFill>
        <p:spPr>
          <a:xfrm>
            <a:off x="-486597" y="-873091"/>
            <a:ext cx="1692595" cy="2953005"/>
          </a:xfrm>
          <a:prstGeom prst="rect">
            <a:avLst/>
          </a:prstGeom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4946809" y="6636842"/>
            <a:ext cx="2265724" cy="221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" dirty="0" smtClean="0"/>
              <a:t>Photos courtesy of NASA JPL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626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11" y="900228"/>
            <a:ext cx="5745378" cy="404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NASA Trio Use w White Bkg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r="65410"/>
          <a:stretch/>
        </p:blipFill>
        <p:spPr>
          <a:xfrm>
            <a:off x="-486597" y="-873091"/>
            <a:ext cx="1692595" cy="295300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44602" y="-35970"/>
            <a:ext cx="10702796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NASA Hyperspectral Thermal Emission Spectrometer (HyTES)</a:t>
            </a:r>
            <a:endParaRPr lang="en-US" sz="3200" b="1" dirty="0"/>
          </a:p>
        </p:txBody>
      </p:sp>
      <p:grpSp>
        <p:nvGrpSpPr>
          <p:cNvPr id="36" name="Group 35"/>
          <p:cNvGrpSpPr/>
          <p:nvPr/>
        </p:nvGrpSpPr>
        <p:grpSpPr>
          <a:xfrm>
            <a:off x="119740" y="2079914"/>
            <a:ext cx="11952520" cy="4625686"/>
            <a:chOff x="119740" y="2079914"/>
            <a:chExt cx="11952520" cy="4625686"/>
          </a:xfrm>
        </p:grpSpPr>
        <p:grpSp>
          <p:nvGrpSpPr>
            <p:cNvPr id="31" name="Group 30"/>
            <p:cNvGrpSpPr/>
            <p:nvPr/>
          </p:nvGrpSpPr>
          <p:grpSpPr>
            <a:xfrm>
              <a:off x="119740" y="2079914"/>
              <a:ext cx="11952520" cy="4625686"/>
              <a:chOff x="119740" y="2079914"/>
              <a:chExt cx="11952520" cy="4625686"/>
            </a:xfrm>
          </p:grpSpPr>
          <p:pic>
            <p:nvPicPr>
              <p:cNvPr id="11267" name="Picture 3" descr="C:\Users\rafiqtal\Desktop\Methane plume Long Beach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740" y="2901749"/>
                <a:ext cx="4996796" cy="3803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66" name="Picture 2" descr="C:\Users\rafiqtal\Desktop\Methane plume in Montebello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5463" y="2898858"/>
                <a:ext cx="4996797" cy="38067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6264323" y="2079914"/>
                <a:ext cx="109728" cy="109907"/>
              </a:xfrm>
              <a:prstGeom prst="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311275" y="3842750"/>
                <a:ext cx="109728" cy="109907"/>
              </a:xfrm>
              <a:prstGeom prst="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6374051" y="2079914"/>
                <a:ext cx="5698209" cy="818944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stCxn id="3" idx="1"/>
              </p:cNvCxnSpPr>
              <p:nvPr/>
            </p:nvCxnSpPr>
            <p:spPr>
              <a:xfrm>
                <a:off x="6264323" y="2134868"/>
                <a:ext cx="811140" cy="4570732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 flipV="1">
                <a:off x="5116537" y="2898858"/>
                <a:ext cx="194738" cy="943892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/>
            <p:cNvCxnSpPr/>
            <p:nvPr/>
          </p:nvCxnSpPr>
          <p:spPr>
            <a:xfrm flipV="1">
              <a:off x="5116536" y="3952657"/>
              <a:ext cx="194739" cy="275294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46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6/63/OCO_satell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48"/>
            <a:ext cx="12202749" cy="686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31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300" b="1" dirty="0" smtClean="0">
                <a:solidFill>
                  <a:schemeClr val="bg1"/>
                </a:solidFill>
              </a:rPr>
              <a:t>NASA Orbiting Carbon Observatory - 2 (OCO-2)</a:t>
            </a:r>
            <a:endParaRPr lang="en-US" sz="43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Artist rendition of the CO2 column that OCO-2 will s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3" y="2353498"/>
            <a:ext cx="2305838" cy="43042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rld Map Cover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560" y="3695451"/>
            <a:ext cx="4922087" cy="2990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" name="Picture 8" descr="NASA Trio Use w White Bkg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r="65410"/>
          <a:stretch/>
        </p:blipFill>
        <p:spPr>
          <a:xfrm>
            <a:off x="-486597" y="-873091"/>
            <a:ext cx="1692595" cy="295300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3" t="30063" r="52750" b="6526"/>
          <a:stretch/>
        </p:blipFill>
        <p:spPr bwMode="auto">
          <a:xfrm>
            <a:off x="11025768" y="151037"/>
            <a:ext cx="1166232" cy="10355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4"/>
          <p:cNvSpPr txBox="1">
            <a:spLocks/>
          </p:cNvSpPr>
          <p:nvPr/>
        </p:nvSpPr>
        <p:spPr>
          <a:xfrm>
            <a:off x="4946809" y="6636842"/>
            <a:ext cx="2265724" cy="221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" dirty="0" smtClean="0">
                <a:solidFill>
                  <a:schemeClr val="bg1"/>
                </a:solidFill>
              </a:rPr>
              <a:t>Photos courtesy of NASA JPL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1287</TotalTime>
  <Words>155</Words>
  <Application>Microsoft Office PowerPoint</Application>
  <PresentationFormat>Widescreen</PresentationFormat>
  <Paragraphs>42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Los Angeles Health &amp; Air Quality Identifying Urban Emission Patterns in the Los Angeles Megacity</vt:lpstr>
      <vt:lpstr>PowerPoint Presentation</vt:lpstr>
      <vt:lpstr>Megacities Carbon Project</vt:lpstr>
      <vt:lpstr>PowerPoint Presentation</vt:lpstr>
      <vt:lpstr>PowerPoint Presentation</vt:lpstr>
      <vt:lpstr>NASA California Laboratory for Atmospheric Remote Sensing (CLARS)</vt:lpstr>
      <vt:lpstr>NASA Hyperspectral Thermal Emission Spectrometer (HyTES)</vt:lpstr>
      <vt:lpstr>NASA Hyperspectral Thermal Emission Spectrometer (HyTES)</vt:lpstr>
      <vt:lpstr>PowerPoint Presentation</vt:lpstr>
      <vt:lpstr>PowerPoint Presentation</vt:lpstr>
    </vt:vector>
  </TitlesOfParts>
  <Company>JPL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Frausto-Vicencio, Isis (329L-Affiliate)</dc:creator>
  <cp:lastModifiedBy>Talha Rafiq</cp:lastModifiedBy>
  <cp:revision>92</cp:revision>
  <dcterms:created xsi:type="dcterms:W3CDTF">2015-07-23T22:32:17Z</dcterms:created>
  <dcterms:modified xsi:type="dcterms:W3CDTF">2015-07-30T05:23:44Z</dcterms:modified>
</cp:coreProperties>
</file>