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75" r:id="rId2"/>
    <p:sldId id="295" r:id="rId3"/>
    <p:sldId id="288" r:id="rId4"/>
    <p:sldId id="285" r:id="rId5"/>
    <p:sldId id="286" r:id="rId6"/>
    <p:sldId id="316" r:id="rId7"/>
    <p:sldId id="287" r:id="rId8"/>
    <p:sldId id="289" r:id="rId9"/>
    <p:sldId id="290" r:id="rId10"/>
    <p:sldId id="303" r:id="rId11"/>
    <p:sldId id="304" r:id="rId12"/>
    <p:sldId id="305" r:id="rId13"/>
    <p:sldId id="314" r:id="rId14"/>
    <p:sldId id="300" r:id="rId15"/>
    <p:sldId id="301" r:id="rId16"/>
    <p:sldId id="302" r:id="rId17"/>
    <p:sldId id="308" r:id="rId18"/>
    <p:sldId id="309" r:id="rId19"/>
    <p:sldId id="310" r:id="rId20"/>
    <p:sldId id="311" r:id="rId21"/>
    <p:sldId id="312" r:id="rId22"/>
    <p:sldId id="313" r:id="rId23"/>
    <p:sldId id="292" r:id="rId24"/>
    <p:sldId id="293" r:id="rId25"/>
    <p:sldId id="294" r:id="rId26"/>
    <p:sldId id="276" r:id="rId27"/>
    <p:sldId id="296" r:id="rId28"/>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rry baggett" initials="Sb" lastIdx="12" clrIdx="0"/>
  <p:cmAuthor id="1" name="Daryl-Ann Winstead" initials="DW" lastIdx="8" clrIdx="1"/>
  <p:cmAuthor id="2" name="Margaret Klug" initials="MK"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C37F"/>
    <a:srgbClr val="45BF76"/>
    <a:srgbClr val="2D8772"/>
    <a:srgbClr val="329259"/>
    <a:srgbClr val="2B7D4C"/>
    <a:srgbClr val="A7E1BE"/>
    <a:srgbClr val="5DC788"/>
    <a:srgbClr val="309475"/>
    <a:srgbClr val="3333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3845" autoAdjust="0"/>
    <p:restoredTop sz="91886" autoAdjust="0"/>
  </p:normalViewPr>
  <p:slideViewPr>
    <p:cSldViewPr snapToGrid="0">
      <p:cViewPr>
        <p:scale>
          <a:sx n="125" d="100"/>
          <a:sy n="125" d="100"/>
        </p:scale>
        <p:origin x="-1224" y="180"/>
      </p:cViewPr>
      <p:guideLst>
        <p:guide orient="horz" pos="2160"/>
        <p:guide pos="2880"/>
      </p:guideLst>
    </p:cSldViewPr>
  </p:slideViewPr>
  <p:outlineViewPr>
    <p:cViewPr>
      <p:scale>
        <a:sx n="33" d="100"/>
        <a:sy n="33" d="100"/>
      </p:scale>
      <p:origin x="0" y="936"/>
    </p:cViewPr>
  </p:outlin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1"/>
            <a:ext cx="3043343" cy="467072"/>
          </a:xfrm>
          <a:prstGeom prst="rect">
            <a:avLst/>
          </a:prstGeom>
        </p:spPr>
        <p:txBody>
          <a:bodyPr vert="horz" lIns="93324" tIns="46662" rIns="93324" bIns="46662" rtlCol="0"/>
          <a:lstStyle>
            <a:lvl1pPr algn="r">
              <a:defRPr sz="1200"/>
            </a:lvl1pPr>
          </a:lstStyle>
          <a:p>
            <a:fld id="{18CB7D24-6C88-410E-ACB5-D95ED598E96E}" type="datetimeFigureOut">
              <a:rPr lang="en-US" smtClean="0"/>
              <a:t>11/18/2015</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9"/>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3383240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1996 Habitat Probability</a:t>
            </a:r>
            <a:r>
              <a:rPr lang="en-US" baseline="0" dirty="0" smtClean="0"/>
              <a:t> Map using the Fuzzy Logic Model. As you can see, the ocelot habitat covers a majority of the study area. We performed an error matrix to determine how accurate the map is, and it showed that this map has an accuracy rate of 63%.</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3696799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did this again for 2004.</a:t>
            </a:r>
            <a:r>
              <a:rPr lang="en-US" baseline="0" dirty="0" smtClean="0"/>
              <a:t> There was a slight decrease in ocelot habitat from 1996. This map had an accuracy rate of 65%.</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2613090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this is the 2014 Habitat Probability Map. This showed a habitat increase from both 1996 and 2004. The error matrix showed</a:t>
            </a:r>
            <a:r>
              <a:rPr lang="en-US" baseline="0" dirty="0" smtClean="0"/>
              <a:t> an accuracy of 55%.</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1250596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Percent Cover Graph showing the amount of ocelot habitat over the study area. There was a decrease in habitat from 1996 to 2004, and a habitat increase from 2004 and 2014. In 2014, the ocelot habitat covered 54% of the study area.</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2176568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1996 Habitat Probability Map using the Maximum</a:t>
            </a:r>
            <a:r>
              <a:rPr lang="en-US" baseline="0" dirty="0" smtClean="0"/>
              <a:t> Entropy Model. As you can see, the output of this shows the ocelot habitat covers a smaller amount of the study area than the previous maps. The error matrix for this showed an accuracy rate of 82%.</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3941306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2004, the ocelot habitat did not change much, but there was a slight decrease in habitat. This map has an overall accuracy of 68%.</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3204638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a:t>
            </a:r>
            <a:r>
              <a:rPr lang="en-US" baseline="0" dirty="0" smtClean="0"/>
              <a:t> for 2014 there was not much change of ocelot habitat, but there was a slight increase. The error matrix showed an overall accuracy of 83%.</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783095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Road</a:t>
            </a:r>
            <a:r>
              <a:rPr lang="en-US" baseline="0" dirty="0" smtClean="0"/>
              <a:t> Risk maps were created by intersecting Mexican roads with the results found in the MaxEnt model that show the most probable habitat which are of values over 0.5 on a scale from 0 to 1.  For 1996 the total length of roads that intersect ocelot habitat was 544.3 kilometers.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1569650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t>
            </a:r>
            <a:r>
              <a:rPr lang="en-US" dirty="0" smtClean="0"/>
              <a:t>total length of road risk decreased in 2004</a:t>
            </a:r>
            <a:r>
              <a:rPr lang="en-US" baseline="0" dirty="0" smtClean="0"/>
              <a:t> to 495.2 kilometers mainly due to the fact that the MaxEnt model showed a decrease in habitat, so less roads are intersecting.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2052723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for</a:t>
            </a:r>
            <a:r>
              <a:rPr lang="en-US" baseline="0" dirty="0" smtClean="0"/>
              <a:t> 2014 the total road length decreased again to 486.3 kilometers.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3857902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Ocelots are a medium sized, primarily nocturnal wild cat that can be found from Argentina to the southeastern tip of Texas and southern Arizona.</a:t>
            </a:r>
            <a:r>
              <a:rPr lang="en-US" sz="1200" b="0" i="0" u="none" strike="noStrike" kern="1200" baseline="0" dirty="0" smtClean="0">
                <a:solidFill>
                  <a:schemeClr val="tx1"/>
                </a:solidFill>
                <a:effectLst/>
                <a:latin typeface="+mn-lt"/>
                <a:ea typeface="+mn-ea"/>
                <a:cs typeface="+mn-cs"/>
              </a:rPr>
              <a:t> Ocelots</a:t>
            </a:r>
            <a:r>
              <a:rPr lang="en-US" sz="1200" b="0" i="0" u="none" strike="noStrike" kern="1200" dirty="0" smtClean="0">
                <a:solidFill>
                  <a:schemeClr val="tx1"/>
                </a:solidFill>
                <a:effectLst/>
                <a:latin typeface="+mn-lt"/>
                <a:ea typeface="+mn-ea"/>
                <a:cs typeface="+mn-cs"/>
              </a:rPr>
              <a:t> live in a variety of habitats including </a:t>
            </a:r>
            <a:r>
              <a:rPr lang="en-US" sz="1200" b="0" i="0" u="none" strike="noStrike" kern="1200" dirty="0" err="1" smtClean="0">
                <a:solidFill>
                  <a:schemeClr val="tx1"/>
                </a:solidFill>
                <a:effectLst/>
                <a:latin typeface="+mn-lt"/>
                <a:ea typeface="+mn-ea"/>
                <a:cs typeface="+mn-cs"/>
              </a:rPr>
              <a:t>thornscrub</a:t>
            </a:r>
            <a:r>
              <a:rPr lang="en-US" sz="1200" b="0" i="0" u="none" strike="noStrike" kern="1200" dirty="0" smtClean="0">
                <a:solidFill>
                  <a:schemeClr val="tx1"/>
                </a:solidFill>
                <a:effectLst/>
                <a:latin typeface="+mn-lt"/>
                <a:ea typeface="+mn-ea"/>
                <a:cs typeface="+mn-cs"/>
              </a:rPr>
              <a:t>, tropical forests, and even wetlands.</a:t>
            </a:r>
          </a:p>
          <a:p>
            <a:endParaRPr lang="en-US" baseline="0" dirty="0" smtClean="0"/>
          </a:p>
          <a:p>
            <a:endParaRPr lang="en-US" dirty="0" smtClean="0"/>
          </a:p>
          <a:p>
            <a:r>
              <a:rPr lang="en-US" dirty="0" smtClean="0"/>
              <a:t>Image</a:t>
            </a:r>
            <a:r>
              <a:rPr lang="en-US" baseline="0" dirty="0" smtClean="0"/>
              <a:t> from USFWS: http://www.fws.gov/news/blog/index.cfm/2015/2/9/Private-Landowners-Help-the-Ocelot-and-the-Aplomado-Falcon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2932825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Future projection maps were created for the</a:t>
            </a:r>
            <a:r>
              <a:rPr lang="en-US" baseline="0" dirty="0" smtClean="0"/>
              <a:t> years of 2050 and 2070 using NASA GISS-E2-R climate prediction model.  These maps show the representative concentration pathway 8.5 model which represents the situation of greenhouse gases rising through the end of the century.  By 2050, there is predicted to be increased precipitation and winter temperatures for this area of Mexico, which allows for a growth in vegetation that ocelots use as habitat.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2826486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between 2050</a:t>
            </a:r>
            <a:r>
              <a:rPr lang="en-US" baseline="0" dirty="0" smtClean="0"/>
              <a:t> and 2070 there was predicted to be a decrease in suitable ocelot habitat based on the same climate model.</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a:p>
        </p:txBody>
      </p:sp>
    </p:spTree>
    <p:extLst>
      <p:ext uri="{BB962C8B-B14F-4D97-AF65-F5344CB8AC3E}">
        <p14:creationId xmlns:p14="http://schemas.microsoft.com/office/powerpoint/2010/main" val="3101772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percent cover graph that shows the percentages of suitable ocelot habitat for the study period and for future years based on the MaxEnt model.  There was found to be a decrease in suitable ocelot habitat between 1996 and 2014 , then a predicted increase in habitat by 2050 by about 2.3%, and finally a predicted decrease of about 1.8% in habitat by 2070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a:p>
        </p:txBody>
      </p:sp>
    </p:spTree>
    <p:extLst>
      <p:ext uri="{BB962C8B-B14F-4D97-AF65-F5344CB8AC3E}">
        <p14:creationId xmlns:p14="http://schemas.microsoft.com/office/powerpoint/2010/main" val="1554877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fuzzy logic output showed that there was to be a net increase in ocelot habitat while the MaxEnt showed an overall decrease for the study period.  However, the MaxEnt proved to be more reliable because it had an accuracy ranging from about 70-80% whereas the Fuzzy logic had about a 55-65% accuracy.  And finally for future years, there was predicted to be a dramatic increase in habitat by 2050 and a decrease by 2070, solely based </a:t>
            </a:r>
            <a:r>
              <a:rPr lang="en-US" baseline="0" smtClean="0"/>
              <a:t>on climatic factors.</a:t>
            </a:r>
          </a:p>
          <a:p>
            <a:endParaRPr lang="en-US" baseline="0" dirty="0" smtClean="0"/>
          </a:p>
          <a:p>
            <a:r>
              <a:rPr lang="en-US" baseline="0" dirty="0" smtClean="0"/>
              <a:t>Image from Wikimedia Commons: https://commons.wikimedia.org/wiki/File:Ocelot_Santago_Leopard_Project_2.jpg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23</a:t>
            </a:fld>
            <a:endParaRPr lang="en-US"/>
          </a:p>
        </p:txBody>
      </p:sp>
    </p:spTree>
    <p:extLst>
      <p:ext uri="{BB962C8B-B14F-4D97-AF65-F5344CB8AC3E}">
        <p14:creationId xmlns:p14="http://schemas.microsoft.com/office/powerpoint/2010/main" val="254753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Uncertainties</a:t>
            </a:r>
            <a:r>
              <a:rPr lang="en-US" baseline="0" dirty="0" smtClean="0"/>
              <a:t> were caused by the presence of clouds in the Landsat images. This caused some of the data to be misclassified or not classified at all. There were also repeating dashes of erroneous data in some of the Landsat imagery, leading to further errors in the land classifications. Also, more </a:t>
            </a:r>
            <a:r>
              <a:rPr lang="en-US" i="1" baseline="0" dirty="0" smtClean="0"/>
              <a:t>in-situ</a:t>
            </a:r>
            <a:r>
              <a:rPr lang="en-US" i="0" baseline="0" dirty="0" smtClean="0"/>
              <a:t> data would be beneficial to get a better idea of what habitat the ocelot prefers. When creating the future projections, the model did not include both urban growth and land cover change.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24</a:t>
            </a:fld>
            <a:endParaRPr lang="en-US"/>
          </a:p>
        </p:txBody>
      </p:sp>
    </p:spTree>
    <p:extLst>
      <p:ext uri="{BB962C8B-B14F-4D97-AF65-F5344CB8AC3E}">
        <p14:creationId xmlns:p14="http://schemas.microsoft.com/office/powerpoint/2010/main" val="1161595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Future</a:t>
            </a:r>
            <a:r>
              <a:rPr lang="en-US" baseline="0" dirty="0" smtClean="0"/>
              <a:t> work for this project will include using the Habitat Probability Maps to assess ocelot habitat in Central America where the ocelot populations are more prominent.  Additionally,  the gathering of more location data will aid in translocation of ocelots. Additionally, the gathering of more location data will aid in translocation of ocelots and the restoration of their habitats. Finally, the use of the SLEUTH model can be used to better assess future habitat populations.</a:t>
            </a:r>
          </a:p>
          <a:p>
            <a:endParaRPr lang="en-US" baseline="0" dirty="0" smtClean="0"/>
          </a:p>
          <a:p>
            <a:r>
              <a:rPr lang="en-US" baseline="0" dirty="0" smtClean="0"/>
              <a:t>Image from Wikipedia Commons: https://commons.wikimedia.org/wiki/Leopardus_pardalis#/media/File:Ocelot_range.png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25</a:t>
            </a:fld>
            <a:endParaRPr lang="en-US"/>
          </a:p>
        </p:txBody>
      </p:sp>
    </p:spTree>
    <p:extLst>
      <p:ext uri="{BB962C8B-B14F-4D97-AF65-F5344CB8AC3E}">
        <p14:creationId xmlns:p14="http://schemas.microsoft.com/office/powerpoint/2010/main" val="12630303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would like to thank our advisors, Dr. Jeffrey </a:t>
            </a:r>
            <a:r>
              <a:rPr lang="en-US" baseline="0" dirty="0" err="1" smtClean="0"/>
              <a:t>Luvall</a:t>
            </a:r>
            <a:r>
              <a:rPr lang="en-US" baseline="0" dirty="0" smtClean="0"/>
              <a:t> and Dr. Robert Griffin, for their guidance and support. We would also like to thank all of our project partners for their guidance, data, and support for this project. Finally, we would like to thank the Texas and Arizona </a:t>
            </a:r>
            <a:r>
              <a:rPr lang="en-US" baseline="0" smtClean="0"/>
              <a:t>Ecological Forecasting team.</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26</a:t>
            </a:fld>
            <a:endParaRPr lang="en-US"/>
          </a:p>
        </p:txBody>
      </p:sp>
    </p:spTree>
    <p:extLst>
      <p:ext uri="{BB962C8B-B14F-4D97-AF65-F5344CB8AC3E}">
        <p14:creationId xmlns:p14="http://schemas.microsoft.com/office/powerpoint/2010/main" val="1038567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 there</a:t>
            </a:r>
            <a:r>
              <a:rPr lang="en-US" baseline="0" dirty="0" smtClean="0"/>
              <a:t> any questions at this time?</a:t>
            </a:r>
            <a:endParaRPr lang="en-US" dirty="0" smtClean="0"/>
          </a:p>
          <a:p>
            <a:endParaRPr lang="en-US" dirty="0" smtClean="0"/>
          </a:p>
          <a:p>
            <a:r>
              <a:rPr lang="en-US" dirty="0" smtClean="0"/>
              <a:t>Image from Wikipedia Commons:</a:t>
            </a:r>
            <a:r>
              <a:rPr lang="en-US" baseline="0" dirty="0" smtClean="0"/>
              <a:t> https://commons.wikimedia.org/wiki/Leopardus_pardalis#/media/File:Ocelot.jpg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27</a:t>
            </a:fld>
            <a:endParaRPr lang="en-US"/>
          </a:p>
        </p:txBody>
      </p:sp>
    </p:spTree>
    <p:extLst>
      <p:ext uri="{BB962C8B-B14F-4D97-AF65-F5344CB8AC3E}">
        <p14:creationId xmlns:p14="http://schemas.microsoft.com/office/powerpoint/2010/main" val="2453119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Ocelots are listed on the Endangered Species Act in the United States, where the total population is less than 100.</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Rapid urban development destroys habitat, causing habitat fragmentation, leading to isolation and inbreeding.</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This inbreeding reduces the survival and fertility of ocelot offspring.</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In northeastern Mexico, over 95% of </a:t>
            </a:r>
            <a:r>
              <a:rPr lang="en-US" sz="1200" b="0" i="0" u="none" strike="noStrike" kern="1200" dirty="0" err="1" smtClean="0">
                <a:solidFill>
                  <a:schemeClr val="tx1"/>
                </a:solidFill>
                <a:effectLst/>
                <a:latin typeface="+mn-lt"/>
                <a:ea typeface="+mn-ea"/>
                <a:cs typeface="+mn-cs"/>
              </a:rPr>
              <a:t>Tamaulipan</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brushland</a:t>
            </a:r>
            <a:r>
              <a:rPr lang="en-US" sz="1200" b="0" i="0" u="none" strike="noStrike" kern="1200" dirty="0" smtClean="0">
                <a:solidFill>
                  <a:schemeClr val="tx1"/>
                </a:solidFill>
                <a:effectLst/>
                <a:latin typeface="+mn-lt"/>
                <a:ea typeface="+mn-ea"/>
                <a:cs typeface="+mn-cs"/>
              </a:rPr>
              <a:t> habitat has been eliminated by urbanization and agriculture.</a:t>
            </a:r>
          </a:p>
          <a:p>
            <a:endParaRPr lang="en-US" baseline="0" dirty="0" smtClean="0"/>
          </a:p>
          <a:p>
            <a:r>
              <a:rPr lang="en-US" baseline="0" dirty="0" smtClean="0"/>
              <a:t>Image (left) from Wikipedia Commons:  https://en.wikipedia.org/wiki/Shrubland#/media/File:Scrub_brush_vegetation_in_south_TX_IMG_6069.JPG</a:t>
            </a:r>
            <a:endParaRPr lang="en-US" dirty="0" smtClean="0"/>
          </a:p>
          <a:p>
            <a:r>
              <a:rPr lang="en-US" dirty="0" smtClean="0"/>
              <a:t>Image (right) from</a:t>
            </a:r>
            <a:r>
              <a:rPr lang="en-US" baseline="0" dirty="0" smtClean="0"/>
              <a:t> USFWS: http://digitalmedia.fws.gov/cdm/singleitem/collection/natdiglib/id/12489/rec/3</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3688426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The study area for this project was northeast Mexico, specifically the states of Tamaulipas, eastern Nuevo Leon, and northeastern San Louis Potosi. Habitats within this area consist of dense, woody vegetation, low tropical forest, and ebony-</a:t>
            </a:r>
            <a:r>
              <a:rPr lang="en-US" sz="1200" b="0" i="0" u="none" strike="noStrike" kern="1200" dirty="0" err="1" smtClean="0">
                <a:solidFill>
                  <a:schemeClr val="tx1"/>
                </a:solidFill>
                <a:effectLst/>
                <a:latin typeface="+mn-lt"/>
                <a:ea typeface="+mn-ea"/>
                <a:cs typeface="+mn-cs"/>
              </a:rPr>
              <a:t>glasslands</a:t>
            </a:r>
            <a:r>
              <a:rPr lang="en-US" sz="1200" b="0" i="0" u="none" strike="noStrike" kern="1200" dirty="0" smtClean="0">
                <a:solidFill>
                  <a:schemeClr val="tx1"/>
                </a:solidFill>
                <a:effectLst/>
                <a:latin typeface="+mn-lt"/>
                <a:ea typeface="+mn-ea"/>
                <a:cs typeface="+mn-cs"/>
              </a:rPr>
              <a:t>.</a:t>
            </a:r>
          </a:p>
          <a:p>
            <a:endParaRPr lang="en-US" dirty="0" smtClean="0"/>
          </a:p>
          <a:p>
            <a:r>
              <a:rPr lang="en-US" dirty="0" smtClean="0"/>
              <a:t>https://www.flickr.com https://creativecommons.org/licenses/by-nc-nd/2.0/ Image has been cropped.</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351272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The study period for this project was 1996 to 2014 with a focus on the years 1996, 2004, and 2014. These years were selected to show how urbanized and agricultural areas have changed over approximately the last 20 years.</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Data was downloaded between the months of December and March (April if necessary), as this is the dry season of the study area.</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This not only limited cloud cover in the imagery but also the amount of vegetation, which allowed for</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estimation the minimum suitable habitat available for ocelots.</a:t>
            </a:r>
          </a:p>
          <a:p>
            <a:endParaRPr lang="en-US" dirty="0" smtClean="0"/>
          </a:p>
          <a:p>
            <a:r>
              <a:rPr lang="en-US" dirty="0" smtClean="0"/>
              <a:t>https://www.flickr.com https://creativecommons.org/licenses/by/2.0/  Image was cropped.</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1495488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project partnered with ten people from seven different organizations, in both the United States and Mexico.</a:t>
            </a:r>
          </a:p>
          <a:p>
            <a:endParaRPr lang="en-US" dirty="0" smtClean="0"/>
          </a:p>
          <a:p>
            <a:r>
              <a:rPr lang="en-US" dirty="0" smtClean="0"/>
              <a:t>Image</a:t>
            </a:r>
            <a:r>
              <a:rPr lang="en-US" baseline="0" dirty="0" smtClean="0"/>
              <a:t> from Wikimedia Commons: https://commons.wikimedia.org/wiki/File:Ocelot_kitten_texas_thornscrub.jpg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3066763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There were four primary objectives for this project.</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First, to create habitat probability maps to show areas likely inhabited by ocelot populations.</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Second, create future habitat probability maps to estimate habitat growth or loss.</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Third, create percent cover graphs to assess the percent of ocelot habitat within the study area.</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Finally, create road risk maps to identify areas of road that intersect probable ocelot habitat.</a:t>
            </a:r>
          </a:p>
          <a:p>
            <a:endParaRPr lang="en-US" dirty="0" smtClean="0"/>
          </a:p>
          <a:p>
            <a:r>
              <a:rPr lang="en-US" dirty="0" smtClean="0"/>
              <a:t>Image</a:t>
            </a:r>
            <a:r>
              <a:rPr lang="en-US" baseline="0" dirty="0" smtClean="0"/>
              <a:t> from Wikipedia Commons: https://commons.wikimedia.org/wiki/File:Ocelot_(Leopardus_pardalis)-8.jpg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973423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Satellites and sensors used for this project included Landsat 5 Thematic Mapper, Landsat 8 Operational Land Imager, Suomi NPP VIIRS, and Shuttle Radar Topography Mission Version 2.</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Landsat 5 and Landsat 8 Level 1 data were used to create land cover classifications.</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Suomi NPP VIIRS data were downloaded to calculate spectral vegetation indices, specifically NDVI, to verify land cover classifications.</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Finally,SRTM_V2 Digital Elevation Model data were acquired for use in </a:t>
            </a:r>
            <a:r>
              <a:rPr lang="en-US" sz="1200" b="0" i="0" u="none" strike="noStrike" kern="1200" dirty="0" err="1" smtClean="0">
                <a:solidFill>
                  <a:schemeClr val="tx1"/>
                </a:solidFill>
                <a:effectLst/>
                <a:latin typeface="+mn-lt"/>
                <a:ea typeface="+mn-ea"/>
                <a:cs typeface="+mn-cs"/>
              </a:rPr>
              <a:t>MaxEnt</a:t>
            </a:r>
            <a:r>
              <a:rPr lang="en-US" sz="1200" b="0" i="0" u="none" strike="noStrike" kern="1200" dirty="0" smtClean="0">
                <a:solidFill>
                  <a:schemeClr val="tx1"/>
                </a:solidFill>
                <a:effectLst/>
                <a:latin typeface="+mn-lt"/>
                <a:ea typeface="+mn-ea"/>
                <a:cs typeface="+mn-cs"/>
              </a:rPr>
              <a:t> and Fuzzy Logic.</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696041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Distance to streams, areas of forest and scrub brush, and slope were used for the Fuzzy Logic model.</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Those three variables plus protected areas, elevation, and climate data were used in the </a:t>
            </a:r>
            <a:r>
              <a:rPr lang="en-US" sz="1200" b="0" i="0" u="none" strike="noStrike" kern="1200" dirty="0" err="1" smtClean="0">
                <a:solidFill>
                  <a:schemeClr val="tx1"/>
                </a:solidFill>
                <a:effectLst/>
                <a:latin typeface="+mn-lt"/>
                <a:ea typeface="+mn-ea"/>
                <a:cs typeface="+mn-cs"/>
              </a:rPr>
              <a:t>MaxEnt</a:t>
            </a:r>
            <a:r>
              <a:rPr lang="en-US" sz="1200" b="0" i="0" u="none" strike="noStrike" kern="1200" dirty="0" smtClean="0">
                <a:solidFill>
                  <a:schemeClr val="tx1"/>
                </a:solidFill>
                <a:effectLst/>
                <a:latin typeface="+mn-lt"/>
                <a:ea typeface="+mn-ea"/>
                <a:cs typeface="+mn-cs"/>
              </a:rPr>
              <a:t> model.</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Both Fuzzy Logic and </a:t>
            </a:r>
            <a:r>
              <a:rPr lang="en-US" sz="1200" b="0" i="0" u="none" strike="noStrike" kern="1200" dirty="0" err="1" smtClean="0">
                <a:solidFill>
                  <a:schemeClr val="tx1"/>
                </a:solidFill>
                <a:effectLst/>
                <a:latin typeface="+mn-lt"/>
                <a:ea typeface="+mn-ea"/>
                <a:cs typeface="+mn-cs"/>
              </a:rPr>
              <a:t>MaxEnt</a:t>
            </a:r>
            <a:r>
              <a:rPr lang="en-US" sz="1200" b="0" i="0" u="none" strike="noStrike" kern="1200" dirty="0" smtClean="0">
                <a:solidFill>
                  <a:schemeClr val="tx1"/>
                </a:solidFill>
                <a:effectLst/>
                <a:latin typeface="+mn-lt"/>
                <a:ea typeface="+mn-ea"/>
                <a:cs typeface="+mn-cs"/>
              </a:rPr>
              <a:t> produced habitat probability maps for 1996, 2004, and 2014, but only </a:t>
            </a:r>
            <a:r>
              <a:rPr lang="en-US" sz="1200" b="0" i="0" u="none" strike="noStrike" kern="1200" dirty="0" err="1" smtClean="0">
                <a:solidFill>
                  <a:schemeClr val="tx1"/>
                </a:solidFill>
                <a:effectLst/>
                <a:latin typeface="+mn-lt"/>
                <a:ea typeface="+mn-ea"/>
                <a:cs typeface="+mn-cs"/>
              </a:rPr>
              <a:t>MaxEnt</a:t>
            </a:r>
            <a:r>
              <a:rPr lang="en-US" sz="1200" b="0" i="0" u="none" strike="noStrike" kern="1200" dirty="0" smtClean="0">
                <a:solidFill>
                  <a:schemeClr val="tx1"/>
                </a:solidFill>
                <a:effectLst/>
                <a:latin typeface="+mn-lt"/>
                <a:ea typeface="+mn-ea"/>
                <a:cs typeface="+mn-cs"/>
              </a:rPr>
              <a:t> was used for future habitat probability maps, which were created for the years 2050 and 2070.</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The habitat probability maps were then used to generate habitat percent cover graphs.</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Finally, they were overlaid with road networks to create road risk maps for 1996, 2004, and 2014.</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649478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Rectangle 8"/>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11/18/2015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85000" lnSpcReduction="20000"/>
          </a:bodyPr>
          <a:lstStyle/>
          <a:p>
            <a:r>
              <a:rPr lang="en-US" dirty="0" smtClean="0"/>
              <a:t>North Mexico Ecological Forecasting</a:t>
            </a:r>
            <a:endParaRPr lang="en-US" dirty="0"/>
          </a:p>
        </p:txBody>
      </p:sp>
      <p:sp>
        <p:nvSpPr>
          <p:cNvPr id="3" name="Text Placeholder 2"/>
          <p:cNvSpPr>
            <a:spLocks noGrp="1"/>
          </p:cNvSpPr>
          <p:nvPr>
            <p:ph type="body" sz="quarter" idx="11"/>
          </p:nvPr>
        </p:nvSpPr>
        <p:spPr/>
        <p:txBody>
          <a:bodyPr/>
          <a:lstStyle/>
          <a:p>
            <a:r>
              <a:rPr lang="en-US" dirty="0" smtClean="0"/>
              <a:t>Ryan Schick (Project Lead)</a:t>
            </a:r>
            <a:endParaRPr lang="en-US" dirty="0"/>
          </a:p>
        </p:txBody>
      </p:sp>
      <p:sp>
        <p:nvSpPr>
          <p:cNvPr id="4" name="Text Placeholder 3"/>
          <p:cNvSpPr>
            <a:spLocks noGrp="1"/>
          </p:cNvSpPr>
          <p:nvPr>
            <p:ph type="body" sz="quarter" idx="12"/>
          </p:nvPr>
        </p:nvSpPr>
        <p:spPr/>
        <p:txBody>
          <a:bodyPr/>
          <a:lstStyle/>
          <a:p>
            <a:r>
              <a:rPr lang="en-US" dirty="0" smtClean="0"/>
              <a:t>Padraic Conner</a:t>
            </a:r>
            <a:endParaRPr lang="en-US" dirty="0"/>
          </a:p>
        </p:txBody>
      </p:sp>
      <p:sp>
        <p:nvSpPr>
          <p:cNvPr id="6" name="Text Placeholder 5"/>
          <p:cNvSpPr>
            <a:spLocks noGrp="1"/>
          </p:cNvSpPr>
          <p:nvPr>
            <p:ph type="body" sz="quarter" idx="14"/>
          </p:nvPr>
        </p:nvSpPr>
        <p:spPr/>
        <p:txBody>
          <a:bodyPr/>
          <a:lstStyle/>
          <a:p>
            <a:r>
              <a:rPr lang="en-US" dirty="0" smtClean="0"/>
              <a:t>Leigh Sinclair</a:t>
            </a:r>
            <a:endParaRPr lang="en-US" dirty="0"/>
          </a:p>
        </p:txBody>
      </p:sp>
      <p:sp>
        <p:nvSpPr>
          <p:cNvPr id="7" name="Text Placeholder 6"/>
          <p:cNvSpPr>
            <a:spLocks noGrp="1"/>
          </p:cNvSpPr>
          <p:nvPr>
            <p:ph type="body" sz="quarter" idx="15"/>
          </p:nvPr>
        </p:nvSpPr>
        <p:spPr/>
        <p:txBody>
          <a:bodyPr/>
          <a:lstStyle/>
          <a:p>
            <a:r>
              <a:rPr lang="en-US" dirty="0" smtClean="0"/>
              <a:t>Maggi Klug</a:t>
            </a:r>
            <a:endParaRPr lang="en-US" dirty="0"/>
          </a:p>
        </p:txBody>
      </p:sp>
      <p:sp>
        <p:nvSpPr>
          <p:cNvPr id="9" name="Text Placeholder 8"/>
          <p:cNvSpPr>
            <a:spLocks noGrp="1"/>
          </p:cNvSpPr>
          <p:nvPr>
            <p:ph type="body" sz="quarter" idx="17"/>
          </p:nvPr>
        </p:nvSpPr>
        <p:spPr/>
        <p:txBody>
          <a:bodyPr>
            <a:normAutofit fontScale="77500" lnSpcReduction="20000"/>
          </a:bodyPr>
          <a:lstStyle/>
          <a:p>
            <a:r>
              <a:rPr lang="en-US" dirty="0"/>
              <a:t>Using NASA Earth Observations to Monitor and Manage Ocelot Habitat Loss in North Mexico</a:t>
            </a:r>
          </a:p>
          <a:p>
            <a:endParaRPr lang="en-US"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593996" y="353683"/>
            <a:ext cx="7140967" cy="673698"/>
          </a:xfrm>
        </p:spPr>
        <p:txBody>
          <a:bodyPr>
            <a:noAutofit/>
          </a:bodyPr>
          <a:lstStyle/>
          <a:p>
            <a:r>
              <a:rPr lang="en-US" dirty="0"/>
              <a:t>Habitat </a:t>
            </a:r>
            <a:r>
              <a:rPr lang="en-US" dirty="0" smtClean="0"/>
              <a:t>Probability – 1996 </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96" y="1268546"/>
            <a:ext cx="8850702" cy="5373640"/>
          </a:xfrm>
          <a:prstGeom prst="rect">
            <a:avLst/>
          </a:prstGeom>
          <a:ln>
            <a:solidFill>
              <a:schemeClr val="tx1"/>
            </a:solidFill>
          </a:ln>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3886" y="1268547"/>
            <a:ext cx="4326211" cy="166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51355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614844" y="353683"/>
            <a:ext cx="6571623" cy="673698"/>
          </a:xfrm>
        </p:spPr>
        <p:txBody>
          <a:bodyPr>
            <a:noAutofit/>
          </a:bodyPr>
          <a:lstStyle/>
          <a:p>
            <a:r>
              <a:rPr lang="en-US" dirty="0"/>
              <a:t>Habitat </a:t>
            </a:r>
            <a:r>
              <a:rPr lang="en-US" dirty="0" smtClean="0"/>
              <a:t>Probability – 2004 </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96" y="1268546"/>
            <a:ext cx="8850701" cy="5373640"/>
          </a:xfrm>
          <a:prstGeom prst="rect">
            <a:avLst/>
          </a:prstGeom>
          <a:ln>
            <a:solidFill>
              <a:schemeClr val="tx1"/>
            </a:solidFill>
          </a:ln>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9721" y="1268546"/>
            <a:ext cx="4310375" cy="1658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07617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606217" y="353683"/>
            <a:ext cx="6571623" cy="673698"/>
          </a:xfrm>
        </p:spPr>
        <p:txBody>
          <a:bodyPr>
            <a:noAutofit/>
          </a:bodyPr>
          <a:lstStyle/>
          <a:p>
            <a:r>
              <a:rPr lang="en-US" dirty="0"/>
              <a:t>Habitat </a:t>
            </a:r>
            <a:r>
              <a:rPr lang="en-US" dirty="0" smtClean="0"/>
              <a:t>Probability – 2014 </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96" y="1268546"/>
            <a:ext cx="8850701" cy="5373640"/>
          </a:xfrm>
          <a:prstGeom prst="rect">
            <a:avLst/>
          </a:prstGeom>
          <a:ln>
            <a:solidFill>
              <a:schemeClr val="tx1"/>
            </a:solidFill>
          </a:ln>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5773" y="1268546"/>
            <a:ext cx="4244324" cy="1633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4080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840818" y="289185"/>
            <a:ext cx="5462363" cy="739515"/>
          </a:xfrm>
        </p:spPr>
        <p:txBody>
          <a:bodyPr>
            <a:noAutofit/>
          </a:bodyPr>
          <a:lstStyle/>
          <a:p>
            <a:r>
              <a:rPr lang="en-US" dirty="0" smtClean="0"/>
              <a:t>Percent Cover Graph</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14" y="1303020"/>
            <a:ext cx="9026686" cy="524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7181" y="4240866"/>
            <a:ext cx="4243952" cy="1307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57851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604514" y="353682"/>
            <a:ext cx="6488608" cy="683547"/>
          </a:xfrm>
        </p:spPr>
        <p:txBody>
          <a:bodyPr>
            <a:noAutofit/>
          </a:bodyPr>
          <a:lstStyle/>
          <a:p>
            <a:r>
              <a:rPr lang="en-US" dirty="0"/>
              <a:t>Habitat </a:t>
            </a:r>
            <a:r>
              <a:rPr lang="en-US" dirty="0" smtClean="0"/>
              <a:t>Probability – 1996 </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96" y="1265927"/>
            <a:ext cx="8850702" cy="5378878"/>
          </a:xfrm>
          <a:prstGeom prst="rect">
            <a:avLst/>
          </a:prstGeom>
          <a:ln>
            <a:solidFill>
              <a:schemeClr val="tx1"/>
            </a:solidFill>
          </a:ln>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396" y="1265927"/>
            <a:ext cx="4425351" cy="1702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3434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552754" y="353684"/>
            <a:ext cx="6469813" cy="673698"/>
          </a:xfrm>
        </p:spPr>
        <p:txBody>
          <a:bodyPr>
            <a:noAutofit/>
          </a:bodyPr>
          <a:lstStyle/>
          <a:p>
            <a:r>
              <a:rPr lang="en-US" dirty="0"/>
              <a:t>Habitat </a:t>
            </a:r>
            <a:r>
              <a:rPr lang="en-US" dirty="0" smtClean="0"/>
              <a:t>Probability – 2004 </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96" y="1268546"/>
            <a:ext cx="8850702" cy="5373640"/>
          </a:xfrm>
          <a:prstGeom prst="rect">
            <a:avLst/>
          </a:prstGeom>
          <a:ln>
            <a:solidFill>
              <a:schemeClr val="tx1"/>
            </a:solidFill>
          </a:ln>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395" y="1268546"/>
            <a:ext cx="4425351" cy="1702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80182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544128" y="345057"/>
            <a:ext cx="6400801" cy="673698"/>
          </a:xfrm>
        </p:spPr>
        <p:txBody>
          <a:bodyPr>
            <a:noAutofit/>
          </a:bodyPr>
          <a:lstStyle/>
          <a:p>
            <a:r>
              <a:rPr lang="en-US" dirty="0"/>
              <a:t>Habitat </a:t>
            </a:r>
            <a:r>
              <a:rPr lang="en-US" dirty="0" smtClean="0"/>
              <a:t>Probability – 2014 </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96" y="1268546"/>
            <a:ext cx="8850701" cy="5373640"/>
          </a:xfrm>
          <a:prstGeom prst="rect">
            <a:avLst/>
          </a:prstGeom>
          <a:ln>
            <a:solidFill>
              <a:schemeClr val="tx1"/>
            </a:solidFill>
          </a:ln>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396" y="1268546"/>
            <a:ext cx="4425350" cy="1702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0076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413079" y="331408"/>
            <a:ext cx="4297114" cy="719469"/>
          </a:xfrm>
        </p:spPr>
        <p:txBody>
          <a:bodyPr>
            <a:noAutofit/>
          </a:bodyPr>
          <a:lstStyle/>
          <a:p>
            <a:r>
              <a:rPr lang="en-US" dirty="0" smtClean="0"/>
              <a:t>Road Risk – 1996</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97" y="1268546"/>
            <a:ext cx="8867954" cy="5384115"/>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539" y="1412307"/>
            <a:ext cx="6452559" cy="38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70895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413079" y="331408"/>
            <a:ext cx="4297114" cy="719469"/>
          </a:xfrm>
        </p:spPr>
        <p:txBody>
          <a:bodyPr>
            <a:noAutofit/>
          </a:bodyPr>
          <a:lstStyle/>
          <a:p>
            <a:r>
              <a:rPr lang="en-US" dirty="0" smtClean="0"/>
              <a:t>Road Risk – 2004</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97" y="1268544"/>
            <a:ext cx="8833448" cy="5363165"/>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046" y="1410611"/>
            <a:ext cx="6392173" cy="37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50275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413079" y="331408"/>
            <a:ext cx="4297114" cy="719469"/>
          </a:xfrm>
        </p:spPr>
        <p:txBody>
          <a:bodyPr>
            <a:noAutofit/>
          </a:bodyPr>
          <a:lstStyle/>
          <a:p>
            <a:r>
              <a:rPr lang="en-US" dirty="0" smtClean="0"/>
              <a:t>Road Risk – 2014</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109" y="1268544"/>
            <a:ext cx="8865166" cy="5382422"/>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046" y="1404248"/>
            <a:ext cx="6443931" cy="381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50275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95288" y="4835468"/>
            <a:ext cx="8353424" cy="1904999"/>
          </a:xfrm>
        </p:spPr>
        <p:txBody>
          <a:bodyPr>
            <a:normAutofit/>
          </a:bodyPr>
          <a:lstStyle/>
          <a:p>
            <a:pPr marL="342900" indent="-342900">
              <a:spcBef>
                <a:spcPts val="200"/>
              </a:spcBef>
              <a:buClr>
                <a:schemeClr val="accent1"/>
              </a:buClr>
              <a:buFont typeface="Webdings" panose="05030102010509060703" pitchFamily="18" charset="2"/>
              <a:buChar char="4"/>
            </a:pPr>
            <a:r>
              <a:rPr lang="en-US" b="1" dirty="0"/>
              <a:t>Ocelots</a:t>
            </a:r>
            <a:r>
              <a:rPr lang="en-US" dirty="0"/>
              <a:t> are </a:t>
            </a:r>
            <a:r>
              <a:rPr lang="en-US" dirty="0" smtClean="0"/>
              <a:t>medium </a:t>
            </a:r>
            <a:r>
              <a:rPr lang="en-US" dirty="0"/>
              <a:t>sized, nocturnal wild </a:t>
            </a:r>
            <a:r>
              <a:rPr lang="en-US" dirty="0" smtClean="0"/>
              <a:t>cats</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Have a range from </a:t>
            </a:r>
            <a:r>
              <a:rPr lang="en-US" b="1" dirty="0"/>
              <a:t>Argentina</a:t>
            </a:r>
            <a:r>
              <a:rPr lang="en-US" dirty="0"/>
              <a:t> </a:t>
            </a:r>
            <a:r>
              <a:rPr lang="en-US" dirty="0" smtClean="0"/>
              <a:t>up to the southeastern tip of </a:t>
            </a:r>
            <a:r>
              <a:rPr lang="en-US" b="1" dirty="0" smtClean="0"/>
              <a:t>Texas</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Live in areas such as </a:t>
            </a:r>
            <a:r>
              <a:rPr lang="en-US" b="1" dirty="0" err="1"/>
              <a:t>thornscrub</a:t>
            </a:r>
            <a:r>
              <a:rPr lang="en-US" dirty="0"/>
              <a:t>, </a:t>
            </a:r>
            <a:r>
              <a:rPr lang="en-US" b="1" dirty="0"/>
              <a:t>tropical forests</a:t>
            </a:r>
            <a:r>
              <a:rPr lang="en-US" dirty="0"/>
              <a:t>, and </a:t>
            </a:r>
            <a:r>
              <a:rPr lang="en-US" b="1" dirty="0"/>
              <a:t>wetlands</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endParaRPr lang="en-US" dirty="0"/>
          </a:p>
          <a:p>
            <a:pPr marL="342900" indent="-342900">
              <a:buFont typeface="Arial" panose="020B0604020202020204" pitchFamily="34" charset="0"/>
              <a:buChar char="•"/>
            </a:pPr>
            <a:endParaRPr lang="en-US" dirty="0" smtClean="0"/>
          </a:p>
        </p:txBody>
      </p:sp>
      <p:sp>
        <p:nvSpPr>
          <p:cNvPr id="3" name="Text Placeholder 2"/>
          <p:cNvSpPr>
            <a:spLocks noGrp="1"/>
          </p:cNvSpPr>
          <p:nvPr>
            <p:ph type="body" sz="quarter" idx="10"/>
          </p:nvPr>
        </p:nvSpPr>
        <p:spPr>
          <a:xfrm>
            <a:off x="2936557" y="4026446"/>
            <a:ext cx="3270885" cy="746760"/>
          </a:xfrm>
        </p:spPr>
        <p:txBody>
          <a:bodyPr/>
          <a:lstStyle/>
          <a:p>
            <a:r>
              <a:rPr lang="en-US" dirty="0" smtClean="0"/>
              <a:t>Background</a:t>
            </a:r>
            <a:endParaRPr lang="en-US" dirty="0"/>
          </a:p>
        </p:txBody>
      </p:sp>
      <p:pic>
        <p:nvPicPr>
          <p:cNvPr id="3074" name="Picture 2" descr="ocel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3037" y="200025"/>
            <a:ext cx="6257926" cy="3826421"/>
          </a:xfrm>
          <a:prstGeom prst="rect">
            <a:avLst/>
          </a:prstGeom>
          <a:noFill/>
          <a:ln>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58840" y="4026445"/>
            <a:ext cx="1771650" cy="246221"/>
          </a:xfrm>
          <a:prstGeom prst="rect">
            <a:avLst/>
          </a:prstGeom>
          <a:noFill/>
        </p:spPr>
        <p:txBody>
          <a:bodyPr wrap="square" rtlCol="0">
            <a:spAutoFit/>
          </a:bodyPr>
          <a:lstStyle/>
          <a:p>
            <a:r>
              <a:rPr lang="en-US" sz="1000" dirty="0" smtClean="0"/>
              <a:t>Image credit: USFWS</a:t>
            </a:r>
            <a:endParaRPr lang="en-US" sz="1000" dirty="0"/>
          </a:p>
        </p:txBody>
      </p:sp>
    </p:spTree>
    <p:extLst>
      <p:ext uri="{BB962C8B-B14F-4D97-AF65-F5344CB8AC3E}">
        <p14:creationId xmlns:p14="http://schemas.microsoft.com/office/powerpoint/2010/main" val="11426523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490887" y="317760"/>
            <a:ext cx="6162220" cy="733117"/>
          </a:xfrm>
        </p:spPr>
        <p:txBody>
          <a:bodyPr>
            <a:noAutofit/>
          </a:bodyPr>
          <a:lstStyle/>
          <a:p>
            <a:r>
              <a:rPr lang="en-US" dirty="0" smtClean="0"/>
              <a:t>Future Projection – 2050</a:t>
            </a:r>
            <a:endParaRPr lang="en-US" dirty="0"/>
          </a:p>
        </p:txBody>
      </p:sp>
      <p:pic>
        <p:nvPicPr>
          <p:cNvPr id="5122" name="Picture 2" descr="D:\Leigh\ocelots\Data\Max_Ent\maxent_50_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475" y="1263225"/>
            <a:ext cx="8871045" cy="538599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8734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490887" y="317760"/>
            <a:ext cx="6162220" cy="733117"/>
          </a:xfrm>
        </p:spPr>
        <p:txBody>
          <a:bodyPr>
            <a:noAutofit/>
          </a:bodyPr>
          <a:lstStyle/>
          <a:p>
            <a:r>
              <a:rPr lang="en-US" dirty="0" smtClean="0"/>
              <a:t>Future Projection – 2070</a:t>
            </a:r>
            <a:endParaRPr lang="en-US" dirty="0"/>
          </a:p>
        </p:txBody>
      </p:sp>
      <p:pic>
        <p:nvPicPr>
          <p:cNvPr id="6146" name="Picture 2" descr="D:\Leigh\ocelots\Data\Max_Ent\maxent_70_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474" y="1263225"/>
            <a:ext cx="8857401" cy="537770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6867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846533" y="287280"/>
            <a:ext cx="5450933" cy="733117"/>
          </a:xfrm>
        </p:spPr>
        <p:txBody>
          <a:bodyPr>
            <a:noAutofit/>
          </a:bodyPr>
          <a:lstStyle/>
          <a:p>
            <a:r>
              <a:rPr lang="en-US" dirty="0" smtClean="0"/>
              <a:t>Percent Cover Graph</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15" y="1272540"/>
            <a:ext cx="8969569" cy="5233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0124" y="4020093"/>
            <a:ext cx="3705225" cy="1799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57851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964179" y="3530440"/>
            <a:ext cx="3215642" cy="652598"/>
          </a:xfrm>
        </p:spPr>
        <p:txBody>
          <a:bodyPr/>
          <a:lstStyle/>
          <a:p>
            <a:r>
              <a:rPr lang="en-US" dirty="0" smtClean="0"/>
              <a:t>Conclusions</a:t>
            </a:r>
            <a:endParaRPr lang="en-US" dirty="0"/>
          </a:p>
        </p:txBody>
      </p:sp>
      <p:sp>
        <p:nvSpPr>
          <p:cNvPr id="4" name="TextBox 3"/>
          <p:cNvSpPr txBox="1"/>
          <p:nvPr/>
        </p:nvSpPr>
        <p:spPr>
          <a:xfrm>
            <a:off x="168212" y="4126904"/>
            <a:ext cx="8807573" cy="2657138"/>
          </a:xfrm>
          <a:prstGeom prst="rect">
            <a:avLst/>
          </a:prstGeom>
          <a:noFill/>
        </p:spPr>
        <p:txBody>
          <a:bodyPr wrap="square" rtlCol="0">
            <a:spAutoFit/>
          </a:bodyPr>
          <a:lstStyle/>
          <a:p>
            <a:pPr marL="342900" indent="-342900">
              <a:spcBef>
                <a:spcPts val="200"/>
              </a:spcBef>
              <a:buClr>
                <a:schemeClr val="accent1"/>
              </a:buClr>
              <a:buFont typeface="Webdings" panose="05030102010509060703" pitchFamily="18" charset="2"/>
              <a:buChar char="4"/>
            </a:pPr>
            <a:r>
              <a:rPr lang="en-US" sz="2000" dirty="0" smtClean="0"/>
              <a:t>Fuzzy </a:t>
            </a:r>
            <a:r>
              <a:rPr lang="en-US" sz="2000" dirty="0"/>
              <a:t>Logic </a:t>
            </a:r>
            <a:r>
              <a:rPr lang="en-US" sz="2000" dirty="0" smtClean="0"/>
              <a:t>outputs showed an overall </a:t>
            </a:r>
            <a:r>
              <a:rPr lang="en-US" sz="2000" b="1" dirty="0" smtClean="0"/>
              <a:t>increase</a:t>
            </a:r>
            <a:r>
              <a:rPr lang="en-US" sz="2000" dirty="0" smtClean="0"/>
              <a:t> in habitat between 1996 and 2014 while </a:t>
            </a:r>
            <a:r>
              <a:rPr lang="en-US" sz="2000" dirty="0" err="1" smtClean="0"/>
              <a:t>MaxEnt</a:t>
            </a:r>
            <a:r>
              <a:rPr lang="en-US" sz="2000" dirty="0" smtClean="0"/>
              <a:t> showed an overall </a:t>
            </a:r>
            <a:r>
              <a:rPr lang="en-US" sz="2000" b="1" dirty="0" smtClean="0"/>
              <a:t>decrease</a:t>
            </a:r>
          </a:p>
          <a:p>
            <a:pPr marL="342900" indent="-342900">
              <a:spcBef>
                <a:spcPts val="200"/>
              </a:spcBef>
              <a:buClr>
                <a:schemeClr val="accent1"/>
              </a:buClr>
              <a:buFont typeface="Webdings" panose="05030102010509060703" pitchFamily="18" charset="2"/>
              <a:buChar char="4"/>
            </a:pPr>
            <a:endParaRPr lang="en-US" sz="2000" dirty="0" smtClean="0"/>
          </a:p>
          <a:p>
            <a:pPr marL="342900" indent="-342900">
              <a:spcBef>
                <a:spcPts val="200"/>
              </a:spcBef>
              <a:buClr>
                <a:schemeClr val="accent1"/>
              </a:buClr>
              <a:buFont typeface="Webdings" panose="05030102010509060703" pitchFamily="18" charset="2"/>
              <a:buChar char="4"/>
            </a:pPr>
            <a:r>
              <a:rPr lang="en-US" sz="2000" dirty="0" err="1"/>
              <a:t>MaxEnt</a:t>
            </a:r>
            <a:r>
              <a:rPr lang="en-US" sz="2000" dirty="0"/>
              <a:t> output was </a:t>
            </a:r>
            <a:r>
              <a:rPr lang="en-US" sz="2000" b="1" dirty="0"/>
              <a:t>more accurate </a:t>
            </a:r>
            <a:r>
              <a:rPr lang="en-US" sz="2000" dirty="0"/>
              <a:t>than Fuzzy Logic output for all three </a:t>
            </a:r>
            <a:r>
              <a:rPr lang="en-US" sz="2000" dirty="0" smtClean="0"/>
              <a:t>years</a:t>
            </a:r>
          </a:p>
          <a:p>
            <a:pPr>
              <a:spcBef>
                <a:spcPts val="200"/>
              </a:spcBef>
              <a:buClr>
                <a:schemeClr val="accent1"/>
              </a:buClr>
            </a:pPr>
            <a:endParaRPr lang="en-US" sz="2000" dirty="0" smtClean="0"/>
          </a:p>
          <a:p>
            <a:pPr marL="342900" indent="-342900">
              <a:spcBef>
                <a:spcPts val="200"/>
              </a:spcBef>
              <a:buClr>
                <a:schemeClr val="accent1"/>
              </a:buClr>
              <a:buFont typeface="Webdings" panose="05030102010509060703" pitchFamily="18" charset="2"/>
              <a:buChar char="4"/>
            </a:pPr>
            <a:r>
              <a:rPr lang="en-US" sz="2000" dirty="0" smtClean="0"/>
              <a:t>Future habitat is expected to </a:t>
            </a:r>
            <a:r>
              <a:rPr lang="en-US" sz="2000" b="1" dirty="0" smtClean="0"/>
              <a:t>increase</a:t>
            </a:r>
            <a:r>
              <a:rPr lang="en-US" sz="2000" dirty="0" smtClean="0"/>
              <a:t> from 2014 to 2050 but then </a:t>
            </a:r>
            <a:r>
              <a:rPr lang="en-US" sz="2000" b="1" dirty="0" smtClean="0"/>
              <a:t>decrease</a:t>
            </a:r>
            <a:r>
              <a:rPr lang="en-US" sz="2000" dirty="0" smtClean="0"/>
              <a:t> between 2050 and 2070</a:t>
            </a:r>
            <a:endParaRPr lang="en-US" sz="2000" b="1"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9520" y="156820"/>
            <a:ext cx="5864955" cy="3182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57354" y="3284219"/>
            <a:ext cx="2053088" cy="246221"/>
          </a:xfrm>
          <a:prstGeom prst="rect">
            <a:avLst/>
          </a:prstGeom>
          <a:noFill/>
        </p:spPr>
        <p:txBody>
          <a:bodyPr wrap="square" rtlCol="0">
            <a:spAutoFit/>
          </a:bodyPr>
          <a:lstStyle/>
          <a:p>
            <a:r>
              <a:rPr lang="en-US" sz="1000" dirty="0" smtClean="0"/>
              <a:t>Image Credit: Spencer Wright</a:t>
            </a:r>
            <a:endParaRPr lang="en-US" sz="1000" dirty="0"/>
          </a:p>
        </p:txBody>
      </p:sp>
    </p:spTree>
    <p:extLst>
      <p:ext uri="{BB962C8B-B14F-4D97-AF65-F5344CB8AC3E}">
        <p14:creationId xmlns:p14="http://schemas.microsoft.com/office/powerpoint/2010/main" val="22154168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712576" y="598170"/>
            <a:ext cx="3566160" cy="1195288"/>
          </a:xfrm>
        </p:spPr>
        <p:txBody>
          <a:bodyPr/>
          <a:lstStyle/>
          <a:p>
            <a:r>
              <a:rPr lang="en-US" dirty="0" smtClean="0"/>
              <a:t>Errors and Uncertainties</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933" y="377190"/>
            <a:ext cx="3991922" cy="2977940"/>
          </a:xfrm>
          <a:prstGeom prst="rect">
            <a:avLst/>
          </a:prstGeom>
          <a:ln>
            <a:solidFill>
              <a:schemeClr val="tx1">
                <a:lumMod val="50000"/>
              </a:schemeClr>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933" y="3501390"/>
            <a:ext cx="3991922" cy="2977940"/>
          </a:xfrm>
          <a:prstGeom prst="rect">
            <a:avLst/>
          </a:prstGeom>
          <a:ln>
            <a:solidFill>
              <a:schemeClr val="tx1">
                <a:lumMod val="50000"/>
              </a:schemeClr>
            </a:solidFill>
          </a:ln>
        </p:spPr>
      </p:pic>
      <p:sp>
        <p:nvSpPr>
          <p:cNvPr id="4" name="TextBox 3"/>
          <p:cNvSpPr txBox="1"/>
          <p:nvPr/>
        </p:nvSpPr>
        <p:spPr>
          <a:xfrm>
            <a:off x="4712576" y="2625056"/>
            <a:ext cx="4215764" cy="3600986"/>
          </a:xfrm>
          <a:prstGeom prst="rect">
            <a:avLst/>
          </a:prstGeom>
          <a:noFill/>
        </p:spPr>
        <p:txBody>
          <a:bodyPr wrap="square" rtlCol="0">
            <a:spAutoFit/>
          </a:bodyPr>
          <a:lstStyle/>
          <a:p>
            <a:pPr marL="342900" indent="-342900">
              <a:spcBef>
                <a:spcPts val="200"/>
              </a:spcBef>
              <a:buClr>
                <a:schemeClr val="accent1"/>
              </a:buClr>
              <a:buFont typeface="Webdings" panose="05030102010509060703" pitchFamily="18" charset="2"/>
              <a:buChar char="4"/>
            </a:pPr>
            <a:r>
              <a:rPr lang="en-US" sz="2000" dirty="0" smtClean="0"/>
              <a:t>Cloud cover</a:t>
            </a:r>
            <a:endParaRPr lang="en-US" sz="2000" dirty="0"/>
          </a:p>
          <a:p>
            <a:pPr marL="342900" indent="-342900">
              <a:spcBef>
                <a:spcPts val="200"/>
              </a:spcBef>
              <a:buClr>
                <a:schemeClr val="accent1"/>
              </a:buClr>
              <a:buFont typeface="Webdings" panose="05030102010509060703" pitchFamily="18" charset="2"/>
              <a:buChar char="4"/>
            </a:pPr>
            <a:endParaRPr lang="en-US" sz="2000" dirty="0"/>
          </a:p>
          <a:p>
            <a:pPr marL="342900" indent="-342900">
              <a:spcBef>
                <a:spcPts val="200"/>
              </a:spcBef>
              <a:buClr>
                <a:schemeClr val="accent1"/>
              </a:buClr>
              <a:buFont typeface="Webdings" panose="05030102010509060703" pitchFamily="18" charset="2"/>
              <a:buChar char="4"/>
            </a:pPr>
            <a:r>
              <a:rPr lang="en-US" sz="2000" dirty="0"/>
              <a:t>Repeating dashes of erroneous data </a:t>
            </a:r>
          </a:p>
          <a:p>
            <a:pPr marL="342900" indent="-342900">
              <a:spcBef>
                <a:spcPts val="200"/>
              </a:spcBef>
              <a:buClr>
                <a:schemeClr val="accent1"/>
              </a:buClr>
              <a:buFont typeface="Webdings" panose="05030102010509060703" pitchFamily="18" charset="2"/>
              <a:buChar char="4"/>
            </a:pPr>
            <a:endParaRPr lang="en-US" sz="2000" dirty="0"/>
          </a:p>
          <a:p>
            <a:pPr marL="342900" indent="-342900">
              <a:spcBef>
                <a:spcPts val="200"/>
              </a:spcBef>
              <a:buClr>
                <a:schemeClr val="accent1"/>
              </a:buClr>
              <a:buFont typeface="Webdings" panose="05030102010509060703" pitchFamily="18" charset="2"/>
              <a:buChar char="4"/>
            </a:pPr>
            <a:r>
              <a:rPr lang="en-US" sz="2000" dirty="0" smtClean="0"/>
              <a:t>Amount of </a:t>
            </a:r>
            <a:r>
              <a:rPr lang="en-US" sz="2000" i="1" dirty="0"/>
              <a:t>i</a:t>
            </a:r>
            <a:r>
              <a:rPr lang="en-US" sz="2000" i="1" dirty="0" smtClean="0"/>
              <a:t>n-situ</a:t>
            </a:r>
            <a:r>
              <a:rPr lang="en-US" sz="2000" dirty="0" smtClean="0"/>
              <a:t> data</a:t>
            </a:r>
          </a:p>
          <a:p>
            <a:pPr marL="342900" indent="-342900">
              <a:spcBef>
                <a:spcPts val="200"/>
              </a:spcBef>
              <a:buClr>
                <a:schemeClr val="accent1"/>
              </a:buClr>
              <a:buFont typeface="Webdings" panose="05030102010509060703" pitchFamily="18" charset="2"/>
              <a:buChar char="4"/>
            </a:pPr>
            <a:endParaRPr lang="en-US" sz="2000" i="1" dirty="0"/>
          </a:p>
          <a:p>
            <a:pPr marL="342900" indent="-342900">
              <a:spcBef>
                <a:spcPts val="200"/>
              </a:spcBef>
              <a:buClr>
                <a:schemeClr val="accent1"/>
              </a:buClr>
              <a:buFont typeface="Webdings" panose="05030102010509060703" pitchFamily="18" charset="2"/>
              <a:buChar char="4"/>
            </a:pPr>
            <a:r>
              <a:rPr lang="en-US" sz="2000" dirty="0" smtClean="0"/>
              <a:t>Future projections did not include urban growth or land cover change</a:t>
            </a:r>
            <a:endParaRPr lang="en-US" sz="2000" dirty="0"/>
          </a:p>
          <a:p>
            <a:endParaRPr lang="en-US" dirty="0"/>
          </a:p>
        </p:txBody>
      </p:sp>
    </p:spTree>
    <p:extLst>
      <p:ext uri="{BB962C8B-B14F-4D97-AF65-F5344CB8AC3E}">
        <p14:creationId xmlns:p14="http://schemas.microsoft.com/office/powerpoint/2010/main" val="10931123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91368" y="756285"/>
            <a:ext cx="3354706" cy="800100"/>
          </a:xfrm>
        </p:spPr>
        <p:txBody>
          <a:bodyPr/>
          <a:lstStyle/>
          <a:p>
            <a:r>
              <a:rPr lang="en-US" dirty="0" smtClean="0"/>
              <a:t>Future Work</a:t>
            </a:r>
            <a:endParaRPr lang="en-US" dirty="0"/>
          </a:p>
        </p:txBody>
      </p:sp>
      <p:sp>
        <p:nvSpPr>
          <p:cNvPr id="4" name="TextBox 3"/>
          <p:cNvSpPr txBox="1"/>
          <p:nvPr/>
        </p:nvSpPr>
        <p:spPr>
          <a:xfrm>
            <a:off x="171450" y="1941200"/>
            <a:ext cx="3257550" cy="4221669"/>
          </a:xfrm>
          <a:prstGeom prst="rect">
            <a:avLst/>
          </a:prstGeom>
          <a:noFill/>
        </p:spPr>
        <p:txBody>
          <a:bodyPr wrap="square" rtlCol="0">
            <a:spAutoFit/>
          </a:bodyPr>
          <a:lstStyle/>
          <a:p>
            <a:pPr marL="342900" indent="-342900">
              <a:spcBef>
                <a:spcPts val="200"/>
              </a:spcBef>
              <a:buClr>
                <a:schemeClr val="accent1"/>
              </a:buClr>
              <a:buFont typeface="Webdings" panose="05030102010509060703" pitchFamily="18" charset="2"/>
              <a:buChar char="4"/>
            </a:pPr>
            <a:r>
              <a:rPr lang="en-US" sz="2000" dirty="0"/>
              <a:t>Expand study area to </a:t>
            </a:r>
            <a:r>
              <a:rPr lang="en-US" sz="2000" b="1" dirty="0"/>
              <a:t>Central America</a:t>
            </a:r>
          </a:p>
          <a:p>
            <a:pPr marL="342900" indent="-342900">
              <a:spcBef>
                <a:spcPts val="200"/>
              </a:spcBef>
              <a:buClr>
                <a:schemeClr val="accent1"/>
              </a:buClr>
              <a:buFont typeface="Webdings" panose="05030102010509060703" pitchFamily="18" charset="2"/>
              <a:buChar char="4"/>
            </a:pPr>
            <a:endParaRPr lang="en-US" sz="2000" dirty="0"/>
          </a:p>
          <a:p>
            <a:pPr marL="342900" indent="-342900">
              <a:spcBef>
                <a:spcPts val="200"/>
              </a:spcBef>
              <a:buClr>
                <a:schemeClr val="accent1"/>
              </a:buClr>
              <a:buFont typeface="Webdings" panose="05030102010509060703" pitchFamily="18" charset="2"/>
              <a:buChar char="4"/>
            </a:pPr>
            <a:r>
              <a:rPr lang="en-US" sz="2000" dirty="0"/>
              <a:t>Location of additional ocelot habitat will </a:t>
            </a:r>
            <a:r>
              <a:rPr lang="en-US" sz="2000" b="1" dirty="0"/>
              <a:t>aid translocation </a:t>
            </a:r>
          </a:p>
          <a:p>
            <a:pPr marL="342900" indent="-342900">
              <a:spcBef>
                <a:spcPts val="200"/>
              </a:spcBef>
              <a:buClr>
                <a:schemeClr val="accent1"/>
              </a:buClr>
              <a:buFont typeface="Webdings" panose="05030102010509060703" pitchFamily="18" charset="2"/>
              <a:buChar char="4"/>
            </a:pPr>
            <a:endParaRPr lang="en-US" sz="2000" dirty="0" smtClean="0"/>
          </a:p>
          <a:p>
            <a:pPr marL="342900" indent="-342900">
              <a:spcBef>
                <a:spcPts val="200"/>
              </a:spcBef>
              <a:buClr>
                <a:schemeClr val="accent1"/>
              </a:buClr>
              <a:buFont typeface="Webdings" panose="05030102010509060703" pitchFamily="18" charset="2"/>
              <a:buChar char="4"/>
            </a:pPr>
            <a:r>
              <a:rPr lang="en-US" sz="2000" dirty="0" smtClean="0"/>
              <a:t>Use of the </a:t>
            </a:r>
            <a:r>
              <a:rPr lang="en-US" sz="2000" b="1" dirty="0" smtClean="0"/>
              <a:t>SLEUTH model</a:t>
            </a:r>
            <a:r>
              <a:rPr lang="en-US" sz="2000" dirty="0" smtClean="0"/>
              <a:t> to create potentially more accurate future habitat projections</a:t>
            </a:r>
          </a:p>
          <a:p>
            <a:pPr>
              <a:spcBef>
                <a:spcPts val="200"/>
              </a:spcBef>
              <a:buClr>
                <a:schemeClr val="accent1"/>
              </a:buClr>
            </a:pPr>
            <a:endParaRPr lang="en-US" sz="20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5990" y="837781"/>
            <a:ext cx="5222060" cy="50306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3646074" y="5840281"/>
            <a:ext cx="3485275" cy="246221"/>
          </a:xfrm>
          <a:prstGeom prst="rect">
            <a:avLst/>
          </a:prstGeom>
          <a:noFill/>
        </p:spPr>
        <p:txBody>
          <a:bodyPr wrap="square" rtlCol="0">
            <a:spAutoFit/>
          </a:bodyPr>
          <a:lstStyle/>
          <a:p>
            <a:r>
              <a:rPr lang="en-US" sz="1000" dirty="0" smtClean="0"/>
              <a:t>Image credit: </a:t>
            </a:r>
            <a:r>
              <a:rPr lang="en-US" sz="1000" dirty="0" err="1" smtClean="0"/>
              <a:t>Laurascudder</a:t>
            </a:r>
            <a:endParaRPr lang="en-US" sz="1000" dirty="0"/>
          </a:p>
        </p:txBody>
      </p:sp>
      <p:sp>
        <p:nvSpPr>
          <p:cNvPr id="3" name="TextBox 2"/>
          <p:cNvSpPr txBox="1"/>
          <p:nvPr/>
        </p:nvSpPr>
        <p:spPr>
          <a:xfrm>
            <a:off x="3816376" y="5322439"/>
            <a:ext cx="1859806" cy="507831"/>
          </a:xfrm>
          <a:prstGeom prst="rect">
            <a:avLst/>
          </a:prstGeom>
          <a:noFill/>
          <a:ln>
            <a:solidFill>
              <a:schemeClr val="tx1"/>
            </a:solidFill>
          </a:ln>
        </p:spPr>
        <p:txBody>
          <a:bodyPr wrap="square" rtlCol="0">
            <a:spAutoFit/>
          </a:bodyPr>
          <a:lstStyle/>
          <a:p>
            <a:r>
              <a:rPr lang="en-US" sz="900" dirty="0" smtClean="0"/>
              <a:t>Current ocelot habitats:</a:t>
            </a:r>
          </a:p>
          <a:p>
            <a:r>
              <a:rPr lang="en-US" sz="900" dirty="0" smtClean="0"/>
              <a:t>Borders:</a:t>
            </a:r>
          </a:p>
          <a:p>
            <a:r>
              <a:rPr lang="en-US" sz="900" dirty="0" smtClean="0"/>
              <a:t>Rivers:</a:t>
            </a:r>
            <a:endParaRPr lang="en-US" sz="900" dirty="0"/>
          </a:p>
        </p:txBody>
      </p:sp>
      <p:sp>
        <p:nvSpPr>
          <p:cNvPr id="6" name="Rounded Rectangle 5"/>
          <p:cNvSpPr/>
          <p:nvPr/>
        </p:nvSpPr>
        <p:spPr>
          <a:xfrm>
            <a:off x="5334154" y="5378984"/>
            <a:ext cx="276050" cy="138023"/>
          </a:xfrm>
          <a:prstGeom prst="roundRect">
            <a:avLst/>
          </a:prstGeom>
          <a:solidFill>
            <a:srgbClr val="51C3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425351" y="5576354"/>
            <a:ext cx="4830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425351" y="5702060"/>
            <a:ext cx="483079"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40599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166338" y="1118709"/>
            <a:ext cx="5602252" cy="734425"/>
          </a:xfrm>
        </p:spPr>
        <p:txBody>
          <a:bodyPr>
            <a:normAutofit/>
          </a:bodyPr>
          <a:lstStyle/>
          <a:p>
            <a:r>
              <a:rPr lang="en-US" sz="1200" b="1" dirty="0"/>
              <a:t>Dr. Jeffrey </a:t>
            </a:r>
            <a:r>
              <a:rPr lang="en-US" sz="1200" b="1" dirty="0" err="1"/>
              <a:t>Luvall</a:t>
            </a:r>
            <a:r>
              <a:rPr lang="en-US" sz="1200" dirty="0"/>
              <a:t>, NASA at NSSTC</a:t>
            </a:r>
          </a:p>
          <a:p>
            <a:pPr lvl="0"/>
            <a:r>
              <a:rPr lang="en-US" sz="1200" b="1" dirty="0"/>
              <a:t>Dr. Robert Griffin</a:t>
            </a:r>
            <a:r>
              <a:rPr lang="en-US" sz="1200" dirty="0"/>
              <a:t>, University of Alabama in Huntsville</a:t>
            </a:r>
          </a:p>
          <a:p>
            <a:endParaRPr lang="en-US" dirty="0"/>
          </a:p>
        </p:txBody>
      </p:sp>
      <p:sp>
        <p:nvSpPr>
          <p:cNvPr id="3" name="Text Placeholder 2"/>
          <p:cNvSpPr>
            <a:spLocks noGrp="1"/>
          </p:cNvSpPr>
          <p:nvPr>
            <p:ph type="body" sz="quarter" idx="11"/>
          </p:nvPr>
        </p:nvSpPr>
        <p:spPr>
          <a:xfrm>
            <a:off x="2166337" y="1872051"/>
            <a:ext cx="6878603" cy="3113897"/>
          </a:xfrm>
        </p:spPr>
        <p:txBody>
          <a:bodyPr>
            <a:noAutofit/>
          </a:bodyPr>
          <a:lstStyle/>
          <a:p>
            <a:r>
              <a:rPr lang="en-US" sz="1200" b="1" dirty="0"/>
              <a:t>Ken </a:t>
            </a:r>
            <a:r>
              <a:rPr lang="en-US" sz="1200" b="1" dirty="0" err="1"/>
              <a:t>Kaemmerer</a:t>
            </a:r>
            <a:r>
              <a:rPr lang="en-US" sz="1200" dirty="0"/>
              <a:t>, Pittsburg Zoo &amp; PPG Aquarium</a:t>
            </a:r>
          </a:p>
          <a:p>
            <a:r>
              <a:rPr lang="en-US" sz="1200" b="1" dirty="0"/>
              <a:t>Dr. Josh Gaspard</a:t>
            </a:r>
            <a:r>
              <a:rPr lang="en-US" sz="1200" dirty="0"/>
              <a:t>, Pittsburg Zoo &amp; PPG Aquarium</a:t>
            </a:r>
          </a:p>
          <a:p>
            <a:r>
              <a:rPr lang="en-US" sz="1200" b="1" dirty="0"/>
              <a:t>Michael </a:t>
            </a:r>
            <a:r>
              <a:rPr lang="en-US" sz="1200" b="1" dirty="0" err="1"/>
              <a:t>Tewes</a:t>
            </a:r>
            <a:r>
              <a:rPr lang="en-US" sz="1200" dirty="0"/>
              <a:t>, Caesar </a:t>
            </a:r>
            <a:r>
              <a:rPr lang="en-US" sz="1200" dirty="0" smtClean="0"/>
              <a:t>Kleberg Wildlife </a:t>
            </a:r>
            <a:r>
              <a:rPr lang="en-US" sz="1200" dirty="0"/>
              <a:t>Research Institute at Texas A&amp;M </a:t>
            </a:r>
            <a:r>
              <a:rPr lang="en-US" sz="1200" dirty="0" smtClean="0"/>
              <a:t>University-Kingsville</a:t>
            </a:r>
          </a:p>
          <a:p>
            <a:r>
              <a:rPr lang="en-US" sz="1200" b="1" dirty="0" smtClean="0"/>
              <a:t>Dr. Humberto </a:t>
            </a:r>
            <a:r>
              <a:rPr lang="en-US" sz="1200" b="1" dirty="0" err="1" smtClean="0"/>
              <a:t>Perotto</a:t>
            </a:r>
            <a:r>
              <a:rPr lang="en-US" sz="1200" b="1" dirty="0" smtClean="0"/>
              <a:t>,</a:t>
            </a:r>
            <a:r>
              <a:rPr lang="en-US" sz="1200" dirty="0" smtClean="0"/>
              <a:t> Caesar Kleberg Wildlife Research Institute at Texas A&amp;M University-Kingsville</a:t>
            </a:r>
            <a:endParaRPr lang="en-US" sz="1200" b="1" dirty="0"/>
          </a:p>
          <a:p>
            <a:r>
              <a:rPr lang="en-US" sz="1200" b="1" dirty="0"/>
              <a:t>Nanette </a:t>
            </a:r>
            <a:r>
              <a:rPr lang="en-US" sz="1200" b="1" dirty="0" err="1"/>
              <a:t>Bragin</a:t>
            </a:r>
            <a:r>
              <a:rPr lang="en-US" sz="1200" dirty="0"/>
              <a:t>, The Denver Zoo</a:t>
            </a:r>
          </a:p>
          <a:p>
            <a:r>
              <a:rPr lang="en-US" sz="1200" b="1" dirty="0"/>
              <a:t>Mitch Sternberg</a:t>
            </a:r>
            <a:r>
              <a:rPr lang="en-US" sz="1200" dirty="0"/>
              <a:t>, South Texas Refuge Complex</a:t>
            </a:r>
          </a:p>
          <a:p>
            <a:r>
              <a:rPr lang="en-US" sz="1200" b="1" dirty="0"/>
              <a:t>Dr. John Young Jr</a:t>
            </a:r>
            <a:r>
              <a:rPr lang="en-US" sz="1200" dirty="0"/>
              <a:t>, Texas Department of Transportation</a:t>
            </a:r>
          </a:p>
          <a:p>
            <a:r>
              <a:rPr lang="en-US" sz="1200" b="1" dirty="0"/>
              <a:t>Dr. Arturo </a:t>
            </a:r>
            <a:r>
              <a:rPr lang="en-US" sz="1200" b="1" dirty="0" err="1"/>
              <a:t>Caso</a:t>
            </a:r>
            <a:r>
              <a:rPr lang="en-US" sz="1200" dirty="0"/>
              <a:t>, SEMARNAT</a:t>
            </a:r>
          </a:p>
          <a:p>
            <a:r>
              <a:rPr lang="en-US" sz="1200" b="1" dirty="0"/>
              <a:t>Dr. Arturo Flores-Martinez</a:t>
            </a:r>
            <a:r>
              <a:rPr lang="en-US" sz="1200" dirty="0"/>
              <a:t>, SEMARNAT</a:t>
            </a:r>
          </a:p>
          <a:p>
            <a:r>
              <a:rPr lang="en-US" sz="1200" b="1" dirty="0"/>
              <a:t>Dr. Tyler Campbell</a:t>
            </a:r>
            <a:r>
              <a:rPr lang="en-US" sz="1200" dirty="0"/>
              <a:t>, East Wildlife Foundation</a:t>
            </a:r>
          </a:p>
          <a:p>
            <a:endParaRPr lang="en-US" sz="900" dirty="0"/>
          </a:p>
        </p:txBody>
      </p:sp>
      <p:sp>
        <p:nvSpPr>
          <p:cNvPr id="4" name="Text Placeholder 3"/>
          <p:cNvSpPr>
            <a:spLocks noGrp="1"/>
          </p:cNvSpPr>
          <p:nvPr>
            <p:ph type="body" sz="quarter" idx="12"/>
          </p:nvPr>
        </p:nvSpPr>
        <p:spPr>
          <a:xfrm>
            <a:off x="2161574" y="5093888"/>
            <a:ext cx="6432833" cy="972513"/>
          </a:xfrm>
        </p:spPr>
        <p:txBody>
          <a:bodyPr numCol="2">
            <a:noAutofit/>
          </a:bodyPr>
          <a:lstStyle/>
          <a:p>
            <a:pPr lvl="0"/>
            <a:r>
              <a:rPr lang="en-US" sz="1200" b="1" dirty="0"/>
              <a:t>Daryl Ann </a:t>
            </a:r>
            <a:r>
              <a:rPr lang="en-US" sz="1200" b="1" dirty="0" err="1"/>
              <a:t>Winstead</a:t>
            </a:r>
            <a:r>
              <a:rPr lang="en-US" sz="1200" dirty="0"/>
              <a:t>, </a:t>
            </a:r>
            <a:r>
              <a:rPr lang="en-US" sz="1200" dirty="0" smtClean="0"/>
              <a:t>NASA DEVELOP	    </a:t>
            </a:r>
          </a:p>
          <a:p>
            <a:pPr lvl="0"/>
            <a:r>
              <a:rPr lang="en-US" sz="1200" b="1" dirty="0" smtClean="0"/>
              <a:t>Christina Fischer</a:t>
            </a:r>
            <a:r>
              <a:rPr lang="en-US" sz="1200" dirty="0"/>
              <a:t>, NASA </a:t>
            </a:r>
            <a:r>
              <a:rPr lang="en-US" sz="1200" dirty="0" smtClean="0"/>
              <a:t>DEVELOP	     </a:t>
            </a:r>
          </a:p>
          <a:p>
            <a:pPr lvl="0"/>
            <a:r>
              <a:rPr lang="en-US" sz="1200" b="1" dirty="0" err="1" smtClean="0"/>
              <a:t>Amberle</a:t>
            </a:r>
            <a:r>
              <a:rPr lang="en-US" sz="1200" b="1" dirty="0" smtClean="0"/>
              <a:t> Keith, </a:t>
            </a:r>
            <a:r>
              <a:rPr lang="en-US" sz="1200" dirty="0" smtClean="0"/>
              <a:t>DEVELOP Alumni</a:t>
            </a:r>
          </a:p>
          <a:p>
            <a:pPr lvl="0"/>
            <a:endParaRPr lang="en-US" sz="1200" b="1" dirty="0" smtClean="0"/>
          </a:p>
          <a:p>
            <a:pPr lvl="0"/>
            <a:r>
              <a:rPr lang="en-US" sz="1200" b="1" dirty="0" smtClean="0"/>
              <a:t>Kaushik </a:t>
            </a:r>
            <a:r>
              <a:rPr lang="en-US" sz="1200" b="1" dirty="0" err="1" smtClean="0"/>
              <a:t>Narasimhan</a:t>
            </a:r>
            <a:r>
              <a:rPr lang="en-US" sz="1200" b="1" dirty="0" smtClean="0"/>
              <a:t>,</a:t>
            </a:r>
            <a:r>
              <a:rPr lang="en-US" sz="1200" dirty="0" smtClean="0"/>
              <a:t> DEVELOP Alumni</a:t>
            </a:r>
            <a:endParaRPr lang="en-US" sz="1200" dirty="0"/>
          </a:p>
          <a:p>
            <a:pPr lvl="0"/>
            <a:r>
              <a:rPr lang="en-US" sz="1200" b="1" dirty="0"/>
              <a:t>Timothy </a:t>
            </a:r>
            <a:r>
              <a:rPr lang="en-US" sz="1200" b="1" dirty="0" smtClean="0"/>
              <a:t>Klug, </a:t>
            </a:r>
            <a:r>
              <a:rPr lang="en-US" sz="1200" dirty="0" smtClean="0"/>
              <a:t>University of Alabama in Huntsville GRA</a:t>
            </a:r>
            <a:endParaRPr lang="en-US" sz="900" dirty="0"/>
          </a:p>
          <a:p>
            <a:pPr lvl="0"/>
            <a:endParaRPr lang="en-US" sz="1200" dirty="0" smtClean="0"/>
          </a:p>
        </p:txBody>
      </p:sp>
      <p:sp>
        <p:nvSpPr>
          <p:cNvPr id="5" name="TextBox 4"/>
          <p:cNvSpPr txBox="1"/>
          <p:nvPr/>
        </p:nvSpPr>
        <p:spPr>
          <a:xfrm>
            <a:off x="164790" y="1085865"/>
            <a:ext cx="1858677" cy="584775"/>
          </a:xfrm>
          <a:prstGeom prst="rect">
            <a:avLst/>
          </a:prstGeom>
          <a:noFill/>
        </p:spPr>
        <p:txBody>
          <a:bodyPr wrap="square" rtlCol="0">
            <a:spAutoFit/>
          </a:bodyPr>
          <a:lstStyle/>
          <a:p>
            <a:pPr algn="r"/>
            <a:r>
              <a:rPr lang="en-US" sz="3200" b="1" dirty="0">
                <a:solidFill>
                  <a:schemeClr val="accent1"/>
                </a:solidFill>
                <a:latin typeface="Century Gothic" panose="020B0502020202020204" pitchFamily="34" charset="0"/>
              </a:rPr>
              <a:t>A</a:t>
            </a:r>
            <a:r>
              <a:rPr lang="en-US" sz="3200" b="1" dirty="0" smtClean="0">
                <a:solidFill>
                  <a:schemeClr val="accent1"/>
                </a:solidFill>
                <a:latin typeface="Century Gothic" panose="020B0502020202020204" pitchFamily="34" charset="0"/>
              </a:rPr>
              <a:t>dvisors</a:t>
            </a:r>
            <a:endParaRPr lang="en-US" sz="3600" dirty="0" smtClean="0">
              <a:solidFill>
                <a:schemeClr val="accent1"/>
              </a:solidFill>
              <a:latin typeface="Century Gothic" panose="020B0502020202020204" pitchFamily="34" charset="0"/>
            </a:endParaRPr>
          </a:p>
        </p:txBody>
      </p:sp>
      <p:sp>
        <p:nvSpPr>
          <p:cNvPr id="6" name="TextBox 5"/>
          <p:cNvSpPr txBox="1"/>
          <p:nvPr/>
        </p:nvSpPr>
        <p:spPr>
          <a:xfrm>
            <a:off x="111450" y="1853133"/>
            <a:ext cx="1812010" cy="584775"/>
          </a:xfrm>
          <a:prstGeom prst="rect">
            <a:avLst/>
          </a:prstGeom>
          <a:noFill/>
        </p:spPr>
        <p:txBody>
          <a:bodyPr wrap="square" rtlCol="0">
            <a:spAutoFit/>
          </a:bodyPr>
          <a:lstStyle/>
          <a:p>
            <a:pPr algn="r"/>
            <a:r>
              <a:rPr lang="en-US" sz="3200" b="1" dirty="0" smtClean="0">
                <a:solidFill>
                  <a:schemeClr val="accent1"/>
                </a:solidFill>
                <a:latin typeface="Century Gothic" panose="020B0502020202020204" pitchFamily="34" charset="0"/>
              </a:rPr>
              <a:t>Partners</a:t>
            </a:r>
            <a:endParaRPr lang="en-US" sz="3200" dirty="0" smtClean="0">
              <a:solidFill>
                <a:schemeClr val="accent1"/>
              </a:solidFill>
              <a:latin typeface="Century Gothic" panose="020B0502020202020204" pitchFamily="34" charset="0"/>
            </a:endParaRPr>
          </a:p>
        </p:txBody>
      </p:sp>
      <p:sp>
        <p:nvSpPr>
          <p:cNvPr id="7" name="TextBox 6"/>
          <p:cNvSpPr txBox="1"/>
          <p:nvPr/>
        </p:nvSpPr>
        <p:spPr>
          <a:xfrm>
            <a:off x="164790" y="5101506"/>
            <a:ext cx="1495775" cy="584775"/>
          </a:xfrm>
          <a:prstGeom prst="rect">
            <a:avLst/>
          </a:prstGeom>
          <a:noFill/>
        </p:spPr>
        <p:txBody>
          <a:bodyPr wrap="square" rtlCol="0">
            <a:spAutoFit/>
          </a:bodyPr>
          <a:lstStyle/>
          <a:p>
            <a:pPr algn="r"/>
            <a:r>
              <a:rPr lang="en-US" sz="3200" b="1" dirty="0" smtClean="0">
                <a:solidFill>
                  <a:schemeClr val="accent1"/>
                </a:solidFill>
                <a:latin typeface="Century Gothic" panose="020B0502020202020204" pitchFamily="34" charset="0"/>
              </a:rPr>
              <a:t>Others</a:t>
            </a:r>
            <a:endParaRPr lang="en-US" sz="32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6179114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110127" y="457199"/>
            <a:ext cx="2923745" cy="680085"/>
          </a:xfrm>
        </p:spPr>
        <p:txBody>
          <a:bodyPr/>
          <a:lstStyle/>
          <a:p>
            <a:r>
              <a:rPr lang="en-US" dirty="0" smtClean="0"/>
              <a:t>Questions?</a:t>
            </a:r>
            <a:endParaRPr lang="en-US" dirty="0"/>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412" y="1374279"/>
            <a:ext cx="7877176" cy="51693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571498" y="6543675"/>
            <a:ext cx="3619501" cy="246221"/>
          </a:xfrm>
          <a:prstGeom prst="rect">
            <a:avLst/>
          </a:prstGeom>
          <a:noFill/>
        </p:spPr>
        <p:txBody>
          <a:bodyPr wrap="square" rtlCol="0">
            <a:spAutoFit/>
          </a:bodyPr>
          <a:lstStyle/>
          <a:p>
            <a:r>
              <a:rPr lang="en-US" sz="1000" dirty="0" smtClean="0"/>
              <a:t>Image credit: Tom </a:t>
            </a:r>
            <a:r>
              <a:rPr lang="en-US" sz="1000" dirty="0" err="1" smtClean="0"/>
              <a:t>Smylie</a:t>
            </a:r>
            <a:endParaRPr lang="en-US" sz="1000" dirty="0"/>
          </a:p>
        </p:txBody>
      </p:sp>
    </p:spTree>
    <p:extLst>
      <p:ext uri="{BB962C8B-B14F-4D97-AF65-F5344CB8AC3E}">
        <p14:creationId xmlns:p14="http://schemas.microsoft.com/office/powerpoint/2010/main" val="3487590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769971" y="162112"/>
            <a:ext cx="5604056" cy="857251"/>
          </a:xfrm>
        </p:spPr>
        <p:txBody>
          <a:bodyPr>
            <a:noAutofit/>
          </a:bodyPr>
          <a:lstStyle/>
          <a:p>
            <a:r>
              <a:rPr lang="en-US" dirty="0" smtClean="0"/>
              <a:t>Community Concerns</a:t>
            </a:r>
            <a:endParaRPr lang="en-US" dirty="0"/>
          </a:p>
        </p:txBody>
      </p:sp>
      <p:pic>
        <p:nvPicPr>
          <p:cNvPr id="3074" name="Picture 2" descr="http://digitalmedia.fws.gov/utils/ajaxhelper/?CISOROOT=natdiglib&amp;CISOPTR=12489&amp;action=2&amp;DMSCALE=15&amp;DMWIDTH=512&amp;DMHEIGHT=388&amp;DMX=0&amp;DMY=0&amp;DMTEXT=ocelot&amp;DMROTATE=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5544" y="3459193"/>
            <a:ext cx="4035377" cy="2982571"/>
          </a:xfrm>
          <a:prstGeom prst="rect">
            <a:avLst/>
          </a:prstGeom>
          <a:noFill/>
          <a:ln>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57725" y="6396095"/>
            <a:ext cx="2095508" cy="246221"/>
          </a:xfrm>
          <a:prstGeom prst="rect">
            <a:avLst/>
          </a:prstGeom>
          <a:noFill/>
        </p:spPr>
        <p:txBody>
          <a:bodyPr wrap="square" rtlCol="0">
            <a:spAutoFit/>
          </a:bodyPr>
          <a:lstStyle/>
          <a:p>
            <a:r>
              <a:rPr lang="en-US" sz="1000" dirty="0" smtClean="0"/>
              <a:t>Image credit: USFWS</a:t>
            </a:r>
            <a:endParaRPr lang="en-US" sz="1000" dirty="0"/>
          </a:p>
        </p:txBody>
      </p:sp>
      <p:pic>
        <p:nvPicPr>
          <p:cNvPr id="1026" name="Picture 2" descr="File:Scrub brush vegetation in south TX IMG 606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704" y="3459193"/>
            <a:ext cx="4035377" cy="2968302"/>
          </a:xfrm>
          <a:prstGeom prst="rect">
            <a:avLst/>
          </a:prstGeom>
          <a:noFill/>
          <a:ln>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29229" y="6396095"/>
            <a:ext cx="3600450" cy="246221"/>
          </a:xfrm>
          <a:prstGeom prst="rect">
            <a:avLst/>
          </a:prstGeom>
          <a:noFill/>
        </p:spPr>
        <p:txBody>
          <a:bodyPr wrap="square" rtlCol="0">
            <a:spAutoFit/>
          </a:bodyPr>
          <a:lstStyle/>
          <a:p>
            <a:r>
              <a:rPr lang="en-US" sz="1000" dirty="0" smtClean="0"/>
              <a:t>Image credit: Billy </a:t>
            </a:r>
            <a:r>
              <a:rPr lang="en-US" sz="1000" dirty="0" err="1" smtClean="0"/>
              <a:t>Hathorn</a:t>
            </a:r>
            <a:endParaRPr lang="en-US" sz="1000" dirty="0"/>
          </a:p>
        </p:txBody>
      </p:sp>
      <p:sp>
        <p:nvSpPr>
          <p:cNvPr id="6" name="TextBox 5"/>
          <p:cNvSpPr txBox="1"/>
          <p:nvPr/>
        </p:nvSpPr>
        <p:spPr>
          <a:xfrm>
            <a:off x="550293" y="1095563"/>
            <a:ext cx="8043413" cy="2349361"/>
          </a:xfrm>
          <a:prstGeom prst="rect">
            <a:avLst/>
          </a:prstGeom>
          <a:noFill/>
        </p:spPr>
        <p:txBody>
          <a:bodyPr wrap="square" rtlCol="0">
            <a:spAutoFit/>
          </a:bodyPr>
          <a:lstStyle/>
          <a:p>
            <a:pPr marL="342900" indent="-342900">
              <a:spcBef>
                <a:spcPts val="200"/>
              </a:spcBef>
              <a:buClr>
                <a:schemeClr val="accent1"/>
              </a:buClr>
              <a:buFont typeface="Webdings" panose="05030102010509060703" pitchFamily="18" charset="2"/>
              <a:buChar char="4"/>
            </a:pPr>
            <a:r>
              <a:rPr lang="en-US" sz="2000" dirty="0"/>
              <a:t>Ocelots are listed on the </a:t>
            </a:r>
            <a:r>
              <a:rPr lang="en-US" sz="2000" b="1" dirty="0"/>
              <a:t>Endangered Species </a:t>
            </a:r>
            <a:r>
              <a:rPr lang="en-US" sz="2000" b="1" dirty="0" smtClean="0"/>
              <a:t>Act </a:t>
            </a:r>
            <a:r>
              <a:rPr lang="en-US" sz="2000" dirty="0" smtClean="0"/>
              <a:t>in the United States</a:t>
            </a:r>
            <a:endParaRPr lang="en-US" sz="2000" b="1" dirty="0"/>
          </a:p>
          <a:p>
            <a:pPr marL="342900" indent="-342900">
              <a:spcBef>
                <a:spcPts val="200"/>
              </a:spcBef>
              <a:buClr>
                <a:schemeClr val="accent1"/>
              </a:buClr>
              <a:buFont typeface="Webdings" panose="05030102010509060703" pitchFamily="18" charset="2"/>
              <a:buChar char="4"/>
            </a:pPr>
            <a:endParaRPr lang="en-US" sz="2000" dirty="0"/>
          </a:p>
          <a:p>
            <a:pPr marL="342900" indent="-342900">
              <a:spcBef>
                <a:spcPts val="200"/>
              </a:spcBef>
              <a:buClr>
                <a:schemeClr val="accent1"/>
              </a:buClr>
              <a:buFont typeface="Webdings" panose="05030102010509060703" pitchFamily="18" charset="2"/>
              <a:buChar char="4"/>
            </a:pPr>
            <a:r>
              <a:rPr lang="en-US" sz="2000" dirty="0"/>
              <a:t>Rapid urban development leads to </a:t>
            </a:r>
            <a:r>
              <a:rPr lang="en-US" sz="2000" b="1" dirty="0"/>
              <a:t>isolation</a:t>
            </a:r>
            <a:r>
              <a:rPr lang="en-US" sz="2000" dirty="0"/>
              <a:t> and </a:t>
            </a:r>
            <a:r>
              <a:rPr lang="en-US" sz="2000" b="1" dirty="0"/>
              <a:t>inbreeding</a:t>
            </a:r>
          </a:p>
          <a:p>
            <a:pPr marL="342900" indent="-342900">
              <a:spcBef>
                <a:spcPts val="200"/>
              </a:spcBef>
              <a:buClr>
                <a:schemeClr val="accent1"/>
              </a:buClr>
              <a:buFont typeface="Webdings" panose="05030102010509060703" pitchFamily="18" charset="2"/>
              <a:buChar char="4"/>
            </a:pPr>
            <a:endParaRPr lang="en-US" sz="2000" dirty="0"/>
          </a:p>
          <a:p>
            <a:pPr marL="342900" indent="-342900">
              <a:spcBef>
                <a:spcPts val="200"/>
              </a:spcBef>
              <a:buClr>
                <a:schemeClr val="accent1"/>
              </a:buClr>
              <a:buFont typeface="Webdings" panose="05030102010509060703" pitchFamily="18" charset="2"/>
              <a:buChar char="4"/>
            </a:pPr>
            <a:r>
              <a:rPr lang="en-US" sz="2000" dirty="0"/>
              <a:t>Over </a:t>
            </a:r>
            <a:r>
              <a:rPr lang="en-US" sz="2000" b="1" dirty="0"/>
              <a:t>95% </a:t>
            </a:r>
            <a:r>
              <a:rPr lang="en-US" sz="2000" dirty="0"/>
              <a:t>of </a:t>
            </a:r>
            <a:r>
              <a:rPr lang="en-US" sz="2000" dirty="0" err="1"/>
              <a:t>Tamaulipan</a:t>
            </a:r>
            <a:r>
              <a:rPr lang="en-US" sz="2000" dirty="0"/>
              <a:t> </a:t>
            </a:r>
            <a:r>
              <a:rPr lang="en-US" sz="2000" dirty="0" err="1"/>
              <a:t>brushland</a:t>
            </a:r>
            <a:r>
              <a:rPr lang="en-US" sz="2000" dirty="0"/>
              <a:t> habitat in northeastern Mexico has been </a:t>
            </a:r>
            <a:r>
              <a:rPr lang="en-US" sz="2000" b="1" dirty="0" smtClean="0"/>
              <a:t>eliminated</a:t>
            </a:r>
            <a:endParaRPr lang="en-US" sz="2000" b="1" dirty="0"/>
          </a:p>
        </p:txBody>
      </p:sp>
    </p:spTree>
    <p:extLst>
      <p:ext uri="{BB962C8B-B14F-4D97-AF65-F5344CB8AC3E}">
        <p14:creationId xmlns:p14="http://schemas.microsoft.com/office/powerpoint/2010/main" val="25308196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25727" y="396815"/>
            <a:ext cx="3566160" cy="713602"/>
          </a:xfrm>
        </p:spPr>
        <p:txBody>
          <a:bodyPr/>
          <a:lstStyle/>
          <a:p>
            <a:r>
              <a:rPr lang="en-US" dirty="0" smtClean="0"/>
              <a:t>Study Area</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0022" y="327804"/>
            <a:ext cx="4226943" cy="6278541"/>
          </a:xfrm>
          <a:prstGeom prst="rect">
            <a:avLst/>
          </a:prstGeom>
          <a:ln>
            <a:solidFill>
              <a:schemeClr val="tx1">
                <a:lumMod val="50000"/>
              </a:schemeClr>
            </a:solidFill>
          </a:ln>
        </p:spPr>
      </p:pic>
      <p:sp>
        <p:nvSpPr>
          <p:cNvPr id="7" name="TextBox 6"/>
          <p:cNvSpPr txBox="1"/>
          <p:nvPr/>
        </p:nvSpPr>
        <p:spPr>
          <a:xfrm>
            <a:off x="394737" y="1359610"/>
            <a:ext cx="3444017" cy="2041585"/>
          </a:xfrm>
          <a:prstGeom prst="rect">
            <a:avLst/>
          </a:prstGeom>
          <a:noFill/>
        </p:spPr>
        <p:txBody>
          <a:bodyPr wrap="square" rtlCol="0">
            <a:spAutoFit/>
          </a:bodyPr>
          <a:lstStyle/>
          <a:p>
            <a:pPr>
              <a:spcBef>
                <a:spcPts val="200"/>
              </a:spcBef>
              <a:buClr>
                <a:schemeClr val="accent1"/>
              </a:buClr>
            </a:pPr>
            <a:r>
              <a:rPr lang="es-ES" sz="2000" dirty="0" err="1"/>
              <a:t>Northeast</a:t>
            </a:r>
            <a:r>
              <a:rPr lang="es-ES" sz="2000" dirty="0"/>
              <a:t> </a:t>
            </a:r>
            <a:r>
              <a:rPr lang="es-ES" sz="2000" dirty="0" err="1"/>
              <a:t>Mexico</a:t>
            </a:r>
            <a:endParaRPr lang="es-ES" sz="2000" dirty="0"/>
          </a:p>
          <a:p>
            <a:pPr marL="342900" indent="-342900">
              <a:spcBef>
                <a:spcPts val="200"/>
              </a:spcBef>
              <a:buClr>
                <a:schemeClr val="accent1"/>
              </a:buClr>
              <a:buFont typeface="Webdings" panose="05030102010509060703" pitchFamily="18" charset="2"/>
              <a:buChar char="4"/>
            </a:pPr>
            <a:endParaRPr lang="es-ES" sz="2000" dirty="0"/>
          </a:p>
          <a:p>
            <a:pPr marL="342900" indent="-342900">
              <a:spcBef>
                <a:spcPts val="200"/>
              </a:spcBef>
              <a:buClr>
                <a:schemeClr val="accent1"/>
              </a:buClr>
              <a:buFont typeface="Webdings" panose="05030102010509060703" pitchFamily="18" charset="2"/>
              <a:buChar char="4"/>
            </a:pPr>
            <a:r>
              <a:rPr lang="es-ES" sz="2000" dirty="0"/>
              <a:t>Tamaulipas</a:t>
            </a:r>
          </a:p>
          <a:p>
            <a:pPr marL="342900" indent="-342900">
              <a:spcBef>
                <a:spcPts val="200"/>
              </a:spcBef>
              <a:buClr>
                <a:schemeClr val="accent1"/>
              </a:buClr>
              <a:buFont typeface="Webdings" panose="05030102010509060703" pitchFamily="18" charset="2"/>
              <a:buChar char="4"/>
            </a:pPr>
            <a:r>
              <a:rPr lang="es-ES" sz="2000" dirty="0" smtClean="0"/>
              <a:t>Eastern Nuevo </a:t>
            </a:r>
            <a:r>
              <a:rPr lang="es-ES" sz="2000" dirty="0" err="1"/>
              <a:t>Leon</a:t>
            </a:r>
            <a:endParaRPr lang="es-ES" sz="2000" dirty="0"/>
          </a:p>
          <a:p>
            <a:pPr marL="342900" indent="-342900">
              <a:spcBef>
                <a:spcPts val="200"/>
              </a:spcBef>
              <a:buClr>
                <a:schemeClr val="accent1"/>
              </a:buClr>
              <a:buFont typeface="Webdings" panose="05030102010509060703" pitchFamily="18" charset="2"/>
              <a:buChar char="4"/>
            </a:pPr>
            <a:r>
              <a:rPr lang="es-ES" sz="2000" dirty="0" err="1" smtClean="0"/>
              <a:t>Northeastern</a:t>
            </a:r>
            <a:r>
              <a:rPr lang="es-ES" sz="2000" dirty="0" smtClean="0"/>
              <a:t> San </a:t>
            </a:r>
            <a:r>
              <a:rPr lang="es-ES" sz="2000" dirty="0"/>
              <a:t>Louis </a:t>
            </a:r>
            <a:r>
              <a:rPr lang="es-ES" sz="2000" dirty="0" err="1" smtClean="0"/>
              <a:t>Potosi</a:t>
            </a:r>
            <a:endParaRPr lang="en-US" sz="2000" dirty="0"/>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7478" r="10609"/>
          <a:stretch/>
        </p:blipFill>
        <p:spPr>
          <a:xfrm>
            <a:off x="204957" y="3535787"/>
            <a:ext cx="4298032" cy="3070557"/>
          </a:xfrm>
          <a:prstGeom prst="rect">
            <a:avLst/>
          </a:prstGeom>
          <a:ln>
            <a:solidFill>
              <a:schemeClr val="tx1">
                <a:lumMod val="50000"/>
              </a:schemeClr>
            </a:solidFill>
          </a:ln>
        </p:spPr>
      </p:pic>
      <p:sp>
        <p:nvSpPr>
          <p:cNvPr id="12" name="TextBox 11"/>
          <p:cNvSpPr txBox="1"/>
          <p:nvPr/>
        </p:nvSpPr>
        <p:spPr>
          <a:xfrm>
            <a:off x="173416" y="6566930"/>
            <a:ext cx="2585545" cy="246221"/>
          </a:xfrm>
          <a:prstGeom prst="rect">
            <a:avLst/>
          </a:prstGeom>
          <a:noFill/>
        </p:spPr>
        <p:txBody>
          <a:bodyPr wrap="square" rtlCol="0">
            <a:spAutoFit/>
          </a:bodyPr>
          <a:lstStyle/>
          <a:p>
            <a:r>
              <a:rPr lang="en-US" sz="1000" dirty="0" smtClean="0"/>
              <a:t>Image credit: Marcel </a:t>
            </a:r>
            <a:r>
              <a:rPr lang="en-US" sz="1000" dirty="0" err="1" smtClean="0"/>
              <a:t>Holyoak</a:t>
            </a:r>
            <a:endParaRPr lang="en-US" sz="1000" dirty="0"/>
          </a:p>
        </p:txBody>
      </p:sp>
      <p:sp>
        <p:nvSpPr>
          <p:cNvPr id="8" name="TextBox 7"/>
          <p:cNvSpPr txBox="1"/>
          <p:nvPr/>
        </p:nvSpPr>
        <p:spPr>
          <a:xfrm>
            <a:off x="5060740" y="6566930"/>
            <a:ext cx="2585545" cy="246221"/>
          </a:xfrm>
          <a:prstGeom prst="rect">
            <a:avLst/>
          </a:prstGeom>
          <a:noFill/>
        </p:spPr>
        <p:txBody>
          <a:bodyPr wrap="square" rtlCol="0">
            <a:spAutoFit/>
          </a:bodyPr>
          <a:lstStyle/>
          <a:p>
            <a:endParaRPr lang="en-US" sz="1000" dirty="0"/>
          </a:p>
        </p:txBody>
      </p:sp>
    </p:spTree>
    <p:extLst>
      <p:ext uri="{BB962C8B-B14F-4D97-AF65-F5344CB8AC3E}">
        <p14:creationId xmlns:p14="http://schemas.microsoft.com/office/powerpoint/2010/main" val="16240578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938632" y="412054"/>
            <a:ext cx="3268323" cy="844373"/>
          </a:xfrm>
        </p:spPr>
        <p:txBody>
          <a:bodyPr/>
          <a:lstStyle/>
          <a:p>
            <a:r>
              <a:rPr lang="en-US" dirty="0" smtClean="0"/>
              <a:t>Study Period</a:t>
            </a:r>
            <a:endParaRPr lang="en-US" dirty="0"/>
          </a:p>
        </p:txBody>
      </p:sp>
      <p:sp>
        <p:nvSpPr>
          <p:cNvPr id="2" name="TextBox 1"/>
          <p:cNvSpPr txBox="1"/>
          <p:nvPr/>
        </p:nvSpPr>
        <p:spPr>
          <a:xfrm>
            <a:off x="91440" y="1694775"/>
            <a:ext cx="1269124" cy="400110"/>
          </a:xfrm>
          <a:prstGeom prst="rect">
            <a:avLst/>
          </a:prstGeom>
          <a:noFill/>
        </p:spPr>
        <p:txBody>
          <a:bodyPr wrap="square" rtlCol="0">
            <a:spAutoFit/>
          </a:bodyPr>
          <a:lstStyle/>
          <a:p>
            <a:r>
              <a:rPr lang="en-US" sz="2000" dirty="0" smtClean="0"/>
              <a:t>1996</a:t>
            </a:r>
            <a:endParaRPr lang="en-US" sz="2000" dirty="0"/>
          </a:p>
        </p:txBody>
      </p:sp>
      <p:sp>
        <p:nvSpPr>
          <p:cNvPr id="4" name="TextBox 3"/>
          <p:cNvSpPr txBox="1"/>
          <p:nvPr/>
        </p:nvSpPr>
        <p:spPr>
          <a:xfrm>
            <a:off x="8084579" y="1732260"/>
            <a:ext cx="1269124" cy="400110"/>
          </a:xfrm>
          <a:prstGeom prst="rect">
            <a:avLst/>
          </a:prstGeom>
          <a:noFill/>
        </p:spPr>
        <p:txBody>
          <a:bodyPr wrap="square" rtlCol="0">
            <a:spAutoFit/>
          </a:bodyPr>
          <a:lstStyle/>
          <a:p>
            <a:r>
              <a:rPr lang="en-US" sz="2000" dirty="0" smtClean="0"/>
              <a:t>2014</a:t>
            </a:r>
            <a:endParaRPr lang="en-US" sz="2000" dirty="0"/>
          </a:p>
        </p:txBody>
      </p:sp>
      <p:sp>
        <p:nvSpPr>
          <p:cNvPr id="6" name="TextBox 5"/>
          <p:cNvSpPr txBox="1"/>
          <p:nvPr/>
        </p:nvSpPr>
        <p:spPr>
          <a:xfrm>
            <a:off x="4171296" y="1694775"/>
            <a:ext cx="801408" cy="400110"/>
          </a:xfrm>
          <a:prstGeom prst="rect">
            <a:avLst/>
          </a:prstGeom>
          <a:noFill/>
        </p:spPr>
        <p:txBody>
          <a:bodyPr wrap="square" rtlCol="0">
            <a:spAutoFit/>
          </a:bodyPr>
          <a:lstStyle/>
          <a:p>
            <a:r>
              <a:rPr lang="en-US" sz="2000" dirty="0" smtClean="0"/>
              <a:t>2004</a:t>
            </a:r>
            <a:endParaRPr lang="en-US" sz="2000" dirty="0"/>
          </a:p>
        </p:txBody>
      </p:sp>
      <p:sp>
        <p:nvSpPr>
          <p:cNvPr id="3" name="Right Arrow 2"/>
          <p:cNvSpPr/>
          <p:nvPr/>
        </p:nvSpPr>
        <p:spPr>
          <a:xfrm>
            <a:off x="331078" y="2199272"/>
            <a:ext cx="8339958" cy="4414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Pconner\Downloads\15969037306_d125659bc0_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03" t="7082" r="643"/>
          <a:stretch/>
        </p:blipFill>
        <p:spPr bwMode="auto">
          <a:xfrm>
            <a:off x="611145" y="2697479"/>
            <a:ext cx="7779824" cy="3827145"/>
          </a:xfrm>
          <a:prstGeom prst="rect">
            <a:avLst/>
          </a:prstGeom>
          <a:noFill/>
          <a:ln>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93592" y="6491960"/>
            <a:ext cx="3145220" cy="253916"/>
          </a:xfrm>
          <a:prstGeom prst="rect">
            <a:avLst/>
          </a:prstGeom>
          <a:noFill/>
        </p:spPr>
        <p:txBody>
          <a:bodyPr wrap="square" rtlCol="0">
            <a:spAutoFit/>
          </a:bodyPr>
          <a:lstStyle/>
          <a:p>
            <a:r>
              <a:rPr lang="en-US" sz="1050" dirty="0" smtClean="0"/>
              <a:t>Image credit: Kevin Dooley</a:t>
            </a:r>
            <a:endParaRPr lang="en-US" sz="1050" dirty="0"/>
          </a:p>
        </p:txBody>
      </p:sp>
    </p:spTree>
    <p:extLst>
      <p:ext uri="{BB962C8B-B14F-4D97-AF65-F5344CB8AC3E}">
        <p14:creationId xmlns:p14="http://schemas.microsoft.com/office/powerpoint/2010/main" val="20989316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21920" y="1161506"/>
            <a:ext cx="8816340" cy="2510162"/>
          </a:xfrm>
        </p:spPr>
        <p:txBody>
          <a:bodyPr>
            <a:normAutofit lnSpcReduction="10000"/>
          </a:bodyPr>
          <a:lstStyle/>
          <a:p>
            <a:pPr>
              <a:lnSpc>
                <a:spcPct val="120000"/>
              </a:lnSpc>
            </a:pPr>
            <a:r>
              <a:rPr lang="en-US" b="1" dirty="0"/>
              <a:t>Ken </a:t>
            </a:r>
            <a:r>
              <a:rPr lang="en-US" b="1" dirty="0" err="1"/>
              <a:t>Kaemmerer</a:t>
            </a:r>
            <a:r>
              <a:rPr lang="en-US" dirty="0"/>
              <a:t>, Pittsburg Zoo &amp; PPG </a:t>
            </a:r>
            <a:r>
              <a:rPr lang="en-US" dirty="0" smtClean="0"/>
              <a:t>Aquarium</a:t>
            </a:r>
            <a:endParaRPr lang="en-US" dirty="0"/>
          </a:p>
          <a:p>
            <a:pPr>
              <a:lnSpc>
                <a:spcPct val="120000"/>
              </a:lnSpc>
            </a:pPr>
            <a:r>
              <a:rPr lang="en-US" b="1" dirty="0"/>
              <a:t>Dr. Josh Gaspard</a:t>
            </a:r>
            <a:r>
              <a:rPr lang="en-US" dirty="0"/>
              <a:t>, Pittsburg Zoo &amp; PPG </a:t>
            </a:r>
            <a:r>
              <a:rPr lang="en-US" dirty="0" smtClean="0"/>
              <a:t>Aquarium</a:t>
            </a:r>
            <a:endParaRPr lang="en-US" dirty="0"/>
          </a:p>
          <a:p>
            <a:pPr>
              <a:lnSpc>
                <a:spcPct val="120000"/>
              </a:lnSpc>
            </a:pPr>
            <a:r>
              <a:rPr lang="en-US" b="1" dirty="0"/>
              <a:t>Michael </a:t>
            </a:r>
            <a:r>
              <a:rPr lang="en-US" b="1" dirty="0" err="1"/>
              <a:t>Tewes</a:t>
            </a:r>
            <a:r>
              <a:rPr lang="en-US" dirty="0"/>
              <a:t>, Caesar Kleberg Wildlife Research Institute at Texas A&amp;M University-Kingsville</a:t>
            </a:r>
          </a:p>
          <a:p>
            <a:pPr>
              <a:lnSpc>
                <a:spcPct val="120000"/>
              </a:lnSpc>
            </a:pPr>
            <a:r>
              <a:rPr lang="en-US" b="1" dirty="0"/>
              <a:t>Dr. Humberto </a:t>
            </a:r>
            <a:r>
              <a:rPr lang="en-US" b="1" dirty="0" err="1"/>
              <a:t>Perotto</a:t>
            </a:r>
            <a:r>
              <a:rPr lang="en-US" b="1" dirty="0"/>
              <a:t>,</a:t>
            </a:r>
            <a:r>
              <a:rPr lang="en-US" dirty="0"/>
              <a:t> Caesar Kleberg Wildlife Research Institute at Texas A&amp;M </a:t>
            </a:r>
            <a:r>
              <a:rPr lang="en-US" dirty="0" smtClean="0"/>
              <a:t>University-Kingsville</a:t>
            </a:r>
            <a:endParaRPr lang="en-US" b="1" dirty="0"/>
          </a:p>
        </p:txBody>
      </p:sp>
      <p:sp>
        <p:nvSpPr>
          <p:cNvPr id="3" name="Text Placeholder 2"/>
          <p:cNvSpPr>
            <a:spLocks noGrp="1"/>
          </p:cNvSpPr>
          <p:nvPr>
            <p:ph type="body" sz="quarter" idx="10"/>
          </p:nvPr>
        </p:nvSpPr>
        <p:spPr>
          <a:xfrm>
            <a:off x="2547937" y="260985"/>
            <a:ext cx="4048125" cy="731520"/>
          </a:xfrm>
        </p:spPr>
        <p:txBody>
          <a:bodyPr/>
          <a:lstStyle/>
          <a:p>
            <a:r>
              <a:rPr lang="en-US" dirty="0" smtClean="0"/>
              <a:t>Project Partners</a:t>
            </a:r>
            <a:endParaRPr lang="en-US" dirty="0"/>
          </a:p>
        </p:txBody>
      </p:sp>
      <p:sp>
        <p:nvSpPr>
          <p:cNvPr id="5" name="Text Placeholder 4"/>
          <p:cNvSpPr>
            <a:spLocks noGrp="1"/>
          </p:cNvSpPr>
          <p:nvPr>
            <p:ph type="body" sz="quarter" idx="13"/>
          </p:nvPr>
        </p:nvSpPr>
        <p:spPr>
          <a:xfrm>
            <a:off x="5417820" y="6080760"/>
            <a:ext cx="1993392" cy="237854"/>
          </a:xfrm>
        </p:spPr>
        <p:txBody>
          <a:bodyPr>
            <a:normAutofit/>
          </a:bodyPr>
          <a:lstStyle/>
          <a:p>
            <a:r>
              <a:rPr lang="en-US" sz="1000" dirty="0" smtClean="0"/>
              <a:t>Image Credit: USDA</a:t>
            </a:r>
            <a:endParaRPr lang="en-US" sz="10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9260" y="3419746"/>
            <a:ext cx="3566160" cy="26610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121920" y="3610213"/>
            <a:ext cx="5577840" cy="3323987"/>
          </a:xfrm>
          <a:prstGeom prst="rect">
            <a:avLst/>
          </a:prstGeom>
          <a:noFill/>
        </p:spPr>
        <p:txBody>
          <a:bodyPr wrap="square" rtlCol="0">
            <a:spAutoFit/>
          </a:bodyPr>
          <a:lstStyle/>
          <a:p>
            <a:pPr>
              <a:lnSpc>
                <a:spcPct val="120000"/>
              </a:lnSpc>
            </a:pPr>
            <a:r>
              <a:rPr lang="en-US" sz="2000" b="1" dirty="0"/>
              <a:t>Nanette </a:t>
            </a:r>
            <a:r>
              <a:rPr lang="en-US" sz="2000" b="1" dirty="0" err="1"/>
              <a:t>Bragin</a:t>
            </a:r>
            <a:r>
              <a:rPr lang="en-US" sz="2000" dirty="0"/>
              <a:t>, The Denver Zoo</a:t>
            </a:r>
          </a:p>
          <a:p>
            <a:pPr>
              <a:lnSpc>
                <a:spcPct val="120000"/>
              </a:lnSpc>
            </a:pPr>
            <a:r>
              <a:rPr lang="en-US" sz="2000" b="1" dirty="0"/>
              <a:t>Mitch Sternberg</a:t>
            </a:r>
            <a:r>
              <a:rPr lang="en-US" sz="2000" dirty="0"/>
              <a:t>, South Texas Refuge Complex</a:t>
            </a:r>
          </a:p>
          <a:p>
            <a:pPr>
              <a:lnSpc>
                <a:spcPct val="120000"/>
              </a:lnSpc>
            </a:pPr>
            <a:r>
              <a:rPr lang="en-US" sz="2000" b="1" dirty="0"/>
              <a:t>Dr. John Young Jr</a:t>
            </a:r>
            <a:r>
              <a:rPr lang="en-US" sz="2000" dirty="0"/>
              <a:t>, Texas Department of Transportation</a:t>
            </a:r>
          </a:p>
          <a:p>
            <a:pPr>
              <a:lnSpc>
                <a:spcPct val="120000"/>
              </a:lnSpc>
            </a:pPr>
            <a:r>
              <a:rPr lang="en-US" sz="2000" b="1" dirty="0"/>
              <a:t>Dr. Arturo </a:t>
            </a:r>
            <a:r>
              <a:rPr lang="en-US" sz="2000" b="1" dirty="0" err="1"/>
              <a:t>Caso</a:t>
            </a:r>
            <a:r>
              <a:rPr lang="en-US" sz="2000" dirty="0"/>
              <a:t>, SEMARNAT</a:t>
            </a:r>
          </a:p>
          <a:p>
            <a:pPr>
              <a:lnSpc>
                <a:spcPct val="120000"/>
              </a:lnSpc>
            </a:pPr>
            <a:r>
              <a:rPr lang="en-US" sz="2000" b="1" dirty="0"/>
              <a:t>Dr. Arturo Flores-Martinez</a:t>
            </a:r>
            <a:r>
              <a:rPr lang="en-US" sz="2000" dirty="0"/>
              <a:t>, SEMARNAT</a:t>
            </a:r>
          </a:p>
          <a:p>
            <a:pPr>
              <a:lnSpc>
                <a:spcPct val="120000"/>
              </a:lnSpc>
            </a:pPr>
            <a:r>
              <a:rPr lang="en-US" sz="2000" b="1" dirty="0"/>
              <a:t>Dr. Tyler Campbell</a:t>
            </a:r>
            <a:r>
              <a:rPr lang="en-US" sz="2000" dirty="0"/>
              <a:t>, East Wildlife </a:t>
            </a:r>
            <a:r>
              <a:rPr lang="en-US" sz="2000" dirty="0" smtClean="0"/>
              <a:t>Foundation</a:t>
            </a:r>
            <a:endParaRPr lang="en-US" sz="2000" dirty="0"/>
          </a:p>
          <a:p>
            <a:endParaRPr lang="en-US" dirty="0"/>
          </a:p>
        </p:txBody>
      </p:sp>
    </p:spTree>
    <p:extLst>
      <p:ext uri="{BB962C8B-B14F-4D97-AF65-F5344CB8AC3E}">
        <p14:creationId xmlns:p14="http://schemas.microsoft.com/office/powerpoint/2010/main" val="25972533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098006" y="3537280"/>
            <a:ext cx="2890838" cy="737235"/>
          </a:xfrm>
        </p:spPr>
        <p:txBody>
          <a:bodyPr>
            <a:normAutofit/>
          </a:bodyPr>
          <a:lstStyle/>
          <a:p>
            <a:r>
              <a:rPr lang="en-US" dirty="0" smtClean="0"/>
              <a:t>Objectives</a:t>
            </a:r>
            <a:endParaRPr lang="en-US" dirty="0"/>
          </a:p>
        </p:txBody>
      </p:sp>
      <p:sp>
        <p:nvSpPr>
          <p:cNvPr id="2" name="TextBox 1"/>
          <p:cNvSpPr txBox="1"/>
          <p:nvPr/>
        </p:nvSpPr>
        <p:spPr>
          <a:xfrm>
            <a:off x="400050" y="4298090"/>
            <a:ext cx="8286750" cy="2400657"/>
          </a:xfrm>
          <a:prstGeom prst="rect">
            <a:avLst/>
          </a:prstGeom>
          <a:noFill/>
        </p:spPr>
        <p:txBody>
          <a:bodyPr wrap="square" rtlCol="0">
            <a:spAutoFit/>
          </a:bodyPr>
          <a:lstStyle/>
          <a:p>
            <a:pPr marL="342900" indent="-342900">
              <a:spcBef>
                <a:spcPts val="200"/>
              </a:spcBef>
              <a:buClr>
                <a:schemeClr val="accent1"/>
              </a:buClr>
              <a:buFont typeface="Webdings" panose="05030102010509060703" pitchFamily="18" charset="2"/>
              <a:buChar char="4"/>
            </a:pPr>
            <a:r>
              <a:rPr lang="en-US" sz="2000" dirty="0"/>
              <a:t>Create </a:t>
            </a:r>
            <a:r>
              <a:rPr lang="en-US" sz="2000" b="1" dirty="0"/>
              <a:t>Habitat Probability </a:t>
            </a:r>
            <a:r>
              <a:rPr lang="en-US" sz="2000" dirty="0"/>
              <a:t>m</a:t>
            </a:r>
            <a:r>
              <a:rPr lang="en-US" sz="2000" dirty="0" smtClean="0"/>
              <a:t>aps</a:t>
            </a:r>
            <a:r>
              <a:rPr lang="en-US" sz="2000" b="1" dirty="0" smtClean="0"/>
              <a:t> </a:t>
            </a:r>
          </a:p>
          <a:p>
            <a:pPr marL="342900" indent="-342900">
              <a:spcBef>
                <a:spcPts val="200"/>
              </a:spcBef>
              <a:buClr>
                <a:schemeClr val="accent1"/>
              </a:buClr>
              <a:buFont typeface="Webdings" panose="05030102010509060703" pitchFamily="18" charset="2"/>
              <a:buChar char="4"/>
            </a:pPr>
            <a:endParaRPr lang="en-US" sz="2000" dirty="0" smtClean="0"/>
          </a:p>
          <a:p>
            <a:pPr marL="342900" indent="-342900">
              <a:spcBef>
                <a:spcPts val="200"/>
              </a:spcBef>
              <a:buClr>
                <a:schemeClr val="accent1"/>
              </a:buClr>
              <a:buFont typeface="Webdings" panose="05030102010509060703" pitchFamily="18" charset="2"/>
              <a:buChar char="4"/>
            </a:pPr>
            <a:r>
              <a:rPr lang="en-US" sz="2000" dirty="0" smtClean="0"/>
              <a:t>Create </a:t>
            </a:r>
            <a:r>
              <a:rPr lang="en-US" sz="2000" b="1" dirty="0"/>
              <a:t>Future Habitat Probability </a:t>
            </a:r>
            <a:r>
              <a:rPr lang="en-US" sz="2000" dirty="0"/>
              <a:t>m</a:t>
            </a:r>
            <a:r>
              <a:rPr lang="en-US" sz="2000" dirty="0" smtClean="0"/>
              <a:t>aps </a:t>
            </a:r>
          </a:p>
          <a:p>
            <a:pPr marL="342900" indent="-342900">
              <a:spcBef>
                <a:spcPts val="200"/>
              </a:spcBef>
              <a:buClr>
                <a:schemeClr val="accent1"/>
              </a:buClr>
              <a:buFont typeface="Webdings" panose="05030102010509060703" pitchFamily="18" charset="2"/>
              <a:buChar char="4"/>
            </a:pPr>
            <a:endParaRPr lang="en-US" sz="2000" dirty="0" smtClean="0"/>
          </a:p>
          <a:p>
            <a:pPr marL="342900" indent="-342900">
              <a:spcBef>
                <a:spcPts val="200"/>
              </a:spcBef>
              <a:buClr>
                <a:schemeClr val="accent1"/>
              </a:buClr>
              <a:buFont typeface="Webdings" panose="05030102010509060703" pitchFamily="18" charset="2"/>
              <a:buChar char="4"/>
            </a:pPr>
            <a:r>
              <a:rPr lang="en-US" sz="2000" dirty="0" smtClean="0"/>
              <a:t>Create </a:t>
            </a:r>
            <a:r>
              <a:rPr lang="en-US" sz="2000" b="1" dirty="0"/>
              <a:t>Percent Cover </a:t>
            </a:r>
            <a:r>
              <a:rPr lang="en-US" sz="2000" dirty="0" smtClean="0"/>
              <a:t>graphs</a:t>
            </a:r>
            <a:endParaRPr lang="en-US" sz="2000" dirty="0"/>
          </a:p>
          <a:p>
            <a:pPr marL="342900" indent="-342900">
              <a:spcBef>
                <a:spcPts val="200"/>
              </a:spcBef>
              <a:buClr>
                <a:schemeClr val="accent1"/>
              </a:buClr>
              <a:buFont typeface="Webdings" panose="05030102010509060703" pitchFamily="18" charset="2"/>
              <a:buChar char="4"/>
            </a:pPr>
            <a:endParaRPr lang="en-US" sz="2000" dirty="0" smtClean="0"/>
          </a:p>
          <a:p>
            <a:pPr marL="342900" indent="-342900">
              <a:spcBef>
                <a:spcPts val="200"/>
              </a:spcBef>
              <a:buClr>
                <a:schemeClr val="accent1"/>
              </a:buClr>
              <a:buFont typeface="Webdings" panose="05030102010509060703" pitchFamily="18" charset="2"/>
              <a:buChar char="4"/>
            </a:pPr>
            <a:r>
              <a:rPr lang="en-US" sz="2000" dirty="0" smtClean="0"/>
              <a:t>Create </a:t>
            </a:r>
            <a:r>
              <a:rPr lang="en-US" sz="2000" b="1" dirty="0"/>
              <a:t>Road Risk </a:t>
            </a:r>
            <a:r>
              <a:rPr lang="en-US" sz="2000" dirty="0" smtClean="0"/>
              <a:t>maps</a:t>
            </a:r>
            <a:endParaRPr lang="en-US" sz="2000" dirty="0"/>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137201"/>
            <a:ext cx="5867400" cy="3312576"/>
          </a:xfrm>
          <a:prstGeom prst="rect">
            <a:avLst/>
          </a:prstGeom>
          <a:noFill/>
          <a:ln w="9525">
            <a:solidFill>
              <a:schemeClr val="tx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514475" y="3429000"/>
            <a:ext cx="3581400" cy="246221"/>
          </a:xfrm>
          <a:prstGeom prst="rect">
            <a:avLst/>
          </a:prstGeom>
          <a:noFill/>
        </p:spPr>
        <p:txBody>
          <a:bodyPr wrap="square" rtlCol="0">
            <a:spAutoFit/>
          </a:bodyPr>
          <a:lstStyle/>
          <a:p>
            <a:r>
              <a:rPr lang="en-US" sz="1000" dirty="0" smtClean="0"/>
              <a:t>Image credit: Ana Cotta</a:t>
            </a:r>
            <a:endParaRPr lang="en-US" sz="1000" dirty="0"/>
          </a:p>
        </p:txBody>
      </p:sp>
    </p:spTree>
    <p:extLst>
      <p:ext uri="{BB962C8B-B14F-4D97-AF65-F5344CB8AC3E}">
        <p14:creationId xmlns:p14="http://schemas.microsoft.com/office/powerpoint/2010/main" val="30857507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508760" y="571500"/>
            <a:ext cx="5974080" cy="708660"/>
          </a:xfrm>
        </p:spPr>
        <p:txBody>
          <a:bodyPr>
            <a:normAutofit/>
          </a:bodyPr>
          <a:lstStyle/>
          <a:p>
            <a:pPr algn="ctr"/>
            <a:r>
              <a:rPr lang="en-US" dirty="0" smtClean="0"/>
              <a:t>Satellites and Sensors</a:t>
            </a:r>
            <a:endParaRPr lang="en-US" dirty="0"/>
          </a:p>
        </p:txBody>
      </p:sp>
      <p:pic>
        <p:nvPicPr>
          <p:cNvPr id="4" name="Picture 2" descr="http://www.devpedia.developexchange.com/dv/images/6/69/01_Landsat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090" y="1219415"/>
            <a:ext cx="2134145" cy="22609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devpedia.developexchange.com/dv/images/c/c2/03_Landsat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3201" y="4326944"/>
            <a:ext cx="2149775" cy="17160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www.devpedia.developexchange.com/dv/images/1/14/08_GP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8725" y="4029550"/>
            <a:ext cx="2816649" cy="18302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ttp://www.devpedia.developexchange.com/dv/images/a/ab/12_SRTM.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7050" y="1173995"/>
            <a:ext cx="2118750" cy="22310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45090" y="3474588"/>
            <a:ext cx="1851559" cy="400110"/>
          </a:xfrm>
          <a:prstGeom prst="rect">
            <a:avLst/>
          </a:prstGeom>
          <a:noFill/>
        </p:spPr>
        <p:txBody>
          <a:bodyPr wrap="square" rtlCol="0">
            <a:spAutoFit/>
          </a:bodyPr>
          <a:lstStyle/>
          <a:p>
            <a:r>
              <a:rPr lang="en-US" sz="2000" dirty="0" smtClean="0"/>
              <a:t>Landsat 5 TM</a:t>
            </a:r>
            <a:endParaRPr lang="en-US" sz="2000" dirty="0"/>
          </a:p>
        </p:txBody>
      </p:sp>
      <p:sp>
        <p:nvSpPr>
          <p:cNvPr id="11" name="TextBox 10"/>
          <p:cNvSpPr txBox="1"/>
          <p:nvPr/>
        </p:nvSpPr>
        <p:spPr>
          <a:xfrm>
            <a:off x="1855986" y="6028022"/>
            <a:ext cx="1864204" cy="400110"/>
          </a:xfrm>
          <a:prstGeom prst="rect">
            <a:avLst/>
          </a:prstGeom>
          <a:noFill/>
        </p:spPr>
        <p:txBody>
          <a:bodyPr wrap="square" rtlCol="0">
            <a:spAutoFit/>
          </a:bodyPr>
          <a:lstStyle/>
          <a:p>
            <a:r>
              <a:rPr lang="en-US" sz="2000" dirty="0" smtClean="0"/>
              <a:t>Landsat 8 OLI</a:t>
            </a:r>
            <a:endParaRPr lang="en-US" sz="2000" dirty="0"/>
          </a:p>
        </p:txBody>
      </p:sp>
      <p:sp>
        <p:nvSpPr>
          <p:cNvPr id="13" name="TextBox 12"/>
          <p:cNvSpPr txBox="1"/>
          <p:nvPr/>
        </p:nvSpPr>
        <p:spPr>
          <a:xfrm>
            <a:off x="5281619" y="5979408"/>
            <a:ext cx="2263392" cy="400110"/>
          </a:xfrm>
          <a:prstGeom prst="rect">
            <a:avLst/>
          </a:prstGeom>
          <a:noFill/>
        </p:spPr>
        <p:txBody>
          <a:bodyPr wrap="square" rtlCol="0">
            <a:spAutoFit/>
          </a:bodyPr>
          <a:lstStyle/>
          <a:p>
            <a:r>
              <a:rPr lang="en-US" sz="2000" dirty="0" smtClean="0"/>
              <a:t>Suomi NPP VIIRS</a:t>
            </a:r>
            <a:endParaRPr lang="en-US" sz="2000" dirty="0"/>
          </a:p>
        </p:txBody>
      </p:sp>
      <p:sp>
        <p:nvSpPr>
          <p:cNvPr id="14" name="TextBox 13"/>
          <p:cNvSpPr txBox="1"/>
          <p:nvPr/>
        </p:nvSpPr>
        <p:spPr>
          <a:xfrm>
            <a:off x="6665291" y="3480339"/>
            <a:ext cx="1348340" cy="400110"/>
          </a:xfrm>
          <a:prstGeom prst="rect">
            <a:avLst/>
          </a:prstGeom>
          <a:noFill/>
        </p:spPr>
        <p:txBody>
          <a:bodyPr wrap="square" rtlCol="0">
            <a:spAutoFit/>
          </a:bodyPr>
          <a:lstStyle/>
          <a:p>
            <a:r>
              <a:rPr lang="en-US" sz="2000" dirty="0" smtClean="0"/>
              <a:t>SRTM-v2</a:t>
            </a:r>
            <a:endParaRPr lang="en-US" sz="2000" dirty="0"/>
          </a:p>
        </p:txBody>
      </p:sp>
    </p:spTree>
    <p:extLst>
      <p:ext uri="{BB962C8B-B14F-4D97-AF65-F5344CB8AC3E}">
        <p14:creationId xmlns:p14="http://schemas.microsoft.com/office/powerpoint/2010/main" val="24147945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17149" y="267561"/>
            <a:ext cx="3509701" cy="737235"/>
          </a:xfrm>
        </p:spPr>
        <p:txBody>
          <a:bodyPr/>
          <a:lstStyle/>
          <a:p>
            <a:r>
              <a:rPr lang="en-US" dirty="0" smtClean="0"/>
              <a:t>Methodology</a:t>
            </a:r>
            <a:endParaRPr lang="en-US" dirty="0"/>
          </a:p>
        </p:txBody>
      </p:sp>
      <p:sp>
        <p:nvSpPr>
          <p:cNvPr id="135" name="Rounded Rectangle 134"/>
          <p:cNvSpPr/>
          <p:nvPr/>
        </p:nvSpPr>
        <p:spPr>
          <a:xfrm>
            <a:off x="69011" y="1190445"/>
            <a:ext cx="4354024" cy="2475781"/>
          </a:xfrm>
          <a:prstGeom prst="roundRect">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sng" dirty="0" smtClean="0">
                <a:solidFill>
                  <a:schemeClr val="accent1">
                    <a:lumMod val="60000"/>
                    <a:lumOff val="40000"/>
                  </a:schemeClr>
                </a:solidFill>
              </a:rPr>
              <a:t>Variables</a:t>
            </a:r>
          </a:p>
          <a:p>
            <a:pPr algn="ctr"/>
            <a:r>
              <a:rPr lang="en-US" sz="2000" dirty="0" smtClean="0">
                <a:solidFill>
                  <a:schemeClr val="accent1">
                    <a:lumMod val="60000"/>
                    <a:lumOff val="40000"/>
                  </a:schemeClr>
                </a:solidFill>
              </a:rPr>
              <a:t>Distance to streams</a:t>
            </a:r>
          </a:p>
          <a:p>
            <a:pPr algn="ctr"/>
            <a:r>
              <a:rPr lang="en-US" sz="2000" dirty="0" smtClean="0">
                <a:solidFill>
                  <a:schemeClr val="accent1">
                    <a:lumMod val="60000"/>
                    <a:lumOff val="40000"/>
                  </a:schemeClr>
                </a:solidFill>
              </a:rPr>
              <a:t>Areas of Forest and Scrub Brush</a:t>
            </a:r>
          </a:p>
          <a:p>
            <a:pPr algn="ctr"/>
            <a:r>
              <a:rPr lang="en-US" sz="2000" dirty="0" smtClean="0">
                <a:solidFill>
                  <a:schemeClr val="accent1">
                    <a:lumMod val="60000"/>
                    <a:lumOff val="40000"/>
                  </a:schemeClr>
                </a:solidFill>
              </a:rPr>
              <a:t>Slope</a:t>
            </a:r>
          </a:p>
          <a:p>
            <a:pPr algn="ctr"/>
            <a:r>
              <a:rPr lang="en-US" sz="2000" dirty="0" smtClean="0">
                <a:solidFill>
                  <a:schemeClr val="accent1">
                    <a:lumMod val="75000"/>
                  </a:schemeClr>
                </a:solidFill>
              </a:rPr>
              <a:t>Protected Areas</a:t>
            </a:r>
          </a:p>
          <a:p>
            <a:pPr algn="ctr"/>
            <a:r>
              <a:rPr lang="en-US" sz="2000" dirty="0" smtClean="0">
                <a:solidFill>
                  <a:schemeClr val="accent1">
                    <a:lumMod val="75000"/>
                  </a:schemeClr>
                </a:solidFill>
              </a:rPr>
              <a:t>Elevation</a:t>
            </a:r>
          </a:p>
          <a:p>
            <a:pPr algn="ctr"/>
            <a:r>
              <a:rPr lang="en-US" sz="2000" dirty="0" smtClean="0">
                <a:solidFill>
                  <a:schemeClr val="accent1">
                    <a:lumMod val="75000"/>
                  </a:schemeClr>
                </a:solidFill>
              </a:rPr>
              <a:t>Climate data</a:t>
            </a:r>
          </a:p>
        </p:txBody>
      </p:sp>
      <p:sp>
        <p:nvSpPr>
          <p:cNvPr id="136" name="Rounded Rectangle 135"/>
          <p:cNvSpPr/>
          <p:nvPr/>
        </p:nvSpPr>
        <p:spPr>
          <a:xfrm>
            <a:off x="5000465" y="1529486"/>
            <a:ext cx="2261199" cy="820547"/>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sng" dirty="0" smtClean="0">
                <a:solidFill>
                  <a:schemeClr val="accent1"/>
                </a:solidFill>
              </a:rPr>
              <a:t>Fuzzy Memberships</a:t>
            </a:r>
          </a:p>
        </p:txBody>
      </p:sp>
      <p:sp>
        <p:nvSpPr>
          <p:cNvPr id="137" name="Rounded Rectangle 136"/>
          <p:cNvSpPr/>
          <p:nvPr/>
        </p:nvSpPr>
        <p:spPr>
          <a:xfrm>
            <a:off x="7762206" y="1529486"/>
            <a:ext cx="1240490" cy="81250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accent1"/>
                </a:solidFill>
              </a:rPr>
              <a:t>Fuzzy Overlay</a:t>
            </a:r>
          </a:p>
        </p:txBody>
      </p:sp>
      <p:sp>
        <p:nvSpPr>
          <p:cNvPr id="139" name="Rounded Rectangle 138"/>
          <p:cNvSpPr/>
          <p:nvPr/>
        </p:nvSpPr>
        <p:spPr>
          <a:xfrm>
            <a:off x="5000467" y="2502059"/>
            <a:ext cx="2261197" cy="822166"/>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accent1"/>
                </a:solidFill>
              </a:rPr>
              <a:t>Maximum Entropy Model</a:t>
            </a:r>
          </a:p>
        </p:txBody>
      </p:sp>
      <p:sp>
        <p:nvSpPr>
          <p:cNvPr id="140" name="Right Arrow 139"/>
          <p:cNvSpPr/>
          <p:nvPr/>
        </p:nvSpPr>
        <p:spPr>
          <a:xfrm>
            <a:off x="7333980" y="1801646"/>
            <a:ext cx="353707" cy="276225"/>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ight Arrow 140"/>
          <p:cNvSpPr/>
          <p:nvPr/>
        </p:nvSpPr>
        <p:spPr>
          <a:xfrm>
            <a:off x="4514850" y="2241490"/>
            <a:ext cx="471082" cy="360409"/>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ight Arrow 142"/>
          <p:cNvSpPr/>
          <p:nvPr/>
        </p:nvSpPr>
        <p:spPr>
          <a:xfrm rot="5400000">
            <a:off x="7625784" y="3065090"/>
            <a:ext cx="1504509" cy="378448"/>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6457706" y="4088922"/>
            <a:ext cx="2536166" cy="96593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Habitat Probability Maps for 1996, 2004, and 2014</a:t>
            </a:r>
          </a:p>
        </p:txBody>
      </p:sp>
      <p:sp>
        <p:nvSpPr>
          <p:cNvPr id="11" name="Rounded Rectangle 10"/>
          <p:cNvSpPr/>
          <p:nvPr/>
        </p:nvSpPr>
        <p:spPr>
          <a:xfrm>
            <a:off x="6481700" y="5572451"/>
            <a:ext cx="2520996" cy="965937"/>
          </a:xfrm>
          <a:prstGeom prst="roundRect">
            <a:avLst/>
          </a:prstGeom>
          <a:solidFill>
            <a:schemeClr val="accent1">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Future Habitat Probability Maps for 2050 and 2070</a:t>
            </a:r>
          </a:p>
        </p:txBody>
      </p:sp>
      <p:sp>
        <p:nvSpPr>
          <p:cNvPr id="13" name="Right Arrow 12"/>
          <p:cNvSpPr/>
          <p:nvPr/>
        </p:nvSpPr>
        <p:spPr>
          <a:xfrm rot="10800000">
            <a:off x="5510817" y="5100612"/>
            <a:ext cx="521308" cy="413435"/>
          </a:xfrm>
          <a:prstGeom prst="rightArrow">
            <a:avLst/>
          </a:prstGeom>
          <a:solidFill>
            <a:schemeClr val="accent1">
              <a:lumMod val="60000"/>
              <a:lumOff val="40000"/>
            </a:schemeClr>
          </a:solidFill>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4082958" y="4665114"/>
            <a:ext cx="1247973" cy="1284431"/>
          </a:xfrm>
          <a:prstGeom prst="roundRect">
            <a:avLst/>
          </a:prstGeom>
          <a:solidFill>
            <a:schemeClr val="accent1">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Habitat Percent Cover Graphs</a:t>
            </a:r>
          </a:p>
        </p:txBody>
      </p:sp>
      <p:sp>
        <p:nvSpPr>
          <p:cNvPr id="15" name="Right Arrow 14"/>
          <p:cNvSpPr/>
          <p:nvPr/>
        </p:nvSpPr>
        <p:spPr>
          <a:xfrm rot="10800000">
            <a:off x="3466680" y="4287605"/>
            <a:ext cx="2737388" cy="267995"/>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928685" y="4116675"/>
            <a:ext cx="2413192" cy="609856"/>
          </a:xfrm>
          <a:prstGeom prst="roundRect">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1">
                    <a:lumMod val="60000"/>
                    <a:lumOff val="40000"/>
                  </a:schemeClr>
                </a:solidFill>
              </a:rPr>
              <a:t>Road Networks </a:t>
            </a:r>
            <a:endParaRPr lang="en-US" sz="2000" dirty="0">
              <a:solidFill>
                <a:schemeClr val="accent1">
                  <a:lumMod val="60000"/>
                  <a:lumOff val="40000"/>
                </a:schemeClr>
              </a:solidFill>
            </a:endParaRPr>
          </a:p>
        </p:txBody>
      </p:sp>
      <p:sp>
        <p:nvSpPr>
          <p:cNvPr id="17" name="Rounded Rectangle 16"/>
          <p:cNvSpPr/>
          <p:nvPr/>
        </p:nvSpPr>
        <p:spPr>
          <a:xfrm>
            <a:off x="578455" y="5572451"/>
            <a:ext cx="3071004" cy="840808"/>
          </a:xfrm>
          <a:prstGeom prst="roundRect">
            <a:avLst/>
          </a:prstGeom>
          <a:solidFill>
            <a:schemeClr val="accent1">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Road Risk Maps for 1996, 2004, and 2014</a:t>
            </a:r>
          </a:p>
        </p:txBody>
      </p:sp>
      <p:sp>
        <p:nvSpPr>
          <p:cNvPr id="18" name="Right Arrow 17"/>
          <p:cNvSpPr/>
          <p:nvPr/>
        </p:nvSpPr>
        <p:spPr>
          <a:xfrm rot="5400000">
            <a:off x="1868493" y="4949157"/>
            <a:ext cx="490927" cy="413435"/>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eft Brace 2"/>
          <p:cNvSpPr/>
          <p:nvPr/>
        </p:nvSpPr>
        <p:spPr>
          <a:xfrm>
            <a:off x="6184589" y="4017420"/>
            <a:ext cx="345245" cy="2579820"/>
          </a:xfrm>
          <a:prstGeom prst="leftBrace">
            <a:avLst/>
          </a:prstGeom>
          <a:noFill/>
          <a:ln w="28575" cap="flat">
            <a:solidFill>
              <a:schemeClr val="accent1">
                <a:lumMod val="60000"/>
                <a:lumOff val="40000"/>
              </a:schemeClr>
            </a:solidFill>
            <a:roun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ight Arrow 19"/>
          <p:cNvSpPr/>
          <p:nvPr/>
        </p:nvSpPr>
        <p:spPr>
          <a:xfrm rot="5400000">
            <a:off x="6688214" y="3559656"/>
            <a:ext cx="539992" cy="353834"/>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5400000">
            <a:off x="6799132" y="5151257"/>
            <a:ext cx="318155" cy="353834"/>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09339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3461</TotalTime>
  <Words>2154</Words>
  <Application>Microsoft Office PowerPoint</Application>
  <PresentationFormat>On-screen Show (4:3)</PresentationFormat>
  <Paragraphs>210</Paragraphs>
  <Slides>27</Slides>
  <Notes>27</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William Schick</cp:lastModifiedBy>
  <cp:revision>244</cp:revision>
  <cp:lastPrinted>2015-11-10T21:11:10Z</cp:lastPrinted>
  <dcterms:created xsi:type="dcterms:W3CDTF">2015-05-18T13:26:09Z</dcterms:created>
  <dcterms:modified xsi:type="dcterms:W3CDTF">2015-11-18T16:18:58Z</dcterms:modified>
</cp:coreProperties>
</file>