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390528-C2E7-1556-06FD-A3D159C5CD06}" name="Jan Hery" initials="JH" userId="S::jan.hery@ama-inc.com::2c5c2382-3039-40d9-9c29-9b646bee4886" providerId="AD"/>
  <p188:author id="{EE2D433D-E8C7-3D45-24B0-8BA54B0AB354}" name="Marisa J. Smedsrud" initials="MS" userId="S::marisa.j.smedsrud@ama-inc.com::3a879f23-f3e8-46be-913f-43ff3a167cac" providerId="AD"/>
  <p188:author id="{77B347A8-9765-A4C3-5464-E43998E04CB8}" name="Smedsrud, Marisa J. (LARC-E3)[RSES]" initials="SMJ(E" userId="S::mjsmedsr@ndc.nasa.gov::1b1cb6bd-eaaa-4051-8cbf-4cc1e9d80411" providerId="AD"/>
  <p188:author id="{9B671DC4-F867-8520-73EF-EAFB98317814}" name="Hunter, Shanise Y. (LARC-E3)[SSAI DEVELOP]" initials="HSY(ED" userId="S::syhunter@ndc.nasa.gov::4313d2d7-74c6-49cc-8409-3769577baa24" providerId="AD"/>
  <p188:author id="{E2F543F8-C594-0C39-56F1-6603A4AB2524}" name="Isabel Lubitz" initials="IL" userId="S::isabel.lubitz@ama-inc.com::48ded2a8-4a6b-4584-bebe-93d1d9e87170" providerId="AD"/>
  <p188:author id="{7BC2AEFA-543A-2B62-354E-E731BD2347FF}" name="Chanice Brown" initials="CB" userId="S::chanice.brown@ama-inc.com::7113c431-365a-4eda-a0dd-02c2d5e87e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A50"/>
    <a:srgbClr val="5372B3"/>
    <a:srgbClr val="D2672B"/>
    <a:srgbClr val="9DB23F"/>
    <a:srgbClr val="236F99"/>
    <a:srgbClr val="8A5A9A"/>
    <a:srgbClr val="8A8480"/>
    <a:srgbClr val="895999"/>
    <a:srgbClr val="C13E2D"/>
    <a:srgbClr val="67A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E911A-0C5D-EFE2-8BC7-BED31A914C39}" v="24" dt="2024-03-14T20:51:23.533"/>
    <p1510:client id="{B1BB9CD1-49A1-4D38-9B3E-3DDCB031AF82}" v="929" dt="2024-03-14T20:55:41.441"/>
    <p1510:client id="{C31AE8FA-64D0-469C-835F-1F34FCAD68D1}" v="257" dt="2024-03-14T20:53:26.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1234" y="19"/>
      </p:cViewPr>
      <p:guideLst/>
    </p:cSldViewPr>
  </p:slideViewPr>
  <p:notesTextViewPr>
    <p:cViewPr>
      <p:scale>
        <a:sx n="1" d="1"/>
        <a:sy n="1" d="1"/>
      </p:scale>
      <p:origin x="0" y="0"/>
    </p:cViewPr>
  </p:notesText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3/19/2024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3/19/2024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245484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BA3A50"/>
                </a:solidFill>
              </a:defRPr>
            </a:lvl1pPr>
          </a:lstStyle>
          <a:p>
            <a:pPr lvl="0"/>
            <a:r>
              <a:rPr lang="en-US" dirty="0"/>
              <a:t>Study Area Disasters</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dirty="0"/>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BA3A50"/>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BA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dirty="0"/>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9D019685-E024-170F-9E37-24CA6D02B059}"/>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tx1">
                    <a:lumMod val="75000"/>
                    <a:lumOff val="25000"/>
                  </a:schemeClr>
                </a:solidFill>
              </a:rPr>
              <a:t>This material is based upon work supported by NASA through contract 80LARC23FA024</a:t>
            </a:r>
            <a:r>
              <a:rPr lang="en-US" sz="800" dirty="0">
                <a:solidFill>
                  <a:schemeClr val="tx1">
                    <a:lumMod val="75000"/>
                    <a:lumOff val="25000"/>
                  </a:schemeClr>
                </a:solidFill>
              </a:rPr>
              <a:t>.</a:t>
            </a:r>
            <a:r>
              <a:rPr lang="en-US" sz="700" i="1" dirty="0">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3/19/2024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png"/><Relationship Id="rId21" Type="http://schemas.microsoft.com/office/2007/relationships/hdphoto" Target="../media/hdphoto2.wdp"/><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2.svg"/><Relationship Id="rId10" Type="http://schemas.openxmlformats.org/officeDocument/2006/relationships/image" Target="../media/image11.jpeg"/><Relationship Id="rId19"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a:extLst>
              <a:ext uri="{FF2B5EF4-FFF2-40B4-BE49-F238E27FC236}">
                <a16:creationId xmlns:a16="http://schemas.microsoft.com/office/drawing/2014/main" id="{0254D06C-A9F8-3303-19A1-6B3989DD4BAE}"/>
              </a:ext>
            </a:extLst>
          </p:cNvPr>
          <p:cNvPicPr>
            <a:picLocks noChangeAspect="1"/>
          </p:cNvPicPr>
          <p:nvPr/>
        </p:nvPicPr>
        <p:blipFill rotWithShape="1">
          <a:blip r:embed="rId3">
            <a:extLst>
              <a:ext uri="{28A0092B-C50C-407E-A947-70E740481C1C}">
                <a14:useLocalDpi xmlns:a14="http://schemas.microsoft.com/office/drawing/2010/main" val="0"/>
              </a:ext>
            </a:extLst>
          </a:blip>
          <a:srcRect l="15352" t="2006" r="13310" b="10619"/>
          <a:stretch/>
        </p:blipFill>
        <p:spPr>
          <a:xfrm>
            <a:off x="1009318" y="14846217"/>
            <a:ext cx="13295136" cy="11477645"/>
          </a:xfrm>
          <a:prstGeom prst="rect">
            <a:avLst/>
          </a:prstGeom>
          <a:ln>
            <a:noFill/>
          </a:ln>
        </p:spPr>
      </p:pic>
      <p:cxnSp>
        <p:nvCxnSpPr>
          <p:cNvPr id="62" name="Straight Connector 61">
            <a:extLst>
              <a:ext uri="{FF2B5EF4-FFF2-40B4-BE49-F238E27FC236}">
                <a16:creationId xmlns:a16="http://schemas.microsoft.com/office/drawing/2014/main" id="{28080D66-FE5C-500A-C19D-BF3B2F496D4A}"/>
              </a:ext>
            </a:extLst>
          </p:cNvPr>
          <p:cNvCxnSpPr>
            <a:cxnSpLocks/>
            <a:endCxn id="15" idx="4"/>
          </p:cNvCxnSpPr>
          <p:nvPr/>
        </p:nvCxnSpPr>
        <p:spPr>
          <a:xfrm flipV="1">
            <a:off x="17045354" y="20389802"/>
            <a:ext cx="6274961" cy="51328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FFD46A2-43B0-43BB-03BE-4A6B0090DCE3}"/>
              </a:ext>
            </a:extLst>
          </p:cNvPr>
          <p:cNvCxnSpPr>
            <a:cxnSpLocks/>
            <a:endCxn id="15" idx="1"/>
          </p:cNvCxnSpPr>
          <p:nvPr/>
        </p:nvCxnSpPr>
        <p:spPr>
          <a:xfrm flipV="1">
            <a:off x="17045354" y="15405880"/>
            <a:ext cx="4115390" cy="5497207"/>
          </a:xfrm>
          <a:prstGeom prst="line">
            <a:avLst/>
          </a:prstGeom>
        </p:spPr>
        <p:style>
          <a:lnRef idx="1">
            <a:schemeClr val="dk1"/>
          </a:lnRef>
          <a:fillRef idx="0">
            <a:schemeClr val="dk1"/>
          </a:fillRef>
          <a:effectRef idx="0">
            <a:schemeClr val="dk1"/>
          </a:effectRef>
          <a:fontRef idx="minor">
            <a:schemeClr val="tx1"/>
          </a:fontRef>
        </p:style>
      </p:cxnSp>
      <p:sp>
        <p:nvSpPr>
          <p:cNvPr id="36" name="Text Placeholder 35">
            <a:extLst>
              <a:ext uri="{FF2B5EF4-FFF2-40B4-BE49-F238E27FC236}">
                <a16:creationId xmlns:a16="http://schemas.microsoft.com/office/drawing/2014/main" id="{0C3A8BC1-E2F6-AED2-A2A7-74DC7484FFE1}"/>
              </a:ext>
            </a:extLst>
          </p:cNvPr>
          <p:cNvSpPr>
            <a:spLocks noGrp="1"/>
          </p:cNvSpPr>
          <p:nvPr>
            <p:ph type="body" sz="quarter" idx="10"/>
          </p:nvPr>
        </p:nvSpPr>
        <p:spPr>
          <a:xfrm>
            <a:off x="951596" y="1136650"/>
            <a:ext cx="21756004" cy="1600992"/>
          </a:xfrm>
        </p:spPr>
        <p:txBody>
          <a:bodyPr>
            <a:normAutofit/>
          </a:bodyPr>
          <a:lstStyle/>
          <a:p>
            <a:r>
              <a:rPr lang="en-US" dirty="0"/>
              <a:t>CENTRAL CALIFORNIA DISASTERS</a:t>
            </a:r>
          </a:p>
        </p:txBody>
      </p:sp>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951596" y="2517483"/>
            <a:ext cx="22213204" cy="1554165"/>
          </a:xfrm>
        </p:spPr>
        <p:txBody>
          <a:bodyPr>
            <a:noAutofit/>
          </a:bodyPr>
          <a:lstStyle/>
          <a:p>
            <a:r>
              <a:rPr lang="en-US" dirty="0"/>
              <a:t>Incorporating Satellite-Derived Precipitation and Soil Moisture Products into Flood Preparedness and Emergency Management in California</a:t>
            </a:r>
          </a:p>
          <a:p>
            <a:endParaRPr lang="en-US" dirty="0"/>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p:txBody>
          <a:bodyPr/>
          <a:lstStyle/>
          <a:p>
            <a:r>
              <a:rPr lang="en-US"/>
              <a:t>Pop-Up Project | Spring 2024</a:t>
            </a:r>
          </a:p>
        </p:txBody>
      </p:sp>
      <p:sp>
        <p:nvSpPr>
          <p:cNvPr id="3" name="Text Placeholder 16">
            <a:extLst>
              <a:ext uri="{FF2B5EF4-FFF2-40B4-BE49-F238E27FC236}">
                <a16:creationId xmlns:a16="http://schemas.microsoft.com/office/drawing/2014/main" id="{FE9E490F-6BC3-A14E-E393-CA5737243EF2}"/>
              </a:ext>
            </a:extLst>
          </p:cNvPr>
          <p:cNvSpPr txBox="1">
            <a:spLocks/>
          </p:cNvSpPr>
          <p:nvPr/>
        </p:nvSpPr>
        <p:spPr>
          <a:xfrm>
            <a:off x="722815" y="3216746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latin typeface="Garamond" panose="02020404030301010803" pitchFamily="18" charset="0"/>
              </a:rPr>
              <a:t>Abhinav </a:t>
            </a:r>
            <a:r>
              <a:rPr lang="en-US" dirty="0" err="1">
                <a:solidFill>
                  <a:schemeClr val="tx1">
                    <a:lumMod val="75000"/>
                    <a:lumOff val="25000"/>
                  </a:schemeClr>
                </a:solidFill>
                <a:latin typeface="Garamond" panose="02020404030301010803" pitchFamily="18" charset="0"/>
              </a:rPr>
              <a:t>Banthiya</a:t>
            </a:r>
            <a:endParaRPr lang="en-US"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i="1" dirty="0">
                <a:solidFill>
                  <a:schemeClr val="tx1">
                    <a:lumMod val="75000"/>
                    <a:lumOff val="25000"/>
                  </a:schemeClr>
                </a:solidFill>
                <a:latin typeface="Garamond" panose="02020404030301010803" pitchFamily="18" charset="0"/>
              </a:rPr>
              <a:t>Project Lead</a:t>
            </a:r>
          </a:p>
        </p:txBody>
      </p:sp>
      <p:sp>
        <p:nvSpPr>
          <p:cNvPr id="4" name="Text Placeholder 16">
            <a:extLst>
              <a:ext uri="{FF2B5EF4-FFF2-40B4-BE49-F238E27FC236}">
                <a16:creationId xmlns:a16="http://schemas.microsoft.com/office/drawing/2014/main" id="{66F89248-2CEF-045E-33A6-76E6F2A6A0B7}"/>
              </a:ext>
            </a:extLst>
          </p:cNvPr>
          <p:cNvSpPr txBox="1">
            <a:spLocks/>
          </p:cNvSpPr>
          <p:nvPr/>
        </p:nvSpPr>
        <p:spPr>
          <a:xfrm>
            <a:off x="3492336" y="3216746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panose="02020404030301010803" pitchFamily="18" charset="0"/>
              </a:rPr>
              <a:t>Shagun Sengupta</a:t>
            </a:r>
          </a:p>
        </p:txBody>
      </p:sp>
      <p:sp>
        <p:nvSpPr>
          <p:cNvPr id="33" name="Text Placeholder 16">
            <a:extLst>
              <a:ext uri="{FF2B5EF4-FFF2-40B4-BE49-F238E27FC236}">
                <a16:creationId xmlns:a16="http://schemas.microsoft.com/office/drawing/2014/main" id="{F58C6BD4-EE32-0488-9F0E-3C5E5DE45D9C}"/>
              </a:ext>
            </a:extLst>
          </p:cNvPr>
          <p:cNvSpPr txBox="1">
            <a:spLocks/>
          </p:cNvSpPr>
          <p:nvPr/>
        </p:nvSpPr>
        <p:spPr>
          <a:xfrm>
            <a:off x="6381743" y="3216746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panose="02020404030301010803" pitchFamily="18" charset="0"/>
              </a:rPr>
              <a:t>Chanice Brown</a:t>
            </a:r>
          </a:p>
        </p:txBody>
      </p:sp>
      <p:sp>
        <p:nvSpPr>
          <p:cNvPr id="34" name="Text Placeholder 16">
            <a:extLst>
              <a:ext uri="{FF2B5EF4-FFF2-40B4-BE49-F238E27FC236}">
                <a16:creationId xmlns:a16="http://schemas.microsoft.com/office/drawing/2014/main" id="{02A13EB0-DC3F-358C-6675-E481CE32F03D}"/>
              </a:ext>
            </a:extLst>
          </p:cNvPr>
          <p:cNvSpPr txBox="1">
            <a:spLocks/>
          </p:cNvSpPr>
          <p:nvPr/>
        </p:nvSpPr>
        <p:spPr>
          <a:xfrm>
            <a:off x="9172303" y="3215428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panose="02020404030301010803" pitchFamily="18" charset="0"/>
              </a:rPr>
              <a:t>Jan Hery</a:t>
            </a:r>
          </a:p>
        </p:txBody>
      </p:sp>
      <p:pic>
        <p:nvPicPr>
          <p:cNvPr id="43" name="Picture 42">
            <a:extLst>
              <a:ext uri="{FF2B5EF4-FFF2-40B4-BE49-F238E27FC236}">
                <a16:creationId xmlns:a16="http://schemas.microsoft.com/office/drawing/2014/main" id="{87858416-B351-62A4-3BDA-C6B0FA6541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93664" y="29911818"/>
            <a:ext cx="2103120" cy="2083075"/>
          </a:xfrm>
          <a:prstGeom prst="rect">
            <a:avLst/>
          </a:prstGeom>
        </p:spPr>
      </p:pic>
      <p:sp>
        <p:nvSpPr>
          <p:cNvPr id="50" name="Text Placeholder 16">
            <a:extLst>
              <a:ext uri="{FF2B5EF4-FFF2-40B4-BE49-F238E27FC236}">
                <a16:creationId xmlns:a16="http://schemas.microsoft.com/office/drawing/2014/main" id="{A1AD716C-008E-8384-87F7-C3EDE4A54B88}"/>
              </a:ext>
            </a:extLst>
          </p:cNvPr>
          <p:cNvSpPr txBox="1">
            <a:spLocks/>
          </p:cNvSpPr>
          <p:nvPr/>
        </p:nvSpPr>
        <p:spPr>
          <a:xfrm>
            <a:off x="13415162" y="30234337"/>
            <a:ext cx="12162164" cy="28950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rtl="0" fontAlgn="base"/>
            <a:r>
              <a:rPr lang="en-US" b="0" i="0" u="none" strike="noStrike" dirty="0">
                <a:solidFill>
                  <a:schemeClr val="tx1">
                    <a:lumMod val="75000"/>
                    <a:lumOff val="25000"/>
                  </a:schemeClr>
                </a:solidFill>
                <a:effectLst/>
                <a:latin typeface="Garamond" panose="02020404030301010803" pitchFamily="18" charset="0"/>
              </a:rPr>
              <a:t>The team would like to thank everyone who made this project possible:</a:t>
            </a:r>
            <a:r>
              <a:rPr lang="en-US" b="0" i="0" dirty="0">
                <a:solidFill>
                  <a:schemeClr val="tx1">
                    <a:lumMod val="75000"/>
                    <a:lumOff val="25000"/>
                  </a:schemeClr>
                </a:solidFill>
                <a:effectLst/>
                <a:latin typeface="Garamond" panose="02020404030301010803" pitchFamily="18" charset="0"/>
              </a:rPr>
              <a:t>​</a:t>
            </a:r>
            <a:endParaRPr lang="en-US" b="0" i="0" dirty="0">
              <a:solidFill>
                <a:schemeClr val="tx1">
                  <a:lumMod val="75000"/>
                  <a:lumOff val="25000"/>
                </a:schemeClr>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BA3A50"/>
                </a:solidFill>
                <a:effectLst/>
                <a:latin typeface="Garamond" panose="02020404030301010803" pitchFamily="18" charset="0"/>
              </a:rPr>
              <a:t>Partner</a:t>
            </a:r>
            <a:r>
              <a:rPr lang="en-US" b="0" i="0" u="none" strike="noStrike" dirty="0">
                <a:solidFill>
                  <a:srgbClr val="BA3A50"/>
                </a:solidFill>
                <a:effectLst/>
                <a:latin typeface="Garamond" panose="02020404030301010803" pitchFamily="18" charset="0"/>
              </a:rPr>
              <a:t>: </a:t>
            </a:r>
            <a:r>
              <a:rPr lang="en-US" b="0" i="0" u="none" strike="noStrike" dirty="0">
                <a:solidFill>
                  <a:schemeClr val="tx1">
                    <a:lumMod val="75000"/>
                    <a:lumOff val="25000"/>
                  </a:schemeClr>
                </a:solidFill>
                <a:effectLst/>
                <a:latin typeface="Garamond" panose="02020404030301010803" pitchFamily="18" charset="0"/>
              </a:rPr>
              <a:t>MD Haque </a:t>
            </a:r>
            <a:r>
              <a:rPr lang="en-US" dirty="0">
                <a:solidFill>
                  <a:schemeClr val="tx1">
                    <a:lumMod val="75000"/>
                    <a:lumOff val="25000"/>
                  </a:schemeClr>
                </a:solidFill>
                <a:latin typeface="Garamond" panose="02020404030301010803" pitchFamily="18" charset="0"/>
              </a:rPr>
              <a:t>(</a:t>
            </a:r>
            <a:r>
              <a:rPr lang="en-US" b="0" i="0" u="none" strike="noStrike" dirty="0">
                <a:solidFill>
                  <a:schemeClr val="tx1">
                    <a:lumMod val="75000"/>
                    <a:lumOff val="25000"/>
                  </a:schemeClr>
                </a:solidFill>
                <a:effectLst/>
                <a:latin typeface="Garamond" panose="02020404030301010803" pitchFamily="18" charset="0"/>
              </a:rPr>
              <a:t>California Department of Water Resources)</a:t>
            </a:r>
            <a:endParaRPr lang="en-US" b="0" i="0" dirty="0">
              <a:solidFill>
                <a:schemeClr val="tx1">
                  <a:lumMod val="75000"/>
                  <a:lumOff val="25000"/>
                </a:schemeClr>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BA3A50"/>
                </a:solidFill>
                <a:effectLst/>
                <a:latin typeface="Garamond" panose="02020404030301010803" pitchFamily="18" charset="0"/>
              </a:rPr>
              <a:t>Science Advisor: </a:t>
            </a:r>
            <a:r>
              <a:rPr lang="en-US" b="0" i="0" u="none" strike="noStrike" dirty="0">
                <a:solidFill>
                  <a:schemeClr val="tx1">
                    <a:lumMod val="75000"/>
                    <a:lumOff val="25000"/>
                  </a:schemeClr>
                </a:solidFill>
                <a:effectLst/>
                <a:latin typeface="Garamond" panose="02020404030301010803" pitchFamily="18" charset="0"/>
              </a:rPr>
              <a:t>Dr. Venkatarama</a:t>
            </a:r>
            <a:r>
              <a:rPr lang="en-US" dirty="0">
                <a:solidFill>
                  <a:schemeClr val="tx1">
                    <a:lumMod val="75000"/>
                    <a:lumOff val="25000"/>
                  </a:schemeClr>
                </a:solidFill>
                <a:latin typeface="Garamond" panose="02020404030301010803" pitchFamily="18" charset="0"/>
              </a:rPr>
              <a:t>n Lakshmi </a:t>
            </a:r>
            <a:r>
              <a:rPr lang="en-US" b="0" i="0" u="none" strike="noStrike" dirty="0">
                <a:solidFill>
                  <a:schemeClr val="tx1">
                    <a:lumMod val="75000"/>
                    <a:lumOff val="25000"/>
                  </a:schemeClr>
                </a:solidFill>
                <a:effectLst/>
                <a:latin typeface="Garamond" panose="02020404030301010803" pitchFamily="18" charset="0"/>
              </a:rPr>
              <a:t>(University of Virginia) </a:t>
            </a:r>
          </a:p>
          <a:p>
            <a:pPr algn="l" rtl="0" fontAlgn="base">
              <a:buFont typeface="Arial" panose="020B0604020202020204" pitchFamily="34" charset="0"/>
              <a:buChar char="•"/>
            </a:pPr>
            <a:r>
              <a:rPr lang="en-US" b="1" dirty="0">
                <a:solidFill>
                  <a:srgbClr val="BA3A50"/>
                </a:solidFill>
                <a:latin typeface="Garamond" panose="02020404030301010803" pitchFamily="18" charset="0"/>
              </a:rPr>
              <a:t>Lead</a:t>
            </a:r>
            <a:r>
              <a:rPr lang="en-US" b="1" i="0" u="none" strike="noStrike" dirty="0">
                <a:solidFill>
                  <a:srgbClr val="BA3A50"/>
                </a:solidFill>
                <a:effectLst/>
                <a:latin typeface="Garamond" panose="02020404030301010803" pitchFamily="18" charset="0"/>
              </a:rPr>
              <a:t>: </a:t>
            </a:r>
            <a:r>
              <a:rPr lang="en-US" b="0" i="0" u="none" strike="noStrike" dirty="0">
                <a:solidFill>
                  <a:schemeClr val="tx1">
                    <a:lumMod val="75000"/>
                    <a:lumOff val="25000"/>
                  </a:schemeClr>
                </a:solidFill>
                <a:effectLst/>
                <a:latin typeface="Garamond" panose="02020404030301010803" pitchFamily="18" charset="0"/>
              </a:rPr>
              <a:t>Isabel Lubitz (NASA DEVELOP)</a:t>
            </a:r>
            <a:endParaRPr lang="en-US" b="0" i="0" dirty="0">
              <a:solidFill>
                <a:schemeClr val="tx1">
                  <a:lumMod val="75000"/>
                  <a:lumOff val="25000"/>
                </a:schemeClr>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BA3A50"/>
                </a:solidFill>
                <a:effectLst/>
                <a:latin typeface="Garamond" panose="02020404030301010803" pitchFamily="18" charset="0"/>
              </a:rPr>
              <a:t>Special thanks for technical expertise: </a:t>
            </a:r>
            <a:r>
              <a:rPr lang="en-US" dirty="0">
                <a:solidFill>
                  <a:schemeClr val="tx1">
                    <a:lumMod val="75000"/>
                    <a:lumOff val="25000"/>
                  </a:schemeClr>
                </a:solidFill>
                <a:latin typeface="Garamond" panose="02020404030301010803" pitchFamily="18" charset="0"/>
              </a:rPr>
              <a:t>Dr. </a:t>
            </a:r>
            <a:r>
              <a:rPr lang="en-US" b="0" i="0" u="none" strike="noStrike" dirty="0">
                <a:solidFill>
                  <a:schemeClr val="tx1">
                    <a:lumMod val="75000"/>
                    <a:lumOff val="25000"/>
                  </a:schemeClr>
                </a:solidFill>
                <a:effectLst/>
                <a:latin typeface="Garamond" panose="02020404030301010803" pitchFamily="18" charset="0"/>
              </a:rPr>
              <a:t>Venkatarama</a:t>
            </a:r>
            <a:r>
              <a:rPr lang="en-US" dirty="0">
                <a:solidFill>
                  <a:schemeClr val="tx1">
                    <a:lumMod val="75000"/>
                    <a:lumOff val="25000"/>
                  </a:schemeClr>
                </a:solidFill>
                <a:latin typeface="Garamond" panose="02020404030301010803" pitchFamily="18" charset="0"/>
              </a:rPr>
              <a:t>n Lakshmi’s PhD Lab Group</a:t>
            </a:r>
            <a:endParaRPr lang="en-US" b="0" i="0" dirty="0">
              <a:solidFill>
                <a:schemeClr val="tx1">
                  <a:lumMod val="75000"/>
                  <a:lumOff val="25000"/>
                </a:schemeClr>
              </a:solidFill>
              <a:effectLst/>
              <a:latin typeface="Arial" panose="020B0604020202020204" pitchFamily="34" charset="0"/>
            </a:endParaRPr>
          </a:p>
        </p:txBody>
      </p:sp>
      <p:sp>
        <p:nvSpPr>
          <p:cNvPr id="51" name="TextBox 50">
            <a:extLst>
              <a:ext uri="{FF2B5EF4-FFF2-40B4-BE49-F238E27FC236}">
                <a16:creationId xmlns:a16="http://schemas.microsoft.com/office/drawing/2014/main" id="{90F57841-1248-8420-A5F6-03CED6875FF3}"/>
              </a:ext>
            </a:extLst>
          </p:cNvPr>
          <p:cNvSpPr txBox="1"/>
          <p:nvPr/>
        </p:nvSpPr>
        <p:spPr>
          <a:xfrm>
            <a:off x="13396745" y="29340096"/>
            <a:ext cx="8895165" cy="769441"/>
          </a:xfrm>
          <a:prstGeom prst="rect">
            <a:avLst/>
          </a:prstGeom>
          <a:noFill/>
        </p:spPr>
        <p:txBody>
          <a:bodyPr wrap="square" rtlCol="0">
            <a:spAutoFit/>
          </a:bodyPr>
          <a:lstStyle/>
          <a:p>
            <a:r>
              <a:rPr lang="en-US" sz="4400" b="1" dirty="0">
                <a:solidFill>
                  <a:srgbClr val="BA3A50"/>
                </a:solidFill>
                <a:latin typeface="Century Gothic" panose="020B0502020202020204" pitchFamily="34" charset="0"/>
              </a:rPr>
              <a:t>Partners &amp; Acknowledgments </a:t>
            </a:r>
          </a:p>
        </p:txBody>
      </p:sp>
      <p:sp>
        <p:nvSpPr>
          <p:cNvPr id="5" name="TextBox 40">
            <a:extLst>
              <a:ext uri="{FF2B5EF4-FFF2-40B4-BE49-F238E27FC236}">
                <a16:creationId xmlns:a16="http://schemas.microsoft.com/office/drawing/2014/main" id="{1D2E8532-097C-8578-FFB2-1DC26EC24F95}"/>
              </a:ext>
            </a:extLst>
          </p:cNvPr>
          <p:cNvSpPr txBox="1"/>
          <p:nvPr/>
        </p:nvSpPr>
        <p:spPr>
          <a:xfrm>
            <a:off x="14930412" y="6271325"/>
            <a:ext cx="10124147" cy="3046988"/>
          </a:xfrm>
          <a:prstGeom prst="rect">
            <a:avLst/>
          </a:prstGeom>
          <a:noFill/>
        </p:spPr>
        <p:txBody>
          <a:bodyPr wrap="square" lIns="91440" tIns="45720" rIns="91440" bIns="45720" rtlCol="0" anchor="t">
            <a:spAutoFit/>
          </a:bodyPr>
          <a:lstStyle/>
          <a:p>
            <a:r>
              <a:rPr lang="en-US" sz="4800" dirty="0">
                <a:solidFill>
                  <a:schemeClr val="tx1">
                    <a:lumMod val="75000"/>
                    <a:lumOff val="25000"/>
                  </a:schemeClr>
                </a:solidFill>
                <a:latin typeface="Century Gothic"/>
              </a:rPr>
              <a:t>Can satellite precipitation and soil moisture data help the State of California prepare for and manage flooding disasters?</a:t>
            </a:r>
            <a:endParaRPr lang="en-US" sz="4800" dirty="0">
              <a:solidFill>
                <a:schemeClr val="tx1">
                  <a:lumMod val="75000"/>
                  <a:lumOff val="25000"/>
                </a:schemeClr>
              </a:solidFill>
              <a:latin typeface="Garamond"/>
            </a:endParaRPr>
          </a:p>
        </p:txBody>
      </p:sp>
      <p:pic>
        <p:nvPicPr>
          <p:cNvPr id="9" name="Picture 13">
            <a:extLst>
              <a:ext uri="{FF2B5EF4-FFF2-40B4-BE49-F238E27FC236}">
                <a16:creationId xmlns:a16="http://schemas.microsoft.com/office/drawing/2014/main" id="{D87E62F5-9B9C-570A-ACD4-750D8BE1AC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949089" y="9988845"/>
            <a:ext cx="4167794" cy="2085539"/>
          </a:xfrm>
          <a:prstGeom prst="rect">
            <a:avLst/>
          </a:prstGeom>
          <a:noFill/>
        </p:spPr>
      </p:pic>
      <p:pic>
        <p:nvPicPr>
          <p:cNvPr id="10" name="Picture 23">
            <a:extLst>
              <a:ext uri="{FF2B5EF4-FFF2-40B4-BE49-F238E27FC236}">
                <a16:creationId xmlns:a16="http://schemas.microsoft.com/office/drawing/2014/main" id="{C39DC19F-2983-182C-B048-88025D70C36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16200000">
            <a:off x="19129741" y="9543513"/>
            <a:ext cx="2394243" cy="3338051"/>
          </a:xfrm>
          <a:prstGeom prst="rect">
            <a:avLst/>
          </a:prstGeom>
        </p:spPr>
      </p:pic>
      <p:sp>
        <p:nvSpPr>
          <p:cNvPr id="13" name="TextBox 55">
            <a:extLst>
              <a:ext uri="{FF2B5EF4-FFF2-40B4-BE49-F238E27FC236}">
                <a16:creationId xmlns:a16="http://schemas.microsoft.com/office/drawing/2014/main" id="{842CB4A1-746B-F2BC-DFBD-715183D83E41}"/>
              </a:ext>
            </a:extLst>
          </p:cNvPr>
          <p:cNvSpPr txBox="1"/>
          <p:nvPr/>
        </p:nvSpPr>
        <p:spPr>
          <a:xfrm>
            <a:off x="18361813" y="12665767"/>
            <a:ext cx="393009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a:solidFill>
                  <a:srgbClr val="BA3A50"/>
                </a:solidFill>
                <a:ea typeface="+mn-lt"/>
                <a:cs typeface="+mn-lt"/>
              </a:rPr>
              <a:t>Soil Moisture Active Passive (SMAP)</a:t>
            </a:r>
          </a:p>
        </p:txBody>
      </p:sp>
      <p:sp>
        <p:nvSpPr>
          <p:cNvPr id="14" name="TextBox 56">
            <a:extLst>
              <a:ext uri="{FF2B5EF4-FFF2-40B4-BE49-F238E27FC236}">
                <a16:creationId xmlns:a16="http://schemas.microsoft.com/office/drawing/2014/main" id="{30A4E0B6-27A4-CB63-ABA1-9DA5A007FF60}"/>
              </a:ext>
            </a:extLst>
          </p:cNvPr>
          <p:cNvSpPr txBox="1"/>
          <p:nvPr/>
        </p:nvSpPr>
        <p:spPr>
          <a:xfrm>
            <a:off x="13698759" y="12495986"/>
            <a:ext cx="495907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BA3A50"/>
                </a:solidFill>
                <a:latin typeface="+mj-lt"/>
                <a:ea typeface="+mn-lt"/>
                <a:cs typeface="+mn-lt"/>
              </a:rPr>
              <a:t>Global Precipitation Measurement Core Observatory (GPM Core)</a:t>
            </a:r>
          </a:p>
        </p:txBody>
      </p:sp>
      <p:sp>
        <p:nvSpPr>
          <p:cNvPr id="23" name="TextBox 90">
            <a:extLst>
              <a:ext uri="{FF2B5EF4-FFF2-40B4-BE49-F238E27FC236}">
                <a16:creationId xmlns:a16="http://schemas.microsoft.com/office/drawing/2014/main" id="{166904AD-65FA-55EC-320D-A22A1204653C}"/>
              </a:ext>
            </a:extLst>
          </p:cNvPr>
          <p:cNvSpPr txBox="1"/>
          <p:nvPr/>
        </p:nvSpPr>
        <p:spPr>
          <a:xfrm>
            <a:off x="3362788" y="6906163"/>
            <a:ext cx="3324931" cy="2477601"/>
          </a:xfrm>
          <a:prstGeom prst="rect">
            <a:avLst/>
          </a:prstGeom>
          <a:noFill/>
        </p:spPr>
        <p:txBody>
          <a:bodyPr wrap="square">
            <a:spAutoFit/>
          </a:bodyPr>
          <a:lstStyle/>
          <a:p>
            <a:pPr lvl="0"/>
            <a:r>
              <a:rPr lang="en-US" sz="3600" b="1" dirty="0">
                <a:solidFill>
                  <a:srgbClr val="BA3A50"/>
                </a:solidFill>
                <a:latin typeface="Century Gothic" panose="020B0502020202020204" pitchFamily="34" charset="0"/>
              </a:rPr>
              <a:t>Precipitation</a:t>
            </a:r>
            <a:r>
              <a:rPr lang="en-US" sz="3900" b="1" dirty="0">
                <a:solidFill>
                  <a:srgbClr val="BA3A50"/>
                </a:solidFill>
                <a:latin typeface="Century Gothic" panose="020B0502020202020204" pitchFamily="34" charset="0"/>
              </a:rPr>
              <a:t> </a:t>
            </a:r>
          </a:p>
          <a:p>
            <a:pPr lvl="0"/>
            <a:r>
              <a:rPr lang="en-US" sz="2900" dirty="0">
                <a:solidFill>
                  <a:schemeClr val="tx1">
                    <a:lumMod val="75000"/>
                    <a:lumOff val="25000"/>
                  </a:schemeClr>
                </a:solidFill>
                <a:latin typeface="Century Gothic" panose="020B0502020202020204" pitchFamily="34" charset="0"/>
              </a:rPr>
              <a:t>Atmospheric rivers brought excessive rainfall in Winter 2022-23</a:t>
            </a:r>
            <a:endParaRPr lang="en-US" sz="2900" dirty="0">
              <a:solidFill>
                <a:schemeClr val="tx1">
                  <a:lumMod val="75000"/>
                  <a:lumOff val="25000"/>
                </a:schemeClr>
              </a:solidFill>
            </a:endParaRPr>
          </a:p>
        </p:txBody>
      </p:sp>
      <p:sp>
        <p:nvSpPr>
          <p:cNvPr id="24" name="TextBox 91">
            <a:extLst>
              <a:ext uri="{FF2B5EF4-FFF2-40B4-BE49-F238E27FC236}">
                <a16:creationId xmlns:a16="http://schemas.microsoft.com/office/drawing/2014/main" id="{355F8E43-9E64-D20A-E8F6-1107F542B5BE}"/>
              </a:ext>
            </a:extLst>
          </p:cNvPr>
          <p:cNvSpPr txBox="1"/>
          <p:nvPr/>
        </p:nvSpPr>
        <p:spPr>
          <a:xfrm>
            <a:off x="1005840" y="5594530"/>
            <a:ext cx="11201400" cy="769441"/>
          </a:xfrm>
          <a:prstGeom prst="rect">
            <a:avLst/>
          </a:prstGeom>
          <a:noFill/>
        </p:spPr>
        <p:txBody>
          <a:bodyPr wrap="square" rtlCol="0">
            <a:spAutoFit/>
          </a:bodyPr>
          <a:lstStyle/>
          <a:p>
            <a:r>
              <a:rPr lang="en-US" sz="4400" b="1" dirty="0">
                <a:solidFill>
                  <a:srgbClr val="BA3A50"/>
                </a:solidFill>
                <a:latin typeface="Century Gothic" panose="020B0502020202020204" pitchFamily="34" charset="0"/>
              </a:rPr>
              <a:t>Motives &amp; Objectives </a:t>
            </a:r>
          </a:p>
        </p:txBody>
      </p:sp>
      <p:sp>
        <p:nvSpPr>
          <p:cNvPr id="25" name="Rectangle: Rounded Corners 150">
            <a:extLst>
              <a:ext uri="{FF2B5EF4-FFF2-40B4-BE49-F238E27FC236}">
                <a16:creationId xmlns:a16="http://schemas.microsoft.com/office/drawing/2014/main" id="{4E623DE2-5C33-AE47-E835-C50F49ECE134}"/>
              </a:ext>
            </a:extLst>
          </p:cNvPr>
          <p:cNvSpPr/>
          <p:nvPr/>
        </p:nvSpPr>
        <p:spPr>
          <a:xfrm>
            <a:off x="13711825" y="5958850"/>
            <a:ext cx="11205575" cy="3574886"/>
          </a:xfrm>
          <a:prstGeom prst="roundRect">
            <a:avLst/>
          </a:prstGeom>
          <a:noFill/>
          <a:ln>
            <a:solidFill>
              <a:srgbClr val="BA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52" name="Grafik 51" descr="Ein Bild, das Grafiken, Dreieck, Design enthält.&#10;&#10;Automatisch generierte Beschreibung">
            <a:extLst>
              <a:ext uri="{FF2B5EF4-FFF2-40B4-BE49-F238E27FC236}">
                <a16:creationId xmlns:a16="http://schemas.microsoft.com/office/drawing/2014/main" id="{0C51A488-8FF5-99C9-05AC-47DE331EE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8073" y="9972016"/>
            <a:ext cx="1850315" cy="1850315"/>
          </a:xfrm>
          <a:prstGeom prst="rect">
            <a:avLst/>
          </a:prstGeom>
        </p:spPr>
      </p:pic>
      <p:pic>
        <p:nvPicPr>
          <p:cNvPr id="54" name="Grafik 53" descr="Ein Bild, das Screenshot, rot, Farbigkeit, Grafiken enthält.&#10;&#10;Automatisch generierte Beschreibung">
            <a:extLst>
              <a:ext uri="{FF2B5EF4-FFF2-40B4-BE49-F238E27FC236}">
                <a16:creationId xmlns:a16="http://schemas.microsoft.com/office/drawing/2014/main" id="{1D49DF1C-EEB6-143C-B57B-B2570909C2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5875" y="7066144"/>
            <a:ext cx="1757217" cy="1757217"/>
          </a:xfrm>
          <a:prstGeom prst="rect">
            <a:avLst/>
          </a:prstGeom>
        </p:spPr>
      </p:pic>
      <p:pic>
        <p:nvPicPr>
          <p:cNvPr id="56" name="Grafik 55" descr="Ein Bild, das Grafiken, Clipart, Herz, Kreativität enthält.&#10;&#10;Automatisch generierte Beschreibung">
            <a:extLst>
              <a:ext uri="{FF2B5EF4-FFF2-40B4-BE49-F238E27FC236}">
                <a16:creationId xmlns:a16="http://schemas.microsoft.com/office/drawing/2014/main" id="{CA5CA2FB-3F95-6A72-C158-1F6E7E73E8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1409" y="7082970"/>
            <a:ext cx="1677713" cy="1677713"/>
          </a:xfrm>
          <a:prstGeom prst="rect">
            <a:avLst/>
          </a:prstGeom>
        </p:spPr>
      </p:pic>
      <p:sp>
        <p:nvSpPr>
          <p:cNvPr id="57" name="TextBox 90">
            <a:extLst>
              <a:ext uri="{FF2B5EF4-FFF2-40B4-BE49-F238E27FC236}">
                <a16:creationId xmlns:a16="http://schemas.microsoft.com/office/drawing/2014/main" id="{0B76ABD6-FE24-580A-77AF-746927A320E1}"/>
              </a:ext>
            </a:extLst>
          </p:cNvPr>
          <p:cNvSpPr txBox="1"/>
          <p:nvPr/>
        </p:nvSpPr>
        <p:spPr>
          <a:xfrm>
            <a:off x="9359288" y="6884333"/>
            <a:ext cx="3703064" cy="2031325"/>
          </a:xfrm>
          <a:prstGeom prst="rect">
            <a:avLst/>
          </a:prstGeom>
          <a:noFill/>
        </p:spPr>
        <p:txBody>
          <a:bodyPr wrap="square">
            <a:spAutoFit/>
          </a:bodyPr>
          <a:lstStyle/>
          <a:p>
            <a:pPr lvl="0"/>
            <a:r>
              <a:rPr lang="en-US" sz="3600" b="1" dirty="0">
                <a:solidFill>
                  <a:srgbClr val="BA3A50"/>
                </a:solidFill>
                <a:latin typeface="Century Gothic" panose="020B0502020202020204" pitchFamily="34" charset="0"/>
              </a:rPr>
              <a:t>Soil Moisture</a:t>
            </a:r>
            <a:r>
              <a:rPr lang="en-US" sz="3900" b="1" dirty="0">
                <a:solidFill>
                  <a:srgbClr val="BA3A50"/>
                </a:solidFill>
                <a:latin typeface="Century Gothic" panose="020B0502020202020204" pitchFamily="34" charset="0"/>
              </a:rPr>
              <a:t> </a:t>
            </a:r>
          </a:p>
          <a:p>
            <a:pPr lvl="0"/>
            <a:r>
              <a:rPr lang="en-US" sz="2900" dirty="0">
                <a:solidFill>
                  <a:schemeClr val="tx1">
                    <a:lumMod val="75000"/>
                    <a:lumOff val="25000"/>
                  </a:schemeClr>
                </a:solidFill>
                <a:latin typeface="Century Gothic" panose="020B0502020202020204" pitchFamily="34" charset="0"/>
              </a:rPr>
              <a:t>Higher soil moisture increases pluvial flooding risk</a:t>
            </a:r>
            <a:endParaRPr lang="en-US" sz="2900" dirty="0">
              <a:solidFill>
                <a:schemeClr val="tx1">
                  <a:lumMod val="75000"/>
                  <a:lumOff val="25000"/>
                </a:schemeClr>
              </a:solidFill>
            </a:endParaRPr>
          </a:p>
        </p:txBody>
      </p:sp>
      <p:sp>
        <p:nvSpPr>
          <p:cNvPr id="58" name="TextBox 90">
            <a:extLst>
              <a:ext uri="{FF2B5EF4-FFF2-40B4-BE49-F238E27FC236}">
                <a16:creationId xmlns:a16="http://schemas.microsoft.com/office/drawing/2014/main" id="{B74CC83E-FEE6-457D-B3A3-E9C114C4B11B}"/>
              </a:ext>
            </a:extLst>
          </p:cNvPr>
          <p:cNvSpPr txBox="1"/>
          <p:nvPr/>
        </p:nvSpPr>
        <p:spPr>
          <a:xfrm>
            <a:off x="3362788" y="9726301"/>
            <a:ext cx="3324931" cy="3031599"/>
          </a:xfrm>
          <a:prstGeom prst="rect">
            <a:avLst/>
          </a:prstGeom>
          <a:noFill/>
        </p:spPr>
        <p:txBody>
          <a:bodyPr wrap="square">
            <a:spAutoFit/>
          </a:bodyPr>
          <a:lstStyle/>
          <a:p>
            <a:pPr lvl="0"/>
            <a:r>
              <a:rPr lang="en-US" sz="3600" b="1" dirty="0">
                <a:solidFill>
                  <a:srgbClr val="BA3A50"/>
                </a:solidFill>
                <a:latin typeface="Century Gothic" panose="020B0502020202020204" pitchFamily="34" charset="0"/>
              </a:rPr>
              <a:t>Land Cover &amp; Elevation</a:t>
            </a:r>
            <a:r>
              <a:rPr lang="en-US" sz="3900" b="1" dirty="0">
                <a:solidFill>
                  <a:srgbClr val="BA3A50"/>
                </a:solidFill>
                <a:latin typeface="Century Gothic" panose="020B0502020202020204" pitchFamily="34" charset="0"/>
              </a:rPr>
              <a:t> </a:t>
            </a:r>
          </a:p>
          <a:p>
            <a:pPr lvl="0"/>
            <a:r>
              <a:rPr lang="en-US" sz="2900" dirty="0">
                <a:solidFill>
                  <a:schemeClr val="tx1">
                    <a:lumMod val="75000"/>
                    <a:lumOff val="25000"/>
                  </a:schemeClr>
                </a:solidFill>
                <a:latin typeface="Century Gothic" panose="020B0502020202020204" pitchFamily="34" charset="0"/>
              </a:rPr>
              <a:t>Elevation and changes in land cover affects flood behavior</a:t>
            </a:r>
            <a:endParaRPr lang="en-US" sz="2900" dirty="0">
              <a:solidFill>
                <a:schemeClr val="tx1">
                  <a:lumMod val="75000"/>
                  <a:lumOff val="25000"/>
                </a:schemeClr>
              </a:solidFill>
            </a:endParaRPr>
          </a:p>
        </p:txBody>
      </p:sp>
      <p:sp>
        <p:nvSpPr>
          <p:cNvPr id="59" name="TextBox 90">
            <a:extLst>
              <a:ext uri="{FF2B5EF4-FFF2-40B4-BE49-F238E27FC236}">
                <a16:creationId xmlns:a16="http://schemas.microsoft.com/office/drawing/2014/main" id="{A1E3D258-14F9-8561-8F66-467AFA2EF80B}"/>
              </a:ext>
            </a:extLst>
          </p:cNvPr>
          <p:cNvSpPr txBox="1"/>
          <p:nvPr/>
        </p:nvSpPr>
        <p:spPr>
          <a:xfrm>
            <a:off x="9383903" y="9881510"/>
            <a:ext cx="3324931" cy="2031325"/>
          </a:xfrm>
          <a:prstGeom prst="rect">
            <a:avLst/>
          </a:prstGeom>
          <a:noFill/>
        </p:spPr>
        <p:txBody>
          <a:bodyPr wrap="square">
            <a:spAutoFit/>
          </a:bodyPr>
          <a:lstStyle/>
          <a:p>
            <a:pPr lvl="0"/>
            <a:r>
              <a:rPr lang="en-US" sz="3600" b="1" dirty="0">
                <a:solidFill>
                  <a:srgbClr val="BA3A50"/>
                </a:solidFill>
                <a:latin typeface="Century Gothic" panose="020B0502020202020204" pitchFamily="34" charset="0"/>
              </a:rPr>
              <a:t>Vulnerability</a:t>
            </a:r>
            <a:r>
              <a:rPr lang="en-US" sz="3900" b="1" dirty="0">
                <a:solidFill>
                  <a:srgbClr val="BA3A50"/>
                </a:solidFill>
                <a:latin typeface="Century Gothic" panose="020B0502020202020204" pitchFamily="34" charset="0"/>
              </a:rPr>
              <a:t> </a:t>
            </a:r>
          </a:p>
          <a:p>
            <a:pPr lvl="0"/>
            <a:r>
              <a:rPr lang="en-US" sz="2900" dirty="0">
                <a:solidFill>
                  <a:schemeClr val="tx1">
                    <a:lumMod val="75000"/>
                    <a:lumOff val="25000"/>
                  </a:schemeClr>
                </a:solidFill>
                <a:latin typeface="Century Gothic" panose="020B0502020202020204" pitchFamily="34" charset="0"/>
              </a:rPr>
              <a:t>Communities face unequal flood risks</a:t>
            </a:r>
            <a:endParaRPr lang="en-US" sz="2900" dirty="0">
              <a:solidFill>
                <a:schemeClr val="tx1">
                  <a:lumMod val="75000"/>
                  <a:lumOff val="25000"/>
                </a:schemeClr>
              </a:solidFill>
            </a:endParaRPr>
          </a:p>
        </p:txBody>
      </p:sp>
      <p:sp>
        <p:nvSpPr>
          <p:cNvPr id="60" name="TextBox 91">
            <a:extLst>
              <a:ext uri="{FF2B5EF4-FFF2-40B4-BE49-F238E27FC236}">
                <a16:creationId xmlns:a16="http://schemas.microsoft.com/office/drawing/2014/main" id="{C91AE0BF-E2B0-1C22-8B99-677FE537B042}"/>
              </a:ext>
            </a:extLst>
          </p:cNvPr>
          <p:cNvSpPr txBox="1"/>
          <p:nvPr/>
        </p:nvSpPr>
        <p:spPr>
          <a:xfrm>
            <a:off x="1048073" y="13424113"/>
            <a:ext cx="11201400" cy="1015663"/>
          </a:xfrm>
          <a:prstGeom prst="rect">
            <a:avLst/>
          </a:prstGeom>
          <a:noFill/>
        </p:spPr>
        <p:txBody>
          <a:bodyPr wrap="square" rtlCol="0">
            <a:spAutoFit/>
          </a:bodyPr>
          <a:lstStyle/>
          <a:p>
            <a:r>
              <a:rPr lang="en-US" sz="6000" b="1" dirty="0">
                <a:solidFill>
                  <a:srgbClr val="BA3A50"/>
                </a:solidFill>
                <a:latin typeface="Century Gothic" panose="020B0502020202020204" pitchFamily="34" charset="0"/>
              </a:rPr>
              <a:t>Results &amp; Key Takeaways</a:t>
            </a:r>
          </a:p>
        </p:txBody>
      </p:sp>
      <p:pic>
        <p:nvPicPr>
          <p:cNvPr id="65" name="Grafik 64">
            <a:extLst>
              <a:ext uri="{FF2B5EF4-FFF2-40B4-BE49-F238E27FC236}">
                <a16:creationId xmlns:a16="http://schemas.microsoft.com/office/drawing/2014/main" id="{2F6C2BFC-2280-78AA-240D-FFD342D55D6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2533" b="12533"/>
          <a:stretch/>
        </p:blipFill>
        <p:spPr>
          <a:xfrm>
            <a:off x="4114312" y="30120455"/>
            <a:ext cx="1661824" cy="1661824"/>
          </a:xfrm>
          <a:prstGeom prst="ellipse">
            <a:avLst/>
          </a:prstGeom>
        </p:spPr>
      </p:pic>
      <p:pic>
        <p:nvPicPr>
          <p:cNvPr id="67" name="Picture 42">
            <a:extLst>
              <a:ext uri="{FF2B5EF4-FFF2-40B4-BE49-F238E27FC236}">
                <a16:creationId xmlns:a16="http://schemas.microsoft.com/office/drawing/2014/main" id="{91606C94-0AA0-4C5B-2564-C547C6F0FC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6623" y="29911818"/>
            <a:ext cx="2103120" cy="2083075"/>
          </a:xfrm>
          <a:prstGeom prst="rect">
            <a:avLst/>
          </a:prstGeom>
        </p:spPr>
      </p:pic>
      <p:pic>
        <p:nvPicPr>
          <p:cNvPr id="68" name="Grafik 67" descr="Ein Bild, das Menschliches Gesicht, Person, Kleidung, Lächeln enthält.&#10;&#10;Automatisch generierte Beschreibung">
            <a:extLst>
              <a:ext uri="{FF2B5EF4-FFF2-40B4-BE49-F238E27FC236}">
                <a16:creationId xmlns:a16="http://schemas.microsoft.com/office/drawing/2014/main" id="{29E19CC5-D11A-FEF0-F1B9-4ECA571339FB}"/>
              </a:ext>
            </a:extLst>
          </p:cNvPr>
          <p:cNvPicPr>
            <a:picLocks noChangeAspect="1"/>
          </p:cNvPicPr>
          <p:nvPr/>
        </p:nvPicPr>
        <p:blipFill rotWithShape="1">
          <a:blip r:embed="rId11">
            <a:extLst>
              <a:ext uri="{28A0092B-C50C-407E-A947-70E740481C1C}">
                <a14:useLocalDpi xmlns:a14="http://schemas.microsoft.com/office/drawing/2010/main" val="0"/>
              </a:ext>
            </a:extLst>
          </a:blip>
          <a:srcRect l="14202" t="80" r="4443" b="18565"/>
          <a:stretch/>
        </p:blipFill>
        <p:spPr>
          <a:xfrm>
            <a:off x="1327271" y="30120455"/>
            <a:ext cx="1661824" cy="1661824"/>
          </a:xfrm>
          <a:prstGeom prst="ellipse">
            <a:avLst/>
          </a:prstGeom>
        </p:spPr>
      </p:pic>
      <p:pic>
        <p:nvPicPr>
          <p:cNvPr id="69" name="Picture 42">
            <a:extLst>
              <a:ext uri="{FF2B5EF4-FFF2-40B4-BE49-F238E27FC236}">
                <a16:creationId xmlns:a16="http://schemas.microsoft.com/office/drawing/2014/main" id="{BB47BF32-4EE7-9BE8-898D-BDE2800BD2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80705" y="29899828"/>
            <a:ext cx="2103120" cy="2083075"/>
          </a:xfrm>
          <a:prstGeom prst="rect">
            <a:avLst/>
          </a:prstGeom>
        </p:spPr>
      </p:pic>
      <p:pic>
        <p:nvPicPr>
          <p:cNvPr id="70" name="Grafik 69">
            <a:extLst>
              <a:ext uri="{FF2B5EF4-FFF2-40B4-BE49-F238E27FC236}">
                <a16:creationId xmlns:a16="http://schemas.microsoft.com/office/drawing/2014/main" id="{A905D546-A1B2-0130-AF19-7E04C96718F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000" r="10000"/>
          <a:stretch/>
        </p:blipFill>
        <p:spPr>
          <a:xfrm>
            <a:off x="6901353" y="30108465"/>
            <a:ext cx="1661824" cy="1661824"/>
          </a:xfrm>
          <a:prstGeom prst="ellipse">
            <a:avLst/>
          </a:prstGeom>
        </p:spPr>
      </p:pic>
      <p:pic>
        <p:nvPicPr>
          <p:cNvPr id="71" name="Picture 42">
            <a:extLst>
              <a:ext uri="{FF2B5EF4-FFF2-40B4-BE49-F238E27FC236}">
                <a16:creationId xmlns:a16="http://schemas.microsoft.com/office/drawing/2014/main" id="{6EAA90B0-2901-2709-D0F3-9637610305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540454" y="29899828"/>
            <a:ext cx="2103120" cy="2083075"/>
          </a:xfrm>
          <a:prstGeom prst="rect">
            <a:avLst/>
          </a:prstGeom>
        </p:spPr>
      </p:pic>
      <p:pic>
        <p:nvPicPr>
          <p:cNvPr id="72" name="Grafik 71">
            <a:extLst>
              <a:ext uri="{FF2B5EF4-FFF2-40B4-BE49-F238E27FC236}">
                <a16:creationId xmlns:a16="http://schemas.microsoft.com/office/drawing/2014/main" id="{614126F0-3F73-6425-36EE-FAF75EFFD1A4}"/>
              </a:ext>
            </a:extLst>
          </p:cNvPr>
          <p:cNvPicPr>
            <a:picLocks noChangeAspect="1"/>
          </p:cNvPicPr>
          <p:nvPr/>
        </p:nvPicPr>
        <p:blipFill>
          <a:blip r:embed="rId13" cstate="print">
            <a:extLst>
              <a:ext uri="{28A0092B-C50C-407E-A947-70E740481C1C}">
                <a14:useLocalDpi xmlns:a14="http://schemas.microsoft.com/office/drawing/2010/main" val="0"/>
              </a:ext>
            </a:extLst>
          </a:blip>
          <a:srcRect t="4343" b="4343"/>
          <a:stretch/>
        </p:blipFill>
        <p:spPr>
          <a:xfrm>
            <a:off x="9761102" y="30108465"/>
            <a:ext cx="1661824" cy="1661824"/>
          </a:xfrm>
          <a:prstGeom prst="ellipse">
            <a:avLst/>
          </a:prstGeom>
        </p:spPr>
      </p:pic>
      <p:sp>
        <p:nvSpPr>
          <p:cNvPr id="80" name="Ellipse 79">
            <a:extLst>
              <a:ext uri="{FF2B5EF4-FFF2-40B4-BE49-F238E27FC236}">
                <a16:creationId xmlns:a16="http://schemas.microsoft.com/office/drawing/2014/main" id="{A5AA6510-C014-DD12-9E44-EE4ABFD042B9}"/>
              </a:ext>
            </a:extLst>
          </p:cNvPr>
          <p:cNvSpPr/>
          <p:nvPr/>
        </p:nvSpPr>
        <p:spPr>
          <a:xfrm>
            <a:off x="13144499" y="5458037"/>
            <a:ext cx="1609180" cy="1609180"/>
          </a:xfrm>
          <a:prstGeom prst="ellipse">
            <a:avLst/>
          </a:prstGeom>
          <a:solidFill>
            <a:srgbClr val="BA3A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2" name="Grafik 81" descr="Ein Bild, das Symbol, Grafiken, Clipart, Kreis enthält.&#10;&#10;Automatisch generierte Beschreibung">
            <a:extLst>
              <a:ext uri="{FF2B5EF4-FFF2-40B4-BE49-F238E27FC236}">
                <a16:creationId xmlns:a16="http://schemas.microsoft.com/office/drawing/2014/main" id="{E77CF180-7C4B-452C-AFAF-8A1C39D427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366856" y="5687193"/>
            <a:ext cx="1164466" cy="1164466"/>
          </a:xfrm>
          <a:prstGeom prst="rect">
            <a:avLst/>
          </a:prstGeom>
        </p:spPr>
      </p:pic>
      <p:sp>
        <p:nvSpPr>
          <p:cNvPr id="2" name="TextBox 55">
            <a:extLst>
              <a:ext uri="{FF2B5EF4-FFF2-40B4-BE49-F238E27FC236}">
                <a16:creationId xmlns:a16="http://schemas.microsoft.com/office/drawing/2014/main" id="{7916D3A5-A5C7-1739-02C6-4D56447EF41C}"/>
              </a:ext>
            </a:extLst>
          </p:cNvPr>
          <p:cNvSpPr txBox="1"/>
          <p:nvPr/>
        </p:nvSpPr>
        <p:spPr>
          <a:xfrm>
            <a:off x="22033401" y="12597187"/>
            <a:ext cx="393009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dirty="0">
                <a:solidFill>
                  <a:srgbClr val="BA3A50"/>
                </a:solidFill>
                <a:ea typeface="+mn-lt"/>
                <a:cs typeface="+mn-lt"/>
              </a:rPr>
              <a:t>Sentinel 1 C-</a:t>
            </a:r>
            <a:r>
              <a:rPr lang="fr-FR" sz="2800" b="1" dirty="0" err="1">
                <a:solidFill>
                  <a:srgbClr val="BA3A50"/>
                </a:solidFill>
                <a:ea typeface="+mn-lt"/>
                <a:cs typeface="+mn-lt"/>
              </a:rPr>
              <a:t>Synthetic</a:t>
            </a:r>
            <a:r>
              <a:rPr lang="fr-FR" sz="2800" b="1" dirty="0">
                <a:solidFill>
                  <a:srgbClr val="BA3A50"/>
                </a:solidFill>
                <a:ea typeface="+mn-lt"/>
                <a:cs typeface="+mn-lt"/>
              </a:rPr>
              <a:t> Aperture Radar (C-SAR)</a:t>
            </a:r>
          </a:p>
        </p:txBody>
      </p:sp>
      <p:sp>
        <p:nvSpPr>
          <p:cNvPr id="6" name="TextBox 5">
            <a:extLst>
              <a:ext uri="{FF2B5EF4-FFF2-40B4-BE49-F238E27FC236}">
                <a16:creationId xmlns:a16="http://schemas.microsoft.com/office/drawing/2014/main" id="{BDFDDFC8-93DF-910E-2B8B-9F52CCF0F40E}"/>
              </a:ext>
            </a:extLst>
          </p:cNvPr>
          <p:cNvSpPr txBox="1"/>
          <p:nvPr/>
        </p:nvSpPr>
        <p:spPr>
          <a:xfrm>
            <a:off x="1128688" y="28931171"/>
            <a:ext cx="14090874" cy="769441"/>
          </a:xfrm>
          <a:prstGeom prst="rect">
            <a:avLst/>
          </a:prstGeom>
          <a:noFill/>
        </p:spPr>
        <p:txBody>
          <a:bodyPr wrap="square" rtlCol="0">
            <a:spAutoFit/>
          </a:bodyPr>
          <a:lstStyle/>
          <a:p>
            <a:r>
              <a:rPr lang="en-US" sz="4400" b="1">
                <a:solidFill>
                  <a:srgbClr val="BA3A50"/>
                </a:solidFill>
                <a:latin typeface="Century Gothic" panose="020B0502020202020204" pitchFamily="34" charset="0"/>
              </a:rPr>
              <a:t>Team Members</a:t>
            </a:r>
          </a:p>
        </p:txBody>
      </p:sp>
      <p:pic>
        <p:nvPicPr>
          <p:cNvPr id="1026" name="Picture 2">
            <a:extLst>
              <a:ext uri="{FF2B5EF4-FFF2-40B4-BE49-F238E27FC236}">
                <a16:creationId xmlns:a16="http://schemas.microsoft.com/office/drawing/2014/main" id="{078D6B20-B43B-C9D3-17B1-807F477C3E3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707600" y="10154118"/>
            <a:ext cx="2596342" cy="2127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284B2E07-2079-59B6-3AB4-729395727B7E}"/>
              </a:ext>
            </a:extLst>
          </p:cNvPr>
          <p:cNvPicPr>
            <a:picLocks noChangeAspect="1"/>
          </p:cNvPicPr>
          <p:nvPr/>
        </p:nvPicPr>
        <p:blipFill rotWithShape="1">
          <a:blip r:embed="rId16">
            <a:extLst>
              <a:ext uri="{28A0092B-C50C-407E-A947-70E740481C1C}">
                <a14:useLocalDpi xmlns:a14="http://schemas.microsoft.com/office/drawing/2010/main" val="0"/>
              </a:ext>
            </a:extLst>
          </a:blip>
          <a:srcRect l="15483" r="13084" b="8831"/>
          <a:stretch/>
        </p:blipFill>
        <p:spPr>
          <a:xfrm>
            <a:off x="10208013" y="14315983"/>
            <a:ext cx="13312389" cy="11975591"/>
          </a:xfrm>
          <a:prstGeom prst="rect">
            <a:avLst/>
          </a:prstGeom>
        </p:spPr>
      </p:pic>
      <p:pic>
        <p:nvPicPr>
          <p:cNvPr id="15" name="Picture 14" descr="A map of a city&#10;&#10;Description automatically generated">
            <a:extLst>
              <a:ext uri="{FF2B5EF4-FFF2-40B4-BE49-F238E27FC236}">
                <a16:creationId xmlns:a16="http://schemas.microsoft.com/office/drawing/2014/main" id="{21DB0BA8-F771-DAC0-A313-F242CA9E8EB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266221" y="14550774"/>
            <a:ext cx="6108188" cy="5839028"/>
          </a:xfrm>
          <a:prstGeom prst="ellipse">
            <a:avLst/>
          </a:prstGeom>
          <a:ln w="19050">
            <a:solidFill>
              <a:schemeClr val="tx1"/>
            </a:solidFill>
          </a:ln>
        </p:spPr>
      </p:pic>
      <p:sp>
        <p:nvSpPr>
          <p:cNvPr id="12" name="Rectangle 8">
            <a:extLst>
              <a:ext uri="{FF2B5EF4-FFF2-40B4-BE49-F238E27FC236}">
                <a16:creationId xmlns:a16="http://schemas.microsoft.com/office/drawing/2014/main" id="{10D4A041-68B4-04C3-E927-AF08FFCC292C}"/>
              </a:ext>
            </a:extLst>
          </p:cNvPr>
          <p:cNvSpPr/>
          <p:nvPr/>
        </p:nvSpPr>
        <p:spPr>
          <a:xfrm>
            <a:off x="2663096" y="24792658"/>
            <a:ext cx="966285" cy="517476"/>
          </a:xfrm>
          <a:prstGeom prst="rect">
            <a:avLst/>
          </a:prstGeom>
          <a:solidFill>
            <a:srgbClr val="64A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61C65D3C-948B-1EFC-AE6F-F1A49E43347E}"/>
              </a:ext>
            </a:extLst>
          </p:cNvPr>
          <p:cNvSpPr/>
          <p:nvPr/>
        </p:nvSpPr>
        <p:spPr>
          <a:xfrm>
            <a:off x="3601603" y="24792658"/>
            <a:ext cx="966285" cy="517476"/>
          </a:xfrm>
          <a:prstGeom prst="rect">
            <a:avLst/>
          </a:prstGeom>
          <a:solidFill>
            <a:srgbClr val="3E0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B8E73699-7499-6C3B-E752-06B1E5705C91}"/>
              </a:ext>
            </a:extLst>
          </p:cNvPr>
          <p:cNvSpPr/>
          <p:nvPr/>
        </p:nvSpPr>
        <p:spPr>
          <a:xfrm>
            <a:off x="2663094" y="25310134"/>
            <a:ext cx="966285" cy="517476"/>
          </a:xfrm>
          <a:prstGeom prst="rect">
            <a:avLst/>
          </a:prstGeom>
          <a:solidFill>
            <a:srgbClr val="E4EF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AEF6072F-C16F-762C-A2D6-294B9CC8524B}"/>
              </a:ext>
            </a:extLst>
          </p:cNvPr>
          <p:cNvSpPr/>
          <p:nvPr/>
        </p:nvSpPr>
        <p:spPr>
          <a:xfrm>
            <a:off x="3601601" y="25310134"/>
            <a:ext cx="966285" cy="517476"/>
          </a:xfrm>
          <a:prstGeom prst="rect">
            <a:avLst/>
          </a:prstGeom>
          <a:solidFill>
            <a:srgbClr val="C85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60340EF7-1060-CC32-F906-5960D95A4AC6}"/>
              </a:ext>
            </a:extLst>
          </p:cNvPr>
          <p:cNvSpPr/>
          <p:nvPr/>
        </p:nvSpPr>
        <p:spPr>
          <a:xfrm rot="10800000">
            <a:off x="2724984" y="23836332"/>
            <a:ext cx="910730" cy="258738"/>
          </a:xfrm>
          <a:prstGeom prst="rect">
            <a:avLst/>
          </a:prstGeom>
          <a:solidFill>
            <a:srgbClr val="64A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A5E968CB-7D38-D235-1315-2C79C8634306}"/>
              </a:ext>
            </a:extLst>
          </p:cNvPr>
          <p:cNvSpPr/>
          <p:nvPr/>
        </p:nvSpPr>
        <p:spPr>
          <a:xfrm rot="10800000">
            <a:off x="1814253" y="23826941"/>
            <a:ext cx="910730" cy="258738"/>
          </a:xfrm>
          <a:prstGeom prst="rect">
            <a:avLst/>
          </a:prstGeom>
          <a:solidFill>
            <a:srgbClr val="E4EF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7D62CBF6-DCF6-E911-BA92-FCD903F3A45A}"/>
              </a:ext>
            </a:extLst>
          </p:cNvPr>
          <p:cNvSpPr/>
          <p:nvPr/>
        </p:nvSpPr>
        <p:spPr>
          <a:xfrm rot="10800000">
            <a:off x="2724984" y="24265401"/>
            <a:ext cx="910730" cy="258738"/>
          </a:xfrm>
          <a:prstGeom prst="rect">
            <a:avLst/>
          </a:prstGeom>
          <a:solidFill>
            <a:srgbClr val="C85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BF9E64B0-F8E3-DD5E-EF6A-8CB407881C2B}"/>
              </a:ext>
            </a:extLst>
          </p:cNvPr>
          <p:cNvSpPr/>
          <p:nvPr/>
        </p:nvSpPr>
        <p:spPr>
          <a:xfrm rot="10800000">
            <a:off x="1814253" y="24256008"/>
            <a:ext cx="910730" cy="258738"/>
          </a:xfrm>
          <a:prstGeom prst="rect">
            <a:avLst/>
          </a:prstGeom>
          <a:solidFill>
            <a:srgbClr val="E4EF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8">
            <a:extLst>
              <a:ext uri="{FF2B5EF4-FFF2-40B4-BE49-F238E27FC236}">
                <a16:creationId xmlns:a16="http://schemas.microsoft.com/office/drawing/2014/main" id="{652C6F57-DA8F-FACD-04D3-C883AF44717A}"/>
              </a:ext>
            </a:extLst>
          </p:cNvPr>
          <p:cNvSpPr txBox="1"/>
          <p:nvPr/>
        </p:nvSpPr>
        <p:spPr>
          <a:xfrm>
            <a:off x="3629379" y="23755837"/>
            <a:ext cx="3090834" cy="523220"/>
          </a:xfrm>
          <a:prstGeom prst="rect">
            <a:avLst/>
          </a:prstGeom>
          <a:noFill/>
        </p:spPr>
        <p:txBody>
          <a:bodyPr wrap="square" rtlCol="0">
            <a:spAutoFit/>
          </a:bodyPr>
          <a:lstStyle/>
          <a:p>
            <a:r>
              <a:rPr lang="en-IN" sz="2800" dirty="0">
                <a:solidFill>
                  <a:schemeClr val="tx1">
                    <a:lumMod val="75000"/>
                    <a:lumOff val="25000"/>
                  </a:schemeClr>
                </a:solidFill>
                <a:latin typeface="+mj-lt"/>
              </a:rPr>
              <a:t>High Rainfall</a:t>
            </a:r>
            <a:endParaRPr lang="en-US" sz="2800" dirty="0">
              <a:solidFill>
                <a:schemeClr val="tx1">
                  <a:lumMod val="75000"/>
                  <a:lumOff val="25000"/>
                </a:schemeClr>
              </a:solidFill>
              <a:latin typeface="+mj-lt"/>
            </a:endParaRPr>
          </a:p>
        </p:txBody>
      </p:sp>
      <p:sp>
        <p:nvSpPr>
          <p:cNvPr id="27" name="TextBox 21">
            <a:extLst>
              <a:ext uri="{FF2B5EF4-FFF2-40B4-BE49-F238E27FC236}">
                <a16:creationId xmlns:a16="http://schemas.microsoft.com/office/drawing/2014/main" id="{F67F15B4-8213-0B6C-9D5C-0EAE89550F05}"/>
              </a:ext>
            </a:extLst>
          </p:cNvPr>
          <p:cNvSpPr txBox="1"/>
          <p:nvPr/>
        </p:nvSpPr>
        <p:spPr>
          <a:xfrm>
            <a:off x="3629379" y="24139391"/>
            <a:ext cx="4040149" cy="523220"/>
          </a:xfrm>
          <a:prstGeom prst="rect">
            <a:avLst/>
          </a:prstGeom>
          <a:noFill/>
        </p:spPr>
        <p:txBody>
          <a:bodyPr wrap="square" rtlCol="0">
            <a:spAutoFit/>
          </a:bodyPr>
          <a:lstStyle/>
          <a:p>
            <a:r>
              <a:rPr lang="en-IN" sz="2800" dirty="0">
                <a:solidFill>
                  <a:schemeClr val="tx1">
                    <a:lumMod val="75000"/>
                    <a:lumOff val="25000"/>
                  </a:schemeClr>
                </a:solidFill>
                <a:latin typeface="+mj-lt"/>
              </a:rPr>
              <a:t>Possible Soil Saturation</a:t>
            </a:r>
            <a:endParaRPr lang="en-US" sz="2800" dirty="0">
              <a:solidFill>
                <a:schemeClr val="tx1">
                  <a:lumMod val="75000"/>
                  <a:lumOff val="25000"/>
                </a:schemeClr>
              </a:solidFill>
              <a:latin typeface="+mj-lt"/>
            </a:endParaRPr>
          </a:p>
        </p:txBody>
      </p:sp>
      <p:sp>
        <p:nvSpPr>
          <p:cNvPr id="28" name="TextBox 22">
            <a:extLst>
              <a:ext uri="{FF2B5EF4-FFF2-40B4-BE49-F238E27FC236}">
                <a16:creationId xmlns:a16="http://schemas.microsoft.com/office/drawing/2014/main" id="{6C023018-41E3-14AB-8AD6-50353C3BFDBC}"/>
              </a:ext>
            </a:extLst>
          </p:cNvPr>
          <p:cNvSpPr txBox="1"/>
          <p:nvPr/>
        </p:nvSpPr>
        <p:spPr>
          <a:xfrm>
            <a:off x="3629379" y="25861375"/>
            <a:ext cx="1156785" cy="523220"/>
          </a:xfrm>
          <a:prstGeom prst="rect">
            <a:avLst/>
          </a:prstGeom>
          <a:noFill/>
        </p:spPr>
        <p:txBody>
          <a:bodyPr wrap="square" rtlCol="0">
            <a:spAutoFit/>
          </a:bodyPr>
          <a:lstStyle/>
          <a:p>
            <a:r>
              <a:rPr lang="en-IN" sz="2800" dirty="0">
                <a:solidFill>
                  <a:schemeClr val="tx1">
                    <a:lumMod val="75000"/>
                    <a:lumOff val="25000"/>
                  </a:schemeClr>
                </a:solidFill>
                <a:latin typeface="+mj-lt"/>
              </a:rPr>
              <a:t>High</a:t>
            </a:r>
            <a:endParaRPr lang="en-US" sz="2800" dirty="0">
              <a:solidFill>
                <a:schemeClr val="tx1">
                  <a:lumMod val="75000"/>
                  <a:lumOff val="25000"/>
                </a:schemeClr>
              </a:solidFill>
              <a:latin typeface="+mj-lt"/>
            </a:endParaRPr>
          </a:p>
        </p:txBody>
      </p:sp>
      <p:sp>
        <p:nvSpPr>
          <p:cNvPr id="29" name="TextBox 23">
            <a:extLst>
              <a:ext uri="{FF2B5EF4-FFF2-40B4-BE49-F238E27FC236}">
                <a16:creationId xmlns:a16="http://schemas.microsoft.com/office/drawing/2014/main" id="{175E6647-529D-E0E1-12CB-4D3FC56DCB90}"/>
              </a:ext>
            </a:extLst>
          </p:cNvPr>
          <p:cNvSpPr txBox="1"/>
          <p:nvPr/>
        </p:nvSpPr>
        <p:spPr>
          <a:xfrm>
            <a:off x="1648148" y="24769596"/>
            <a:ext cx="1309185" cy="523220"/>
          </a:xfrm>
          <a:prstGeom prst="rect">
            <a:avLst/>
          </a:prstGeom>
          <a:noFill/>
        </p:spPr>
        <p:txBody>
          <a:bodyPr wrap="square" rtlCol="0">
            <a:spAutoFit/>
          </a:bodyPr>
          <a:lstStyle/>
          <a:p>
            <a:r>
              <a:rPr lang="en-IN" sz="2800" dirty="0">
                <a:solidFill>
                  <a:schemeClr val="tx1">
                    <a:lumMod val="75000"/>
                    <a:lumOff val="25000"/>
                  </a:schemeClr>
                </a:solidFill>
                <a:latin typeface="+mj-lt"/>
              </a:rPr>
              <a:t>High</a:t>
            </a:r>
            <a:endParaRPr lang="en-US" sz="2800" dirty="0">
              <a:solidFill>
                <a:schemeClr val="tx1">
                  <a:lumMod val="75000"/>
                  <a:lumOff val="25000"/>
                </a:schemeClr>
              </a:solidFill>
              <a:latin typeface="+mj-lt"/>
            </a:endParaRPr>
          </a:p>
        </p:txBody>
      </p:sp>
      <p:sp>
        <p:nvSpPr>
          <p:cNvPr id="30" name="TextBox 24">
            <a:extLst>
              <a:ext uri="{FF2B5EF4-FFF2-40B4-BE49-F238E27FC236}">
                <a16:creationId xmlns:a16="http://schemas.microsoft.com/office/drawing/2014/main" id="{F77513E0-99E9-BB5C-63C8-2BCEDDB0AEAA}"/>
              </a:ext>
            </a:extLst>
          </p:cNvPr>
          <p:cNvSpPr txBox="1"/>
          <p:nvPr/>
        </p:nvSpPr>
        <p:spPr>
          <a:xfrm>
            <a:off x="1650270" y="25438387"/>
            <a:ext cx="1083892" cy="523220"/>
          </a:xfrm>
          <a:prstGeom prst="rect">
            <a:avLst/>
          </a:prstGeom>
          <a:noFill/>
        </p:spPr>
        <p:txBody>
          <a:bodyPr wrap="square" rtlCol="0">
            <a:spAutoFit/>
          </a:bodyPr>
          <a:lstStyle/>
          <a:p>
            <a:r>
              <a:rPr lang="en-IN" sz="2800">
                <a:solidFill>
                  <a:schemeClr val="tx1">
                    <a:lumMod val="75000"/>
                    <a:lumOff val="25000"/>
                  </a:schemeClr>
                </a:solidFill>
                <a:latin typeface="+mj-lt"/>
              </a:rPr>
              <a:t>Low</a:t>
            </a:r>
            <a:endParaRPr lang="en-US" sz="2800">
              <a:solidFill>
                <a:schemeClr val="tx1">
                  <a:lumMod val="75000"/>
                  <a:lumOff val="25000"/>
                </a:schemeClr>
              </a:solidFill>
              <a:latin typeface="+mj-lt"/>
            </a:endParaRPr>
          </a:p>
        </p:txBody>
      </p:sp>
      <p:sp>
        <p:nvSpPr>
          <p:cNvPr id="32" name="TextBox 25">
            <a:extLst>
              <a:ext uri="{FF2B5EF4-FFF2-40B4-BE49-F238E27FC236}">
                <a16:creationId xmlns:a16="http://schemas.microsoft.com/office/drawing/2014/main" id="{A8D4FDD0-DB40-34F2-AA9B-5204D872FBEF}"/>
              </a:ext>
            </a:extLst>
          </p:cNvPr>
          <p:cNvSpPr txBox="1"/>
          <p:nvPr/>
        </p:nvSpPr>
        <p:spPr>
          <a:xfrm>
            <a:off x="2663094" y="25846468"/>
            <a:ext cx="966285" cy="523220"/>
          </a:xfrm>
          <a:prstGeom prst="rect">
            <a:avLst/>
          </a:prstGeom>
          <a:noFill/>
        </p:spPr>
        <p:txBody>
          <a:bodyPr wrap="square" rtlCol="0">
            <a:spAutoFit/>
          </a:bodyPr>
          <a:lstStyle/>
          <a:p>
            <a:r>
              <a:rPr lang="en-IN" sz="2800">
                <a:solidFill>
                  <a:schemeClr val="tx1">
                    <a:lumMod val="75000"/>
                    <a:lumOff val="25000"/>
                  </a:schemeClr>
                </a:solidFill>
                <a:latin typeface="+mj-lt"/>
              </a:rPr>
              <a:t>Low</a:t>
            </a:r>
            <a:endParaRPr lang="en-US" sz="2800">
              <a:solidFill>
                <a:schemeClr val="tx1">
                  <a:lumMod val="75000"/>
                  <a:lumOff val="25000"/>
                </a:schemeClr>
              </a:solidFill>
              <a:latin typeface="+mj-lt"/>
            </a:endParaRPr>
          </a:p>
        </p:txBody>
      </p:sp>
      <p:grpSp>
        <p:nvGrpSpPr>
          <p:cNvPr id="39" name="Group 7">
            <a:extLst>
              <a:ext uri="{FF2B5EF4-FFF2-40B4-BE49-F238E27FC236}">
                <a16:creationId xmlns:a16="http://schemas.microsoft.com/office/drawing/2014/main" id="{4B8187C8-8CA5-E485-F60C-1B9091E1A690}"/>
              </a:ext>
            </a:extLst>
          </p:cNvPr>
          <p:cNvGrpSpPr/>
          <p:nvPr/>
        </p:nvGrpSpPr>
        <p:grpSpPr>
          <a:xfrm>
            <a:off x="6983305" y="16814855"/>
            <a:ext cx="2451690" cy="344987"/>
            <a:chOff x="6878320" y="2140798"/>
            <a:chExt cx="1985445" cy="281965"/>
          </a:xfrm>
        </p:grpSpPr>
        <p:pic>
          <p:nvPicPr>
            <p:cNvPr id="44" name="Picture 12">
              <a:extLst>
                <a:ext uri="{FF2B5EF4-FFF2-40B4-BE49-F238E27FC236}">
                  <a16:creationId xmlns:a16="http://schemas.microsoft.com/office/drawing/2014/main" id="{6CD7ACAC-00F7-7A26-57B4-4AF27499BAB9}"/>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6973841" y="2140798"/>
              <a:ext cx="1889924" cy="281964"/>
            </a:xfrm>
            <a:prstGeom prst="rect">
              <a:avLst/>
            </a:prstGeom>
          </p:spPr>
        </p:pic>
        <p:pic>
          <p:nvPicPr>
            <p:cNvPr id="45" name="Picture 19">
              <a:extLst>
                <a:ext uri="{FF2B5EF4-FFF2-40B4-BE49-F238E27FC236}">
                  <a16:creationId xmlns:a16="http://schemas.microsoft.com/office/drawing/2014/main" id="{603D752F-18D2-D42B-097A-CCEF6CCD24A4}"/>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flipH="1">
              <a:off x="6878320" y="2140799"/>
              <a:ext cx="1854199" cy="281964"/>
            </a:xfrm>
            <a:prstGeom prst="rect">
              <a:avLst/>
            </a:prstGeom>
          </p:spPr>
        </p:pic>
      </p:grpSp>
      <p:sp>
        <p:nvSpPr>
          <p:cNvPr id="40" name="TextBox 11">
            <a:extLst>
              <a:ext uri="{FF2B5EF4-FFF2-40B4-BE49-F238E27FC236}">
                <a16:creationId xmlns:a16="http://schemas.microsoft.com/office/drawing/2014/main" id="{7C33C2C2-C1AA-E15B-2BD1-E86D90472FBA}"/>
              </a:ext>
            </a:extLst>
          </p:cNvPr>
          <p:cNvSpPr txBox="1"/>
          <p:nvPr/>
        </p:nvSpPr>
        <p:spPr>
          <a:xfrm>
            <a:off x="8733914" y="16488532"/>
            <a:ext cx="1349349"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a:solidFill>
                  <a:schemeClr val="tx1">
                    <a:lumMod val="75000"/>
                    <a:lumOff val="25000"/>
                  </a:schemeClr>
                </a:solidFill>
                <a:latin typeface="Century Gothic"/>
              </a:rPr>
              <a:t>50 Km</a:t>
            </a:r>
          </a:p>
        </p:txBody>
      </p:sp>
      <p:sp>
        <p:nvSpPr>
          <p:cNvPr id="41" name="TextBox 11">
            <a:extLst>
              <a:ext uri="{FF2B5EF4-FFF2-40B4-BE49-F238E27FC236}">
                <a16:creationId xmlns:a16="http://schemas.microsoft.com/office/drawing/2014/main" id="{8CBC247B-5A68-B0B5-24EF-D6F55A13AFFA}"/>
              </a:ext>
            </a:extLst>
          </p:cNvPr>
          <p:cNvSpPr txBox="1"/>
          <p:nvPr/>
        </p:nvSpPr>
        <p:spPr>
          <a:xfrm>
            <a:off x="7170100" y="16483761"/>
            <a:ext cx="341030"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a:solidFill>
                  <a:schemeClr val="tx1">
                    <a:lumMod val="75000"/>
                    <a:lumOff val="25000"/>
                  </a:schemeClr>
                </a:solidFill>
                <a:latin typeface="Century Gothic"/>
              </a:rPr>
              <a:t>0</a:t>
            </a:r>
          </a:p>
        </p:txBody>
      </p:sp>
      <p:sp>
        <p:nvSpPr>
          <p:cNvPr id="42" name="TextBox 11">
            <a:extLst>
              <a:ext uri="{FF2B5EF4-FFF2-40B4-BE49-F238E27FC236}">
                <a16:creationId xmlns:a16="http://schemas.microsoft.com/office/drawing/2014/main" id="{E471FBAD-A37D-02B7-C8A5-447094330E6D}"/>
              </a:ext>
            </a:extLst>
          </p:cNvPr>
          <p:cNvSpPr txBox="1"/>
          <p:nvPr/>
        </p:nvSpPr>
        <p:spPr>
          <a:xfrm>
            <a:off x="7998927" y="16494759"/>
            <a:ext cx="638088"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solidFill>
                  <a:schemeClr val="tx1">
                    <a:lumMod val="75000"/>
                    <a:lumOff val="25000"/>
                  </a:schemeClr>
                </a:solidFill>
                <a:latin typeface="Century Gothic"/>
              </a:rPr>
              <a:t>25</a:t>
            </a:r>
          </a:p>
        </p:txBody>
      </p:sp>
      <p:grpSp>
        <p:nvGrpSpPr>
          <p:cNvPr id="46" name="Group 35">
            <a:extLst>
              <a:ext uri="{FF2B5EF4-FFF2-40B4-BE49-F238E27FC236}">
                <a16:creationId xmlns:a16="http://schemas.microsoft.com/office/drawing/2014/main" id="{95C9687E-3F93-E32E-592C-A79AAE035A5A}"/>
              </a:ext>
            </a:extLst>
          </p:cNvPr>
          <p:cNvGrpSpPr/>
          <p:nvPr/>
        </p:nvGrpSpPr>
        <p:grpSpPr>
          <a:xfrm>
            <a:off x="7885919" y="15367746"/>
            <a:ext cx="611365" cy="1052374"/>
            <a:chOff x="10576813" y="4705578"/>
            <a:chExt cx="551711" cy="1021737"/>
          </a:xfrm>
        </p:grpSpPr>
        <p:pic>
          <p:nvPicPr>
            <p:cNvPr id="47" name="Picture 36">
              <a:extLst>
                <a:ext uri="{FF2B5EF4-FFF2-40B4-BE49-F238E27FC236}">
                  <a16:creationId xmlns:a16="http://schemas.microsoft.com/office/drawing/2014/main" id="{B2DA81F4-B31A-C894-5AE8-30358C2C955E}"/>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imgEffect>
                    </a14:imgLayer>
                  </a14:imgProps>
                </a:ext>
              </a:extLst>
            </a:blip>
            <a:stretch>
              <a:fillRect/>
            </a:stretch>
          </p:blipFill>
          <p:spPr>
            <a:xfrm>
              <a:off x="10576813" y="5002438"/>
              <a:ext cx="551711" cy="724877"/>
            </a:xfrm>
            <a:prstGeom prst="rect">
              <a:avLst/>
            </a:prstGeom>
          </p:spPr>
        </p:pic>
        <p:sp>
          <p:nvSpPr>
            <p:cNvPr id="48" name="TextBox 37">
              <a:extLst>
                <a:ext uri="{FF2B5EF4-FFF2-40B4-BE49-F238E27FC236}">
                  <a16:creationId xmlns:a16="http://schemas.microsoft.com/office/drawing/2014/main" id="{FF5E79D8-46AE-824F-E90D-93BC37F38C3C}"/>
                </a:ext>
              </a:extLst>
            </p:cNvPr>
            <p:cNvSpPr txBox="1"/>
            <p:nvPr/>
          </p:nvSpPr>
          <p:spPr>
            <a:xfrm>
              <a:off x="10743073" y="4705578"/>
              <a:ext cx="231801" cy="58851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200" dirty="0">
                  <a:solidFill>
                    <a:schemeClr val="tx1">
                      <a:lumMod val="75000"/>
                      <a:lumOff val="25000"/>
                    </a:schemeClr>
                  </a:solidFill>
                  <a:latin typeface="Century Gothic"/>
                </a:rPr>
                <a:t>N</a:t>
              </a:r>
            </a:p>
          </p:txBody>
        </p:sp>
      </p:grpSp>
      <p:pic>
        <p:nvPicPr>
          <p:cNvPr id="66" name="Graphic 65" descr="Group of men with solid fill">
            <a:extLst>
              <a:ext uri="{FF2B5EF4-FFF2-40B4-BE49-F238E27FC236}">
                <a16:creationId xmlns:a16="http://schemas.microsoft.com/office/drawing/2014/main" id="{62DC9F38-172F-05F9-1E4E-FBA3F776BA5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68732" y="9881510"/>
            <a:ext cx="2031324" cy="2031324"/>
          </a:xfrm>
          <a:prstGeom prst="rect">
            <a:avLst/>
          </a:prstGeom>
        </p:spPr>
      </p:pic>
      <p:sp>
        <p:nvSpPr>
          <p:cNvPr id="90" name="Rectangle 89">
            <a:extLst>
              <a:ext uri="{FF2B5EF4-FFF2-40B4-BE49-F238E27FC236}">
                <a16:creationId xmlns:a16="http://schemas.microsoft.com/office/drawing/2014/main" id="{2E559596-25A9-7AA7-67D4-51D5FC041A8F}"/>
              </a:ext>
            </a:extLst>
          </p:cNvPr>
          <p:cNvSpPr/>
          <p:nvPr/>
        </p:nvSpPr>
        <p:spPr>
          <a:xfrm>
            <a:off x="21667618" y="21539493"/>
            <a:ext cx="663616" cy="288000"/>
          </a:xfrm>
          <a:prstGeom prst="rect">
            <a:avLst/>
          </a:prstGeom>
          <a:solidFill>
            <a:srgbClr val="00F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82C0F8B-63FB-D882-BE16-45324EBD1696}"/>
              </a:ext>
            </a:extLst>
          </p:cNvPr>
          <p:cNvSpPr/>
          <p:nvPr/>
        </p:nvSpPr>
        <p:spPr>
          <a:xfrm>
            <a:off x="23322089" y="25292816"/>
            <a:ext cx="663616" cy="288000"/>
          </a:xfrm>
          <a:prstGeom prst="rect">
            <a:avLst/>
          </a:prstGeom>
          <a:solidFill>
            <a:srgbClr val="8837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248D21C9-234E-F028-D7A4-9AF2D953F04E}"/>
              </a:ext>
            </a:extLst>
          </p:cNvPr>
          <p:cNvSpPr txBox="1"/>
          <p:nvPr/>
        </p:nvSpPr>
        <p:spPr>
          <a:xfrm>
            <a:off x="22538437" y="21183084"/>
            <a:ext cx="3382519" cy="1384995"/>
          </a:xfrm>
          <a:prstGeom prst="rect">
            <a:avLst/>
          </a:prstGeom>
          <a:noFill/>
        </p:spPr>
        <p:txBody>
          <a:bodyPr wrap="square" rtlCol="0">
            <a:spAutoFit/>
          </a:bodyPr>
          <a:lstStyle/>
          <a:p>
            <a:r>
              <a:rPr lang="en-IN" sz="2800" dirty="0">
                <a:solidFill>
                  <a:schemeClr val="tx1">
                    <a:lumMod val="75000"/>
                    <a:lumOff val="25000"/>
                  </a:schemeClr>
                </a:solidFill>
                <a:latin typeface="+mj-lt"/>
              </a:rPr>
              <a:t>Possible Flood Inundations from two events</a:t>
            </a:r>
            <a:endParaRPr lang="en-US" sz="2800" dirty="0">
              <a:solidFill>
                <a:schemeClr val="tx1">
                  <a:lumMod val="75000"/>
                  <a:lumOff val="25000"/>
                </a:schemeClr>
              </a:solidFill>
              <a:latin typeface="+mj-lt"/>
            </a:endParaRPr>
          </a:p>
        </p:txBody>
      </p:sp>
      <p:sp>
        <p:nvSpPr>
          <p:cNvPr id="93" name="TextBox 92">
            <a:extLst>
              <a:ext uri="{FF2B5EF4-FFF2-40B4-BE49-F238E27FC236}">
                <a16:creationId xmlns:a16="http://schemas.microsoft.com/office/drawing/2014/main" id="{E537BC05-796B-B297-1105-0C8C768016C8}"/>
              </a:ext>
            </a:extLst>
          </p:cNvPr>
          <p:cNvSpPr txBox="1"/>
          <p:nvPr/>
        </p:nvSpPr>
        <p:spPr>
          <a:xfrm>
            <a:off x="24023798" y="25188922"/>
            <a:ext cx="2188707" cy="523220"/>
          </a:xfrm>
          <a:prstGeom prst="rect">
            <a:avLst/>
          </a:prstGeom>
          <a:noFill/>
        </p:spPr>
        <p:txBody>
          <a:bodyPr wrap="square" rtlCol="0">
            <a:spAutoFit/>
          </a:bodyPr>
          <a:lstStyle/>
          <a:p>
            <a:r>
              <a:rPr lang="en-IN" sz="2800" dirty="0">
                <a:solidFill>
                  <a:schemeClr val="tx1">
                    <a:lumMod val="75000"/>
                    <a:lumOff val="25000"/>
                  </a:schemeClr>
                </a:solidFill>
                <a:latin typeface="+mj-lt"/>
              </a:rPr>
              <a:t>75% - 100%</a:t>
            </a:r>
            <a:endParaRPr lang="en-US" sz="2800" dirty="0">
              <a:solidFill>
                <a:schemeClr val="tx1">
                  <a:lumMod val="75000"/>
                  <a:lumOff val="25000"/>
                </a:schemeClr>
              </a:solidFill>
              <a:latin typeface="+mj-lt"/>
            </a:endParaRPr>
          </a:p>
        </p:txBody>
      </p:sp>
      <p:sp>
        <p:nvSpPr>
          <p:cNvPr id="94" name="Rectangle 93">
            <a:extLst>
              <a:ext uri="{FF2B5EF4-FFF2-40B4-BE49-F238E27FC236}">
                <a16:creationId xmlns:a16="http://schemas.microsoft.com/office/drawing/2014/main" id="{798CE0F5-0642-3BDD-EE7B-298A0271EC27}"/>
              </a:ext>
            </a:extLst>
          </p:cNvPr>
          <p:cNvSpPr/>
          <p:nvPr/>
        </p:nvSpPr>
        <p:spPr>
          <a:xfrm>
            <a:off x="23317477" y="24787332"/>
            <a:ext cx="663616" cy="288000"/>
          </a:xfrm>
          <a:prstGeom prst="rect">
            <a:avLst/>
          </a:prstGeom>
          <a:solidFill>
            <a:srgbClr val="D64A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D474CBD-A05B-16D3-FD82-612E4EFE8660}"/>
              </a:ext>
            </a:extLst>
          </p:cNvPr>
          <p:cNvSpPr txBox="1"/>
          <p:nvPr/>
        </p:nvSpPr>
        <p:spPr>
          <a:xfrm>
            <a:off x="24026574" y="24692136"/>
            <a:ext cx="1989505" cy="523220"/>
          </a:xfrm>
          <a:prstGeom prst="rect">
            <a:avLst/>
          </a:prstGeom>
          <a:noFill/>
        </p:spPr>
        <p:txBody>
          <a:bodyPr wrap="square" rtlCol="0">
            <a:spAutoFit/>
          </a:bodyPr>
          <a:lstStyle/>
          <a:p>
            <a:r>
              <a:rPr lang="en-IN" sz="2800" dirty="0">
                <a:solidFill>
                  <a:schemeClr val="tx1">
                    <a:lumMod val="75000"/>
                    <a:lumOff val="25000"/>
                  </a:schemeClr>
                </a:solidFill>
                <a:latin typeface="+mj-lt"/>
              </a:rPr>
              <a:t>50% - 75%</a:t>
            </a:r>
            <a:endParaRPr lang="en-US" sz="2800" dirty="0">
              <a:solidFill>
                <a:schemeClr val="tx1">
                  <a:lumMod val="75000"/>
                  <a:lumOff val="25000"/>
                </a:schemeClr>
              </a:solidFill>
              <a:latin typeface="+mj-lt"/>
            </a:endParaRPr>
          </a:p>
        </p:txBody>
      </p:sp>
      <p:sp>
        <p:nvSpPr>
          <p:cNvPr id="96" name="Rectangle 95">
            <a:extLst>
              <a:ext uri="{FF2B5EF4-FFF2-40B4-BE49-F238E27FC236}">
                <a16:creationId xmlns:a16="http://schemas.microsoft.com/office/drawing/2014/main" id="{D0B3DF5D-3460-A01D-27E4-13D459318291}"/>
              </a:ext>
            </a:extLst>
          </p:cNvPr>
          <p:cNvSpPr/>
          <p:nvPr/>
        </p:nvSpPr>
        <p:spPr>
          <a:xfrm>
            <a:off x="23314409" y="24296881"/>
            <a:ext cx="663616" cy="288000"/>
          </a:xfrm>
          <a:prstGeom prst="rect">
            <a:avLst/>
          </a:prstGeom>
          <a:solidFill>
            <a:srgbClr val="FC8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7EC8F7-51D4-6EA5-1128-5ADBD4BD0FA2}"/>
              </a:ext>
            </a:extLst>
          </p:cNvPr>
          <p:cNvSpPr txBox="1"/>
          <p:nvPr/>
        </p:nvSpPr>
        <p:spPr>
          <a:xfrm>
            <a:off x="24029812" y="24178760"/>
            <a:ext cx="1963871" cy="523220"/>
          </a:xfrm>
          <a:prstGeom prst="rect">
            <a:avLst/>
          </a:prstGeom>
          <a:noFill/>
        </p:spPr>
        <p:txBody>
          <a:bodyPr wrap="square" rtlCol="0">
            <a:spAutoFit/>
          </a:bodyPr>
          <a:lstStyle/>
          <a:p>
            <a:r>
              <a:rPr lang="en-IN" sz="2800" dirty="0">
                <a:solidFill>
                  <a:schemeClr val="tx1">
                    <a:lumMod val="75000"/>
                    <a:lumOff val="25000"/>
                  </a:schemeClr>
                </a:solidFill>
                <a:latin typeface="+mj-lt"/>
              </a:rPr>
              <a:t>25% - 50%</a:t>
            </a:r>
            <a:endParaRPr lang="en-US" sz="2800" dirty="0">
              <a:solidFill>
                <a:schemeClr val="tx1">
                  <a:lumMod val="75000"/>
                  <a:lumOff val="25000"/>
                </a:schemeClr>
              </a:solidFill>
              <a:latin typeface="+mj-lt"/>
            </a:endParaRPr>
          </a:p>
        </p:txBody>
      </p:sp>
      <p:sp>
        <p:nvSpPr>
          <p:cNvPr id="98" name="Rectangle 97">
            <a:extLst>
              <a:ext uri="{FF2B5EF4-FFF2-40B4-BE49-F238E27FC236}">
                <a16:creationId xmlns:a16="http://schemas.microsoft.com/office/drawing/2014/main" id="{5F4BA1FE-2D25-8E1F-DA3D-D81889B83FF3}"/>
              </a:ext>
            </a:extLst>
          </p:cNvPr>
          <p:cNvSpPr/>
          <p:nvPr/>
        </p:nvSpPr>
        <p:spPr>
          <a:xfrm>
            <a:off x="23314409" y="23810641"/>
            <a:ext cx="663616" cy="288000"/>
          </a:xfrm>
          <a:prstGeom prst="rect">
            <a:avLst/>
          </a:prstGeom>
          <a:solidFill>
            <a:srgbClr val="FDC8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0C4C59C-820E-8DFA-CF0B-E2D9748179DA}"/>
              </a:ext>
            </a:extLst>
          </p:cNvPr>
          <p:cNvSpPr txBox="1"/>
          <p:nvPr/>
        </p:nvSpPr>
        <p:spPr>
          <a:xfrm>
            <a:off x="24064675" y="23711200"/>
            <a:ext cx="1963871" cy="523220"/>
          </a:xfrm>
          <a:prstGeom prst="rect">
            <a:avLst/>
          </a:prstGeom>
          <a:noFill/>
        </p:spPr>
        <p:txBody>
          <a:bodyPr wrap="square" rtlCol="0">
            <a:spAutoFit/>
          </a:bodyPr>
          <a:lstStyle/>
          <a:p>
            <a:r>
              <a:rPr lang="en-IN" sz="2800" dirty="0">
                <a:solidFill>
                  <a:schemeClr val="tx1">
                    <a:lumMod val="75000"/>
                    <a:lumOff val="25000"/>
                  </a:schemeClr>
                </a:solidFill>
                <a:latin typeface="+mj-lt"/>
              </a:rPr>
              <a:t>0 – 25%</a:t>
            </a:r>
            <a:endParaRPr lang="en-US" sz="2800" dirty="0">
              <a:solidFill>
                <a:schemeClr val="tx1">
                  <a:lumMod val="75000"/>
                  <a:lumOff val="25000"/>
                </a:schemeClr>
              </a:solidFill>
              <a:latin typeface="+mj-lt"/>
            </a:endParaRPr>
          </a:p>
        </p:txBody>
      </p:sp>
      <p:sp>
        <p:nvSpPr>
          <p:cNvPr id="100" name="Rectangle 99">
            <a:extLst>
              <a:ext uri="{FF2B5EF4-FFF2-40B4-BE49-F238E27FC236}">
                <a16:creationId xmlns:a16="http://schemas.microsoft.com/office/drawing/2014/main" id="{671A5025-ED1B-78BA-CB98-C09BE91264B7}"/>
              </a:ext>
            </a:extLst>
          </p:cNvPr>
          <p:cNvSpPr/>
          <p:nvPr/>
        </p:nvSpPr>
        <p:spPr>
          <a:xfrm>
            <a:off x="23314409" y="23327064"/>
            <a:ext cx="663616" cy="288000"/>
          </a:xfrm>
          <a:prstGeom prst="rect">
            <a:avLst/>
          </a:prstGeom>
          <a:solidFill>
            <a:srgbClr val="FFFE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2B81F945-B17C-900E-A28A-392A1D0038C9}"/>
              </a:ext>
            </a:extLst>
          </p:cNvPr>
          <p:cNvSpPr txBox="1"/>
          <p:nvPr/>
        </p:nvSpPr>
        <p:spPr>
          <a:xfrm>
            <a:off x="24045625" y="23206909"/>
            <a:ext cx="1890908" cy="523220"/>
          </a:xfrm>
          <a:prstGeom prst="rect">
            <a:avLst/>
          </a:prstGeom>
          <a:noFill/>
        </p:spPr>
        <p:txBody>
          <a:bodyPr wrap="square" rtlCol="0">
            <a:spAutoFit/>
          </a:bodyPr>
          <a:lstStyle/>
          <a:p>
            <a:r>
              <a:rPr lang="en-IN" sz="2800" dirty="0">
                <a:solidFill>
                  <a:schemeClr val="tx1">
                    <a:lumMod val="75000"/>
                    <a:lumOff val="25000"/>
                  </a:schemeClr>
                </a:solidFill>
                <a:latin typeface="+mj-lt"/>
              </a:rPr>
              <a:t>No Data</a:t>
            </a:r>
            <a:endParaRPr lang="en-US" sz="2800" dirty="0">
              <a:solidFill>
                <a:schemeClr val="tx1">
                  <a:lumMod val="75000"/>
                  <a:lumOff val="25000"/>
                </a:schemeClr>
              </a:solidFill>
              <a:latin typeface="+mj-lt"/>
            </a:endParaRPr>
          </a:p>
        </p:txBody>
      </p:sp>
      <p:sp>
        <p:nvSpPr>
          <p:cNvPr id="102" name="TextBox 101">
            <a:extLst>
              <a:ext uri="{FF2B5EF4-FFF2-40B4-BE49-F238E27FC236}">
                <a16:creationId xmlns:a16="http://schemas.microsoft.com/office/drawing/2014/main" id="{CF9EB869-813E-3AE9-2B3C-CD9847816044}"/>
              </a:ext>
            </a:extLst>
          </p:cNvPr>
          <p:cNvSpPr txBox="1"/>
          <p:nvPr/>
        </p:nvSpPr>
        <p:spPr>
          <a:xfrm>
            <a:off x="22223626" y="22670717"/>
            <a:ext cx="4012139" cy="523220"/>
          </a:xfrm>
          <a:prstGeom prst="rect">
            <a:avLst/>
          </a:prstGeom>
          <a:noFill/>
        </p:spPr>
        <p:txBody>
          <a:bodyPr wrap="square" rtlCol="0">
            <a:spAutoFit/>
          </a:bodyPr>
          <a:lstStyle/>
          <a:p>
            <a:r>
              <a:rPr lang="en-IN" sz="2800" b="1" dirty="0">
                <a:solidFill>
                  <a:schemeClr val="tx1">
                    <a:lumMod val="75000"/>
                    <a:lumOff val="25000"/>
                  </a:schemeClr>
                </a:solidFill>
                <a:latin typeface="+mj-lt"/>
              </a:rPr>
              <a:t>Levels of Vulnerability</a:t>
            </a:r>
            <a:endParaRPr lang="en-US" sz="2800" b="1" dirty="0">
              <a:solidFill>
                <a:schemeClr val="tx1">
                  <a:lumMod val="75000"/>
                  <a:lumOff val="25000"/>
                </a:schemeClr>
              </a:solidFill>
              <a:latin typeface="+mj-lt"/>
            </a:endParaRPr>
          </a:p>
        </p:txBody>
      </p:sp>
      <p:sp>
        <p:nvSpPr>
          <p:cNvPr id="110" name="TextBox 109">
            <a:extLst>
              <a:ext uri="{FF2B5EF4-FFF2-40B4-BE49-F238E27FC236}">
                <a16:creationId xmlns:a16="http://schemas.microsoft.com/office/drawing/2014/main" id="{641E85C8-3A72-24E6-648A-044CB5EE5766}"/>
              </a:ext>
            </a:extLst>
          </p:cNvPr>
          <p:cNvSpPr txBox="1"/>
          <p:nvPr/>
        </p:nvSpPr>
        <p:spPr>
          <a:xfrm>
            <a:off x="5409982" y="27007916"/>
            <a:ext cx="15879639" cy="1446550"/>
          </a:xfrm>
          <a:prstGeom prst="rect">
            <a:avLst/>
          </a:prstGeom>
          <a:noFill/>
        </p:spPr>
        <p:txBody>
          <a:bodyPr wrap="square" lIns="91440" tIns="45720" rIns="91440" bIns="45720" anchor="t">
            <a:spAutoFit/>
          </a:bodyPr>
          <a:lstStyle/>
          <a:p>
            <a:pPr algn="ctr"/>
            <a:r>
              <a:rPr lang="en-US" sz="4400" dirty="0">
                <a:solidFill>
                  <a:schemeClr val="tx1">
                    <a:lumMod val="75000"/>
                    <a:lumOff val="25000"/>
                  </a:schemeClr>
                </a:solidFill>
                <a:latin typeface="Century Gothic"/>
              </a:rPr>
              <a:t>The State of California may incorporate </a:t>
            </a:r>
            <a:r>
              <a:rPr lang="en-IN" sz="4400" b="1" dirty="0">
                <a:solidFill>
                  <a:srgbClr val="BA3A50"/>
                </a:solidFill>
                <a:latin typeface="+mj-lt"/>
              </a:rPr>
              <a:t>soil moisture and precipitation values </a:t>
            </a:r>
            <a:r>
              <a:rPr lang="en-IN" sz="4400" dirty="0">
                <a:solidFill>
                  <a:schemeClr val="tx1">
                    <a:lumMod val="75000"/>
                    <a:lumOff val="25000"/>
                  </a:schemeClr>
                </a:solidFill>
                <a:latin typeface="+mj-lt"/>
              </a:rPr>
              <a:t>in their flood assessment models.</a:t>
            </a:r>
            <a:endParaRPr lang="en-US" sz="4400" dirty="0">
              <a:solidFill>
                <a:schemeClr val="tx1">
                  <a:lumMod val="75000"/>
                  <a:lumOff val="25000"/>
                </a:schemeClr>
              </a:solidFill>
            </a:endParaRPr>
          </a:p>
        </p:txBody>
      </p:sp>
      <p:sp>
        <p:nvSpPr>
          <p:cNvPr id="8" name="TextBox 7">
            <a:extLst>
              <a:ext uri="{FF2B5EF4-FFF2-40B4-BE49-F238E27FC236}">
                <a16:creationId xmlns:a16="http://schemas.microsoft.com/office/drawing/2014/main" id="{894C03FB-36F7-B644-100D-C741D74B4797}"/>
              </a:ext>
            </a:extLst>
          </p:cNvPr>
          <p:cNvSpPr txBox="1"/>
          <p:nvPr/>
        </p:nvSpPr>
        <p:spPr>
          <a:xfrm>
            <a:off x="21767958" y="20519866"/>
            <a:ext cx="4260587" cy="415498"/>
          </a:xfrm>
          <a:prstGeom prst="rect">
            <a:avLst/>
          </a:prstGeom>
          <a:noFill/>
        </p:spPr>
        <p:txBody>
          <a:bodyPr wrap="square">
            <a:spAutoFit/>
          </a:bodyPr>
          <a:lstStyle/>
          <a:p>
            <a:r>
              <a:rPr lang="de-DE" sz="700" dirty="0">
                <a:latin typeface="+mj-lt"/>
              </a:rPr>
              <a:t>Basemap Credit: </a:t>
            </a:r>
            <a:r>
              <a:rPr lang="de-DE" sz="700" b="0" kern="1200" dirty="0">
                <a:solidFill>
                  <a:srgbClr val="000000"/>
                </a:solidFill>
                <a:effectLst/>
                <a:latin typeface="+mj-lt"/>
                <a:ea typeface="+mn-ea"/>
                <a:cs typeface="+mn-cs"/>
              </a:rPr>
              <a:t>Esri Community Maps Contributors, California State Parks, © OpenStreetMap, Microsoft, Esri, TomTom, Garmin, SafeGraph, GeoTechnologies, Inc, METI/NASA, USGS, Bureau of Land Management, EPA, NPS, US Census Bureau, USDA, USFWS</a:t>
            </a:r>
            <a:endParaRPr lang="en-US" sz="700" dirty="0"/>
          </a:p>
        </p:txBody>
      </p:sp>
    </p:spTree>
    <p:extLst>
      <p:ext uri="{BB962C8B-B14F-4D97-AF65-F5344CB8AC3E}">
        <p14:creationId xmlns:p14="http://schemas.microsoft.com/office/powerpoint/2010/main" val="2680647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ab83896-aab5-4bd0-8483-2509975cde97">
      <UserInfo>
        <DisplayName/>
        <AccountId xsi:nil="true"/>
        <AccountType/>
      </UserInfo>
    </SharedWithUsers>
    <lcf76f155ced4ddcb4097134ff3c332f xmlns="4eda033e-a47d-4c30-b1aa-2ec495e3f466">
      <Terms xmlns="http://schemas.microsoft.com/office/infopath/2007/PartnerControls"/>
    </lcf76f155ced4ddcb4097134ff3c332f>
    <TaxCatchAll xmlns="5ab83896-aab5-4bd0-8483-2509975cde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79F8CB76D0E34B89531DCE233395D6" ma:contentTypeVersion="14" ma:contentTypeDescription="Create a new document." ma:contentTypeScope="" ma:versionID="93ef6ba1eec22353d41df9ec55573abe">
  <xsd:schema xmlns:xsd="http://www.w3.org/2001/XMLSchema" xmlns:xs="http://www.w3.org/2001/XMLSchema" xmlns:p="http://schemas.microsoft.com/office/2006/metadata/properties" xmlns:ns2="4eda033e-a47d-4c30-b1aa-2ec495e3f466" xmlns:ns3="5ab83896-aab5-4bd0-8483-2509975cde97" targetNamespace="http://schemas.microsoft.com/office/2006/metadata/properties" ma:root="true" ma:fieldsID="e5d758b5938bc3b38c424dd150b05899" ns2:_="" ns3:_="">
    <xsd:import namespace="4eda033e-a47d-4c30-b1aa-2ec495e3f466"/>
    <xsd:import namespace="5ab83896-aab5-4bd0-8483-2509975cde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a033e-a47d-4c30-b1aa-2ec495e3f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b83896-aab5-4bd0-8483-2509975cde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ded2f76-3d7f-42dd-9c06-17f0be1886d6}" ma:internalName="TaxCatchAll" ma:showField="CatchAllData" ma:web="5ab83896-aab5-4bd0-8483-2509975cde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19850C-B132-4F9E-91AE-B86D28DA0AF3}">
  <ds:schemaRefs>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4eda033e-a47d-4c30-b1aa-2ec495e3f466"/>
    <ds:schemaRef ds:uri="http://www.w3.org/XML/1998/namespace"/>
    <ds:schemaRef ds:uri="http://schemas.openxmlformats.org/package/2006/metadata/core-properties"/>
    <ds:schemaRef ds:uri="5ab83896-aab5-4bd0-8483-2509975cde97"/>
    <ds:schemaRef ds:uri="http://purl.org/dc/dcmitype/"/>
  </ds:schemaRefs>
</ds:datastoreItem>
</file>

<file path=customXml/itemProps2.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3.xml><?xml version="1.0" encoding="utf-8"?>
<ds:datastoreItem xmlns:ds="http://schemas.openxmlformats.org/officeDocument/2006/customXml" ds:itemID="{C8CB3D38-A335-4170-B288-EA17A4317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da033e-a47d-4c30-b1aa-2ec495e3f466"/>
    <ds:schemaRef ds:uri="5ab83896-aab5-4bd0-8483-2509975cd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1344</TotalTime>
  <Words>296</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Marisa Smedsrud</cp:lastModifiedBy>
  <cp:revision>127</cp:revision>
  <dcterms:created xsi:type="dcterms:W3CDTF">2019-02-05T16:32:03Z</dcterms:created>
  <dcterms:modified xsi:type="dcterms:W3CDTF">2024-03-20T18:31:11Z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0x0101002079F8CB76D0E34B89531DCE233395D6</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