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 id="2" name="Zach Bengtsson" initials="ZB" lastIdx="4" clrIdx="1">
    <p:extLst>
      <p:ext uri="{19B8F6BF-5375-455C-9EA6-DF929625EA0E}">
        <p15:presenceInfo xmlns:p15="http://schemas.microsoft.com/office/powerpoint/2012/main" userId="Zach Bengtsson" providerId="None"/>
      </p:ext>
    </p:extLst>
  </p:cmAuthor>
  <p:cmAuthor id="3" name="Acdan, Juanito J. (ARC-SGE)[SSAI DEVELOP]" initials="AJJ(D" lastIdx="15" clrIdx="2">
    <p:extLst>
      <p:ext uri="{19B8F6BF-5375-455C-9EA6-DF929625EA0E}">
        <p15:presenceInfo xmlns:p15="http://schemas.microsoft.com/office/powerpoint/2012/main" userId="S-1-5-21-330711430-3775241029-4075259233-82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CC3"/>
    <a:srgbClr val="3F4268"/>
    <a:srgbClr val="75AADB"/>
    <a:srgbClr val="7DB761"/>
    <a:srgbClr val="9299A8"/>
    <a:srgbClr val="964135"/>
    <a:srgbClr val="E97844"/>
    <a:srgbClr val="7DB961"/>
    <a:srgbClr val="238754"/>
    <a:srgbClr val="255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2" autoAdjust="0"/>
    <p:restoredTop sz="96532" autoAdjust="0"/>
  </p:normalViewPr>
  <p:slideViewPr>
    <p:cSldViewPr snapToGrid="0">
      <p:cViewPr>
        <p:scale>
          <a:sx n="20" d="100"/>
          <a:sy n="20" d="100"/>
        </p:scale>
        <p:origin x="2856" y="2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1"/>
          <c:tx>
            <c:strRef>
              <c:f>Sheet1!$C$1</c:f>
              <c:strCache>
                <c:ptCount val="1"/>
                <c:pt idx="0">
                  <c:v>Average NDVI</c:v>
                </c:pt>
              </c:strCache>
            </c:strRef>
          </c:tx>
          <c:spPr>
            <a:ln w="41275" cap="rnd">
              <a:solidFill>
                <a:schemeClr val="accent6">
                  <a:lumMod val="75000"/>
                </a:schemeClr>
              </a:solidFill>
              <a:round/>
            </a:ln>
            <a:effectLst/>
          </c:spPr>
          <c:marker>
            <c:symbol val="none"/>
          </c:marker>
          <c:xVal>
            <c:numRef>
              <c:f>Sheet1!$A$2:$A$34</c:f>
              <c:numCache>
                <c:formatCode>General</c:formatCod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numCache>
            </c:numRef>
          </c:xVal>
          <c:yVal>
            <c:numRef>
              <c:f>Sheet1!$C$2:$C$34</c:f>
              <c:numCache>
                <c:formatCode>General</c:formatCode>
                <c:ptCount val="33"/>
                <c:pt idx="0">
                  <c:v>2.3486494241793281</c:v>
                </c:pt>
                <c:pt idx="1">
                  <c:v>1.9084444226023198</c:v>
                </c:pt>
                <c:pt idx="2">
                  <c:v>2.3312767670897285</c:v>
                </c:pt>
                <c:pt idx="3">
                  <c:v>2.1383574211255048</c:v>
                </c:pt>
                <c:pt idx="4">
                  <c:v>2.1016400457706119</c:v>
                </c:pt>
                <c:pt idx="5">
                  <c:v>1.6233090347098158</c:v>
                </c:pt>
                <c:pt idx="6">
                  <c:v>1.6612351333903801</c:v>
                </c:pt>
                <c:pt idx="7">
                  <c:v>1.982786354658715</c:v>
                </c:pt>
                <c:pt idx="8">
                  <c:v>2.1630867536038738</c:v>
                </c:pt>
                <c:pt idx="9">
                  <c:v>2.7012910758063375</c:v>
                </c:pt>
                <c:pt idx="10">
                  <c:v>2.3081503097917873</c:v>
                </c:pt>
                <c:pt idx="11">
                  <c:v>2.2302430825998418</c:v>
                </c:pt>
                <c:pt idx="12">
                  <c:v>2.1747262118095403</c:v>
                </c:pt>
                <c:pt idx="13">
                  <c:v>2.1125199980430529</c:v>
                </c:pt>
                <c:pt idx="14">
                  <c:v>1.9205005261227615</c:v>
                </c:pt>
                <c:pt idx="15">
                  <c:v>2.7171150614709196</c:v>
                </c:pt>
                <c:pt idx="17">
                  <c:v>1.8981514632999719</c:v>
                </c:pt>
                <c:pt idx="18">
                  <c:v>1.9124994858697224</c:v>
                </c:pt>
                <c:pt idx="19">
                  <c:v>1.8693341153414162</c:v>
                </c:pt>
                <c:pt idx="20">
                  <c:v>2.0544495844740207</c:v>
                </c:pt>
                <c:pt idx="21">
                  <c:v>1.6882903542995931</c:v>
                </c:pt>
                <c:pt idx="22">
                  <c:v>1.813428432481125</c:v>
                </c:pt>
                <c:pt idx="23">
                  <c:v>1.7579586395652556</c:v>
                </c:pt>
                <c:pt idx="24">
                  <c:v>1.8215681831407597</c:v>
                </c:pt>
                <c:pt idx="25">
                  <c:v>1.9051213911700793</c:v>
                </c:pt>
                <c:pt idx="27">
                  <c:v>2.0562357542220289</c:v>
                </c:pt>
                <c:pt idx="28">
                  <c:v>2.0576601190622368</c:v>
                </c:pt>
                <c:pt idx="29">
                  <c:v>2.1819231505051802</c:v>
                </c:pt>
                <c:pt idx="30">
                  <c:v>2.1048427204882905</c:v>
                </c:pt>
                <c:pt idx="31">
                  <c:v>2.177963667887834</c:v>
                </c:pt>
                <c:pt idx="32">
                  <c:v>2.1197351018824615</c:v>
                </c:pt>
              </c:numCache>
            </c:numRef>
          </c:yVal>
          <c:smooth val="1"/>
          <c:extLst xmlns:c16r2="http://schemas.microsoft.com/office/drawing/2015/06/chart">
            <c:ext xmlns:c16="http://schemas.microsoft.com/office/drawing/2014/chart" uri="{C3380CC4-5D6E-409C-BE32-E72D297353CC}">
              <c16:uniqueId val="{00000000-145E-470D-BA43-2BB3BEC75F12}"/>
            </c:ext>
          </c:extLst>
        </c:ser>
        <c:dLbls>
          <c:showLegendKey val="0"/>
          <c:showVal val="0"/>
          <c:showCatName val="0"/>
          <c:showSerName val="0"/>
          <c:showPercent val="0"/>
          <c:showBubbleSize val="0"/>
        </c:dLbls>
        <c:axId val="466369288"/>
        <c:axId val="466364192"/>
        <c:extLst xmlns:c16r2="http://schemas.microsoft.com/office/drawing/2015/06/chart">
          <c:ext xmlns:c15="http://schemas.microsoft.com/office/drawing/2012/chart" uri="{02D57815-91ED-43cb-92C2-25804820EDAC}">
            <c15:filteredScatterSeries>
              <c15:ser>
                <c:idx val="0"/>
                <c:order val="0"/>
                <c:tx>
                  <c:strRef>
                    <c:extLst xmlns:c16r2="http://schemas.microsoft.com/office/drawing/2015/06/chart">
                      <c:ext uri="{02D57815-91ED-43cb-92C2-25804820EDAC}">
                        <c15:formulaRef>
                          <c15:sqref>Sheet1!$B$1</c15:sqref>
                        </c15:formulaRef>
                      </c:ext>
                    </c:extLst>
                    <c:strCache>
                      <c:ptCount val="1"/>
                      <c:pt idx="0">
                        <c:v>Average NDWI </c:v>
                      </c:pt>
                    </c:strCache>
                  </c:strRef>
                </c:tx>
                <c:spPr>
                  <a:ln w="41275" cap="rnd">
                    <a:solidFill>
                      <a:schemeClr val="accent1"/>
                    </a:solidFill>
                    <a:round/>
                  </a:ln>
                  <a:effectLst/>
                </c:spPr>
                <c:marker>
                  <c:symbol val="none"/>
                </c:marker>
                <c:xVal>
                  <c:numRef>
                    <c:extLst xmlns:c16r2="http://schemas.microsoft.com/office/drawing/2015/06/chart">
                      <c:ext uri="{02D57815-91ED-43cb-92C2-25804820EDAC}">
                        <c15:formulaRef>
                          <c15:sqref>Sheet1!$A$2:$A$34</c15:sqref>
                        </c15:formulaRef>
                      </c:ext>
                    </c:extLst>
                    <c:numCache>
                      <c:formatCode>General</c:formatCod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numCache>
                  </c:numRef>
                </c:xVal>
                <c:yVal>
                  <c:numRef>
                    <c:extLst xmlns:c16r2="http://schemas.microsoft.com/office/drawing/2015/06/chart">
                      <c:ext uri="{02D57815-91ED-43cb-92C2-25804820EDAC}">
                        <c15:formulaRef>
                          <c15:sqref>Sheet1!$B$2:$B$34</c15:sqref>
                        </c15:formulaRef>
                      </c:ext>
                    </c:extLst>
                    <c:numCache>
                      <c:formatCode>General</c:formatCode>
                      <c:ptCount val="33"/>
                      <c:pt idx="0">
                        <c:v>-1.9520536778610826</c:v>
                      </c:pt>
                      <c:pt idx="1">
                        <c:v>-1.7938175807109684</c:v>
                      </c:pt>
                      <c:pt idx="2">
                        <c:v>-1.9790530254420413</c:v>
                      </c:pt>
                      <c:pt idx="3">
                        <c:v>-1.9357678482963578</c:v>
                      </c:pt>
                      <c:pt idx="4">
                        <c:v>-1.9170150980658907</c:v>
                      </c:pt>
                      <c:pt idx="5">
                        <c:v>-1.7197741535879534</c:v>
                      </c:pt>
                      <c:pt idx="6">
                        <c:v>-1.770668971697386</c:v>
                      </c:pt>
                      <c:pt idx="7">
                        <c:v>-1.8876367248988206</c:v>
                      </c:pt>
                      <c:pt idx="8">
                        <c:v>-1.9167575315441669</c:v>
                      </c:pt>
                      <c:pt idx="9">
                        <c:v>-2.2429676062976407</c:v>
                      </c:pt>
                      <c:pt idx="10">
                        <c:v>-1.9786481675021876</c:v>
                      </c:pt>
                      <c:pt idx="11">
                        <c:v>-2.0027111932074644</c:v>
                      </c:pt>
                      <c:pt idx="12">
                        <c:v>-1.9195907293187706</c:v>
                      </c:pt>
                      <c:pt idx="13">
                        <c:v>-1.8955074770667923</c:v>
                      </c:pt>
                      <c:pt idx="14">
                        <c:v>-1.8805629997228641</c:v>
                      </c:pt>
                      <c:pt idx="15">
                        <c:v>-1.9957963243341859</c:v>
                      </c:pt>
                      <c:pt idx="17">
                        <c:v>-1.8674543928367138</c:v>
                      </c:pt>
                      <c:pt idx="18">
                        <c:v>-1.8772387324043447</c:v>
                      </c:pt>
                      <c:pt idx="19">
                        <c:v>-1.8665169653189064</c:v>
                      </c:pt>
                      <c:pt idx="20">
                        <c:v>-1.9201866263652401</c:v>
                      </c:pt>
                      <c:pt idx="21">
                        <c:v>-1.7167090330550741</c:v>
                      </c:pt>
                      <c:pt idx="22">
                        <c:v>-1.7926143605949028</c:v>
                      </c:pt>
                      <c:pt idx="23">
                        <c:v>-1.7891153070899131</c:v>
                      </c:pt>
                      <c:pt idx="24">
                        <c:v>-1.8598930309444139</c:v>
                      </c:pt>
                      <c:pt idx="25">
                        <c:v>-1.9092076025904414</c:v>
                      </c:pt>
                      <c:pt idx="27">
                        <c:v>-1.981822314167377</c:v>
                      </c:pt>
                      <c:pt idx="28">
                        <c:v>-1.9819286345143303</c:v>
                      </c:pt>
                      <c:pt idx="29">
                        <c:v>-2.0014006610725694</c:v>
                      </c:pt>
                      <c:pt idx="30">
                        <c:v>-2.0011626425804265</c:v>
                      </c:pt>
                      <c:pt idx="31">
                        <c:v>-2.0023969372781281</c:v>
                      </c:pt>
                      <c:pt idx="32">
                        <c:v>-1.9956841803043295</c:v>
                      </c:pt>
                    </c:numCache>
                  </c:numRef>
                </c:yVal>
                <c:smooth val="1"/>
                <c:extLst xmlns:c16r2="http://schemas.microsoft.com/office/drawing/2015/06/chart">
                  <c:ext xmlns:c16="http://schemas.microsoft.com/office/drawing/2014/chart" uri="{C3380CC4-5D6E-409C-BE32-E72D297353CC}">
                    <c16:uniqueId val="{00000002-145E-470D-BA43-2BB3BEC75F12}"/>
                  </c:ext>
                </c:extLst>
              </c15:ser>
            </c15:filteredScatterSeries>
          </c:ext>
        </c:extLst>
      </c:scatterChart>
      <c:scatterChart>
        <c:scatterStyle val="smoothMarker"/>
        <c:varyColors val="0"/>
        <c:ser>
          <c:idx val="2"/>
          <c:order val="2"/>
          <c:tx>
            <c:strRef>
              <c:f>Sheet1!$D$1</c:f>
              <c:strCache>
                <c:ptCount val="1"/>
                <c:pt idx="0">
                  <c:v>Total Annual Precipitation</c:v>
                </c:pt>
              </c:strCache>
            </c:strRef>
          </c:tx>
          <c:spPr>
            <a:ln w="19050" cap="rnd">
              <a:solidFill>
                <a:schemeClr val="accent3"/>
              </a:solidFill>
              <a:round/>
            </a:ln>
            <a:effectLst/>
          </c:spPr>
          <c:marker>
            <c:symbol val="none"/>
          </c:marker>
          <c:xVal>
            <c:numRef>
              <c:f>Sheet1!$A$2:$A$34</c:f>
              <c:numCache>
                <c:formatCode>General</c:formatCod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numCache>
            </c:numRef>
          </c:xVal>
          <c:yVal>
            <c:numRef>
              <c:f>Sheet1!$D$2:$D$34</c:f>
              <c:numCache>
                <c:formatCode>General</c:formatCode>
                <c:ptCount val="33"/>
                <c:pt idx="0">
                  <c:v>0.35683659020400471</c:v>
                </c:pt>
                <c:pt idx="1">
                  <c:v>0.27702084418088696</c:v>
                </c:pt>
                <c:pt idx="2">
                  <c:v>0.28334506664920095</c:v>
                </c:pt>
                <c:pt idx="3">
                  <c:v>0.19149725110909918</c:v>
                </c:pt>
                <c:pt idx="4">
                  <c:v>0.40519686461862281</c:v>
                </c:pt>
                <c:pt idx="5">
                  <c:v>0.34473537234676677</c:v>
                </c:pt>
                <c:pt idx="6">
                  <c:v>0.24745695617929644</c:v>
                </c:pt>
                <c:pt idx="7">
                  <c:v>0.35230401721042354</c:v>
                </c:pt>
                <c:pt idx="8">
                  <c:v>0.3913428096975311</c:v>
                </c:pt>
                <c:pt idx="9">
                  <c:v>0.1097690322707725</c:v>
                </c:pt>
                <c:pt idx="10">
                  <c:v>9.5978398082670183E-2</c:v>
                </c:pt>
                <c:pt idx="11">
                  <c:v>0.40737767762089816</c:v>
                </c:pt>
                <c:pt idx="12">
                  <c:v>9.5519729069352161E-2</c:v>
                </c:pt>
                <c:pt idx="13">
                  <c:v>0.40401346176997577</c:v>
                </c:pt>
                <c:pt idx="14">
                  <c:v>0.17945565813777342</c:v>
                </c:pt>
                <c:pt idx="15">
                  <c:v>0.63754149506712332</c:v>
                </c:pt>
                <c:pt idx="17">
                  <c:v>1.3933025896719432E-15</c:v>
                </c:pt>
                <c:pt idx="18">
                  <c:v>0.10471947614277638</c:v>
                </c:pt>
                <c:pt idx="19">
                  <c:v>0.16550336324069168</c:v>
                </c:pt>
                <c:pt idx="20">
                  <c:v>0.23330476993299651</c:v>
                </c:pt>
                <c:pt idx="21">
                  <c:v>0.32066731680465455</c:v>
                </c:pt>
                <c:pt idx="22">
                  <c:v>0.34036674460170413</c:v>
                </c:pt>
                <c:pt idx="23">
                  <c:v>8.4948427084725317E-2</c:v>
                </c:pt>
                <c:pt idx="24">
                  <c:v>7.0412469990121407E-2</c:v>
                </c:pt>
                <c:pt idx="25">
                  <c:v>0.46483717235594396</c:v>
                </c:pt>
                <c:pt idx="27">
                  <c:v>0.7516562551657392</c:v>
                </c:pt>
                <c:pt idx="28">
                  <c:v>0.2807369798807533</c:v>
                </c:pt>
                <c:pt idx="29">
                  <c:v>1</c:v>
                </c:pt>
                <c:pt idx="30">
                  <c:v>0.60873794447562268</c:v>
                </c:pt>
                <c:pt idx="31">
                  <c:v>0.66306122836833814</c:v>
                </c:pt>
                <c:pt idx="32">
                  <c:v>0.7670370992138138</c:v>
                </c:pt>
              </c:numCache>
            </c:numRef>
          </c:yVal>
          <c:smooth val="1"/>
          <c:extLst xmlns:c16r2="http://schemas.microsoft.com/office/drawing/2015/06/chart">
            <c:ext xmlns:c16="http://schemas.microsoft.com/office/drawing/2014/chart" uri="{C3380CC4-5D6E-409C-BE32-E72D297353CC}">
              <c16:uniqueId val="{00000001-145E-470D-BA43-2BB3BEC75F12}"/>
            </c:ext>
          </c:extLst>
        </c:ser>
        <c:dLbls>
          <c:showLegendKey val="0"/>
          <c:showVal val="0"/>
          <c:showCatName val="0"/>
          <c:showSerName val="0"/>
          <c:showPercent val="0"/>
          <c:showBubbleSize val="0"/>
        </c:dLbls>
        <c:axId val="466370464"/>
        <c:axId val="466364584"/>
      </c:scatterChart>
      <c:valAx>
        <c:axId val="466369288"/>
        <c:scaling>
          <c:orientation val="minMax"/>
          <c:max val="2018"/>
          <c:min val="198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t"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66364192"/>
        <c:crosses val="autoZero"/>
        <c:crossBetween val="midCat"/>
      </c:valAx>
      <c:valAx>
        <c:axId val="466364192"/>
        <c:scaling>
          <c:orientation val="minMax"/>
          <c:max val="3"/>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66369288"/>
        <c:crosses val="autoZero"/>
        <c:crossBetween val="midCat"/>
      </c:valAx>
      <c:valAx>
        <c:axId val="466364584"/>
        <c:scaling>
          <c:orientation val="minMax"/>
          <c:max val="1.5"/>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66370464"/>
        <c:crosses val="max"/>
        <c:crossBetween val="midCat"/>
      </c:valAx>
      <c:valAx>
        <c:axId val="466370464"/>
        <c:scaling>
          <c:orientation val="minMax"/>
        </c:scaling>
        <c:delete val="1"/>
        <c:axPos val="b"/>
        <c:numFmt formatCode="General" sourceLinked="1"/>
        <c:majorTickMark val="out"/>
        <c:minorTickMark val="none"/>
        <c:tickLblPos val="nextTo"/>
        <c:crossAx val="46636458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25724156365505E-2"/>
          <c:y val="8.8466309616474864E-2"/>
          <c:w val="0.83469189231603536"/>
          <c:h val="0.80137548786023272"/>
        </c:manualLayout>
      </c:layout>
      <c:scatterChart>
        <c:scatterStyle val="smoothMarker"/>
        <c:varyColors val="0"/>
        <c:ser>
          <c:idx val="0"/>
          <c:order val="0"/>
          <c:tx>
            <c:strRef>
              <c:f>Sheet1!$B$1</c:f>
              <c:strCache>
                <c:ptCount val="1"/>
                <c:pt idx="0">
                  <c:v>Average NDWI </c:v>
                </c:pt>
              </c:strCache>
            </c:strRef>
          </c:tx>
          <c:spPr>
            <a:ln w="41275" cap="rnd">
              <a:solidFill>
                <a:schemeClr val="accent1"/>
              </a:solidFill>
              <a:round/>
            </a:ln>
            <a:effectLst/>
          </c:spPr>
          <c:marker>
            <c:symbol val="none"/>
          </c:marker>
          <c:xVal>
            <c:numRef>
              <c:f>Sheet1!$A$2:$A$34</c:f>
              <c:numCache>
                <c:formatCode>General</c:formatCod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numCache>
            </c:numRef>
          </c:xVal>
          <c:yVal>
            <c:numRef>
              <c:f>Sheet1!$B$2:$B$34</c:f>
              <c:numCache>
                <c:formatCode>General</c:formatCode>
                <c:ptCount val="33"/>
                <c:pt idx="0">
                  <c:v>-1.9520536778610826</c:v>
                </c:pt>
                <c:pt idx="1">
                  <c:v>-1.7938175807109684</c:v>
                </c:pt>
                <c:pt idx="2">
                  <c:v>-1.9790530254420413</c:v>
                </c:pt>
                <c:pt idx="3">
                  <c:v>-1.9357678482963578</c:v>
                </c:pt>
                <c:pt idx="4">
                  <c:v>-1.9170150980658907</c:v>
                </c:pt>
                <c:pt idx="5">
                  <c:v>-1.7197741535879534</c:v>
                </c:pt>
                <c:pt idx="6">
                  <c:v>-1.770668971697386</c:v>
                </c:pt>
                <c:pt idx="7">
                  <c:v>-1.8876367248988206</c:v>
                </c:pt>
                <c:pt idx="8">
                  <c:v>-1.9167575315441669</c:v>
                </c:pt>
                <c:pt idx="9">
                  <c:v>-2.2429676062976407</c:v>
                </c:pt>
                <c:pt idx="10">
                  <c:v>-1.9786481675021876</c:v>
                </c:pt>
                <c:pt idx="11">
                  <c:v>-2.0027111932074644</c:v>
                </c:pt>
                <c:pt idx="12">
                  <c:v>-1.9195907293187706</c:v>
                </c:pt>
                <c:pt idx="13">
                  <c:v>-1.8955074770667923</c:v>
                </c:pt>
                <c:pt idx="14">
                  <c:v>-1.8805629997228641</c:v>
                </c:pt>
                <c:pt idx="15">
                  <c:v>-1.9957963243341859</c:v>
                </c:pt>
                <c:pt idx="17">
                  <c:v>-1.8674543928367138</c:v>
                </c:pt>
                <c:pt idx="18">
                  <c:v>-1.8772387324043447</c:v>
                </c:pt>
                <c:pt idx="19">
                  <c:v>-1.8665169653189064</c:v>
                </c:pt>
                <c:pt idx="20">
                  <c:v>-1.9201866263652401</c:v>
                </c:pt>
                <c:pt idx="21">
                  <c:v>-1.7167090330550741</c:v>
                </c:pt>
                <c:pt idx="22">
                  <c:v>-1.7926143605949028</c:v>
                </c:pt>
                <c:pt idx="23">
                  <c:v>-1.7891153070899131</c:v>
                </c:pt>
                <c:pt idx="24">
                  <c:v>-1.8598930309444139</c:v>
                </c:pt>
                <c:pt idx="25">
                  <c:v>-1.9092076025904414</c:v>
                </c:pt>
                <c:pt idx="27">
                  <c:v>-1.981822314167377</c:v>
                </c:pt>
                <c:pt idx="28">
                  <c:v>-1.9819286345143303</c:v>
                </c:pt>
                <c:pt idx="29">
                  <c:v>-2.0014006610725694</c:v>
                </c:pt>
                <c:pt idx="30">
                  <c:v>-2.0011626425804265</c:v>
                </c:pt>
                <c:pt idx="31">
                  <c:v>-2.0023969372781281</c:v>
                </c:pt>
                <c:pt idx="32">
                  <c:v>-1.9956841803043295</c:v>
                </c:pt>
              </c:numCache>
            </c:numRef>
          </c:yVal>
          <c:smooth val="1"/>
          <c:extLst xmlns:c16r2="http://schemas.microsoft.com/office/drawing/2015/06/chart">
            <c:ext xmlns:c16="http://schemas.microsoft.com/office/drawing/2014/chart" uri="{C3380CC4-5D6E-409C-BE32-E72D297353CC}">
              <c16:uniqueId val="{00000000-202C-4CB6-AE53-CBE2DCB163B2}"/>
            </c:ext>
          </c:extLst>
        </c:ser>
        <c:dLbls>
          <c:showLegendKey val="0"/>
          <c:showVal val="0"/>
          <c:showCatName val="0"/>
          <c:showSerName val="0"/>
          <c:showPercent val="0"/>
          <c:showBubbleSize val="0"/>
        </c:dLbls>
        <c:axId val="466361448"/>
        <c:axId val="466359096"/>
        <c:extLst xmlns:c16r2="http://schemas.microsoft.com/office/drawing/2015/06/chart">
          <c:ext xmlns:c15="http://schemas.microsoft.com/office/drawing/2012/chart" uri="{02D57815-91ED-43cb-92C2-25804820EDAC}">
            <c15:filteredScatterSeries>
              <c15:ser>
                <c:idx val="1"/>
                <c:order val="1"/>
                <c:tx>
                  <c:strRef>
                    <c:extLst xmlns:c16r2="http://schemas.microsoft.com/office/drawing/2015/06/chart">
                      <c:ext uri="{02D57815-91ED-43cb-92C2-25804820EDAC}">
                        <c15:formulaRef>
                          <c15:sqref>Sheet1!$C$1</c15:sqref>
                        </c15:formulaRef>
                      </c:ext>
                    </c:extLst>
                    <c:strCache>
                      <c:ptCount val="1"/>
                      <c:pt idx="0">
                        <c:v>Average NDVI</c:v>
                      </c:pt>
                    </c:strCache>
                  </c:strRef>
                </c:tx>
                <c:spPr>
                  <a:ln w="19050" cap="rnd">
                    <a:solidFill>
                      <a:schemeClr val="accent2"/>
                    </a:solidFill>
                    <a:round/>
                  </a:ln>
                  <a:effectLst/>
                </c:spPr>
                <c:marker>
                  <c:symbol val="none"/>
                </c:marker>
                <c:xVal>
                  <c:numRef>
                    <c:extLst xmlns:c16r2="http://schemas.microsoft.com/office/drawing/2015/06/chart">
                      <c:ext uri="{02D57815-91ED-43cb-92C2-25804820EDAC}">
                        <c15:formulaRef>
                          <c15:sqref>Sheet1!$A$2:$A$34</c15:sqref>
                        </c15:formulaRef>
                      </c:ext>
                    </c:extLst>
                    <c:numCache>
                      <c:formatCode>General</c:formatCod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numCache>
                  </c:numRef>
                </c:xVal>
                <c:yVal>
                  <c:numRef>
                    <c:extLst xmlns:c16r2="http://schemas.microsoft.com/office/drawing/2015/06/chart">
                      <c:ext uri="{02D57815-91ED-43cb-92C2-25804820EDAC}">
                        <c15:formulaRef>
                          <c15:sqref>Sheet1!$C$2:$C$34</c15:sqref>
                        </c15:formulaRef>
                      </c:ext>
                    </c:extLst>
                    <c:numCache>
                      <c:formatCode>General</c:formatCode>
                      <c:ptCount val="33"/>
                      <c:pt idx="0">
                        <c:v>2.3486494241793281</c:v>
                      </c:pt>
                      <c:pt idx="1">
                        <c:v>1.9084444226023198</c:v>
                      </c:pt>
                      <c:pt idx="2">
                        <c:v>2.3312767670897285</c:v>
                      </c:pt>
                      <c:pt idx="3">
                        <c:v>2.1383574211255048</c:v>
                      </c:pt>
                      <c:pt idx="4">
                        <c:v>2.1016400457706119</c:v>
                      </c:pt>
                      <c:pt idx="5">
                        <c:v>1.6233090347098158</c:v>
                      </c:pt>
                      <c:pt idx="6">
                        <c:v>1.6612351333903801</c:v>
                      </c:pt>
                      <c:pt idx="7">
                        <c:v>1.982786354658715</c:v>
                      </c:pt>
                      <c:pt idx="8">
                        <c:v>2.1630867536038738</c:v>
                      </c:pt>
                      <c:pt idx="9">
                        <c:v>2.7012910758063375</c:v>
                      </c:pt>
                      <c:pt idx="10">
                        <c:v>2.3081503097917873</c:v>
                      </c:pt>
                      <c:pt idx="11">
                        <c:v>2.2302430825998418</c:v>
                      </c:pt>
                      <c:pt idx="12">
                        <c:v>2.1747262118095403</c:v>
                      </c:pt>
                      <c:pt idx="13">
                        <c:v>2.1125199980430529</c:v>
                      </c:pt>
                      <c:pt idx="14">
                        <c:v>1.9205005261227615</c:v>
                      </c:pt>
                      <c:pt idx="15">
                        <c:v>2.7171150614709196</c:v>
                      </c:pt>
                      <c:pt idx="17">
                        <c:v>1.8981514632999719</c:v>
                      </c:pt>
                      <c:pt idx="18">
                        <c:v>1.9124994858697224</c:v>
                      </c:pt>
                      <c:pt idx="19">
                        <c:v>1.8693341153414162</c:v>
                      </c:pt>
                      <c:pt idx="20">
                        <c:v>2.0544495844740207</c:v>
                      </c:pt>
                      <c:pt idx="21">
                        <c:v>1.6882903542995931</c:v>
                      </c:pt>
                      <c:pt idx="22">
                        <c:v>1.813428432481125</c:v>
                      </c:pt>
                      <c:pt idx="23">
                        <c:v>1.7579586395652556</c:v>
                      </c:pt>
                      <c:pt idx="24">
                        <c:v>1.8215681831407597</c:v>
                      </c:pt>
                      <c:pt idx="25">
                        <c:v>1.9051213911700793</c:v>
                      </c:pt>
                      <c:pt idx="27">
                        <c:v>2.0562357542220289</c:v>
                      </c:pt>
                      <c:pt idx="28">
                        <c:v>2.0576601190622368</c:v>
                      </c:pt>
                      <c:pt idx="29">
                        <c:v>2.1819231505051802</c:v>
                      </c:pt>
                      <c:pt idx="30">
                        <c:v>2.1048427204882905</c:v>
                      </c:pt>
                      <c:pt idx="31">
                        <c:v>2.177963667887834</c:v>
                      </c:pt>
                      <c:pt idx="32">
                        <c:v>2.1197351018824615</c:v>
                      </c:pt>
                    </c:numCache>
                  </c:numRef>
                </c:yVal>
                <c:smooth val="1"/>
                <c:extLst xmlns:c16r2="http://schemas.microsoft.com/office/drawing/2015/06/chart">
                  <c:ext xmlns:c16="http://schemas.microsoft.com/office/drawing/2014/chart" uri="{C3380CC4-5D6E-409C-BE32-E72D297353CC}">
                    <c16:uniqueId val="{00000002-202C-4CB6-AE53-CBE2DCB163B2}"/>
                  </c:ext>
                </c:extLst>
              </c15:ser>
            </c15:filteredScatterSeries>
          </c:ext>
        </c:extLst>
      </c:scatterChart>
      <c:scatterChart>
        <c:scatterStyle val="smoothMarker"/>
        <c:varyColors val="0"/>
        <c:ser>
          <c:idx val="2"/>
          <c:order val="2"/>
          <c:tx>
            <c:strRef>
              <c:f>Sheet1!$D$1</c:f>
              <c:strCache>
                <c:ptCount val="1"/>
                <c:pt idx="0">
                  <c:v>Total Annual Precipitation</c:v>
                </c:pt>
              </c:strCache>
            </c:strRef>
          </c:tx>
          <c:spPr>
            <a:ln w="19050" cap="rnd">
              <a:solidFill>
                <a:schemeClr val="accent3"/>
              </a:solidFill>
              <a:round/>
            </a:ln>
            <a:effectLst/>
          </c:spPr>
          <c:marker>
            <c:symbol val="none"/>
          </c:marker>
          <c:xVal>
            <c:numRef>
              <c:f>Sheet1!$A$2:$A$34</c:f>
              <c:numCache>
                <c:formatCode>General</c:formatCod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numCache>
            </c:numRef>
          </c:xVal>
          <c:yVal>
            <c:numRef>
              <c:f>Sheet1!$D$2:$D$34</c:f>
              <c:numCache>
                <c:formatCode>General</c:formatCode>
                <c:ptCount val="33"/>
                <c:pt idx="0">
                  <c:v>0.35683659020400471</c:v>
                </c:pt>
                <c:pt idx="1">
                  <c:v>0.27702084418088696</c:v>
                </c:pt>
                <c:pt idx="2">
                  <c:v>0.28334506664920095</c:v>
                </c:pt>
                <c:pt idx="3">
                  <c:v>0.19149725110909918</c:v>
                </c:pt>
                <c:pt idx="4">
                  <c:v>0.40519686461862281</c:v>
                </c:pt>
                <c:pt idx="5">
                  <c:v>0.34473537234676677</c:v>
                </c:pt>
                <c:pt idx="6">
                  <c:v>0.24745695617929644</c:v>
                </c:pt>
                <c:pt idx="7">
                  <c:v>0.35230401721042354</c:v>
                </c:pt>
                <c:pt idx="8">
                  <c:v>0.3913428096975311</c:v>
                </c:pt>
                <c:pt idx="9">
                  <c:v>0.1097690322707725</c:v>
                </c:pt>
                <c:pt idx="10">
                  <c:v>9.5978398082670183E-2</c:v>
                </c:pt>
                <c:pt idx="11">
                  <c:v>0.40737767762089816</c:v>
                </c:pt>
                <c:pt idx="12">
                  <c:v>9.5519729069352161E-2</c:v>
                </c:pt>
                <c:pt idx="13">
                  <c:v>0.40401346176997577</c:v>
                </c:pt>
                <c:pt idx="14">
                  <c:v>0.17945565813777342</c:v>
                </c:pt>
                <c:pt idx="15">
                  <c:v>0.63754149506712332</c:v>
                </c:pt>
                <c:pt idx="17">
                  <c:v>1.3933025896719432E-15</c:v>
                </c:pt>
                <c:pt idx="18">
                  <c:v>0.10471947614277638</c:v>
                </c:pt>
                <c:pt idx="19">
                  <c:v>0.16550336324069168</c:v>
                </c:pt>
                <c:pt idx="20">
                  <c:v>0.23330476993299651</c:v>
                </c:pt>
                <c:pt idx="21">
                  <c:v>0.32066731680465455</c:v>
                </c:pt>
                <c:pt idx="22">
                  <c:v>0.34036674460170413</c:v>
                </c:pt>
                <c:pt idx="23">
                  <c:v>8.4948427084725317E-2</c:v>
                </c:pt>
                <c:pt idx="24">
                  <c:v>7.0412469990121407E-2</c:v>
                </c:pt>
                <c:pt idx="25">
                  <c:v>0.46483717235594396</c:v>
                </c:pt>
                <c:pt idx="27">
                  <c:v>0.7516562551657392</c:v>
                </c:pt>
                <c:pt idx="28">
                  <c:v>0.2807369798807533</c:v>
                </c:pt>
                <c:pt idx="29">
                  <c:v>1</c:v>
                </c:pt>
                <c:pt idx="30">
                  <c:v>0.60873794447562268</c:v>
                </c:pt>
                <c:pt idx="31">
                  <c:v>0.66306122836833814</c:v>
                </c:pt>
                <c:pt idx="32">
                  <c:v>0.7670370992138138</c:v>
                </c:pt>
              </c:numCache>
            </c:numRef>
          </c:yVal>
          <c:smooth val="1"/>
          <c:extLst xmlns:c16r2="http://schemas.microsoft.com/office/drawing/2015/06/chart">
            <c:ext xmlns:c16="http://schemas.microsoft.com/office/drawing/2014/chart" uri="{C3380CC4-5D6E-409C-BE32-E72D297353CC}">
              <c16:uniqueId val="{00000001-202C-4CB6-AE53-CBE2DCB163B2}"/>
            </c:ext>
          </c:extLst>
        </c:ser>
        <c:dLbls>
          <c:showLegendKey val="0"/>
          <c:showVal val="0"/>
          <c:showCatName val="0"/>
          <c:showSerName val="0"/>
          <c:showPercent val="0"/>
          <c:showBubbleSize val="0"/>
        </c:dLbls>
        <c:axId val="466361840"/>
        <c:axId val="466359488"/>
      </c:scatterChart>
      <c:valAx>
        <c:axId val="466361448"/>
        <c:scaling>
          <c:orientation val="minMax"/>
          <c:max val="2018"/>
          <c:min val="198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t"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66359096"/>
        <c:crosses val="autoZero"/>
        <c:crossBetween val="midCat"/>
      </c:valAx>
      <c:valAx>
        <c:axId val="466359096"/>
        <c:scaling>
          <c:orientation val="minMax"/>
          <c:max val="-1.6"/>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66361448"/>
        <c:crosses val="autoZero"/>
        <c:crossBetween val="midCat"/>
      </c:valAx>
      <c:valAx>
        <c:axId val="466359488"/>
        <c:scaling>
          <c:orientation val="minMax"/>
          <c:max val="1.5"/>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466361840"/>
        <c:crosses val="max"/>
        <c:crossBetween val="midCat"/>
      </c:valAx>
      <c:valAx>
        <c:axId val="466361840"/>
        <c:scaling>
          <c:orientation val="minMax"/>
        </c:scaling>
        <c:delete val="1"/>
        <c:axPos val="b"/>
        <c:numFmt formatCode="General" sourceLinked="1"/>
        <c:majorTickMark val="out"/>
        <c:minorTickMark val="none"/>
        <c:tickLblPos val="nextTo"/>
        <c:crossAx val="46635948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BDB53-7252-48F3-9A06-F692607F2BD9}" type="datetimeFigureOut">
              <a:rPr lang="en-US" smtClean="0"/>
              <a:t>4/18/2019</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ECB36-7599-4666-BB62-D32AD2A526A8}" type="slidenum">
              <a:rPr lang="en-US" smtClean="0"/>
              <a:t>‹#›</a:t>
            </a:fld>
            <a:endParaRPr lang="en-US"/>
          </a:p>
        </p:txBody>
      </p:sp>
    </p:spTree>
    <p:extLst>
      <p:ext uri="{BB962C8B-B14F-4D97-AF65-F5344CB8AC3E}">
        <p14:creationId xmlns:p14="http://schemas.microsoft.com/office/powerpoint/2010/main" val="115672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ECB36-7599-4666-BB62-D32AD2A526A8}" type="slidenum">
              <a:rPr lang="en-US" smtClean="0"/>
              <a:t>1</a:t>
            </a:fld>
            <a:endParaRPr lang="en-US"/>
          </a:p>
        </p:txBody>
      </p:sp>
    </p:spTree>
    <p:extLst>
      <p:ext uri="{BB962C8B-B14F-4D97-AF65-F5344CB8AC3E}">
        <p14:creationId xmlns:p14="http://schemas.microsoft.com/office/powerpoint/2010/main" val="2201349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37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379CC3"/>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533" y="8917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34529480"/>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mod="1">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4/18/2019</a:t>
            </a:fld>
            <a:endParaRPr lang="en-US" dirty="0"/>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dirty="0"/>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g"/><Relationship Id="rId26" Type="http://schemas.openxmlformats.org/officeDocument/2006/relationships/image" Target="../media/image25.png"/><Relationship Id="rId3" Type="http://schemas.openxmlformats.org/officeDocument/2006/relationships/image" Target="../media/image4.png"/><Relationship Id="rId21" Type="http://schemas.openxmlformats.org/officeDocument/2006/relationships/chart" Target="../charts/chart2.xml"/><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3.pn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2521" y="30924609"/>
            <a:ext cx="2104579" cy="2103120"/>
          </a:xfrm>
          <a:prstGeom prst="rect">
            <a:avLst/>
          </a:prstGeom>
        </p:spPr>
      </p:pic>
      <p:pic>
        <p:nvPicPr>
          <p:cNvPr id="1026" name="Picture 2" descr="https://lh6.googleusercontent.com/rnn9qCqyLuxe60TxLLSOnPQh9jqn9n8ZRODAJZqv5lS2wiBr6Yha4Fub964dmT6As2lKUspK1yepEVqT2RCOAJ7ofOJKKBDZnkKTRNSZM7UVPlXeeA_l9WOeWndI7enK_HdTq7hC2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3497" y="24572297"/>
            <a:ext cx="2055264" cy="16815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3765" y="21638187"/>
            <a:ext cx="2168864" cy="2095380"/>
          </a:xfrm>
          <a:prstGeom prst="rect">
            <a:avLst/>
          </a:prstGeom>
        </p:spPr>
      </p:pic>
      <p:pic>
        <p:nvPicPr>
          <p:cNvPr id="4" name="Picture 2" descr="12 SRT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11490">
            <a:off x="9811113" y="26104644"/>
            <a:ext cx="1834169" cy="2017588"/>
          </a:xfrm>
          <a:prstGeom prst="rect">
            <a:avLst/>
          </a:prstGeom>
          <a:noFill/>
          <a:extLst>
            <a:ext uri="{909E8E84-426E-40DD-AFC4-6F175D3DCCD1}">
              <a14:hiddenFill xmlns:a14="http://schemas.microsoft.com/office/drawing/2010/main">
                <a:solidFill>
                  <a:srgbClr val="FFFFFF"/>
                </a:solidFill>
              </a14:hiddenFill>
            </a:ext>
          </a:extLst>
        </p:spPr>
      </p:pic>
      <p:pic>
        <p:nvPicPr>
          <p:cNvPr id="168" name="Google Shape;368;p29">
            <a:extLst>
              <a:ext uri="{FF2B5EF4-FFF2-40B4-BE49-F238E27FC236}">
                <a16:creationId xmlns:a16="http://schemas.microsoft.com/office/drawing/2014/main" xmlns="" id="{6A483BB6-E475-49F1-9298-67387A433B7D}"/>
              </a:ext>
            </a:extLst>
          </p:cNvPr>
          <p:cNvPicPr preferRelativeResize="0"/>
          <p:nvPr/>
        </p:nvPicPr>
        <p:blipFill rotWithShape="1">
          <a:blip r:embed="rId7">
            <a:alphaModFix/>
          </a:blip>
          <a:srcRect t="21529" r="4698" b="14418"/>
          <a:stretch/>
        </p:blipFill>
        <p:spPr>
          <a:xfrm>
            <a:off x="16805785" y="8562407"/>
            <a:ext cx="3556071" cy="3010338"/>
          </a:xfrm>
          <a:prstGeom prst="rect">
            <a:avLst/>
          </a:prstGeom>
          <a:noFill/>
          <a:ln w="19050" cap="flat" cmpd="sng">
            <a:solidFill>
              <a:schemeClr val="tx1">
                <a:lumMod val="75000"/>
                <a:lumOff val="25000"/>
              </a:schemeClr>
            </a:solidFill>
            <a:prstDash val="solid"/>
            <a:round/>
            <a:headEnd type="none" w="sm" len="sm"/>
            <a:tailEnd type="none" w="sm" len="sm"/>
          </a:ln>
        </p:spPr>
      </p:pic>
      <p:pic>
        <p:nvPicPr>
          <p:cNvPr id="167" name="Google Shape;438;p31">
            <a:extLst>
              <a:ext uri="{FF2B5EF4-FFF2-40B4-BE49-F238E27FC236}">
                <a16:creationId xmlns:a16="http://schemas.microsoft.com/office/drawing/2014/main" xmlns="" id="{B70E4328-643F-4956-BC58-894E86546DAD}"/>
              </a:ext>
            </a:extLst>
          </p:cNvPr>
          <p:cNvPicPr preferRelativeResize="0">
            <a:picLocks noChangeAspect="1"/>
          </p:cNvPicPr>
          <p:nvPr/>
        </p:nvPicPr>
        <p:blipFill rotWithShape="1">
          <a:blip r:embed="rId8">
            <a:alphaModFix/>
          </a:blip>
          <a:srcRect l="16513" t="5195" b="13245"/>
          <a:stretch/>
        </p:blipFill>
        <p:spPr>
          <a:xfrm>
            <a:off x="14938044" y="11844781"/>
            <a:ext cx="2428104" cy="2931430"/>
          </a:xfrm>
          <a:prstGeom prst="rect">
            <a:avLst/>
          </a:prstGeom>
          <a:noFill/>
          <a:ln w="19050" cap="flat" cmpd="sng">
            <a:solidFill>
              <a:srgbClr val="666666"/>
            </a:solidFill>
            <a:prstDash val="solid"/>
            <a:round/>
            <a:headEnd type="none" w="sm" len="sm"/>
            <a:tailEnd type="none" w="sm" len="sm"/>
          </a:ln>
        </p:spPr>
      </p:pic>
      <p:grpSp>
        <p:nvGrpSpPr>
          <p:cNvPr id="246" name="Group 245">
            <a:extLst>
              <a:ext uri="{FF2B5EF4-FFF2-40B4-BE49-F238E27FC236}">
                <a16:creationId xmlns:a16="http://schemas.microsoft.com/office/drawing/2014/main" xmlns="" id="{6FF40D63-7AB5-40B5-AB1F-B47B79E19C3F}"/>
              </a:ext>
            </a:extLst>
          </p:cNvPr>
          <p:cNvGrpSpPr/>
          <p:nvPr/>
        </p:nvGrpSpPr>
        <p:grpSpPr>
          <a:xfrm>
            <a:off x="12902606" y="11844783"/>
            <a:ext cx="6670857" cy="2988880"/>
            <a:chOff x="12904221" y="11844785"/>
            <a:chExt cx="6003332" cy="2557844"/>
          </a:xfrm>
        </p:grpSpPr>
        <p:pic>
          <p:nvPicPr>
            <p:cNvPr id="259" name="Google Shape;411;p34">
              <a:extLst>
                <a:ext uri="{FF2B5EF4-FFF2-40B4-BE49-F238E27FC236}">
                  <a16:creationId xmlns:a16="http://schemas.microsoft.com/office/drawing/2014/main" xmlns="" id="{7A59E129-526F-4227-8C5B-9DE43E951084}"/>
                </a:ext>
              </a:extLst>
            </p:cNvPr>
            <p:cNvPicPr preferRelativeResize="0"/>
            <p:nvPr/>
          </p:nvPicPr>
          <p:blipFill rotWithShape="1">
            <a:blip r:embed="rId9">
              <a:alphaModFix/>
            </a:blip>
            <a:srcRect b="2419"/>
            <a:stretch/>
          </p:blipFill>
          <p:spPr>
            <a:xfrm>
              <a:off x="16854772" y="11844785"/>
              <a:ext cx="1959864" cy="2508677"/>
            </a:xfrm>
            <a:prstGeom prst="rect">
              <a:avLst/>
            </a:prstGeom>
            <a:noFill/>
            <a:ln w="19050" cap="flat" cmpd="sng">
              <a:solidFill>
                <a:schemeClr val="dk2"/>
              </a:solidFill>
              <a:prstDash val="solid"/>
              <a:round/>
              <a:headEnd type="none" w="sm" len="sm"/>
              <a:tailEnd type="none" w="sm" len="sm"/>
            </a:ln>
          </p:spPr>
        </p:pic>
        <p:pic>
          <p:nvPicPr>
            <p:cNvPr id="261" name="Google Shape;413;p34">
              <a:extLst>
                <a:ext uri="{FF2B5EF4-FFF2-40B4-BE49-F238E27FC236}">
                  <a16:creationId xmlns:a16="http://schemas.microsoft.com/office/drawing/2014/main" xmlns="" id="{99699DDA-3F35-445D-AB67-A516315E0E33}"/>
                </a:ext>
              </a:extLst>
            </p:cNvPr>
            <p:cNvPicPr preferRelativeResize="0"/>
            <p:nvPr/>
          </p:nvPicPr>
          <p:blipFill rotWithShape="1">
            <a:blip r:embed="rId10">
              <a:alphaModFix/>
            </a:blip>
            <a:srcRect b="2419"/>
            <a:stretch/>
          </p:blipFill>
          <p:spPr>
            <a:xfrm>
              <a:off x="12918763" y="11846310"/>
              <a:ext cx="1959864" cy="2508679"/>
            </a:xfrm>
            <a:prstGeom prst="rect">
              <a:avLst/>
            </a:prstGeom>
            <a:noFill/>
            <a:ln w="19050" cap="flat" cmpd="sng">
              <a:solidFill>
                <a:schemeClr val="dk2"/>
              </a:solidFill>
              <a:prstDash val="solid"/>
              <a:round/>
              <a:headEnd type="none" w="sm" len="sm"/>
              <a:tailEnd type="none" w="sm" len="sm"/>
            </a:ln>
          </p:spPr>
        </p:pic>
        <p:sp>
          <p:nvSpPr>
            <p:cNvPr id="262" name="Google Shape;415;p34">
              <a:extLst>
                <a:ext uri="{FF2B5EF4-FFF2-40B4-BE49-F238E27FC236}">
                  <a16:creationId xmlns:a16="http://schemas.microsoft.com/office/drawing/2014/main" xmlns="" id="{3540FD84-7947-4D4C-9525-B112453B47F2}"/>
                </a:ext>
              </a:extLst>
            </p:cNvPr>
            <p:cNvSpPr txBox="1">
              <a:spLocks/>
            </p:cNvSpPr>
            <p:nvPr/>
          </p:nvSpPr>
          <p:spPr>
            <a:xfrm>
              <a:off x="12904221" y="13847776"/>
              <a:ext cx="1147200" cy="554853"/>
            </a:xfrm>
            <a:prstGeom prst="rect">
              <a:avLst/>
            </a:prstGeom>
            <a:noFill/>
            <a:ln>
              <a:noFill/>
            </a:ln>
          </p:spPr>
          <p:txBody>
            <a:bodyPr spcFirstLastPara="1" wrap="square" lIns="91425" tIns="45700" rIns="91425" bIns="45700" anchor="t" anchorCtr="0">
              <a:noAutofit/>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spcBef>
                  <a:spcPts val="1000"/>
                </a:spcBef>
                <a:buSzPts val="1800"/>
                <a:buFont typeface="Arial" panose="020B0604020202020204" pitchFamily="34" charset="0"/>
                <a:buNone/>
              </a:pPr>
              <a:r>
                <a:rPr lang="en-US" sz="2800" b="1" dirty="0"/>
                <a:t>1986</a:t>
              </a:r>
            </a:p>
          </p:txBody>
        </p:sp>
        <p:sp>
          <p:nvSpPr>
            <p:cNvPr id="263" name="Google Shape;416;p34">
              <a:extLst>
                <a:ext uri="{FF2B5EF4-FFF2-40B4-BE49-F238E27FC236}">
                  <a16:creationId xmlns:a16="http://schemas.microsoft.com/office/drawing/2014/main" xmlns="" id="{2400CBB0-3C89-4978-AF70-6A815CDBD681}"/>
                </a:ext>
              </a:extLst>
            </p:cNvPr>
            <p:cNvSpPr txBox="1">
              <a:spLocks/>
            </p:cNvSpPr>
            <p:nvPr/>
          </p:nvSpPr>
          <p:spPr>
            <a:xfrm>
              <a:off x="14865740" y="13862767"/>
              <a:ext cx="1147200" cy="450869"/>
            </a:xfrm>
            <a:prstGeom prst="rect">
              <a:avLst/>
            </a:prstGeom>
            <a:noFill/>
            <a:ln>
              <a:noFill/>
            </a:ln>
          </p:spPr>
          <p:txBody>
            <a:bodyPr spcFirstLastPara="1" wrap="square" lIns="91425" tIns="45700" rIns="91425" bIns="45700" anchor="t" anchorCtr="0">
              <a:noAutofit/>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spcBef>
                  <a:spcPts val="1000"/>
                </a:spcBef>
                <a:buSzPts val="1800"/>
                <a:buFont typeface="Arial" panose="020B0604020202020204" pitchFamily="34" charset="0"/>
                <a:buNone/>
              </a:pPr>
              <a:r>
                <a:rPr lang="en-US" sz="2800" b="1" dirty="0"/>
                <a:t>2000</a:t>
              </a:r>
            </a:p>
          </p:txBody>
        </p:sp>
        <p:sp>
          <p:nvSpPr>
            <p:cNvPr id="264" name="Google Shape;417;p34">
              <a:extLst>
                <a:ext uri="{FF2B5EF4-FFF2-40B4-BE49-F238E27FC236}">
                  <a16:creationId xmlns:a16="http://schemas.microsoft.com/office/drawing/2014/main" xmlns="" id="{2590E910-10E6-41B4-8596-A23B7CE3A939}"/>
                </a:ext>
              </a:extLst>
            </p:cNvPr>
            <p:cNvSpPr txBox="1">
              <a:spLocks/>
            </p:cNvSpPr>
            <p:nvPr/>
          </p:nvSpPr>
          <p:spPr>
            <a:xfrm>
              <a:off x="16869223" y="13849833"/>
              <a:ext cx="1310752" cy="508326"/>
            </a:xfrm>
            <a:prstGeom prst="rect">
              <a:avLst/>
            </a:prstGeom>
            <a:noFill/>
            <a:ln>
              <a:noFill/>
            </a:ln>
          </p:spPr>
          <p:txBody>
            <a:bodyPr spcFirstLastPara="1" wrap="square" lIns="91425" tIns="45700" rIns="91425" bIns="45700" anchor="t" anchorCtr="0">
              <a:noAutofit/>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spcBef>
                  <a:spcPts val="1000"/>
                </a:spcBef>
                <a:buSzPts val="1800"/>
                <a:buFont typeface="Arial" panose="020B0604020202020204" pitchFamily="34" charset="0"/>
                <a:buNone/>
              </a:pPr>
              <a:r>
                <a:rPr lang="en-US" sz="2800" b="1" dirty="0"/>
                <a:t>2018</a:t>
              </a:r>
            </a:p>
          </p:txBody>
        </p:sp>
        <p:cxnSp>
          <p:nvCxnSpPr>
            <p:cNvPr id="265" name="Google Shape;421;p34">
              <a:extLst>
                <a:ext uri="{FF2B5EF4-FFF2-40B4-BE49-F238E27FC236}">
                  <a16:creationId xmlns:a16="http://schemas.microsoft.com/office/drawing/2014/main" xmlns="" id="{8978BAD3-BC5C-4435-8197-E82B916CB60A}"/>
                </a:ext>
              </a:extLst>
            </p:cNvPr>
            <p:cNvCxnSpPr/>
            <p:nvPr/>
          </p:nvCxnSpPr>
          <p:spPr>
            <a:xfrm>
              <a:off x="18278809" y="14313636"/>
              <a:ext cx="173406" cy="0"/>
            </a:xfrm>
            <a:prstGeom prst="straightConnector1">
              <a:avLst/>
            </a:prstGeom>
            <a:noFill/>
            <a:ln w="38100" cap="flat" cmpd="sng">
              <a:solidFill>
                <a:schemeClr val="tx1">
                  <a:lumMod val="75000"/>
                  <a:lumOff val="25000"/>
                </a:schemeClr>
              </a:solidFill>
              <a:prstDash val="solid"/>
              <a:round/>
              <a:headEnd type="none" w="med" len="med"/>
              <a:tailEnd type="none" w="med" len="med"/>
            </a:ln>
          </p:spPr>
        </p:cxnSp>
        <p:sp>
          <p:nvSpPr>
            <p:cNvPr id="266" name="Google Shape;425;p34">
              <a:extLst>
                <a:ext uri="{FF2B5EF4-FFF2-40B4-BE49-F238E27FC236}">
                  <a16:creationId xmlns:a16="http://schemas.microsoft.com/office/drawing/2014/main" xmlns="" id="{7144DD3A-E536-4557-AAD8-20053300F475}"/>
                </a:ext>
              </a:extLst>
            </p:cNvPr>
            <p:cNvSpPr txBox="1"/>
            <p:nvPr/>
          </p:nvSpPr>
          <p:spPr>
            <a:xfrm>
              <a:off x="18382072" y="14137244"/>
              <a:ext cx="525481" cy="21460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olidFill>
                    <a:schemeClr val="tx1">
                      <a:lumMod val="75000"/>
                      <a:lumOff val="25000"/>
                    </a:schemeClr>
                  </a:solidFill>
                  <a:latin typeface="Century Gothic"/>
                  <a:ea typeface="Century Gothic"/>
                  <a:cs typeface="Century Gothic"/>
                  <a:sym typeface="Century Gothic"/>
                </a:rPr>
                <a:t>1 km</a:t>
              </a:r>
              <a:endParaRPr sz="1200" b="1" dirty="0">
                <a:solidFill>
                  <a:schemeClr val="tx1">
                    <a:lumMod val="75000"/>
                    <a:lumOff val="25000"/>
                  </a:schemeClr>
                </a:solidFill>
                <a:latin typeface="Century Gothic"/>
                <a:ea typeface="Century Gothic"/>
                <a:cs typeface="Century Gothic"/>
                <a:sym typeface="Century Gothic"/>
              </a:endParaRPr>
            </a:p>
          </p:txBody>
        </p:sp>
      </p:grpSp>
      <p:pic>
        <p:nvPicPr>
          <p:cNvPr id="105" name="Picture 104">
            <a:extLst>
              <a:ext uri="{FF2B5EF4-FFF2-40B4-BE49-F238E27FC236}">
                <a16:creationId xmlns:a16="http://schemas.microsoft.com/office/drawing/2014/main" xmlns="" id="{C5CC4869-44C4-4DC0-8A62-DE1E63BF884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0631" t="25571" r="19756" b="15111"/>
          <a:stretch/>
        </p:blipFill>
        <p:spPr>
          <a:xfrm rot="5400000">
            <a:off x="10230457" y="31153209"/>
            <a:ext cx="1648706" cy="1645920"/>
          </a:xfrm>
          <a:prstGeom prst="ellipse">
            <a:avLst/>
          </a:prstGeom>
        </p:spPr>
      </p:pic>
      <p:sp>
        <p:nvSpPr>
          <p:cNvPr id="18" name="TextBox 17"/>
          <p:cNvSpPr txBox="1"/>
          <p:nvPr/>
        </p:nvSpPr>
        <p:spPr>
          <a:xfrm>
            <a:off x="949661" y="20561820"/>
            <a:ext cx="3690434" cy="769441"/>
          </a:xfrm>
          <a:prstGeom prst="rect">
            <a:avLst/>
          </a:prstGeom>
          <a:noFill/>
        </p:spPr>
        <p:txBody>
          <a:bodyPr wrap="none" rtlCol="0" anchor="ctr">
            <a:spAutoFit/>
          </a:bodyPr>
          <a:lstStyle/>
          <a:p>
            <a:r>
              <a:rPr lang="en-US" sz="4400" b="1" dirty="0">
                <a:solidFill>
                  <a:srgbClr val="379CC3"/>
                </a:solidFill>
                <a:latin typeface="Century Gothic" panose="020B0502020202020204" pitchFamily="34" charset="0"/>
              </a:rPr>
              <a:t>Study Design</a:t>
            </a:r>
          </a:p>
        </p:txBody>
      </p:sp>
      <p:sp>
        <p:nvSpPr>
          <p:cNvPr id="1037" name="Rectangle 1036">
            <a:extLst>
              <a:ext uri="{FF2B5EF4-FFF2-40B4-BE49-F238E27FC236}">
                <a16:creationId xmlns:a16="http://schemas.microsoft.com/office/drawing/2014/main" xmlns="" id="{A8BCD770-E19F-476A-BE56-7F545ADA9A46}"/>
              </a:ext>
            </a:extLst>
          </p:cNvPr>
          <p:cNvSpPr/>
          <p:nvPr/>
        </p:nvSpPr>
        <p:spPr>
          <a:xfrm>
            <a:off x="7054547" y="28213181"/>
            <a:ext cx="5327899" cy="1938992"/>
          </a:xfrm>
          <a:prstGeom prst="rect">
            <a:avLst/>
          </a:prstGeom>
        </p:spPr>
        <p:txBody>
          <a:bodyPr wrap="square">
            <a:spAutoFit/>
          </a:bodyPr>
          <a:lstStyle/>
          <a:p>
            <a:r>
              <a:rPr lang="en-US" sz="3600" b="1" dirty="0">
                <a:solidFill>
                  <a:srgbClr val="379CC3"/>
                </a:solidFill>
                <a:latin typeface="Garamond" panose="02020404030301010803" pitchFamily="18" charset="0"/>
              </a:rPr>
              <a:t>Study Period</a:t>
            </a:r>
          </a:p>
          <a:p>
            <a:pPr marL="457200" indent="-457200">
              <a:buClr>
                <a:srgbClr val="379CC3"/>
              </a:buClr>
              <a:buFont typeface="Webdings" panose="05030102010509060703" pitchFamily="18" charset="2"/>
              <a:buChar char="4"/>
            </a:pPr>
            <a:r>
              <a:rPr lang="en-US" sz="2800" dirty="0">
                <a:solidFill>
                  <a:schemeClr val="tx1">
                    <a:lumMod val="75000"/>
                    <a:lumOff val="25000"/>
                  </a:schemeClr>
                </a:solidFill>
                <a:latin typeface="Garamond" panose="02020404030301010803" pitchFamily="18" charset="0"/>
              </a:rPr>
              <a:t>Years: 1986 to 2018</a:t>
            </a:r>
          </a:p>
          <a:p>
            <a:pPr marL="457200" indent="-457200">
              <a:buClr>
                <a:srgbClr val="379CC3"/>
              </a:buClr>
              <a:buFont typeface="Webdings" panose="05030102010509060703" pitchFamily="18" charset="2"/>
              <a:buChar char="4"/>
            </a:pPr>
            <a:r>
              <a:rPr lang="en-US" sz="2800" dirty="0">
                <a:solidFill>
                  <a:schemeClr val="tx1">
                    <a:lumMod val="75000"/>
                    <a:lumOff val="25000"/>
                  </a:schemeClr>
                </a:solidFill>
                <a:latin typeface="Garamond" panose="02020404030301010803" pitchFamily="18" charset="0"/>
              </a:rPr>
              <a:t>Months: September to November (greenest season in the Atacama</a:t>
            </a:r>
            <a:r>
              <a:rPr lang="en-US" sz="2800" dirty="0" smtClean="0">
                <a:solidFill>
                  <a:schemeClr val="tx1">
                    <a:lumMod val="75000"/>
                    <a:lumOff val="25000"/>
                  </a:schemeClr>
                </a:solidFill>
                <a:latin typeface="Garamond" panose="02020404030301010803" pitchFamily="18" charset="0"/>
              </a:rPr>
              <a:t>)</a:t>
            </a:r>
            <a:endParaRPr lang="en-US" sz="20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endParaRPr>
          </a:p>
        </p:txBody>
      </p:sp>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4800" b="1" dirty="0">
                <a:solidFill>
                  <a:srgbClr val="379CC3"/>
                </a:solidFill>
              </a:rPr>
              <a:t>Chile</a:t>
            </a:r>
            <a:r>
              <a:rPr lang="en-US" sz="14800" dirty="0">
                <a:solidFill>
                  <a:srgbClr val="379CC3"/>
                </a:solidFill>
              </a:rPr>
              <a:t> Water Resources</a:t>
            </a:r>
          </a:p>
        </p:txBody>
      </p:sp>
      <p:sp>
        <p:nvSpPr>
          <p:cNvPr id="14" name="Text Placeholder 16"/>
          <p:cNvSpPr txBox="1">
            <a:spLocks/>
          </p:cNvSpPr>
          <p:nvPr/>
        </p:nvSpPr>
        <p:spPr>
          <a:xfrm>
            <a:off x="12801599" y="5224640"/>
            <a:ext cx="11430001" cy="260885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79CC3"/>
              </a:buClr>
            </a:pPr>
            <a:r>
              <a:rPr lang="en-US" sz="2600" b="1" dirty="0">
                <a:solidFill>
                  <a:srgbClr val="379CC3"/>
                </a:solidFill>
                <a:latin typeface="Garamond" panose="02020404030301010803" pitchFamily="18" charset="0"/>
              </a:rPr>
              <a:t>Classify </a:t>
            </a:r>
            <a:r>
              <a:rPr lang="en-US" sz="2600" dirty="0">
                <a:solidFill>
                  <a:schemeClr val="tx1">
                    <a:lumMod val="75000"/>
                    <a:lumOff val="25000"/>
                  </a:schemeClr>
                </a:solidFill>
                <a:latin typeface="Garamond" panose="02020404030301010803" pitchFamily="18" charset="0"/>
              </a:rPr>
              <a:t>land types throughout the Atacama Desert using multiple spectral indices</a:t>
            </a:r>
          </a:p>
          <a:p>
            <a:pPr>
              <a:lnSpc>
                <a:spcPct val="100000"/>
              </a:lnSpc>
              <a:spcBef>
                <a:spcPts val="0"/>
              </a:spcBef>
              <a:spcAft>
                <a:spcPts val="600"/>
              </a:spcAft>
              <a:buClr>
                <a:srgbClr val="379CC3"/>
              </a:buClr>
            </a:pPr>
            <a:r>
              <a:rPr lang="en-US" sz="2600" b="1" dirty="0">
                <a:solidFill>
                  <a:srgbClr val="379CC3"/>
                </a:solidFill>
                <a:latin typeface="Garamond" panose="02020404030301010803" pitchFamily="18" charset="0"/>
              </a:rPr>
              <a:t>Analyze</a:t>
            </a:r>
            <a:r>
              <a:rPr lang="en-US" sz="2600" dirty="0">
                <a:solidFill>
                  <a:schemeClr val="tx1">
                    <a:lumMod val="75000"/>
                    <a:lumOff val="25000"/>
                  </a:schemeClr>
                </a:solidFill>
                <a:latin typeface="Garamond" panose="02020404030301010803" pitchFamily="18" charset="0"/>
              </a:rPr>
              <a:t> how the extent and distribution of Atacama Desert saline systems have changed over time </a:t>
            </a:r>
          </a:p>
          <a:p>
            <a:pPr>
              <a:lnSpc>
                <a:spcPct val="100000"/>
              </a:lnSpc>
              <a:spcBef>
                <a:spcPts val="0"/>
              </a:spcBef>
              <a:spcAft>
                <a:spcPts val="600"/>
              </a:spcAft>
              <a:buClr>
                <a:srgbClr val="379CC3"/>
              </a:buClr>
            </a:pPr>
            <a:r>
              <a:rPr lang="en-US" sz="2600" b="1" dirty="0">
                <a:solidFill>
                  <a:srgbClr val="379CC3"/>
                </a:solidFill>
                <a:latin typeface="Garamond" panose="02020404030301010803" pitchFamily="18" charset="0"/>
              </a:rPr>
              <a:t>Provide</a:t>
            </a:r>
            <a:r>
              <a:rPr lang="en-US" sz="2600" dirty="0">
                <a:solidFill>
                  <a:schemeClr val="tx1">
                    <a:lumMod val="75000"/>
                    <a:lumOff val="25000"/>
                  </a:schemeClr>
                </a:solidFill>
                <a:latin typeface="Garamond" panose="02020404030301010803" pitchFamily="18" charset="0"/>
              </a:rPr>
              <a:t> </a:t>
            </a:r>
            <a:r>
              <a:rPr lang="en-US" sz="2600" dirty="0" smtClean="0">
                <a:solidFill>
                  <a:schemeClr val="tx1">
                    <a:lumMod val="75000"/>
                    <a:lumOff val="25000"/>
                  </a:schemeClr>
                </a:solidFill>
                <a:latin typeface="Garamond" panose="02020404030301010803" pitchFamily="18" charset="0"/>
              </a:rPr>
              <a:t>decision-making </a:t>
            </a:r>
            <a:r>
              <a:rPr lang="en-US" sz="2600" dirty="0">
                <a:solidFill>
                  <a:schemeClr val="tx1">
                    <a:lumMod val="75000"/>
                    <a:lumOff val="25000"/>
                  </a:schemeClr>
                </a:solidFill>
                <a:latin typeface="Garamond" panose="02020404030301010803" pitchFamily="18" charset="0"/>
              </a:rPr>
              <a:t>support to project partners by creating a Saline Analysis Tool (</a:t>
            </a:r>
            <a:r>
              <a:rPr lang="en-US" sz="2600" dirty="0" err="1">
                <a:solidFill>
                  <a:schemeClr val="tx1">
                    <a:lumMod val="75000"/>
                    <a:lumOff val="25000"/>
                  </a:schemeClr>
                </a:solidFill>
                <a:latin typeface="Garamond" panose="02020404030301010803" pitchFamily="18" charset="0"/>
              </a:rPr>
              <a:t>SalT</a:t>
            </a:r>
            <a:r>
              <a:rPr lang="en-US" sz="2600" dirty="0">
                <a:solidFill>
                  <a:schemeClr val="tx1">
                    <a:lumMod val="75000"/>
                    <a:lumOff val="25000"/>
                  </a:schemeClr>
                </a:solidFill>
                <a:latin typeface="Garamond" panose="02020404030301010803" pitchFamily="18" charset="0"/>
              </a:rPr>
              <a:t>) in GEE that can be used in future years to monitor the extent and health of saline systems </a:t>
            </a:r>
          </a:p>
        </p:txBody>
      </p:sp>
      <p:sp>
        <p:nvSpPr>
          <p:cNvPr id="16" name="TextBox 15"/>
          <p:cNvSpPr txBox="1"/>
          <p:nvPr/>
        </p:nvSpPr>
        <p:spPr>
          <a:xfrm>
            <a:off x="12743602" y="4489317"/>
            <a:ext cx="3127779"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Objectives</a:t>
            </a:r>
          </a:p>
        </p:txBody>
      </p:sp>
      <p:sp>
        <p:nvSpPr>
          <p:cNvPr id="17" name="TextBox 16"/>
          <p:cNvSpPr txBox="1"/>
          <p:nvPr/>
        </p:nvSpPr>
        <p:spPr>
          <a:xfrm>
            <a:off x="916668" y="11744478"/>
            <a:ext cx="3849131" cy="769441"/>
          </a:xfrm>
          <a:prstGeom prst="rect">
            <a:avLst/>
          </a:prstGeom>
          <a:noFill/>
        </p:spPr>
        <p:txBody>
          <a:bodyPr wrap="none" rtlCol="0" anchor="ctr">
            <a:spAutoFit/>
          </a:bodyPr>
          <a:lstStyle/>
          <a:p>
            <a:r>
              <a:rPr lang="en-US" sz="4400" b="1" dirty="0">
                <a:solidFill>
                  <a:srgbClr val="379CC3"/>
                </a:solidFill>
                <a:latin typeface="Century Gothic" panose="020B0502020202020204" pitchFamily="34" charset="0"/>
              </a:rPr>
              <a:t>Methodology</a:t>
            </a:r>
          </a:p>
        </p:txBody>
      </p:sp>
      <p:sp>
        <p:nvSpPr>
          <p:cNvPr id="19" name="TextBox 18"/>
          <p:cNvSpPr txBox="1"/>
          <p:nvPr/>
        </p:nvSpPr>
        <p:spPr>
          <a:xfrm>
            <a:off x="6949170" y="20560474"/>
            <a:ext cx="5272597"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Earth Observations</a:t>
            </a:r>
          </a:p>
        </p:txBody>
      </p:sp>
      <p:sp>
        <p:nvSpPr>
          <p:cNvPr id="8" name="Text Placeholder 16"/>
          <p:cNvSpPr txBox="1">
            <a:spLocks/>
          </p:cNvSpPr>
          <p:nvPr/>
        </p:nvSpPr>
        <p:spPr>
          <a:xfrm>
            <a:off x="12845887" y="11132048"/>
            <a:ext cx="11430001" cy="265212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20" name="TextBox 19"/>
          <p:cNvSpPr txBox="1"/>
          <p:nvPr/>
        </p:nvSpPr>
        <p:spPr>
          <a:xfrm>
            <a:off x="12780945" y="7779122"/>
            <a:ext cx="2012089"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Results</a:t>
            </a:r>
          </a:p>
        </p:txBody>
      </p:sp>
      <p:sp>
        <p:nvSpPr>
          <p:cNvPr id="9" name="Text Placeholder 16"/>
          <p:cNvSpPr txBox="1">
            <a:spLocks/>
          </p:cNvSpPr>
          <p:nvPr/>
        </p:nvSpPr>
        <p:spPr>
          <a:xfrm>
            <a:off x="12806555" y="25819976"/>
            <a:ext cx="11430000" cy="295166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600"/>
              </a:spcBef>
              <a:buClr>
                <a:srgbClr val="379CC3"/>
              </a:buClr>
            </a:pPr>
            <a:r>
              <a:rPr lang="en-US" sz="2800" dirty="0">
                <a:solidFill>
                  <a:schemeClr val="tx1">
                    <a:lumMod val="75000"/>
                    <a:lumOff val="25000"/>
                  </a:schemeClr>
                </a:solidFill>
                <a:latin typeface="Garamond" panose="02020404030301010803" pitchFamily="18" charset="0"/>
              </a:rPr>
              <a:t>Thresholding of multiple spectral indices accelerated the ability to classify through time without training points for each year.</a:t>
            </a:r>
          </a:p>
          <a:p>
            <a:pPr>
              <a:spcBef>
                <a:spcPts val="600"/>
              </a:spcBef>
              <a:buClr>
                <a:srgbClr val="379CC3"/>
              </a:buClr>
            </a:pPr>
            <a:r>
              <a:rPr lang="en-US" sz="2800" dirty="0">
                <a:solidFill>
                  <a:schemeClr val="tx1">
                    <a:lumMod val="75000"/>
                    <a:lumOff val="25000"/>
                  </a:schemeClr>
                </a:solidFill>
                <a:latin typeface="Garamond" panose="02020404030301010803" pitchFamily="18" charset="0"/>
              </a:rPr>
              <a:t>Overall NDWI and NDVI values show no significant trends, although some study sites indicate that water levels are changing.</a:t>
            </a:r>
          </a:p>
          <a:p>
            <a:pPr>
              <a:lnSpc>
                <a:spcPct val="100000"/>
              </a:lnSpc>
              <a:spcBef>
                <a:spcPts val="0"/>
              </a:spcBef>
              <a:spcAft>
                <a:spcPts val="600"/>
              </a:spcAft>
              <a:buClr>
                <a:srgbClr val="379CC3"/>
              </a:buClr>
            </a:pPr>
            <a:r>
              <a:rPr lang="en-US" sz="2800" dirty="0">
                <a:solidFill>
                  <a:schemeClr val="tx1">
                    <a:lumMod val="75000"/>
                    <a:lumOff val="25000"/>
                  </a:schemeClr>
                </a:solidFill>
                <a:latin typeface="Garamond" panose="02020404030301010803" pitchFamily="18" charset="0"/>
              </a:rPr>
              <a:t>The Saline Analysis Tool (</a:t>
            </a:r>
            <a:r>
              <a:rPr lang="en-US" sz="2800" dirty="0" err="1">
                <a:solidFill>
                  <a:schemeClr val="tx1">
                    <a:lumMod val="75000"/>
                    <a:lumOff val="25000"/>
                  </a:schemeClr>
                </a:solidFill>
                <a:latin typeface="Garamond" panose="02020404030301010803" pitchFamily="18" charset="0"/>
              </a:rPr>
              <a:t>SalT</a:t>
            </a:r>
            <a:r>
              <a:rPr lang="en-US" sz="2800" dirty="0">
                <a:solidFill>
                  <a:schemeClr val="tx1">
                    <a:lumMod val="75000"/>
                    <a:lumOff val="25000"/>
                  </a:schemeClr>
                </a:solidFill>
                <a:latin typeface="Garamond" panose="02020404030301010803" pitchFamily="18" charset="0"/>
              </a:rPr>
              <a:t>) enables rapid generation of land classification, NDVI, and NDWI maps over a 30 year time </a:t>
            </a:r>
            <a:r>
              <a:rPr lang="en-US" sz="2800" dirty="0" smtClean="0">
                <a:solidFill>
                  <a:schemeClr val="tx1">
                    <a:lumMod val="75000"/>
                    <a:lumOff val="25000"/>
                  </a:schemeClr>
                </a:solidFill>
                <a:latin typeface="Garamond" panose="02020404030301010803" pitchFamily="18" charset="0"/>
              </a:rPr>
              <a:t>period </a:t>
            </a:r>
            <a:r>
              <a:rPr lang="en-US" sz="2800" dirty="0">
                <a:solidFill>
                  <a:schemeClr val="tx1">
                    <a:lumMod val="75000"/>
                    <a:lumOff val="25000"/>
                  </a:schemeClr>
                </a:solidFill>
                <a:latin typeface="Garamond" panose="02020404030301010803" pitchFamily="18" charset="0"/>
              </a:rPr>
              <a:t>and can be used for future monitoring by the partner organization.</a:t>
            </a:r>
          </a:p>
          <a:p>
            <a:pPr>
              <a:lnSpc>
                <a:spcPct val="100000"/>
              </a:lnSpc>
              <a:spcBef>
                <a:spcPts val="0"/>
              </a:spcBef>
              <a:spcAft>
                <a:spcPts val="600"/>
              </a:spcAft>
              <a:buClr>
                <a:srgbClr val="379CC3"/>
              </a:buClr>
            </a:pPr>
            <a:endParaRPr lang="en-US" dirty="0">
              <a:solidFill>
                <a:schemeClr val="tx1">
                  <a:lumMod val="75000"/>
                  <a:lumOff val="25000"/>
                </a:schemeClr>
              </a:solidFill>
              <a:latin typeface="Garamond" panose="02020404030301010803" pitchFamily="18" charset="0"/>
            </a:endParaRPr>
          </a:p>
        </p:txBody>
      </p:sp>
      <p:sp>
        <p:nvSpPr>
          <p:cNvPr id="21" name="TextBox 20"/>
          <p:cNvSpPr txBox="1"/>
          <p:nvPr/>
        </p:nvSpPr>
        <p:spPr>
          <a:xfrm>
            <a:off x="12798555" y="24946867"/>
            <a:ext cx="3486852"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Conclusions</a:t>
            </a:r>
          </a:p>
        </p:txBody>
      </p:sp>
      <p:sp>
        <p:nvSpPr>
          <p:cNvPr id="7" name="Text Placeholder 16"/>
          <p:cNvSpPr txBox="1">
            <a:spLocks/>
          </p:cNvSpPr>
          <p:nvPr/>
        </p:nvSpPr>
        <p:spPr>
          <a:xfrm>
            <a:off x="12806555" y="31846779"/>
            <a:ext cx="11430000" cy="21717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600"/>
              </a:spcBef>
            </a:pPr>
            <a:r>
              <a:rPr lang="en-US" sz="2300" b="1" dirty="0">
                <a:solidFill>
                  <a:schemeClr val="tx1">
                    <a:lumMod val="75000"/>
                    <a:lumOff val="25000"/>
                  </a:schemeClr>
                </a:solidFill>
                <a:latin typeface="Garamond" panose="02020404030301010803" pitchFamily="18" charset="0"/>
              </a:rPr>
              <a:t>Paula Olea </a:t>
            </a:r>
            <a:r>
              <a:rPr lang="en-US" sz="2300" b="1" dirty="0" err="1">
                <a:solidFill>
                  <a:schemeClr val="tx1">
                    <a:lumMod val="75000"/>
                    <a:lumOff val="25000"/>
                  </a:schemeClr>
                </a:solidFill>
                <a:latin typeface="Garamond" panose="02020404030301010803" pitchFamily="18" charset="0"/>
              </a:rPr>
              <a:t>Encina</a:t>
            </a:r>
            <a:r>
              <a:rPr lang="en-US" sz="2300" dirty="0">
                <a:solidFill>
                  <a:schemeClr val="tx1">
                    <a:lumMod val="75000"/>
                    <a:lumOff val="25000"/>
                  </a:schemeClr>
                </a:solidFill>
                <a:latin typeface="Garamond" panose="02020404030301010803" pitchFamily="18" charset="0"/>
              </a:rPr>
              <a:t>, </a:t>
            </a:r>
            <a:r>
              <a:rPr lang="en-US" sz="2300" dirty="0" smtClean="0">
                <a:solidFill>
                  <a:schemeClr val="tx1">
                    <a:lumMod val="75000"/>
                    <a:lumOff val="25000"/>
                  </a:schemeClr>
                </a:solidFill>
                <a:latin typeface="Garamond" panose="02020404030301010803" pitchFamily="18" charset="0"/>
              </a:rPr>
              <a:t>Geographer </a:t>
            </a:r>
            <a:r>
              <a:rPr lang="en-US" sz="2300" dirty="0">
                <a:solidFill>
                  <a:schemeClr val="tx1">
                    <a:lumMod val="75000"/>
                    <a:lumOff val="25000"/>
                  </a:schemeClr>
                </a:solidFill>
                <a:latin typeface="Garamond" panose="02020404030301010803" pitchFamily="18" charset="0"/>
              </a:rPr>
              <a:t>(SERNAGEOMIN), </a:t>
            </a:r>
            <a:r>
              <a:rPr lang="en-US" sz="2300" b="1" dirty="0">
                <a:solidFill>
                  <a:schemeClr val="tx1">
                    <a:lumMod val="75000"/>
                    <a:lumOff val="25000"/>
                  </a:schemeClr>
                </a:solidFill>
                <a:latin typeface="Garamond" panose="02020404030301010803" pitchFamily="18" charset="0"/>
              </a:rPr>
              <a:t>Dr. Ricardo </a:t>
            </a:r>
            <a:r>
              <a:rPr lang="en-US" sz="2300" b="1" dirty="0" err="1">
                <a:solidFill>
                  <a:schemeClr val="tx1">
                    <a:lumMod val="75000"/>
                    <a:lumOff val="25000"/>
                  </a:schemeClr>
                </a:solidFill>
                <a:latin typeface="Garamond" panose="02020404030301010803" pitchFamily="18" charset="0"/>
              </a:rPr>
              <a:t>Cabezas</a:t>
            </a:r>
            <a:r>
              <a:rPr lang="en-US" sz="2300" dirty="0">
                <a:solidFill>
                  <a:schemeClr val="tx1">
                    <a:lumMod val="75000"/>
                    <a:lumOff val="25000"/>
                  </a:schemeClr>
                </a:solidFill>
                <a:latin typeface="Garamond" panose="02020404030301010803" pitchFamily="18" charset="0"/>
              </a:rPr>
              <a:t>, Professor (La Universidad de La </a:t>
            </a:r>
            <a:r>
              <a:rPr lang="en-US" sz="2300" dirty="0" smtClean="0">
                <a:solidFill>
                  <a:schemeClr val="tx1">
                    <a:lumMod val="75000"/>
                    <a:lumOff val="25000"/>
                  </a:schemeClr>
                </a:solidFill>
                <a:latin typeface="Garamond" panose="02020404030301010803" pitchFamily="18" charset="0"/>
              </a:rPr>
              <a:t>Serena, Chile), </a:t>
            </a:r>
            <a:r>
              <a:rPr lang="en-US" sz="2300" b="1" dirty="0">
                <a:solidFill>
                  <a:schemeClr val="tx1">
                    <a:lumMod val="75000"/>
                    <a:lumOff val="25000"/>
                  </a:schemeClr>
                </a:solidFill>
                <a:latin typeface="Garamond" panose="02020404030301010803" pitchFamily="18" charset="0"/>
              </a:rPr>
              <a:t>Dr. Juan Torres-Perez</a:t>
            </a:r>
            <a:r>
              <a:rPr lang="en-US" sz="2300" dirty="0">
                <a:solidFill>
                  <a:schemeClr val="tx1">
                    <a:lumMod val="75000"/>
                    <a:lumOff val="25000"/>
                  </a:schemeClr>
                </a:solidFill>
                <a:latin typeface="Garamond" panose="02020404030301010803" pitchFamily="18" charset="0"/>
              </a:rPr>
              <a:t>, Science Advisor (Bay Area Environmental Research Institute, NASA Ames Research Center), </a:t>
            </a:r>
            <a:r>
              <a:rPr lang="en-US" sz="2300" b="1" dirty="0">
                <a:solidFill>
                  <a:schemeClr val="tx1">
                    <a:lumMod val="75000"/>
                    <a:lumOff val="25000"/>
                  </a:schemeClr>
                </a:solidFill>
                <a:latin typeface="Garamond" panose="02020404030301010803" pitchFamily="18" charset="0"/>
              </a:rPr>
              <a:t>Dr. Kenton Ross</a:t>
            </a:r>
            <a:r>
              <a:rPr lang="en-US" sz="2300" dirty="0">
                <a:solidFill>
                  <a:schemeClr val="tx1">
                    <a:lumMod val="75000"/>
                    <a:lumOff val="25000"/>
                  </a:schemeClr>
                </a:solidFill>
                <a:latin typeface="Garamond" panose="02020404030301010803" pitchFamily="18" charset="0"/>
              </a:rPr>
              <a:t>,</a:t>
            </a:r>
            <a:r>
              <a:rPr lang="en-US" sz="2300" b="1" dirty="0">
                <a:solidFill>
                  <a:schemeClr val="tx1">
                    <a:lumMod val="75000"/>
                    <a:lumOff val="25000"/>
                  </a:schemeClr>
                </a:solidFill>
                <a:latin typeface="Garamond" panose="02020404030301010803" pitchFamily="18" charset="0"/>
              </a:rPr>
              <a:t> </a:t>
            </a:r>
            <a:r>
              <a:rPr lang="en-US" sz="2300" dirty="0">
                <a:solidFill>
                  <a:schemeClr val="tx1">
                    <a:lumMod val="75000"/>
                    <a:lumOff val="25000"/>
                  </a:schemeClr>
                </a:solidFill>
                <a:latin typeface="Garamond" panose="02020404030301010803" pitchFamily="18" charset="0"/>
              </a:rPr>
              <a:t>Science </a:t>
            </a:r>
            <a:r>
              <a:rPr lang="en-US" sz="2300" dirty="0" smtClean="0">
                <a:solidFill>
                  <a:schemeClr val="tx1">
                    <a:lumMod val="75000"/>
                    <a:lumOff val="25000"/>
                  </a:schemeClr>
                </a:solidFill>
                <a:latin typeface="Garamond" panose="02020404030301010803" pitchFamily="18" charset="0"/>
              </a:rPr>
              <a:t>Advisor</a:t>
            </a:r>
            <a:r>
              <a:rPr lang="en-US" sz="2300" dirty="0">
                <a:solidFill>
                  <a:schemeClr val="tx1">
                    <a:lumMod val="75000"/>
                    <a:lumOff val="25000"/>
                  </a:schemeClr>
                </a:solidFill>
                <a:latin typeface="Garamond" panose="02020404030301010803" pitchFamily="18" charset="0"/>
              </a:rPr>
              <a:t> </a:t>
            </a:r>
            <a:r>
              <a:rPr lang="en-US" sz="2300" dirty="0" smtClean="0">
                <a:solidFill>
                  <a:schemeClr val="tx1">
                    <a:lumMod val="75000"/>
                    <a:lumOff val="25000"/>
                  </a:schemeClr>
                </a:solidFill>
                <a:latin typeface="Garamond" panose="02020404030301010803" pitchFamily="18" charset="0"/>
              </a:rPr>
              <a:t>(NASA </a:t>
            </a:r>
            <a:r>
              <a:rPr lang="en-US" sz="2300" dirty="0">
                <a:solidFill>
                  <a:schemeClr val="tx1">
                    <a:lumMod val="75000"/>
                    <a:lumOff val="25000"/>
                  </a:schemeClr>
                </a:solidFill>
                <a:latin typeface="Garamond" panose="02020404030301010803" pitchFamily="18" charset="0"/>
              </a:rPr>
              <a:t>Langley Research Center), </a:t>
            </a:r>
            <a:r>
              <a:rPr lang="en-US" sz="2300" b="1" dirty="0">
                <a:solidFill>
                  <a:schemeClr val="tx1">
                    <a:lumMod val="75000"/>
                    <a:lumOff val="25000"/>
                  </a:schemeClr>
                </a:solidFill>
                <a:latin typeface="Garamond" panose="02020404030301010803" pitchFamily="18" charset="0"/>
              </a:rPr>
              <a:t>John </a:t>
            </a:r>
            <a:r>
              <a:rPr lang="en-US" sz="2300" b="1" dirty="0" err="1">
                <a:solidFill>
                  <a:schemeClr val="tx1">
                    <a:lumMod val="75000"/>
                    <a:lumOff val="25000"/>
                  </a:schemeClr>
                </a:solidFill>
                <a:latin typeface="Garamond" panose="02020404030301010803" pitchFamily="18" charset="0"/>
              </a:rPr>
              <a:t>Dilger</a:t>
            </a:r>
            <a:r>
              <a:rPr lang="en-US" sz="2300" dirty="0">
                <a:solidFill>
                  <a:schemeClr val="tx1">
                    <a:lumMod val="75000"/>
                    <a:lumOff val="25000"/>
                  </a:schemeClr>
                </a:solidFill>
                <a:latin typeface="Garamond" panose="02020404030301010803" pitchFamily="18" charset="0"/>
              </a:rPr>
              <a:t>,</a:t>
            </a:r>
            <a:r>
              <a:rPr lang="en-US" sz="2300" b="1" dirty="0">
                <a:solidFill>
                  <a:schemeClr val="tx1">
                    <a:lumMod val="75000"/>
                    <a:lumOff val="25000"/>
                  </a:schemeClr>
                </a:solidFill>
                <a:latin typeface="Garamond" panose="02020404030301010803" pitchFamily="18" charset="0"/>
              </a:rPr>
              <a:t> </a:t>
            </a:r>
            <a:r>
              <a:rPr lang="en-US" sz="2300" dirty="0">
                <a:solidFill>
                  <a:schemeClr val="tx1">
                    <a:lumMod val="75000"/>
                    <a:lumOff val="25000"/>
                  </a:schemeClr>
                </a:solidFill>
                <a:latin typeface="Garamond" panose="02020404030301010803" pitchFamily="18" charset="0"/>
              </a:rPr>
              <a:t>Science Advisor (Spatial Informatics Group, LLC),</a:t>
            </a:r>
            <a:r>
              <a:rPr lang="en-US" sz="2300" b="1" dirty="0">
                <a:solidFill>
                  <a:schemeClr val="tx1">
                    <a:lumMod val="75000"/>
                    <a:lumOff val="25000"/>
                  </a:schemeClr>
                </a:solidFill>
                <a:latin typeface="Garamond" panose="02020404030301010803" pitchFamily="18" charset="0"/>
              </a:rPr>
              <a:t> </a:t>
            </a:r>
            <a:r>
              <a:rPr lang="en-US" sz="2300" b="1" dirty="0" err="1">
                <a:solidFill>
                  <a:schemeClr val="tx1">
                    <a:lumMod val="75000"/>
                    <a:lumOff val="25000"/>
                  </a:schemeClr>
                </a:solidFill>
                <a:latin typeface="Garamond" panose="02020404030301010803" pitchFamily="18" charset="0"/>
              </a:rPr>
              <a:t>Farnaz</a:t>
            </a:r>
            <a:r>
              <a:rPr lang="en-US" sz="2300" b="1" dirty="0">
                <a:solidFill>
                  <a:schemeClr val="tx1">
                    <a:lumMod val="75000"/>
                    <a:lumOff val="25000"/>
                  </a:schemeClr>
                </a:solidFill>
                <a:latin typeface="Garamond" panose="02020404030301010803" pitchFamily="18" charset="0"/>
              </a:rPr>
              <a:t> </a:t>
            </a:r>
            <a:r>
              <a:rPr lang="en-US" sz="2300" b="1" dirty="0" err="1">
                <a:solidFill>
                  <a:schemeClr val="tx1">
                    <a:lumMod val="75000"/>
                    <a:lumOff val="25000"/>
                  </a:schemeClr>
                </a:solidFill>
                <a:latin typeface="Garamond" panose="02020404030301010803" pitchFamily="18" charset="0"/>
              </a:rPr>
              <a:t>Bayat</a:t>
            </a:r>
            <a:r>
              <a:rPr lang="en-US" sz="2300" dirty="0">
                <a:solidFill>
                  <a:schemeClr val="tx1">
                    <a:lumMod val="75000"/>
                    <a:lumOff val="25000"/>
                  </a:schemeClr>
                </a:solidFill>
                <a:latin typeface="Garamond" panose="02020404030301010803" pitchFamily="18" charset="0"/>
              </a:rPr>
              <a:t>, DEVELOP Center Lead </a:t>
            </a:r>
            <a:r>
              <a:rPr lang="en-US" sz="2300" dirty="0" smtClean="0">
                <a:solidFill>
                  <a:schemeClr val="tx1">
                    <a:lumMod val="75000"/>
                    <a:lumOff val="25000"/>
                  </a:schemeClr>
                </a:solidFill>
                <a:latin typeface="Garamond" panose="02020404030301010803" pitchFamily="18" charset="0"/>
              </a:rPr>
              <a:t>(California – Ames Node), </a:t>
            </a:r>
            <a:r>
              <a:rPr lang="en-US" sz="2300" b="1" dirty="0">
                <a:solidFill>
                  <a:schemeClr val="tx1">
                    <a:lumMod val="75000"/>
                    <a:lumOff val="25000"/>
                  </a:schemeClr>
                </a:solidFill>
                <a:latin typeface="Garamond" panose="02020404030301010803" pitchFamily="18" charset="0"/>
              </a:rPr>
              <a:t>Jerrold Acdan</a:t>
            </a:r>
            <a:r>
              <a:rPr lang="en-US" sz="2300" dirty="0">
                <a:solidFill>
                  <a:schemeClr val="tx1">
                    <a:lumMod val="75000"/>
                    <a:lumOff val="25000"/>
                  </a:schemeClr>
                </a:solidFill>
                <a:latin typeface="Garamond" panose="02020404030301010803" pitchFamily="18" charset="0"/>
              </a:rPr>
              <a:t>, DEVELOP Project Coordination </a:t>
            </a:r>
            <a:r>
              <a:rPr lang="en-US" sz="2300" dirty="0" smtClean="0">
                <a:solidFill>
                  <a:schemeClr val="tx1">
                    <a:lumMod val="75000"/>
                    <a:lumOff val="25000"/>
                  </a:schemeClr>
                </a:solidFill>
                <a:latin typeface="Garamond" panose="02020404030301010803" pitchFamily="18" charset="0"/>
              </a:rPr>
              <a:t>Fellow &amp; Assistant Center Lead (California – Ames Node)</a:t>
            </a:r>
            <a:endParaRPr lang="en-US" sz="2300" dirty="0">
              <a:solidFill>
                <a:schemeClr val="tx1">
                  <a:lumMod val="75000"/>
                  <a:lumOff val="25000"/>
                </a:schemeClr>
              </a:solidFill>
            </a:endParaRPr>
          </a:p>
        </p:txBody>
      </p:sp>
      <p:sp>
        <p:nvSpPr>
          <p:cNvPr id="22" name="TextBox 21"/>
          <p:cNvSpPr txBox="1"/>
          <p:nvPr/>
        </p:nvSpPr>
        <p:spPr>
          <a:xfrm>
            <a:off x="12798555" y="31023917"/>
            <a:ext cx="5687776"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Acknowledgements</a:t>
            </a:r>
          </a:p>
        </p:txBody>
      </p:sp>
      <p:sp>
        <p:nvSpPr>
          <p:cNvPr id="6" name="Text Placeholder 16"/>
          <p:cNvSpPr txBox="1">
            <a:spLocks/>
          </p:cNvSpPr>
          <p:nvPr/>
        </p:nvSpPr>
        <p:spPr>
          <a:xfrm>
            <a:off x="12768441" y="29826309"/>
            <a:ext cx="11463159" cy="10983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571500" indent="-571500">
              <a:lnSpc>
                <a:spcPct val="100000"/>
              </a:lnSpc>
              <a:spcBef>
                <a:spcPts val="600"/>
              </a:spcBef>
              <a:buClr>
                <a:srgbClr val="379CC3"/>
              </a:buClr>
              <a:buFont typeface="Webdings" panose="05030102010509060703" pitchFamily="18" charset="2"/>
              <a:buChar char="4"/>
            </a:pPr>
            <a:r>
              <a:rPr lang="en-US" sz="2800" b="1" dirty="0" err="1">
                <a:solidFill>
                  <a:schemeClr val="tx1">
                    <a:lumMod val="75000"/>
                    <a:lumOff val="25000"/>
                  </a:schemeClr>
                </a:solidFill>
                <a:latin typeface="Garamond" panose="02020404030301010803" pitchFamily="18" charset="0"/>
              </a:rPr>
              <a:t>Servicio</a:t>
            </a:r>
            <a:r>
              <a:rPr lang="en-US" sz="2800" b="1" dirty="0">
                <a:solidFill>
                  <a:schemeClr val="tx1">
                    <a:lumMod val="75000"/>
                    <a:lumOff val="25000"/>
                  </a:schemeClr>
                </a:solidFill>
                <a:latin typeface="Garamond" panose="02020404030301010803" pitchFamily="18" charset="0"/>
              </a:rPr>
              <a:t> Nacional de </a:t>
            </a:r>
            <a:r>
              <a:rPr lang="en-US" sz="2800" b="1" dirty="0" err="1">
                <a:solidFill>
                  <a:schemeClr val="tx1">
                    <a:lumMod val="75000"/>
                    <a:lumOff val="25000"/>
                  </a:schemeClr>
                </a:solidFill>
                <a:latin typeface="Garamond" panose="02020404030301010803" pitchFamily="18" charset="0"/>
              </a:rPr>
              <a:t>Geología</a:t>
            </a:r>
            <a:r>
              <a:rPr lang="en-US" sz="2800" b="1" dirty="0">
                <a:solidFill>
                  <a:schemeClr val="tx1">
                    <a:lumMod val="75000"/>
                    <a:lumOff val="25000"/>
                  </a:schemeClr>
                </a:solidFill>
                <a:latin typeface="Garamond" panose="02020404030301010803" pitchFamily="18" charset="0"/>
              </a:rPr>
              <a:t> y </a:t>
            </a:r>
            <a:r>
              <a:rPr lang="en-US" sz="2800" b="1" dirty="0" err="1">
                <a:solidFill>
                  <a:schemeClr val="tx1">
                    <a:lumMod val="75000"/>
                    <a:lumOff val="25000"/>
                  </a:schemeClr>
                </a:solidFill>
                <a:latin typeface="Garamond" panose="02020404030301010803" pitchFamily="18" charset="0"/>
              </a:rPr>
              <a:t>Minería</a:t>
            </a:r>
            <a:r>
              <a:rPr lang="en-US" sz="2800" b="1" dirty="0">
                <a:solidFill>
                  <a:schemeClr val="tx1">
                    <a:lumMod val="75000"/>
                    <a:lumOff val="25000"/>
                  </a:schemeClr>
                </a:solidFill>
                <a:latin typeface="Garamond" panose="02020404030301010803" pitchFamily="18" charset="0"/>
              </a:rPr>
              <a:t> (SERNAGEOMIN</a:t>
            </a:r>
            <a:r>
              <a:rPr lang="en-US" sz="2800" b="1" dirty="0" smtClean="0">
                <a:solidFill>
                  <a:schemeClr val="tx1">
                    <a:lumMod val="75000"/>
                    <a:lumOff val="25000"/>
                  </a:schemeClr>
                </a:solidFill>
                <a:latin typeface="Garamond" panose="02020404030301010803" pitchFamily="18" charset="0"/>
              </a:rPr>
              <a:t>) </a:t>
            </a:r>
            <a:r>
              <a:rPr lang="en-US" sz="2800" dirty="0" smtClean="0">
                <a:solidFill>
                  <a:schemeClr val="tx1">
                    <a:lumMod val="75000"/>
                    <a:lumOff val="25000"/>
                  </a:schemeClr>
                </a:solidFill>
                <a:latin typeface="Garamond" panose="02020404030301010803" pitchFamily="18" charset="0"/>
              </a:rPr>
              <a:t>(Chile) </a:t>
            </a:r>
            <a:endParaRPr lang="en-US" sz="2800" dirty="0">
              <a:solidFill>
                <a:schemeClr val="tx1">
                  <a:lumMod val="75000"/>
                  <a:lumOff val="25000"/>
                </a:schemeClr>
              </a:solidFill>
              <a:latin typeface="Garamond" panose="02020404030301010803" pitchFamily="18" charset="0"/>
            </a:endParaRPr>
          </a:p>
          <a:p>
            <a:pPr marL="571500" indent="-571500">
              <a:lnSpc>
                <a:spcPct val="100000"/>
              </a:lnSpc>
              <a:spcBef>
                <a:spcPts val="600"/>
              </a:spcBef>
              <a:buClr>
                <a:srgbClr val="379CC3"/>
              </a:buClr>
              <a:buFont typeface="Webdings" panose="05030102010509060703" pitchFamily="18" charset="2"/>
              <a:buChar char="4"/>
            </a:pPr>
            <a:r>
              <a:rPr lang="en-US" sz="2800" b="1" dirty="0">
                <a:solidFill>
                  <a:schemeClr val="tx1">
                    <a:lumMod val="75000"/>
                    <a:lumOff val="25000"/>
                  </a:schemeClr>
                </a:solidFill>
                <a:latin typeface="Garamond" panose="02020404030301010803" pitchFamily="18" charset="0"/>
              </a:rPr>
              <a:t>Universidad de la Serena, Chile</a:t>
            </a:r>
            <a:endParaRPr lang="en-US" sz="2800" dirty="0">
              <a:solidFill>
                <a:schemeClr val="tx1">
                  <a:lumMod val="75000"/>
                  <a:lumOff val="25000"/>
                </a:schemeClr>
              </a:solidFill>
              <a:latin typeface="Garamond" panose="02020404030301010803" pitchFamily="18" charset="0"/>
            </a:endParaRPr>
          </a:p>
        </p:txBody>
      </p:sp>
      <p:sp>
        <p:nvSpPr>
          <p:cNvPr id="23" name="TextBox 22"/>
          <p:cNvSpPr txBox="1"/>
          <p:nvPr/>
        </p:nvSpPr>
        <p:spPr>
          <a:xfrm>
            <a:off x="12815600" y="28937172"/>
            <a:ext cx="4403770"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Project Partners</a:t>
            </a:r>
          </a:p>
        </p:txBody>
      </p:sp>
      <p:sp>
        <p:nvSpPr>
          <p:cNvPr id="24" name="TextBox 23"/>
          <p:cNvSpPr txBox="1"/>
          <p:nvPr/>
        </p:nvSpPr>
        <p:spPr>
          <a:xfrm>
            <a:off x="956132" y="29991381"/>
            <a:ext cx="4542503" cy="769441"/>
          </a:xfrm>
          <a:prstGeom prst="rect">
            <a:avLst/>
          </a:prstGeom>
          <a:noFill/>
        </p:spPr>
        <p:txBody>
          <a:bodyPr wrap="none" rtlCol="0" anchor="ctr">
            <a:spAutoFit/>
          </a:bodyPr>
          <a:lstStyle/>
          <a:p>
            <a:r>
              <a:rPr lang="en-US" sz="4400" b="1" dirty="0">
                <a:solidFill>
                  <a:srgbClr val="379CC3"/>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876300"/>
            <a:ext cx="18023236" cy="2171700"/>
          </a:xfrm>
        </p:spPr>
        <p:txBody>
          <a:bodyPr>
            <a:normAutofit lnSpcReduction="10000"/>
          </a:bodyPr>
          <a:lstStyle/>
          <a:p>
            <a:r>
              <a:rPr lang="en-US" dirty="0"/>
              <a:t>Monitoring the Extent and Distribution of Saline Systems in Chile’s Atacama Desert Utilizing NASA Earth Observations</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379CC3"/>
                </a:solidFill>
              </a:rPr>
              <a:t> California – Ames | </a:t>
            </a:r>
            <a:r>
              <a:rPr lang="en-US" sz="5200" spc="100" baseline="0" dirty="0">
                <a:solidFill>
                  <a:srgbClr val="379CC3"/>
                </a:solidFill>
              </a:rPr>
              <a:t>Spring</a:t>
            </a:r>
            <a:r>
              <a:rPr lang="en-US" sz="5200" dirty="0">
                <a:solidFill>
                  <a:srgbClr val="379CC3"/>
                </a:solidFill>
              </a:rPr>
              <a:t> 2019</a:t>
            </a: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6711" y="30924609"/>
            <a:ext cx="2104579" cy="2103120"/>
          </a:xfrm>
          <a:prstGeom prst="rect">
            <a:avLst/>
          </a:prstGeom>
        </p:spPr>
      </p:pic>
      <p:sp>
        <p:nvSpPr>
          <p:cNvPr id="73" name="Text Placeholder 16"/>
          <p:cNvSpPr txBox="1">
            <a:spLocks/>
          </p:cNvSpPr>
          <p:nvPr/>
        </p:nvSpPr>
        <p:spPr>
          <a:xfrm>
            <a:off x="6761680" y="3308963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Gina Cova</a:t>
            </a:r>
          </a:p>
        </p:txBody>
      </p:sp>
      <p:sp>
        <p:nvSpPr>
          <p:cNvPr id="76" name="Text Placeholder 16"/>
          <p:cNvSpPr txBox="1">
            <a:spLocks/>
          </p:cNvSpPr>
          <p:nvPr/>
        </p:nvSpPr>
        <p:spPr>
          <a:xfrm>
            <a:off x="9679090" y="3308963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Monica Zhang</a:t>
            </a:r>
          </a:p>
        </p:txBody>
      </p:sp>
      <p:sp>
        <p:nvSpPr>
          <p:cNvPr id="81" name="Text Placeholder 16"/>
          <p:cNvSpPr txBox="1">
            <a:spLocks/>
          </p:cNvSpPr>
          <p:nvPr/>
        </p:nvSpPr>
        <p:spPr>
          <a:xfrm>
            <a:off x="914399" y="5144429"/>
            <a:ext cx="11430000" cy="337404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82" name="TextBox 81"/>
          <p:cNvSpPr txBox="1"/>
          <p:nvPr/>
        </p:nvSpPr>
        <p:spPr>
          <a:xfrm>
            <a:off x="877691" y="4484915"/>
            <a:ext cx="2475358" cy="769441"/>
          </a:xfrm>
          <a:prstGeom prst="rect">
            <a:avLst/>
          </a:prstGeom>
          <a:noFill/>
        </p:spPr>
        <p:txBody>
          <a:bodyPr wrap="none" rtlCol="0">
            <a:spAutoFit/>
          </a:bodyPr>
          <a:lstStyle/>
          <a:p>
            <a:r>
              <a:rPr lang="en-US" sz="4400" b="1" dirty="0">
                <a:solidFill>
                  <a:srgbClr val="379CC3"/>
                </a:solidFill>
                <a:latin typeface="Century Gothic" panose="020B0502020202020204" pitchFamily="34" charset="0"/>
              </a:rPr>
              <a:t>Abstract</a:t>
            </a: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103" y="30924609"/>
            <a:ext cx="2104579" cy="2103120"/>
          </a:xfrm>
          <a:prstGeom prst="rect">
            <a:avLst/>
          </a:prstGeom>
        </p:spPr>
      </p:pic>
      <p:sp>
        <p:nvSpPr>
          <p:cNvPr id="79" name="Text Placeholder 16"/>
          <p:cNvSpPr txBox="1">
            <a:spLocks/>
          </p:cNvSpPr>
          <p:nvPr/>
        </p:nvSpPr>
        <p:spPr>
          <a:xfrm>
            <a:off x="3842072" y="3308963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Catherine Breen</a:t>
            </a:r>
          </a:p>
        </p:txBody>
      </p:sp>
      <p:pic>
        <p:nvPicPr>
          <p:cNvPr id="48" name="Picture 47">
            <a:extLst>
              <a:ext uri="{FF2B5EF4-FFF2-40B4-BE49-F238E27FC236}">
                <a16:creationId xmlns:a16="http://schemas.microsoft.com/office/drawing/2014/main" xmlns="" id="{6DA6E73A-B3C5-4E9C-B83F-23E3DC0327B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6667" r="16667"/>
          <a:stretch/>
        </p:blipFill>
        <p:spPr>
          <a:xfrm>
            <a:off x="4436432" y="31153209"/>
            <a:ext cx="1645920" cy="1645920"/>
          </a:xfrm>
          <a:prstGeom prst="ellipse">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252" y="30877557"/>
            <a:ext cx="2104579" cy="2103120"/>
          </a:xfrm>
          <a:prstGeom prst="rect">
            <a:avLst/>
          </a:prstGeom>
        </p:spPr>
      </p:pic>
      <p:sp>
        <p:nvSpPr>
          <p:cNvPr id="70" name="Text Placeholder 16"/>
          <p:cNvSpPr txBox="1">
            <a:spLocks/>
          </p:cNvSpPr>
          <p:nvPr/>
        </p:nvSpPr>
        <p:spPr>
          <a:xfrm>
            <a:off x="790597" y="33034649"/>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Genevieve </a:t>
            </a:r>
            <a:r>
              <a:rPr lang="en-US" b="1" dirty="0" err="1">
                <a:solidFill>
                  <a:schemeClr val="tx1">
                    <a:lumMod val="75000"/>
                    <a:lumOff val="25000"/>
                  </a:schemeClr>
                </a:solidFill>
                <a:latin typeface="Garamond" panose="02020404030301010803" pitchFamily="18" charset="0"/>
              </a:rPr>
              <a:t>Clow</a:t>
            </a:r>
            <a:endParaRPr lang="en-US"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pic>
        <p:nvPicPr>
          <p:cNvPr id="49" name="Picture 48">
            <a:extLst>
              <a:ext uri="{FF2B5EF4-FFF2-40B4-BE49-F238E27FC236}">
                <a16:creationId xmlns:a16="http://schemas.microsoft.com/office/drawing/2014/main" xmlns="" id="{2E54BEF5-D328-4836-85A5-B4BC2A00489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7325" t="1692" r="20082" b="19419"/>
          <a:stretch/>
        </p:blipFill>
        <p:spPr>
          <a:xfrm>
            <a:off x="1467581" y="31106157"/>
            <a:ext cx="1645920" cy="1645920"/>
          </a:xfrm>
          <a:prstGeom prst="ellipse">
            <a:avLst/>
          </a:prstGeom>
        </p:spPr>
      </p:pic>
      <p:sp>
        <p:nvSpPr>
          <p:cNvPr id="42" name="Rectangle 41">
            <a:extLst>
              <a:ext uri="{FF2B5EF4-FFF2-40B4-BE49-F238E27FC236}">
                <a16:creationId xmlns:a16="http://schemas.microsoft.com/office/drawing/2014/main" xmlns="" id="{393F85AB-6847-4273-B62E-B50627FCFDFD}"/>
              </a:ext>
            </a:extLst>
          </p:cNvPr>
          <p:cNvSpPr/>
          <p:nvPr/>
        </p:nvSpPr>
        <p:spPr>
          <a:xfrm>
            <a:off x="7072745" y="23749405"/>
            <a:ext cx="4833725" cy="523220"/>
          </a:xfrm>
          <a:prstGeom prst="rect">
            <a:avLst/>
          </a:prstGeom>
        </p:spPr>
        <p:txBody>
          <a:bodyPr wrap="square">
            <a:spAutoFit/>
          </a:bodyPr>
          <a:lstStyle/>
          <a:p>
            <a:r>
              <a:rPr lang="en-US" sz="2800" b="1" dirty="0">
                <a:solidFill>
                  <a:schemeClr val="tx1">
                    <a:lumMod val="75000"/>
                    <a:lumOff val="25000"/>
                  </a:schemeClr>
                </a:solidFill>
                <a:latin typeface="Garamond" panose="02020404030301010803" pitchFamily="18" charset="0"/>
              </a:rPr>
              <a:t>Landsat 8 OLI &amp; TIRS</a:t>
            </a:r>
            <a:endParaRPr lang="en-US" sz="2800" b="1" dirty="0">
              <a:solidFill>
                <a:schemeClr val="tx1">
                  <a:lumMod val="75000"/>
                  <a:lumOff val="25000"/>
                </a:schemeClr>
              </a:solidFill>
            </a:endParaRPr>
          </a:p>
        </p:txBody>
      </p:sp>
      <p:sp>
        <p:nvSpPr>
          <p:cNvPr id="46" name="Rectangle 45">
            <a:extLst>
              <a:ext uri="{FF2B5EF4-FFF2-40B4-BE49-F238E27FC236}">
                <a16:creationId xmlns:a16="http://schemas.microsoft.com/office/drawing/2014/main" xmlns="" id="{393F85AB-6847-4273-B62E-B50627FCFDFD}"/>
              </a:ext>
            </a:extLst>
          </p:cNvPr>
          <p:cNvSpPr/>
          <p:nvPr/>
        </p:nvSpPr>
        <p:spPr>
          <a:xfrm>
            <a:off x="7072745" y="21348754"/>
            <a:ext cx="3302133" cy="523220"/>
          </a:xfrm>
          <a:prstGeom prst="rect">
            <a:avLst/>
          </a:prstGeom>
        </p:spPr>
        <p:txBody>
          <a:bodyPr wrap="square">
            <a:spAutoFit/>
          </a:bodyPr>
          <a:lstStyle/>
          <a:p>
            <a:r>
              <a:rPr lang="en-US" sz="2800" b="1" dirty="0">
                <a:solidFill>
                  <a:schemeClr val="tx1">
                    <a:lumMod val="75000"/>
                    <a:lumOff val="25000"/>
                  </a:schemeClr>
                </a:solidFill>
                <a:latin typeface="Garamond" panose="02020404030301010803" pitchFamily="18" charset="0"/>
              </a:rPr>
              <a:t>Landsat 5 TM</a:t>
            </a:r>
            <a:endParaRPr lang="en-US" sz="2800" b="1" dirty="0">
              <a:solidFill>
                <a:schemeClr val="tx1">
                  <a:lumMod val="75000"/>
                  <a:lumOff val="25000"/>
                </a:schemeClr>
              </a:solidFill>
            </a:endParaRPr>
          </a:p>
        </p:txBody>
      </p:sp>
      <p:sp>
        <p:nvSpPr>
          <p:cNvPr id="25" name="TextBox 24">
            <a:extLst>
              <a:ext uri="{FF2B5EF4-FFF2-40B4-BE49-F238E27FC236}">
                <a16:creationId xmlns:a16="http://schemas.microsoft.com/office/drawing/2014/main" xmlns="" id="{695AD1DD-4097-4405-97D4-0BA5AA0D98C4}"/>
              </a:ext>
            </a:extLst>
          </p:cNvPr>
          <p:cNvSpPr txBox="1"/>
          <p:nvPr/>
        </p:nvSpPr>
        <p:spPr>
          <a:xfrm>
            <a:off x="7463497" y="22315312"/>
            <a:ext cx="2323616" cy="830997"/>
          </a:xfrm>
          <a:prstGeom prst="rect">
            <a:avLst/>
          </a:prstGeom>
          <a:noFill/>
        </p:spPr>
        <p:txBody>
          <a:bodyPr wrap="square" rtlCol="0">
            <a:spAutoFit/>
          </a:bodyPr>
          <a:lstStyle/>
          <a:p>
            <a:r>
              <a:rPr lang="en-US" sz="2400" b="1" dirty="0">
                <a:solidFill>
                  <a:schemeClr val="tx1">
                    <a:lumMod val="75000"/>
                    <a:lumOff val="25000"/>
                  </a:schemeClr>
                </a:solidFill>
                <a:latin typeface="Garamond" panose="02020404030301010803" pitchFamily="18" charset="0"/>
              </a:rPr>
              <a:t>Years: </a:t>
            </a:r>
          </a:p>
          <a:p>
            <a:r>
              <a:rPr lang="en-US" sz="2400" dirty="0">
                <a:solidFill>
                  <a:schemeClr val="tx1">
                    <a:lumMod val="75000"/>
                    <a:lumOff val="25000"/>
                  </a:schemeClr>
                </a:solidFill>
                <a:latin typeface="Garamond" panose="02020404030301010803" pitchFamily="18" charset="0"/>
              </a:rPr>
              <a:t>1986 to 2012</a:t>
            </a:r>
          </a:p>
        </p:txBody>
      </p:sp>
      <p:sp>
        <p:nvSpPr>
          <p:cNvPr id="94" name="TextBox 93">
            <a:extLst>
              <a:ext uri="{FF2B5EF4-FFF2-40B4-BE49-F238E27FC236}">
                <a16:creationId xmlns:a16="http://schemas.microsoft.com/office/drawing/2014/main" xmlns="" id="{D21E7DBC-F43F-4E42-8FAC-A3FF6FB705D0}"/>
              </a:ext>
            </a:extLst>
          </p:cNvPr>
          <p:cNvSpPr txBox="1"/>
          <p:nvPr/>
        </p:nvSpPr>
        <p:spPr>
          <a:xfrm>
            <a:off x="9718768" y="24982414"/>
            <a:ext cx="2399858" cy="830997"/>
          </a:xfrm>
          <a:prstGeom prst="rect">
            <a:avLst/>
          </a:prstGeom>
          <a:noFill/>
        </p:spPr>
        <p:txBody>
          <a:bodyPr wrap="square" rtlCol="0">
            <a:spAutoFit/>
          </a:bodyPr>
          <a:lstStyle/>
          <a:p>
            <a:r>
              <a:rPr lang="en-US" sz="2400" b="1" dirty="0">
                <a:solidFill>
                  <a:schemeClr val="tx1">
                    <a:lumMod val="75000"/>
                    <a:lumOff val="25000"/>
                  </a:schemeClr>
                </a:solidFill>
                <a:latin typeface="Garamond" panose="02020404030301010803" pitchFamily="18" charset="0"/>
              </a:rPr>
              <a:t>Years: </a:t>
            </a:r>
          </a:p>
          <a:p>
            <a:r>
              <a:rPr lang="en-US" sz="2400" dirty="0">
                <a:solidFill>
                  <a:schemeClr val="tx1">
                    <a:lumMod val="75000"/>
                    <a:lumOff val="25000"/>
                  </a:schemeClr>
                </a:solidFill>
                <a:latin typeface="Garamond" panose="02020404030301010803" pitchFamily="18" charset="0"/>
              </a:rPr>
              <a:t>2013 to present</a:t>
            </a:r>
          </a:p>
        </p:txBody>
      </p:sp>
      <p:grpSp>
        <p:nvGrpSpPr>
          <p:cNvPr id="28" name="Group 27"/>
          <p:cNvGrpSpPr/>
          <p:nvPr/>
        </p:nvGrpSpPr>
        <p:grpSpPr>
          <a:xfrm>
            <a:off x="924313" y="21414521"/>
            <a:ext cx="5433009" cy="6928510"/>
            <a:chOff x="636851" y="21825816"/>
            <a:chExt cx="5344652" cy="6928845"/>
          </a:xfrm>
        </p:grpSpPr>
        <p:pic>
          <p:nvPicPr>
            <p:cNvPr id="10" name="Picture 2" descr="https://lh3.googleusercontent.com/zCzWpXbRlDCWY4fT6Yxzolz9RpcdRyWyGA56lCtYHfiPqDHxCHOzaDlRgIUzL08S0GCLJF5m3tKMKHoQ35XWCH4FkqdFbYW1coXHaPufvu8EOWl8cHJPjgCxm7a7RkI_Lz_xDDES43o">
              <a:extLst>
                <a:ext uri="{FF2B5EF4-FFF2-40B4-BE49-F238E27FC236}">
                  <a16:creationId xmlns:a16="http://schemas.microsoft.com/office/drawing/2014/main" xmlns="" id="{9B0434B0-B843-4427-A4B1-E4E78529D7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6851" y="21825816"/>
              <a:ext cx="5344652" cy="6928845"/>
            </a:xfrm>
            <a:prstGeom prst="rect">
              <a:avLst/>
            </a:prstGeom>
            <a:noFill/>
            <a:extLst>
              <a:ext uri="{909E8E84-426E-40DD-AFC4-6F175D3DCCD1}">
                <a14:hiddenFill xmlns:a14="http://schemas.microsoft.com/office/drawing/2010/main">
                  <a:solidFill>
                    <a:srgbClr val="FFFFFF"/>
                  </a:solidFill>
                </a14:hiddenFill>
              </a:ext>
            </a:extLst>
          </p:spPr>
        </p:pic>
        <p:sp>
          <p:nvSpPr>
            <p:cNvPr id="108" name="Text Box 2">
              <a:extLst>
                <a:ext uri="{FF2B5EF4-FFF2-40B4-BE49-F238E27FC236}">
                  <a16:creationId xmlns:a16="http://schemas.microsoft.com/office/drawing/2014/main" xmlns="" id="{E61C756B-3E9C-442F-A106-A623F7D7A37F}"/>
                </a:ext>
              </a:extLst>
            </p:cNvPr>
            <p:cNvSpPr txBox="1">
              <a:spLocks noChangeArrowheads="1"/>
            </p:cNvSpPr>
            <p:nvPr/>
          </p:nvSpPr>
          <p:spPr bwMode="auto">
            <a:xfrm>
              <a:off x="812974" y="24394737"/>
              <a:ext cx="2091402" cy="507831"/>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400" dirty="0">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Antofagasta</a:t>
              </a:r>
            </a:p>
          </p:txBody>
        </p:sp>
        <p:sp>
          <p:nvSpPr>
            <p:cNvPr id="110" name="Text Box 2">
              <a:extLst>
                <a:ext uri="{FF2B5EF4-FFF2-40B4-BE49-F238E27FC236}">
                  <a16:creationId xmlns:a16="http://schemas.microsoft.com/office/drawing/2014/main" xmlns="" id="{418025AF-76FA-4AD3-9C3E-7FB6D344192B}"/>
                </a:ext>
              </a:extLst>
            </p:cNvPr>
            <p:cNvSpPr txBox="1">
              <a:spLocks noChangeArrowheads="1"/>
            </p:cNvSpPr>
            <p:nvPr/>
          </p:nvSpPr>
          <p:spPr bwMode="auto">
            <a:xfrm>
              <a:off x="3309177" y="21966363"/>
              <a:ext cx="2534869" cy="526608"/>
            </a:xfrm>
            <a:prstGeom prst="rect">
              <a:avLst/>
            </a:prstGeom>
            <a:noFill/>
            <a:ln w="9525">
              <a:solidFill>
                <a:schemeClr val="tx1">
                  <a:lumMod val="50000"/>
                  <a:lumOff val="50000"/>
                </a:schemeClr>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400" dirty="0">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Study Area</a:t>
              </a:r>
            </a:p>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p>
          </p:txBody>
        </p:sp>
        <p:grpSp>
          <p:nvGrpSpPr>
            <p:cNvPr id="111" name="Group 110">
              <a:extLst>
                <a:ext uri="{FF2B5EF4-FFF2-40B4-BE49-F238E27FC236}">
                  <a16:creationId xmlns:a16="http://schemas.microsoft.com/office/drawing/2014/main" xmlns="" id="{98DC0934-202E-4267-B51F-E704E727FCB1}"/>
                </a:ext>
              </a:extLst>
            </p:cNvPr>
            <p:cNvGrpSpPr/>
            <p:nvPr/>
          </p:nvGrpSpPr>
          <p:grpSpPr>
            <a:xfrm>
              <a:off x="771892" y="22033470"/>
              <a:ext cx="314325" cy="459501"/>
              <a:chOff x="38098" y="-68044"/>
              <a:chExt cx="314325" cy="459501"/>
            </a:xfrm>
          </p:grpSpPr>
          <p:sp>
            <p:nvSpPr>
              <p:cNvPr id="112" name="Arrow: Up 111">
                <a:extLst>
                  <a:ext uri="{FF2B5EF4-FFF2-40B4-BE49-F238E27FC236}">
                    <a16:creationId xmlns:a16="http://schemas.microsoft.com/office/drawing/2014/main" xmlns="" id="{9EDD4A6D-A5FA-403F-BF6A-B9868E671910}"/>
                  </a:ext>
                </a:extLst>
              </p:cNvPr>
              <p:cNvSpPr/>
              <p:nvPr/>
            </p:nvSpPr>
            <p:spPr>
              <a:xfrm>
                <a:off x="76199" y="-68044"/>
                <a:ext cx="238125" cy="249020"/>
              </a:xfrm>
              <a:prstGeom prst="up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Text Box 2">
                <a:extLst>
                  <a:ext uri="{FF2B5EF4-FFF2-40B4-BE49-F238E27FC236}">
                    <a16:creationId xmlns:a16="http://schemas.microsoft.com/office/drawing/2014/main" xmlns="" id="{E79F7DD5-1A63-49E6-BBFA-FFDFBE9723CE}"/>
                  </a:ext>
                </a:extLst>
              </p:cNvPr>
              <p:cNvSpPr txBox="1">
                <a:spLocks noChangeArrowheads="1"/>
              </p:cNvSpPr>
              <p:nvPr/>
            </p:nvSpPr>
            <p:spPr bwMode="auto">
              <a:xfrm>
                <a:off x="38098" y="134282"/>
                <a:ext cx="314325" cy="257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dirty="0">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N</a:t>
                </a:r>
                <a:endParaRPr lang="en-US" sz="1600" dirty="0">
                  <a:solidFill>
                    <a:schemeClr val="tx1">
                      <a:lumMod val="75000"/>
                      <a:lumOff val="25000"/>
                    </a:schemeClr>
                  </a:solidFill>
                  <a:effectLst/>
                  <a:latin typeface="+mj-lt"/>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p>
            </p:txBody>
          </p:sp>
        </p:grpSp>
        <p:sp>
          <p:nvSpPr>
            <p:cNvPr id="1036" name="Rectangle 1035">
              <a:extLst>
                <a:ext uri="{FF2B5EF4-FFF2-40B4-BE49-F238E27FC236}">
                  <a16:creationId xmlns:a16="http://schemas.microsoft.com/office/drawing/2014/main" xmlns="" id="{924968C8-B732-45B8-BA18-FF094D9836B7}"/>
                </a:ext>
              </a:extLst>
            </p:cNvPr>
            <p:cNvSpPr/>
            <p:nvPr/>
          </p:nvSpPr>
          <p:spPr>
            <a:xfrm>
              <a:off x="5088909" y="22056050"/>
              <a:ext cx="644094" cy="353549"/>
            </a:xfrm>
            <a:prstGeom prst="rect">
              <a:avLst/>
            </a:prstGeom>
            <a:noFill/>
            <a:ln w="698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xmlns="" id="{2E3F4B69-D56E-4E0E-BDCD-A4646A2A0AB2}"/>
              </a:ext>
            </a:extLst>
          </p:cNvPr>
          <p:cNvSpPr/>
          <p:nvPr/>
        </p:nvSpPr>
        <p:spPr>
          <a:xfrm>
            <a:off x="996815" y="5092940"/>
            <a:ext cx="11385632" cy="6740307"/>
          </a:xfrm>
          <a:prstGeom prst="rect">
            <a:avLst/>
          </a:prstGeom>
        </p:spPr>
        <p:txBody>
          <a:bodyPr wrap="square">
            <a:spAutoFit/>
          </a:bodyPr>
          <a:lstStyle/>
          <a:p>
            <a:pPr algn="just"/>
            <a:r>
              <a:rPr lang="en-US" sz="24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Saline systems, consisting of salt flats, ponds, and marshes, provide vital water resources to northern Chile’s Atacama Desert, one of the driest regions in the world. Mining is extensive in the Atacama, which contains 30% of the world’s lithium reserves and is abundant in potassium and boron. The groundwater that feeds into salt marshes and ponds is extracted in large volumes for mining operations, limiting the availability of water for local indigenous communities and ecosystems. The Chile Water Resources team at NASA Ames Research Center, in collaboration with la Universidad de La Serena, partnered with </a:t>
            </a:r>
            <a:r>
              <a:rPr lang="en-US" sz="2400" dirty="0" err="1">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Servicio</a:t>
            </a:r>
            <a:r>
              <a:rPr lang="en-US" sz="24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 Nacional de </a:t>
            </a:r>
            <a:r>
              <a:rPr lang="en-US" sz="2400" dirty="0" err="1">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Geología</a:t>
            </a:r>
            <a:r>
              <a:rPr lang="en-US" sz="24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 y </a:t>
            </a:r>
            <a:r>
              <a:rPr lang="en-US" sz="2400" dirty="0" err="1">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Minería</a:t>
            </a:r>
            <a:r>
              <a:rPr lang="en-US" sz="24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 (SERNAGEOMIN), a Chilean national agency, to create a Saline Analysis Tool (</a:t>
            </a:r>
            <a:r>
              <a:rPr lang="en-US" sz="2400" dirty="0" err="1">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SalT</a:t>
            </a:r>
            <a:r>
              <a:rPr lang="en-US" sz="24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 in Google Earth Engine (GEE) to monitor the extent and distribution of these remote saline systems. The tool incorporates Earth observations from Landsat 5 Thematic Mapper (TM), Landsat 8 Operational Land Imager (OLI), Landsat 8 Thermal Infrared Sensor (TIRS), and Shuttle Radar Topography Mission (SRTM). </a:t>
            </a:r>
            <a:r>
              <a:rPr lang="en-US" sz="2400" dirty="0" err="1">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SalT</a:t>
            </a:r>
            <a:r>
              <a:rPr lang="en-US" sz="24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 outputs include a land classification map for each year and charts displaying how Normalized Difference Vegetation Index (NDVI) and Normalized Difference Water Index (NDWI) have changed over the study period. The tool was used to analyze changes in the Atacama from 1986 to 2018, and outputs were compared to precipitation and temperature data for the final analysis. The ability to visualize how these saline systems have changed over time will help SERNAGEOMIN understand the regional impacts of mining operations and changes in climate.</a:t>
            </a:r>
            <a:endParaRPr lang="en-US" sz="2400" dirty="0">
              <a:solidFill>
                <a:schemeClr val="tx1">
                  <a:lumMod val="75000"/>
                  <a:lumOff val="25000"/>
                </a:schemeClr>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2" name="TextBox 31">
            <a:extLst>
              <a:ext uri="{FF2B5EF4-FFF2-40B4-BE49-F238E27FC236}">
                <a16:creationId xmlns:a16="http://schemas.microsoft.com/office/drawing/2014/main" xmlns="" id="{65B3DA27-6CD9-44FD-993E-5E0D1FB7A127}"/>
              </a:ext>
            </a:extLst>
          </p:cNvPr>
          <p:cNvSpPr txBox="1"/>
          <p:nvPr/>
        </p:nvSpPr>
        <p:spPr>
          <a:xfrm>
            <a:off x="949661" y="28367181"/>
            <a:ext cx="5161340" cy="1540940"/>
          </a:xfrm>
          <a:prstGeom prst="rect">
            <a:avLst/>
          </a:prstGeom>
          <a:noFill/>
        </p:spPr>
        <p:txBody>
          <a:bodyPr wrap="square" rtlCol="0">
            <a:spAutoFit/>
          </a:bodyPr>
          <a:lstStyle/>
          <a:p>
            <a:pPr lvl="0"/>
            <a:r>
              <a:rPr lang="en-US" sz="3600" b="1" dirty="0">
                <a:solidFill>
                  <a:srgbClr val="379CC3"/>
                </a:solidFill>
                <a:latin typeface="Garamond" panose="02020404030301010803" pitchFamily="18" charset="0"/>
              </a:rPr>
              <a:t>Study Area</a:t>
            </a:r>
          </a:p>
          <a:p>
            <a:pPr marL="457200" lvl="0" indent="-457200">
              <a:buClr>
                <a:srgbClr val="379CC3"/>
              </a:buClr>
              <a:buFont typeface="Webdings" panose="05030102010509060703" pitchFamily="18" charset="2"/>
              <a:buChar char="4"/>
            </a:pPr>
            <a:r>
              <a:rPr lang="en-US" sz="2800" dirty="0">
                <a:solidFill>
                  <a:schemeClr val="tx1">
                    <a:lumMod val="75000"/>
                    <a:lumOff val="25000"/>
                  </a:schemeClr>
                </a:solidFill>
                <a:latin typeface="Garamond" panose="02020404030301010803" pitchFamily="18" charset="0"/>
              </a:rPr>
              <a:t>Atacama Desert in Northeastern Chile</a:t>
            </a:r>
            <a:endParaRPr lang="en-US" sz="3600" dirty="0">
              <a:solidFill>
                <a:schemeClr val="tx1">
                  <a:lumMod val="75000"/>
                  <a:lumOff val="25000"/>
                </a:schemeClr>
              </a:solidFill>
              <a:latin typeface="Garamond" panose="02020404030301010803" pitchFamily="18" charset="0"/>
            </a:endParaRPr>
          </a:p>
        </p:txBody>
      </p:sp>
      <p:pic>
        <p:nvPicPr>
          <p:cNvPr id="227" name="Picture 226">
            <a:extLst>
              <a:ext uri="{FF2B5EF4-FFF2-40B4-BE49-F238E27FC236}">
                <a16:creationId xmlns:a16="http://schemas.microsoft.com/office/drawing/2014/main" xmlns="" id="{15F311EA-CAC5-4886-90B9-B6F8FC670685}"/>
              </a:ext>
            </a:extLst>
          </p:cNvPr>
          <p:cNvPicPr>
            <a:picLocks/>
          </p:cNvPicPr>
          <p:nvPr/>
        </p:nvPicPr>
        <p:blipFill rotWithShape="1">
          <a:blip r:embed="rId15" cstate="print">
            <a:extLst>
              <a:ext uri="{28A0092B-C50C-407E-A947-70E740481C1C}">
                <a14:useLocalDpi xmlns:a14="http://schemas.microsoft.com/office/drawing/2010/main" val="0"/>
              </a:ext>
            </a:extLst>
          </a:blip>
          <a:srcRect l="11157" t="19343" r="10257" b="28217"/>
          <a:stretch/>
        </p:blipFill>
        <p:spPr>
          <a:xfrm>
            <a:off x="7356040" y="31153209"/>
            <a:ext cx="1645920" cy="1645920"/>
          </a:xfrm>
          <a:prstGeom prst="ellipse">
            <a:avLst/>
          </a:prstGeom>
        </p:spPr>
      </p:pic>
      <p:pic>
        <p:nvPicPr>
          <p:cNvPr id="228" name="Picture 227">
            <a:extLst>
              <a:ext uri="{FF2B5EF4-FFF2-40B4-BE49-F238E27FC236}">
                <a16:creationId xmlns:a16="http://schemas.microsoft.com/office/drawing/2014/main" xmlns="" id="{BE7148CA-857C-44D5-9DB5-E819EFB8BCB9}"/>
              </a:ext>
            </a:extLst>
          </p:cNvPr>
          <p:cNvPicPr>
            <a:picLocks noChangeAspect="1"/>
          </p:cNvPicPr>
          <p:nvPr/>
        </p:nvPicPr>
        <p:blipFill rotWithShape="1">
          <a:blip r:embed="rId16"/>
          <a:srcRect t="1" r="19000" b="30663"/>
          <a:stretch/>
        </p:blipFill>
        <p:spPr>
          <a:xfrm>
            <a:off x="12899906" y="19165049"/>
            <a:ext cx="7289647" cy="5623347"/>
          </a:xfrm>
          <a:prstGeom prst="rect">
            <a:avLst/>
          </a:prstGeom>
          <a:ln>
            <a:noFill/>
          </a:ln>
          <a:effectLst>
            <a:outerShdw blurRad="190500" algn="tl" rotWithShape="0">
              <a:srgbClr val="000000">
                <a:alpha val="70000"/>
              </a:srgbClr>
            </a:outerShdw>
          </a:effectLst>
        </p:spPr>
      </p:pic>
      <p:sp>
        <p:nvSpPr>
          <p:cNvPr id="233" name="Text Placeholder 16">
            <a:extLst>
              <a:ext uri="{FF2B5EF4-FFF2-40B4-BE49-F238E27FC236}">
                <a16:creationId xmlns:a16="http://schemas.microsoft.com/office/drawing/2014/main" xmlns="" id="{73FCF546-0757-4CE4-906F-958F5ED41E99}"/>
              </a:ext>
            </a:extLst>
          </p:cNvPr>
          <p:cNvSpPr txBox="1">
            <a:spLocks/>
          </p:cNvSpPr>
          <p:nvPr/>
        </p:nvSpPr>
        <p:spPr>
          <a:xfrm>
            <a:off x="20306204" y="22593048"/>
            <a:ext cx="3989217" cy="23012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379CC3"/>
              </a:buClr>
              <a:buNone/>
            </a:pPr>
            <a:r>
              <a:rPr lang="en-US" sz="2400" dirty="0">
                <a:solidFill>
                  <a:schemeClr val="tx1">
                    <a:lumMod val="75000"/>
                    <a:lumOff val="25000"/>
                  </a:schemeClr>
                </a:solidFill>
                <a:latin typeface="Garamond" panose="02020404030301010803" pitchFamily="18" charset="0"/>
              </a:rPr>
              <a:t>Figure 5 (left). </a:t>
            </a:r>
            <a:r>
              <a:rPr lang="en-US" sz="2400" dirty="0" err="1">
                <a:solidFill>
                  <a:schemeClr val="tx1">
                    <a:lumMod val="75000"/>
                    <a:lumOff val="25000"/>
                  </a:schemeClr>
                </a:solidFill>
                <a:latin typeface="Garamond" panose="02020404030301010803" pitchFamily="18" charset="0"/>
              </a:rPr>
              <a:t>SalT</a:t>
            </a:r>
            <a:r>
              <a:rPr lang="en-US" sz="2400" dirty="0">
                <a:solidFill>
                  <a:schemeClr val="tx1">
                    <a:lumMod val="75000"/>
                    <a:lumOff val="25000"/>
                  </a:schemeClr>
                </a:solidFill>
                <a:latin typeface="Garamond" panose="02020404030301010803" pitchFamily="18" charset="0"/>
              </a:rPr>
              <a:t> was created with a graphical user interface in GEE to make NASA Earth observations more accessible to users without coding experience.</a:t>
            </a:r>
          </a:p>
        </p:txBody>
      </p:sp>
      <p:sp>
        <p:nvSpPr>
          <p:cNvPr id="234" name="Text Placeholder 16">
            <a:extLst>
              <a:ext uri="{FF2B5EF4-FFF2-40B4-BE49-F238E27FC236}">
                <a16:creationId xmlns:a16="http://schemas.microsoft.com/office/drawing/2014/main" xmlns="" id="{46ED5902-9EDB-4A26-B6D1-FD2FADCA5F8C}"/>
              </a:ext>
            </a:extLst>
          </p:cNvPr>
          <p:cNvSpPr txBox="1">
            <a:spLocks/>
          </p:cNvSpPr>
          <p:nvPr/>
        </p:nvSpPr>
        <p:spPr>
          <a:xfrm>
            <a:off x="20313468" y="19101069"/>
            <a:ext cx="3989217" cy="339267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379CC3"/>
              </a:buClr>
              <a:buNone/>
            </a:pPr>
            <a:r>
              <a:rPr lang="en-US" sz="2400" dirty="0">
                <a:solidFill>
                  <a:schemeClr val="tx1">
                    <a:lumMod val="75000"/>
                    <a:lumOff val="25000"/>
                  </a:schemeClr>
                </a:solidFill>
                <a:latin typeface="Garamond" panose="02020404030301010803" pitchFamily="18" charset="0"/>
              </a:rPr>
              <a:t>Figures 3 (upper left) and 4 (above). NDWI and NDVI show no significant trend over time. Some variation may be due to total annual precipitation. NDWI and NDVI were standardized to make values more consistent across sensors.</a:t>
            </a:r>
          </a:p>
        </p:txBody>
      </p:sp>
      <p:grpSp>
        <p:nvGrpSpPr>
          <p:cNvPr id="245" name="Group 244">
            <a:extLst>
              <a:ext uri="{FF2B5EF4-FFF2-40B4-BE49-F238E27FC236}">
                <a16:creationId xmlns:a16="http://schemas.microsoft.com/office/drawing/2014/main" xmlns="" id="{EA2E7252-D943-4EEF-B9D2-A262B88F2B84}"/>
              </a:ext>
            </a:extLst>
          </p:cNvPr>
          <p:cNvGrpSpPr/>
          <p:nvPr/>
        </p:nvGrpSpPr>
        <p:grpSpPr>
          <a:xfrm>
            <a:off x="12899906" y="8562407"/>
            <a:ext cx="11221968" cy="3011945"/>
            <a:chOff x="12939356" y="9419064"/>
            <a:chExt cx="11221968" cy="3011945"/>
          </a:xfrm>
        </p:grpSpPr>
        <p:grpSp>
          <p:nvGrpSpPr>
            <p:cNvPr id="101" name="Group 100">
              <a:extLst>
                <a:ext uri="{FF2B5EF4-FFF2-40B4-BE49-F238E27FC236}">
                  <a16:creationId xmlns:a16="http://schemas.microsoft.com/office/drawing/2014/main" xmlns="" id="{E4C1E938-E9A6-4C9E-9EF3-CD2422E761A7}"/>
                </a:ext>
              </a:extLst>
            </p:cNvPr>
            <p:cNvGrpSpPr/>
            <p:nvPr/>
          </p:nvGrpSpPr>
          <p:grpSpPr>
            <a:xfrm>
              <a:off x="12953325" y="9419064"/>
              <a:ext cx="11207999" cy="3011945"/>
              <a:chOff x="13039671" y="10125334"/>
              <a:chExt cx="11207999" cy="3011945"/>
            </a:xfrm>
          </p:grpSpPr>
          <p:grpSp>
            <p:nvGrpSpPr>
              <p:cNvPr id="194" name="Google Shape;366;p33">
                <a:extLst>
                  <a:ext uri="{FF2B5EF4-FFF2-40B4-BE49-F238E27FC236}">
                    <a16:creationId xmlns:a16="http://schemas.microsoft.com/office/drawing/2014/main" xmlns="" id="{85D2E9DA-EE43-4C55-B9A4-8171583724C5}"/>
                  </a:ext>
                </a:extLst>
              </p:cNvPr>
              <p:cNvGrpSpPr/>
              <p:nvPr/>
            </p:nvGrpSpPr>
            <p:grpSpPr>
              <a:xfrm>
                <a:off x="13039671" y="10125335"/>
                <a:ext cx="3764612" cy="3011944"/>
                <a:chOff x="213800" y="2549809"/>
                <a:chExt cx="3764612" cy="2988588"/>
              </a:xfrm>
            </p:grpSpPr>
            <p:grpSp>
              <p:nvGrpSpPr>
                <p:cNvPr id="195" name="Google Shape;367;p33">
                  <a:extLst>
                    <a:ext uri="{FF2B5EF4-FFF2-40B4-BE49-F238E27FC236}">
                      <a16:creationId xmlns:a16="http://schemas.microsoft.com/office/drawing/2014/main" xmlns="" id="{44A691E2-DFEF-4A7D-89FF-0E67197D3259}"/>
                    </a:ext>
                  </a:extLst>
                </p:cNvPr>
                <p:cNvGrpSpPr/>
                <p:nvPr/>
              </p:nvGrpSpPr>
              <p:grpSpPr>
                <a:xfrm>
                  <a:off x="213800" y="2549809"/>
                  <a:ext cx="3720618" cy="2988588"/>
                  <a:chOff x="614650" y="1988119"/>
                  <a:chExt cx="3249164" cy="2477278"/>
                </a:xfrm>
              </p:grpSpPr>
              <p:pic>
                <p:nvPicPr>
                  <p:cNvPr id="197" name="Google Shape;368;p33">
                    <a:extLst>
                      <a:ext uri="{FF2B5EF4-FFF2-40B4-BE49-F238E27FC236}">
                        <a16:creationId xmlns:a16="http://schemas.microsoft.com/office/drawing/2014/main" xmlns="" id="{8BA0211D-957E-4D7E-8FC8-5D0C56ABB315}"/>
                      </a:ext>
                    </a:extLst>
                  </p:cNvPr>
                  <p:cNvPicPr preferRelativeResize="0"/>
                  <p:nvPr/>
                </p:nvPicPr>
                <p:blipFill rotWithShape="1">
                  <a:blip r:embed="rId17">
                    <a:alphaModFix/>
                  </a:blip>
                  <a:srcRect t="16148" r="33958" b="16811"/>
                  <a:stretch/>
                </p:blipFill>
                <p:spPr>
                  <a:xfrm>
                    <a:off x="614650" y="1988119"/>
                    <a:ext cx="3249164" cy="2477278"/>
                  </a:xfrm>
                  <a:prstGeom prst="rect">
                    <a:avLst/>
                  </a:prstGeom>
                  <a:noFill/>
                  <a:ln w="19050" cap="flat" cmpd="sng">
                    <a:solidFill>
                      <a:schemeClr val="tx1">
                        <a:lumMod val="75000"/>
                        <a:lumOff val="25000"/>
                      </a:schemeClr>
                    </a:solidFill>
                    <a:prstDash val="solid"/>
                    <a:round/>
                    <a:headEnd type="none" w="sm" len="sm"/>
                    <a:tailEnd type="none" w="sm" len="sm"/>
                  </a:ln>
                </p:spPr>
              </p:pic>
              <p:cxnSp>
                <p:nvCxnSpPr>
                  <p:cNvPr id="198" name="Google Shape;369;p33">
                    <a:extLst>
                      <a:ext uri="{FF2B5EF4-FFF2-40B4-BE49-F238E27FC236}">
                        <a16:creationId xmlns:a16="http://schemas.microsoft.com/office/drawing/2014/main" xmlns="" id="{A9E59115-0253-4FAB-B1D0-B32C0BB843D4}"/>
                      </a:ext>
                    </a:extLst>
                  </p:cNvPr>
                  <p:cNvCxnSpPr/>
                  <p:nvPr/>
                </p:nvCxnSpPr>
                <p:spPr>
                  <a:xfrm>
                    <a:off x="3485482" y="4424369"/>
                    <a:ext cx="271500" cy="0"/>
                  </a:xfrm>
                  <a:prstGeom prst="straightConnector1">
                    <a:avLst/>
                  </a:prstGeom>
                  <a:noFill/>
                  <a:ln w="38100" cap="flat" cmpd="sng">
                    <a:solidFill>
                      <a:schemeClr val="tx1">
                        <a:lumMod val="75000"/>
                        <a:lumOff val="25000"/>
                      </a:schemeClr>
                    </a:solidFill>
                    <a:prstDash val="solid"/>
                    <a:round/>
                    <a:headEnd type="none" w="med" len="med"/>
                    <a:tailEnd type="none" w="med" len="med"/>
                  </a:ln>
                </p:spPr>
              </p:cxnSp>
            </p:grpSp>
            <p:sp>
              <p:nvSpPr>
                <p:cNvPr id="196" name="Google Shape;370;p33">
                  <a:extLst>
                    <a:ext uri="{FF2B5EF4-FFF2-40B4-BE49-F238E27FC236}">
                      <a16:creationId xmlns:a16="http://schemas.microsoft.com/office/drawing/2014/main" xmlns="" id="{090E2A8F-08C4-438F-8B58-B664323CB500}"/>
                    </a:ext>
                  </a:extLst>
                </p:cNvPr>
                <p:cNvSpPr txBox="1"/>
                <p:nvPr/>
              </p:nvSpPr>
              <p:spPr>
                <a:xfrm>
                  <a:off x="3359101" y="5178820"/>
                  <a:ext cx="619311" cy="1760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solidFill>
                        <a:schemeClr val="tx1">
                          <a:lumMod val="75000"/>
                          <a:lumOff val="25000"/>
                        </a:schemeClr>
                      </a:solidFill>
                      <a:latin typeface="Century Gothic"/>
                      <a:ea typeface="Century Gothic"/>
                      <a:cs typeface="Century Gothic"/>
                      <a:sym typeface="Century Gothic"/>
                    </a:rPr>
                    <a:t>5 km</a:t>
                  </a:r>
                  <a:endParaRPr sz="1400" b="1" dirty="0">
                    <a:solidFill>
                      <a:schemeClr val="tx1">
                        <a:lumMod val="75000"/>
                        <a:lumOff val="25000"/>
                      </a:schemeClr>
                    </a:solidFill>
                    <a:latin typeface="Century Gothic"/>
                    <a:ea typeface="Century Gothic"/>
                    <a:cs typeface="Century Gothic"/>
                    <a:sym typeface="Century Gothic"/>
                  </a:endParaRPr>
                </a:p>
              </p:txBody>
            </p:sp>
          </p:grpSp>
          <p:grpSp>
            <p:nvGrpSpPr>
              <p:cNvPr id="199" name="Google Shape;371;p33">
                <a:extLst>
                  <a:ext uri="{FF2B5EF4-FFF2-40B4-BE49-F238E27FC236}">
                    <a16:creationId xmlns:a16="http://schemas.microsoft.com/office/drawing/2014/main" xmlns="" id="{D0AA365A-68FE-45AF-809C-6F94FB51F3AB}"/>
                  </a:ext>
                </a:extLst>
              </p:cNvPr>
              <p:cNvGrpSpPr/>
              <p:nvPr/>
            </p:nvGrpSpPr>
            <p:grpSpPr>
              <a:xfrm>
                <a:off x="19873444" y="12784406"/>
                <a:ext cx="602763" cy="297268"/>
                <a:chOff x="7204867" y="5186351"/>
                <a:chExt cx="602763" cy="297268"/>
              </a:xfrm>
            </p:grpSpPr>
            <p:cxnSp>
              <p:nvCxnSpPr>
                <p:cNvPr id="203" name="Google Shape;374;p33">
                  <a:extLst>
                    <a:ext uri="{FF2B5EF4-FFF2-40B4-BE49-F238E27FC236}">
                      <a16:creationId xmlns:a16="http://schemas.microsoft.com/office/drawing/2014/main" xmlns="" id="{E18A5D98-381B-4985-9FAB-40595CC6AD86}"/>
                    </a:ext>
                  </a:extLst>
                </p:cNvPr>
                <p:cNvCxnSpPr/>
                <p:nvPr/>
              </p:nvCxnSpPr>
              <p:spPr>
                <a:xfrm>
                  <a:off x="7349595" y="5483619"/>
                  <a:ext cx="334003" cy="0"/>
                </a:xfrm>
                <a:prstGeom prst="straightConnector1">
                  <a:avLst/>
                </a:prstGeom>
                <a:noFill/>
                <a:ln w="38100" cap="flat" cmpd="sng">
                  <a:solidFill>
                    <a:schemeClr val="tx1">
                      <a:lumMod val="75000"/>
                      <a:lumOff val="25000"/>
                    </a:schemeClr>
                  </a:solidFill>
                  <a:prstDash val="solid"/>
                  <a:round/>
                  <a:headEnd type="none" w="med" len="med"/>
                  <a:tailEnd type="none" w="med" len="med"/>
                </a:ln>
              </p:spPr>
            </p:cxnSp>
            <p:sp>
              <p:nvSpPr>
                <p:cNvPr id="201" name="Google Shape;375;p33">
                  <a:extLst>
                    <a:ext uri="{FF2B5EF4-FFF2-40B4-BE49-F238E27FC236}">
                      <a16:creationId xmlns:a16="http://schemas.microsoft.com/office/drawing/2014/main" xmlns="" id="{793DDAD2-B571-42AE-A0B5-F231D61011D5}"/>
                    </a:ext>
                  </a:extLst>
                </p:cNvPr>
                <p:cNvSpPr txBox="1"/>
                <p:nvPr/>
              </p:nvSpPr>
              <p:spPr>
                <a:xfrm>
                  <a:off x="7204867" y="5186351"/>
                  <a:ext cx="602763" cy="1537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solidFill>
                        <a:schemeClr val="tx1">
                          <a:lumMod val="75000"/>
                          <a:lumOff val="25000"/>
                        </a:schemeClr>
                      </a:solidFill>
                      <a:latin typeface="Century Gothic"/>
                      <a:ea typeface="Century Gothic"/>
                      <a:cs typeface="Century Gothic"/>
                      <a:sym typeface="Century Gothic"/>
                    </a:rPr>
                    <a:t>5 km</a:t>
                  </a:r>
                  <a:endParaRPr sz="1400" b="1" dirty="0">
                    <a:solidFill>
                      <a:schemeClr val="tx1">
                        <a:lumMod val="75000"/>
                        <a:lumOff val="25000"/>
                      </a:schemeClr>
                    </a:solidFill>
                    <a:latin typeface="Century Gothic"/>
                    <a:ea typeface="Century Gothic"/>
                    <a:cs typeface="Century Gothic"/>
                    <a:sym typeface="Century Gothic"/>
                  </a:endParaRPr>
                </a:p>
              </p:txBody>
            </p:sp>
          </p:grpSp>
          <p:grpSp>
            <p:nvGrpSpPr>
              <p:cNvPr id="204" name="Google Shape;376;p33">
                <a:extLst>
                  <a:ext uri="{FF2B5EF4-FFF2-40B4-BE49-F238E27FC236}">
                    <a16:creationId xmlns:a16="http://schemas.microsoft.com/office/drawing/2014/main" xmlns="" id="{46FF6485-D563-47E7-BD78-728F770D845C}"/>
                  </a:ext>
                </a:extLst>
              </p:cNvPr>
              <p:cNvGrpSpPr/>
              <p:nvPr/>
            </p:nvGrpSpPr>
            <p:grpSpPr>
              <a:xfrm>
                <a:off x="20658945" y="10125334"/>
                <a:ext cx="3588725" cy="3003597"/>
                <a:chOff x="8044825" y="2530426"/>
                <a:chExt cx="3588725" cy="3003597"/>
              </a:xfrm>
            </p:grpSpPr>
            <p:grpSp>
              <p:nvGrpSpPr>
                <p:cNvPr id="205" name="Google Shape;377;p33">
                  <a:extLst>
                    <a:ext uri="{FF2B5EF4-FFF2-40B4-BE49-F238E27FC236}">
                      <a16:creationId xmlns:a16="http://schemas.microsoft.com/office/drawing/2014/main" xmlns="" id="{DA3F39F4-7E4E-409A-A99D-CDE1AB38CC3F}"/>
                    </a:ext>
                  </a:extLst>
                </p:cNvPr>
                <p:cNvGrpSpPr/>
                <p:nvPr/>
              </p:nvGrpSpPr>
              <p:grpSpPr>
                <a:xfrm>
                  <a:off x="8044825" y="2530426"/>
                  <a:ext cx="3566985" cy="3003597"/>
                  <a:chOff x="7677950" y="2640156"/>
                  <a:chExt cx="2802250" cy="2245009"/>
                </a:xfrm>
              </p:grpSpPr>
              <p:pic>
                <p:nvPicPr>
                  <p:cNvPr id="207" name="Google Shape;378;p33">
                    <a:extLst>
                      <a:ext uri="{FF2B5EF4-FFF2-40B4-BE49-F238E27FC236}">
                        <a16:creationId xmlns:a16="http://schemas.microsoft.com/office/drawing/2014/main" xmlns="" id="{874FAE8F-E533-4D18-B4F7-BF78390C61DB}"/>
                      </a:ext>
                    </a:extLst>
                  </p:cNvPr>
                  <p:cNvPicPr preferRelativeResize="0"/>
                  <p:nvPr/>
                </p:nvPicPr>
                <p:blipFill rotWithShape="1">
                  <a:blip r:embed="rId18">
                    <a:alphaModFix/>
                  </a:blip>
                  <a:srcRect t="15786" r="35178" b="16979"/>
                  <a:stretch/>
                </p:blipFill>
                <p:spPr>
                  <a:xfrm>
                    <a:off x="7677950" y="2640156"/>
                    <a:ext cx="2802250" cy="2245009"/>
                  </a:xfrm>
                  <a:prstGeom prst="rect">
                    <a:avLst/>
                  </a:prstGeom>
                  <a:noFill/>
                  <a:ln w="19050" cap="flat" cmpd="sng">
                    <a:solidFill>
                      <a:schemeClr val="tx1">
                        <a:lumMod val="75000"/>
                        <a:lumOff val="25000"/>
                      </a:schemeClr>
                    </a:solidFill>
                    <a:prstDash val="solid"/>
                    <a:round/>
                    <a:headEnd type="none" w="sm" len="sm"/>
                    <a:tailEnd type="none" w="sm" len="sm"/>
                  </a:ln>
                </p:spPr>
              </p:pic>
              <p:cxnSp>
                <p:nvCxnSpPr>
                  <p:cNvPr id="208" name="Google Shape;379;p33">
                    <a:extLst>
                      <a:ext uri="{FF2B5EF4-FFF2-40B4-BE49-F238E27FC236}">
                        <a16:creationId xmlns:a16="http://schemas.microsoft.com/office/drawing/2014/main" xmlns="" id="{C88CBC3D-80DF-427F-BECE-8309B6B2F128}"/>
                      </a:ext>
                    </a:extLst>
                  </p:cNvPr>
                  <p:cNvCxnSpPr/>
                  <p:nvPr/>
                </p:nvCxnSpPr>
                <p:spPr>
                  <a:xfrm>
                    <a:off x="10114855" y="4846025"/>
                    <a:ext cx="266700" cy="1200"/>
                  </a:xfrm>
                  <a:prstGeom prst="straightConnector1">
                    <a:avLst/>
                  </a:prstGeom>
                  <a:noFill/>
                  <a:ln w="38100" cap="flat" cmpd="sng">
                    <a:solidFill>
                      <a:schemeClr val="tx1">
                        <a:lumMod val="75000"/>
                        <a:lumOff val="25000"/>
                      </a:schemeClr>
                    </a:solidFill>
                    <a:prstDash val="solid"/>
                    <a:round/>
                    <a:headEnd type="none" w="med" len="med"/>
                    <a:tailEnd type="none" w="med" len="med"/>
                  </a:ln>
                </p:spPr>
              </p:cxnSp>
            </p:grpSp>
            <p:sp>
              <p:nvSpPr>
                <p:cNvPr id="206" name="Google Shape;380;p33">
                  <a:extLst>
                    <a:ext uri="{FF2B5EF4-FFF2-40B4-BE49-F238E27FC236}">
                      <a16:creationId xmlns:a16="http://schemas.microsoft.com/office/drawing/2014/main" xmlns="" id="{BAF93F86-EE72-44DA-9E50-DD916FC13334}"/>
                    </a:ext>
                  </a:extLst>
                </p:cNvPr>
                <p:cNvSpPr txBox="1"/>
                <p:nvPr/>
              </p:nvSpPr>
              <p:spPr>
                <a:xfrm>
                  <a:off x="10972569" y="5179984"/>
                  <a:ext cx="660981" cy="22766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tx1">
                          <a:lumMod val="75000"/>
                          <a:lumOff val="25000"/>
                        </a:schemeClr>
                      </a:solidFill>
                      <a:latin typeface="Century Gothic"/>
                      <a:ea typeface="Century Gothic"/>
                      <a:cs typeface="Century Gothic"/>
                      <a:sym typeface="Century Gothic"/>
                    </a:rPr>
                    <a:t>5 km</a:t>
                  </a:r>
                  <a:endParaRPr sz="1400" b="1" dirty="0">
                    <a:solidFill>
                      <a:schemeClr val="tx1">
                        <a:lumMod val="75000"/>
                        <a:lumOff val="25000"/>
                      </a:schemeClr>
                    </a:solidFill>
                    <a:latin typeface="Century Gothic"/>
                    <a:ea typeface="Century Gothic"/>
                    <a:cs typeface="Century Gothic"/>
                    <a:sym typeface="Century Gothic"/>
                  </a:endParaRPr>
                </a:p>
              </p:txBody>
            </p:sp>
          </p:grpSp>
          <p:grpSp>
            <p:nvGrpSpPr>
              <p:cNvPr id="209" name="Google Shape;390;p33">
                <a:extLst>
                  <a:ext uri="{FF2B5EF4-FFF2-40B4-BE49-F238E27FC236}">
                    <a16:creationId xmlns:a16="http://schemas.microsoft.com/office/drawing/2014/main" xmlns="" id="{FD9EEC67-DCE6-4B6F-B176-03E81D5EE13D}"/>
                  </a:ext>
                </a:extLst>
              </p:cNvPr>
              <p:cNvGrpSpPr/>
              <p:nvPr/>
            </p:nvGrpSpPr>
            <p:grpSpPr>
              <a:xfrm>
                <a:off x="16458253" y="10154560"/>
                <a:ext cx="245403" cy="353325"/>
                <a:chOff x="11722752" y="1920592"/>
                <a:chExt cx="245403" cy="353325"/>
              </a:xfrm>
            </p:grpSpPr>
            <p:sp>
              <p:nvSpPr>
                <p:cNvPr id="210" name="Google Shape;391;p33">
                  <a:extLst>
                    <a:ext uri="{FF2B5EF4-FFF2-40B4-BE49-F238E27FC236}">
                      <a16:creationId xmlns:a16="http://schemas.microsoft.com/office/drawing/2014/main" xmlns="" id="{951ABFA0-05E6-439E-8EA7-CCBD877C6C4F}"/>
                    </a:ext>
                  </a:extLst>
                </p:cNvPr>
                <p:cNvSpPr/>
                <p:nvPr/>
              </p:nvSpPr>
              <p:spPr>
                <a:xfrm>
                  <a:off x="11820855" y="1920592"/>
                  <a:ext cx="147300" cy="145800"/>
                </a:xfrm>
                <a:prstGeom prst="upArrow">
                  <a:avLst>
                    <a:gd name="adj1" fmla="val 50000"/>
                    <a:gd name="adj2" fmla="val 50000"/>
                  </a:avLst>
                </a:prstGeom>
                <a:solidFill>
                  <a:srgbClr val="434343"/>
                </a:solidFill>
                <a:ln w="952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entury Gothic"/>
                    <a:ea typeface="Century Gothic"/>
                    <a:cs typeface="Century Gothic"/>
                    <a:sym typeface="Century Gothic"/>
                  </a:endParaRPr>
                </a:p>
              </p:txBody>
            </p:sp>
            <p:sp>
              <p:nvSpPr>
                <p:cNvPr id="211" name="Google Shape;392;p33">
                  <a:extLst>
                    <a:ext uri="{FF2B5EF4-FFF2-40B4-BE49-F238E27FC236}">
                      <a16:creationId xmlns:a16="http://schemas.microsoft.com/office/drawing/2014/main" xmlns="" id="{E8B09767-B836-46EF-AB5E-22EDB93B7012}"/>
                    </a:ext>
                  </a:extLst>
                </p:cNvPr>
                <p:cNvSpPr txBox="1"/>
                <p:nvPr/>
              </p:nvSpPr>
              <p:spPr>
                <a:xfrm>
                  <a:off x="11722752" y="2019217"/>
                  <a:ext cx="245400" cy="254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3F3F3F"/>
                    </a:buClr>
                    <a:buSzPts val="18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N</a:t>
                  </a:r>
                  <a:endParaRPr sz="1600" b="1"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1000"/>
                    </a:spcBef>
                    <a:spcAft>
                      <a:spcPts val="0"/>
                    </a:spcAft>
                    <a:buClr>
                      <a:srgbClr val="3F3F3F"/>
                    </a:buClr>
                    <a:buSzPts val="1600"/>
                    <a:buFont typeface="Arial"/>
                    <a:buNone/>
                  </a:pPr>
                  <a:r>
                    <a:rPr lang="en-US" sz="1600" b="0" i="0" u="none" strike="noStrike" cap="none" dirty="0">
                      <a:solidFill>
                        <a:srgbClr val="3F3F3F"/>
                      </a:solidFill>
                      <a:latin typeface="Arial"/>
                      <a:ea typeface="Arial"/>
                      <a:cs typeface="Arial"/>
                      <a:sym typeface="Arial"/>
                    </a:rPr>
                    <a:t> </a:t>
                  </a:r>
                  <a:endParaRPr dirty="0"/>
                </a:p>
              </p:txBody>
            </p:sp>
          </p:grpSp>
          <p:grpSp>
            <p:nvGrpSpPr>
              <p:cNvPr id="212" name="Google Shape;390;p33">
                <a:extLst>
                  <a:ext uri="{FF2B5EF4-FFF2-40B4-BE49-F238E27FC236}">
                    <a16:creationId xmlns:a16="http://schemas.microsoft.com/office/drawing/2014/main" xmlns="" id="{1C5BC4A4-03F2-4673-9165-B885CEA22542}"/>
                  </a:ext>
                </a:extLst>
              </p:cNvPr>
              <p:cNvGrpSpPr/>
              <p:nvPr/>
            </p:nvGrpSpPr>
            <p:grpSpPr>
              <a:xfrm>
                <a:off x="20204792" y="10148421"/>
                <a:ext cx="245403" cy="353325"/>
                <a:chOff x="11590702" y="1927586"/>
                <a:chExt cx="245403" cy="353325"/>
              </a:xfrm>
            </p:grpSpPr>
            <p:sp>
              <p:nvSpPr>
                <p:cNvPr id="213" name="Google Shape;391;p33">
                  <a:extLst>
                    <a:ext uri="{FF2B5EF4-FFF2-40B4-BE49-F238E27FC236}">
                      <a16:creationId xmlns:a16="http://schemas.microsoft.com/office/drawing/2014/main" xmlns="" id="{DEDF3F15-4757-41D8-AF6F-FFA35E066E16}"/>
                    </a:ext>
                  </a:extLst>
                </p:cNvPr>
                <p:cNvSpPr/>
                <p:nvPr/>
              </p:nvSpPr>
              <p:spPr>
                <a:xfrm>
                  <a:off x="11688805" y="1927586"/>
                  <a:ext cx="147300" cy="145800"/>
                </a:xfrm>
                <a:prstGeom prst="upArrow">
                  <a:avLst>
                    <a:gd name="adj1" fmla="val 50000"/>
                    <a:gd name="adj2" fmla="val 50000"/>
                  </a:avLst>
                </a:prstGeom>
                <a:solidFill>
                  <a:srgbClr val="434343"/>
                </a:solidFill>
                <a:ln w="952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entury Gothic"/>
                    <a:ea typeface="Century Gothic"/>
                    <a:cs typeface="Century Gothic"/>
                    <a:sym typeface="Century Gothic"/>
                  </a:endParaRPr>
                </a:p>
              </p:txBody>
            </p:sp>
            <p:sp>
              <p:nvSpPr>
                <p:cNvPr id="214" name="Google Shape;392;p33">
                  <a:extLst>
                    <a:ext uri="{FF2B5EF4-FFF2-40B4-BE49-F238E27FC236}">
                      <a16:creationId xmlns:a16="http://schemas.microsoft.com/office/drawing/2014/main" xmlns="" id="{FE0D023D-1AD3-48AE-955C-44AD345C1778}"/>
                    </a:ext>
                  </a:extLst>
                </p:cNvPr>
                <p:cNvSpPr txBox="1"/>
                <p:nvPr/>
              </p:nvSpPr>
              <p:spPr>
                <a:xfrm>
                  <a:off x="11590702" y="2026211"/>
                  <a:ext cx="245400" cy="254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3F3F3F"/>
                    </a:buClr>
                    <a:buSzPts val="18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N</a:t>
                  </a:r>
                  <a:endParaRPr sz="1600" b="1"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1000"/>
                    </a:spcBef>
                    <a:spcAft>
                      <a:spcPts val="0"/>
                    </a:spcAft>
                    <a:buClr>
                      <a:srgbClr val="3F3F3F"/>
                    </a:buClr>
                    <a:buSzPts val="1600"/>
                    <a:buFont typeface="Arial"/>
                    <a:buNone/>
                  </a:pPr>
                  <a:r>
                    <a:rPr lang="en-US" sz="1600" b="0" i="0" u="none" strike="noStrike" cap="none" dirty="0">
                      <a:solidFill>
                        <a:srgbClr val="3F3F3F"/>
                      </a:solidFill>
                      <a:latin typeface="Arial"/>
                      <a:ea typeface="Arial"/>
                      <a:cs typeface="Arial"/>
                      <a:sym typeface="Arial"/>
                    </a:rPr>
                    <a:t> </a:t>
                  </a:r>
                  <a:endParaRPr dirty="0"/>
                </a:p>
              </p:txBody>
            </p:sp>
          </p:grpSp>
          <p:grpSp>
            <p:nvGrpSpPr>
              <p:cNvPr id="215" name="Google Shape;390;p33">
                <a:extLst>
                  <a:ext uri="{FF2B5EF4-FFF2-40B4-BE49-F238E27FC236}">
                    <a16:creationId xmlns:a16="http://schemas.microsoft.com/office/drawing/2014/main" xmlns="" id="{7B4E0180-38F9-4469-904D-F1B1D1DD251C}"/>
                  </a:ext>
                </a:extLst>
              </p:cNvPr>
              <p:cNvGrpSpPr/>
              <p:nvPr/>
            </p:nvGrpSpPr>
            <p:grpSpPr>
              <a:xfrm>
                <a:off x="23945703" y="10144175"/>
                <a:ext cx="245403" cy="353325"/>
                <a:chOff x="11562658" y="1923219"/>
                <a:chExt cx="245403" cy="353325"/>
              </a:xfrm>
            </p:grpSpPr>
            <p:sp>
              <p:nvSpPr>
                <p:cNvPr id="216" name="Google Shape;391;p33">
                  <a:extLst>
                    <a:ext uri="{FF2B5EF4-FFF2-40B4-BE49-F238E27FC236}">
                      <a16:creationId xmlns:a16="http://schemas.microsoft.com/office/drawing/2014/main" xmlns="" id="{DB73D58D-34A0-4526-9250-67591D514A91}"/>
                    </a:ext>
                  </a:extLst>
                </p:cNvPr>
                <p:cNvSpPr/>
                <p:nvPr/>
              </p:nvSpPr>
              <p:spPr>
                <a:xfrm>
                  <a:off x="11660761" y="1923219"/>
                  <a:ext cx="147300" cy="145800"/>
                </a:xfrm>
                <a:prstGeom prst="upArrow">
                  <a:avLst>
                    <a:gd name="adj1" fmla="val 50000"/>
                    <a:gd name="adj2" fmla="val 50000"/>
                  </a:avLst>
                </a:prstGeom>
                <a:solidFill>
                  <a:srgbClr val="434343"/>
                </a:solidFill>
                <a:ln w="952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entury Gothic"/>
                    <a:ea typeface="Century Gothic"/>
                    <a:cs typeface="Century Gothic"/>
                    <a:sym typeface="Century Gothic"/>
                  </a:endParaRPr>
                </a:p>
              </p:txBody>
            </p:sp>
            <p:sp>
              <p:nvSpPr>
                <p:cNvPr id="217" name="Google Shape;392;p33">
                  <a:extLst>
                    <a:ext uri="{FF2B5EF4-FFF2-40B4-BE49-F238E27FC236}">
                      <a16:creationId xmlns:a16="http://schemas.microsoft.com/office/drawing/2014/main" xmlns="" id="{B51299A8-4A7C-4714-9F25-7A6904841563}"/>
                    </a:ext>
                  </a:extLst>
                </p:cNvPr>
                <p:cNvSpPr txBox="1"/>
                <p:nvPr/>
              </p:nvSpPr>
              <p:spPr>
                <a:xfrm>
                  <a:off x="11562658" y="2021844"/>
                  <a:ext cx="245400" cy="254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3F3F3F"/>
                    </a:buClr>
                    <a:buSzPts val="18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N</a:t>
                  </a:r>
                  <a:endParaRPr sz="1600" b="1"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1000"/>
                    </a:spcBef>
                    <a:spcAft>
                      <a:spcPts val="0"/>
                    </a:spcAft>
                    <a:buClr>
                      <a:srgbClr val="3F3F3F"/>
                    </a:buClr>
                    <a:buSzPts val="1600"/>
                    <a:buFont typeface="Arial"/>
                    <a:buNone/>
                  </a:pPr>
                  <a:r>
                    <a:rPr lang="en-US" sz="1600" b="0" i="0" u="none" strike="noStrike" cap="none" dirty="0">
                      <a:solidFill>
                        <a:srgbClr val="3F3F3F"/>
                      </a:solidFill>
                      <a:latin typeface="Arial"/>
                      <a:ea typeface="Arial"/>
                      <a:cs typeface="Arial"/>
                      <a:sym typeface="Arial"/>
                    </a:rPr>
                    <a:t> </a:t>
                  </a:r>
                  <a:endParaRPr dirty="0"/>
                </a:p>
              </p:txBody>
            </p:sp>
          </p:grpSp>
        </p:grpSp>
        <p:sp>
          <p:nvSpPr>
            <p:cNvPr id="219" name="Google Shape;381;p33">
              <a:extLst>
                <a:ext uri="{FF2B5EF4-FFF2-40B4-BE49-F238E27FC236}">
                  <a16:creationId xmlns:a16="http://schemas.microsoft.com/office/drawing/2014/main" xmlns="" id="{A888844F-3055-4294-9A2F-AC53C8827DBC}"/>
                </a:ext>
              </a:extLst>
            </p:cNvPr>
            <p:cNvSpPr txBox="1"/>
            <p:nvPr/>
          </p:nvSpPr>
          <p:spPr>
            <a:xfrm>
              <a:off x="12939356" y="11860538"/>
              <a:ext cx="1113000" cy="4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tx1">
                      <a:lumMod val="75000"/>
                      <a:lumOff val="25000"/>
                    </a:schemeClr>
                  </a:solidFill>
                  <a:latin typeface="Century Gothic"/>
                  <a:ea typeface="Century Gothic"/>
                  <a:cs typeface="Century Gothic"/>
                  <a:sym typeface="Century Gothic"/>
                </a:rPr>
                <a:t>1986</a:t>
              </a:r>
              <a:endParaRPr sz="3000" b="1" dirty="0">
                <a:solidFill>
                  <a:schemeClr val="tx1">
                    <a:lumMod val="75000"/>
                    <a:lumOff val="25000"/>
                  </a:schemeClr>
                </a:solidFill>
                <a:latin typeface="Century Gothic"/>
                <a:ea typeface="Century Gothic"/>
                <a:cs typeface="Century Gothic"/>
                <a:sym typeface="Century Gothic"/>
              </a:endParaRPr>
            </a:p>
          </p:txBody>
        </p:sp>
        <p:sp>
          <p:nvSpPr>
            <p:cNvPr id="220" name="Google Shape;381;p33">
              <a:extLst>
                <a:ext uri="{FF2B5EF4-FFF2-40B4-BE49-F238E27FC236}">
                  <a16:creationId xmlns:a16="http://schemas.microsoft.com/office/drawing/2014/main" xmlns="" id="{D9815258-11FB-45C6-AAC9-59CFC1ACFE32}"/>
                </a:ext>
              </a:extLst>
            </p:cNvPr>
            <p:cNvSpPr txBox="1"/>
            <p:nvPr/>
          </p:nvSpPr>
          <p:spPr>
            <a:xfrm>
              <a:off x="16862710" y="11890174"/>
              <a:ext cx="1113000" cy="4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tx1">
                      <a:lumMod val="75000"/>
                      <a:lumOff val="25000"/>
                    </a:schemeClr>
                  </a:solidFill>
                  <a:latin typeface="Century Gothic"/>
                  <a:ea typeface="Century Gothic"/>
                  <a:cs typeface="Century Gothic"/>
                  <a:sym typeface="Century Gothic"/>
                </a:rPr>
                <a:t>2000</a:t>
              </a:r>
              <a:endParaRPr sz="3000" b="1" dirty="0">
                <a:solidFill>
                  <a:schemeClr val="tx1">
                    <a:lumMod val="75000"/>
                    <a:lumOff val="25000"/>
                  </a:schemeClr>
                </a:solidFill>
                <a:latin typeface="Century Gothic"/>
                <a:ea typeface="Century Gothic"/>
                <a:cs typeface="Century Gothic"/>
                <a:sym typeface="Century Gothic"/>
              </a:endParaRPr>
            </a:p>
          </p:txBody>
        </p:sp>
        <p:sp>
          <p:nvSpPr>
            <p:cNvPr id="221" name="Google Shape;381;p33">
              <a:extLst>
                <a:ext uri="{FF2B5EF4-FFF2-40B4-BE49-F238E27FC236}">
                  <a16:creationId xmlns:a16="http://schemas.microsoft.com/office/drawing/2014/main" xmlns="" id="{F34BA363-2DC3-48B9-BCE9-7D84FEDB1EBF}"/>
                </a:ext>
              </a:extLst>
            </p:cNvPr>
            <p:cNvSpPr txBox="1"/>
            <p:nvPr/>
          </p:nvSpPr>
          <p:spPr>
            <a:xfrm>
              <a:off x="20612208" y="11864876"/>
              <a:ext cx="1113000" cy="4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tx1">
                      <a:lumMod val="75000"/>
                      <a:lumOff val="25000"/>
                    </a:schemeClr>
                  </a:solidFill>
                  <a:latin typeface="Century Gothic"/>
                  <a:ea typeface="Century Gothic"/>
                  <a:cs typeface="Century Gothic"/>
                  <a:sym typeface="Century Gothic"/>
                </a:rPr>
                <a:t>2018</a:t>
              </a:r>
              <a:endParaRPr sz="3000" b="1" dirty="0">
                <a:solidFill>
                  <a:schemeClr val="tx1">
                    <a:lumMod val="75000"/>
                    <a:lumOff val="25000"/>
                  </a:schemeClr>
                </a:solidFill>
                <a:latin typeface="Century Gothic"/>
                <a:ea typeface="Century Gothic"/>
                <a:cs typeface="Century Gothic"/>
                <a:sym typeface="Century Gothic"/>
              </a:endParaRPr>
            </a:p>
          </p:txBody>
        </p:sp>
        <p:grpSp>
          <p:nvGrpSpPr>
            <p:cNvPr id="242" name="Group 241">
              <a:extLst>
                <a:ext uri="{FF2B5EF4-FFF2-40B4-BE49-F238E27FC236}">
                  <a16:creationId xmlns:a16="http://schemas.microsoft.com/office/drawing/2014/main" xmlns="" id="{0F2C556A-A424-4003-8C4C-93D1C6330872}"/>
                </a:ext>
              </a:extLst>
            </p:cNvPr>
            <p:cNvGrpSpPr/>
            <p:nvPr/>
          </p:nvGrpSpPr>
          <p:grpSpPr>
            <a:xfrm>
              <a:off x="12976824" y="9427324"/>
              <a:ext cx="1734844" cy="1381926"/>
              <a:chOff x="13005443" y="9467501"/>
              <a:chExt cx="1734844" cy="1381926"/>
            </a:xfrm>
          </p:grpSpPr>
          <p:sp>
            <p:nvSpPr>
              <p:cNvPr id="229" name="TextBox 228">
                <a:extLst>
                  <a:ext uri="{FF2B5EF4-FFF2-40B4-BE49-F238E27FC236}">
                    <a16:creationId xmlns:a16="http://schemas.microsoft.com/office/drawing/2014/main" xmlns="" id="{FD2444A2-6E66-4102-9DA8-E16D13842C62}"/>
                  </a:ext>
                </a:extLst>
              </p:cNvPr>
              <p:cNvSpPr txBox="1"/>
              <p:nvPr/>
            </p:nvSpPr>
            <p:spPr>
              <a:xfrm>
                <a:off x="13005443" y="9467501"/>
                <a:ext cx="1734843" cy="1381926"/>
              </a:xfrm>
              <a:prstGeom prst="rect">
                <a:avLst/>
              </a:prstGeom>
              <a:solidFill>
                <a:schemeClr val="bg1"/>
              </a:solidFill>
            </p:spPr>
            <p:txBody>
              <a:bodyPr wrap="square" rtlCol="0">
                <a:spAutoFit/>
              </a:bodyPr>
              <a:lstStyle/>
              <a:p>
                <a:endParaRPr lang="en-US" dirty="0"/>
              </a:p>
            </p:txBody>
          </p:sp>
          <p:sp>
            <p:nvSpPr>
              <p:cNvPr id="237" name="Rectangle 236">
                <a:extLst>
                  <a:ext uri="{FF2B5EF4-FFF2-40B4-BE49-F238E27FC236}">
                    <a16:creationId xmlns:a16="http://schemas.microsoft.com/office/drawing/2014/main" xmlns="" id="{9761C628-0CF7-499C-98B0-B56C79B06273}"/>
                  </a:ext>
                </a:extLst>
              </p:cNvPr>
              <p:cNvSpPr/>
              <p:nvPr/>
            </p:nvSpPr>
            <p:spPr>
              <a:xfrm>
                <a:off x="13359655" y="9485044"/>
                <a:ext cx="1380632" cy="307777"/>
              </a:xfrm>
              <a:prstGeom prst="rect">
                <a:avLst/>
              </a:prstGeom>
              <a:solidFill>
                <a:schemeClr val="bg1"/>
              </a:solidFill>
            </p:spPr>
            <p:txBody>
              <a:bodyPr wrap="square">
                <a:spAutoFit/>
              </a:bodyPr>
              <a:lstStyle/>
              <a:p>
                <a:r>
                  <a:rPr lang="en-US" sz="1400" dirty="0">
                    <a:solidFill>
                      <a:schemeClr val="tx1">
                        <a:lumMod val="75000"/>
                        <a:lumOff val="25000"/>
                      </a:schemeClr>
                    </a:solidFill>
                  </a:rPr>
                  <a:t>Barren/Other</a:t>
                </a:r>
              </a:p>
            </p:txBody>
          </p:sp>
          <p:sp>
            <p:nvSpPr>
              <p:cNvPr id="238" name="Rectangle 237">
                <a:extLst>
                  <a:ext uri="{FF2B5EF4-FFF2-40B4-BE49-F238E27FC236}">
                    <a16:creationId xmlns:a16="http://schemas.microsoft.com/office/drawing/2014/main" xmlns="" id="{6D72479D-C395-4C89-96D2-B754FB0686AF}"/>
                  </a:ext>
                </a:extLst>
              </p:cNvPr>
              <p:cNvSpPr/>
              <p:nvPr/>
            </p:nvSpPr>
            <p:spPr>
              <a:xfrm>
                <a:off x="13359652" y="9738747"/>
                <a:ext cx="1298146" cy="307777"/>
              </a:xfrm>
              <a:prstGeom prst="rect">
                <a:avLst/>
              </a:prstGeom>
              <a:solidFill>
                <a:schemeClr val="bg1"/>
              </a:solidFill>
            </p:spPr>
            <p:txBody>
              <a:bodyPr wrap="square">
                <a:spAutoFit/>
              </a:bodyPr>
              <a:lstStyle/>
              <a:p>
                <a:r>
                  <a:rPr lang="en-US" sz="1400" dirty="0">
                    <a:solidFill>
                      <a:schemeClr val="tx1">
                        <a:lumMod val="75000"/>
                        <a:lumOff val="25000"/>
                      </a:schemeClr>
                    </a:solidFill>
                  </a:rPr>
                  <a:t>Vegetation</a:t>
                </a:r>
              </a:p>
            </p:txBody>
          </p:sp>
          <p:sp>
            <p:nvSpPr>
              <p:cNvPr id="239" name="Rectangle 238">
                <a:extLst>
                  <a:ext uri="{FF2B5EF4-FFF2-40B4-BE49-F238E27FC236}">
                    <a16:creationId xmlns:a16="http://schemas.microsoft.com/office/drawing/2014/main" xmlns="" id="{8B6A97A2-3344-485C-AC56-20A9A0B51224}"/>
                  </a:ext>
                </a:extLst>
              </p:cNvPr>
              <p:cNvSpPr/>
              <p:nvPr/>
            </p:nvSpPr>
            <p:spPr>
              <a:xfrm>
                <a:off x="13359651" y="10000798"/>
                <a:ext cx="1182329" cy="307777"/>
              </a:xfrm>
              <a:prstGeom prst="rect">
                <a:avLst/>
              </a:prstGeom>
              <a:solidFill>
                <a:schemeClr val="bg1"/>
              </a:solidFill>
            </p:spPr>
            <p:txBody>
              <a:bodyPr wrap="square">
                <a:spAutoFit/>
              </a:bodyPr>
              <a:lstStyle/>
              <a:p>
                <a:r>
                  <a:rPr lang="en-US" sz="1400" dirty="0">
                    <a:solidFill>
                      <a:schemeClr val="tx1">
                        <a:lumMod val="75000"/>
                        <a:lumOff val="25000"/>
                      </a:schemeClr>
                    </a:solidFill>
                  </a:rPr>
                  <a:t>Water</a:t>
                </a:r>
              </a:p>
            </p:txBody>
          </p:sp>
          <p:sp>
            <p:nvSpPr>
              <p:cNvPr id="240" name="Rectangle 239">
                <a:extLst>
                  <a:ext uri="{FF2B5EF4-FFF2-40B4-BE49-F238E27FC236}">
                    <a16:creationId xmlns:a16="http://schemas.microsoft.com/office/drawing/2014/main" xmlns="" id="{81F5CBD0-5844-4830-8FFC-9C87596197D9}"/>
                  </a:ext>
                </a:extLst>
              </p:cNvPr>
              <p:cNvSpPr/>
              <p:nvPr/>
            </p:nvSpPr>
            <p:spPr>
              <a:xfrm>
                <a:off x="13355482" y="10258274"/>
                <a:ext cx="1182329" cy="307777"/>
              </a:xfrm>
              <a:prstGeom prst="rect">
                <a:avLst/>
              </a:prstGeom>
              <a:solidFill>
                <a:schemeClr val="bg1"/>
              </a:solidFill>
            </p:spPr>
            <p:txBody>
              <a:bodyPr wrap="square">
                <a:spAutoFit/>
              </a:bodyPr>
              <a:lstStyle/>
              <a:p>
                <a:r>
                  <a:rPr lang="en-US" sz="1400" dirty="0">
                    <a:solidFill>
                      <a:schemeClr val="tx1">
                        <a:lumMod val="75000"/>
                        <a:lumOff val="25000"/>
                      </a:schemeClr>
                    </a:solidFill>
                  </a:rPr>
                  <a:t>Salt</a:t>
                </a:r>
              </a:p>
            </p:txBody>
          </p:sp>
          <p:sp>
            <p:nvSpPr>
              <p:cNvPr id="241" name="Rectangle 240">
                <a:extLst>
                  <a:ext uri="{FF2B5EF4-FFF2-40B4-BE49-F238E27FC236}">
                    <a16:creationId xmlns:a16="http://schemas.microsoft.com/office/drawing/2014/main" xmlns="" id="{27D3C26F-6430-4641-8125-47725AA11C96}"/>
                  </a:ext>
                </a:extLst>
              </p:cNvPr>
              <p:cNvSpPr/>
              <p:nvPr/>
            </p:nvSpPr>
            <p:spPr>
              <a:xfrm>
                <a:off x="13355481" y="10503299"/>
                <a:ext cx="1182329" cy="307777"/>
              </a:xfrm>
              <a:prstGeom prst="rect">
                <a:avLst/>
              </a:prstGeom>
              <a:solidFill>
                <a:schemeClr val="bg1"/>
              </a:solidFill>
            </p:spPr>
            <p:txBody>
              <a:bodyPr wrap="square">
                <a:spAutoFit/>
              </a:bodyPr>
              <a:lstStyle/>
              <a:p>
                <a:r>
                  <a:rPr lang="en-US" sz="1400" dirty="0">
                    <a:solidFill>
                      <a:schemeClr val="tx1">
                        <a:lumMod val="75000"/>
                        <a:lumOff val="25000"/>
                      </a:schemeClr>
                    </a:solidFill>
                  </a:rPr>
                  <a:t>Snow</a:t>
                </a:r>
              </a:p>
            </p:txBody>
          </p:sp>
          <p:pic>
            <p:nvPicPr>
              <p:cNvPr id="236" name="Picture 5" descr="https://lh5.googleusercontent.com/FnoFekZsMDG8IuzyHfvokMbLuC64-qVIKr3sSaH1mXYQNPoBOEJfxRZdve475O8rfaX0OfMNZ7AoZ_-u-MxA-nW7qH-Khx4RWzfyAJiRI57W-jcJf9TZvCfur7kcmA_RJMeRwHK6mJc">
                <a:extLst>
                  <a:ext uri="{FF2B5EF4-FFF2-40B4-BE49-F238E27FC236}">
                    <a16:creationId xmlns:a16="http://schemas.microsoft.com/office/drawing/2014/main" xmlns="" id="{BEAF8C2D-6D6B-4095-83C9-E2C26A0555C0}"/>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17469" r="81473"/>
              <a:stretch/>
            </p:blipFill>
            <p:spPr bwMode="auto">
              <a:xfrm>
                <a:off x="13030451" y="9472777"/>
                <a:ext cx="373142" cy="134597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4" name="TextBox 243">
            <a:extLst>
              <a:ext uri="{FF2B5EF4-FFF2-40B4-BE49-F238E27FC236}">
                <a16:creationId xmlns:a16="http://schemas.microsoft.com/office/drawing/2014/main" xmlns="" id="{CD7677E9-8FA8-4622-B465-1708189DBFB9}"/>
              </a:ext>
            </a:extLst>
          </p:cNvPr>
          <p:cNvSpPr txBox="1"/>
          <p:nvPr/>
        </p:nvSpPr>
        <p:spPr>
          <a:xfrm rot="16200000">
            <a:off x="11838450" y="16587182"/>
            <a:ext cx="2292855" cy="338554"/>
          </a:xfrm>
          <a:prstGeom prst="rect">
            <a:avLst/>
          </a:prstGeom>
          <a:noFill/>
        </p:spPr>
        <p:txBody>
          <a:bodyPr wrap="square" rtlCol="0">
            <a:spAutoFit/>
          </a:bodyPr>
          <a:lstStyle/>
          <a:p>
            <a:r>
              <a:rPr lang="en-US" sz="1600" dirty="0">
                <a:solidFill>
                  <a:schemeClr val="tx1">
                    <a:lumMod val="75000"/>
                    <a:lumOff val="25000"/>
                  </a:schemeClr>
                </a:solidFill>
              </a:rPr>
              <a:t>NDWI (Standardized)</a:t>
            </a:r>
          </a:p>
        </p:txBody>
      </p:sp>
      <p:sp>
        <p:nvSpPr>
          <p:cNvPr id="252" name="TextBox 251">
            <a:extLst>
              <a:ext uri="{FF2B5EF4-FFF2-40B4-BE49-F238E27FC236}">
                <a16:creationId xmlns:a16="http://schemas.microsoft.com/office/drawing/2014/main" xmlns="" id="{6AC2E381-CA50-49FD-9A04-285D08D440BA}"/>
              </a:ext>
            </a:extLst>
          </p:cNvPr>
          <p:cNvSpPr txBox="1"/>
          <p:nvPr/>
        </p:nvSpPr>
        <p:spPr>
          <a:xfrm rot="16200000">
            <a:off x="16827321" y="16621436"/>
            <a:ext cx="2877612" cy="338554"/>
          </a:xfrm>
          <a:prstGeom prst="rect">
            <a:avLst/>
          </a:prstGeom>
          <a:noFill/>
        </p:spPr>
        <p:txBody>
          <a:bodyPr wrap="square" rtlCol="0">
            <a:spAutoFit/>
          </a:bodyPr>
          <a:lstStyle/>
          <a:p>
            <a:r>
              <a:rPr lang="en-US" sz="1600" dirty="0">
                <a:solidFill>
                  <a:schemeClr val="tx1">
                    <a:lumMod val="75000"/>
                    <a:lumOff val="25000"/>
                  </a:schemeClr>
                </a:solidFill>
              </a:rPr>
              <a:t>Precipitation (Normalized)</a:t>
            </a:r>
          </a:p>
        </p:txBody>
      </p:sp>
      <p:graphicFrame>
        <p:nvGraphicFramePr>
          <p:cNvPr id="253" name="Chart 252">
            <a:extLst>
              <a:ext uri="{FF2B5EF4-FFF2-40B4-BE49-F238E27FC236}">
                <a16:creationId xmlns:a16="http://schemas.microsoft.com/office/drawing/2014/main" xmlns="" id="{44D7077B-3F6A-424E-B1D0-105927F42F53}"/>
              </a:ext>
            </a:extLst>
          </p:cNvPr>
          <p:cNvGraphicFramePr>
            <a:graphicFrameLocks/>
          </p:cNvGraphicFramePr>
          <p:nvPr>
            <p:extLst>
              <p:ext uri="{D42A27DB-BD31-4B8C-83A1-F6EECF244321}">
                <p14:modId xmlns:p14="http://schemas.microsoft.com/office/powerpoint/2010/main" val="2732583748"/>
              </p:ext>
            </p:extLst>
          </p:nvPr>
        </p:nvGraphicFramePr>
        <p:xfrm>
          <a:off x="18799854" y="14968693"/>
          <a:ext cx="5165551" cy="3988864"/>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54" name="Chart 253">
            <a:extLst>
              <a:ext uri="{FF2B5EF4-FFF2-40B4-BE49-F238E27FC236}">
                <a16:creationId xmlns:a16="http://schemas.microsoft.com/office/drawing/2014/main" xmlns="" id="{A14A6B27-E8F4-4193-B657-1BBD12273BAA}"/>
              </a:ext>
            </a:extLst>
          </p:cNvPr>
          <p:cNvGraphicFramePr>
            <a:graphicFrameLocks/>
          </p:cNvGraphicFramePr>
          <p:nvPr>
            <p:extLst>
              <p:ext uri="{D42A27DB-BD31-4B8C-83A1-F6EECF244321}">
                <p14:modId xmlns:p14="http://schemas.microsoft.com/office/powerpoint/2010/main" val="2972461324"/>
              </p:ext>
            </p:extLst>
          </p:nvPr>
        </p:nvGraphicFramePr>
        <p:xfrm>
          <a:off x="13123352" y="14993449"/>
          <a:ext cx="5004300" cy="3988864"/>
        </p:xfrm>
        <a:graphic>
          <a:graphicData uri="http://schemas.openxmlformats.org/drawingml/2006/chart">
            <c:chart xmlns:c="http://schemas.openxmlformats.org/drawingml/2006/chart" xmlns:r="http://schemas.openxmlformats.org/officeDocument/2006/relationships" r:id="rId21"/>
          </a:graphicData>
        </a:graphic>
      </p:graphicFrame>
      <p:sp>
        <p:nvSpPr>
          <p:cNvPr id="268" name="Text Placeholder 16">
            <a:extLst>
              <a:ext uri="{FF2B5EF4-FFF2-40B4-BE49-F238E27FC236}">
                <a16:creationId xmlns:a16="http://schemas.microsoft.com/office/drawing/2014/main" xmlns="" id="{450997D2-D8AB-4771-9815-01B6F7967C58}"/>
              </a:ext>
            </a:extLst>
          </p:cNvPr>
          <p:cNvSpPr txBox="1">
            <a:spLocks/>
          </p:cNvSpPr>
          <p:nvPr/>
        </p:nvSpPr>
        <p:spPr>
          <a:xfrm>
            <a:off x="19629654" y="11844785"/>
            <a:ext cx="4624880" cy="296308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379CC3"/>
              </a:buClr>
              <a:buNone/>
            </a:pPr>
            <a:r>
              <a:rPr lang="en-US" sz="2400" dirty="0">
                <a:solidFill>
                  <a:schemeClr val="tx1">
                    <a:lumMod val="75000"/>
                    <a:lumOff val="25000"/>
                  </a:schemeClr>
                </a:solidFill>
                <a:latin typeface="Garamond" panose="02020404030301010803" pitchFamily="18" charset="0"/>
              </a:rPr>
              <a:t>Figure 1 (above). The extent of water in artificial mining pools has significantly increased in </a:t>
            </a:r>
            <a:r>
              <a:rPr lang="en-US" sz="2400" dirty="0" err="1">
                <a:solidFill>
                  <a:schemeClr val="tx1">
                    <a:lumMod val="75000"/>
                    <a:lumOff val="25000"/>
                  </a:schemeClr>
                </a:solidFill>
                <a:latin typeface="Garamond" panose="02020404030301010803" pitchFamily="18" charset="0"/>
              </a:rPr>
              <a:t>Salar</a:t>
            </a:r>
            <a:r>
              <a:rPr lang="en-US" sz="2400" dirty="0">
                <a:solidFill>
                  <a:schemeClr val="tx1">
                    <a:lumMod val="75000"/>
                    <a:lumOff val="25000"/>
                  </a:schemeClr>
                </a:solidFill>
                <a:latin typeface="Garamond" panose="02020404030301010803" pitchFamily="18" charset="0"/>
              </a:rPr>
              <a:t> de Atacama since 1986.</a:t>
            </a:r>
          </a:p>
          <a:p>
            <a:pPr marL="0" indent="0">
              <a:lnSpc>
                <a:spcPct val="100000"/>
              </a:lnSpc>
              <a:spcBef>
                <a:spcPts val="0"/>
              </a:spcBef>
              <a:spcAft>
                <a:spcPts val="600"/>
              </a:spcAft>
              <a:buClr>
                <a:srgbClr val="379CC3"/>
              </a:buClr>
              <a:buNone/>
            </a:pPr>
            <a:r>
              <a:rPr lang="en-US" sz="2400" dirty="0">
                <a:solidFill>
                  <a:schemeClr val="tx1">
                    <a:lumMod val="75000"/>
                    <a:lumOff val="25000"/>
                  </a:schemeClr>
                </a:solidFill>
                <a:latin typeface="Garamond" panose="02020404030301010803" pitchFamily="18" charset="0"/>
              </a:rPr>
              <a:t>Figure 2 (left). Some natural saline lakes, such as </a:t>
            </a:r>
            <a:r>
              <a:rPr lang="en-US" sz="2400" dirty="0" err="1">
                <a:solidFill>
                  <a:schemeClr val="tx1">
                    <a:lumMod val="75000"/>
                    <a:lumOff val="25000"/>
                  </a:schemeClr>
                </a:solidFill>
                <a:latin typeface="Garamond" panose="02020404030301010803" pitchFamily="18" charset="0"/>
              </a:rPr>
              <a:t>Salar</a:t>
            </a:r>
            <a:r>
              <a:rPr lang="en-US" sz="2400" dirty="0">
                <a:solidFill>
                  <a:schemeClr val="tx1">
                    <a:lumMod val="75000"/>
                    <a:lumOff val="25000"/>
                  </a:schemeClr>
                </a:solidFill>
                <a:latin typeface="Garamond" panose="02020404030301010803" pitchFamily="18" charset="0"/>
              </a:rPr>
              <a:t> de Tara, show signs of decreasing water levels.</a:t>
            </a:r>
          </a:p>
        </p:txBody>
      </p:sp>
      <p:sp>
        <p:nvSpPr>
          <p:cNvPr id="269" name="TextBox 268">
            <a:extLst>
              <a:ext uri="{FF2B5EF4-FFF2-40B4-BE49-F238E27FC236}">
                <a16:creationId xmlns:a16="http://schemas.microsoft.com/office/drawing/2014/main" xmlns="" id="{F71D3A08-1B59-4D3E-B34E-BA1ABFC17485}"/>
              </a:ext>
            </a:extLst>
          </p:cNvPr>
          <p:cNvSpPr txBox="1"/>
          <p:nvPr/>
        </p:nvSpPr>
        <p:spPr>
          <a:xfrm rot="16200000">
            <a:off x="17522870" y="16504325"/>
            <a:ext cx="2292855" cy="338554"/>
          </a:xfrm>
          <a:prstGeom prst="rect">
            <a:avLst/>
          </a:prstGeom>
          <a:noFill/>
        </p:spPr>
        <p:txBody>
          <a:bodyPr wrap="square" rtlCol="0">
            <a:spAutoFit/>
          </a:bodyPr>
          <a:lstStyle/>
          <a:p>
            <a:r>
              <a:rPr lang="en-US" sz="1600" dirty="0">
                <a:solidFill>
                  <a:schemeClr val="tx1">
                    <a:lumMod val="75000"/>
                    <a:lumOff val="25000"/>
                  </a:schemeClr>
                </a:solidFill>
              </a:rPr>
              <a:t>NDVI (Standardized)</a:t>
            </a:r>
          </a:p>
        </p:txBody>
      </p:sp>
      <p:sp>
        <p:nvSpPr>
          <p:cNvPr id="270" name="TextBox 269">
            <a:extLst>
              <a:ext uri="{FF2B5EF4-FFF2-40B4-BE49-F238E27FC236}">
                <a16:creationId xmlns:a16="http://schemas.microsoft.com/office/drawing/2014/main" xmlns="" id="{96C333A6-1F47-4A74-9C78-CCE0CD2CCFFA}"/>
              </a:ext>
            </a:extLst>
          </p:cNvPr>
          <p:cNvSpPr txBox="1"/>
          <p:nvPr/>
        </p:nvSpPr>
        <p:spPr>
          <a:xfrm rot="16200000">
            <a:off x="22633687" y="16423830"/>
            <a:ext cx="2877612" cy="338554"/>
          </a:xfrm>
          <a:prstGeom prst="rect">
            <a:avLst/>
          </a:prstGeom>
          <a:noFill/>
        </p:spPr>
        <p:txBody>
          <a:bodyPr wrap="square" rtlCol="0">
            <a:spAutoFit/>
          </a:bodyPr>
          <a:lstStyle/>
          <a:p>
            <a:r>
              <a:rPr lang="en-US" sz="1600" dirty="0">
                <a:solidFill>
                  <a:schemeClr val="tx1">
                    <a:lumMod val="75000"/>
                    <a:lumOff val="25000"/>
                  </a:schemeClr>
                </a:solidFill>
              </a:rPr>
              <a:t>Precipitation (Normalized)</a:t>
            </a:r>
          </a:p>
        </p:txBody>
      </p:sp>
      <p:sp>
        <p:nvSpPr>
          <p:cNvPr id="271" name="Text Placeholder 16">
            <a:extLst>
              <a:ext uri="{FF2B5EF4-FFF2-40B4-BE49-F238E27FC236}">
                <a16:creationId xmlns:a16="http://schemas.microsoft.com/office/drawing/2014/main" xmlns="" id="{8E6DA51E-94B8-47DE-B410-03DAFDAA0D40}"/>
              </a:ext>
            </a:extLst>
          </p:cNvPr>
          <p:cNvSpPr txBox="1">
            <a:spLocks/>
          </p:cNvSpPr>
          <p:nvPr/>
        </p:nvSpPr>
        <p:spPr>
          <a:xfrm>
            <a:off x="890896" y="19321509"/>
            <a:ext cx="11459397" cy="111384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379CC3"/>
              </a:buClr>
              <a:buNone/>
            </a:pPr>
            <a:r>
              <a:rPr lang="en-US" sz="2400" dirty="0">
                <a:solidFill>
                  <a:schemeClr val="tx1">
                    <a:lumMod val="75000"/>
                    <a:lumOff val="25000"/>
                  </a:schemeClr>
                </a:solidFill>
                <a:latin typeface="Garamond" panose="02020404030301010803" pitchFamily="18" charset="0"/>
              </a:rPr>
              <a:t>NDVI, NDWI, Normalized Difference Snow Index (NDSI), Normalized Difference Soil Index (NDSI), and Normalized Difference Salinity Index (NDSI) were used to classify Landsat imagery in Google Earth Engine, along with elevation data from SRTM. </a:t>
            </a:r>
          </a:p>
        </p:txBody>
      </p:sp>
      <p:cxnSp>
        <p:nvCxnSpPr>
          <p:cNvPr id="248" name="Straight Connector 247">
            <a:extLst>
              <a:ext uri="{FF2B5EF4-FFF2-40B4-BE49-F238E27FC236}">
                <a16:creationId xmlns:a16="http://schemas.microsoft.com/office/drawing/2014/main" xmlns="" id="{F5E91E94-0442-49A7-8331-727A382D4EBD}"/>
              </a:ext>
            </a:extLst>
          </p:cNvPr>
          <p:cNvCxnSpPr>
            <a:cxnSpLocks/>
          </p:cNvCxnSpPr>
          <p:nvPr/>
        </p:nvCxnSpPr>
        <p:spPr>
          <a:xfrm>
            <a:off x="5026978" y="26129129"/>
            <a:ext cx="902274"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xmlns="" id="{0ACF8030-C500-4FF6-92F6-F869A8457783}"/>
              </a:ext>
            </a:extLst>
          </p:cNvPr>
          <p:cNvSpPr txBox="1"/>
          <p:nvPr/>
        </p:nvSpPr>
        <p:spPr>
          <a:xfrm>
            <a:off x="4970408" y="25741200"/>
            <a:ext cx="1087230" cy="369332"/>
          </a:xfrm>
          <a:prstGeom prst="rect">
            <a:avLst/>
          </a:prstGeom>
          <a:noFill/>
        </p:spPr>
        <p:txBody>
          <a:bodyPr wrap="square" rtlCol="0">
            <a:spAutoFit/>
          </a:bodyPr>
          <a:lstStyle/>
          <a:p>
            <a:r>
              <a:rPr lang="en-US" dirty="0">
                <a:solidFill>
                  <a:schemeClr val="tx1">
                    <a:lumMod val="75000"/>
                    <a:lumOff val="25000"/>
                  </a:schemeClr>
                </a:solidFill>
              </a:rPr>
              <a:t>140 km</a:t>
            </a:r>
          </a:p>
        </p:txBody>
      </p:sp>
      <p:sp>
        <p:nvSpPr>
          <p:cNvPr id="218" name="TextBox 217">
            <a:extLst>
              <a:ext uri="{FF2B5EF4-FFF2-40B4-BE49-F238E27FC236}">
                <a16:creationId xmlns:a16="http://schemas.microsoft.com/office/drawing/2014/main" xmlns="" id="{E99F685D-0B60-445C-AD80-680DE78438AB}"/>
              </a:ext>
            </a:extLst>
          </p:cNvPr>
          <p:cNvSpPr txBox="1"/>
          <p:nvPr/>
        </p:nvSpPr>
        <p:spPr>
          <a:xfrm>
            <a:off x="7072745" y="26457382"/>
            <a:ext cx="1506847" cy="523220"/>
          </a:xfrm>
          <a:prstGeom prst="rect">
            <a:avLst/>
          </a:prstGeom>
          <a:noFill/>
        </p:spPr>
        <p:txBody>
          <a:bodyPr wrap="square" rtlCol="0">
            <a:spAutoFit/>
          </a:bodyPr>
          <a:lstStyle/>
          <a:p>
            <a:r>
              <a:rPr lang="en-US" sz="2800" b="1" dirty="0" smtClean="0">
                <a:solidFill>
                  <a:schemeClr val="tx1">
                    <a:lumMod val="75000"/>
                    <a:lumOff val="25000"/>
                  </a:schemeClr>
                </a:solidFill>
                <a:latin typeface="Garamond" panose="02020404030301010803" pitchFamily="18" charset="0"/>
              </a:rPr>
              <a:t>SRTM</a:t>
            </a:r>
            <a:endParaRPr lang="en-US" sz="2800" b="1" dirty="0">
              <a:solidFill>
                <a:schemeClr val="tx1">
                  <a:lumMod val="75000"/>
                  <a:lumOff val="25000"/>
                </a:schemeClr>
              </a:solidFill>
              <a:latin typeface="Garamond" panose="02020404030301010803" pitchFamily="18" charset="0"/>
            </a:endParaRPr>
          </a:p>
        </p:txBody>
      </p:sp>
      <p:grpSp>
        <p:nvGrpSpPr>
          <p:cNvPr id="222" name="Group 221">
            <a:extLst>
              <a:ext uri="{FF2B5EF4-FFF2-40B4-BE49-F238E27FC236}">
                <a16:creationId xmlns:a16="http://schemas.microsoft.com/office/drawing/2014/main" xmlns="" id="{FE7C0147-0A31-4640-89D0-53192CD34366}"/>
              </a:ext>
            </a:extLst>
          </p:cNvPr>
          <p:cNvGrpSpPr/>
          <p:nvPr/>
        </p:nvGrpSpPr>
        <p:grpSpPr>
          <a:xfrm>
            <a:off x="929054" y="12438353"/>
            <a:ext cx="11415345" cy="6779334"/>
            <a:chOff x="268445" y="53311"/>
            <a:chExt cx="11424108" cy="6779334"/>
          </a:xfrm>
        </p:grpSpPr>
        <p:grpSp>
          <p:nvGrpSpPr>
            <p:cNvPr id="223" name="Group 222">
              <a:extLst>
                <a:ext uri="{FF2B5EF4-FFF2-40B4-BE49-F238E27FC236}">
                  <a16:creationId xmlns:a16="http://schemas.microsoft.com/office/drawing/2014/main" xmlns="" id="{57F6DDB5-8411-4A38-92F5-4619C9F7D427}"/>
                </a:ext>
              </a:extLst>
            </p:cNvPr>
            <p:cNvGrpSpPr/>
            <p:nvPr/>
          </p:nvGrpSpPr>
          <p:grpSpPr>
            <a:xfrm>
              <a:off x="268445" y="53311"/>
              <a:ext cx="11424108" cy="6779334"/>
              <a:chOff x="920293" y="12420395"/>
              <a:chExt cx="11424108" cy="6779334"/>
            </a:xfrm>
          </p:grpSpPr>
          <p:grpSp>
            <p:nvGrpSpPr>
              <p:cNvPr id="225" name="Group 224">
                <a:extLst>
                  <a:ext uri="{FF2B5EF4-FFF2-40B4-BE49-F238E27FC236}">
                    <a16:creationId xmlns:a16="http://schemas.microsoft.com/office/drawing/2014/main" xmlns="" id="{E75E7AE3-4B36-479D-851D-3A9D88F1E186}"/>
                  </a:ext>
                </a:extLst>
              </p:cNvPr>
              <p:cNvGrpSpPr/>
              <p:nvPr/>
            </p:nvGrpSpPr>
            <p:grpSpPr>
              <a:xfrm>
                <a:off x="920293" y="12420395"/>
                <a:ext cx="11424108" cy="6779334"/>
                <a:chOff x="3333832" y="8090203"/>
                <a:chExt cx="18011846" cy="11335331"/>
              </a:xfrm>
            </p:grpSpPr>
            <p:grpSp>
              <p:nvGrpSpPr>
                <p:cNvPr id="272" name="Group 271">
                  <a:extLst>
                    <a:ext uri="{FF2B5EF4-FFF2-40B4-BE49-F238E27FC236}">
                      <a16:creationId xmlns:a16="http://schemas.microsoft.com/office/drawing/2014/main" xmlns="" id="{C507E9B7-EF9A-4487-B028-759B199DB1BE}"/>
                    </a:ext>
                  </a:extLst>
                </p:cNvPr>
                <p:cNvGrpSpPr/>
                <p:nvPr/>
              </p:nvGrpSpPr>
              <p:grpSpPr>
                <a:xfrm>
                  <a:off x="3333832" y="8090203"/>
                  <a:ext cx="18011846" cy="11335331"/>
                  <a:chOff x="3383280" y="7673108"/>
                  <a:chExt cx="18011846" cy="11335331"/>
                </a:xfrm>
              </p:grpSpPr>
              <p:grpSp>
                <p:nvGrpSpPr>
                  <p:cNvPr id="278" name="Group 277">
                    <a:extLst>
                      <a:ext uri="{FF2B5EF4-FFF2-40B4-BE49-F238E27FC236}">
                        <a16:creationId xmlns:a16="http://schemas.microsoft.com/office/drawing/2014/main" xmlns="" id="{19BB3419-E119-4A34-A210-4F69BE940B2E}"/>
                      </a:ext>
                    </a:extLst>
                  </p:cNvPr>
                  <p:cNvGrpSpPr/>
                  <p:nvPr/>
                </p:nvGrpSpPr>
                <p:grpSpPr>
                  <a:xfrm>
                    <a:off x="3383280" y="7673108"/>
                    <a:ext cx="18011846" cy="11335331"/>
                    <a:chOff x="3383280" y="7673108"/>
                    <a:chExt cx="18011846" cy="11335331"/>
                  </a:xfrm>
                </p:grpSpPr>
                <p:sp>
                  <p:nvSpPr>
                    <p:cNvPr id="281" name="Rectangle 280">
                      <a:extLst>
                        <a:ext uri="{FF2B5EF4-FFF2-40B4-BE49-F238E27FC236}">
                          <a16:creationId xmlns:a16="http://schemas.microsoft.com/office/drawing/2014/main" xmlns="" id="{82A6D3A6-C96F-4C32-B64E-8A88A7F0E46F}"/>
                        </a:ext>
                      </a:extLst>
                    </p:cNvPr>
                    <p:cNvSpPr/>
                    <p:nvPr/>
                  </p:nvSpPr>
                  <p:spPr>
                    <a:xfrm>
                      <a:off x="3383280" y="8529415"/>
                      <a:ext cx="13514831" cy="10479024"/>
                    </a:xfrm>
                    <a:prstGeom prst="rect">
                      <a:avLst/>
                    </a:prstGeom>
                    <a:solidFill>
                      <a:schemeClr val="bg2">
                        <a:lumMod val="90000"/>
                      </a:schemeClr>
                    </a:solidFill>
                    <a:ln cap="flat">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282" name="Group 281">
                      <a:extLst>
                        <a:ext uri="{FF2B5EF4-FFF2-40B4-BE49-F238E27FC236}">
                          <a16:creationId xmlns:a16="http://schemas.microsoft.com/office/drawing/2014/main" xmlns="" id="{46A0BFC7-10BC-4DA0-881A-1D8381ED8FC3}"/>
                        </a:ext>
                      </a:extLst>
                    </p:cNvPr>
                    <p:cNvGrpSpPr/>
                    <p:nvPr/>
                  </p:nvGrpSpPr>
                  <p:grpSpPr>
                    <a:xfrm>
                      <a:off x="3619346" y="9336746"/>
                      <a:ext cx="5540526" cy="9408043"/>
                      <a:chOff x="1171114" y="3938836"/>
                      <a:chExt cx="5540526" cy="9408043"/>
                    </a:xfrm>
                  </p:grpSpPr>
                  <p:pic>
                    <p:nvPicPr>
                      <p:cNvPr id="299" name="Picture 16" descr="https://lh6.googleusercontent.com/-oRgUpICMaeg9rkReX5E1EiOqWtvgtytPq4R7tahQI74_Ni0cCcYTK4gw04QKsNho8VSVe8lzB-VFzHzeD2nmdGtvNpBuqyNJSrGrdfcs6pKSWBUr1kudWmteGhr4znIeSvRxLiORps">
                        <a:extLst>
                          <a:ext uri="{FF2B5EF4-FFF2-40B4-BE49-F238E27FC236}">
                            <a16:creationId xmlns:a16="http://schemas.microsoft.com/office/drawing/2014/main" xmlns="" id="{35CB9043-95AE-4451-AD06-531902463C5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171114" y="7300439"/>
                        <a:ext cx="2751957" cy="2684836"/>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21" descr="https://lh3.googleusercontent.com/cBsfy774R6QHGgH7SfzWPyh4eYhVEOfY5yhuLIZEn82_cca2NFmquqXUWginHQBHBZ2h3Q7IaSL--dkVu2MFKMepcWoqOFzsCgKuwwpnHBtzuk2YwqzVVTDOd4Q-5t4ak2IaSHaZMVM">
                        <a:extLst>
                          <a:ext uri="{FF2B5EF4-FFF2-40B4-BE49-F238E27FC236}">
                            <a16:creationId xmlns:a16="http://schemas.microsoft.com/office/drawing/2014/main" xmlns="" id="{A3EB3667-C9F4-4AFD-8A90-60461290F25D}"/>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701333" y="3938836"/>
                        <a:ext cx="2007258" cy="1842670"/>
                      </a:xfrm>
                      <a:prstGeom prst="rect">
                        <a:avLst/>
                      </a:prstGeom>
                      <a:noFill/>
                      <a:extLst>
                        <a:ext uri="{909E8E84-426E-40DD-AFC4-6F175D3DCCD1}">
                          <a14:hiddenFill xmlns:a14="http://schemas.microsoft.com/office/drawing/2010/main">
                            <a:solidFill>
                              <a:srgbClr val="FFFFFF"/>
                            </a:solidFill>
                          </a14:hiddenFill>
                        </a:ext>
                      </a:extLst>
                    </p:spPr>
                  </p:pic>
                  <p:pic>
                    <p:nvPicPr>
                      <p:cNvPr id="301" name="Picture 23" descr="https://lh4.googleusercontent.com/7Q0uyiFPklLG3Q5vxs0p8MbCxO5_dhsg5EKtV8Ru2c7vR4tEc27R6hC8XeEC_0bSJ7MkNT5mqO-cfHmKxH098UPy4fNvUOjdgl8HwvfrspZhx6cw-VtjErb0tbX3WZgYYGsfrZOoHBs">
                        <a:extLst>
                          <a:ext uri="{FF2B5EF4-FFF2-40B4-BE49-F238E27FC236}">
                            <a16:creationId xmlns:a16="http://schemas.microsoft.com/office/drawing/2014/main" xmlns="" id="{24983132-BC9B-434E-A9DE-180B78D2C41B}"/>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2593"/>
                      <a:stretch/>
                    </p:blipFill>
                    <p:spPr bwMode="auto">
                      <a:xfrm>
                        <a:off x="4701333" y="5830180"/>
                        <a:ext cx="2007258" cy="1842670"/>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25" descr="https://lh6.googleusercontent.com/qeAXTriQRodK8dtdxPlIvxktssPLscvPXZ8vCesg9RBDb_hdLeEn_bMZzBFhc4buU6z383lgdyfgD790pvLdaPlEHTqJfr2SLoD3u4Uq6QQFlz1lzAHzu3Ct5JS_uf4PVrOMngsAZAo">
                        <a:extLst>
                          <a:ext uri="{FF2B5EF4-FFF2-40B4-BE49-F238E27FC236}">
                            <a16:creationId xmlns:a16="http://schemas.microsoft.com/office/drawing/2014/main" xmlns="" id="{8E3828E4-A334-4429-8B98-2C9C631C59CA}"/>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698286" y="7721521"/>
                        <a:ext cx="2013354" cy="1842670"/>
                      </a:xfrm>
                      <a:prstGeom prst="rect">
                        <a:avLst/>
                      </a:prstGeom>
                      <a:noFill/>
                      <a:extLst>
                        <a:ext uri="{909E8E84-426E-40DD-AFC4-6F175D3DCCD1}">
                          <a14:hiddenFill xmlns:a14="http://schemas.microsoft.com/office/drawing/2010/main">
                            <a:solidFill>
                              <a:srgbClr val="FFFFFF"/>
                            </a:solidFill>
                          </a14:hiddenFill>
                        </a:ext>
                      </a:extLst>
                    </p:spPr>
                  </p:pic>
                  <p:pic>
                    <p:nvPicPr>
                      <p:cNvPr id="303" name="Picture 27" descr="https://lh4.googleusercontent.com/wxcZE42heo--VaiAW6WUqZnJpc57mYR5q1gofad0GNBosZHoZSvIqzmJM1REnpUnSyyR75NAG_psjTM552b0QPQ-W0R1yMUeBRk5eIJgYCz0Pu3pXEkb4507QkGWEOdEKxpKqFO0m90">
                        <a:extLst>
                          <a:ext uri="{FF2B5EF4-FFF2-40B4-BE49-F238E27FC236}">
                            <a16:creationId xmlns:a16="http://schemas.microsoft.com/office/drawing/2014/main" xmlns="" id="{2F1DB25B-8581-4C7D-AEA4-C8B9C791A102}"/>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b="1378"/>
                      <a:stretch/>
                    </p:blipFill>
                    <p:spPr bwMode="auto">
                      <a:xfrm>
                        <a:off x="4698286" y="9612865"/>
                        <a:ext cx="2013354" cy="1842670"/>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29" descr="https://lh6.googleusercontent.com/QK0Z-ZQr7QSZf8kj4jN472wyAG6BxhoqzZNEYlEKCHrsGLczsOJ0SLg0Q1p9nfDUsiXZN2bsDaOdJQJpIUbOAO0yvKrRfMUPWhlgUS57mfgxBCD24tHpBvXps0w66RRvdtiV_YTrCQc">
                        <a:extLst>
                          <a:ext uri="{FF2B5EF4-FFF2-40B4-BE49-F238E27FC236}">
                            <a16:creationId xmlns:a16="http://schemas.microsoft.com/office/drawing/2014/main" xmlns="" id="{CFE5DEF9-7654-4426-9198-BB140BB43FC0}"/>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r="1421"/>
                      <a:stretch/>
                    </p:blipFill>
                    <p:spPr bwMode="auto">
                      <a:xfrm>
                        <a:off x="4698285" y="11504209"/>
                        <a:ext cx="2013353" cy="1842670"/>
                      </a:xfrm>
                      <a:prstGeom prst="rect">
                        <a:avLst/>
                      </a:prstGeom>
                      <a:noFill/>
                      <a:extLst>
                        <a:ext uri="{909E8E84-426E-40DD-AFC4-6F175D3DCCD1}">
                          <a14:hiddenFill xmlns:a14="http://schemas.microsoft.com/office/drawing/2010/main">
                            <a:solidFill>
                              <a:srgbClr val="FFFFFF"/>
                            </a:solidFill>
                          </a14:hiddenFill>
                        </a:ext>
                      </a:extLst>
                    </p:spPr>
                  </p:pic>
                </p:grpSp>
                <p:sp>
                  <p:nvSpPr>
                    <p:cNvPr id="283" name="Rectangle 282">
                      <a:extLst>
                        <a:ext uri="{FF2B5EF4-FFF2-40B4-BE49-F238E27FC236}">
                          <a16:creationId xmlns:a16="http://schemas.microsoft.com/office/drawing/2014/main" xmlns="" id="{D75EC47A-8903-427C-8862-5C643D1933DC}"/>
                        </a:ext>
                      </a:extLst>
                    </p:cNvPr>
                    <p:cNvSpPr/>
                    <p:nvPr/>
                  </p:nvSpPr>
                  <p:spPr>
                    <a:xfrm>
                      <a:off x="10288620" y="15166960"/>
                      <a:ext cx="2751957" cy="2684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Calculate thresholds for land cover types</a:t>
                      </a:r>
                    </a:p>
                  </p:txBody>
                </p:sp>
                <p:cxnSp>
                  <p:nvCxnSpPr>
                    <p:cNvPr id="284" name="Straight Connector 283">
                      <a:extLst>
                        <a:ext uri="{FF2B5EF4-FFF2-40B4-BE49-F238E27FC236}">
                          <a16:creationId xmlns:a16="http://schemas.microsoft.com/office/drawing/2014/main" xmlns="" id="{C75A849E-5508-4354-9D5A-210207FB4534}"/>
                        </a:ext>
                      </a:extLst>
                    </p:cNvPr>
                    <p:cNvCxnSpPr>
                      <a:cxnSpLocks/>
                      <a:stCxn id="283" idx="3"/>
                    </p:cNvCxnSpPr>
                    <p:nvPr/>
                  </p:nvCxnSpPr>
                  <p:spPr>
                    <a:xfrm>
                      <a:off x="13040576" y="16509378"/>
                      <a:ext cx="605900" cy="0"/>
                    </a:xfrm>
                    <a:prstGeom prst="line">
                      <a:avLst/>
                    </a:prstGeom>
                    <a:ln w="28575" cap="flat" cmpd="sng" algn="ctr">
                      <a:solidFill>
                        <a:schemeClr val="bg2">
                          <a:lumMod val="25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5" name="TextBox 284">
                      <a:extLst>
                        <a:ext uri="{FF2B5EF4-FFF2-40B4-BE49-F238E27FC236}">
                          <a16:creationId xmlns:a16="http://schemas.microsoft.com/office/drawing/2014/main" xmlns="" id="{E1059505-7D27-42AC-89AF-4C15EB324252}"/>
                        </a:ext>
                      </a:extLst>
                    </p:cNvPr>
                    <p:cNvSpPr txBox="1"/>
                    <p:nvPr/>
                  </p:nvSpPr>
                  <p:spPr>
                    <a:xfrm>
                      <a:off x="3662053" y="13442297"/>
                      <a:ext cx="2745861" cy="1543846"/>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anose="020B0502020202020204" pitchFamily="34" charset="0"/>
                        </a:rPr>
                        <a:t>Landsat 5 and Landsat 8 imagery</a:t>
                      </a:r>
                    </a:p>
                  </p:txBody>
                </p:sp>
                <p:sp>
                  <p:nvSpPr>
                    <p:cNvPr id="286" name="TextBox 285">
                      <a:extLst>
                        <a:ext uri="{FF2B5EF4-FFF2-40B4-BE49-F238E27FC236}">
                          <a16:creationId xmlns:a16="http://schemas.microsoft.com/office/drawing/2014/main" xmlns="" id="{9F77EE00-78AE-4285-B2CB-227B6B8931D7}"/>
                        </a:ext>
                      </a:extLst>
                    </p:cNvPr>
                    <p:cNvSpPr txBox="1"/>
                    <p:nvPr/>
                  </p:nvSpPr>
                  <p:spPr>
                    <a:xfrm>
                      <a:off x="7428123" y="9956823"/>
                      <a:ext cx="1395818" cy="617539"/>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anose="020B0502020202020204" pitchFamily="34" charset="0"/>
                        </a:rPr>
                        <a:t>NDVI</a:t>
                      </a:r>
                    </a:p>
                  </p:txBody>
                </p:sp>
                <p:sp>
                  <p:nvSpPr>
                    <p:cNvPr id="287" name="TextBox 286">
                      <a:extLst>
                        <a:ext uri="{FF2B5EF4-FFF2-40B4-BE49-F238E27FC236}">
                          <a16:creationId xmlns:a16="http://schemas.microsoft.com/office/drawing/2014/main" xmlns="" id="{4D72A38A-62FF-4FBD-B401-5487601082F2}"/>
                        </a:ext>
                      </a:extLst>
                    </p:cNvPr>
                    <p:cNvSpPr txBox="1"/>
                    <p:nvPr/>
                  </p:nvSpPr>
                  <p:spPr>
                    <a:xfrm>
                      <a:off x="7474498" y="11824892"/>
                      <a:ext cx="1300667" cy="617539"/>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anose="020B0502020202020204" pitchFamily="34" charset="0"/>
                        </a:rPr>
                        <a:t>NDWI</a:t>
                      </a:r>
                    </a:p>
                  </p:txBody>
                </p:sp>
                <p:sp>
                  <p:nvSpPr>
                    <p:cNvPr id="288" name="TextBox 287">
                      <a:extLst>
                        <a:ext uri="{FF2B5EF4-FFF2-40B4-BE49-F238E27FC236}">
                          <a16:creationId xmlns:a16="http://schemas.microsoft.com/office/drawing/2014/main" xmlns="" id="{9F1C6EED-BB2A-4D8C-8C4A-55135942FA0D}"/>
                        </a:ext>
                      </a:extLst>
                    </p:cNvPr>
                    <p:cNvSpPr txBox="1"/>
                    <p:nvPr/>
                  </p:nvSpPr>
                  <p:spPr>
                    <a:xfrm>
                      <a:off x="7269885" y="13463980"/>
                      <a:ext cx="1709890" cy="1080693"/>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anose="020B0502020202020204" pitchFamily="34" charset="0"/>
                        </a:rPr>
                        <a:t>NDSI</a:t>
                      </a:r>
                    </a:p>
                    <a:p>
                      <a:pPr algn="ctr"/>
                      <a:r>
                        <a:rPr lang="en-US" b="1" dirty="0">
                          <a:solidFill>
                            <a:schemeClr val="tx1">
                              <a:lumMod val="75000"/>
                              <a:lumOff val="25000"/>
                            </a:schemeClr>
                          </a:solidFill>
                          <a:latin typeface="Century Gothic" panose="020B0502020202020204" pitchFamily="34" charset="0"/>
                        </a:rPr>
                        <a:t>(snow)</a:t>
                      </a:r>
                    </a:p>
                  </p:txBody>
                </p:sp>
                <p:sp>
                  <p:nvSpPr>
                    <p:cNvPr id="289" name="TextBox 288">
                      <a:extLst>
                        <a:ext uri="{FF2B5EF4-FFF2-40B4-BE49-F238E27FC236}">
                          <a16:creationId xmlns:a16="http://schemas.microsoft.com/office/drawing/2014/main" xmlns="" id="{45CDD911-DD14-4847-B4C1-61B60E9054A5}"/>
                        </a:ext>
                      </a:extLst>
                    </p:cNvPr>
                    <p:cNvSpPr txBox="1"/>
                    <p:nvPr/>
                  </p:nvSpPr>
                  <p:spPr>
                    <a:xfrm>
                      <a:off x="7387171" y="15398203"/>
                      <a:ext cx="1478217" cy="1080693"/>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anose="020B0502020202020204" pitchFamily="34" charset="0"/>
                        </a:rPr>
                        <a:t>NDSI</a:t>
                      </a:r>
                    </a:p>
                    <a:p>
                      <a:pPr algn="ctr"/>
                      <a:r>
                        <a:rPr lang="en-US" b="1" dirty="0">
                          <a:solidFill>
                            <a:schemeClr val="tx1">
                              <a:lumMod val="75000"/>
                              <a:lumOff val="25000"/>
                            </a:schemeClr>
                          </a:solidFill>
                          <a:latin typeface="Century Gothic" panose="020B0502020202020204" pitchFamily="34" charset="0"/>
                        </a:rPr>
                        <a:t>(soil)</a:t>
                      </a:r>
                    </a:p>
                  </p:txBody>
                </p:sp>
                <p:sp>
                  <p:nvSpPr>
                    <p:cNvPr id="290" name="TextBox 289">
                      <a:extLst>
                        <a:ext uri="{FF2B5EF4-FFF2-40B4-BE49-F238E27FC236}">
                          <a16:creationId xmlns:a16="http://schemas.microsoft.com/office/drawing/2014/main" xmlns="" id="{4ADD1AA6-A75D-4E62-A69E-67D438E212E3}"/>
                        </a:ext>
                      </a:extLst>
                    </p:cNvPr>
                    <p:cNvSpPr txBox="1"/>
                    <p:nvPr/>
                  </p:nvSpPr>
                  <p:spPr>
                    <a:xfrm>
                      <a:off x="7263307" y="17311449"/>
                      <a:ext cx="1769148" cy="1080693"/>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anose="020B0502020202020204" pitchFamily="34" charset="0"/>
                        </a:rPr>
                        <a:t>NDSI</a:t>
                      </a:r>
                    </a:p>
                    <a:p>
                      <a:pPr algn="ctr"/>
                      <a:r>
                        <a:rPr lang="en-US" b="1" dirty="0">
                          <a:solidFill>
                            <a:schemeClr val="tx1">
                              <a:lumMod val="75000"/>
                              <a:lumOff val="25000"/>
                            </a:schemeClr>
                          </a:solidFill>
                          <a:latin typeface="Century Gothic" panose="020B0502020202020204" pitchFamily="34" charset="0"/>
                        </a:rPr>
                        <a:t>(salinity)</a:t>
                      </a:r>
                    </a:p>
                  </p:txBody>
                </p:sp>
                <p:sp>
                  <p:nvSpPr>
                    <p:cNvPr id="291" name="TextBox 290">
                      <a:extLst>
                        <a:ext uri="{FF2B5EF4-FFF2-40B4-BE49-F238E27FC236}">
                          <a16:creationId xmlns:a16="http://schemas.microsoft.com/office/drawing/2014/main" xmlns="" id="{90930C97-107D-42E9-BE57-81F86741F455}"/>
                        </a:ext>
                      </a:extLst>
                    </p:cNvPr>
                    <p:cNvSpPr txBox="1"/>
                    <p:nvPr/>
                  </p:nvSpPr>
                  <p:spPr>
                    <a:xfrm>
                      <a:off x="6614302" y="8746389"/>
                      <a:ext cx="3736705" cy="617539"/>
                    </a:xfrm>
                    <a:prstGeom prst="rect">
                      <a:avLst/>
                    </a:prstGeom>
                    <a:noFill/>
                  </p:spPr>
                  <p:txBody>
                    <a:bodyPr wrap="square" rtlCol="0">
                      <a:spAutoFit/>
                    </a:bodyPr>
                    <a:lstStyle/>
                    <a:p>
                      <a:r>
                        <a:rPr lang="en-US" b="1" dirty="0">
                          <a:solidFill>
                            <a:schemeClr val="tx1">
                              <a:lumMod val="75000"/>
                              <a:lumOff val="25000"/>
                            </a:schemeClr>
                          </a:solidFill>
                          <a:latin typeface="Century Gothic" panose="020B0502020202020204" pitchFamily="34" charset="0"/>
                        </a:rPr>
                        <a:t>Spectral Indices</a:t>
                      </a:r>
                    </a:p>
                  </p:txBody>
                </p:sp>
                <p:sp>
                  <p:nvSpPr>
                    <p:cNvPr id="292" name="TextBox 291">
                      <a:extLst>
                        <a:ext uri="{FF2B5EF4-FFF2-40B4-BE49-F238E27FC236}">
                          <a16:creationId xmlns:a16="http://schemas.microsoft.com/office/drawing/2014/main" xmlns="" id="{F7457282-E7B3-4616-BD7B-5D86BF0270F0}"/>
                        </a:ext>
                      </a:extLst>
                    </p:cNvPr>
                    <p:cNvSpPr txBox="1"/>
                    <p:nvPr/>
                  </p:nvSpPr>
                  <p:spPr>
                    <a:xfrm>
                      <a:off x="13319161" y="12900540"/>
                      <a:ext cx="3332601" cy="1080693"/>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anose="020B0502020202020204" pitchFamily="34" charset="0"/>
                        </a:rPr>
                        <a:t>Land Classification</a:t>
                      </a:r>
                    </a:p>
                  </p:txBody>
                </p:sp>
                <p:sp>
                  <p:nvSpPr>
                    <p:cNvPr id="293" name="TextBox 292">
                      <a:extLst>
                        <a:ext uri="{FF2B5EF4-FFF2-40B4-BE49-F238E27FC236}">
                          <a16:creationId xmlns:a16="http://schemas.microsoft.com/office/drawing/2014/main" xmlns="" id="{F645DBE0-D98A-4D10-9A60-616DE5B07EE0}"/>
                        </a:ext>
                      </a:extLst>
                    </p:cNvPr>
                    <p:cNvSpPr txBox="1"/>
                    <p:nvPr/>
                  </p:nvSpPr>
                  <p:spPr>
                    <a:xfrm>
                      <a:off x="3415795" y="7673108"/>
                      <a:ext cx="12006095" cy="771923"/>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Google Earth Engine </a:t>
                      </a:r>
                      <a:r>
                        <a:rPr lang="en-US" sz="2400" dirty="0" smtClean="0">
                          <a:solidFill>
                            <a:schemeClr val="tx1">
                              <a:lumMod val="75000"/>
                              <a:lumOff val="25000"/>
                            </a:schemeClr>
                          </a:solidFill>
                          <a:latin typeface="Century Gothic" panose="020B0502020202020204" pitchFamily="34" charset="0"/>
                        </a:rPr>
                        <a:t>– Saline </a:t>
                      </a:r>
                      <a:r>
                        <a:rPr lang="en-US" sz="2400" dirty="0">
                          <a:solidFill>
                            <a:schemeClr val="tx1">
                              <a:lumMod val="75000"/>
                              <a:lumOff val="25000"/>
                            </a:schemeClr>
                          </a:solidFill>
                          <a:latin typeface="Century Gothic" panose="020B0502020202020204" pitchFamily="34" charset="0"/>
                        </a:rPr>
                        <a:t>Analysis Tool (</a:t>
                      </a:r>
                      <a:r>
                        <a:rPr lang="en-US" sz="2400" dirty="0" err="1">
                          <a:solidFill>
                            <a:schemeClr val="tx1">
                              <a:lumMod val="75000"/>
                              <a:lumOff val="25000"/>
                            </a:schemeClr>
                          </a:solidFill>
                          <a:latin typeface="Century Gothic" panose="020B0502020202020204" pitchFamily="34" charset="0"/>
                        </a:rPr>
                        <a:t>SalT</a:t>
                      </a:r>
                      <a:r>
                        <a:rPr lang="en-US" sz="2400" dirty="0">
                          <a:solidFill>
                            <a:schemeClr val="tx1">
                              <a:lumMod val="75000"/>
                              <a:lumOff val="25000"/>
                            </a:schemeClr>
                          </a:solidFill>
                          <a:latin typeface="Century Gothic" panose="020B0502020202020204" pitchFamily="34" charset="0"/>
                        </a:rPr>
                        <a:t>) </a:t>
                      </a:r>
                    </a:p>
                  </p:txBody>
                </p:sp>
                <p:sp>
                  <p:nvSpPr>
                    <p:cNvPr id="294" name="Rectangle 293">
                      <a:extLst>
                        <a:ext uri="{FF2B5EF4-FFF2-40B4-BE49-F238E27FC236}">
                          <a16:creationId xmlns:a16="http://schemas.microsoft.com/office/drawing/2014/main" xmlns="" id="{E421E4CD-D1F5-478F-9104-E4F5DCFD85B6}"/>
                        </a:ext>
                      </a:extLst>
                    </p:cNvPr>
                    <p:cNvSpPr/>
                    <p:nvPr/>
                  </p:nvSpPr>
                  <p:spPr>
                    <a:xfrm>
                      <a:off x="17499348" y="9485353"/>
                      <a:ext cx="3895775" cy="3506794"/>
                    </a:xfrm>
                    <a:prstGeom prst="rect">
                      <a:avLst/>
                    </a:prstGeom>
                    <a:solidFill>
                      <a:srgbClr val="3F4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entury Gothic" panose="020B0502020202020204" pitchFamily="34" charset="0"/>
                        </a:rPr>
                        <a:t>Charts of NDVI and NDWI over time</a:t>
                      </a:r>
                    </a:p>
                  </p:txBody>
                </p:sp>
                <p:sp>
                  <p:nvSpPr>
                    <p:cNvPr id="295" name="Rectangle 294">
                      <a:extLst>
                        <a:ext uri="{FF2B5EF4-FFF2-40B4-BE49-F238E27FC236}">
                          <a16:creationId xmlns:a16="http://schemas.microsoft.com/office/drawing/2014/main" xmlns="" id="{8B3453DD-EA98-422C-9622-69163DA638C8}"/>
                        </a:ext>
                      </a:extLst>
                    </p:cNvPr>
                    <p:cNvSpPr/>
                    <p:nvPr/>
                  </p:nvSpPr>
                  <p:spPr>
                    <a:xfrm>
                      <a:off x="17486867" y="14760026"/>
                      <a:ext cx="3908259" cy="3575581"/>
                    </a:xfrm>
                    <a:prstGeom prst="rect">
                      <a:avLst/>
                    </a:prstGeom>
                    <a:solidFill>
                      <a:srgbClr val="3F4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entury Gothic" panose="020B0502020202020204" pitchFamily="34" charset="0"/>
                        </a:rPr>
                        <a:t>Time Series Maps</a:t>
                      </a:r>
                    </a:p>
                  </p:txBody>
                </p:sp>
                <p:sp>
                  <p:nvSpPr>
                    <p:cNvPr id="296" name="TextBox 295">
                      <a:extLst>
                        <a:ext uri="{FF2B5EF4-FFF2-40B4-BE49-F238E27FC236}">
                          <a16:creationId xmlns:a16="http://schemas.microsoft.com/office/drawing/2014/main" xmlns="" id="{4F9E3247-5CF8-4C0B-8430-F2717F253628}"/>
                        </a:ext>
                      </a:extLst>
                    </p:cNvPr>
                    <p:cNvSpPr txBox="1"/>
                    <p:nvPr/>
                  </p:nvSpPr>
                  <p:spPr>
                    <a:xfrm>
                      <a:off x="18213122" y="8527503"/>
                      <a:ext cx="2414017" cy="771923"/>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Outputs</a:t>
                      </a:r>
                    </a:p>
                  </p:txBody>
                </p:sp>
                <p:cxnSp>
                  <p:nvCxnSpPr>
                    <p:cNvPr id="297" name="Straight Arrow Connector 296">
                      <a:extLst>
                        <a:ext uri="{FF2B5EF4-FFF2-40B4-BE49-F238E27FC236}">
                          <a16:creationId xmlns:a16="http://schemas.microsoft.com/office/drawing/2014/main" xmlns="" id="{48261E74-A419-4C96-8395-A55DFABE90DD}"/>
                        </a:ext>
                      </a:extLst>
                    </p:cNvPr>
                    <p:cNvCxnSpPr>
                      <a:cxnSpLocks/>
                      <a:endCxn id="294" idx="1"/>
                    </p:cNvCxnSpPr>
                    <p:nvPr/>
                  </p:nvCxnSpPr>
                  <p:spPr>
                    <a:xfrm flipV="1">
                      <a:off x="9565813" y="11238750"/>
                      <a:ext cx="7933535" cy="40691"/>
                    </a:xfrm>
                    <a:prstGeom prst="straightConnector1">
                      <a:avLst/>
                    </a:prstGeom>
                    <a:ln w="28575" cap="flat" cmpd="sng" algn="ctr">
                      <a:solidFill>
                        <a:schemeClr val="bg2">
                          <a:lumMod val="2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8" name="Straight Arrow Connector 297">
                      <a:extLst>
                        <a:ext uri="{FF2B5EF4-FFF2-40B4-BE49-F238E27FC236}">
                          <a16:creationId xmlns:a16="http://schemas.microsoft.com/office/drawing/2014/main" xmlns="" id="{024372F8-CE4B-483F-9793-B75708D0A462}"/>
                        </a:ext>
                      </a:extLst>
                    </p:cNvPr>
                    <p:cNvCxnSpPr>
                      <a:cxnSpLocks/>
                      <a:endCxn id="295" idx="1"/>
                    </p:cNvCxnSpPr>
                    <p:nvPr/>
                  </p:nvCxnSpPr>
                  <p:spPr>
                    <a:xfrm flipV="1">
                      <a:off x="16435140" y="16547817"/>
                      <a:ext cx="1051726" cy="3949"/>
                    </a:xfrm>
                    <a:prstGeom prst="straightConnector1">
                      <a:avLst/>
                    </a:prstGeom>
                    <a:ln w="28575" cap="flat" cmpd="sng" algn="ctr">
                      <a:solidFill>
                        <a:schemeClr val="bg2">
                          <a:lumMod val="2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pic>
                <p:nvPicPr>
                  <p:cNvPr id="279" name="Picture 2" descr="https://lh3.googleusercontent.com/pGNO-YwULHmJCVlaX1KiG1H5qTl3rpBpISAoBdmM74Q91I3d0MfossSHC3XYezSWC5jisY6yO4_2lQDBysVRqVA7UvetJN90rObnMbJDYu1G3JMEodAbQ9nePR7ZjB6-83t8nG1Q6T8">
                    <a:extLst>
                      <a:ext uri="{FF2B5EF4-FFF2-40B4-BE49-F238E27FC236}">
                        <a16:creationId xmlns:a16="http://schemas.microsoft.com/office/drawing/2014/main" xmlns="" id="{6D471816-B442-4814-90E1-75626B6329B7}"/>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3646476" y="14010637"/>
                    <a:ext cx="2767468" cy="2580482"/>
                  </a:xfrm>
                  <a:prstGeom prst="rect">
                    <a:avLst/>
                  </a:prstGeom>
                  <a:noFill/>
                  <a:extLst>
                    <a:ext uri="{909E8E84-426E-40DD-AFC4-6F175D3DCCD1}">
                      <a14:hiddenFill xmlns:a14="http://schemas.microsoft.com/office/drawing/2010/main">
                        <a:solidFill>
                          <a:srgbClr val="FFFFFF"/>
                        </a:solidFill>
                      </a14:hiddenFill>
                    </a:ext>
                  </a:extLst>
                </p:spPr>
              </p:pic>
              <p:pic>
                <p:nvPicPr>
                  <p:cNvPr id="280" name="Picture 5" descr="https://lh5.googleusercontent.com/FnoFekZsMDG8IuzyHfvokMbLuC64-qVIKr3sSaH1mXYQNPoBOEJfxRZdve475O8rfaX0OfMNZ7AoZ_-u-MxA-nW7qH-Khx4RWzfyAJiRI57W-jcJf9TZvCfur7kcmA_RJMeRwHK6mJc">
                    <a:extLst>
                      <a:ext uri="{FF2B5EF4-FFF2-40B4-BE49-F238E27FC236}">
                        <a16:creationId xmlns:a16="http://schemas.microsoft.com/office/drawing/2014/main" xmlns="" id="{194971B8-42ED-4214-902A-1E545D1405BB}"/>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17469"/>
                  <a:stretch/>
                </p:blipFill>
                <p:spPr bwMode="auto">
                  <a:xfrm>
                    <a:off x="13655895" y="16515816"/>
                    <a:ext cx="2779245" cy="2283417"/>
                  </a:xfrm>
                  <a:prstGeom prst="rect">
                    <a:avLst/>
                  </a:prstGeom>
                  <a:noFill/>
                  <a:extLst>
                    <a:ext uri="{909E8E84-426E-40DD-AFC4-6F175D3DCCD1}">
                      <a14:hiddenFill xmlns:a14="http://schemas.microsoft.com/office/drawing/2010/main">
                        <a:solidFill>
                          <a:srgbClr val="FFFFFF"/>
                        </a:solidFill>
                      </a14:hiddenFill>
                    </a:ext>
                  </a:extLst>
                </p:spPr>
              </p:pic>
            </p:grpSp>
            <p:sp>
              <p:nvSpPr>
                <p:cNvPr id="273" name="Rectangle 272">
                  <a:extLst>
                    <a:ext uri="{FF2B5EF4-FFF2-40B4-BE49-F238E27FC236}">
                      <a16:creationId xmlns:a16="http://schemas.microsoft.com/office/drawing/2014/main" xmlns="" id="{A765DBFE-479D-4423-8AE2-EF640197E167}"/>
                    </a:ext>
                  </a:extLst>
                </p:cNvPr>
                <p:cNvSpPr/>
                <p:nvPr/>
              </p:nvSpPr>
              <p:spPr>
                <a:xfrm>
                  <a:off x="14055080" y="17032996"/>
                  <a:ext cx="2303323" cy="514616"/>
                </a:xfrm>
                <a:prstGeom prst="rect">
                  <a:avLst/>
                </a:prstGeom>
                <a:solidFill>
                  <a:schemeClr val="bg1"/>
                </a:solidFill>
              </p:spPr>
              <p:txBody>
                <a:bodyPr wrap="square">
                  <a:spAutoFit/>
                </a:bodyPr>
                <a:lstStyle/>
                <a:p>
                  <a:r>
                    <a:rPr lang="en-US" sz="1400" dirty="0">
                      <a:solidFill>
                        <a:schemeClr val="tx1">
                          <a:lumMod val="75000"/>
                          <a:lumOff val="25000"/>
                        </a:schemeClr>
                      </a:solidFill>
                      <a:latin typeface="Century Gothic" panose="020B0502020202020204" pitchFamily="34" charset="0"/>
                    </a:rPr>
                    <a:t>Barren/Other</a:t>
                  </a:r>
                </a:p>
              </p:txBody>
            </p:sp>
            <p:sp>
              <p:nvSpPr>
                <p:cNvPr id="274" name="Rectangle 273">
                  <a:extLst>
                    <a:ext uri="{FF2B5EF4-FFF2-40B4-BE49-F238E27FC236}">
                      <a16:creationId xmlns:a16="http://schemas.microsoft.com/office/drawing/2014/main" xmlns="" id="{9CB1B171-BE11-479D-9187-6BBA12BF9571}"/>
                    </a:ext>
                  </a:extLst>
                </p:cNvPr>
                <p:cNvSpPr/>
                <p:nvPr/>
              </p:nvSpPr>
              <p:spPr>
                <a:xfrm>
                  <a:off x="14046891" y="17407612"/>
                  <a:ext cx="1898356" cy="514616"/>
                </a:xfrm>
                <a:prstGeom prst="rect">
                  <a:avLst/>
                </a:prstGeom>
                <a:solidFill>
                  <a:schemeClr val="bg1"/>
                </a:solidFill>
              </p:spPr>
              <p:txBody>
                <a:bodyPr wrap="square">
                  <a:spAutoFit/>
                </a:bodyPr>
                <a:lstStyle/>
                <a:p>
                  <a:r>
                    <a:rPr lang="en-US" sz="1400" dirty="0">
                      <a:solidFill>
                        <a:schemeClr val="tx1">
                          <a:lumMod val="75000"/>
                          <a:lumOff val="25000"/>
                        </a:schemeClr>
                      </a:solidFill>
                      <a:latin typeface="Century Gothic" panose="020B0502020202020204" pitchFamily="34" charset="0"/>
                    </a:rPr>
                    <a:t>Vegetation</a:t>
                  </a:r>
                </a:p>
              </p:txBody>
            </p:sp>
            <p:sp>
              <p:nvSpPr>
                <p:cNvPr id="275" name="Rectangle 274">
                  <a:extLst>
                    <a:ext uri="{FF2B5EF4-FFF2-40B4-BE49-F238E27FC236}">
                      <a16:creationId xmlns:a16="http://schemas.microsoft.com/office/drawing/2014/main" xmlns="" id="{45456B4E-0C66-455D-B449-66DC32F61F1B}"/>
                    </a:ext>
                  </a:extLst>
                </p:cNvPr>
                <p:cNvSpPr/>
                <p:nvPr/>
              </p:nvSpPr>
              <p:spPr>
                <a:xfrm>
                  <a:off x="14046886" y="17840804"/>
                  <a:ext cx="1595309" cy="514616"/>
                </a:xfrm>
                <a:prstGeom prst="rect">
                  <a:avLst/>
                </a:prstGeom>
                <a:solidFill>
                  <a:schemeClr val="bg1"/>
                </a:solidFill>
              </p:spPr>
              <p:txBody>
                <a:bodyPr wrap="square">
                  <a:spAutoFit/>
                </a:bodyPr>
                <a:lstStyle/>
                <a:p>
                  <a:r>
                    <a:rPr lang="en-US" sz="1400" dirty="0">
                      <a:solidFill>
                        <a:schemeClr val="tx1">
                          <a:lumMod val="75000"/>
                          <a:lumOff val="25000"/>
                        </a:schemeClr>
                      </a:solidFill>
                      <a:latin typeface="Century Gothic" panose="020B0502020202020204" pitchFamily="34" charset="0"/>
                    </a:rPr>
                    <a:t>Water</a:t>
                  </a:r>
                </a:p>
              </p:txBody>
            </p:sp>
            <p:sp>
              <p:nvSpPr>
                <p:cNvPr id="276" name="Rectangle 275">
                  <a:extLst>
                    <a:ext uri="{FF2B5EF4-FFF2-40B4-BE49-F238E27FC236}">
                      <a16:creationId xmlns:a16="http://schemas.microsoft.com/office/drawing/2014/main" xmlns="" id="{11D4E64B-FA08-4709-B46B-EE43368EB0F6}"/>
                    </a:ext>
                  </a:extLst>
                </p:cNvPr>
                <p:cNvSpPr/>
                <p:nvPr/>
              </p:nvSpPr>
              <p:spPr>
                <a:xfrm>
                  <a:off x="14035066" y="18264431"/>
                  <a:ext cx="1595309" cy="514616"/>
                </a:xfrm>
                <a:prstGeom prst="rect">
                  <a:avLst/>
                </a:prstGeom>
                <a:solidFill>
                  <a:schemeClr val="bg1"/>
                </a:solidFill>
              </p:spPr>
              <p:txBody>
                <a:bodyPr wrap="square">
                  <a:spAutoFit/>
                </a:bodyPr>
                <a:lstStyle/>
                <a:p>
                  <a:r>
                    <a:rPr lang="en-US" sz="1400" dirty="0">
                      <a:solidFill>
                        <a:schemeClr val="tx1">
                          <a:lumMod val="75000"/>
                          <a:lumOff val="25000"/>
                        </a:schemeClr>
                      </a:solidFill>
                      <a:latin typeface="Century Gothic" panose="020B0502020202020204" pitchFamily="34" charset="0"/>
                    </a:rPr>
                    <a:t>Salt</a:t>
                  </a:r>
                </a:p>
              </p:txBody>
            </p:sp>
            <p:sp>
              <p:nvSpPr>
                <p:cNvPr id="277" name="Rectangle 276">
                  <a:extLst>
                    <a:ext uri="{FF2B5EF4-FFF2-40B4-BE49-F238E27FC236}">
                      <a16:creationId xmlns:a16="http://schemas.microsoft.com/office/drawing/2014/main" xmlns="" id="{03106BB0-0AD1-48E7-8F99-A037329B52A6}"/>
                    </a:ext>
                  </a:extLst>
                </p:cNvPr>
                <p:cNvSpPr/>
                <p:nvPr/>
              </p:nvSpPr>
              <p:spPr>
                <a:xfrm>
                  <a:off x="14035066" y="18673878"/>
                  <a:ext cx="1595309" cy="514616"/>
                </a:xfrm>
                <a:prstGeom prst="rect">
                  <a:avLst/>
                </a:prstGeom>
                <a:solidFill>
                  <a:schemeClr val="bg1"/>
                </a:solidFill>
              </p:spPr>
              <p:txBody>
                <a:bodyPr wrap="square">
                  <a:spAutoFit/>
                </a:bodyPr>
                <a:lstStyle/>
                <a:p>
                  <a:r>
                    <a:rPr lang="en-US" sz="1400" dirty="0">
                      <a:solidFill>
                        <a:schemeClr val="tx1">
                          <a:lumMod val="75000"/>
                          <a:lumOff val="25000"/>
                        </a:schemeClr>
                      </a:solidFill>
                      <a:latin typeface="Century Gothic" panose="020B0502020202020204" pitchFamily="34" charset="0"/>
                    </a:rPr>
                    <a:t>Snow</a:t>
                  </a:r>
                </a:p>
              </p:txBody>
            </p:sp>
          </p:grpSp>
          <p:grpSp>
            <p:nvGrpSpPr>
              <p:cNvPr id="226" name="Group 225">
                <a:extLst>
                  <a:ext uri="{FF2B5EF4-FFF2-40B4-BE49-F238E27FC236}">
                    <a16:creationId xmlns:a16="http://schemas.microsoft.com/office/drawing/2014/main" xmlns="" id="{81EB4555-1C35-402F-92F2-7ED69067A9B7}"/>
                  </a:ext>
                </a:extLst>
              </p:cNvPr>
              <p:cNvGrpSpPr/>
              <p:nvPr/>
            </p:nvGrpSpPr>
            <p:grpSpPr>
              <a:xfrm>
                <a:off x="4562772" y="13966393"/>
                <a:ext cx="279227" cy="4538914"/>
                <a:chOff x="4562772" y="13966393"/>
                <a:chExt cx="279227" cy="4538914"/>
              </a:xfrm>
            </p:grpSpPr>
            <p:cxnSp>
              <p:nvCxnSpPr>
                <p:cNvPr id="250" name="Straight Connector 249">
                  <a:extLst>
                    <a:ext uri="{FF2B5EF4-FFF2-40B4-BE49-F238E27FC236}">
                      <a16:creationId xmlns:a16="http://schemas.microsoft.com/office/drawing/2014/main" xmlns="" id="{91BFACB3-501B-4FDF-9FBB-A24C90A8243D}"/>
                    </a:ext>
                  </a:extLst>
                </p:cNvPr>
                <p:cNvCxnSpPr/>
                <p:nvPr/>
              </p:nvCxnSpPr>
              <p:spPr>
                <a:xfrm>
                  <a:off x="4841999" y="13966393"/>
                  <a:ext cx="0" cy="4538914"/>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BF035CC8-DFE7-44C9-A2B4-07D7AA503456}"/>
                    </a:ext>
                  </a:extLst>
                </p:cNvPr>
                <p:cNvCxnSpPr>
                  <a:cxnSpLocks/>
                </p:cNvCxnSpPr>
                <p:nvPr/>
              </p:nvCxnSpPr>
              <p:spPr>
                <a:xfrm flipH="1">
                  <a:off x="4582193" y="13969136"/>
                  <a:ext cx="259806" cy="0"/>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xmlns="" id="{6339FBCA-039D-4746-A5CD-13470B140424}"/>
                    </a:ext>
                  </a:extLst>
                </p:cNvPr>
                <p:cNvCxnSpPr/>
                <p:nvPr/>
              </p:nvCxnSpPr>
              <p:spPr>
                <a:xfrm flipH="1">
                  <a:off x="4562772" y="15119344"/>
                  <a:ext cx="259806" cy="0"/>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3A788738-1D31-45DA-8C2D-2D0FDC7FACF1}"/>
                    </a:ext>
                  </a:extLst>
                </p:cNvPr>
                <p:cNvCxnSpPr/>
                <p:nvPr/>
              </p:nvCxnSpPr>
              <p:spPr>
                <a:xfrm flipH="1">
                  <a:off x="4582193" y="16228708"/>
                  <a:ext cx="259806" cy="0"/>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4D049867-2669-4188-BFB4-21FAD14FEEA2}"/>
                    </a:ext>
                  </a:extLst>
                </p:cNvPr>
                <p:cNvCxnSpPr/>
                <p:nvPr/>
              </p:nvCxnSpPr>
              <p:spPr>
                <a:xfrm flipH="1">
                  <a:off x="4574479" y="17359866"/>
                  <a:ext cx="259806" cy="0"/>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xmlns="" id="{CD5F8F53-C6CB-43AD-B1A5-D22CE5BAC1F8}"/>
                    </a:ext>
                  </a:extLst>
                </p:cNvPr>
                <p:cNvCxnSpPr/>
                <p:nvPr/>
              </p:nvCxnSpPr>
              <p:spPr>
                <a:xfrm flipH="1">
                  <a:off x="4582193" y="18491024"/>
                  <a:ext cx="259806" cy="0"/>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0" name="Group 229">
                <a:extLst>
                  <a:ext uri="{FF2B5EF4-FFF2-40B4-BE49-F238E27FC236}">
                    <a16:creationId xmlns:a16="http://schemas.microsoft.com/office/drawing/2014/main" xmlns="" id="{02128842-C10E-4536-B76C-4FA04D0324E7}"/>
                  </a:ext>
                </a:extLst>
              </p:cNvPr>
              <p:cNvGrpSpPr/>
              <p:nvPr/>
            </p:nvGrpSpPr>
            <p:grpSpPr>
              <a:xfrm flipH="1">
                <a:off x="2815463" y="13966393"/>
                <a:ext cx="492998" cy="4538914"/>
                <a:chOff x="4562772" y="13966393"/>
                <a:chExt cx="496456" cy="4538914"/>
              </a:xfrm>
            </p:grpSpPr>
            <p:cxnSp>
              <p:nvCxnSpPr>
                <p:cNvPr id="231" name="Straight Connector 230">
                  <a:extLst>
                    <a:ext uri="{FF2B5EF4-FFF2-40B4-BE49-F238E27FC236}">
                      <a16:creationId xmlns:a16="http://schemas.microsoft.com/office/drawing/2014/main" xmlns="" id="{0A0FA64A-7243-4077-B5F0-C8EF0DD049A7}"/>
                    </a:ext>
                  </a:extLst>
                </p:cNvPr>
                <p:cNvCxnSpPr/>
                <p:nvPr/>
              </p:nvCxnSpPr>
              <p:spPr>
                <a:xfrm>
                  <a:off x="4841999" y="13966393"/>
                  <a:ext cx="0" cy="4538914"/>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9581B5C8-75F7-4443-9783-BB1F1E9141E8}"/>
                    </a:ext>
                  </a:extLst>
                </p:cNvPr>
                <p:cNvCxnSpPr>
                  <a:cxnSpLocks/>
                </p:cNvCxnSpPr>
                <p:nvPr/>
              </p:nvCxnSpPr>
              <p:spPr>
                <a:xfrm flipH="1">
                  <a:off x="4582193" y="13969136"/>
                  <a:ext cx="259806" cy="0"/>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ED837F26-94E2-45D3-854F-BCA51C13BA55}"/>
                    </a:ext>
                  </a:extLst>
                </p:cNvPr>
                <p:cNvCxnSpPr/>
                <p:nvPr/>
              </p:nvCxnSpPr>
              <p:spPr>
                <a:xfrm flipH="1">
                  <a:off x="4562772" y="15119344"/>
                  <a:ext cx="259806" cy="0"/>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4AFFC335-C372-4BE8-A6E1-69CD1B9DB419}"/>
                    </a:ext>
                  </a:extLst>
                </p:cNvPr>
                <p:cNvCxnSpPr>
                  <a:cxnSpLocks/>
                  <a:endCxn id="302" idx="1"/>
                </p:cNvCxnSpPr>
                <p:nvPr/>
              </p:nvCxnSpPr>
              <p:spPr>
                <a:xfrm flipH="1">
                  <a:off x="4564094" y="16228708"/>
                  <a:ext cx="495134" cy="0"/>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0583C8B7-D47D-4A5E-AE53-D6CD143D3CFB}"/>
                    </a:ext>
                  </a:extLst>
                </p:cNvPr>
                <p:cNvCxnSpPr/>
                <p:nvPr/>
              </p:nvCxnSpPr>
              <p:spPr>
                <a:xfrm flipH="1">
                  <a:off x="4574479" y="17359866"/>
                  <a:ext cx="259806" cy="0"/>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xmlns="" id="{5B20D151-0FB3-47C3-A21F-2CA5F60599B1}"/>
                    </a:ext>
                  </a:extLst>
                </p:cNvPr>
                <p:cNvCxnSpPr/>
                <p:nvPr/>
              </p:nvCxnSpPr>
              <p:spPr>
                <a:xfrm flipH="1">
                  <a:off x="4582193" y="18491024"/>
                  <a:ext cx="259806" cy="0"/>
                </a:xfrm>
                <a:prstGeom prst="line">
                  <a:avLst/>
                </a:prstGeom>
                <a:ln w="2857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grpSp>
        </p:grpSp>
        <p:cxnSp>
          <p:nvCxnSpPr>
            <p:cNvPr id="224" name="Straight Connector 223">
              <a:extLst>
                <a:ext uri="{FF2B5EF4-FFF2-40B4-BE49-F238E27FC236}">
                  <a16:creationId xmlns:a16="http://schemas.microsoft.com/office/drawing/2014/main" xmlns="" id="{6066C7BB-F166-47ED-90FE-DC85E0F9F179}"/>
                </a:ext>
              </a:extLst>
            </p:cNvPr>
            <p:cNvCxnSpPr>
              <a:cxnSpLocks/>
            </p:cNvCxnSpPr>
            <p:nvPr/>
          </p:nvCxnSpPr>
          <p:spPr>
            <a:xfrm>
              <a:off x="4189749" y="5342057"/>
              <a:ext cx="451950" cy="0"/>
            </a:xfrm>
            <a:prstGeom prst="line">
              <a:avLst/>
            </a:prstGeom>
            <a:ln w="28575" cap="flat" cmpd="sng" algn="ctr">
              <a:solidFill>
                <a:schemeClr val="bg2">
                  <a:lumMod val="25000"/>
                </a:schemeClr>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305" name="Google Shape;391;p33">
            <a:extLst>
              <a:ext uri="{FF2B5EF4-FFF2-40B4-BE49-F238E27FC236}">
                <a16:creationId xmlns:a16="http://schemas.microsoft.com/office/drawing/2014/main" xmlns="" id="{C6F0D31E-3315-4957-A678-BADC2CAB9E96}"/>
              </a:ext>
            </a:extLst>
          </p:cNvPr>
          <p:cNvSpPr/>
          <p:nvPr/>
        </p:nvSpPr>
        <p:spPr>
          <a:xfrm>
            <a:off x="19290038" y="11861949"/>
            <a:ext cx="147300" cy="145800"/>
          </a:xfrm>
          <a:prstGeom prst="upArrow">
            <a:avLst>
              <a:gd name="adj1" fmla="val 50000"/>
              <a:gd name="adj2" fmla="val 50000"/>
            </a:avLst>
          </a:prstGeom>
          <a:solidFill>
            <a:srgbClr val="434343"/>
          </a:solidFill>
          <a:ln w="9525"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entury Gothic"/>
              <a:ea typeface="Century Gothic"/>
              <a:cs typeface="Century Gothic"/>
              <a:sym typeface="Century Gothic"/>
            </a:endParaRPr>
          </a:p>
        </p:txBody>
      </p:sp>
      <p:sp>
        <p:nvSpPr>
          <p:cNvPr id="306" name="Google Shape;392;p33">
            <a:extLst>
              <a:ext uri="{FF2B5EF4-FFF2-40B4-BE49-F238E27FC236}">
                <a16:creationId xmlns:a16="http://schemas.microsoft.com/office/drawing/2014/main" xmlns="" id="{6630E170-E42E-427D-AD00-534C143C8627}"/>
              </a:ext>
            </a:extLst>
          </p:cNvPr>
          <p:cNvSpPr txBox="1"/>
          <p:nvPr/>
        </p:nvSpPr>
        <p:spPr>
          <a:xfrm>
            <a:off x="19191935" y="11960574"/>
            <a:ext cx="245400" cy="254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3F3F3F"/>
              </a:buClr>
              <a:buSzPts val="1800"/>
              <a:buFont typeface="Arial"/>
              <a:buNone/>
            </a:pPr>
            <a:r>
              <a:rPr lang="en-US" sz="1600" b="1" i="0" u="none" strike="noStrike" cap="none" dirty="0">
                <a:solidFill>
                  <a:schemeClr val="tx1">
                    <a:lumMod val="75000"/>
                    <a:lumOff val="25000"/>
                  </a:schemeClr>
                </a:solidFill>
                <a:latin typeface="Century Gothic"/>
                <a:ea typeface="Century Gothic"/>
                <a:cs typeface="Century Gothic"/>
                <a:sym typeface="Century Gothic"/>
              </a:rPr>
              <a:t>N</a:t>
            </a:r>
            <a:endParaRPr sz="1600" b="1"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1000"/>
              </a:spcBef>
              <a:spcAft>
                <a:spcPts val="0"/>
              </a:spcAft>
              <a:buClr>
                <a:srgbClr val="3F3F3F"/>
              </a:buClr>
              <a:buSzPts val="1600"/>
              <a:buFont typeface="Arial"/>
              <a:buNone/>
            </a:pPr>
            <a:r>
              <a:rPr lang="en-US" sz="1400" b="0" i="0" u="none" strike="noStrike" cap="none" dirty="0">
                <a:solidFill>
                  <a:srgbClr val="3F3F3F"/>
                </a:solidFill>
                <a:latin typeface="Arial"/>
                <a:ea typeface="Arial"/>
                <a:cs typeface="Arial"/>
                <a:sym typeface="Arial"/>
              </a:rPr>
              <a:t> </a:t>
            </a:r>
            <a:endParaRPr sz="1600" dirty="0"/>
          </a:p>
        </p:txBody>
      </p:sp>
      <p:sp>
        <p:nvSpPr>
          <p:cNvPr id="171" name="TextBox 170">
            <a:extLst>
              <a:ext uri="{FF2B5EF4-FFF2-40B4-BE49-F238E27FC236}">
                <a16:creationId xmlns:a16="http://schemas.microsoft.com/office/drawing/2014/main" xmlns="" id="{D21E7DBC-F43F-4E42-8FAC-A3FF6FB705D0}"/>
              </a:ext>
            </a:extLst>
          </p:cNvPr>
          <p:cNvSpPr txBox="1"/>
          <p:nvPr/>
        </p:nvSpPr>
        <p:spPr>
          <a:xfrm>
            <a:off x="7463497" y="27278989"/>
            <a:ext cx="2399858" cy="461665"/>
          </a:xfrm>
          <a:prstGeom prst="rect">
            <a:avLst/>
          </a:prstGeom>
          <a:noFill/>
        </p:spPr>
        <p:txBody>
          <a:bodyPr wrap="square" rtlCol="0">
            <a:spAutoFit/>
          </a:bodyPr>
          <a:lstStyle/>
          <a:p>
            <a:r>
              <a:rPr lang="en-US" sz="2400" b="1" dirty="0" smtClean="0">
                <a:solidFill>
                  <a:schemeClr val="tx1">
                    <a:lumMod val="75000"/>
                    <a:lumOff val="25000"/>
                  </a:schemeClr>
                </a:solidFill>
                <a:latin typeface="Garamond" panose="02020404030301010803" pitchFamily="18" charset="0"/>
              </a:rPr>
              <a:t>Year: </a:t>
            </a:r>
            <a:r>
              <a:rPr lang="en-US" sz="2400" dirty="0" smtClean="0">
                <a:solidFill>
                  <a:schemeClr val="tx1">
                    <a:lumMod val="75000"/>
                    <a:lumOff val="25000"/>
                  </a:schemeClr>
                </a:solidFill>
                <a:latin typeface="Garamond" panose="02020404030301010803" pitchFamily="18" charset="0"/>
              </a:rPr>
              <a:t>2000</a:t>
            </a:r>
            <a:endParaRPr lang="en-US" sz="2400" dirty="0">
              <a:solidFill>
                <a:schemeClr val="tx1">
                  <a:lumMod val="75000"/>
                  <a:lumOff val="25000"/>
                </a:schemeClr>
              </a:solidFill>
              <a:latin typeface="Garamond" panose="02020404030301010803" pitchFamily="18" charset="0"/>
            </a:endParaRPr>
          </a:p>
        </p:txBody>
      </p:sp>
    </p:spTree>
    <p:extLst>
      <p:ext uri="{BB962C8B-B14F-4D97-AF65-F5344CB8AC3E}">
        <p14:creationId xmlns:p14="http://schemas.microsoft.com/office/powerpoint/2010/main" val="36882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4963</TotalTime>
  <Words>891</Words>
  <Application>Microsoft Office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Acdan, Juanito J. (ARC-SGE)[SSAI DEVELOP]</cp:lastModifiedBy>
  <cp:revision>265</cp:revision>
  <dcterms:created xsi:type="dcterms:W3CDTF">2019-02-05T16:32:03Z</dcterms:created>
  <dcterms:modified xsi:type="dcterms:W3CDTF">2019-04-18T21:01:55Z</dcterms:modified>
</cp:coreProperties>
</file>