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Webdings" panose="05030102010509060703" pitchFamily="18" charset="2"/>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7368">
          <p15:clr>
            <a:srgbClr val="A4A3A4"/>
          </p15:clr>
        </p15:guide>
        <p15:guide id="4" orient="horz" pos="40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1123F02-CF20-4910-B7F2-5E96D5BE4A52}">
  <a:tblStyle styleId="{51123F02-CF20-4910-B7F2-5E96D5BE4A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535" autoAdjust="0"/>
  </p:normalViewPr>
  <p:slideViewPr>
    <p:cSldViewPr snapToGrid="0">
      <p:cViewPr varScale="1">
        <p:scale>
          <a:sx n="60" d="100"/>
          <a:sy n="60" d="100"/>
        </p:scale>
        <p:origin x="1450" y="53"/>
      </p:cViewPr>
      <p:guideLst>
        <p:guide orient="horz" pos="2160"/>
        <p:guide pos="3840"/>
        <p:guide pos="7368"/>
        <p:guide orient="horz" pos="40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99555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200"/>
              <a:buFont typeface="Calibri"/>
              <a:buNone/>
            </a:pPr>
            <a:r>
              <a:rPr lang="en-US" sz="1200" b="0" i="0" u="none" strike="noStrike" cap="none">
                <a:solidFill>
                  <a:srgbClr val="FF0000"/>
                </a:solidFill>
                <a:latin typeface="Calibri"/>
                <a:ea typeface="Calibri"/>
                <a:cs typeface="Calibri"/>
                <a:sym typeface="Calibri"/>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endParaRPr sz="1200" b="0" i="0" u="none" strike="noStrike" cap="none">
              <a:solidFill>
                <a:schemeClr val="dk1"/>
              </a:solidFill>
              <a:latin typeface="Calibri"/>
              <a:ea typeface="Calibri"/>
              <a:cs typeface="Calibri"/>
              <a:sym typeface="Calibri"/>
            </a:endParaRPr>
          </a:p>
        </p:txBody>
      </p:sp>
      <p:sp>
        <p:nvSpPr>
          <p:cNvPr id="102" name="Google Shape;10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298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50" name="Google Shape;250;p1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5072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-PyCCD looks at time series data over 10 or more years and creates a sinusoidal pattern that follows the range of values that are normal for that pixel.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-When a major change or break in this pattern occurs, it records this change and displays it on the map, shown here in light blue.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-It does not detect what kind of changes, so it is not deforestation specific but detects all land change</a:t>
            </a:r>
            <a:endParaRPr sz="1200" b="0" i="0" u="none" strike="noStrike" cap="none" dirty="0">
              <a:solidFill>
                <a:schemeClr val="dk1"/>
              </a:solidFill>
              <a:latin typeface="Calibri"/>
              <a:ea typeface="Calibri"/>
              <a:cs typeface="Calibri"/>
              <a:sym typeface="Calibri"/>
            </a:endParaRPr>
          </a:p>
        </p:txBody>
      </p:sp>
      <p:sp>
        <p:nvSpPr>
          <p:cNvPr id="255" name="Google Shape;255;p1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109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-PyCCD not only displays how many time a land pixel has changed over time but can also detect the time it was first changed.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-This allows to see when the pixel changed to see when certain land areas were changed or deforested to better detect patterns or trends</a:t>
            </a:r>
            <a:endParaRPr sz="1200" b="0" i="0" u="none" strike="noStrike" cap="none" dirty="0">
              <a:solidFill>
                <a:schemeClr val="dk1"/>
              </a:solidFill>
              <a:latin typeface="Calibri"/>
              <a:ea typeface="Calibri"/>
              <a:cs typeface="Calibri"/>
              <a:sym typeface="Calibri"/>
            </a:endParaRPr>
          </a:p>
        </p:txBody>
      </p:sp>
      <p:sp>
        <p:nvSpPr>
          <p:cNvPr id="272" name="Google Shape;272;p1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3354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-NDVI Standard Deviation uses a baseline NDVI value that is pre set and determines a standard deviation value for the baseline.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-Later images are compared to this baseline value and change is determined by how much the NDVI standard deviation has changed over the analysis period, with negative changes in the NDVI shown in red while positive changes in the standard deviation shown in green.</a:t>
            </a:r>
            <a:endParaRPr sz="1200" b="0" i="0" u="none" strike="noStrike" cap="none" dirty="0">
              <a:solidFill>
                <a:schemeClr val="dk1"/>
              </a:solidFill>
              <a:latin typeface="Calibri"/>
              <a:ea typeface="Calibri"/>
              <a:cs typeface="Calibri"/>
              <a:sym typeface="Calibri"/>
            </a:endParaRPr>
          </a:p>
        </p:txBody>
      </p:sp>
      <p:sp>
        <p:nvSpPr>
          <p:cNvPr id="287" name="Google Shape;287;p1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3671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-NDVI anomaly works similarly, where a baseline NDVI value is chosen and later images are compared to this baseline with a change threshold to account for seasonal and weather variation to see how much the NDVI has changed.</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-More drastic changes are shown in dark red where smaller changes are shown in orange, white indicates no significant change.</a:t>
            </a:r>
            <a:endParaRPr sz="1200" b="0" i="0" u="none" strike="noStrike" cap="none">
              <a:solidFill>
                <a:schemeClr val="dk1"/>
              </a:solidFill>
              <a:latin typeface="Calibri"/>
              <a:ea typeface="Calibri"/>
              <a:cs typeface="Calibri"/>
              <a:sym typeface="Calibri"/>
            </a:endParaRPr>
          </a:p>
        </p:txBody>
      </p:sp>
      <p:sp>
        <p:nvSpPr>
          <p:cNvPr id="313" name="Google Shape;313;p1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49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-Results </a:t>
            </a:r>
            <a:endParaRPr sz="1200" b="0" i="0" u="none" strike="noStrike" cap="none" dirty="0">
              <a:solidFill>
                <a:schemeClr val="dk1"/>
              </a:solidFill>
              <a:latin typeface="Calibri"/>
              <a:ea typeface="Calibri"/>
              <a:cs typeface="Calibri"/>
              <a:sym typeface="Calibri"/>
            </a:endParaRPr>
          </a:p>
        </p:txBody>
      </p:sp>
      <p:sp>
        <p:nvSpPr>
          <p:cNvPr id="339" name="Google Shape;339;p1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572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dfbb4f05f_1_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Google Shape;348;g3dfbb4f05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457200" rtl="0">
              <a:spcBef>
                <a:spcPts val="0"/>
              </a:spcBef>
              <a:spcAft>
                <a:spcPts val="0"/>
              </a:spcAft>
              <a:buNone/>
            </a:pPr>
            <a:r>
              <a:rPr lang="en-US" dirty="0"/>
              <a:t>Our Vegetation indices performed better than the land change algorithms because PyCCD could only use Landsat-7 data which has banding issues as well as it’s inability to penetrate cloud cover. In the future, Sentinel-1 data could be used to go beneath cloud coverage for more satellite imagery and data. </a:t>
            </a:r>
          </a:p>
          <a:p>
            <a:pPr marL="0" marR="0" lvl="0" indent="4572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Our methodologies and workflows can be implemented through IDEAM and the Colombian Data Cube to maximize efficiency and accuracy for detecting deforestation. </a:t>
            </a:r>
            <a:endParaRPr dirty="0"/>
          </a:p>
          <a:p>
            <a:pPr marL="0" lvl="0" indent="457200" rtl="0">
              <a:spcBef>
                <a:spcPts val="0"/>
              </a:spcBef>
              <a:spcAft>
                <a:spcPts val="0"/>
              </a:spcAft>
              <a:buNone/>
            </a:pPr>
            <a:r>
              <a:rPr lang="en-US" dirty="0"/>
              <a:t>Our work with Colombia can be used to help monitor deforestation areas to slow down the process and contribute to Colombia’s goal for zero net deforestation by 2020. </a:t>
            </a:r>
            <a:endParaRPr dirty="0"/>
          </a:p>
        </p:txBody>
      </p:sp>
      <p:sp>
        <p:nvSpPr>
          <p:cNvPr id="349" name="Google Shape;349;g3dfbb4f05f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4157428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CEOS has a goal to implement the Open Data Cube to 20 countries by 2020. Currently, 11 countries are under development and 28 have expressed interest, with more areas becoming interested in the Data Cube every day. Our work with deforestation can be applied to these new areas as well as these areas implementing new algorithms or refining ours to maximize the effectiveness of the Data Cube.</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In the future, work outside of deforestation analysis can be applied in the Open Data Cube. There are already projects involving flood testing and vegetation monitoring, which will continue to make the Open Data Cube more accessible and convenient for regionis all over the world to contribute to. </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-Image Source: CEOS Open Data Cube_African Regional Training Workshop day 1_ Killough</a:t>
            </a:r>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57" name="Google Shape;35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0477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-We would like to thank our science advisors, Dr. Brian Killough, Dr. Ross, and the CEOS support team for their help through this process.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-We would like to thank our project partners at IDEAM and Pilar Rivera for allowing us to help them tackle the problem of deforestation, as well as Dr. Harold Castro at the University of Andes for providing support for the project.</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-Lastly, we would like to thank everyone at Langley and DEVELOP for their guidance and support throughout the term and providing us with the opportunity to work with these wonderful people for this very unique project.</a:t>
            </a:r>
            <a:endParaRPr sz="1200" b="0" i="0" u="none" strike="noStrike" cap="none" dirty="0">
              <a:solidFill>
                <a:schemeClr val="dk1"/>
              </a:solidFill>
              <a:latin typeface="Calibri"/>
              <a:ea typeface="Calibri"/>
              <a:cs typeface="Calibri"/>
              <a:sym typeface="Calibri"/>
            </a:endParaRPr>
          </a:p>
        </p:txBody>
      </p:sp>
      <p:sp>
        <p:nvSpPr>
          <p:cNvPr id="365" name="Google Shape;36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5635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-Caquetá is a department or sub region of Colombia located in the south-western portion of the</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country embedded in the Amazon rainforest that spans 34,350 square miles.</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-We examined data within Caquetá from 2000 to 2018 due to it having the highest rates of</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deforestation in the country, with 400 square kilometers of forest being lost in 2014 alone.</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 two square outlines within Caquetá represent the different satellite data extents available</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to us.</a:t>
            </a:r>
            <a:endParaRPr sz="1200" b="0" i="0" u="none" strike="noStrike" cap="none" dirty="0">
              <a:solidFill>
                <a:schemeClr val="dk1"/>
              </a:solidFill>
              <a:latin typeface="Calibri"/>
              <a:ea typeface="Calibri"/>
              <a:cs typeface="Calibri"/>
              <a:sym typeface="Calibri"/>
            </a:endParaRPr>
          </a:p>
        </p:txBody>
      </p:sp>
      <p:sp>
        <p:nvSpPr>
          <p:cNvPr id="117" name="Google Shape;117;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260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-During the term, we worked with the Colombian Institute of Hydrology, Meteorology, and Environmental Studies known as IDEAM, as well as the University of Andes to help them use Earth Observations for deforestation.</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-Tropical deforestation is a major problem for tropical countries like Colombia, as increased deforestation leads to biodiversity loss, environmental degradation, and releases increasing amounts of carbon dioxide which accelerates climate change. </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-This NDVI time lapse provided by IDEAM highlights areas of deforestation around one of the rivers in Caquetá and how these deforested areas have been expanding since 2000.</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-These increases in deforestation are due to agricultural expansion and land clearing for pasture, illegal mining and timber harvesting, and forest fires. </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-Monitoring deforestation patterns is necessary for IDEAM to create reports for international organization, but mapping out sudden changes in small areas is difficult and expensive.</a:t>
            </a:r>
            <a:endParaRPr lang="en-US" b="0" dirty="0">
              <a:effectLst/>
            </a:endParaRPr>
          </a:p>
          <a:p>
            <a:br>
              <a:rPr lang="en-US" b="0" dirty="0">
                <a:effectLst/>
              </a:rPr>
            </a:b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source(left): Flickr/</a:t>
            </a:r>
            <a:r>
              <a:rPr lang="en-US" sz="1200" b="0" i="0" u="none" strike="noStrike" cap="none" dirty="0" err="1">
                <a:solidFill>
                  <a:schemeClr val="dk1"/>
                </a:solidFill>
                <a:latin typeface="Calibri"/>
                <a:ea typeface="Calibri"/>
                <a:cs typeface="Calibri"/>
                <a:sym typeface="Calibri"/>
              </a:rPr>
              <a:t>crustmania</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GIF source(right): IDEAM/Rivera</a:t>
            </a:r>
            <a:endParaRPr sz="1200" b="0" i="0" u="none" strike="noStrike" cap="none" dirty="0">
              <a:solidFill>
                <a:schemeClr val="dk1"/>
              </a:solidFill>
              <a:latin typeface="Calibri"/>
              <a:ea typeface="Calibri"/>
              <a:cs typeface="Calibri"/>
              <a:sym typeface="Calibri"/>
            </a:endParaRPr>
          </a:p>
        </p:txBody>
      </p:sp>
      <p:sp>
        <p:nvSpPr>
          <p:cNvPr id="132" name="Google Shape;132;p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181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-Our team’s objectives for this project was to support IDEAM in its implementation of their Colombian Data Cube, test the land change algorithms and vegetation indices within their Open Data Cube interface for deforestation detection, and deliver a technical report and users guide to </a:t>
            </a:r>
            <a:r>
              <a:rPr lang="en-US" sz="1200" b="0" i="0" u="none" strike="noStrike" cap="none" dirty="0" err="1">
                <a:solidFill>
                  <a:schemeClr val="dk1"/>
                </a:solidFill>
                <a:effectLst/>
                <a:latin typeface="Calibri"/>
                <a:ea typeface="Calibri"/>
                <a:cs typeface="Calibri"/>
                <a:sym typeface="Calibri"/>
              </a:rPr>
              <a:t>IDEAm</a:t>
            </a:r>
            <a:r>
              <a:rPr lang="en-US" sz="1200" b="0" i="0" u="none" strike="noStrike" cap="none" dirty="0">
                <a:solidFill>
                  <a:schemeClr val="dk1"/>
                </a:solidFill>
                <a:effectLst/>
                <a:latin typeface="Calibri"/>
                <a:ea typeface="Calibri"/>
                <a:cs typeface="Calibri"/>
                <a:sym typeface="Calibri"/>
              </a:rPr>
              <a:t> that will help them use the Data Cube for deforestation in the future.</a:t>
            </a:r>
            <a:endParaRPr lang="en-US" b="0" dirty="0">
              <a:effectLst/>
            </a:endParaRPr>
          </a:p>
          <a:p>
            <a:pPr rtl="0"/>
            <a:br>
              <a:rPr lang="en-US" b="0" dirty="0">
                <a:effectLst/>
              </a:rPr>
            </a:br>
            <a:r>
              <a:rPr lang="en-US" sz="1200" b="0" i="0" u="none" strike="noStrike" cap="none" dirty="0">
                <a:solidFill>
                  <a:schemeClr val="dk1"/>
                </a:solidFill>
                <a:effectLst/>
                <a:latin typeface="Calibri"/>
                <a:ea typeface="Calibri"/>
                <a:cs typeface="Calibri"/>
                <a:sym typeface="Calibri"/>
              </a:rPr>
              <a:t>-Image Source: </a:t>
            </a:r>
            <a:r>
              <a:rPr lang="en-US" sz="1200" b="0" i="0" u="none" strike="noStrike" cap="none" dirty="0" err="1">
                <a:solidFill>
                  <a:schemeClr val="dk1"/>
                </a:solidFill>
                <a:effectLst/>
                <a:latin typeface="Calibri"/>
                <a:ea typeface="Calibri"/>
                <a:cs typeface="Calibri"/>
                <a:sym typeface="Calibri"/>
              </a:rPr>
              <a:t>Pixabay</a:t>
            </a:r>
            <a:r>
              <a:rPr lang="en-US" sz="1200" b="0" i="0" u="none" strike="noStrike" cap="none" dirty="0">
                <a:solidFill>
                  <a:schemeClr val="dk1"/>
                </a:solidFill>
                <a:effectLst/>
                <a:latin typeface="Calibri"/>
                <a:ea typeface="Calibri"/>
                <a:cs typeface="Calibri"/>
                <a:sym typeface="Calibri"/>
              </a:rPr>
              <a:t>/</a:t>
            </a:r>
            <a:r>
              <a:rPr lang="en-US" sz="1200" b="0" i="0" u="none" strike="noStrike" cap="none" dirty="0" err="1">
                <a:solidFill>
                  <a:schemeClr val="dk1"/>
                </a:solidFill>
                <a:effectLst/>
                <a:latin typeface="Calibri"/>
                <a:ea typeface="Calibri"/>
                <a:cs typeface="Calibri"/>
                <a:sym typeface="Calibri"/>
              </a:rPr>
              <a:t>Stokpic</a:t>
            </a:r>
            <a:endParaRPr lang="en-US" b="0" dirty="0">
              <a:effectLst/>
            </a:endParaRPr>
          </a:p>
          <a:p>
            <a:br>
              <a:rPr lang="en-US" dirty="0"/>
            </a:br>
            <a:br>
              <a:rPr lang="en-US" dirty="0"/>
            </a:br>
            <a:br>
              <a:rPr lang="en-US" dirty="0"/>
            </a:br>
            <a:endParaRPr sz="1200" b="0" i="0" u="none" strike="noStrike" cap="none" dirty="0">
              <a:solidFill>
                <a:schemeClr val="dk1"/>
              </a:solidFill>
              <a:latin typeface="Calibri"/>
              <a:ea typeface="Calibri"/>
              <a:cs typeface="Calibri"/>
              <a:sym typeface="Calibri"/>
            </a:endParaRPr>
          </a:p>
        </p:txBody>
      </p:sp>
      <p:sp>
        <p:nvSpPr>
          <p:cNvPr id="142" name="Google Shape;142;p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3107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-We utilized the Landsat 7 Enhanced Thematic Mapper Plus (ETM+), the Landsat 8 Operational Land Imager (OLI), as well as the Sentinel-1 C-band Synthetic Aperture RADAR (C-SAR) within the Open Data Cube extents.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-Image Source- Google;https://static1.squarespace.com/static/597dff41414fb54a4c56a37b/t/59a4e612c534a545651e1cfb/1513616849785/Earth-Horizon+Space.png?format=1500w</a:t>
            </a:r>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For our study area, we utilized the Open Data Cube extents, which featured Landsat 7, Landsat 8, and Sentinel satellite data.</a:t>
            </a:r>
            <a:endParaRPr sz="1200" b="0" i="0" u="none" strike="noStrike" cap="none">
              <a:solidFill>
                <a:schemeClr val="dk1"/>
              </a:solidFill>
              <a:latin typeface="Calibri"/>
              <a:ea typeface="Calibri"/>
              <a:cs typeface="Calibri"/>
              <a:sym typeface="Calibri"/>
            </a:endParaRPr>
          </a:p>
        </p:txBody>
      </p:sp>
      <p:sp>
        <p:nvSpPr>
          <p:cNvPr id="149" name="Google Shape;149;p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7081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sz="1200" b="0" i="0" u="none" strike="noStrike" cap="none">
                <a:solidFill>
                  <a:schemeClr val="dk1"/>
                </a:solidFill>
                <a:latin typeface="Century Gothic"/>
                <a:ea typeface="Century Gothic"/>
                <a:cs typeface="Century Gothic"/>
                <a:sym typeface="Century Gothic"/>
              </a:rPr>
              <a:t>-The Open Data Cube is an open source and freely accessible exploitation tool that organizes satellite data by compiling individual satellite images, where latitude and longitude make up the cube surface. These layers are then stacked on top of each other based on a time dimension (such as months or years)  to make a “3 dimensional” array of scenes formatted into a cube storage </a:t>
            </a:r>
            <a:endParaRPr/>
          </a:p>
          <a:p>
            <a:pPr marL="0" marR="0" lvl="0" indent="0" algn="l" rtl="0">
              <a:lnSpc>
                <a:spcPct val="100000"/>
              </a:lnSpc>
              <a:spcBef>
                <a:spcPts val="0"/>
              </a:spcBef>
              <a:spcAft>
                <a:spcPts val="0"/>
              </a:spcAft>
              <a:buClr>
                <a:schemeClr val="dk1"/>
              </a:buClr>
              <a:buSzPts val="1200"/>
              <a:buFont typeface="Century Gothic"/>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entury Gothic"/>
              <a:buNone/>
            </a:pPr>
            <a:r>
              <a:rPr lang="en-US" sz="1200" b="0" i="0" u="none" strike="noStrike" cap="none">
                <a:solidFill>
                  <a:schemeClr val="dk1"/>
                </a:solidFill>
                <a:latin typeface="Century Gothic"/>
                <a:ea typeface="Century Gothic"/>
                <a:cs typeface="Century Gothic"/>
                <a:sym typeface="Century Gothic"/>
              </a:rPr>
              <a:t>-By doing this, satellite data is easily compressed which allows for a faster and more efficient proce</a:t>
            </a:r>
            <a:r>
              <a:rPr lang="en-US">
                <a:latin typeface="Century Gothic"/>
                <a:ea typeface="Century Gothic"/>
                <a:cs typeface="Century Gothic"/>
                <a:sym typeface="Century Gothic"/>
              </a:rPr>
              <a:t>ss.</a:t>
            </a:r>
            <a:endParaRPr/>
          </a:p>
          <a:p>
            <a:pPr marL="0" marR="0" lvl="0" indent="0" algn="l" rtl="0">
              <a:lnSpc>
                <a:spcPct val="100000"/>
              </a:lnSpc>
              <a:spcBef>
                <a:spcPts val="0"/>
              </a:spcBef>
              <a:spcAft>
                <a:spcPts val="0"/>
              </a:spcAft>
              <a:buClr>
                <a:schemeClr val="dk1"/>
              </a:buClr>
              <a:buSzPts val="1200"/>
              <a:buFont typeface="Century Gothic"/>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entury Gothic"/>
              <a:buNone/>
            </a:pPr>
            <a:r>
              <a:rPr lang="en-US" sz="1200" b="0" i="0" u="none" strike="noStrike" cap="none">
                <a:solidFill>
                  <a:schemeClr val="dk1"/>
                </a:solidFill>
                <a:latin typeface="Century Gothic"/>
                <a:ea typeface="Century Gothic"/>
                <a:cs typeface="Century Gothic"/>
                <a:sym typeface="Century Gothic"/>
              </a:rPr>
              <a:t>-The Open Data Cube initiative is an open source project headed by the Committee on Earth Observation Satellites (CEOS) that aims to make the ever increasing amount of satellite data more manageable and easier to access</a:t>
            </a:r>
            <a:endParaRPr/>
          </a:p>
          <a:p>
            <a:pPr marL="0" marR="0" lvl="0" indent="0" algn="l" rtl="0">
              <a:lnSpc>
                <a:spcPct val="100000"/>
              </a:lnSpc>
              <a:spcBef>
                <a:spcPts val="0"/>
              </a:spcBef>
              <a:spcAft>
                <a:spcPts val="0"/>
              </a:spcAft>
              <a:buClr>
                <a:schemeClr val="dk1"/>
              </a:buClr>
              <a:buSzPts val="1200"/>
              <a:buFont typeface="Century Gothic"/>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entury Gothic"/>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entury Gothic"/>
              <a:buNone/>
            </a:pPr>
            <a:endParaRPr sz="12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-Image source( all images): CEOS Open Data Cube_African Regional Data Cube Training Workshop day 1_Killough </a:t>
            </a:r>
            <a:endParaRPr sz="1200" b="0" i="0" u="none" strike="noStrike" cap="none">
              <a:solidFill>
                <a:schemeClr val="dk1"/>
              </a:solidFill>
              <a:latin typeface="Calibri"/>
              <a:ea typeface="Calibri"/>
              <a:cs typeface="Calibri"/>
              <a:sym typeface="Calibri"/>
            </a:endParaRPr>
          </a:p>
        </p:txBody>
      </p:sp>
      <p:sp>
        <p:nvSpPr>
          <p:cNvPr id="160" name="Google Shape;16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6740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-Through this interface, people will be able to work directly with data,</a:t>
            </a:r>
            <a:r>
              <a:rPr lang="en-US" sz="1200" b="0" i="0" u="none" strike="noStrike" cap="none" dirty="0">
                <a:solidFill>
                  <a:schemeClr val="dk1"/>
                </a:solidFill>
                <a:latin typeface="Calibri"/>
                <a:ea typeface="Calibri"/>
                <a:cs typeface="Calibri"/>
                <a:sym typeface="Calibri"/>
              </a:rPr>
              <a:t> </a:t>
            </a:r>
            <a:r>
              <a:rPr lang="en-US" dirty="0"/>
              <a:t>eliminating the need to</a:t>
            </a:r>
            <a:r>
              <a:rPr lang="en-US" sz="1200" b="0" i="0" u="none" strike="noStrike" cap="none" dirty="0">
                <a:solidFill>
                  <a:schemeClr val="dk1"/>
                </a:solidFill>
                <a:latin typeface="Calibri"/>
                <a:ea typeface="Calibri"/>
                <a:cs typeface="Calibri"/>
                <a:sym typeface="Calibri"/>
              </a:rPr>
              <a:t> download copies and work separately.</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-These compressed images remove the need to download individual scenes for analysis and allow the user to sample multiple scene areas at once over time to create analys</a:t>
            </a:r>
            <a:r>
              <a:rPr lang="en-US" dirty="0"/>
              <a:t>i</a:t>
            </a:r>
            <a:r>
              <a:rPr lang="en-US" sz="1200" b="0" i="0" u="none" strike="noStrike" cap="none" dirty="0">
                <a:solidFill>
                  <a:schemeClr val="dk1"/>
                </a:solidFill>
                <a:latin typeface="Calibri"/>
                <a:ea typeface="Calibri"/>
                <a:cs typeface="Calibri"/>
                <a:sym typeface="Calibri"/>
              </a:rPr>
              <a:t>s products more quickly and efficiently. This is especially important for developing countries, where it is not technically feasible or financially affordable to consider traditional local processing and data distribution methods.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 -Overall, the data cu</a:t>
            </a:r>
            <a:r>
              <a:rPr lang="en-US" dirty="0"/>
              <a:t>be </a:t>
            </a:r>
            <a:r>
              <a:rPr lang="en-US" sz="1200" b="0" i="0" u="none" strike="noStrike" cap="none" dirty="0">
                <a:solidFill>
                  <a:schemeClr val="dk1"/>
                </a:solidFill>
                <a:latin typeface="Calibri"/>
                <a:ea typeface="Calibri"/>
                <a:cs typeface="Calibri"/>
                <a:sym typeface="Calibri"/>
              </a:rPr>
              <a:t>provides connections between data, applications and users.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CEOS Open Data </a:t>
            </a:r>
            <a:r>
              <a:rPr lang="en-US" sz="1200" b="0" i="0" u="none" strike="noStrike" cap="none" dirty="0" err="1">
                <a:solidFill>
                  <a:schemeClr val="dk1"/>
                </a:solidFill>
                <a:latin typeface="Calibri"/>
                <a:ea typeface="Calibri"/>
                <a:cs typeface="Calibri"/>
                <a:sym typeface="Calibri"/>
              </a:rPr>
              <a:t>Cube_African</a:t>
            </a:r>
            <a:r>
              <a:rPr lang="en-US" sz="1200" b="0" i="0" u="none" strike="noStrike" cap="none" dirty="0">
                <a:solidFill>
                  <a:schemeClr val="dk1"/>
                </a:solidFill>
                <a:latin typeface="Calibri"/>
                <a:ea typeface="Calibri"/>
                <a:cs typeface="Calibri"/>
                <a:sym typeface="Calibri"/>
              </a:rPr>
              <a:t> Regional Data Cube Training Workshop day 1_Killough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175" name="Google Shape;17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8064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-There are algorithms embedded in the Open Data Cube software that allow anyone to analyze data with. For our project, our team looked at the Python Continuous Change Detection algorithm or PyCCD, the NDVI anomaly, and the NDVI Standard Deviation </a:t>
            </a:r>
            <a:r>
              <a:rPr lang="en-US" sz="1200" b="0" i="0" u="none" strike="noStrike" cap="none" dirty="0" err="1">
                <a:solidFill>
                  <a:schemeClr val="dk1"/>
                </a:solidFill>
                <a:latin typeface="Calibri"/>
                <a:ea typeface="Calibri"/>
                <a:cs typeface="Calibri"/>
                <a:sym typeface="Calibri"/>
              </a:rPr>
              <a:t>algorthms</a:t>
            </a:r>
            <a:r>
              <a:rPr lang="en-US" sz="1200" b="0" i="0" u="none" strike="noStrike" cap="none" dirty="0">
                <a:solidFill>
                  <a:schemeClr val="dk1"/>
                </a:solidFill>
                <a:latin typeface="Calibri"/>
                <a:ea typeface="Calibri"/>
                <a:cs typeface="Calibri"/>
                <a:sym typeface="Calibri"/>
              </a:rPr>
              <a:t> to examine changes in vegetation cover and </a:t>
            </a:r>
            <a:r>
              <a:rPr lang="en-US" sz="1200" b="0" i="0" u="none" strike="noStrike" cap="none" dirty="0" err="1">
                <a:solidFill>
                  <a:schemeClr val="dk1"/>
                </a:solidFill>
                <a:latin typeface="Calibri"/>
                <a:ea typeface="Calibri"/>
                <a:cs typeface="Calibri"/>
                <a:sym typeface="Calibri"/>
              </a:rPr>
              <a:t>greeness</a:t>
            </a:r>
            <a:r>
              <a:rPr lang="en-US" sz="1200" b="0" i="0" u="none" strike="noStrike" cap="none" dirty="0">
                <a:solidFill>
                  <a:schemeClr val="dk1"/>
                </a:solidFill>
                <a:latin typeface="Calibri"/>
                <a:ea typeface="Calibri"/>
                <a:cs typeface="Calibri"/>
                <a:sym typeface="Calibri"/>
              </a:rPr>
              <a:t> that would indicate deforestation.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-Image Source: The Open Data Cube/</a:t>
            </a:r>
            <a:r>
              <a:rPr lang="en-US" sz="1200" b="0" i="0" u="none" strike="noStrike" cap="none" dirty="0" err="1">
                <a:solidFill>
                  <a:schemeClr val="dk1"/>
                </a:solidFill>
                <a:latin typeface="Calibri"/>
                <a:ea typeface="Calibri"/>
                <a:cs typeface="Calibri"/>
                <a:sym typeface="Calibri"/>
              </a:rPr>
              <a:t>CDCol</a:t>
            </a:r>
            <a:endParaRPr sz="1200" b="0" i="0" u="none" strike="noStrike" cap="none" dirty="0">
              <a:solidFill>
                <a:schemeClr val="dk1"/>
              </a:solidFill>
              <a:latin typeface="Calibri"/>
              <a:ea typeface="Calibri"/>
              <a:cs typeface="Calibri"/>
              <a:sym typeface="Calibri"/>
            </a:endParaRPr>
          </a:p>
        </p:txBody>
      </p:sp>
      <p:sp>
        <p:nvSpPr>
          <p:cNvPr id="193" name="Google Shape;193;p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350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-Earth observation data from Landsat 7, 8, and Sentinel-1 are ingested into the Open Data Cube and Colombian Data Cube and formatted for analyses. Within the cube and jupyter notebooks, the data was analyzed by running NDVI Anomaly, NDVI Standard Deviation, and PyCCD. These results were then compared to validation data provided to us by IDEAM by running the results through a confusion matrix, which examines points in each layer and sees if they are matched correctly. Our deforestation maps created from the algorithms and the confusion matrix results were produced and handed off to IDEAM.</a:t>
            </a:r>
            <a:endParaRPr sz="1200" b="0" i="0" u="none" strike="noStrike" cap="none" dirty="0">
              <a:solidFill>
                <a:schemeClr val="dk1"/>
              </a:solidFill>
              <a:latin typeface="Calibri"/>
              <a:ea typeface="Calibri"/>
              <a:cs typeface="Calibri"/>
              <a:sym typeface="Calibri"/>
            </a:endParaRPr>
          </a:p>
        </p:txBody>
      </p:sp>
      <p:sp>
        <p:nvSpPr>
          <p:cNvPr id="201" name="Google Shape;201;p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2295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10965783" y="358445"/>
            <a:ext cx="870608" cy="741586"/>
          </a:xfrm>
          <a:prstGeom prst="rect">
            <a:avLst/>
          </a:prstGeom>
          <a:noFill/>
          <a:ln>
            <a:noFill/>
          </a:ln>
        </p:spPr>
      </p:pic>
      <p:sp>
        <p:nvSpPr>
          <p:cNvPr id="14" name="Google Shape;14;p2"/>
          <p:cNvSpPr txBox="1"/>
          <p:nvPr/>
        </p:nvSpPr>
        <p:spPr>
          <a:xfrm>
            <a:off x="8956532" y="563232"/>
            <a:ext cx="1962150" cy="415498"/>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National Aeronautics and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Space Administration</a:t>
            </a:r>
            <a:endParaRPr sz="1050" b="0" i="0" u="none" strike="noStrike" cap="none">
              <a:solidFill>
                <a:schemeClr val="dk1"/>
              </a:solidFill>
              <a:latin typeface="Arial"/>
              <a:ea typeface="Arial"/>
              <a:cs typeface="Arial"/>
              <a:sym typeface="Arial"/>
            </a:endParaRPr>
          </a:p>
        </p:txBody>
      </p:sp>
      <p:cxnSp>
        <p:nvCxnSpPr>
          <p:cNvPr id="15" name="Google Shape;15;p2"/>
          <p:cNvCxnSpPr/>
          <p:nvPr/>
        </p:nvCxnSpPr>
        <p:spPr>
          <a:xfrm>
            <a:off x="10942232" y="425120"/>
            <a:ext cx="0" cy="61695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Key Points 2">
  <p:cSld name="Key Points 2">
    <p:spTree>
      <p:nvGrpSpPr>
        <p:cNvPr id="1" name="Shape 87"/>
        <p:cNvGrpSpPr/>
        <p:nvPr/>
      </p:nvGrpSpPr>
      <p:grpSpPr>
        <a:xfrm>
          <a:off x="0" y="0"/>
          <a:ext cx="0" cy="0"/>
          <a:chOff x="0" y="0"/>
          <a:chExt cx="0" cy="0"/>
        </a:xfrm>
      </p:grpSpPr>
      <p:pic>
        <p:nvPicPr>
          <p:cNvPr id="88" name="Google Shape;88;p11"/>
          <p:cNvPicPr preferRelativeResize="0"/>
          <p:nvPr/>
        </p:nvPicPr>
        <p:blipFill rotWithShape="1">
          <a:blip r:embed="rId2">
            <a:alphaModFix/>
          </a:blip>
          <a:srcRect r="10311"/>
          <a:stretch/>
        </p:blipFill>
        <p:spPr>
          <a:xfrm>
            <a:off x="0" y="0"/>
            <a:ext cx="10934700" cy="6858000"/>
          </a:xfrm>
          <a:prstGeom prst="rect">
            <a:avLst/>
          </a:prstGeom>
          <a:noFill/>
          <a:ln>
            <a:noFill/>
          </a:ln>
        </p:spPr>
      </p:pic>
      <p:sp>
        <p:nvSpPr>
          <p:cNvPr id="89" name="Google Shape;89;p11"/>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2E8652"/>
              </a:buClr>
              <a:buSzPts val="4800"/>
              <a:buFont typeface="Century Gothic"/>
              <a:buNone/>
              <a:defRPr sz="4800" b="0"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p11"/>
          <p:cNvSpPr txBox="1">
            <a:spLocks noGrp="1"/>
          </p:cNvSpPr>
          <p:nvPr>
            <p:ph type="body" idx="1"/>
          </p:nvPr>
        </p:nvSpPr>
        <p:spPr>
          <a:xfrm>
            <a:off x="8261871" y="2383475"/>
            <a:ext cx="2961573" cy="442173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1" name="Google Shape;91;p11"/>
          <p:cNvSpPr txBox="1">
            <a:spLocks noGrp="1"/>
          </p:cNvSpPr>
          <p:nvPr>
            <p:ph type="body" idx="2"/>
          </p:nvPr>
        </p:nvSpPr>
        <p:spPr>
          <a:xfrm>
            <a:off x="1000126" y="1102299"/>
            <a:ext cx="2958688"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2E8652"/>
              </a:buClr>
              <a:buSzPts val="3600"/>
              <a:buFont typeface="Arial"/>
              <a:buNone/>
              <a:defRPr sz="3600" b="0" i="0" u="none" strike="noStrike" cap="none">
                <a:solidFill>
                  <a:srgbClr val="2E865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Google Shape;92;p11"/>
          <p:cNvSpPr txBox="1">
            <a:spLocks noGrp="1"/>
          </p:cNvSpPr>
          <p:nvPr>
            <p:ph type="body" idx="3"/>
          </p:nvPr>
        </p:nvSpPr>
        <p:spPr>
          <a:xfrm>
            <a:off x="1000125" y="2376662"/>
            <a:ext cx="2958689" cy="442854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Google Shape;93;p11"/>
          <p:cNvSpPr txBox="1">
            <a:spLocks noGrp="1"/>
          </p:cNvSpPr>
          <p:nvPr>
            <p:ph type="body" idx="4"/>
          </p:nvPr>
        </p:nvSpPr>
        <p:spPr>
          <a:xfrm>
            <a:off x="8261871" y="1097604"/>
            <a:ext cx="2961573"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2E8652"/>
              </a:buClr>
              <a:buSzPts val="3600"/>
              <a:buFont typeface="Arial"/>
              <a:buNone/>
              <a:defRPr sz="3600" b="0" i="0" u="none" strike="noStrike" cap="none">
                <a:solidFill>
                  <a:srgbClr val="2E865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4" name="Google Shape;94;p11"/>
          <p:cNvSpPr txBox="1">
            <a:spLocks noGrp="1"/>
          </p:cNvSpPr>
          <p:nvPr>
            <p:ph type="body" idx="5"/>
          </p:nvPr>
        </p:nvSpPr>
        <p:spPr>
          <a:xfrm>
            <a:off x="4496695" y="1097605"/>
            <a:ext cx="3227295" cy="1042733"/>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2E8652"/>
              </a:buClr>
              <a:buSzPts val="3600"/>
              <a:buFont typeface="Arial"/>
              <a:buNone/>
              <a:defRPr sz="3600" b="0" i="0" u="none" strike="noStrike" cap="none">
                <a:solidFill>
                  <a:srgbClr val="2E865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5" name="Google Shape;95;p11"/>
          <p:cNvSpPr txBox="1">
            <a:spLocks noGrp="1"/>
          </p:cNvSpPr>
          <p:nvPr>
            <p:ph type="body" idx="6"/>
          </p:nvPr>
        </p:nvSpPr>
        <p:spPr>
          <a:xfrm>
            <a:off x="4496695" y="2376662"/>
            <a:ext cx="3227295" cy="442854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6" name="Google Shape;96;p11"/>
          <p:cNvSpPr/>
          <p:nvPr/>
        </p:nvSpPr>
        <p:spPr>
          <a:xfrm>
            <a:off x="0" y="6818138"/>
            <a:ext cx="12192000" cy="45719"/>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97" name="Google Shape;97;p11"/>
          <p:cNvPicPr preferRelativeResize="0"/>
          <p:nvPr/>
        </p:nvPicPr>
        <p:blipFill rotWithShape="1">
          <a:blip r:embed="rId3">
            <a:alphaModFix/>
          </a:blip>
          <a:srcRect/>
          <a:stretch/>
        </p:blipFill>
        <p:spPr>
          <a:xfrm>
            <a:off x="120504" y="133045"/>
            <a:ext cx="382562" cy="382562"/>
          </a:xfrm>
          <a:prstGeom prst="rect">
            <a:avLst/>
          </a:prstGeom>
          <a:noFill/>
          <a:ln>
            <a:noFill/>
          </a:ln>
        </p:spPr>
      </p:pic>
      <p:pic>
        <p:nvPicPr>
          <p:cNvPr id="98" name="Google Shape;98;p11"/>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r="9790"/>
          <a:stretch/>
        </p:blipFill>
        <p:spPr>
          <a:xfrm>
            <a:off x="0" y="0"/>
            <a:ext cx="10998200" cy="6858000"/>
          </a:xfrm>
          <a:prstGeom prst="rect">
            <a:avLst/>
          </a:prstGeom>
          <a:noFill/>
          <a:ln>
            <a:noFill/>
          </a:ln>
        </p:spPr>
      </p:pic>
      <p:pic>
        <p:nvPicPr>
          <p:cNvPr id="18" name="Google Shape;18;p3"/>
          <p:cNvPicPr preferRelativeResize="0"/>
          <p:nvPr/>
        </p:nvPicPr>
        <p:blipFill rotWithShape="1">
          <a:blip r:embed="rId3">
            <a:alphaModFix/>
          </a:blip>
          <a:srcRect/>
          <a:stretch/>
        </p:blipFill>
        <p:spPr>
          <a:xfrm>
            <a:off x="120504" y="133045"/>
            <a:ext cx="382562" cy="382562"/>
          </a:xfrm>
          <a:prstGeom prst="rect">
            <a:avLst/>
          </a:prstGeom>
          <a:noFill/>
          <a:ln>
            <a:noFill/>
          </a:ln>
        </p:spPr>
      </p:pic>
      <p:sp>
        <p:nvSpPr>
          <p:cNvPr id="19" name="Google Shape;19;p3"/>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2E8652"/>
              </a:buClr>
              <a:buSzPts val="4800"/>
              <a:buFont typeface="Century Gothic"/>
              <a:buNone/>
              <a:defRPr sz="4800" b="0"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a:spLocks noGrp="1"/>
          </p:cNvSpPr>
          <p:nvPr>
            <p:ph type="pic" idx="2"/>
          </p:nvPr>
        </p:nvSpPr>
        <p:spPr>
          <a:xfrm>
            <a:off x="5183187" y="931498"/>
            <a:ext cx="7008813" cy="5880783"/>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 name="Google Shape;21;p3"/>
          <p:cNvSpPr txBox="1">
            <a:spLocks noGrp="1"/>
          </p:cNvSpPr>
          <p:nvPr>
            <p:ph type="body" idx="1"/>
          </p:nvPr>
        </p:nvSpPr>
        <p:spPr>
          <a:xfrm>
            <a:off x="1000125" y="931498"/>
            <a:ext cx="3743997" cy="588078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3"/>
          <p:cNvSpPr/>
          <p:nvPr/>
        </p:nvSpPr>
        <p:spPr>
          <a:xfrm>
            <a:off x="0" y="6812281"/>
            <a:ext cx="12192000" cy="45719"/>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3" name="Google Shape;23;p3"/>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a:alphaModFix/>
          </a:blip>
          <a:srcRect r="14375"/>
          <a:stretch/>
        </p:blipFill>
        <p:spPr>
          <a:xfrm>
            <a:off x="0" y="0"/>
            <a:ext cx="10439400" cy="6858000"/>
          </a:xfrm>
          <a:prstGeom prst="rect">
            <a:avLst/>
          </a:prstGeom>
          <a:noFill/>
          <a:ln>
            <a:noFill/>
          </a:ln>
        </p:spPr>
      </p:pic>
      <p:sp>
        <p:nvSpPr>
          <p:cNvPr id="26" name="Google Shape;26;p4"/>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2E8652"/>
              </a:buClr>
              <a:buSzPts val="4800"/>
              <a:buFont typeface="Century Gothic"/>
              <a:buNone/>
              <a:defRPr sz="4800" b="0"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4"/>
          <p:cNvSpPr>
            <a:spLocks noGrp="1"/>
          </p:cNvSpPr>
          <p:nvPr>
            <p:ph type="pic" idx="2"/>
          </p:nvPr>
        </p:nvSpPr>
        <p:spPr>
          <a:xfrm>
            <a:off x="0" y="931498"/>
            <a:ext cx="7008813" cy="5880479"/>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8" name="Google Shape;28;p4"/>
          <p:cNvSpPr txBox="1">
            <a:spLocks noGrp="1"/>
          </p:cNvSpPr>
          <p:nvPr>
            <p:ph type="body" idx="1"/>
          </p:nvPr>
        </p:nvSpPr>
        <p:spPr>
          <a:xfrm>
            <a:off x="7436065" y="931499"/>
            <a:ext cx="3797208" cy="588047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9" name="Google Shape;29;p4"/>
          <p:cNvSpPr/>
          <p:nvPr/>
        </p:nvSpPr>
        <p:spPr>
          <a:xfrm>
            <a:off x="0" y="6820367"/>
            <a:ext cx="12192000" cy="45719"/>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0" name="Google Shape;30;p4"/>
          <p:cNvPicPr preferRelativeResize="0"/>
          <p:nvPr/>
        </p:nvPicPr>
        <p:blipFill rotWithShape="1">
          <a:blip r:embed="rId3">
            <a:alphaModFix/>
          </a:blip>
          <a:srcRect/>
          <a:stretch/>
        </p:blipFill>
        <p:spPr>
          <a:xfrm>
            <a:off x="120504" y="133045"/>
            <a:ext cx="382562" cy="382562"/>
          </a:xfrm>
          <a:prstGeom prst="rect">
            <a:avLst/>
          </a:prstGeom>
          <a:noFill/>
          <a:ln>
            <a:noFill/>
          </a:ln>
        </p:spPr>
      </p:pic>
      <p:pic>
        <p:nvPicPr>
          <p:cNvPr id="31" name="Google Shape;31;p4"/>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H2">
  <p:cSld name="1_Title and Content H2">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r="11250"/>
          <a:stretch/>
        </p:blipFill>
        <p:spPr>
          <a:xfrm>
            <a:off x="0" y="0"/>
            <a:ext cx="10820400" cy="6858000"/>
          </a:xfrm>
          <a:prstGeom prst="rect">
            <a:avLst/>
          </a:prstGeom>
          <a:noFill/>
          <a:ln>
            <a:noFill/>
          </a:ln>
        </p:spPr>
      </p:pic>
      <p:sp>
        <p:nvSpPr>
          <p:cNvPr id="34" name="Google Shape;34;p5"/>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2E8652"/>
              </a:buClr>
              <a:buSzPts val="4800"/>
              <a:buFont typeface="Century Gothic"/>
              <a:buNone/>
              <a:defRPr sz="4800" b="0"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5"/>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5"/>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37" name="Google Shape;37;p5"/>
          <p:cNvSpPr/>
          <p:nvPr/>
        </p:nvSpPr>
        <p:spPr>
          <a:xfrm>
            <a:off x="0" y="6818138"/>
            <a:ext cx="12192000" cy="45719"/>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pic>
        <p:nvPicPr>
          <p:cNvPr id="38" name="Google Shape;38;p5"/>
          <p:cNvPicPr preferRelativeResize="0"/>
          <p:nvPr/>
        </p:nvPicPr>
        <p:blipFill rotWithShape="1">
          <a:blip r:embed="rId3">
            <a:alphaModFix/>
          </a:blip>
          <a:srcRect/>
          <a:stretch/>
        </p:blipFill>
        <p:spPr>
          <a:xfrm>
            <a:off x="120504" y="133045"/>
            <a:ext cx="382562" cy="382562"/>
          </a:xfrm>
          <a:prstGeom prst="rect">
            <a:avLst/>
          </a:prstGeom>
          <a:noFill/>
          <a:ln>
            <a:noFill/>
          </a:ln>
        </p:spPr>
      </p:pic>
      <p:pic>
        <p:nvPicPr>
          <p:cNvPr id="39" name="Google Shape;39;p5"/>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40"/>
        <p:cNvGrpSpPr/>
        <p:nvPr/>
      </p:nvGrpSpPr>
      <p:grpSpPr>
        <a:xfrm>
          <a:off x="0" y="0"/>
          <a:ext cx="0" cy="0"/>
          <a:chOff x="0" y="0"/>
          <a:chExt cx="0" cy="0"/>
        </a:xfrm>
      </p:grpSpPr>
      <p:pic>
        <p:nvPicPr>
          <p:cNvPr id="41" name="Google Shape;41;p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42" name="Google Shape;42;p6"/>
          <p:cNvPicPr preferRelativeResize="0"/>
          <p:nvPr/>
        </p:nvPicPr>
        <p:blipFill rotWithShape="1">
          <a:blip r:embed="rId3">
            <a:alphaModFix/>
          </a:blip>
          <a:srcRect/>
          <a:stretch/>
        </p:blipFill>
        <p:spPr>
          <a:xfrm>
            <a:off x="179744" y="657113"/>
            <a:ext cx="903642" cy="903642"/>
          </a:xfrm>
          <a:prstGeom prst="rect">
            <a:avLst/>
          </a:prstGeom>
          <a:noFill/>
          <a:ln>
            <a:noFill/>
          </a:ln>
        </p:spPr>
      </p:pic>
      <p:sp>
        <p:nvSpPr>
          <p:cNvPr id="43" name="Google Shape;43;p6"/>
          <p:cNvSpPr txBox="1">
            <a:spLocks noGrp="1"/>
          </p:cNvSpPr>
          <p:nvPr>
            <p:ph type="title"/>
          </p:nvPr>
        </p:nvSpPr>
        <p:spPr>
          <a:xfrm>
            <a:off x="2291379" y="1129553"/>
            <a:ext cx="7562625" cy="106500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2E8652"/>
              </a:buClr>
              <a:buSzPts val="4800"/>
              <a:buFont typeface="Century Gothic"/>
              <a:buNone/>
              <a:defRPr sz="4800" b="0"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44" name="Google Shape;44;p6"/>
          <p:cNvPicPr preferRelativeResize="0"/>
          <p:nvPr/>
        </p:nvPicPr>
        <p:blipFill rotWithShape="1">
          <a:blip r:embed="rId4">
            <a:alphaModFix/>
          </a:blip>
          <a:srcRect/>
          <a:stretch/>
        </p:blipFill>
        <p:spPr>
          <a:xfrm>
            <a:off x="8680330" y="2622254"/>
            <a:ext cx="912020" cy="912020"/>
          </a:xfrm>
          <a:prstGeom prst="rect">
            <a:avLst/>
          </a:prstGeom>
          <a:noFill/>
          <a:ln>
            <a:noFill/>
          </a:ln>
        </p:spPr>
      </p:pic>
      <p:pic>
        <p:nvPicPr>
          <p:cNvPr id="45" name="Google Shape;45;p6"/>
          <p:cNvPicPr preferRelativeResize="0"/>
          <p:nvPr/>
        </p:nvPicPr>
        <p:blipFill rotWithShape="1">
          <a:blip r:embed="rId5">
            <a:alphaModFix/>
          </a:blip>
          <a:srcRect/>
          <a:stretch/>
        </p:blipFill>
        <p:spPr>
          <a:xfrm>
            <a:off x="162" y="0"/>
            <a:ext cx="12191675" cy="6858000"/>
          </a:xfrm>
          <a:prstGeom prst="rect">
            <a:avLst/>
          </a:prstGeom>
          <a:noFill/>
          <a:ln>
            <a:noFill/>
          </a:ln>
        </p:spPr>
      </p:pic>
      <p:sp>
        <p:nvSpPr>
          <p:cNvPr id="46" name="Google Shape;46;p6"/>
          <p:cNvSpPr txBox="1">
            <a:spLocks noGrp="1"/>
          </p:cNvSpPr>
          <p:nvPr>
            <p:ph type="body" idx="1"/>
          </p:nvPr>
        </p:nvSpPr>
        <p:spPr>
          <a:xfrm>
            <a:off x="2291379" y="2302136"/>
            <a:ext cx="7562625" cy="405563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47" name="Google Shape;47;p6"/>
          <p:cNvSpPr/>
          <p:nvPr/>
        </p:nvSpPr>
        <p:spPr>
          <a:xfrm>
            <a:off x="0" y="6812673"/>
            <a:ext cx="12192000" cy="45719"/>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48"/>
        <p:cNvGrpSpPr/>
        <p:nvPr/>
      </p:nvGrpSpPr>
      <p:grpSpPr>
        <a:xfrm>
          <a:off x="0" y="0"/>
          <a:ext cx="0" cy="0"/>
          <a:chOff x="0" y="0"/>
          <a:chExt cx="0" cy="0"/>
        </a:xfrm>
      </p:grpSpPr>
      <p:pic>
        <p:nvPicPr>
          <p:cNvPr id="49" name="Google Shape;49;p7"/>
          <p:cNvPicPr preferRelativeResize="0"/>
          <p:nvPr/>
        </p:nvPicPr>
        <p:blipFill rotWithShape="1">
          <a:blip r:embed="rId2">
            <a:alphaModFix/>
          </a:blip>
          <a:srcRect l="-1" r="14218"/>
          <a:stretch/>
        </p:blipFill>
        <p:spPr>
          <a:xfrm>
            <a:off x="0" y="0"/>
            <a:ext cx="10458450" cy="6858000"/>
          </a:xfrm>
          <a:prstGeom prst="rect">
            <a:avLst/>
          </a:prstGeom>
          <a:noFill/>
          <a:ln>
            <a:noFill/>
          </a:ln>
        </p:spPr>
      </p:pic>
      <p:sp>
        <p:nvSpPr>
          <p:cNvPr id="50" name="Google Shape;50;p7"/>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2E8652"/>
              </a:buClr>
              <a:buSzPts val="4800"/>
              <a:buFont typeface="Century Gothic"/>
              <a:buNone/>
              <a:defRPr sz="4800" b="0"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7"/>
          <p:cNvSpPr/>
          <p:nvPr/>
        </p:nvSpPr>
        <p:spPr>
          <a:xfrm>
            <a:off x="0" y="6818138"/>
            <a:ext cx="12192000" cy="45719"/>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2" name="Google Shape;52;p7"/>
          <p:cNvSpPr txBox="1">
            <a:spLocks noGrp="1"/>
          </p:cNvSpPr>
          <p:nvPr>
            <p:ph type="body" idx="1"/>
          </p:nvPr>
        </p:nvSpPr>
        <p:spPr>
          <a:xfrm>
            <a:off x="1172583" y="1697389"/>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Google Shape;53;p7"/>
          <p:cNvSpPr txBox="1">
            <a:spLocks noGrp="1"/>
          </p:cNvSpPr>
          <p:nvPr>
            <p:ph type="body" idx="2"/>
          </p:nvPr>
        </p:nvSpPr>
        <p:spPr>
          <a:xfrm>
            <a:off x="1172582" y="3287942"/>
            <a:ext cx="9818921"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Google Shape;54;p7"/>
          <p:cNvSpPr txBox="1">
            <a:spLocks noGrp="1"/>
          </p:cNvSpPr>
          <p:nvPr>
            <p:ph type="body" idx="3"/>
          </p:nvPr>
        </p:nvSpPr>
        <p:spPr>
          <a:xfrm>
            <a:off x="1172584" y="4904822"/>
            <a:ext cx="9818920" cy="7040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Google Shape;55;p7"/>
          <p:cNvSpPr/>
          <p:nvPr/>
        </p:nvSpPr>
        <p:spPr>
          <a:xfrm>
            <a:off x="0" y="6420217"/>
            <a:ext cx="12192000"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1" u="none" strike="noStrike" cap="none">
              <a:solidFill>
                <a:srgbClr val="757070"/>
              </a:solidFill>
              <a:latin typeface="Arial"/>
              <a:ea typeface="Arial"/>
              <a:cs typeface="Arial"/>
              <a:sym typeface="Arial"/>
            </a:endParaRPr>
          </a:p>
        </p:txBody>
      </p:sp>
      <p:pic>
        <p:nvPicPr>
          <p:cNvPr id="56" name="Google Shape;56;p7"/>
          <p:cNvPicPr preferRelativeResize="0"/>
          <p:nvPr/>
        </p:nvPicPr>
        <p:blipFill rotWithShape="1">
          <a:blip r:embed="rId3">
            <a:alphaModFix/>
          </a:blip>
          <a:srcRect/>
          <a:stretch/>
        </p:blipFill>
        <p:spPr>
          <a:xfrm>
            <a:off x="162" y="0"/>
            <a:ext cx="12191675" cy="6858000"/>
          </a:xfrm>
          <a:prstGeom prst="rect">
            <a:avLst/>
          </a:prstGeom>
          <a:noFill/>
          <a:ln>
            <a:noFill/>
          </a:ln>
        </p:spPr>
      </p:pic>
      <p:pic>
        <p:nvPicPr>
          <p:cNvPr id="57" name="Google Shape;57;p7"/>
          <p:cNvPicPr preferRelativeResize="0"/>
          <p:nvPr/>
        </p:nvPicPr>
        <p:blipFill rotWithShape="1">
          <a:blip r:embed="rId4">
            <a:alphaModFix/>
          </a:blip>
          <a:srcRect/>
          <a:stretch/>
        </p:blipFill>
        <p:spPr>
          <a:xfrm>
            <a:off x="120504" y="133045"/>
            <a:ext cx="382562" cy="382562"/>
          </a:xfrm>
          <a:prstGeom prst="rect">
            <a:avLst/>
          </a:prstGeom>
          <a:noFill/>
          <a:ln>
            <a:noFill/>
          </a:ln>
        </p:spPr>
      </p:pic>
      <p:pic>
        <p:nvPicPr>
          <p:cNvPr id="58" name="Google Shape;58;p7"/>
          <p:cNvPicPr preferRelativeResize="0"/>
          <p:nvPr/>
        </p:nvPicPr>
        <p:blipFill rotWithShape="1">
          <a:blip r:embed="rId5">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H">
  <p:cSld name="Title and Content H">
    <p:spTree>
      <p:nvGrpSpPr>
        <p:cNvPr id="1" name="Shape 59"/>
        <p:cNvGrpSpPr/>
        <p:nvPr/>
      </p:nvGrpSpPr>
      <p:grpSpPr>
        <a:xfrm>
          <a:off x="0" y="0"/>
          <a:ext cx="0" cy="0"/>
          <a:chOff x="0" y="0"/>
          <a:chExt cx="0" cy="0"/>
        </a:xfrm>
      </p:grpSpPr>
      <p:pic>
        <p:nvPicPr>
          <p:cNvPr id="60" name="Google Shape;60;p8"/>
          <p:cNvPicPr preferRelativeResize="0"/>
          <p:nvPr/>
        </p:nvPicPr>
        <p:blipFill rotWithShape="1">
          <a:blip r:embed="rId2">
            <a:alphaModFix/>
          </a:blip>
          <a:srcRect r="10104"/>
          <a:stretch/>
        </p:blipFill>
        <p:spPr>
          <a:xfrm>
            <a:off x="0" y="3437552"/>
            <a:ext cx="10960100" cy="6858000"/>
          </a:xfrm>
          <a:prstGeom prst="rect">
            <a:avLst/>
          </a:prstGeom>
          <a:noFill/>
          <a:ln>
            <a:noFill/>
          </a:ln>
        </p:spPr>
      </p:pic>
      <p:pic>
        <p:nvPicPr>
          <p:cNvPr id="61" name="Google Shape;61;p8"/>
          <p:cNvPicPr preferRelativeResize="0"/>
          <p:nvPr/>
        </p:nvPicPr>
        <p:blipFill rotWithShape="1">
          <a:blip r:embed="rId3">
            <a:alphaModFix/>
          </a:blip>
          <a:srcRect/>
          <a:stretch/>
        </p:blipFill>
        <p:spPr>
          <a:xfrm>
            <a:off x="120504" y="3583297"/>
            <a:ext cx="382562" cy="382562"/>
          </a:xfrm>
          <a:prstGeom prst="rect">
            <a:avLst/>
          </a:prstGeom>
          <a:noFill/>
          <a:ln>
            <a:noFill/>
          </a:ln>
        </p:spPr>
      </p:pic>
      <p:sp>
        <p:nvSpPr>
          <p:cNvPr id="62" name="Google Shape;62;p8"/>
          <p:cNvSpPr txBox="1">
            <a:spLocks noGrp="1"/>
          </p:cNvSpPr>
          <p:nvPr>
            <p:ph type="title"/>
          </p:nvPr>
        </p:nvSpPr>
        <p:spPr>
          <a:xfrm>
            <a:off x="1000125" y="3794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2E8652"/>
              </a:buClr>
              <a:buSzPts val="4800"/>
              <a:buFont typeface="Century Gothic"/>
              <a:buNone/>
              <a:defRPr sz="4800" b="0"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8"/>
          <p:cNvSpPr>
            <a:spLocks noGrp="1"/>
          </p:cNvSpPr>
          <p:nvPr>
            <p:ph type="pic" idx="2"/>
          </p:nvPr>
        </p:nvSpPr>
        <p:spPr>
          <a:xfrm>
            <a:off x="0" y="46648"/>
            <a:ext cx="12192000" cy="3390904"/>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64" name="Google Shape;64;p8"/>
          <p:cNvSpPr txBox="1">
            <a:spLocks noGrp="1"/>
          </p:cNvSpPr>
          <p:nvPr>
            <p:ph type="body" idx="1"/>
          </p:nvPr>
        </p:nvSpPr>
        <p:spPr>
          <a:xfrm>
            <a:off x="1000125" y="4432151"/>
            <a:ext cx="10233148" cy="219456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65" name="Google Shape;65;p8"/>
          <p:cNvSpPr/>
          <p:nvPr/>
        </p:nvSpPr>
        <p:spPr>
          <a:xfrm>
            <a:off x="0" y="0"/>
            <a:ext cx="12192000" cy="45719"/>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66" name="Google Shape;66;p8"/>
          <p:cNvPicPr preferRelativeResize="0"/>
          <p:nvPr/>
        </p:nvPicPr>
        <p:blipFill rotWithShape="1">
          <a:blip r:embed="rId4">
            <a:alphaModFix/>
          </a:blip>
          <a:srcRect r="91792" b="87748"/>
          <a:stretch/>
        </p:blipFill>
        <p:spPr>
          <a:xfrm>
            <a:off x="0" y="3487120"/>
            <a:ext cx="1000735" cy="8402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67"/>
        <p:cNvGrpSpPr/>
        <p:nvPr/>
      </p:nvGrpSpPr>
      <p:grpSpPr>
        <a:xfrm>
          <a:off x="0" y="0"/>
          <a:ext cx="0" cy="0"/>
          <a:chOff x="0" y="0"/>
          <a:chExt cx="0" cy="0"/>
        </a:xfrm>
      </p:grpSpPr>
      <p:pic>
        <p:nvPicPr>
          <p:cNvPr id="68" name="Google Shape;68;p9"/>
          <p:cNvPicPr preferRelativeResize="0"/>
          <p:nvPr/>
        </p:nvPicPr>
        <p:blipFill rotWithShape="1">
          <a:blip r:embed="rId2">
            <a:alphaModFix/>
          </a:blip>
          <a:srcRect r="11250"/>
          <a:stretch/>
        </p:blipFill>
        <p:spPr>
          <a:xfrm>
            <a:off x="0" y="0"/>
            <a:ext cx="10820400" cy="6858000"/>
          </a:xfrm>
          <a:prstGeom prst="rect">
            <a:avLst/>
          </a:prstGeom>
          <a:noFill/>
          <a:ln>
            <a:noFill/>
          </a:ln>
        </p:spPr>
      </p:pic>
      <p:sp>
        <p:nvSpPr>
          <p:cNvPr id="69" name="Google Shape;69;p9"/>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2E8652"/>
              </a:buClr>
              <a:buSzPts val="4800"/>
              <a:buFont typeface="Century Gothic"/>
              <a:buNone/>
              <a:defRPr sz="4800" b="0"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0" name="Google Shape;70;p9"/>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lstStyle>
            <a:lvl1pPr marR="0" lvl="0" algn="ctr" rtl="0">
              <a:lnSpc>
                <a:spcPct val="90000"/>
              </a:lnSpc>
              <a:spcBef>
                <a:spcPts val="1000"/>
              </a:spcBef>
              <a:spcAft>
                <a:spcPts val="0"/>
              </a:spcAft>
              <a:buClr>
                <a:srgbClr val="A5A5A5"/>
              </a:buClr>
              <a:buSzPts val="54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3F3F3F"/>
              </a:buClr>
              <a:buSzPts val="2800"/>
              <a:buFont typeface="Arial"/>
              <a:buNone/>
              <a:defRPr sz="2800" b="0" i="0" u="none" strike="noStrike" cap="none">
                <a:solidFill>
                  <a:srgbClr val="3F3F3F"/>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3F3F3F"/>
              </a:buClr>
              <a:buSzPts val="2400"/>
              <a:buFont typeface="Arial"/>
              <a:buNone/>
              <a:defRPr sz="2400" b="0" i="0" u="none" strike="noStrike" cap="none">
                <a:solidFill>
                  <a:srgbClr val="3F3F3F"/>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71" name="Google Shape;71;p9"/>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3F3F3F"/>
              </a:buClr>
              <a:buSzPts val="1400"/>
              <a:buFont typeface="Arial"/>
              <a:buNone/>
              <a:defRPr sz="1400" b="0" i="0" u="none" strike="noStrike" cap="none">
                <a:solidFill>
                  <a:srgbClr val="3F3F3F"/>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3F3F3F"/>
              </a:buClr>
              <a:buSzPts val="1200"/>
              <a:buFont typeface="Arial"/>
              <a:buNone/>
              <a:defRPr sz="1200" b="0" i="0" u="none" strike="noStrike" cap="none">
                <a:solidFill>
                  <a:srgbClr val="3F3F3F"/>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3F3F3F"/>
              </a:buClr>
              <a:buSzPts val="1000"/>
              <a:buFont typeface="Arial"/>
              <a:buNone/>
              <a:defRPr sz="10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9"/>
          <p:cNvSpPr/>
          <p:nvPr/>
        </p:nvSpPr>
        <p:spPr>
          <a:xfrm>
            <a:off x="0" y="6818138"/>
            <a:ext cx="12192000" cy="45719"/>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73" name="Google Shape;73;p9"/>
          <p:cNvPicPr preferRelativeResize="0"/>
          <p:nvPr/>
        </p:nvPicPr>
        <p:blipFill rotWithShape="1">
          <a:blip r:embed="rId3">
            <a:alphaModFix/>
          </a:blip>
          <a:srcRect/>
          <a:stretch/>
        </p:blipFill>
        <p:spPr>
          <a:xfrm>
            <a:off x="120504" y="133045"/>
            <a:ext cx="382562" cy="382562"/>
          </a:xfrm>
          <a:prstGeom prst="rect">
            <a:avLst/>
          </a:prstGeom>
          <a:noFill/>
          <a:ln>
            <a:noFill/>
          </a:ln>
        </p:spPr>
      </p:pic>
      <p:pic>
        <p:nvPicPr>
          <p:cNvPr id="74" name="Google Shape;74;p9"/>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ey Points">
  <p:cSld name="Key Points">
    <p:spTree>
      <p:nvGrpSpPr>
        <p:cNvPr id="1" name="Shape 75"/>
        <p:cNvGrpSpPr/>
        <p:nvPr/>
      </p:nvGrpSpPr>
      <p:grpSpPr>
        <a:xfrm>
          <a:off x="0" y="0"/>
          <a:ext cx="0" cy="0"/>
          <a:chOff x="0" y="0"/>
          <a:chExt cx="0" cy="0"/>
        </a:xfrm>
      </p:grpSpPr>
      <p:pic>
        <p:nvPicPr>
          <p:cNvPr id="76" name="Google Shape;76;p10"/>
          <p:cNvPicPr preferRelativeResize="0"/>
          <p:nvPr/>
        </p:nvPicPr>
        <p:blipFill rotWithShape="1">
          <a:blip r:embed="rId2">
            <a:alphaModFix/>
          </a:blip>
          <a:srcRect r="11875"/>
          <a:stretch/>
        </p:blipFill>
        <p:spPr>
          <a:xfrm>
            <a:off x="0" y="0"/>
            <a:ext cx="10744200" cy="6858000"/>
          </a:xfrm>
          <a:prstGeom prst="rect">
            <a:avLst/>
          </a:prstGeom>
          <a:noFill/>
          <a:ln>
            <a:noFill/>
          </a:ln>
        </p:spPr>
      </p:pic>
      <p:sp>
        <p:nvSpPr>
          <p:cNvPr id="77" name="Google Shape;77;p10"/>
          <p:cNvSpPr txBox="1">
            <a:spLocks noGrp="1"/>
          </p:cNvSpPr>
          <p:nvPr>
            <p:ph type="body" idx="1"/>
          </p:nvPr>
        </p:nvSpPr>
        <p:spPr>
          <a:xfrm>
            <a:off x="4833257" y="5695688"/>
            <a:ext cx="6400015" cy="111421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Google Shape;78;p10"/>
          <p:cNvSpPr txBox="1">
            <a:spLocks noGrp="1"/>
          </p:cNvSpPr>
          <p:nvPr>
            <p:ph type="body" idx="2"/>
          </p:nvPr>
        </p:nvSpPr>
        <p:spPr>
          <a:xfrm>
            <a:off x="1000125" y="1165799"/>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2E8652"/>
              </a:buClr>
              <a:buSzPts val="3600"/>
              <a:buFont typeface="Arial"/>
              <a:buNone/>
              <a:defRPr sz="3600" b="0" i="0" u="none" strike="noStrike" cap="none">
                <a:solidFill>
                  <a:srgbClr val="2E865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9" name="Google Shape;79;p10"/>
          <p:cNvSpPr txBox="1">
            <a:spLocks noGrp="1"/>
          </p:cNvSpPr>
          <p:nvPr>
            <p:ph type="body" idx="3"/>
          </p:nvPr>
        </p:nvSpPr>
        <p:spPr>
          <a:xfrm>
            <a:off x="4833257" y="1805049"/>
            <a:ext cx="6400015" cy="112784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Google Shape;80;p10"/>
          <p:cNvSpPr txBox="1">
            <a:spLocks noGrp="1"/>
          </p:cNvSpPr>
          <p:nvPr>
            <p:ph type="body" idx="4"/>
          </p:nvPr>
        </p:nvSpPr>
        <p:spPr>
          <a:xfrm>
            <a:off x="1000125" y="5058581"/>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2E8652"/>
              </a:buClr>
              <a:buSzPts val="3600"/>
              <a:buFont typeface="Arial"/>
              <a:buNone/>
              <a:defRPr sz="3600" b="0" i="0" u="none" strike="noStrike" cap="none">
                <a:solidFill>
                  <a:srgbClr val="2E865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10"/>
          <p:cNvSpPr txBox="1">
            <a:spLocks noGrp="1"/>
          </p:cNvSpPr>
          <p:nvPr>
            <p:ph type="body" idx="5"/>
          </p:nvPr>
        </p:nvSpPr>
        <p:spPr>
          <a:xfrm>
            <a:off x="1000125" y="3063682"/>
            <a:ext cx="3393745" cy="1042733"/>
          </a:xfrm>
          <a:prstGeom prst="rect">
            <a:avLst/>
          </a:prstGeom>
          <a:noFill/>
          <a:ln>
            <a:noFill/>
          </a:ln>
        </p:spPr>
        <p:txBody>
          <a:bodyPr spcFirstLastPara="1" wrap="square" lIns="91425" tIns="45700" rIns="91425" bIns="45700" anchor="b" anchorCtr="0"/>
          <a:lstStyle>
            <a:lvl1pPr marL="457200" marR="0" lvl="0" indent="-228600" algn="r" rtl="0">
              <a:lnSpc>
                <a:spcPct val="90000"/>
              </a:lnSpc>
              <a:spcBef>
                <a:spcPts val="1000"/>
              </a:spcBef>
              <a:spcAft>
                <a:spcPts val="0"/>
              </a:spcAft>
              <a:buClr>
                <a:srgbClr val="2E8652"/>
              </a:buClr>
              <a:buSzPts val="3600"/>
              <a:buFont typeface="Arial"/>
              <a:buNone/>
              <a:defRPr sz="3600" b="0" i="0" u="none" strike="noStrike" cap="none">
                <a:solidFill>
                  <a:srgbClr val="2E8652"/>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2" name="Google Shape;82;p10"/>
          <p:cNvSpPr txBox="1">
            <a:spLocks noGrp="1"/>
          </p:cNvSpPr>
          <p:nvPr>
            <p:ph type="body" idx="6"/>
          </p:nvPr>
        </p:nvSpPr>
        <p:spPr>
          <a:xfrm>
            <a:off x="4833257" y="3732286"/>
            <a:ext cx="6400015" cy="112784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3F3F3F"/>
              </a:buClr>
              <a:buSzPts val="2000"/>
              <a:buFont typeface="Arial"/>
              <a:buNone/>
              <a:defRPr sz="20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Google Shape;83;p10"/>
          <p:cNvSpPr/>
          <p:nvPr/>
        </p:nvSpPr>
        <p:spPr>
          <a:xfrm>
            <a:off x="0" y="6818138"/>
            <a:ext cx="12192000" cy="45719"/>
          </a:xfrm>
          <a:prstGeom prst="rect">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4" name="Google Shape;84;p10"/>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2E8652"/>
              </a:buClr>
              <a:buSzPts val="4800"/>
              <a:buFont typeface="Century Gothic"/>
              <a:buNone/>
              <a:defRPr sz="4800" b="0" i="0" u="none" strike="noStrike" cap="none">
                <a:solidFill>
                  <a:srgbClr val="2E865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5" name="Google Shape;85;p10"/>
          <p:cNvPicPr preferRelativeResize="0"/>
          <p:nvPr/>
        </p:nvPicPr>
        <p:blipFill rotWithShape="1">
          <a:blip r:embed="rId3">
            <a:alphaModFix/>
          </a:blip>
          <a:srcRect/>
          <a:stretch/>
        </p:blipFill>
        <p:spPr>
          <a:xfrm>
            <a:off x="120504" y="133045"/>
            <a:ext cx="382562" cy="382562"/>
          </a:xfrm>
          <a:prstGeom prst="rect">
            <a:avLst/>
          </a:prstGeom>
          <a:noFill/>
          <a:ln>
            <a:noFill/>
          </a:ln>
        </p:spPr>
      </p:pic>
      <p:pic>
        <p:nvPicPr>
          <p:cNvPr id="86" name="Google Shape;86;p10"/>
          <p:cNvPicPr preferRelativeResize="0"/>
          <p:nvPr/>
        </p:nvPicPr>
        <p:blipFill rotWithShape="1">
          <a:blip r:embed="rId4">
            <a:alphaModFix/>
          </a:blip>
          <a:srcRect r="91792" b="87748"/>
          <a:stretch/>
        </p:blipFill>
        <p:spPr>
          <a:xfrm>
            <a:off x="162" y="0"/>
            <a:ext cx="1000735" cy="84025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4400"/>
              <a:buFont typeface="Century Gothic"/>
              <a:buNone/>
              <a:defRPr sz="44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3F3F3F"/>
              </a:buClr>
              <a:buSzPts val="2800"/>
              <a:buFont typeface="Arial"/>
              <a:buChar char="•"/>
              <a:defRPr sz="2800" b="0" i="0" u="none" strike="noStrike" cap="none">
                <a:solidFill>
                  <a:srgbClr val="3F3F3F"/>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2"/>
          <p:cNvPicPr preferRelativeResize="0"/>
          <p:nvPr/>
        </p:nvPicPr>
        <p:blipFill rotWithShape="1">
          <a:blip r:embed="rId3">
            <a:alphaModFix/>
          </a:blip>
          <a:srcRect/>
          <a:stretch/>
        </p:blipFill>
        <p:spPr>
          <a:xfrm rot="5400000">
            <a:off x="-62839" y="62838"/>
            <a:ext cx="6238627" cy="6112951"/>
          </a:xfrm>
          <a:prstGeom prst="rect">
            <a:avLst/>
          </a:prstGeom>
          <a:noFill/>
          <a:ln>
            <a:noFill/>
          </a:ln>
        </p:spPr>
      </p:pic>
      <p:pic>
        <p:nvPicPr>
          <p:cNvPr id="105" name="Google Shape;105;p12"/>
          <p:cNvPicPr preferRelativeResize="0"/>
          <p:nvPr/>
        </p:nvPicPr>
        <p:blipFill rotWithShape="1">
          <a:blip r:embed="rId4">
            <a:alphaModFix/>
          </a:blip>
          <a:srcRect l="-105245" t="-3398" r="10956" b="-9150"/>
          <a:stretch/>
        </p:blipFill>
        <p:spPr>
          <a:xfrm>
            <a:off x="-13240175" y="-233375"/>
            <a:ext cx="24397877" cy="7739449"/>
          </a:xfrm>
          <a:prstGeom prst="rect">
            <a:avLst/>
          </a:prstGeom>
          <a:noFill/>
          <a:ln>
            <a:noFill/>
          </a:ln>
        </p:spPr>
      </p:pic>
      <p:pic>
        <p:nvPicPr>
          <p:cNvPr id="106" name="Google Shape;106;p12"/>
          <p:cNvPicPr preferRelativeResize="0"/>
          <p:nvPr/>
        </p:nvPicPr>
        <p:blipFill rotWithShape="1">
          <a:blip r:embed="rId5">
            <a:alphaModFix/>
          </a:blip>
          <a:srcRect/>
          <a:stretch/>
        </p:blipFill>
        <p:spPr>
          <a:xfrm>
            <a:off x="416380" y="5737058"/>
            <a:ext cx="678581" cy="731520"/>
          </a:xfrm>
          <a:prstGeom prst="rect">
            <a:avLst/>
          </a:prstGeom>
          <a:noFill/>
          <a:ln>
            <a:noFill/>
          </a:ln>
        </p:spPr>
      </p:pic>
      <p:sp>
        <p:nvSpPr>
          <p:cNvPr id="107" name="Google Shape;107;p12"/>
          <p:cNvSpPr txBox="1"/>
          <p:nvPr/>
        </p:nvSpPr>
        <p:spPr>
          <a:xfrm>
            <a:off x="9586400" y="5141794"/>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William Crowley</a:t>
            </a:r>
            <a:endParaRPr sz="1400" b="0" i="0" u="none" strike="noStrike" cap="none">
              <a:solidFill>
                <a:srgbClr val="3F3F3F"/>
              </a:solidFill>
              <a:latin typeface="Century Gothic"/>
              <a:ea typeface="Century Gothic"/>
              <a:cs typeface="Century Gothic"/>
              <a:sym typeface="Century Gothic"/>
            </a:endParaRPr>
          </a:p>
        </p:txBody>
      </p:sp>
      <p:sp>
        <p:nvSpPr>
          <p:cNvPr id="108" name="Google Shape;108;p12"/>
          <p:cNvSpPr txBox="1"/>
          <p:nvPr/>
        </p:nvSpPr>
        <p:spPr>
          <a:xfrm>
            <a:off x="9586400" y="4796127"/>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Ryan Theurer</a:t>
            </a:r>
            <a:endParaRPr sz="1400" b="0" i="0" u="none" strike="noStrike" cap="none">
              <a:solidFill>
                <a:srgbClr val="3F3F3F"/>
              </a:solidFill>
              <a:latin typeface="Century Gothic"/>
              <a:ea typeface="Century Gothic"/>
              <a:cs typeface="Century Gothic"/>
              <a:sym typeface="Century Gothic"/>
            </a:endParaRPr>
          </a:p>
        </p:txBody>
      </p:sp>
      <p:sp>
        <p:nvSpPr>
          <p:cNvPr id="109" name="Google Shape;109;p12"/>
          <p:cNvSpPr txBox="1"/>
          <p:nvPr/>
        </p:nvSpPr>
        <p:spPr>
          <a:xfrm>
            <a:off x="9586400" y="5487461"/>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Megan Link</a:t>
            </a:r>
            <a:endParaRPr sz="1400" b="0" i="0" u="none" strike="noStrike" cap="none">
              <a:solidFill>
                <a:srgbClr val="3F3F3F"/>
              </a:solidFill>
              <a:latin typeface="Century Gothic"/>
              <a:ea typeface="Century Gothic"/>
              <a:cs typeface="Century Gothic"/>
              <a:sym typeface="Century Gothic"/>
            </a:endParaRPr>
          </a:p>
        </p:txBody>
      </p:sp>
      <p:sp>
        <p:nvSpPr>
          <p:cNvPr id="110" name="Google Shape;110;p12"/>
          <p:cNvSpPr txBox="1"/>
          <p:nvPr/>
        </p:nvSpPr>
        <p:spPr>
          <a:xfrm>
            <a:off x="6435604" y="1879246"/>
            <a:ext cx="5506500" cy="1406100"/>
          </a:xfrm>
          <a:prstGeom prst="rect">
            <a:avLst/>
          </a:prstGeom>
          <a:noFill/>
          <a:ln>
            <a:noFill/>
          </a:ln>
        </p:spPr>
        <p:txBody>
          <a:bodyPr spcFirstLastPara="1" wrap="square" lIns="91425" tIns="45700" rIns="91425" bIns="45700" anchor="ctr" anchorCtr="0">
            <a:noAutofit/>
          </a:bodyPr>
          <a:lstStyle/>
          <a:p>
            <a:pPr marL="0" marR="0" lvl="0" indent="0" algn="r" rtl="0">
              <a:lnSpc>
                <a:spcPct val="70000"/>
              </a:lnSpc>
              <a:spcBef>
                <a:spcPts val="0"/>
              </a:spcBef>
              <a:spcAft>
                <a:spcPts val="0"/>
              </a:spcAft>
              <a:buClr>
                <a:srgbClr val="2E8652"/>
              </a:buClr>
              <a:buSzPts val="2750"/>
              <a:buFont typeface="Century Gothic"/>
              <a:buNone/>
            </a:pPr>
            <a:r>
              <a:rPr lang="en-US" sz="3200" b="1" i="0" u="none" strike="noStrike" cap="none">
                <a:solidFill>
                  <a:srgbClr val="2E8652"/>
                </a:solidFill>
                <a:latin typeface="Century Gothic"/>
                <a:ea typeface="Century Gothic"/>
                <a:cs typeface="Century Gothic"/>
                <a:sym typeface="Century Gothic"/>
              </a:rPr>
              <a:t>COLOMBIA ECOLOGICAL FORECASTING </a:t>
            </a:r>
            <a:endParaRPr sz="1800" b="0" i="0" u="none" strike="noStrike" cap="none">
              <a:solidFill>
                <a:srgbClr val="000000"/>
              </a:solidFill>
              <a:latin typeface="Arial"/>
              <a:ea typeface="Arial"/>
              <a:cs typeface="Arial"/>
              <a:sym typeface="Arial"/>
            </a:endParaRPr>
          </a:p>
        </p:txBody>
      </p:sp>
      <p:sp>
        <p:nvSpPr>
          <p:cNvPr id="111" name="Google Shape;111;p12"/>
          <p:cNvSpPr txBox="1"/>
          <p:nvPr/>
        </p:nvSpPr>
        <p:spPr>
          <a:xfrm>
            <a:off x="6640251" y="3302112"/>
            <a:ext cx="5097261" cy="105809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800"/>
              <a:buFont typeface="Arial"/>
              <a:buNone/>
            </a:pPr>
            <a:r>
              <a:rPr lang="en-US" sz="1800" b="0" i="0" u="none" strike="noStrike" cap="none">
                <a:solidFill>
                  <a:srgbClr val="3F3F3F"/>
                </a:solidFill>
                <a:latin typeface="Century Gothic"/>
                <a:ea typeface="Century Gothic"/>
                <a:cs typeface="Century Gothic"/>
                <a:sym typeface="Century Gothic"/>
              </a:rPr>
              <a:t>Validating the Effectiveness of the NASA Open Data Cube on Augmenting Deforestation Analysis in Colombia</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3F3F3F"/>
              </a:buClr>
              <a:buSzPts val="1800"/>
              <a:buFont typeface="Arial"/>
              <a:buNone/>
            </a:pPr>
            <a:br>
              <a:rPr lang="en-US" sz="1800" b="0" i="0" u="none" strike="noStrike" cap="none">
                <a:solidFill>
                  <a:srgbClr val="3F3F3F"/>
                </a:solidFill>
                <a:latin typeface="Century Gothic"/>
                <a:ea typeface="Century Gothic"/>
                <a:cs typeface="Century Gothic"/>
                <a:sym typeface="Century Gothic"/>
              </a:rPr>
            </a:br>
            <a:endParaRPr sz="1800" b="0" i="0" u="none" strike="noStrike" cap="none">
              <a:solidFill>
                <a:srgbClr val="3F3F3F"/>
              </a:solidFill>
              <a:latin typeface="Century Gothic"/>
              <a:ea typeface="Century Gothic"/>
              <a:cs typeface="Century Gothic"/>
              <a:sym typeface="Century Gothic"/>
            </a:endParaRPr>
          </a:p>
        </p:txBody>
      </p:sp>
      <p:sp>
        <p:nvSpPr>
          <p:cNvPr id="112" name="Google Shape;112;p12"/>
          <p:cNvSpPr txBox="1"/>
          <p:nvPr/>
        </p:nvSpPr>
        <p:spPr>
          <a:xfrm>
            <a:off x="9586400" y="6178795"/>
            <a:ext cx="2114132" cy="27643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Thomas Richards</a:t>
            </a:r>
            <a:endParaRPr sz="1400" b="0" i="0" u="none" strike="noStrike" cap="none">
              <a:solidFill>
                <a:srgbClr val="3F3F3F"/>
              </a:solidFill>
              <a:latin typeface="Century Gothic"/>
              <a:ea typeface="Century Gothic"/>
              <a:cs typeface="Century Gothic"/>
              <a:sym typeface="Century Gothic"/>
            </a:endParaRPr>
          </a:p>
        </p:txBody>
      </p:sp>
      <p:sp>
        <p:nvSpPr>
          <p:cNvPr id="113" name="Google Shape;113;p12"/>
          <p:cNvSpPr txBox="1"/>
          <p:nvPr/>
        </p:nvSpPr>
        <p:spPr>
          <a:xfrm>
            <a:off x="9586400" y="5833128"/>
            <a:ext cx="2114100" cy="2763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F3F3F"/>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Shaifali Prajapati</a:t>
            </a:r>
            <a:endParaRPr sz="1400" b="0" i="0" u="none" strike="noStrike" cap="none">
              <a:solidFill>
                <a:srgbClr val="3F3F3F"/>
              </a:solidFill>
              <a:latin typeface="Century Gothic"/>
              <a:ea typeface="Century Gothic"/>
              <a:cs typeface="Century Gothic"/>
              <a:sym typeface="Century Gothic"/>
            </a:endParaRPr>
          </a:p>
        </p:txBody>
      </p:sp>
      <p:sp>
        <p:nvSpPr>
          <p:cNvPr id="114" name="Google Shape;114;p12"/>
          <p:cNvSpPr/>
          <p:nvPr/>
        </p:nvSpPr>
        <p:spPr>
          <a:xfrm>
            <a:off x="6614651" y="1554630"/>
            <a:ext cx="5085881"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1" u="none" strike="noStrike" cap="none" dirty="0">
                <a:solidFill>
                  <a:srgbClr val="3F3F3F"/>
                </a:solidFill>
                <a:latin typeface="Century Gothic"/>
                <a:ea typeface="Century Gothic"/>
                <a:cs typeface="Century Gothic"/>
                <a:sym typeface="Century Gothic"/>
              </a:rPr>
              <a:t>2018 Summer | Virginia-Langley</a:t>
            </a:r>
            <a:endParaRPr sz="1400" b="0" i="1"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1"/>
          <p:cNvSpPr txBox="1">
            <a:spLocks noGrp="1"/>
          </p:cNvSpPr>
          <p:nvPr>
            <p:ph type="title"/>
          </p:nvPr>
        </p:nvSpPr>
        <p:spPr>
          <a:xfrm>
            <a:off x="2949104" y="2849267"/>
            <a:ext cx="6162811" cy="106500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a:solidFill>
                  <a:srgbClr val="2E8652"/>
                </a:solidFill>
                <a:latin typeface="Century Gothic"/>
                <a:ea typeface="Century Gothic"/>
                <a:cs typeface="Century Gothic"/>
                <a:sym typeface="Century Gothic"/>
              </a:rPr>
              <a:t>Analysis and Results</a:t>
            </a:r>
            <a:endParaRPr sz="4800" b="0" i="0" u="none" strike="noStrike" cap="none">
              <a:solidFill>
                <a:srgbClr val="2E8652"/>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2"/>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dirty="0">
                <a:solidFill>
                  <a:srgbClr val="2E8652"/>
                </a:solidFill>
                <a:latin typeface="Century Gothic"/>
                <a:ea typeface="Century Gothic"/>
                <a:cs typeface="Century Gothic"/>
                <a:sym typeface="Century Gothic"/>
              </a:rPr>
              <a:t>PyCCD – Land Change Map</a:t>
            </a:r>
            <a:endParaRPr sz="4800" b="0" i="0" u="none" strike="noStrike" cap="none" dirty="0">
              <a:solidFill>
                <a:srgbClr val="2E8652"/>
              </a:solidFill>
              <a:latin typeface="Century Gothic"/>
              <a:ea typeface="Century Gothic"/>
              <a:cs typeface="Century Gothic"/>
              <a:sym typeface="Century Gothic"/>
            </a:endParaRPr>
          </a:p>
        </p:txBody>
      </p:sp>
      <p:sp>
        <p:nvSpPr>
          <p:cNvPr id="258" name="Google Shape;258;p22"/>
          <p:cNvSpPr txBox="1"/>
          <p:nvPr/>
        </p:nvSpPr>
        <p:spPr>
          <a:xfrm>
            <a:off x="451830" y="1350269"/>
            <a:ext cx="5135154" cy="473778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Python Continuous Change Detection (PyCCD)</a:t>
            </a:r>
            <a:endParaRPr sz="1400" b="0" i="0" u="none" strike="noStrike" cap="none" dirty="0">
              <a:solidFill>
                <a:srgbClr val="3F3F3F"/>
              </a:solidFill>
              <a:latin typeface="Arial"/>
              <a:ea typeface="Arial"/>
              <a:cs typeface="Arial"/>
              <a:sym typeface="Arial"/>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Takes 10+ years of data and detects the change in land over that time</a:t>
            </a:r>
            <a:endParaRPr sz="1400" b="0" i="0" u="none" strike="noStrike" cap="none" dirty="0">
              <a:solidFill>
                <a:srgbClr val="000000"/>
              </a:solidFill>
              <a:latin typeface="Arial"/>
              <a:ea typeface="Arial"/>
              <a:cs typeface="Arial"/>
              <a:sym typeface="Arial"/>
            </a:endParaRPr>
          </a:p>
          <a:p>
            <a:pPr marL="48895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This display is the volume change detection map</a:t>
            </a:r>
            <a:endParaRPr sz="23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800100" marR="0" lvl="1" indent="-254000" algn="l" rtl="0">
              <a:lnSpc>
                <a:spcPct val="90000"/>
              </a:lnSpc>
              <a:spcBef>
                <a:spcPts val="200"/>
              </a:spcBef>
              <a:spcAft>
                <a:spcPts val="0"/>
              </a:spcAft>
              <a:buClr>
                <a:srgbClr val="7EB761"/>
              </a:buClr>
              <a:buSzPts val="1400"/>
              <a:buFont typeface="Arimo"/>
              <a:buNone/>
            </a:pPr>
            <a:endParaRPr sz="14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p:txBody>
      </p:sp>
      <p:pic>
        <p:nvPicPr>
          <p:cNvPr id="259" name="Google Shape;259;p22"/>
          <p:cNvPicPr preferRelativeResize="0"/>
          <p:nvPr/>
        </p:nvPicPr>
        <p:blipFill rotWithShape="1">
          <a:blip r:embed="rId3">
            <a:alphaModFix/>
          </a:blip>
          <a:srcRect/>
          <a:stretch/>
        </p:blipFill>
        <p:spPr>
          <a:xfrm>
            <a:off x="5814800" y="1397925"/>
            <a:ext cx="4832024" cy="4821787"/>
          </a:xfrm>
          <a:prstGeom prst="rect">
            <a:avLst/>
          </a:prstGeom>
          <a:noFill/>
          <a:ln>
            <a:noFill/>
          </a:ln>
        </p:spPr>
      </p:pic>
      <p:pic>
        <p:nvPicPr>
          <p:cNvPr id="260" name="Google Shape;260;p22"/>
          <p:cNvPicPr preferRelativeResize="0"/>
          <p:nvPr/>
        </p:nvPicPr>
        <p:blipFill rotWithShape="1">
          <a:blip r:embed="rId4">
            <a:alphaModFix/>
          </a:blip>
          <a:srcRect t="51910" r="64390"/>
          <a:stretch/>
        </p:blipFill>
        <p:spPr>
          <a:xfrm>
            <a:off x="10732725" y="2003550"/>
            <a:ext cx="465200" cy="256500"/>
          </a:xfrm>
          <a:prstGeom prst="rect">
            <a:avLst/>
          </a:prstGeom>
          <a:noFill/>
          <a:ln>
            <a:noFill/>
          </a:ln>
        </p:spPr>
      </p:pic>
      <p:sp>
        <p:nvSpPr>
          <p:cNvPr id="261" name="Google Shape;261;p22"/>
          <p:cNvSpPr txBox="1"/>
          <p:nvPr/>
        </p:nvSpPr>
        <p:spPr>
          <a:xfrm>
            <a:off x="11197925" y="1350275"/>
            <a:ext cx="11640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no </a:t>
            </a:r>
            <a:endParaRPr sz="14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change</a:t>
            </a:r>
            <a:endParaRPr sz="1400" b="0" i="0" u="none" strike="noStrike" cap="none" dirty="0">
              <a:solidFill>
                <a:srgbClr val="3F3F3F"/>
              </a:solidFill>
              <a:latin typeface="Century Gothic"/>
              <a:ea typeface="Century Gothic"/>
              <a:cs typeface="Century Gothic"/>
              <a:sym typeface="Century Gothic"/>
            </a:endParaRPr>
          </a:p>
        </p:txBody>
      </p:sp>
      <p:sp>
        <p:nvSpPr>
          <p:cNvPr id="262" name="Google Shape;262;p22"/>
          <p:cNvSpPr txBox="1"/>
          <p:nvPr/>
        </p:nvSpPr>
        <p:spPr>
          <a:xfrm>
            <a:off x="11197925" y="1926150"/>
            <a:ext cx="1111500" cy="2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change</a:t>
            </a:r>
            <a:endParaRPr sz="1400" b="0" i="0" u="none" strike="noStrike" cap="none">
              <a:solidFill>
                <a:srgbClr val="3F3F3F"/>
              </a:solidFill>
              <a:latin typeface="Century Gothic"/>
              <a:ea typeface="Century Gothic"/>
              <a:cs typeface="Century Gothic"/>
              <a:sym typeface="Century Gothic"/>
            </a:endParaRPr>
          </a:p>
        </p:txBody>
      </p:sp>
      <p:pic>
        <p:nvPicPr>
          <p:cNvPr id="263" name="Google Shape;263;p22"/>
          <p:cNvPicPr preferRelativeResize="0"/>
          <p:nvPr/>
        </p:nvPicPr>
        <p:blipFill rotWithShape="1">
          <a:blip r:embed="rId4">
            <a:alphaModFix/>
          </a:blip>
          <a:srcRect r="65358" b="43175"/>
          <a:stretch/>
        </p:blipFill>
        <p:spPr>
          <a:xfrm>
            <a:off x="10732725" y="1516125"/>
            <a:ext cx="479450" cy="303100"/>
          </a:xfrm>
          <a:prstGeom prst="rect">
            <a:avLst/>
          </a:prstGeom>
          <a:noFill/>
          <a:ln>
            <a:noFill/>
          </a:ln>
        </p:spPr>
      </p:pic>
      <p:sp>
        <p:nvSpPr>
          <p:cNvPr id="264" name="Google Shape;264;p22"/>
          <p:cNvSpPr txBox="1"/>
          <p:nvPr/>
        </p:nvSpPr>
        <p:spPr>
          <a:xfrm>
            <a:off x="8005050" y="6130750"/>
            <a:ext cx="1563000" cy="1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Long</a:t>
            </a:r>
            <a:endParaRPr sz="1400" b="0" i="0" u="none" strike="noStrike" cap="none">
              <a:solidFill>
                <a:srgbClr val="3F3F3F"/>
              </a:solidFill>
              <a:latin typeface="Century Gothic"/>
              <a:ea typeface="Century Gothic"/>
              <a:cs typeface="Century Gothic"/>
              <a:sym typeface="Century Gothic"/>
            </a:endParaRPr>
          </a:p>
        </p:txBody>
      </p:sp>
      <p:sp>
        <p:nvSpPr>
          <p:cNvPr id="265" name="Google Shape;265;p22"/>
          <p:cNvSpPr txBox="1"/>
          <p:nvPr/>
        </p:nvSpPr>
        <p:spPr>
          <a:xfrm>
            <a:off x="5648225" y="6130750"/>
            <a:ext cx="740100" cy="25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-74.67</a:t>
            </a:r>
            <a:endParaRPr sz="1400" b="0" i="0" u="none" strike="noStrike" cap="none">
              <a:solidFill>
                <a:srgbClr val="3F3F3F"/>
              </a:solidFill>
              <a:latin typeface="Century Gothic"/>
              <a:ea typeface="Century Gothic"/>
              <a:cs typeface="Century Gothic"/>
              <a:sym typeface="Century Gothic"/>
            </a:endParaRPr>
          </a:p>
        </p:txBody>
      </p:sp>
      <p:sp>
        <p:nvSpPr>
          <p:cNvPr id="266" name="Google Shape;266;p22"/>
          <p:cNvSpPr txBox="1"/>
          <p:nvPr/>
        </p:nvSpPr>
        <p:spPr>
          <a:xfrm>
            <a:off x="10311425" y="6130750"/>
            <a:ext cx="740100" cy="25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-74.62</a:t>
            </a:r>
            <a:endParaRPr sz="1400" b="0" i="0" u="none" strike="noStrike" cap="none">
              <a:solidFill>
                <a:srgbClr val="3F3F3F"/>
              </a:solidFill>
              <a:latin typeface="Century Gothic"/>
              <a:ea typeface="Century Gothic"/>
              <a:cs typeface="Century Gothic"/>
              <a:sym typeface="Century Gothic"/>
            </a:endParaRPr>
          </a:p>
        </p:txBody>
      </p:sp>
      <p:sp>
        <p:nvSpPr>
          <p:cNvPr id="267" name="Google Shape;267;p22"/>
          <p:cNvSpPr txBox="1"/>
          <p:nvPr/>
        </p:nvSpPr>
        <p:spPr>
          <a:xfrm>
            <a:off x="5356175" y="3457575"/>
            <a:ext cx="525300" cy="31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Lat</a:t>
            </a:r>
            <a:endParaRPr sz="1400" b="0" i="0" u="none" strike="noStrike" cap="none">
              <a:solidFill>
                <a:srgbClr val="3F3F3F"/>
              </a:solidFill>
              <a:latin typeface="Century Gothic"/>
              <a:ea typeface="Century Gothic"/>
              <a:cs typeface="Century Gothic"/>
              <a:sym typeface="Century Gothic"/>
            </a:endParaRPr>
          </a:p>
        </p:txBody>
      </p:sp>
      <p:sp>
        <p:nvSpPr>
          <p:cNvPr id="268" name="Google Shape;268;p22"/>
          <p:cNvSpPr txBox="1"/>
          <p:nvPr/>
        </p:nvSpPr>
        <p:spPr>
          <a:xfrm>
            <a:off x="5396375" y="5927350"/>
            <a:ext cx="444900" cy="20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.76</a:t>
            </a:r>
            <a:endParaRPr sz="1400" b="0" i="0" u="none" strike="noStrike" cap="none">
              <a:solidFill>
                <a:srgbClr val="3F3F3F"/>
              </a:solidFill>
              <a:latin typeface="Century Gothic"/>
              <a:ea typeface="Century Gothic"/>
              <a:cs typeface="Century Gothic"/>
              <a:sym typeface="Century Gothic"/>
            </a:endParaRPr>
          </a:p>
        </p:txBody>
      </p:sp>
      <p:sp>
        <p:nvSpPr>
          <p:cNvPr id="269" name="Google Shape;269;p22"/>
          <p:cNvSpPr txBox="1"/>
          <p:nvPr/>
        </p:nvSpPr>
        <p:spPr>
          <a:xfrm>
            <a:off x="5436575" y="1226300"/>
            <a:ext cx="444900" cy="20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.81</a:t>
            </a:r>
            <a:endParaRPr sz="14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3"/>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dirty="0">
                <a:solidFill>
                  <a:srgbClr val="2E8652"/>
                </a:solidFill>
                <a:latin typeface="Century Gothic"/>
                <a:ea typeface="Century Gothic"/>
                <a:cs typeface="Century Gothic"/>
                <a:sym typeface="Century Gothic"/>
              </a:rPr>
              <a:t>PyCCD – Time Scale Map</a:t>
            </a:r>
            <a:endParaRPr sz="4800" b="0" i="0" u="none" strike="noStrike" cap="none" dirty="0">
              <a:solidFill>
                <a:srgbClr val="2E8652"/>
              </a:solidFill>
              <a:latin typeface="Century Gothic"/>
              <a:ea typeface="Century Gothic"/>
              <a:cs typeface="Century Gothic"/>
              <a:sym typeface="Century Gothic"/>
            </a:endParaRPr>
          </a:p>
        </p:txBody>
      </p:sp>
      <p:sp>
        <p:nvSpPr>
          <p:cNvPr id="275" name="Google Shape;275;p23"/>
          <p:cNvSpPr txBox="1"/>
          <p:nvPr/>
        </p:nvSpPr>
        <p:spPr>
          <a:xfrm>
            <a:off x="451830" y="1350269"/>
            <a:ext cx="4760250" cy="473778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PyCCD also produces a time scale map</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Shows when land change occurred for each pixel of change</a:t>
            </a:r>
            <a:endParaRPr sz="1400" b="0" i="0" u="none" strike="noStrike" cap="none" dirty="0">
              <a:solidFill>
                <a:srgbClr val="3F3F3F"/>
              </a:solidFill>
              <a:latin typeface="Arial"/>
              <a:ea typeface="Arial"/>
              <a:cs typeface="Arial"/>
              <a:sym typeface="Arial"/>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800100" marR="0" lvl="1" indent="-254000" algn="l" rtl="0">
              <a:lnSpc>
                <a:spcPct val="90000"/>
              </a:lnSpc>
              <a:spcBef>
                <a:spcPts val="200"/>
              </a:spcBef>
              <a:spcAft>
                <a:spcPts val="0"/>
              </a:spcAft>
              <a:buClr>
                <a:srgbClr val="7EB761"/>
              </a:buClr>
              <a:buSzPts val="1400"/>
              <a:buFont typeface="Arimo"/>
              <a:buNone/>
            </a:pPr>
            <a:endParaRPr sz="14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p:txBody>
      </p:sp>
      <p:pic>
        <p:nvPicPr>
          <p:cNvPr id="276" name="Google Shape;276;p23"/>
          <p:cNvPicPr preferRelativeResize="0"/>
          <p:nvPr/>
        </p:nvPicPr>
        <p:blipFill rotWithShape="1">
          <a:blip r:embed="rId3">
            <a:alphaModFix/>
          </a:blip>
          <a:srcRect/>
          <a:stretch/>
        </p:blipFill>
        <p:spPr>
          <a:xfrm>
            <a:off x="5630599" y="1249201"/>
            <a:ext cx="4927200" cy="4927175"/>
          </a:xfrm>
          <a:prstGeom prst="rect">
            <a:avLst/>
          </a:prstGeom>
          <a:noFill/>
          <a:ln w="19050" cap="flat" cmpd="sng">
            <a:solidFill>
              <a:srgbClr val="222222"/>
            </a:solidFill>
            <a:prstDash val="solid"/>
            <a:round/>
            <a:headEnd type="none" w="sm" len="sm"/>
            <a:tailEnd type="none" w="sm" len="sm"/>
          </a:ln>
        </p:spPr>
      </p:pic>
      <p:sp>
        <p:nvSpPr>
          <p:cNvPr id="277" name="Google Shape;277;p23"/>
          <p:cNvSpPr txBox="1"/>
          <p:nvPr/>
        </p:nvSpPr>
        <p:spPr>
          <a:xfrm>
            <a:off x="7903400" y="6101125"/>
            <a:ext cx="1563000" cy="1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Long</a:t>
            </a:r>
            <a:endParaRPr sz="1400" b="0" i="0" u="none" strike="noStrike" cap="none">
              <a:solidFill>
                <a:srgbClr val="3F3F3F"/>
              </a:solidFill>
              <a:latin typeface="Century Gothic"/>
              <a:ea typeface="Century Gothic"/>
              <a:cs typeface="Century Gothic"/>
              <a:sym typeface="Century Gothic"/>
            </a:endParaRPr>
          </a:p>
        </p:txBody>
      </p:sp>
      <p:sp>
        <p:nvSpPr>
          <p:cNvPr id="278" name="Google Shape;278;p23"/>
          <p:cNvSpPr txBox="1"/>
          <p:nvPr/>
        </p:nvSpPr>
        <p:spPr>
          <a:xfrm>
            <a:off x="5438400" y="6101125"/>
            <a:ext cx="740100" cy="25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-74.67</a:t>
            </a:r>
            <a:endParaRPr sz="1400" b="0" i="0" u="none" strike="noStrike" cap="none">
              <a:solidFill>
                <a:srgbClr val="3F3F3F"/>
              </a:solidFill>
              <a:latin typeface="Century Gothic"/>
              <a:ea typeface="Century Gothic"/>
              <a:cs typeface="Century Gothic"/>
              <a:sym typeface="Century Gothic"/>
            </a:endParaRPr>
          </a:p>
        </p:txBody>
      </p:sp>
      <p:sp>
        <p:nvSpPr>
          <p:cNvPr id="279" name="Google Shape;279;p23"/>
          <p:cNvSpPr txBox="1"/>
          <p:nvPr/>
        </p:nvSpPr>
        <p:spPr>
          <a:xfrm>
            <a:off x="10127125" y="6101125"/>
            <a:ext cx="740100" cy="25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-74.62</a:t>
            </a:r>
            <a:endParaRPr sz="1400" b="0" i="0" u="none" strike="noStrike" cap="none">
              <a:solidFill>
                <a:srgbClr val="3F3F3F"/>
              </a:solidFill>
              <a:latin typeface="Century Gothic"/>
              <a:ea typeface="Century Gothic"/>
              <a:cs typeface="Century Gothic"/>
              <a:sym typeface="Century Gothic"/>
            </a:endParaRPr>
          </a:p>
        </p:txBody>
      </p:sp>
      <p:pic>
        <p:nvPicPr>
          <p:cNvPr id="280" name="Google Shape;280;p23"/>
          <p:cNvPicPr preferRelativeResize="0"/>
          <p:nvPr/>
        </p:nvPicPr>
        <p:blipFill rotWithShape="1">
          <a:blip r:embed="rId4">
            <a:alphaModFix/>
          </a:blip>
          <a:srcRect/>
          <a:stretch/>
        </p:blipFill>
        <p:spPr>
          <a:xfrm>
            <a:off x="10703826" y="1447800"/>
            <a:ext cx="735700" cy="4663136"/>
          </a:xfrm>
          <a:prstGeom prst="rect">
            <a:avLst/>
          </a:prstGeom>
          <a:noFill/>
          <a:ln>
            <a:noFill/>
          </a:ln>
        </p:spPr>
      </p:pic>
      <p:sp>
        <p:nvSpPr>
          <p:cNvPr id="281" name="Google Shape;281;p23"/>
          <p:cNvSpPr txBox="1"/>
          <p:nvPr/>
        </p:nvSpPr>
        <p:spPr>
          <a:xfrm>
            <a:off x="11439526" y="1447800"/>
            <a:ext cx="632676" cy="414109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375" b="0" i="0" u="none" strike="noStrike" cap="none" dirty="0">
                <a:solidFill>
                  <a:srgbClr val="3F3F3F"/>
                </a:solidFill>
                <a:latin typeface="Century Gothic"/>
                <a:ea typeface="Century Gothic"/>
                <a:cs typeface="Century Gothic"/>
                <a:sym typeface="Century Gothic"/>
              </a:rPr>
              <a:t>20</a:t>
            </a:r>
            <a:r>
              <a:rPr lang="en-US" sz="1375" dirty="0">
                <a:solidFill>
                  <a:srgbClr val="3F3F3F"/>
                </a:solidFill>
                <a:latin typeface="Century Gothic"/>
                <a:ea typeface="Century Gothic"/>
                <a:cs typeface="Century Gothic"/>
                <a:sym typeface="Century Gothic"/>
              </a:rPr>
              <a:t>15</a:t>
            </a: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375" b="0" i="0" u="none" strike="noStrike" cap="none" dirty="0">
                <a:solidFill>
                  <a:srgbClr val="3F3F3F"/>
                </a:solidFill>
                <a:latin typeface="Century Gothic"/>
                <a:ea typeface="Century Gothic"/>
                <a:cs typeface="Century Gothic"/>
                <a:sym typeface="Century Gothic"/>
              </a:rPr>
              <a:t>20</a:t>
            </a:r>
            <a:r>
              <a:rPr lang="en-US" sz="1375" dirty="0">
                <a:solidFill>
                  <a:srgbClr val="3F3F3F"/>
                </a:solidFill>
                <a:latin typeface="Century Gothic"/>
                <a:ea typeface="Century Gothic"/>
                <a:cs typeface="Century Gothic"/>
                <a:sym typeface="Century Gothic"/>
              </a:rPr>
              <a:t>14</a:t>
            </a: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375" b="0" i="0" u="none" strike="noStrike" cap="none" dirty="0">
                <a:solidFill>
                  <a:srgbClr val="3F3F3F"/>
                </a:solidFill>
                <a:latin typeface="Century Gothic"/>
                <a:ea typeface="Century Gothic"/>
                <a:cs typeface="Century Gothic"/>
                <a:sym typeface="Century Gothic"/>
              </a:rPr>
              <a:t>20</a:t>
            </a:r>
            <a:r>
              <a:rPr lang="en-US" sz="1375" dirty="0">
                <a:solidFill>
                  <a:srgbClr val="3F3F3F"/>
                </a:solidFill>
                <a:latin typeface="Century Gothic"/>
                <a:ea typeface="Century Gothic"/>
                <a:cs typeface="Century Gothic"/>
                <a:sym typeface="Century Gothic"/>
              </a:rPr>
              <a:t>13</a:t>
            </a: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375" b="0" i="0" u="none" strike="noStrike" cap="none" dirty="0">
                <a:solidFill>
                  <a:srgbClr val="3F3F3F"/>
                </a:solidFill>
                <a:latin typeface="Century Gothic"/>
                <a:ea typeface="Century Gothic"/>
                <a:cs typeface="Century Gothic"/>
                <a:sym typeface="Century Gothic"/>
              </a:rPr>
              <a:t>20</a:t>
            </a:r>
            <a:r>
              <a:rPr lang="en-US" sz="1375" dirty="0">
                <a:solidFill>
                  <a:srgbClr val="3F3F3F"/>
                </a:solidFill>
                <a:latin typeface="Century Gothic"/>
                <a:ea typeface="Century Gothic"/>
                <a:cs typeface="Century Gothic"/>
                <a:sym typeface="Century Gothic"/>
              </a:rPr>
              <a:t>12</a:t>
            </a: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375" b="0" i="0" u="none" strike="noStrike" cap="none" dirty="0">
                <a:solidFill>
                  <a:srgbClr val="3F3F3F"/>
                </a:solidFill>
                <a:latin typeface="Century Gothic"/>
                <a:ea typeface="Century Gothic"/>
                <a:cs typeface="Century Gothic"/>
                <a:sym typeface="Century Gothic"/>
              </a:rPr>
              <a:t>201</a:t>
            </a:r>
            <a:r>
              <a:rPr lang="en-US" sz="1375" dirty="0">
                <a:solidFill>
                  <a:srgbClr val="3F3F3F"/>
                </a:solidFill>
                <a:latin typeface="Century Gothic"/>
                <a:ea typeface="Century Gothic"/>
                <a:cs typeface="Century Gothic"/>
                <a:sym typeface="Century Gothic"/>
              </a:rPr>
              <a:t>1</a:t>
            </a: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375" b="0" i="0" u="none" strike="noStrike" cap="none" dirty="0">
                <a:solidFill>
                  <a:srgbClr val="3F3F3F"/>
                </a:solidFill>
                <a:latin typeface="Century Gothic"/>
                <a:ea typeface="Century Gothic"/>
                <a:cs typeface="Century Gothic"/>
                <a:sym typeface="Century Gothic"/>
              </a:rPr>
              <a:t>201</a:t>
            </a:r>
            <a:r>
              <a:rPr lang="en-US" sz="1375" dirty="0">
                <a:solidFill>
                  <a:srgbClr val="3F3F3F"/>
                </a:solidFill>
                <a:latin typeface="Century Gothic"/>
                <a:ea typeface="Century Gothic"/>
                <a:cs typeface="Century Gothic"/>
                <a:sym typeface="Century Gothic"/>
              </a:rPr>
              <a:t>0</a:t>
            </a: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375" b="0" i="0" u="none" strike="noStrike" cap="none" dirty="0">
                <a:solidFill>
                  <a:srgbClr val="3F3F3F"/>
                </a:solidFill>
                <a:latin typeface="Century Gothic"/>
                <a:ea typeface="Century Gothic"/>
                <a:cs typeface="Century Gothic"/>
                <a:sym typeface="Century Gothic"/>
              </a:rPr>
              <a:t>20</a:t>
            </a:r>
            <a:r>
              <a:rPr lang="en-US" sz="1375" dirty="0">
                <a:solidFill>
                  <a:srgbClr val="3F3F3F"/>
                </a:solidFill>
                <a:latin typeface="Century Gothic"/>
                <a:ea typeface="Century Gothic"/>
                <a:cs typeface="Century Gothic"/>
                <a:sym typeface="Century Gothic"/>
              </a:rPr>
              <a:t>09</a:t>
            </a: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375" b="0" i="0" u="none" strike="noStrike" cap="none" dirty="0">
                <a:solidFill>
                  <a:srgbClr val="3F3F3F"/>
                </a:solidFill>
                <a:latin typeface="Century Gothic"/>
                <a:ea typeface="Century Gothic"/>
                <a:cs typeface="Century Gothic"/>
                <a:sym typeface="Century Gothic"/>
              </a:rPr>
              <a:t>20</a:t>
            </a:r>
            <a:r>
              <a:rPr lang="en-US" sz="1375" dirty="0">
                <a:solidFill>
                  <a:srgbClr val="3F3F3F"/>
                </a:solidFill>
                <a:latin typeface="Century Gothic"/>
                <a:ea typeface="Century Gothic"/>
                <a:cs typeface="Century Gothic"/>
                <a:sym typeface="Century Gothic"/>
              </a:rPr>
              <a:t>08</a:t>
            </a: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375" b="0" i="0" u="none" strike="noStrike" cap="none" dirty="0">
                <a:solidFill>
                  <a:srgbClr val="3F3F3F"/>
                </a:solidFill>
                <a:latin typeface="Century Gothic"/>
                <a:ea typeface="Century Gothic"/>
                <a:cs typeface="Century Gothic"/>
                <a:sym typeface="Century Gothic"/>
              </a:rPr>
              <a:t>20</a:t>
            </a:r>
            <a:r>
              <a:rPr lang="en-US" sz="1375" dirty="0">
                <a:solidFill>
                  <a:srgbClr val="3F3F3F"/>
                </a:solidFill>
                <a:latin typeface="Century Gothic"/>
                <a:ea typeface="Century Gothic"/>
                <a:cs typeface="Century Gothic"/>
                <a:sym typeface="Century Gothic"/>
              </a:rPr>
              <a:t>07</a:t>
            </a: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375" b="0" i="0" u="none" strike="noStrike" cap="none" dirty="0">
              <a:solidFill>
                <a:srgbClr val="3F3F3F"/>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375" b="0" i="0" u="none" strike="noStrike" cap="none" dirty="0">
                <a:solidFill>
                  <a:srgbClr val="3F3F3F"/>
                </a:solidFill>
                <a:latin typeface="Century Gothic"/>
                <a:ea typeface="Century Gothic"/>
                <a:cs typeface="Century Gothic"/>
                <a:sym typeface="Century Gothic"/>
              </a:rPr>
              <a:t>20</a:t>
            </a:r>
            <a:r>
              <a:rPr lang="en-US" sz="1375" dirty="0">
                <a:solidFill>
                  <a:srgbClr val="3F3F3F"/>
                </a:solidFill>
                <a:latin typeface="Century Gothic"/>
                <a:ea typeface="Century Gothic"/>
                <a:cs typeface="Century Gothic"/>
                <a:sym typeface="Century Gothic"/>
              </a:rPr>
              <a:t>06</a:t>
            </a:r>
            <a:endParaRPr sz="1375" b="0" i="0" u="none" strike="noStrike" cap="none" dirty="0">
              <a:solidFill>
                <a:srgbClr val="3F3F3F"/>
              </a:solidFill>
              <a:latin typeface="Century Gothic"/>
              <a:ea typeface="Century Gothic"/>
              <a:cs typeface="Century Gothic"/>
              <a:sym typeface="Century Gothic"/>
            </a:endParaRPr>
          </a:p>
        </p:txBody>
      </p:sp>
      <p:sp>
        <p:nvSpPr>
          <p:cNvPr id="282" name="Google Shape;282;p23"/>
          <p:cNvSpPr txBox="1"/>
          <p:nvPr/>
        </p:nvSpPr>
        <p:spPr>
          <a:xfrm>
            <a:off x="5187625" y="3419513"/>
            <a:ext cx="493800" cy="31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Lat</a:t>
            </a:r>
            <a:endParaRPr sz="1400" b="0" i="0" u="none" strike="noStrike" cap="none">
              <a:solidFill>
                <a:srgbClr val="3F3F3F"/>
              </a:solidFill>
              <a:latin typeface="Century Gothic"/>
              <a:ea typeface="Century Gothic"/>
              <a:cs typeface="Century Gothic"/>
              <a:sym typeface="Century Gothic"/>
            </a:endParaRPr>
          </a:p>
        </p:txBody>
      </p:sp>
      <p:sp>
        <p:nvSpPr>
          <p:cNvPr id="283" name="Google Shape;283;p23"/>
          <p:cNvSpPr txBox="1"/>
          <p:nvPr/>
        </p:nvSpPr>
        <p:spPr>
          <a:xfrm>
            <a:off x="5212075" y="5907525"/>
            <a:ext cx="444900" cy="20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.76</a:t>
            </a:r>
            <a:endParaRPr sz="1400" b="0" i="0" u="none" strike="noStrike" cap="none">
              <a:solidFill>
                <a:srgbClr val="3F3F3F"/>
              </a:solidFill>
              <a:latin typeface="Century Gothic"/>
              <a:ea typeface="Century Gothic"/>
              <a:cs typeface="Century Gothic"/>
              <a:sym typeface="Century Gothic"/>
            </a:endParaRPr>
          </a:p>
        </p:txBody>
      </p:sp>
      <p:sp>
        <p:nvSpPr>
          <p:cNvPr id="284" name="Google Shape;284;p23"/>
          <p:cNvSpPr txBox="1"/>
          <p:nvPr/>
        </p:nvSpPr>
        <p:spPr>
          <a:xfrm>
            <a:off x="5212075" y="1045800"/>
            <a:ext cx="444900" cy="20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.81</a:t>
            </a:r>
            <a:endParaRPr sz="14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a:solidFill>
                  <a:srgbClr val="2E8652"/>
                </a:solidFill>
                <a:latin typeface="Century Gothic"/>
                <a:ea typeface="Century Gothic"/>
                <a:cs typeface="Century Gothic"/>
                <a:sym typeface="Century Gothic"/>
              </a:rPr>
              <a:t>NDVI Standard Deviation</a:t>
            </a:r>
            <a:endParaRPr sz="4800" b="0" i="0" u="none" strike="noStrike" cap="none">
              <a:solidFill>
                <a:srgbClr val="2E8652"/>
              </a:solidFill>
              <a:latin typeface="Century Gothic"/>
              <a:ea typeface="Century Gothic"/>
              <a:cs typeface="Century Gothic"/>
              <a:sym typeface="Century Gothic"/>
            </a:endParaRPr>
          </a:p>
        </p:txBody>
      </p:sp>
      <p:sp>
        <p:nvSpPr>
          <p:cNvPr id="290" name="Google Shape;290;p24"/>
          <p:cNvSpPr txBox="1"/>
          <p:nvPr/>
        </p:nvSpPr>
        <p:spPr>
          <a:xfrm>
            <a:off x="451830" y="1350269"/>
            <a:ext cx="5612086" cy="473778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Normalized Difference Vegetation Index (NDVI)</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A baseline for each month is determined by measuring NDVI over a set time</a:t>
            </a:r>
            <a:endParaRPr sz="1400" b="0" i="0" u="none" strike="noStrike" cap="none" dirty="0">
              <a:solidFill>
                <a:srgbClr val="3F3F3F"/>
              </a:solidFill>
              <a:latin typeface="Arial"/>
              <a:ea typeface="Arial"/>
              <a:cs typeface="Arial"/>
              <a:sym typeface="Arial"/>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The ODC is used to visualize monthly NDVI deviation</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200"/>
              </a:spcBef>
              <a:spcAft>
                <a:spcPts val="0"/>
              </a:spcAft>
              <a:buClr>
                <a:srgbClr val="7EB761"/>
              </a:buClr>
              <a:buSzPts val="2300"/>
              <a:buFont typeface="Arial"/>
              <a:buNone/>
            </a:pPr>
            <a:endParaRPr sz="23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p:txBody>
      </p:sp>
      <p:sp>
        <p:nvSpPr>
          <p:cNvPr id="291" name="Google Shape;291;p24"/>
          <p:cNvSpPr txBox="1"/>
          <p:nvPr/>
        </p:nvSpPr>
        <p:spPr>
          <a:xfrm>
            <a:off x="8024150" y="5738825"/>
            <a:ext cx="1563000" cy="1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Long</a:t>
            </a:r>
            <a:endParaRPr sz="1400" b="0" i="0" u="none" strike="noStrike" cap="none">
              <a:solidFill>
                <a:srgbClr val="3F3F3F"/>
              </a:solidFill>
              <a:latin typeface="Century Gothic"/>
              <a:ea typeface="Century Gothic"/>
              <a:cs typeface="Century Gothic"/>
              <a:sym typeface="Century Gothic"/>
            </a:endParaRPr>
          </a:p>
        </p:txBody>
      </p:sp>
      <p:sp>
        <p:nvSpPr>
          <p:cNvPr id="292" name="Google Shape;292;p24"/>
          <p:cNvSpPr txBox="1"/>
          <p:nvPr/>
        </p:nvSpPr>
        <p:spPr>
          <a:xfrm>
            <a:off x="5967815" y="5701119"/>
            <a:ext cx="696686" cy="25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-74.67</a:t>
            </a:r>
            <a:endParaRPr sz="1400" b="0" i="0" u="none" strike="noStrike" cap="none">
              <a:solidFill>
                <a:srgbClr val="3F3F3F"/>
              </a:solidFill>
              <a:latin typeface="Century Gothic"/>
              <a:ea typeface="Century Gothic"/>
              <a:cs typeface="Century Gothic"/>
              <a:sym typeface="Century Gothic"/>
            </a:endParaRPr>
          </a:p>
        </p:txBody>
      </p:sp>
      <p:sp>
        <p:nvSpPr>
          <p:cNvPr id="293" name="Google Shape;293;p24"/>
          <p:cNvSpPr txBox="1"/>
          <p:nvPr/>
        </p:nvSpPr>
        <p:spPr>
          <a:xfrm>
            <a:off x="10120750" y="5713325"/>
            <a:ext cx="740100" cy="25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-74.62</a:t>
            </a:r>
            <a:endParaRPr sz="1400" b="0" i="0" u="none" strike="noStrike" cap="none">
              <a:solidFill>
                <a:srgbClr val="3F3F3F"/>
              </a:solidFill>
              <a:latin typeface="Century Gothic"/>
              <a:ea typeface="Century Gothic"/>
              <a:cs typeface="Century Gothic"/>
              <a:sym typeface="Century Gothic"/>
            </a:endParaRPr>
          </a:p>
        </p:txBody>
      </p:sp>
      <p:sp>
        <p:nvSpPr>
          <p:cNvPr id="294" name="Google Shape;294;p24"/>
          <p:cNvSpPr txBox="1"/>
          <p:nvPr/>
        </p:nvSpPr>
        <p:spPr>
          <a:xfrm>
            <a:off x="5570116" y="3232206"/>
            <a:ext cx="493800" cy="31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Lat</a:t>
            </a:r>
            <a:endParaRPr sz="1400" b="0" i="0" u="none" strike="noStrike" cap="none">
              <a:solidFill>
                <a:srgbClr val="3F3F3F"/>
              </a:solidFill>
              <a:latin typeface="Century Gothic"/>
              <a:ea typeface="Century Gothic"/>
              <a:cs typeface="Century Gothic"/>
              <a:sym typeface="Century Gothic"/>
            </a:endParaRPr>
          </a:p>
        </p:txBody>
      </p:sp>
      <p:sp>
        <p:nvSpPr>
          <p:cNvPr id="295" name="Google Shape;295;p24"/>
          <p:cNvSpPr txBox="1"/>
          <p:nvPr/>
        </p:nvSpPr>
        <p:spPr>
          <a:xfrm>
            <a:off x="5629193" y="5325462"/>
            <a:ext cx="497447" cy="27000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.76</a:t>
            </a:r>
            <a:endParaRPr sz="1400" b="0" i="0" u="none" strike="noStrike" cap="none">
              <a:solidFill>
                <a:srgbClr val="3F3F3F"/>
              </a:solidFill>
              <a:latin typeface="Century Gothic"/>
              <a:ea typeface="Century Gothic"/>
              <a:cs typeface="Century Gothic"/>
              <a:sym typeface="Century Gothic"/>
            </a:endParaRPr>
          </a:p>
        </p:txBody>
      </p:sp>
      <p:sp>
        <p:nvSpPr>
          <p:cNvPr id="296" name="Google Shape;296;p24"/>
          <p:cNvSpPr txBox="1"/>
          <p:nvPr/>
        </p:nvSpPr>
        <p:spPr>
          <a:xfrm>
            <a:off x="5696646" y="1035944"/>
            <a:ext cx="444900" cy="20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.81</a:t>
            </a:r>
            <a:endParaRPr sz="1400" b="0" i="0" u="none" strike="noStrike" cap="none">
              <a:solidFill>
                <a:srgbClr val="3F3F3F"/>
              </a:solidFill>
              <a:latin typeface="Century Gothic"/>
              <a:ea typeface="Century Gothic"/>
              <a:cs typeface="Century Gothic"/>
              <a:sym typeface="Century Gothic"/>
            </a:endParaRPr>
          </a:p>
        </p:txBody>
      </p:sp>
      <p:sp>
        <p:nvSpPr>
          <p:cNvPr id="297" name="Google Shape;297;p24"/>
          <p:cNvSpPr txBox="1"/>
          <p:nvPr/>
        </p:nvSpPr>
        <p:spPr>
          <a:xfrm>
            <a:off x="11124802" y="1516006"/>
            <a:ext cx="1087200" cy="22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3F3F3F"/>
                </a:solidFill>
                <a:latin typeface="Century Gothic"/>
                <a:ea typeface="Century Gothic"/>
                <a:cs typeface="Century Gothic"/>
                <a:sym typeface="Century Gothic"/>
              </a:rPr>
              <a:t>1.00  -  0.80 </a:t>
            </a:r>
            <a:endParaRPr sz="1200" b="0" i="0" u="none" strike="noStrike" cap="none" dirty="0">
              <a:solidFill>
                <a:srgbClr val="3F3F3F"/>
              </a:solidFill>
              <a:latin typeface="Century Gothic"/>
              <a:ea typeface="Century Gothic"/>
              <a:cs typeface="Century Gothic"/>
              <a:sym typeface="Century Gothic"/>
            </a:endParaRPr>
          </a:p>
        </p:txBody>
      </p:sp>
      <p:sp>
        <p:nvSpPr>
          <p:cNvPr id="298" name="Google Shape;298;p24"/>
          <p:cNvSpPr txBox="1"/>
          <p:nvPr/>
        </p:nvSpPr>
        <p:spPr>
          <a:xfrm>
            <a:off x="11124802" y="1883357"/>
            <a:ext cx="1054800" cy="23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3F3F3F"/>
                </a:solidFill>
                <a:latin typeface="Century Gothic"/>
                <a:ea typeface="Century Gothic"/>
                <a:cs typeface="Century Gothic"/>
                <a:sym typeface="Century Gothic"/>
              </a:rPr>
              <a:t>0.80  -  0.60</a:t>
            </a:r>
            <a:endParaRPr sz="1200" b="0" i="0" u="none" strike="noStrike" cap="none" dirty="0">
              <a:solidFill>
                <a:srgbClr val="3F3F3F"/>
              </a:solidFill>
              <a:latin typeface="Century Gothic"/>
              <a:ea typeface="Century Gothic"/>
              <a:cs typeface="Century Gothic"/>
              <a:sym typeface="Century Gothic"/>
            </a:endParaRPr>
          </a:p>
        </p:txBody>
      </p:sp>
      <p:sp>
        <p:nvSpPr>
          <p:cNvPr id="299" name="Google Shape;299;p24"/>
          <p:cNvSpPr txBox="1"/>
          <p:nvPr/>
        </p:nvSpPr>
        <p:spPr>
          <a:xfrm>
            <a:off x="11124802" y="2278626"/>
            <a:ext cx="1054800" cy="28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3F3F3F"/>
                </a:solidFill>
                <a:latin typeface="Century Gothic"/>
                <a:ea typeface="Century Gothic"/>
                <a:cs typeface="Century Gothic"/>
                <a:sym typeface="Century Gothic"/>
              </a:rPr>
              <a:t>0.60  -  0.40</a:t>
            </a:r>
            <a:endParaRPr sz="1200" b="0" i="0" u="none" strike="noStrike" cap="none" dirty="0">
              <a:solidFill>
                <a:srgbClr val="3F3F3F"/>
              </a:solidFill>
              <a:latin typeface="Century Gothic"/>
              <a:ea typeface="Century Gothic"/>
              <a:cs typeface="Century Gothic"/>
              <a:sym typeface="Century Gothic"/>
            </a:endParaRPr>
          </a:p>
        </p:txBody>
      </p:sp>
      <p:sp>
        <p:nvSpPr>
          <p:cNvPr id="300" name="Google Shape;300;p24"/>
          <p:cNvSpPr txBox="1"/>
          <p:nvPr/>
        </p:nvSpPr>
        <p:spPr>
          <a:xfrm>
            <a:off x="11124802" y="2669570"/>
            <a:ext cx="1054800" cy="28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3F3F3F"/>
                </a:solidFill>
                <a:latin typeface="Century Gothic"/>
                <a:ea typeface="Century Gothic"/>
                <a:cs typeface="Century Gothic"/>
                <a:sym typeface="Century Gothic"/>
              </a:rPr>
              <a:t>0.40  -  0.20</a:t>
            </a:r>
            <a:endParaRPr sz="1200" b="0" i="0" u="none" strike="noStrike" cap="none" dirty="0">
              <a:solidFill>
                <a:srgbClr val="3F3F3F"/>
              </a:solidFill>
              <a:latin typeface="Century Gothic"/>
              <a:ea typeface="Century Gothic"/>
              <a:cs typeface="Century Gothic"/>
              <a:sym typeface="Century Gothic"/>
            </a:endParaRPr>
          </a:p>
        </p:txBody>
      </p:sp>
      <p:sp>
        <p:nvSpPr>
          <p:cNvPr id="301" name="Google Shape;301;p24"/>
          <p:cNvSpPr txBox="1"/>
          <p:nvPr/>
        </p:nvSpPr>
        <p:spPr>
          <a:xfrm>
            <a:off x="11124802" y="3057147"/>
            <a:ext cx="1054800" cy="21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3F3F3F"/>
                </a:solidFill>
                <a:latin typeface="Century Gothic"/>
                <a:ea typeface="Century Gothic"/>
                <a:cs typeface="Century Gothic"/>
                <a:sym typeface="Century Gothic"/>
              </a:rPr>
              <a:t>0.20  -  0.00</a:t>
            </a:r>
            <a:endParaRPr sz="1200" b="0" i="0" u="none" strike="noStrike" cap="none" dirty="0">
              <a:solidFill>
                <a:srgbClr val="3F3F3F"/>
              </a:solidFill>
              <a:latin typeface="Century Gothic"/>
              <a:ea typeface="Century Gothic"/>
              <a:cs typeface="Century Gothic"/>
              <a:sym typeface="Century Gothic"/>
            </a:endParaRPr>
          </a:p>
        </p:txBody>
      </p:sp>
      <p:sp>
        <p:nvSpPr>
          <p:cNvPr id="302" name="Google Shape;302;p24"/>
          <p:cNvSpPr txBox="1"/>
          <p:nvPr/>
        </p:nvSpPr>
        <p:spPr>
          <a:xfrm>
            <a:off x="11124802" y="3447627"/>
            <a:ext cx="1054800" cy="28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3F3F3F"/>
                </a:solidFill>
                <a:latin typeface="Century Gothic"/>
                <a:ea typeface="Century Gothic"/>
                <a:cs typeface="Century Gothic"/>
                <a:sym typeface="Century Gothic"/>
              </a:rPr>
              <a:t>0.00  - -0.20</a:t>
            </a:r>
            <a:endParaRPr sz="1200" b="0" i="0" u="none" strike="noStrike" cap="none" dirty="0">
              <a:solidFill>
                <a:srgbClr val="3F3F3F"/>
              </a:solidFill>
              <a:latin typeface="Century Gothic"/>
              <a:ea typeface="Century Gothic"/>
              <a:cs typeface="Century Gothic"/>
              <a:sym typeface="Century Gothic"/>
            </a:endParaRPr>
          </a:p>
        </p:txBody>
      </p:sp>
      <p:sp>
        <p:nvSpPr>
          <p:cNvPr id="303" name="Google Shape;303;p24"/>
          <p:cNvSpPr txBox="1"/>
          <p:nvPr/>
        </p:nvSpPr>
        <p:spPr>
          <a:xfrm>
            <a:off x="11124802" y="3859750"/>
            <a:ext cx="1054800" cy="2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3F3F3F"/>
                </a:solidFill>
                <a:latin typeface="Century Gothic"/>
                <a:ea typeface="Century Gothic"/>
                <a:cs typeface="Century Gothic"/>
                <a:sym typeface="Century Gothic"/>
              </a:rPr>
              <a:t>-0.20 - -0.40</a:t>
            </a:r>
            <a:endParaRPr sz="1200" b="0" i="0" u="none" strike="noStrike" cap="none" dirty="0">
              <a:solidFill>
                <a:srgbClr val="3F3F3F"/>
              </a:solidFill>
              <a:latin typeface="Century Gothic"/>
              <a:ea typeface="Century Gothic"/>
              <a:cs typeface="Century Gothic"/>
              <a:sym typeface="Century Gothic"/>
            </a:endParaRPr>
          </a:p>
        </p:txBody>
      </p:sp>
      <p:sp>
        <p:nvSpPr>
          <p:cNvPr id="304" name="Google Shape;304;p24"/>
          <p:cNvSpPr txBox="1"/>
          <p:nvPr/>
        </p:nvSpPr>
        <p:spPr>
          <a:xfrm>
            <a:off x="11124802" y="4238921"/>
            <a:ext cx="1054800" cy="28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3F3F3F"/>
                </a:solidFill>
                <a:latin typeface="Century Gothic"/>
                <a:ea typeface="Century Gothic"/>
                <a:cs typeface="Century Gothic"/>
                <a:sym typeface="Century Gothic"/>
              </a:rPr>
              <a:t>-0.40 - -0.60</a:t>
            </a:r>
            <a:endParaRPr sz="1200" b="0" i="0" u="none" strike="noStrike" cap="none" dirty="0">
              <a:solidFill>
                <a:srgbClr val="3F3F3F"/>
              </a:solidFill>
              <a:latin typeface="Century Gothic"/>
              <a:ea typeface="Century Gothic"/>
              <a:cs typeface="Century Gothic"/>
              <a:sym typeface="Century Gothic"/>
            </a:endParaRPr>
          </a:p>
        </p:txBody>
      </p:sp>
      <p:sp>
        <p:nvSpPr>
          <p:cNvPr id="305" name="Google Shape;305;p24"/>
          <p:cNvSpPr txBox="1"/>
          <p:nvPr/>
        </p:nvSpPr>
        <p:spPr>
          <a:xfrm>
            <a:off x="11124802" y="4637945"/>
            <a:ext cx="1054800" cy="2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3F3F3F"/>
                </a:solidFill>
                <a:latin typeface="Century Gothic"/>
                <a:ea typeface="Century Gothic"/>
                <a:cs typeface="Century Gothic"/>
                <a:sym typeface="Century Gothic"/>
              </a:rPr>
              <a:t>-0.60 - -0.80</a:t>
            </a:r>
            <a:endParaRPr sz="1200" b="0" i="0" u="none" strike="noStrike" cap="none" dirty="0">
              <a:solidFill>
                <a:srgbClr val="3F3F3F"/>
              </a:solidFill>
              <a:latin typeface="Century Gothic"/>
              <a:ea typeface="Century Gothic"/>
              <a:cs typeface="Century Gothic"/>
              <a:sym typeface="Century Gothic"/>
            </a:endParaRPr>
          </a:p>
        </p:txBody>
      </p:sp>
      <p:sp>
        <p:nvSpPr>
          <p:cNvPr id="306" name="Google Shape;306;p24"/>
          <p:cNvSpPr txBox="1"/>
          <p:nvPr/>
        </p:nvSpPr>
        <p:spPr>
          <a:xfrm>
            <a:off x="11124802" y="5030216"/>
            <a:ext cx="1054800" cy="37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3F3F3F"/>
                </a:solidFill>
                <a:latin typeface="Century Gothic"/>
                <a:ea typeface="Century Gothic"/>
                <a:cs typeface="Century Gothic"/>
                <a:sym typeface="Century Gothic"/>
              </a:rPr>
              <a:t>-0.80 - -1.00</a:t>
            </a:r>
            <a:endParaRPr sz="1200" b="0" i="0" u="none" strike="noStrike" cap="none" dirty="0">
              <a:solidFill>
                <a:srgbClr val="3F3F3F"/>
              </a:solidFill>
              <a:latin typeface="Century Gothic"/>
              <a:ea typeface="Century Gothic"/>
              <a:cs typeface="Century Gothic"/>
              <a:sym typeface="Century Gothic"/>
            </a:endParaRPr>
          </a:p>
        </p:txBody>
      </p:sp>
      <p:sp>
        <p:nvSpPr>
          <p:cNvPr id="307" name="Google Shape;307;p24"/>
          <p:cNvSpPr txBox="1"/>
          <p:nvPr/>
        </p:nvSpPr>
        <p:spPr>
          <a:xfrm>
            <a:off x="11002660" y="1156007"/>
            <a:ext cx="143102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Forest</a:t>
            </a:r>
            <a:endParaRPr sz="1400" b="1" i="0" u="none" strike="noStrike" cap="none" dirty="0">
              <a:solidFill>
                <a:srgbClr val="000000"/>
              </a:solidFill>
              <a:latin typeface="Century Gothic"/>
              <a:ea typeface="Century Gothic"/>
              <a:cs typeface="Century Gothic"/>
              <a:sym typeface="Century Gothic"/>
            </a:endParaRPr>
          </a:p>
        </p:txBody>
      </p:sp>
      <p:sp>
        <p:nvSpPr>
          <p:cNvPr id="308" name="Google Shape;308;p24"/>
          <p:cNvSpPr txBox="1"/>
          <p:nvPr/>
        </p:nvSpPr>
        <p:spPr>
          <a:xfrm>
            <a:off x="10721335" y="5526816"/>
            <a:ext cx="135485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Century Gothic"/>
                <a:ea typeface="Century Gothic"/>
                <a:cs typeface="Century Gothic"/>
                <a:sym typeface="Century Gothic"/>
              </a:rPr>
              <a:t>Deforestation</a:t>
            </a:r>
            <a:endParaRPr sz="1400" b="1" i="0" u="none" strike="noStrike" cap="none" dirty="0">
              <a:solidFill>
                <a:srgbClr val="000000"/>
              </a:solidFill>
              <a:latin typeface="Century Gothic"/>
              <a:ea typeface="Century Gothic"/>
              <a:cs typeface="Century Gothic"/>
              <a:sym typeface="Century Gothic"/>
            </a:endParaRPr>
          </a:p>
        </p:txBody>
      </p:sp>
      <p:pic>
        <p:nvPicPr>
          <p:cNvPr id="309" name="Google Shape;309;p24"/>
          <p:cNvPicPr preferRelativeResize="0"/>
          <p:nvPr/>
        </p:nvPicPr>
        <p:blipFill rotWithShape="1">
          <a:blip r:embed="rId3">
            <a:alphaModFix/>
          </a:blip>
          <a:srcRect/>
          <a:stretch/>
        </p:blipFill>
        <p:spPr>
          <a:xfrm>
            <a:off x="6028456" y="1192504"/>
            <a:ext cx="4529722" cy="4602878"/>
          </a:xfrm>
          <a:prstGeom prst="rect">
            <a:avLst/>
          </a:prstGeom>
          <a:noFill/>
          <a:ln>
            <a:noFill/>
          </a:ln>
        </p:spPr>
      </p:pic>
      <p:pic>
        <p:nvPicPr>
          <p:cNvPr id="310" name="Google Shape;310;p24"/>
          <p:cNvPicPr preferRelativeResize="0"/>
          <p:nvPr/>
        </p:nvPicPr>
        <p:blipFill rotWithShape="1">
          <a:blip r:embed="rId4">
            <a:alphaModFix/>
          </a:blip>
          <a:srcRect r="62685"/>
          <a:stretch/>
        </p:blipFill>
        <p:spPr>
          <a:xfrm>
            <a:off x="10558173" y="1584344"/>
            <a:ext cx="652445" cy="38192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5"/>
          <p:cNvSpPr txBox="1">
            <a:spLocks noGrp="1"/>
          </p:cNvSpPr>
          <p:nvPr>
            <p:ph type="title"/>
          </p:nvPr>
        </p:nvSpPr>
        <p:spPr>
          <a:xfrm>
            <a:off x="973960" y="329386"/>
            <a:ext cx="9797700" cy="50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a:solidFill>
                  <a:srgbClr val="2E8652"/>
                </a:solidFill>
                <a:latin typeface="Century Gothic"/>
                <a:ea typeface="Century Gothic"/>
                <a:cs typeface="Century Gothic"/>
                <a:sym typeface="Century Gothic"/>
              </a:rPr>
              <a:t>NDVI Anomaly </a:t>
            </a:r>
            <a:endParaRPr sz="4800" b="0" i="0" u="none" strike="noStrike" cap="none">
              <a:solidFill>
                <a:srgbClr val="2E8652"/>
              </a:solidFill>
              <a:latin typeface="Century Gothic"/>
              <a:ea typeface="Century Gothic"/>
              <a:cs typeface="Century Gothic"/>
              <a:sym typeface="Century Gothic"/>
            </a:endParaRPr>
          </a:p>
        </p:txBody>
      </p:sp>
      <p:sp>
        <p:nvSpPr>
          <p:cNvPr id="316" name="Google Shape;316;p25"/>
          <p:cNvSpPr txBox="1"/>
          <p:nvPr/>
        </p:nvSpPr>
        <p:spPr>
          <a:xfrm>
            <a:off x="451830" y="1350269"/>
            <a:ext cx="4403634" cy="473778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Takes three parameters:</a:t>
            </a:r>
            <a:endParaRPr sz="1400" b="0" i="0" u="none" strike="noStrike" cap="none" dirty="0">
              <a:solidFill>
                <a:srgbClr val="3F3F3F"/>
              </a:solidFill>
              <a:latin typeface="Arial"/>
              <a:ea typeface="Arial"/>
              <a:cs typeface="Arial"/>
              <a:sym typeface="Arial"/>
            </a:endParaRPr>
          </a:p>
          <a:p>
            <a:pPr marL="342900" marR="0" lvl="0" indent="-342900" algn="l" rtl="0">
              <a:lnSpc>
                <a:spcPct val="90000"/>
              </a:lnSpc>
              <a:spcBef>
                <a:spcPts val="200"/>
              </a:spcBef>
              <a:spcAft>
                <a:spcPts val="0"/>
              </a:spcAft>
              <a:buClr>
                <a:srgbClr val="2E8652"/>
              </a:buClr>
              <a:buSzPts val="2000"/>
              <a:buFont typeface="Webdings" panose="05030102010509060703" pitchFamily="18" charset="2"/>
              <a:buChar char="4"/>
            </a:pPr>
            <a:endParaRPr sz="2000" b="0" i="0" u="none" strike="noStrike" cap="none" dirty="0">
              <a:solidFill>
                <a:srgbClr val="3F3F3F"/>
              </a:solidFill>
              <a:latin typeface="Century Gothic"/>
              <a:ea typeface="Century Gothic"/>
              <a:cs typeface="Century Gothic"/>
              <a:sym typeface="Century Gothic"/>
            </a:endParaRPr>
          </a:p>
          <a:p>
            <a:pPr marL="800100" marR="0" lvl="1" indent="-36195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A single scene to check for anomalies</a:t>
            </a:r>
            <a:endParaRPr sz="2300" b="0" i="0" u="none" strike="noStrike" cap="none" dirty="0">
              <a:solidFill>
                <a:srgbClr val="3F3F3F"/>
              </a:solidFill>
              <a:latin typeface="Arial"/>
              <a:ea typeface="Arial"/>
              <a:cs typeface="Arial"/>
              <a:sym typeface="Arial"/>
            </a:endParaRPr>
          </a:p>
          <a:p>
            <a:pPr marL="927100" marR="0" lvl="1" indent="-342900" algn="l" rtl="0">
              <a:lnSpc>
                <a:spcPct val="90000"/>
              </a:lnSpc>
              <a:spcBef>
                <a:spcPts val="200"/>
              </a:spcBef>
              <a:spcAft>
                <a:spcPts val="0"/>
              </a:spcAft>
              <a:buClr>
                <a:srgbClr val="2E8652"/>
              </a:buClr>
              <a:buSzPts val="20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800100" marR="0" lvl="1" indent="-36195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A list of scenes used to form the baseline</a:t>
            </a:r>
            <a:endParaRPr sz="2300" b="0" i="0" u="none" strike="noStrike" cap="none" dirty="0">
              <a:solidFill>
                <a:srgbClr val="3F3F3F"/>
              </a:solidFill>
              <a:latin typeface="Arial"/>
              <a:ea typeface="Arial"/>
              <a:cs typeface="Arial"/>
              <a:sym typeface="Arial"/>
            </a:endParaRPr>
          </a:p>
          <a:p>
            <a:pPr marL="927100" marR="0" lvl="1" indent="-342900" algn="l" rtl="0">
              <a:lnSpc>
                <a:spcPct val="90000"/>
              </a:lnSpc>
              <a:spcBef>
                <a:spcPts val="200"/>
              </a:spcBef>
              <a:spcAft>
                <a:spcPts val="0"/>
              </a:spcAft>
              <a:buClr>
                <a:srgbClr val="2E8652"/>
              </a:buClr>
              <a:buSzPts val="20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800100" marR="0" lvl="1" indent="-36195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A percentage threshold and mosaic method </a:t>
            </a:r>
            <a:endParaRPr sz="23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800100" marR="0" lvl="1" indent="-254000" algn="l" rtl="0">
              <a:lnSpc>
                <a:spcPct val="90000"/>
              </a:lnSpc>
              <a:spcBef>
                <a:spcPts val="200"/>
              </a:spcBef>
              <a:spcAft>
                <a:spcPts val="0"/>
              </a:spcAft>
              <a:buClr>
                <a:srgbClr val="7EB761"/>
              </a:buClr>
              <a:buSzPts val="1400"/>
              <a:buFont typeface="Arimo"/>
              <a:buNone/>
            </a:pPr>
            <a:endParaRPr sz="14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p:txBody>
      </p:sp>
      <p:pic>
        <p:nvPicPr>
          <p:cNvPr id="317" name="Google Shape;317;p25"/>
          <p:cNvPicPr preferRelativeResize="0"/>
          <p:nvPr/>
        </p:nvPicPr>
        <p:blipFill rotWithShape="1">
          <a:blip r:embed="rId3">
            <a:alphaModFix/>
          </a:blip>
          <a:srcRect/>
          <a:stretch/>
        </p:blipFill>
        <p:spPr>
          <a:xfrm>
            <a:off x="5701225" y="1233950"/>
            <a:ext cx="4854100" cy="4854100"/>
          </a:xfrm>
          <a:prstGeom prst="rect">
            <a:avLst/>
          </a:prstGeom>
          <a:noFill/>
          <a:ln w="19050" cap="flat" cmpd="sng">
            <a:solidFill>
              <a:srgbClr val="000000"/>
            </a:solidFill>
            <a:prstDash val="solid"/>
            <a:round/>
            <a:headEnd type="none" w="sm" len="sm"/>
            <a:tailEnd type="none" w="sm" len="sm"/>
          </a:ln>
        </p:spPr>
      </p:pic>
      <p:pic>
        <p:nvPicPr>
          <p:cNvPr id="318" name="Google Shape;318;p25"/>
          <p:cNvPicPr preferRelativeResize="0"/>
          <p:nvPr/>
        </p:nvPicPr>
        <p:blipFill rotWithShape="1">
          <a:blip r:embed="rId4">
            <a:alphaModFix/>
          </a:blip>
          <a:srcRect/>
          <a:stretch/>
        </p:blipFill>
        <p:spPr>
          <a:xfrm>
            <a:off x="10644150" y="1461800"/>
            <a:ext cx="701075" cy="4398400"/>
          </a:xfrm>
          <a:prstGeom prst="rect">
            <a:avLst/>
          </a:prstGeom>
          <a:noFill/>
          <a:ln>
            <a:noFill/>
          </a:ln>
        </p:spPr>
      </p:pic>
      <p:sp>
        <p:nvSpPr>
          <p:cNvPr id="319" name="Google Shape;319;p25"/>
          <p:cNvSpPr txBox="1"/>
          <p:nvPr/>
        </p:nvSpPr>
        <p:spPr>
          <a:xfrm>
            <a:off x="7825691" y="6017312"/>
            <a:ext cx="1626900" cy="20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Long</a:t>
            </a:r>
            <a:endParaRPr sz="1400" b="0" i="0" u="none" strike="noStrike" cap="none">
              <a:solidFill>
                <a:srgbClr val="3F3F3F"/>
              </a:solidFill>
              <a:latin typeface="Century Gothic"/>
              <a:ea typeface="Century Gothic"/>
              <a:cs typeface="Century Gothic"/>
              <a:sym typeface="Century Gothic"/>
            </a:endParaRPr>
          </a:p>
        </p:txBody>
      </p:sp>
      <p:sp>
        <p:nvSpPr>
          <p:cNvPr id="320" name="Google Shape;320;p25"/>
          <p:cNvSpPr txBox="1"/>
          <p:nvPr/>
        </p:nvSpPr>
        <p:spPr>
          <a:xfrm>
            <a:off x="5594205" y="6017290"/>
            <a:ext cx="7701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-74.67</a:t>
            </a:r>
            <a:endParaRPr sz="1400" b="0" i="0" u="none" strike="noStrike" cap="none">
              <a:solidFill>
                <a:srgbClr val="3F3F3F"/>
              </a:solidFill>
              <a:latin typeface="Century Gothic"/>
              <a:ea typeface="Century Gothic"/>
              <a:cs typeface="Century Gothic"/>
              <a:sym typeface="Century Gothic"/>
            </a:endParaRPr>
          </a:p>
        </p:txBody>
      </p:sp>
      <p:sp>
        <p:nvSpPr>
          <p:cNvPr id="321" name="Google Shape;321;p25"/>
          <p:cNvSpPr txBox="1"/>
          <p:nvPr/>
        </p:nvSpPr>
        <p:spPr>
          <a:xfrm>
            <a:off x="10001560" y="6017290"/>
            <a:ext cx="7701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-74.62</a:t>
            </a:r>
            <a:endParaRPr sz="1400" b="0" i="0" u="none" strike="noStrike" cap="none">
              <a:solidFill>
                <a:srgbClr val="3F3F3F"/>
              </a:solidFill>
              <a:latin typeface="Century Gothic"/>
              <a:ea typeface="Century Gothic"/>
              <a:cs typeface="Century Gothic"/>
              <a:sym typeface="Century Gothic"/>
            </a:endParaRPr>
          </a:p>
        </p:txBody>
      </p:sp>
      <p:sp>
        <p:nvSpPr>
          <p:cNvPr id="322" name="Google Shape;322;p25"/>
          <p:cNvSpPr txBox="1"/>
          <p:nvPr/>
        </p:nvSpPr>
        <p:spPr>
          <a:xfrm>
            <a:off x="5296634" y="3445100"/>
            <a:ext cx="513900" cy="33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Lat</a:t>
            </a:r>
            <a:endParaRPr sz="1400" b="0" i="0" u="none" strike="noStrike" cap="none">
              <a:solidFill>
                <a:srgbClr val="3F3F3F"/>
              </a:solidFill>
              <a:latin typeface="Century Gothic"/>
              <a:ea typeface="Century Gothic"/>
              <a:cs typeface="Century Gothic"/>
              <a:sym typeface="Century Gothic"/>
            </a:endParaRPr>
          </a:p>
        </p:txBody>
      </p:sp>
      <p:sp>
        <p:nvSpPr>
          <p:cNvPr id="323" name="Google Shape;323;p25"/>
          <p:cNvSpPr txBox="1"/>
          <p:nvPr/>
        </p:nvSpPr>
        <p:spPr>
          <a:xfrm>
            <a:off x="5296632" y="5803109"/>
            <a:ext cx="462900" cy="21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.76</a:t>
            </a:r>
            <a:endParaRPr sz="1400" b="0" i="0" u="none" strike="noStrike" cap="none">
              <a:solidFill>
                <a:srgbClr val="3F3F3F"/>
              </a:solidFill>
              <a:latin typeface="Century Gothic"/>
              <a:ea typeface="Century Gothic"/>
              <a:cs typeface="Century Gothic"/>
              <a:sym typeface="Century Gothic"/>
            </a:endParaRPr>
          </a:p>
        </p:txBody>
      </p:sp>
      <p:sp>
        <p:nvSpPr>
          <p:cNvPr id="324" name="Google Shape;324;p25"/>
          <p:cNvSpPr txBox="1"/>
          <p:nvPr/>
        </p:nvSpPr>
        <p:spPr>
          <a:xfrm>
            <a:off x="5322132" y="1019738"/>
            <a:ext cx="462900" cy="21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.81</a:t>
            </a:r>
            <a:endParaRPr sz="1400" b="0" i="0" u="none" strike="noStrike" cap="none">
              <a:solidFill>
                <a:srgbClr val="3F3F3F"/>
              </a:solidFill>
              <a:latin typeface="Century Gothic"/>
              <a:ea typeface="Century Gothic"/>
              <a:cs typeface="Century Gothic"/>
              <a:sym typeface="Century Gothic"/>
            </a:endParaRPr>
          </a:p>
        </p:txBody>
      </p:sp>
      <p:sp>
        <p:nvSpPr>
          <p:cNvPr id="325" name="Google Shape;325;p25"/>
          <p:cNvSpPr txBox="1"/>
          <p:nvPr/>
        </p:nvSpPr>
        <p:spPr>
          <a:xfrm>
            <a:off x="11273550" y="1461800"/>
            <a:ext cx="8463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0.2-0.25</a:t>
            </a:r>
            <a:endParaRPr sz="1400" b="0" i="0" u="none" strike="noStrike" cap="none">
              <a:solidFill>
                <a:srgbClr val="3F3F3F"/>
              </a:solidFill>
              <a:latin typeface="Century Gothic"/>
              <a:ea typeface="Century Gothic"/>
              <a:cs typeface="Century Gothic"/>
              <a:sym typeface="Century Gothic"/>
            </a:endParaRPr>
          </a:p>
        </p:txBody>
      </p:sp>
      <p:sp>
        <p:nvSpPr>
          <p:cNvPr id="326" name="Google Shape;326;p25"/>
          <p:cNvSpPr txBox="1"/>
          <p:nvPr/>
        </p:nvSpPr>
        <p:spPr>
          <a:xfrm>
            <a:off x="11273550" y="1906575"/>
            <a:ext cx="8463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0.25-0.3</a:t>
            </a:r>
            <a:endParaRPr sz="1400" b="0" i="0" u="none" strike="noStrike" cap="none">
              <a:solidFill>
                <a:srgbClr val="3F3F3F"/>
              </a:solidFill>
              <a:latin typeface="Century Gothic"/>
              <a:ea typeface="Century Gothic"/>
              <a:cs typeface="Century Gothic"/>
              <a:sym typeface="Century Gothic"/>
            </a:endParaRPr>
          </a:p>
        </p:txBody>
      </p:sp>
      <p:sp>
        <p:nvSpPr>
          <p:cNvPr id="327" name="Google Shape;327;p25"/>
          <p:cNvSpPr txBox="1"/>
          <p:nvPr/>
        </p:nvSpPr>
        <p:spPr>
          <a:xfrm>
            <a:off x="11273550" y="2351350"/>
            <a:ext cx="8463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0.3-0.35</a:t>
            </a:r>
            <a:endParaRPr sz="1400" b="0" i="0" u="none" strike="noStrike" cap="none">
              <a:solidFill>
                <a:srgbClr val="3F3F3F"/>
              </a:solidFill>
              <a:latin typeface="Century Gothic"/>
              <a:ea typeface="Century Gothic"/>
              <a:cs typeface="Century Gothic"/>
              <a:sym typeface="Century Gothic"/>
            </a:endParaRPr>
          </a:p>
        </p:txBody>
      </p:sp>
      <p:sp>
        <p:nvSpPr>
          <p:cNvPr id="328" name="Google Shape;328;p25"/>
          <p:cNvSpPr txBox="1"/>
          <p:nvPr/>
        </p:nvSpPr>
        <p:spPr>
          <a:xfrm>
            <a:off x="11273550" y="2796125"/>
            <a:ext cx="8463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0.35-0.4</a:t>
            </a:r>
            <a:endParaRPr sz="1400" b="0" i="0" u="none" strike="noStrike" cap="none">
              <a:solidFill>
                <a:srgbClr val="3F3F3F"/>
              </a:solidFill>
              <a:latin typeface="Century Gothic"/>
              <a:ea typeface="Century Gothic"/>
              <a:cs typeface="Century Gothic"/>
              <a:sym typeface="Century Gothic"/>
            </a:endParaRPr>
          </a:p>
        </p:txBody>
      </p:sp>
      <p:sp>
        <p:nvSpPr>
          <p:cNvPr id="329" name="Google Shape;329;p25"/>
          <p:cNvSpPr txBox="1"/>
          <p:nvPr/>
        </p:nvSpPr>
        <p:spPr>
          <a:xfrm>
            <a:off x="11273550" y="3240900"/>
            <a:ext cx="8463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0.4-0.45</a:t>
            </a:r>
            <a:endParaRPr sz="1400" b="0" i="0" u="none" strike="noStrike" cap="none">
              <a:solidFill>
                <a:srgbClr val="3F3F3F"/>
              </a:solidFill>
              <a:latin typeface="Century Gothic"/>
              <a:ea typeface="Century Gothic"/>
              <a:cs typeface="Century Gothic"/>
              <a:sym typeface="Century Gothic"/>
            </a:endParaRPr>
          </a:p>
        </p:txBody>
      </p:sp>
      <p:sp>
        <p:nvSpPr>
          <p:cNvPr id="330" name="Google Shape;330;p25"/>
          <p:cNvSpPr txBox="1"/>
          <p:nvPr/>
        </p:nvSpPr>
        <p:spPr>
          <a:xfrm>
            <a:off x="11273550" y="3685675"/>
            <a:ext cx="8463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0.45-0.5</a:t>
            </a:r>
            <a:endParaRPr sz="1400" b="0" i="0" u="none" strike="noStrike" cap="none">
              <a:solidFill>
                <a:srgbClr val="3F3F3F"/>
              </a:solidFill>
              <a:latin typeface="Century Gothic"/>
              <a:ea typeface="Century Gothic"/>
              <a:cs typeface="Century Gothic"/>
              <a:sym typeface="Century Gothic"/>
            </a:endParaRPr>
          </a:p>
        </p:txBody>
      </p:sp>
      <p:sp>
        <p:nvSpPr>
          <p:cNvPr id="331" name="Google Shape;331;p25"/>
          <p:cNvSpPr txBox="1"/>
          <p:nvPr/>
        </p:nvSpPr>
        <p:spPr>
          <a:xfrm>
            <a:off x="11273550" y="4130450"/>
            <a:ext cx="8463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0.5-0.55</a:t>
            </a:r>
            <a:endParaRPr sz="1400" b="0" i="0" u="none" strike="noStrike" cap="none">
              <a:solidFill>
                <a:srgbClr val="3F3F3F"/>
              </a:solidFill>
              <a:latin typeface="Century Gothic"/>
              <a:ea typeface="Century Gothic"/>
              <a:cs typeface="Century Gothic"/>
              <a:sym typeface="Century Gothic"/>
            </a:endParaRPr>
          </a:p>
        </p:txBody>
      </p:sp>
      <p:sp>
        <p:nvSpPr>
          <p:cNvPr id="332" name="Google Shape;332;p25"/>
          <p:cNvSpPr txBox="1"/>
          <p:nvPr/>
        </p:nvSpPr>
        <p:spPr>
          <a:xfrm>
            <a:off x="11273550" y="4575225"/>
            <a:ext cx="8463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0.55-0.6</a:t>
            </a:r>
            <a:endParaRPr sz="1400" b="0" i="0" u="none" strike="noStrike" cap="none">
              <a:solidFill>
                <a:srgbClr val="3F3F3F"/>
              </a:solidFill>
              <a:latin typeface="Century Gothic"/>
              <a:ea typeface="Century Gothic"/>
              <a:cs typeface="Century Gothic"/>
              <a:sym typeface="Century Gothic"/>
            </a:endParaRPr>
          </a:p>
        </p:txBody>
      </p:sp>
      <p:sp>
        <p:nvSpPr>
          <p:cNvPr id="333" name="Google Shape;333;p25"/>
          <p:cNvSpPr txBox="1"/>
          <p:nvPr/>
        </p:nvSpPr>
        <p:spPr>
          <a:xfrm>
            <a:off x="11273550" y="5020000"/>
            <a:ext cx="8463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0.6-0.65</a:t>
            </a:r>
            <a:endParaRPr sz="1400" b="0" i="0" u="none" strike="noStrike" cap="none">
              <a:solidFill>
                <a:srgbClr val="3F3F3F"/>
              </a:solidFill>
              <a:latin typeface="Century Gothic"/>
              <a:ea typeface="Century Gothic"/>
              <a:cs typeface="Century Gothic"/>
              <a:sym typeface="Century Gothic"/>
            </a:endParaRPr>
          </a:p>
        </p:txBody>
      </p:sp>
      <p:sp>
        <p:nvSpPr>
          <p:cNvPr id="334" name="Google Shape;334;p25"/>
          <p:cNvSpPr txBox="1"/>
          <p:nvPr/>
        </p:nvSpPr>
        <p:spPr>
          <a:xfrm>
            <a:off x="11273550" y="5464775"/>
            <a:ext cx="948900" cy="26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0.65-0.7+</a:t>
            </a:r>
            <a:endParaRPr sz="1400" b="0" i="0" u="none" strike="noStrike" cap="none">
              <a:solidFill>
                <a:srgbClr val="3F3F3F"/>
              </a:solidFill>
              <a:latin typeface="Century Gothic"/>
              <a:ea typeface="Century Gothic"/>
              <a:cs typeface="Century Gothic"/>
              <a:sym typeface="Century Gothic"/>
            </a:endParaRPr>
          </a:p>
        </p:txBody>
      </p:sp>
      <p:sp>
        <p:nvSpPr>
          <p:cNvPr id="335" name="Google Shape;335;p25"/>
          <p:cNvSpPr txBox="1"/>
          <p:nvPr/>
        </p:nvSpPr>
        <p:spPr>
          <a:xfrm>
            <a:off x="11028760" y="1045948"/>
            <a:ext cx="1249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a:latin typeface="Century Gothic"/>
                <a:ea typeface="Century Gothic"/>
                <a:cs typeface="Century Gothic"/>
                <a:sym typeface="Century Gothic"/>
              </a:rPr>
              <a:t>Forest</a:t>
            </a:r>
            <a:endParaRPr b="1">
              <a:latin typeface="Century Gothic"/>
              <a:ea typeface="Century Gothic"/>
              <a:cs typeface="Century Gothic"/>
              <a:sym typeface="Century Gothic"/>
            </a:endParaRPr>
          </a:p>
        </p:txBody>
      </p:sp>
      <p:sp>
        <p:nvSpPr>
          <p:cNvPr id="336" name="Google Shape;336;p25"/>
          <p:cNvSpPr txBox="1"/>
          <p:nvPr/>
        </p:nvSpPr>
        <p:spPr>
          <a:xfrm>
            <a:off x="10771649" y="5968250"/>
            <a:ext cx="1348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a:latin typeface="Century Gothic"/>
                <a:ea typeface="Century Gothic"/>
                <a:cs typeface="Century Gothic"/>
                <a:sym typeface="Century Gothic"/>
              </a:rPr>
              <a:t>Deforestation</a:t>
            </a:r>
            <a:endParaRPr b="1">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a:solidFill>
                  <a:srgbClr val="2E8652"/>
                </a:solidFill>
                <a:latin typeface="Century Gothic"/>
                <a:ea typeface="Century Gothic"/>
                <a:cs typeface="Century Gothic"/>
                <a:sym typeface="Century Gothic"/>
              </a:rPr>
              <a:t>Results</a:t>
            </a:r>
            <a:endParaRPr sz="4800" b="0" i="0" u="none" strike="noStrike" cap="none">
              <a:solidFill>
                <a:srgbClr val="2E8652"/>
              </a:solidFill>
              <a:latin typeface="Century Gothic"/>
              <a:ea typeface="Century Gothic"/>
              <a:cs typeface="Century Gothic"/>
              <a:sym typeface="Century Gothic"/>
            </a:endParaRPr>
          </a:p>
        </p:txBody>
      </p:sp>
      <p:sp>
        <p:nvSpPr>
          <p:cNvPr id="342" name="Google Shape;342;p26"/>
          <p:cNvSpPr/>
          <p:nvPr/>
        </p:nvSpPr>
        <p:spPr>
          <a:xfrm>
            <a:off x="0" y="5589504"/>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3" name="Google Shape;343;p26"/>
          <p:cNvSpPr txBox="1"/>
          <p:nvPr/>
        </p:nvSpPr>
        <p:spPr>
          <a:xfrm>
            <a:off x="550250" y="1814300"/>
            <a:ext cx="5757600" cy="859800"/>
          </a:xfrm>
          <a:prstGeom prst="rect">
            <a:avLst/>
          </a:prstGeom>
          <a:noFill/>
          <a:ln>
            <a:noFill/>
          </a:ln>
        </p:spPr>
        <p:txBody>
          <a:bodyPr spcFirstLastPara="1" wrap="square" lIns="91425" tIns="91425" rIns="91425" bIns="91425" anchor="t" anchorCtr="0">
            <a:noAutofit/>
          </a:bodyPr>
          <a:lstStyle/>
          <a:p>
            <a:pPr marL="457200" lvl="0" indent="-374650" rtl="0">
              <a:spcBef>
                <a:spcPts val="0"/>
              </a:spcBef>
              <a:spcAft>
                <a:spcPts val="0"/>
              </a:spcAft>
              <a:buClr>
                <a:srgbClr val="2E8652"/>
              </a:buClr>
              <a:buSzPts val="2300"/>
              <a:buFont typeface="Webdings" panose="05030102010509060703" pitchFamily="18" charset="2"/>
              <a:buChar char="4"/>
            </a:pPr>
            <a:r>
              <a:rPr lang="en-US" sz="2300" b="1" dirty="0">
                <a:solidFill>
                  <a:schemeClr val="tx1">
                    <a:lumMod val="75000"/>
                    <a:lumOff val="25000"/>
                  </a:schemeClr>
                </a:solidFill>
                <a:latin typeface="Century Gothic"/>
                <a:ea typeface="Century Gothic"/>
                <a:cs typeface="Century Gothic"/>
                <a:sym typeface="Century Gothic"/>
              </a:rPr>
              <a:t>Precision </a:t>
            </a:r>
            <a:r>
              <a:rPr lang="en-US" sz="2300" dirty="0">
                <a:solidFill>
                  <a:schemeClr val="tx1">
                    <a:lumMod val="75000"/>
                    <a:lumOff val="25000"/>
                  </a:schemeClr>
                </a:solidFill>
                <a:latin typeface="Century Gothic"/>
                <a:ea typeface="Century Gothic"/>
                <a:cs typeface="Century Gothic"/>
                <a:sym typeface="Century Gothic"/>
              </a:rPr>
              <a:t>- How many selected items (points of deforestation)are relevant.</a:t>
            </a:r>
            <a:endParaRPr sz="2300" dirty="0">
              <a:solidFill>
                <a:schemeClr val="tx1">
                  <a:lumMod val="75000"/>
                  <a:lumOff val="25000"/>
                </a:schemeClr>
              </a:solidFill>
              <a:latin typeface="Century Gothic"/>
              <a:ea typeface="Century Gothic"/>
              <a:cs typeface="Century Gothic"/>
              <a:sym typeface="Century Gothic"/>
            </a:endParaRPr>
          </a:p>
          <a:p>
            <a:pPr marL="0" lvl="0" indent="0" rtl="0">
              <a:spcBef>
                <a:spcPts val="0"/>
              </a:spcBef>
              <a:spcAft>
                <a:spcPts val="0"/>
              </a:spcAft>
              <a:buNone/>
            </a:pPr>
            <a:endParaRPr sz="2300" dirty="0">
              <a:latin typeface="Century Gothic"/>
              <a:ea typeface="Century Gothic"/>
              <a:cs typeface="Century Gothic"/>
              <a:sym typeface="Century Gothic"/>
            </a:endParaRPr>
          </a:p>
          <a:p>
            <a:pPr marL="0" lvl="0" indent="0">
              <a:spcBef>
                <a:spcPts val="0"/>
              </a:spcBef>
              <a:spcAft>
                <a:spcPts val="0"/>
              </a:spcAft>
              <a:buNone/>
            </a:pPr>
            <a:endParaRPr sz="2300" dirty="0">
              <a:latin typeface="Century Gothic"/>
              <a:ea typeface="Century Gothic"/>
              <a:cs typeface="Century Gothic"/>
              <a:sym typeface="Century Gothic"/>
            </a:endParaRPr>
          </a:p>
        </p:txBody>
      </p:sp>
      <p:sp>
        <p:nvSpPr>
          <p:cNvPr id="344" name="Google Shape;344;p26"/>
          <p:cNvSpPr txBox="1"/>
          <p:nvPr/>
        </p:nvSpPr>
        <p:spPr>
          <a:xfrm>
            <a:off x="6563725" y="1814300"/>
            <a:ext cx="5399100" cy="859800"/>
          </a:xfrm>
          <a:prstGeom prst="rect">
            <a:avLst/>
          </a:prstGeom>
          <a:noFill/>
          <a:ln>
            <a:noFill/>
          </a:ln>
        </p:spPr>
        <p:txBody>
          <a:bodyPr spcFirstLastPara="1" wrap="square" lIns="91425" tIns="91425" rIns="91425" bIns="91425" anchor="t" anchorCtr="0">
            <a:noAutofit/>
          </a:bodyPr>
          <a:lstStyle/>
          <a:p>
            <a:pPr marL="457200" lvl="0" indent="-374650">
              <a:spcBef>
                <a:spcPts val="0"/>
              </a:spcBef>
              <a:spcAft>
                <a:spcPts val="0"/>
              </a:spcAft>
              <a:buClr>
                <a:srgbClr val="2E8652"/>
              </a:buClr>
              <a:buSzPts val="2300"/>
              <a:buFont typeface="Webdings" panose="05030102010509060703" pitchFamily="18" charset="2"/>
              <a:buChar char="4"/>
            </a:pPr>
            <a:r>
              <a:rPr lang="en-US" sz="2300" b="1" dirty="0">
                <a:solidFill>
                  <a:schemeClr val="tx1">
                    <a:lumMod val="75000"/>
                    <a:lumOff val="25000"/>
                  </a:schemeClr>
                </a:solidFill>
                <a:latin typeface="Century Gothic"/>
                <a:ea typeface="Century Gothic"/>
                <a:cs typeface="Century Gothic"/>
                <a:sym typeface="Century Gothic"/>
              </a:rPr>
              <a:t>Recall</a:t>
            </a:r>
            <a:r>
              <a:rPr lang="en-US" sz="2300" dirty="0">
                <a:solidFill>
                  <a:schemeClr val="tx1">
                    <a:lumMod val="75000"/>
                    <a:lumOff val="25000"/>
                  </a:schemeClr>
                </a:solidFill>
                <a:latin typeface="Century Gothic"/>
                <a:ea typeface="Century Gothic"/>
                <a:cs typeface="Century Gothic"/>
                <a:sym typeface="Century Gothic"/>
              </a:rPr>
              <a:t> - How many relevant items are selected.</a:t>
            </a:r>
            <a:endParaRPr sz="2300" dirty="0">
              <a:solidFill>
                <a:schemeClr val="tx1">
                  <a:lumMod val="75000"/>
                  <a:lumOff val="25000"/>
                </a:schemeClr>
              </a:solidFill>
              <a:latin typeface="Century Gothic"/>
              <a:ea typeface="Century Gothic"/>
              <a:cs typeface="Century Gothic"/>
              <a:sym typeface="Century Gothic"/>
            </a:endParaRPr>
          </a:p>
        </p:txBody>
      </p:sp>
      <p:graphicFrame>
        <p:nvGraphicFramePr>
          <p:cNvPr id="345" name="Google Shape;345;p26"/>
          <p:cNvGraphicFramePr/>
          <p:nvPr>
            <p:extLst>
              <p:ext uri="{D42A27DB-BD31-4B8C-83A1-F6EECF244321}">
                <p14:modId xmlns:p14="http://schemas.microsoft.com/office/powerpoint/2010/main" val="429041118"/>
              </p:ext>
            </p:extLst>
          </p:nvPr>
        </p:nvGraphicFramePr>
        <p:xfrm>
          <a:off x="637350" y="3643850"/>
          <a:ext cx="10958700" cy="2666850"/>
        </p:xfrm>
        <a:graphic>
          <a:graphicData uri="http://schemas.openxmlformats.org/drawingml/2006/table">
            <a:tbl>
              <a:tblPr>
                <a:noFill/>
                <a:tableStyleId>{51123F02-CF20-4910-B7F2-5E96D5BE4A52}</a:tableStyleId>
              </a:tblPr>
              <a:tblGrid>
                <a:gridCol w="2776410">
                  <a:extLst>
                    <a:ext uri="{9D8B030D-6E8A-4147-A177-3AD203B41FA5}">
                      <a16:colId xmlns:a16="http://schemas.microsoft.com/office/drawing/2014/main" val="20000"/>
                    </a:ext>
                  </a:extLst>
                </a:gridCol>
                <a:gridCol w="2702940">
                  <a:extLst>
                    <a:ext uri="{9D8B030D-6E8A-4147-A177-3AD203B41FA5}">
                      <a16:colId xmlns:a16="http://schemas.microsoft.com/office/drawing/2014/main" val="20001"/>
                    </a:ext>
                  </a:extLst>
                </a:gridCol>
                <a:gridCol w="2739675">
                  <a:extLst>
                    <a:ext uri="{9D8B030D-6E8A-4147-A177-3AD203B41FA5}">
                      <a16:colId xmlns:a16="http://schemas.microsoft.com/office/drawing/2014/main" val="20002"/>
                    </a:ext>
                  </a:extLst>
                </a:gridCol>
                <a:gridCol w="2739675">
                  <a:extLst>
                    <a:ext uri="{9D8B030D-6E8A-4147-A177-3AD203B41FA5}">
                      <a16:colId xmlns:a16="http://schemas.microsoft.com/office/drawing/2014/main" val="20003"/>
                    </a:ext>
                  </a:extLst>
                </a:gridCol>
              </a:tblGrid>
              <a:tr h="494000">
                <a:tc>
                  <a:txBody>
                    <a:bodyPr/>
                    <a:lstStyle/>
                    <a:p>
                      <a:pPr marL="0" lvl="0" indent="0" algn="ctr">
                        <a:spcBef>
                          <a:spcPts val="0"/>
                        </a:spcBef>
                        <a:spcAft>
                          <a:spcPts val="0"/>
                        </a:spcAft>
                        <a:buNone/>
                      </a:pPr>
                      <a:r>
                        <a:rPr lang="en-US" sz="2300" b="1" dirty="0">
                          <a:solidFill>
                            <a:schemeClr val="tx1">
                              <a:lumMod val="75000"/>
                              <a:lumOff val="25000"/>
                            </a:schemeClr>
                          </a:solidFill>
                          <a:latin typeface="Century Gothic"/>
                          <a:ea typeface="Century Gothic"/>
                          <a:cs typeface="Century Gothic"/>
                          <a:sym typeface="Century Gothic"/>
                        </a:rPr>
                        <a:t>Variable </a:t>
                      </a:r>
                      <a:endParaRPr sz="2300" b="1"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a:spcBef>
                          <a:spcPts val="0"/>
                        </a:spcBef>
                        <a:spcAft>
                          <a:spcPts val="0"/>
                        </a:spcAft>
                        <a:buNone/>
                      </a:pPr>
                      <a:r>
                        <a:rPr lang="en-US" sz="2300" b="1" dirty="0">
                          <a:solidFill>
                            <a:schemeClr val="tx1">
                              <a:lumMod val="75000"/>
                              <a:lumOff val="25000"/>
                            </a:schemeClr>
                          </a:solidFill>
                          <a:latin typeface="Century Gothic"/>
                          <a:ea typeface="Century Gothic"/>
                          <a:cs typeface="Century Gothic"/>
                          <a:sym typeface="Century Gothic"/>
                        </a:rPr>
                        <a:t>NDVI - STD</a:t>
                      </a:r>
                      <a:endParaRPr sz="2300" b="1"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a:spcBef>
                          <a:spcPts val="0"/>
                        </a:spcBef>
                        <a:spcAft>
                          <a:spcPts val="0"/>
                        </a:spcAft>
                        <a:buNone/>
                      </a:pPr>
                      <a:r>
                        <a:rPr lang="en-US" sz="2300" b="1" dirty="0">
                          <a:solidFill>
                            <a:schemeClr val="tx1">
                              <a:lumMod val="75000"/>
                              <a:lumOff val="25000"/>
                            </a:schemeClr>
                          </a:solidFill>
                          <a:latin typeface="Century Gothic"/>
                          <a:ea typeface="Century Gothic"/>
                          <a:cs typeface="Century Gothic"/>
                          <a:sym typeface="Century Gothic"/>
                        </a:rPr>
                        <a:t>NDVI - Anomaly </a:t>
                      </a:r>
                      <a:endParaRPr sz="2300" b="1"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lvl="0" indent="0" algn="ctr">
                        <a:spcBef>
                          <a:spcPts val="0"/>
                        </a:spcBef>
                        <a:spcAft>
                          <a:spcPts val="0"/>
                        </a:spcAft>
                        <a:buNone/>
                      </a:pPr>
                      <a:r>
                        <a:rPr lang="en-US" sz="2300" b="1" dirty="0">
                          <a:solidFill>
                            <a:schemeClr val="tx1">
                              <a:lumMod val="75000"/>
                              <a:lumOff val="25000"/>
                            </a:schemeClr>
                          </a:solidFill>
                          <a:latin typeface="Century Gothic"/>
                          <a:ea typeface="Century Gothic"/>
                          <a:cs typeface="Century Gothic"/>
                          <a:sym typeface="Century Gothic"/>
                        </a:rPr>
                        <a:t>PyCCD</a:t>
                      </a:r>
                      <a:endParaRPr sz="2300" b="1"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494000">
                <a:tc>
                  <a:txBody>
                    <a:bodyPr/>
                    <a:lstStyle/>
                    <a:p>
                      <a:pPr marL="0" lvl="0" indent="0" algn="ctr">
                        <a:spcBef>
                          <a:spcPts val="0"/>
                        </a:spcBef>
                        <a:spcAft>
                          <a:spcPts val="0"/>
                        </a:spcAft>
                        <a:buNone/>
                      </a:pPr>
                      <a:r>
                        <a:rPr lang="en-US" sz="2300" b="1" dirty="0">
                          <a:solidFill>
                            <a:schemeClr val="tx1">
                              <a:lumMod val="75000"/>
                              <a:lumOff val="25000"/>
                            </a:schemeClr>
                          </a:solidFill>
                          <a:latin typeface="Century Gothic"/>
                          <a:ea typeface="Century Gothic"/>
                          <a:cs typeface="Century Gothic"/>
                          <a:sym typeface="Century Gothic"/>
                        </a:rPr>
                        <a:t>Precision </a:t>
                      </a:r>
                      <a:endParaRPr sz="2300" b="1"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0.82</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0.70</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0.24</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494000">
                <a:tc>
                  <a:txBody>
                    <a:bodyPr/>
                    <a:lstStyle/>
                    <a:p>
                      <a:pPr marL="0" lvl="0" indent="0" algn="ctr">
                        <a:spcBef>
                          <a:spcPts val="0"/>
                        </a:spcBef>
                        <a:spcAft>
                          <a:spcPts val="0"/>
                        </a:spcAft>
                        <a:buNone/>
                      </a:pPr>
                      <a:r>
                        <a:rPr lang="en-US" sz="2300" b="1" dirty="0">
                          <a:solidFill>
                            <a:schemeClr val="tx1">
                              <a:lumMod val="75000"/>
                              <a:lumOff val="25000"/>
                            </a:schemeClr>
                          </a:solidFill>
                          <a:latin typeface="Century Gothic"/>
                          <a:ea typeface="Century Gothic"/>
                          <a:cs typeface="Century Gothic"/>
                          <a:sym typeface="Century Gothic"/>
                        </a:rPr>
                        <a:t>Recall</a:t>
                      </a:r>
                      <a:endParaRPr sz="2300" b="1"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0.81</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1.00</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0.14</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494000">
                <a:tc>
                  <a:txBody>
                    <a:bodyPr/>
                    <a:lstStyle/>
                    <a:p>
                      <a:pPr marL="0" lvl="0" indent="0" algn="ctr">
                        <a:spcBef>
                          <a:spcPts val="0"/>
                        </a:spcBef>
                        <a:spcAft>
                          <a:spcPts val="0"/>
                        </a:spcAft>
                        <a:buNone/>
                      </a:pPr>
                      <a:r>
                        <a:rPr lang="en-US" sz="2300" b="1" dirty="0">
                          <a:solidFill>
                            <a:schemeClr val="tx1">
                              <a:lumMod val="75000"/>
                              <a:lumOff val="25000"/>
                            </a:schemeClr>
                          </a:solidFill>
                          <a:latin typeface="Century Gothic"/>
                          <a:ea typeface="Century Gothic"/>
                          <a:cs typeface="Century Gothic"/>
                          <a:sym typeface="Century Gothic"/>
                        </a:rPr>
                        <a:t>F-Score</a:t>
                      </a:r>
                      <a:endParaRPr sz="2300" b="1"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0.81</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0.83</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0.18</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3"/>
                  </a:ext>
                </a:extLst>
              </a:tr>
              <a:tr h="494000">
                <a:tc>
                  <a:txBody>
                    <a:bodyPr/>
                    <a:lstStyle/>
                    <a:p>
                      <a:pPr marL="0" lvl="0" indent="0" algn="ctr">
                        <a:spcBef>
                          <a:spcPts val="0"/>
                        </a:spcBef>
                        <a:spcAft>
                          <a:spcPts val="0"/>
                        </a:spcAft>
                        <a:buNone/>
                      </a:pPr>
                      <a:r>
                        <a:rPr lang="en-US" sz="2300" b="1" dirty="0">
                          <a:solidFill>
                            <a:schemeClr val="tx1">
                              <a:lumMod val="75000"/>
                              <a:lumOff val="25000"/>
                            </a:schemeClr>
                          </a:solidFill>
                          <a:latin typeface="Century Gothic"/>
                          <a:ea typeface="Century Gothic"/>
                          <a:cs typeface="Century Gothic"/>
                          <a:sym typeface="Century Gothic"/>
                        </a:rPr>
                        <a:t>Sample Size</a:t>
                      </a:r>
                      <a:endParaRPr sz="2300" b="1"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396</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396</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lvl="0" indent="0" algn="ctr">
                        <a:spcBef>
                          <a:spcPts val="0"/>
                        </a:spcBef>
                        <a:spcAft>
                          <a:spcPts val="0"/>
                        </a:spcAft>
                        <a:buNone/>
                      </a:pPr>
                      <a:r>
                        <a:rPr lang="en-US" sz="2300" dirty="0">
                          <a:solidFill>
                            <a:schemeClr val="tx1">
                              <a:lumMod val="75000"/>
                              <a:lumOff val="25000"/>
                            </a:schemeClr>
                          </a:solidFill>
                          <a:latin typeface="Century Gothic"/>
                          <a:ea typeface="Century Gothic"/>
                          <a:cs typeface="Century Gothic"/>
                          <a:sym typeface="Century Gothic"/>
                        </a:rPr>
                        <a:t>396</a:t>
                      </a:r>
                      <a:endParaRPr sz="2300"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7"/>
          <p:cNvSpPr txBox="1">
            <a:spLocks noGrp="1"/>
          </p:cNvSpPr>
          <p:nvPr>
            <p:ph type="title"/>
          </p:nvPr>
        </p:nvSpPr>
        <p:spPr>
          <a:xfrm>
            <a:off x="1000125" y="365124"/>
            <a:ext cx="10233000" cy="4794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r>
              <a:rPr lang="en-US"/>
              <a:t>Conclusion</a:t>
            </a:r>
            <a:endParaRPr/>
          </a:p>
        </p:txBody>
      </p:sp>
      <p:sp>
        <p:nvSpPr>
          <p:cNvPr id="352" name="Google Shape;352;p27"/>
          <p:cNvSpPr txBox="1">
            <a:spLocks noGrp="1"/>
          </p:cNvSpPr>
          <p:nvPr>
            <p:ph type="body" idx="1"/>
          </p:nvPr>
        </p:nvSpPr>
        <p:spPr>
          <a:xfrm>
            <a:off x="253400" y="1224675"/>
            <a:ext cx="5172000" cy="4098600"/>
          </a:xfrm>
          <a:prstGeom prst="rect">
            <a:avLst/>
          </a:prstGeom>
        </p:spPr>
        <p:txBody>
          <a:bodyPr spcFirstLastPara="1" wrap="square" lIns="91425" tIns="45700" rIns="91425" bIns="45700" anchor="t" anchorCtr="0">
            <a:noAutofit/>
          </a:bodyPr>
          <a:lstStyle/>
          <a:p>
            <a:pPr marL="342900" lvl="0" indent="-342900" rtl="0">
              <a:lnSpc>
                <a:spcPct val="100000"/>
              </a:lnSpc>
              <a:spcBef>
                <a:spcPts val="200"/>
              </a:spcBef>
              <a:spcAft>
                <a:spcPts val="0"/>
              </a:spcAft>
              <a:buClr>
                <a:srgbClr val="2E8652"/>
              </a:buClr>
              <a:buSzPts val="2300"/>
              <a:buFont typeface="Webdings" panose="05030102010509060703" pitchFamily="18" charset="2"/>
              <a:buChar char="4"/>
            </a:pPr>
            <a:r>
              <a:rPr lang="en-US" sz="2300" dirty="0"/>
              <a:t>NDVI performed better in our study region than our other algorithms</a:t>
            </a:r>
            <a:endParaRPr sz="2300" dirty="0"/>
          </a:p>
          <a:p>
            <a:pPr marL="342900" lvl="0" indent="-342900" rtl="0">
              <a:lnSpc>
                <a:spcPct val="100000"/>
              </a:lnSpc>
              <a:spcBef>
                <a:spcPts val="200"/>
              </a:spcBef>
              <a:spcAft>
                <a:spcPts val="0"/>
              </a:spcAft>
              <a:buClr>
                <a:srgbClr val="2E8652"/>
              </a:buClr>
              <a:buSzPts val="2300"/>
              <a:buFont typeface="Webdings" panose="05030102010509060703" pitchFamily="18" charset="2"/>
              <a:buChar char="4"/>
            </a:pPr>
            <a:endParaRPr sz="2300" dirty="0"/>
          </a:p>
          <a:p>
            <a:pPr marL="342900" lvl="0" indent="-342900" rtl="0">
              <a:lnSpc>
                <a:spcPct val="100000"/>
              </a:lnSpc>
              <a:spcBef>
                <a:spcPts val="200"/>
              </a:spcBef>
              <a:spcAft>
                <a:spcPts val="0"/>
              </a:spcAft>
              <a:buClr>
                <a:srgbClr val="2E8652"/>
              </a:buClr>
              <a:buSzPts val="2300"/>
              <a:buFont typeface="Webdings" panose="05030102010509060703" pitchFamily="18" charset="2"/>
              <a:buChar char="4"/>
            </a:pPr>
            <a:r>
              <a:rPr lang="en-US" sz="2300" dirty="0"/>
              <a:t>Continue to refine the Colombian Data Cube</a:t>
            </a:r>
            <a:endParaRPr sz="2300" dirty="0"/>
          </a:p>
          <a:p>
            <a:pPr marL="342900" lvl="0" indent="-342900" rtl="0">
              <a:lnSpc>
                <a:spcPct val="100000"/>
              </a:lnSpc>
              <a:spcBef>
                <a:spcPts val="200"/>
              </a:spcBef>
              <a:spcAft>
                <a:spcPts val="0"/>
              </a:spcAft>
              <a:buClr>
                <a:srgbClr val="2E8652"/>
              </a:buClr>
              <a:buSzPts val="2300"/>
              <a:buFont typeface="Webdings" panose="05030102010509060703" pitchFamily="18" charset="2"/>
              <a:buChar char="4"/>
            </a:pPr>
            <a:endParaRPr sz="2300" dirty="0"/>
          </a:p>
          <a:p>
            <a:pPr marL="342900" lvl="0" indent="-342900" rtl="0">
              <a:lnSpc>
                <a:spcPct val="100000"/>
              </a:lnSpc>
              <a:spcBef>
                <a:spcPts val="200"/>
              </a:spcBef>
              <a:spcAft>
                <a:spcPts val="0"/>
              </a:spcAft>
              <a:buClr>
                <a:srgbClr val="2E8652"/>
              </a:buClr>
              <a:buSzPts val="2300"/>
              <a:buFont typeface="Webdings" panose="05030102010509060703" pitchFamily="18" charset="2"/>
              <a:buChar char="4"/>
            </a:pPr>
            <a:r>
              <a:rPr lang="en-US" sz="2300" dirty="0"/>
              <a:t>Aid in Colombia’s goal for zero net deforestation by 2020</a:t>
            </a:r>
            <a:endParaRPr sz="2300" dirty="0"/>
          </a:p>
          <a:p>
            <a:pPr marL="342900" lvl="0" indent="-342900" rtl="0">
              <a:lnSpc>
                <a:spcPct val="100000"/>
              </a:lnSpc>
              <a:spcBef>
                <a:spcPts val="200"/>
              </a:spcBef>
              <a:spcAft>
                <a:spcPts val="0"/>
              </a:spcAft>
              <a:buClr>
                <a:srgbClr val="2E8652"/>
              </a:buClr>
              <a:buSzPts val="2300"/>
              <a:buFont typeface="Arimo"/>
              <a:buChar char=""/>
            </a:pPr>
            <a:endParaRPr sz="2300" dirty="0"/>
          </a:p>
          <a:p>
            <a:pPr marL="342900" lvl="0" indent="-342900" rtl="0">
              <a:lnSpc>
                <a:spcPct val="100000"/>
              </a:lnSpc>
              <a:spcBef>
                <a:spcPts val="200"/>
              </a:spcBef>
              <a:spcAft>
                <a:spcPts val="0"/>
              </a:spcAft>
              <a:buClr>
                <a:srgbClr val="2E8652"/>
              </a:buClr>
              <a:buSzPts val="2300"/>
              <a:buFont typeface="Arimo"/>
              <a:buChar char=""/>
            </a:pPr>
            <a:endParaRPr sz="2300" dirty="0"/>
          </a:p>
          <a:p>
            <a:pPr marL="342900" lvl="0" indent="-342900" rtl="0">
              <a:lnSpc>
                <a:spcPct val="100000"/>
              </a:lnSpc>
              <a:spcBef>
                <a:spcPts val="200"/>
              </a:spcBef>
              <a:spcAft>
                <a:spcPts val="0"/>
              </a:spcAft>
              <a:buClr>
                <a:srgbClr val="2E8652"/>
              </a:buClr>
              <a:buSzPts val="2300"/>
              <a:buFont typeface="Arimo"/>
              <a:buChar char=""/>
            </a:pPr>
            <a:endParaRPr sz="2300" dirty="0"/>
          </a:p>
          <a:p>
            <a:pPr marL="342900" lvl="0" indent="-342900" rtl="0">
              <a:lnSpc>
                <a:spcPct val="100000"/>
              </a:lnSpc>
              <a:spcBef>
                <a:spcPts val="200"/>
              </a:spcBef>
              <a:spcAft>
                <a:spcPts val="0"/>
              </a:spcAft>
              <a:buClr>
                <a:srgbClr val="2E8652"/>
              </a:buClr>
              <a:buSzPts val="2300"/>
              <a:buFont typeface="Arimo"/>
              <a:buChar char=""/>
            </a:pPr>
            <a:endParaRPr sz="2300" dirty="0"/>
          </a:p>
          <a:p>
            <a:pPr marL="342900" lvl="0" indent="-342900" rtl="0">
              <a:lnSpc>
                <a:spcPct val="100000"/>
              </a:lnSpc>
              <a:spcBef>
                <a:spcPts val="200"/>
              </a:spcBef>
              <a:spcAft>
                <a:spcPts val="0"/>
              </a:spcAft>
              <a:buClr>
                <a:srgbClr val="2E8652"/>
              </a:buClr>
              <a:buSzPts val="2300"/>
              <a:buFont typeface="Arimo"/>
              <a:buChar char=""/>
            </a:pPr>
            <a:endParaRPr sz="2300" dirty="0"/>
          </a:p>
          <a:p>
            <a:pPr marL="342900" lvl="0" indent="-342900" rtl="0">
              <a:lnSpc>
                <a:spcPct val="100000"/>
              </a:lnSpc>
              <a:spcBef>
                <a:spcPts val="200"/>
              </a:spcBef>
              <a:spcAft>
                <a:spcPts val="0"/>
              </a:spcAft>
              <a:buClr>
                <a:srgbClr val="2E8652"/>
              </a:buClr>
              <a:buSzPts val="2300"/>
              <a:buFont typeface="Arimo"/>
              <a:buChar char=""/>
            </a:pPr>
            <a:endParaRPr sz="2300" dirty="0"/>
          </a:p>
          <a:p>
            <a:pPr marL="342900" lvl="0" indent="-342900" rtl="0">
              <a:lnSpc>
                <a:spcPct val="100000"/>
              </a:lnSpc>
              <a:spcBef>
                <a:spcPts val="200"/>
              </a:spcBef>
              <a:spcAft>
                <a:spcPts val="0"/>
              </a:spcAft>
              <a:buClr>
                <a:srgbClr val="2E8652"/>
              </a:buClr>
              <a:buSzPts val="2300"/>
              <a:buFont typeface="Arimo"/>
              <a:buChar char=""/>
            </a:pPr>
            <a:endParaRPr sz="2300" dirty="0"/>
          </a:p>
          <a:p>
            <a:pPr marL="0" lvl="0" indent="0" rtl="0">
              <a:lnSpc>
                <a:spcPct val="100000"/>
              </a:lnSpc>
              <a:spcBef>
                <a:spcPts val="200"/>
              </a:spcBef>
              <a:spcAft>
                <a:spcPts val="0"/>
              </a:spcAft>
              <a:buNone/>
            </a:pPr>
            <a:endParaRPr sz="2300" dirty="0"/>
          </a:p>
          <a:p>
            <a:pPr marL="0" lvl="0" indent="0" rtl="0">
              <a:spcBef>
                <a:spcPts val="1000"/>
              </a:spcBef>
              <a:spcAft>
                <a:spcPts val="0"/>
              </a:spcAft>
              <a:buNone/>
            </a:pPr>
            <a:endParaRPr sz="2300" dirty="0"/>
          </a:p>
          <a:p>
            <a:pPr marL="0" lvl="0" indent="0" rtl="0">
              <a:spcBef>
                <a:spcPts val="1000"/>
              </a:spcBef>
              <a:spcAft>
                <a:spcPts val="0"/>
              </a:spcAft>
              <a:buNone/>
            </a:pPr>
            <a:endParaRPr sz="2300" dirty="0"/>
          </a:p>
          <a:p>
            <a:pPr marL="0" lvl="0" indent="0" rtl="0">
              <a:spcBef>
                <a:spcPts val="1000"/>
              </a:spcBef>
              <a:spcAft>
                <a:spcPts val="0"/>
              </a:spcAft>
              <a:buNone/>
            </a:pPr>
            <a:endParaRPr sz="2300" dirty="0"/>
          </a:p>
          <a:p>
            <a:pPr marL="0" lvl="0" indent="0">
              <a:spcBef>
                <a:spcPts val="1000"/>
              </a:spcBef>
              <a:spcAft>
                <a:spcPts val="0"/>
              </a:spcAft>
              <a:buNone/>
            </a:pPr>
            <a:endParaRPr sz="2300" dirty="0"/>
          </a:p>
        </p:txBody>
      </p:sp>
      <p:pic>
        <p:nvPicPr>
          <p:cNvPr id="353" name="Google Shape;353;p27"/>
          <p:cNvPicPr preferRelativeResize="0"/>
          <p:nvPr/>
        </p:nvPicPr>
        <p:blipFill>
          <a:blip r:embed="rId3">
            <a:alphaModFix/>
          </a:blip>
          <a:stretch>
            <a:fillRect/>
          </a:stretch>
        </p:blipFill>
        <p:spPr>
          <a:xfrm>
            <a:off x="5749875" y="1224675"/>
            <a:ext cx="5995800" cy="3997200"/>
          </a:xfrm>
          <a:prstGeom prst="round2DiagRect">
            <a:avLst>
              <a:gd name="adj1" fmla="val 16667"/>
              <a:gd name="adj2" fmla="val 0"/>
            </a:avLst>
          </a:prstGeom>
          <a:noFill/>
          <a:ln w="28575" cap="flat" cmpd="sng">
            <a:solidFill>
              <a:srgbClr val="2E865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8"/>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a:solidFill>
                  <a:srgbClr val="2E8652"/>
                </a:solidFill>
                <a:latin typeface="Century Gothic"/>
                <a:ea typeface="Century Gothic"/>
                <a:cs typeface="Century Gothic"/>
                <a:sym typeface="Century Gothic"/>
              </a:rPr>
              <a:t>Future Work and Applications</a:t>
            </a:r>
            <a:endParaRPr sz="4800" b="0" i="0" u="none" strike="noStrike" cap="none">
              <a:solidFill>
                <a:srgbClr val="2E8652"/>
              </a:solidFill>
              <a:latin typeface="Century Gothic"/>
              <a:ea typeface="Century Gothic"/>
              <a:cs typeface="Century Gothic"/>
              <a:sym typeface="Century Gothic"/>
            </a:endParaRPr>
          </a:p>
        </p:txBody>
      </p:sp>
      <p:pic>
        <p:nvPicPr>
          <p:cNvPr id="360" name="Google Shape;360;p28"/>
          <p:cNvPicPr preferRelativeResize="0"/>
          <p:nvPr/>
        </p:nvPicPr>
        <p:blipFill rotWithShape="1">
          <a:blip r:embed="rId3">
            <a:alphaModFix/>
          </a:blip>
          <a:srcRect/>
          <a:stretch/>
        </p:blipFill>
        <p:spPr>
          <a:xfrm>
            <a:off x="3836400" y="1200999"/>
            <a:ext cx="8198974" cy="4981000"/>
          </a:xfrm>
          <a:prstGeom prst="rect">
            <a:avLst/>
          </a:prstGeom>
          <a:noFill/>
          <a:ln>
            <a:noFill/>
          </a:ln>
        </p:spPr>
      </p:pic>
      <p:sp>
        <p:nvSpPr>
          <p:cNvPr id="361" name="Google Shape;361;p28"/>
          <p:cNvSpPr txBox="1"/>
          <p:nvPr/>
        </p:nvSpPr>
        <p:spPr>
          <a:xfrm>
            <a:off x="414684" y="933380"/>
            <a:ext cx="3421800" cy="671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200"/>
              </a:spcBef>
              <a:spcAft>
                <a:spcPts val="0"/>
              </a:spcAft>
              <a:buNone/>
            </a:pPr>
            <a:endParaRPr sz="1400" b="0" i="0" u="none" strike="noStrike" cap="none" dirty="0">
              <a:solidFill>
                <a:srgbClr val="3F3F3F"/>
              </a:solidFill>
              <a:latin typeface="Arial"/>
              <a:ea typeface="Arial"/>
              <a:cs typeface="Arial"/>
              <a:sym typeface="Arial"/>
            </a:endParaRPr>
          </a:p>
          <a:p>
            <a:pPr marL="342900" marR="0" lvl="0" indent="-342900" algn="l" rtl="0">
              <a:lnSpc>
                <a:spcPct val="100000"/>
              </a:lnSpc>
              <a:spcBef>
                <a:spcPts val="200"/>
              </a:spcBef>
              <a:spcAft>
                <a:spcPts val="0"/>
              </a:spcAft>
              <a:buClr>
                <a:srgbClr val="2E8652"/>
              </a:buClr>
              <a:buSzPts val="2300"/>
              <a:buFont typeface="Webdings" panose="05030102010509060703" pitchFamily="18" charset="2"/>
              <a:buChar char="4"/>
            </a:pPr>
            <a:r>
              <a:rPr lang="en-US" sz="2300" dirty="0">
                <a:solidFill>
                  <a:schemeClr val="tx1">
                    <a:lumMod val="75000"/>
                    <a:lumOff val="25000"/>
                  </a:schemeClr>
                </a:solidFill>
                <a:latin typeface="Century Gothic"/>
                <a:ea typeface="Century Gothic"/>
                <a:cs typeface="Century Gothic"/>
                <a:sym typeface="Century Gothic"/>
              </a:rPr>
              <a:t>Continue to expand the Open Data Cube with new algorithms and datasets </a:t>
            </a:r>
            <a:endParaRPr sz="2300"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chemeClr val="tx1">
                    <a:lumMod val="75000"/>
                    <a:lumOff val="25000"/>
                  </a:schemeClr>
                </a:solidFill>
                <a:latin typeface="Century Gothic"/>
                <a:ea typeface="Century Gothic"/>
                <a:cs typeface="Century Gothic"/>
                <a:sym typeface="Century Gothic"/>
              </a:rPr>
              <a:t>Additional algorithms and dataset testing</a:t>
            </a:r>
            <a:endParaRPr sz="1400" b="0" i="0" u="none" strike="noStrike" cap="none" dirty="0">
              <a:solidFill>
                <a:schemeClr val="tx1">
                  <a:lumMod val="75000"/>
                  <a:lumOff val="25000"/>
                </a:schemeClr>
              </a:solidFill>
              <a:sym typeface="Arial"/>
            </a:endParaRPr>
          </a:p>
          <a:p>
            <a:pPr marL="342900" marR="0" lvl="0" indent="-196850" algn="l" rtl="0">
              <a:lnSpc>
                <a:spcPct val="100000"/>
              </a:lnSpc>
              <a:spcBef>
                <a:spcPts val="200"/>
              </a:spcBef>
              <a:spcAft>
                <a:spcPts val="0"/>
              </a:spcAft>
              <a:buClr>
                <a:srgbClr val="7EB761"/>
              </a:buClr>
              <a:buSzPts val="2300"/>
              <a:buFont typeface="Arimo"/>
              <a:buNone/>
            </a:pPr>
            <a:endParaRPr sz="23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200"/>
              </a:spcBef>
              <a:spcAft>
                <a:spcPts val="0"/>
              </a:spcAft>
              <a:buNone/>
            </a:pPr>
            <a:endParaRPr sz="1400" b="0" i="0" u="none" strike="noStrike" cap="none" dirty="0">
              <a:solidFill>
                <a:srgbClr val="3F3F3F"/>
              </a:solidFill>
              <a:latin typeface="Arial"/>
              <a:ea typeface="Arial"/>
              <a:cs typeface="Arial"/>
              <a:sym typeface="Arial"/>
            </a:endParaRPr>
          </a:p>
          <a:p>
            <a:pPr marL="342900" marR="0" lvl="0" indent="-228600" algn="l" rtl="0">
              <a:lnSpc>
                <a:spcPct val="100000"/>
              </a:lnSpc>
              <a:spcBef>
                <a:spcPts val="200"/>
              </a:spcBef>
              <a:spcAft>
                <a:spcPts val="0"/>
              </a:spcAft>
              <a:buClr>
                <a:srgbClr val="7EB761"/>
              </a:buClr>
              <a:buSzPts val="1800"/>
              <a:buFont typeface="Arimo"/>
              <a:buNone/>
            </a:pPr>
            <a:endParaRPr sz="1800" b="0" i="0" u="none" strike="noStrike" cap="none" dirty="0">
              <a:solidFill>
                <a:schemeClr val="dk1"/>
              </a:solidFill>
              <a:latin typeface="Century Gothic"/>
              <a:ea typeface="Century Gothic"/>
              <a:cs typeface="Century Gothic"/>
              <a:sym typeface="Century Gothic"/>
            </a:endParaRPr>
          </a:p>
          <a:p>
            <a:pPr marL="342900" marR="0" lvl="0" indent="-228600" algn="l" rtl="0">
              <a:lnSpc>
                <a:spcPct val="100000"/>
              </a:lnSpc>
              <a:spcBef>
                <a:spcPts val="200"/>
              </a:spcBef>
              <a:spcAft>
                <a:spcPts val="0"/>
              </a:spcAft>
              <a:buClr>
                <a:srgbClr val="7EB761"/>
              </a:buClr>
              <a:buSzPts val="1800"/>
              <a:buFont typeface="Arimo"/>
              <a:buNone/>
            </a:pPr>
            <a:endParaRPr sz="1800" b="0" i="0" u="none" strike="noStrike" cap="none" dirty="0">
              <a:solidFill>
                <a:schemeClr val="dk1"/>
              </a:solidFill>
              <a:latin typeface="Century Gothic"/>
              <a:ea typeface="Century Gothic"/>
              <a:cs typeface="Century Gothic"/>
              <a:sym typeface="Century Gothic"/>
            </a:endParaRPr>
          </a:p>
          <a:p>
            <a:pPr marL="342900" marR="0" lvl="0" indent="-228600" algn="l" rtl="0">
              <a:lnSpc>
                <a:spcPct val="100000"/>
              </a:lnSpc>
              <a:spcBef>
                <a:spcPts val="200"/>
              </a:spcBef>
              <a:spcAft>
                <a:spcPts val="0"/>
              </a:spcAft>
              <a:buClr>
                <a:srgbClr val="7EB761"/>
              </a:buClr>
              <a:buSzPts val="1800"/>
              <a:buFont typeface="Arimo"/>
              <a:buNone/>
            </a:pPr>
            <a:endParaRPr sz="1800" b="0" i="0" u="none" strike="noStrike" cap="none" dirty="0">
              <a:solidFill>
                <a:schemeClr val="dk1"/>
              </a:solidFill>
              <a:latin typeface="Century Gothic"/>
              <a:ea typeface="Century Gothic"/>
              <a:cs typeface="Century Gothic"/>
              <a:sym typeface="Century Gothic"/>
            </a:endParaRPr>
          </a:p>
          <a:p>
            <a:pPr marL="342900" marR="0" lvl="0" indent="-228600" algn="l" rtl="0">
              <a:lnSpc>
                <a:spcPct val="100000"/>
              </a:lnSpc>
              <a:spcBef>
                <a:spcPts val="200"/>
              </a:spcBef>
              <a:spcAft>
                <a:spcPts val="0"/>
              </a:spcAft>
              <a:buClr>
                <a:srgbClr val="7EB761"/>
              </a:buClr>
              <a:buSzPts val="1800"/>
              <a:buFont typeface="Arimo"/>
              <a:buNone/>
            </a:pPr>
            <a:endParaRPr sz="18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9"/>
          <p:cNvSpPr txBox="1">
            <a:spLocks noGrp="1"/>
          </p:cNvSpPr>
          <p:nvPr>
            <p:ph type="title"/>
          </p:nvPr>
        </p:nvSpPr>
        <p:spPr>
          <a:xfrm>
            <a:off x="1000125" y="3778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320"/>
              <a:buFont typeface="Century Gothic"/>
              <a:buNone/>
            </a:pPr>
            <a:r>
              <a:rPr lang="en-US" sz="4320" b="0" i="0" u="none" strike="noStrike" cap="none">
                <a:solidFill>
                  <a:srgbClr val="2E8652"/>
                </a:solidFill>
                <a:latin typeface="Century Gothic"/>
                <a:ea typeface="Century Gothic"/>
                <a:cs typeface="Century Gothic"/>
                <a:sym typeface="Century Gothic"/>
              </a:rPr>
              <a:t>Acknowledgements</a:t>
            </a:r>
            <a:endParaRPr sz="4320" b="0" i="0" u="none" strike="noStrike" cap="none">
              <a:solidFill>
                <a:srgbClr val="2E8652"/>
              </a:solidFill>
              <a:latin typeface="Century Gothic"/>
              <a:ea typeface="Century Gothic"/>
              <a:cs typeface="Century Gothic"/>
              <a:sym typeface="Century Gothic"/>
            </a:endParaRPr>
          </a:p>
        </p:txBody>
      </p:sp>
      <p:sp>
        <p:nvSpPr>
          <p:cNvPr id="369" name="Google Shape;369;p29"/>
          <p:cNvSpPr txBox="1">
            <a:spLocks noGrp="1"/>
          </p:cNvSpPr>
          <p:nvPr>
            <p:ph type="body" idx="4294967295"/>
          </p:nvPr>
        </p:nvSpPr>
        <p:spPr>
          <a:xfrm>
            <a:off x="584462" y="1020736"/>
            <a:ext cx="5832380" cy="1090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650"/>
              <a:buFont typeface="Arial"/>
              <a:buNone/>
            </a:pPr>
            <a:r>
              <a:rPr lang="en-US" sz="2400" b="1" i="0" u="none" strike="noStrike" cap="none" dirty="0">
                <a:solidFill>
                  <a:srgbClr val="2E8652"/>
                </a:solidFill>
                <a:latin typeface="Century Gothic"/>
                <a:ea typeface="Century Gothic"/>
                <a:cs typeface="Century Gothic"/>
                <a:sym typeface="Century Gothic"/>
              </a:rPr>
              <a:t>Science Advisor</a:t>
            </a:r>
            <a:endParaRPr sz="2400" b="0" i="0" u="none" strike="noStrike" cap="none" dirty="0">
              <a:solidFill>
                <a:srgbClr val="2E8652"/>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575"/>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NASA Langley Research Center:</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575"/>
              <a:buFont typeface="Arial"/>
              <a:buNone/>
            </a:pPr>
            <a:r>
              <a:rPr lang="en-US" sz="2000" b="0" i="1" u="none" strike="noStrike" cap="none" dirty="0">
                <a:solidFill>
                  <a:schemeClr val="tx1">
                    <a:lumMod val="75000"/>
                    <a:lumOff val="25000"/>
                  </a:schemeClr>
                </a:solidFill>
                <a:latin typeface="Century Gothic"/>
                <a:ea typeface="Century Gothic"/>
                <a:cs typeface="Century Gothic"/>
                <a:sym typeface="Century Gothic"/>
              </a:rPr>
              <a:t>Dr. Brian Killough</a:t>
            </a:r>
            <a:endParaRPr sz="2000" b="0" i="1" u="none" strike="noStrike" cap="none" dirty="0">
              <a:solidFill>
                <a:schemeClr val="tx1">
                  <a:lumMod val="75000"/>
                  <a:lumOff val="25000"/>
                </a:schemeClr>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rgbClr val="3F3F3F"/>
              </a:buClr>
              <a:buSzPts val="575"/>
              <a:buFont typeface="Arial"/>
              <a:buNone/>
            </a:pPr>
            <a:r>
              <a:rPr lang="en-US" sz="2000" b="0" i="1" u="none" strike="noStrike" cap="none" dirty="0">
                <a:solidFill>
                  <a:schemeClr val="tx1">
                    <a:lumMod val="75000"/>
                    <a:lumOff val="25000"/>
                  </a:schemeClr>
                </a:solidFill>
                <a:latin typeface="Century Gothic"/>
                <a:ea typeface="Century Gothic"/>
                <a:cs typeface="Century Gothic"/>
                <a:sym typeface="Century Gothic"/>
              </a:rPr>
              <a:t>Dr. Kenton Ross</a:t>
            </a:r>
            <a:endParaRPr sz="2000" b="0" i="0" u="none" strike="noStrike" cap="none" dirty="0">
              <a:solidFill>
                <a:schemeClr val="tx1">
                  <a:lumMod val="75000"/>
                  <a:lumOff val="25000"/>
                </a:schemeClr>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rgbClr val="3F3F3F"/>
              </a:buClr>
              <a:buSzPts val="700"/>
              <a:buFont typeface="Arial"/>
              <a:buNone/>
            </a:pPr>
            <a:endParaRPr sz="2800" b="0" i="1"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700"/>
              <a:buFont typeface="Arial"/>
              <a:buNone/>
            </a:pPr>
            <a:endParaRPr sz="2800" b="0" i="0" u="none" strike="noStrike" cap="none" dirty="0">
              <a:solidFill>
                <a:srgbClr val="757070"/>
              </a:solidFill>
              <a:latin typeface="Century Gothic"/>
              <a:ea typeface="Century Gothic"/>
              <a:cs typeface="Century Gothic"/>
              <a:sym typeface="Century Gothic"/>
            </a:endParaRPr>
          </a:p>
        </p:txBody>
      </p:sp>
      <p:sp>
        <p:nvSpPr>
          <p:cNvPr id="370" name="Google Shape;370;p29"/>
          <p:cNvSpPr txBox="1">
            <a:spLocks noGrp="1"/>
          </p:cNvSpPr>
          <p:nvPr>
            <p:ph type="body" idx="4294967295"/>
          </p:nvPr>
        </p:nvSpPr>
        <p:spPr>
          <a:xfrm>
            <a:off x="5252715" y="1020736"/>
            <a:ext cx="6410698" cy="1090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650"/>
              <a:buFont typeface="Arial"/>
              <a:buNone/>
            </a:pPr>
            <a:r>
              <a:rPr lang="en-US" sz="2400" b="1" i="0" u="none" strike="noStrike" cap="none" dirty="0">
                <a:solidFill>
                  <a:srgbClr val="2E8652"/>
                </a:solidFill>
                <a:latin typeface="Century Gothic"/>
                <a:ea typeface="Century Gothic"/>
                <a:cs typeface="Century Gothic"/>
                <a:sym typeface="Century Gothic"/>
              </a:rPr>
              <a:t>Partners</a:t>
            </a:r>
            <a:endParaRPr sz="2400" b="0" i="0" u="none" strike="noStrike" cap="none" dirty="0">
              <a:solidFill>
                <a:srgbClr val="2E8652"/>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575"/>
              <a:buFont typeface="Arial"/>
              <a:buNone/>
            </a:pPr>
            <a:r>
              <a:rPr lang="en-US" sz="2000" b="1" i="0" u="none" strike="noStrike" cap="none" dirty="0">
                <a:solidFill>
                  <a:srgbClr val="3F3F3F"/>
                </a:solidFill>
                <a:latin typeface="Century Gothic"/>
                <a:ea typeface="Century Gothic"/>
                <a:cs typeface="Century Gothic"/>
                <a:sym typeface="Century Gothic"/>
              </a:rPr>
              <a:t>IDEAM (Institute of Hydrology, Meteorology, and </a:t>
            </a:r>
            <a:r>
              <a:rPr lang="en-US" sz="2000" b="1" i="0" u="none" strike="noStrike" cap="none" dirty="0">
                <a:solidFill>
                  <a:schemeClr val="tx1">
                    <a:lumMod val="75000"/>
                    <a:lumOff val="25000"/>
                  </a:schemeClr>
                </a:solidFill>
                <a:latin typeface="Century Gothic"/>
                <a:ea typeface="Century Gothic"/>
                <a:cs typeface="Century Gothic"/>
                <a:sym typeface="Century Gothic"/>
              </a:rPr>
              <a:t>Environmental</a:t>
            </a:r>
            <a:r>
              <a:rPr lang="en-US" sz="2000" b="1" i="0" u="none" strike="noStrike" cap="none" dirty="0">
                <a:solidFill>
                  <a:srgbClr val="3F3F3F"/>
                </a:solidFill>
                <a:latin typeface="Century Gothic"/>
                <a:ea typeface="Century Gothic"/>
                <a:cs typeface="Century Gothic"/>
                <a:sym typeface="Century Gothic"/>
              </a:rPr>
              <a:t> Studies):</a:t>
            </a:r>
            <a:endParaRPr sz="2000" b="1" i="0" u="none" strike="noStrike" cap="none" dirty="0">
              <a:solidFill>
                <a:srgbClr val="3F3F3F"/>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rgbClr val="3F3F3F"/>
              </a:buClr>
              <a:buSzPts val="575"/>
              <a:buFont typeface="Arial"/>
              <a:buNone/>
            </a:pPr>
            <a:r>
              <a:rPr lang="en-US" sz="2000" b="0" i="1" u="none" strike="noStrike" cap="none" dirty="0">
                <a:solidFill>
                  <a:srgbClr val="3F3F3F"/>
                </a:solidFill>
                <a:latin typeface="Century Gothic"/>
                <a:ea typeface="Century Gothic"/>
                <a:cs typeface="Century Gothic"/>
                <a:sym typeface="Century Gothic"/>
              </a:rPr>
              <a:t>Pilar Lozano Rivera</a:t>
            </a:r>
            <a:endParaRPr sz="2000" b="0" i="1" u="none" strike="noStrike" cap="none" dirty="0">
              <a:solidFill>
                <a:srgbClr val="3F3F3F"/>
              </a:solidFill>
              <a:latin typeface="Century Gothic"/>
              <a:ea typeface="Century Gothic"/>
              <a:cs typeface="Century Gothic"/>
              <a:sym typeface="Century Gothic"/>
            </a:endParaRPr>
          </a:p>
        </p:txBody>
      </p:sp>
      <p:sp>
        <p:nvSpPr>
          <p:cNvPr id="371" name="Google Shape;371;p29"/>
          <p:cNvSpPr txBox="1">
            <a:spLocks noGrp="1"/>
          </p:cNvSpPr>
          <p:nvPr>
            <p:ph type="body" idx="4294967295"/>
          </p:nvPr>
        </p:nvSpPr>
        <p:spPr>
          <a:xfrm>
            <a:off x="5252715" y="2375836"/>
            <a:ext cx="5238822" cy="1090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575"/>
              <a:buFont typeface="Arial"/>
              <a:buNone/>
            </a:pPr>
            <a:r>
              <a:rPr lang="en-US" sz="2000" b="1" i="0" u="none" strike="noStrike" cap="none" dirty="0">
                <a:solidFill>
                  <a:srgbClr val="3F3F3F"/>
                </a:solidFill>
                <a:latin typeface="Century Gothic"/>
                <a:ea typeface="Century Gothic"/>
                <a:cs typeface="Century Gothic"/>
                <a:sym typeface="Century Gothic"/>
              </a:rPr>
              <a:t>University of the Andes:</a:t>
            </a:r>
            <a:endParaRPr sz="2000" b="1" i="0" u="none" strike="noStrike" cap="none" dirty="0">
              <a:solidFill>
                <a:srgbClr val="3F3F3F"/>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rgbClr val="3F3F3F"/>
              </a:buClr>
              <a:buSzPts val="575"/>
              <a:buFont typeface="Arial"/>
              <a:buNone/>
            </a:pPr>
            <a:r>
              <a:rPr lang="en-US" sz="2000" b="0" i="1" u="none" strike="noStrike" cap="none" dirty="0">
                <a:solidFill>
                  <a:srgbClr val="3F3F3F"/>
                </a:solidFill>
                <a:latin typeface="Century Gothic"/>
                <a:ea typeface="Century Gothic"/>
                <a:cs typeface="Century Gothic"/>
                <a:sym typeface="Century Gothic"/>
              </a:rPr>
              <a:t>Dr. Harold Castro</a:t>
            </a:r>
            <a:endParaRPr sz="2000" b="0" i="1" u="none" strike="noStrike" cap="none" dirty="0">
              <a:solidFill>
                <a:srgbClr val="3F3F3F"/>
              </a:solidFill>
              <a:latin typeface="Century Gothic"/>
              <a:ea typeface="Century Gothic"/>
              <a:cs typeface="Century Gothic"/>
              <a:sym typeface="Century Gothic"/>
            </a:endParaRPr>
          </a:p>
        </p:txBody>
      </p:sp>
      <p:sp>
        <p:nvSpPr>
          <p:cNvPr id="372" name="Google Shape;372;p29"/>
          <p:cNvSpPr txBox="1">
            <a:spLocks noGrp="1"/>
          </p:cNvSpPr>
          <p:nvPr>
            <p:ph type="body" idx="4294967295"/>
          </p:nvPr>
        </p:nvSpPr>
        <p:spPr>
          <a:xfrm>
            <a:off x="584462" y="2375836"/>
            <a:ext cx="7540622" cy="75030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650"/>
              <a:buFont typeface="Arial"/>
              <a:buNone/>
            </a:pPr>
            <a:r>
              <a:rPr lang="en-US" sz="2400" b="1" i="0" u="none" strike="noStrike" cap="none" dirty="0">
                <a:solidFill>
                  <a:srgbClr val="2E8652"/>
                </a:solidFill>
                <a:latin typeface="Century Gothic"/>
                <a:ea typeface="Century Gothic"/>
                <a:cs typeface="Century Gothic"/>
                <a:sym typeface="Century Gothic"/>
              </a:rPr>
              <a:t>NASA DEVELOP</a:t>
            </a:r>
            <a:endParaRPr sz="2400" b="0" i="0" u="none" strike="noStrike" cap="none" dirty="0">
              <a:solidFill>
                <a:srgbClr val="2E8652"/>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rgbClr val="3F3F3F"/>
              </a:buClr>
              <a:buSzPts val="575"/>
              <a:buFont typeface="Arial"/>
              <a:buNone/>
            </a:pPr>
            <a:r>
              <a:rPr lang="en-US" sz="2000" b="1" i="0" u="none" strike="noStrike" cap="none" dirty="0">
                <a:solidFill>
                  <a:srgbClr val="3F3F3F"/>
                </a:solidFill>
                <a:latin typeface="Century Gothic"/>
                <a:ea typeface="Century Gothic"/>
                <a:cs typeface="Century Gothic"/>
                <a:sym typeface="Century Gothic"/>
              </a:rPr>
              <a:t>Center Lead: </a:t>
            </a:r>
            <a:endParaRPr sz="2000" b="1" i="0" u="none" strike="noStrike" cap="none" dirty="0">
              <a:solidFill>
                <a:srgbClr val="3F3F3F"/>
              </a:solidFill>
              <a:latin typeface="Century Gothic"/>
              <a:ea typeface="Century Gothic"/>
              <a:cs typeface="Century Gothic"/>
              <a:sym typeface="Century Gothic"/>
            </a:endParaRPr>
          </a:p>
          <a:p>
            <a:pPr marL="228600" marR="0" lvl="0" indent="-228600" algn="l" rtl="0">
              <a:lnSpc>
                <a:spcPct val="90000"/>
              </a:lnSpc>
              <a:spcBef>
                <a:spcPts val="0"/>
              </a:spcBef>
              <a:spcAft>
                <a:spcPts val="0"/>
              </a:spcAft>
              <a:buClr>
                <a:srgbClr val="3F3F3F"/>
              </a:buClr>
              <a:buSzPts val="575"/>
              <a:buFont typeface="Arial"/>
              <a:buNone/>
            </a:pPr>
            <a:r>
              <a:rPr lang="en-US" sz="2000" b="0" i="1" u="none" strike="noStrike" cap="none" dirty="0">
                <a:solidFill>
                  <a:srgbClr val="3F3F3F"/>
                </a:solidFill>
                <a:latin typeface="Century Gothic"/>
                <a:ea typeface="Century Gothic"/>
                <a:cs typeface="Century Gothic"/>
                <a:sym typeface="Century Gothic"/>
              </a:rPr>
              <a:t>Jonathan O’Brien</a:t>
            </a:r>
            <a:endParaRPr sz="2000" b="0" i="0" u="none" strike="noStrike" cap="none" dirty="0">
              <a:solidFill>
                <a:srgbClr val="3F3F3F"/>
              </a:solidFill>
              <a:latin typeface="Century Gothic"/>
              <a:ea typeface="Century Gothic"/>
              <a:cs typeface="Century Gothic"/>
              <a:sym typeface="Century Gothic"/>
            </a:endParaRPr>
          </a:p>
        </p:txBody>
      </p:sp>
      <p:sp>
        <p:nvSpPr>
          <p:cNvPr id="2" name="TextBox 1"/>
          <p:cNvSpPr txBox="1"/>
          <p:nvPr/>
        </p:nvSpPr>
        <p:spPr>
          <a:xfrm>
            <a:off x="584462" y="3637765"/>
            <a:ext cx="3284621" cy="461665"/>
          </a:xfrm>
          <a:prstGeom prst="rect">
            <a:avLst/>
          </a:prstGeom>
          <a:noFill/>
        </p:spPr>
        <p:txBody>
          <a:bodyPr wrap="square" rtlCol="0">
            <a:spAutoFit/>
          </a:bodyPr>
          <a:lstStyle/>
          <a:p>
            <a:r>
              <a:rPr lang="en-US" sz="2400" b="1" dirty="0">
                <a:solidFill>
                  <a:srgbClr val="2E8652"/>
                </a:solidFill>
                <a:latin typeface="Century Gothic" panose="020B0502020202020204" pitchFamily="34" charset="0"/>
              </a:rPr>
              <a:t>Team Members</a:t>
            </a:r>
          </a:p>
        </p:txBody>
      </p:sp>
      <p:pic>
        <p:nvPicPr>
          <p:cNvPr id="24" name="Picture 23"/>
          <p:cNvPicPr>
            <a:picLocks noChangeAspect="1"/>
          </p:cNvPicPr>
          <p:nvPr/>
        </p:nvPicPr>
        <p:blipFill>
          <a:blip r:embed="rId3"/>
          <a:stretch>
            <a:fillRect/>
          </a:stretch>
        </p:blipFill>
        <p:spPr>
          <a:xfrm>
            <a:off x="668745" y="4281418"/>
            <a:ext cx="1662747" cy="1647988"/>
          </a:xfrm>
          <a:prstGeom prst="rect">
            <a:avLst/>
          </a:prstGeom>
        </p:spPr>
      </p:pic>
      <p:pic>
        <p:nvPicPr>
          <p:cNvPr id="25" name="Picture 24"/>
          <p:cNvPicPr>
            <a:picLocks noChangeAspect="1"/>
          </p:cNvPicPr>
          <p:nvPr/>
        </p:nvPicPr>
        <p:blipFill>
          <a:blip r:embed="rId4"/>
          <a:stretch>
            <a:fillRect/>
          </a:stretch>
        </p:blipFill>
        <p:spPr>
          <a:xfrm>
            <a:off x="2967860" y="4281417"/>
            <a:ext cx="1657827" cy="1647989"/>
          </a:xfrm>
          <a:prstGeom prst="rect">
            <a:avLst/>
          </a:prstGeom>
        </p:spPr>
      </p:pic>
      <p:pic>
        <p:nvPicPr>
          <p:cNvPr id="27" name="Picture 26"/>
          <p:cNvPicPr>
            <a:picLocks noChangeAspect="1"/>
          </p:cNvPicPr>
          <p:nvPr/>
        </p:nvPicPr>
        <p:blipFill>
          <a:blip r:embed="rId5"/>
          <a:stretch>
            <a:fillRect/>
          </a:stretch>
        </p:blipFill>
        <p:spPr>
          <a:xfrm>
            <a:off x="5278929" y="4281417"/>
            <a:ext cx="1660786" cy="1650959"/>
          </a:xfrm>
          <a:prstGeom prst="rect">
            <a:avLst/>
          </a:prstGeom>
        </p:spPr>
      </p:pic>
      <p:pic>
        <p:nvPicPr>
          <p:cNvPr id="28" name="Picture 27"/>
          <p:cNvPicPr>
            <a:picLocks noChangeAspect="1"/>
          </p:cNvPicPr>
          <p:nvPr/>
        </p:nvPicPr>
        <p:blipFill>
          <a:blip r:embed="rId6"/>
          <a:stretch>
            <a:fillRect/>
          </a:stretch>
        </p:blipFill>
        <p:spPr>
          <a:xfrm>
            <a:off x="7561365" y="4263128"/>
            <a:ext cx="1671238" cy="1666278"/>
          </a:xfrm>
          <a:prstGeom prst="rect">
            <a:avLst/>
          </a:prstGeom>
        </p:spPr>
      </p:pic>
      <p:pic>
        <p:nvPicPr>
          <p:cNvPr id="30" name="Picture 29"/>
          <p:cNvPicPr>
            <a:picLocks noChangeAspect="1"/>
          </p:cNvPicPr>
          <p:nvPr/>
        </p:nvPicPr>
        <p:blipFill>
          <a:blip r:embed="rId7"/>
          <a:stretch>
            <a:fillRect/>
          </a:stretch>
        </p:blipFill>
        <p:spPr>
          <a:xfrm>
            <a:off x="9880281" y="4281417"/>
            <a:ext cx="1648563" cy="1638808"/>
          </a:xfrm>
          <a:prstGeom prst="rect">
            <a:avLst/>
          </a:prstGeom>
        </p:spPr>
      </p:pic>
      <p:sp>
        <p:nvSpPr>
          <p:cNvPr id="31" name="TextBox 30"/>
          <p:cNvSpPr txBox="1"/>
          <p:nvPr/>
        </p:nvSpPr>
        <p:spPr>
          <a:xfrm>
            <a:off x="286934" y="5929406"/>
            <a:ext cx="2426367" cy="523220"/>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Ryan Theurer</a:t>
            </a:r>
          </a:p>
          <a:p>
            <a:pPr algn="ctr"/>
            <a:r>
              <a:rPr lang="en-US" dirty="0">
                <a:solidFill>
                  <a:schemeClr val="tx1">
                    <a:lumMod val="75000"/>
                    <a:lumOff val="25000"/>
                  </a:schemeClr>
                </a:solidFill>
                <a:latin typeface="Century Gothic" panose="020B0502020202020204" pitchFamily="34" charset="0"/>
              </a:rPr>
              <a:t>Project Lead</a:t>
            </a:r>
          </a:p>
        </p:txBody>
      </p:sp>
      <p:sp>
        <p:nvSpPr>
          <p:cNvPr id="42" name="TextBox 41"/>
          <p:cNvSpPr txBox="1"/>
          <p:nvPr/>
        </p:nvSpPr>
        <p:spPr>
          <a:xfrm>
            <a:off x="2583589" y="5929406"/>
            <a:ext cx="2426367" cy="523220"/>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William Crowley</a:t>
            </a:r>
          </a:p>
          <a:p>
            <a:pPr algn="ctr"/>
            <a:r>
              <a:rPr lang="en-US" dirty="0">
                <a:solidFill>
                  <a:schemeClr val="tx1">
                    <a:lumMod val="75000"/>
                    <a:lumOff val="25000"/>
                  </a:schemeClr>
                </a:solidFill>
                <a:latin typeface="Century Gothic" panose="020B0502020202020204" pitchFamily="34" charset="0"/>
              </a:rPr>
              <a:t>Project Member</a:t>
            </a:r>
          </a:p>
        </p:txBody>
      </p:sp>
      <p:sp>
        <p:nvSpPr>
          <p:cNvPr id="44" name="TextBox 43"/>
          <p:cNvSpPr txBox="1"/>
          <p:nvPr/>
        </p:nvSpPr>
        <p:spPr>
          <a:xfrm>
            <a:off x="4954220" y="5929406"/>
            <a:ext cx="2426367" cy="523220"/>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Megan Link</a:t>
            </a:r>
          </a:p>
          <a:p>
            <a:pPr algn="ctr"/>
            <a:r>
              <a:rPr lang="en-US" dirty="0">
                <a:solidFill>
                  <a:schemeClr val="tx1">
                    <a:lumMod val="75000"/>
                    <a:lumOff val="25000"/>
                  </a:schemeClr>
                </a:solidFill>
                <a:latin typeface="Century Gothic" panose="020B0502020202020204" pitchFamily="34" charset="0"/>
              </a:rPr>
              <a:t>Project Member</a:t>
            </a:r>
          </a:p>
        </p:txBody>
      </p:sp>
      <p:sp>
        <p:nvSpPr>
          <p:cNvPr id="45" name="TextBox 44"/>
          <p:cNvSpPr txBox="1"/>
          <p:nvPr/>
        </p:nvSpPr>
        <p:spPr>
          <a:xfrm>
            <a:off x="7195139" y="5929406"/>
            <a:ext cx="2426367" cy="523220"/>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Shaifali Prajapati</a:t>
            </a:r>
          </a:p>
          <a:p>
            <a:pPr algn="ctr"/>
            <a:r>
              <a:rPr lang="en-US" dirty="0">
                <a:solidFill>
                  <a:schemeClr val="tx1">
                    <a:lumMod val="75000"/>
                    <a:lumOff val="25000"/>
                  </a:schemeClr>
                </a:solidFill>
                <a:latin typeface="Century Gothic" panose="020B0502020202020204" pitchFamily="34" charset="0"/>
              </a:rPr>
              <a:t>Project Member</a:t>
            </a:r>
          </a:p>
        </p:txBody>
      </p:sp>
      <p:sp>
        <p:nvSpPr>
          <p:cNvPr id="46" name="TextBox 45"/>
          <p:cNvSpPr txBox="1"/>
          <p:nvPr/>
        </p:nvSpPr>
        <p:spPr>
          <a:xfrm>
            <a:off x="9491380" y="5929406"/>
            <a:ext cx="2426367" cy="523220"/>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Thomas Richards</a:t>
            </a:r>
          </a:p>
          <a:p>
            <a:pPr algn="ctr"/>
            <a:r>
              <a:rPr lang="en-US" dirty="0">
                <a:solidFill>
                  <a:schemeClr val="tx1">
                    <a:lumMod val="75000"/>
                    <a:lumOff val="25000"/>
                  </a:schemeClr>
                </a:solidFill>
                <a:latin typeface="Century Gothic" panose="020B0502020202020204" pitchFamily="34" charset="0"/>
              </a:rPr>
              <a:t>Project Member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3"/>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a:solidFill>
                  <a:srgbClr val="2E8652"/>
                </a:solidFill>
                <a:latin typeface="Century Gothic"/>
                <a:ea typeface="Century Gothic"/>
                <a:cs typeface="Century Gothic"/>
                <a:sym typeface="Century Gothic"/>
              </a:rPr>
              <a:t>Caquetá, Colombia</a:t>
            </a:r>
            <a:endParaRPr sz="4800" b="0" i="0" u="none" strike="noStrike" cap="none">
              <a:solidFill>
                <a:srgbClr val="2E8652"/>
              </a:solidFill>
              <a:latin typeface="Century Gothic"/>
              <a:ea typeface="Century Gothic"/>
              <a:cs typeface="Century Gothic"/>
              <a:sym typeface="Century Gothic"/>
            </a:endParaRPr>
          </a:p>
        </p:txBody>
      </p:sp>
      <p:sp>
        <p:nvSpPr>
          <p:cNvPr id="120" name="Google Shape;120;p13"/>
          <p:cNvSpPr txBox="1"/>
          <p:nvPr/>
        </p:nvSpPr>
        <p:spPr>
          <a:xfrm>
            <a:off x="553500" y="1189800"/>
            <a:ext cx="5446500" cy="3923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2E8652"/>
              </a:buClr>
              <a:buSzPts val="2300"/>
              <a:buFont typeface="Arimo"/>
              <a:buChar char=""/>
            </a:pPr>
            <a:endParaRPr sz="1400" b="0" i="0" u="none" strike="noStrike" cap="none" dirty="0">
              <a:solidFill>
                <a:srgbClr val="3F3F3F"/>
              </a:solidFill>
              <a:latin typeface="Arial"/>
              <a:ea typeface="Arial"/>
              <a:cs typeface="Arial"/>
              <a:sym typeface="Arial"/>
            </a:endParaRPr>
          </a:p>
          <a:p>
            <a:pPr marL="488950" marR="0" lvl="0" indent="-342900" algn="l" rtl="0">
              <a:lnSpc>
                <a:spcPct val="90000"/>
              </a:lnSpc>
              <a:spcBef>
                <a:spcPts val="200"/>
              </a:spcBef>
              <a:spcAft>
                <a:spcPts val="0"/>
              </a:spcAft>
              <a:buClr>
                <a:srgbClr val="7EB761"/>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1" i="0" u="none" strike="noStrike" cap="none" dirty="0">
                <a:solidFill>
                  <a:srgbClr val="2E8652"/>
                </a:solidFill>
                <a:latin typeface="Century Gothic"/>
                <a:ea typeface="Century Gothic"/>
                <a:cs typeface="Century Gothic"/>
                <a:sym typeface="Century Gothic"/>
              </a:rPr>
              <a:t>Study Area</a:t>
            </a:r>
            <a:r>
              <a:rPr lang="en-US" sz="2300" b="0" i="0" u="none" strike="noStrike" cap="none" dirty="0">
                <a:solidFill>
                  <a:srgbClr val="3F3F3F"/>
                </a:solidFill>
                <a:latin typeface="Century Gothic"/>
                <a:ea typeface="Century Gothic"/>
                <a:cs typeface="Century Gothic"/>
                <a:sym typeface="Century Gothic"/>
              </a:rPr>
              <a:t>: Caquetá, Colombia</a:t>
            </a: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dirty="0">
              <a:solidFill>
                <a:srgbClr val="3F3F3F"/>
              </a:solidFill>
              <a:latin typeface="Century Gothic"/>
              <a:ea typeface="Century Gothic"/>
              <a:cs typeface="Century Gothic"/>
              <a:sym typeface="Century Gothic"/>
            </a:endParaRPr>
          </a:p>
          <a:p>
            <a:pPr marL="342900" lvl="0" indent="-342900" rtl="0">
              <a:lnSpc>
                <a:spcPct val="90000"/>
              </a:lnSpc>
              <a:spcBef>
                <a:spcPts val="0"/>
              </a:spcBef>
              <a:spcAft>
                <a:spcPts val="0"/>
              </a:spcAft>
              <a:buClr>
                <a:srgbClr val="2E8652"/>
              </a:buClr>
              <a:buSzPts val="2300"/>
              <a:buFont typeface="Webdings" panose="05030102010509060703" pitchFamily="18" charset="2"/>
              <a:buChar char="4"/>
            </a:pPr>
            <a:r>
              <a:rPr lang="en-US" sz="2300" dirty="0">
                <a:solidFill>
                  <a:srgbClr val="3F3F3F"/>
                </a:solidFill>
                <a:latin typeface="Century Gothic"/>
                <a:ea typeface="Century Gothic"/>
                <a:cs typeface="Century Gothic"/>
                <a:sym typeface="Century Gothic"/>
              </a:rPr>
              <a:t>Spans </a:t>
            </a:r>
            <a:r>
              <a:rPr lang="en-US" sz="2300" b="1" dirty="0">
                <a:solidFill>
                  <a:srgbClr val="2E8652"/>
                </a:solidFill>
                <a:latin typeface="Century Gothic"/>
                <a:ea typeface="Century Gothic"/>
                <a:cs typeface="Century Gothic"/>
                <a:sym typeface="Century Gothic"/>
              </a:rPr>
              <a:t>34,350 mi²</a:t>
            </a:r>
            <a:r>
              <a:rPr lang="en-US" sz="2300" b="1" dirty="0">
                <a:solidFill>
                  <a:schemeClr val="accent6"/>
                </a:solidFill>
                <a:latin typeface="Century Gothic"/>
                <a:ea typeface="Century Gothic"/>
                <a:cs typeface="Century Gothic"/>
                <a:sym typeface="Century Gothic"/>
              </a:rPr>
              <a:t> </a:t>
            </a:r>
            <a:r>
              <a:rPr lang="en-US" sz="2300" dirty="0">
                <a:solidFill>
                  <a:srgbClr val="3F3F3F"/>
                </a:solidFill>
                <a:latin typeface="Century Gothic"/>
                <a:ea typeface="Century Gothic"/>
                <a:cs typeface="Century Gothic"/>
                <a:sym typeface="Century Gothic"/>
              </a:rPr>
              <a:t>of rainforest</a:t>
            </a:r>
            <a:endParaRPr sz="2300" dirty="0">
              <a:solidFill>
                <a:srgbClr val="3F3F3F"/>
              </a:solidFill>
              <a:latin typeface="Century Gothic"/>
              <a:ea typeface="Century Gothic"/>
              <a:cs typeface="Century Gothic"/>
              <a:sym typeface="Century Gothic"/>
            </a:endParaRPr>
          </a:p>
          <a:p>
            <a:pPr marL="48895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1" i="0" u="none" strike="noStrike" cap="none" dirty="0">
                <a:solidFill>
                  <a:srgbClr val="2E8652"/>
                </a:solidFill>
                <a:latin typeface="Century Gothic"/>
                <a:ea typeface="Century Gothic"/>
                <a:cs typeface="Century Gothic"/>
                <a:sym typeface="Century Gothic"/>
              </a:rPr>
              <a:t>Study Period</a:t>
            </a:r>
            <a:r>
              <a:rPr lang="en-US" sz="2300" b="0" i="0" u="none" strike="noStrike" cap="none" dirty="0">
                <a:solidFill>
                  <a:srgbClr val="3F3F3F"/>
                </a:solidFill>
                <a:latin typeface="Century Gothic"/>
                <a:ea typeface="Century Gothic"/>
                <a:cs typeface="Century Gothic"/>
                <a:sym typeface="Century Gothic"/>
              </a:rPr>
              <a:t>: 2000 – 2018</a:t>
            </a:r>
            <a:endParaRPr sz="2300"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dirty="0">
                <a:solidFill>
                  <a:srgbClr val="3F3F3F"/>
                </a:solidFill>
                <a:latin typeface="Century Gothic"/>
                <a:ea typeface="Century Gothic"/>
                <a:cs typeface="Century Gothic"/>
                <a:sym typeface="Century Gothic"/>
              </a:rPr>
              <a:t>Caquetá has the </a:t>
            </a:r>
            <a:r>
              <a:rPr lang="en-US" sz="2300" b="1" dirty="0">
                <a:solidFill>
                  <a:srgbClr val="2E8652"/>
                </a:solidFill>
                <a:latin typeface="Century Gothic"/>
                <a:ea typeface="Century Gothic"/>
                <a:cs typeface="Century Gothic"/>
                <a:sym typeface="Century Gothic"/>
              </a:rPr>
              <a:t>highest deforestation</a:t>
            </a:r>
            <a:r>
              <a:rPr lang="en-US" sz="2300" dirty="0">
                <a:solidFill>
                  <a:srgbClr val="3F3F3F"/>
                </a:solidFill>
                <a:latin typeface="Century Gothic"/>
                <a:ea typeface="Century Gothic"/>
                <a:cs typeface="Century Gothic"/>
                <a:sym typeface="Century Gothic"/>
              </a:rPr>
              <a:t> rates in Colombia</a:t>
            </a:r>
            <a:endParaRPr sz="2300"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Font typeface="Webdings" panose="05030102010509060703" pitchFamily="18" charset="2"/>
              <a:buChar char="4"/>
            </a:pPr>
            <a:endParaRPr sz="2300"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Font typeface="Webdings" panose="05030102010509060703" pitchFamily="18" charset="2"/>
              <a:buChar char="4"/>
            </a:pPr>
            <a:endParaRPr sz="2300" dirty="0">
              <a:solidFill>
                <a:srgbClr val="3F3F3F"/>
              </a:solidFill>
              <a:latin typeface="Century Gothic"/>
              <a:ea typeface="Century Gothic"/>
              <a:cs typeface="Century Gothic"/>
              <a:sym typeface="Century Gothic"/>
            </a:endParaRPr>
          </a:p>
          <a:p>
            <a:pPr marL="0" marR="0" lvl="0" indent="0" algn="l" rtl="0">
              <a:lnSpc>
                <a:spcPct val="90000"/>
              </a:lnSpc>
              <a:spcBef>
                <a:spcPts val="200"/>
              </a:spcBef>
              <a:spcAft>
                <a:spcPts val="0"/>
              </a:spcAft>
              <a:buNone/>
            </a:pPr>
            <a:endParaRPr sz="2300" dirty="0">
              <a:solidFill>
                <a:srgbClr val="3F3F3F"/>
              </a:solidFill>
              <a:latin typeface="Century Gothic"/>
              <a:ea typeface="Century Gothic"/>
              <a:cs typeface="Century Gothic"/>
              <a:sym typeface="Century Gothic"/>
            </a:endParaRPr>
          </a:p>
          <a:p>
            <a:pPr marL="0" marR="0" lvl="0" indent="0" algn="l" rtl="0">
              <a:lnSpc>
                <a:spcPct val="90000"/>
              </a:lnSpc>
              <a:spcBef>
                <a:spcPts val="200"/>
              </a:spcBef>
              <a:spcAft>
                <a:spcPts val="0"/>
              </a:spcAft>
              <a:buNone/>
            </a:pPr>
            <a:endParaRPr sz="2300"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p:txBody>
      </p:sp>
      <p:pic>
        <p:nvPicPr>
          <p:cNvPr id="121" name="Google Shape;121;p13"/>
          <p:cNvPicPr preferRelativeResize="0"/>
          <p:nvPr/>
        </p:nvPicPr>
        <p:blipFill/>
        <p:spPr>
          <a:xfrm>
            <a:off x="6096000" y="1410500"/>
            <a:ext cx="5812803" cy="3751173"/>
          </a:xfrm>
          <a:prstGeom prst="rect">
            <a:avLst/>
          </a:prstGeom>
          <a:noFill/>
          <a:ln w="28575" cap="flat" cmpd="sng">
            <a:solidFill>
              <a:schemeClr val="dk2"/>
            </a:solidFill>
            <a:prstDash val="solid"/>
            <a:round/>
            <a:headEnd type="none" w="sm" len="sm"/>
            <a:tailEnd type="none" w="sm" len="sm"/>
          </a:ln>
        </p:spPr>
      </p:pic>
      <p:pic>
        <p:nvPicPr>
          <p:cNvPr id="122" name="Google Shape;122;p13"/>
          <p:cNvPicPr preferRelativeResize="0"/>
          <p:nvPr/>
        </p:nvPicPr>
        <p:blipFill rotWithShape="1">
          <a:blip r:embed="rId3">
            <a:alphaModFix/>
          </a:blip>
          <a:srcRect/>
          <a:stretch/>
        </p:blipFill>
        <p:spPr>
          <a:xfrm>
            <a:off x="6096000" y="5332719"/>
            <a:ext cx="552450" cy="285750"/>
          </a:xfrm>
          <a:prstGeom prst="rect">
            <a:avLst/>
          </a:prstGeom>
          <a:noFill/>
          <a:ln>
            <a:noFill/>
          </a:ln>
        </p:spPr>
      </p:pic>
      <p:sp>
        <p:nvSpPr>
          <p:cNvPr id="123" name="Google Shape;123;p13"/>
          <p:cNvSpPr txBox="1"/>
          <p:nvPr/>
        </p:nvSpPr>
        <p:spPr>
          <a:xfrm>
            <a:off x="6591475" y="5285200"/>
            <a:ext cx="1021038" cy="3048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0" i="0" u="none" strike="noStrike" cap="none" dirty="0">
                <a:solidFill>
                  <a:srgbClr val="3F3F3F"/>
                </a:solidFill>
                <a:latin typeface="Century Gothic"/>
                <a:ea typeface="Century Gothic"/>
                <a:cs typeface="Century Gothic"/>
                <a:sym typeface="Century Gothic"/>
              </a:rPr>
              <a:t>Caquet</a:t>
            </a:r>
            <a:r>
              <a:rPr lang="en-US" sz="1200" b="0" i="0" u="none" strike="noStrike" cap="none" dirty="0">
                <a:solidFill>
                  <a:srgbClr val="3F3F3F"/>
                </a:solidFill>
                <a:highlight>
                  <a:srgbClr val="FFFFFF"/>
                </a:highlight>
                <a:latin typeface="Century Gothic"/>
                <a:ea typeface="Century Gothic"/>
                <a:cs typeface="Century Gothic"/>
                <a:sym typeface="Century Gothic"/>
              </a:rPr>
              <a:t>á</a:t>
            </a:r>
            <a:endParaRPr sz="1200" b="0" i="0" u="none" strike="noStrike" cap="none" dirty="0">
              <a:solidFill>
                <a:srgbClr val="3F3F3F"/>
              </a:solidFill>
              <a:highlight>
                <a:srgbClr val="FFFFFF"/>
              </a:highlight>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24" name="Google Shape;124;p13"/>
          <p:cNvPicPr preferRelativeResize="0"/>
          <p:nvPr/>
        </p:nvPicPr>
        <p:blipFill rotWithShape="1">
          <a:blip r:embed="rId4">
            <a:alphaModFix/>
          </a:blip>
          <a:srcRect/>
          <a:stretch/>
        </p:blipFill>
        <p:spPr>
          <a:xfrm>
            <a:off x="7612513" y="5337482"/>
            <a:ext cx="552450" cy="276225"/>
          </a:xfrm>
          <a:prstGeom prst="rect">
            <a:avLst/>
          </a:prstGeom>
          <a:noFill/>
          <a:ln>
            <a:noFill/>
          </a:ln>
        </p:spPr>
      </p:pic>
      <p:sp>
        <p:nvSpPr>
          <p:cNvPr id="125" name="Google Shape;125;p13"/>
          <p:cNvSpPr txBox="1"/>
          <p:nvPr/>
        </p:nvSpPr>
        <p:spPr>
          <a:xfrm>
            <a:off x="8122225" y="5304188"/>
            <a:ext cx="1092600" cy="28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F3F3F"/>
                </a:solidFill>
                <a:latin typeface="Century Gothic"/>
                <a:ea typeface="Century Gothic"/>
                <a:cs typeface="Century Gothic"/>
                <a:sym typeface="Century Gothic"/>
              </a:rPr>
              <a:t>Colombia</a:t>
            </a:r>
            <a:endParaRPr sz="1200" b="0" i="0" u="none" strike="noStrike" cap="none">
              <a:solidFill>
                <a:srgbClr val="3F3F3F"/>
              </a:solidFill>
              <a:highlight>
                <a:srgbClr val="FFFFFF"/>
              </a:highlight>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 name="Google Shape;126;p13"/>
          <p:cNvPicPr preferRelativeResize="0"/>
          <p:nvPr/>
        </p:nvPicPr>
        <p:blipFill rotWithShape="1">
          <a:blip r:embed="rId5">
            <a:alphaModFix/>
          </a:blip>
          <a:srcRect/>
          <a:stretch/>
        </p:blipFill>
        <p:spPr>
          <a:xfrm>
            <a:off x="9214825" y="5327957"/>
            <a:ext cx="561975" cy="295275"/>
          </a:xfrm>
          <a:prstGeom prst="rect">
            <a:avLst/>
          </a:prstGeom>
          <a:noFill/>
          <a:ln>
            <a:noFill/>
          </a:ln>
        </p:spPr>
      </p:pic>
      <p:sp>
        <p:nvSpPr>
          <p:cNvPr id="127" name="Google Shape;127;p13"/>
          <p:cNvSpPr txBox="1"/>
          <p:nvPr/>
        </p:nvSpPr>
        <p:spPr>
          <a:xfrm>
            <a:off x="9758887" y="5196150"/>
            <a:ext cx="1011600" cy="28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Sentinel Extent</a:t>
            </a:r>
            <a:endParaRPr sz="1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8" name="Google Shape;128;p13"/>
          <p:cNvSpPr txBox="1"/>
          <p:nvPr/>
        </p:nvSpPr>
        <p:spPr>
          <a:xfrm>
            <a:off x="11230050" y="5196150"/>
            <a:ext cx="1092600" cy="28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Landsat Extent</a:t>
            </a:r>
            <a:endParaRPr sz="1200" b="0" i="0" u="none" strike="noStrike" cap="none" dirty="0">
              <a:solidFill>
                <a:srgbClr val="3F3F3F"/>
              </a:solidFill>
              <a:latin typeface="Century Gothic"/>
              <a:ea typeface="Century Gothic"/>
              <a:cs typeface="Century Gothic"/>
              <a:sym typeface="Century Gothic"/>
            </a:endParaRPr>
          </a:p>
        </p:txBody>
      </p:sp>
      <p:pic>
        <p:nvPicPr>
          <p:cNvPr id="129" name="Google Shape;129;p13"/>
          <p:cNvPicPr preferRelativeResize="0"/>
          <p:nvPr/>
        </p:nvPicPr>
        <p:blipFill rotWithShape="1">
          <a:blip r:embed="rId6">
            <a:alphaModFix/>
          </a:blip>
          <a:srcRect/>
          <a:stretch/>
        </p:blipFill>
        <p:spPr>
          <a:xfrm>
            <a:off x="10668075" y="5332719"/>
            <a:ext cx="561975" cy="285750"/>
          </a:xfrm>
          <a:prstGeom prst="rect">
            <a:avLst/>
          </a:prstGeom>
          <a:noFill/>
          <a:ln>
            <a:noFill/>
          </a:ln>
        </p:spPr>
      </p:pic>
      <p:pic>
        <p:nvPicPr>
          <p:cNvPr id="1026" name="Picture 2" descr="https://lh5.googleusercontent.com/FNj7MmbDTfEQsLKmF-Wih2U36FgMHQbEKGKGZcLXsN-X45GcXti2Wt6uSIyoJz0Q_Ckdhr6eUwjMlqZN3pBEpmPCiqKPuLRdPd3wPpb5_41Pyeo0n3wqRdtIthQ9QUBbdWK2VkHXcbzkAmq7H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410500"/>
            <a:ext cx="5812803" cy="3751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a:solidFill>
                  <a:srgbClr val="2E8652"/>
                </a:solidFill>
                <a:latin typeface="Century Gothic"/>
                <a:ea typeface="Century Gothic"/>
                <a:cs typeface="Century Gothic"/>
                <a:sym typeface="Century Gothic"/>
              </a:rPr>
              <a:t>Community Concerns</a:t>
            </a:r>
            <a:endParaRPr sz="4800" b="0" i="0" u="none" strike="noStrike" cap="none">
              <a:solidFill>
                <a:srgbClr val="2E8652"/>
              </a:solidFill>
              <a:latin typeface="Century Gothic"/>
              <a:ea typeface="Century Gothic"/>
              <a:cs typeface="Century Gothic"/>
              <a:sym typeface="Century Gothic"/>
            </a:endParaRPr>
          </a:p>
        </p:txBody>
      </p:sp>
      <p:pic>
        <p:nvPicPr>
          <p:cNvPr id="135" name="Google Shape;135;p14"/>
          <p:cNvPicPr preferRelativeResize="0"/>
          <p:nvPr/>
        </p:nvPicPr>
        <p:blipFill rotWithShape="1">
          <a:blip r:embed="rId3">
            <a:alphaModFix/>
          </a:blip>
          <a:srcRect/>
          <a:stretch/>
        </p:blipFill>
        <p:spPr>
          <a:xfrm>
            <a:off x="7790482" y="844549"/>
            <a:ext cx="4401518" cy="5696082"/>
          </a:xfrm>
          <a:prstGeom prst="rect">
            <a:avLst/>
          </a:prstGeom>
          <a:noFill/>
          <a:ln>
            <a:noFill/>
          </a:ln>
        </p:spPr>
      </p:pic>
      <p:sp>
        <p:nvSpPr>
          <p:cNvPr id="136" name="Google Shape;136;p14"/>
          <p:cNvSpPr txBox="1"/>
          <p:nvPr/>
        </p:nvSpPr>
        <p:spPr>
          <a:xfrm>
            <a:off x="397525" y="1046800"/>
            <a:ext cx="7548600" cy="489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200"/>
              </a:spcBef>
              <a:spcAft>
                <a:spcPts val="0"/>
              </a:spcAft>
              <a:buClr>
                <a:srgbClr val="2E8652"/>
              </a:buClr>
              <a:buSzPts val="2300"/>
              <a:buFont typeface="Arimo"/>
              <a:buNone/>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Font typeface="Webdings" panose="05030102010509060703" pitchFamily="18" charset="2"/>
              <a:buChar char="4"/>
            </a:pPr>
            <a:r>
              <a:rPr lang="en-US" sz="2300" b="1" i="0" u="none" strike="noStrike" cap="none" dirty="0">
                <a:solidFill>
                  <a:srgbClr val="2E8652"/>
                </a:solidFill>
                <a:latin typeface="Century Gothic"/>
                <a:ea typeface="Century Gothic"/>
                <a:cs typeface="Century Gothic"/>
                <a:sym typeface="Century Gothic"/>
              </a:rPr>
              <a:t>Project Partners</a:t>
            </a:r>
            <a:r>
              <a:rPr lang="en-US" sz="2300" b="0" i="1" u="none" strike="noStrike" cap="none" dirty="0">
                <a:solidFill>
                  <a:srgbClr val="3F3F3F"/>
                </a:solidFill>
                <a:latin typeface="Century Gothic"/>
                <a:ea typeface="Century Gothic"/>
                <a:cs typeface="Century Gothic"/>
                <a:sym typeface="Century Gothic"/>
              </a:rPr>
              <a:t>: </a:t>
            </a:r>
            <a:endParaRPr sz="2300" i="1" dirty="0">
              <a:solidFill>
                <a:srgbClr val="3F3F3F"/>
              </a:solidFill>
              <a:latin typeface="Century Gothic"/>
              <a:ea typeface="Century Gothic"/>
              <a:cs typeface="Century Gothic"/>
              <a:sym typeface="Century Gothic"/>
            </a:endParaRPr>
          </a:p>
          <a:p>
            <a:pPr marL="800100" marR="0" lvl="1" indent="-342900" algn="l" rtl="0">
              <a:lnSpc>
                <a:spcPct val="90000"/>
              </a:lnSpc>
              <a:spcBef>
                <a:spcPts val="200"/>
              </a:spcBef>
              <a:spcAft>
                <a:spcPts val="0"/>
              </a:spcAft>
              <a:buClr>
                <a:srgbClr val="2E8652"/>
              </a:buClr>
              <a:buSzPts val="2000"/>
              <a:buFont typeface="Webdings" panose="05030102010509060703" pitchFamily="18" charset="2"/>
              <a:buChar char="4"/>
            </a:pPr>
            <a:endParaRPr sz="2000" i="1" dirty="0">
              <a:solidFill>
                <a:srgbClr val="3F3F3F"/>
              </a:solidFill>
              <a:latin typeface="Century Gothic"/>
              <a:ea typeface="Century Gothic"/>
              <a:cs typeface="Century Gothic"/>
              <a:sym typeface="Century Gothic"/>
            </a:endParaRPr>
          </a:p>
          <a:p>
            <a:pPr marL="800100" marR="0" lvl="1" indent="-342900" algn="l" rtl="0">
              <a:lnSpc>
                <a:spcPct val="90000"/>
              </a:lnSpc>
              <a:spcBef>
                <a:spcPts val="200"/>
              </a:spcBef>
              <a:spcAft>
                <a:spcPts val="0"/>
              </a:spcAft>
              <a:buClr>
                <a:srgbClr val="2E8652"/>
              </a:buClr>
              <a:buSzPts val="2000"/>
              <a:buFont typeface="Webdings" panose="05030102010509060703" pitchFamily="18" charset="2"/>
              <a:buChar char="4"/>
            </a:pPr>
            <a:r>
              <a:rPr lang="en-US" sz="2000" b="0" i="0" u="none" strike="noStrike" cap="none" dirty="0">
                <a:solidFill>
                  <a:srgbClr val="3F3F3F"/>
                </a:solidFill>
                <a:latin typeface="Century Gothic"/>
                <a:ea typeface="Century Gothic"/>
                <a:cs typeface="Century Gothic"/>
                <a:sym typeface="Century Gothic"/>
              </a:rPr>
              <a:t>IDEAM (Institute of Hydrology, Meteorology, and Environmental Studies)</a:t>
            </a:r>
            <a:endParaRPr sz="1400" b="0" i="0" u="none" strike="noStrike" cap="none" dirty="0">
              <a:solidFill>
                <a:srgbClr val="000000"/>
              </a:solidFill>
              <a:latin typeface="Arial"/>
              <a:ea typeface="Arial"/>
              <a:cs typeface="Arial"/>
              <a:sym typeface="Arial"/>
            </a:endParaRPr>
          </a:p>
          <a:p>
            <a:pPr marL="1085850" marR="0" lvl="0" indent="-285750" algn="l" rtl="0">
              <a:lnSpc>
                <a:spcPct val="90000"/>
              </a:lnSpc>
              <a:spcBef>
                <a:spcPts val="200"/>
              </a:spcBef>
              <a:spcAft>
                <a:spcPts val="0"/>
              </a:spcAft>
              <a:buClr>
                <a:srgbClr val="2E8652"/>
              </a:buClr>
              <a:buFont typeface="Webdings" panose="05030102010509060703" pitchFamily="18" charset="2"/>
              <a:buChar char="4"/>
            </a:pPr>
            <a:endParaRPr sz="1400" b="0" i="0" u="none" strike="noStrike" cap="none" dirty="0">
              <a:solidFill>
                <a:srgbClr val="000000"/>
              </a:solidFill>
              <a:latin typeface="Arial"/>
              <a:ea typeface="Arial"/>
              <a:cs typeface="Arial"/>
              <a:sym typeface="Arial"/>
            </a:endParaRPr>
          </a:p>
          <a:p>
            <a:pPr marL="800100" marR="0" lvl="1" indent="-342900" algn="l" rtl="0">
              <a:lnSpc>
                <a:spcPct val="90000"/>
              </a:lnSpc>
              <a:spcBef>
                <a:spcPts val="200"/>
              </a:spcBef>
              <a:spcAft>
                <a:spcPts val="0"/>
              </a:spcAft>
              <a:buClr>
                <a:srgbClr val="2E8652"/>
              </a:buClr>
              <a:buSzPts val="2000"/>
              <a:buFont typeface="Webdings" panose="05030102010509060703" pitchFamily="18" charset="2"/>
              <a:buChar char="4"/>
            </a:pPr>
            <a:r>
              <a:rPr lang="en-US" sz="2000" b="0" i="0" u="none" strike="noStrike" cap="none" dirty="0">
                <a:solidFill>
                  <a:srgbClr val="3F3F3F"/>
                </a:solidFill>
                <a:latin typeface="Century Gothic"/>
                <a:ea typeface="Century Gothic"/>
                <a:cs typeface="Century Gothic"/>
                <a:sym typeface="Century Gothic"/>
              </a:rPr>
              <a:t>University of the Andes</a:t>
            </a:r>
            <a:endParaRPr sz="2000" b="0" i="0" u="none" strike="noStrike" cap="none" dirty="0">
              <a:solidFill>
                <a:srgbClr val="3F3F3F"/>
              </a:solidFill>
              <a:latin typeface="Century Gothic"/>
              <a:ea typeface="Century Gothic"/>
              <a:cs typeface="Century Gothic"/>
              <a:sym typeface="Century Gothic"/>
            </a:endParaRPr>
          </a:p>
          <a:p>
            <a:pPr marL="800100" lvl="1" indent="-361950" rtl="0">
              <a:lnSpc>
                <a:spcPct val="90000"/>
              </a:lnSpc>
              <a:spcBef>
                <a:spcPts val="0"/>
              </a:spcBef>
              <a:spcAft>
                <a:spcPts val="0"/>
              </a:spcAft>
              <a:buClr>
                <a:srgbClr val="2E8652"/>
              </a:buClr>
              <a:buSzPts val="2300"/>
              <a:buFont typeface="Webdings" panose="05030102010509060703" pitchFamily="18" charset="2"/>
              <a:buChar char="4"/>
            </a:pPr>
            <a:endParaRPr sz="2300" b="1" dirty="0">
              <a:solidFill>
                <a:srgbClr val="2E8652"/>
              </a:solidFill>
              <a:latin typeface="Century Gothic"/>
              <a:ea typeface="Century Gothic"/>
              <a:cs typeface="Century Gothic"/>
              <a:sym typeface="Century Gothic"/>
            </a:endParaRPr>
          </a:p>
          <a:p>
            <a:pPr marL="342900" lvl="0" indent="-342900" rtl="0">
              <a:lnSpc>
                <a:spcPct val="90000"/>
              </a:lnSpc>
              <a:spcBef>
                <a:spcPts val="0"/>
              </a:spcBef>
              <a:spcAft>
                <a:spcPts val="0"/>
              </a:spcAft>
              <a:buClr>
                <a:srgbClr val="2E8652"/>
              </a:buClr>
              <a:buFont typeface="Webdings" panose="05030102010509060703" pitchFamily="18" charset="2"/>
              <a:buChar char="4"/>
            </a:pPr>
            <a:r>
              <a:rPr lang="en-US" sz="2300" b="1" dirty="0">
                <a:solidFill>
                  <a:srgbClr val="2E8652"/>
                </a:solidFill>
                <a:latin typeface="Century Gothic"/>
                <a:ea typeface="Century Gothic"/>
                <a:cs typeface="Century Gothic"/>
                <a:sym typeface="Century Gothic"/>
              </a:rPr>
              <a:t>Tropical</a:t>
            </a:r>
            <a:r>
              <a:rPr lang="en-US" sz="2300" dirty="0">
                <a:solidFill>
                  <a:srgbClr val="2E8652"/>
                </a:solidFill>
                <a:latin typeface="Century Gothic"/>
                <a:ea typeface="Century Gothic"/>
                <a:cs typeface="Century Gothic"/>
                <a:sym typeface="Century Gothic"/>
              </a:rPr>
              <a:t> </a:t>
            </a:r>
            <a:r>
              <a:rPr lang="en-US" sz="2300" b="1" dirty="0">
                <a:solidFill>
                  <a:srgbClr val="2E8652"/>
                </a:solidFill>
                <a:latin typeface="Century Gothic"/>
                <a:ea typeface="Century Gothic"/>
                <a:cs typeface="Century Gothic"/>
                <a:sym typeface="Century Gothic"/>
              </a:rPr>
              <a:t>deforestation</a:t>
            </a:r>
            <a:r>
              <a:rPr lang="en-US" sz="2300" dirty="0">
                <a:solidFill>
                  <a:srgbClr val="3F3F3F"/>
                </a:solidFill>
                <a:latin typeface="Century Gothic"/>
                <a:ea typeface="Century Gothic"/>
                <a:cs typeface="Century Gothic"/>
                <a:sym typeface="Century Gothic"/>
              </a:rPr>
              <a:t> </a:t>
            </a:r>
            <a:r>
              <a:rPr lang="en-US" sz="2300" dirty="0">
                <a:solidFill>
                  <a:schemeClr val="tx1">
                    <a:lumMod val="75000"/>
                    <a:lumOff val="25000"/>
                  </a:schemeClr>
                </a:solidFill>
                <a:latin typeface="Century Gothic"/>
                <a:ea typeface="Century Gothic"/>
                <a:cs typeface="Century Gothic"/>
                <a:sym typeface="Century Gothic"/>
              </a:rPr>
              <a:t>has negatively impacted Colombia’s rainforests</a:t>
            </a:r>
            <a:endParaRPr sz="2300" dirty="0">
              <a:solidFill>
                <a:schemeClr val="tx1">
                  <a:lumMod val="75000"/>
                  <a:lumOff val="25000"/>
                </a:schemeClr>
              </a:solidFill>
              <a:latin typeface="Century Gothic"/>
              <a:ea typeface="Century Gothic"/>
              <a:cs typeface="Century Gothic"/>
              <a:sym typeface="Century Gothic"/>
            </a:endParaRPr>
          </a:p>
          <a:p>
            <a:pPr marL="342900" lvl="0" indent="-342900" rtl="0">
              <a:lnSpc>
                <a:spcPct val="90000"/>
              </a:lnSpc>
              <a:spcBef>
                <a:spcPts val="0"/>
              </a:spcBef>
              <a:spcAft>
                <a:spcPts val="0"/>
              </a:spcAft>
              <a:buClr>
                <a:srgbClr val="2E8652"/>
              </a:buClr>
              <a:buFont typeface="Webdings" panose="05030102010509060703" pitchFamily="18" charset="2"/>
              <a:buChar char="4"/>
            </a:pPr>
            <a:endParaRPr sz="2300" dirty="0">
              <a:solidFill>
                <a:srgbClr val="3F3F3F"/>
              </a:solidFill>
              <a:latin typeface="Century Gothic"/>
              <a:ea typeface="Century Gothic"/>
              <a:cs typeface="Century Gothic"/>
              <a:sym typeface="Century Gothic"/>
            </a:endParaRPr>
          </a:p>
          <a:p>
            <a:pPr marL="342900" lvl="0" indent="-342900" rtl="0">
              <a:lnSpc>
                <a:spcPct val="90000"/>
              </a:lnSpc>
              <a:spcBef>
                <a:spcPts val="0"/>
              </a:spcBef>
              <a:spcAft>
                <a:spcPts val="0"/>
              </a:spcAft>
              <a:buClr>
                <a:srgbClr val="2E8652"/>
              </a:buClr>
              <a:buFont typeface="Webdings" panose="05030102010509060703" pitchFamily="18" charset="2"/>
              <a:buChar char="4"/>
            </a:pPr>
            <a:r>
              <a:rPr lang="en-US" sz="2300" b="1" dirty="0">
                <a:solidFill>
                  <a:srgbClr val="2E8652"/>
                </a:solidFill>
                <a:latin typeface="Century Gothic"/>
                <a:ea typeface="Century Gothic"/>
                <a:cs typeface="Century Gothic"/>
                <a:sym typeface="Century Gothic"/>
              </a:rPr>
              <a:t>Monitoring</a:t>
            </a:r>
            <a:r>
              <a:rPr lang="en-US" sz="2300" dirty="0">
                <a:solidFill>
                  <a:srgbClr val="3F3F3F"/>
                </a:solidFill>
                <a:latin typeface="Century Gothic"/>
                <a:ea typeface="Century Gothic"/>
                <a:cs typeface="Century Gothic"/>
                <a:sym typeface="Century Gothic"/>
              </a:rPr>
              <a:t> </a:t>
            </a:r>
            <a:r>
              <a:rPr lang="en-US" sz="2300" dirty="0">
                <a:solidFill>
                  <a:schemeClr val="tx1">
                    <a:lumMod val="75000"/>
                    <a:lumOff val="25000"/>
                  </a:schemeClr>
                </a:solidFill>
                <a:latin typeface="Century Gothic"/>
                <a:ea typeface="Century Gothic"/>
                <a:cs typeface="Century Gothic"/>
                <a:sym typeface="Century Gothic"/>
              </a:rPr>
              <a:t>sudden changes in forest cover are necessary for IDEAM to compile reports for stakeholders and international organizations </a:t>
            </a:r>
            <a:endParaRPr sz="2300" dirty="0">
              <a:solidFill>
                <a:schemeClr val="tx1">
                  <a:lumMod val="75000"/>
                  <a:lumOff val="25000"/>
                </a:schemeClr>
              </a:solidFill>
              <a:latin typeface="Century Gothic"/>
              <a:ea typeface="Century Gothic"/>
              <a:cs typeface="Century Gothic"/>
              <a:sym typeface="Century Gothic"/>
            </a:endParaRPr>
          </a:p>
          <a:p>
            <a:pPr marL="342900" lvl="0" indent="-342900" rtl="0">
              <a:lnSpc>
                <a:spcPct val="90000"/>
              </a:lnSpc>
              <a:spcBef>
                <a:spcPts val="0"/>
              </a:spcBef>
              <a:spcAft>
                <a:spcPts val="0"/>
              </a:spcAft>
              <a:buClr>
                <a:srgbClr val="2E8652"/>
              </a:buClr>
              <a:buFont typeface="Webdings" panose="05030102010509060703" pitchFamily="18" charset="2"/>
              <a:buChar char="4"/>
            </a:pPr>
            <a:endParaRPr sz="2300" dirty="0">
              <a:solidFill>
                <a:srgbClr val="3F3F3F"/>
              </a:solidFill>
              <a:latin typeface="Century Gothic"/>
              <a:ea typeface="Century Gothic"/>
              <a:cs typeface="Century Gothic"/>
              <a:sym typeface="Century Gothic"/>
            </a:endParaRPr>
          </a:p>
          <a:p>
            <a:pPr marL="0" lvl="0" indent="0" rtl="0">
              <a:lnSpc>
                <a:spcPct val="90000"/>
              </a:lnSpc>
              <a:spcBef>
                <a:spcPts val="0"/>
              </a:spcBef>
              <a:spcAft>
                <a:spcPts val="0"/>
              </a:spcAft>
              <a:buNone/>
            </a:pPr>
            <a:endParaRPr sz="2300" dirty="0">
              <a:solidFill>
                <a:srgbClr val="3F3F3F"/>
              </a:solidFill>
              <a:latin typeface="Century Gothic"/>
              <a:ea typeface="Century Gothic"/>
              <a:cs typeface="Century Gothic"/>
              <a:sym typeface="Century Gothic"/>
            </a:endParaRPr>
          </a:p>
          <a:p>
            <a:pPr marL="0" lvl="0" indent="0" rtl="0">
              <a:lnSpc>
                <a:spcPct val="90000"/>
              </a:lnSpc>
              <a:spcBef>
                <a:spcPts val="200"/>
              </a:spcBef>
              <a:spcAft>
                <a:spcPts val="0"/>
              </a:spcAft>
              <a:buClr>
                <a:srgbClr val="000000"/>
              </a:buClr>
              <a:buSzPts val="1100"/>
              <a:buFont typeface="Arial"/>
              <a:buNone/>
            </a:pPr>
            <a:endParaRPr sz="2300" dirty="0">
              <a:solidFill>
                <a:srgbClr val="3F3F3F"/>
              </a:solidFill>
              <a:latin typeface="Century Gothic"/>
              <a:ea typeface="Century Gothic"/>
              <a:cs typeface="Century Gothic"/>
              <a:sym typeface="Century Gothic"/>
            </a:endParaRPr>
          </a:p>
          <a:p>
            <a:pPr marL="800100" marR="0" lvl="1" indent="-342900" algn="l" rtl="0">
              <a:lnSpc>
                <a:spcPct val="90000"/>
              </a:lnSpc>
              <a:spcBef>
                <a:spcPts val="200"/>
              </a:spcBef>
              <a:spcAft>
                <a:spcPts val="0"/>
              </a:spcAft>
              <a:buClr>
                <a:srgbClr val="3F3F3F"/>
              </a:buClr>
              <a:buSzPts val="2000"/>
              <a:buFont typeface="Century Gothic"/>
              <a:buChar char=""/>
            </a:pPr>
            <a:endParaRPr sz="2000" dirty="0">
              <a:solidFill>
                <a:srgbClr val="3F3F3F"/>
              </a:solidFill>
              <a:latin typeface="Century Gothic"/>
              <a:ea typeface="Century Gothic"/>
              <a:cs typeface="Century Gothic"/>
              <a:sym typeface="Century Gothic"/>
            </a:endParaRPr>
          </a:p>
          <a:p>
            <a:pPr marL="0" marR="0" lvl="0" indent="0" algn="l" rtl="0">
              <a:lnSpc>
                <a:spcPct val="90000"/>
              </a:lnSpc>
              <a:spcBef>
                <a:spcPts val="200"/>
              </a:spcBef>
              <a:spcAft>
                <a:spcPts val="0"/>
              </a:spcAft>
              <a:buNone/>
            </a:pPr>
            <a:endParaRPr sz="2000" dirty="0">
              <a:solidFill>
                <a:srgbClr val="3F3F3F"/>
              </a:solidFill>
              <a:latin typeface="Century Gothic"/>
              <a:ea typeface="Century Gothic"/>
              <a:cs typeface="Century Gothic"/>
              <a:sym typeface="Century Gothic"/>
            </a:endParaRPr>
          </a:p>
          <a:p>
            <a:pPr marL="0" marR="0" lvl="0" indent="0" algn="l" rtl="0">
              <a:lnSpc>
                <a:spcPct val="90000"/>
              </a:lnSpc>
              <a:spcBef>
                <a:spcPts val="200"/>
              </a:spcBef>
              <a:spcAft>
                <a:spcPts val="0"/>
              </a:spcAft>
              <a:buNone/>
            </a:pPr>
            <a:endParaRPr sz="2000" dirty="0">
              <a:solidFill>
                <a:srgbClr val="3F3F3F"/>
              </a:solidFill>
              <a:latin typeface="Century Gothic"/>
              <a:ea typeface="Century Gothic"/>
              <a:cs typeface="Century Gothic"/>
              <a:sym typeface="Century Gothic"/>
            </a:endParaRPr>
          </a:p>
          <a:p>
            <a:pPr marL="0" marR="0" lvl="0" indent="0" algn="l" rtl="0">
              <a:lnSpc>
                <a:spcPct val="90000"/>
              </a:lnSpc>
              <a:spcBef>
                <a:spcPts val="200"/>
              </a:spcBef>
              <a:spcAft>
                <a:spcPts val="0"/>
              </a:spcAft>
              <a:buNone/>
            </a:pPr>
            <a:endParaRPr sz="2000" dirty="0">
              <a:solidFill>
                <a:srgbClr val="3F3F3F"/>
              </a:solidFill>
              <a:latin typeface="Century Gothic"/>
              <a:ea typeface="Century Gothic"/>
              <a:cs typeface="Century Gothic"/>
              <a:sym typeface="Century Gothic"/>
            </a:endParaRPr>
          </a:p>
          <a:p>
            <a:pPr marL="342900" marR="0" lvl="0" indent="-196850" algn="l" rtl="0">
              <a:lnSpc>
                <a:spcPct val="90000"/>
              </a:lnSpc>
              <a:spcBef>
                <a:spcPts val="200"/>
              </a:spcBef>
              <a:spcAft>
                <a:spcPts val="0"/>
              </a:spcAft>
              <a:buClr>
                <a:srgbClr val="2E8652"/>
              </a:buClr>
              <a:buSzPts val="2300"/>
              <a:buFont typeface="Arimo"/>
              <a:buNone/>
            </a:pPr>
            <a:endParaRPr sz="1400" b="0" i="0" u="none" strike="noStrike" cap="none" dirty="0">
              <a:solidFill>
                <a:srgbClr val="000000"/>
              </a:solidFill>
              <a:latin typeface="Arial"/>
              <a:ea typeface="Arial"/>
              <a:cs typeface="Arial"/>
              <a:sym typeface="Arial"/>
            </a:endParaRPr>
          </a:p>
        </p:txBody>
      </p:sp>
      <p:sp>
        <p:nvSpPr>
          <p:cNvPr id="137" name="Google Shape;137;p14"/>
          <p:cNvSpPr txBox="1"/>
          <p:nvPr/>
        </p:nvSpPr>
        <p:spPr>
          <a:xfrm>
            <a:off x="7834075" y="844550"/>
            <a:ext cx="4401600" cy="5997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Remolinos del Caguán-Caquetá</a:t>
            </a:r>
            <a:endParaRPr sz="2000" b="0" i="0" u="none" strike="noStrike" cap="none">
              <a:solidFill>
                <a:srgbClr val="3F3F3F"/>
              </a:solidFill>
              <a:latin typeface="Century Gothic"/>
              <a:ea typeface="Century Gothic"/>
              <a:cs typeface="Century Gothic"/>
              <a:sym typeface="Century Gothic"/>
            </a:endParaRPr>
          </a:p>
        </p:txBody>
      </p:sp>
      <p:sp>
        <p:nvSpPr>
          <p:cNvPr id="138" name="Google Shape;138;p14"/>
          <p:cNvSpPr txBox="1"/>
          <p:nvPr/>
        </p:nvSpPr>
        <p:spPr>
          <a:xfrm>
            <a:off x="7946125" y="5898025"/>
            <a:ext cx="646200" cy="2778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3F3F3F"/>
                </a:solidFill>
                <a:latin typeface="Century Gothic"/>
                <a:ea typeface="Century Gothic"/>
                <a:cs typeface="Century Gothic"/>
                <a:sym typeface="Century Gothic"/>
              </a:rPr>
              <a:t>Forest</a:t>
            </a:r>
            <a:endParaRPr sz="1200" b="0" i="0" u="none" strike="noStrike" cap="none">
              <a:solidFill>
                <a:srgbClr val="3F3F3F"/>
              </a:solidFill>
              <a:latin typeface="Century Gothic"/>
              <a:ea typeface="Century Gothic"/>
              <a:cs typeface="Century Gothic"/>
              <a:sym typeface="Century Gothic"/>
            </a:endParaRPr>
          </a:p>
        </p:txBody>
      </p:sp>
      <p:sp>
        <p:nvSpPr>
          <p:cNvPr id="139" name="Google Shape;139;p14"/>
          <p:cNvSpPr txBox="1"/>
          <p:nvPr/>
        </p:nvSpPr>
        <p:spPr>
          <a:xfrm>
            <a:off x="11108400" y="5898025"/>
            <a:ext cx="1083600" cy="2778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3F3F3F"/>
                </a:solidFill>
                <a:latin typeface="Century Gothic"/>
                <a:ea typeface="Century Gothic"/>
                <a:cs typeface="Century Gothic"/>
                <a:sym typeface="Century Gothic"/>
              </a:rPr>
              <a:t>No Forest</a:t>
            </a:r>
            <a:endParaRPr sz="12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5"/>
          <p:cNvPicPr preferRelativeResize="0"/>
          <p:nvPr/>
        </p:nvPicPr>
        <p:blipFill rotWithShape="1">
          <a:blip r:embed="rId3">
            <a:alphaModFix/>
          </a:blip>
          <a:srcRect/>
          <a:stretch/>
        </p:blipFill>
        <p:spPr>
          <a:xfrm>
            <a:off x="6317166" y="1587889"/>
            <a:ext cx="5466780" cy="3630283"/>
          </a:xfrm>
          <a:prstGeom prst="round2DiagRect">
            <a:avLst>
              <a:gd name="adj1" fmla="val 16667"/>
              <a:gd name="adj2" fmla="val 0"/>
            </a:avLst>
          </a:prstGeom>
          <a:noFill/>
          <a:ln w="38100" cap="flat" cmpd="sng">
            <a:solidFill>
              <a:srgbClr val="2E8652"/>
            </a:solidFill>
            <a:prstDash val="solid"/>
            <a:round/>
            <a:headEnd type="none" w="sm" len="sm"/>
            <a:tailEnd type="none" w="sm" len="sm"/>
          </a:ln>
        </p:spPr>
      </p:pic>
      <p:sp>
        <p:nvSpPr>
          <p:cNvPr id="145" name="Google Shape;145;p15"/>
          <p:cNvSpPr txBox="1">
            <a:spLocks noGrp="1"/>
          </p:cNvSpPr>
          <p:nvPr>
            <p:ph type="title"/>
          </p:nvPr>
        </p:nvSpPr>
        <p:spPr>
          <a:xfrm>
            <a:off x="1000125" y="365124"/>
            <a:ext cx="9413277"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a:solidFill>
                  <a:srgbClr val="2E8652"/>
                </a:solidFill>
                <a:latin typeface="Century Gothic"/>
                <a:ea typeface="Century Gothic"/>
                <a:cs typeface="Century Gothic"/>
                <a:sym typeface="Century Gothic"/>
              </a:rPr>
              <a:t>Objectives</a:t>
            </a:r>
            <a:endParaRPr sz="4800" b="0" i="0" u="none" strike="noStrike" cap="none">
              <a:solidFill>
                <a:srgbClr val="2E8652"/>
              </a:solidFill>
              <a:latin typeface="Century Gothic"/>
              <a:ea typeface="Century Gothic"/>
              <a:cs typeface="Century Gothic"/>
              <a:sym typeface="Century Gothic"/>
            </a:endParaRPr>
          </a:p>
        </p:txBody>
      </p:sp>
      <p:sp>
        <p:nvSpPr>
          <p:cNvPr id="146" name="Google Shape;146;p15"/>
          <p:cNvSpPr txBox="1"/>
          <p:nvPr/>
        </p:nvSpPr>
        <p:spPr>
          <a:xfrm>
            <a:off x="374319" y="1810913"/>
            <a:ext cx="5665851" cy="3407259"/>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2E8652"/>
              </a:buClr>
              <a:buSzPts val="2300"/>
              <a:buFont typeface="Webdings" panose="05030102010509060703" pitchFamily="18" charset="2"/>
              <a:buChar char="4"/>
            </a:pPr>
            <a:r>
              <a:rPr lang="en-US" sz="2300" b="1" i="0" u="none" strike="noStrike" cap="none" dirty="0">
                <a:solidFill>
                  <a:srgbClr val="2E8652"/>
                </a:solidFill>
                <a:latin typeface="Century Gothic"/>
                <a:ea typeface="Century Gothic"/>
                <a:cs typeface="Century Gothic"/>
                <a:sym typeface="Century Gothic"/>
              </a:rPr>
              <a:t>Support</a:t>
            </a:r>
            <a:r>
              <a:rPr lang="en-US" sz="2300" b="0" i="0" u="none" strike="noStrike" cap="none" dirty="0">
                <a:solidFill>
                  <a:srgbClr val="3F3F3F"/>
                </a:solidFill>
                <a:latin typeface="Century Gothic"/>
                <a:ea typeface="Century Gothic"/>
                <a:cs typeface="Century Gothic"/>
                <a:sym typeface="Century Gothic"/>
              </a:rPr>
              <a:t> IDEAM in its implementation of the Colombian Open Data Cube</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200"/>
              </a:spcBef>
              <a:spcAft>
                <a:spcPts val="0"/>
              </a:spcAft>
              <a:buClr>
                <a:srgbClr val="7EB761"/>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1" i="0" u="none" strike="noStrike" cap="none" dirty="0">
                <a:solidFill>
                  <a:srgbClr val="2E8652"/>
                </a:solidFill>
                <a:latin typeface="Century Gothic"/>
                <a:ea typeface="Century Gothic"/>
                <a:cs typeface="Century Gothic"/>
                <a:sym typeface="Century Gothic"/>
              </a:rPr>
              <a:t>Assess</a:t>
            </a:r>
            <a:r>
              <a:rPr lang="en-US" sz="2300" b="0" i="0" u="none" strike="noStrike" cap="none" dirty="0">
                <a:solidFill>
                  <a:srgbClr val="3F3F3F"/>
                </a:solidFill>
                <a:latin typeface="Century Gothic"/>
                <a:ea typeface="Century Gothic"/>
                <a:cs typeface="Century Gothic"/>
                <a:sym typeface="Century Gothic"/>
              </a:rPr>
              <a:t> the Open Data Cube’s land change detection algorithms</a:t>
            </a:r>
            <a:endParaRPr sz="1400" b="0" i="0" u="none" strike="noStrike" cap="none" dirty="0">
              <a:solidFill>
                <a:srgbClr val="3F3F3F"/>
              </a:solidFill>
              <a:latin typeface="Arial"/>
              <a:ea typeface="Arial"/>
              <a:cs typeface="Arial"/>
              <a:sym typeface="Arial"/>
            </a:endParaRPr>
          </a:p>
          <a:p>
            <a:pPr marL="342900" marR="0" lvl="0" indent="-342900" algn="l" rtl="0">
              <a:lnSpc>
                <a:spcPct val="90000"/>
              </a:lnSpc>
              <a:spcBef>
                <a:spcPts val="200"/>
              </a:spcBef>
              <a:spcAft>
                <a:spcPts val="0"/>
              </a:spcAft>
              <a:buClr>
                <a:srgbClr val="7EB761"/>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1" i="0" u="none" strike="noStrike" cap="none" dirty="0">
                <a:solidFill>
                  <a:srgbClr val="2E8652"/>
                </a:solidFill>
                <a:latin typeface="Century Gothic"/>
                <a:ea typeface="Century Gothic"/>
                <a:cs typeface="Century Gothic"/>
                <a:sym typeface="Century Gothic"/>
              </a:rPr>
              <a:t>Deliver</a:t>
            </a:r>
            <a:r>
              <a:rPr lang="en-US" sz="2300" b="0" i="0" u="none" strike="noStrike" cap="none" dirty="0">
                <a:solidFill>
                  <a:srgbClr val="3F3F3F"/>
                </a:solidFill>
                <a:latin typeface="Century Gothic"/>
                <a:ea typeface="Century Gothic"/>
                <a:cs typeface="Century Gothic"/>
                <a:sym typeface="Century Gothic"/>
              </a:rPr>
              <a:t> a technical report to IDEAM that will assist them in the use of these algorithms</a:t>
            </a:r>
            <a:endParaRPr sz="1400" b="0" i="0" u="none" strike="noStrike" cap="none" dirty="0">
              <a:solidFill>
                <a:srgbClr val="000000"/>
              </a:solidFill>
              <a:latin typeface="Arial"/>
              <a:ea typeface="Arial"/>
              <a:cs typeface="Arial"/>
              <a:sym typeface="Arial"/>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6"/>
          <p:cNvPicPr preferRelativeResize="0"/>
          <p:nvPr/>
        </p:nvPicPr>
        <p:blipFill rotWithShape="1">
          <a:blip r:embed="rId3">
            <a:alphaModFix/>
          </a:blip>
          <a:srcRect/>
          <a:stretch/>
        </p:blipFill>
        <p:spPr>
          <a:xfrm>
            <a:off x="0" y="0"/>
            <a:ext cx="12192000" cy="6858001"/>
          </a:xfrm>
          <a:prstGeom prst="rect">
            <a:avLst/>
          </a:prstGeom>
          <a:noFill/>
          <a:ln>
            <a:noFill/>
          </a:ln>
        </p:spPr>
      </p:pic>
      <p:pic>
        <p:nvPicPr>
          <p:cNvPr id="152" name="Google Shape;152;p16"/>
          <p:cNvPicPr preferRelativeResize="0"/>
          <p:nvPr/>
        </p:nvPicPr>
        <p:blipFill rotWithShape="1">
          <a:blip r:embed="rId4">
            <a:alphaModFix/>
          </a:blip>
          <a:srcRect/>
          <a:stretch/>
        </p:blipFill>
        <p:spPr>
          <a:xfrm>
            <a:off x="2167576" y="2510777"/>
            <a:ext cx="2994219" cy="1397057"/>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53" name="Google Shape;153;p16"/>
          <p:cNvSpPr txBox="1">
            <a:spLocks noGrp="1"/>
          </p:cNvSpPr>
          <p:nvPr>
            <p:ph type="title"/>
          </p:nvPr>
        </p:nvSpPr>
        <p:spPr>
          <a:xfrm>
            <a:off x="229000" y="358199"/>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a:t>EO </a:t>
            </a:r>
            <a:r>
              <a:rPr lang="en-US" sz="4800" b="0" i="0" u="none" strike="noStrike" cap="none">
                <a:solidFill>
                  <a:srgbClr val="2E8652"/>
                </a:solidFill>
                <a:latin typeface="Century Gothic"/>
                <a:ea typeface="Century Gothic"/>
                <a:cs typeface="Century Gothic"/>
                <a:sym typeface="Century Gothic"/>
              </a:rPr>
              <a:t>Satellites and Sensors</a:t>
            </a:r>
            <a:endParaRPr sz="4800" b="0" i="0" u="none" strike="noStrike" cap="none">
              <a:solidFill>
                <a:srgbClr val="2E8652"/>
              </a:solidFill>
              <a:latin typeface="Century Gothic"/>
              <a:ea typeface="Century Gothic"/>
              <a:cs typeface="Century Gothic"/>
              <a:sym typeface="Century Gothic"/>
            </a:endParaRPr>
          </a:p>
        </p:txBody>
      </p:sp>
      <p:sp>
        <p:nvSpPr>
          <p:cNvPr id="154" name="Google Shape;154;p16"/>
          <p:cNvSpPr txBox="1"/>
          <p:nvPr/>
        </p:nvSpPr>
        <p:spPr>
          <a:xfrm>
            <a:off x="1494789" y="3941064"/>
            <a:ext cx="4339800" cy="193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2E8652"/>
                </a:solidFill>
                <a:latin typeface="Century Gothic"/>
                <a:ea typeface="Century Gothic"/>
                <a:cs typeface="Century Gothic"/>
                <a:sym typeface="Century Gothic"/>
              </a:rPr>
              <a:t>Landsat 7</a:t>
            </a:r>
            <a:r>
              <a:rPr lang="en-US" sz="2000" b="1" i="0" u="none" strike="noStrike" cap="none">
                <a:solidFill>
                  <a:schemeClr val="lt1"/>
                </a:solidFill>
                <a:latin typeface="Century Gothic"/>
                <a:ea typeface="Century Gothic"/>
                <a:cs typeface="Century Gothic"/>
                <a:sym typeface="Century Gothic"/>
              </a:rPr>
              <a:t>:</a:t>
            </a:r>
            <a:r>
              <a:rPr lang="en-US" sz="1400" b="0" i="0" u="none" strike="noStrike" cap="none">
                <a:solidFill>
                  <a:srgbClr val="000000"/>
                </a:solidFill>
                <a:latin typeface="Arial"/>
                <a:ea typeface="Arial"/>
                <a:cs typeface="Arial"/>
                <a:sym typeface="Arial"/>
              </a:rPr>
              <a:t> </a:t>
            </a:r>
            <a:r>
              <a:rPr lang="en-US" sz="2000" b="0" i="0" u="none" strike="noStrike" cap="none">
                <a:solidFill>
                  <a:schemeClr val="lt1"/>
                </a:solidFill>
                <a:latin typeface="Century Gothic"/>
                <a:ea typeface="Century Gothic"/>
                <a:cs typeface="Century Gothic"/>
                <a:sym typeface="Century Gothic"/>
              </a:rPr>
              <a:t>Enhanced</a:t>
            </a:r>
            <a:r>
              <a:rPr lang="en-US" sz="1400" b="0" i="0" u="none" strike="noStrike" cap="none">
                <a:solidFill>
                  <a:schemeClr val="lt1"/>
                </a:solidFill>
                <a:latin typeface="Arial"/>
                <a:ea typeface="Arial"/>
                <a:cs typeface="Arial"/>
                <a:sym typeface="Arial"/>
              </a:rPr>
              <a:t> </a:t>
            </a:r>
            <a:r>
              <a:rPr lang="en-US" sz="2000" b="0" i="0" u="none" strike="noStrike" cap="none">
                <a:solidFill>
                  <a:schemeClr val="lt1"/>
                </a:solidFill>
                <a:latin typeface="Century Gothic"/>
                <a:ea typeface="Century Gothic"/>
                <a:cs typeface="Century Gothic"/>
                <a:sym typeface="Century Gothic"/>
              </a:rPr>
              <a:t>Thematic Mapper Plus (ETM+)</a:t>
            </a:r>
            <a:endParaRPr sz="1400" b="0" i="0" u="none" strike="noStrike" cap="none">
              <a:solidFill>
                <a:schemeClr val="lt1"/>
              </a:solidFill>
              <a:latin typeface="Arial"/>
              <a:ea typeface="Arial"/>
              <a:cs typeface="Arial"/>
              <a:sym typeface="Arial"/>
            </a:endParaRPr>
          </a:p>
        </p:txBody>
      </p:sp>
      <p:sp>
        <p:nvSpPr>
          <p:cNvPr id="155" name="Google Shape;155;p16"/>
          <p:cNvSpPr txBox="1"/>
          <p:nvPr/>
        </p:nvSpPr>
        <p:spPr>
          <a:xfrm>
            <a:off x="7024610" y="3907825"/>
            <a:ext cx="2444400" cy="166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2E8652"/>
                </a:solidFill>
                <a:latin typeface="Century Gothic"/>
                <a:ea typeface="Century Gothic"/>
                <a:cs typeface="Century Gothic"/>
                <a:sym typeface="Century Gothic"/>
              </a:rPr>
              <a:t>Landsat 8</a:t>
            </a:r>
            <a:r>
              <a:rPr lang="en-US" sz="2000" b="1" i="0" u="none" strike="noStrike" cap="none">
                <a:solidFill>
                  <a:schemeClr val="lt1"/>
                </a:solidFill>
                <a:latin typeface="Century Gothic"/>
                <a:ea typeface="Century Gothic"/>
                <a:cs typeface="Century Gothic"/>
                <a:sym typeface="Century Gothic"/>
              </a:rPr>
              <a:t>:</a:t>
            </a:r>
            <a:r>
              <a:rPr lang="en-US" sz="1400" b="0" i="0" u="none" strike="noStrike" cap="none">
                <a:solidFill>
                  <a:srgbClr val="000000"/>
                </a:solidFill>
                <a:latin typeface="Arial"/>
                <a:ea typeface="Arial"/>
                <a:cs typeface="Arial"/>
                <a:sym typeface="Arial"/>
              </a:rPr>
              <a:t> </a:t>
            </a:r>
            <a:r>
              <a:rPr lang="en-US" sz="2000" b="0" i="0" u="none" strike="noStrike" cap="none">
                <a:solidFill>
                  <a:schemeClr val="lt1"/>
                </a:solidFill>
                <a:latin typeface="Century Gothic"/>
                <a:ea typeface="Century Gothic"/>
                <a:cs typeface="Century Gothic"/>
                <a:sym typeface="Century Gothic"/>
              </a:rPr>
              <a:t>Operational</a:t>
            </a:r>
            <a:r>
              <a:rPr lang="en-US" sz="1400" b="0" i="0" u="none" strike="noStrike" cap="none">
                <a:solidFill>
                  <a:schemeClr val="lt1"/>
                </a:solidFill>
                <a:latin typeface="Arial"/>
                <a:ea typeface="Arial"/>
                <a:cs typeface="Arial"/>
                <a:sym typeface="Arial"/>
              </a:rPr>
              <a:t> </a:t>
            </a:r>
            <a:r>
              <a:rPr lang="en-US" sz="2000" b="0" i="0" u="none" strike="noStrike" cap="none">
                <a:solidFill>
                  <a:schemeClr val="lt1"/>
                </a:solidFill>
                <a:latin typeface="Century Gothic"/>
                <a:ea typeface="Century Gothic"/>
                <a:cs typeface="Century Gothic"/>
                <a:sym typeface="Century Gothic"/>
              </a:rPr>
              <a:t>Land</a:t>
            </a: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Imager (OLI)</a:t>
            </a:r>
            <a:endParaRPr sz="1400" b="0" i="0" u="none" strike="noStrike" cap="none">
              <a:solidFill>
                <a:schemeClr val="lt1"/>
              </a:solidFill>
              <a:latin typeface="Arial"/>
              <a:ea typeface="Arial"/>
              <a:cs typeface="Arial"/>
              <a:sym typeface="Arial"/>
            </a:endParaRPr>
          </a:p>
        </p:txBody>
      </p:sp>
      <p:pic>
        <p:nvPicPr>
          <p:cNvPr id="156" name="Google Shape;156;p16"/>
          <p:cNvPicPr preferRelativeResize="0"/>
          <p:nvPr/>
        </p:nvPicPr>
        <p:blipFill rotWithShape="1">
          <a:blip r:embed="rId5">
            <a:alphaModFix/>
          </a:blip>
          <a:srcRect/>
          <a:stretch/>
        </p:blipFill>
        <p:spPr>
          <a:xfrm>
            <a:off x="7473087" y="2054175"/>
            <a:ext cx="2313048" cy="1890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7"/>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400"/>
              <a:buFont typeface="Century Gothic"/>
              <a:buNone/>
            </a:pPr>
            <a:r>
              <a:rPr lang="en-US" sz="4400" b="0" i="0" u="none" strike="noStrike" cap="none">
                <a:solidFill>
                  <a:srgbClr val="2E8652"/>
                </a:solidFill>
                <a:latin typeface="Century Gothic"/>
                <a:ea typeface="Century Gothic"/>
                <a:cs typeface="Century Gothic"/>
                <a:sym typeface="Century Gothic"/>
              </a:rPr>
              <a:t>The Open Data Cube</a:t>
            </a:r>
            <a:endParaRPr sz="4400" b="0" i="0" u="none" strike="noStrike" cap="none">
              <a:solidFill>
                <a:srgbClr val="2E8652"/>
              </a:solidFill>
              <a:latin typeface="Century Gothic"/>
              <a:ea typeface="Century Gothic"/>
              <a:cs typeface="Century Gothic"/>
              <a:sym typeface="Century Gothic"/>
            </a:endParaRPr>
          </a:p>
        </p:txBody>
      </p:sp>
      <p:pic>
        <p:nvPicPr>
          <p:cNvPr id="163" name="Google Shape;163;p17"/>
          <p:cNvPicPr preferRelativeResize="0"/>
          <p:nvPr/>
        </p:nvPicPr>
        <p:blipFill rotWithShape="1">
          <a:blip r:embed="rId3">
            <a:alphaModFix/>
          </a:blip>
          <a:srcRect/>
          <a:stretch/>
        </p:blipFill>
        <p:spPr>
          <a:xfrm>
            <a:off x="860987" y="3997374"/>
            <a:ext cx="2352639" cy="2535175"/>
          </a:xfrm>
          <a:prstGeom prst="rect">
            <a:avLst/>
          </a:prstGeom>
          <a:noFill/>
          <a:ln>
            <a:noFill/>
          </a:ln>
        </p:spPr>
      </p:pic>
      <p:sp>
        <p:nvSpPr>
          <p:cNvPr id="164" name="Google Shape;164;p17"/>
          <p:cNvSpPr txBox="1"/>
          <p:nvPr/>
        </p:nvSpPr>
        <p:spPr>
          <a:xfrm>
            <a:off x="740866" y="5921981"/>
            <a:ext cx="2818800" cy="78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endParaRPr lang="en-US" sz="1200" b="1"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dk1"/>
                </a:solidFill>
                <a:latin typeface="Century Gothic"/>
                <a:ea typeface="Century Gothic"/>
                <a:cs typeface="Century Gothic"/>
                <a:sym typeface="Century Gothic"/>
              </a:rPr>
              <a:t>8000 Landsat Scenes</a:t>
            </a:r>
            <a:endParaRPr sz="1600" b="0" i="0" u="none" strike="noStrike" cap="none" dirty="0">
              <a:solidFill>
                <a:schemeClr val="dk1"/>
              </a:solidFill>
              <a:latin typeface="Arial"/>
              <a:ea typeface="Arial"/>
              <a:cs typeface="Arial"/>
              <a:sym typeface="Arial"/>
            </a:endParaRPr>
          </a:p>
        </p:txBody>
      </p:sp>
      <p:pic>
        <p:nvPicPr>
          <p:cNvPr id="165" name="Google Shape;165;p17"/>
          <p:cNvPicPr preferRelativeResize="0"/>
          <p:nvPr/>
        </p:nvPicPr>
        <p:blipFill rotWithShape="1">
          <a:blip r:embed="rId4">
            <a:alphaModFix/>
          </a:blip>
          <a:srcRect/>
          <a:stretch/>
        </p:blipFill>
        <p:spPr>
          <a:xfrm>
            <a:off x="5051426" y="4219363"/>
            <a:ext cx="2010623" cy="1702618"/>
          </a:xfrm>
          <a:prstGeom prst="rect">
            <a:avLst/>
          </a:prstGeom>
          <a:noFill/>
          <a:ln>
            <a:noFill/>
          </a:ln>
        </p:spPr>
      </p:pic>
      <p:sp>
        <p:nvSpPr>
          <p:cNvPr id="166" name="Google Shape;166;p17"/>
          <p:cNvSpPr txBox="1"/>
          <p:nvPr/>
        </p:nvSpPr>
        <p:spPr>
          <a:xfrm>
            <a:off x="4648050" y="6027063"/>
            <a:ext cx="2895900" cy="788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a:solidFill>
                  <a:schemeClr val="dk1"/>
                </a:solidFill>
                <a:latin typeface="Century Gothic"/>
                <a:ea typeface="Century Gothic"/>
                <a:cs typeface="Century Gothic"/>
                <a:sym typeface="Century Gothic"/>
              </a:rPr>
              <a:t>1000 Data Cube storage units (1°x 1° x 1yr)</a:t>
            </a:r>
            <a:endParaRPr sz="1600" b="1" i="0" u="none" strike="noStrike" cap="none">
              <a:solidFill>
                <a:schemeClr val="dk1"/>
              </a:solidFill>
              <a:latin typeface="Century Gothic"/>
              <a:ea typeface="Century Gothic"/>
              <a:cs typeface="Century Gothic"/>
              <a:sym typeface="Century Gothic"/>
            </a:endParaRPr>
          </a:p>
        </p:txBody>
      </p:sp>
      <p:pic>
        <p:nvPicPr>
          <p:cNvPr id="167" name="Google Shape;167;p17"/>
          <p:cNvPicPr preferRelativeResize="0"/>
          <p:nvPr/>
        </p:nvPicPr>
        <p:blipFill rotWithShape="1">
          <a:blip r:embed="rId5">
            <a:alphaModFix/>
          </a:blip>
          <a:srcRect/>
          <a:stretch/>
        </p:blipFill>
        <p:spPr>
          <a:xfrm>
            <a:off x="8835346" y="4734573"/>
            <a:ext cx="2658280" cy="650259"/>
          </a:xfrm>
          <a:prstGeom prst="rect">
            <a:avLst/>
          </a:prstGeom>
          <a:noFill/>
          <a:ln>
            <a:noFill/>
          </a:ln>
        </p:spPr>
      </p:pic>
      <p:sp>
        <p:nvSpPr>
          <p:cNvPr id="168" name="Google Shape;168;p17"/>
          <p:cNvSpPr txBox="1"/>
          <p:nvPr/>
        </p:nvSpPr>
        <p:spPr>
          <a:xfrm>
            <a:off x="9717025" y="4734576"/>
            <a:ext cx="1849800" cy="5868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a:solidFill>
                  <a:schemeClr val="dk1"/>
                </a:solidFill>
                <a:latin typeface="Century Gothic"/>
                <a:ea typeface="Century Gothic"/>
                <a:cs typeface="Century Gothic"/>
                <a:sym typeface="Century Gothic"/>
              </a:rPr>
              <a:t>8x data compression</a:t>
            </a:r>
            <a:endParaRPr sz="1800" b="0" i="0" u="none" strike="noStrike" cap="none">
              <a:solidFill>
                <a:schemeClr val="dk1"/>
              </a:solidFill>
              <a:latin typeface="Arial"/>
              <a:ea typeface="Arial"/>
              <a:cs typeface="Arial"/>
              <a:sym typeface="Arial"/>
            </a:endParaRPr>
          </a:p>
        </p:txBody>
      </p:sp>
      <p:sp>
        <p:nvSpPr>
          <p:cNvPr id="169" name="Google Shape;169;p17"/>
          <p:cNvSpPr/>
          <p:nvPr/>
        </p:nvSpPr>
        <p:spPr>
          <a:xfrm>
            <a:off x="3378347" y="4867568"/>
            <a:ext cx="1508358" cy="453745"/>
          </a:xfrm>
          <a:prstGeom prst="rightArrow">
            <a:avLst>
              <a:gd name="adj1" fmla="val 50000"/>
              <a:gd name="adj2" fmla="val 50000"/>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0" name="Google Shape;170;p17"/>
          <p:cNvSpPr/>
          <p:nvPr/>
        </p:nvSpPr>
        <p:spPr>
          <a:xfrm>
            <a:off x="7226770" y="4867568"/>
            <a:ext cx="1443855" cy="453745"/>
          </a:xfrm>
          <a:prstGeom prst="rightArrow">
            <a:avLst>
              <a:gd name="adj1" fmla="val 50000"/>
              <a:gd name="adj2" fmla="val 50000"/>
            </a:avLst>
          </a:prstGeom>
          <a:solidFill>
            <a:srgbClr val="2E865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1" name="Google Shape;171;p17"/>
          <p:cNvSpPr txBox="1"/>
          <p:nvPr/>
        </p:nvSpPr>
        <p:spPr>
          <a:xfrm>
            <a:off x="477762" y="1220236"/>
            <a:ext cx="9736200" cy="3436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2E8652"/>
              </a:buClr>
              <a:buSzPts val="2300"/>
              <a:buFont typeface="Webdings" panose="05030102010509060703" pitchFamily="18" charset="2"/>
              <a:buChar char="4"/>
            </a:pPr>
            <a:r>
              <a:rPr lang="en-US" sz="2300" b="1" i="0" u="none" strike="noStrike" cap="none" dirty="0">
                <a:solidFill>
                  <a:srgbClr val="2E8652"/>
                </a:solidFill>
                <a:latin typeface="Century Gothic"/>
                <a:ea typeface="Century Gothic"/>
                <a:cs typeface="Century Gothic"/>
                <a:sym typeface="Century Gothic"/>
              </a:rPr>
              <a:t>The Open Data Cube</a:t>
            </a:r>
            <a:r>
              <a:rPr lang="en-US" sz="2300" b="1" i="0" u="none" strike="noStrike" cap="none" dirty="0">
                <a:solidFill>
                  <a:schemeClr val="accent6"/>
                </a:solidFill>
                <a:latin typeface="Century Gothic"/>
                <a:ea typeface="Century Gothic"/>
                <a:cs typeface="Century Gothic"/>
                <a:sym typeface="Century Gothic"/>
              </a:rPr>
              <a:t> </a:t>
            </a:r>
            <a:r>
              <a:rPr lang="en-US" sz="2300" b="0" i="0" u="none" strike="noStrike" cap="none" dirty="0">
                <a:solidFill>
                  <a:srgbClr val="3F3F3F"/>
                </a:solidFill>
                <a:latin typeface="Century Gothic"/>
                <a:ea typeface="Century Gothic"/>
                <a:cs typeface="Century Gothic"/>
                <a:sym typeface="Century Gothic"/>
              </a:rPr>
              <a:t>is an open source project which came from the need to better manage data</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200"/>
              </a:spcBef>
              <a:spcAft>
                <a:spcPts val="0"/>
              </a:spcAft>
              <a:buClr>
                <a:srgbClr val="2E8652"/>
              </a:buClr>
              <a:buSzPts val="2000"/>
              <a:buFont typeface="Webdings" panose="05030102010509060703" pitchFamily="18" charset="2"/>
              <a:buChar char="4"/>
            </a:pPr>
            <a:endParaRPr sz="2000" b="0" i="0" u="none" strike="noStrike" cap="none" dirty="0">
              <a:solidFill>
                <a:schemeClr val="dk1"/>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1" i="0" u="none" strike="noStrike" cap="none" dirty="0">
                <a:solidFill>
                  <a:srgbClr val="2E8652"/>
                </a:solidFill>
                <a:latin typeface="Century Gothic"/>
                <a:ea typeface="Century Gothic"/>
                <a:cs typeface="Century Gothic"/>
                <a:sym typeface="Century Gothic"/>
              </a:rPr>
              <a:t>Benefits</a:t>
            </a:r>
            <a:r>
              <a:rPr lang="en-US" sz="2000" b="1"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a:p>
            <a:pPr marL="800100" marR="0" lvl="1" indent="-342900" algn="l" rtl="0">
              <a:lnSpc>
                <a:spcPct val="90000"/>
              </a:lnSpc>
              <a:spcBef>
                <a:spcPts val="200"/>
              </a:spcBef>
              <a:spcAft>
                <a:spcPts val="0"/>
              </a:spcAft>
              <a:buClr>
                <a:srgbClr val="2E8652"/>
              </a:buClr>
              <a:buSzPts val="2000"/>
              <a:buFont typeface="Webdings" panose="05030102010509060703" pitchFamily="18" charset="2"/>
              <a:buChar char="4"/>
            </a:pPr>
            <a:r>
              <a:rPr lang="en-US" sz="2000" b="0" i="0" u="none" strike="noStrike" cap="none" dirty="0">
                <a:solidFill>
                  <a:srgbClr val="3F3F3F"/>
                </a:solidFill>
                <a:latin typeface="Century Gothic"/>
                <a:ea typeface="Century Gothic"/>
                <a:cs typeface="Century Gothic"/>
                <a:sym typeface="Century Gothic"/>
              </a:rPr>
              <a:t>Provides open source and freely accessible data</a:t>
            </a:r>
            <a:endParaRPr sz="1400" b="0" i="0" u="none" strike="noStrike" cap="none" dirty="0">
              <a:solidFill>
                <a:srgbClr val="000000"/>
              </a:solidFill>
              <a:latin typeface="Arial"/>
              <a:ea typeface="Arial"/>
              <a:cs typeface="Arial"/>
              <a:sym typeface="Arial"/>
            </a:endParaRPr>
          </a:p>
          <a:p>
            <a:pPr marL="800100" marR="0" lvl="1" indent="-342900" algn="l" rtl="0">
              <a:lnSpc>
                <a:spcPct val="90000"/>
              </a:lnSpc>
              <a:spcBef>
                <a:spcPts val="200"/>
              </a:spcBef>
              <a:spcAft>
                <a:spcPts val="0"/>
              </a:spcAft>
              <a:buClr>
                <a:srgbClr val="2E8652"/>
              </a:buClr>
              <a:buSzPts val="2000"/>
              <a:buFont typeface="Webdings" panose="05030102010509060703" pitchFamily="18" charset="2"/>
              <a:buChar char="4"/>
            </a:pPr>
            <a:r>
              <a:rPr lang="en-US" sz="2000" b="0" i="0" u="none" strike="noStrike" cap="none" dirty="0">
                <a:solidFill>
                  <a:srgbClr val="3F3F3F"/>
                </a:solidFill>
                <a:latin typeface="Century Gothic"/>
                <a:ea typeface="Century Gothic"/>
                <a:cs typeface="Century Gothic"/>
                <a:sym typeface="Century Gothic"/>
              </a:rPr>
              <a:t>Exploitation architecture that increases the impact of efficiency of EO satellite data</a:t>
            </a:r>
            <a:endParaRPr sz="1400" b="0" i="0" u="none" strike="noStrike" cap="none" dirty="0">
              <a:solidFill>
                <a:srgbClr val="3F3F3F"/>
              </a:solidFill>
              <a:latin typeface="Century Gothic"/>
              <a:ea typeface="Century Gothic"/>
              <a:cs typeface="Century Gothic"/>
              <a:sym typeface="Century Gothic"/>
            </a:endParaRPr>
          </a:p>
          <a:p>
            <a:pPr marL="469900" marR="0" lvl="0" indent="-342900" algn="l" rtl="0">
              <a:lnSpc>
                <a:spcPct val="90000"/>
              </a:lnSpc>
              <a:spcBef>
                <a:spcPts val="200"/>
              </a:spcBef>
              <a:spcAft>
                <a:spcPts val="0"/>
              </a:spcAft>
              <a:buClr>
                <a:srgbClr val="2E8652"/>
              </a:buClr>
              <a:buSzPts val="2000"/>
              <a:buFont typeface="Webdings" panose="05030102010509060703" pitchFamily="18" charset="2"/>
              <a:buChar char="4"/>
            </a:pPr>
            <a:endParaRPr sz="2000" b="0" i="0" u="none" strike="noStrike" cap="none" dirty="0">
              <a:solidFill>
                <a:srgbClr val="3F3F3F"/>
              </a:solidFill>
              <a:latin typeface="Century Gothic"/>
              <a:ea typeface="Century Gothic"/>
              <a:cs typeface="Century Gothic"/>
              <a:sym typeface="Century Gothic"/>
            </a:endParaRPr>
          </a:p>
          <a:p>
            <a:pPr marL="469900" marR="0" lvl="0" indent="-342900" algn="l" rtl="0">
              <a:lnSpc>
                <a:spcPct val="90000"/>
              </a:lnSpc>
              <a:spcBef>
                <a:spcPts val="200"/>
              </a:spcBef>
              <a:spcAft>
                <a:spcPts val="0"/>
              </a:spcAft>
              <a:buClr>
                <a:srgbClr val="2E8652"/>
              </a:buClr>
              <a:buSzPts val="2000"/>
              <a:buFont typeface="Webdings" panose="05030102010509060703" pitchFamily="18" charset="2"/>
              <a:buChar char="4"/>
            </a:pPr>
            <a:endParaRPr sz="20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8"/>
          <p:cNvSpPr txBox="1">
            <a:spLocks noGrp="1"/>
          </p:cNvSpPr>
          <p:nvPr>
            <p:ph type="title"/>
          </p:nvPr>
        </p:nvSpPr>
        <p:spPr>
          <a:xfrm>
            <a:off x="979500" y="365162"/>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400"/>
              <a:buFont typeface="Century Gothic"/>
              <a:buNone/>
            </a:pPr>
            <a:r>
              <a:rPr lang="en-US" sz="4400" b="0" i="0" u="none" strike="noStrike" cap="none">
                <a:solidFill>
                  <a:srgbClr val="2E8652"/>
                </a:solidFill>
                <a:latin typeface="Century Gothic"/>
                <a:ea typeface="Century Gothic"/>
                <a:cs typeface="Century Gothic"/>
                <a:sym typeface="Century Gothic"/>
              </a:rPr>
              <a:t>The Open Data Cube</a:t>
            </a:r>
            <a:endParaRPr sz="4400" b="0" i="0" u="none" strike="noStrike" cap="none">
              <a:solidFill>
                <a:srgbClr val="2E8652"/>
              </a:solidFill>
              <a:latin typeface="Century Gothic"/>
              <a:ea typeface="Century Gothic"/>
              <a:cs typeface="Century Gothic"/>
              <a:sym typeface="Century Gothic"/>
            </a:endParaRPr>
          </a:p>
        </p:txBody>
      </p:sp>
      <p:sp>
        <p:nvSpPr>
          <p:cNvPr id="178" name="Google Shape;178;p18"/>
          <p:cNvSpPr txBox="1"/>
          <p:nvPr/>
        </p:nvSpPr>
        <p:spPr>
          <a:xfrm>
            <a:off x="8835803" y="2544060"/>
            <a:ext cx="3110496" cy="33855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Selecting a Single Time Slice</a:t>
            </a:r>
            <a:endParaRPr sz="1600" b="1" i="0" u="none" strike="noStrike" cap="none">
              <a:solidFill>
                <a:srgbClr val="3F3F3F"/>
              </a:solidFill>
              <a:latin typeface="Century Gothic"/>
              <a:ea typeface="Century Gothic"/>
              <a:cs typeface="Century Gothic"/>
              <a:sym typeface="Century Gothic"/>
            </a:endParaRPr>
          </a:p>
        </p:txBody>
      </p:sp>
      <p:sp>
        <p:nvSpPr>
          <p:cNvPr id="179" name="Google Shape;179;p18"/>
          <p:cNvSpPr txBox="1"/>
          <p:nvPr/>
        </p:nvSpPr>
        <p:spPr>
          <a:xfrm>
            <a:off x="5212038" y="4139050"/>
            <a:ext cx="3283327"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Creating a Mosaic</a:t>
            </a:r>
            <a:endParaRPr sz="14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(NDVI, Most/Least Recent Pixel)</a:t>
            </a:r>
            <a:endParaRPr sz="1600" b="1" i="0" u="none" strike="noStrike" cap="none">
              <a:solidFill>
                <a:srgbClr val="3F3F3F"/>
              </a:solidFill>
              <a:latin typeface="Century Gothic"/>
              <a:ea typeface="Century Gothic"/>
              <a:cs typeface="Century Gothic"/>
              <a:sym typeface="Century Gothic"/>
            </a:endParaRPr>
          </a:p>
        </p:txBody>
      </p:sp>
      <p:sp>
        <p:nvSpPr>
          <p:cNvPr id="180" name="Google Shape;180;p18"/>
          <p:cNvSpPr txBox="1"/>
          <p:nvPr/>
        </p:nvSpPr>
        <p:spPr>
          <a:xfrm>
            <a:off x="7457914" y="5935219"/>
            <a:ext cx="4740532"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Creating a Time Series</a:t>
            </a:r>
            <a:endParaRPr sz="14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(PyCCD-Land Change, WOFS-Water Change)</a:t>
            </a:r>
            <a:endParaRPr sz="1600" b="1" i="0" u="none" strike="noStrike" cap="none">
              <a:solidFill>
                <a:srgbClr val="3F3F3F"/>
              </a:solidFill>
              <a:latin typeface="Century Gothic"/>
              <a:ea typeface="Century Gothic"/>
              <a:cs typeface="Century Gothic"/>
              <a:sym typeface="Century Gothic"/>
            </a:endParaRPr>
          </a:p>
        </p:txBody>
      </p:sp>
      <p:sp>
        <p:nvSpPr>
          <p:cNvPr id="181" name="Google Shape;181;p18"/>
          <p:cNvSpPr/>
          <p:nvPr/>
        </p:nvSpPr>
        <p:spPr>
          <a:xfrm>
            <a:off x="11233285" y="1171755"/>
            <a:ext cx="441600" cy="31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2" name="Google Shape;182;p18"/>
          <p:cNvSpPr/>
          <p:nvPr/>
        </p:nvSpPr>
        <p:spPr>
          <a:xfrm>
            <a:off x="7743265" y="2925209"/>
            <a:ext cx="441482" cy="3122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3" name="Google Shape;183;p18"/>
          <p:cNvSpPr/>
          <p:nvPr/>
        </p:nvSpPr>
        <p:spPr>
          <a:xfrm rot="-1082498">
            <a:off x="9704723" y="5581049"/>
            <a:ext cx="884076" cy="598886"/>
          </a:xfrm>
          <a:prstGeom prst="triangle">
            <a:avLst>
              <a:gd name="adj" fmla="val 34761"/>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4" name="Google Shape;184;p18"/>
          <p:cNvSpPr txBox="1"/>
          <p:nvPr/>
        </p:nvSpPr>
        <p:spPr>
          <a:xfrm>
            <a:off x="451830" y="1350269"/>
            <a:ext cx="4760208" cy="4737781"/>
          </a:xfrm>
          <a:prstGeom prst="rect">
            <a:avLst/>
          </a:prstGeom>
          <a:noFill/>
          <a:ln>
            <a:noFill/>
          </a:ln>
        </p:spPr>
        <p:txBody>
          <a:bodyPr spcFirstLastPara="1" wrap="square" lIns="91425" tIns="45700" rIns="91425" bIns="45700" anchor="t" anchorCtr="0">
            <a:noAutofit/>
          </a:bodyPr>
          <a:lstStyle/>
          <a:p>
            <a:pPr marL="342900" lvl="0" indent="-342900">
              <a:lnSpc>
                <a:spcPct val="90000"/>
              </a:lnSpc>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Data taken from </a:t>
            </a:r>
            <a:r>
              <a:rPr lang="en-US" sz="2300" b="1" i="0" u="none" strike="noStrike" cap="none" dirty="0">
                <a:solidFill>
                  <a:srgbClr val="2E8652"/>
                </a:solidFill>
                <a:latin typeface="Century Gothic"/>
                <a:ea typeface="Century Gothic"/>
                <a:cs typeface="Century Gothic"/>
                <a:sym typeface="Century Gothic"/>
              </a:rPr>
              <a:t>various satellites</a:t>
            </a:r>
            <a:r>
              <a:rPr lang="en-US" sz="2300" b="0" i="0" u="none" strike="noStrike" cap="none" dirty="0">
                <a:solidFill>
                  <a:srgbClr val="3F3F3F"/>
                </a:solidFill>
                <a:latin typeface="Century Gothic"/>
                <a:ea typeface="Century Gothic"/>
                <a:cs typeface="Century Gothic"/>
                <a:sym typeface="Century Gothic"/>
              </a:rPr>
              <a:t> </a:t>
            </a:r>
            <a:r>
              <a:rPr lang="en-US" sz="2300" dirty="0">
                <a:solidFill>
                  <a:schemeClr val="dk1"/>
                </a:solidFill>
                <a:latin typeface="Century Gothic"/>
                <a:ea typeface="Century Gothic"/>
                <a:cs typeface="Century Gothic"/>
                <a:sym typeface="Century Gothic"/>
              </a:rPr>
              <a:t>from over 17 years of data</a:t>
            </a:r>
            <a:r>
              <a:rPr lang="en-US" sz="2300" b="0" i="0" u="none" strike="noStrike" cap="none" dirty="0">
                <a:solidFill>
                  <a:srgbClr val="3F3F3F"/>
                </a:solidFill>
                <a:latin typeface="Century Gothic"/>
                <a:ea typeface="Century Gothic"/>
                <a:cs typeface="Century Gothic"/>
                <a:sym typeface="Century Gothic"/>
              </a:rPr>
              <a:t>(e.g. Landsat 5/7/8)</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Data cube is </a:t>
            </a:r>
            <a:r>
              <a:rPr lang="en-US" sz="2300" b="1" i="0" u="none" strike="noStrike" cap="none" dirty="0">
                <a:solidFill>
                  <a:srgbClr val="2E8652"/>
                </a:solidFill>
                <a:latin typeface="Century Gothic"/>
                <a:ea typeface="Century Gothic"/>
                <a:cs typeface="Century Gothic"/>
                <a:sym typeface="Century Gothic"/>
              </a:rPr>
              <a:t>sampled</a:t>
            </a:r>
            <a:r>
              <a:rPr lang="en-US" sz="2300" b="0" i="0" u="none" strike="noStrike" cap="none" dirty="0">
                <a:solidFill>
                  <a:srgbClr val="3F3F3F"/>
                </a:solidFill>
                <a:latin typeface="Century Gothic"/>
                <a:ea typeface="Century Gothic"/>
                <a:cs typeface="Century Gothic"/>
                <a:sym typeface="Century Gothic"/>
              </a:rPr>
              <a:t> through time slices</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Pixels within Data Cube are processed, aligned, and compressed for data analysis</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Data is either utilized through the online user interface or jupyter notebooks</a:t>
            </a:r>
            <a:endParaRPr sz="1400" b="0" i="0" u="none" strike="noStrike" cap="none" dirty="0">
              <a:solidFill>
                <a:srgbClr val="000000"/>
              </a:solidFill>
              <a:latin typeface="Arial"/>
              <a:ea typeface="Arial"/>
              <a:cs typeface="Arial"/>
              <a:sym typeface="Arial"/>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p:txBody>
      </p:sp>
      <p:pic>
        <p:nvPicPr>
          <p:cNvPr id="185" name="Google Shape;185;p18"/>
          <p:cNvPicPr preferRelativeResize="0"/>
          <p:nvPr/>
        </p:nvPicPr>
        <p:blipFill rotWithShape="1">
          <a:blip r:embed="rId3">
            <a:alphaModFix/>
          </a:blip>
          <a:srcRect/>
          <a:stretch/>
        </p:blipFill>
        <p:spPr>
          <a:xfrm>
            <a:off x="9573227" y="464300"/>
            <a:ext cx="1819073" cy="1977750"/>
          </a:xfrm>
          <a:prstGeom prst="rect">
            <a:avLst/>
          </a:prstGeom>
          <a:noFill/>
          <a:ln>
            <a:noFill/>
          </a:ln>
        </p:spPr>
      </p:pic>
      <p:sp>
        <p:nvSpPr>
          <p:cNvPr id="186" name="Google Shape;186;p18"/>
          <p:cNvSpPr txBox="1"/>
          <p:nvPr/>
        </p:nvSpPr>
        <p:spPr>
          <a:xfrm>
            <a:off x="9024425" y="1271575"/>
            <a:ext cx="609300" cy="27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Time</a:t>
            </a:r>
            <a:endParaRPr sz="1400" b="0" i="0" u="none" strike="noStrike" cap="none">
              <a:solidFill>
                <a:srgbClr val="3F3F3F"/>
              </a:solidFill>
              <a:latin typeface="Century Gothic"/>
              <a:ea typeface="Century Gothic"/>
              <a:cs typeface="Century Gothic"/>
              <a:sym typeface="Century Gothic"/>
            </a:endParaRPr>
          </a:p>
        </p:txBody>
      </p:sp>
      <p:sp>
        <p:nvSpPr>
          <p:cNvPr id="187" name="Google Shape;187;p18"/>
          <p:cNvSpPr txBox="1"/>
          <p:nvPr/>
        </p:nvSpPr>
        <p:spPr>
          <a:xfrm>
            <a:off x="9024425" y="467750"/>
            <a:ext cx="947700" cy="27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Latitude</a:t>
            </a:r>
            <a:endParaRPr sz="1400" b="0" i="0" u="none" strike="noStrike" cap="none">
              <a:solidFill>
                <a:srgbClr val="3F3F3F"/>
              </a:solidFill>
              <a:latin typeface="Century Gothic"/>
              <a:ea typeface="Century Gothic"/>
              <a:cs typeface="Century Gothic"/>
              <a:sym typeface="Century Gothic"/>
            </a:endParaRPr>
          </a:p>
        </p:txBody>
      </p:sp>
      <p:sp>
        <p:nvSpPr>
          <p:cNvPr id="188" name="Google Shape;188;p18"/>
          <p:cNvSpPr txBox="1"/>
          <p:nvPr/>
        </p:nvSpPr>
        <p:spPr>
          <a:xfrm>
            <a:off x="10890825" y="467750"/>
            <a:ext cx="1126500" cy="27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Longitude</a:t>
            </a:r>
            <a:endParaRPr sz="1400" b="0" i="0" u="none" strike="noStrike" cap="none">
              <a:solidFill>
                <a:srgbClr val="3F3F3F"/>
              </a:solidFill>
              <a:latin typeface="Century Gothic"/>
              <a:ea typeface="Century Gothic"/>
              <a:cs typeface="Century Gothic"/>
              <a:sym typeface="Century Gothic"/>
            </a:endParaRPr>
          </a:p>
        </p:txBody>
      </p:sp>
      <p:pic>
        <p:nvPicPr>
          <p:cNvPr id="190" name="Google Shape;190;p18"/>
          <p:cNvPicPr preferRelativeResize="0"/>
          <p:nvPr/>
        </p:nvPicPr>
        <p:blipFill rotWithShape="1">
          <a:blip r:embed="rId4">
            <a:alphaModFix/>
          </a:blip>
          <a:srcRect/>
          <a:stretch/>
        </p:blipFill>
        <p:spPr>
          <a:xfrm>
            <a:off x="9747712" y="4139062"/>
            <a:ext cx="2126250" cy="2108470"/>
          </a:xfrm>
          <a:prstGeom prst="rect">
            <a:avLst/>
          </a:prstGeom>
          <a:noFill/>
          <a:ln>
            <a:noFill/>
          </a:ln>
        </p:spPr>
      </p:pic>
      <p:pic>
        <p:nvPicPr>
          <p:cNvPr id="2052" name="Picture 4" descr="https://lh3.googleusercontent.com/7OG2uzQO6Mytg2LRCKyppdjiFaOsiWbjPli_g1mOn4K1G_-BtCatbH7z3K2gbsnytq5MmILluE6qQ90KyGzvQKkTj9nOr8CanqeAuFFEMAVvHmZVSUedX6KqpHHcApv-b9s_jR2k9TNCwgxoi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5632" y="1908738"/>
            <a:ext cx="1816138" cy="20856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9"/>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320" b="0" i="0" u="none" strike="noStrike" cap="none">
                <a:solidFill>
                  <a:srgbClr val="2E8652"/>
                </a:solidFill>
                <a:latin typeface="Century Gothic"/>
                <a:ea typeface="Century Gothic"/>
                <a:cs typeface="Century Gothic"/>
                <a:sym typeface="Century Gothic"/>
              </a:rPr>
              <a:t>The Algorithms</a:t>
            </a:r>
            <a:endParaRPr sz="4320" b="0" i="0" u="none" strike="noStrike" cap="none">
              <a:solidFill>
                <a:srgbClr val="2E8652"/>
              </a:solidFill>
              <a:latin typeface="Century Gothic"/>
              <a:ea typeface="Century Gothic"/>
              <a:cs typeface="Century Gothic"/>
              <a:sym typeface="Century Gothic"/>
            </a:endParaRPr>
          </a:p>
        </p:txBody>
      </p:sp>
      <p:sp>
        <p:nvSpPr>
          <p:cNvPr id="196" name="Google Shape;196;p19"/>
          <p:cNvSpPr txBox="1"/>
          <p:nvPr/>
        </p:nvSpPr>
        <p:spPr>
          <a:xfrm>
            <a:off x="506695" y="1641688"/>
            <a:ext cx="5089434" cy="4737781"/>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We can run a variety of algorithms within the cube to create different </a:t>
            </a:r>
            <a:r>
              <a:rPr lang="en-US" sz="2300" b="1" i="0" u="none" strike="noStrike" cap="none" dirty="0">
                <a:solidFill>
                  <a:srgbClr val="2E8652"/>
                </a:solidFill>
                <a:latin typeface="Century Gothic"/>
                <a:ea typeface="Century Gothic"/>
                <a:cs typeface="Century Gothic"/>
                <a:sym typeface="Century Gothic"/>
              </a:rPr>
              <a:t>products </a:t>
            </a:r>
            <a:endParaRPr sz="14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These algorithms utilize a range of different </a:t>
            </a:r>
            <a:r>
              <a:rPr lang="en-US" sz="2300" b="1" i="0" u="none" strike="noStrike" cap="none" dirty="0">
                <a:solidFill>
                  <a:srgbClr val="2E8652"/>
                </a:solidFill>
                <a:latin typeface="Century Gothic"/>
                <a:ea typeface="Century Gothic"/>
                <a:cs typeface="Century Gothic"/>
                <a:sym typeface="Century Gothic"/>
              </a:rPr>
              <a:t>bands, ratios, and satellites</a:t>
            </a:r>
            <a:r>
              <a:rPr lang="en-US" sz="2300" b="0" i="0" u="none" strike="noStrike" cap="none" dirty="0">
                <a:solidFill>
                  <a:srgbClr val="3F3F3F"/>
                </a:solidFill>
                <a:latin typeface="Century Gothic"/>
                <a:ea typeface="Century Gothic"/>
                <a:cs typeface="Century Gothic"/>
                <a:sym typeface="Century Gothic"/>
              </a:rPr>
              <a:t> in order to create a product</a:t>
            </a:r>
            <a:endParaRPr sz="14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endParaRPr sz="2300" b="0"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90000"/>
              </a:lnSpc>
              <a:spcBef>
                <a:spcPts val="200"/>
              </a:spcBef>
              <a:spcAft>
                <a:spcPts val="0"/>
              </a:spcAft>
              <a:buClr>
                <a:srgbClr val="2E8652"/>
              </a:buClr>
              <a:buSzPts val="2300"/>
              <a:buFont typeface="Webdings" panose="05030102010509060703" pitchFamily="18" charset="2"/>
              <a:buChar char="4"/>
            </a:pPr>
            <a:r>
              <a:rPr lang="en-US" sz="2300" b="0" i="0" u="none" strike="noStrike" cap="none" dirty="0">
                <a:solidFill>
                  <a:srgbClr val="3F3F3F"/>
                </a:solidFill>
                <a:latin typeface="Century Gothic"/>
                <a:ea typeface="Century Gothic"/>
                <a:cs typeface="Century Gothic"/>
                <a:sym typeface="Century Gothic"/>
              </a:rPr>
              <a:t>The created products are then run through a confusion matrix for </a:t>
            </a:r>
            <a:r>
              <a:rPr lang="en-US" sz="2300" b="1" i="0" u="none" strike="noStrike" cap="none" dirty="0">
                <a:solidFill>
                  <a:srgbClr val="2E8652"/>
                </a:solidFill>
                <a:latin typeface="Century Gothic"/>
                <a:ea typeface="Century Gothic"/>
                <a:cs typeface="Century Gothic"/>
                <a:sym typeface="Century Gothic"/>
              </a:rPr>
              <a:t>validation</a:t>
            </a:r>
            <a:endParaRPr sz="1400" b="0" i="0" u="none" strike="noStrike" cap="none" dirty="0">
              <a:solidFill>
                <a:srgbClr val="2E8652"/>
              </a:solidFill>
              <a:latin typeface="Arial"/>
              <a:ea typeface="Arial"/>
              <a:cs typeface="Arial"/>
              <a:sym typeface="Arial"/>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a:p>
            <a:pPr marL="342900" marR="0" lvl="0" indent="-215900" algn="l" rtl="0">
              <a:lnSpc>
                <a:spcPct val="90000"/>
              </a:lnSpc>
              <a:spcBef>
                <a:spcPts val="200"/>
              </a:spcBef>
              <a:spcAft>
                <a:spcPts val="0"/>
              </a:spcAft>
              <a:buClr>
                <a:srgbClr val="7EB761"/>
              </a:buClr>
              <a:buSzPts val="2000"/>
              <a:buFont typeface="Arimo"/>
              <a:buNone/>
            </a:pPr>
            <a:endParaRPr sz="2000" b="0" i="0" u="none" strike="noStrike" cap="none" dirty="0">
              <a:solidFill>
                <a:srgbClr val="3F3F3F"/>
              </a:solidFill>
              <a:latin typeface="Century Gothic"/>
              <a:ea typeface="Century Gothic"/>
              <a:cs typeface="Century Gothic"/>
              <a:sym typeface="Century Gothic"/>
            </a:endParaRPr>
          </a:p>
        </p:txBody>
      </p:sp>
      <p:pic>
        <p:nvPicPr>
          <p:cNvPr id="197" name="Google Shape;197;p19"/>
          <p:cNvPicPr preferRelativeResize="0"/>
          <p:nvPr/>
        </p:nvPicPr>
        <p:blipFill rotWithShape="1">
          <a:blip r:embed="rId3">
            <a:alphaModFix/>
          </a:blip>
          <a:srcRect/>
          <a:stretch/>
        </p:blipFill>
        <p:spPr>
          <a:xfrm>
            <a:off x="6765923" y="1039373"/>
            <a:ext cx="5248380" cy="3201615"/>
          </a:xfrm>
          <a:prstGeom prst="rect">
            <a:avLst/>
          </a:prstGeom>
          <a:noFill/>
          <a:ln w="9525" cap="flat" cmpd="sng">
            <a:solidFill>
              <a:schemeClr val="dk1"/>
            </a:solidFill>
            <a:prstDash val="solid"/>
            <a:round/>
            <a:headEnd type="none" w="sm" len="sm"/>
            <a:tailEnd type="none" w="sm" len="sm"/>
          </a:ln>
          <a:effectLst>
            <a:outerShdw blurRad="292100" dist="139700" dir="2700000" algn="tl" rotWithShape="0">
              <a:srgbClr val="333333">
                <a:alpha val="63921"/>
              </a:srgbClr>
            </a:outerShdw>
          </a:effectLst>
        </p:spPr>
      </p:pic>
      <p:pic>
        <p:nvPicPr>
          <p:cNvPr id="198" name="Google Shape;198;p19"/>
          <p:cNvPicPr preferRelativeResize="0"/>
          <p:nvPr/>
        </p:nvPicPr>
        <p:blipFill rotWithShape="1">
          <a:blip r:embed="rId4">
            <a:alphaModFix/>
          </a:blip>
          <a:srcRect/>
          <a:stretch/>
        </p:blipFill>
        <p:spPr>
          <a:xfrm>
            <a:off x="5869811" y="2080586"/>
            <a:ext cx="5248380" cy="3201615"/>
          </a:xfrm>
          <a:prstGeom prst="rect">
            <a:avLst/>
          </a:prstGeom>
          <a:noFill/>
          <a:ln w="9525" cap="flat" cmpd="sng">
            <a:solidFill>
              <a:schemeClr val="dk1"/>
            </a:solidFill>
            <a:prstDash val="solid"/>
            <a:round/>
            <a:headEnd type="none" w="sm" len="sm"/>
            <a:tailEnd type="none" w="sm" len="sm"/>
          </a:ln>
          <a:effectLst>
            <a:outerShdw blurRad="292100" dist="139700" dir="2700000" algn="tl" rotWithShape="0">
              <a:srgbClr val="333333">
                <a:alpha val="63921"/>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cxnSp>
        <p:nvCxnSpPr>
          <p:cNvPr id="203" name="Google Shape;203;p20"/>
          <p:cNvCxnSpPr>
            <a:stCxn id="204" idx="2"/>
            <a:endCxn id="205" idx="0"/>
          </p:cNvCxnSpPr>
          <p:nvPr/>
        </p:nvCxnSpPr>
        <p:spPr>
          <a:xfrm>
            <a:off x="4671313" y="3758842"/>
            <a:ext cx="0" cy="690600"/>
          </a:xfrm>
          <a:prstGeom prst="straightConnector1">
            <a:avLst/>
          </a:prstGeom>
          <a:noFill/>
          <a:ln w="19050" cap="flat" cmpd="sng">
            <a:solidFill>
              <a:schemeClr val="dk1"/>
            </a:solidFill>
            <a:prstDash val="solid"/>
            <a:miter lim="800000"/>
            <a:headEnd type="none" w="sm" len="sm"/>
            <a:tailEnd type="triangle" w="med" len="med"/>
          </a:ln>
        </p:spPr>
      </p:cxnSp>
      <p:cxnSp>
        <p:nvCxnSpPr>
          <p:cNvPr id="206" name="Google Shape;206;p20"/>
          <p:cNvCxnSpPr>
            <a:stCxn id="204" idx="2"/>
            <a:endCxn id="207" idx="0"/>
          </p:cNvCxnSpPr>
          <p:nvPr/>
        </p:nvCxnSpPr>
        <p:spPr>
          <a:xfrm flipH="1">
            <a:off x="2251813" y="3758842"/>
            <a:ext cx="2419500" cy="690600"/>
          </a:xfrm>
          <a:prstGeom prst="straightConnector1">
            <a:avLst/>
          </a:prstGeom>
          <a:noFill/>
          <a:ln w="19050" cap="flat" cmpd="sng">
            <a:solidFill>
              <a:schemeClr val="dk1"/>
            </a:solidFill>
            <a:prstDash val="solid"/>
            <a:miter lim="800000"/>
            <a:headEnd type="none" w="sm" len="sm"/>
            <a:tailEnd type="triangle" w="med" len="med"/>
          </a:ln>
        </p:spPr>
      </p:cxnSp>
      <p:cxnSp>
        <p:nvCxnSpPr>
          <p:cNvPr id="208" name="Google Shape;208;p20"/>
          <p:cNvCxnSpPr>
            <a:stCxn id="204" idx="2"/>
            <a:endCxn id="209" idx="0"/>
          </p:cNvCxnSpPr>
          <p:nvPr/>
        </p:nvCxnSpPr>
        <p:spPr>
          <a:xfrm>
            <a:off x="4671313" y="3758842"/>
            <a:ext cx="2414400" cy="690600"/>
          </a:xfrm>
          <a:prstGeom prst="straightConnector1">
            <a:avLst/>
          </a:prstGeom>
          <a:noFill/>
          <a:ln w="19050" cap="flat" cmpd="sng">
            <a:solidFill>
              <a:schemeClr val="dk1"/>
            </a:solidFill>
            <a:prstDash val="solid"/>
            <a:miter lim="800000"/>
            <a:headEnd type="none" w="sm" len="sm"/>
            <a:tailEnd type="triangle" w="med" len="med"/>
          </a:ln>
        </p:spPr>
      </p:cxnSp>
      <p:sp>
        <p:nvSpPr>
          <p:cNvPr id="210" name="Google Shape;210;p20"/>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2"/>
              </a:buClr>
              <a:buSzPts val="4800"/>
              <a:buFont typeface="Century Gothic"/>
              <a:buNone/>
            </a:pPr>
            <a:r>
              <a:rPr lang="en-US" sz="4800" b="0" i="0" u="none" strike="noStrike" cap="none">
                <a:solidFill>
                  <a:srgbClr val="2E8652"/>
                </a:solidFill>
                <a:latin typeface="Century Gothic"/>
                <a:ea typeface="Century Gothic"/>
                <a:cs typeface="Century Gothic"/>
                <a:sym typeface="Century Gothic"/>
              </a:rPr>
              <a:t>Methodology Workflow</a:t>
            </a:r>
            <a:endParaRPr sz="4800" b="0" i="0" u="none" strike="noStrike" cap="none">
              <a:solidFill>
                <a:srgbClr val="2E8652"/>
              </a:solidFill>
              <a:latin typeface="Century Gothic"/>
              <a:ea typeface="Century Gothic"/>
              <a:cs typeface="Century Gothic"/>
              <a:sym typeface="Century Gothic"/>
            </a:endParaRPr>
          </a:p>
        </p:txBody>
      </p:sp>
      <p:grpSp>
        <p:nvGrpSpPr>
          <p:cNvPr id="211" name="Google Shape;211;p20"/>
          <p:cNvGrpSpPr/>
          <p:nvPr/>
        </p:nvGrpSpPr>
        <p:grpSpPr>
          <a:xfrm>
            <a:off x="5508908" y="1265035"/>
            <a:ext cx="3613638" cy="1430304"/>
            <a:chOff x="11971079" y="5423509"/>
            <a:chExt cx="4963523" cy="2132974"/>
          </a:xfrm>
        </p:grpSpPr>
        <p:sp>
          <p:nvSpPr>
            <p:cNvPr id="212" name="Google Shape;212;p20"/>
            <p:cNvSpPr/>
            <p:nvPr/>
          </p:nvSpPr>
          <p:spPr>
            <a:xfrm>
              <a:off x="11971079" y="5423509"/>
              <a:ext cx="4963523" cy="1698939"/>
            </a:xfrm>
            <a:prstGeom prst="flowChartProcess">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3" name="Google Shape;213;p20"/>
            <p:cNvSpPr txBox="1"/>
            <p:nvPr/>
          </p:nvSpPr>
          <p:spPr>
            <a:xfrm>
              <a:off x="12087617" y="5445182"/>
              <a:ext cx="4687002" cy="211130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a:solidFill>
                    <a:srgbClr val="3F3F3F"/>
                  </a:solidFill>
                  <a:latin typeface="Century Gothic"/>
                  <a:ea typeface="Century Gothic"/>
                  <a:cs typeface="Century Gothic"/>
                  <a:sym typeface="Century Gothic"/>
                </a:rPr>
                <a:t>Landsat 7 ETM+</a:t>
              </a:r>
              <a:endParaRPr sz="14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a:solidFill>
                    <a:srgbClr val="3F3F3F"/>
                  </a:solidFill>
                  <a:latin typeface="Century Gothic"/>
                  <a:ea typeface="Century Gothic"/>
                  <a:cs typeface="Century Gothic"/>
                  <a:sym typeface="Century Gothic"/>
                </a:rPr>
                <a:t>Landsat 8 OLI</a:t>
              </a:r>
              <a:endParaRPr sz="14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a:solidFill>
                    <a:srgbClr val="3F3F3F"/>
                  </a:solidFill>
                  <a:latin typeface="Century Gothic"/>
                  <a:ea typeface="Century Gothic"/>
                  <a:cs typeface="Century Gothic"/>
                  <a:sym typeface="Century Gothic"/>
                </a:rPr>
                <a:t>Sentinel 1 C-SAR</a:t>
              </a:r>
              <a:endParaRPr sz="14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entury Gothic"/>
                <a:ea typeface="Century Gothic"/>
                <a:cs typeface="Century Gothic"/>
                <a:sym typeface="Century Gothic"/>
              </a:endParaRPr>
            </a:p>
          </p:txBody>
        </p:sp>
      </p:grpSp>
      <p:grpSp>
        <p:nvGrpSpPr>
          <p:cNvPr id="214" name="Google Shape;214;p20"/>
          <p:cNvGrpSpPr/>
          <p:nvPr/>
        </p:nvGrpSpPr>
        <p:grpSpPr>
          <a:xfrm>
            <a:off x="8760332" y="2888872"/>
            <a:ext cx="2359122" cy="868680"/>
            <a:chOff x="11983886" y="5499673"/>
            <a:chExt cx="4963523" cy="1077686"/>
          </a:xfrm>
        </p:grpSpPr>
        <p:sp>
          <p:nvSpPr>
            <p:cNvPr id="215" name="Google Shape;215;p20"/>
            <p:cNvSpPr/>
            <p:nvPr/>
          </p:nvSpPr>
          <p:spPr>
            <a:xfrm>
              <a:off x="11983886" y="5499673"/>
              <a:ext cx="4963523" cy="1077686"/>
            </a:xfrm>
            <a:prstGeom prst="flowChartProcess">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6" name="Google Shape;216;p20"/>
            <p:cNvSpPr txBox="1"/>
            <p:nvPr/>
          </p:nvSpPr>
          <p:spPr>
            <a:xfrm>
              <a:off x="12122144" y="5545792"/>
              <a:ext cx="4687002" cy="9854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Colombia Data Cube</a:t>
              </a:r>
              <a:endParaRPr sz="2000" b="0" i="1" u="none" strike="noStrike" cap="none">
                <a:solidFill>
                  <a:srgbClr val="3F3F3F"/>
                </a:solidFill>
                <a:latin typeface="Century Gothic"/>
                <a:ea typeface="Century Gothic"/>
                <a:cs typeface="Century Gothic"/>
                <a:sym typeface="Century Gothic"/>
              </a:endParaRPr>
            </a:p>
          </p:txBody>
        </p:sp>
      </p:grpSp>
      <p:grpSp>
        <p:nvGrpSpPr>
          <p:cNvPr id="217" name="Google Shape;217;p20"/>
          <p:cNvGrpSpPr/>
          <p:nvPr/>
        </p:nvGrpSpPr>
        <p:grpSpPr>
          <a:xfrm>
            <a:off x="8934052" y="4430492"/>
            <a:ext cx="2011680" cy="822960"/>
            <a:chOff x="11983886" y="5499673"/>
            <a:chExt cx="4963523" cy="1077686"/>
          </a:xfrm>
        </p:grpSpPr>
        <p:sp>
          <p:nvSpPr>
            <p:cNvPr id="218" name="Google Shape;218;p20"/>
            <p:cNvSpPr/>
            <p:nvPr/>
          </p:nvSpPr>
          <p:spPr>
            <a:xfrm>
              <a:off x="11983886" y="5499673"/>
              <a:ext cx="4963523" cy="1077686"/>
            </a:xfrm>
            <a:prstGeom prst="flowChartProcess">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9" name="Google Shape;219;p20"/>
            <p:cNvSpPr txBox="1"/>
            <p:nvPr/>
          </p:nvSpPr>
          <p:spPr>
            <a:xfrm>
              <a:off x="13639319" y="5717962"/>
              <a:ext cx="1973489" cy="523954"/>
            </a:xfrm>
            <a:prstGeom prst="rect">
              <a:avLst/>
            </a:prstGeom>
            <a:solidFill>
              <a:srgbClr val="C4E0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PCA</a:t>
              </a:r>
              <a:endParaRPr sz="2000" b="0" i="1" u="none" strike="noStrike" cap="none">
                <a:solidFill>
                  <a:srgbClr val="3F3F3F"/>
                </a:solidFill>
                <a:latin typeface="Century Gothic"/>
                <a:ea typeface="Century Gothic"/>
                <a:cs typeface="Century Gothic"/>
                <a:sym typeface="Century Gothic"/>
              </a:endParaRPr>
            </a:p>
          </p:txBody>
        </p:sp>
      </p:grpSp>
      <p:grpSp>
        <p:nvGrpSpPr>
          <p:cNvPr id="220" name="Google Shape;220;p20"/>
          <p:cNvGrpSpPr/>
          <p:nvPr/>
        </p:nvGrpSpPr>
        <p:grpSpPr>
          <a:xfrm>
            <a:off x="3665458" y="4449542"/>
            <a:ext cx="2011680" cy="822960"/>
            <a:chOff x="11983886" y="5499673"/>
            <a:chExt cx="4963523" cy="1077686"/>
          </a:xfrm>
        </p:grpSpPr>
        <p:sp>
          <p:nvSpPr>
            <p:cNvPr id="205" name="Google Shape;205;p20"/>
            <p:cNvSpPr/>
            <p:nvPr/>
          </p:nvSpPr>
          <p:spPr>
            <a:xfrm>
              <a:off x="11983886" y="5499673"/>
              <a:ext cx="4963523" cy="1077686"/>
            </a:xfrm>
            <a:prstGeom prst="flowChartProcess">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1" name="Google Shape;221;p20"/>
            <p:cNvSpPr txBox="1"/>
            <p:nvPr/>
          </p:nvSpPr>
          <p:spPr>
            <a:xfrm>
              <a:off x="12663079" y="5674521"/>
              <a:ext cx="3532446" cy="56425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a:solidFill>
                    <a:srgbClr val="3F3F3F"/>
                  </a:solidFill>
                  <a:latin typeface="Century Gothic"/>
                  <a:ea typeface="Century Gothic"/>
                  <a:cs typeface="Century Gothic"/>
                  <a:sym typeface="Century Gothic"/>
                </a:rPr>
                <a:t>NDVI STD</a:t>
              </a:r>
              <a:endParaRPr sz="2000" b="0" i="1" u="none" strike="noStrike" cap="none">
                <a:solidFill>
                  <a:srgbClr val="3F3F3F"/>
                </a:solidFill>
                <a:latin typeface="Century Gothic"/>
                <a:ea typeface="Century Gothic"/>
                <a:cs typeface="Century Gothic"/>
                <a:sym typeface="Century Gothic"/>
              </a:endParaRPr>
            </a:p>
          </p:txBody>
        </p:sp>
      </p:grpSp>
      <p:grpSp>
        <p:nvGrpSpPr>
          <p:cNvPr id="222" name="Google Shape;222;p20"/>
          <p:cNvGrpSpPr/>
          <p:nvPr/>
        </p:nvGrpSpPr>
        <p:grpSpPr>
          <a:xfrm>
            <a:off x="2238511" y="5253290"/>
            <a:ext cx="7547327" cy="391442"/>
            <a:chOff x="1869135" y="3346158"/>
            <a:chExt cx="2272871" cy="391442"/>
          </a:xfrm>
        </p:grpSpPr>
        <p:cxnSp>
          <p:nvCxnSpPr>
            <p:cNvPr id="223" name="Google Shape;223;p20"/>
            <p:cNvCxnSpPr/>
            <p:nvPr/>
          </p:nvCxnSpPr>
          <p:spPr>
            <a:xfrm rot="10800000" flipH="1">
              <a:off x="1873446" y="3346158"/>
              <a:ext cx="1" cy="203611"/>
            </a:xfrm>
            <a:prstGeom prst="straightConnector1">
              <a:avLst/>
            </a:prstGeom>
            <a:noFill/>
            <a:ln w="28575" cap="flat" cmpd="sng">
              <a:solidFill>
                <a:schemeClr val="dk1"/>
              </a:solidFill>
              <a:prstDash val="solid"/>
              <a:miter lim="800000"/>
              <a:headEnd type="none" w="sm" len="sm"/>
              <a:tailEnd type="triangle" w="med" len="med"/>
            </a:ln>
          </p:spPr>
        </p:cxnSp>
        <p:cxnSp>
          <p:nvCxnSpPr>
            <p:cNvPr id="224" name="Google Shape;224;p20"/>
            <p:cNvCxnSpPr/>
            <p:nvPr/>
          </p:nvCxnSpPr>
          <p:spPr>
            <a:xfrm rot="10800000" flipH="1">
              <a:off x="4139136" y="3346158"/>
              <a:ext cx="1" cy="203611"/>
            </a:xfrm>
            <a:prstGeom prst="straightConnector1">
              <a:avLst/>
            </a:prstGeom>
            <a:noFill/>
            <a:ln w="28575" cap="flat" cmpd="sng">
              <a:solidFill>
                <a:schemeClr val="dk1"/>
              </a:solidFill>
              <a:prstDash val="solid"/>
              <a:miter lim="800000"/>
              <a:headEnd type="none" w="sm" len="sm"/>
              <a:tailEnd type="triangle" w="med" len="med"/>
            </a:ln>
          </p:spPr>
        </p:cxnSp>
        <p:cxnSp>
          <p:nvCxnSpPr>
            <p:cNvPr id="225" name="Google Shape;225;p20"/>
            <p:cNvCxnSpPr/>
            <p:nvPr/>
          </p:nvCxnSpPr>
          <p:spPr>
            <a:xfrm>
              <a:off x="1869135" y="3549769"/>
              <a:ext cx="2272871" cy="0"/>
            </a:xfrm>
            <a:prstGeom prst="straightConnector1">
              <a:avLst/>
            </a:prstGeom>
            <a:noFill/>
            <a:ln w="28575" cap="flat" cmpd="sng">
              <a:solidFill>
                <a:schemeClr val="dk1"/>
              </a:solidFill>
              <a:prstDash val="solid"/>
              <a:miter lim="800000"/>
              <a:headEnd type="none" w="sm" len="sm"/>
              <a:tailEnd type="none" w="sm" len="sm"/>
            </a:ln>
          </p:spPr>
        </p:cxnSp>
        <p:cxnSp>
          <p:nvCxnSpPr>
            <p:cNvPr id="226" name="Google Shape;226;p20"/>
            <p:cNvCxnSpPr/>
            <p:nvPr/>
          </p:nvCxnSpPr>
          <p:spPr>
            <a:xfrm>
              <a:off x="2961954" y="3557574"/>
              <a:ext cx="1" cy="180026"/>
            </a:xfrm>
            <a:prstGeom prst="straightConnector1">
              <a:avLst/>
            </a:prstGeom>
            <a:noFill/>
            <a:ln w="28575" cap="flat" cmpd="sng">
              <a:solidFill>
                <a:schemeClr val="dk1"/>
              </a:solidFill>
              <a:prstDash val="solid"/>
              <a:miter lim="800000"/>
              <a:headEnd type="none" w="sm" len="sm"/>
              <a:tailEnd type="triangle" w="med" len="med"/>
            </a:ln>
          </p:spPr>
        </p:cxnSp>
      </p:grpSp>
      <p:grpSp>
        <p:nvGrpSpPr>
          <p:cNvPr id="227" name="Google Shape;227;p20"/>
          <p:cNvGrpSpPr/>
          <p:nvPr/>
        </p:nvGrpSpPr>
        <p:grpSpPr>
          <a:xfrm>
            <a:off x="2626822" y="5908998"/>
            <a:ext cx="2829770" cy="774144"/>
            <a:chOff x="11983886" y="5499673"/>
            <a:chExt cx="4963523" cy="1077686"/>
          </a:xfrm>
        </p:grpSpPr>
        <p:sp>
          <p:nvSpPr>
            <p:cNvPr id="228" name="Google Shape;228;p20"/>
            <p:cNvSpPr/>
            <p:nvPr/>
          </p:nvSpPr>
          <p:spPr>
            <a:xfrm>
              <a:off x="11983886" y="5499673"/>
              <a:ext cx="4963523" cy="1077686"/>
            </a:xfrm>
            <a:prstGeom prst="flowChartProcess">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9" name="Google Shape;229;p20"/>
            <p:cNvSpPr txBox="1"/>
            <p:nvPr/>
          </p:nvSpPr>
          <p:spPr>
            <a:xfrm>
              <a:off x="12170935" y="5760019"/>
              <a:ext cx="4589425" cy="556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Deforestation Maps</a:t>
              </a:r>
              <a:endParaRPr sz="2000" b="0" i="1" u="none" strike="noStrike" cap="none">
                <a:solidFill>
                  <a:srgbClr val="3F3F3F"/>
                </a:solidFill>
                <a:latin typeface="Century Gothic"/>
                <a:ea typeface="Century Gothic"/>
                <a:cs typeface="Century Gothic"/>
                <a:sym typeface="Century Gothic"/>
              </a:endParaRPr>
            </a:p>
          </p:txBody>
        </p:sp>
      </p:grpSp>
      <p:grpSp>
        <p:nvGrpSpPr>
          <p:cNvPr id="230" name="Google Shape;230;p20"/>
          <p:cNvGrpSpPr/>
          <p:nvPr/>
        </p:nvGrpSpPr>
        <p:grpSpPr>
          <a:xfrm>
            <a:off x="6150746" y="5908998"/>
            <a:ext cx="2834640" cy="774144"/>
            <a:chOff x="11983886" y="5499673"/>
            <a:chExt cx="4984056" cy="1077686"/>
          </a:xfrm>
        </p:grpSpPr>
        <p:sp>
          <p:nvSpPr>
            <p:cNvPr id="231" name="Google Shape;231;p20"/>
            <p:cNvSpPr/>
            <p:nvPr/>
          </p:nvSpPr>
          <p:spPr>
            <a:xfrm>
              <a:off x="11983886" y="5499673"/>
              <a:ext cx="4984056" cy="1077686"/>
            </a:xfrm>
            <a:prstGeom prst="flowChartProcess">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2" name="Google Shape;232;p20"/>
            <p:cNvSpPr txBox="1"/>
            <p:nvPr/>
          </p:nvSpPr>
          <p:spPr>
            <a:xfrm>
              <a:off x="12132412" y="5545792"/>
              <a:ext cx="4687002" cy="9854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3F3F3F"/>
                  </a:solidFill>
                  <a:latin typeface="Century Gothic"/>
                  <a:ea typeface="Century Gothic"/>
                  <a:cs typeface="Century Gothic"/>
                  <a:sym typeface="Century Gothic"/>
                </a:rPr>
                <a:t>Confusion Matrix Validation</a:t>
              </a:r>
              <a:endParaRPr sz="2000" b="0" i="1" u="none" strike="noStrike" cap="none">
                <a:solidFill>
                  <a:srgbClr val="3F3F3F"/>
                </a:solidFill>
                <a:latin typeface="Century Gothic"/>
                <a:ea typeface="Century Gothic"/>
                <a:cs typeface="Century Gothic"/>
                <a:sym typeface="Century Gothic"/>
              </a:endParaRPr>
            </a:p>
          </p:txBody>
        </p:sp>
      </p:grpSp>
      <p:sp>
        <p:nvSpPr>
          <p:cNvPr id="233" name="Google Shape;233;p20"/>
          <p:cNvSpPr txBox="1"/>
          <p:nvPr/>
        </p:nvSpPr>
        <p:spPr>
          <a:xfrm>
            <a:off x="4801758" y="5514609"/>
            <a:ext cx="1930197"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3F3F3F"/>
                </a:solidFill>
                <a:latin typeface="Century Gothic"/>
                <a:ea typeface="Century Gothic"/>
                <a:cs typeface="Century Gothic"/>
                <a:sym typeface="Century Gothic"/>
              </a:rPr>
              <a:t>End Products:</a:t>
            </a:r>
            <a:endParaRPr sz="2000" b="1" i="1" u="none" strike="noStrike" cap="none">
              <a:solidFill>
                <a:srgbClr val="3F3F3F"/>
              </a:solidFill>
              <a:latin typeface="Century Gothic"/>
              <a:ea typeface="Century Gothic"/>
              <a:cs typeface="Century Gothic"/>
              <a:sym typeface="Century Gothic"/>
            </a:endParaRPr>
          </a:p>
        </p:txBody>
      </p:sp>
      <p:grpSp>
        <p:nvGrpSpPr>
          <p:cNvPr id="234" name="Google Shape;234;p20"/>
          <p:cNvGrpSpPr/>
          <p:nvPr/>
        </p:nvGrpSpPr>
        <p:grpSpPr>
          <a:xfrm>
            <a:off x="926641" y="1264799"/>
            <a:ext cx="2612521" cy="1415839"/>
            <a:chOff x="11971079" y="5423508"/>
            <a:chExt cx="4963523" cy="2111400"/>
          </a:xfrm>
        </p:grpSpPr>
        <p:sp>
          <p:nvSpPr>
            <p:cNvPr id="235" name="Google Shape;235;p20"/>
            <p:cNvSpPr/>
            <p:nvPr/>
          </p:nvSpPr>
          <p:spPr>
            <a:xfrm>
              <a:off x="11971079" y="5423508"/>
              <a:ext cx="4963523" cy="1698938"/>
            </a:xfrm>
            <a:prstGeom prst="flowChartProcess">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6" name="Google Shape;236;p20"/>
            <p:cNvSpPr txBox="1"/>
            <p:nvPr/>
          </p:nvSpPr>
          <p:spPr>
            <a:xfrm>
              <a:off x="12065475" y="5423508"/>
              <a:ext cx="4686900" cy="2111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a:solidFill>
                    <a:srgbClr val="3F3F3F"/>
                  </a:solidFill>
                  <a:latin typeface="Century Gothic"/>
                  <a:ea typeface="Century Gothic"/>
                  <a:cs typeface="Century Gothic"/>
                  <a:sym typeface="Century Gothic"/>
                </a:rPr>
                <a:t>Earth </a:t>
              </a:r>
              <a:endParaRPr sz="14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a:solidFill>
                    <a:srgbClr val="3F3F3F"/>
                  </a:solidFill>
                  <a:latin typeface="Century Gothic"/>
                  <a:ea typeface="Century Gothic"/>
                  <a:cs typeface="Century Gothic"/>
                  <a:sym typeface="Century Gothic"/>
                </a:rPr>
                <a:t>Observation </a:t>
              </a:r>
              <a:endParaRPr sz="14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a:solidFill>
                    <a:srgbClr val="3F3F3F"/>
                  </a:solidFill>
                  <a:latin typeface="Century Gothic"/>
                  <a:ea typeface="Century Gothic"/>
                  <a:cs typeface="Century Gothic"/>
                  <a:sym typeface="Century Gothic"/>
                </a:rPr>
                <a:t>Acquisition</a:t>
              </a:r>
              <a:endParaRPr sz="14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entury Gothic"/>
                <a:ea typeface="Century Gothic"/>
                <a:cs typeface="Century Gothic"/>
                <a:sym typeface="Century Gothic"/>
              </a:endParaRPr>
            </a:p>
          </p:txBody>
        </p:sp>
      </p:grpSp>
      <p:cxnSp>
        <p:nvCxnSpPr>
          <p:cNvPr id="237" name="Google Shape;237;p20"/>
          <p:cNvCxnSpPr>
            <a:stCxn id="215" idx="2"/>
            <a:endCxn id="218" idx="0"/>
          </p:cNvCxnSpPr>
          <p:nvPr/>
        </p:nvCxnSpPr>
        <p:spPr>
          <a:xfrm>
            <a:off x="9939893" y="3757552"/>
            <a:ext cx="0" cy="672900"/>
          </a:xfrm>
          <a:prstGeom prst="straightConnector1">
            <a:avLst/>
          </a:prstGeom>
          <a:noFill/>
          <a:ln w="19050" cap="flat" cmpd="sng">
            <a:solidFill>
              <a:schemeClr val="dk1"/>
            </a:solidFill>
            <a:prstDash val="solid"/>
            <a:miter lim="800000"/>
            <a:headEnd type="none" w="sm" len="sm"/>
            <a:tailEnd type="triangle" w="med" len="med"/>
          </a:ln>
        </p:spPr>
      </p:cxnSp>
      <p:grpSp>
        <p:nvGrpSpPr>
          <p:cNvPr id="238" name="Google Shape;238;p20"/>
          <p:cNvGrpSpPr/>
          <p:nvPr/>
        </p:nvGrpSpPr>
        <p:grpSpPr>
          <a:xfrm>
            <a:off x="1250960" y="4449542"/>
            <a:ext cx="2011680" cy="1077218"/>
            <a:chOff x="11983886" y="5490064"/>
            <a:chExt cx="5034473" cy="1686693"/>
          </a:xfrm>
        </p:grpSpPr>
        <p:sp>
          <p:nvSpPr>
            <p:cNvPr id="239" name="Google Shape;239;p20"/>
            <p:cNvSpPr/>
            <p:nvPr/>
          </p:nvSpPr>
          <p:spPr>
            <a:xfrm>
              <a:off x="11983886" y="5499671"/>
              <a:ext cx="5034473" cy="1284880"/>
            </a:xfrm>
            <a:prstGeom prst="flowChartProcess">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7" name="Google Shape;207;p20"/>
            <p:cNvSpPr txBox="1"/>
            <p:nvPr/>
          </p:nvSpPr>
          <p:spPr>
            <a:xfrm>
              <a:off x="12696500" y="5490064"/>
              <a:ext cx="3584637" cy="168669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a:solidFill>
                    <a:srgbClr val="3F3F3F"/>
                  </a:solidFill>
                  <a:latin typeface="Century Gothic"/>
                  <a:ea typeface="Century Gothic"/>
                  <a:cs typeface="Century Gothic"/>
                  <a:sym typeface="Century Gothic"/>
                </a:rPr>
                <a:t>NDVI Anomaly</a:t>
              </a:r>
              <a:endParaRPr sz="1400" b="0" i="0" u="none" strike="noStrike" cap="none">
                <a:solidFill>
                  <a:srgbClr val="3F3F3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p:txBody>
        </p:sp>
      </p:grpSp>
      <p:grpSp>
        <p:nvGrpSpPr>
          <p:cNvPr id="240" name="Google Shape;240;p20"/>
          <p:cNvGrpSpPr/>
          <p:nvPr/>
        </p:nvGrpSpPr>
        <p:grpSpPr>
          <a:xfrm>
            <a:off x="6079955" y="4449542"/>
            <a:ext cx="2011680" cy="822960"/>
            <a:chOff x="11983886" y="5499673"/>
            <a:chExt cx="4963523" cy="1077686"/>
          </a:xfrm>
        </p:grpSpPr>
        <p:sp>
          <p:nvSpPr>
            <p:cNvPr id="209" name="Google Shape;209;p20"/>
            <p:cNvSpPr/>
            <p:nvPr/>
          </p:nvSpPr>
          <p:spPr>
            <a:xfrm>
              <a:off x="11983886" y="5499673"/>
              <a:ext cx="4963523" cy="1077686"/>
            </a:xfrm>
            <a:prstGeom prst="flowChartProcess">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1" name="Google Shape;241;p20"/>
            <p:cNvSpPr txBox="1"/>
            <p:nvPr/>
          </p:nvSpPr>
          <p:spPr>
            <a:xfrm>
              <a:off x="12699423" y="5674519"/>
              <a:ext cx="3532446" cy="56425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1" u="none" strike="noStrike" cap="none" dirty="0">
                  <a:solidFill>
                    <a:srgbClr val="3F3F3F"/>
                  </a:solidFill>
                  <a:latin typeface="Century Gothic"/>
                  <a:ea typeface="Century Gothic"/>
                  <a:cs typeface="Century Gothic"/>
                  <a:sym typeface="Century Gothic"/>
                </a:rPr>
                <a:t>PyCCD</a:t>
              </a:r>
              <a:endParaRPr sz="2000" b="0" i="1" u="none" strike="noStrike" cap="none" dirty="0">
                <a:solidFill>
                  <a:srgbClr val="3F3F3F"/>
                </a:solidFill>
                <a:latin typeface="Century Gothic"/>
                <a:ea typeface="Century Gothic"/>
                <a:cs typeface="Century Gothic"/>
                <a:sym typeface="Century Gothic"/>
              </a:endParaRPr>
            </a:p>
          </p:txBody>
        </p:sp>
      </p:grpSp>
      <p:grpSp>
        <p:nvGrpSpPr>
          <p:cNvPr id="242" name="Google Shape;242;p20"/>
          <p:cNvGrpSpPr/>
          <p:nvPr/>
        </p:nvGrpSpPr>
        <p:grpSpPr>
          <a:xfrm>
            <a:off x="3491737" y="2887583"/>
            <a:ext cx="2359152" cy="871259"/>
            <a:chOff x="11983886" y="5499673"/>
            <a:chExt cx="4963523" cy="1077686"/>
          </a:xfrm>
        </p:grpSpPr>
        <p:sp>
          <p:nvSpPr>
            <p:cNvPr id="204" name="Google Shape;204;p20"/>
            <p:cNvSpPr/>
            <p:nvPr/>
          </p:nvSpPr>
          <p:spPr>
            <a:xfrm>
              <a:off x="11983886" y="5499673"/>
              <a:ext cx="4963523" cy="1077686"/>
            </a:xfrm>
            <a:prstGeom prst="flowChartProcess">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3" name="Google Shape;243;p20"/>
            <p:cNvSpPr txBox="1"/>
            <p:nvPr/>
          </p:nvSpPr>
          <p:spPr>
            <a:xfrm>
              <a:off x="12349391" y="5591912"/>
              <a:ext cx="4165732" cy="875605"/>
            </a:xfrm>
            <a:prstGeom prst="rect">
              <a:avLst/>
            </a:prstGeom>
            <a:solidFill>
              <a:srgbClr val="C4E0B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dirty="0">
                  <a:solidFill>
                    <a:srgbClr val="3F3F3F"/>
                  </a:solidFill>
                  <a:latin typeface="Century Gothic"/>
                  <a:ea typeface="Century Gothic"/>
                  <a:cs typeface="Century Gothic"/>
                  <a:sym typeface="Century Gothic"/>
                </a:rPr>
                <a:t>Open Data Cube</a:t>
              </a:r>
              <a:endParaRPr sz="2000" b="1" i="1" u="none" strike="noStrike" cap="none" dirty="0">
                <a:solidFill>
                  <a:srgbClr val="3F3F3F"/>
                </a:solidFill>
                <a:latin typeface="Century Gothic"/>
                <a:ea typeface="Century Gothic"/>
                <a:cs typeface="Century Gothic"/>
                <a:sym typeface="Century Gothic"/>
              </a:endParaRPr>
            </a:p>
          </p:txBody>
        </p:sp>
      </p:grpSp>
      <p:cxnSp>
        <p:nvCxnSpPr>
          <p:cNvPr id="244" name="Google Shape;244;p20"/>
          <p:cNvCxnSpPr/>
          <p:nvPr/>
        </p:nvCxnSpPr>
        <p:spPr>
          <a:xfrm flipH="1">
            <a:off x="7305164" y="2404054"/>
            <a:ext cx="892" cy="911354"/>
          </a:xfrm>
          <a:prstGeom prst="straightConnector1">
            <a:avLst/>
          </a:prstGeom>
          <a:noFill/>
          <a:ln w="19050" cap="flat" cmpd="sng">
            <a:solidFill>
              <a:schemeClr val="dk1"/>
            </a:solidFill>
            <a:prstDash val="solid"/>
            <a:miter lim="800000"/>
            <a:headEnd type="none" w="sm" len="sm"/>
            <a:tailEnd type="none" w="sm" len="sm"/>
          </a:ln>
        </p:spPr>
      </p:cxnSp>
      <p:cxnSp>
        <p:nvCxnSpPr>
          <p:cNvPr id="245" name="Google Shape;245;p20"/>
          <p:cNvCxnSpPr>
            <a:endCxn id="215" idx="1"/>
          </p:cNvCxnSpPr>
          <p:nvPr/>
        </p:nvCxnSpPr>
        <p:spPr>
          <a:xfrm>
            <a:off x="7305032" y="3315412"/>
            <a:ext cx="1455300" cy="7800"/>
          </a:xfrm>
          <a:prstGeom prst="straightConnector1">
            <a:avLst/>
          </a:prstGeom>
          <a:noFill/>
          <a:ln w="19050" cap="flat" cmpd="sng">
            <a:solidFill>
              <a:schemeClr val="dk1"/>
            </a:solidFill>
            <a:prstDash val="solid"/>
            <a:miter lim="800000"/>
            <a:headEnd type="none" w="sm" len="sm"/>
            <a:tailEnd type="triangle" w="med" len="med"/>
          </a:ln>
        </p:spPr>
      </p:cxnSp>
      <p:cxnSp>
        <p:nvCxnSpPr>
          <p:cNvPr id="246" name="Google Shape;246;p20"/>
          <p:cNvCxnSpPr>
            <a:endCxn id="204" idx="3"/>
          </p:cNvCxnSpPr>
          <p:nvPr/>
        </p:nvCxnSpPr>
        <p:spPr>
          <a:xfrm flipH="1">
            <a:off x="5850889" y="3315413"/>
            <a:ext cx="1454400" cy="7800"/>
          </a:xfrm>
          <a:prstGeom prst="straightConnector1">
            <a:avLst/>
          </a:prstGeom>
          <a:noFill/>
          <a:ln w="19050" cap="flat" cmpd="sng">
            <a:solidFill>
              <a:schemeClr val="dk1"/>
            </a:solidFill>
            <a:prstDash val="solid"/>
            <a:miter lim="800000"/>
            <a:headEnd type="none" w="sm" len="sm"/>
            <a:tailEnd type="triangle" w="med" len="med"/>
          </a:ln>
        </p:spPr>
      </p:cxnSp>
      <p:cxnSp>
        <p:nvCxnSpPr>
          <p:cNvPr id="247" name="Google Shape;247;p20"/>
          <p:cNvCxnSpPr>
            <a:stCxn id="235" idx="3"/>
            <a:endCxn id="212" idx="1"/>
          </p:cNvCxnSpPr>
          <p:nvPr/>
        </p:nvCxnSpPr>
        <p:spPr>
          <a:xfrm>
            <a:off x="3539162" y="1834426"/>
            <a:ext cx="1969800" cy="300"/>
          </a:xfrm>
          <a:prstGeom prst="straightConnector1">
            <a:avLst/>
          </a:prstGeom>
          <a:noFill/>
          <a:ln w="19050" cap="flat" cmpd="sng">
            <a:solidFill>
              <a:schemeClr val="dk1"/>
            </a:solidFill>
            <a:prstDash val="solid"/>
            <a:miter lim="800000"/>
            <a:headEnd type="none" w="sm" len="sm"/>
            <a:tailEnd type="triangle" w="med" len="med"/>
          </a:ln>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2593</TotalTime>
  <Words>2387</Words>
  <Application>Microsoft Office PowerPoint</Application>
  <PresentationFormat>Widescreen</PresentationFormat>
  <Paragraphs>348</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Century Gothic</vt:lpstr>
      <vt:lpstr>Calibri</vt:lpstr>
      <vt:lpstr>Webdings</vt:lpstr>
      <vt:lpstr>Arial</vt:lpstr>
      <vt:lpstr>Times New Roman</vt:lpstr>
      <vt:lpstr>Arimo</vt:lpstr>
      <vt:lpstr>Office Theme</vt:lpstr>
      <vt:lpstr>PowerPoint Presentation</vt:lpstr>
      <vt:lpstr>Caquetá, Colombia</vt:lpstr>
      <vt:lpstr>Community Concerns</vt:lpstr>
      <vt:lpstr>Objectives</vt:lpstr>
      <vt:lpstr>EO Satellites and Sensors</vt:lpstr>
      <vt:lpstr>The Open Data Cube</vt:lpstr>
      <vt:lpstr>The Open Data Cube</vt:lpstr>
      <vt:lpstr>The Algorithms</vt:lpstr>
      <vt:lpstr>Methodology Workflow</vt:lpstr>
      <vt:lpstr>Analysis and Results</vt:lpstr>
      <vt:lpstr>PyCCD – Land Change Map</vt:lpstr>
      <vt:lpstr>PyCCD – Time Scale Map</vt:lpstr>
      <vt:lpstr>NDVI Standard Deviation</vt:lpstr>
      <vt:lpstr>NDVI Anomaly </vt:lpstr>
      <vt:lpstr>Results</vt:lpstr>
      <vt:lpstr>Conclusion</vt:lpstr>
      <vt:lpstr>Future Work and Applications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Amanda L. (LARC-E3)[SSAI DEVELOP]</dc:creator>
  <cp:lastModifiedBy>Clayton, Amanda L. (LARC-E3)[SSAI DEVELOP]</cp:lastModifiedBy>
  <cp:revision>32</cp:revision>
  <dcterms:modified xsi:type="dcterms:W3CDTF">2023-02-15T21:43:55Z</dcterms:modified>
</cp:coreProperties>
</file>