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r" initials="clr" lastIdx="6" clrIdx="0"/>
  <p:cmAuthor id="1" name="Zajic, Brittany N (329D-Affiliate)" initials="ZBN(" lastIdx="1" clrIdx="1">
    <p:extLst>
      <p:ext uri="{19B8F6BF-5375-455C-9EA6-DF929625EA0E}">
        <p15:presenceInfo xmlns:p15="http://schemas.microsoft.com/office/powerpoint/2012/main" userId="S-1-5-21-1608413684-1126320247-1535859923-128903" providerId="AD"/>
      </p:ext>
    </p:extLst>
  </p:cmAuthor>
  <p:cmAuthor id="2" name="peter hawman" initials="ph" lastIdx="4" clrIdx="2">
    <p:extLst>
      <p:ext uri="{19B8F6BF-5375-455C-9EA6-DF929625EA0E}">
        <p15:presenceInfo xmlns:p15="http://schemas.microsoft.com/office/powerpoint/2012/main" userId="52dc934910af06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5" d="100"/>
          <a:sy n="25" d="100"/>
        </p:scale>
        <p:origin x="2424" y="9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JET PROPULSION LABORATORY</a:t>
            </a:r>
            <a:endParaRPr lang="en-US" dirty="0"/>
          </a:p>
        </p:txBody>
      </p:sp>
      <p:sp>
        <p:nvSpPr>
          <p:cNvPr id="4" name="Text Placeholder 3"/>
          <p:cNvSpPr>
            <a:spLocks noGrp="1"/>
          </p:cNvSpPr>
          <p:nvPr>
            <p:ph type="body" sz="quarter" idx="11"/>
          </p:nvPr>
        </p:nvSpPr>
        <p:spPr/>
        <p:txBody>
          <a:bodyPr/>
          <a:lstStyle/>
          <a:p>
            <a:r>
              <a:rPr lang="en-US" dirty="0" smtClean="0"/>
              <a:t>Using GRACE-derived </a:t>
            </a:r>
            <a:r>
              <a:rPr lang="en-US" dirty="0"/>
              <a:t>w</a:t>
            </a:r>
            <a:r>
              <a:rPr lang="en-US" dirty="0" smtClean="0"/>
              <a:t>ater and moisture </a:t>
            </a:r>
            <a:r>
              <a:rPr lang="en-US" dirty="0"/>
              <a:t>p</a:t>
            </a:r>
            <a:r>
              <a:rPr lang="en-US" dirty="0" smtClean="0"/>
              <a:t>roducts as a predictive </a:t>
            </a:r>
            <a:r>
              <a:rPr lang="en-US" dirty="0"/>
              <a:t>t</a:t>
            </a:r>
            <a:r>
              <a:rPr lang="en-US" dirty="0" smtClean="0"/>
              <a:t>ool for wildfire potential in the contiguous United States</a:t>
            </a:r>
            <a:endParaRPr lang="en-US" dirty="0"/>
          </a:p>
        </p:txBody>
      </p:sp>
      <p:sp>
        <p:nvSpPr>
          <p:cNvPr id="5" name="Text Placeholder 4"/>
          <p:cNvSpPr>
            <a:spLocks noGrp="1"/>
          </p:cNvSpPr>
          <p:nvPr>
            <p:ph type="body" sz="quarter" idx="10"/>
          </p:nvPr>
        </p:nvSpPr>
        <p:spPr/>
        <p:txBody>
          <a:bodyPr/>
          <a:lstStyle/>
          <a:p>
            <a:r>
              <a:rPr lang="en-US" dirty="0" smtClean="0"/>
              <a:t>U.S. DISASTERS II</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347099" y="21838552"/>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High coefficient of determination values across many fire size classes and land cover types indicate a strong relationship between soil moisture and </a:t>
            </a:r>
            <a:r>
              <a:rPr lang="en-US" dirty="0" smtClean="0"/>
              <a:t>wildfire</a:t>
            </a:r>
          </a:p>
          <a:p>
            <a:pPr marL="347663" indent="-347663"/>
            <a:endParaRPr lang="en-US" dirty="0" smtClean="0"/>
          </a:p>
          <a:p>
            <a:pPr marL="347663" indent="-347663"/>
            <a:r>
              <a:rPr lang="en-US" dirty="0" smtClean="0"/>
              <a:t>GRACE can be </a:t>
            </a:r>
            <a:r>
              <a:rPr lang="en-US" dirty="0" smtClean="0"/>
              <a:t>considered a </a:t>
            </a:r>
            <a:r>
              <a:rPr lang="en-US" dirty="0" smtClean="0"/>
              <a:t>useful tool </a:t>
            </a:r>
            <a:r>
              <a:rPr lang="en-US" dirty="0" smtClean="0"/>
              <a:t>for </a:t>
            </a:r>
            <a:r>
              <a:rPr lang="en-US" dirty="0" smtClean="0"/>
              <a:t>assessing wildfire </a:t>
            </a:r>
            <a:r>
              <a:rPr lang="en-US" dirty="0" smtClean="0"/>
              <a:t>probability </a:t>
            </a:r>
            <a:r>
              <a:rPr lang="en-US" dirty="0" smtClean="0"/>
              <a:t>and predicting wildfire </a:t>
            </a:r>
            <a:endParaRPr lang="en-US" dirty="0" smtClean="0"/>
          </a:p>
          <a:p>
            <a:pPr marL="347663" indent="-347663"/>
            <a:endParaRPr lang="en-US" dirty="0" smtClean="0"/>
          </a:p>
          <a:p>
            <a:pPr marL="347663" indent="-347663"/>
            <a:r>
              <a:rPr lang="en-US" dirty="0" smtClean="0"/>
              <a:t>Wildfire predictive capabilities using </a:t>
            </a:r>
            <a:r>
              <a:rPr lang="en-US" dirty="0" smtClean="0"/>
              <a:t>NASA Earth Observation Systems </a:t>
            </a:r>
            <a:r>
              <a:rPr lang="en-US" dirty="0" smtClean="0"/>
              <a:t>can be </a:t>
            </a:r>
            <a:r>
              <a:rPr lang="en-US" dirty="0" smtClean="0"/>
              <a:t>refined and expanded with MODIS vegetation indices and SMAP soil moisture data in order to b</a:t>
            </a:r>
            <a:r>
              <a:rPr lang="en-US" dirty="0" smtClean="0"/>
              <a:t>etter serve fire response management</a:t>
            </a:r>
            <a:endParaRPr lang="en-US" dirty="0" smtClean="0"/>
          </a:p>
          <a:p>
            <a:pPr marL="347663" indent="-347663"/>
            <a:endParaRPr lang="en-US" dirty="0" smtClean="0"/>
          </a:p>
          <a:p>
            <a:pPr marL="347663" indent="-347663"/>
            <a:endParaRPr lang="en-US" dirty="0" smtClean="0"/>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7465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t>
            </a:r>
          </a:p>
        </p:txBody>
      </p:sp>
      <p:sp>
        <p:nvSpPr>
          <p:cNvPr id="15" name="Text Placeholder 16"/>
          <p:cNvSpPr txBox="1">
            <a:spLocks/>
          </p:cNvSpPr>
          <p:nvPr/>
        </p:nvSpPr>
        <p:spPr>
          <a:xfrm>
            <a:off x="18284610" y="6853426"/>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To quantify </a:t>
            </a:r>
            <a:r>
              <a:rPr lang="en-US" dirty="0" smtClean="0"/>
              <a:t>relationships </a:t>
            </a:r>
            <a:r>
              <a:rPr lang="en-US" dirty="0" smtClean="0"/>
              <a:t>between assimilated GRACE data and wildfire data by land cover type on a national scale</a:t>
            </a:r>
          </a:p>
          <a:p>
            <a:pPr marL="0" indent="0">
              <a:buNone/>
            </a:pPr>
            <a:endParaRPr lang="en-US" dirty="0" smtClean="0"/>
          </a:p>
          <a:p>
            <a:pPr marL="347663" indent="-347663"/>
            <a:r>
              <a:rPr lang="en-US" dirty="0" smtClean="0"/>
              <a:t>To create an algorithm in Python that will serve as a tool for fire predictive </a:t>
            </a:r>
            <a:r>
              <a:rPr lang="en-US" dirty="0" smtClean="0"/>
              <a:t>services</a:t>
            </a:r>
          </a:p>
          <a:p>
            <a:pPr marL="347663" indent="-347663"/>
            <a:endParaRPr lang="en-US" dirty="0"/>
          </a:p>
          <a:p>
            <a:pPr marL="347663" indent="-347663"/>
            <a:r>
              <a:rPr lang="en-US" dirty="0"/>
              <a:t>To determine if </a:t>
            </a:r>
            <a:r>
              <a:rPr lang="en-US" dirty="0" smtClean="0"/>
              <a:t>assimilated GRACE </a:t>
            </a:r>
            <a:r>
              <a:rPr lang="en-US" dirty="0"/>
              <a:t>data is a promising tool for predicting wildfire potential across the contiguous United </a:t>
            </a:r>
            <a:r>
              <a:rPr lang="en-US" dirty="0" smtClean="0"/>
              <a:t>States</a:t>
            </a:r>
            <a:endParaRPr lang="en-US" dirty="0"/>
          </a:p>
          <a:p>
            <a:pPr marL="347663" indent="-347663"/>
            <a:endParaRPr lang="en-US" dirty="0"/>
          </a:p>
          <a:p>
            <a:pPr marL="347663" indent="-347663"/>
            <a:endParaRPr lang="en-US" dirty="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4611" y="55107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45400" y="12474224"/>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25119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729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347099" y="27852560"/>
            <a:ext cx="7753351" cy="769441"/>
          </a:xfrm>
          <a:prstGeom prst="rect">
            <a:avLst/>
          </a:prstGeom>
          <a:noFill/>
        </p:spPr>
        <p:txBody>
          <a:bodyPr wrap="square" rtlCol="0">
            <a:spAutoFit/>
          </a:bodyPr>
          <a:lstStyle/>
          <a:p>
            <a:r>
              <a:rPr lang="en-US" sz="4400" b="1" dirty="0">
                <a:solidFill>
                  <a:schemeClr val="accent1"/>
                </a:solidFill>
                <a:latin typeface="Century Gothic" panose="020B0502020202020204" pitchFamily="34" charset="0"/>
              </a:rPr>
              <a:t>Project Partners</a:t>
            </a:r>
            <a:endParaRPr lang="en-US" sz="4400" b="1" dirty="0" smtClean="0">
              <a:solidFill>
                <a:schemeClr val="accent1"/>
              </a:solidFill>
              <a:latin typeface="Century Gothic" panose="020B0502020202020204" pitchFamily="34" charset="0"/>
            </a:endParaRPr>
          </a:p>
        </p:txBody>
      </p:sp>
      <p:sp>
        <p:nvSpPr>
          <p:cNvPr id="30" name="TextBox 29"/>
          <p:cNvSpPr txBox="1"/>
          <p:nvPr/>
        </p:nvSpPr>
        <p:spPr>
          <a:xfrm>
            <a:off x="9063459" y="2783432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endParaRPr lang="en-US" sz="4400" b="1" dirty="0">
              <a:solidFill>
                <a:schemeClr val="accent1"/>
              </a:solidFill>
              <a:latin typeface="Century Gothic" panose="020B0502020202020204" pitchFamily="34" charset="0"/>
            </a:endParaRPr>
          </a:p>
        </p:txBody>
      </p:sp>
      <p:sp>
        <p:nvSpPr>
          <p:cNvPr id="31" name="TextBox 30"/>
          <p:cNvSpPr txBox="1"/>
          <p:nvPr/>
        </p:nvSpPr>
        <p:spPr>
          <a:xfrm>
            <a:off x="914400" y="27843601"/>
            <a:ext cx="554355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Brittany Zajic (Project Lead), Daniel Jensen, Nick Rousseau</a:t>
            </a:r>
          </a:p>
          <a:p>
            <a:r>
              <a:rPr lang="en-US" sz="2400" dirty="0" smtClean="0"/>
              <a:t>NASA DEVELOP National Program at NASA Jet Propulsion Laboratory </a:t>
            </a:r>
            <a:endParaRPr lang="en-US" sz="2400"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4610" y="13242469"/>
            <a:ext cx="4575389" cy="3535528"/>
          </a:xfrm>
          <a:prstGeom prst="rect">
            <a:avLst/>
          </a:prstGeom>
        </p:spPr>
      </p:pic>
      <p:sp>
        <p:nvSpPr>
          <p:cNvPr id="34" name="Text Placeholder 26"/>
          <p:cNvSpPr txBox="1">
            <a:spLocks/>
          </p:cNvSpPr>
          <p:nvPr/>
        </p:nvSpPr>
        <p:spPr>
          <a:xfrm>
            <a:off x="23098600" y="14240584"/>
            <a:ext cx="3173300" cy="1263972"/>
          </a:xfrm>
          <a:prstGeom prst="rect">
            <a:avLst/>
          </a:prstGeom>
        </p:spPr>
        <p:txBody>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4400" dirty="0" smtClean="0"/>
              <a:t>Contiguous United States</a:t>
            </a:r>
            <a:endParaRPr lang="en-US" sz="4400" dirty="0"/>
          </a:p>
        </p:txBody>
      </p:sp>
      <p:sp>
        <p:nvSpPr>
          <p:cNvPr id="35" name="Text Placeholder 6"/>
          <p:cNvSpPr txBox="1">
            <a:spLocks/>
          </p:cNvSpPr>
          <p:nvPr/>
        </p:nvSpPr>
        <p:spPr>
          <a:xfrm>
            <a:off x="18291826" y="17999645"/>
            <a:ext cx="4131115" cy="2020126"/>
          </a:xfrm>
          <a:prstGeom prst="rect">
            <a:avLst/>
          </a:prstGeom>
        </p:spPr>
        <p:txBody>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smtClean="0"/>
              <a:t>Gravity Recovery and Climate Experiment (GRACE)</a:t>
            </a:r>
            <a:endParaRPr lang="en-US" sz="3600" dirty="0"/>
          </a:p>
        </p:txBody>
      </p:sp>
      <p:pic>
        <p:nvPicPr>
          <p:cNvPr id="36" name="Picture 4" descr="C:\Users\bzajic\Desktop\10_Gra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2627" y="17521693"/>
            <a:ext cx="4828772" cy="316016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566484" y="28555260"/>
            <a:ext cx="9499529" cy="6379439"/>
          </a:xfrm>
          <a:prstGeom prst="rect">
            <a:avLst/>
          </a:prstGeom>
        </p:spPr>
        <p:txBody>
          <a:bodyPr wrap="square">
            <a:spAutoFit/>
          </a:bodyPr>
          <a:lstStyle/>
          <a:p>
            <a:pPr>
              <a:lnSpc>
                <a:spcPct val="115000"/>
              </a:lnSpc>
            </a:pPr>
            <a:r>
              <a:rPr lang="en-US" sz="2700" dirty="0" smtClean="0">
                <a:ea typeface="Times New Roman" panose="02020603050405020304" pitchFamily="18" charset="0"/>
                <a:cs typeface="Times New Roman" panose="02020603050405020304" pitchFamily="18" charset="0"/>
              </a:rPr>
              <a:t>We </a:t>
            </a:r>
            <a:r>
              <a:rPr lang="en-US" sz="2700" dirty="0">
                <a:ea typeface="Times New Roman" panose="02020603050405020304" pitchFamily="18" charset="0"/>
                <a:cs typeface="Times New Roman" panose="02020603050405020304" pitchFamily="18" charset="0"/>
              </a:rPr>
              <a:t>would like to thank our Science Advisor, Dr. John T. Reager (NASA JPL), for his guidance on this project. </a:t>
            </a:r>
            <a:endParaRPr lang="en-US" sz="2700" dirty="0" smtClean="0">
              <a:ea typeface="Times New Roman" panose="02020603050405020304" pitchFamily="18" charset="0"/>
              <a:cs typeface="Times New Roman" panose="02020603050405020304" pitchFamily="18" charset="0"/>
            </a:endParaRPr>
          </a:p>
          <a:p>
            <a:endParaRPr lang="en-US" sz="2000" dirty="0" smtClean="0">
              <a:ea typeface="Times New Roman" panose="02020603050405020304" pitchFamily="18" charset="0"/>
              <a:cs typeface="Times New Roman" panose="02020603050405020304" pitchFamily="18" charset="0"/>
            </a:endParaRPr>
          </a:p>
          <a:p>
            <a:pPr>
              <a:lnSpc>
                <a:spcPct val="115000"/>
              </a:lnSpc>
            </a:pPr>
            <a:r>
              <a:rPr lang="en-US" sz="2700" dirty="0" smtClean="0">
                <a:ea typeface="Times New Roman" panose="02020603050405020304" pitchFamily="18" charset="0"/>
                <a:cs typeface="Times New Roman" panose="02020603050405020304" pitchFamily="18" charset="0"/>
              </a:rPr>
              <a:t>We </a:t>
            </a:r>
            <a:r>
              <a:rPr lang="en-US" sz="2700" dirty="0">
                <a:ea typeface="Times New Roman" panose="02020603050405020304" pitchFamily="18" charset="0"/>
                <a:cs typeface="Times New Roman" panose="02020603050405020304" pitchFamily="18" charset="0"/>
              </a:rPr>
              <a:t>would like to thank Mark Finney, Chuck McHugh, and </a:t>
            </a:r>
            <a:r>
              <a:rPr lang="en-US" sz="2700" dirty="0" smtClean="0">
                <a:ea typeface="Times New Roman" panose="02020603050405020304" pitchFamily="18" charset="0"/>
                <a:cs typeface="Times New Roman" panose="02020603050405020304" pitchFamily="18" charset="0"/>
              </a:rPr>
              <a:t>Everett </a:t>
            </a:r>
            <a:r>
              <a:rPr lang="en-US" sz="2700" dirty="0">
                <a:ea typeface="Times New Roman" panose="02020603050405020304" pitchFamily="18" charset="0"/>
                <a:cs typeface="Times New Roman" panose="02020603050405020304" pitchFamily="18" charset="0"/>
              </a:rPr>
              <a:t>Hinkley from the USDA Forest Service </a:t>
            </a:r>
            <a:r>
              <a:rPr lang="en-US" sz="2700" dirty="0" smtClean="0">
                <a:ea typeface="Times New Roman" panose="02020603050405020304" pitchFamily="18" charset="0"/>
                <a:cs typeface="Times New Roman" panose="02020603050405020304" pitchFamily="18" charset="0"/>
              </a:rPr>
              <a:t>for </a:t>
            </a:r>
            <a:r>
              <a:rPr lang="en-US" sz="2700" dirty="0">
                <a:ea typeface="Times New Roman" panose="02020603050405020304" pitchFamily="18" charset="0"/>
                <a:cs typeface="Times New Roman" panose="02020603050405020304" pitchFamily="18" charset="0"/>
              </a:rPr>
              <a:t>their involvement in providing direction and </a:t>
            </a:r>
            <a:r>
              <a:rPr lang="en-US" sz="2700" dirty="0" smtClean="0">
                <a:ea typeface="Times New Roman" panose="02020603050405020304" pitchFamily="18" charset="0"/>
                <a:cs typeface="Times New Roman" panose="02020603050405020304" pitchFamily="18" charset="0"/>
              </a:rPr>
              <a:t>information regarding wildfires in the United States. </a:t>
            </a:r>
          </a:p>
          <a:p>
            <a:endParaRPr lang="en-US" sz="2000" dirty="0" smtClean="0">
              <a:ea typeface="Times New Roman" panose="02020603050405020304" pitchFamily="18" charset="0"/>
              <a:cs typeface="Times New Roman" panose="02020603050405020304" pitchFamily="18" charset="0"/>
            </a:endParaRPr>
          </a:p>
          <a:p>
            <a:pPr>
              <a:lnSpc>
                <a:spcPct val="115000"/>
              </a:lnSpc>
            </a:pPr>
            <a:r>
              <a:rPr lang="en-US" sz="2700" dirty="0" smtClean="0">
                <a:ea typeface="Times New Roman" panose="02020603050405020304" pitchFamily="18" charset="0"/>
                <a:cs typeface="Times New Roman" panose="02020603050405020304" pitchFamily="18" charset="0"/>
              </a:rPr>
              <a:t>We would </a:t>
            </a:r>
            <a:r>
              <a:rPr lang="en-US" sz="2700" dirty="0" smtClean="0">
                <a:ea typeface="Times New Roman" panose="02020603050405020304" pitchFamily="18" charset="0"/>
                <a:cs typeface="Times New Roman" panose="02020603050405020304" pitchFamily="18" charset="0"/>
              </a:rPr>
              <a:t>also like </a:t>
            </a:r>
            <a:r>
              <a:rPr lang="en-US" sz="2700" dirty="0">
                <a:ea typeface="Times New Roman" panose="02020603050405020304" pitchFamily="18" charset="0"/>
                <a:cs typeface="Times New Roman" panose="02020603050405020304" pitchFamily="18" charset="0"/>
              </a:rPr>
              <a:t>to thank Dr. Matt Rodell of the NASA Terrestrial Hydrology Program at Goddard Space Flight Center for his help in attaining and utilizing the assimilated GRACE data</a:t>
            </a:r>
            <a:r>
              <a:rPr lang="en-US" sz="2700" dirty="0" smtClean="0">
                <a:ea typeface="Times New Roman" panose="02020603050405020304" pitchFamily="18" charset="0"/>
                <a:cs typeface="Times New Roman" panose="02020603050405020304" pitchFamily="18" charset="0"/>
              </a:rPr>
              <a:t>.</a:t>
            </a:r>
          </a:p>
          <a:p>
            <a:r>
              <a:rPr lang="en-US" sz="2700" dirty="0" smtClean="0">
                <a:ea typeface="Times New Roman" panose="02020603050405020304" pitchFamily="18" charset="0"/>
                <a:cs typeface="Times New Roman" panose="02020603050405020304" pitchFamily="18" charset="0"/>
              </a:rPr>
              <a:t> </a:t>
            </a:r>
          </a:p>
          <a:p>
            <a:pPr>
              <a:lnSpc>
                <a:spcPct val="115000"/>
              </a:lnSpc>
            </a:pPr>
            <a:r>
              <a:rPr lang="en-US" sz="2700" dirty="0" smtClean="0">
                <a:ea typeface="Times New Roman" panose="02020603050405020304" pitchFamily="18" charset="0"/>
                <a:cs typeface="Times New Roman" panose="02020603050405020304" pitchFamily="18" charset="0"/>
              </a:rPr>
              <a:t>We would </a:t>
            </a:r>
            <a:r>
              <a:rPr lang="en-US" sz="2700" dirty="0" smtClean="0">
                <a:ea typeface="Times New Roman" panose="02020603050405020304" pitchFamily="18" charset="0"/>
                <a:cs typeface="Times New Roman" panose="02020603050405020304" pitchFamily="18" charset="0"/>
              </a:rPr>
              <a:t>lastly </a:t>
            </a:r>
            <a:r>
              <a:rPr lang="en-US" sz="2700" dirty="0" smtClean="0">
                <a:ea typeface="Times New Roman" panose="02020603050405020304" pitchFamily="18" charset="0"/>
                <a:cs typeface="Times New Roman" panose="02020603050405020304" pitchFamily="18" charset="0"/>
              </a:rPr>
              <a:t>like to thank Max Baldridge, a contributor on the first phase of this project.</a:t>
            </a:r>
            <a:endParaRPr lang="en-US" sz="2700" dirty="0"/>
          </a:p>
        </p:txBody>
      </p:sp>
      <p:sp>
        <p:nvSpPr>
          <p:cNvPr id="18" name="Rectangle 17"/>
          <p:cNvSpPr/>
          <p:nvPr/>
        </p:nvSpPr>
        <p:spPr>
          <a:xfrm>
            <a:off x="18493149" y="28741330"/>
            <a:ext cx="7607301" cy="1754326"/>
          </a:xfrm>
          <a:prstGeom prst="rect">
            <a:avLst/>
          </a:prstGeom>
        </p:spPr>
        <p:txBody>
          <a:bodyPr wrap="square">
            <a:spAutoFit/>
          </a:bodyPr>
          <a:lstStyle/>
          <a:p>
            <a:r>
              <a:rPr lang="en-US" sz="2700" dirty="0" smtClean="0"/>
              <a:t>United States Department of Agriculture, </a:t>
            </a:r>
          </a:p>
          <a:p>
            <a:r>
              <a:rPr lang="en-US" sz="2700" dirty="0" smtClean="0"/>
              <a:t>Forest </a:t>
            </a:r>
            <a:r>
              <a:rPr lang="en-US" sz="2700" dirty="0"/>
              <a:t>Service </a:t>
            </a:r>
            <a:r>
              <a:rPr lang="en-US" sz="2700" dirty="0" smtClean="0"/>
              <a:t>— Remote </a:t>
            </a:r>
            <a:r>
              <a:rPr lang="en-US" sz="2700" dirty="0"/>
              <a:t>Sensing Applications </a:t>
            </a:r>
            <a:r>
              <a:rPr lang="en-US" sz="2700" dirty="0" smtClean="0"/>
              <a:t>Center</a:t>
            </a:r>
          </a:p>
          <a:p>
            <a:endParaRPr lang="en-US" sz="2700" dirty="0"/>
          </a:p>
          <a:p>
            <a:r>
              <a:rPr lang="en-US" sz="2700" dirty="0" smtClean="0"/>
              <a:t>NASA Terrestrial </a:t>
            </a:r>
            <a:r>
              <a:rPr lang="en-US" sz="2700" dirty="0"/>
              <a:t>Hydrology </a:t>
            </a:r>
            <a:r>
              <a:rPr lang="en-US" sz="2700" dirty="0" smtClean="0"/>
              <a:t>Program</a:t>
            </a:r>
            <a:endParaRPr lang="en-US" sz="2700" dirty="0"/>
          </a:p>
        </p:txBody>
      </p:sp>
      <p:sp>
        <p:nvSpPr>
          <p:cNvPr id="19" name="TextBox 18"/>
          <p:cNvSpPr txBox="1"/>
          <p:nvPr/>
        </p:nvSpPr>
        <p:spPr>
          <a:xfrm>
            <a:off x="914400" y="34315763"/>
            <a:ext cx="7194884" cy="461665"/>
          </a:xfrm>
          <a:prstGeom prst="rect">
            <a:avLst/>
          </a:prstGeom>
          <a:noFill/>
        </p:spPr>
        <p:txBody>
          <a:bodyPr wrap="square" rtlCol="0">
            <a:spAutoFit/>
          </a:bodyPr>
          <a:lstStyle/>
          <a:p>
            <a:pPr algn="ctr"/>
            <a:r>
              <a:rPr lang="en-US" sz="2400" dirty="0" smtClean="0"/>
              <a:t>Brittany Zajic, Nick Rousseau, Daniel Jensen</a:t>
            </a:r>
            <a:endParaRPr lang="en-US" sz="2400" dirty="0"/>
          </a:p>
        </p:txBody>
      </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82449" y="30593911"/>
            <a:ext cx="3228700" cy="4177939"/>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945" y="28731978"/>
            <a:ext cx="7400339" cy="5550255"/>
          </a:xfrm>
          <a:prstGeom prst="rect">
            <a:avLst/>
          </a:prstGeom>
        </p:spPr>
      </p:pic>
      <p:sp>
        <p:nvSpPr>
          <p:cNvPr id="58" name="Text Placeholder 16"/>
          <p:cNvSpPr txBox="1">
            <a:spLocks/>
          </p:cNvSpPr>
          <p:nvPr/>
        </p:nvSpPr>
        <p:spPr>
          <a:xfrm>
            <a:off x="-3429000" y="16553503"/>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52" name="Rectangle 51"/>
          <p:cNvSpPr/>
          <p:nvPr/>
        </p:nvSpPr>
        <p:spPr>
          <a:xfrm>
            <a:off x="925082" y="6280150"/>
            <a:ext cx="16214905" cy="6324808"/>
          </a:xfrm>
          <a:prstGeom prst="rect">
            <a:avLst/>
          </a:prstGeom>
        </p:spPr>
        <p:txBody>
          <a:bodyPr wrap="square">
            <a:spAutoFit/>
          </a:bodyPr>
          <a:lstStyle/>
          <a:p>
            <a:r>
              <a:rPr lang="en-US" sz="2700" dirty="0"/>
              <a:t>Understanding the relationship between wildfire potential and soil moisture in the United States has been difficult to assess, with limited ability to determine areas that are at high risk. This limitation is largely due to complex environmental factors at </a:t>
            </a:r>
            <a:r>
              <a:rPr lang="en-US" sz="2700" dirty="0" smtClean="0"/>
              <a:t>play and </a:t>
            </a:r>
            <a:r>
              <a:rPr lang="en-US" sz="2700" dirty="0"/>
              <a:t>the lack of </a:t>
            </a:r>
            <a:r>
              <a:rPr lang="en-US" sz="2700" dirty="0" smtClean="0"/>
              <a:t>necessary remotely-sensed </a:t>
            </a:r>
            <a:r>
              <a:rPr lang="en-US" sz="2700" dirty="0"/>
              <a:t>products. </a:t>
            </a:r>
            <a:r>
              <a:rPr lang="en-US" sz="2700" dirty="0" smtClean="0"/>
              <a:t>Drought </a:t>
            </a:r>
            <a:r>
              <a:rPr lang="en-US" sz="2700" dirty="0"/>
              <a:t>conditions and accompanying low Fuel Moisture Content (FMC) have </a:t>
            </a:r>
            <a:r>
              <a:rPr lang="en-US" sz="2700" dirty="0" smtClean="0"/>
              <a:t>historically led </a:t>
            </a:r>
            <a:r>
              <a:rPr lang="en-US" sz="2700" dirty="0"/>
              <a:t>to disastrous wildfire outbreaks causing economic loss, property damage, and environmental degradation. Thus, developing a programmed toolset to assess the relationship between soil </a:t>
            </a:r>
            <a:r>
              <a:rPr lang="en-US" sz="2700" dirty="0" smtClean="0"/>
              <a:t>moisture—which </a:t>
            </a:r>
            <a:r>
              <a:rPr lang="en-US" sz="2700" dirty="0"/>
              <a:t>contributes greatly to </a:t>
            </a:r>
            <a:r>
              <a:rPr lang="en-US" sz="2700" dirty="0" smtClean="0"/>
              <a:t>FMC—and fire </a:t>
            </a:r>
            <a:r>
              <a:rPr lang="en-US" sz="2700" dirty="0"/>
              <a:t>potential, can </a:t>
            </a:r>
            <a:r>
              <a:rPr lang="en-US" sz="2700" dirty="0" smtClean="0"/>
              <a:t>aid in </a:t>
            </a:r>
            <a:r>
              <a:rPr lang="en-US" sz="2700" dirty="0"/>
              <a:t>determining overall wildfire risk. To properly evaluate these parameters, we used </a:t>
            </a:r>
            <a:r>
              <a:rPr lang="en-US" sz="2700" dirty="0" smtClean="0"/>
              <a:t>data assimilated from </a:t>
            </a:r>
            <a:r>
              <a:rPr lang="en-US" sz="2700" dirty="0"/>
              <a:t>the Gravity Recovery and Climate Experiment (GRACE) and data from the Fire Program Analysis </a:t>
            </a:r>
            <a:r>
              <a:rPr lang="en-US" sz="2700" dirty="0" smtClean="0"/>
              <a:t>f</a:t>
            </a:r>
            <a:r>
              <a:rPr lang="en-US" sz="2700" dirty="0" smtClean="0"/>
              <a:t>ire-occurrence database </a:t>
            </a:r>
            <a:r>
              <a:rPr lang="en-US" sz="2700" dirty="0"/>
              <a:t>(FPA FOD) to determine the </a:t>
            </a:r>
            <a:r>
              <a:rPr lang="en-US" sz="2700" dirty="0" smtClean="0"/>
              <a:t>extent to which </a:t>
            </a:r>
            <a:r>
              <a:rPr lang="en-US" sz="2700" dirty="0"/>
              <a:t>soil moisture affects wildfire activity. Through these datasets, we produced </a:t>
            </a:r>
            <a:r>
              <a:rPr lang="en-US" sz="2700" dirty="0" smtClean="0"/>
              <a:t>annual probability and predicted burned area </a:t>
            </a:r>
            <a:r>
              <a:rPr lang="en-US" sz="2700" dirty="0"/>
              <a:t>maps at a coarse resolution of 0.25 degrees for the contiguous United States. These </a:t>
            </a:r>
            <a:r>
              <a:rPr lang="en-US" sz="2700" dirty="0" smtClean="0"/>
              <a:t>predictive fire products </a:t>
            </a:r>
            <a:r>
              <a:rPr lang="en-US" sz="2700" dirty="0"/>
              <a:t>and toolsets proved the viability of this methodology, allowing for </a:t>
            </a:r>
            <a:r>
              <a:rPr lang="en-US" sz="2700" dirty="0" smtClean="0"/>
              <a:t>more </a:t>
            </a:r>
            <a:r>
              <a:rPr lang="en-US" sz="2700" dirty="0"/>
              <a:t>GRACE-derived water parameters, MODIS vegetation indices, and other environmental datasets </a:t>
            </a:r>
            <a:r>
              <a:rPr lang="en-US" sz="2700" dirty="0"/>
              <a:t>to be </a:t>
            </a:r>
            <a:r>
              <a:rPr lang="en-US" sz="2700" dirty="0" smtClean="0"/>
              <a:t>incorporated in the future to </a:t>
            </a:r>
            <a:r>
              <a:rPr lang="en-US" sz="2700" dirty="0" smtClean="0"/>
              <a:t>refine </a:t>
            </a:r>
            <a:r>
              <a:rPr lang="en-US" sz="2700" dirty="0"/>
              <a:t>the </a:t>
            </a:r>
            <a:r>
              <a:rPr lang="en-US" sz="2700" dirty="0" smtClean="0"/>
              <a:t>algorithm for </a:t>
            </a:r>
            <a:r>
              <a:rPr lang="en-US" sz="2700" dirty="0"/>
              <a:t>fire </a:t>
            </a:r>
            <a:r>
              <a:rPr lang="en-US" sz="2700" dirty="0" smtClean="0"/>
              <a:t>risk. </a:t>
            </a:r>
            <a:r>
              <a:rPr lang="en-US" sz="2700" dirty="0"/>
              <a:t>Additionally, </a:t>
            </a:r>
            <a:r>
              <a:rPr lang="en-US" sz="2700" dirty="0" smtClean="0"/>
              <a:t>these products </a:t>
            </a:r>
            <a:r>
              <a:rPr lang="en-US" sz="2700" dirty="0"/>
              <a:t>will </a:t>
            </a:r>
            <a:r>
              <a:rPr lang="en-US" sz="2700" dirty="0" smtClean="0"/>
              <a:t>allow for </a:t>
            </a:r>
            <a:r>
              <a:rPr lang="en-US" sz="2700" dirty="0"/>
              <a:t>assessment </a:t>
            </a:r>
            <a:r>
              <a:rPr lang="en-US" sz="2700" dirty="0" smtClean="0"/>
              <a:t>at a national-scale for </a:t>
            </a:r>
            <a:r>
              <a:rPr lang="en-US" sz="2700" dirty="0"/>
              <a:t>early fire </a:t>
            </a:r>
            <a:r>
              <a:rPr lang="en-US" sz="2700" dirty="0" smtClean="0"/>
              <a:t>management by providing planners and responders </a:t>
            </a:r>
            <a:r>
              <a:rPr lang="en-US" sz="2700" dirty="0"/>
              <a:t>with a predictive tool to better employ early decision-support to areas of high </a:t>
            </a:r>
            <a:r>
              <a:rPr lang="en-US" sz="2700" dirty="0" smtClean="0"/>
              <a:t>risk for each region’s annual fire season.</a:t>
            </a:r>
            <a:endParaRPr lang="en-US" sz="2700" dirty="0"/>
          </a:p>
        </p:txBody>
      </p:sp>
      <p:sp>
        <p:nvSpPr>
          <p:cNvPr id="70" name="Rounded Rectangle 69"/>
          <p:cNvSpPr/>
          <p:nvPr/>
        </p:nvSpPr>
        <p:spPr>
          <a:xfrm>
            <a:off x="973468" y="13303632"/>
            <a:ext cx="3582456" cy="2079455"/>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50000"/>
                  </a:schemeClr>
                </a:solidFill>
                <a:latin typeface="+mj-lt"/>
              </a:rPr>
              <a:t>Surface Soil Moisture</a:t>
            </a:r>
          </a:p>
          <a:p>
            <a:pPr algn="ctr"/>
            <a:r>
              <a:rPr lang="en-US" sz="2000" dirty="0" smtClean="0">
                <a:solidFill>
                  <a:schemeClr val="tx1">
                    <a:lumMod val="50000"/>
                  </a:schemeClr>
                </a:solidFill>
                <a:latin typeface="+mj-lt"/>
              </a:rPr>
              <a:t>Assimilated GRACE Data </a:t>
            </a:r>
          </a:p>
          <a:p>
            <a:pPr algn="ctr"/>
            <a:r>
              <a:rPr lang="en-US" sz="2000" dirty="0" smtClean="0">
                <a:solidFill>
                  <a:schemeClr val="tx1">
                    <a:lumMod val="50000"/>
                  </a:schemeClr>
                </a:solidFill>
                <a:latin typeface="+mj-lt"/>
              </a:rPr>
              <a:t>(NASA GSFC Terrestrial Hydrology Program)</a:t>
            </a:r>
            <a:endParaRPr lang="en-US" sz="2000" dirty="0">
              <a:solidFill>
                <a:schemeClr val="tx1">
                  <a:lumMod val="50000"/>
                </a:schemeClr>
              </a:solidFill>
              <a:latin typeface="+mj-lt"/>
            </a:endParaRPr>
          </a:p>
        </p:txBody>
      </p:sp>
      <p:sp>
        <p:nvSpPr>
          <p:cNvPr id="92" name="Rounded Rectangle 91"/>
          <p:cNvSpPr/>
          <p:nvPr/>
        </p:nvSpPr>
        <p:spPr>
          <a:xfrm>
            <a:off x="972472" y="15847823"/>
            <a:ext cx="3584448" cy="20756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50000"/>
                  </a:schemeClr>
                </a:solidFill>
                <a:latin typeface="+mj-lt"/>
              </a:rPr>
              <a:t>Wildfires</a:t>
            </a:r>
          </a:p>
          <a:p>
            <a:pPr algn="ctr"/>
            <a:r>
              <a:rPr lang="en-US" sz="2000" dirty="0" smtClean="0">
                <a:solidFill>
                  <a:schemeClr val="tx1">
                    <a:lumMod val="50000"/>
                  </a:schemeClr>
                </a:solidFill>
                <a:latin typeface="+mj-lt"/>
              </a:rPr>
              <a:t>Fire Program Analysis Fire-Occurrence Database</a:t>
            </a:r>
          </a:p>
          <a:p>
            <a:pPr algn="ctr"/>
            <a:r>
              <a:rPr lang="en-US" sz="2000" dirty="0" smtClean="0">
                <a:solidFill>
                  <a:schemeClr val="tx1">
                    <a:lumMod val="50000"/>
                  </a:schemeClr>
                </a:solidFill>
                <a:latin typeface="+mj-lt"/>
              </a:rPr>
              <a:t>(USDA Forest Service)</a:t>
            </a:r>
            <a:endParaRPr lang="en-US" sz="2000" dirty="0">
              <a:solidFill>
                <a:schemeClr val="tx1">
                  <a:lumMod val="50000"/>
                </a:schemeClr>
              </a:solidFill>
              <a:latin typeface="+mj-lt"/>
            </a:endParaRPr>
          </a:p>
        </p:txBody>
      </p:sp>
      <p:sp>
        <p:nvSpPr>
          <p:cNvPr id="93" name="Rounded Rectangle 92"/>
          <p:cNvSpPr/>
          <p:nvPr/>
        </p:nvSpPr>
        <p:spPr>
          <a:xfrm>
            <a:off x="972472" y="18396416"/>
            <a:ext cx="3584448" cy="20756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50000"/>
                  </a:schemeClr>
                </a:solidFill>
                <a:latin typeface="+mj-lt"/>
              </a:rPr>
              <a:t>Land Cover</a:t>
            </a:r>
          </a:p>
          <a:p>
            <a:pPr algn="ctr"/>
            <a:r>
              <a:rPr lang="en-US" sz="2000" dirty="0" smtClean="0">
                <a:solidFill>
                  <a:schemeClr val="tx1">
                    <a:lumMod val="50000"/>
                  </a:schemeClr>
                </a:solidFill>
                <a:latin typeface="+mj-lt"/>
              </a:rPr>
              <a:t>National Land Cover Database 2011</a:t>
            </a:r>
          </a:p>
          <a:p>
            <a:pPr algn="ctr"/>
            <a:r>
              <a:rPr lang="en-US" sz="2000" dirty="0" smtClean="0">
                <a:solidFill>
                  <a:schemeClr val="tx1">
                    <a:lumMod val="50000"/>
                  </a:schemeClr>
                </a:solidFill>
                <a:latin typeface="+mj-lt"/>
              </a:rPr>
              <a:t>(USGS)</a:t>
            </a:r>
            <a:endParaRPr lang="en-US" sz="2000" dirty="0">
              <a:solidFill>
                <a:schemeClr val="tx1">
                  <a:lumMod val="50000"/>
                </a:schemeClr>
              </a:solidFill>
              <a:latin typeface="+mj-lt"/>
            </a:endParaRPr>
          </a:p>
        </p:txBody>
      </p:sp>
      <p:sp>
        <p:nvSpPr>
          <p:cNvPr id="94" name="Rounded Rectangle 93"/>
          <p:cNvSpPr/>
          <p:nvPr/>
        </p:nvSpPr>
        <p:spPr>
          <a:xfrm>
            <a:off x="5548724" y="18956626"/>
            <a:ext cx="2560320" cy="151547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50000"/>
                  </a:schemeClr>
                </a:solidFill>
                <a:latin typeface="+mj-lt"/>
              </a:rPr>
              <a:t>Resample and </a:t>
            </a:r>
            <a:r>
              <a:rPr lang="en-US" sz="2000" dirty="0" smtClean="0">
                <a:solidFill>
                  <a:schemeClr val="tx1">
                    <a:lumMod val="50000"/>
                  </a:schemeClr>
                </a:solidFill>
                <a:latin typeface="+mj-lt"/>
              </a:rPr>
              <a:t>Reclassify</a:t>
            </a:r>
          </a:p>
          <a:p>
            <a:pPr algn="ctr"/>
            <a:r>
              <a:rPr lang="en-US" sz="2000" dirty="0" smtClean="0">
                <a:solidFill>
                  <a:schemeClr val="tx1">
                    <a:lumMod val="50000"/>
                  </a:schemeClr>
                </a:solidFill>
                <a:latin typeface="+mj-lt"/>
              </a:rPr>
              <a:t>(ArcGIS)</a:t>
            </a:r>
            <a:endParaRPr lang="en-US" sz="2000" dirty="0">
              <a:solidFill>
                <a:schemeClr val="tx1">
                  <a:lumMod val="50000"/>
                </a:schemeClr>
              </a:solidFill>
              <a:latin typeface="+mj-lt"/>
            </a:endParaRPr>
          </a:p>
        </p:txBody>
      </p:sp>
      <p:sp>
        <p:nvSpPr>
          <p:cNvPr id="95" name="Rounded Rectangle 94"/>
          <p:cNvSpPr/>
          <p:nvPr/>
        </p:nvSpPr>
        <p:spPr>
          <a:xfrm>
            <a:off x="5548964" y="15184541"/>
            <a:ext cx="2560320" cy="151547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50000"/>
                  </a:schemeClr>
                </a:solidFill>
                <a:latin typeface="+mj-lt"/>
              </a:rPr>
              <a:t>Annual Total Burned </a:t>
            </a:r>
            <a:r>
              <a:rPr lang="en-US" sz="2000" dirty="0" smtClean="0">
                <a:solidFill>
                  <a:schemeClr val="tx1">
                    <a:lumMod val="50000"/>
                  </a:schemeClr>
                </a:solidFill>
                <a:latin typeface="+mj-lt"/>
              </a:rPr>
              <a:t>Area</a:t>
            </a:r>
          </a:p>
          <a:p>
            <a:pPr algn="ctr"/>
            <a:r>
              <a:rPr lang="en-US" sz="2000" dirty="0" smtClean="0">
                <a:solidFill>
                  <a:schemeClr val="tx1">
                    <a:lumMod val="50000"/>
                  </a:schemeClr>
                </a:solidFill>
                <a:latin typeface="+mj-lt"/>
              </a:rPr>
              <a:t>(ArcGIS, Python)</a:t>
            </a:r>
            <a:endParaRPr lang="en-US" sz="2000" dirty="0">
              <a:solidFill>
                <a:schemeClr val="tx1">
                  <a:lumMod val="50000"/>
                </a:schemeClr>
              </a:solidFill>
              <a:latin typeface="+mj-lt"/>
            </a:endParaRPr>
          </a:p>
        </p:txBody>
      </p:sp>
      <p:sp>
        <p:nvSpPr>
          <p:cNvPr id="96" name="Rounded Rectangle 95"/>
          <p:cNvSpPr/>
          <p:nvPr/>
        </p:nvSpPr>
        <p:spPr>
          <a:xfrm>
            <a:off x="5548724" y="13300452"/>
            <a:ext cx="2560560" cy="1515478"/>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50000"/>
                  </a:schemeClr>
                </a:solidFill>
                <a:latin typeface="+mj-lt"/>
              </a:rPr>
              <a:t>Annual </a:t>
            </a:r>
            <a:r>
              <a:rPr lang="en-US" sz="2000" dirty="0" smtClean="0">
                <a:solidFill>
                  <a:schemeClr val="tx1">
                    <a:lumMod val="50000"/>
                  </a:schemeClr>
                </a:solidFill>
                <a:latin typeface="+mj-lt"/>
              </a:rPr>
              <a:t>Average</a:t>
            </a:r>
          </a:p>
          <a:p>
            <a:pPr algn="ctr"/>
            <a:r>
              <a:rPr lang="en-US" sz="2000" dirty="0" smtClean="0">
                <a:solidFill>
                  <a:schemeClr val="tx1">
                    <a:lumMod val="50000"/>
                  </a:schemeClr>
                </a:solidFill>
                <a:latin typeface="+mj-lt"/>
              </a:rPr>
              <a:t>Soil Moisture </a:t>
            </a:r>
            <a:r>
              <a:rPr lang="en-US" sz="2000" dirty="0" smtClean="0">
                <a:solidFill>
                  <a:schemeClr val="tx1">
                    <a:lumMod val="50000"/>
                  </a:schemeClr>
                </a:solidFill>
                <a:latin typeface="+mj-lt"/>
              </a:rPr>
              <a:t>January – April</a:t>
            </a:r>
          </a:p>
          <a:p>
            <a:pPr algn="ctr"/>
            <a:r>
              <a:rPr lang="en-US" sz="2000" dirty="0" smtClean="0">
                <a:solidFill>
                  <a:schemeClr val="tx1">
                    <a:lumMod val="50000"/>
                  </a:schemeClr>
                </a:solidFill>
                <a:latin typeface="+mj-lt"/>
              </a:rPr>
              <a:t>(Python)</a:t>
            </a:r>
            <a:endParaRPr lang="en-US" sz="2000" dirty="0">
              <a:solidFill>
                <a:schemeClr val="tx1">
                  <a:lumMod val="50000"/>
                </a:schemeClr>
              </a:solidFill>
              <a:latin typeface="+mj-lt"/>
            </a:endParaRPr>
          </a:p>
        </p:txBody>
      </p:sp>
      <p:sp>
        <p:nvSpPr>
          <p:cNvPr id="101" name="Rounded Rectangle 100"/>
          <p:cNvSpPr/>
          <p:nvPr/>
        </p:nvSpPr>
        <p:spPr>
          <a:xfrm>
            <a:off x="5548724" y="17073193"/>
            <a:ext cx="2560320" cy="151547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50000"/>
                  </a:schemeClr>
                </a:solidFill>
                <a:latin typeface="+mj-lt"/>
              </a:rPr>
              <a:t>Annual Total Number of </a:t>
            </a:r>
            <a:r>
              <a:rPr lang="en-US" sz="2000" dirty="0" smtClean="0">
                <a:solidFill>
                  <a:schemeClr val="tx1">
                    <a:lumMod val="50000"/>
                  </a:schemeClr>
                </a:solidFill>
                <a:latin typeface="+mj-lt"/>
              </a:rPr>
              <a:t>Wildfires</a:t>
            </a:r>
          </a:p>
          <a:p>
            <a:pPr algn="ctr"/>
            <a:r>
              <a:rPr lang="en-US" sz="2000" dirty="0" smtClean="0">
                <a:solidFill>
                  <a:schemeClr val="tx1">
                    <a:lumMod val="50000"/>
                  </a:schemeClr>
                </a:solidFill>
                <a:latin typeface="+mj-lt"/>
              </a:rPr>
              <a:t>(ArcGIS, Python)</a:t>
            </a:r>
            <a:endParaRPr lang="en-US" sz="2000" dirty="0">
              <a:solidFill>
                <a:schemeClr val="tx1">
                  <a:lumMod val="50000"/>
                </a:schemeClr>
              </a:solidFill>
              <a:latin typeface="+mj-lt"/>
            </a:endParaRPr>
          </a:p>
        </p:txBody>
      </p:sp>
      <p:cxnSp>
        <p:nvCxnSpPr>
          <p:cNvPr id="78" name="Straight Connector 77"/>
          <p:cNvCxnSpPr>
            <a:stCxn id="92" idx="3"/>
            <a:endCxn id="95" idx="1"/>
          </p:cNvCxnSpPr>
          <p:nvPr/>
        </p:nvCxnSpPr>
        <p:spPr>
          <a:xfrm flipV="1">
            <a:off x="4556920" y="15942280"/>
            <a:ext cx="992044" cy="943387"/>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92" idx="3"/>
            <a:endCxn id="101" idx="1"/>
          </p:cNvCxnSpPr>
          <p:nvPr/>
        </p:nvCxnSpPr>
        <p:spPr>
          <a:xfrm>
            <a:off x="4556920" y="16885667"/>
            <a:ext cx="991804" cy="945265"/>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96" idx="1"/>
          </p:cNvCxnSpPr>
          <p:nvPr/>
        </p:nvCxnSpPr>
        <p:spPr>
          <a:xfrm>
            <a:off x="4555924" y="14058191"/>
            <a:ext cx="992800" cy="0"/>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9100297" y="15842230"/>
            <a:ext cx="3582456" cy="2079455"/>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50000"/>
                  </a:schemeClr>
                </a:solidFill>
                <a:latin typeface="+mj-lt"/>
              </a:rPr>
              <a:t>Predictive Algorithm</a:t>
            </a:r>
          </a:p>
          <a:p>
            <a:pPr algn="ctr"/>
            <a:r>
              <a:rPr lang="en-US" sz="2000" dirty="0" smtClean="0">
                <a:solidFill>
                  <a:schemeClr val="tx1">
                    <a:lumMod val="50000"/>
                  </a:schemeClr>
                </a:solidFill>
                <a:latin typeface="+mj-lt"/>
              </a:rPr>
              <a:t>(Python)</a:t>
            </a:r>
            <a:endParaRPr lang="en-US" sz="2000" dirty="0">
              <a:solidFill>
                <a:schemeClr val="tx1">
                  <a:lumMod val="50000"/>
                </a:schemeClr>
              </a:solidFill>
              <a:latin typeface="+mj-lt"/>
            </a:endParaRPr>
          </a:p>
        </p:txBody>
      </p:sp>
      <p:sp>
        <p:nvSpPr>
          <p:cNvPr id="98" name="Rounded Rectangle 97"/>
          <p:cNvSpPr/>
          <p:nvPr/>
        </p:nvSpPr>
        <p:spPr>
          <a:xfrm>
            <a:off x="13673766" y="15842230"/>
            <a:ext cx="3582456" cy="2079455"/>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schemeClr>
                </a:solidFill>
                <a:latin typeface="+mj-lt"/>
              </a:rPr>
              <a:t>Wildfire Probability and Predicted Burned Area</a:t>
            </a:r>
          </a:p>
        </p:txBody>
      </p:sp>
      <p:cxnSp>
        <p:nvCxnSpPr>
          <p:cNvPr id="99" name="Straight Connector 98"/>
          <p:cNvCxnSpPr>
            <a:stCxn id="96" idx="3"/>
            <a:endCxn id="91" idx="1"/>
          </p:cNvCxnSpPr>
          <p:nvPr/>
        </p:nvCxnSpPr>
        <p:spPr>
          <a:xfrm>
            <a:off x="8109284" y="14058191"/>
            <a:ext cx="991013" cy="2823767"/>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5" idx="3"/>
            <a:endCxn id="91" idx="1"/>
          </p:cNvCxnSpPr>
          <p:nvPr/>
        </p:nvCxnSpPr>
        <p:spPr>
          <a:xfrm>
            <a:off x="8109284" y="15942280"/>
            <a:ext cx="991013" cy="939678"/>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01" idx="3"/>
            <a:endCxn id="91" idx="1"/>
          </p:cNvCxnSpPr>
          <p:nvPr/>
        </p:nvCxnSpPr>
        <p:spPr>
          <a:xfrm flipV="1">
            <a:off x="8109044" y="16881958"/>
            <a:ext cx="991253" cy="948974"/>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1" idx="3"/>
            <a:endCxn id="98" idx="1"/>
          </p:cNvCxnSpPr>
          <p:nvPr/>
        </p:nvCxnSpPr>
        <p:spPr>
          <a:xfrm>
            <a:off x="12682753" y="16881958"/>
            <a:ext cx="991013" cy="0"/>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4" idx="3"/>
            <a:endCxn id="91" idx="1"/>
          </p:cNvCxnSpPr>
          <p:nvPr/>
        </p:nvCxnSpPr>
        <p:spPr>
          <a:xfrm flipV="1">
            <a:off x="8109044" y="16881958"/>
            <a:ext cx="991253" cy="2832407"/>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endCxn id="94" idx="1"/>
          </p:cNvCxnSpPr>
          <p:nvPr/>
        </p:nvCxnSpPr>
        <p:spPr>
          <a:xfrm>
            <a:off x="4555924" y="19714365"/>
            <a:ext cx="992800" cy="0"/>
          </a:xfrm>
          <a:prstGeom prst="line">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972472" y="22466808"/>
            <a:ext cx="7532786" cy="5242341"/>
            <a:chOff x="1300159" y="22344063"/>
            <a:chExt cx="7532786" cy="5242341"/>
          </a:xfrm>
        </p:grpSpPr>
        <p:pic>
          <p:nvPicPr>
            <p:cNvPr id="83" name="Picture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0159" y="22344063"/>
              <a:ext cx="7532786" cy="3423994"/>
            </a:xfrm>
            <a:prstGeom prst="rect">
              <a:avLst/>
            </a:prstGeom>
          </p:spPr>
        </p:pic>
        <p:pic>
          <p:nvPicPr>
            <p:cNvPr id="115" name="Picture 114"/>
            <p:cNvPicPr>
              <a:picLocks noChangeAspect="1"/>
            </p:cNvPicPr>
            <p:nvPr/>
          </p:nvPicPr>
          <p:blipFill>
            <a:blip r:embed="rId7"/>
            <a:stretch>
              <a:fillRect/>
            </a:stretch>
          </p:blipFill>
          <p:spPr>
            <a:xfrm>
              <a:off x="3007706" y="25634834"/>
              <a:ext cx="4089235" cy="1951570"/>
            </a:xfrm>
            <a:prstGeom prst="rect">
              <a:avLst/>
            </a:prstGeom>
          </p:spPr>
        </p:pic>
      </p:grpSp>
      <p:grpSp>
        <p:nvGrpSpPr>
          <p:cNvPr id="118" name="Group 117"/>
          <p:cNvGrpSpPr/>
          <p:nvPr/>
        </p:nvGrpSpPr>
        <p:grpSpPr>
          <a:xfrm>
            <a:off x="9713631" y="22467119"/>
            <a:ext cx="7543801" cy="5534899"/>
            <a:chOff x="8956626" y="22351007"/>
            <a:chExt cx="7543801" cy="5534899"/>
          </a:xfrm>
        </p:grpSpPr>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56626" y="22351007"/>
              <a:ext cx="7543801" cy="3429000"/>
            </a:xfrm>
            <a:prstGeom prst="rect">
              <a:avLst/>
            </a:prstGeom>
          </p:spPr>
        </p:pic>
        <p:pic>
          <p:nvPicPr>
            <p:cNvPr id="140" name="Picture 139"/>
            <p:cNvPicPr>
              <a:picLocks noChangeAspect="1"/>
            </p:cNvPicPr>
            <p:nvPr/>
          </p:nvPicPr>
          <p:blipFill>
            <a:blip r:embed="rId9"/>
            <a:stretch>
              <a:fillRect/>
            </a:stretch>
          </p:blipFill>
          <p:spPr>
            <a:xfrm>
              <a:off x="9612210" y="25639776"/>
              <a:ext cx="6232632" cy="2246130"/>
            </a:xfrm>
            <a:prstGeom prst="rect">
              <a:avLst/>
            </a:prstGeom>
          </p:spPr>
        </p:pic>
      </p:grpSp>
      <p:sp>
        <p:nvSpPr>
          <p:cNvPr id="135" name="TextBox 134"/>
          <p:cNvSpPr txBox="1"/>
          <p:nvPr/>
        </p:nvSpPr>
        <p:spPr>
          <a:xfrm>
            <a:off x="5951339" y="20882374"/>
            <a:ext cx="11304883" cy="1446550"/>
          </a:xfrm>
          <a:prstGeom prst="rect">
            <a:avLst/>
          </a:prstGeom>
          <a:noFill/>
        </p:spPr>
        <p:txBody>
          <a:bodyPr wrap="square" rtlCol="0">
            <a:spAutoFit/>
          </a:bodyPr>
          <a:lstStyle/>
          <a:p>
            <a:pPr algn="r"/>
            <a:r>
              <a:rPr lang="en-US" sz="4400" dirty="0" smtClean="0"/>
              <a:t>May 2008 – April 2009 Predicted Fire Season</a:t>
            </a:r>
          </a:p>
          <a:p>
            <a:pPr algn="r"/>
            <a:r>
              <a:rPr lang="en-US" sz="4400" dirty="0" smtClean="0"/>
              <a:t>*Class G Fire = Over 5000 acres burned</a:t>
            </a:r>
            <a:endParaRPr lang="en-US" sz="44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2520</TotalTime>
  <Words>688</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Jensen, Daniel J (329D-Affiliate)</cp:lastModifiedBy>
  <cp:revision>146</cp:revision>
  <dcterms:created xsi:type="dcterms:W3CDTF">2015-06-02T14:58:58Z</dcterms:created>
  <dcterms:modified xsi:type="dcterms:W3CDTF">2015-07-24T23:09:12Z</dcterms:modified>
</cp:coreProperties>
</file>