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handoutMasterIdLst>
    <p:handoutMasterId r:id="rId7"/>
  </p:handoutMasterIdLst>
  <p:sldIdLst>
    <p:sldId id="290"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82193C-BB9E-E956-0B3A-C012E7FA750D}" name="Kathryn Caruso" initials="" userId="S::kathryn.caruso@ama-inc.com::44b946e9-a4b7-4f09-a24a-fed7f49a6b49" providerId="AD"/>
  <p188:author id="{20285F6A-CBAA-73C0-E265-AAD00B0324D9}" name="Claire A. Beezley" initials="CB" userId="S::claire.a.beezley@ama-inc.com::3af57738-e803-4d77-9c7b-ab9fcb8f8a9f" providerId="AD"/>
  <p188:author id="{EEB97671-F003-261D-0974-877EB4FF8408}" name="Jaydi D. Swanson" initials="JS" userId="S::jaydi.d.swanson@ama-inc.com::35aad0f8-77f9-4d3c-aac5-ae8d5f319257" providerId="AD"/>
  <p188:author id="{DF80DBC1-F25F-3F17-D091-FBCFDBB94441}" name="Jason A. Reynolds" initials="JR" userId="S::jason.a.reynolds@ama-inc.com::3a92dd7f-c8fc-4872-8ded-9939fe7bc5f9" providerId="AD"/>
  <p188:author id="{9B671DC4-F867-8520-73EF-EAFB98317814}" name="Hunter, Shanise Y. (LARC-E3)[SSAI DEVELOP]" initials="HSY(ED" userId="S::syhunter@ndc.nasa.gov::4313d2d7-74c6-49cc-8409-3769577baa24" providerId="AD"/>
  <p188:author id="{43E0A9DF-F0D8-D5B5-6098-D909BBD1A78E}" name="Maya L. Hall" initials="MH" userId="S::maya.l.hall@ama-inc.com::2c85cfb8-5a55-4584-ae40-979e7ca382e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3A50"/>
    <a:srgbClr val="BCE0DE"/>
    <a:srgbClr val="8CB5B2"/>
    <a:srgbClr val="D1B0BC"/>
    <a:srgbClr val="5E2A4A"/>
    <a:srgbClr val="F7EDF6"/>
    <a:srgbClr val="F7E6F5"/>
    <a:srgbClr val="E9F0EF"/>
    <a:srgbClr val="FA5EFF"/>
    <a:srgbClr val="D1E3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85CF80-3818-260A-FADE-E25D4BFABCBE}" v="2" dt="2024-03-18T14:59:13.058"/>
    <p1510:client id="{AE9FFA8F-A539-4648-9892-19435DB256CC}" v="197" dt="2024-03-18T17:49:29.5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0" d="100"/>
          <a:sy n="40" d="100"/>
        </p:scale>
        <p:origin x="30" y="3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30F95-6DE0-4645-A35B-EBF94E3830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4F310-8EDA-4E5B-9D2A-ECDAB675E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43FA0-962B-44DB-B485-8C7CB4CC3BEF}" type="datetimeFigureOut">
              <a:rPr lang="en-US" smtClean="0"/>
              <a:t>3/18/2024</a:t>
            </a:fld>
            <a:endParaRPr lang="en-US"/>
          </a:p>
        </p:txBody>
      </p:sp>
      <p:sp>
        <p:nvSpPr>
          <p:cNvPr id="4" name="Footer Placeholder 3">
            <a:extLst>
              <a:ext uri="{FF2B5EF4-FFF2-40B4-BE49-F238E27FC236}">
                <a16:creationId xmlns:a16="http://schemas.microsoft.com/office/drawing/2014/main" id="{AF14E4EB-4AD3-45E9-A4B1-C1A36188A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843508-7985-4F58-B93B-78BA1AE70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AB051-B52A-4D88-B681-DCE3F7753CB8}" type="slidenum">
              <a:rPr lang="en-US" smtClean="0"/>
              <a:t>‹#›</a:t>
            </a:fld>
            <a:endParaRPr lang="en-US"/>
          </a:p>
        </p:txBody>
      </p:sp>
    </p:spTree>
    <p:extLst>
      <p:ext uri="{BB962C8B-B14F-4D97-AF65-F5344CB8AC3E}">
        <p14:creationId xmlns:p14="http://schemas.microsoft.com/office/powerpoint/2010/main" val="2113908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61DB3-DD25-4C00-A9A8-4442B2C215F8}" type="datetimeFigureOut">
              <a:rPr lang="en-US" smtClean="0"/>
              <a:t>3/18/2024</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278AE-5FD8-42EA-BE75-6A373D076E0F}" type="slidenum">
              <a:rPr lang="en-US" smtClean="0"/>
              <a:t>‹#›</a:t>
            </a:fld>
            <a:endParaRPr lang="en-US"/>
          </a:p>
        </p:txBody>
      </p:sp>
    </p:spTree>
    <p:extLst>
      <p:ext uri="{BB962C8B-B14F-4D97-AF65-F5344CB8AC3E}">
        <p14:creationId xmlns:p14="http://schemas.microsoft.com/office/powerpoint/2010/main" val="3183847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5278AE-5FD8-42EA-BE75-6A373D076E0F}" type="slidenum">
              <a:rPr lang="en-US" smtClean="0"/>
              <a:t>1</a:t>
            </a:fld>
            <a:endParaRPr lang="en-US"/>
          </a:p>
        </p:txBody>
      </p:sp>
    </p:spTree>
    <p:extLst>
      <p:ext uri="{BB962C8B-B14F-4D97-AF65-F5344CB8AC3E}">
        <p14:creationId xmlns:p14="http://schemas.microsoft.com/office/powerpoint/2010/main" val="2454848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Blank - Agriculture &amp; Food Security">
    <p:spTree>
      <p:nvGrpSpPr>
        <p:cNvPr id="1" name=""/>
        <p:cNvGrpSpPr/>
        <p:nvPr/>
      </p:nvGrpSpPr>
      <p:grpSpPr>
        <a:xfrm>
          <a:off x="0" y="0"/>
          <a:ext cx="0" cy="0"/>
          <a:chOff x="0" y="0"/>
          <a:chExt cx="0" cy="0"/>
        </a:xfrm>
      </p:grpSpPr>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8" name="Text Placeholder 7">
            <a:extLst>
              <a:ext uri="{FF2B5EF4-FFF2-40B4-BE49-F238E27FC236}">
                <a16:creationId xmlns:a16="http://schemas.microsoft.com/office/drawing/2014/main" id="{7F79F074-C7B5-64C6-5271-738CF499002D}"/>
              </a:ext>
            </a:extLst>
          </p:cNvPr>
          <p:cNvSpPr>
            <a:spLocks noGrp="1"/>
          </p:cNvSpPr>
          <p:nvPr>
            <p:ph type="body" sz="quarter" idx="10" hasCustomPrompt="1"/>
          </p:nvPr>
        </p:nvSpPr>
        <p:spPr>
          <a:xfrm>
            <a:off x="951596" y="898525"/>
            <a:ext cx="21756004" cy="1600992"/>
          </a:xfrm>
        </p:spPr>
        <p:txBody>
          <a:bodyPr>
            <a:normAutofit/>
          </a:bodyPr>
          <a:lstStyle>
            <a:lvl1pPr marL="0" indent="0">
              <a:buNone/>
              <a:defRPr sz="7200" b="1">
                <a:solidFill>
                  <a:srgbClr val="BA3A50"/>
                </a:solidFill>
              </a:defRPr>
            </a:lvl1pPr>
          </a:lstStyle>
          <a:p>
            <a:pPr lvl="0"/>
            <a:r>
              <a:rPr lang="en-US"/>
              <a:t>Study Area Disasters</a:t>
            </a:r>
          </a:p>
        </p:txBody>
      </p:sp>
      <p:sp>
        <p:nvSpPr>
          <p:cNvPr id="4" name="Text Placeholder 7">
            <a:extLst>
              <a:ext uri="{FF2B5EF4-FFF2-40B4-BE49-F238E27FC236}">
                <a16:creationId xmlns:a16="http://schemas.microsoft.com/office/drawing/2014/main" id="{27F60BA9-A152-D388-AB29-2A57FEEB1541}"/>
              </a:ext>
            </a:extLst>
          </p:cNvPr>
          <p:cNvSpPr>
            <a:spLocks noGrp="1"/>
          </p:cNvSpPr>
          <p:nvPr>
            <p:ph type="body" sz="quarter" idx="13" hasCustomPrompt="1"/>
          </p:nvPr>
        </p:nvSpPr>
        <p:spPr>
          <a:xfrm>
            <a:off x="951596" y="2707984"/>
            <a:ext cx="21756004" cy="1175082"/>
          </a:xfrm>
        </p:spPr>
        <p:txBody>
          <a:bodyPr>
            <a:normAutofit/>
          </a:bodyPr>
          <a:lstStyle>
            <a:lvl1pPr marL="0" indent="0">
              <a:spcBef>
                <a:spcPts val="0"/>
              </a:spcBef>
              <a:buNone/>
              <a:defRPr sz="5000" b="0">
                <a:solidFill>
                  <a:schemeClr val="tx1">
                    <a:lumMod val="75000"/>
                    <a:lumOff val="25000"/>
                  </a:schemeClr>
                </a:solidFill>
              </a:defRPr>
            </a:lvl1pPr>
          </a:lstStyle>
          <a:p>
            <a:pPr lvl="0"/>
            <a:r>
              <a:rPr lang="en-US"/>
              <a:t>Project Subtitle</a:t>
            </a:r>
          </a:p>
        </p:txBody>
      </p:sp>
      <p:cxnSp>
        <p:nvCxnSpPr>
          <p:cNvPr id="6" name="Straight Connector 5">
            <a:extLst>
              <a:ext uri="{FF2B5EF4-FFF2-40B4-BE49-F238E27FC236}">
                <a16:creationId xmlns:a16="http://schemas.microsoft.com/office/drawing/2014/main" id="{0F8DD8F2-4045-28D7-0AA0-C0F75C99C7E8}"/>
              </a:ext>
            </a:extLst>
          </p:cNvPr>
          <p:cNvCxnSpPr>
            <a:cxnSpLocks/>
          </p:cNvCxnSpPr>
          <p:nvPr userDrawn="1"/>
        </p:nvCxnSpPr>
        <p:spPr>
          <a:xfrm>
            <a:off x="1059543" y="4648200"/>
            <a:ext cx="25258032" cy="0"/>
          </a:xfrm>
          <a:prstGeom prst="line">
            <a:avLst/>
          </a:prstGeom>
          <a:ln w="330200" cap="sq" cmpd="sng">
            <a:solidFill>
              <a:srgbClr val="BA3A50"/>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9" name="Hexagon 8">
            <a:extLst>
              <a:ext uri="{FF2B5EF4-FFF2-40B4-BE49-F238E27FC236}">
                <a16:creationId xmlns:a16="http://schemas.microsoft.com/office/drawing/2014/main" id="{C66F3DFE-0DAF-AA09-1A97-68C9B68ED465}"/>
              </a:ext>
            </a:extLst>
          </p:cNvPr>
          <p:cNvSpPr/>
          <p:nvPr userDrawn="1"/>
        </p:nvSpPr>
        <p:spPr>
          <a:xfrm>
            <a:off x="884686" y="33668190"/>
            <a:ext cx="25644767" cy="945113"/>
          </a:xfrm>
          <a:prstGeom prst="hexagon">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hidden="1">
            <a:extLst>
              <a:ext uri="{FF2B5EF4-FFF2-40B4-BE49-F238E27FC236}">
                <a16:creationId xmlns:a16="http://schemas.microsoft.com/office/drawing/2014/main" id="{3DC00D21-FFD6-CB04-269E-C73ECA759D76}"/>
              </a:ext>
            </a:extLst>
          </p:cNvPr>
          <p:cNvSpPr/>
          <p:nvPr userDrawn="1"/>
        </p:nvSpPr>
        <p:spPr>
          <a:xfrm>
            <a:off x="893617" y="33423594"/>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grpSp>
        <p:nvGrpSpPr>
          <p:cNvPr id="15" name="Group 14">
            <a:extLst>
              <a:ext uri="{FF2B5EF4-FFF2-40B4-BE49-F238E27FC236}">
                <a16:creationId xmlns:a16="http://schemas.microsoft.com/office/drawing/2014/main" id="{4530CF01-49A4-BF69-0C5D-FF9BF5B7778E}"/>
              </a:ext>
            </a:extLst>
          </p:cNvPr>
          <p:cNvGrpSpPr/>
          <p:nvPr userDrawn="1"/>
        </p:nvGrpSpPr>
        <p:grpSpPr>
          <a:xfrm>
            <a:off x="1851897" y="33082292"/>
            <a:ext cx="1981493" cy="1981493"/>
            <a:chOff x="-7071360" y="11654120"/>
            <a:chExt cx="3202416" cy="3202416"/>
          </a:xfrm>
        </p:grpSpPr>
        <p:sp>
          <p:nvSpPr>
            <p:cNvPr id="16" name="Oval 15">
              <a:extLst>
                <a:ext uri="{FF2B5EF4-FFF2-40B4-BE49-F238E27FC236}">
                  <a16:creationId xmlns:a16="http://schemas.microsoft.com/office/drawing/2014/main" id="{63EAB6C9-C70C-7C6E-66FB-0BED3C9582FD}"/>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text, sign, device, meter&#10;&#10;Description automatically generated">
              <a:extLst>
                <a:ext uri="{FF2B5EF4-FFF2-40B4-BE49-F238E27FC236}">
                  <a16:creationId xmlns:a16="http://schemas.microsoft.com/office/drawing/2014/main" id="{5D487FCE-714F-F48E-D8F6-48B7B4B6D1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21" name="Text Placeholder 7">
            <a:extLst>
              <a:ext uri="{FF2B5EF4-FFF2-40B4-BE49-F238E27FC236}">
                <a16:creationId xmlns:a16="http://schemas.microsoft.com/office/drawing/2014/main" id="{F76C439C-C0A8-C234-7165-1A7FA058E919}"/>
              </a:ext>
            </a:extLst>
          </p:cNvPr>
          <p:cNvSpPr>
            <a:spLocks noGrp="1"/>
          </p:cNvSpPr>
          <p:nvPr>
            <p:ph type="body" sz="quarter" idx="12" hasCustomPrompt="1"/>
          </p:nvPr>
        </p:nvSpPr>
        <p:spPr>
          <a:xfrm>
            <a:off x="4410670" y="33665608"/>
            <a:ext cx="19035483" cy="942709"/>
          </a:xfrm>
        </p:spPr>
        <p:txBody>
          <a:bodyPr anchor="ctr">
            <a:normAutofit/>
          </a:bodyPr>
          <a:lstStyle>
            <a:lvl1pPr marL="0" indent="0" algn="l">
              <a:buNone/>
              <a:defRPr sz="4000" b="1">
                <a:solidFill>
                  <a:schemeClr val="bg1"/>
                </a:solidFill>
              </a:defRPr>
            </a:lvl1pPr>
          </a:lstStyle>
          <a:p>
            <a:pPr lvl="0"/>
            <a:r>
              <a:rPr lang="en-US"/>
              <a:t>Node Location | Term &amp; Year</a:t>
            </a:r>
          </a:p>
        </p:txBody>
      </p:sp>
      <p:grpSp>
        <p:nvGrpSpPr>
          <p:cNvPr id="22" name="Group 21">
            <a:extLst>
              <a:ext uri="{FF2B5EF4-FFF2-40B4-BE49-F238E27FC236}">
                <a16:creationId xmlns:a16="http://schemas.microsoft.com/office/drawing/2014/main" id="{F56F95B2-1EC4-4EB7-AB96-63E2A4361ED7}"/>
              </a:ext>
            </a:extLst>
          </p:cNvPr>
          <p:cNvGrpSpPr/>
          <p:nvPr userDrawn="1"/>
        </p:nvGrpSpPr>
        <p:grpSpPr>
          <a:xfrm>
            <a:off x="23728070" y="33082292"/>
            <a:ext cx="1981493" cy="1981493"/>
            <a:chOff x="759974" y="33259274"/>
            <a:chExt cx="2630926" cy="2630926"/>
          </a:xfrm>
        </p:grpSpPr>
        <p:sp>
          <p:nvSpPr>
            <p:cNvPr id="23" name="Oval 22">
              <a:extLst>
                <a:ext uri="{FF2B5EF4-FFF2-40B4-BE49-F238E27FC236}">
                  <a16:creationId xmlns:a16="http://schemas.microsoft.com/office/drawing/2014/main" id="{151646B3-7721-CB59-44B2-9A201BF10D52}"/>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9FBA27B-F15D-FBE8-5620-883E867DB71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77627" y="33476927"/>
              <a:ext cx="2195621" cy="2195621"/>
            </a:xfrm>
            <a:prstGeom prst="rect">
              <a:avLst/>
            </a:prstGeom>
          </p:spPr>
        </p:pic>
      </p:grpSp>
      <p:sp>
        <p:nvSpPr>
          <p:cNvPr id="2" name="Rectangle 1">
            <a:extLst>
              <a:ext uri="{FF2B5EF4-FFF2-40B4-BE49-F238E27FC236}">
                <a16:creationId xmlns:a16="http://schemas.microsoft.com/office/drawing/2014/main" id="{262E223C-BE0C-1D9E-6CCA-DA4B9ED63795}"/>
              </a:ext>
            </a:extLst>
          </p:cNvPr>
          <p:cNvSpPr/>
          <p:nvPr userDrawn="1"/>
        </p:nvSpPr>
        <p:spPr>
          <a:xfrm>
            <a:off x="893617" y="34655263"/>
            <a:ext cx="25644767"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tx1">
                    <a:lumMod val="75000"/>
                    <a:lumOff val="25000"/>
                  </a:schemeClr>
                </a:solidFill>
              </a:rPr>
              <a:t>This material is based upon work supported by NASA through contract 80LARC23FA024</a:t>
            </a:r>
            <a:r>
              <a:rPr lang="en-US" sz="800">
                <a:solidFill>
                  <a:schemeClr val="tx1">
                    <a:lumMod val="75000"/>
                    <a:lumOff val="25000"/>
                  </a:schemeClr>
                </a:solidFill>
              </a:rPr>
              <a:t>.</a:t>
            </a:r>
            <a:r>
              <a:rPr lang="en-US" sz="700" i="1">
                <a:solidFill>
                  <a:schemeClr val="tx1">
                    <a:lumMod val="75000"/>
                    <a:lumOff val="25000"/>
                  </a:schemeClr>
                </a:solidFill>
              </a:rPr>
              <a:t>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Tree>
    <p:extLst>
      <p:ext uri="{BB962C8B-B14F-4D97-AF65-F5344CB8AC3E}">
        <p14:creationId xmlns:p14="http://schemas.microsoft.com/office/powerpoint/2010/main" val="3823684701"/>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680" userDrawn="1">
          <p15:clr>
            <a:srgbClr val="FBAE40"/>
          </p15:clr>
        </p15:guide>
        <p15:guide id="4" orient="horz" pos="22608" userDrawn="1">
          <p15:clr>
            <a:srgbClr val="FBAE40"/>
          </p15:clr>
        </p15:guide>
        <p15:guide id="11" orient="horz" pos="2928">
          <p15:clr>
            <a:srgbClr val="FBAE40"/>
          </p15:clr>
        </p15:guide>
        <p15:guide id="12" pos="14304" userDrawn="1">
          <p15:clr>
            <a:srgbClr val="FBAE40"/>
          </p15:clr>
        </p15:guide>
        <p15:guide id="13" orient="horz" pos="20592" userDrawn="1">
          <p15:clr>
            <a:srgbClr val="FBAE40"/>
          </p15:clr>
        </p15:guide>
        <p15:guide id="14" orient="horz" pos="3312" userDrawn="1">
          <p15:clr>
            <a:srgbClr val="FBAE40"/>
          </p15:clr>
        </p15:guide>
        <p15:guide id="15" pos="2760" userDrawn="1">
          <p15:clr>
            <a:srgbClr val="FBAE40"/>
          </p15:clr>
        </p15:guide>
        <p15:guide id="16" orient="horz" pos="168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3/18/2024</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B3CB12-7ECC-BE20-C4DC-AA353CD770DF}"/>
              </a:ext>
            </a:extLst>
          </p:cNvPr>
          <p:cNvSpPr/>
          <p:nvPr/>
        </p:nvSpPr>
        <p:spPr>
          <a:xfrm>
            <a:off x="18088866" y="19124485"/>
            <a:ext cx="8374382" cy="3761076"/>
          </a:xfrm>
          <a:prstGeom prst="rect">
            <a:avLst/>
          </a:prstGeom>
          <a:solidFill>
            <a:schemeClr val="bg1"/>
          </a:solidFill>
          <a:ln>
            <a:solidFill>
              <a:srgbClr val="506A6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1" name="Arrow: Right 100">
            <a:extLst>
              <a:ext uri="{FF2B5EF4-FFF2-40B4-BE49-F238E27FC236}">
                <a16:creationId xmlns:a16="http://schemas.microsoft.com/office/drawing/2014/main" id="{DF443ABF-089C-9702-E6B0-D31E3310F909}"/>
              </a:ext>
            </a:extLst>
          </p:cNvPr>
          <p:cNvSpPr/>
          <p:nvPr/>
        </p:nvSpPr>
        <p:spPr>
          <a:xfrm>
            <a:off x="5755734" y="14527721"/>
            <a:ext cx="5635923" cy="1054340"/>
          </a:xfrm>
          <a:prstGeom prst="rightArrow">
            <a:avLst/>
          </a:prstGeom>
          <a:noFill/>
          <a:ln>
            <a:solidFill>
              <a:srgbClr val="8CB5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F48ABDA5-7661-0912-3774-3721455E43D6}"/>
              </a:ext>
            </a:extLst>
          </p:cNvPr>
          <p:cNvSpPr/>
          <p:nvPr/>
        </p:nvSpPr>
        <p:spPr>
          <a:xfrm>
            <a:off x="4300436" y="14800901"/>
            <a:ext cx="1916980" cy="4984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Arrow Connector 101">
            <a:extLst>
              <a:ext uri="{FF2B5EF4-FFF2-40B4-BE49-F238E27FC236}">
                <a16:creationId xmlns:a16="http://schemas.microsoft.com/office/drawing/2014/main" id="{9AD7D7CE-6639-B226-5DDF-A9A21BD033B7}"/>
              </a:ext>
            </a:extLst>
          </p:cNvPr>
          <p:cNvCxnSpPr>
            <a:cxnSpLocks/>
          </p:cNvCxnSpPr>
          <p:nvPr/>
        </p:nvCxnSpPr>
        <p:spPr>
          <a:xfrm>
            <a:off x="5466029" y="15191660"/>
            <a:ext cx="278403" cy="2722"/>
          </a:xfrm>
          <a:prstGeom prst="straightConnector1">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106" name="Arrow: Right 105">
            <a:extLst>
              <a:ext uri="{FF2B5EF4-FFF2-40B4-BE49-F238E27FC236}">
                <a16:creationId xmlns:a16="http://schemas.microsoft.com/office/drawing/2014/main" id="{7302CF4E-8D71-8A72-98E6-5073F8F1AF3B}"/>
              </a:ext>
            </a:extLst>
          </p:cNvPr>
          <p:cNvSpPr/>
          <p:nvPr/>
        </p:nvSpPr>
        <p:spPr>
          <a:xfrm rot="5400000">
            <a:off x="22888046" y="13310434"/>
            <a:ext cx="3718943" cy="1016001"/>
          </a:xfrm>
          <a:prstGeom prst="rightArrow">
            <a:avLst/>
          </a:prstGeom>
          <a:noFill/>
          <a:ln>
            <a:solidFill>
              <a:srgbClr val="8CB5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row: Right 97">
            <a:extLst>
              <a:ext uri="{FF2B5EF4-FFF2-40B4-BE49-F238E27FC236}">
                <a16:creationId xmlns:a16="http://schemas.microsoft.com/office/drawing/2014/main" id="{7454D840-4D34-2B80-1B5A-2A24E6164489}"/>
              </a:ext>
            </a:extLst>
          </p:cNvPr>
          <p:cNvSpPr/>
          <p:nvPr/>
        </p:nvSpPr>
        <p:spPr>
          <a:xfrm flipH="1">
            <a:off x="13327810" y="14566059"/>
            <a:ext cx="7763772" cy="1016001"/>
          </a:xfrm>
          <a:prstGeom prst="rightArrow">
            <a:avLst/>
          </a:prstGeom>
          <a:noFill/>
          <a:ln>
            <a:solidFill>
              <a:srgbClr val="D1B0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A80967FC-9157-A82B-5EC7-067830CD6C42}"/>
              </a:ext>
            </a:extLst>
          </p:cNvPr>
          <p:cNvSpPr/>
          <p:nvPr/>
        </p:nvSpPr>
        <p:spPr>
          <a:xfrm>
            <a:off x="20920048" y="13831662"/>
            <a:ext cx="496622" cy="1900977"/>
          </a:xfrm>
          <a:prstGeom prst="rect">
            <a:avLst/>
          </a:prstGeom>
          <a:solidFill>
            <a:schemeClr val="bg1"/>
          </a:solidFill>
          <a:ln>
            <a:solidFill>
              <a:srgbClr val="D1B0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b="1" i="1">
              <a:solidFill>
                <a:srgbClr val="5E2A4A"/>
              </a:solidFill>
              <a:latin typeface="Garamond"/>
            </a:endParaRPr>
          </a:p>
        </p:txBody>
      </p:sp>
      <p:sp>
        <p:nvSpPr>
          <p:cNvPr id="49" name="Rectangle 48">
            <a:extLst>
              <a:ext uri="{FF2B5EF4-FFF2-40B4-BE49-F238E27FC236}">
                <a16:creationId xmlns:a16="http://schemas.microsoft.com/office/drawing/2014/main" id="{C1FD17D3-5038-61E3-9C9D-8D81E56D7E8B}"/>
              </a:ext>
            </a:extLst>
          </p:cNvPr>
          <p:cNvSpPr/>
          <p:nvPr/>
        </p:nvSpPr>
        <p:spPr>
          <a:xfrm>
            <a:off x="898466" y="4975773"/>
            <a:ext cx="11046468" cy="4742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sz="2400" dirty="0">
              <a:solidFill>
                <a:srgbClr val="3F3F3F"/>
              </a:solidFill>
              <a:latin typeface="Garamond"/>
            </a:endParaRPr>
          </a:p>
          <a:p>
            <a:pPr algn="just"/>
            <a:r>
              <a:rPr lang="en-US" sz="2400" dirty="0">
                <a:solidFill>
                  <a:srgbClr val="3F3F3F"/>
                </a:solidFill>
                <a:latin typeface="Garamond"/>
              </a:rPr>
              <a:t>Flooding is the most common and costly natural disaster in Kentucky, with major flood events in 2022 and 2023 highlighting the need for flood risk assessment. We mapped flood risk in Kentucky using a multi-hazard approach that considered two dimensions of risk: flood susceptibility and flood vulnerability. Flood susceptibility aimed to represent areas of the state that would be more likely to flood in the event of uniform rainfall based on physical geography. Flood vulnerability sought to locate communities that may experience more severe impacts from flooding based on socioeconomic factors. We additionally analyzed NASA Soil Moisture Active Passive (SMAP) observations of surface soil moisture to explore the utility of SMAP observations for future analysis of flood risk. Our maps provide a valuable resource that can be shared with emergency managers and assist our partners in their mission to increase community resilience. </a:t>
            </a:r>
            <a:endParaRPr lang="en-US" dirty="0"/>
          </a:p>
        </p:txBody>
      </p:sp>
      <p:sp>
        <p:nvSpPr>
          <p:cNvPr id="123" name="Rectangle 122">
            <a:extLst>
              <a:ext uri="{FF2B5EF4-FFF2-40B4-BE49-F238E27FC236}">
                <a16:creationId xmlns:a16="http://schemas.microsoft.com/office/drawing/2014/main" id="{3A1443D5-6CB3-61AD-E5EF-C2A8BCDABE2F}"/>
              </a:ext>
            </a:extLst>
          </p:cNvPr>
          <p:cNvSpPr/>
          <p:nvPr/>
        </p:nvSpPr>
        <p:spPr>
          <a:xfrm>
            <a:off x="958819" y="13026584"/>
            <a:ext cx="21911095" cy="4370719"/>
          </a:xfrm>
          <a:prstGeom prst="rect">
            <a:avLst/>
          </a:prstGeom>
          <a:noFill/>
          <a:ln>
            <a:solidFill>
              <a:srgbClr val="506A68"/>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endParaRPr lang="en-US" sz="2600">
              <a:solidFill>
                <a:srgbClr val="56ADB2"/>
              </a:solidFill>
              <a:latin typeface="Garamond"/>
            </a:endParaRPr>
          </a:p>
        </p:txBody>
      </p:sp>
      <p:pic>
        <p:nvPicPr>
          <p:cNvPr id="30" name="Picture 29">
            <a:extLst>
              <a:ext uri="{FF2B5EF4-FFF2-40B4-BE49-F238E27FC236}">
                <a16:creationId xmlns:a16="http://schemas.microsoft.com/office/drawing/2014/main" id="{924788AD-AD65-6880-C748-7354BAD5E1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27" t="-1803" b="-225"/>
          <a:stretch/>
        </p:blipFill>
        <p:spPr>
          <a:xfrm>
            <a:off x="9150047" y="30507924"/>
            <a:ext cx="2370790" cy="2125319"/>
          </a:xfrm>
          <a:prstGeom prst="rect">
            <a:avLst/>
          </a:prstGeom>
        </p:spPr>
      </p:pic>
      <p:pic>
        <p:nvPicPr>
          <p:cNvPr id="4" name="Picture 3" descr="A person with a beard and mustache wearing a blue tie&#10;&#10;Description automatically generated">
            <a:extLst>
              <a:ext uri="{FF2B5EF4-FFF2-40B4-BE49-F238E27FC236}">
                <a16:creationId xmlns:a16="http://schemas.microsoft.com/office/drawing/2014/main" id="{F215735F-F7D8-05FE-FCBE-91C5DC29F1C2}"/>
              </a:ext>
            </a:extLst>
          </p:cNvPr>
          <p:cNvPicPr>
            <a:picLocks noChangeAspect="1"/>
          </p:cNvPicPr>
          <p:nvPr/>
        </p:nvPicPr>
        <p:blipFill rotWithShape="1">
          <a:blip r:embed="rId4"/>
          <a:srcRect t="2000" r="2" b="18000"/>
          <a:stretch/>
        </p:blipFill>
        <p:spPr>
          <a:xfrm>
            <a:off x="9552583" y="30664183"/>
            <a:ext cx="1831472" cy="1838958"/>
          </a:xfrm>
          <a:prstGeom prst="ellipse">
            <a:avLst/>
          </a:prstGeom>
        </p:spPr>
      </p:pic>
      <p:sp>
        <p:nvSpPr>
          <p:cNvPr id="36" name="Text Placeholder 35">
            <a:extLst>
              <a:ext uri="{FF2B5EF4-FFF2-40B4-BE49-F238E27FC236}">
                <a16:creationId xmlns:a16="http://schemas.microsoft.com/office/drawing/2014/main" id="{0C3A8BC1-E2F6-AED2-A2A7-74DC7484FFE1}"/>
              </a:ext>
            </a:extLst>
          </p:cNvPr>
          <p:cNvSpPr>
            <a:spLocks noGrp="1"/>
          </p:cNvSpPr>
          <p:nvPr>
            <p:ph type="body" sz="quarter" idx="10"/>
          </p:nvPr>
        </p:nvSpPr>
        <p:spPr>
          <a:xfrm>
            <a:off x="951596" y="1430153"/>
            <a:ext cx="21756004" cy="1179257"/>
          </a:xfrm>
        </p:spPr>
        <p:txBody>
          <a:bodyPr vert="horz" lIns="91440" tIns="45720" rIns="91440" bIns="45720" rtlCol="0" anchor="t">
            <a:normAutofit lnSpcReduction="10000"/>
          </a:bodyPr>
          <a:lstStyle/>
          <a:p>
            <a:r>
              <a:rPr lang="en-US" sz="8000"/>
              <a:t>Kentucky Disasters</a:t>
            </a:r>
          </a:p>
        </p:txBody>
      </p:sp>
      <p:sp>
        <p:nvSpPr>
          <p:cNvPr id="38" name="Text Placeholder 37">
            <a:extLst>
              <a:ext uri="{FF2B5EF4-FFF2-40B4-BE49-F238E27FC236}">
                <a16:creationId xmlns:a16="http://schemas.microsoft.com/office/drawing/2014/main" id="{91D77EDF-C52A-A96E-A732-CF5B0206ABA7}"/>
              </a:ext>
            </a:extLst>
          </p:cNvPr>
          <p:cNvSpPr>
            <a:spLocks noGrp="1"/>
          </p:cNvSpPr>
          <p:nvPr>
            <p:ph type="body" sz="quarter" idx="13"/>
          </p:nvPr>
        </p:nvSpPr>
        <p:spPr>
          <a:xfrm>
            <a:off x="951596" y="2598314"/>
            <a:ext cx="21756004" cy="1880052"/>
          </a:xfrm>
        </p:spPr>
        <p:txBody>
          <a:bodyPr vert="horz" lIns="91440" tIns="45720" rIns="91440" bIns="45720" rtlCol="0" anchor="t">
            <a:noAutofit/>
          </a:bodyPr>
          <a:lstStyle/>
          <a:p>
            <a:r>
              <a:rPr lang="en-US" sz="6000">
                <a:ea typeface="+mn-lt"/>
                <a:cs typeface="+mn-lt"/>
              </a:rPr>
              <a:t>Multi-Hazard Approach to Mapping Flood Susceptibility and Vulnerability in Kentucky </a:t>
            </a:r>
            <a:endParaRPr lang="en-US" sz="6000"/>
          </a:p>
        </p:txBody>
      </p:sp>
      <p:sp>
        <p:nvSpPr>
          <p:cNvPr id="37" name="Text Placeholder 36">
            <a:extLst>
              <a:ext uri="{FF2B5EF4-FFF2-40B4-BE49-F238E27FC236}">
                <a16:creationId xmlns:a16="http://schemas.microsoft.com/office/drawing/2014/main" id="{B208CB02-294A-6C2F-766B-2FC12AA7A368}"/>
              </a:ext>
            </a:extLst>
          </p:cNvPr>
          <p:cNvSpPr>
            <a:spLocks noGrp="1"/>
          </p:cNvSpPr>
          <p:nvPr>
            <p:ph type="body" sz="quarter" idx="12"/>
          </p:nvPr>
        </p:nvSpPr>
        <p:spPr/>
        <p:txBody>
          <a:bodyPr/>
          <a:lstStyle/>
          <a:p>
            <a:r>
              <a:rPr lang="en-US"/>
              <a:t>North Carolina – NCEI | Spring 2024</a:t>
            </a:r>
          </a:p>
        </p:txBody>
      </p:sp>
      <p:sp>
        <p:nvSpPr>
          <p:cNvPr id="5" name="Text Placeholder 16">
            <a:extLst>
              <a:ext uri="{FF2B5EF4-FFF2-40B4-BE49-F238E27FC236}">
                <a16:creationId xmlns:a16="http://schemas.microsoft.com/office/drawing/2014/main" id="{773BA4E7-1766-23B7-6E28-BEB30D5C92BB}"/>
              </a:ext>
            </a:extLst>
          </p:cNvPr>
          <p:cNvSpPr txBox="1">
            <a:spLocks/>
          </p:cNvSpPr>
          <p:nvPr/>
        </p:nvSpPr>
        <p:spPr>
          <a:xfrm>
            <a:off x="889410" y="5613016"/>
            <a:ext cx="10889175" cy="350389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endParaRPr lang="en-US" sz="2400">
              <a:solidFill>
                <a:schemeClr val="tx1">
                  <a:lumMod val="75000"/>
                  <a:lumOff val="25000"/>
                </a:schemeClr>
              </a:solidFill>
              <a:latin typeface="Garamond" panose="02020404030301010803" pitchFamily="18" charset="0"/>
            </a:endParaRPr>
          </a:p>
        </p:txBody>
      </p:sp>
      <p:sp>
        <p:nvSpPr>
          <p:cNvPr id="6" name="TextBox 5">
            <a:extLst>
              <a:ext uri="{FF2B5EF4-FFF2-40B4-BE49-F238E27FC236}">
                <a16:creationId xmlns:a16="http://schemas.microsoft.com/office/drawing/2014/main" id="{AC85576F-308E-47E6-82D4-B98D4F77AB30}"/>
              </a:ext>
            </a:extLst>
          </p:cNvPr>
          <p:cNvSpPr txBox="1"/>
          <p:nvPr/>
        </p:nvSpPr>
        <p:spPr>
          <a:xfrm>
            <a:off x="873793" y="4818689"/>
            <a:ext cx="8173520" cy="775479"/>
          </a:xfrm>
          <a:prstGeom prst="rect">
            <a:avLst/>
          </a:prstGeom>
          <a:noFill/>
        </p:spPr>
        <p:txBody>
          <a:bodyPr wrap="square" rtlCol="0">
            <a:spAutoFit/>
          </a:bodyPr>
          <a:lstStyle/>
          <a:p>
            <a:r>
              <a:rPr lang="en-US" sz="4400" b="1">
                <a:solidFill>
                  <a:srgbClr val="BA3A50"/>
                </a:solidFill>
                <a:latin typeface="Century Gothic" panose="020B0502020202020204" pitchFamily="34" charset="0"/>
              </a:rPr>
              <a:t>Project Synopsis</a:t>
            </a:r>
          </a:p>
        </p:txBody>
      </p:sp>
      <p:sp>
        <p:nvSpPr>
          <p:cNvPr id="8" name="TextBox 7">
            <a:extLst>
              <a:ext uri="{FF2B5EF4-FFF2-40B4-BE49-F238E27FC236}">
                <a16:creationId xmlns:a16="http://schemas.microsoft.com/office/drawing/2014/main" id="{B16735CE-DBE5-1D03-5CFA-70984C8D7632}"/>
              </a:ext>
            </a:extLst>
          </p:cNvPr>
          <p:cNvSpPr txBox="1"/>
          <p:nvPr/>
        </p:nvSpPr>
        <p:spPr>
          <a:xfrm>
            <a:off x="959231" y="9694184"/>
            <a:ext cx="7207187" cy="769440"/>
          </a:xfrm>
          <a:prstGeom prst="rect">
            <a:avLst/>
          </a:prstGeom>
          <a:noFill/>
        </p:spPr>
        <p:txBody>
          <a:bodyPr wrap="square" rtlCol="0">
            <a:spAutoFit/>
          </a:bodyPr>
          <a:lstStyle/>
          <a:p>
            <a:r>
              <a:rPr lang="en-US" sz="4400" b="1">
                <a:solidFill>
                  <a:srgbClr val="BA3A50"/>
                </a:solidFill>
                <a:latin typeface="Century Gothic" panose="020B0502020202020204" pitchFamily="34" charset="0"/>
              </a:rPr>
              <a:t>Objectives</a:t>
            </a:r>
          </a:p>
        </p:txBody>
      </p:sp>
      <p:sp>
        <p:nvSpPr>
          <p:cNvPr id="10" name="TextBox 9">
            <a:extLst>
              <a:ext uri="{FF2B5EF4-FFF2-40B4-BE49-F238E27FC236}">
                <a16:creationId xmlns:a16="http://schemas.microsoft.com/office/drawing/2014/main" id="{B7E89E02-9B19-071E-D188-366BC3FB347B}"/>
              </a:ext>
            </a:extLst>
          </p:cNvPr>
          <p:cNvSpPr txBox="1"/>
          <p:nvPr/>
        </p:nvSpPr>
        <p:spPr>
          <a:xfrm>
            <a:off x="955974" y="12265889"/>
            <a:ext cx="7119838" cy="769441"/>
          </a:xfrm>
          <a:prstGeom prst="rect">
            <a:avLst/>
          </a:prstGeom>
          <a:noFill/>
        </p:spPr>
        <p:txBody>
          <a:bodyPr wrap="square" rtlCol="0">
            <a:spAutoFit/>
          </a:bodyPr>
          <a:lstStyle/>
          <a:p>
            <a:r>
              <a:rPr lang="en-US" sz="4400" b="1">
                <a:solidFill>
                  <a:srgbClr val="BA3A50"/>
                </a:solidFill>
                <a:latin typeface="Century Gothic" panose="020B0502020202020204" pitchFamily="34" charset="0"/>
              </a:rPr>
              <a:t>Methodology</a:t>
            </a:r>
          </a:p>
        </p:txBody>
      </p:sp>
      <p:sp>
        <p:nvSpPr>
          <p:cNvPr id="11" name="Text Placeholder 16">
            <a:extLst>
              <a:ext uri="{FF2B5EF4-FFF2-40B4-BE49-F238E27FC236}">
                <a16:creationId xmlns:a16="http://schemas.microsoft.com/office/drawing/2014/main" id="{19A92A49-C42E-61FB-6FDC-EAA38AA25661}"/>
              </a:ext>
            </a:extLst>
          </p:cNvPr>
          <p:cNvSpPr txBox="1">
            <a:spLocks/>
          </p:cNvSpPr>
          <p:nvPr/>
        </p:nvSpPr>
        <p:spPr>
          <a:xfrm>
            <a:off x="19083402" y="4897710"/>
            <a:ext cx="3540391" cy="1822039"/>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r"/>
            <a:r>
              <a:rPr lang="en-US" sz="2400" dirty="0">
                <a:solidFill>
                  <a:srgbClr val="404040"/>
                </a:solidFill>
                <a:latin typeface="Garamond"/>
              </a:rPr>
              <a:t>The study area for this project is the entire state of Kentucky. The state’s major rivers and  elevation are shown.</a:t>
            </a:r>
          </a:p>
        </p:txBody>
      </p:sp>
      <p:sp>
        <p:nvSpPr>
          <p:cNvPr id="12" name="TextBox 11">
            <a:extLst>
              <a:ext uri="{FF2B5EF4-FFF2-40B4-BE49-F238E27FC236}">
                <a16:creationId xmlns:a16="http://schemas.microsoft.com/office/drawing/2014/main" id="{1BB73315-A654-CB52-F7DD-27CAB3785659}"/>
              </a:ext>
            </a:extLst>
          </p:cNvPr>
          <p:cNvSpPr txBox="1"/>
          <p:nvPr/>
        </p:nvSpPr>
        <p:spPr>
          <a:xfrm>
            <a:off x="12134335" y="4854214"/>
            <a:ext cx="3733206" cy="769441"/>
          </a:xfrm>
          <a:prstGeom prst="rect">
            <a:avLst/>
          </a:prstGeom>
          <a:noFill/>
        </p:spPr>
        <p:txBody>
          <a:bodyPr wrap="square" lIns="91440" tIns="45720" rIns="91440" bIns="45720" rtlCol="0" anchor="t">
            <a:spAutoFit/>
          </a:bodyPr>
          <a:lstStyle/>
          <a:p>
            <a:pPr algn="ctr"/>
            <a:r>
              <a:rPr lang="en-US" sz="4400" b="1" dirty="0">
                <a:solidFill>
                  <a:srgbClr val="BA3A50"/>
                </a:solidFill>
                <a:latin typeface="Century Gothic" panose="020B0502020202020204" pitchFamily="34" charset="0"/>
              </a:rPr>
              <a:t>Study Area</a:t>
            </a:r>
          </a:p>
        </p:txBody>
      </p:sp>
      <p:sp>
        <p:nvSpPr>
          <p:cNvPr id="14" name="TextBox 13">
            <a:extLst>
              <a:ext uri="{FF2B5EF4-FFF2-40B4-BE49-F238E27FC236}">
                <a16:creationId xmlns:a16="http://schemas.microsoft.com/office/drawing/2014/main" id="{E3314279-E5E3-0DC5-601E-B40E51101224}"/>
              </a:ext>
            </a:extLst>
          </p:cNvPr>
          <p:cNvSpPr txBox="1"/>
          <p:nvPr/>
        </p:nvSpPr>
        <p:spPr>
          <a:xfrm>
            <a:off x="23206304" y="4871386"/>
            <a:ext cx="2910034" cy="788691"/>
          </a:xfrm>
          <a:prstGeom prst="rect">
            <a:avLst/>
          </a:prstGeom>
          <a:noFill/>
        </p:spPr>
        <p:txBody>
          <a:bodyPr wrap="square" lIns="91440" tIns="45720" rIns="91440" bIns="45720" rtlCol="0" anchor="t">
            <a:spAutoFit/>
          </a:bodyPr>
          <a:lstStyle/>
          <a:p>
            <a:pPr algn="ctr"/>
            <a:r>
              <a:rPr lang="en-US" sz="4400" b="1" dirty="0">
                <a:solidFill>
                  <a:srgbClr val="BA3A50"/>
                </a:solidFill>
                <a:latin typeface="Century Gothic"/>
              </a:rPr>
              <a:t>Satellites</a:t>
            </a:r>
            <a:endParaRPr lang="en-US" dirty="0"/>
          </a:p>
        </p:txBody>
      </p:sp>
      <p:sp>
        <p:nvSpPr>
          <p:cNvPr id="16" name="TextBox 15">
            <a:extLst>
              <a:ext uri="{FF2B5EF4-FFF2-40B4-BE49-F238E27FC236}">
                <a16:creationId xmlns:a16="http://schemas.microsoft.com/office/drawing/2014/main" id="{2C88B2C6-BA60-1BF2-900F-3D4C0534724E}"/>
              </a:ext>
            </a:extLst>
          </p:cNvPr>
          <p:cNvSpPr txBox="1"/>
          <p:nvPr/>
        </p:nvSpPr>
        <p:spPr>
          <a:xfrm>
            <a:off x="889442" y="17414629"/>
            <a:ext cx="7362989" cy="769441"/>
          </a:xfrm>
          <a:prstGeom prst="rect">
            <a:avLst/>
          </a:prstGeom>
          <a:noFill/>
        </p:spPr>
        <p:txBody>
          <a:bodyPr wrap="square" rtlCol="0">
            <a:spAutoFit/>
          </a:bodyPr>
          <a:lstStyle/>
          <a:p>
            <a:r>
              <a:rPr lang="en-US" sz="4400" b="1">
                <a:solidFill>
                  <a:srgbClr val="BA3A50"/>
                </a:solidFill>
                <a:latin typeface="Century Gothic" panose="020B0502020202020204" pitchFamily="34" charset="0"/>
              </a:rPr>
              <a:t>Results</a:t>
            </a:r>
          </a:p>
        </p:txBody>
      </p:sp>
      <p:sp>
        <p:nvSpPr>
          <p:cNvPr id="17" name="Text Placeholder 16">
            <a:extLst>
              <a:ext uri="{FF2B5EF4-FFF2-40B4-BE49-F238E27FC236}">
                <a16:creationId xmlns:a16="http://schemas.microsoft.com/office/drawing/2014/main" id="{B0A47A00-F936-566C-D1E0-3FE3DE058382}"/>
              </a:ext>
            </a:extLst>
          </p:cNvPr>
          <p:cNvSpPr txBox="1">
            <a:spLocks/>
          </p:cNvSpPr>
          <p:nvPr/>
        </p:nvSpPr>
        <p:spPr>
          <a:xfrm>
            <a:off x="11924948" y="30870241"/>
            <a:ext cx="14554552" cy="233558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spcBef>
                <a:spcPts val="0"/>
              </a:spcBef>
              <a:buClr>
                <a:srgbClr val="BA3A50"/>
              </a:buClr>
              <a:buNone/>
            </a:pPr>
            <a:r>
              <a:rPr lang="en-US" sz="2400" dirty="0">
                <a:solidFill>
                  <a:schemeClr val="tx1">
                    <a:lumMod val="75000"/>
                    <a:lumOff val="25000"/>
                  </a:schemeClr>
                </a:solidFill>
                <a:latin typeface="Garamond" panose="02020404030301010803" pitchFamily="18" charset="0"/>
              </a:rPr>
              <a:t>We</a:t>
            </a:r>
            <a:r>
              <a:rPr lang="en-US" sz="2400" dirty="0">
                <a:solidFill>
                  <a:schemeClr val="tx1">
                    <a:lumMod val="75000"/>
                    <a:lumOff val="25000"/>
                  </a:schemeClr>
                </a:solidFill>
                <a:latin typeface="Garamond" panose="02020404030301010803" pitchFamily="18" charset="0"/>
                <a:ea typeface="+mn-lt"/>
                <a:cs typeface="+mn-lt"/>
              </a:rPr>
              <a:t> would like to thank our Center Lead Katie Caruso, Impact Analysis Fellow Maya Hall, Lead Science Advisor Molly </a:t>
            </a:r>
            <a:r>
              <a:rPr lang="en-US" sz="2400" dirty="0" err="1">
                <a:solidFill>
                  <a:schemeClr val="tx1">
                    <a:lumMod val="75000"/>
                    <a:lumOff val="25000"/>
                  </a:schemeClr>
                </a:solidFill>
                <a:latin typeface="Garamond" panose="02020404030301010803" pitchFamily="18" charset="0"/>
                <a:ea typeface="+mn-lt"/>
                <a:cs typeface="+mn-lt"/>
              </a:rPr>
              <a:t>Woloszyn</a:t>
            </a:r>
            <a:r>
              <a:rPr lang="en-US" sz="2400" dirty="0">
                <a:solidFill>
                  <a:schemeClr val="tx1">
                    <a:lumMod val="75000"/>
                    <a:lumOff val="25000"/>
                  </a:schemeClr>
                </a:solidFill>
                <a:latin typeface="Garamond" panose="02020404030301010803" pitchFamily="18" charset="0"/>
                <a:ea typeface="+mn-lt"/>
                <a:cs typeface="+mn-lt"/>
              </a:rPr>
              <a:t>, and the DEVELOP National Program Office for all their support. Additional thanks go to our science advisors, Dr. Olivier Prat and Dr. Brian Nelson, for their guidance, as well as our project partners, Dr. Jerald </a:t>
            </a:r>
            <a:r>
              <a:rPr lang="en-US" sz="2400" dirty="0" err="1">
                <a:solidFill>
                  <a:schemeClr val="tx1">
                    <a:lumMod val="75000"/>
                    <a:lumOff val="25000"/>
                  </a:schemeClr>
                </a:solidFill>
                <a:latin typeface="Garamond" panose="02020404030301010803" pitchFamily="18" charset="0"/>
                <a:ea typeface="+mn-lt"/>
                <a:cs typeface="+mn-lt"/>
              </a:rPr>
              <a:t>Brotzge</a:t>
            </a:r>
            <a:r>
              <a:rPr lang="en-US" sz="2400" dirty="0">
                <a:solidFill>
                  <a:schemeClr val="tx1">
                    <a:lumMod val="75000"/>
                    <a:lumOff val="25000"/>
                  </a:schemeClr>
                </a:solidFill>
                <a:latin typeface="Garamond" panose="02020404030301010803" pitchFamily="18" charset="0"/>
                <a:ea typeface="+mn-lt"/>
                <a:cs typeface="+mn-lt"/>
              </a:rPr>
              <a:t> at the Kentucky Climate Center, Jane Marie </a:t>
            </a:r>
            <a:r>
              <a:rPr lang="en-US" sz="2400" dirty="0" err="1">
                <a:solidFill>
                  <a:schemeClr val="tx1">
                    <a:lumMod val="75000"/>
                    <a:lumOff val="25000"/>
                  </a:schemeClr>
                </a:solidFill>
                <a:latin typeface="Garamond" panose="02020404030301010803" pitchFamily="18" charset="0"/>
                <a:ea typeface="+mn-lt"/>
                <a:cs typeface="+mn-lt"/>
              </a:rPr>
              <a:t>Wix</a:t>
            </a:r>
            <a:r>
              <a:rPr lang="en-US" sz="2400" dirty="0">
                <a:solidFill>
                  <a:schemeClr val="tx1">
                    <a:lumMod val="75000"/>
                    <a:lumOff val="25000"/>
                  </a:schemeClr>
                </a:solidFill>
                <a:latin typeface="Garamond" panose="02020404030301010803" pitchFamily="18" charset="0"/>
                <a:ea typeface="+mn-lt"/>
                <a:cs typeface="+mn-lt"/>
              </a:rPr>
              <a:t> and Peter </a:t>
            </a:r>
            <a:r>
              <a:rPr lang="en-US" sz="2400" dirty="0" err="1">
                <a:solidFill>
                  <a:schemeClr val="tx1">
                    <a:lumMod val="75000"/>
                    <a:lumOff val="25000"/>
                  </a:schemeClr>
                </a:solidFill>
                <a:latin typeface="Garamond" panose="02020404030301010803" pitchFamily="18" charset="0"/>
                <a:ea typeface="+mn-lt"/>
                <a:cs typeface="+mn-lt"/>
              </a:rPr>
              <a:t>Geogerian</a:t>
            </a:r>
            <a:r>
              <a:rPr lang="en-US" sz="2400" dirty="0">
                <a:solidFill>
                  <a:schemeClr val="tx1">
                    <a:lumMod val="75000"/>
                    <a:lumOff val="25000"/>
                  </a:schemeClr>
                </a:solidFill>
                <a:latin typeface="Garamond" panose="02020404030301010803" pitchFamily="18" charset="0"/>
                <a:ea typeface="+mn-lt"/>
                <a:cs typeface="+mn-lt"/>
              </a:rPr>
              <a:t> at the NWS Jackson office, and Mary </a:t>
            </a:r>
            <a:r>
              <a:rPr lang="en-US" sz="2400" dirty="0" err="1">
                <a:solidFill>
                  <a:schemeClr val="tx1">
                    <a:lumMod val="75000"/>
                    <a:lumOff val="25000"/>
                  </a:schemeClr>
                </a:solidFill>
                <a:latin typeface="Garamond" panose="02020404030301010803" pitchFamily="18" charset="0"/>
                <a:ea typeface="+mn-lt"/>
                <a:cs typeface="+mn-lt"/>
              </a:rPr>
              <a:t>Lamm</a:t>
            </a:r>
            <a:r>
              <a:rPr lang="en-US" sz="2400" dirty="0">
                <a:solidFill>
                  <a:schemeClr val="tx1">
                    <a:lumMod val="75000"/>
                    <a:lumOff val="25000"/>
                  </a:schemeClr>
                </a:solidFill>
                <a:latin typeface="Garamond" panose="02020404030301010803" pitchFamily="18" charset="0"/>
                <a:ea typeface="+mn-lt"/>
                <a:cs typeface="+mn-lt"/>
              </a:rPr>
              <a:t> at the NWS Paducah office, for their valuable insight. Thanks to Dr. Andrew Day, Dr. Venkataraman Lakshmi, and Jim Noel for contributing their expertise to the Analytical Hierarchy Process. Thanks to Dr. David </a:t>
            </a:r>
            <a:r>
              <a:rPr lang="en-US" sz="2400" dirty="0" err="1">
                <a:solidFill>
                  <a:schemeClr val="tx1">
                    <a:lumMod val="75000"/>
                    <a:lumOff val="25000"/>
                  </a:schemeClr>
                </a:solidFill>
                <a:latin typeface="Garamond" panose="02020404030301010803" pitchFamily="18" charset="0"/>
                <a:ea typeface="+mn-lt"/>
                <a:cs typeface="+mn-lt"/>
              </a:rPr>
              <a:t>Wolock</a:t>
            </a:r>
            <a:r>
              <a:rPr lang="en-US" sz="2400" dirty="0">
                <a:solidFill>
                  <a:schemeClr val="tx1">
                    <a:lumMod val="75000"/>
                    <a:lumOff val="25000"/>
                  </a:schemeClr>
                </a:solidFill>
                <a:latin typeface="Garamond" panose="02020404030301010803" pitchFamily="18" charset="0"/>
                <a:ea typeface="+mn-lt"/>
                <a:cs typeface="+mn-lt"/>
              </a:rPr>
              <a:t> for his insight into TWI. We would finally like to thank Dr. Ben Tobin, Ian Horn, and Kent </a:t>
            </a:r>
            <a:r>
              <a:rPr lang="en-US" sz="2400" dirty="0" err="1">
                <a:solidFill>
                  <a:schemeClr val="tx1">
                    <a:lumMod val="75000"/>
                    <a:lumOff val="25000"/>
                  </a:schemeClr>
                </a:solidFill>
                <a:latin typeface="Garamond" panose="02020404030301010803" pitchFamily="18" charset="0"/>
                <a:ea typeface="+mn-lt"/>
                <a:cs typeface="+mn-lt"/>
              </a:rPr>
              <a:t>Anness</a:t>
            </a:r>
            <a:r>
              <a:rPr lang="en-US" sz="2400" dirty="0">
                <a:solidFill>
                  <a:schemeClr val="tx1">
                    <a:lumMod val="75000"/>
                    <a:lumOff val="25000"/>
                  </a:schemeClr>
                </a:solidFill>
                <a:latin typeface="Garamond" panose="02020404030301010803" pitchFamily="18" charset="0"/>
                <a:ea typeface="+mn-lt"/>
                <a:cs typeface="+mn-lt"/>
              </a:rPr>
              <a:t> </a:t>
            </a:r>
          </a:p>
          <a:p>
            <a:pPr marL="0" indent="0">
              <a:spcBef>
                <a:spcPts val="0"/>
              </a:spcBef>
              <a:buNone/>
            </a:pPr>
            <a:r>
              <a:rPr lang="en-US" sz="2400" dirty="0">
                <a:solidFill>
                  <a:schemeClr val="tx1">
                    <a:lumMod val="75000"/>
                    <a:lumOff val="25000"/>
                  </a:schemeClr>
                </a:solidFill>
                <a:latin typeface="Garamond" panose="02020404030301010803" pitchFamily="18" charset="0"/>
                <a:ea typeface="+mn-lt"/>
                <a:cs typeface="+mn-lt"/>
              </a:rPr>
              <a:t>for assistance with data acquisition. </a:t>
            </a:r>
            <a:endParaRPr lang="en-US" sz="2400" dirty="0">
              <a:solidFill>
                <a:schemeClr val="tx1">
                  <a:lumMod val="75000"/>
                  <a:lumOff val="25000"/>
                </a:schemeClr>
              </a:solidFill>
              <a:latin typeface="Garamond" panose="02020404030301010803" pitchFamily="18" charset="0"/>
            </a:endParaRPr>
          </a:p>
        </p:txBody>
      </p:sp>
      <p:sp>
        <p:nvSpPr>
          <p:cNvPr id="18" name="TextBox 17">
            <a:extLst>
              <a:ext uri="{FF2B5EF4-FFF2-40B4-BE49-F238E27FC236}">
                <a16:creationId xmlns:a16="http://schemas.microsoft.com/office/drawing/2014/main" id="{4B774890-6BF2-86BF-29FB-0AE3C9180D15}"/>
              </a:ext>
            </a:extLst>
          </p:cNvPr>
          <p:cNvSpPr txBox="1"/>
          <p:nvPr/>
        </p:nvSpPr>
        <p:spPr>
          <a:xfrm>
            <a:off x="53805926" y="108245079"/>
            <a:ext cx="7373534" cy="769441"/>
          </a:xfrm>
          <a:prstGeom prst="rect">
            <a:avLst/>
          </a:prstGeom>
          <a:noFill/>
        </p:spPr>
        <p:txBody>
          <a:bodyPr wrap="square" rtlCol="0">
            <a:spAutoFit/>
          </a:bodyPr>
          <a:lstStyle/>
          <a:p>
            <a:r>
              <a:rPr lang="en-US" sz="4400" b="1">
                <a:solidFill>
                  <a:srgbClr val="BA3A50"/>
                </a:solidFill>
                <a:latin typeface="Century Gothic" panose="020B0502020202020204" pitchFamily="34" charset="0"/>
              </a:rPr>
              <a:t>Conclusions</a:t>
            </a:r>
          </a:p>
        </p:txBody>
      </p:sp>
      <p:sp>
        <p:nvSpPr>
          <p:cNvPr id="20" name="TextBox 19">
            <a:extLst>
              <a:ext uri="{FF2B5EF4-FFF2-40B4-BE49-F238E27FC236}">
                <a16:creationId xmlns:a16="http://schemas.microsoft.com/office/drawing/2014/main" id="{45C41932-2CB9-EA43-2CD4-CA2216FD972C}"/>
              </a:ext>
            </a:extLst>
          </p:cNvPr>
          <p:cNvSpPr txBox="1"/>
          <p:nvPr/>
        </p:nvSpPr>
        <p:spPr>
          <a:xfrm>
            <a:off x="11925202" y="30153917"/>
            <a:ext cx="7320299" cy="769441"/>
          </a:xfrm>
          <a:prstGeom prst="rect">
            <a:avLst/>
          </a:prstGeom>
          <a:noFill/>
        </p:spPr>
        <p:txBody>
          <a:bodyPr wrap="square" rtlCol="0">
            <a:spAutoFit/>
          </a:bodyPr>
          <a:lstStyle/>
          <a:p>
            <a:r>
              <a:rPr lang="en-US" sz="4400" b="1" dirty="0">
                <a:solidFill>
                  <a:srgbClr val="BA3A50"/>
                </a:solidFill>
                <a:latin typeface="Century Gothic" panose="020B0502020202020204" pitchFamily="34" charset="0"/>
              </a:rPr>
              <a:t>Acknowledgements</a:t>
            </a:r>
          </a:p>
        </p:txBody>
      </p:sp>
      <p:sp>
        <p:nvSpPr>
          <p:cNvPr id="22" name="TextBox 21">
            <a:extLst>
              <a:ext uri="{FF2B5EF4-FFF2-40B4-BE49-F238E27FC236}">
                <a16:creationId xmlns:a16="http://schemas.microsoft.com/office/drawing/2014/main" id="{713D1384-4C3F-CCA8-F8C8-FB70238BED0B}"/>
              </a:ext>
            </a:extLst>
          </p:cNvPr>
          <p:cNvSpPr txBox="1"/>
          <p:nvPr/>
        </p:nvSpPr>
        <p:spPr>
          <a:xfrm>
            <a:off x="852623" y="27701020"/>
            <a:ext cx="7288030" cy="769441"/>
          </a:xfrm>
          <a:prstGeom prst="rect">
            <a:avLst/>
          </a:prstGeom>
          <a:noFill/>
        </p:spPr>
        <p:txBody>
          <a:bodyPr wrap="square" rtlCol="0">
            <a:spAutoFit/>
          </a:bodyPr>
          <a:lstStyle/>
          <a:p>
            <a:r>
              <a:rPr lang="en-US" sz="4400" b="1">
                <a:solidFill>
                  <a:srgbClr val="BA3A50"/>
                </a:solidFill>
                <a:latin typeface="Century Gothic" panose="020B0502020202020204" pitchFamily="34" charset="0"/>
              </a:rPr>
              <a:t>Project Partners</a:t>
            </a:r>
          </a:p>
        </p:txBody>
      </p:sp>
      <p:sp>
        <p:nvSpPr>
          <p:cNvPr id="23" name="TextBox 22">
            <a:extLst>
              <a:ext uri="{FF2B5EF4-FFF2-40B4-BE49-F238E27FC236}">
                <a16:creationId xmlns:a16="http://schemas.microsoft.com/office/drawing/2014/main" id="{B4A0CEBA-CFBA-B9B9-2455-DC86C59F79A6}"/>
              </a:ext>
            </a:extLst>
          </p:cNvPr>
          <p:cNvSpPr txBox="1"/>
          <p:nvPr/>
        </p:nvSpPr>
        <p:spPr>
          <a:xfrm>
            <a:off x="829732" y="29724797"/>
            <a:ext cx="7318213" cy="769441"/>
          </a:xfrm>
          <a:prstGeom prst="rect">
            <a:avLst/>
          </a:prstGeom>
          <a:noFill/>
        </p:spPr>
        <p:txBody>
          <a:bodyPr wrap="square" rtlCol="0">
            <a:spAutoFit/>
          </a:bodyPr>
          <a:lstStyle/>
          <a:p>
            <a:r>
              <a:rPr lang="en-US" sz="4400" b="1">
                <a:solidFill>
                  <a:srgbClr val="BA3A50"/>
                </a:solidFill>
                <a:latin typeface="Century Gothic" panose="020B0502020202020204" pitchFamily="34" charset="0"/>
              </a:rPr>
              <a:t>Team Members</a:t>
            </a:r>
          </a:p>
        </p:txBody>
      </p:sp>
      <p:sp>
        <p:nvSpPr>
          <p:cNvPr id="25" name="Text Placeholder 16">
            <a:extLst>
              <a:ext uri="{FF2B5EF4-FFF2-40B4-BE49-F238E27FC236}">
                <a16:creationId xmlns:a16="http://schemas.microsoft.com/office/drawing/2014/main" id="{8EB74875-4E52-B274-D84D-703C79CB843C}"/>
              </a:ext>
            </a:extLst>
          </p:cNvPr>
          <p:cNvSpPr txBox="1">
            <a:spLocks/>
          </p:cNvSpPr>
          <p:nvPr/>
        </p:nvSpPr>
        <p:spPr>
          <a:xfrm>
            <a:off x="9151244" y="32634067"/>
            <a:ext cx="2910589" cy="96034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400">
                <a:solidFill>
                  <a:schemeClr val="tx1">
                    <a:lumMod val="75000"/>
                  </a:schemeClr>
                </a:solidFill>
                <a:latin typeface="Garamond"/>
              </a:rPr>
              <a:t>Daniel Feinberg</a:t>
            </a:r>
            <a:endParaRPr lang="en-US" sz="2400">
              <a:solidFill>
                <a:schemeClr val="tx1">
                  <a:lumMod val="75000"/>
                </a:schemeClr>
              </a:solidFill>
            </a:endParaRPr>
          </a:p>
          <a:p>
            <a:pPr algn="ctr">
              <a:lnSpc>
                <a:spcPct val="100000"/>
              </a:lnSpc>
              <a:spcBef>
                <a:spcPts val="0"/>
              </a:spcBef>
            </a:pPr>
            <a:r>
              <a:rPr lang="en-US" sz="2400" i="1">
                <a:solidFill>
                  <a:schemeClr val="tx1">
                    <a:lumMod val="75000"/>
                  </a:schemeClr>
                </a:solidFill>
                <a:latin typeface="Garamond"/>
              </a:rPr>
              <a:t>Project Lead</a:t>
            </a:r>
          </a:p>
        </p:txBody>
      </p:sp>
      <p:sp>
        <p:nvSpPr>
          <p:cNvPr id="26" name="Text Placeholder 16">
            <a:extLst>
              <a:ext uri="{FF2B5EF4-FFF2-40B4-BE49-F238E27FC236}">
                <a16:creationId xmlns:a16="http://schemas.microsoft.com/office/drawing/2014/main" id="{F6EE2B43-E8A3-4755-A993-461B2FCE7B0B}"/>
              </a:ext>
            </a:extLst>
          </p:cNvPr>
          <p:cNvSpPr txBox="1">
            <a:spLocks/>
          </p:cNvSpPr>
          <p:nvPr/>
        </p:nvSpPr>
        <p:spPr>
          <a:xfrm>
            <a:off x="3282469" y="32742423"/>
            <a:ext cx="2910590" cy="63446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a:solidFill>
                  <a:schemeClr val="tx1">
                    <a:lumMod val="75000"/>
                  </a:schemeClr>
                </a:solidFill>
                <a:latin typeface="Garamond"/>
              </a:rPr>
              <a:t>Claire Beezley</a:t>
            </a:r>
            <a:endParaRPr lang="en-US" sz="2400"/>
          </a:p>
        </p:txBody>
      </p:sp>
      <p:sp>
        <p:nvSpPr>
          <p:cNvPr id="27" name="Text Placeholder 16">
            <a:extLst>
              <a:ext uri="{FF2B5EF4-FFF2-40B4-BE49-F238E27FC236}">
                <a16:creationId xmlns:a16="http://schemas.microsoft.com/office/drawing/2014/main" id="{C9D56256-62AB-03F7-FB19-51F9FA420D17}"/>
              </a:ext>
            </a:extLst>
          </p:cNvPr>
          <p:cNvSpPr txBox="1">
            <a:spLocks/>
          </p:cNvSpPr>
          <p:nvPr/>
        </p:nvSpPr>
        <p:spPr>
          <a:xfrm>
            <a:off x="6257466" y="32720283"/>
            <a:ext cx="3002160" cy="63446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a:solidFill>
                  <a:schemeClr val="tx1">
                    <a:lumMod val="75000"/>
                  </a:schemeClr>
                </a:solidFill>
                <a:latin typeface="Garamond"/>
              </a:rPr>
              <a:t>Jason Reynolds</a:t>
            </a:r>
          </a:p>
        </p:txBody>
      </p:sp>
      <p:sp>
        <p:nvSpPr>
          <p:cNvPr id="28" name="Text Placeholder 16">
            <a:extLst>
              <a:ext uri="{FF2B5EF4-FFF2-40B4-BE49-F238E27FC236}">
                <a16:creationId xmlns:a16="http://schemas.microsoft.com/office/drawing/2014/main" id="{562DE67C-886B-AF4E-B5E4-CF736AF0F777}"/>
              </a:ext>
            </a:extLst>
          </p:cNvPr>
          <p:cNvSpPr txBox="1">
            <a:spLocks/>
          </p:cNvSpPr>
          <p:nvPr/>
        </p:nvSpPr>
        <p:spPr>
          <a:xfrm>
            <a:off x="477495" y="32739502"/>
            <a:ext cx="3021329" cy="61529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a:solidFill>
                  <a:schemeClr val="tx1">
                    <a:lumMod val="75000"/>
                  </a:schemeClr>
                </a:solidFill>
                <a:latin typeface="Garamond"/>
              </a:rPr>
              <a:t>Jaydi Swanson</a:t>
            </a:r>
            <a:endParaRPr lang="en-US" sz="2400">
              <a:solidFill>
                <a:schemeClr val="tx1">
                  <a:lumMod val="75000"/>
                </a:schemeClr>
              </a:solidFill>
              <a:latin typeface="Garamond" panose="02020404030301010803" pitchFamily="18" charset="0"/>
            </a:endParaRPr>
          </a:p>
        </p:txBody>
      </p:sp>
      <p:pic>
        <p:nvPicPr>
          <p:cNvPr id="29" name="Picture 28">
            <a:extLst>
              <a:ext uri="{FF2B5EF4-FFF2-40B4-BE49-F238E27FC236}">
                <a16:creationId xmlns:a16="http://schemas.microsoft.com/office/drawing/2014/main" id="{2A3DB938-9584-BD3D-626C-5FEBF80863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57316" y="30567098"/>
            <a:ext cx="2103120" cy="2083075"/>
          </a:xfrm>
          <a:prstGeom prst="rect">
            <a:avLst/>
          </a:prstGeom>
        </p:spPr>
      </p:pic>
      <p:pic>
        <p:nvPicPr>
          <p:cNvPr id="31" name="Picture 30">
            <a:extLst>
              <a:ext uri="{FF2B5EF4-FFF2-40B4-BE49-F238E27FC236}">
                <a16:creationId xmlns:a16="http://schemas.microsoft.com/office/drawing/2014/main" id="{7742306A-F9EF-3EB8-5FB1-E8751A2332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35418" y="30567098"/>
            <a:ext cx="2103120" cy="2083075"/>
          </a:xfrm>
          <a:prstGeom prst="rect">
            <a:avLst/>
          </a:prstGeom>
        </p:spPr>
      </p:pic>
      <p:pic>
        <p:nvPicPr>
          <p:cNvPr id="32" name="Picture 31">
            <a:extLst>
              <a:ext uri="{FF2B5EF4-FFF2-40B4-BE49-F238E27FC236}">
                <a16:creationId xmlns:a16="http://schemas.microsoft.com/office/drawing/2014/main" id="{DCE1E9A4-4187-5189-350F-EAB0452ED8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52799" y="30624608"/>
            <a:ext cx="2103120" cy="2083075"/>
          </a:xfrm>
          <a:prstGeom prst="rect">
            <a:avLst/>
          </a:prstGeom>
        </p:spPr>
      </p:pic>
      <p:sp>
        <p:nvSpPr>
          <p:cNvPr id="44" name="TextBox 43">
            <a:extLst>
              <a:ext uri="{FF2B5EF4-FFF2-40B4-BE49-F238E27FC236}">
                <a16:creationId xmlns:a16="http://schemas.microsoft.com/office/drawing/2014/main" id="{41ED5BC9-7682-C77A-3D77-99340EE98E17}"/>
              </a:ext>
            </a:extLst>
          </p:cNvPr>
          <p:cNvSpPr txBox="1"/>
          <p:nvPr/>
        </p:nvSpPr>
        <p:spPr>
          <a:xfrm>
            <a:off x="880239" y="28505051"/>
            <a:ext cx="767805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BA3A50"/>
              </a:buClr>
              <a:buFont typeface="Arial"/>
              <a:buChar char="•"/>
            </a:pPr>
            <a:r>
              <a:rPr lang="en-US" sz="2400" dirty="0">
                <a:solidFill>
                  <a:schemeClr val="tx1">
                    <a:lumMod val="75000"/>
                    <a:lumOff val="25000"/>
                  </a:schemeClr>
                </a:solidFill>
                <a:latin typeface="Garamond"/>
                <a:cs typeface="Arial"/>
              </a:rPr>
              <a:t>Kentucky Climate Center​</a:t>
            </a:r>
            <a:endParaRPr lang="en-US" sz="2400" dirty="0">
              <a:solidFill>
                <a:schemeClr val="tx1">
                  <a:lumMod val="75000"/>
                  <a:lumOff val="25000"/>
                </a:schemeClr>
              </a:solidFill>
            </a:endParaRPr>
          </a:p>
          <a:p>
            <a:pPr marL="342900" indent="-342900">
              <a:buClr>
                <a:srgbClr val="BA3A50"/>
              </a:buClr>
              <a:buFont typeface="Arial"/>
              <a:buChar char="•"/>
            </a:pPr>
            <a:r>
              <a:rPr lang="en-US" sz="2400" dirty="0">
                <a:solidFill>
                  <a:schemeClr val="tx1">
                    <a:lumMod val="75000"/>
                    <a:lumOff val="25000"/>
                  </a:schemeClr>
                </a:solidFill>
                <a:latin typeface="Garamond"/>
                <a:cs typeface="Arial"/>
              </a:rPr>
              <a:t>National Weather Service Forecast Offices </a:t>
            </a:r>
            <a:br>
              <a:rPr lang="en-US" sz="2400" dirty="0">
                <a:solidFill>
                  <a:schemeClr val="tx1">
                    <a:lumMod val="75000"/>
                    <a:lumOff val="25000"/>
                  </a:schemeClr>
                </a:solidFill>
                <a:latin typeface="Garamond"/>
                <a:cs typeface="Arial"/>
              </a:rPr>
            </a:br>
            <a:r>
              <a:rPr lang="en-US" sz="2400" dirty="0">
                <a:solidFill>
                  <a:schemeClr val="tx1">
                    <a:lumMod val="75000"/>
                    <a:lumOff val="25000"/>
                  </a:schemeClr>
                </a:solidFill>
                <a:latin typeface="Garamond"/>
                <a:cs typeface="Arial"/>
              </a:rPr>
              <a:t>at Jackson, KY and Paducah, KY</a:t>
            </a:r>
            <a:endParaRPr lang="en-US" dirty="0">
              <a:solidFill>
                <a:schemeClr val="tx1">
                  <a:lumMod val="75000"/>
                  <a:lumOff val="25000"/>
                </a:schemeClr>
              </a:solidFill>
            </a:endParaRPr>
          </a:p>
        </p:txBody>
      </p:sp>
      <p:pic>
        <p:nvPicPr>
          <p:cNvPr id="45" name="Picture 44" descr="A blue circle with white text and a bird&#10;&#10;Description automatically generated">
            <a:extLst>
              <a:ext uri="{FF2B5EF4-FFF2-40B4-BE49-F238E27FC236}">
                <a16:creationId xmlns:a16="http://schemas.microsoft.com/office/drawing/2014/main" id="{493539E7-39D2-30FF-72AA-DBFEFDBA7CCA}"/>
              </a:ext>
            </a:extLst>
          </p:cNvPr>
          <p:cNvPicPr>
            <a:picLocks noChangeAspect="1"/>
          </p:cNvPicPr>
          <p:nvPr/>
        </p:nvPicPr>
        <p:blipFill>
          <a:blip r:embed="rId5"/>
          <a:stretch>
            <a:fillRect/>
          </a:stretch>
        </p:blipFill>
        <p:spPr>
          <a:xfrm>
            <a:off x="6664342" y="27981261"/>
            <a:ext cx="1946936" cy="1862871"/>
          </a:xfrm>
          <a:prstGeom prst="rect">
            <a:avLst/>
          </a:prstGeom>
        </p:spPr>
      </p:pic>
      <p:pic>
        <p:nvPicPr>
          <p:cNvPr id="47" name="Picture 46" descr="A logo with a lightning bolt in the middle&#10;&#10;Description automatically generated">
            <a:extLst>
              <a:ext uri="{FF2B5EF4-FFF2-40B4-BE49-F238E27FC236}">
                <a16:creationId xmlns:a16="http://schemas.microsoft.com/office/drawing/2014/main" id="{869701BD-AB79-551A-8283-6A362DCB9E41}"/>
              </a:ext>
            </a:extLst>
          </p:cNvPr>
          <p:cNvPicPr>
            <a:picLocks noChangeAspect="1"/>
          </p:cNvPicPr>
          <p:nvPr/>
        </p:nvPicPr>
        <p:blipFill>
          <a:blip r:embed="rId6"/>
          <a:stretch>
            <a:fillRect/>
          </a:stretch>
        </p:blipFill>
        <p:spPr>
          <a:xfrm>
            <a:off x="9453604" y="27979897"/>
            <a:ext cx="1939515" cy="1870015"/>
          </a:xfrm>
          <a:prstGeom prst="rect">
            <a:avLst/>
          </a:prstGeom>
        </p:spPr>
      </p:pic>
      <p:sp>
        <p:nvSpPr>
          <p:cNvPr id="142" name="Rectangle: Rounded Corners 141">
            <a:extLst>
              <a:ext uri="{FF2B5EF4-FFF2-40B4-BE49-F238E27FC236}">
                <a16:creationId xmlns:a16="http://schemas.microsoft.com/office/drawing/2014/main" id="{AB5DF63A-DE23-3444-B682-0C247F51FD6A}"/>
              </a:ext>
            </a:extLst>
          </p:cNvPr>
          <p:cNvSpPr/>
          <p:nvPr/>
        </p:nvSpPr>
        <p:spPr>
          <a:xfrm>
            <a:off x="5965608" y="13953852"/>
            <a:ext cx="2355233" cy="3246276"/>
          </a:xfrm>
          <a:prstGeom prst="roundRect">
            <a:avLst/>
          </a:prstGeom>
          <a:solidFill>
            <a:srgbClr val="D0E3E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lumMod val="75000"/>
                    <a:lumOff val="25000"/>
                  </a:schemeClr>
                </a:solidFill>
                <a:latin typeface="Garamond"/>
              </a:rPr>
              <a:t>Reclassified datasets </a:t>
            </a:r>
          </a:p>
          <a:p>
            <a:pPr algn="ctr"/>
            <a:r>
              <a:rPr lang="en-US" sz="2400">
                <a:solidFill>
                  <a:schemeClr val="tx1">
                    <a:lumMod val="75000"/>
                    <a:lumOff val="25000"/>
                  </a:schemeClr>
                </a:solidFill>
                <a:latin typeface="Garamond"/>
              </a:rPr>
              <a:t>on 1</a:t>
            </a:r>
            <a:r>
              <a:rPr lang="en-US" sz="2400">
                <a:solidFill>
                  <a:schemeClr val="tx1">
                    <a:lumMod val="75000"/>
                    <a:lumOff val="25000"/>
                  </a:schemeClr>
                </a:solidFill>
                <a:latin typeface="Garamond"/>
                <a:ea typeface="+mn-lt"/>
                <a:cs typeface="+mn-lt"/>
              </a:rPr>
              <a:t>–</a:t>
            </a:r>
            <a:r>
              <a:rPr lang="en-US" sz="2400">
                <a:solidFill>
                  <a:schemeClr val="tx1">
                    <a:lumMod val="75000"/>
                    <a:lumOff val="25000"/>
                  </a:schemeClr>
                </a:solidFill>
                <a:latin typeface="Garamond"/>
              </a:rPr>
              <a:t>5 scale and combined using Analytical Hierarchy Process weights</a:t>
            </a:r>
          </a:p>
        </p:txBody>
      </p:sp>
      <p:cxnSp>
        <p:nvCxnSpPr>
          <p:cNvPr id="144" name="Straight Arrow Connector 143">
            <a:extLst>
              <a:ext uri="{FF2B5EF4-FFF2-40B4-BE49-F238E27FC236}">
                <a16:creationId xmlns:a16="http://schemas.microsoft.com/office/drawing/2014/main" id="{6B344B3A-4DCF-A568-275F-5F395A0072AC}"/>
              </a:ext>
            </a:extLst>
          </p:cNvPr>
          <p:cNvCxnSpPr/>
          <p:nvPr/>
        </p:nvCxnSpPr>
        <p:spPr>
          <a:xfrm>
            <a:off x="5466029" y="13473570"/>
            <a:ext cx="278403" cy="2722"/>
          </a:xfrm>
          <a:prstGeom prst="straightConnector1">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145" name="Straight Arrow Connector 144">
            <a:extLst>
              <a:ext uri="{FF2B5EF4-FFF2-40B4-BE49-F238E27FC236}">
                <a16:creationId xmlns:a16="http://schemas.microsoft.com/office/drawing/2014/main" id="{7D845102-87D9-68EE-7BFF-C9CC3632FCFE}"/>
              </a:ext>
            </a:extLst>
          </p:cNvPr>
          <p:cNvCxnSpPr>
            <a:cxnSpLocks/>
          </p:cNvCxnSpPr>
          <p:nvPr/>
        </p:nvCxnSpPr>
        <p:spPr>
          <a:xfrm>
            <a:off x="5466029" y="14045067"/>
            <a:ext cx="278403" cy="2722"/>
          </a:xfrm>
          <a:prstGeom prst="straightConnector1">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BC2D73E8-9BFB-C9CC-A4F3-A463654BB9B7}"/>
              </a:ext>
            </a:extLst>
          </p:cNvPr>
          <p:cNvCxnSpPr>
            <a:cxnSpLocks/>
          </p:cNvCxnSpPr>
          <p:nvPr/>
        </p:nvCxnSpPr>
        <p:spPr>
          <a:xfrm>
            <a:off x="5466029" y="14616566"/>
            <a:ext cx="278403" cy="2722"/>
          </a:xfrm>
          <a:prstGeom prst="straightConnector1">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147" name="Straight Arrow Connector 146">
            <a:extLst>
              <a:ext uri="{FF2B5EF4-FFF2-40B4-BE49-F238E27FC236}">
                <a16:creationId xmlns:a16="http://schemas.microsoft.com/office/drawing/2014/main" id="{9B457F82-E8B3-5B28-4EB7-DCD88AB3ED13}"/>
              </a:ext>
            </a:extLst>
          </p:cNvPr>
          <p:cNvCxnSpPr>
            <a:cxnSpLocks/>
          </p:cNvCxnSpPr>
          <p:nvPr/>
        </p:nvCxnSpPr>
        <p:spPr>
          <a:xfrm>
            <a:off x="5466029" y="15786779"/>
            <a:ext cx="278403" cy="2722"/>
          </a:xfrm>
          <a:prstGeom prst="straightConnector1">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49D3D8FE-5F70-074A-A1A5-F929031E9B3C}"/>
              </a:ext>
            </a:extLst>
          </p:cNvPr>
          <p:cNvCxnSpPr>
            <a:cxnSpLocks/>
          </p:cNvCxnSpPr>
          <p:nvPr/>
        </p:nvCxnSpPr>
        <p:spPr>
          <a:xfrm>
            <a:off x="5466029" y="16371886"/>
            <a:ext cx="278403" cy="2722"/>
          </a:xfrm>
          <a:prstGeom prst="straightConnector1">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149" name="Straight Arrow Connector 148">
            <a:extLst>
              <a:ext uri="{FF2B5EF4-FFF2-40B4-BE49-F238E27FC236}">
                <a16:creationId xmlns:a16="http://schemas.microsoft.com/office/drawing/2014/main" id="{42DEFBCD-44DD-89F3-EDCC-A5ABDB0E2C0B}"/>
              </a:ext>
            </a:extLst>
          </p:cNvPr>
          <p:cNvCxnSpPr>
            <a:cxnSpLocks/>
          </p:cNvCxnSpPr>
          <p:nvPr/>
        </p:nvCxnSpPr>
        <p:spPr>
          <a:xfrm>
            <a:off x="5466029" y="16963798"/>
            <a:ext cx="278403" cy="2722"/>
          </a:xfrm>
          <a:prstGeom prst="straightConnector1">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D2D7C4B6-38B6-828F-1411-8C73DFE1CA03}"/>
              </a:ext>
            </a:extLst>
          </p:cNvPr>
          <p:cNvCxnSpPr>
            <a:cxnSpLocks/>
          </p:cNvCxnSpPr>
          <p:nvPr/>
        </p:nvCxnSpPr>
        <p:spPr>
          <a:xfrm flipV="1">
            <a:off x="5738173" y="13476290"/>
            <a:ext cx="13064" cy="3494313"/>
          </a:xfrm>
          <a:prstGeom prst="straightConnector1">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153" name="Flowchart: Connector 12">
            <a:extLst>
              <a:ext uri="{FF2B5EF4-FFF2-40B4-BE49-F238E27FC236}">
                <a16:creationId xmlns:a16="http://schemas.microsoft.com/office/drawing/2014/main" id="{CC353F48-3235-67FE-32DD-3882A47CACED}"/>
              </a:ext>
            </a:extLst>
          </p:cNvPr>
          <p:cNvSpPr/>
          <p:nvPr/>
        </p:nvSpPr>
        <p:spPr>
          <a:xfrm>
            <a:off x="8437768" y="14022298"/>
            <a:ext cx="2202417" cy="2182747"/>
          </a:xfrm>
          <a:prstGeom prst="diamond">
            <a:avLst/>
          </a:prstGeom>
          <a:solidFill>
            <a:srgbClr val="506A6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b="1">
              <a:latin typeface="Garamond"/>
            </a:endParaRPr>
          </a:p>
        </p:txBody>
      </p:sp>
      <p:sp>
        <p:nvSpPr>
          <p:cNvPr id="154" name="TextBox 19">
            <a:extLst>
              <a:ext uri="{FF2B5EF4-FFF2-40B4-BE49-F238E27FC236}">
                <a16:creationId xmlns:a16="http://schemas.microsoft.com/office/drawing/2014/main" id="{79FC694A-004F-2A18-D2F2-4A6B7BDB697F}"/>
              </a:ext>
            </a:extLst>
          </p:cNvPr>
          <p:cNvSpPr txBox="1"/>
          <p:nvPr/>
        </p:nvSpPr>
        <p:spPr>
          <a:xfrm>
            <a:off x="8474707" y="14465480"/>
            <a:ext cx="2130178"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FFFFFF"/>
                </a:solidFill>
                <a:latin typeface="Garamond"/>
              </a:rPr>
              <a:t>Flood</a:t>
            </a:r>
            <a:endParaRPr lang="en-US" sz="2400" b="1">
              <a:solidFill>
                <a:srgbClr val="000000"/>
              </a:solidFill>
              <a:latin typeface="Garamond"/>
            </a:endParaRPr>
          </a:p>
          <a:p>
            <a:pPr algn="ctr"/>
            <a:r>
              <a:rPr lang="en-US" sz="2400" b="1">
                <a:solidFill>
                  <a:srgbClr val="FFFFFF"/>
                </a:solidFill>
                <a:latin typeface="Garamond"/>
              </a:rPr>
              <a:t>Susceptibility</a:t>
            </a:r>
          </a:p>
          <a:p>
            <a:pPr algn="ctr"/>
            <a:r>
              <a:rPr lang="en-US" sz="2400" b="1">
                <a:solidFill>
                  <a:srgbClr val="FFFFFF"/>
                </a:solidFill>
                <a:latin typeface="Garamond"/>
              </a:rPr>
              <a:t>Map</a:t>
            </a:r>
          </a:p>
        </p:txBody>
      </p:sp>
      <p:sp>
        <p:nvSpPr>
          <p:cNvPr id="164" name="Flowchart: Connector 12">
            <a:extLst>
              <a:ext uri="{FF2B5EF4-FFF2-40B4-BE49-F238E27FC236}">
                <a16:creationId xmlns:a16="http://schemas.microsoft.com/office/drawing/2014/main" id="{8568C82E-3E91-C990-4D13-D7BE62EE26C0}"/>
              </a:ext>
            </a:extLst>
          </p:cNvPr>
          <p:cNvSpPr/>
          <p:nvPr/>
        </p:nvSpPr>
        <p:spPr>
          <a:xfrm>
            <a:off x="14149579" y="14015398"/>
            <a:ext cx="2202417" cy="2182747"/>
          </a:xfrm>
          <a:prstGeom prst="diamond">
            <a:avLst/>
          </a:prstGeom>
          <a:solidFill>
            <a:srgbClr val="E0589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b="1">
              <a:latin typeface="Garamond"/>
            </a:endParaRPr>
          </a:p>
        </p:txBody>
      </p:sp>
      <p:sp>
        <p:nvSpPr>
          <p:cNvPr id="166" name="TextBox 21">
            <a:extLst>
              <a:ext uri="{FF2B5EF4-FFF2-40B4-BE49-F238E27FC236}">
                <a16:creationId xmlns:a16="http://schemas.microsoft.com/office/drawing/2014/main" id="{D9E6078B-D30C-0214-DD2D-3423214D6FB8}"/>
              </a:ext>
            </a:extLst>
          </p:cNvPr>
          <p:cNvSpPr txBox="1"/>
          <p:nvPr/>
        </p:nvSpPr>
        <p:spPr>
          <a:xfrm>
            <a:off x="14156303" y="14463415"/>
            <a:ext cx="2149348"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FFFFFF"/>
                </a:solidFill>
                <a:latin typeface="Garamond"/>
              </a:rPr>
              <a:t>Flood </a:t>
            </a:r>
            <a:endParaRPr lang="en-US"/>
          </a:p>
          <a:p>
            <a:pPr algn="ctr"/>
            <a:r>
              <a:rPr lang="en-US" sz="2400" b="1">
                <a:solidFill>
                  <a:srgbClr val="FFFFFF"/>
                </a:solidFill>
                <a:latin typeface="Garamond"/>
              </a:rPr>
              <a:t>Vulnerability </a:t>
            </a:r>
          </a:p>
          <a:p>
            <a:pPr algn="ctr"/>
            <a:r>
              <a:rPr lang="en-US" sz="2400" b="1">
                <a:solidFill>
                  <a:srgbClr val="FFFFFF"/>
                </a:solidFill>
                <a:latin typeface="Garamond"/>
              </a:rPr>
              <a:t>Map</a:t>
            </a:r>
          </a:p>
        </p:txBody>
      </p:sp>
      <p:sp>
        <p:nvSpPr>
          <p:cNvPr id="168" name="Rectangle 167">
            <a:extLst>
              <a:ext uri="{FF2B5EF4-FFF2-40B4-BE49-F238E27FC236}">
                <a16:creationId xmlns:a16="http://schemas.microsoft.com/office/drawing/2014/main" id="{292476C1-B7E6-3DA3-2CE2-AC4C93B6BCB1}"/>
              </a:ext>
            </a:extLst>
          </p:cNvPr>
          <p:cNvSpPr/>
          <p:nvPr/>
        </p:nvSpPr>
        <p:spPr>
          <a:xfrm>
            <a:off x="19145268" y="10464378"/>
            <a:ext cx="3597261" cy="4205640"/>
          </a:xfrm>
          <a:prstGeom prst="rect">
            <a:avLst/>
          </a:prstGeom>
          <a:solidFill>
            <a:srgbClr val="D1B0B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srgbClr val="3F3F3F"/>
              </a:solidFill>
              <a:latin typeface="Garamond"/>
            </a:endParaRPr>
          </a:p>
          <a:p>
            <a:pPr algn="ctr"/>
            <a:endParaRPr lang="en-US" sz="2400">
              <a:solidFill>
                <a:srgbClr val="3F3F3F"/>
              </a:solidFill>
              <a:latin typeface="Garamond"/>
            </a:endParaRPr>
          </a:p>
          <a:p>
            <a:pPr algn="ctr"/>
            <a:endParaRPr lang="en-US" sz="2400">
              <a:solidFill>
                <a:srgbClr val="3F3F3F"/>
              </a:solidFill>
              <a:latin typeface="Garamond"/>
            </a:endParaRPr>
          </a:p>
          <a:p>
            <a:pPr algn="ctr"/>
            <a:endParaRPr lang="en-US" sz="2400">
              <a:solidFill>
                <a:srgbClr val="3F3F3F"/>
              </a:solidFill>
              <a:latin typeface="Garamond"/>
            </a:endParaRPr>
          </a:p>
          <a:p>
            <a:pPr algn="ctr"/>
            <a:endParaRPr lang="en-US" sz="2400">
              <a:solidFill>
                <a:srgbClr val="3F3F3F"/>
              </a:solidFill>
              <a:latin typeface="Garamond"/>
            </a:endParaRPr>
          </a:p>
          <a:p>
            <a:pPr algn="ctr"/>
            <a:endParaRPr lang="en-US" sz="2400">
              <a:solidFill>
                <a:srgbClr val="3F3F3F"/>
              </a:solidFill>
              <a:latin typeface="Garamond"/>
            </a:endParaRPr>
          </a:p>
        </p:txBody>
      </p:sp>
      <p:sp>
        <p:nvSpPr>
          <p:cNvPr id="169" name="TextBox 24">
            <a:extLst>
              <a:ext uri="{FF2B5EF4-FFF2-40B4-BE49-F238E27FC236}">
                <a16:creationId xmlns:a16="http://schemas.microsoft.com/office/drawing/2014/main" id="{6506CDB0-C0FA-DBD4-EAA6-6F884DA5C6CF}"/>
              </a:ext>
            </a:extLst>
          </p:cNvPr>
          <p:cNvSpPr txBox="1"/>
          <p:nvPr/>
        </p:nvSpPr>
        <p:spPr>
          <a:xfrm>
            <a:off x="19204007" y="10520078"/>
            <a:ext cx="3760489" cy="415498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tx1">
                    <a:lumMod val="75000"/>
                    <a:lumOff val="25000"/>
                  </a:schemeClr>
                </a:solidFill>
                <a:latin typeface="Garamond"/>
              </a:rPr>
              <a:t>Poverty</a:t>
            </a:r>
            <a:endParaRPr lang="en-US" sz="2400" dirty="0">
              <a:solidFill>
                <a:schemeClr val="tx1">
                  <a:lumMod val="75000"/>
                  <a:lumOff val="25000"/>
                </a:schemeClr>
              </a:solidFill>
              <a:latin typeface="Century Gothic" panose="020F0302020204030204"/>
            </a:endParaRPr>
          </a:p>
          <a:p>
            <a:r>
              <a:rPr lang="en-US" sz="2400" dirty="0">
                <a:solidFill>
                  <a:schemeClr val="tx1">
                    <a:lumMod val="75000"/>
                    <a:lumOff val="25000"/>
                  </a:schemeClr>
                </a:solidFill>
                <a:latin typeface="Garamond"/>
              </a:rPr>
              <a:t>Limited English-Speaking  Population 65 and Over</a:t>
            </a:r>
            <a:endParaRPr lang="en-US" sz="2400" dirty="0">
              <a:solidFill>
                <a:schemeClr val="tx1">
                  <a:lumMod val="75000"/>
                  <a:lumOff val="25000"/>
                </a:schemeClr>
              </a:solidFill>
              <a:latin typeface="Century Gothic" panose="020F0302020204030204"/>
            </a:endParaRPr>
          </a:p>
          <a:p>
            <a:r>
              <a:rPr lang="en-US" sz="2400" dirty="0">
                <a:solidFill>
                  <a:schemeClr val="tx1">
                    <a:lumMod val="75000"/>
                    <a:lumOff val="25000"/>
                  </a:schemeClr>
                </a:solidFill>
                <a:latin typeface="Garamond"/>
              </a:rPr>
              <a:t>Population Under 5</a:t>
            </a:r>
            <a:endParaRPr lang="en-US" sz="2400" dirty="0">
              <a:solidFill>
                <a:schemeClr val="tx1">
                  <a:lumMod val="75000"/>
                  <a:lumOff val="25000"/>
                </a:schemeClr>
              </a:solidFill>
              <a:latin typeface="Century Gothic" panose="020F0302020204030204"/>
            </a:endParaRPr>
          </a:p>
          <a:p>
            <a:r>
              <a:rPr lang="en-US" sz="2400" dirty="0">
                <a:solidFill>
                  <a:schemeClr val="tx1">
                    <a:lumMod val="75000"/>
                    <a:lumOff val="25000"/>
                  </a:schemeClr>
                </a:solidFill>
                <a:latin typeface="Garamond"/>
              </a:rPr>
              <a:t>Disability</a:t>
            </a:r>
          </a:p>
          <a:p>
            <a:r>
              <a:rPr lang="en-US" sz="2400" dirty="0">
                <a:solidFill>
                  <a:schemeClr val="tx1">
                    <a:lumMod val="75000"/>
                    <a:lumOff val="25000"/>
                  </a:schemeClr>
                </a:solidFill>
                <a:latin typeface="Garamond"/>
              </a:rPr>
              <a:t>Mobile Homes</a:t>
            </a:r>
            <a:endParaRPr lang="en-US" sz="2400" dirty="0">
              <a:solidFill>
                <a:schemeClr val="tx1">
                  <a:lumMod val="75000"/>
                  <a:lumOff val="25000"/>
                </a:schemeClr>
              </a:solidFill>
              <a:latin typeface="Century Gothic" panose="020F0302020204030204"/>
            </a:endParaRPr>
          </a:p>
          <a:p>
            <a:r>
              <a:rPr lang="en-US" sz="2400" dirty="0">
                <a:solidFill>
                  <a:schemeClr val="tx1">
                    <a:lumMod val="75000"/>
                    <a:lumOff val="25000"/>
                  </a:schemeClr>
                </a:solidFill>
                <a:latin typeface="Garamond"/>
                <a:ea typeface="+mn-lt"/>
                <a:cs typeface="+mn-lt"/>
              </a:rPr>
              <a:t>No Internet Access</a:t>
            </a:r>
            <a:endParaRPr lang="en-US" sz="2400" dirty="0">
              <a:solidFill>
                <a:schemeClr val="tx1">
                  <a:lumMod val="75000"/>
                  <a:lumOff val="25000"/>
                </a:schemeClr>
              </a:solidFill>
              <a:latin typeface="Century Gothic" panose="020F0302020204030204"/>
              <a:ea typeface="+mn-lt"/>
              <a:cs typeface="+mn-lt"/>
            </a:endParaRPr>
          </a:p>
          <a:p>
            <a:r>
              <a:rPr lang="en-US" sz="2400" dirty="0">
                <a:solidFill>
                  <a:schemeClr val="tx1">
                    <a:lumMod val="75000"/>
                    <a:lumOff val="25000"/>
                  </a:schemeClr>
                </a:solidFill>
                <a:latin typeface="Garamond"/>
                <a:ea typeface="+mn-lt"/>
                <a:cs typeface="+mn-lt"/>
              </a:rPr>
              <a:t>No Phone Service</a:t>
            </a:r>
            <a:endParaRPr lang="en-US" sz="2400" dirty="0">
              <a:solidFill>
                <a:schemeClr val="tx1">
                  <a:lumMod val="75000"/>
                  <a:lumOff val="25000"/>
                </a:schemeClr>
              </a:solidFill>
              <a:latin typeface="Century Gothic" panose="020F0302020204030204"/>
              <a:ea typeface="+mn-lt"/>
              <a:cs typeface="+mn-lt"/>
            </a:endParaRPr>
          </a:p>
          <a:p>
            <a:r>
              <a:rPr lang="en-US" sz="2400" dirty="0">
                <a:solidFill>
                  <a:schemeClr val="tx1">
                    <a:lumMod val="75000"/>
                    <a:lumOff val="25000"/>
                  </a:schemeClr>
                </a:solidFill>
                <a:latin typeface="Garamond"/>
                <a:ea typeface="+mn-lt"/>
                <a:cs typeface="+mn-lt"/>
              </a:rPr>
              <a:t>No</a:t>
            </a:r>
            <a:r>
              <a:rPr lang="en-US" sz="2400" dirty="0">
                <a:solidFill>
                  <a:schemeClr val="tx1">
                    <a:lumMod val="75000"/>
                    <a:lumOff val="25000"/>
                  </a:schemeClr>
                </a:solidFill>
                <a:latin typeface="Garamond"/>
              </a:rPr>
              <a:t> Computer Access </a:t>
            </a:r>
            <a:endParaRPr lang="en-US" sz="2400" dirty="0">
              <a:solidFill>
                <a:schemeClr val="tx1">
                  <a:lumMod val="75000"/>
                  <a:lumOff val="25000"/>
                </a:schemeClr>
              </a:solidFill>
            </a:endParaRPr>
          </a:p>
          <a:p>
            <a:r>
              <a:rPr lang="en-US" sz="2400" dirty="0">
                <a:solidFill>
                  <a:schemeClr val="tx1">
                    <a:lumMod val="75000"/>
                    <a:lumOff val="25000"/>
                  </a:schemeClr>
                </a:solidFill>
                <a:latin typeface="Garamond"/>
              </a:rPr>
              <a:t>Population Density</a:t>
            </a:r>
            <a:endParaRPr lang="en-US" sz="2400" dirty="0">
              <a:solidFill>
                <a:schemeClr val="tx1">
                  <a:lumMod val="75000"/>
                  <a:lumOff val="25000"/>
                </a:schemeClr>
              </a:solidFill>
            </a:endParaRPr>
          </a:p>
        </p:txBody>
      </p:sp>
      <p:sp>
        <p:nvSpPr>
          <p:cNvPr id="170" name="TextBox 25">
            <a:extLst>
              <a:ext uri="{FF2B5EF4-FFF2-40B4-BE49-F238E27FC236}">
                <a16:creationId xmlns:a16="http://schemas.microsoft.com/office/drawing/2014/main" id="{D293F0CB-5C94-60BC-61B3-BA8A0681E950}"/>
              </a:ext>
            </a:extLst>
          </p:cNvPr>
          <p:cNvSpPr txBox="1"/>
          <p:nvPr/>
        </p:nvSpPr>
        <p:spPr>
          <a:xfrm>
            <a:off x="19352361" y="10060909"/>
            <a:ext cx="310399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tx1">
                    <a:lumMod val="75000"/>
                    <a:lumOff val="25000"/>
                  </a:schemeClr>
                </a:solidFill>
                <a:latin typeface="Garamond"/>
              </a:rPr>
              <a:t>SOCIOECONOMIC </a:t>
            </a:r>
            <a:r>
              <a:rPr lang="en-US" sz="2400" i="1" dirty="0">
                <a:solidFill>
                  <a:schemeClr val="tx1">
                    <a:lumMod val="75000"/>
                    <a:lumOff val="25000"/>
                  </a:schemeClr>
                </a:solidFill>
                <a:latin typeface="Garamond"/>
              </a:rPr>
              <a:t> </a:t>
            </a:r>
            <a:endParaRPr lang="en-US" dirty="0">
              <a:solidFill>
                <a:schemeClr val="tx1">
                  <a:lumMod val="75000"/>
                  <a:lumOff val="25000"/>
                </a:schemeClr>
              </a:solidFill>
            </a:endParaRPr>
          </a:p>
        </p:txBody>
      </p:sp>
      <p:sp>
        <p:nvSpPr>
          <p:cNvPr id="171" name="Rectangle 170">
            <a:extLst>
              <a:ext uri="{FF2B5EF4-FFF2-40B4-BE49-F238E27FC236}">
                <a16:creationId xmlns:a16="http://schemas.microsoft.com/office/drawing/2014/main" id="{032A9F00-CB51-24F9-04FE-E24990ED30E8}"/>
              </a:ext>
            </a:extLst>
          </p:cNvPr>
          <p:cNvSpPr/>
          <p:nvPr/>
        </p:nvSpPr>
        <p:spPr>
          <a:xfrm>
            <a:off x="19136263" y="15463448"/>
            <a:ext cx="3631678" cy="1705497"/>
          </a:xfrm>
          <a:prstGeom prst="rect">
            <a:avLst/>
          </a:prstGeom>
          <a:solidFill>
            <a:srgbClr val="D1B0B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srgbClr val="3F3F3F"/>
              </a:solidFill>
              <a:latin typeface="Garamond"/>
            </a:endParaRPr>
          </a:p>
          <a:p>
            <a:pPr algn="ctr"/>
            <a:endParaRPr lang="en-US" sz="2400">
              <a:solidFill>
                <a:srgbClr val="3F3F3F"/>
              </a:solidFill>
              <a:latin typeface="Garamond"/>
            </a:endParaRPr>
          </a:p>
          <a:p>
            <a:pPr algn="ctr"/>
            <a:endParaRPr lang="en-US" sz="2400">
              <a:solidFill>
                <a:srgbClr val="3F3F3F"/>
              </a:solidFill>
              <a:latin typeface="Garamond"/>
            </a:endParaRPr>
          </a:p>
          <a:p>
            <a:pPr algn="ctr"/>
            <a:endParaRPr lang="en-US" sz="2400">
              <a:solidFill>
                <a:srgbClr val="3F3F3F"/>
              </a:solidFill>
              <a:latin typeface="Garamond"/>
            </a:endParaRPr>
          </a:p>
          <a:p>
            <a:pPr algn="ctr"/>
            <a:endParaRPr lang="en-US" sz="2400">
              <a:solidFill>
                <a:srgbClr val="3F3F3F"/>
              </a:solidFill>
              <a:latin typeface="Garamond"/>
            </a:endParaRPr>
          </a:p>
          <a:p>
            <a:pPr algn="ctr"/>
            <a:endParaRPr lang="en-US" sz="2400">
              <a:solidFill>
                <a:srgbClr val="3F3F3F"/>
              </a:solidFill>
              <a:latin typeface="Garamond"/>
            </a:endParaRPr>
          </a:p>
        </p:txBody>
      </p:sp>
      <p:sp>
        <p:nvSpPr>
          <p:cNvPr id="172" name="TextBox 46">
            <a:extLst>
              <a:ext uri="{FF2B5EF4-FFF2-40B4-BE49-F238E27FC236}">
                <a16:creationId xmlns:a16="http://schemas.microsoft.com/office/drawing/2014/main" id="{0D413E2E-832F-E8AC-B6CB-1A4979B29DCD}"/>
              </a:ext>
            </a:extLst>
          </p:cNvPr>
          <p:cNvSpPr txBox="1"/>
          <p:nvPr/>
        </p:nvSpPr>
        <p:spPr>
          <a:xfrm rot="10800000" flipV="1">
            <a:off x="19107645" y="15568820"/>
            <a:ext cx="359207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tx1">
                    <a:lumMod val="75000"/>
                    <a:lumOff val="25000"/>
                  </a:schemeClr>
                </a:solidFill>
                <a:latin typeface="Garamond"/>
              </a:rPr>
              <a:t>INFFRASTRUCTURE</a:t>
            </a:r>
          </a:p>
          <a:p>
            <a:endParaRPr lang="en-US" sz="2400" i="1" dirty="0">
              <a:solidFill>
                <a:schemeClr val="tx1">
                  <a:lumMod val="75000"/>
                  <a:lumOff val="25000"/>
                </a:schemeClr>
              </a:solidFill>
              <a:latin typeface="Garamond"/>
            </a:endParaRPr>
          </a:p>
        </p:txBody>
      </p:sp>
      <p:sp>
        <p:nvSpPr>
          <p:cNvPr id="173" name="TextBox 47">
            <a:extLst>
              <a:ext uri="{FF2B5EF4-FFF2-40B4-BE49-F238E27FC236}">
                <a16:creationId xmlns:a16="http://schemas.microsoft.com/office/drawing/2014/main" id="{28C52D85-DBA0-D105-D038-62117FFCA954}"/>
              </a:ext>
            </a:extLst>
          </p:cNvPr>
          <p:cNvSpPr txBox="1"/>
          <p:nvPr/>
        </p:nvSpPr>
        <p:spPr>
          <a:xfrm>
            <a:off x="19117512" y="15991723"/>
            <a:ext cx="2821168"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tx1">
                    <a:lumMod val="75000"/>
                    <a:lumOff val="25000"/>
                  </a:schemeClr>
                </a:solidFill>
                <a:latin typeface="Garamond"/>
              </a:rPr>
              <a:t>Bridges</a:t>
            </a:r>
            <a:endParaRPr lang="en-US" dirty="0">
              <a:solidFill>
                <a:schemeClr val="tx1">
                  <a:lumMod val="75000"/>
                  <a:lumOff val="25000"/>
                </a:schemeClr>
              </a:solidFill>
              <a:latin typeface="Century Gothic" panose="020F0302020204030204"/>
            </a:endParaRPr>
          </a:p>
          <a:p>
            <a:r>
              <a:rPr lang="en-US" sz="2400" dirty="0">
                <a:solidFill>
                  <a:schemeClr val="tx1">
                    <a:lumMod val="75000"/>
                    <a:lumOff val="25000"/>
                  </a:schemeClr>
                </a:solidFill>
                <a:latin typeface="Garamond"/>
              </a:rPr>
              <a:t>Fire Departments</a:t>
            </a:r>
            <a:endParaRPr lang="en-US" dirty="0">
              <a:solidFill>
                <a:schemeClr val="tx1">
                  <a:lumMod val="75000"/>
                  <a:lumOff val="25000"/>
                </a:schemeClr>
              </a:solidFill>
            </a:endParaRPr>
          </a:p>
          <a:p>
            <a:r>
              <a:rPr lang="en-US" sz="2400" dirty="0">
                <a:solidFill>
                  <a:schemeClr val="tx1">
                    <a:lumMod val="75000"/>
                    <a:lumOff val="25000"/>
                  </a:schemeClr>
                </a:solidFill>
                <a:latin typeface="Garamond"/>
              </a:rPr>
              <a:t>Hospitals</a:t>
            </a:r>
          </a:p>
        </p:txBody>
      </p:sp>
      <p:cxnSp>
        <p:nvCxnSpPr>
          <p:cNvPr id="175" name="Straight Arrow Connector 174">
            <a:extLst>
              <a:ext uri="{FF2B5EF4-FFF2-40B4-BE49-F238E27FC236}">
                <a16:creationId xmlns:a16="http://schemas.microsoft.com/office/drawing/2014/main" id="{C63B292C-F6EB-138E-1EE9-3C4F569A6F1A}"/>
              </a:ext>
            </a:extLst>
          </p:cNvPr>
          <p:cNvCxnSpPr>
            <a:cxnSpLocks/>
          </p:cNvCxnSpPr>
          <p:nvPr/>
        </p:nvCxnSpPr>
        <p:spPr>
          <a:xfrm flipV="1">
            <a:off x="4004645" y="20442907"/>
            <a:ext cx="352240" cy="3417"/>
          </a:xfrm>
          <a:prstGeom prst="straightConnector1">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178" name="Rectangle 177">
            <a:extLst>
              <a:ext uri="{FF2B5EF4-FFF2-40B4-BE49-F238E27FC236}">
                <a16:creationId xmlns:a16="http://schemas.microsoft.com/office/drawing/2014/main" id="{DAF42CDD-08A9-ED7C-6B6B-242655F8987D}"/>
              </a:ext>
            </a:extLst>
          </p:cNvPr>
          <p:cNvSpPr/>
          <p:nvPr/>
        </p:nvSpPr>
        <p:spPr>
          <a:xfrm>
            <a:off x="23273720" y="11628254"/>
            <a:ext cx="2994597" cy="1619040"/>
          </a:xfrm>
          <a:prstGeom prst="rect">
            <a:avLst/>
          </a:prstGeom>
          <a:solidFill>
            <a:srgbClr val="BCD7A8"/>
          </a:solidFill>
          <a:ln>
            <a:solidFill>
              <a:srgbClr val="BCD7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rgbClr val="3F3F3F"/>
                </a:solidFill>
                <a:latin typeface="Garamond"/>
              </a:rPr>
              <a:t>SMAP Level 4 Surface Soil Moisture Band for one month preceding each flood event</a:t>
            </a:r>
            <a:endParaRPr lang="en-US" sz="2400">
              <a:solidFill>
                <a:srgbClr val="FFFFFF"/>
              </a:solidFill>
              <a:latin typeface="Garamond"/>
            </a:endParaRPr>
          </a:p>
        </p:txBody>
      </p:sp>
      <p:sp>
        <p:nvSpPr>
          <p:cNvPr id="182" name="Rectangle: Rounded Corners 181">
            <a:extLst>
              <a:ext uri="{FF2B5EF4-FFF2-40B4-BE49-F238E27FC236}">
                <a16:creationId xmlns:a16="http://schemas.microsoft.com/office/drawing/2014/main" id="{EAABB388-BF95-1221-92F2-5BF103E27A5C}"/>
              </a:ext>
            </a:extLst>
          </p:cNvPr>
          <p:cNvSpPr/>
          <p:nvPr/>
        </p:nvSpPr>
        <p:spPr>
          <a:xfrm>
            <a:off x="23349419" y="13374269"/>
            <a:ext cx="2883223" cy="1691708"/>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rgbClr val="3F3F3F"/>
                </a:solidFill>
                <a:latin typeface="Garamond"/>
              </a:rPr>
              <a:t>Mean soil moisture timeseries for approximate </a:t>
            </a:r>
            <a:endParaRPr lang="en-US">
              <a:solidFill>
                <a:srgbClr val="FFFFFF"/>
              </a:solidFill>
              <a:latin typeface="Century Gothic" panose="020F0302020204030204"/>
            </a:endParaRPr>
          </a:p>
          <a:p>
            <a:pPr algn="ctr"/>
            <a:r>
              <a:rPr lang="en-US" sz="2400">
                <a:solidFill>
                  <a:srgbClr val="3F3F3F"/>
                </a:solidFill>
                <a:latin typeface="Garamond"/>
              </a:rPr>
              <a:t>flood areas</a:t>
            </a:r>
            <a:endParaRPr lang="en-US"/>
          </a:p>
        </p:txBody>
      </p:sp>
      <p:sp>
        <p:nvSpPr>
          <p:cNvPr id="192" name="TextBox 191">
            <a:extLst>
              <a:ext uri="{FF2B5EF4-FFF2-40B4-BE49-F238E27FC236}">
                <a16:creationId xmlns:a16="http://schemas.microsoft.com/office/drawing/2014/main" id="{371D3931-735D-9437-52C4-9FBAAAC8FE6F}"/>
              </a:ext>
            </a:extLst>
          </p:cNvPr>
          <p:cNvSpPr txBox="1"/>
          <p:nvPr/>
        </p:nvSpPr>
        <p:spPr>
          <a:xfrm>
            <a:off x="23093088" y="10607287"/>
            <a:ext cx="3345504" cy="101566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rgbClr val="506A68"/>
                </a:solidFill>
                <a:latin typeface="Garamond"/>
              </a:rPr>
              <a:t>ANTECEDENT SOIL MOISTURE</a:t>
            </a:r>
          </a:p>
        </p:txBody>
      </p:sp>
      <p:sp>
        <p:nvSpPr>
          <p:cNvPr id="198" name="Rectangle 197">
            <a:extLst>
              <a:ext uri="{FF2B5EF4-FFF2-40B4-BE49-F238E27FC236}">
                <a16:creationId xmlns:a16="http://schemas.microsoft.com/office/drawing/2014/main" id="{8CD2B774-2978-855A-D084-1A8941C779B2}"/>
              </a:ext>
            </a:extLst>
          </p:cNvPr>
          <p:cNvSpPr/>
          <p:nvPr/>
        </p:nvSpPr>
        <p:spPr>
          <a:xfrm>
            <a:off x="11392656" y="13716646"/>
            <a:ext cx="1896012" cy="3147014"/>
          </a:xfrm>
          <a:prstGeom prst="rect">
            <a:avLst/>
          </a:prstGeom>
          <a:solidFill>
            <a:srgbClr val="E8B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rgbClr val="3F3F3F"/>
                </a:solidFill>
                <a:latin typeface="Garamond"/>
              </a:rPr>
              <a:t>FLOOD </a:t>
            </a:r>
            <a:endParaRPr lang="en-US"/>
          </a:p>
          <a:p>
            <a:pPr algn="ctr"/>
            <a:r>
              <a:rPr lang="en-US" sz="2400" b="1">
                <a:solidFill>
                  <a:srgbClr val="3F3F3F"/>
                </a:solidFill>
                <a:latin typeface="Garamond"/>
              </a:rPr>
              <a:t>RISK MAP</a:t>
            </a:r>
            <a:endParaRPr lang="en-US"/>
          </a:p>
        </p:txBody>
      </p:sp>
      <p:sp>
        <p:nvSpPr>
          <p:cNvPr id="199" name="Rectangle 198">
            <a:extLst>
              <a:ext uri="{FF2B5EF4-FFF2-40B4-BE49-F238E27FC236}">
                <a16:creationId xmlns:a16="http://schemas.microsoft.com/office/drawing/2014/main" id="{ECCCF8DA-30D7-F88B-3B06-18F71E2ABB04}"/>
              </a:ext>
            </a:extLst>
          </p:cNvPr>
          <p:cNvSpPr/>
          <p:nvPr/>
        </p:nvSpPr>
        <p:spPr>
          <a:xfrm>
            <a:off x="11181785" y="13467437"/>
            <a:ext cx="2375262" cy="3492070"/>
          </a:xfrm>
          <a:prstGeom prst="rect">
            <a:avLst/>
          </a:prstGeom>
          <a:noFill/>
          <a:ln>
            <a:solidFill>
              <a:srgbClr val="E8BF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b="1" i="1">
              <a:solidFill>
                <a:srgbClr val="3F3F3F"/>
              </a:solidFill>
              <a:latin typeface="Garamond"/>
            </a:endParaRPr>
          </a:p>
        </p:txBody>
      </p:sp>
      <p:sp>
        <p:nvSpPr>
          <p:cNvPr id="201" name="Rectangle 200">
            <a:extLst>
              <a:ext uri="{FF2B5EF4-FFF2-40B4-BE49-F238E27FC236}">
                <a16:creationId xmlns:a16="http://schemas.microsoft.com/office/drawing/2014/main" id="{1FE90326-D2D8-BA97-8B1C-62B3CD3EF079}"/>
              </a:ext>
            </a:extLst>
          </p:cNvPr>
          <p:cNvSpPr/>
          <p:nvPr/>
        </p:nvSpPr>
        <p:spPr>
          <a:xfrm>
            <a:off x="23420209" y="15710704"/>
            <a:ext cx="2643636" cy="1421730"/>
          </a:xfrm>
          <a:prstGeom prst="rect">
            <a:avLst/>
          </a:prstGeom>
          <a:solidFill>
            <a:srgbClr val="E8B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rgbClr val="3F3F3F"/>
                </a:solidFill>
                <a:latin typeface="Garamond"/>
              </a:rPr>
              <a:t>ANTECEDENT SOIL MOISTURE PLOTS</a:t>
            </a:r>
          </a:p>
        </p:txBody>
      </p:sp>
      <p:sp>
        <p:nvSpPr>
          <p:cNvPr id="202" name="Rectangle 201">
            <a:extLst>
              <a:ext uri="{FF2B5EF4-FFF2-40B4-BE49-F238E27FC236}">
                <a16:creationId xmlns:a16="http://schemas.microsoft.com/office/drawing/2014/main" id="{5A6B49BD-C572-B093-5666-4CAF7CBE144D}"/>
              </a:ext>
            </a:extLst>
          </p:cNvPr>
          <p:cNvSpPr/>
          <p:nvPr/>
        </p:nvSpPr>
        <p:spPr>
          <a:xfrm>
            <a:off x="23171000" y="15461496"/>
            <a:ext cx="3122883" cy="1881807"/>
          </a:xfrm>
          <a:prstGeom prst="rect">
            <a:avLst/>
          </a:prstGeom>
          <a:noFill/>
          <a:ln>
            <a:solidFill>
              <a:srgbClr val="E8BF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b="1" i="1">
              <a:solidFill>
                <a:srgbClr val="3F3F3F"/>
              </a:solidFill>
              <a:latin typeface="Garamond"/>
            </a:endParaRPr>
          </a:p>
        </p:txBody>
      </p:sp>
      <p:pic>
        <p:nvPicPr>
          <p:cNvPr id="51" name="Picture 50">
            <a:extLst>
              <a:ext uri="{FF2B5EF4-FFF2-40B4-BE49-F238E27FC236}">
                <a16:creationId xmlns:a16="http://schemas.microsoft.com/office/drawing/2014/main" id="{0999FDE9-61DC-19C4-3BE4-377DBBAB44AF}"/>
              </a:ext>
            </a:extLst>
          </p:cNvPr>
          <p:cNvPicPr>
            <a:picLocks noChangeAspect="1"/>
          </p:cNvPicPr>
          <p:nvPr/>
        </p:nvPicPr>
        <p:blipFill rotWithShape="1">
          <a:blip r:embed="rId7"/>
          <a:srcRect l="22711" r="-1060" b="869"/>
          <a:stretch/>
        </p:blipFill>
        <p:spPr>
          <a:xfrm>
            <a:off x="23954904" y="5725880"/>
            <a:ext cx="2884069" cy="4463041"/>
          </a:xfrm>
          <a:prstGeom prst="rect">
            <a:avLst/>
          </a:prstGeom>
        </p:spPr>
      </p:pic>
      <p:pic>
        <p:nvPicPr>
          <p:cNvPr id="9" name="Picture 8" descr="A person smiling at camera&#10;&#10;Description automatically generated">
            <a:extLst>
              <a:ext uri="{FF2B5EF4-FFF2-40B4-BE49-F238E27FC236}">
                <a16:creationId xmlns:a16="http://schemas.microsoft.com/office/drawing/2014/main" id="{10D5EEDF-099D-4E0D-841E-B1FD3A91D231}"/>
              </a:ext>
            </a:extLst>
          </p:cNvPr>
          <p:cNvPicPr>
            <a:picLocks noChangeAspect="1"/>
          </p:cNvPicPr>
          <p:nvPr/>
        </p:nvPicPr>
        <p:blipFill rotWithShape="1">
          <a:blip r:embed="rId8"/>
          <a:srcRect l="17241" t="2128" r="13795" b="12768"/>
          <a:stretch/>
        </p:blipFill>
        <p:spPr>
          <a:xfrm>
            <a:off x="1076478" y="30758225"/>
            <a:ext cx="1812795" cy="1819897"/>
          </a:xfrm>
          <a:prstGeom prst="ellipse">
            <a:avLst/>
          </a:prstGeom>
        </p:spPr>
      </p:pic>
      <p:pic>
        <p:nvPicPr>
          <p:cNvPr id="13" name="Picture 12" descr="A person in a suit&#10;&#10;Description automatically generated">
            <a:extLst>
              <a:ext uri="{FF2B5EF4-FFF2-40B4-BE49-F238E27FC236}">
                <a16:creationId xmlns:a16="http://schemas.microsoft.com/office/drawing/2014/main" id="{A1759F42-6821-C866-1368-7802D6C92F6C}"/>
              </a:ext>
            </a:extLst>
          </p:cNvPr>
          <p:cNvPicPr>
            <a:picLocks noChangeAspect="1"/>
          </p:cNvPicPr>
          <p:nvPr/>
        </p:nvPicPr>
        <p:blipFill>
          <a:blip r:embed="rId9"/>
          <a:stretch>
            <a:fillRect/>
          </a:stretch>
        </p:blipFill>
        <p:spPr>
          <a:xfrm>
            <a:off x="3886858" y="30672922"/>
            <a:ext cx="1811430" cy="1849769"/>
          </a:xfrm>
          <a:prstGeom prst="ellipse">
            <a:avLst/>
          </a:prstGeom>
        </p:spPr>
      </p:pic>
      <p:pic>
        <p:nvPicPr>
          <p:cNvPr id="24" name="Picture 23" descr="A person smiling at camera&#10;&#10;Description automatically generated">
            <a:extLst>
              <a:ext uri="{FF2B5EF4-FFF2-40B4-BE49-F238E27FC236}">
                <a16:creationId xmlns:a16="http://schemas.microsoft.com/office/drawing/2014/main" id="{19A12D02-8559-0361-C57D-BE86921DC5E5}"/>
              </a:ext>
            </a:extLst>
          </p:cNvPr>
          <p:cNvPicPr>
            <a:picLocks noChangeAspect="1"/>
          </p:cNvPicPr>
          <p:nvPr/>
        </p:nvPicPr>
        <p:blipFill rotWithShape="1">
          <a:blip r:embed="rId10"/>
          <a:srcRect l="3077" t="14286" r="35385" b="4084"/>
          <a:stretch/>
        </p:blipFill>
        <p:spPr>
          <a:xfrm rot="5400000">
            <a:off x="6785632" y="30703213"/>
            <a:ext cx="1832613" cy="1802267"/>
          </a:xfrm>
          <a:prstGeom prst="ellipse">
            <a:avLst/>
          </a:prstGeom>
        </p:spPr>
      </p:pic>
      <p:sp>
        <p:nvSpPr>
          <p:cNvPr id="62" name="Text Placeholder 16">
            <a:extLst>
              <a:ext uri="{FF2B5EF4-FFF2-40B4-BE49-F238E27FC236}">
                <a16:creationId xmlns:a16="http://schemas.microsoft.com/office/drawing/2014/main" id="{C4F9BD84-EEDE-293B-7C79-3B149E0890A4}"/>
              </a:ext>
            </a:extLst>
          </p:cNvPr>
          <p:cNvSpPr txBox="1">
            <a:spLocks/>
          </p:cNvSpPr>
          <p:nvPr/>
        </p:nvSpPr>
        <p:spPr>
          <a:xfrm>
            <a:off x="12023596" y="28240540"/>
            <a:ext cx="14418762" cy="2140760"/>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80000"/>
              </a:lnSpc>
              <a:spcBef>
                <a:spcPts val="0"/>
              </a:spcBef>
              <a:spcAft>
                <a:spcPts val="1000"/>
              </a:spcAft>
              <a:buClr>
                <a:srgbClr val="BA3A50"/>
              </a:buClr>
              <a:buFont typeface="Arial" panose="05030102010509060703" pitchFamily="18" charset="2"/>
              <a:buChar char="•"/>
            </a:pPr>
            <a:r>
              <a:rPr lang="en-US" sz="2600" dirty="0">
                <a:solidFill>
                  <a:schemeClr val="tx1">
                    <a:lumMod val="75000"/>
                    <a:lumOff val="25000"/>
                  </a:schemeClr>
                </a:solidFill>
                <a:latin typeface="Garamond"/>
              </a:rPr>
              <a:t>We </a:t>
            </a:r>
            <a:r>
              <a:rPr lang="en-US" sz="2600" dirty="0">
                <a:solidFill>
                  <a:schemeClr val="tx1">
                    <a:lumMod val="75000"/>
                    <a:lumOff val="25000"/>
                  </a:schemeClr>
                </a:solidFill>
                <a:latin typeface="Garamond"/>
                <a:ea typeface="Calibri"/>
                <a:cs typeface="Calibri"/>
              </a:rPr>
              <a:t>demonstrated the feasibility of using aerial, satellite, and ground-based measurements to assess flood risk for the state of Kentucky.</a:t>
            </a:r>
            <a:endParaRPr lang="en-US" sz="2600" dirty="0">
              <a:solidFill>
                <a:schemeClr val="tx1">
                  <a:lumMod val="75000"/>
                  <a:lumOff val="25000"/>
                </a:schemeClr>
              </a:solidFill>
              <a:latin typeface="Garamond"/>
            </a:endParaRPr>
          </a:p>
          <a:p>
            <a:pPr>
              <a:lnSpc>
                <a:spcPct val="80000"/>
              </a:lnSpc>
              <a:spcBef>
                <a:spcPts val="0"/>
              </a:spcBef>
              <a:spcAft>
                <a:spcPts val="1000"/>
              </a:spcAft>
              <a:buClr>
                <a:srgbClr val="BA3A50"/>
              </a:buClr>
              <a:buFont typeface="Arial" panose="05030102010509060703" pitchFamily="18" charset="2"/>
              <a:buChar char="•"/>
            </a:pPr>
            <a:r>
              <a:rPr lang="en-US" sz="2600" dirty="0">
                <a:solidFill>
                  <a:schemeClr val="tx1">
                    <a:lumMod val="75000"/>
                    <a:lumOff val="25000"/>
                  </a:schemeClr>
                </a:solidFill>
                <a:latin typeface="Garamond"/>
                <a:ea typeface="Calibri"/>
                <a:cs typeface="Calibri"/>
              </a:rPr>
              <a:t>Further analysis of antecedent soil moisture could yield insight into its influence on flooding in Kentucky.</a:t>
            </a:r>
          </a:p>
          <a:p>
            <a:pPr>
              <a:lnSpc>
                <a:spcPct val="80000"/>
              </a:lnSpc>
              <a:spcBef>
                <a:spcPts val="0"/>
              </a:spcBef>
              <a:spcAft>
                <a:spcPts val="1000"/>
              </a:spcAft>
              <a:buClr>
                <a:srgbClr val="BA3A50"/>
              </a:buClr>
              <a:buFont typeface="Arial" panose="05030102010509060703" pitchFamily="18" charset="2"/>
              <a:buChar char="•"/>
            </a:pPr>
            <a:r>
              <a:rPr lang="en-US" sz="2600" dirty="0">
                <a:solidFill>
                  <a:schemeClr val="tx1">
                    <a:lumMod val="75000"/>
                    <a:lumOff val="25000"/>
                  </a:schemeClr>
                </a:solidFill>
                <a:latin typeface="Garamond"/>
              </a:rPr>
              <a:t>Our maps can provide an additional dimension of flood preparedness to emergency managers and enhance community outreach efforts for our partners.</a:t>
            </a:r>
          </a:p>
          <a:p>
            <a:pPr>
              <a:lnSpc>
                <a:spcPct val="80000"/>
              </a:lnSpc>
              <a:spcBef>
                <a:spcPts val="0"/>
              </a:spcBef>
              <a:spcAft>
                <a:spcPts val="1000"/>
              </a:spcAft>
              <a:buClr>
                <a:srgbClr val="BA3A50"/>
              </a:buClr>
              <a:buFont typeface="Arial" panose="05030102010509060703" pitchFamily="18" charset="2"/>
              <a:buChar char="•"/>
            </a:pPr>
            <a:endParaRPr lang="en-US" sz="2600" dirty="0">
              <a:solidFill>
                <a:schemeClr val="tx1">
                  <a:lumMod val="75000"/>
                  <a:lumOff val="25000"/>
                </a:schemeClr>
              </a:solidFill>
              <a:latin typeface="Garamond"/>
            </a:endParaRPr>
          </a:p>
        </p:txBody>
      </p:sp>
      <p:pic>
        <p:nvPicPr>
          <p:cNvPr id="85" name="Picture 84" descr="A blue and black map&#10;&#10;Description automatically generated">
            <a:extLst>
              <a:ext uri="{FF2B5EF4-FFF2-40B4-BE49-F238E27FC236}">
                <a16:creationId xmlns:a16="http://schemas.microsoft.com/office/drawing/2014/main" id="{EB289EF3-D2F8-65BF-37F2-123D88D77EBB}"/>
              </a:ext>
            </a:extLst>
          </p:cNvPr>
          <p:cNvPicPr>
            <a:picLocks noChangeAspect="1"/>
          </p:cNvPicPr>
          <p:nvPr/>
        </p:nvPicPr>
        <p:blipFill rotWithShape="1">
          <a:blip r:embed="rId11"/>
          <a:srcRect l="13910" t="23339" r="16265" b="27796"/>
          <a:stretch/>
        </p:blipFill>
        <p:spPr>
          <a:xfrm>
            <a:off x="873241" y="18584936"/>
            <a:ext cx="7943406" cy="3867785"/>
          </a:xfrm>
          <a:prstGeom prst="rect">
            <a:avLst/>
          </a:prstGeom>
        </p:spPr>
      </p:pic>
      <p:sp>
        <p:nvSpPr>
          <p:cNvPr id="15" name="TextBox 14">
            <a:extLst>
              <a:ext uri="{FF2B5EF4-FFF2-40B4-BE49-F238E27FC236}">
                <a16:creationId xmlns:a16="http://schemas.microsoft.com/office/drawing/2014/main" id="{278422E8-C3C7-1569-8827-C9601A076C03}"/>
              </a:ext>
            </a:extLst>
          </p:cNvPr>
          <p:cNvSpPr txBox="1"/>
          <p:nvPr/>
        </p:nvSpPr>
        <p:spPr>
          <a:xfrm>
            <a:off x="12081273" y="27503526"/>
            <a:ext cx="14542456" cy="769441"/>
          </a:xfrm>
          <a:prstGeom prst="rect">
            <a:avLst/>
          </a:prstGeom>
          <a:noFill/>
        </p:spPr>
        <p:txBody>
          <a:bodyPr wrap="square" lIns="91440" tIns="45720" rIns="91440" bIns="45720" rtlCol="0" anchor="t">
            <a:spAutoFit/>
          </a:bodyPr>
          <a:lstStyle/>
          <a:p>
            <a:r>
              <a:rPr lang="en-US" sz="4400" b="1" dirty="0">
                <a:solidFill>
                  <a:srgbClr val="BA3A50"/>
                </a:solidFill>
                <a:latin typeface="Century Gothic"/>
              </a:rPr>
              <a:t>Conclusion</a:t>
            </a:r>
            <a:endParaRPr lang="en-US" dirty="0"/>
          </a:p>
        </p:txBody>
      </p:sp>
      <p:grpSp>
        <p:nvGrpSpPr>
          <p:cNvPr id="191" name="Group 190">
            <a:extLst>
              <a:ext uri="{FF2B5EF4-FFF2-40B4-BE49-F238E27FC236}">
                <a16:creationId xmlns:a16="http://schemas.microsoft.com/office/drawing/2014/main" id="{A3B5C6E5-A101-497D-D4E0-B9D5EFC9C34B}"/>
              </a:ext>
            </a:extLst>
          </p:cNvPr>
          <p:cNvGrpSpPr/>
          <p:nvPr/>
        </p:nvGrpSpPr>
        <p:grpSpPr>
          <a:xfrm>
            <a:off x="971707" y="18696690"/>
            <a:ext cx="3098035" cy="1999798"/>
            <a:chOff x="408875" y="1805859"/>
            <a:chExt cx="3098035" cy="1999798"/>
          </a:xfrm>
        </p:grpSpPr>
        <p:pic>
          <p:nvPicPr>
            <p:cNvPr id="193" name="Picture 192" descr="A blue and black map&#10;&#10;Description automatically generated">
              <a:extLst>
                <a:ext uri="{FF2B5EF4-FFF2-40B4-BE49-F238E27FC236}">
                  <a16:creationId xmlns:a16="http://schemas.microsoft.com/office/drawing/2014/main" id="{6345BF48-3CB3-CC53-9C4E-598F22153E70}"/>
                </a:ext>
              </a:extLst>
            </p:cNvPr>
            <p:cNvPicPr>
              <a:picLocks noChangeAspect="1"/>
            </p:cNvPicPr>
            <p:nvPr/>
          </p:nvPicPr>
          <p:blipFill rotWithShape="1">
            <a:blip r:embed="rId12"/>
            <a:srcRect l="3467" t="5777" r="85437" b="59761"/>
            <a:stretch/>
          </p:blipFill>
          <p:spPr>
            <a:xfrm rot="10800000">
              <a:off x="408875" y="1805859"/>
              <a:ext cx="925146" cy="1999798"/>
            </a:xfrm>
            <a:prstGeom prst="rect">
              <a:avLst/>
            </a:prstGeom>
          </p:spPr>
        </p:pic>
        <p:sp>
          <p:nvSpPr>
            <p:cNvPr id="197" name="TextBox 24">
              <a:extLst>
                <a:ext uri="{FF2B5EF4-FFF2-40B4-BE49-F238E27FC236}">
                  <a16:creationId xmlns:a16="http://schemas.microsoft.com/office/drawing/2014/main" id="{E9E73D64-1F6D-871C-82DF-3D8D361051FA}"/>
                </a:ext>
              </a:extLst>
            </p:cNvPr>
            <p:cNvSpPr txBox="1"/>
            <p:nvPr/>
          </p:nvSpPr>
          <p:spPr>
            <a:xfrm>
              <a:off x="1453979" y="3081294"/>
              <a:ext cx="205293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a:solidFill>
                    <a:schemeClr val="tx1">
                      <a:lumMod val="75000"/>
                      <a:lumOff val="25000"/>
                    </a:schemeClr>
                  </a:solidFill>
                  <a:latin typeface="Century Gothic"/>
                </a:rPr>
                <a:t>Lower</a:t>
              </a:r>
            </a:p>
          </p:txBody>
        </p:sp>
        <p:sp>
          <p:nvSpPr>
            <p:cNvPr id="200" name="TextBox 25">
              <a:extLst>
                <a:ext uri="{FF2B5EF4-FFF2-40B4-BE49-F238E27FC236}">
                  <a16:creationId xmlns:a16="http://schemas.microsoft.com/office/drawing/2014/main" id="{C0808306-AD68-8368-ABD6-E2F1425D8C21}"/>
                </a:ext>
              </a:extLst>
            </p:cNvPr>
            <p:cNvSpPr txBox="1"/>
            <p:nvPr/>
          </p:nvSpPr>
          <p:spPr>
            <a:xfrm>
              <a:off x="1453979" y="1912094"/>
              <a:ext cx="205293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solidFill>
                    <a:schemeClr val="tx1">
                      <a:lumMod val="75000"/>
                      <a:lumOff val="25000"/>
                    </a:schemeClr>
                  </a:solidFill>
                  <a:latin typeface="Century Gothic"/>
                </a:rPr>
                <a:t>Higher</a:t>
              </a:r>
              <a:endParaRPr lang="en-US" sz="2400" dirty="0">
                <a:solidFill>
                  <a:schemeClr val="tx1">
                    <a:lumMod val="75000"/>
                    <a:lumOff val="25000"/>
                  </a:schemeClr>
                </a:solidFill>
              </a:endParaRPr>
            </a:p>
          </p:txBody>
        </p:sp>
        <p:cxnSp>
          <p:nvCxnSpPr>
            <p:cNvPr id="203" name="Straight Arrow Connector 202">
              <a:extLst>
                <a:ext uri="{FF2B5EF4-FFF2-40B4-BE49-F238E27FC236}">
                  <a16:creationId xmlns:a16="http://schemas.microsoft.com/office/drawing/2014/main" id="{60263967-2DAE-683A-AEA2-87A0C58DC76E}"/>
                </a:ext>
              </a:extLst>
            </p:cNvPr>
            <p:cNvCxnSpPr>
              <a:cxnSpLocks/>
            </p:cNvCxnSpPr>
            <p:nvPr/>
          </p:nvCxnSpPr>
          <p:spPr>
            <a:xfrm flipV="1">
              <a:off x="1360744" y="1967885"/>
              <a:ext cx="4914" cy="15928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107" name="Rectangle 106">
            <a:extLst>
              <a:ext uri="{FF2B5EF4-FFF2-40B4-BE49-F238E27FC236}">
                <a16:creationId xmlns:a16="http://schemas.microsoft.com/office/drawing/2014/main" id="{5E790BD8-66C4-0F4C-2BD9-148649D33D90}"/>
              </a:ext>
            </a:extLst>
          </p:cNvPr>
          <p:cNvSpPr/>
          <p:nvPr/>
        </p:nvSpPr>
        <p:spPr>
          <a:xfrm>
            <a:off x="939652" y="10400323"/>
            <a:ext cx="4198188" cy="1744454"/>
          </a:xfrm>
          <a:prstGeom prst="rect">
            <a:avLst/>
          </a:prstGeom>
          <a:solidFill>
            <a:srgbClr val="F7EDF6"/>
          </a:solidFill>
          <a:ln>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600" b="1">
                <a:solidFill>
                  <a:srgbClr val="C00000"/>
                </a:solidFill>
                <a:latin typeface="Garamond"/>
                <a:ea typeface="Arial"/>
                <a:cs typeface="Arial"/>
              </a:rPr>
              <a:t>LOCATE</a:t>
            </a:r>
            <a:r>
              <a:rPr lang="en-US" sz="2600" baseline="0">
                <a:solidFill>
                  <a:srgbClr val="56ADB2"/>
                </a:solidFill>
                <a:latin typeface="Garamond"/>
                <a:ea typeface="Arial"/>
                <a:cs typeface="Arial"/>
              </a:rPr>
              <a:t> </a:t>
            </a:r>
            <a:r>
              <a:rPr lang="en-US" sz="2600" baseline="0">
                <a:solidFill>
                  <a:srgbClr val="404040"/>
                </a:solidFill>
                <a:latin typeface="Garamond"/>
                <a:ea typeface="Arial"/>
                <a:cs typeface="Arial"/>
              </a:rPr>
              <a:t>areas that are susceptible to flooding based on physical characteristics </a:t>
            </a:r>
            <a:r>
              <a:rPr lang="en-US" sz="2600">
                <a:latin typeface="Garamond"/>
                <a:ea typeface="Arial"/>
                <a:cs typeface="Arial"/>
              </a:rPr>
              <a:t>​</a:t>
            </a:r>
            <a:endParaRPr lang="en-US"/>
          </a:p>
        </p:txBody>
      </p:sp>
      <p:sp>
        <p:nvSpPr>
          <p:cNvPr id="109" name="Rectangle 108">
            <a:extLst>
              <a:ext uri="{FF2B5EF4-FFF2-40B4-BE49-F238E27FC236}">
                <a16:creationId xmlns:a16="http://schemas.microsoft.com/office/drawing/2014/main" id="{B4A20880-BBCB-2F36-8D98-C7C9E26DE5C3}"/>
              </a:ext>
            </a:extLst>
          </p:cNvPr>
          <p:cNvSpPr/>
          <p:nvPr/>
        </p:nvSpPr>
        <p:spPr>
          <a:xfrm>
            <a:off x="5463728" y="10400324"/>
            <a:ext cx="4198189" cy="1744454"/>
          </a:xfrm>
          <a:prstGeom prst="rect">
            <a:avLst/>
          </a:prstGeom>
          <a:solidFill>
            <a:srgbClr val="F7EDF6"/>
          </a:solidFill>
          <a:ln>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600" b="1">
                <a:solidFill>
                  <a:srgbClr val="BA3A50"/>
                </a:solidFill>
                <a:latin typeface="Garamond"/>
                <a:ea typeface="+mn-lt"/>
                <a:cs typeface="+mn-lt"/>
              </a:rPr>
              <a:t>IDENTIFY </a:t>
            </a:r>
            <a:r>
              <a:rPr lang="en-US" sz="2600">
                <a:solidFill>
                  <a:schemeClr val="tx1">
                    <a:lumMod val="75000"/>
                    <a:lumOff val="25000"/>
                  </a:schemeClr>
                </a:solidFill>
                <a:latin typeface="Garamond"/>
                <a:ea typeface="+mn-lt"/>
                <a:cs typeface="+mn-lt"/>
              </a:rPr>
              <a:t>frontline communities </a:t>
            </a:r>
            <a:r>
              <a:rPr lang="en-US" sz="2600" baseline="0">
                <a:solidFill>
                  <a:schemeClr val="tx1">
                    <a:lumMod val="75000"/>
                    <a:lumOff val="25000"/>
                  </a:schemeClr>
                </a:solidFill>
                <a:latin typeface="Garamond"/>
                <a:ea typeface="+mn-lt"/>
                <a:cs typeface="+mn-lt"/>
              </a:rPr>
              <a:t>based on </a:t>
            </a:r>
            <a:r>
              <a:rPr lang="en-US" sz="2600">
                <a:solidFill>
                  <a:schemeClr val="tx1">
                    <a:lumMod val="75000"/>
                    <a:lumOff val="25000"/>
                  </a:schemeClr>
                </a:solidFill>
                <a:latin typeface="Garamond"/>
                <a:ea typeface="+mn-lt"/>
                <a:cs typeface="+mn-lt"/>
              </a:rPr>
              <a:t>socioeconomic data </a:t>
            </a:r>
            <a:endParaRPr lang="en-US" sz="2600">
              <a:solidFill>
                <a:schemeClr val="tx1">
                  <a:lumMod val="75000"/>
                  <a:lumOff val="25000"/>
                </a:schemeClr>
              </a:solidFill>
              <a:latin typeface="Garamond"/>
            </a:endParaRPr>
          </a:p>
        </p:txBody>
      </p:sp>
      <p:sp>
        <p:nvSpPr>
          <p:cNvPr id="110" name="Rectangle 109">
            <a:extLst>
              <a:ext uri="{FF2B5EF4-FFF2-40B4-BE49-F238E27FC236}">
                <a16:creationId xmlns:a16="http://schemas.microsoft.com/office/drawing/2014/main" id="{920B30B1-963C-523D-39F7-0D4AFEC084E6}"/>
              </a:ext>
            </a:extLst>
          </p:cNvPr>
          <p:cNvSpPr/>
          <p:nvPr/>
        </p:nvSpPr>
        <p:spPr>
          <a:xfrm>
            <a:off x="10006973" y="10400323"/>
            <a:ext cx="4159848" cy="1744454"/>
          </a:xfrm>
          <a:prstGeom prst="rect">
            <a:avLst/>
          </a:prstGeom>
          <a:solidFill>
            <a:srgbClr val="F7EDF6"/>
          </a:solidFill>
          <a:ln>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600" b="1">
                <a:solidFill>
                  <a:srgbClr val="BA3A50"/>
                </a:solidFill>
                <a:latin typeface="Garamond"/>
                <a:ea typeface="+mn-lt"/>
                <a:cs typeface="+mn-lt"/>
              </a:rPr>
              <a:t>ASSESS </a:t>
            </a:r>
            <a:r>
              <a:rPr lang="en-US" sz="2600">
                <a:solidFill>
                  <a:schemeClr val="tx1">
                    <a:lumMod val="75000"/>
                    <a:lumOff val="25000"/>
                  </a:schemeClr>
                </a:solidFill>
                <a:latin typeface="Garamond"/>
                <a:ea typeface="+mn-lt"/>
                <a:cs typeface="+mn-lt"/>
              </a:rPr>
              <a:t>community flood </a:t>
            </a:r>
            <a:endParaRPr lang="en-US">
              <a:solidFill>
                <a:schemeClr val="tx1">
                  <a:lumMod val="75000"/>
                  <a:lumOff val="25000"/>
                </a:schemeClr>
              </a:solidFill>
              <a:latin typeface="Garamond"/>
              <a:ea typeface="+mn-lt"/>
              <a:cs typeface="+mn-lt"/>
            </a:endParaRPr>
          </a:p>
          <a:p>
            <a:pPr algn="ctr"/>
            <a:r>
              <a:rPr lang="en-US" sz="2600">
                <a:solidFill>
                  <a:schemeClr val="tx1">
                    <a:lumMod val="75000"/>
                    <a:lumOff val="25000"/>
                  </a:schemeClr>
                </a:solidFill>
                <a:latin typeface="Garamond"/>
                <a:ea typeface="+mn-lt"/>
                <a:cs typeface="+mn-lt"/>
              </a:rPr>
              <a:t>risk by combining flood susceptibility and vulnerability</a:t>
            </a:r>
            <a:endParaRPr lang="en-US">
              <a:solidFill>
                <a:schemeClr val="tx1">
                  <a:lumMod val="75000"/>
                  <a:lumOff val="25000"/>
                </a:schemeClr>
              </a:solidFill>
              <a:latin typeface="Garamond"/>
              <a:ea typeface="+mn-lt"/>
              <a:cs typeface="+mn-lt"/>
            </a:endParaRPr>
          </a:p>
        </p:txBody>
      </p:sp>
      <p:sp>
        <p:nvSpPr>
          <p:cNvPr id="111" name="Rectangle 110">
            <a:extLst>
              <a:ext uri="{FF2B5EF4-FFF2-40B4-BE49-F238E27FC236}">
                <a16:creationId xmlns:a16="http://schemas.microsoft.com/office/drawing/2014/main" id="{A60EA1C0-99EF-D2EA-F859-E8ED1D960F22}"/>
              </a:ext>
            </a:extLst>
          </p:cNvPr>
          <p:cNvSpPr/>
          <p:nvPr/>
        </p:nvSpPr>
        <p:spPr>
          <a:xfrm>
            <a:off x="14531050" y="10419493"/>
            <a:ext cx="4159848" cy="1744454"/>
          </a:xfrm>
          <a:prstGeom prst="rect">
            <a:avLst/>
          </a:prstGeom>
          <a:solidFill>
            <a:srgbClr val="F7EDF6"/>
          </a:solidFill>
          <a:ln>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600" b="1">
                <a:solidFill>
                  <a:srgbClr val="BA3A50"/>
                </a:solidFill>
                <a:latin typeface="Garamond"/>
                <a:ea typeface="+mn-lt"/>
                <a:cs typeface="+mn-lt"/>
              </a:rPr>
              <a:t>EXAMINE </a:t>
            </a:r>
            <a:r>
              <a:rPr lang="en-US" sz="2600">
                <a:solidFill>
                  <a:schemeClr val="tx1">
                    <a:lumMod val="75000"/>
                    <a:lumOff val="25000"/>
                  </a:schemeClr>
                </a:solidFill>
                <a:latin typeface="Garamond"/>
                <a:ea typeface="+mn-lt"/>
                <a:cs typeface="+mn-lt"/>
              </a:rPr>
              <a:t>soil moisture </a:t>
            </a:r>
            <a:endParaRPr lang="en-US">
              <a:solidFill>
                <a:schemeClr val="tx1">
                  <a:lumMod val="75000"/>
                  <a:lumOff val="25000"/>
                </a:schemeClr>
              </a:solidFill>
              <a:latin typeface="Garamond"/>
              <a:ea typeface="+mn-lt"/>
              <a:cs typeface="+mn-lt"/>
            </a:endParaRPr>
          </a:p>
          <a:p>
            <a:pPr algn="ctr"/>
            <a:r>
              <a:rPr lang="en-US" sz="2600">
                <a:solidFill>
                  <a:schemeClr val="tx1">
                    <a:lumMod val="75000"/>
                    <a:lumOff val="25000"/>
                  </a:schemeClr>
                </a:solidFill>
                <a:latin typeface="Garamond"/>
                <a:ea typeface="+mn-lt"/>
                <a:cs typeface="+mn-lt"/>
              </a:rPr>
              <a:t>prior to two recent major flooding events </a:t>
            </a:r>
            <a:endParaRPr lang="en-US">
              <a:solidFill>
                <a:schemeClr val="tx1">
                  <a:lumMod val="75000"/>
                  <a:lumOff val="25000"/>
                </a:schemeClr>
              </a:solidFill>
              <a:latin typeface="Garamond"/>
            </a:endParaRPr>
          </a:p>
        </p:txBody>
      </p:sp>
      <p:grpSp>
        <p:nvGrpSpPr>
          <p:cNvPr id="92" name="Group 91">
            <a:extLst>
              <a:ext uri="{FF2B5EF4-FFF2-40B4-BE49-F238E27FC236}">
                <a16:creationId xmlns:a16="http://schemas.microsoft.com/office/drawing/2014/main" id="{C46D0332-1CD7-797A-B06D-A46CBB59BB86}"/>
              </a:ext>
            </a:extLst>
          </p:cNvPr>
          <p:cNvGrpSpPr/>
          <p:nvPr/>
        </p:nvGrpSpPr>
        <p:grpSpPr>
          <a:xfrm>
            <a:off x="14102399" y="6169595"/>
            <a:ext cx="6253005" cy="3544879"/>
            <a:chOff x="13840535" y="6226241"/>
            <a:chExt cx="6253005" cy="3544879"/>
          </a:xfrm>
        </p:grpSpPr>
        <p:pic>
          <p:nvPicPr>
            <p:cNvPr id="2" name="Picture 1" descr="A map of the united states&#10;&#10;Description automatically generated">
              <a:extLst>
                <a:ext uri="{FF2B5EF4-FFF2-40B4-BE49-F238E27FC236}">
                  <a16:creationId xmlns:a16="http://schemas.microsoft.com/office/drawing/2014/main" id="{19B92218-C6C5-3314-00CE-D85BEF7AA077}"/>
                </a:ext>
              </a:extLst>
            </p:cNvPr>
            <p:cNvPicPr>
              <a:picLocks noChangeAspect="1"/>
            </p:cNvPicPr>
            <p:nvPr/>
          </p:nvPicPr>
          <p:blipFill rotWithShape="1">
            <a:blip r:embed="rId13"/>
            <a:srcRect l="20892" t="12234" r="473" b="26379"/>
            <a:stretch/>
          </p:blipFill>
          <p:spPr>
            <a:xfrm>
              <a:off x="13840535" y="6274787"/>
              <a:ext cx="6253005" cy="3496333"/>
            </a:xfrm>
            <a:prstGeom prst="rect">
              <a:avLst/>
            </a:prstGeom>
          </p:spPr>
        </p:pic>
        <p:grpSp>
          <p:nvGrpSpPr>
            <p:cNvPr id="39" name="Group 38">
              <a:extLst>
                <a:ext uri="{FF2B5EF4-FFF2-40B4-BE49-F238E27FC236}">
                  <a16:creationId xmlns:a16="http://schemas.microsoft.com/office/drawing/2014/main" id="{2F0B2BE4-F84D-D5F8-DD03-8EF896DCCA7B}"/>
                </a:ext>
              </a:extLst>
            </p:cNvPr>
            <p:cNvGrpSpPr/>
            <p:nvPr/>
          </p:nvGrpSpPr>
          <p:grpSpPr>
            <a:xfrm>
              <a:off x="17445257" y="6226241"/>
              <a:ext cx="1968525" cy="644298"/>
              <a:chOff x="17320472" y="8948679"/>
              <a:chExt cx="1968525" cy="644298"/>
            </a:xfrm>
          </p:grpSpPr>
          <p:pic>
            <p:nvPicPr>
              <p:cNvPr id="40" name="Picture 39" descr="A map of the united states&#10;&#10;Description automatically generated">
                <a:extLst>
                  <a:ext uri="{FF2B5EF4-FFF2-40B4-BE49-F238E27FC236}">
                    <a16:creationId xmlns:a16="http://schemas.microsoft.com/office/drawing/2014/main" id="{75C4C614-321F-4DCB-72A9-F0647325AE68}"/>
                  </a:ext>
                </a:extLst>
              </p:cNvPr>
              <p:cNvPicPr>
                <a:picLocks noChangeAspect="1"/>
              </p:cNvPicPr>
              <p:nvPr/>
            </p:nvPicPr>
            <p:blipFill rotWithShape="1">
              <a:blip r:embed="rId13"/>
              <a:srcRect l="74396" t="3467" r="9942" b="88970"/>
              <a:stretch/>
            </p:blipFill>
            <p:spPr>
              <a:xfrm>
                <a:off x="17320472" y="9162232"/>
                <a:ext cx="1245449" cy="430745"/>
              </a:xfrm>
              <a:prstGeom prst="rect">
                <a:avLst/>
              </a:prstGeom>
            </p:spPr>
          </p:pic>
          <p:sp>
            <p:nvSpPr>
              <p:cNvPr id="34" name="Text Placeholder 16">
                <a:extLst>
                  <a:ext uri="{FF2B5EF4-FFF2-40B4-BE49-F238E27FC236}">
                    <a16:creationId xmlns:a16="http://schemas.microsoft.com/office/drawing/2014/main" id="{1166C0B3-91AF-C3E9-1267-24EB1FA0BF8B}"/>
                  </a:ext>
                </a:extLst>
              </p:cNvPr>
              <p:cNvSpPr txBox="1">
                <a:spLocks/>
              </p:cNvSpPr>
              <p:nvPr/>
            </p:nvSpPr>
            <p:spPr>
              <a:xfrm>
                <a:off x="17434743" y="8951739"/>
                <a:ext cx="362781" cy="38128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a:solidFill>
                      <a:srgbClr val="404040"/>
                    </a:solidFill>
                    <a:latin typeface="Garamond"/>
                  </a:rPr>
                  <a:t>0 </a:t>
                </a:r>
              </a:p>
            </p:txBody>
          </p:sp>
          <p:sp>
            <p:nvSpPr>
              <p:cNvPr id="35" name="Text Placeholder 16">
                <a:extLst>
                  <a:ext uri="{FF2B5EF4-FFF2-40B4-BE49-F238E27FC236}">
                    <a16:creationId xmlns:a16="http://schemas.microsoft.com/office/drawing/2014/main" id="{B2FA9633-AACF-66AD-E69D-CF0FA5E75C1B}"/>
                  </a:ext>
                </a:extLst>
              </p:cNvPr>
              <p:cNvSpPr txBox="1">
                <a:spLocks/>
              </p:cNvSpPr>
              <p:nvPr/>
            </p:nvSpPr>
            <p:spPr>
              <a:xfrm>
                <a:off x="18060832" y="8948679"/>
                <a:ext cx="1228165" cy="458284"/>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a:solidFill>
                      <a:srgbClr val="404040"/>
                    </a:solidFill>
                    <a:latin typeface="Garamond"/>
                  </a:rPr>
                  <a:t>50 km </a:t>
                </a:r>
              </a:p>
            </p:txBody>
          </p:sp>
        </p:grpSp>
        <p:pic>
          <p:nvPicPr>
            <p:cNvPr id="41" name="Picture 40" descr="A map of the united states&#10;&#10;Description automatically generated">
              <a:extLst>
                <a:ext uri="{FF2B5EF4-FFF2-40B4-BE49-F238E27FC236}">
                  <a16:creationId xmlns:a16="http://schemas.microsoft.com/office/drawing/2014/main" id="{791335D6-789B-87F1-69D3-C16FE5E2DB7B}"/>
                </a:ext>
              </a:extLst>
            </p:cNvPr>
            <p:cNvPicPr>
              <a:picLocks noChangeAspect="1"/>
            </p:cNvPicPr>
            <p:nvPr/>
          </p:nvPicPr>
          <p:blipFill rotWithShape="1">
            <a:blip r:embed="rId13"/>
            <a:srcRect l="68256" r="24309" b="85909"/>
            <a:stretch/>
          </p:blipFill>
          <p:spPr>
            <a:xfrm>
              <a:off x="14179174" y="7651563"/>
              <a:ext cx="441664" cy="612941"/>
            </a:xfrm>
            <a:prstGeom prst="rect">
              <a:avLst/>
            </a:prstGeom>
          </p:spPr>
        </p:pic>
      </p:grpSp>
      <p:sp>
        <p:nvSpPr>
          <p:cNvPr id="124" name="Rectangle 123">
            <a:extLst>
              <a:ext uri="{FF2B5EF4-FFF2-40B4-BE49-F238E27FC236}">
                <a16:creationId xmlns:a16="http://schemas.microsoft.com/office/drawing/2014/main" id="{D0082F2E-207D-7E9B-30E8-00BB491149B5}"/>
              </a:ext>
            </a:extLst>
          </p:cNvPr>
          <p:cNvSpPr/>
          <p:nvPr/>
        </p:nvSpPr>
        <p:spPr>
          <a:xfrm>
            <a:off x="23031356" y="10439057"/>
            <a:ext cx="3412223" cy="6977811"/>
          </a:xfrm>
          <a:prstGeom prst="rect">
            <a:avLst/>
          </a:prstGeom>
          <a:noFill/>
          <a:ln>
            <a:solidFill>
              <a:srgbClr val="506A68"/>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endParaRPr lang="en-US" sz="2600">
              <a:solidFill>
                <a:srgbClr val="56ADB2"/>
              </a:solidFill>
              <a:latin typeface="Garamond"/>
            </a:endParaRPr>
          </a:p>
        </p:txBody>
      </p:sp>
      <p:grpSp>
        <p:nvGrpSpPr>
          <p:cNvPr id="90" name="Group 89">
            <a:extLst>
              <a:ext uri="{FF2B5EF4-FFF2-40B4-BE49-F238E27FC236}">
                <a16:creationId xmlns:a16="http://schemas.microsoft.com/office/drawing/2014/main" id="{F6A05244-D722-E179-F431-679F1821723E}"/>
              </a:ext>
            </a:extLst>
          </p:cNvPr>
          <p:cNvGrpSpPr/>
          <p:nvPr/>
        </p:nvGrpSpPr>
        <p:grpSpPr>
          <a:xfrm>
            <a:off x="12206194" y="8975238"/>
            <a:ext cx="1086625" cy="796030"/>
            <a:chOff x="14698858" y="9034543"/>
            <a:chExt cx="1086625" cy="796030"/>
          </a:xfrm>
        </p:grpSpPr>
        <p:pic>
          <p:nvPicPr>
            <p:cNvPr id="70" name="Picture 69" descr="A map of the united states&#10;&#10;Description automatically generated">
              <a:extLst>
                <a:ext uri="{FF2B5EF4-FFF2-40B4-BE49-F238E27FC236}">
                  <a16:creationId xmlns:a16="http://schemas.microsoft.com/office/drawing/2014/main" id="{DAF11386-DBBA-068E-C708-222B2E3C6F2F}"/>
                </a:ext>
              </a:extLst>
            </p:cNvPr>
            <p:cNvPicPr>
              <a:picLocks noChangeAspect="1"/>
            </p:cNvPicPr>
            <p:nvPr/>
          </p:nvPicPr>
          <p:blipFill rotWithShape="1">
            <a:blip r:embed="rId13"/>
            <a:srcRect l="54701" t="-434" r="36311" b="92029"/>
            <a:stretch/>
          </p:blipFill>
          <p:spPr>
            <a:xfrm>
              <a:off x="14774205" y="9224566"/>
              <a:ext cx="1011278" cy="606007"/>
            </a:xfrm>
            <a:prstGeom prst="rect">
              <a:avLst/>
            </a:prstGeom>
          </p:spPr>
        </p:pic>
        <p:sp>
          <p:nvSpPr>
            <p:cNvPr id="71" name="Text Placeholder 16">
              <a:extLst>
                <a:ext uri="{FF2B5EF4-FFF2-40B4-BE49-F238E27FC236}">
                  <a16:creationId xmlns:a16="http://schemas.microsoft.com/office/drawing/2014/main" id="{E9B2A4BA-3295-2D82-B8ED-D7D9E6B4893B}"/>
                </a:ext>
              </a:extLst>
            </p:cNvPr>
            <p:cNvSpPr txBox="1">
              <a:spLocks/>
            </p:cNvSpPr>
            <p:nvPr/>
          </p:nvSpPr>
          <p:spPr>
            <a:xfrm>
              <a:off x="14698858" y="9034543"/>
              <a:ext cx="1036550" cy="439036"/>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400" b="1">
                  <a:solidFill>
                    <a:srgbClr val="404040"/>
                  </a:solidFill>
                  <a:latin typeface="Garamond"/>
                </a:rPr>
                <a:t>Rivers</a:t>
              </a:r>
            </a:p>
          </p:txBody>
        </p:sp>
      </p:grpSp>
      <p:grpSp>
        <p:nvGrpSpPr>
          <p:cNvPr id="91" name="Group 90">
            <a:extLst>
              <a:ext uri="{FF2B5EF4-FFF2-40B4-BE49-F238E27FC236}">
                <a16:creationId xmlns:a16="http://schemas.microsoft.com/office/drawing/2014/main" id="{1DC65FE2-3F93-9D89-32B6-B2C9B0C787F3}"/>
              </a:ext>
            </a:extLst>
          </p:cNvPr>
          <p:cNvGrpSpPr/>
          <p:nvPr/>
        </p:nvGrpSpPr>
        <p:grpSpPr>
          <a:xfrm>
            <a:off x="12030057" y="6336194"/>
            <a:ext cx="1787320" cy="2514924"/>
            <a:chOff x="15792748" y="9136832"/>
            <a:chExt cx="1787320" cy="2514924"/>
          </a:xfrm>
        </p:grpSpPr>
        <p:pic>
          <p:nvPicPr>
            <p:cNvPr id="66" name="Picture 65" descr="A map of the united states&#10;&#10;Description automatically generated">
              <a:extLst>
                <a:ext uri="{FF2B5EF4-FFF2-40B4-BE49-F238E27FC236}">
                  <a16:creationId xmlns:a16="http://schemas.microsoft.com/office/drawing/2014/main" id="{6D02DAAB-2570-34F2-BEB6-3A61BE1AD257}"/>
                </a:ext>
              </a:extLst>
            </p:cNvPr>
            <p:cNvPicPr>
              <a:picLocks noChangeAspect="1"/>
            </p:cNvPicPr>
            <p:nvPr/>
          </p:nvPicPr>
          <p:blipFill rotWithShape="1">
            <a:blip r:embed="rId13"/>
            <a:srcRect l="62585" t="969" r="31293" b="86925"/>
            <a:stretch/>
          </p:blipFill>
          <p:spPr>
            <a:xfrm>
              <a:off x="15890933" y="9479513"/>
              <a:ext cx="897623" cy="2172243"/>
            </a:xfrm>
            <a:prstGeom prst="rect">
              <a:avLst/>
            </a:prstGeom>
          </p:spPr>
        </p:pic>
        <p:sp>
          <p:nvSpPr>
            <p:cNvPr id="72" name="Text Placeholder 16">
              <a:extLst>
                <a:ext uri="{FF2B5EF4-FFF2-40B4-BE49-F238E27FC236}">
                  <a16:creationId xmlns:a16="http://schemas.microsoft.com/office/drawing/2014/main" id="{67B8716D-0058-9582-6E91-92D33BA4DF0A}"/>
                </a:ext>
              </a:extLst>
            </p:cNvPr>
            <p:cNvSpPr txBox="1">
              <a:spLocks/>
            </p:cNvSpPr>
            <p:nvPr/>
          </p:nvSpPr>
          <p:spPr>
            <a:xfrm>
              <a:off x="16442271" y="9688973"/>
              <a:ext cx="998048" cy="45828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400">
                  <a:solidFill>
                    <a:srgbClr val="404040"/>
                  </a:solidFill>
                  <a:latin typeface="Garamond"/>
                </a:rPr>
                <a:t>High</a:t>
              </a:r>
              <a:endParaRPr lang="en-US"/>
            </a:p>
          </p:txBody>
        </p:sp>
        <p:sp>
          <p:nvSpPr>
            <p:cNvPr id="73" name="Text Placeholder 16">
              <a:extLst>
                <a:ext uri="{FF2B5EF4-FFF2-40B4-BE49-F238E27FC236}">
                  <a16:creationId xmlns:a16="http://schemas.microsoft.com/office/drawing/2014/main" id="{4A8BDE2F-80DC-310D-08D9-54D2861EC290}"/>
                </a:ext>
              </a:extLst>
            </p:cNvPr>
            <p:cNvSpPr txBox="1">
              <a:spLocks/>
            </p:cNvSpPr>
            <p:nvPr/>
          </p:nvSpPr>
          <p:spPr>
            <a:xfrm>
              <a:off x="16382696" y="10742831"/>
              <a:ext cx="1036551" cy="477699"/>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400">
                  <a:solidFill>
                    <a:srgbClr val="404040"/>
                  </a:solidFill>
                  <a:latin typeface="Garamond"/>
                </a:rPr>
                <a:t>Low</a:t>
              </a:r>
            </a:p>
          </p:txBody>
        </p:sp>
        <p:sp>
          <p:nvSpPr>
            <p:cNvPr id="74" name="Text Placeholder 16">
              <a:extLst>
                <a:ext uri="{FF2B5EF4-FFF2-40B4-BE49-F238E27FC236}">
                  <a16:creationId xmlns:a16="http://schemas.microsoft.com/office/drawing/2014/main" id="{BBA85C81-01AC-0DD2-48DE-8D16BB575011}"/>
                </a:ext>
              </a:extLst>
            </p:cNvPr>
            <p:cNvSpPr txBox="1">
              <a:spLocks/>
            </p:cNvSpPr>
            <p:nvPr/>
          </p:nvSpPr>
          <p:spPr>
            <a:xfrm>
              <a:off x="15792748" y="9136832"/>
              <a:ext cx="1787320" cy="419786"/>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400" b="1">
                  <a:solidFill>
                    <a:srgbClr val="404040"/>
                  </a:solidFill>
                  <a:latin typeface="Garamond"/>
                </a:rPr>
                <a:t>Elevation</a:t>
              </a:r>
            </a:p>
          </p:txBody>
        </p:sp>
      </p:grpSp>
      <p:cxnSp>
        <p:nvCxnSpPr>
          <p:cNvPr id="69" name="Straight Arrow Connector 68">
            <a:extLst>
              <a:ext uri="{FF2B5EF4-FFF2-40B4-BE49-F238E27FC236}">
                <a16:creationId xmlns:a16="http://schemas.microsoft.com/office/drawing/2014/main" id="{6E91844E-F846-DC63-B37A-24D5DAF791DC}"/>
              </a:ext>
            </a:extLst>
          </p:cNvPr>
          <p:cNvCxnSpPr/>
          <p:nvPr/>
        </p:nvCxnSpPr>
        <p:spPr>
          <a:xfrm>
            <a:off x="22732106" y="4943662"/>
            <a:ext cx="48570" cy="4778919"/>
          </a:xfrm>
          <a:prstGeom prst="straightConnector1">
            <a:avLst/>
          </a:prstGeom>
          <a:ln w="28575"/>
        </p:spPr>
        <p:style>
          <a:lnRef idx="3">
            <a:schemeClr val="dk1"/>
          </a:lnRef>
          <a:fillRef idx="0">
            <a:schemeClr val="dk1"/>
          </a:fillRef>
          <a:effectRef idx="2">
            <a:schemeClr val="dk1"/>
          </a:effectRef>
          <a:fontRef idx="minor">
            <a:schemeClr val="tx1"/>
          </a:fontRef>
        </p:style>
      </p:cxnSp>
      <p:cxnSp>
        <p:nvCxnSpPr>
          <p:cNvPr id="75" name="Straight Arrow Connector 74">
            <a:extLst>
              <a:ext uri="{FF2B5EF4-FFF2-40B4-BE49-F238E27FC236}">
                <a16:creationId xmlns:a16="http://schemas.microsoft.com/office/drawing/2014/main" id="{D374F236-C7B7-181A-F127-B85B8D86E3F6}"/>
              </a:ext>
            </a:extLst>
          </p:cNvPr>
          <p:cNvCxnSpPr>
            <a:cxnSpLocks/>
          </p:cNvCxnSpPr>
          <p:nvPr/>
        </p:nvCxnSpPr>
        <p:spPr>
          <a:xfrm flipH="1">
            <a:off x="12075314" y="4968280"/>
            <a:ext cx="40578" cy="4716128"/>
          </a:xfrm>
          <a:prstGeom prst="straightConnector1">
            <a:avLst/>
          </a:prstGeom>
          <a:ln w="28575"/>
        </p:spPr>
        <p:style>
          <a:lnRef idx="3">
            <a:schemeClr val="dk1"/>
          </a:lnRef>
          <a:fillRef idx="0">
            <a:schemeClr val="dk1"/>
          </a:fillRef>
          <a:effectRef idx="2">
            <a:schemeClr val="dk1"/>
          </a:effectRef>
          <a:fontRef idx="minor">
            <a:schemeClr val="tx1"/>
          </a:fontRef>
        </p:style>
      </p:cxnSp>
      <p:pic>
        <p:nvPicPr>
          <p:cNvPr id="21" name="Picture 20">
            <a:extLst>
              <a:ext uri="{FF2B5EF4-FFF2-40B4-BE49-F238E27FC236}">
                <a16:creationId xmlns:a16="http://schemas.microsoft.com/office/drawing/2014/main" id="{09C6A024-324D-6A9B-F349-7354D777F1E6}"/>
              </a:ext>
            </a:extLst>
          </p:cNvPr>
          <p:cNvPicPr>
            <a:picLocks noChangeAspect="1"/>
          </p:cNvPicPr>
          <p:nvPr/>
        </p:nvPicPr>
        <p:blipFill rotWithShape="1">
          <a:blip r:embed="rId14"/>
          <a:srcRect l="-84" t="12251" r="246" b="484"/>
          <a:stretch/>
        </p:blipFill>
        <p:spPr>
          <a:xfrm>
            <a:off x="9245279" y="18794861"/>
            <a:ext cx="8832219" cy="3899035"/>
          </a:xfrm>
          <a:prstGeom prst="rect">
            <a:avLst/>
          </a:prstGeom>
        </p:spPr>
      </p:pic>
      <p:grpSp>
        <p:nvGrpSpPr>
          <p:cNvPr id="117" name="Group 116">
            <a:extLst>
              <a:ext uri="{FF2B5EF4-FFF2-40B4-BE49-F238E27FC236}">
                <a16:creationId xmlns:a16="http://schemas.microsoft.com/office/drawing/2014/main" id="{51C694F4-2EC9-19C1-6EDE-FE84803918DA}"/>
              </a:ext>
            </a:extLst>
          </p:cNvPr>
          <p:cNvGrpSpPr/>
          <p:nvPr/>
        </p:nvGrpSpPr>
        <p:grpSpPr>
          <a:xfrm>
            <a:off x="10111174" y="18873881"/>
            <a:ext cx="2134831" cy="1592826"/>
            <a:chOff x="10226193" y="18547995"/>
            <a:chExt cx="2134831" cy="1592826"/>
          </a:xfrm>
        </p:grpSpPr>
        <p:cxnSp>
          <p:nvCxnSpPr>
            <p:cNvPr id="65" name="Straight Arrow Connector 64">
              <a:extLst>
                <a:ext uri="{FF2B5EF4-FFF2-40B4-BE49-F238E27FC236}">
                  <a16:creationId xmlns:a16="http://schemas.microsoft.com/office/drawing/2014/main" id="{75F5F57C-5E07-001F-1780-9437B8C1A72E}"/>
                </a:ext>
              </a:extLst>
            </p:cNvPr>
            <p:cNvCxnSpPr>
              <a:cxnSpLocks/>
            </p:cNvCxnSpPr>
            <p:nvPr/>
          </p:nvCxnSpPr>
          <p:spPr>
            <a:xfrm flipV="1">
              <a:off x="10226193" y="18547995"/>
              <a:ext cx="4914" cy="15928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7" name="TextBox 25">
              <a:extLst>
                <a:ext uri="{FF2B5EF4-FFF2-40B4-BE49-F238E27FC236}">
                  <a16:creationId xmlns:a16="http://schemas.microsoft.com/office/drawing/2014/main" id="{D00BCF66-CCFE-7966-3331-CE4003E71343}"/>
                </a:ext>
              </a:extLst>
            </p:cNvPr>
            <p:cNvSpPr txBox="1"/>
            <p:nvPr/>
          </p:nvSpPr>
          <p:spPr>
            <a:xfrm>
              <a:off x="10297212" y="18552759"/>
              <a:ext cx="205293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a:solidFill>
                    <a:schemeClr val="tx1">
                      <a:lumMod val="75000"/>
                      <a:lumOff val="25000"/>
                    </a:schemeClr>
                  </a:solidFill>
                  <a:latin typeface="Century Gothic"/>
                </a:rPr>
                <a:t>Higher</a:t>
              </a:r>
              <a:endParaRPr lang="en-US" sz="2400">
                <a:solidFill>
                  <a:schemeClr val="tx1">
                    <a:lumMod val="75000"/>
                    <a:lumOff val="25000"/>
                  </a:schemeClr>
                </a:solidFill>
              </a:endParaRPr>
            </a:p>
          </p:txBody>
        </p:sp>
        <p:sp>
          <p:nvSpPr>
            <p:cNvPr id="93" name="TextBox 24">
              <a:extLst>
                <a:ext uri="{FF2B5EF4-FFF2-40B4-BE49-F238E27FC236}">
                  <a16:creationId xmlns:a16="http://schemas.microsoft.com/office/drawing/2014/main" id="{F836CB95-7177-1B0D-769F-8F5BCC87329D}"/>
                </a:ext>
              </a:extLst>
            </p:cNvPr>
            <p:cNvSpPr txBox="1"/>
            <p:nvPr/>
          </p:nvSpPr>
          <p:spPr>
            <a:xfrm>
              <a:off x="10308093" y="19627472"/>
              <a:ext cx="205293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a:solidFill>
                    <a:schemeClr val="tx1">
                      <a:lumMod val="75000"/>
                      <a:lumOff val="25000"/>
                    </a:schemeClr>
                  </a:solidFill>
                  <a:latin typeface="Century Gothic"/>
                </a:rPr>
                <a:t>Lower</a:t>
              </a:r>
            </a:p>
          </p:txBody>
        </p:sp>
      </p:grpSp>
      <p:sp>
        <p:nvSpPr>
          <p:cNvPr id="103" name="TextBox 102">
            <a:extLst>
              <a:ext uri="{FF2B5EF4-FFF2-40B4-BE49-F238E27FC236}">
                <a16:creationId xmlns:a16="http://schemas.microsoft.com/office/drawing/2014/main" id="{F10612D4-5C6A-7792-8A20-3DE6ADB7C62F}"/>
              </a:ext>
            </a:extLst>
          </p:cNvPr>
          <p:cNvSpPr txBox="1"/>
          <p:nvPr/>
        </p:nvSpPr>
        <p:spPr>
          <a:xfrm>
            <a:off x="13561602" y="13291059"/>
            <a:ext cx="6297657" cy="55399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rgbClr val="5E2A4A"/>
                </a:solidFill>
                <a:latin typeface="Garamond"/>
              </a:rPr>
              <a:t>FLOOD VULNERABILITY</a:t>
            </a:r>
          </a:p>
        </p:txBody>
      </p:sp>
      <p:sp>
        <p:nvSpPr>
          <p:cNvPr id="108" name="TextBox 107">
            <a:extLst>
              <a:ext uri="{FF2B5EF4-FFF2-40B4-BE49-F238E27FC236}">
                <a16:creationId xmlns:a16="http://schemas.microsoft.com/office/drawing/2014/main" id="{AB5266DD-18B7-949F-B932-CD0B6CEF79F7}"/>
              </a:ext>
            </a:extLst>
          </p:cNvPr>
          <p:cNvSpPr txBox="1"/>
          <p:nvPr/>
        </p:nvSpPr>
        <p:spPr>
          <a:xfrm>
            <a:off x="5165225" y="13367738"/>
            <a:ext cx="6297657" cy="55399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rgbClr val="506A68"/>
                </a:solidFill>
                <a:latin typeface="Garamond"/>
              </a:rPr>
              <a:t>FLOOD SUSCEPTIBILITY</a:t>
            </a:r>
          </a:p>
        </p:txBody>
      </p:sp>
      <p:sp>
        <p:nvSpPr>
          <p:cNvPr id="115" name="TextBox 114">
            <a:extLst>
              <a:ext uri="{FF2B5EF4-FFF2-40B4-BE49-F238E27FC236}">
                <a16:creationId xmlns:a16="http://schemas.microsoft.com/office/drawing/2014/main" id="{1E476DAA-6316-8013-C3F0-1BC91A67ADC0}"/>
              </a:ext>
            </a:extLst>
          </p:cNvPr>
          <p:cNvSpPr txBox="1"/>
          <p:nvPr/>
        </p:nvSpPr>
        <p:spPr>
          <a:xfrm>
            <a:off x="1082055" y="18217700"/>
            <a:ext cx="6297657"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506A68"/>
                </a:solidFill>
                <a:latin typeface="Garamond"/>
              </a:rPr>
              <a:t>FLOOD SUSCEPTIBILITY</a:t>
            </a:r>
          </a:p>
        </p:txBody>
      </p:sp>
      <p:sp>
        <p:nvSpPr>
          <p:cNvPr id="116" name="TextBox 115">
            <a:extLst>
              <a:ext uri="{FF2B5EF4-FFF2-40B4-BE49-F238E27FC236}">
                <a16:creationId xmlns:a16="http://schemas.microsoft.com/office/drawing/2014/main" id="{8DBAC36B-7CE4-5E65-3818-1C6B261E160F}"/>
              </a:ext>
            </a:extLst>
          </p:cNvPr>
          <p:cNvSpPr txBox="1"/>
          <p:nvPr/>
        </p:nvSpPr>
        <p:spPr>
          <a:xfrm>
            <a:off x="9286733" y="18217700"/>
            <a:ext cx="6297657"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5E2A4A"/>
                </a:solidFill>
                <a:latin typeface="Garamond"/>
              </a:rPr>
              <a:t>FLOOD VULNERABILITY</a:t>
            </a:r>
          </a:p>
        </p:txBody>
      </p:sp>
      <p:sp>
        <p:nvSpPr>
          <p:cNvPr id="118" name="TextBox 117">
            <a:extLst>
              <a:ext uri="{FF2B5EF4-FFF2-40B4-BE49-F238E27FC236}">
                <a16:creationId xmlns:a16="http://schemas.microsoft.com/office/drawing/2014/main" id="{4EBF8408-E58B-39B0-9482-49BC921C6F89}"/>
              </a:ext>
            </a:extLst>
          </p:cNvPr>
          <p:cNvSpPr txBox="1"/>
          <p:nvPr/>
        </p:nvSpPr>
        <p:spPr>
          <a:xfrm>
            <a:off x="1197072" y="22684266"/>
            <a:ext cx="6297657" cy="92333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7030A0"/>
                </a:solidFill>
                <a:latin typeface="Garamond"/>
              </a:rPr>
              <a:t>FLOOD RISK</a:t>
            </a:r>
            <a:endParaRPr lang="en-US"/>
          </a:p>
        </p:txBody>
      </p:sp>
      <p:sp>
        <p:nvSpPr>
          <p:cNvPr id="120" name="TextBox 119">
            <a:extLst>
              <a:ext uri="{FF2B5EF4-FFF2-40B4-BE49-F238E27FC236}">
                <a16:creationId xmlns:a16="http://schemas.microsoft.com/office/drawing/2014/main" id="{E68DB978-2714-1DBD-CE3E-17DAF8479032}"/>
              </a:ext>
            </a:extLst>
          </p:cNvPr>
          <p:cNvSpPr txBox="1"/>
          <p:nvPr/>
        </p:nvSpPr>
        <p:spPr>
          <a:xfrm>
            <a:off x="17979234" y="18294379"/>
            <a:ext cx="7677884"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1F3864"/>
                </a:solidFill>
                <a:latin typeface="Garamond"/>
              </a:rPr>
              <a:t>ANTECEDENT SOIL MOISTURE</a:t>
            </a:r>
          </a:p>
        </p:txBody>
      </p:sp>
      <p:pic>
        <p:nvPicPr>
          <p:cNvPr id="128" name="Picture 127" descr="A map of the united states&#10;&#10;Description automatically generated">
            <a:extLst>
              <a:ext uri="{FF2B5EF4-FFF2-40B4-BE49-F238E27FC236}">
                <a16:creationId xmlns:a16="http://schemas.microsoft.com/office/drawing/2014/main" id="{60AA8AD2-E901-10F6-8AED-D49F3BEE6704}"/>
              </a:ext>
            </a:extLst>
          </p:cNvPr>
          <p:cNvPicPr>
            <a:picLocks noChangeAspect="1"/>
          </p:cNvPicPr>
          <p:nvPr/>
        </p:nvPicPr>
        <p:blipFill rotWithShape="1">
          <a:blip r:embed="rId13"/>
          <a:srcRect l="68256" r="24309" b="85909"/>
          <a:stretch/>
        </p:blipFill>
        <p:spPr>
          <a:xfrm>
            <a:off x="16923832" y="26336852"/>
            <a:ext cx="906226" cy="1274326"/>
          </a:xfrm>
          <a:prstGeom prst="rect">
            <a:avLst/>
          </a:prstGeom>
        </p:spPr>
      </p:pic>
      <p:grpSp>
        <p:nvGrpSpPr>
          <p:cNvPr id="43" name="Group 42">
            <a:extLst>
              <a:ext uri="{FF2B5EF4-FFF2-40B4-BE49-F238E27FC236}">
                <a16:creationId xmlns:a16="http://schemas.microsoft.com/office/drawing/2014/main" id="{F19EE332-A3EF-12E6-89B3-416DBC88F4EF}"/>
              </a:ext>
            </a:extLst>
          </p:cNvPr>
          <p:cNvGrpSpPr/>
          <p:nvPr/>
        </p:nvGrpSpPr>
        <p:grpSpPr>
          <a:xfrm>
            <a:off x="1343602" y="23399244"/>
            <a:ext cx="3465085" cy="3424054"/>
            <a:chOff x="1343602" y="23399244"/>
            <a:chExt cx="3465085" cy="3424054"/>
          </a:xfrm>
        </p:grpSpPr>
        <p:grpSp>
          <p:nvGrpSpPr>
            <p:cNvPr id="64" name="Group 63">
              <a:extLst>
                <a:ext uri="{FF2B5EF4-FFF2-40B4-BE49-F238E27FC236}">
                  <a16:creationId xmlns:a16="http://schemas.microsoft.com/office/drawing/2014/main" id="{1E83992E-769D-732D-A118-37242713AF7B}"/>
                </a:ext>
              </a:extLst>
            </p:cNvPr>
            <p:cNvGrpSpPr/>
            <p:nvPr/>
          </p:nvGrpSpPr>
          <p:grpSpPr>
            <a:xfrm>
              <a:off x="1343602" y="23399244"/>
              <a:ext cx="3465085" cy="3424054"/>
              <a:chOff x="266061" y="843706"/>
              <a:chExt cx="2956038" cy="2881743"/>
            </a:xfrm>
          </p:grpSpPr>
          <p:grpSp>
            <p:nvGrpSpPr>
              <p:cNvPr id="76" name="Group 75">
                <a:extLst>
                  <a:ext uri="{FF2B5EF4-FFF2-40B4-BE49-F238E27FC236}">
                    <a16:creationId xmlns:a16="http://schemas.microsoft.com/office/drawing/2014/main" id="{CEDB8088-84D1-13BA-6871-FDF2AC40D203}"/>
                  </a:ext>
                </a:extLst>
              </p:cNvPr>
              <p:cNvGrpSpPr/>
              <p:nvPr/>
            </p:nvGrpSpPr>
            <p:grpSpPr>
              <a:xfrm>
                <a:off x="266061" y="1184686"/>
                <a:ext cx="2521122" cy="2540763"/>
                <a:chOff x="266061" y="1184686"/>
                <a:chExt cx="2521122" cy="2540763"/>
              </a:xfrm>
            </p:grpSpPr>
            <p:sp>
              <p:nvSpPr>
                <p:cNvPr id="79" name="TextBox 23">
                  <a:extLst>
                    <a:ext uri="{FF2B5EF4-FFF2-40B4-BE49-F238E27FC236}">
                      <a16:creationId xmlns:a16="http://schemas.microsoft.com/office/drawing/2014/main" id="{9C8E23C7-6C87-8021-8E3A-C8AA6717B20E}"/>
                    </a:ext>
                  </a:extLst>
                </p:cNvPr>
                <p:cNvSpPr txBox="1"/>
                <p:nvPr/>
              </p:nvSpPr>
              <p:spPr>
                <a:xfrm>
                  <a:off x="785686" y="3028063"/>
                  <a:ext cx="1026465" cy="3626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200" b="1">
                      <a:solidFill>
                        <a:srgbClr val="C00000"/>
                      </a:solidFill>
                      <a:latin typeface="Century Gothic"/>
                    </a:rPr>
                    <a:t>Lower</a:t>
                  </a:r>
                </a:p>
              </p:txBody>
            </p:sp>
            <p:sp>
              <p:nvSpPr>
                <p:cNvPr id="80" name="TextBox 24">
                  <a:extLst>
                    <a:ext uri="{FF2B5EF4-FFF2-40B4-BE49-F238E27FC236}">
                      <a16:creationId xmlns:a16="http://schemas.microsoft.com/office/drawing/2014/main" id="{6B1501ED-0824-3626-558E-03D0DB359A4B}"/>
                    </a:ext>
                  </a:extLst>
                </p:cNvPr>
                <p:cNvSpPr txBox="1"/>
                <p:nvPr/>
              </p:nvSpPr>
              <p:spPr>
                <a:xfrm rot="16200000">
                  <a:off x="220330" y="2431805"/>
                  <a:ext cx="1026465" cy="3675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200" b="1">
                      <a:solidFill>
                        <a:srgbClr val="C00000"/>
                      </a:solidFill>
                      <a:latin typeface="Century Gothic"/>
                    </a:rPr>
                    <a:t>Lower</a:t>
                  </a:r>
                </a:p>
              </p:txBody>
            </p:sp>
            <p:sp>
              <p:nvSpPr>
                <p:cNvPr id="81" name="TextBox 25">
                  <a:extLst>
                    <a:ext uri="{FF2B5EF4-FFF2-40B4-BE49-F238E27FC236}">
                      <a16:creationId xmlns:a16="http://schemas.microsoft.com/office/drawing/2014/main" id="{0DD7D2F5-3884-4727-BB65-A5F0551668C2}"/>
                    </a:ext>
                  </a:extLst>
                </p:cNvPr>
                <p:cNvSpPr txBox="1"/>
                <p:nvPr/>
              </p:nvSpPr>
              <p:spPr>
                <a:xfrm>
                  <a:off x="1760718" y="3028062"/>
                  <a:ext cx="1026465" cy="3626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200" b="1">
                      <a:solidFill>
                        <a:srgbClr val="C00000"/>
                      </a:solidFill>
                      <a:latin typeface="Century Gothic"/>
                    </a:rPr>
                    <a:t>Higher</a:t>
                  </a:r>
                  <a:endParaRPr lang="en-US">
                    <a:solidFill>
                      <a:srgbClr val="C00000"/>
                    </a:solidFill>
                  </a:endParaRPr>
                </a:p>
              </p:txBody>
            </p:sp>
            <p:sp>
              <p:nvSpPr>
                <p:cNvPr id="82" name="TextBox 26">
                  <a:extLst>
                    <a:ext uri="{FF2B5EF4-FFF2-40B4-BE49-F238E27FC236}">
                      <a16:creationId xmlns:a16="http://schemas.microsoft.com/office/drawing/2014/main" id="{1AF6CA07-F60A-B49C-04F3-0706959A323F}"/>
                    </a:ext>
                  </a:extLst>
                </p:cNvPr>
                <p:cNvSpPr txBox="1"/>
                <p:nvPr/>
              </p:nvSpPr>
              <p:spPr>
                <a:xfrm rot="16200000">
                  <a:off x="188712" y="1514126"/>
                  <a:ext cx="1026465" cy="3675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200" b="1">
                      <a:solidFill>
                        <a:srgbClr val="C00000"/>
                      </a:solidFill>
                      <a:latin typeface="Century Gothic"/>
                    </a:rPr>
                    <a:t>Higher</a:t>
                  </a:r>
                </a:p>
              </p:txBody>
            </p:sp>
            <p:sp>
              <p:nvSpPr>
                <p:cNvPr id="83" name="TextBox 27">
                  <a:extLst>
                    <a:ext uri="{FF2B5EF4-FFF2-40B4-BE49-F238E27FC236}">
                      <a16:creationId xmlns:a16="http://schemas.microsoft.com/office/drawing/2014/main" id="{6D38B893-6F6C-FE80-368A-B0A823AC1C19}"/>
                    </a:ext>
                  </a:extLst>
                </p:cNvPr>
                <p:cNvSpPr txBox="1"/>
                <p:nvPr/>
              </p:nvSpPr>
              <p:spPr>
                <a:xfrm rot="16200000">
                  <a:off x="-501858" y="1956176"/>
                  <a:ext cx="193594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a:solidFill>
                        <a:schemeClr val="tx1">
                          <a:lumMod val="75000"/>
                          <a:lumOff val="25000"/>
                        </a:schemeClr>
                      </a:solidFill>
                      <a:latin typeface="Century Gothic"/>
                    </a:rPr>
                    <a:t>Vulnerability</a:t>
                  </a:r>
                  <a:endParaRPr lang="en-US" sz="2400">
                    <a:solidFill>
                      <a:schemeClr val="tx1">
                        <a:lumMod val="75000"/>
                        <a:lumOff val="25000"/>
                      </a:schemeClr>
                    </a:solidFill>
                  </a:endParaRPr>
                </a:p>
              </p:txBody>
            </p:sp>
            <p:sp>
              <p:nvSpPr>
                <p:cNvPr id="84" name="TextBox 29">
                  <a:extLst>
                    <a:ext uri="{FF2B5EF4-FFF2-40B4-BE49-F238E27FC236}">
                      <a16:creationId xmlns:a16="http://schemas.microsoft.com/office/drawing/2014/main" id="{E3B9FA9F-B62C-AF3A-39E0-775D1ACDB3C1}"/>
                    </a:ext>
                  </a:extLst>
                </p:cNvPr>
                <p:cNvSpPr txBox="1"/>
                <p:nvPr/>
              </p:nvSpPr>
              <p:spPr>
                <a:xfrm>
                  <a:off x="811422" y="3325339"/>
                  <a:ext cx="193594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a:solidFill>
                        <a:schemeClr val="tx1">
                          <a:lumMod val="75000"/>
                          <a:lumOff val="25000"/>
                        </a:schemeClr>
                      </a:solidFill>
                      <a:latin typeface="Century Gothic"/>
                    </a:rPr>
                    <a:t>Susceptibility</a:t>
                  </a:r>
                  <a:endParaRPr lang="en-US" sz="2400">
                    <a:solidFill>
                      <a:schemeClr val="tx1">
                        <a:lumMod val="75000"/>
                        <a:lumOff val="25000"/>
                      </a:schemeClr>
                    </a:solidFill>
                  </a:endParaRPr>
                </a:p>
              </p:txBody>
            </p:sp>
          </p:grpSp>
          <p:sp>
            <p:nvSpPr>
              <p:cNvPr id="77" name="TextBox 27">
                <a:extLst>
                  <a:ext uri="{FF2B5EF4-FFF2-40B4-BE49-F238E27FC236}">
                    <a16:creationId xmlns:a16="http://schemas.microsoft.com/office/drawing/2014/main" id="{6D38B893-6F6C-FE80-368A-B0A823AC1C19}"/>
                  </a:ext>
                </a:extLst>
              </p:cNvPr>
              <p:cNvSpPr txBox="1"/>
              <p:nvPr/>
            </p:nvSpPr>
            <p:spPr>
              <a:xfrm>
                <a:off x="1286151" y="843706"/>
                <a:ext cx="1935948" cy="5439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600" b="1">
                    <a:solidFill>
                      <a:schemeClr val="tx1">
                        <a:lumMod val="75000"/>
                        <a:lumOff val="25000"/>
                      </a:schemeClr>
                    </a:solidFill>
                    <a:latin typeface="Century Gothic"/>
                  </a:rPr>
                  <a:t>Risk</a:t>
                </a:r>
                <a:endParaRPr lang="en-US" sz="3600">
                  <a:solidFill>
                    <a:schemeClr val="tx1">
                      <a:lumMod val="75000"/>
                      <a:lumOff val="25000"/>
                    </a:schemeClr>
                  </a:solidFill>
                </a:endParaRPr>
              </a:p>
            </p:txBody>
          </p:sp>
        </p:grpSp>
        <p:pic>
          <p:nvPicPr>
            <p:cNvPr id="42" name="Picture 41" descr="A map of kentucky with different colors&#10;&#10;Description automatically generated">
              <a:extLst>
                <a:ext uri="{FF2B5EF4-FFF2-40B4-BE49-F238E27FC236}">
                  <a16:creationId xmlns:a16="http://schemas.microsoft.com/office/drawing/2014/main" id="{57B8EF9C-CB26-7CE8-E4A8-91E2FA16D5B0}"/>
                </a:ext>
              </a:extLst>
            </p:cNvPr>
            <p:cNvPicPr>
              <a:picLocks noChangeAspect="1"/>
            </p:cNvPicPr>
            <p:nvPr/>
          </p:nvPicPr>
          <p:blipFill rotWithShape="1">
            <a:blip r:embed="rId15"/>
            <a:srcRect l="15470" t="78045" r="69106" b="2982"/>
            <a:stretch/>
          </p:blipFill>
          <p:spPr>
            <a:xfrm>
              <a:off x="1854328" y="23921113"/>
              <a:ext cx="2363286" cy="2338751"/>
            </a:xfrm>
            <a:prstGeom prst="rect">
              <a:avLst/>
            </a:prstGeom>
          </p:spPr>
        </p:pic>
      </p:grpSp>
      <p:pic>
        <p:nvPicPr>
          <p:cNvPr id="52" name="Picture 51" descr="A map of kentucky with different colors&#10;&#10;Description automatically generated">
            <a:extLst>
              <a:ext uri="{FF2B5EF4-FFF2-40B4-BE49-F238E27FC236}">
                <a16:creationId xmlns:a16="http://schemas.microsoft.com/office/drawing/2014/main" id="{5891EDB9-89BC-536C-9040-F383C9357B19}"/>
              </a:ext>
            </a:extLst>
          </p:cNvPr>
          <p:cNvPicPr>
            <a:picLocks noChangeAspect="1"/>
          </p:cNvPicPr>
          <p:nvPr/>
        </p:nvPicPr>
        <p:blipFill rotWithShape="1">
          <a:blip r:embed="rId15"/>
          <a:srcRect l="15716" t="29341" r="18798" b="32335"/>
          <a:stretch/>
        </p:blipFill>
        <p:spPr>
          <a:xfrm>
            <a:off x="4007508" y="22333448"/>
            <a:ext cx="11675573" cy="5367409"/>
          </a:xfrm>
          <a:prstGeom prst="rect">
            <a:avLst/>
          </a:prstGeom>
        </p:spPr>
      </p:pic>
      <p:pic>
        <p:nvPicPr>
          <p:cNvPr id="54" name="Picture 53" descr="A map of kentucky with different colors&#10;&#10;Description automatically generated">
            <a:extLst>
              <a:ext uri="{FF2B5EF4-FFF2-40B4-BE49-F238E27FC236}">
                <a16:creationId xmlns:a16="http://schemas.microsoft.com/office/drawing/2014/main" id="{1F4A24E8-E3EB-3231-1BDE-B4F068F30AAB}"/>
              </a:ext>
            </a:extLst>
          </p:cNvPr>
          <p:cNvPicPr>
            <a:picLocks noChangeAspect="1"/>
          </p:cNvPicPr>
          <p:nvPr/>
        </p:nvPicPr>
        <p:blipFill rotWithShape="1">
          <a:blip r:embed="rId15"/>
          <a:srcRect l="36316" t="89307" r="51185" b="5572"/>
          <a:stretch/>
        </p:blipFill>
        <p:spPr>
          <a:xfrm>
            <a:off x="14178553" y="26839722"/>
            <a:ext cx="2228534" cy="717160"/>
          </a:xfrm>
          <a:prstGeom prst="rect">
            <a:avLst/>
          </a:prstGeom>
        </p:spPr>
      </p:pic>
      <p:sp>
        <p:nvSpPr>
          <p:cNvPr id="56" name="Text Placeholder 16">
            <a:extLst>
              <a:ext uri="{FF2B5EF4-FFF2-40B4-BE49-F238E27FC236}">
                <a16:creationId xmlns:a16="http://schemas.microsoft.com/office/drawing/2014/main" id="{7612088E-B7DC-F932-2EBE-8BF7B27D6128}"/>
              </a:ext>
            </a:extLst>
          </p:cNvPr>
          <p:cNvSpPr txBox="1">
            <a:spLocks/>
          </p:cNvSpPr>
          <p:nvPr/>
        </p:nvSpPr>
        <p:spPr>
          <a:xfrm>
            <a:off x="14356048" y="26649470"/>
            <a:ext cx="681758" cy="48761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a:solidFill>
                  <a:srgbClr val="404040"/>
                </a:solidFill>
                <a:latin typeface="Garamond"/>
              </a:rPr>
              <a:t>0 </a:t>
            </a:r>
          </a:p>
        </p:txBody>
      </p:sp>
      <p:sp>
        <p:nvSpPr>
          <p:cNvPr id="58" name="Text Placeholder 16">
            <a:extLst>
              <a:ext uri="{FF2B5EF4-FFF2-40B4-BE49-F238E27FC236}">
                <a16:creationId xmlns:a16="http://schemas.microsoft.com/office/drawing/2014/main" id="{9A612C59-E5D6-B690-1911-D5037657AB5D}"/>
              </a:ext>
            </a:extLst>
          </p:cNvPr>
          <p:cNvSpPr txBox="1">
            <a:spLocks/>
          </p:cNvSpPr>
          <p:nvPr/>
        </p:nvSpPr>
        <p:spPr>
          <a:xfrm>
            <a:off x="15903624" y="26681854"/>
            <a:ext cx="1336274" cy="42284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a:solidFill>
                  <a:srgbClr val="404040"/>
                </a:solidFill>
                <a:latin typeface="Garamond"/>
              </a:rPr>
              <a:t>100 km</a:t>
            </a:r>
            <a:r>
              <a:rPr lang="en-US" sz="2400" b="1">
                <a:solidFill>
                  <a:srgbClr val="404040"/>
                </a:solidFill>
                <a:latin typeface="Garamond"/>
              </a:rPr>
              <a:t> </a:t>
            </a:r>
          </a:p>
        </p:txBody>
      </p:sp>
      <p:grpSp>
        <p:nvGrpSpPr>
          <p:cNvPr id="3" name="Group 2">
            <a:extLst>
              <a:ext uri="{FF2B5EF4-FFF2-40B4-BE49-F238E27FC236}">
                <a16:creationId xmlns:a16="http://schemas.microsoft.com/office/drawing/2014/main" id="{07A0745E-839C-166A-B8E4-4778D6933918}"/>
              </a:ext>
            </a:extLst>
          </p:cNvPr>
          <p:cNvGrpSpPr/>
          <p:nvPr/>
        </p:nvGrpSpPr>
        <p:grpSpPr>
          <a:xfrm>
            <a:off x="1082443" y="13249689"/>
            <a:ext cx="4596696" cy="3916821"/>
            <a:chOff x="348128" y="1971661"/>
            <a:chExt cx="4596696" cy="3916821"/>
          </a:xfrm>
        </p:grpSpPr>
        <p:sp>
          <p:nvSpPr>
            <p:cNvPr id="19" name="Rectangle 18">
              <a:extLst>
                <a:ext uri="{FF2B5EF4-FFF2-40B4-BE49-F238E27FC236}">
                  <a16:creationId xmlns:a16="http://schemas.microsoft.com/office/drawing/2014/main" id="{F3316D42-FC66-C51B-82BC-8416937F44E4}"/>
                </a:ext>
              </a:extLst>
            </p:cNvPr>
            <p:cNvSpPr/>
            <p:nvPr/>
          </p:nvSpPr>
          <p:spPr>
            <a:xfrm>
              <a:off x="349137" y="2559155"/>
              <a:ext cx="3606918" cy="408506"/>
            </a:xfrm>
            <a:prstGeom prst="rect">
              <a:avLst/>
            </a:prstGeom>
            <a:solidFill>
              <a:srgbClr val="BCD7A8"/>
            </a:solidFill>
            <a:ln>
              <a:solidFill>
                <a:srgbClr val="BCD7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lumMod val="75000"/>
                      <a:lumOff val="25000"/>
                    </a:schemeClr>
                  </a:solidFill>
                  <a:latin typeface="Garamond"/>
                </a:rPr>
                <a:t>Topographic Wetness Index</a:t>
              </a:r>
            </a:p>
          </p:txBody>
        </p:sp>
        <p:sp>
          <p:nvSpPr>
            <p:cNvPr id="33" name="Rectangle 32">
              <a:extLst>
                <a:ext uri="{FF2B5EF4-FFF2-40B4-BE49-F238E27FC236}">
                  <a16:creationId xmlns:a16="http://schemas.microsoft.com/office/drawing/2014/main" id="{824B1752-EDA2-FCE5-A324-643A0A5316D2}"/>
                </a:ext>
              </a:extLst>
            </p:cNvPr>
            <p:cNvSpPr/>
            <p:nvPr/>
          </p:nvSpPr>
          <p:spPr>
            <a:xfrm>
              <a:off x="3958760" y="2551044"/>
              <a:ext cx="958318" cy="4231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lumMod val="75000"/>
                      <a:lumOff val="25000"/>
                    </a:schemeClr>
                  </a:solidFill>
                  <a:latin typeface="Garamond"/>
                </a:rPr>
                <a:t> 25%</a:t>
              </a:r>
            </a:p>
          </p:txBody>
        </p:sp>
        <p:sp>
          <p:nvSpPr>
            <p:cNvPr id="50" name="Rectangle 49">
              <a:extLst>
                <a:ext uri="{FF2B5EF4-FFF2-40B4-BE49-F238E27FC236}">
                  <a16:creationId xmlns:a16="http://schemas.microsoft.com/office/drawing/2014/main" id="{65CA516E-9B5A-B7C1-6EE2-DC3C47BA4EA5}"/>
                </a:ext>
              </a:extLst>
            </p:cNvPr>
            <p:cNvSpPr/>
            <p:nvPr/>
          </p:nvSpPr>
          <p:spPr>
            <a:xfrm>
              <a:off x="362506" y="3133997"/>
              <a:ext cx="3606918" cy="408506"/>
            </a:xfrm>
            <a:prstGeom prst="rect">
              <a:avLst/>
            </a:prstGeom>
            <a:solidFill>
              <a:srgbClr val="BCD7A8"/>
            </a:solidFill>
            <a:ln>
              <a:solidFill>
                <a:srgbClr val="BCD7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lumMod val="75000"/>
                      <a:lumOff val="25000"/>
                    </a:schemeClr>
                  </a:solidFill>
                  <a:latin typeface="Garamond"/>
                </a:rPr>
                <a:t>Land Cover</a:t>
              </a:r>
            </a:p>
          </p:txBody>
        </p:sp>
        <p:sp>
          <p:nvSpPr>
            <p:cNvPr id="53" name="Rectangle 52">
              <a:extLst>
                <a:ext uri="{FF2B5EF4-FFF2-40B4-BE49-F238E27FC236}">
                  <a16:creationId xmlns:a16="http://schemas.microsoft.com/office/drawing/2014/main" id="{28FC76F8-BD93-DDFC-21AC-955DB3B1BF55}"/>
                </a:ext>
              </a:extLst>
            </p:cNvPr>
            <p:cNvSpPr/>
            <p:nvPr/>
          </p:nvSpPr>
          <p:spPr>
            <a:xfrm>
              <a:off x="3972129" y="3125886"/>
              <a:ext cx="958318" cy="4231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lumMod val="75000"/>
                      <a:lumOff val="25000"/>
                    </a:schemeClr>
                  </a:solidFill>
                  <a:latin typeface="Garamond"/>
                </a:rPr>
                <a:t> 14%</a:t>
              </a:r>
            </a:p>
          </p:txBody>
        </p:sp>
        <p:sp>
          <p:nvSpPr>
            <p:cNvPr id="55" name="Rectangle 54">
              <a:extLst>
                <a:ext uri="{FF2B5EF4-FFF2-40B4-BE49-F238E27FC236}">
                  <a16:creationId xmlns:a16="http://schemas.microsoft.com/office/drawing/2014/main" id="{4826CD61-300E-E195-21FC-692C1F146C72}"/>
                </a:ext>
              </a:extLst>
            </p:cNvPr>
            <p:cNvSpPr/>
            <p:nvPr/>
          </p:nvSpPr>
          <p:spPr>
            <a:xfrm>
              <a:off x="362506" y="3722207"/>
              <a:ext cx="3606918" cy="408506"/>
            </a:xfrm>
            <a:prstGeom prst="rect">
              <a:avLst/>
            </a:prstGeom>
            <a:solidFill>
              <a:srgbClr val="BCD7A8"/>
            </a:solidFill>
            <a:ln>
              <a:solidFill>
                <a:srgbClr val="BCD7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lumMod val="75000"/>
                      <a:lumOff val="25000"/>
                    </a:schemeClr>
                  </a:solidFill>
                  <a:latin typeface="Garamond"/>
                </a:rPr>
                <a:t>Hydrologic Groups</a:t>
              </a:r>
            </a:p>
          </p:txBody>
        </p:sp>
        <p:sp>
          <p:nvSpPr>
            <p:cNvPr id="57" name="Rectangle 56">
              <a:extLst>
                <a:ext uri="{FF2B5EF4-FFF2-40B4-BE49-F238E27FC236}">
                  <a16:creationId xmlns:a16="http://schemas.microsoft.com/office/drawing/2014/main" id="{AEFDC182-420E-A5C2-B646-FD8A23A4EA84}"/>
                </a:ext>
              </a:extLst>
            </p:cNvPr>
            <p:cNvSpPr/>
            <p:nvPr/>
          </p:nvSpPr>
          <p:spPr>
            <a:xfrm>
              <a:off x="3972129" y="3714096"/>
              <a:ext cx="958318" cy="4231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lumMod val="75000"/>
                      <a:lumOff val="25000"/>
                    </a:schemeClr>
                  </a:solidFill>
                  <a:latin typeface="Garamond"/>
                </a:rPr>
                <a:t> 12%</a:t>
              </a:r>
            </a:p>
          </p:txBody>
        </p:sp>
        <p:sp>
          <p:nvSpPr>
            <p:cNvPr id="59" name="Rectangle 58">
              <a:extLst>
                <a:ext uri="{FF2B5EF4-FFF2-40B4-BE49-F238E27FC236}">
                  <a16:creationId xmlns:a16="http://schemas.microsoft.com/office/drawing/2014/main" id="{00E3E8EA-A415-B92C-CE0D-9EDBA03CF13D}"/>
                </a:ext>
              </a:extLst>
            </p:cNvPr>
            <p:cNvSpPr/>
            <p:nvPr/>
          </p:nvSpPr>
          <p:spPr>
            <a:xfrm>
              <a:off x="376883" y="5473471"/>
              <a:ext cx="3606918" cy="408506"/>
            </a:xfrm>
            <a:prstGeom prst="rect">
              <a:avLst/>
            </a:prstGeom>
            <a:solidFill>
              <a:srgbClr val="BCD7A8"/>
            </a:solidFill>
            <a:ln>
              <a:solidFill>
                <a:srgbClr val="BCD7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lumMod val="75000"/>
                      <a:lumOff val="25000"/>
                    </a:schemeClr>
                  </a:solidFill>
                  <a:latin typeface="Garamond"/>
                </a:rPr>
                <a:t>Distance to Mines</a:t>
              </a:r>
            </a:p>
          </p:txBody>
        </p:sp>
        <p:sp>
          <p:nvSpPr>
            <p:cNvPr id="60" name="Rectangle 59">
              <a:extLst>
                <a:ext uri="{FF2B5EF4-FFF2-40B4-BE49-F238E27FC236}">
                  <a16:creationId xmlns:a16="http://schemas.microsoft.com/office/drawing/2014/main" id="{89ED91F3-C524-B964-5F43-D027096EC7DC}"/>
                </a:ext>
              </a:extLst>
            </p:cNvPr>
            <p:cNvSpPr/>
            <p:nvPr/>
          </p:nvSpPr>
          <p:spPr>
            <a:xfrm>
              <a:off x="3986506" y="5465360"/>
              <a:ext cx="958318" cy="4231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lumMod val="75000"/>
                      <a:lumOff val="25000"/>
                    </a:schemeClr>
                  </a:solidFill>
                  <a:latin typeface="Garamond"/>
                </a:rPr>
                <a:t> 3%</a:t>
              </a:r>
            </a:p>
          </p:txBody>
        </p:sp>
        <p:sp>
          <p:nvSpPr>
            <p:cNvPr id="61" name="Rectangle 60">
              <a:extLst>
                <a:ext uri="{FF2B5EF4-FFF2-40B4-BE49-F238E27FC236}">
                  <a16:creationId xmlns:a16="http://schemas.microsoft.com/office/drawing/2014/main" id="{DBA1FB80-86BF-DA76-2287-71118518B8DC}"/>
                </a:ext>
              </a:extLst>
            </p:cNvPr>
            <p:cNvSpPr/>
            <p:nvPr/>
          </p:nvSpPr>
          <p:spPr>
            <a:xfrm>
              <a:off x="362505" y="4898376"/>
              <a:ext cx="3606918" cy="408506"/>
            </a:xfrm>
            <a:prstGeom prst="rect">
              <a:avLst/>
            </a:prstGeom>
            <a:solidFill>
              <a:srgbClr val="BCD7A8"/>
            </a:solidFill>
            <a:ln>
              <a:solidFill>
                <a:srgbClr val="BCD7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lumMod val="75000"/>
                      <a:lumOff val="25000"/>
                    </a:schemeClr>
                  </a:solidFill>
                  <a:latin typeface="Garamond"/>
                </a:rPr>
                <a:t>Karst Areas</a:t>
              </a:r>
            </a:p>
          </p:txBody>
        </p:sp>
        <p:sp>
          <p:nvSpPr>
            <p:cNvPr id="67" name="Rectangle 66">
              <a:extLst>
                <a:ext uri="{FF2B5EF4-FFF2-40B4-BE49-F238E27FC236}">
                  <a16:creationId xmlns:a16="http://schemas.microsoft.com/office/drawing/2014/main" id="{70AB36CF-2A12-6F31-1EF0-FF17D3FE5D27}"/>
                </a:ext>
              </a:extLst>
            </p:cNvPr>
            <p:cNvSpPr/>
            <p:nvPr/>
          </p:nvSpPr>
          <p:spPr>
            <a:xfrm>
              <a:off x="3972128" y="4890265"/>
              <a:ext cx="958318" cy="4231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lumMod val="75000"/>
                      <a:lumOff val="25000"/>
                    </a:schemeClr>
                  </a:solidFill>
                  <a:latin typeface="Garamond"/>
                </a:rPr>
                <a:t> 5%</a:t>
              </a:r>
            </a:p>
          </p:txBody>
        </p:sp>
        <p:sp>
          <p:nvSpPr>
            <p:cNvPr id="68" name="Rectangle 67">
              <a:extLst>
                <a:ext uri="{FF2B5EF4-FFF2-40B4-BE49-F238E27FC236}">
                  <a16:creationId xmlns:a16="http://schemas.microsoft.com/office/drawing/2014/main" id="{C93EC1B1-557C-AF4F-EF63-43E51A4DD328}"/>
                </a:ext>
              </a:extLst>
            </p:cNvPr>
            <p:cNvSpPr/>
            <p:nvPr/>
          </p:nvSpPr>
          <p:spPr>
            <a:xfrm>
              <a:off x="362505" y="4308905"/>
              <a:ext cx="3606918" cy="408506"/>
            </a:xfrm>
            <a:prstGeom prst="rect">
              <a:avLst/>
            </a:prstGeom>
            <a:solidFill>
              <a:srgbClr val="BCD7A8"/>
            </a:solidFill>
            <a:ln>
              <a:solidFill>
                <a:srgbClr val="BCD7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lumMod val="75000"/>
                      <a:lumOff val="25000"/>
                    </a:schemeClr>
                  </a:solidFill>
                  <a:latin typeface="Garamond"/>
                </a:rPr>
                <a:t>Drainage Class</a:t>
              </a:r>
            </a:p>
          </p:txBody>
        </p:sp>
        <p:sp>
          <p:nvSpPr>
            <p:cNvPr id="78" name="Rectangle 77">
              <a:extLst>
                <a:ext uri="{FF2B5EF4-FFF2-40B4-BE49-F238E27FC236}">
                  <a16:creationId xmlns:a16="http://schemas.microsoft.com/office/drawing/2014/main" id="{EDAE2ACC-D660-E40C-3602-1DE8F52EB96A}"/>
                </a:ext>
              </a:extLst>
            </p:cNvPr>
            <p:cNvSpPr/>
            <p:nvPr/>
          </p:nvSpPr>
          <p:spPr>
            <a:xfrm>
              <a:off x="3972129" y="4300794"/>
              <a:ext cx="958318" cy="4231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lumMod val="75000"/>
                      <a:lumOff val="25000"/>
                    </a:schemeClr>
                  </a:solidFill>
                  <a:latin typeface="Garamond"/>
                </a:rPr>
                <a:t> 11%</a:t>
              </a:r>
            </a:p>
          </p:txBody>
        </p:sp>
        <p:sp>
          <p:nvSpPr>
            <p:cNvPr id="86" name="Rectangle 85">
              <a:extLst>
                <a:ext uri="{FF2B5EF4-FFF2-40B4-BE49-F238E27FC236}">
                  <a16:creationId xmlns:a16="http://schemas.microsoft.com/office/drawing/2014/main" id="{90C3C44C-B2B0-6E76-21EB-025F87C0759F}"/>
                </a:ext>
              </a:extLst>
            </p:cNvPr>
            <p:cNvSpPr/>
            <p:nvPr/>
          </p:nvSpPr>
          <p:spPr>
            <a:xfrm>
              <a:off x="348128" y="1979772"/>
              <a:ext cx="3606918" cy="408506"/>
            </a:xfrm>
            <a:prstGeom prst="rect">
              <a:avLst/>
            </a:prstGeom>
            <a:solidFill>
              <a:srgbClr val="BCD7A8"/>
            </a:solidFill>
            <a:ln>
              <a:solidFill>
                <a:srgbClr val="BCD7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lumMod val="75000"/>
                      <a:lumOff val="25000"/>
                    </a:schemeClr>
                  </a:solidFill>
                  <a:latin typeface="Garamond"/>
                </a:rPr>
                <a:t>Distance to Rivers</a:t>
              </a:r>
            </a:p>
          </p:txBody>
        </p:sp>
        <p:sp>
          <p:nvSpPr>
            <p:cNvPr id="88" name="Rectangle 87">
              <a:extLst>
                <a:ext uri="{FF2B5EF4-FFF2-40B4-BE49-F238E27FC236}">
                  <a16:creationId xmlns:a16="http://schemas.microsoft.com/office/drawing/2014/main" id="{41CAA010-C718-3CA5-50C1-8AE61FCF0CB7}"/>
                </a:ext>
              </a:extLst>
            </p:cNvPr>
            <p:cNvSpPr/>
            <p:nvPr/>
          </p:nvSpPr>
          <p:spPr>
            <a:xfrm>
              <a:off x="3957750" y="1971661"/>
              <a:ext cx="939150" cy="44229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lumMod val="75000"/>
                      <a:lumOff val="25000"/>
                    </a:schemeClr>
                  </a:solidFill>
                  <a:latin typeface="Garamond"/>
                </a:rPr>
                <a:t> 30%</a:t>
              </a:r>
            </a:p>
          </p:txBody>
        </p:sp>
      </p:grpSp>
      <p:grpSp>
        <p:nvGrpSpPr>
          <p:cNvPr id="215" name="Group 214">
            <a:extLst>
              <a:ext uri="{FF2B5EF4-FFF2-40B4-BE49-F238E27FC236}">
                <a16:creationId xmlns:a16="http://schemas.microsoft.com/office/drawing/2014/main" id="{54ABFF8D-911D-E51A-D5DB-1F22887D4095}"/>
              </a:ext>
            </a:extLst>
          </p:cNvPr>
          <p:cNvGrpSpPr/>
          <p:nvPr/>
        </p:nvGrpSpPr>
        <p:grpSpPr>
          <a:xfrm>
            <a:off x="6496621" y="18532952"/>
            <a:ext cx="2392935" cy="1331173"/>
            <a:chOff x="27903505" y="14173603"/>
            <a:chExt cx="2392935" cy="1331173"/>
          </a:xfrm>
        </p:grpSpPr>
        <p:pic>
          <p:nvPicPr>
            <p:cNvPr id="138" name="Picture 137" descr="A pink and white pattern&#10;&#10;Description automatically generated">
              <a:extLst>
                <a:ext uri="{FF2B5EF4-FFF2-40B4-BE49-F238E27FC236}">
                  <a16:creationId xmlns:a16="http://schemas.microsoft.com/office/drawing/2014/main" id="{48EB13BD-8FE4-69FD-89B4-5B6B5717B4C8}"/>
                </a:ext>
              </a:extLst>
            </p:cNvPr>
            <p:cNvPicPr>
              <a:picLocks noChangeAspect="1"/>
            </p:cNvPicPr>
            <p:nvPr/>
          </p:nvPicPr>
          <p:blipFill rotWithShape="1">
            <a:blip r:embed="rId14"/>
            <a:srcRect l="67371" r="9006" b="85449"/>
            <a:stretch/>
          </p:blipFill>
          <p:spPr>
            <a:xfrm>
              <a:off x="27903505" y="14173603"/>
              <a:ext cx="2125212" cy="1331173"/>
            </a:xfrm>
            <a:prstGeom prst="rect">
              <a:avLst/>
            </a:prstGeom>
          </p:spPr>
        </p:pic>
        <p:grpSp>
          <p:nvGrpSpPr>
            <p:cNvPr id="214" name="Group 213">
              <a:extLst>
                <a:ext uri="{FF2B5EF4-FFF2-40B4-BE49-F238E27FC236}">
                  <a16:creationId xmlns:a16="http://schemas.microsoft.com/office/drawing/2014/main" id="{79035A20-18DD-305B-4286-0CB2301F0A74}"/>
                </a:ext>
              </a:extLst>
            </p:cNvPr>
            <p:cNvGrpSpPr/>
            <p:nvPr/>
          </p:nvGrpSpPr>
          <p:grpSpPr>
            <a:xfrm>
              <a:off x="28199798" y="14231490"/>
              <a:ext cx="2096642" cy="372762"/>
              <a:chOff x="28199798" y="14231490"/>
              <a:chExt cx="2096642" cy="372762"/>
            </a:xfrm>
          </p:grpSpPr>
          <p:sp>
            <p:nvSpPr>
              <p:cNvPr id="139" name="TextBox 138">
                <a:extLst>
                  <a:ext uri="{FF2B5EF4-FFF2-40B4-BE49-F238E27FC236}">
                    <a16:creationId xmlns:a16="http://schemas.microsoft.com/office/drawing/2014/main" id="{D4429D67-3318-8CF4-ED3D-801564CDEA77}"/>
                  </a:ext>
                </a:extLst>
              </p:cNvPr>
              <p:cNvSpPr txBox="1"/>
              <p:nvPr/>
            </p:nvSpPr>
            <p:spPr>
              <a:xfrm>
                <a:off x="29279604" y="14234920"/>
                <a:ext cx="10168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aramond"/>
                  </a:rPr>
                  <a:t>100 km</a:t>
                </a:r>
              </a:p>
            </p:txBody>
          </p:sp>
          <p:sp>
            <p:nvSpPr>
              <p:cNvPr id="140" name="TextBox 139">
                <a:extLst>
                  <a:ext uri="{FF2B5EF4-FFF2-40B4-BE49-F238E27FC236}">
                    <a16:creationId xmlns:a16="http://schemas.microsoft.com/office/drawing/2014/main" id="{7713C2D4-5BE9-A3F2-204A-EC98074F1BBE}"/>
                  </a:ext>
                </a:extLst>
              </p:cNvPr>
              <p:cNvSpPr txBox="1"/>
              <p:nvPr/>
            </p:nvSpPr>
            <p:spPr>
              <a:xfrm>
                <a:off x="28199798" y="14231490"/>
                <a:ext cx="886494" cy="3693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aramond"/>
                  </a:rPr>
                  <a:t>0 </a:t>
                </a:r>
              </a:p>
            </p:txBody>
          </p:sp>
        </p:grpSp>
      </p:grpSp>
      <p:sp>
        <p:nvSpPr>
          <p:cNvPr id="46" name="TextBox 45">
            <a:extLst>
              <a:ext uri="{FF2B5EF4-FFF2-40B4-BE49-F238E27FC236}">
                <a16:creationId xmlns:a16="http://schemas.microsoft.com/office/drawing/2014/main" id="{F3A8F4D5-C724-A4B0-4904-1845622EA978}"/>
              </a:ext>
            </a:extLst>
          </p:cNvPr>
          <p:cNvSpPr txBox="1"/>
          <p:nvPr/>
        </p:nvSpPr>
        <p:spPr>
          <a:xfrm>
            <a:off x="23118167" y="7185876"/>
            <a:ext cx="178289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3F3F3F"/>
                </a:solidFill>
                <a:latin typeface="Garamond"/>
                <a:ea typeface="+mn-lt"/>
                <a:cs typeface="+mn-lt"/>
              </a:rPr>
              <a:t>SMAP </a:t>
            </a:r>
            <a:endParaRPr lang="en-US" sz="2800">
              <a:latin typeface="Garamond"/>
            </a:endParaRPr>
          </a:p>
          <a:p>
            <a:r>
              <a:rPr lang="en-US" sz="2400">
                <a:solidFill>
                  <a:srgbClr val="3F3F3F"/>
                </a:solidFill>
                <a:latin typeface="Garamond"/>
                <a:ea typeface="+mn-lt"/>
                <a:cs typeface="+mn-lt"/>
              </a:rPr>
              <a:t>L-Band Radiometer</a:t>
            </a:r>
            <a:endParaRPr lang="en-US" sz="2400">
              <a:latin typeface="Garamond"/>
            </a:endParaRPr>
          </a:p>
          <a:p>
            <a:pPr algn="l"/>
            <a:endParaRPr lang="en-US" sz="2400">
              <a:latin typeface="Century Gothic"/>
            </a:endParaRPr>
          </a:p>
        </p:txBody>
      </p:sp>
      <p:pic>
        <p:nvPicPr>
          <p:cNvPr id="100" name="Picture 99">
            <a:extLst>
              <a:ext uri="{FF2B5EF4-FFF2-40B4-BE49-F238E27FC236}">
                <a16:creationId xmlns:a16="http://schemas.microsoft.com/office/drawing/2014/main" id="{B7679DA3-4117-A738-1EF3-7DBC8F1DB80D}"/>
              </a:ext>
            </a:extLst>
          </p:cNvPr>
          <p:cNvPicPr>
            <a:picLocks noChangeAspect="1"/>
          </p:cNvPicPr>
          <p:nvPr/>
        </p:nvPicPr>
        <p:blipFill rotWithShape="1">
          <a:blip r:embed="rId16"/>
          <a:srcRect l="3300" t="15314" r="89512" b="57894"/>
          <a:stretch/>
        </p:blipFill>
        <p:spPr>
          <a:xfrm rot="10800000">
            <a:off x="9350218" y="18753528"/>
            <a:ext cx="985988" cy="2165783"/>
          </a:xfrm>
          <a:prstGeom prst="rect">
            <a:avLst/>
          </a:prstGeom>
        </p:spPr>
      </p:pic>
      <p:sp>
        <p:nvSpPr>
          <p:cNvPr id="48" name="Rectangle 47">
            <a:extLst>
              <a:ext uri="{FF2B5EF4-FFF2-40B4-BE49-F238E27FC236}">
                <a16:creationId xmlns:a16="http://schemas.microsoft.com/office/drawing/2014/main" id="{1D312540-7425-8D22-20EA-4BDE72B3D454}"/>
              </a:ext>
            </a:extLst>
          </p:cNvPr>
          <p:cNvSpPr/>
          <p:nvPr/>
        </p:nvSpPr>
        <p:spPr>
          <a:xfrm>
            <a:off x="18540219" y="14838569"/>
            <a:ext cx="2549582" cy="479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Rounded Corners 161">
            <a:extLst>
              <a:ext uri="{FF2B5EF4-FFF2-40B4-BE49-F238E27FC236}">
                <a16:creationId xmlns:a16="http://schemas.microsoft.com/office/drawing/2014/main" id="{23C8320C-7B57-BD5D-4EE4-CCE13F1BE0C4}"/>
              </a:ext>
            </a:extLst>
          </p:cNvPr>
          <p:cNvSpPr/>
          <p:nvPr/>
        </p:nvSpPr>
        <p:spPr>
          <a:xfrm>
            <a:off x="16389016" y="13970989"/>
            <a:ext cx="2345860" cy="3244276"/>
          </a:xfrm>
          <a:prstGeom prst="roundRect">
            <a:avLst/>
          </a:prstGeom>
          <a:solidFill>
            <a:srgbClr val="F2D0E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lumMod val="75000"/>
                    <a:lumOff val="25000"/>
                  </a:schemeClr>
                </a:solidFill>
                <a:latin typeface="Garamond"/>
              </a:rPr>
              <a:t>Reclassified datasets on 1–5 scale and combined using unweighted average</a:t>
            </a:r>
          </a:p>
        </p:txBody>
      </p:sp>
      <p:sp>
        <p:nvSpPr>
          <p:cNvPr id="126" name="TextBox 125">
            <a:extLst>
              <a:ext uri="{FF2B5EF4-FFF2-40B4-BE49-F238E27FC236}">
                <a16:creationId xmlns:a16="http://schemas.microsoft.com/office/drawing/2014/main" id="{06BF88E5-6E8E-116C-E3EF-DCB4BDDD5CFB}"/>
              </a:ext>
            </a:extLst>
          </p:cNvPr>
          <p:cNvSpPr txBox="1"/>
          <p:nvPr/>
        </p:nvSpPr>
        <p:spPr>
          <a:xfrm>
            <a:off x="24535308" y="20601787"/>
            <a:ext cx="2444525"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dirty="0">
                <a:solidFill>
                  <a:srgbClr val="1F3864"/>
                </a:solidFill>
                <a:latin typeface="Garamond"/>
              </a:rPr>
              <a:t>24-hour running average</a:t>
            </a:r>
            <a:endParaRPr lang="en-US" dirty="0"/>
          </a:p>
        </p:txBody>
      </p:sp>
      <p:sp>
        <p:nvSpPr>
          <p:cNvPr id="119" name="TextBox 118">
            <a:extLst>
              <a:ext uri="{FF2B5EF4-FFF2-40B4-BE49-F238E27FC236}">
                <a16:creationId xmlns:a16="http://schemas.microsoft.com/office/drawing/2014/main" id="{05B47837-6A13-77D7-F243-6AF68200831E}"/>
              </a:ext>
            </a:extLst>
          </p:cNvPr>
          <p:cNvSpPr txBox="1"/>
          <p:nvPr/>
        </p:nvSpPr>
        <p:spPr>
          <a:xfrm rot="16200000">
            <a:off x="16733198" y="20774315"/>
            <a:ext cx="3537205"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1F3864"/>
                </a:solidFill>
                <a:latin typeface="Garamond"/>
              </a:rPr>
              <a:t>Mean Surface Soil Moisture </a:t>
            </a:r>
            <a:endParaRPr lang="en-US"/>
          </a:p>
          <a:p>
            <a:pPr algn="ctr"/>
            <a:r>
              <a:rPr lang="en-US" sz="2400">
                <a:solidFill>
                  <a:srgbClr val="1F3864"/>
                </a:solidFill>
                <a:latin typeface="Garamond"/>
              </a:rPr>
              <a:t>(proportion by volume)</a:t>
            </a:r>
            <a:endParaRPr lang="en-US"/>
          </a:p>
        </p:txBody>
      </p:sp>
      <p:sp>
        <p:nvSpPr>
          <p:cNvPr id="129" name="TextBox 128">
            <a:extLst>
              <a:ext uri="{FF2B5EF4-FFF2-40B4-BE49-F238E27FC236}">
                <a16:creationId xmlns:a16="http://schemas.microsoft.com/office/drawing/2014/main" id="{E5DD609E-5B58-3DA7-2FF5-6D9104F37030}"/>
              </a:ext>
            </a:extLst>
          </p:cNvPr>
          <p:cNvSpPr txBox="1"/>
          <p:nvPr/>
        </p:nvSpPr>
        <p:spPr>
          <a:xfrm>
            <a:off x="18995232" y="22442087"/>
            <a:ext cx="1371016"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1F3864"/>
                </a:solidFill>
                <a:latin typeface="Garamond"/>
              </a:rPr>
              <a:t>06/26/22</a:t>
            </a:r>
          </a:p>
        </p:txBody>
      </p:sp>
      <p:sp>
        <p:nvSpPr>
          <p:cNvPr id="132" name="TextBox 131">
            <a:extLst>
              <a:ext uri="{FF2B5EF4-FFF2-40B4-BE49-F238E27FC236}">
                <a16:creationId xmlns:a16="http://schemas.microsoft.com/office/drawing/2014/main" id="{09FDF4B0-EBE1-1914-8754-AA6CA1F5B8FA}"/>
              </a:ext>
            </a:extLst>
          </p:cNvPr>
          <p:cNvSpPr txBox="1"/>
          <p:nvPr/>
        </p:nvSpPr>
        <p:spPr>
          <a:xfrm>
            <a:off x="20567154" y="22442085"/>
            <a:ext cx="1371016"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1F3864"/>
                </a:solidFill>
                <a:latin typeface="Garamond"/>
              </a:rPr>
              <a:t>07/10/22</a:t>
            </a:r>
          </a:p>
        </p:txBody>
      </p:sp>
      <p:sp>
        <p:nvSpPr>
          <p:cNvPr id="134" name="TextBox 133">
            <a:extLst>
              <a:ext uri="{FF2B5EF4-FFF2-40B4-BE49-F238E27FC236}">
                <a16:creationId xmlns:a16="http://schemas.microsoft.com/office/drawing/2014/main" id="{842A20D9-D764-541C-974A-AC4477CD82CD}"/>
              </a:ext>
            </a:extLst>
          </p:cNvPr>
          <p:cNvSpPr txBox="1"/>
          <p:nvPr/>
        </p:nvSpPr>
        <p:spPr>
          <a:xfrm>
            <a:off x="22139080" y="22442086"/>
            <a:ext cx="1371016"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1F3864"/>
                </a:solidFill>
                <a:latin typeface="Garamond"/>
              </a:rPr>
              <a:t>07/24/22</a:t>
            </a:r>
          </a:p>
        </p:txBody>
      </p:sp>
      <p:sp>
        <p:nvSpPr>
          <p:cNvPr id="151" name="TextBox 150">
            <a:extLst>
              <a:ext uri="{FF2B5EF4-FFF2-40B4-BE49-F238E27FC236}">
                <a16:creationId xmlns:a16="http://schemas.microsoft.com/office/drawing/2014/main" id="{ED841040-26BB-E991-31FB-8E79C33E9715}"/>
              </a:ext>
            </a:extLst>
          </p:cNvPr>
          <p:cNvSpPr txBox="1"/>
          <p:nvPr/>
        </p:nvSpPr>
        <p:spPr>
          <a:xfrm>
            <a:off x="18994272" y="22153579"/>
            <a:ext cx="565884"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1F3864"/>
                </a:solidFill>
                <a:latin typeface="Garamond"/>
              </a:rPr>
              <a:t>0.1</a:t>
            </a:r>
          </a:p>
        </p:txBody>
      </p:sp>
      <p:sp>
        <p:nvSpPr>
          <p:cNvPr id="152" name="TextBox 151">
            <a:extLst>
              <a:ext uri="{FF2B5EF4-FFF2-40B4-BE49-F238E27FC236}">
                <a16:creationId xmlns:a16="http://schemas.microsoft.com/office/drawing/2014/main" id="{46717C67-982D-F54C-577D-F5E9BFCC540B}"/>
              </a:ext>
            </a:extLst>
          </p:cNvPr>
          <p:cNvSpPr txBox="1"/>
          <p:nvPr/>
        </p:nvSpPr>
        <p:spPr>
          <a:xfrm>
            <a:off x="19013441" y="19431465"/>
            <a:ext cx="565884"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1F3864"/>
                </a:solidFill>
                <a:latin typeface="Garamond"/>
              </a:rPr>
              <a:t>0.4</a:t>
            </a:r>
          </a:p>
        </p:txBody>
      </p:sp>
      <p:sp>
        <p:nvSpPr>
          <p:cNvPr id="155" name="TextBox 154">
            <a:extLst>
              <a:ext uri="{FF2B5EF4-FFF2-40B4-BE49-F238E27FC236}">
                <a16:creationId xmlns:a16="http://schemas.microsoft.com/office/drawing/2014/main" id="{E04D9D2E-7CDA-BB1D-CEAE-45FE57B94537}"/>
              </a:ext>
            </a:extLst>
          </p:cNvPr>
          <p:cNvSpPr txBox="1"/>
          <p:nvPr/>
        </p:nvSpPr>
        <p:spPr>
          <a:xfrm>
            <a:off x="18994271" y="20370786"/>
            <a:ext cx="565884"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1F3864"/>
                </a:solidFill>
                <a:latin typeface="Garamond"/>
              </a:rPr>
              <a:t>0.3</a:t>
            </a:r>
          </a:p>
        </p:txBody>
      </p:sp>
      <p:sp>
        <p:nvSpPr>
          <p:cNvPr id="156" name="TextBox 155">
            <a:extLst>
              <a:ext uri="{FF2B5EF4-FFF2-40B4-BE49-F238E27FC236}">
                <a16:creationId xmlns:a16="http://schemas.microsoft.com/office/drawing/2014/main" id="{BA2B6294-FDD8-7755-FCBE-CBF5E0CA57D4}"/>
              </a:ext>
            </a:extLst>
          </p:cNvPr>
          <p:cNvSpPr txBox="1"/>
          <p:nvPr/>
        </p:nvSpPr>
        <p:spPr>
          <a:xfrm>
            <a:off x="18994271" y="21290936"/>
            <a:ext cx="565884"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1F3864"/>
                </a:solidFill>
                <a:latin typeface="Garamond"/>
              </a:rPr>
              <a:t>0.2</a:t>
            </a:r>
          </a:p>
        </p:txBody>
      </p:sp>
      <p:sp>
        <p:nvSpPr>
          <p:cNvPr id="122" name="TextBox 121">
            <a:extLst>
              <a:ext uri="{FF2B5EF4-FFF2-40B4-BE49-F238E27FC236}">
                <a16:creationId xmlns:a16="http://schemas.microsoft.com/office/drawing/2014/main" id="{424AACFF-B1FD-C2E8-51F2-77EA9FAC425A}"/>
              </a:ext>
            </a:extLst>
          </p:cNvPr>
          <p:cNvSpPr txBox="1"/>
          <p:nvPr/>
        </p:nvSpPr>
        <p:spPr>
          <a:xfrm>
            <a:off x="24554478" y="19279072"/>
            <a:ext cx="2233658" cy="120032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solidFill>
                  <a:srgbClr val="1F3864"/>
                </a:solidFill>
                <a:latin typeface="Garamond"/>
              </a:rPr>
              <a:t>Three-Hourly SMAP L4 </a:t>
            </a:r>
            <a:endParaRPr lang="en-US" i="1">
              <a:solidFill>
                <a:srgbClr val="000000"/>
              </a:solidFill>
              <a:latin typeface="Century Gothic" panose="020F0302020204030204"/>
            </a:endParaRPr>
          </a:p>
          <a:p>
            <a:r>
              <a:rPr lang="en-US" sz="2400" i="1">
                <a:solidFill>
                  <a:srgbClr val="1F3864"/>
                </a:solidFill>
                <a:latin typeface="Garamond"/>
              </a:rPr>
              <a:t>Model Output</a:t>
            </a:r>
            <a:endParaRPr lang="en-US" i="1"/>
          </a:p>
        </p:txBody>
      </p:sp>
      <p:pic>
        <p:nvPicPr>
          <p:cNvPr id="112" name="Picture 111" descr="A grey rectangle on a white background&#10;&#10;Description automatically generated">
            <a:extLst>
              <a:ext uri="{FF2B5EF4-FFF2-40B4-BE49-F238E27FC236}">
                <a16:creationId xmlns:a16="http://schemas.microsoft.com/office/drawing/2014/main" id="{E5A98CAC-32F1-D685-E293-F9867A924B80}"/>
              </a:ext>
            </a:extLst>
          </p:cNvPr>
          <p:cNvPicPr>
            <a:picLocks noChangeAspect="1"/>
          </p:cNvPicPr>
          <p:nvPr/>
        </p:nvPicPr>
        <p:blipFill rotWithShape="1">
          <a:blip r:embed="rId17"/>
          <a:srcRect l="11111" t="26087" r="7407" b="21739"/>
          <a:stretch/>
        </p:blipFill>
        <p:spPr>
          <a:xfrm>
            <a:off x="24219024" y="19394480"/>
            <a:ext cx="418223" cy="228165"/>
          </a:xfrm>
          <a:prstGeom prst="rect">
            <a:avLst/>
          </a:prstGeom>
        </p:spPr>
      </p:pic>
      <p:pic>
        <p:nvPicPr>
          <p:cNvPr id="113" name="Picture 112" descr="A purple rectangle on a white background&#10;&#10;Description automatically generated">
            <a:extLst>
              <a:ext uri="{FF2B5EF4-FFF2-40B4-BE49-F238E27FC236}">
                <a16:creationId xmlns:a16="http://schemas.microsoft.com/office/drawing/2014/main" id="{A82154AD-9853-765B-6A18-FD8294CF92D2}"/>
              </a:ext>
            </a:extLst>
          </p:cNvPr>
          <p:cNvPicPr>
            <a:picLocks noChangeAspect="1"/>
          </p:cNvPicPr>
          <p:nvPr/>
        </p:nvPicPr>
        <p:blipFill rotWithShape="1">
          <a:blip r:embed="rId18"/>
          <a:srcRect l="18843" t="26087" r="15549" b="20250"/>
          <a:stretch/>
        </p:blipFill>
        <p:spPr>
          <a:xfrm>
            <a:off x="24181759" y="20693659"/>
            <a:ext cx="399083" cy="234549"/>
          </a:xfrm>
          <a:prstGeom prst="rect">
            <a:avLst/>
          </a:prstGeom>
        </p:spPr>
      </p:pic>
      <p:sp>
        <p:nvSpPr>
          <p:cNvPr id="183" name="Rectangle 182">
            <a:extLst>
              <a:ext uri="{FF2B5EF4-FFF2-40B4-BE49-F238E27FC236}">
                <a16:creationId xmlns:a16="http://schemas.microsoft.com/office/drawing/2014/main" id="{619E0E1E-5FD9-BCAE-F32E-AF94AF72D589}"/>
              </a:ext>
            </a:extLst>
          </p:cNvPr>
          <p:cNvSpPr/>
          <p:nvPr/>
        </p:nvSpPr>
        <p:spPr>
          <a:xfrm>
            <a:off x="18069696" y="23265164"/>
            <a:ext cx="8374382" cy="3761076"/>
          </a:xfrm>
          <a:prstGeom prst="rect">
            <a:avLst/>
          </a:prstGeom>
          <a:solidFill>
            <a:schemeClr val="bg1"/>
          </a:solidFill>
          <a:ln>
            <a:solidFill>
              <a:srgbClr val="506A6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7" name="TextBox 186">
            <a:extLst>
              <a:ext uri="{FF2B5EF4-FFF2-40B4-BE49-F238E27FC236}">
                <a16:creationId xmlns:a16="http://schemas.microsoft.com/office/drawing/2014/main" id="{F4D83C82-9DF0-6F2C-28B9-7E8FEB313DC5}"/>
              </a:ext>
            </a:extLst>
          </p:cNvPr>
          <p:cNvSpPr txBox="1"/>
          <p:nvPr/>
        </p:nvSpPr>
        <p:spPr>
          <a:xfrm rot="16200000">
            <a:off x="16714028" y="24914994"/>
            <a:ext cx="3537205"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1F3864"/>
                </a:solidFill>
                <a:latin typeface="Garamond"/>
              </a:rPr>
              <a:t>Mean Surface Soil Moisture </a:t>
            </a:r>
            <a:endParaRPr lang="en-US" dirty="0"/>
          </a:p>
          <a:p>
            <a:pPr algn="ctr"/>
            <a:r>
              <a:rPr lang="en-US" sz="2400" dirty="0">
                <a:solidFill>
                  <a:srgbClr val="1F3864"/>
                </a:solidFill>
                <a:latin typeface="Garamond"/>
              </a:rPr>
              <a:t>(proportion by volume)</a:t>
            </a:r>
            <a:endParaRPr lang="en-US" dirty="0"/>
          </a:p>
        </p:txBody>
      </p:sp>
      <p:sp>
        <p:nvSpPr>
          <p:cNvPr id="194" name="TextBox 193">
            <a:extLst>
              <a:ext uri="{FF2B5EF4-FFF2-40B4-BE49-F238E27FC236}">
                <a16:creationId xmlns:a16="http://schemas.microsoft.com/office/drawing/2014/main" id="{BEA2B81F-B9F7-35CF-0E9B-CE948968F668}"/>
              </a:ext>
            </a:extLst>
          </p:cNvPr>
          <p:cNvSpPr txBox="1"/>
          <p:nvPr/>
        </p:nvSpPr>
        <p:spPr>
          <a:xfrm>
            <a:off x="19051781" y="26332598"/>
            <a:ext cx="565884"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1F3864"/>
                </a:solidFill>
                <a:latin typeface="Garamond"/>
              </a:rPr>
              <a:t>0.1</a:t>
            </a:r>
          </a:p>
        </p:txBody>
      </p:sp>
      <p:sp>
        <p:nvSpPr>
          <p:cNvPr id="195" name="TextBox 194">
            <a:extLst>
              <a:ext uri="{FF2B5EF4-FFF2-40B4-BE49-F238E27FC236}">
                <a16:creationId xmlns:a16="http://schemas.microsoft.com/office/drawing/2014/main" id="{067FFD40-6FBC-1559-C8BF-2F9F123CBEBC}"/>
              </a:ext>
            </a:extLst>
          </p:cNvPr>
          <p:cNvSpPr txBox="1"/>
          <p:nvPr/>
        </p:nvSpPr>
        <p:spPr>
          <a:xfrm>
            <a:off x="19051780" y="23667994"/>
            <a:ext cx="565884"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1F3864"/>
                </a:solidFill>
                <a:latin typeface="Garamond"/>
              </a:rPr>
              <a:t>0.4</a:t>
            </a:r>
          </a:p>
        </p:txBody>
      </p:sp>
      <p:sp>
        <p:nvSpPr>
          <p:cNvPr id="196" name="TextBox 195">
            <a:extLst>
              <a:ext uri="{FF2B5EF4-FFF2-40B4-BE49-F238E27FC236}">
                <a16:creationId xmlns:a16="http://schemas.microsoft.com/office/drawing/2014/main" id="{828216C3-E450-4617-8A00-27CA7BFC0AB4}"/>
              </a:ext>
            </a:extLst>
          </p:cNvPr>
          <p:cNvSpPr txBox="1"/>
          <p:nvPr/>
        </p:nvSpPr>
        <p:spPr>
          <a:xfrm>
            <a:off x="19051780" y="24549804"/>
            <a:ext cx="565884"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1F3864"/>
                </a:solidFill>
                <a:latin typeface="Garamond"/>
              </a:rPr>
              <a:t>0.3</a:t>
            </a:r>
          </a:p>
        </p:txBody>
      </p:sp>
      <p:sp>
        <p:nvSpPr>
          <p:cNvPr id="204" name="TextBox 203">
            <a:extLst>
              <a:ext uri="{FF2B5EF4-FFF2-40B4-BE49-F238E27FC236}">
                <a16:creationId xmlns:a16="http://schemas.microsoft.com/office/drawing/2014/main" id="{E9211CDA-18FA-999F-6A27-DCB117282CAC}"/>
              </a:ext>
            </a:extLst>
          </p:cNvPr>
          <p:cNvSpPr txBox="1"/>
          <p:nvPr/>
        </p:nvSpPr>
        <p:spPr>
          <a:xfrm>
            <a:off x="19032610" y="25469954"/>
            <a:ext cx="565884"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1F3864"/>
                </a:solidFill>
                <a:latin typeface="Garamond"/>
              </a:rPr>
              <a:t>0.2</a:t>
            </a:r>
          </a:p>
        </p:txBody>
      </p:sp>
      <p:sp>
        <p:nvSpPr>
          <p:cNvPr id="208" name="Rectangle 207">
            <a:extLst>
              <a:ext uri="{FF2B5EF4-FFF2-40B4-BE49-F238E27FC236}">
                <a16:creationId xmlns:a16="http://schemas.microsoft.com/office/drawing/2014/main" id="{D17F280D-8645-56CC-4AB5-55AC9F97ACBE}"/>
              </a:ext>
            </a:extLst>
          </p:cNvPr>
          <p:cNvSpPr/>
          <p:nvPr/>
        </p:nvSpPr>
        <p:spPr>
          <a:xfrm>
            <a:off x="23457450" y="23663633"/>
            <a:ext cx="70373" cy="2952150"/>
          </a:xfrm>
          <a:prstGeom prst="rect">
            <a:avLst/>
          </a:prstGeom>
          <a:solidFill>
            <a:srgbClr val="BCE0DE">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extBox 204">
            <a:extLst>
              <a:ext uri="{FF2B5EF4-FFF2-40B4-BE49-F238E27FC236}">
                <a16:creationId xmlns:a16="http://schemas.microsoft.com/office/drawing/2014/main" id="{DD836EEA-1B53-72AB-400A-74D28D8AFE79}"/>
              </a:ext>
            </a:extLst>
          </p:cNvPr>
          <p:cNvSpPr txBox="1"/>
          <p:nvPr/>
        </p:nvSpPr>
        <p:spPr>
          <a:xfrm>
            <a:off x="17883384" y="23266392"/>
            <a:ext cx="4495696"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1F3864"/>
                </a:solidFill>
                <a:latin typeface="Garamond"/>
              </a:rPr>
              <a:t>WESTERN KENTUCKY 2023</a:t>
            </a:r>
            <a:endParaRPr lang="en-US" b="1"/>
          </a:p>
        </p:txBody>
      </p:sp>
      <p:grpSp>
        <p:nvGrpSpPr>
          <p:cNvPr id="216" name="Group 215">
            <a:extLst>
              <a:ext uri="{FF2B5EF4-FFF2-40B4-BE49-F238E27FC236}">
                <a16:creationId xmlns:a16="http://schemas.microsoft.com/office/drawing/2014/main" id="{AD526A40-2CD5-6048-D401-749A45E77188}"/>
              </a:ext>
            </a:extLst>
          </p:cNvPr>
          <p:cNvGrpSpPr/>
          <p:nvPr/>
        </p:nvGrpSpPr>
        <p:grpSpPr>
          <a:xfrm>
            <a:off x="15605179" y="18532952"/>
            <a:ext cx="2392935" cy="1331173"/>
            <a:chOff x="27903505" y="14173603"/>
            <a:chExt cx="2392935" cy="1331173"/>
          </a:xfrm>
        </p:grpSpPr>
        <p:pic>
          <p:nvPicPr>
            <p:cNvPr id="217" name="Picture 216" descr="A pink and white pattern&#10;&#10;Description automatically generated">
              <a:extLst>
                <a:ext uri="{FF2B5EF4-FFF2-40B4-BE49-F238E27FC236}">
                  <a16:creationId xmlns:a16="http://schemas.microsoft.com/office/drawing/2014/main" id="{3D5EC9F4-600F-4D29-0172-7B8333B85531}"/>
                </a:ext>
              </a:extLst>
            </p:cNvPr>
            <p:cNvPicPr>
              <a:picLocks noChangeAspect="1"/>
            </p:cNvPicPr>
            <p:nvPr/>
          </p:nvPicPr>
          <p:blipFill rotWithShape="1">
            <a:blip r:embed="rId14"/>
            <a:srcRect l="67371" r="9006" b="85449"/>
            <a:stretch/>
          </p:blipFill>
          <p:spPr>
            <a:xfrm>
              <a:off x="27903505" y="14173603"/>
              <a:ext cx="2125212" cy="1331173"/>
            </a:xfrm>
            <a:prstGeom prst="rect">
              <a:avLst/>
            </a:prstGeom>
          </p:spPr>
        </p:pic>
        <p:grpSp>
          <p:nvGrpSpPr>
            <p:cNvPr id="218" name="Group 217">
              <a:extLst>
                <a:ext uri="{FF2B5EF4-FFF2-40B4-BE49-F238E27FC236}">
                  <a16:creationId xmlns:a16="http://schemas.microsoft.com/office/drawing/2014/main" id="{CA7765C7-6131-EF26-97DD-A8448646CAEB}"/>
                </a:ext>
              </a:extLst>
            </p:cNvPr>
            <p:cNvGrpSpPr/>
            <p:nvPr/>
          </p:nvGrpSpPr>
          <p:grpSpPr>
            <a:xfrm>
              <a:off x="28199798" y="14231490"/>
              <a:ext cx="2096642" cy="372762"/>
              <a:chOff x="28199798" y="14231490"/>
              <a:chExt cx="2096642" cy="372762"/>
            </a:xfrm>
          </p:grpSpPr>
          <p:sp>
            <p:nvSpPr>
              <p:cNvPr id="219" name="TextBox 218">
                <a:extLst>
                  <a:ext uri="{FF2B5EF4-FFF2-40B4-BE49-F238E27FC236}">
                    <a16:creationId xmlns:a16="http://schemas.microsoft.com/office/drawing/2014/main" id="{87F7AC88-A549-16DF-1CE9-1322B31FC3E6}"/>
                  </a:ext>
                </a:extLst>
              </p:cNvPr>
              <p:cNvSpPr txBox="1"/>
              <p:nvPr/>
            </p:nvSpPr>
            <p:spPr>
              <a:xfrm>
                <a:off x="29279604" y="14234920"/>
                <a:ext cx="10168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aramond"/>
                  </a:rPr>
                  <a:t>100 km</a:t>
                </a:r>
              </a:p>
            </p:txBody>
          </p:sp>
          <p:sp>
            <p:nvSpPr>
              <p:cNvPr id="220" name="TextBox 219">
                <a:extLst>
                  <a:ext uri="{FF2B5EF4-FFF2-40B4-BE49-F238E27FC236}">
                    <a16:creationId xmlns:a16="http://schemas.microsoft.com/office/drawing/2014/main" id="{4B9CA448-C938-2DD3-002D-ED59173D4686}"/>
                  </a:ext>
                </a:extLst>
              </p:cNvPr>
              <p:cNvSpPr txBox="1"/>
              <p:nvPr/>
            </p:nvSpPr>
            <p:spPr>
              <a:xfrm>
                <a:off x="28199798" y="14231490"/>
                <a:ext cx="886494" cy="3693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aramond"/>
                  </a:rPr>
                  <a:t>0 </a:t>
                </a:r>
              </a:p>
            </p:txBody>
          </p:sp>
        </p:grpSp>
      </p:grpSp>
      <p:sp>
        <p:nvSpPr>
          <p:cNvPr id="188" name="TextBox 187">
            <a:extLst>
              <a:ext uri="{FF2B5EF4-FFF2-40B4-BE49-F238E27FC236}">
                <a16:creationId xmlns:a16="http://schemas.microsoft.com/office/drawing/2014/main" id="{8476CED0-F1B1-9089-22B3-7D889E2306B8}"/>
              </a:ext>
            </a:extLst>
          </p:cNvPr>
          <p:cNvSpPr txBox="1"/>
          <p:nvPr/>
        </p:nvSpPr>
        <p:spPr>
          <a:xfrm>
            <a:off x="19608666" y="26563596"/>
            <a:ext cx="1371016"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1F3864"/>
                </a:solidFill>
                <a:latin typeface="Garamond"/>
              </a:rPr>
              <a:t>06/25/23</a:t>
            </a:r>
          </a:p>
        </p:txBody>
      </p:sp>
      <p:sp>
        <p:nvSpPr>
          <p:cNvPr id="189" name="TextBox 188">
            <a:extLst>
              <a:ext uri="{FF2B5EF4-FFF2-40B4-BE49-F238E27FC236}">
                <a16:creationId xmlns:a16="http://schemas.microsoft.com/office/drawing/2014/main" id="{3CA7E4F2-E3B5-DC58-30DC-B408177B3064}"/>
              </a:ext>
            </a:extLst>
          </p:cNvPr>
          <p:cNvSpPr txBox="1"/>
          <p:nvPr/>
        </p:nvSpPr>
        <p:spPr>
          <a:xfrm>
            <a:off x="21180588" y="26563594"/>
            <a:ext cx="1371016"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1F3864"/>
                </a:solidFill>
                <a:latin typeface="Garamond"/>
              </a:rPr>
              <a:t>07/09/23</a:t>
            </a:r>
          </a:p>
        </p:txBody>
      </p:sp>
      <p:sp>
        <p:nvSpPr>
          <p:cNvPr id="190" name="TextBox 189">
            <a:extLst>
              <a:ext uri="{FF2B5EF4-FFF2-40B4-BE49-F238E27FC236}">
                <a16:creationId xmlns:a16="http://schemas.microsoft.com/office/drawing/2014/main" id="{AB519784-F3B5-2457-86C5-DA4415FBE62F}"/>
              </a:ext>
            </a:extLst>
          </p:cNvPr>
          <p:cNvSpPr txBox="1"/>
          <p:nvPr/>
        </p:nvSpPr>
        <p:spPr>
          <a:xfrm>
            <a:off x="22695005" y="26563595"/>
            <a:ext cx="1371016"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1F3864"/>
                </a:solidFill>
                <a:latin typeface="Garamond"/>
              </a:rPr>
              <a:t>07/23/23</a:t>
            </a:r>
          </a:p>
        </p:txBody>
      </p:sp>
      <p:pic>
        <p:nvPicPr>
          <p:cNvPr id="94" name="Picture 93" descr="A graph with a line&#10;&#10;Description automatically generated">
            <a:extLst>
              <a:ext uri="{FF2B5EF4-FFF2-40B4-BE49-F238E27FC236}">
                <a16:creationId xmlns:a16="http://schemas.microsoft.com/office/drawing/2014/main" id="{FFCC4566-5A3F-BC1D-BCAC-759187221A42}"/>
              </a:ext>
            </a:extLst>
          </p:cNvPr>
          <p:cNvPicPr>
            <a:picLocks noChangeAspect="1"/>
          </p:cNvPicPr>
          <p:nvPr/>
        </p:nvPicPr>
        <p:blipFill rotWithShape="1">
          <a:blip r:embed="rId19"/>
          <a:srcRect l="13523" t="-237" b="13441"/>
          <a:stretch/>
        </p:blipFill>
        <p:spPr>
          <a:xfrm>
            <a:off x="19552980" y="19415561"/>
            <a:ext cx="4662099" cy="3091981"/>
          </a:xfrm>
          <a:prstGeom prst="rect">
            <a:avLst/>
          </a:prstGeom>
        </p:spPr>
      </p:pic>
      <p:sp>
        <p:nvSpPr>
          <p:cNvPr id="157" name="TextBox 156">
            <a:extLst>
              <a:ext uri="{FF2B5EF4-FFF2-40B4-BE49-F238E27FC236}">
                <a16:creationId xmlns:a16="http://schemas.microsoft.com/office/drawing/2014/main" id="{35BEA5EA-E334-8933-D66F-DF71FEAE9663}"/>
              </a:ext>
            </a:extLst>
          </p:cNvPr>
          <p:cNvSpPr txBox="1"/>
          <p:nvPr/>
        </p:nvSpPr>
        <p:spPr>
          <a:xfrm>
            <a:off x="17902554" y="19125713"/>
            <a:ext cx="4476526"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1F3864"/>
                </a:solidFill>
                <a:latin typeface="Garamond"/>
              </a:rPr>
              <a:t>EASTERN KENTUCKY 2022</a:t>
            </a:r>
            <a:endParaRPr lang="en-US" b="1"/>
          </a:p>
        </p:txBody>
      </p:sp>
      <p:pic>
        <p:nvPicPr>
          <p:cNvPr id="130" name="Picture 129">
            <a:extLst>
              <a:ext uri="{FF2B5EF4-FFF2-40B4-BE49-F238E27FC236}">
                <a16:creationId xmlns:a16="http://schemas.microsoft.com/office/drawing/2014/main" id="{93D6E035-CDF5-10D7-CB8A-7D1E7717655D}"/>
              </a:ext>
            </a:extLst>
          </p:cNvPr>
          <p:cNvPicPr>
            <a:picLocks noChangeAspect="1"/>
          </p:cNvPicPr>
          <p:nvPr/>
        </p:nvPicPr>
        <p:blipFill rotWithShape="1">
          <a:blip r:embed="rId20"/>
          <a:srcRect l="2170" r="2100" b="12655"/>
          <a:stretch/>
        </p:blipFill>
        <p:spPr>
          <a:xfrm>
            <a:off x="24046028" y="21781429"/>
            <a:ext cx="624581" cy="488540"/>
          </a:xfrm>
          <a:prstGeom prst="rect">
            <a:avLst/>
          </a:prstGeom>
        </p:spPr>
      </p:pic>
      <p:pic>
        <p:nvPicPr>
          <p:cNvPr id="131" name="Picture 130">
            <a:extLst>
              <a:ext uri="{FF2B5EF4-FFF2-40B4-BE49-F238E27FC236}">
                <a16:creationId xmlns:a16="http://schemas.microsoft.com/office/drawing/2014/main" id="{1A16E90D-9731-B631-BEDC-C27BFF7C99D7}"/>
              </a:ext>
            </a:extLst>
          </p:cNvPr>
          <p:cNvPicPr>
            <a:picLocks noChangeAspect="1"/>
          </p:cNvPicPr>
          <p:nvPr/>
        </p:nvPicPr>
        <p:blipFill rotWithShape="1">
          <a:blip r:embed="rId21"/>
          <a:srcRect l="8151" r="-1505" b="7143"/>
          <a:stretch/>
        </p:blipFill>
        <p:spPr>
          <a:xfrm>
            <a:off x="24118525" y="21463660"/>
            <a:ext cx="534744" cy="496634"/>
          </a:xfrm>
          <a:prstGeom prst="rect">
            <a:avLst/>
          </a:prstGeom>
        </p:spPr>
      </p:pic>
      <p:sp>
        <p:nvSpPr>
          <p:cNvPr id="104" name="TextBox 103">
            <a:extLst>
              <a:ext uri="{FF2B5EF4-FFF2-40B4-BE49-F238E27FC236}">
                <a16:creationId xmlns:a16="http://schemas.microsoft.com/office/drawing/2014/main" id="{5F751B10-69D9-BA6F-908B-3B8DC7838C77}"/>
              </a:ext>
            </a:extLst>
          </p:cNvPr>
          <p:cNvSpPr txBox="1"/>
          <p:nvPr/>
        </p:nvSpPr>
        <p:spPr>
          <a:xfrm>
            <a:off x="24535309" y="21502768"/>
            <a:ext cx="2444525"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solidFill>
                  <a:srgbClr val="1F3864"/>
                </a:solidFill>
                <a:latin typeface="Garamond"/>
              </a:rPr>
              <a:t>July 28th, 2022 </a:t>
            </a:r>
          </a:p>
          <a:p>
            <a:r>
              <a:rPr lang="en-US" sz="2400" i="1">
                <a:solidFill>
                  <a:srgbClr val="1F3864"/>
                </a:solidFill>
                <a:latin typeface="Garamond"/>
              </a:rPr>
              <a:t>(peak flood)</a:t>
            </a:r>
          </a:p>
        </p:txBody>
      </p:sp>
      <p:pic>
        <p:nvPicPr>
          <p:cNvPr id="133" name="Picture 132" descr="A graph with a line&#10;&#10;Description automatically generated">
            <a:extLst>
              <a:ext uri="{FF2B5EF4-FFF2-40B4-BE49-F238E27FC236}">
                <a16:creationId xmlns:a16="http://schemas.microsoft.com/office/drawing/2014/main" id="{21471777-9F8A-DBC2-066E-413B8D7368F0}"/>
              </a:ext>
            </a:extLst>
          </p:cNvPr>
          <p:cNvPicPr>
            <a:picLocks noChangeAspect="1"/>
          </p:cNvPicPr>
          <p:nvPr/>
        </p:nvPicPr>
        <p:blipFill rotWithShape="1">
          <a:blip r:embed="rId22"/>
          <a:srcRect l="13688" t="2602" r="48" b="13255"/>
          <a:stretch/>
        </p:blipFill>
        <p:spPr>
          <a:xfrm>
            <a:off x="19540264" y="23731061"/>
            <a:ext cx="4346611" cy="2909307"/>
          </a:xfrm>
          <a:prstGeom prst="rect">
            <a:avLst/>
          </a:prstGeom>
        </p:spPr>
      </p:pic>
      <p:sp>
        <p:nvSpPr>
          <p:cNvPr id="135" name="TextBox 134">
            <a:extLst>
              <a:ext uri="{FF2B5EF4-FFF2-40B4-BE49-F238E27FC236}">
                <a16:creationId xmlns:a16="http://schemas.microsoft.com/office/drawing/2014/main" id="{A5BE1266-A5CE-B249-398D-7340F8B0195B}"/>
              </a:ext>
            </a:extLst>
          </p:cNvPr>
          <p:cNvSpPr txBox="1"/>
          <p:nvPr/>
        </p:nvSpPr>
        <p:spPr>
          <a:xfrm>
            <a:off x="24458628" y="24742466"/>
            <a:ext cx="2444525"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dirty="0">
                <a:solidFill>
                  <a:srgbClr val="1F3864"/>
                </a:solidFill>
                <a:latin typeface="Garamond"/>
              </a:rPr>
              <a:t>24-hour running average</a:t>
            </a:r>
            <a:endParaRPr lang="en-US" dirty="0"/>
          </a:p>
        </p:txBody>
      </p:sp>
      <p:sp>
        <p:nvSpPr>
          <p:cNvPr id="136" name="TextBox 135">
            <a:extLst>
              <a:ext uri="{FF2B5EF4-FFF2-40B4-BE49-F238E27FC236}">
                <a16:creationId xmlns:a16="http://schemas.microsoft.com/office/drawing/2014/main" id="{ADA7C42F-9473-5076-7491-0802EF99260D}"/>
              </a:ext>
            </a:extLst>
          </p:cNvPr>
          <p:cNvSpPr txBox="1"/>
          <p:nvPr/>
        </p:nvSpPr>
        <p:spPr>
          <a:xfrm>
            <a:off x="24477798" y="23419751"/>
            <a:ext cx="2233658" cy="120032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solidFill>
                  <a:srgbClr val="1F3864"/>
                </a:solidFill>
                <a:latin typeface="Garamond"/>
              </a:rPr>
              <a:t>Three-Hourly SMAP L4 </a:t>
            </a:r>
            <a:endParaRPr lang="en-US" i="1">
              <a:solidFill>
                <a:srgbClr val="000000"/>
              </a:solidFill>
              <a:latin typeface="Century Gothic" panose="020F0302020204030204"/>
            </a:endParaRPr>
          </a:p>
          <a:p>
            <a:r>
              <a:rPr lang="en-US" sz="2400" i="1">
                <a:solidFill>
                  <a:srgbClr val="1F3864"/>
                </a:solidFill>
                <a:latin typeface="Garamond"/>
              </a:rPr>
              <a:t>Model Output</a:t>
            </a:r>
            <a:endParaRPr lang="en-US" i="1"/>
          </a:p>
        </p:txBody>
      </p:sp>
      <p:pic>
        <p:nvPicPr>
          <p:cNvPr id="137" name="Picture 136" descr="A grey rectangle on a white background&#10;&#10;Description automatically generated">
            <a:extLst>
              <a:ext uri="{FF2B5EF4-FFF2-40B4-BE49-F238E27FC236}">
                <a16:creationId xmlns:a16="http://schemas.microsoft.com/office/drawing/2014/main" id="{E9CA796D-E0E2-9349-F662-30C7A6E4AF6B}"/>
              </a:ext>
            </a:extLst>
          </p:cNvPr>
          <p:cNvPicPr>
            <a:picLocks noChangeAspect="1"/>
          </p:cNvPicPr>
          <p:nvPr/>
        </p:nvPicPr>
        <p:blipFill rotWithShape="1">
          <a:blip r:embed="rId17"/>
          <a:srcRect l="11111" t="26087" r="7407" b="21739"/>
          <a:stretch/>
        </p:blipFill>
        <p:spPr>
          <a:xfrm>
            <a:off x="24142344" y="23535159"/>
            <a:ext cx="418223" cy="228165"/>
          </a:xfrm>
          <a:prstGeom prst="rect">
            <a:avLst/>
          </a:prstGeom>
        </p:spPr>
      </p:pic>
      <p:pic>
        <p:nvPicPr>
          <p:cNvPr id="141" name="Picture 140" descr="A purple rectangle on a white background&#10;&#10;Description automatically generated">
            <a:extLst>
              <a:ext uri="{FF2B5EF4-FFF2-40B4-BE49-F238E27FC236}">
                <a16:creationId xmlns:a16="http://schemas.microsoft.com/office/drawing/2014/main" id="{F39396AF-7FEE-76D4-5981-080BB7736A43}"/>
              </a:ext>
            </a:extLst>
          </p:cNvPr>
          <p:cNvPicPr>
            <a:picLocks noChangeAspect="1"/>
          </p:cNvPicPr>
          <p:nvPr/>
        </p:nvPicPr>
        <p:blipFill rotWithShape="1">
          <a:blip r:embed="rId18"/>
          <a:srcRect l="18843" t="26087" r="15549" b="20250"/>
          <a:stretch/>
        </p:blipFill>
        <p:spPr>
          <a:xfrm>
            <a:off x="24105079" y="24834338"/>
            <a:ext cx="399083" cy="234549"/>
          </a:xfrm>
          <a:prstGeom prst="rect">
            <a:avLst/>
          </a:prstGeom>
        </p:spPr>
      </p:pic>
      <p:pic>
        <p:nvPicPr>
          <p:cNvPr id="143" name="Picture 142">
            <a:extLst>
              <a:ext uri="{FF2B5EF4-FFF2-40B4-BE49-F238E27FC236}">
                <a16:creationId xmlns:a16="http://schemas.microsoft.com/office/drawing/2014/main" id="{9BD44F8E-38A7-CB8B-A6D6-4D9AD9355595}"/>
              </a:ext>
            </a:extLst>
          </p:cNvPr>
          <p:cNvPicPr>
            <a:picLocks noChangeAspect="1"/>
          </p:cNvPicPr>
          <p:nvPr/>
        </p:nvPicPr>
        <p:blipFill rotWithShape="1">
          <a:blip r:embed="rId20"/>
          <a:srcRect l="2170" r="2100" b="12655"/>
          <a:stretch/>
        </p:blipFill>
        <p:spPr>
          <a:xfrm>
            <a:off x="23969348" y="25922108"/>
            <a:ext cx="624581" cy="488540"/>
          </a:xfrm>
          <a:prstGeom prst="rect">
            <a:avLst/>
          </a:prstGeom>
        </p:spPr>
      </p:pic>
      <p:pic>
        <p:nvPicPr>
          <p:cNvPr id="158" name="Picture 157">
            <a:extLst>
              <a:ext uri="{FF2B5EF4-FFF2-40B4-BE49-F238E27FC236}">
                <a16:creationId xmlns:a16="http://schemas.microsoft.com/office/drawing/2014/main" id="{C8BE07CA-6531-1CA2-4B70-2C55D8895839}"/>
              </a:ext>
            </a:extLst>
          </p:cNvPr>
          <p:cNvPicPr>
            <a:picLocks noChangeAspect="1"/>
          </p:cNvPicPr>
          <p:nvPr/>
        </p:nvPicPr>
        <p:blipFill rotWithShape="1">
          <a:blip r:embed="rId21"/>
          <a:srcRect l="8151" r="-1505" b="7143"/>
          <a:stretch/>
        </p:blipFill>
        <p:spPr>
          <a:xfrm>
            <a:off x="24041846" y="25604339"/>
            <a:ext cx="534744" cy="496634"/>
          </a:xfrm>
          <a:prstGeom prst="rect">
            <a:avLst/>
          </a:prstGeom>
        </p:spPr>
      </p:pic>
      <p:sp>
        <p:nvSpPr>
          <p:cNvPr id="159" name="TextBox 158">
            <a:extLst>
              <a:ext uri="{FF2B5EF4-FFF2-40B4-BE49-F238E27FC236}">
                <a16:creationId xmlns:a16="http://schemas.microsoft.com/office/drawing/2014/main" id="{7DB701DB-3717-8628-0944-492FA6C92067}"/>
              </a:ext>
            </a:extLst>
          </p:cNvPr>
          <p:cNvSpPr txBox="1"/>
          <p:nvPr/>
        </p:nvSpPr>
        <p:spPr>
          <a:xfrm>
            <a:off x="24458629" y="25643447"/>
            <a:ext cx="2444525"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dirty="0">
                <a:solidFill>
                  <a:srgbClr val="1F3864"/>
                </a:solidFill>
                <a:latin typeface="Garamond"/>
              </a:rPr>
              <a:t>July 19th, 2023 </a:t>
            </a:r>
          </a:p>
          <a:p>
            <a:r>
              <a:rPr lang="en-US" sz="2400" i="1" dirty="0">
                <a:solidFill>
                  <a:srgbClr val="1F3864"/>
                </a:solidFill>
                <a:latin typeface="Garamond"/>
              </a:rPr>
              <a:t>(peak flood)</a:t>
            </a:r>
          </a:p>
        </p:txBody>
      </p:sp>
    </p:spTree>
    <p:extLst>
      <p:ext uri="{BB962C8B-B14F-4D97-AF65-F5344CB8AC3E}">
        <p14:creationId xmlns:p14="http://schemas.microsoft.com/office/powerpoint/2010/main" val="26806476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ab83896-aab5-4bd0-8483-2509975cde97">
      <UserInfo>
        <DisplayName>Claire A. Beezley</DisplayName>
        <AccountId>27</AccountId>
        <AccountType/>
      </UserInfo>
      <UserInfo>
        <DisplayName>Maya L. Hall</DisplayName>
        <AccountId>34</AccountId>
        <AccountType/>
      </UserInfo>
    </SharedWithUsers>
    <lcf76f155ced4ddcb4097134ff3c332f xmlns="4eda033e-a47d-4c30-b1aa-2ec495e3f466">
      <Terms xmlns="http://schemas.microsoft.com/office/infopath/2007/PartnerControls"/>
    </lcf76f155ced4ddcb4097134ff3c332f>
    <TaxCatchAll xmlns="5ab83896-aab5-4bd0-8483-2509975cde9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2" ma:contentTypeDescription="Create a new document." ma:contentTypeScope="" ma:versionID="9ae90b53dc59691aa399d70aa2a66d07">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0d2ad0a4de1d38763d542ca10e62f056"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22ad498-9d0a-4059-9a88-54eb36bf998a}"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19850C-B132-4F9E-91AE-B86D28DA0AF3}">
  <ds:schemaRefs>
    <ds:schemaRef ds:uri="4eda033e-a47d-4c30-b1aa-2ec495e3f466"/>
    <ds:schemaRef ds:uri="5ab83896-aab5-4bd0-8483-2509975cde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BF9BDD3-D95F-40ED-B6C5-58954B45D6A8}">
  <ds:schemaRefs>
    <ds:schemaRef ds:uri="4eda033e-a47d-4c30-b1aa-2ec495e3f466"/>
    <ds:schemaRef ds:uri="5ab83896-aab5-4bd0-8483-2509975cd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TotalTime>
  <Words>738</Words>
  <Application>Microsoft Office PowerPoint</Application>
  <PresentationFormat>Custom</PresentationFormat>
  <Paragraphs>149</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Century Gothic</vt:lpstr>
      <vt:lpstr>Garamond</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Hall, Maya L. (ARC-SGE)[RSES]</cp:lastModifiedBy>
  <cp:revision>106</cp:revision>
  <dcterms:created xsi:type="dcterms:W3CDTF">2019-02-05T16:32:03Z</dcterms:created>
  <dcterms:modified xsi:type="dcterms:W3CDTF">2024-03-18T23:56:19Z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