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8" r:id="rId1"/>
    <p:sldMasterId id="2147483709" r:id="rId2"/>
    <p:sldMasterId id="2147483710" r:id="rId3"/>
  </p:sldMasterIdLst>
  <p:notesMasterIdLst>
    <p:notesMasterId r:id="rId32"/>
  </p:notesMasterIdLst>
  <p:sldIdLst>
    <p:sldId id="284" r:id="rId4"/>
    <p:sldId id="285" r:id="rId5"/>
    <p:sldId id="286"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Lst>
  <p:sldSz cx="12192000" cy="6858000"/>
  <p:notesSz cx="6858000" cy="9144000"/>
  <p:embeddedFontLst>
    <p:embeddedFont>
      <p:font typeface="Wingdings 3" panose="05040102010807070707" pitchFamily="18" charset="2"/>
      <p:regular r:id="rId33"/>
    </p:embeddedFont>
    <p:embeddedFont>
      <p:font typeface="Garamond" panose="02020404030301010803" pitchFamily="18" charset="0"/>
      <p:regular r:id="rId34"/>
      <p:bold r:id="rId35"/>
      <p:italic r:id="rId36"/>
      <p:boldItalic r:id="rId37"/>
    </p:embeddedFont>
    <p:embeddedFont>
      <p:font typeface="Century Gothic" panose="020B0502020202020204" pitchFamily="3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Roboto" panose="020B060402020202020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ddle, Madison P. (LARC-E3)[SSAI DEVELOP]" initials="BMP(D" lastIdx="1" clrIdx="0">
    <p:extLst>
      <p:ext uri="{19B8F6BF-5375-455C-9EA6-DF929625EA0E}">
        <p15:presenceInfo xmlns:p15="http://schemas.microsoft.com/office/powerpoint/2012/main" userId="S-1-5-21-330711430-3775241029-4075259233-8557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B7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6B7377-5FC3-447E-8FA0-C59DABF614AC}">
  <a:tblStyle styleId="{856B7377-5FC3-447E-8FA0-C59DABF614AC}" styleName="Table_0">
    <a:wholeTbl>
      <a:tcTxStyle b="off" i="off">
        <a:font>
          <a:latin typeface="Arial"/>
          <a:ea typeface="Arial"/>
          <a:cs typeface="Arial"/>
        </a:font>
        <a:srgbClr val="000000"/>
      </a:tcTxStyle>
      <a:tcStyle>
        <a:tcBdr>
          <a:left>
            <a:ln w="12700" cap="flat" cmpd="sng">
              <a:solidFill>
                <a:srgbClr val="9E9E9E"/>
              </a:solidFill>
              <a:prstDash val="solid"/>
              <a:round/>
              <a:headEnd type="none" w="sm" len="sm"/>
              <a:tailEnd type="none" w="sm" len="sm"/>
            </a:ln>
          </a:left>
          <a:right>
            <a:ln w="12700" cap="flat" cmpd="sng">
              <a:solidFill>
                <a:srgbClr val="9E9E9E"/>
              </a:solidFill>
              <a:prstDash val="solid"/>
              <a:round/>
              <a:headEnd type="none" w="sm" len="sm"/>
              <a:tailEnd type="none" w="sm" len="sm"/>
            </a:ln>
          </a:right>
          <a:top>
            <a:ln w="12700" cap="flat" cmpd="sng">
              <a:solidFill>
                <a:srgbClr val="9E9E9E"/>
              </a:solidFill>
              <a:prstDash val="solid"/>
              <a:round/>
              <a:headEnd type="none" w="sm" len="sm"/>
              <a:tailEnd type="none" w="sm" len="sm"/>
            </a:ln>
          </a:top>
          <a:bottom>
            <a:ln w="12700" cap="flat" cmpd="sng">
              <a:solidFill>
                <a:srgbClr val="9E9E9E"/>
              </a:solidFill>
              <a:prstDash val="solid"/>
              <a:round/>
              <a:headEnd type="none" w="sm" len="sm"/>
              <a:tailEnd type="none" w="sm" len="sm"/>
            </a:ln>
          </a:bottom>
          <a:insideH>
            <a:ln w="12700" cap="flat" cmpd="sng">
              <a:solidFill>
                <a:srgbClr val="9E9E9E"/>
              </a:solidFill>
              <a:prstDash val="solid"/>
              <a:round/>
              <a:headEnd type="none" w="sm" len="sm"/>
              <a:tailEnd type="none" w="sm" len="sm"/>
            </a:ln>
          </a:insideH>
          <a:insideV>
            <a:ln w="12700"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116" autoAdjust="0"/>
  </p:normalViewPr>
  <p:slideViewPr>
    <p:cSldViewPr snapToGrid="0">
      <p:cViewPr varScale="1">
        <p:scale>
          <a:sx n="76" d="100"/>
          <a:sy n="76" d="100"/>
        </p:scale>
        <p:origin x="149" y="48"/>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9.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49" Type="http://schemas.openxmlformats.org/officeDocument/2006/relationships/font" Target="fonts/font1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2.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5.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pixabay.com/en/berry-cranberry-red-nature-wild-71704/"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i.org/10.2135/cropsci2012.10.0585"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Calibri"/>
              <a:buNone/>
            </a:pPr>
            <a:endParaRPr/>
          </a:p>
        </p:txBody>
      </p:sp>
      <p:sp>
        <p:nvSpPr>
          <p:cNvPr id="405" name="Google Shape;405;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000000"/>
                </a:solidFill>
                <a:latin typeface="Calibri"/>
                <a:ea typeface="Calibri"/>
                <a:cs typeface="Calibri"/>
                <a:sym typeface="Calibri"/>
              </a:rPr>
              <a:t>1</a:t>
            </a:fld>
            <a:endParaRPr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18258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a:latin typeface="Century Gothic"/>
                <a:ea typeface="Century Gothic"/>
                <a:cs typeface="Century Gothic"/>
                <a:sym typeface="Century Gothic"/>
              </a:rPr>
              <a:t>To assess the current distribution of our focal species, we focused on a single landsat scene predominantly located in northern Wisconsin. This area also overlaps with the Chequamegon Nicolet National Forest, and has wetland and bog habitat that is conducive for the growth of these two </a:t>
            </a:r>
            <a:r>
              <a:rPr lang="en-US" sz="1000" i="1">
                <a:latin typeface="Century Gothic"/>
                <a:ea typeface="Century Gothic"/>
                <a:cs typeface="Century Gothic"/>
                <a:sym typeface="Century Gothic"/>
              </a:rPr>
              <a:t>vaccinium </a:t>
            </a:r>
            <a:r>
              <a:rPr lang="en-US" sz="1000">
                <a:latin typeface="Century Gothic"/>
                <a:ea typeface="Century Gothic"/>
                <a:cs typeface="Century Gothic"/>
                <a:sym typeface="Century Gothic"/>
              </a:rPr>
              <a:t>species.</a:t>
            </a:r>
            <a:endParaRPr sz="100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sz="1000">
                <a:latin typeface="Century Gothic"/>
                <a:ea typeface="Century Gothic"/>
                <a:cs typeface="Century Gothic"/>
                <a:sym typeface="Century Gothic"/>
              </a:rPr>
              <a:t>Landscape Info - (Wisconsin Historical Society, 2018)</a:t>
            </a:r>
            <a:endParaRPr sz="100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sz="1000">
                <a:latin typeface="Century Gothic"/>
                <a:ea typeface="Century Gothic"/>
                <a:cs typeface="Century Gothic"/>
                <a:sym typeface="Century Gothic"/>
              </a:rPr>
              <a:t>Production facts - (Wiscran, 2018)</a:t>
            </a:r>
            <a:endParaRPr sz="1000">
              <a:latin typeface="Century Gothic"/>
              <a:ea typeface="Century Gothic"/>
              <a:cs typeface="Century Gothic"/>
              <a:sym typeface="Century Gothic"/>
            </a:endParaRPr>
          </a:p>
          <a:p>
            <a:pPr marL="457200" marR="0" lvl="0" indent="-228600" algn="l" rtl="0">
              <a:lnSpc>
                <a:spcPct val="100000"/>
              </a:lnSpc>
              <a:spcBef>
                <a:spcPts val="0"/>
              </a:spcBef>
              <a:spcAft>
                <a:spcPts val="0"/>
              </a:spcAft>
              <a:buClr>
                <a:srgbClr val="7EB76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532" name="Google Shape;532;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a:t>We incorporated data from the Shuttle Radar Topography Mission (SRTM), Landsat 8 Operational Land Imager, and Sentinel 1 Synthetic Aperture Radar into our species distribution models</a:t>
            </a:r>
            <a:endParaRPr sz="1000" b="0" i="0" u="none" strike="noStrike" cap="none">
              <a:solidFill>
                <a:schemeClr val="dk1"/>
              </a:solidFill>
              <a:latin typeface="Calibri"/>
              <a:ea typeface="Calibri"/>
              <a:cs typeface="Calibri"/>
              <a:sym typeface="Calibri"/>
            </a:endParaRPr>
          </a:p>
        </p:txBody>
      </p:sp>
      <p:sp>
        <p:nvSpPr>
          <p:cNvPr id="556" name="Google Shape;556;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a:t>Our methodology can be broken down into three parts. We decided to apply several different modeling approaches to address out partner objectives. </a:t>
            </a:r>
            <a:endParaRPr sz="1000"/>
          </a:p>
          <a:p>
            <a:pPr marL="0" marR="0" lvl="0" indent="0" algn="l" rtl="0">
              <a:lnSpc>
                <a:spcPct val="100000"/>
              </a:lnSpc>
              <a:spcBef>
                <a:spcPts val="0"/>
              </a:spcBef>
              <a:spcAft>
                <a:spcPts val="0"/>
              </a:spcAft>
              <a:buClr>
                <a:srgbClr val="000000"/>
              </a:buClr>
              <a:buSzPts val="1400"/>
              <a:buFont typeface="Arial"/>
              <a:buNone/>
            </a:pPr>
            <a:r>
              <a:rPr lang="en-US" sz="1000"/>
              <a:t>*Discuss main differences between Detection and HDM*</a:t>
            </a:r>
            <a:endParaRPr sz="1000"/>
          </a:p>
          <a:p>
            <a:pPr marL="0" marR="0" lvl="0" indent="0" algn="l" rtl="0">
              <a:lnSpc>
                <a:spcPct val="100000"/>
              </a:lnSpc>
              <a:spcBef>
                <a:spcPts val="0"/>
              </a:spcBef>
              <a:spcAft>
                <a:spcPts val="0"/>
              </a:spcAft>
              <a:buClr>
                <a:srgbClr val="000000"/>
              </a:buClr>
              <a:buSzPts val="1400"/>
              <a:buFont typeface="Arial"/>
              <a:buNone/>
            </a:pPr>
            <a:endParaRPr sz="1000"/>
          </a:p>
          <a:p>
            <a:pPr marL="0" marR="0" lvl="0" indent="0" algn="l" rtl="0">
              <a:lnSpc>
                <a:spcPct val="100000"/>
              </a:lnSpc>
              <a:spcBef>
                <a:spcPts val="0"/>
              </a:spcBef>
              <a:spcAft>
                <a:spcPts val="0"/>
              </a:spcAft>
              <a:buClr>
                <a:srgbClr val="000000"/>
              </a:buClr>
              <a:buSzPts val="1400"/>
              <a:buFont typeface="Arial"/>
              <a:buNone/>
            </a:pPr>
            <a:r>
              <a:rPr lang="en-US" sz="1000"/>
              <a:t>First, we applied satellite detection modeling in Google Earth Engine. This involves combining species presence data with satellite data to produce an output of detected cranberry habitat. Next, we applied habitat distribution modeling using a software for assisted habitat modeling, or SAHM. This involves combining species presence data with bioclimatic and topographic variables to produce an output that shows predicted suitable habitats of our focal species. Finally, we produced an integrated HDM that incorporated relevant spectral data. </a:t>
            </a:r>
            <a:endParaRPr sz="1200" b="0" i="0" u="none" strike="noStrike" cap="none">
              <a:solidFill>
                <a:schemeClr val="dk1"/>
              </a:solidFill>
              <a:latin typeface="Calibri"/>
              <a:ea typeface="Calibri"/>
              <a:cs typeface="Calibri"/>
              <a:sym typeface="Calibri"/>
            </a:endParaRPr>
          </a:p>
        </p:txBody>
      </p:sp>
      <p:sp>
        <p:nvSpPr>
          <p:cNvPr id="577" name="Google Shape;577;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1000">
                <a:solidFill>
                  <a:srgbClr val="3F3F3F"/>
                </a:solidFill>
              </a:rPr>
              <a:t>A large component of our methodology involved deriving spectral variables. We did this by calculating the median value of surface reflectance across a specific time series of Landsat imagery. For the satellite detection modeling, we wanted to best match the phenology of our focal species which flowers in the Summer and turns red in the fall. Therefore we created spectral variables to align with the Summer and Fall of 2017. For Habitat Suitability Modeling, which takes an environmental niche approach, we wanted to create spectral variables that are comparable to bioclimatic variables which are typically averages across several decades. Therefore, we calculated median composites using the entire Landsat 8 collection.</a:t>
            </a:r>
            <a:endParaRPr sz="1000"/>
          </a:p>
        </p:txBody>
      </p:sp>
      <p:sp>
        <p:nvSpPr>
          <p:cNvPr id="601" name="Google Shape;601;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a:t>We used known presence data of wild cranberries species to as a way to understand which landscapes are characteristic of suitable cranberry habitat. This data was incorporated into our modeling methods, however these points are often not collected for remote sensing applications. Therefore, they are not optimal for capturing the unique spectral signature of the focal species.</a:t>
            </a:r>
            <a:endParaRPr sz="1000"/>
          </a:p>
          <a:p>
            <a:pPr marL="0" lvl="0" indent="0" algn="l" rtl="0">
              <a:lnSpc>
                <a:spcPct val="100000"/>
              </a:lnSpc>
              <a:spcBef>
                <a:spcPts val="0"/>
              </a:spcBef>
              <a:spcAft>
                <a:spcPts val="0"/>
              </a:spcAft>
              <a:buSzPts val="1400"/>
              <a:buNone/>
            </a:pPr>
            <a:endParaRPr/>
          </a:p>
        </p:txBody>
      </p:sp>
      <p:sp>
        <p:nvSpPr>
          <p:cNvPr id="628" name="Google Shape;628;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a:t>That is why we were interested in creating our own presence data using ocular sampling. This involves using high resolution imagery from the National Agriculture Imagery Program to visually determine where new presence points should be placed. We determined where to place these points based on insights from our partners. </a:t>
            </a:r>
            <a:endParaRPr sz="1000"/>
          </a:p>
        </p:txBody>
      </p:sp>
      <p:sp>
        <p:nvSpPr>
          <p:cNvPr id="641" name="Google Shape;641;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Similar to the methodology, our Analysis and Results were divided into two main sections, Satellite Detection Modeling and Habitat Distribution modeling. </a:t>
            </a:r>
            <a:endParaRPr sz="1200" b="0" i="0" u="none" strike="noStrike" cap="none">
              <a:solidFill>
                <a:schemeClr val="dk1"/>
              </a:solidFill>
              <a:latin typeface="Calibri"/>
              <a:ea typeface="Calibri"/>
              <a:cs typeface="Calibri"/>
              <a:sym typeface="Calibri"/>
            </a:endParaRPr>
          </a:p>
        </p:txBody>
      </p:sp>
      <p:sp>
        <p:nvSpPr>
          <p:cNvPr id="665" name="Google Shape;66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Of which, I will be first be discussing  the outputs for our detection component. For this modeling approach, we performed a RandomForest model using a combination of presence locations and satellite derived variables as input data. As previously mentioned by Eli, this model used our user-generated points. Making it 150 presence points and 150 absence points. Below these points , you will see a list of the 4 variables that were used for our final detection model. These variables were selected via Variable Selection Using Random Forest, or commonly known as VSURF.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sz="1000">
                <a:solidFill>
                  <a:srgbClr val="333333"/>
                </a:solidFill>
                <a:highlight>
                  <a:srgbClr val="FFFFFF"/>
                </a:highlight>
                <a:latin typeface="Roboto"/>
                <a:ea typeface="Roboto"/>
                <a:cs typeface="Roboto"/>
                <a:sym typeface="Roboto"/>
              </a:rPr>
              <a:t>Talk about the variable pruning process....its in the notes but add language as well</a:t>
            </a:r>
            <a:endParaRPr sz="1000">
              <a:solidFill>
                <a:srgbClr val="33333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r>
              <a:rPr lang="en-US" sz="1000">
                <a:solidFill>
                  <a:srgbClr val="333333"/>
                </a:solidFill>
                <a:highlight>
                  <a:srgbClr val="FFFFFF"/>
                </a:highlight>
                <a:latin typeface="Roboto"/>
                <a:ea typeface="Roboto"/>
                <a:cs typeface="Roboto"/>
                <a:sym typeface="Roboto"/>
              </a:rPr>
              <a:t>-Mayer,Tim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These were the variables </a:t>
            </a:r>
            <a:endParaRPr/>
          </a:p>
          <a:p>
            <a:pPr marL="0" lvl="0" indent="0" algn="l" rtl="0">
              <a:lnSpc>
                <a:spcPct val="100000"/>
              </a:lnSpc>
              <a:spcBef>
                <a:spcPts val="0"/>
              </a:spcBef>
              <a:spcAft>
                <a:spcPts val="0"/>
              </a:spcAft>
              <a:buSzPts val="1400"/>
              <a:buNone/>
            </a:pPr>
            <a:r>
              <a:rPr lang="en-US"/>
              <a:t>Phenology of focal species was considered (vegetation color change in Fall) after discussion with our partners. </a:t>
            </a:r>
            <a:endParaRPr/>
          </a:p>
          <a:p>
            <a:pPr marL="0" lvl="0" indent="0" algn="l" rtl="0">
              <a:lnSpc>
                <a:spcPct val="100000"/>
              </a:lnSpc>
              <a:spcBef>
                <a:spcPts val="0"/>
              </a:spcBef>
              <a:spcAft>
                <a:spcPts val="0"/>
              </a:spcAft>
              <a:buClr>
                <a:schemeClr val="dk1"/>
              </a:buClr>
              <a:buSzPts val="1100"/>
              <a:buFont typeface="Arial"/>
              <a:buNone/>
            </a:pPr>
            <a:r>
              <a:rPr lang="en-US"/>
              <a:t>Variables were selected Utilizing VSRUF or the variable selection using random forest</a:t>
            </a:r>
            <a:endParaRPr/>
          </a:p>
          <a:p>
            <a:pPr marL="0" lvl="0" indent="0" algn="l" rtl="0">
              <a:lnSpc>
                <a:spcPct val="100000"/>
              </a:lnSpc>
              <a:spcBef>
                <a:spcPts val="0"/>
              </a:spcBef>
              <a:spcAft>
                <a:spcPts val="0"/>
              </a:spcAft>
              <a:buSzPts val="1400"/>
              <a:buNone/>
            </a:pPr>
            <a:r>
              <a:rPr lang="en-US"/>
              <a:t>You will see later that satellite derived surface reflectance products provided the most explanatory power for detecting our focal species</a:t>
            </a:r>
            <a:endParaRPr/>
          </a:p>
          <a:p>
            <a:pPr marL="0" lvl="0" indent="0" algn="l" rtl="0">
              <a:lnSpc>
                <a:spcPct val="100000"/>
              </a:lnSpc>
              <a:spcBef>
                <a:spcPts val="0"/>
              </a:spcBef>
              <a:spcAft>
                <a:spcPts val="0"/>
              </a:spcAft>
              <a:buSzPts val="1400"/>
              <a:buNone/>
            </a:pPr>
            <a:r>
              <a:rPr lang="en-US"/>
              <a:t>Interesting that differenced variables (spectral change due to phenology) did not come up as important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Phenological approach: looked at the seasonality</a:t>
            </a:r>
            <a:endParaRPr/>
          </a:p>
          <a:p>
            <a:pPr marL="0" lvl="0" indent="0" algn="l" rtl="0">
              <a:spcBef>
                <a:spcPts val="0"/>
              </a:spcBef>
              <a:spcAft>
                <a:spcPts val="0"/>
              </a:spcAft>
              <a:buClr>
                <a:srgbClr val="000000"/>
              </a:buClr>
              <a:buSzPts val="1100"/>
              <a:buFont typeface="Arial"/>
              <a:buNone/>
            </a:pPr>
            <a:r>
              <a:rPr lang="en-US" sz="1000">
                <a:solidFill>
                  <a:srgbClr val="000000"/>
                </a:solidFill>
                <a:latin typeface="Garamond"/>
                <a:ea typeface="Garamond"/>
                <a:cs typeface="Garamond"/>
                <a:sym typeface="Garamond"/>
              </a:rPr>
              <a:t>Summer</a:t>
            </a:r>
            <a:endParaRPr sz="1000">
              <a:solidFill>
                <a:srgbClr val="000000"/>
              </a:solidFill>
              <a:latin typeface="Garamond"/>
              <a:ea typeface="Garamond"/>
              <a:cs typeface="Garamond"/>
              <a:sym typeface="Garamond"/>
            </a:endParaRPr>
          </a:p>
          <a:p>
            <a:pPr marL="0" lvl="0" indent="0" algn="l" rtl="0">
              <a:spcBef>
                <a:spcPts val="0"/>
              </a:spcBef>
              <a:spcAft>
                <a:spcPts val="0"/>
              </a:spcAft>
              <a:buClr>
                <a:srgbClr val="000000"/>
              </a:buClr>
              <a:buSzPts val="1100"/>
              <a:buFont typeface="Arial"/>
              <a:buNone/>
            </a:pPr>
            <a:r>
              <a:rPr lang="en-US" sz="1000">
                <a:solidFill>
                  <a:srgbClr val="000000"/>
                </a:solidFill>
                <a:latin typeface="Garamond"/>
                <a:ea typeface="Garamond"/>
                <a:cs typeface="Garamond"/>
                <a:sym typeface="Garamond"/>
              </a:rPr>
              <a:t>July-August</a:t>
            </a:r>
            <a:endParaRPr sz="1000">
              <a:solidFill>
                <a:srgbClr val="000000"/>
              </a:solidFill>
              <a:latin typeface="Garamond"/>
              <a:ea typeface="Garamond"/>
              <a:cs typeface="Garamond"/>
              <a:sym typeface="Garamond"/>
            </a:endParaRPr>
          </a:p>
          <a:p>
            <a:pPr marL="0" lvl="0" indent="0" algn="l" rtl="0">
              <a:spcBef>
                <a:spcPts val="0"/>
              </a:spcBef>
              <a:spcAft>
                <a:spcPts val="0"/>
              </a:spcAft>
              <a:buClr>
                <a:srgbClr val="000000"/>
              </a:buClr>
              <a:buSzPts val="1100"/>
              <a:buFont typeface="Arial"/>
              <a:buNone/>
            </a:pPr>
            <a:r>
              <a:rPr lang="en-US" sz="1000">
                <a:solidFill>
                  <a:srgbClr val="000000"/>
                </a:solidFill>
                <a:latin typeface="Garamond"/>
                <a:ea typeface="Garamond"/>
                <a:cs typeface="Garamond"/>
                <a:sym typeface="Garamond"/>
              </a:rPr>
              <a:t>Fall</a:t>
            </a:r>
            <a:endParaRPr sz="1000">
              <a:solidFill>
                <a:srgbClr val="000000"/>
              </a:solidFill>
              <a:latin typeface="Garamond"/>
              <a:ea typeface="Garamond"/>
              <a:cs typeface="Garamond"/>
              <a:sym typeface="Garamond"/>
            </a:endParaRPr>
          </a:p>
          <a:p>
            <a:pPr marL="0" lvl="0" indent="0" algn="l" rtl="0">
              <a:spcBef>
                <a:spcPts val="0"/>
              </a:spcBef>
              <a:spcAft>
                <a:spcPts val="0"/>
              </a:spcAft>
              <a:buClr>
                <a:srgbClr val="000000"/>
              </a:buClr>
              <a:buSzPts val="1100"/>
              <a:buFont typeface="Arial"/>
              <a:buNone/>
            </a:pPr>
            <a:r>
              <a:rPr lang="en-US" sz="1000">
                <a:solidFill>
                  <a:srgbClr val="000000"/>
                </a:solidFill>
                <a:latin typeface="Garamond"/>
                <a:ea typeface="Garamond"/>
                <a:cs typeface="Garamond"/>
                <a:sym typeface="Garamond"/>
              </a:rPr>
              <a:t>September-October</a:t>
            </a:r>
            <a:endParaRPr sz="1000">
              <a:solidFill>
                <a:srgbClr val="000000"/>
              </a:solidFill>
              <a:latin typeface="Garamond"/>
              <a:ea typeface="Garamond"/>
              <a:cs typeface="Garamond"/>
              <a:sym typeface="Garamond"/>
            </a:endParaRPr>
          </a:p>
          <a:p>
            <a:pPr marL="0" lvl="0" indent="0" algn="l" rtl="0">
              <a:spcBef>
                <a:spcPts val="0"/>
              </a:spcBef>
              <a:spcAft>
                <a:spcPts val="0"/>
              </a:spcAft>
              <a:buClr>
                <a:srgbClr val="000000"/>
              </a:buClr>
              <a:buSzPts val="1100"/>
              <a:buFont typeface="Arial"/>
              <a:buNone/>
            </a:pPr>
            <a:r>
              <a:rPr lang="en-US" sz="1000">
                <a:solidFill>
                  <a:srgbClr val="000000"/>
                </a:solidFill>
                <a:latin typeface="Garamond"/>
                <a:ea typeface="Garamond"/>
                <a:cs typeface="Garamond"/>
                <a:sym typeface="Garamond"/>
              </a:rPr>
              <a:t>Winter</a:t>
            </a:r>
            <a:endParaRPr sz="1000">
              <a:solidFill>
                <a:srgbClr val="000000"/>
              </a:solidFill>
              <a:latin typeface="Garamond"/>
              <a:ea typeface="Garamond"/>
              <a:cs typeface="Garamond"/>
              <a:sym typeface="Garamond"/>
            </a:endParaRPr>
          </a:p>
          <a:p>
            <a:pPr marL="0" lvl="0" indent="0" algn="l" rtl="0">
              <a:spcBef>
                <a:spcPts val="0"/>
              </a:spcBef>
              <a:spcAft>
                <a:spcPts val="0"/>
              </a:spcAft>
              <a:buClr>
                <a:srgbClr val="000000"/>
              </a:buClr>
              <a:buSzPts val="1100"/>
              <a:buFont typeface="Arial"/>
              <a:buNone/>
            </a:pPr>
            <a:r>
              <a:rPr lang="en-US" sz="1000">
                <a:solidFill>
                  <a:srgbClr val="000000"/>
                </a:solidFill>
                <a:latin typeface="Garamond"/>
                <a:ea typeface="Garamond"/>
                <a:cs typeface="Garamond"/>
                <a:sym typeface="Garamond"/>
              </a:rPr>
              <a:t>January-March</a:t>
            </a:r>
            <a:endParaRPr sz="1000">
              <a:solidFill>
                <a:srgbClr val="000000"/>
              </a:solidFill>
              <a:latin typeface="Garamond"/>
              <a:ea typeface="Garamond"/>
              <a:cs typeface="Garamond"/>
              <a:sym typeface="Garamond"/>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5" name="Google Shape;695;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is an zoomed in extent of our final detection model output. On the left is a high resolution image, from NAIP. Through collaborating back and forth with our cranberry experts over at the USDA, we’ve established that would expect these deeper, red, lowlying areas to be characteristic of wild cranberry habitat. Now, on the right, you can then compare this image with our binary model output of the same extent. In this case red indicates cranberry habitat presence and grey indicates cranberry absence. Now if you overlay the binary model on top of the landscape you can see that, it is generally picking up this habitat that we believe to have cranberries. What is important to note here is that we say that we are detecting “habitat” rather than “species”. This is because at this 30 by 30 meter resolution it is unavoidable that we are picking up other surrounding vegetation within these models. My team had a discussion with our partners to essentially confirm what other species we would likely be picking up in these outputs, highly likely, they said that these models may also be picking up on sphagnum moss as well as other members of the Vaccinium genus, both of which happen to be co-occuring with our focal species. So while these outputs may not be exclusively pure to the cranberry species, they are typical to what you would expect to see in the wild.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Variables incorporated into Rf model: Red Summer, NDVI Summer, Green Fall, SWIR Fall, Radar Winter (VH polarization)</a:t>
            </a:r>
            <a:endParaRPr/>
          </a:p>
          <a:p>
            <a:pPr marL="0" lvl="0" indent="0" algn="l" rtl="0">
              <a:lnSpc>
                <a:spcPct val="100000"/>
              </a:lnSpc>
              <a:spcBef>
                <a:spcPts val="0"/>
              </a:spcBef>
              <a:spcAft>
                <a:spcPts val="0"/>
              </a:spcAft>
              <a:buSzPts val="1400"/>
              <a:buNone/>
            </a:pPr>
            <a:r>
              <a:rPr lang="en-US"/>
              <a:t>Variable selection procedures (VSURF, rfUtilities, correlation analysis) were utilized to select important spectral predictors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US">
                <a:latin typeface="Century Gothic"/>
                <a:ea typeface="Century Gothic"/>
                <a:cs typeface="Century Gothic"/>
                <a:sym typeface="Century Gothic"/>
              </a:rPr>
              <a:t>This next set of images is interesting because it can be used to further validate our detection models. On the left you can see this NAIP image of a comemrcial cranberry bog, as identified by a map layer from the Wisconsin Department of Natural Resources. It is important to note that we did not use any commercial bogs to shape our models. </a:t>
            </a:r>
            <a:endParaRPr>
              <a:latin typeface="Century Gothic"/>
              <a:ea typeface="Century Gothic"/>
              <a:cs typeface="Century Gothic"/>
              <a:sym typeface="Century Gothic"/>
            </a:endParaRPr>
          </a:p>
          <a:p>
            <a:pPr marL="0" lvl="0" indent="0" algn="l" rtl="0">
              <a:lnSpc>
                <a:spcPct val="90000"/>
              </a:lnSpc>
              <a:spcBef>
                <a:spcPts val="0"/>
              </a:spcBef>
              <a:spcAft>
                <a:spcPts val="0"/>
              </a:spcAft>
              <a:buClr>
                <a:schemeClr val="dk1"/>
              </a:buClr>
              <a:buSzPts val="1100"/>
              <a:buFont typeface="Arial"/>
              <a:buNone/>
            </a:pPr>
            <a:r>
              <a:rPr lang="en-US">
                <a:latin typeface="Century Gothic"/>
                <a:ea typeface="Century Gothic"/>
                <a:cs typeface="Century Gothic"/>
                <a:sym typeface="Century Gothic"/>
              </a:rPr>
              <a:t>The output on the right demonstrates the reliability in detecting true cranberries within these bogs, because the model was successful in indepently identifying this presence. </a:t>
            </a:r>
            <a:endParaRPr>
              <a:latin typeface="Century Gothic"/>
              <a:ea typeface="Century Gothic"/>
              <a:cs typeface="Century Gothic"/>
              <a:sym typeface="Century Gothic"/>
            </a:endParaRPr>
          </a:p>
          <a:p>
            <a:pPr marL="0" lvl="0" indent="0" algn="l" rtl="0">
              <a:lnSpc>
                <a:spcPct val="90000"/>
              </a:lnSpc>
              <a:spcBef>
                <a:spcPts val="0"/>
              </a:spcBef>
              <a:spcAft>
                <a:spcPts val="0"/>
              </a:spcAft>
              <a:buClr>
                <a:schemeClr val="dk1"/>
              </a:buClr>
              <a:buSzPts val="1100"/>
              <a:buFont typeface="Arial"/>
              <a:buNone/>
            </a:pPr>
            <a:endParaRPr>
              <a:latin typeface="Century Gothic"/>
              <a:ea typeface="Century Gothic"/>
              <a:cs typeface="Century Gothic"/>
              <a:sym typeface="Century Gothic"/>
            </a:endParaRPr>
          </a:p>
          <a:p>
            <a:pPr marL="0" lvl="0" indent="0" algn="l" rtl="0">
              <a:lnSpc>
                <a:spcPct val="90000"/>
              </a:lnSpc>
              <a:spcBef>
                <a:spcPts val="0"/>
              </a:spcBef>
              <a:spcAft>
                <a:spcPts val="0"/>
              </a:spcAft>
              <a:buClr>
                <a:schemeClr val="dk1"/>
              </a:buClr>
              <a:buSzPts val="1100"/>
              <a:buFont typeface="Arial"/>
              <a:buNone/>
            </a:pPr>
            <a:r>
              <a:rPr lang="en-US">
                <a:latin typeface="Century Gothic"/>
                <a:ea typeface="Century Gothic"/>
                <a:cs typeface="Century Gothic"/>
                <a:sym typeface="Century Gothic"/>
              </a:rPr>
              <a:t>Though these two examples of our binary output models show relatively successful outputs, It is also important to highlight that within these models there is still room for refinement as there is noise that both over and underestimates cranberry habitat throughout our model. </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US" sz="1000">
                <a:solidFill>
                  <a:srgbClr val="333333"/>
                </a:solidFill>
                <a:highlight>
                  <a:srgbClr val="FFFFFF"/>
                </a:highlight>
                <a:latin typeface="Roboto"/>
                <a:ea typeface="Roboto"/>
                <a:cs typeface="Roboto"/>
                <a:sym typeface="Roboto"/>
              </a:rPr>
              <a:t>Good oppurtunity to tlak about how adidng a mask in the future work to remove road etc. can further stregthen the output</a:t>
            </a:r>
            <a:endParaRPr sz="1000">
              <a:solidFill>
                <a:srgbClr val="33333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r>
              <a:rPr lang="en-US" sz="1000">
                <a:solidFill>
                  <a:srgbClr val="333333"/>
                </a:solidFill>
                <a:highlight>
                  <a:srgbClr val="FFFFFF"/>
                </a:highlight>
                <a:latin typeface="Roboto"/>
                <a:ea typeface="Roboto"/>
                <a:cs typeface="Roboto"/>
                <a:sym typeface="Roboto"/>
              </a:rPr>
              <a:t>-Mayer,Tim</a:t>
            </a:r>
            <a:endParaRPr sz="1000">
              <a:solidFill>
                <a:srgbClr val="33333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endParaRPr sz="1000">
              <a:solidFill>
                <a:srgbClr val="33333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r>
              <a:rPr lang="en-US" sz="1000">
                <a:solidFill>
                  <a:srgbClr val="333333"/>
                </a:solidFill>
                <a:highlight>
                  <a:srgbClr val="FFFFFF"/>
                </a:highlight>
                <a:latin typeface="Roboto"/>
                <a:ea typeface="Roboto"/>
                <a:cs typeface="Roboto"/>
                <a:sym typeface="Roboto"/>
              </a:rPr>
              <a:t>***more than just cranberry</a:t>
            </a:r>
            <a:endParaRPr sz="1000">
              <a:solidFill>
                <a:srgbClr val="33333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r>
              <a:rPr lang="en-US" sz="1000">
                <a:solidFill>
                  <a:srgbClr val="333333"/>
                </a:solidFill>
                <a:highlight>
                  <a:srgbClr val="FFFFFF"/>
                </a:highlight>
                <a:latin typeface="Roboto"/>
                <a:ea typeface="Roboto"/>
                <a:cs typeface="Roboto"/>
                <a:sym typeface="Roboto"/>
              </a:rPr>
              <a:t>Good examples of over and under predicting</a:t>
            </a:r>
            <a:endParaRPr sz="1000">
              <a:solidFill>
                <a:srgbClr val="33333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r>
              <a:rPr lang="en-US" sz="1000">
                <a:solidFill>
                  <a:srgbClr val="333333"/>
                </a:solidFill>
                <a:highlight>
                  <a:srgbClr val="FFFFFF"/>
                </a:highlight>
                <a:latin typeface="Roboto"/>
                <a:ea typeface="Roboto"/>
                <a:cs typeface="Roboto"/>
                <a:sym typeface="Roboto"/>
              </a:rPr>
              <a:t>**room for refinement</a:t>
            </a:r>
            <a:endParaRPr sz="1000">
              <a:solidFill>
                <a:srgbClr val="333333"/>
              </a:solidFill>
              <a:highlight>
                <a:srgbClr val="FFFFFF"/>
              </a:highlight>
              <a:latin typeface="Roboto"/>
              <a:ea typeface="Roboto"/>
              <a:cs typeface="Roboto"/>
              <a:sym typeface="Robo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Can we see cranberries from outer space?</a:t>
            </a:r>
            <a:endParaRPr/>
          </a:p>
          <a:p>
            <a:pPr marL="0" lvl="0" indent="0" algn="l" rtl="0">
              <a:lnSpc>
                <a:spcPct val="100000"/>
              </a:lnSpc>
              <a:spcBef>
                <a:spcPts val="0"/>
              </a:spcBef>
              <a:spcAft>
                <a:spcPts val="0"/>
              </a:spcAft>
              <a:buSzPts val="1400"/>
              <a:buNone/>
            </a:pPr>
            <a:r>
              <a:rPr lang="en-US"/>
              <a:t>That was essentially the question that the US Department of Agriculture, Agricultural Research Service posed to our NASA DEVELOP Team.</a:t>
            </a:r>
            <a:endParaRPr/>
          </a:p>
        </p:txBody>
      </p:sp>
      <p:sp>
        <p:nvSpPr>
          <p:cNvPr id="420" name="Google Shape;420;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extLst>
      <p:ext uri="{BB962C8B-B14F-4D97-AF65-F5344CB8AC3E}">
        <p14:creationId xmlns:p14="http://schemas.microsoft.com/office/powerpoint/2010/main" val="2502909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Can we see cranberries from outer space?</a:t>
            </a:r>
            <a:endParaRPr/>
          </a:p>
          <a:p>
            <a:pPr marL="0" lvl="0" indent="0" algn="l" rtl="0">
              <a:lnSpc>
                <a:spcPct val="100000"/>
              </a:lnSpc>
              <a:spcBef>
                <a:spcPts val="0"/>
              </a:spcBef>
              <a:spcAft>
                <a:spcPts val="0"/>
              </a:spcAft>
              <a:buSzPts val="1400"/>
              <a:buNone/>
            </a:pPr>
            <a:r>
              <a:rPr lang="en-US"/>
              <a:t>Yes!</a:t>
            </a:r>
            <a:endParaRPr/>
          </a:p>
          <a:p>
            <a:pPr marL="0" lvl="0" indent="0" algn="l" rtl="0">
              <a:lnSpc>
                <a:spcPct val="100000"/>
              </a:lnSpc>
              <a:spcBef>
                <a:spcPts val="0"/>
              </a:spcBef>
              <a:spcAft>
                <a:spcPts val="0"/>
              </a:spcAft>
              <a:buSzPts val="1400"/>
              <a:buNone/>
            </a:pPr>
            <a:r>
              <a:rPr lang="en-US"/>
              <a:t>So now we would like to talk about how</a:t>
            </a:r>
            <a:endParaRPr/>
          </a:p>
        </p:txBody>
      </p:sp>
      <p:sp>
        <p:nvSpPr>
          <p:cNvPr id="718" name="Google Shape;718;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7" name="Google Shape;727;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We tested several different parameters for our models, and we used 4 different types of statistical outputs to measure the robustness of the models. Area under the curve, True Skill Statistic, Specificity, and Sensitivity. For the most part, these have to do with how well the model was able to predict that presences were presences and absences were absences. Some of the parameters we changed included the type of input data we used (user-generated vs dataset-derived), and the number of presence points we used. As you can see, our user-generated points performed better statistically, and our spatial outputs corroborated that finding. After finding this out, our partner at the USDA was interested in finding out the minimum number of points he would need to generate in order to have a robust prediction model, and we determined that at a minimum, 100 points would be needed.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728" name="Google Shape;728;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After changing several parameters on several MaxEnt and RF models, these are some of our statistical outputs. As you can see, our RandomForest models generally outperformed our MaxEnt models statistically (though the numbers all around were rather robust.) WorldClim is a global database of climate data. We also wanted to see whether we could improve upon the RandomForest model by including bioclimatic variables derived from ClimateNA rather than WorldClim, given that ClimateNA has a finer resolution than its counterpart (30m vs 1 km) and ClimateNA is specifically for North America. We found only a negligible increase in our numbers for the RandomForest models. However, some spatial outputs more clearly demonstrated the difference that the finer resolution had on our probability maps. ALSO important was the addition of a single spectral variable (in this case, NDMI) to our models. Simply adding this single spectral variable significantly increased the quality of our models, which otherwise only have coarse bioclimatic and topographic data to go off of. Topographic data was also not important in this region given its flat nature. The jump in quality is definitely more visible in our MaxEnt models than it was in our RandomForest models, which is something we aren’t sure how to explain. However, our spatial outputs clearly demonstrate the difference in refinement between models with the spectral variable and those without it.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Interesting that Inclusion of NDMI improves MaxEnt but not Rf models</a:t>
            </a:r>
            <a:endParaRPr/>
          </a:p>
          <a:p>
            <a:pPr marL="0" lvl="0" indent="0" algn="l" rtl="0">
              <a:lnSpc>
                <a:spcPct val="100000"/>
              </a:lnSpc>
              <a:spcBef>
                <a:spcPts val="0"/>
              </a:spcBef>
              <a:spcAft>
                <a:spcPts val="0"/>
              </a:spcAft>
              <a:buSzPts val="1400"/>
              <a:buNone/>
            </a:pPr>
            <a:r>
              <a:rPr lang="en-US"/>
              <a:t>Discuss how statistics aren’t everything on this slide? While we used statistics to compare our models, we also compared spatial outputs (transition to next slide)</a:t>
            </a:r>
            <a:endParaRPr/>
          </a:p>
        </p:txBody>
      </p:sp>
      <p:sp>
        <p:nvSpPr>
          <p:cNvPr id="739" name="Google Shape;739;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Another one of the statistical outputs that these models generate is variable importance in the form of box-and-whisker plots. These clearly show that first of all, most of our variables were actually pathetic in their significance to the model (which is part of the reason we are skeptical of the robustness of our statistical outputs), but our 1 spectral variable (NDMI) stands out in the crowd. We believe this probably has to do with the fact that the other variables have a far more coarse resolution, and our study area was limited to one Landsat scene. Given that this NDMI is Landsat-derived, it helps to refine the results in the probability map a lot more, whereas it’s entirely possible that some of the bioclimatic variables seen here might be so coarse that they have the same value for the entire extent of our study area.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Discuss influence of extent on the variable importance (i.e. little variation in values of bioclimatic predictors across our extent)</a:t>
            </a:r>
            <a:endParaRPr/>
          </a:p>
          <a:p>
            <a:pPr marL="0" lvl="0" indent="0" algn="l" rtl="0">
              <a:lnSpc>
                <a:spcPct val="100000"/>
              </a:lnSpc>
              <a:spcBef>
                <a:spcPts val="0"/>
              </a:spcBef>
              <a:spcAft>
                <a:spcPts val="0"/>
              </a:spcAft>
              <a:buSzPts val="1400"/>
              <a:buNone/>
            </a:pPr>
            <a:r>
              <a:rPr lang="en-US"/>
              <a:t>rf_worldclim_ndmi (ndmi comparison)</a:t>
            </a:r>
            <a:endParaRPr/>
          </a:p>
          <a:p>
            <a:pPr marL="0" lvl="0" indent="0" algn="l" rtl="0">
              <a:lnSpc>
                <a:spcPct val="115000"/>
              </a:lnSpc>
              <a:spcBef>
                <a:spcPts val="1000"/>
              </a:spcBef>
              <a:spcAft>
                <a:spcPts val="0"/>
              </a:spcAft>
              <a:buClr>
                <a:schemeClr val="dk1"/>
              </a:buClr>
              <a:buSzPts val="1100"/>
              <a:buFont typeface="Arial"/>
              <a:buNone/>
            </a:pPr>
            <a:r>
              <a:rPr lang="en-US" sz="2000">
                <a:solidFill>
                  <a:srgbClr val="3F3F3F"/>
                </a:solidFill>
                <a:latin typeface="Century Gothic"/>
                <a:ea typeface="Century Gothic"/>
                <a:cs typeface="Century Gothic"/>
                <a:sym typeface="Century Gothic"/>
              </a:rPr>
              <a:t>RandomForest using Worldclim, topographic, and one spectral variable</a:t>
            </a:r>
            <a:endParaRPr sz="2000">
              <a:solidFill>
                <a:srgbClr val="3F3F3F"/>
              </a:solidFill>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p>
        </p:txBody>
      </p:sp>
      <p:sp>
        <p:nvSpPr>
          <p:cNvPr id="757" name="Google Shape;757;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These images speak for themselves! We are showing the exact same scene here, but the coarse image contains no spectral data. Current USDA practices also don’t include spectral data, and they use dataset-derived presence points rather than user-generated ones. Overall, our input data and our inclusion of spectral variables is clearly a way to produce higher-quality models.</a:t>
            </a:r>
            <a:endParaRPr/>
          </a:p>
          <a:p>
            <a:pPr marL="0" marR="0" lvl="0" indent="0" algn="l" rtl="0">
              <a:lnSpc>
                <a:spcPct val="100000"/>
              </a:lnSpc>
              <a:spcBef>
                <a:spcPts val="0"/>
              </a:spcBef>
              <a:spcAft>
                <a:spcPts val="0"/>
              </a:spcAft>
              <a:buClr>
                <a:srgbClr val="000000"/>
              </a:buClr>
              <a:buSzPts val="1400"/>
              <a:buFont typeface="Arial"/>
              <a:buNone/>
            </a:pPr>
            <a:r>
              <a:rPr lang="en-US"/>
              <a:t>What variables were used in these models?</a:t>
            </a:r>
            <a:endParaRPr sz="1200" b="0" i="0" u="none" strike="noStrike" cap="none">
              <a:solidFill>
                <a:schemeClr val="dk1"/>
              </a:solidFill>
              <a:latin typeface="Calibri"/>
              <a:ea typeface="Calibri"/>
              <a:cs typeface="Calibri"/>
              <a:sym typeface="Calibri"/>
            </a:endParaRPr>
          </a:p>
        </p:txBody>
      </p:sp>
      <p:sp>
        <p:nvSpPr>
          <p:cNvPr id="782" name="Google Shape;782;p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46f0b85466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46f0b85466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1400">
                <a:solidFill>
                  <a:srgbClr val="3F3F3F"/>
                </a:solidFill>
                <a:latin typeface="Century Gothic"/>
                <a:ea typeface="Century Gothic"/>
                <a:cs typeface="Century Gothic"/>
                <a:sym typeface="Century Gothic"/>
              </a:rPr>
              <a:t>Geographic Scale: </a:t>
            </a:r>
            <a:r>
              <a:rPr lang="en-US" sz="1100">
                <a:latin typeface="Garamond"/>
                <a:ea typeface="Garamond"/>
                <a:cs typeface="Garamond"/>
                <a:sym typeface="Garamond"/>
              </a:rPr>
              <a:t>This study was a feasibility analysis that focused on detecting wild cranberry across a single Landsat scene, and we found that two principal implications resulted from such a narrow scope. First, the topographic and climatic range across our study site had relatively low variation. The combination of a limited geographic scale and the relatively coarse resolution of our bioclimatic variables may have resulted in the model relying disproportionately on Landsat-derived spectral variables to predict cranberry habitat. When compared to environmental variables, variation in spectral reflectance can be relatively substantial from pixel to pixel across a small area. This is likely due to more abrupt variations in land cover. As such, it will be interesting to see how the explanatory power of spectral variables translates when applied to a larger extent and matched with a more diversified range of climatic and topographic variables.</a:t>
            </a:r>
            <a:endParaRPr sz="1100">
              <a:latin typeface="Garamond"/>
              <a:ea typeface="Garamond"/>
              <a:cs typeface="Garamond"/>
              <a:sym typeface="Garamond"/>
            </a:endParaRPr>
          </a:p>
          <a:p>
            <a:pPr marL="0" lvl="0" indent="0" algn="l" rtl="0">
              <a:lnSpc>
                <a:spcPct val="90000"/>
              </a:lnSpc>
              <a:spcBef>
                <a:spcPts val="1000"/>
              </a:spcBef>
              <a:spcAft>
                <a:spcPts val="0"/>
              </a:spcAft>
              <a:buClr>
                <a:schemeClr val="dk1"/>
              </a:buClr>
              <a:buSzPts val="1100"/>
              <a:buFont typeface="Arial"/>
              <a:buNone/>
            </a:pPr>
            <a:endParaRPr sz="1400">
              <a:solidFill>
                <a:srgbClr val="3F3F3F"/>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100">
                <a:latin typeface="Garamond"/>
                <a:ea typeface="Garamond"/>
                <a:cs typeface="Garamond"/>
                <a:sym typeface="Garamond"/>
              </a:rPr>
              <a:t>Mixed Signals: </a:t>
            </a:r>
            <a:endParaRPr sz="1100">
              <a:latin typeface="Garamond"/>
              <a:ea typeface="Garamond"/>
              <a:cs typeface="Garamond"/>
              <a:sym typeface="Garamond"/>
            </a:endParaRPr>
          </a:p>
          <a:p>
            <a:pPr marL="0" lvl="0" indent="0" algn="l" rtl="0">
              <a:lnSpc>
                <a:spcPct val="115000"/>
              </a:lnSpc>
              <a:spcBef>
                <a:spcPts val="0"/>
              </a:spcBef>
              <a:spcAft>
                <a:spcPts val="0"/>
              </a:spcAft>
              <a:buClr>
                <a:schemeClr val="dk1"/>
              </a:buClr>
              <a:buSzPts val="1100"/>
              <a:buFont typeface="Arial"/>
              <a:buNone/>
            </a:pPr>
            <a:r>
              <a:rPr lang="en-US" sz="1100">
                <a:latin typeface="Garamond"/>
                <a:ea typeface="Garamond"/>
                <a:cs typeface="Garamond"/>
                <a:sym typeface="Garamond"/>
              </a:rPr>
              <a:t>It is important to reiterate that we may indeed be getting mixed signals. The cranberry habitat detected by our models, at its 30 by 30 meter resolution, inevitably included other vegetation. Our partners at the USDA and USFS confirmed that other species that were likely detected throughout our models could include sphagnum moss and other members of the </a:t>
            </a:r>
            <a:r>
              <a:rPr lang="en-US" sz="1100" i="1">
                <a:latin typeface="Garamond"/>
                <a:ea typeface="Garamond"/>
                <a:cs typeface="Garamond"/>
                <a:sym typeface="Garamond"/>
              </a:rPr>
              <a:t>Vaccinium</a:t>
            </a:r>
            <a:r>
              <a:rPr lang="en-US" sz="1100">
                <a:latin typeface="Garamond"/>
                <a:ea typeface="Garamond"/>
                <a:cs typeface="Garamond"/>
                <a:sym typeface="Garamond"/>
              </a:rPr>
              <a:t> genus, all of which are co-occurring species. And that’s not necessarily a bad thing, it’s jsut important to note that what we are seeing in our detection component  is not purely cranberry.</a:t>
            </a:r>
            <a:endParaRPr sz="1400">
              <a:solidFill>
                <a:srgbClr val="3F3F3F"/>
              </a:solidFill>
              <a:latin typeface="Century Gothic"/>
              <a:ea typeface="Century Gothic"/>
              <a:cs typeface="Century Gothic"/>
              <a:sym typeface="Century Gothic"/>
            </a:endParaRPr>
          </a:p>
        </p:txBody>
      </p:sp>
      <p:sp>
        <p:nvSpPr>
          <p:cNvPr id="798" name="Google Shape;798;g46f0b85466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2100"/>
              </a:spcBef>
              <a:spcAft>
                <a:spcPts val="0"/>
              </a:spcAft>
              <a:buClr>
                <a:srgbClr val="3F3F3F"/>
              </a:buClr>
              <a:buSzPts val="2000"/>
              <a:buFont typeface="Arial"/>
              <a:buNone/>
            </a:pPr>
            <a:endParaRPr sz="1000">
              <a:solidFill>
                <a:srgbClr val="000000"/>
              </a:solidFill>
              <a:latin typeface="Century Gothic"/>
              <a:ea typeface="Century Gothic"/>
              <a:cs typeface="Century Gothic"/>
              <a:sym typeface="Century Gothic"/>
            </a:endParaRPr>
          </a:p>
          <a:p>
            <a:pPr marL="0" marR="0" lvl="0" indent="0" algn="l" rtl="0">
              <a:lnSpc>
                <a:spcPct val="100000"/>
              </a:lnSpc>
              <a:spcBef>
                <a:spcPts val="2100"/>
              </a:spcBef>
              <a:spcAft>
                <a:spcPts val="0"/>
              </a:spcAft>
              <a:buClr>
                <a:schemeClr val="dk1"/>
              </a:buClr>
              <a:buSzPts val="1100"/>
              <a:buFont typeface="Arial"/>
              <a:buNone/>
            </a:pPr>
            <a:r>
              <a:rPr lang="en-US" sz="1400">
                <a:solidFill>
                  <a:srgbClr val="000000"/>
                </a:solidFill>
                <a:latin typeface="Century Gothic"/>
                <a:ea typeface="Century Gothic"/>
                <a:cs typeface="Century Gothic"/>
                <a:sym typeface="Century Gothic"/>
              </a:rPr>
              <a:t>explanatory power of Spectral variables</a:t>
            </a: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808" name="Google Shape;808;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400"/>
              <a:buNone/>
            </a:pPr>
            <a:r>
              <a:rPr lang="en-US" sz="1000">
                <a:solidFill>
                  <a:srgbClr val="3F3F3F"/>
                </a:solidFill>
                <a:latin typeface="Century Gothic"/>
                <a:ea typeface="Century Gothic"/>
                <a:cs typeface="Century Gothic"/>
                <a:sym typeface="Century Gothic"/>
              </a:rPr>
              <a:t>Photo: Pixabay - </a:t>
            </a:r>
            <a:r>
              <a:rPr lang="en-US" sz="1000" u="sng">
                <a:solidFill>
                  <a:schemeClr val="hlink"/>
                </a:solidFill>
                <a:latin typeface="Century Gothic"/>
                <a:ea typeface="Century Gothic"/>
                <a:cs typeface="Century Gothic"/>
                <a:sym typeface="Century Gothic"/>
                <a:hlinkClick r:id="rId3"/>
              </a:rPr>
              <a:t>https://pixabay.com/en/berry-cranberry-red-nature-wild-71704/</a:t>
            </a:r>
            <a:endParaRPr sz="1000">
              <a:solidFill>
                <a:srgbClr val="3F3F3F"/>
              </a:solidFill>
              <a:latin typeface="Century Gothic"/>
              <a:ea typeface="Century Gothic"/>
              <a:cs typeface="Century Gothic"/>
              <a:sym typeface="Century Gothic"/>
            </a:endParaRPr>
          </a:p>
          <a:p>
            <a:pPr marL="0" lvl="0" indent="0" algn="l" rtl="0">
              <a:lnSpc>
                <a:spcPct val="90000"/>
              </a:lnSpc>
              <a:spcBef>
                <a:spcPts val="1000"/>
              </a:spcBef>
              <a:spcAft>
                <a:spcPts val="0"/>
              </a:spcAft>
              <a:buSzPts val="1400"/>
              <a:buNone/>
            </a:pPr>
            <a:r>
              <a:rPr lang="en-US" sz="1000">
                <a:solidFill>
                  <a:srgbClr val="3F3F3F"/>
                </a:solidFill>
                <a:latin typeface="Century Gothic"/>
                <a:ea typeface="Century Gothic"/>
                <a:cs typeface="Century Gothic"/>
                <a:sym typeface="Century Gothic"/>
              </a:rPr>
              <a:t>Partners over at the USFS Chequamegon-Nicolet National Forest and the University of Wisconsin-Madison have expressed interest in  Point/model validation. Future work will also look to scale up models geographically and to other CWRs. With better models and better predictions of crop wild relatives, the USDA will be able to save both time and money, because they can be more confident in the areas that they send their researchers to.</a:t>
            </a:r>
            <a:endParaRPr sz="1000">
              <a:solidFill>
                <a:srgbClr val="3F3F3F"/>
              </a:solidFill>
              <a:latin typeface="Century Gothic"/>
              <a:ea typeface="Century Gothic"/>
              <a:cs typeface="Century Gothic"/>
              <a:sym typeface="Century Gothic"/>
            </a:endParaRPr>
          </a:p>
          <a:p>
            <a:pPr marL="0" lvl="0" indent="0" algn="l" rtl="0">
              <a:lnSpc>
                <a:spcPct val="90000"/>
              </a:lnSpc>
              <a:spcBef>
                <a:spcPts val="2100"/>
              </a:spcBef>
              <a:spcAft>
                <a:spcPts val="0"/>
              </a:spcAft>
              <a:buSzPts val="1400"/>
              <a:buNone/>
            </a:pPr>
            <a:endParaRPr sz="1000">
              <a:solidFill>
                <a:srgbClr val="3F3F3F"/>
              </a:solidFill>
              <a:latin typeface="Century Gothic"/>
              <a:ea typeface="Century Gothic"/>
              <a:cs typeface="Century Gothic"/>
              <a:sym typeface="Century Gothic"/>
            </a:endParaRPr>
          </a:p>
        </p:txBody>
      </p:sp>
      <p:sp>
        <p:nvSpPr>
          <p:cNvPr id="831" name="Google Shape;831;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839" name="Google Shape;8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The USDA ARS NPGS is interested in this question as a way to better locate and preserve crop wild relatives.</a:t>
            </a:r>
            <a:endParaRPr/>
          </a:p>
          <a:p>
            <a:pPr marL="0" marR="0" lvl="0" indent="0" algn="l" rtl="0">
              <a:lnSpc>
                <a:spcPct val="100000"/>
              </a:lnSpc>
              <a:spcBef>
                <a:spcPts val="0"/>
              </a:spcBef>
              <a:spcAft>
                <a:spcPts val="0"/>
              </a:spcAft>
              <a:buClr>
                <a:srgbClr val="000000"/>
              </a:buClr>
              <a:buSzPts val="1400"/>
              <a:buFont typeface="Arial"/>
              <a:buNone/>
            </a:pPr>
            <a:r>
              <a:rPr lang="en-US"/>
              <a:t>Waiting for Stephanie Green and Karen Williams to provide a headshot</a:t>
            </a:r>
            <a:endParaRPr sz="1200" b="0" i="0" u="none" strike="noStrike" cap="none">
              <a:solidFill>
                <a:schemeClr val="dk1"/>
              </a:solidFill>
              <a:latin typeface="Calibri"/>
              <a:ea typeface="Calibri"/>
              <a:cs typeface="Calibri"/>
              <a:sym typeface="Calibri"/>
            </a:endParaRPr>
          </a:p>
        </p:txBody>
      </p:sp>
      <p:sp>
        <p:nvSpPr>
          <p:cNvPr id="428" name="Google Shape;428;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82560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What are crop wild relatives? They are plant species  such as wild cranberries, are genetically related to domesticated crops. In their natural habitats, these plants continue to adapt to the environment, and have traits that are often lost in the domestication process. These traits can be bred back into crops to improve nutrition, yield, and resilience such as resistance to pests or disease.</a:t>
            </a:r>
            <a:endParaRPr sz="1200" b="0" i="0" u="none" strike="noStrike" cap="none">
              <a:solidFill>
                <a:schemeClr val="dk1"/>
              </a:solidFill>
              <a:latin typeface="Calibri"/>
              <a:ea typeface="Calibri"/>
              <a:cs typeface="Calibri"/>
              <a:sym typeface="Calibri"/>
            </a:endParaRPr>
          </a:p>
        </p:txBody>
      </p:sp>
      <p:sp>
        <p:nvSpPr>
          <p:cNvPr id="457" name="Google Shape;457;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 And many of these species are threatened by habitat degradation.</a:t>
            </a:r>
            <a:endParaRPr/>
          </a:p>
          <a:p>
            <a:pPr marL="0" marR="0" lvl="0" indent="0" algn="l" rtl="0">
              <a:lnSpc>
                <a:spcPct val="100000"/>
              </a:lnSpc>
              <a:spcBef>
                <a:spcPts val="0"/>
              </a:spcBef>
              <a:spcAft>
                <a:spcPts val="0"/>
              </a:spcAft>
              <a:buClr>
                <a:srgbClr val="000000"/>
              </a:buClr>
              <a:buSzPts val="1400"/>
              <a:buFont typeface="Arial"/>
              <a:buNone/>
            </a:pPr>
            <a:r>
              <a:rPr lang="en-US"/>
              <a:t>(Khoury et al. 2018)</a:t>
            </a:r>
            <a:endParaRPr/>
          </a:p>
          <a:p>
            <a:pPr marL="0" marR="0" lvl="0" indent="0" algn="l" rtl="0">
              <a:lnSpc>
                <a:spcPct val="100000"/>
              </a:lnSpc>
              <a:spcBef>
                <a:spcPts val="0"/>
              </a:spcBef>
              <a:spcAft>
                <a:spcPts val="0"/>
              </a:spcAft>
              <a:buClr>
                <a:schemeClr val="dk1"/>
              </a:buClr>
              <a:buSzPts val="1100"/>
              <a:buFont typeface="Arial"/>
              <a:buNone/>
            </a:pPr>
            <a:r>
              <a:rPr lang="en-US" sz="1000">
                <a:solidFill>
                  <a:srgbClr val="333333"/>
                </a:solidFill>
                <a:highlight>
                  <a:srgbClr val="FFFFFF"/>
                </a:highlight>
                <a:latin typeface="Roboto"/>
                <a:ea typeface="Roboto"/>
                <a:cs typeface="Roboto"/>
                <a:sym typeface="Roboto"/>
              </a:rPr>
              <a:t>“FLORA OF NORTH AMERICA - Introduction Flora of North America.” n.d. Accessed September 26, 2018. and Khoury, Colin K., Stephanie Greene, John Wiersema, Nigel Maxted, Andy Jarvis, and Paul C. Struik. 2013. “An Inventory of Crop Wild Relatives of the United States.” Crop Science 53 (4):1496. </a:t>
            </a:r>
            <a:r>
              <a:rPr lang="en-US" sz="1000" u="sng">
                <a:solidFill>
                  <a:schemeClr val="hlink"/>
                </a:solidFill>
                <a:highlight>
                  <a:srgbClr val="FFFFFF"/>
                </a:highlight>
                <a:latin typeface="Roboto"/>
                <a:ea typeface="Roboto"/>
                <a:cs typeface="Roboto"/>
                <a:sym typeface="Roboto"/>
                <a:hlinkClick r:id="rId3"/>
              </a:rPr>
              <a:t>https://doi.org/10.2135/cropsci2012.10.0585</a:t>
            </a:r>
            <a:r>
              <a:rPr lang="en-US" sz="1000">
                <a:solidFill>
                  <a:srgbClr val="333333"/>
                </a:solidFill>
                <a:highlight>
                  <a:srgbClr val="FFFFFF"/>
                </a:highlight>
                <a:latin typeface="Roboto"/>
                <a:ea typeface="Roboto"/>
                <a:cs typeface="Roboto"/>
                <a:sym typeface="Roboto"/>
              </a:rPr>
              <a:t>.</a:t>
            </a:r>
            <a:endParaRPr/>
          </a:p>
        </p:txBody>
      </p:sp>
      <p:sp>
        <p:nvSpPr>
          <p:cNvPr id="467" name="Google Shape;467;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45cfe773c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g45cfe773c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This brings us back to the USDA ARS’s goal of better documenting these species to preserve their genetic diversity. The USDA sends researchers out into the field to collect habitat information and seeds for the seedbank. More accurate habitat distribution maps will save the USDA time and money, and allow them to sample from a wider geographic range.</a:t>
            </a:r>
            <a:endParaRPr/>
          </a:p>
        </p:txBody>
      </p:sp>
      <p:sp>
        <p:nvSpPr>
          <p:cNvPr id="477" name="Google Shape;477;g45cfe773c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45cfe773ca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45cfe773ca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Specifically in this study, we are focusing on cranberries which are under represented in gene banks. These species, and other CWRs, are important to locate and preserve in their natural habitat. Accurate distribution maps can help the USDA highlight key areas of species prevalence for conservation.</a:t>
            </a:r>
            <a:endParaRPr/>
          </a:p>
        </p:txBody>
      </p:sp>
      <p:sp>
        <p:nvSpPr>
          <p:cNvPr id="487" name="Google Shape;487;g45cfe773ca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Interestingly, one of these species, </a:t>
            </a:r>
            <a:r>
              <a:rPr lang="en-US" i="1"/>
              <a:t>Vaccinium macrocarpon,</a:t>
            </a:r>
            <a:r>
              <a:rPr lang="en-US"/>
              <a:t> or the largeleaf cranberry, which is the domestic variety we are familiar with, has low genetic diversity. This makes it especially important for conservation efforts. The other focal species, </a:t>
            </a:r>
            <a:r>
              <a:rPr lang="en-US" i="1"/>
              <a:t>vaccinium oxycoccos</a:t>
            </a:r>
            <a:r>
              <a:rPr lang="en-US"/>
              <a:t>, has much higher genetic diversity. </a:t>
            </a:r>
            <a:endParaRPr/>
          </a:p>
          <a:p>
            <a:pPr marL="0" marR="0" lvl="0" indent="0" algn="l" rtl="0">
              <a:lnSpc>
                <a:spcPct val="100000"/>
              </a:lnSpc>
              <a:spcBef>
                <a:spcPts val="0"/>
              </a:spcBef>
              <a:spcAft>
                <a:spcPts val="0"/>
              </a:spcAft>
              <a:buClr>
                <a:srgbClr val="000000"/>
              </a:buClr>
              <a:buSzPts val="1400"/>
              <a:buFont typeface="Arial"/>
              <a:buNone/>
            </a:pPr>
            <a:r>
              <a:rPr lang="en-US"/>
              <a:t>We are focusing on these species because they are co occurring, and occur in unique acidic peat bog habitats. They also have important phenologic changes where their foliage changes color in the fall from green to red.</a:t>
            </a:r>
            <a:endParaRPr sz="1200" b="0" i="0" u="none" strike="noStrike" cap="none">
              <a:solidFill>
                <a:schemeClr val="dk1"/>
              </a:solidFill>
              <a:latin typeface="Calibri"/>
              <a:ea typeface="Calibri"/>
              <a:cs typeface="Calibri"/>
              <a:sym typeface="Calibri"/>
            </a:endParaRPr>
          </a:p>
        </p:txBody>
      </p:sp>
      <p:sp>
        <p:nvSpPr>
          <p:cNvPr id="497" name="Google Shape;497;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solidFill>
                  <a:srgbClr val="000000"/>
                </a:solidFill>
                <a:latin typeface="Century Gothic"/>
                <a:ea typeface="Century Gothic"/>
                <a:cs typeface="Century Gothic"/>
                <a:sym typeface="Century Gothic"/>
              </a:rPr>
              <a:t>to address these community concerns and partner objectives we divided our study into 3 sections. First we looked to see if we could use NASA Earth observations to detect these populations at all. Next we employed habitat distribution models mirroring our partner’s current methodology and formulated habitat distribution models of our own. Finally we wanted to integrate these two methodologies and test the feasibility of detecting cranberries using earth obsv in our models.</a:t>
            </a:r>
            <a:endParaRPr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509" name="Google Shape;509;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
        <p:cNvGrpSpPr/>
        <p:nvPr/>
      </p:nvGrpSpPr>
      <p:grpSpPr>
        <a:xfrm>
          <a:off x="0" y="0"/>
          <a:ext cx="0" cy="0"/>
          <a:chOff x="0" y="0"/>
          <a:chExt cx="0" cy="0"/>
        </a:xfrm>
      </p:grpSpPr>
      <p:pic>
        <p:nvPicPr>
          <p:cNvPr id="14" name="Google Shape;14;p2"/>
          <p:cNvPicPr preferRelativeResize="0"/>
          <p:nvPr/>
        </p:nvPicPr>
        <p:blipFill rotWithShape="1">
          <a:blip r:embed="rId2">
            <a:alphaModFix/>
          </a:blip>
          <a:srcRect/>
          <a:stretch/>
        </p:blipFill>
        <p:spPr>
          <a:xfrm>
            <a:off x="10965783" y="358445"/>
            <a:ext cx="870608" cy="741586"/>
          </a:xfrm>
          <a:prstGeom prst="rect">
            <a:avLst/>
          </a:prstGeom>
          <a:noFill/>
          <a:ln>
            <a:noFill/>
          </a:ln>
        </p:spPr>
      </p:pic>
      <p:sp>
        <p:nvSpPr>
          <p:cNvPr id="15" name="Google Shape;15;p2"/>
          <p:cNvSpPr txBox="1"/>
          <p:nvPr/>
        </p:nvSpPr>
        <p:spPr>
          <a:xfrm>
            <a:off x="8956532" y="563232"/>
            <a:ext cx="1962000" cy="415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National Aeronautics and</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Space Administration</a:t>
            </a:r>
            <a:endParaRPr sz="1050" b="0" i="0" u="none" strike="noStrike" cap="none">
              <a:solidFill>
                <a:schemeClr val="dk1"/>
              </a:solidFill>
              <a:latin typeface="Arial"/>
              <a:ea typeface="Arial"/>
              <a:cs typeface="Arial"/>
              <a:sym typeface="Arial"/>
            </a:endParaRPr>
          </a:p>
        </p:txBody>
      </p:sp>
      <p:cxnSp>
        <p:nvCxnSpPr>
          <p:cNvPr id="16" name="Google Shape;16;p2"/>
          <p:cNvCxnSpPr/>
          <p:nvPr/>
        </p:nvCxnSpPr>
        <p:spPr>
          <a:xfrm>
            <a:off x="10942232" y="425120"/>
            <a:ext cx="0" cy="61710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1"/>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lstStyle>
            <a:lvl1pPr marL="457200" lvl="0" indent="-228600" algn="l">
              <a:lnSpc>
                <a:spcPct val="100000"/>
              </a:lnSpc>
              <a:spcBef>
                <a:spcPts val="0"/>
              </a:spcBef>
              <a:spcAft>
                <a:spcPts val="0"/>
              </a:spcAft>
              <a:buSzPts val="2400"/>
              <a:buNone/>
              <a:defRPr/>
            </a:lvl1pPr>
          </a:lstStyle>
          <a:p>
            <a:endParaRPr/>
          </a:p>
        </p:txBody>
      </p:sp>
      <p:sp>
        <p:nvSpPr>
          <p:cNvPr id="51" name="Google Shape;51;p1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2"/>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54" name="Google Shape;54;p12"/>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55" name="Google Shape;55;p1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58"/>
        <p:cNvGrpSpPr/>
        <p:nvPr/>
      </p:nvGrpSpPr>
      <p:grpSpPr>
        <a:xfrm>
          <a:off x="0" y="0"/>
          <a:ext cx="0" cy="0"/>
          <a:chOff x="0" y="0"/>
          <a:chExt cx="0" cy="0"/>
        </a:xfrm>
      </p:grpSpPr>
      <p:pic>
        <p:nvPicPr>
          <p:cNvPr id="59" name="Google Shape;59;p14"/>
          <p:cNvPicPr preferRelativeResize="0"/>
          <p:nvPr/>
        </p:nvPicPr>
        <p:blipFill rotWithShape="1">
          <a:blip r:embed="rId2">
            <a:alphaModFix/>
          </a:blip>
          <a:srcRect r="12434"/>
          <a:stretch/>
        </p:blipFill>
        <p:spPr>
          <a:xfrm>
            <a:off x="0" y="0"/>
            <a:ext cx="10676237" cy="6857998"/>
          </a:xfrm>
          <a:prstGeom prst="rect">
            <a:avLst/>
          </a:prstGeom>
          <a:noFill/>
          <a:ln>
            <a:noFill/>
          </a:ln>
        </p:spPr>
      </p:pic>
      <p:pic>
        <p:nvPicPr>
          <p:cNvPr id="60" name="Google Shape;60;p14"/>
          <p:cNvPicPr preferRelativeResize="0"/>
          <p:nvPr/>
        </p:nvPicPr>
        <p:blipFill rotWithShape="1">
          <a:blip r:embed="rId3">
            <a:alphaModFix/>
          </a:blip>
          <a:srcRect/>
          <a:stretch/>
        </p:blipFill>
        <p:spPr>
          <a:xfrm>
            <a:off x="11233004" y="133045"/>
            <a:ext cx="382562" cy="382562"/>
          </a:xfrm>
          <a:prstGeom prst="rect">
            <a:avLst/>
          </a:prstGeom>
          <a:noFill/>
          <a:ln>
            <a:noFill/>
          </a:ln>
        </p:spPr>
      </p:pic>
      <p:sp>
        <p:nvSpPr>
          <p:cNvPr id="61" name="Google Shape;61;p14"/>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lvl="1" algn="l">
              <a:lnSpc>
                <a:spcPct val="100000"/>
              </a:lnSpc>
              <a:spcBef>
                <a:spcPts val="0"/>
              </a:spcBef>
              <a:spcAft>
                <a:spcPts val="0"/>
              </a:spcAft>
              <a:buSzPts val="3700"/>
              <a:buNone/>
              <a:defRPr sz="1800"/>
            </a:lvl2pPr>
            <a:lvl3pPr lvl="2" algn="l">
              <a:lnSpc>
                <a:spcPct val="100000"/>
              </a:lnSpc>
              <a:spcBef>
                <a:spcPts val="0"/>
              </a:spcBef>
              <a:spcAft>
                <a:spcPts val="0"/>
              </a:spcAft>
              <a:buSzPts val="3700"/>
              <a:buNone/>
              <a:defRPr sz="1800"/>
            </a:lvl3pPr>
            <a:lvl4pPr lvl="3" algn="l">
              <a:lnSpc>
                <a:spcPct val="100000"/>
              </a:lnSpc>
              <a:spcBef>
                <a:spcPts val="0"/>
              </a:spcBef>
              <a:spcAft>
                <a:spcPts val="0"/>
              </a:spcAft>
              <a:buSzPts val="3700"/>
              <a:buNone/>
              <a:defRPr sz="1800"/>
            </a:lvl4pPr>
            <a:lvl5pPr lvl="4" algn="l">
              <a:lnSpc>
                <a:spcPct val="100000"/>
              </a:lnSpc>
              <a:spcBef>
                <a:spcPts val="0"/>
              </a:spcBef>
              <a:spcAft>
                <a:spcPts val="0"/>
              </a:spcAft>
              <a:buSzPts val="3700"/>
              <a:buNone/>
              <a:defRPr sz="1800"/>
            </a:lvl5pPr>
            <a:lvl6pPr lvl="5" algn="l">
              <a:lnSpc>
                <a:spcPct val="100000"/>
              </a:lnSpc>
              <a:spcBef>
                <a:spcPts val="0"/>
              </a:spcBef>
              <a:spcAft>
                <a:spcPts val="0"/>
              </a:spcAft>
              <a:buSzPts val="3700"/>
              <a:buNone/>
              <a:defRPr sz="1800"/>
            </a:lvl6pPr>
            <a:lvl7pPr lvl="6" algn="l">
              <a:lnSpc>
                <a:spcPct val="100000"/>
              </a:lnSpc>
              <a:spcBef>
                <a:spcPts val="0"/>
              </a:spcBef>
              <a:spcAft>
                <a:spcPts val="0"/>
              </a:spcAft>
              <a:buSzPts val="3700"/>
              <a:buNone/>
              <a:defRPr sz="1800"/>
            </a:lvl7pPr>
            <a:lvl8pPr lvl="7" algn="l">
              <a:lnSpc>
                <a:spcPct val="100000"/>
              </a:lnSpc>
              <a:spcBef>
                <a:spcPts val="0"/>
              </a:spcBef>
              <a:spcAft>
                <a:spcPts val="0"/>
              </a:spcAft>
              <a:buSzPts val="3700"/>
              <a:buNone/>
              <a:defRPr sz="1800"/>
            </a:lvl8pPr>
            <a:lvl9pPr lvl="8" algn="l">
              <a:lnSpc>
                <a:spcPct val="100000"/>
              </a:lnSpc>
              <a:spcBef>
                <a:spcPts val="0"/>
              </a:spcBef>
              <a:spcAft>
                <a:spcPts val="0"/>
              </a:spcAft>
              <a:buSzPts val="3700"/>
              <a:buNone/>
              <a:defRPr sz="1800"/>
            </a:lvl9pPr>
          </a:lstStyle>
          <a:p>
            <a:endParaRPr/>
          </a:p>
        </p:txBody>
      </p:sp>
      <p:sp>
        <p:nvSpPr>
          <p:cNvPr id="62" name="Google Shape;62;p14"/>
          <p:cNvSpPr>
            <a:spLocks noGrp="1"/>
          </p:cNvSpPr>
          <p:nvPr>
            <p:ph type="pic" idx="2"/>
          </p:nvPr>
        </p:nvSpPr>
        <p:spPr>
          <a:xfrm>
            <a:off x="0" y="3456417"/>
            <a:ext cx="12192000" cy="3354900"/>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3" name="Google Shape;63;p14"/>
          <p:cNvSpPr txBox="1">
            <a:spLocks noGrp="1"/>
          </p:cNvSpPr>
          <p:nvPr>
            <p:ph type="body" idx="1"/>
          </p:nvPr>
        </p:nvSpPr>
        <p:spPr>
          <a:xfrm>
            <a:off x="1000125" y="993665"/>
            <a:ext cx="10233000" cy="21861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a:lnSpc>
                <a:spcPct val="90000"/>
              </a:lnSpc>
              <a:spcBef>
                <a:spcPts val="21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a:lnSpc>
                <a:spcPct val="90000"/>
              </a:lnSpc>
              <a:spcBef>
                <a:spcPts val="21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a:lnSpc>
                <a:spcPct val="90000"/>
              </a:lnSpc>
              <a:spcBef>
                <a:spcPts val="21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a:lnSpc>
                <a:spcPct val="90000"/>
              </a:lnSpc>
              <a:spcBef>
                <a:spcPts val="21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a:lnSpc>
                <a:spcPct val="90000"/>
              </a:lnSpc>
              <a:spcBef>
                <a:spcPts val="2100"/>
              </a:spcBef>
              <a:spcAft>
                <a:spcPts val="210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64" name="Google Shape;64;p14"/>
          <p:cNvSpPr/>
          <p:nvPr/>
        </p:nvSpPr>
        <p:spPr>
          <a:xfrm>
            <a:off x="0" y="6809900"/>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65" name="Google Shape;65;p14"/>
          <p:cNvPicPr preferRelativeResize="0"/>
          <p:nvPr/>
        </p:nvPicPr>
        <p:blipFill rotWithShape="1">
          <a:blip r:embed="rId3">
            <a:alphaModFix/>
          </a:blip>
          <a:srcRect/>
          <a:stretch/>
        </p:blipFill>
        <p:spPr>
          <a:xfrm>
            <a:off x="128399" y="137164"/>
            <a:ext cx="382562" cy="382562"/>
          </a:xfrm>
          <a:prstGeom prst="rect">
            <a:avLst/>
          </a:prstGeom>
          <a:noFill/>
          <a:ln>
            <a:noFill/>
          </a:ln>
        </p:spPr>
      </p:pic>
      <p:pic>
        <p:nvPicPr>
          <p:cNvPr id="66" name="Google Shape;66;p14"/>
          <p:cNvPicPr preferRelativeResize="0"/>
          <p:nvPr/>
        </p:nvPicPr>
        <p:blipFill rotWithShape="1">
          <a:blip r:embed="rId4">
            <a:alphaModFix/>
          </a:blip>
          <a:srcRect r="91791" b="87747"/>
          <a:stretch/>
        </p:blipFill>
        <p:spPr>
          <a:xfrm>
            <a:off x="162" y="0"/>
            <a:ext cx="1000736" cy="840258"/>
          </a:xfrm>
          <a:prstGeom prst="rect">
            <a:avLst/>
          </a:prstGeom>
          <a:noFill/>
          <a:ln>
            <a:noFill/>
          </a:ln>
        </p:spPr>
      </p:pic>
      <p:sp>
        <p:nvSpPr>
          <p:cNvPr id="67" name="Google Shape;67;p14"/>
          <p:cNvSpPr/>
          <p:nvPr/>
        </p:nvSpPr>
        <p:spPr>
          <a:xfrm>
            <a:off x="0" y="6812281"/>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68"/>
        <p:cNvGrpSpPr/>
        <p:nvPr/>
      </p:nvGrpSpPr>
      <p:grpSpPr>
        <a:xfrm>
          <a:off x="0" y="0"/>
          <a:ext cx="0" cy="0"/>
          <a:chOff x="0" y="0"/>
          <a:chExt cx="0" cy="0"/>
        </a:xfrm>
      </p:grpSpPr>
      <p:pic>
        <p:nvPicPr>
          <p:cNvPr id="69" name="Google Shape;69;p15"/>
          <p:cNvPicPr preferRelativeResize="0"/>
          <p:nvPr/>
        </p:nvPicPr>
        <p:blipFill rotWithShape="1">
          <a:blip r:embed="rId2">
            <a:alphaModFix/>
          </a:blip>
          <a:srcRect/>
          <a:stretch/>
        </p:blipFill>
        <p:spPr>
          <a:xfrm>
            <a:off x="0" y="0"/>
            <a:ext cx="12191997" cy="6857998"/>
          </a:xfrm>
          <a:prstGeom prst="rect">
            <a:avLst/>
          </a:prstGeom>
          <a:noFill/>
          <a:ln>
            <a:noFill/>
          </a:ln>
        </p:spPr>
      </p:pic>
      <p:pic>
        <p:nvPicPr>
          <p:cNvPr id="70" name="Google Shape;70;p15"/>
          <p:cNvPicPr preferRelativeResize="0"/>
          <p:nvPr/>
        </p:nvPicPr>
        <p:blipFill rotWithShape="1">
          <a:blip r:embed="rId3">
            <a:alphaModFix/>
          </a:blip>
          <a:srcRect/>
          <a:stretch/>
        </p:blipFill>
        <p:spPr>
          <a:xfrm>
            <a:off x="180864" y="641608"/>
            <a:ext cx="915296" cy="915296"/>
          </a:xfrm>
          <a:prstGeom prst="rect">
            <a:avLst/>
          </a:prstGeom>
          <a:noFill/>
          <a:ln>
            <a:noFill/>
          </a:ln>
        </p:spPr>
      </p:pic>
      <p:sp>
        <p:nvSpPr>
          <p:cNvPr id="71" name="Google Shape;71;p15"/>
          <p:cNvSpPr txBox="1">
            <a:spLocks noGrp="1"/>
          </p:cNvSpPr>
          <p:nvPr>
            <p:ph type="title"/>
          </p:nvPr>
        </p:nvSpPr>
        <p:spPr>
          <a:xfrm>
            <a:off x="2291379" y="1129553"/>
            <a:ext cx="7562700" cy="10650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lvl="1" algn="l">
              <a:lnSpc>
                <a:spcPct val="100000"/>
              </a:lnSpc>
              <a:spcBef>
                <a:spcPts val="0"/>
              </a:spcBef>
              <a:spcAft>
                <a:spcPts val="0"/>
              </a:spcAft>
              <a:buSzPts val="3700"/>
              <a:buNone/>
              <a:defRPr sz="1800"/>
            </a:lvl2pPr>
            <a:lvl3pPr lvl="2" algn="l">
              <a:lnSpc>
                <a:spcPct val="100000"/>
              </a:lnSpc>
              <a:spcBef>
                <a:spcPts val="0"/>
              </a:spcBef>
              <a:spcAft>
                <a:spcPts val="0"/>
              </a:spcAft>
              <a:buSzPts val="3700"/>
              <a:buNone/>
              <a:defRPr sz="1800"/>
            </a:lvl3pPr>
            <a:lvl4pPr lvl="3" algn="l">
              <a:lnSpc>
                <a:spcPct val="100000"/>
              </a:lnSpc>
              <a:spcBef>
                <a:spcPts val="0"/>
              </a:spcBef>
              <a:spcAft>
                <a:spcPts val="0"/>
              </a:spcAft>
              <a:buSzPts val="3700"/>
              <a:buNone/>
              <a:defRPr sz="1800"/>
            </a:lvl4pPr>
            <a:lvl5pPr lvl="4" algn="l">
              <a:lnSpc>
                <a:spcPct val="100000"/>
              </a:lnSpc>
              <a:spcBef>
                <a:spcPts val="0"/>
              </a:spcBef>
              <a:spcAft>
                <a:spcPts val="0"/>
              </a:spcAft>
              <a:buSzPts val="3700"/>
              <a:buNone/>
              <a:defRPr sz="1800"/>
            </a:lvl5pPr>
            <a:lvl6pPr lvl="5" algn="l">
              <a:lnSpc>
                <a:spcPct val="100000"/>
              </a:lnSpc>
              <a:spcBef>
                <a:spcPts val="0"/>
              </a:spcBef>
              <a:spcAft>
                <a:spcPts val="0"/>
              </a:spcAft>
              <a:buSzPts val="3700"/>
              <a:buNone/>
              <a:defRPr sz="1800"/>
            </a:lvl6pPr>
            <a:lvl7pPr lvl="6" algn="l">
              <a:lnSpc>
                <a:spcPct val="100000"/>
              </a:lnSpc>
              <a:spcBef>
                <a:spcPts val="0"/>
              </a:spcBef>
              <a:spcAft>
                <a:spcPts val="0"/>
              </a:spcAft>
              <a:buSzPts val="3700"/>
              <a:buNone/>
              <a:defRPr sz="1800"/>
            </a:lvl7pPr>
            <a:lvl8pPr lvl="7" algn="l">
              <a:lnSpc>
                <a:spcPct val="100000"/>
              </a:lnSpc>
              <a:spcBef>
                <a:spcPts val="0"/>
              </a:spcBef>
              <a:spcAft>
                <a:spcPts val="0"/>
              </a:spcAft>
              <a:buSzPts val="3700"/>
              <a:buNone/>
              <a:defRPr sz="1800"/>
            </a:lvl8pPr>
            <a:lvl9pPr lvl="8" algn="l">
              <a:lnSpc>
                <a:spcPct val="100000"/>
              </a:lnSpc>
              <a:spcBef>
                <a:spcPts val="0"/>
              </a:spcBef>
              <a:spcAft>
                <a:spcPts val="0"/>
              </a:spcAft>
              <a:buSzPts val="3700"/>
              <a:buNone/>
              <a:defRPr sz="1800"/>
            </a:lvl9pPr>
          </a:lstStyle>
          <a:p>
            <a:endParaRPr/>
          </a:p>
        </p:txBody>
      </p:sp>
      <p:pic>
        <p:nvPicPr>
          <p:cNvPr id="72" name="Google Shape;72;p15"/>
          <p:cNvPicPr preferRelativeResize="0"/>
          <p:nvPr/>
        </p:nvPicPr>
        <p:blipFill rotWithShape="1">
          <a:blip r:embed="rId4">
            <a:alphaModFix/>
          </a:blip>
          <a:srcRect/>
          <a:stretch/>
        </p:blipFill>
        <p:spPr>
          <a:xfrm>
            <a:off x="8680330" y="2622254"/>
            <a:ext cx="912020" cy="912020"/>
          </a:xfrm>
          <a:prstGeom prst="rect">
            <a:avLst/>
          </a:prstGeom>
          <a:noFill/>
          <a:ln>
            <a:noFill/>
          </a:ln>
        </p:spPr>
      </p:pic>
      <p:sp>
        <p:nvSpPr>
          <p:cNvPr id="73" name="Google Shape;73;p15"/>
          <p:cNvSpPr txBox="1">
            <a:spLocks noGrp="1"/>
          </p:cNvSpPr>
          <p:nvPr>
            <p:ph type="body" idx="1"/>
          </p:nvPr>
        </p:nvSpPr>
        <p:spPr>
          <a:xfrm>
            <a:off x="2291379" y="2302136"/>
            <a:ext cx="7562700" cy="40557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a:lnSpc>
                <a:spcPct val="90000"/>
              </a:lnSpc>
              <a:spcBef>
                <a:spcPts val="21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a:lnSpc>
                <a:spcPct val="90000"/>
              </a:lnSpc>
              <a:spcBef>
                <a:spcPts val="21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a:lnSpc>
                <a:spcPct val="90000"/>
              </a:lnSpc>
              <a:spcBef>
                <a:spcPts val="21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a:lnSpc>
                <a:spcPct val="90000"/>
              </a:lnSpc>
              <a:spcBef>
                <a:spcPts val="21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a:lnSpc>
                <a:spcPct val="90000"/>
              </a:lnSpc>
              <a:spcBef>
                <a:spcPts val="2100"/>
              </a:spcBef>
              <a:spcAft>
                <a:spcPts val="210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74" name="Google Shape;74;p15"/>
          <p:cNvSpPr/>
          <p:nvPr/>
        </p:nvSpPr>
        <p:spPr>
          <a:xfrm>
            <a:off x="0" y="6812673"/>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75" name="Google Shape;75;p15"/>
          <p:cNvPicPr preferRelativeResize="0"/>
          <p:nvPr/>
        </p:nvPicPr>
        <p:blipFill rotWithShape="1">
          <a:blip r:embed="rId5">
            <a:alphaModFix/>
          </a:blip>
          <a:srcRect/>
          <a:stretch/>
        </p:blipFill>
        <p:spPr>
          <a:xfrm>
            <a:off x="162" y="0"/>
            <a:ext cx="12191672" cy="685799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76"/>
        <p:cNvGrpSpPr/>
        <p:nvPr/>
      </p:nvGrpSpPr>
      <p:grpSpPr>
        <a:xfrm>
          <a:off x="0" y="0"/>
          <a:ext cx="0" cy="0"/>
          <a:chOff x="0" y="0"/>
          <a:chExt cx="0" cy="0"/>
        </a:xfrm>
      </p:grpSpPr>
      <p:pic>
        <p:nvPicPr>
          <p:cNvPr id="77" name="Google Shape;77;p16"/>
          <p:cNvPicPr preferRelativeResize="0"/>
          <p:nvPr/>
        </p:nvPicPr>
        <p:blipFill rotWithShape="1">
          <a:blip r:embed="rId2">
            <a:alphaModFix/>
          </a:blip>
          <a:srcRect r="12532"/>
          <a:stretch/>
        </p:blipFill>
        <p:spPr>
          <a:xfrm>
            <a:off x="0" y="0"/>
            <a:ext cx="10663882" cy="6857998"/>
          </a:xfrm>
          <a:prstGeom prst="rect">
            <a:avLst/>
          </a:prstGeom>
          <a:noFill/>
          <a:ln>
            <a:noFill/>
          </a:ln>
        </p:spPr>
      </p:pic>
      <p:sp>
        <p:nvSpPr>
          <p:cNvPr id="78" name="Google Shape;78;p16"/>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lvl="1" algn="l">
              <a:lnSpc>
                <a:spcPct val="100000"/>
              </a:lnSpc>
              <a:spcBef>
                <a:spcPts val="0"/>
              </a:spcBef>
              <a:spcAft>
                <a:spcPts val="0"/>
              </a:spcAft>
              <a:buSzPts val="3700"/>
              <a:buNone/>
              <a:defRPr sz="1800"/>
            </a:lvl2pPr>
            <a:lvl3pPr lvl="2" algn="l">
              <a:lnSpc>
                <a:spcPct val="100000"/>
              </a:lnSpc>
              <a:spcBef>
                <a:spcPts val="0"/>
              </a:spcBef>
              <a:spcAft>
                <a:spcPts val="0"/>
              </a:spcAft>
              <a:buSzPts val="3700"/>
              <a:buNone/>
              <a:defRPr sz="1800"/>
            </a:lvl3pPr>
            <a:lvl4pPr lvl="3" algn="l">
              <a:lnSpc>
                <a:spcPct val="100000"/>
              </a:lnSpc>
              <a:spcBef>
                <a:spcPts val="0"/>
              </a:spcBef>
              <a:spcAft>
                <a:spcPts val="0"/>
              </a:spcAft>
              <a:buSzPts val="3700"/>
              <a:buNone/>
              <a:defRPr sz="1800"/>
            </a:lvl4pPr>
            <a:lvl5pPr lvl="4" algn="l">
              <a:lnSpc>
                <a:spcPct val="100000"/>
              </a:lnSpc>
              <a:spcBef>
                <a:spcPts val="0"/>
              </a:spcBef>
              <a:spcAft>
                <a:spcPts val="0"/>
              </a:spcAft>
              <a:buSzPts val="3700"/>
              <a:buNone/>
              <a:defRPr sz="1800"/>
            </a:lvl5pPr>
            <a:lvl6pPr lvl="5" algn="l">
              <a:lnSpc>
                <a:spcPct val="100000"/>
              </a:lnSpc>
              <a:spcBef>
                <a:spcPts val="0"/>
              </a:spcBef>
              <a:spcAft>
                <a:spcPts val="0"/>
              </a:spcAft>
              <a:buSzPts val="3700"/>
              <a:buNone/>
              <a:defRPr sz="1800"/>
            </a:lvl6pPr>
            <a:lvl7pPr lvl="6" algn="l">
              <a:lnSpc>
                <a:spcPct val="100000"/>
              </a:lnSpc>
              <a:spcBef>
                <a:spcPts val="0"/>
              </a:spcBef>
              <a:spcAft>
                <a:spcPts val="0"/>
              </a:spcAft>
              <a:buSzPts val="3700"/>
              <a:buNone/>
              <a:defRPr sz="1800"/>
            </a:lvl7pPr>
            <a:lvl8pPr lvl="7" algn="l">
              <a:lnSpc>
                <a:spcPct val="100000"/>
              </a:lnSpc>
              <a:spcBef>
                <a:spcPts val="0"/>
              </a:spcBef>
              <a:spcAft>
                <a:spcPts val="0"/>
              </a:spcAft>
              <a:buSzPts val="3700"/>
              <a:buNone/>
              <a:defRPr sz="1800"/>
            </a:lvl8pPr>
            <a:lvl9pPr lvl="8" algn="l">
              <a:lnSpc>
                <a:spcPct val="100000"/>
              </a:lnSpc>
              <a:spcBef>
                <a:spcPts val="0"/>
              </a:spcBef>
              <a:spcAft>
                <a:spcPts val="0"/>
              </a:spcAft>
              <a:buSzPts val="3700"/>
              <a:buNone/>
              <a:defRPr sz="1800"/>
            </a:lvl9pPr>
          </a:lstStyle>
          <a:p>
            <a:endParaRPr/>
          </a:p>
        </p:txBody>
      </p:sp>
      <p:sp>
        <p:nvSpPr>
          <p:cNvPr id="79" name="Google Shape;79;p16"/>
          <p:cNvSpPr/>
          <p:nvPr/>
        </p:nvSpPr>
        <p:spPr>
          <a:xfrm>
            <a:off x="0" y="6809900"/>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0" name="Google Shape;80;p16"/>
          <p:cNvSpPr txBox="1">
            <a:spLocks noGrp="1"/>
          </p:cNvSpPr>
          <p:nvPr>
            <p:ph type="body" idx="1"/>
          </p:nvPr>
        </p:nvSpPr>
        <p:spPr>
          <a:xfrm>
            <a:off x="1172583" y="1697389"/>
            <a:ext cx="9819000" cy="7041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1" name="Google Shape;81;p16"/>
          <p:cNvSpPr txBox="1">
            <a:spLocks noGrp="1"/>
          </p:cNvSpPr>
          <p:nvPr>
            <p:ph type="body" idx="2"/>
          </p:nvPr>
        </p:nvSpPr>
        <p:spPr>
          <a:xfrm>
            <a:off x="1172582" y="3287942"/>
            <a:ext cx="9819000" cy="7041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2" name="Google Shape;82;p16"/>
          <p:cNvSpPr txBox="1">
            <a:spLocks noGrp="1"/>
          </p:cNvSpPr>
          <p:nvPr>
            <p:ph type="body" idx="3"/>
          </p:nvPr>
        </p:nvSpPr>
        <p:spPr>
          <a:xfrm>
            <a:off x="1172584" y="4904822"/>
            <a:ext cx="9819000" cy="7041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3" name="Google Shape;83;p16"/>
          <p:cNvSpPr/>
          <p:nvPr/>
        </p:nvSpPr>
        <p:spPr>
          <a:xfrm>
            <a:off x="0" y="6420217"/>
            <a:ext cx="12192000" cy="430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
              <a:buFont typeface="Arial"/>
              <a:buNone/>
            </a:pPr>
            <a:endParaRPr sz="600" b="0" i="1" u="none" strike="noStrike" cap="none">
              <a:solidFill>
                <a:srgbClr val="757070"/>
              </a:solidFill>
              <a:latin typeface="Arial"/>
              <a:ea typeface="Arial"/>
              <a:cs typeface="Arial"/>
              <a:sym typeface="Arial"/>
            </a:endParaRPr>
          </a:p>
        </p:txBody>
      </p:sp>
      <p:pic>
        <p:nvPicPr>
          <p:cNvPr id="84" name="Google Shape;84;p16"/>
          <p:cNvPicPr preferRelativeResize="0"/>
          <p:nvPr/>
        </p:nvPicPr>
        <p:blipFill rotWithShape="1">
          <a:blip r:embed="rId3">
            <a:alphaModFix/>
          </a:blip>
          <a:srcRect l="45000"/>
          <a:stretch/>
        </p:blipFill>
        <p:spPr>
          <a:xfrm>
            <a:off x="5486400" y="0"/>
            <a:ext cx="6705437" cy="6857998"/>
          </a:xfrm>
          <a:prstGeom prst="rect">
            <a:avLst/>
          </a:prstGeom>
          <a:noFill/>
          <a:ln>
            <a:noFill/>
          </a:ln>
        </p:spPr>
      </p:pic>
      <p:pic>
        <p:nvPicPr>
          <p:cNvPr id="85" name="Google Shape;85;p16"/>
          <p:cNvPicPr preferRelativeResize="0"/>
          <p:nvPr/>
        </p:nvPicPr>
        <p:blipFill rotWithShape="1">
          <a:blip r:embed="rId4">
            <a:alphaModFix/>
          </a:blip>
          <a:srcRect/>
          <a:stretch/>
        </p:blipFill>
        <p:spPr>
          <a:xfrm>
            <a:off x="128399" y="137164"/>
            <a:ext cx="382562" cy="382562"/>
          </a:xfrm>
          <a:prstGeom prst="rect">
            <a:avLst/>
          </a:prstGeom>
          <a:noFill/>
          <a:ln>
            <a:noFill/>
          </a:ln>
        </p:spPr>
      </p:pic>
      <p:pic>
        <p:nvPicPr>
          <p:cNvPr id="86" name="Google Shape;86;p16"/>
          <p:cNvPicPr preferRelativeResize="0"/>
          <p:nvPr/>
        </p:nvPicPr>
        <p:blipFill rotWithShape="1">
          <a:blip r:embed="rId5">
            <a:alphaModFix/>
          </a:blip>
          <a:srcRect r="91791" b="87747"/>
          <a:stretch/>
        </p:blipFill>
        <p:spPr>
          <a:xfrm>
            <a:off x="162" y="0"/>
            <a:ext cx="1000736" cy="840258"/>
          </a:xfrm>
          <a:prstGeom prst="rect">
            <a:avLst/>
          </a:prstGeom>
          <a:noFill/>
          <a:ln>
            <a:noFill/>
          </a:ln>
        </p:spPr>
      </p:pic>
      <p:sp>
        <p:nvSpPr>
          <p:cNvPr id="87" name="Google Shape;87;p16"/>
          <p:cNvSpPr/>
          <p:nvPr/>
        </p:nvSpPr>
        <p:spPr>
          <a:xfrm>
            <a:off x="0" y="6812281"/>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8"/>
        <p:cNvGrpSpPr/>
        <p:nvPr/>
      </p:nvGrpSpPr>
      <p:grpSpPr>
        <a:xfrm>
          <a:off x="0" y="0"/>
          <a:ext cx="0" cy="0"/>
          <a:chOff x="0" y="0"/>
          <a:chExt cx="0" cy="0"/>
        </a:xfrm>
      </p:grpSpPr>
      <p:pic>
        <p:nvPicPr>
          <p:cNvPr id="89" name="Google Shape;89;p17"/>
          <p:cNvPicPr preferRelativeResize="0"/>
          <p:nvPr/>
        </p:nvPicPr>
        <p:blipFill rotWithShape="1">
          <a:blip r:embed="rId2">
            <a:alphaModFix/>
          </a:blip>
          <a:srcRect r="15267"/>
          <a:stretch/>
        </p:blipFill>
        <p:spPr>
          <a:xfrm>
            <a:off x="0" y="0"/>
            <a:ext cx="10330246" cy="6857998"/>
          </a:xfrm>
          <a:prstGeom prst="rect">
            <a:avLst/>
          </a:prstGeom>
          <a:noFill/>
          <a:ln>
            <a:noFill/>
          </a:ln>
        </p:spPr>
      </p:pic>
      <p:pic>
        <p:nvPicPr>
          <p:cNvPr id="90" name="Google Shape;90;p17"/>
          <p:cNvPicPr preferRelativeResize="0"/>
          <p:nvPr/>
        </p:nvPicPr>
        <p:blipFill rotWithShape="1">
          <a:blip r:embed="rId3">
            <a:alphaModFix/>
          </a:blip>
          <a:srcRect/>
          <a:stretch/>
        </p:blipFill>
        <p:spPr>
          <a:xfrm>
            <a:off x="124280" y="133045"/>
            <a:ext cx="382562" cy="382562"/>
          </a:xfrm>
          <a:prstGeom prst="rect">
            <a:avLst/>
          </a:prstGeom>
          <a:noFill/>
          <a:ln>
            <a:noFill/>
          </a:ln>
        </p:spPr>
      </p:pic>
      <p:sp>
        <p:nvSpPr>
          <p:cNvPr id="91" name="Google Shape;91;p17"/>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lvl="1" algn="l">
              <a:lnSpc>
                <a:spcPct val="100000"/>
              </a:lnSpc>
              <a:spcBef>
                <a:spcPts val="0"/>
              </a:spcBef>
              <a:spcAft>
                <a:spcPts val="0"/>
              </a:spcAft>
              <a:buSzPts val="3700"/>
              <a:buNone/>
              <a:defRPr sz="1800"/>
            </a:lvl2pPr>
            <a:lvl3pPr lvl="2" algn="l">
              <a:lnSpc>
                <a:spcPct val="100000"/>
              </a:lnSpc>
              <a:spcBef>
                <a:spcPts val="0"/>
              </a:spcBef>
              <a:spcAft>
                <a:spcPts val="0"/>
              </a:spcAft>
              <a:buSzPts val="3700"/>
              <a:buNone/>
              <a:defRPr sz="1800"/>
            </a:lvl3pPr>
            <a:lvl4pPr lvl="3" algn="l">
              <a:lnSpc>
                <a:spcPct val="100000"/>
              </a:lnSpc>
              <a:spcBef>
                <a:spcPts val="0"/>
              </a:spcBef>
              <a:spcAft>
                <a:spcPts val="0"/>
              </a:spcAft>
              <a:buSzPts val="3700"/>
              <a:buNone/>
              <a:defRPr sz="1800"/>
            </a:lvl4pPr>
            <a:lvl5pPr lvl="4" algn="l">
              <a:lnSpc>
                <a:spcPct val="100000"/>
              </a:lnSpc>
              <a:spcBef>
                <a:spcPts val="0"/>
              </a:spcBef>
              <a:spcAft>
                <a:spcPts val="0"/>
              </a:spcAft>
              <a:buSzPts val="3700"/>
              <a:buNone/>
              <a:defRPr sz="1800"/>
            </a:lvl5pPr>
            <a:lvl6pPr lvl="5" algn="l">
              <a:lnSpc>
                <a:spcPct val="100000"/>
              </a:lnSpc>
              <a:spcBef>
                <a:spcPts val="0"/>
              </a:spcBef>
              <a:spcAft>
                <a:spcPts val="0"/>
              </a:spcAft>
              <a:buSzPts val="3700"/>
              <a:buNone/>
              <a:defRPr sz="1800"/>
            </a:lvl6pPr>
            <a:lvl7pPr lvl="6" algn="l">
              <a:lnSpc>
                <a:spcPct val="100000"/>
              </a:lnSpc>
              <a:spcBef>
                <a:spcPts val="0"/>
              </a:spcBef>
              <a:spcAft>
                <a:spcPts val="0"/>
              </a:spcAft>
              <a:buSzPts val="3700"/>
              <a:buNone/>
              <a:defRPr sz="1800"/>
            </a:lvl7pPr>
            <a:lvl8pPr lvl="7" algn="l">
              <a:lnSpc>
                <a:spcPct val="100000"/>
              </a:lnSpc>
              <a:spcBef>
                <a:spcPts val="0"/>
              </a:spcBef>
              <a:spcAft>
                <a:spcPts val="0"/>
              </a:spcAft>
              <a:buSzPts val="3700"/>
              <a:buNone/>
              <a:defRPr sz="1800"/>
            </a:lvl8pPr>
            <a:lvl9pPr lvl="8" algn="l">
              <a:lnSpc>
                <a:spcPct val="100000"/>
              </a:lnSpc>
              <a:spcBef>
                <a:spcPts val="0"/>
              </a:spcBef>
              <a:spcAft>
                <a:spcPts val="0"/>
              </a:spcAft>
              <a:buSzPts val="3700"/>
              <a:buNone/>
              <a:defRPr sz="1800"/>
            </a:lvl9pPr>
          </a:lstStyle>
          <a:p>
            <a:endParaRPr/>
          </a:p>
        </p:txBody>
      </p:sp>
      <p:sp>
        <p:nvSpPr>
          <p:cNvPr id="92" name="Google Shape;92;p17"/>
          <p:cNvSpPr>
            <a:spLocks noGrp="1"/>
          </p:cNvSpPr>
          <p:nvPr>
            <p:ph type="pic" idx="2"/>
          </p:nvPr>
        </p:nvSpPr>
        <p:spPr>
          <a:xfrm>
            <a:off x="5183187" y="931498"/>
            <a:ext cx="7008900" cy="5880900"/>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93" name="Google Shape;93;p17"/>
          <p:cNvSpPr txBox="1">
            <a:spLocks noGrp="1"/>
          </p:cNvSpPr>
          <p:nvPr>
            <p:ph type="body" idx="1"/>
          </p:nvPr>
        </p:nvSpPr>
        <p:spPr>
          <a:xfrm>
            <a:off x="1000125" y="931498"/>
            <a:ext cx="3744000" cy="58809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a:lnSpc>
                <a:spcPct val="90000"/>
              </a:lnSpc>
              <a:spcBef>
                <a:spcPts val="21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a:lnSpc>
                <a:spcPct val="90000"/>
              </a:lnSpc>
              <a:spcBef>
                <a:spcPts val="21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a:lnSpc>
                <a:spcPct val="90000"/>
              </a:lnSpc>
              <a:spcBef>
                <a:spcPts val="21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a:lnSpc>
                <a:spcPct val="90000"/>
              </a:lnSpc>
              <a:spcBef>
                <a:spcPts val="21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a:lnSpc>
                <a:spcPct val="90000"/>
              </a:lnSpc>
              <a:spcBef>
                <a:spcPts val="2100"/>
              </a:spcBef>
              <a:spcAft>
                <a:spcPts val="210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94" name="Google Shape;94;p17"/>
          <p:cNvSpPr/>
          <p:nvPr/>
        </p:nvSpPr>
        <p:spPr>
          <a:xfrm>
            <a:off x="0" y="6812281"/>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95" name="Google Shape;95;p17"/>
          <p:cNvPicPr preferRelativeResize="0"/>
          <p:nvPr/>
        </p:nvPicPr>
        <p:blipFill rotWithShape="1">
          <a:blip r:embed="rId4">
            <a:alphaModFix/>
          </a:blip>
          <a:srcRect r="91791" b="87747"/>
          <a:stretch/>
        </p:blipFill>
        <p:spPr>
          <a:xfrm>
            <a:off x="162" y="0"/>
            <a:ext cx="1000736" cy="84025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96"/>
        <p:cNvGrpSpPr/>
        <p:nvPr/>
      </p:nvGrpSpPr>
      <p:grpSpPr>
        <a:xfrm>
          <a:off x="0" y="0"/>
          <a:ext cx="0" cy="0"/>
          <a:chOff x="0" y="0"/>
          <a:chExt cx="0" cy="0"/>
        </a:xfrm>
      </p:grpSpPr>
      <p:pic>
        <p:nvPicPr>
          <p:cNvPr id="97" name="Google Shape;97;p18"/>
          <p:cNvPicPr preferRelativeResize="0"/>
          <p:nvPr/>
        </p:nvPicPr>
        <p:blipFill rotWithShape="1">
          <a:blip r:embed="rId2">
            <a:alphaModFix/>
          </a:blip>
          <a:srcRect r="11823"/>
          <a:stretch/>
        </p:blipFill>
        <p:spPr>
          <a:xfrm>
            <a:off x="0" y="0"/>
            <a:ext cx="10750376" cy="6857998"/>
          </a:xfrm>
          <a:prstGeom prst="rect">
            <a:avLst/>
          </a:prstGeom>
          <a:noFill/>
          <a:ln>
            <a:noFill/>
          </a:ln>
        </p:spPr>
      </p:pic>
      <p:pic>
        <p:nvPicPr>
          <p:cNvPr id="98" name="Google Shape;98;p18"/>
          <p:cNvPicPr preferRelativeResize="0"/>
          <p:nvPr/>
        </p:nvPicPr>
        <p:blipFill rotWithShape="1">
          <a:blip r:embed="rId3">
            <a:alphaModFix/>
          </a:blip>
          <a:srcRect/>
          <a:stretch/>
        </p:blipFill>
        <p:spPr>
          <a:xfrm>
            <a:off x="124280" y="133045"/>
            <a:ext cx="382562" cy="382562"/>
          </a:xfrm>
          <a:prstGeom prst="rect">
            <a:avLst/>
          </a:prstGeom>
          <a:noFill/>
          <a:ln>
            <a:noFill/>
          </a:ln>
        </p:spPr>
      </p:pic>
      <p:sp>
        <p:nvSpPr>
          <p:cNvPr id="99" name="Google Shape;99;p18"/>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lvl="1" algn="l">
              <a:lnSpc>
                <a:spcPct val="100000"/>
              </a:lnSpc>
              <a:spcBef>
                <a:spcPts val="0"/>
              </a:spcBef>
              <a:spcAft>
                <a:spcPts val="0"/>
              </a:spcAft>
              <a:buSzPts val="3700"/>
              <a:buNone/>
              <a:defRPr sz="1800"/>
            </a:lvl2pPr>
            <a:lvl3pPr lvl="2" algn="l">
              <a:lnSpc>
                <a:spcPct val="100000"/>
              </a:lnSpc>
              <a:spcBef>
                <a:spcPts val="0"/>
              </a:spcBef>
              <a:spcAft>
                <a:spcPts val="0"/>
              </a:spcAft>
              <a:buSzPts val="3700"/>
              <a:buNone/>
              <a:defRPr sz="1800"/>
            </a:lvl3pPr>
            <a:lvl4pPr lvl="3" algn="l">
              <a:lnSpc>
                <a:spcPct val="100000"/>
              </a:lnSpc>
              <a:spcBef>
                <a:spcPts val="0"/>
              </a:spcBef>
              <a:spcAft>
                <a:spcPts val="0"/>
              </a:spcAft>
              <a:buSzPts val="3700"/>
              <a:buNone/>
              <a:defRPr sz="1800"/>
            </a:lvl4pPr>
            <a:lvl5pPr lvl="4" algn="l">
              <a:lnSpc>
                <a:spcPct val="100000"/>
              </a:lnSpc>
              <a:spcBef>
                <a:spcPts val="0"/>
              </a:spcBef>
              <a:spcAft>
                <a:spcPts val="0"/>
              </a:spcAft>
              <a:buSzPts val="3700"/>
              <a:buNone/>
              <a:defRPr sz="1800"/>
            </a:lvl5pPr>
            <a:lvl6pPr lvl="5" algn="l">
              <a:lnSpc>
                <a:spcPct val="100000"/>
              </a:lnSpc>
              <a:spcBef>
                <a:spcPts val="0"/>
              </a:spcBef>
              <a:spcAft>
                <a:spcPts val="0"/>
              </a:spcAft>
              <a:buSzPts val="3700"/>
              <a:buNone/>
              <a:defRPr sz="1800"/>
            </a:lvl6pPr>
            <a:lvl7pPr lvl="6" algn="l">
              <a:lnSpc>
                <a:spcPct val="100000"/>
              </a:lnSpc>
              <a:spcBef>
                <a:spcPts val="0"/>
              </a:spcBef>
              <a:spcAft>
                <a:spcPts val="0"/>
              </a:spcAft>
              <a:buSzPts val="3700"/>
              <a:buNone/>
              <a:defRPr sz="1800"/>
            </a:lvl7pPr>
            <a:lvl8pPr lvl="7" algn="l">
              <a:lnSpc>
                <a:spcPct val="100000"/>
              </a:lnSpc>
              <a:spcBef>
                <a:spcPts val="0"/>
              </a:spcBef>
              <a:spcAft>
                <a:spcPts val="0"/>
              </a:spcAft>
              <a:buSzPts val="3700"/>
              <a:buNone/>
              <a:defRPr sz="1800"/>
            </a:lvl8pPr>
            <a:lvl9pPr lvl="8" algn="l">
              <a:lnSpc>
                <a:spcPct val="100000"/>
              </a:lnSpc>
              <a:spcBef>
                <a:spcPts val="0"/>
              </a:spcBef>
              <a:spcAft>
                <a:spcPts val="0"/>
              </a:spcAft>
              <a:buSzPts val="3700"/>
              <a:buNone/>
              <a:defRPr sz="1800"/>
            </a:lvl9pPr>
          </a:lstStyle>
          <a:p>
            <a:endParaRPr/>
          </a:p>
        </p:txBody>
      </p:sp>
      <p:sp>
        <p:nvSpPr>
          <p:cNvPr id="100" name="Google Shape;100;p18"/>
          <p:cNvSpPr>
            <a:spLocks noGrp="1"/>
          </p:cNvSpPr>
          <p:nvPr>
            <p:ph type="pic" idx="2"/>
          </p:nvPr>
        </p:nvSpPr>
        <p:spPr>
          <a:xfrm>
            <a:off x="0" y="931498"/>
            <a:ext cx="7008900" cy="5880600"/>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01" name="Google Shape;101;p18"/>
          <p:cNvSpPr txBox="1">
            <a:spLocks noGrp="1"/>
          </p:cNvSpPr>
          <p:nvPr>
            <p:ph type="body" idx="1"/>
          </p:nvPr>
        </p:nvSpPr>
        <p:spPr>
          <a:xfrm>
            <a:off x="7436065" y="931499"/>
            <a:ext cx="3797100" cy="58806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a:lnSpc>
                <a:spcPct val="90000"/>
              </a:lnSpc>
              <a:spcBef>
                <a:spcPts val="21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a:lnSpc>
                <a:spcPct val="90000"/>
              </a:lnSpc>
              <a:spcBef>
                <a:spcPts val="21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a:lnSpc>
                <a:spcPct val="90000"/>
              </a:lnSpc>
              <a:spcBef>
                <a:spcPts val="21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a:lnSpc>
                <a:spcPct val="90000"/>
              </a:lnSpc>
              <a:spcBef>
                <a:spcPts val="21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a:lnSpc>
                <a:spcPct val="90000"/>
              </a:lnSpc>
              <a:spcBef>
                <a:spcPts val="2100"/>
              </a:spcBef>
              <a:spcAft>
                <a:spcPts val="210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102" name="Google Shape;102;p18"/>
          <p:cNvSpPr/>
          <p:nvPr/>
        </p:nvSpPr>
        <p:spPr>
          <a:xfrm>
            <a:off x="0" y="6823418"/>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103" name="Google Shape;103;p18"/>
          <p:cNvPicPr preferRelativeResize="0"/>
          <p:nvPr/>
        </p:nvPicPr>
        <p:blipFill rotWithShape="1">
          <a:blip r:embed="rId4">
            <a:alphaModFix/>
          </a:blip>
          <a:srcRect r="91791" b="87747"/>
          <a:stretch/>
        </p:blipFill>
        <p:spPr>
          <a:xfrm>
            <a:off x="162" y="0"/>
            <a:ext cx="1000736" cy="840258"/>
          </a:xfrm>
          <a:prstGeom prst="rect">
            <a:avLst/>
          </a:prstGeom>
          <a:noFill/>
          <a:ln>
            <a:noFill/>
          </a:ln>
        </p:spPr>
      </p:pic>
      <p:sp>
        <p:nvSpPr>
          <p:cNvPr id="104" name="Google Shape;104;p18"/>
          <p:cNvSpPr/>
          <p:nvPr/>
        </p:nvSpPr>
        <p:spPr>
          <a:xfrm>
            <a:off x="0" y="6823570"/>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5" name="Google Shape;105;p18"/>
          <p:cNvSpPr/>
          <p:nvPr/>
        </p:nvSpPr>
        <p:spPr>
          <a:xfrm>
            <a:off x="0" y="6812281"/>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106"/>
        <p:cNvGrpSpPr/>
        <p:nvPr/>
      </p:nvGrpSpPr>
      <p:grpSpPr>
        <a:xfrm>
          <a:off x="0" y="0"/>
          <a:ext cx="0" cy="0"/>
          <a:chOff x="0" y="0"/>
          <a:chExt cx="0" cy="0"/>
        </a:xfrm>
      </p:grpSpPr>
      <p:pic>
        <p:nvPicPr>
          <p:cNvPr id="107" name="Google Shape;107;p19"/>
          <p:cNvPicPr preferRelativeResize="0"/>
          <p:nvPr/>
        </p:nvPicPr>
        <p:blipFill rotWithShape="1">
          <a:blip r:embed="rId2">
            <a:alphaModFix/>
          </a:blip>
          <a:srcRect r="10402"/>
          <a:stretch/>
        </p:blipFill>
        <p:spPr>
          <a:xfrm>
            <a:off x="0" y="3437552"/>
            <a:ext cx="10923372" cy="6857998"/>
          </a:xfrm>
          <a:prstGeom prst="rect">
            <a:avLst/>
          </a:prstGeom>
          <a:noFill/>
          <a:ln>
            <a:noFill/>
          </a:ln>
        </p:spPr>
      </p:pic>
      <p:pic>
        <p:nvPicPr>
          <p:cNvPr id="108" name="Google Shape;108;p19"/>
          <p:cNvPicPr preferRelativeResize="0"/>
          <p:nvPr/>
        </p:nvPicPr>
        <p:blipFill rotWithShape="1">
          <a:blip r:embed="rId3">
            <a:alphaModFix/>
          </a:blip>
          <a:srcRect/>
          <a:stretch/>
        </p:blipFill>
        <p:spPr>
          <a:xfrm>
            <a:off x="124279" y="3570597"/>
            <a:ext cx="382562" cy="382562"/>
          </a:xfrm>
          <a:prstGeom prst="rect">
            <a:avLst/>
          </a:prstGeom>
          <a:noFill/>
          <a:ln>
            <a:noFill/>
          </a:ln>
        </p:spPr>
      </p:pic>
      <p:sp>
        <p:nvSpPr>
          <p:cNvPr id="109" name="Google Shape;109;p19"/>
          <p:cNvSpPr txBox="1">
            <a:spLocks noGrp="1"/>
          </p:cNvSpPr>
          <p:nvPr>
            <p:ph type="title"/>
          </p:nvPr>
        </p:nvSpPr>
        <p:spPr>
          <a:xfrm>
            <a:off x="1000125" y="3794124"/>
            <a:ext cx="10233000" cy="4794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lvl="1" algn="l">
              <a:lnSpc>
                <a:spcPct val="100000"/>
              </a:lnSpc>
              <a:spcBef>
                <a:spcPts val="0"/>
              </a:spcBef>
              <a:spcAft>
                <a:spcPts val="0"/>
              </a:spcAft>
              <a:buSzPts val="3700"/>
              <a:buNone/>
              <a:defRPr sz="1800"/>
            </a:lvl2pPr>
            <a:lvl3pPr lvl="2" algn="l">
              <a:lnSpc>
                <a:spcPct val="100000"/>
              </a:lnSpc>
              <a:spcBef>
                <a:spcPts val="0"/>
              </a:spcBef>
              <a:spcAft>
                <a:spcPts val="0"/>
              </a:spcAft>
              <a:buSzPts val="3700"/>
              <a:buNone/>
              <a:defRPr sz="1800"/>
            </a:lvl3pPr>
            <a:lvl4pPr lvl="3" algn="l">
              <a:lnSpc>
                <a:spcPct val="100000"/>
              </a:lnSpc>
              <a:spcBef>
                <a:spcPts val="0"/>
              </a:spcBef>
              <a:spcAft>
                <a:spcPts val="0"/>
              </a:spcAft>
              <a:buSzPts val="3700"/>
              <a:buNone/>
              <a:defRPr sz="1800"/>
            </a:lvl4pPr>
            <a:lvl5pPr lvl="4" algn="l">
              <a:lnSpc>
                <a:spcPct val="100000"/>
              </a:lnSpc>
              <a:spcBef>
                <a:spcPts val="0"/>
              </a:spcBef>
              <a:spcAft>
                <a:spcPts val="0"/>
              </a:spcAft>
              <a:buSzPts val="3700"/>
              <a:buNone/>
              <a:defRPr sz="1800"/>
            </a:lvl5pPr>
            <a:lvl6pPr lvl="5" algn="l">
              <a:lnSpc>
                <a:spcPct val="100000"/>
              </a:lnSpc>
              <a:spcBef>
                <a:spcPts val="0"/>
              </a:spcBef>
              <a:spcAft>
                <a:spcPts val="0"/>
              </a:spcAft>
              <a:buSzPts val="3700"/>
              <a:buNone/>
              <a:defRPr sz="1800"/>
            </a:lvl6pPr>
            <a:lvl7pPr lvl="6" algn="l">
              <a:lnSpc>
                <a:spcPct val="100000"/>
              </a:lnSpc>
              <a:spcBef>
                <a:spcPts val="0"/>
              </a:spcBef>
              <a:spcAft>
                <a:spcPts val="0"/>
              </a:spcAft>
              <a:buSzPts val="3700"/>
              <a:buNone/>
              <a:defRPr sz="1800"/>
            </a:lvl7pPr>
            <a:lvl8pPr lvl="7" algn="l">
              <a:lnSpc>
                <a:spcPct val="100000"/>
              </a:lnSpc>
              <a:spcBef>
                <a:spcPts val="0"/>
              </a:spcBef>
              <a:spcAft>
                <a:spcPts val="0"/>
              </a:spcAft>
              <a:buSzPts val="3700"/>
              <a:buNone/>
              <a:defRPr sz="1800"/>
            </a:lvl8pPr>
            <a:lvl9pPr lvl="8" algn="l">
              <a:lnSpc>
                <a:spcPct val="100000"/>
              </a:lnSpc>
              <a:spcBef>
                <a:spcPts val="0"/>
              </a:spcBef>
              <a:spcAft>
                <a:spcPts val="0"/>
              </a:spcAft>
              <a:buSzPts val="3700"/>
              <a:buNone/>
              <a:defRPr sz="1800"/>
            </a:lvl9pPr>
          </a:lstStyle>
          <a:p>
            <a:endParaRPr/>
          </a:p>
        </p:txBody>
      </p:sp>
      <p:sp>
        <p:nvSpPr>
          <p:cNvPr id="110" name="Google Shape;110;p19"/>
          <p:cNvSpPr>
            <a:spLocks noGrp="1"/>
          </p:cNvSpPr>
          <p:nvPr>
            <p:ph type="pic" idx="2"/>
          </p:nvPr>
        </p:nvSpPr>
        <p:spPr>
          <a:xfrm>
            <a:off x="0" y="46648"/>
            <a:ext cx="12192000" cy="3390900"/>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11" name="Google Shape;111;p19"/>
          <p:cNvSpPr txBox="1">
            <a:spLocks noGrp="1"/>
          </p:cNvSpPr>
          <p:nvPr>
            <p:ph type="body" idx="1"/>
          </p:nvPr>
        </p:nvSpPr>
        <p:spPr>
          <a:xfrm>
            <a:off x="1000125" y="4432151"/>
            <a:ext cx="10233000" cy="21945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a:lnSpc>
                <a:spcPct val="90000"/>
              </a:lnSpc>
              <a:spcBef>
                <a:spcPts val="21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a:lnSpc>
                <a:spcPct val="90000"/>
              </a:lnSpc>
              <a:spcBef>
                <a:spcPts val="21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a:lnSpc>
                <a:spcPct val="90000"/>
              </a:lnSpc>
              <a:spcBef>
                <a:spcPts val="21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a:lnSpc>
                <a:spcPct val="90000"/>
              </a:lnSpc>
              <a:spcBef>
                <a:spcPts val="21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a:lnSpc>
                <a:spcPct val="90000"/>
              </a:lnSpc>
              <a:spcBef>
                <a:spcPts val="2100"/>
              </a:spcBef>
              <a:spcAft>
                <a:spcPts val="210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112" name="Google Shape;112;p19"/>
          <p:cNvSpPr/>
          <p:nvPr/>
        </p:nvSpPr>
        <p:spPr>
          <a:xfrm>
            <a:off x="0" y="0"/>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113" name="Google Shape;113;p19"/>
          <p:cNvPicPr preferRelativeResize="0"/>
          <p:nvPr/>
        </p:nvPicPr>
        <p:blipFill rotWithShape="1">
          <a:blip r:embed="rId4">
            <a:alphaModFix/>
          </a:blip>
          <a:srcRect r="91791" b="87747"/>
          <a:stretch/>
        </p:blipFill>
        <p:spPr>
          <a:xfrm>
            <a:off x="0" y="3459894"/>
            <a:ext cx="1000736" cy="84025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114"/>
        <p:cNvGrpSpPr/>
        <p:nvPr/>
      </p:nvGrpSpPr>
      <p:grpSpPr>
        <a:xfrm>
          <a:off x="0" y="0"/>
          <a:ext cx="0" cy="0"/>
          <a:chOff x="0" y="0"/>
          <a:chExt cx="0" cy="0"/>
        </a:xfrm>
      </p:grpSpPr>
      <p:pic>
        <p:nvPicPr>
          <p:cNvPr id="115" name="Google Shape;115;p20"/>
          <p:cNvPicPr preferRelativeResize="0"/>
          <p:nvPr/>
        </p:nvPicPr>
        <p:blipFill rotWithShape="1">
          <a:blip r:embed="rId2">
            <a:alphaModFix/>
          </a:blip>
          <a:srcRect r="13651"/>
          <a:stretch/>
        </p:blipFill>
        <p:spPr>
          <a:xfrm>
            <a:off x="0" y="0"/>
            <a:ext cx="10527960" cy="6857998"/>
          </a:xfrm>
          <a:prstGeom prst="rect">
            <a:avLst/>
          </a:prstGeom>
          <a:noFill/>
          <a:ln>
            <a:noFill/>
          </a:ln>
        </p:spPr>
      </p:pic>
      <p:sp>
        <p:nvSpPr>
          <p:cNvPr id="116" name="Google Shape;116;p20"/>
          <p:cNvSpPr txBox="1">
            <a:spLocks noGrp="1"/>
          </p:cNvSpPr>
          <p:nvPr>
            <p:ph type="body" idx="1"/>
          </p:nvPr>
        </p:nvSpPr>
        <p:spPr>
          <a:xfrm>
            <a:off x="4833257" y="5695688"/>
            <a:ext cx="6399900" cy="11142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7" name="Google Shape;117;p20"/>
          <p:cNvSpPr txBox="1">
            <a:spLocks noGrp="1"/>
          </p:cNvSpPr>
          <p:nvPr>
            <p:ph type="body" idx="2"/>
          </p:nvPr>
        </p:nvSpPr>
        <p:spPr>
          <a:xfrm>
            <a:off x="1000125" y="1165799"/>
            <a:ext cx="3393600" cy="1042800"/>
          </a:xfrm>
          <a:prstGeom prst="rect">
            <a:avLst/>
          </a:prstGeom>
          <a:noFill/>
          <a:ln>
            <a:noFill/>
          </a:ln>
        </p:spPr>
        <p:txBody>
          <a:bodyPr spcFirstLastPara="1" wrap="square" lIns="91425" tIns="45700" rIns="91425" bIns="45700" anchor="b" anchorCtr="0"/>
          <a:lstStyle>
            <a:lvl1pPr marL="457200" marR="0" lvl="0" indent="-228600" algn="r">
              <a:lnSpc>
                <a:spcPct val="90000"/>
              </a:lnSpc>
              <a:spcBef>
                <a:spcPts val="10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8" name="Google Shape;118;p20"/>
          <p:cNvSpPr txBox="1">
            <a:spLocks noGrp="1"/>
          </p:cNvSpPr>
          <p:nvPr>
            <p:ph type="body" idx="3"/>
          </p:nvPr>
        </p:nvSpPr>
        <p:spPr>
          <a:xfrm>
            <a:off x="4833257" y="1805049"/>
            <a:ext cx="6399900" cy="11277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9" name="Google Shape;119;p20"/>
          <p:cNvSpPr txBox="1">
            <a:spLocks noGrp="1"/>
          </p:cNvSpPr>
          <p:nvPr>
            <p:ph type="body" idx="4"/>
          </p:nvPr>
        </p:nvSpPr>
        <p:spPr>
          <a:xfrm>
            <a:off x="1000125" y="5058581"/>
            <a:ext cx="3393600" cy="1042800"/>
          </a:xfrm>
          <a:prstGeom prst="rect">
            <a:avLst/>
          </a:prstGeom>
          <a:noFill/>
          <a:ln>
            <a:noFill/>
          </a:ln>
        </p:spPr>
        <p:txBody>
          <a:bodyPr spcFirstLastPara="1" wrap="square" lIns="91425" tIns="45700" rIns="91425" bIns="45700" anchor="b" anchorCtr="0"/>
          <a:lstStyle>
            <a:lvl1pPr marL="457200" marR="0" lvl="0" indent="-228600" algn="r">
              <a:lnSpc>
                <a:spcPct val="90000"/>
              </a:lnSpc>
              <a:spcBef>
                <a:spcPts val="10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0" name="Google Shape;120;p20"/>
          <p:cNvSpPr txBox="1">
            <a:spLocks noGrp="1"/>
          </p:cNvSpPr>
          <p:nvPr>
            <p:ph type="body" idx="5"/>
          </p:nvPr>
        </p:nvSpPr>
        <p:spPr>
          <a:xfrm>
            <a:off x="1000125" y="3063682"/>
            <a:ext cx="3393600" cy="1042800"/>
          </a:xfrm>
          <a:prstGeom prst="rect">
            <a:avLst/>
          </a:prstGeom>
          <a:noFill/>
          <a:ln>
            <a:noFill/>
          </a:ln>
        </p:spPr>
        <p:txBody>
          <a:bodyPr spcFirstLastPara="1" wrap="square" lIns="91425" tIns="45700" rIns="91425" bIns="45700" anchor="b" anchorCtr="0"/>
          <a:lstStyle>
            <a:lvl1pPr marL="457200" marR="0" lvl="0" indent="-228600" algn="r">
              <a:lnSpc>
                <a:spcPct val="90000"/>
              </a:lnSpc>
              <a:spcBef>
                <a:spcPts val="10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1" name="Google Shape;121;p20"/>
          <p:cNvSpPr txBox="1">
            <a:spLocks noGrp="1"/>
          </p:cNvSpPr>
          <p:nvPr>
            <p:ph type="body" idx="6"/>
          </p:nvPr>
        </p:nvSpPr>
        <p:spPr>
          <a:xfrm>
            <a:off x="4833257" y="3732286"/>
            <a:ext cx="6399900" cy="11277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2" name="Google Shape;122;p20"/>
          <p:cNvSpPr/>
          <p:nvPr/>
        </p:nvSpPr>
        <p:spPr>
          <a:xfrm>
            <a:off x="0" y="6809900"/>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23" name="Google Shape;123;p20"/>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lvl="1" algn="l">
              <a:lnSpc>
                <a:spcPct val="100000"/>
              </a:lnSpc>
              <a:spcBef>
                <a:spcPts val="0"/>
              </a:spcBef>
              <a:spcAft>
                <a:spcPts val="0"/>
              </a:spcAft>
              <a:buSzPts val="3700"/>
              <a:buNone/>
              <a:defRPr sz="1800"/>
            </a:lvl2pPr>
            <a:lvl3pPr lvl="2" algn="l">
              <a:lnSpc>
                <a:spcPct val="100000"/>
              </a:lnSpc>
              <a:spcBef>
                <a:spcPts val="0"/>
              </a:spcBef>
              <a:spcAft>
                <a:spcPts val="0"/>
              </a:spcAft>
              <a:buSzPts val="3700"/>
              <a:buNone/>
              <a:defRPr sz="1800"/>
            </a:lvl3pPr>
            <a:lvl4pPr lvl="3" algn="l">
              <a:lnSpc>
                <a:spcPct val="100000"/>
              </a:lnSpc>
              <a:spcBef>
                <a:spcPts val="0"/>
              </a:spcBef>
              <a:spcAft>
                <a:spcPts val="0"/>
              </a:spcAft>
              <a:buSzPts val="3700"/>
              <a:buNone/>
              <a:defRPr sz="1800"/>
            </a:lvl4pPr>
            <a:lvl5pPr lvl="4" algn="l">
              <a:lnSpc>
                <a:spcPct val="100000"/>
              </a:lnSpc>
              <a:spcBef>
                <a:spcPts val="0"/>
              </a:spcBef>
              <a:spcAft>
                <a:spcPts val="0"/>
              </a:spcAft>
              <a:buSzPts val="3700"/>
              <a:buNone/>
              <a:defRPr sz="1800"/>
            </a:lvl5pPr>
            <a:lvl6pPr lvl="5" algn="l">
              <a:lnSpc>
                <a:spcPct val="100000"/>
              </a:lnSpc>
              <a:spcBef>
                <a:spcPts val="0"/>
              </a:spcBef>
              <a:spcAft>
                <a:spcPts val="0"/>
              </a:spcAft>
              <a:buSzPts val="3700"/>
              <a:buNone/>
              <a:defRPr sz="1800"/>
            </a:lvl6pPr>
            <a:lvl7pPr lvl="6" algn="l">
              <a:lnSpc>
                <a:spcPct val="100000"/>
              </a:lnSpc>
              <a:spcBef>
                <a:spcPts val="0"/>
              </a:spcBef>
              <a:spcAft>
                <a:spcPts val="0"/>
              </a:spcAft>
              <a:buSzPts val="3700"/>
              <a:buNone/>
              <a:defRPr sz="1800"/>
            </a:lvl7pPr>
            <a:lvl8pPr lvl="7" algn="l">
              <a:lnSpc>
                <a:spcPct val="100000"/>
              </a:lnSpc>
              <a:spcBef>
                <a:spcPts val="0"/>
              </a:spcBef>
              <a:spcAft>
                <a:spcPts val="0"/>
              </a:spcAft>
              <a:buSzPts val="3700"/>
              <a:buNone/>
              <a:defRPr sz="1800"/>
            </a:lvl8pPr>
            <a:lvl9pPr lvl="8" algn="l">
              <a:lnSpc>
                <a:spcPct val="100000"/>
              </a:lnSpc>
              <a:spcBef>
                <a:spcPts val="0"/>
              </a:spcBef>
              <a:spcAft>
                <a:spcPts val="0"/>
              </a:spcAft>
              <a:buSzPts val="3700"/>
              <a:buNone/>
              <a:defRPr sz="1800"/>
            </a:lvl9pPr>
          </a:lstStyle>
          <a:p>
            <a:endParaRPr/>
          </a:p>
        </p:txBody>
      </p:sp>
      <p:pic>
        <p:nvPicPr>
          <p:cNvPr id="124" name="Google Shape;124;p20"/>
          <p:cNvPicPr preferRelativeResize="0"/>
          <p:nvPr/>
        </p:nvPicPr>
        <p:blipFill rotWithShape="1">
          <a:blip r:embed="rId3">
            <a:alphaModFix/>
          </a:blip>
          <a:srcRect/>
          <a:stretch/>
        </p:blipFill>
        <p:spPr>
          <a:xfrm>
            <a:off x="128399" y="137164"/>
            <a:ext cx="382562" cy="382562"/>
          </a:xfrm>
          <a:prstGeom prst="rect">
            <a:avLst/>
          </a:prstGeom>
          <a:noFill/>
          <a:ln>
            <a:noFill/>
          </a:ln>
        </p:spPr>
      </p:pic>
      <p:pic>
        <p:nvPicPr>
          <p:cNvPr id="125" name="Google Shape;125;p20"/>
          <p:cNvPicPr preferRelativeResize="0"/>
          <p:nvPr/>
        </p:nvPicPr>
        <p:blipFill rotWithShape="1">
          <a:blip r:embed="rId4">
            <a:alphaModFix/>
          </a:blip>
          <a:srcRect r="91791" b="87747"/>
          <a:stretch/>
        </p:blipFill>
        <p:spPr>
          <a:xfrm>
            <a:off x="162" y="0"/>
            <a:ext cx="1000736" cy="840258"/>
          </a:xfrm>
          <a:prstGeom prst="rect">
            <a:avLst/>
          </a:prstGeom>
          <a:noFill/>
          <a:ln>
            <a:noFill/>
          </a:ln>
        </p:spPr>
      </p:pic>
      <p:sp>
        <p:nvSpPr>
          <p:cNvPr id="126" name="Google Shape;126;p20"/>
          <p:cNvSpPr/>
          <p:nvPr/>
        </p:nvSpPr>
        <p:spPr>
          <a:xfrm>
            <a:off x="0" y="6812281"/>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9" name="Google Shape;19;p3"/>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0" name="Google Shape;20;p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127"/>
        <p:cNvGrpSpPr/>
        <p:nvPr/>
      </p:nvGrpSpPr>
      <p:grpSpPr>
        <a:xfrm>
          <a:off x="0" y="0"/>
          <a:ext cx="0" cy="0"/>
          <a:chOff x="0" y="0"/>
          <a:chExt cx="0" cy="0"/>
        </a:xfrm>
      </p:grpSpPr>
      <p:pic>
        <p:nvPicPr>
          <p:cNvPr id="128" name="Google Shape;128;p21"/>
          <p:cNvPicPr preferRelativeResize="0"/>
          <p:nvPr/>
        </p:nvPicPr>
        <p:blipFill rotWithShape="1">
          <a:blip r:embed="rId2">
            <a:alphaModFix/>
          </a:blip>
          <a:srcRect r="11722"/>
          <a:stretch/>
        </p:blipFill>
        <p:spPr>
          <a:xfrm>
            <a:off x="0" y="0"/>
            <a:ext cx="10762739" cy="6857998"/>
          </a:xfrm>
          <a:prstGeom prst="rect">
            <a:avLst/>
          </a:prstGeom>
          <a:noFill/>
          <a:ln>
            <a:noFill/>
          </a:ln>
        </p:spPr>
      </p:pic>
      <p:sp>
        <p:nvSpPr>
          <p:cNvPr id="129" name="Google Shape;129;p21"/>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lvl="1" algn="l">
              <a:lnSpc>
                <a:spcPct val="100000"/>
              </a:lnSpc>
              <a:spcBef>
                <a:spcPts val="0"/>
              </a:spcBef>
              <a:spcAft>
                <a:spcPts val="0"/>
              </a:spcAft>
              <a:buSzPts val="3700"/>
              <a:buNone/>
              <a:defRPr sz="1800"/>
            </a:lvl2pPr>
            <a:lvl3pPr lvl="2" algn="l">
              <a:lnSpc>
                <a:spcPct val="100000"/>
              </a:lnSpc>
              <a:spcBef>
                <a:spcPts val="0"/>
              </a:spcBef>
              <a:spcAft>
                <a:spcPts val="0"/>
              </a:spcAft>
              <a:buSzPts val="3700"/>
              <a:buNone/>
              <a:defRPr sz="1800"/>
            </a:lvl3pPr>
            <a:lvl4pPr lvl="3" algn="l">
              <a:lnSpc>
                <a:spcPct val="100000"/>
              </a:lnSpc>
              <a:spcBef>
                <a:spcPts val="0"/>
              </a:spcBef>
              <a:spcAft>
                <a:spcPts val="0"/>
              </a:spcAft>
              <a:buSzPts val="3700"/>
              <a:buNone/>
              <a:defRPr sz="1800"/>
            </a:lvl4pPr>
            <a:lvl5pPr lvl="4" algn="l">
              <a:lnSpc>
                <a:spcPct val="100000"/>
              </a:lnSpc>
              <a:spcBef>
                <a:spcPts val="0"/>
              </a:spcBef>
              <a:spcAft>
                <a:spcPts val="0"/>
              </a:spcAft>
              <a:buSzPts val="3700"/>
              <a:buNone/>
              <a:defRPr sz="1800"/>
            </a:lvl5pPr>
            <a:lvl6pPr lvl="5" algn="l">
              <a:lnSpc>
                <a:spcPct val="100000"/>
              </a:lnSpc>
              <a:spcBef>
                <a:spcPts val="0"/>
              </a:spcBef>
              <a:spcAft>
                <a:spcPts val="0"/>
              </a:spcAft>
              <a:buSzPts val="3700"/>
              <a:buNone/>
              <a:defRPr sz="1800"/>
            </a:lvl6pPr>
            <a:lvl7pPr lvl="6" algn="l">
              <a:lnSpc>
                <a:spcPct val="100000"/>
              </a:lnSpc>
              <a:spcBef>
                <a:spcPts val="0"/>
              </a:spcBef>
              <a:spcAft>
                <a:spcPts val="0"/>
              </a:spcAft>
              <a:buSzPts val="3700"/>
              <a:buNone/>
              <a:defRPr sz="1800"/>
            </a:lvl7pPr>
            <a:lvl8pPr lvl="7" algn="l">
              <a:lnSpc>
                <a:spcPct val="100000"/>
              </a:lnSpc>
              <a:spcBef>
                <a:spcPts val="0"/>
              </a:spcBef>
              <a:spcAft>
                <a:spcPts val="0"/>
              </a:spcAft>
              <a:buSzPts val="3700"/>
              <a:buNone/>
              <a:defRPr sz="1800"/>
            </a:lvl8pPr>
            <a:lvl9pPr lvl="8" algn="l">
              <a:lnSpc>
                <a:spcPct val="100000"/>
              </a:lnSpc>
              <a:spcBef>
                <a:spcPts val="0"/>
              </a:spcBef>
              <a:spcAft>
                <a:spcPts val="0"/>
              </a:spcAft>
              <a:buSzPts val="3700"/>
              <a:buNone/>
              <a:defRPr sz="1800"/>
            </a:lvl9pPr>
          </a:lstStyle>
          <a:p>
            <a:endParaRPr/>
          </a:p>
        </p:txBody>
      </p:sp>
      <p:sp>
        <p:nvSpPr>
          <p:cNvPr id="130" name="Google Shape;130;p21"/>
          <p:cNvSpPr txBox="1">
            <a:spLocks noGrp="1"/>
          </p:cNvSpPr>
          <p:nvPr>
            <p:ph type="body" idx="1"/>
          </p:nvPr>
        </p:nvSpPr>
        <p:spPr>
          <a:xfrm>
            <a:off x="8261871" y="2383475"/>
            <a:ext cx="2961600" cy="44217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1" name="Google Shape;131;p21"/>
          <p:cNvSpPr txBox="1">
            <a:spLocks noGrp="1"/>
          </p:cNvSpPr>
          <p:nvPr>
            <p:ph type="body" idx="2"/>
          </p:nvPr>
        </p:nvSpPr>
        <p:spPr>
          <a:xfrm>
            <a:off x="1000126" y="1102299"/>
            <a:ext cx="2958600" cy="1042800"/>
          </a:xfrm>
          <a:prstGeom prst="rect">
            <a:avLst/>
          </a:prstGeom>
          <a:noFill/>
          <a:ln>
            <a:noFill/>
          </a:ln>
        </p:spPr>
        <p:txBody>
          <a:bodyPr spcFirstLastPara="1" wrap="square" lIns="91425" tIns="45700" rIns="91425" bIns="45700" anchor="b" anchorCtr="0"/>
          <a:lstStyle>
            <a:lvl1pPr marL="457200" marR="0" lvl="0" indent="-228600" algn="l">
              <a:lnSpc>
                <a:spcPct val="90000"/>
              </a:lnSpc>
              <a:spcBef>
                <a:spcPts val="10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2" name="Google Shape;132;p21"/>
          <p:cNvSpPr txBox="1">
            <a:spLocks noGrp="1"/>
          </p:cNvSpPr>
          <p:nvPr>
            <p:ph type="body" idx="3"/>
          </p:nvPr>
        </p:nvSpPr>
        <p:spPr>
          <a:xfrm>
            <a:off x="1000125" y="2376662"/>
            <a:ext cx="2958600" cy="44286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3" name="Google Shape;133;p21"/>
          <p:cNvSpPr txBox="1">
            <a:spLocks noGrp="1"/>
          </p:cNvSpPr>
          <p:nvPr>
            <p:ph type="body" idx="4"/>
          </p:nvPr>
        </p:nvSpPr>
        <p:spPr>
          <a:xfrm>
            <a:off x="8261871" y="1097604"/>
            <a:ext cx="2961600" cy="1042800"/>
          </a:xfrm>
          <a:prstGeom prst="rect">
            <a:avLst/>
          </a:prstGeom>
          <a:noFill/>
          <a:ln>
            <a:noFill/>
          </a:ln>
        </p:spPr>
        <p:txBody>
          <a:bodyPr spcFirstLastPara="1" wrap="square" lIns="91425" tIns="45700" rIns="91425" bIns="45700" anchor="b" anchorCtr="0"/>
          <a:lstStyle>
            <a:lvl1pPr marL="457200" marR="0" lvl="0" indent="-228600" algn="l">
              <a:lnSpc>
                <a:spcPct val="90000"/>
              </a:lnSpc>
              <a:spcBef>
                <a:spcPts val="10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4" name="Google Shape;134;p21"/>
          <p:cNvSpPr txBox="1">
            <a:spLocks noGrp="1"/>
          </p:cNvSpPr>
          <p:nvPr>
            <p:ph type="body" idx="5"/>
          </p:nvPr>
        </p:nvSpPr>
        <p:spPr>
          <a:xfrm>
            <a:off x="4496695" y="1097605"/>
            <a:ext cx="3227400" cy="1042800"/>
          </a:xfrm>
          <a:prstGeom prst="rect">
            <a:avLst/>
          </a:prstGeom>
          <a:noFill/>
          <a:ln>
            <a:noFill/>
          </a:ln>
        </p:spPr>
        <p:txBody>
          <a:bodyPr spcFirstLastPara="1" wrap="square" lIns="91425" tIns="45700" rIns="91425" bIns="45700" anchor="b" anchorCtr="0"/>
          <a:lstStyle>
            <a:lvl1pPr marL="457200" marR="0" lvl="0" indent="-228600" algn="l">
              <a:lnSpc>
                <a:spcPct val="90000"/>
              </a:lnSpc>
              <a:spcBef>
                <a:spcPts val="10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5" name="Google Shape;135;p21"/>
          <p:cNvSpPr txBox="1">
            <a:spLocks noGrp="1"/>
          </p:cNvSpPr>
          <p:nvPr>
            <p:ph type="body" idx="6"/>
          </p:nvPr>
        </p:nvSpPr>
        <p:spPr>
          <a:xfrm>
            <a:off x="4496695" y="2376662"/>
            <a:ext cx="3227400" cy="44286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6" name="Google Shape;136;p21"/>
          <p:cNvSpPr/>
          <p:nvPr/>
        </p:nvSpPr>
        <p:spPr>
          <a:xfrm>
            <a:off x="0" y="6809900"/>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137" name="Google Shape;137;p21"/>
          <p:cNvPicPr preferRelativeResize="0"/>
          <p:nvPr/>
        </p:nvPicPr>
        <p:blipFill rotWithShape="1">
          <a:blip r:embed="rId3">
            <a:alphaModFix/>
          </a:blip>
          <a:srcRect/>
          <a:stretch/>
        </p:blipFill>
        <p:spPr>
          <a:xfrm>
            <a:off x="128399" y="137164"/>
            <a:ext cx="382562" cy="382562"/>
          </a:xfrm>
          <a:prstGeom prst="rect">
            <a:avLst/>
          </a:prstGeom>
          <a:noFill/>
          <a:ln>
            <a:noFill/>
          </a:ln>
        </p:spPr>
      </p:pic>
      <p:pic>
        <p:nvPicPr>
          <p:cNvPr id="138" name="Google Shape;138;p21"/>
          <p:cNvPicPr preferRelativeResize="0"/>
          <p:nvPr/>
        </p:nvPicPr>
        <p:blipFill rotWithShape="1">
          <a:blip r:embed="rId4">
            <a:alphaModFix/>
          </a:blip>
          <a:srcRect r="91791" b="87747"/>
          <a:stretch/>
        </p:blipFill>
        <p:spPr>
          <a:xfrm>
            <a:off x="162" y="0"/>
            <a:ext cx="1000736" cy="840258"/>
          </a:xfrm>
          <a:prstGeom prst="rect">
            <a:avLst/>
          </a:prstGeom>
          <a:noFill/>
          <a:ln>
            <a:noFill/>
          </a:ln>
        </p:spPr>
      </p:pic>
      <p:sp>
        <p:nvSpPr>
          <p:cNvPr id="139" name="Google Shape;139;p21"/>
          <p:cNvSpPr/>
          <p:nvPr/>
        </p:nvSpPr>
        <p:spPr>
          <a:xfrm>
            <a:off x="0" y="6812281"/>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144"/>
        <p:cNvGrpSpPr/>
        <p:nvPr/>
      </p:nvGrpSpPr>
      <p:grpSpPr>
        <a:xfrm>
          <a:off x="0" y="0"/>
          <a:ext cx="0" cy="0"/>
          <a:chOff x="0" y="0"/>
          <a:chExt cx="0" cy="0"/>
        </a:xfrm>
      </p:grpSpPr>
      <p:pic>
        <p:nvPicPr>
          <p:cNvPr id="145" name="Google Shape;145;p23"/>
          <p:cNvPicPr preferRelativeResize="0"/>
          <p:nvPr/>
        </p:nvPicPr>
        <p:blipFill rotWithShape="1">
          <a:blip r:embed="rId2">
            <a:alphaModFix/>
          </a:blip>
          <a:srcRect r="12434"/>
          <a:stretch/>
        </p:blipFill>
        <p:spPr>
          <a:xfrm>
            <a:off x="0" y="0"/>
            <a:ext cx="10676237" cy="6857998"/>
          </a:xfrm>
          <a:prstGeom prst="rect">
            <a:avLst/>
          </a:prstGeom>
          <a:noFill/>
          <a:ln>
            <a:noFill/>
          </a:ln>
        </p:spPr>
      </p:pic>
      <p:pic>
        <p:nvPicPr>
          <p:cNvPr id="146" name="Google Shape;146;p23"/>
          <p:cNvPicPr preferRelativeResize="0"/>
          <p:nvPr/>
        </p:nvPicPr>
        <p:blipFill rotWithShape="1">
          <a:blip r:embed="rId3">
            <a:alphaModFix/>
          </a:blip>
          <a:srcRect/>
          <a:stretch/>
        </p:blipFill>
        <p:spPr>
          <a:xfrm>
            <a:off x="11233004" y="133045"/>
            <a:ext cx="382562" cy="382562"/>
          </a:xfrm>
          <a:prstGeom prst="rect">
            <a:avLst/>
          </a:prstGeom>
          <a:noFill/>
          <a:ln>
            <a:noFill/>
          </a:ln>
        </p:spPr>
      </p:pic>
      <p:sp>
        <p:nvSpPr>
          <p:cNvPr id="147" name="Google Shape;147;p23"/>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9pPr>
          </a:lstStyle>
          <a:p>
            <a:endParaRPr/>
          </a:p>
        </p:txBody>
      </p:sp>
      <p:sp>
        <p:nvSpPr>
          <p:cNvPr id="148" name="Google Shape;148;p23"/>
          <p:cNvSpPr>
            <a:spLocks noGrp="1"/>
          </p:cNvSpPr>
          <p:nvPr>
            <p:ph type="pic" idx="2"/>
          </p:nvPr>
        </p:nvSpPr>
        <p:spPr>
          <a:xfrm>
            <a:off x="0" y="3456417"/>
            <a:ext cx="12192000" cy="3354900"/>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49" name="Google Shape;149;p23"/>
          <p:cNvSpPr txBox="1">
            <a:spLocks noGrp="1"/>
          </p:cNvSpPr>
          <p:nvPr>
            <p:ph type="body" idx="1"/>
          </p:nvPr>
        </p:nvSpPr>
        <p:spPr>
          <a:xfrm>
            <a:off x="1000125" y="993665"/>
            <a:ext cx="10233000" cy="21861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a:lnSpc>
                <a:spcPct val="90000"/>
              </a:lnSpc>
              <a:spcBef>
                <a:spcPts val="21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a:lnSpc>
                <a:spcPct val="90000"/>
              </a:lnSpc>
              <a:spcBef>
                <a:spcPts val="21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a:lnSpc>
                <a:spcPct val="90000"/>
              </a:lnSpc>
              <a:spcBef>
                <a:spcPts val="21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a:lnSpc>
                <a:spcPct val="90000"/>
              </a:lnSpc>
              <a:spcBef>
                <a:spcPts val="21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a:lnSpc>
                <a:spcPct val="90000"/>
              </a:lnSpc>
              <a:spcBef>
                <a:spcPts val="2100"/>
              </a:spcBef>
              <a:spcAft>
                <a:spcPts val="210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150" name="Google Shape;150;p23"/>
          <p:cNvSpPr/>
          <p:nvPr/>
        </p:nvSpPr>
        <p:spPr>
          <a:xfrm>
            <a:off x="0" y="6809900"/>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151" name="Google Shape;151;p23"/>
          <p:cNvPicPr preferRelativeResize="0"/>
          <p:nvPr/>
        </p:nvPicPr>
        <p:blipFill rotWithShape="1">
          <a:blip r:embed="rId3">
            <a:alphaModFix/>
          </a:blip>
          <a:srcRect/>
          <a:stretch/>
        </p:blipFill>
        <p:spPr>
          <a:xfrm>
            <a:off x="128399" y="137164"/>
            <a:ext cx="382562" cy="382562"/>
          </a:xfrm>
          <a:prstGeom prst="rect">
            <a:avLst/>
          </a:prstGeom>
          <a:noFill/>
          <a:ln>
            <a:noFill/>
          </a:ln>
        </p:spPr>
      </p:pic>
      <p:pic>
        <p:nvPicPr>
          <p:cNvPr id="152" name="Google Shape;152;p23"/>
          <p:cNvPicPr preferRelativeResize="0"/>
          <p:nvPr/>
        </p:nvPicPr>
        <p:blipFill rotWithShape="1">
          <a:blip r:embed="rId4">
            <a:alphaModFix/>
          </a:blip>
          <a:srcRect r="91791" b="87747"/>
          <a:stretch/>
        </p:blipFill>
        <p:spPr>
          <a:xfrm>
            <a:off x="162" y="0"/>
            <a:ext cx="1000736" cy="840258"/>
          </a:xfrm>
          <a:prstGeom prst="rect">
            <a:avLst/>
          </a:prstGeom>
          <a:noFill/>
          <a:ln>
            <a:noFill/>
          </a:ln>
        </p:spPr>
      </p:pic>
      <p:sp>
        <p:nvSpPr>
          <p:cNvPr id="153" name="Google Shape;153;p23"/>
          <p:cNvSpPr/>
          <p:nvPr/>
        </p:nvSpPr>
        <p:spPr>
          <a:xfrm>
            <a:off x="0" y="6812281"/>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154"/>
        <p:cNvGrpSpPr/>
        <p:nvPr/>
      </p:nvGrpSpPr>
      <p:grpSpPr>
        <a:xfrm>
          <a:off x="0" y="0"/>
          <a:ext cx="0" cy="0"/>
          <a:chOff x="0" y="0"/>
          <a:chExt cx="0" cy="0"/>
        </a:xfrm>
      </p:grpSpPr>
      <p:pic>
        <p:nvPicPr>
          <p:cNvPr id="155" name="Google Shape;155;p24"/>
          <p:cNvPicPr preferRelativeResize="0"/>
          <p:nvPr/>
        </p:nvPicPr>
        <p:blipFill rotWithShape="1">
          <a:blip r:embed="rId2">
            <a:alphaModFix/>
          </a:blip>
          <a:srcRect/>
          <a:stretch/>
        </p:blipFill>
        <p:spPr>
          <a:xfrm>
            <a:off x="0" y="0"/>
            <a:ext cx="12191997" cy="6857998"/>
          </a:xfrm>
          <a:prstGeom prst="rect">
            <a:avLst/>
          </a:prstGeom>
          <a:noFill/>
          <a:ln>
            <a:noFill/>
          </a:ln>
        </p:spPr>
      </p:pic>
      <p:pic>
        <p:nvPicPr>
          <p:cNvPr id="156" name="Google Shape;156;p24"/>
          <p:cNvPicPr preferRelativeResize="0"/>
          <p:nvPr/>
        </p:nvPicPr>
        <p:blipFill rotWithShape="1">
          <a:blip r:embed="rId3">
            <a:alphaModFix/>
          </a:blip>
          <a:srcRect/>
          <a:stretch/>
        </p:blipFill>
        <p:spPr>
          <a:xfrm>
            <a:off x="180864" y="641608"/>
            <a:ext cx="915296" cy="915296"/>
          </a:xfrm>
          <a:prstGeom prst="rect">
            <a:avLst/>
          </a:prstGeom>
          <a:noFill/>
          <a:ln>
            <a:noFill/>
          </a:ln>
        </p:spPr>
      </p:pic>
      <p:sp>
        <p:nvSpPr>
          <p:cNvPr id="157" name="Google Shape;157;p24"/>
          <p:cNvSpPr txBox="1">
            <a:spLocks noGrp="1"/>
          </p:cNvSpPr>
          <p:nvPr>
            <p:ph type="title"/>
          </p:nvPr>
        </p:nvSpPr>
        <p:spPr>
          <a:xfrm>
            <a:off x="2291379" y="1129553"/>
            <a:ext cx="7562700" cy="10650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9pPr>
          </a:lstStyle>
          <a:p>
            <a:endParaRPr/>
          </a:p>
        </p:txBody>
      </p:sp>
      <p:pic>
        <p:nvPicPr>
          <p:cNvPr id="158" name="Google Shape;158;p24"/>
          <p:cNvPicPr preferRelativeResize="0"/>
          <p:nvPr/>
        </p:nvPicPr>
        <p:blipFill rotWithShape="1">
          <a:blip r:embed="rId4">
            <a:alphaModFix/>
          </a:blip>
          <a:srcRect/>
          <a:stretch/>
        </p:blipFill>
        <p:spPr>
          <a:xfrm>
            <a:off x="8680330" y="2622254"/>
            <a:ext cx="912020" cy="912020"/>
          </a:xfrm>
          <a:prstGeom prst="rect">
            <a:avLst/>
          </a:prstGeom>
          <a:noFill/>
          <a:ln>
            <a:noFill/>
          </a:ln>
        </p:spPr>
      </p:pic>
      <p:sp>
        <p:nvSpPr>
          <p:cNvPr id="159" name="Google Shape;159;p24"/>
          <p:cNvSpPr txBox="1">
            <a:spLocks noGrp="1"/>
          </p:cNvSpPr>
          <p:nvPr>
            <p:ph type="body" idx="1"/>
          </p:nvPr>
        </p:nvSpPr>
        <p:spPr>
          <a:xfrm>
            <a:off x="2291379" y="2302136"/>
            <a:ext cx="7562700" cy="40557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a:lnSpc>
                <a:spcPct val="90000"/>
              </a:lnSpc>
              <a:spcBef>
                <a:spcPts val="21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a:lnSpc>
                <a:spcPct val="90000"/>
              </a:lnSpc>
              <a:spcBef>
                <a:spcPts val="21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a:lnSpc>
                <a:spcPct val="90000"/>
              </a:lnSpc>
              <a:spcBef>
                <a:spcPts val="21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a:lnSpc>
                <a:spcPct val="90000"/>
              </a:lnSpc>
              <a:spcBef>
                <a:spcPts val="21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a:lnSpc>
                <a:spcPct val="90000"/>
              </a:lnSpc>
              <a:spcBef>
                <a:spcPts val="2100"/>
              </a:spcBef>
              <a:spcAft>
                <a:spcPts val="210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160" name="Google Shape;160;p24"/>
          <p:cNvSpPr/>
          <p:nvPr/>
        </p:nvSpPr>
        <p:spPr>
          <a:xfrm>
            <a:off x="0" y="6812673"/>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161" name="Google Shape;161;p24"/>
          <p:cNvPicPr preferRelativeResize="0"/>
          <p:nvPr/>
        </p:nvPicPr>
        <p:blipFill rotWithShape="1">
          <a:blip r:embed="rId5">
            <a:alphaModFix/>
          </a:blip>
          <a:srcRect/>
          <a:stretch/>
        </p:blipFill>
        <p:spPr>
          <a:xfrm>
            <a:off x="162" y="0"/>
            <a:ext cx="12191672" cy="685799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blip>
          <a:srcRect r="12532"/>
          <a:stretch/>
        </p:blipFill>
        <p:spPr>
          <a:xfrm>
            <a:off x="0" y="0"/>
            <a:ext cx="10663882" cy="6857998"/>
          </a:xfrm>
          <a:prstGeom prst="rect">
            <a:avLst/>
          </a:prstGeom>
          <a:noFill/>
          <a:ln>
            <a:noFill/>
          </a:ln>
        </p:spPr>
      </p:pic>
      <p:sp>
        <p:nvSpPr>
          <p:cNvPr id="164" name="Google Shape;164;p25"/>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9pPr>
          </a:lstStyle>
          <a:p>
            <a:endParaRPr/>
          </a:p>
        </p:txBody>
      </p:sp>
      <p:sp>
        <p:nvSpPr>
          <p:cNvPr id="165" name="Google Shape;165;p25"/>
          <p:cNvSpPr/>
          <p:nvPr/>
        </p:nvSpPr>
        <p:spPr>
          <a:xfrm>
            <a:off x="0" y="6809900"/>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66" name="Google Shape;166;p25"/>
          <p:cNvSpPr txBox="1">
            <a:spLocks noGrp="1"/>
          </p:cNvSpPr>
          <p:nvPr>
            <p:ph type="body" idx="1"/>
          </p:nvPr>
        </p:nvSpPr>
        <p:spPr>
          <a:xfrm>
            <a:off x="1172583" y="1697389"/>
            <a:ext cx="9819000" cy="7041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7" name="Google Shape;167;p25"/>
          <p:cNvSpPr txBox="1">
            <a:spLocks noGrp="1"/>
          </p:cNvSpPr>
          <p:nvPr>
            <p:ph type="body" idx="2"/>
          </p:nvPr>
        </p:nvSpPr>
        <p:spPr>
          <a:xfrm>
            <a:off x="1172582" y="3287942"/>
            <a:ext cx="9819000" cy="7041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8" name="Google Shape;168;p25"/>
          <p:cNvSpPr txBox="1">
            <a:spLocks noGrp="1"/>
          </p:cNvSpPr>
          <p:nvPr>
            <p:ph type="body" idx="3"/>
          </p:nvPr>
        </p:nvSpPr>
        <p:spPr>
          <a:xfrm>
            <a:off x="1172584" y="4904822"/>
            <a:ext cx="9819000" cy="7041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9" name="Google Shape;169;p25"/>
          <p:cNvSpPr/>
          <p:nvPr/>
        </p:nvSpPr>
        <p:spPr>
          <a:xfrm>
            <a:off x="0" y="6420217"/>
            <a:ext cx="12192000" cy="430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
              <a:buFont typeface="Arial"/>
              <a:buNone/>
            </a:pPr>
            <a:endParaRPr sz="600" b="0" i="1" u="none" strike="noStrike" cap="none">
              <a:solidFill>
                <a:srgbClr val="757070"/>
              </a:solidFill>
              <a:latin typeface="Arial"/>
              <a:ea typeface="Arial"/>
              <a:cs typeface="Arial"/>
              <a:sym typeface="Arial"/>
            </a:endParaRPr>
          </a:p>
        </p:txBody>
      </p:sp>
      <p:pic>
        <p:nvPicPr>
          <p:cNvPr id="170" name="Google Shape;170;p25"/>
          <p:cNvPicPr preferRelativeResize="0"/>
          <p:nvPr/>
        </p:nvPicPr>
        <p:blipFill rotWithShape="1">
          <a:blip r:embed="rId3">
            <a:alphaModFix/>
          </a:blip>
          <a:srcRect l="45000"/>
          <a:stretch/>
        </p:blipFill>
        <p:spPr>
          <a:xfrm>
            <a:off x="5486400" y="0"/>
            <a:ext cx="6705437" cy="6857998"/>
          </a:xfrm>
          <a:prstGeom prst="rect">
            <a:avLst/>
          </a:prstGeom>
          <a:noFill/>
          <a:ln>
            <a:noFill/>
          </a:ln>
        </p:spPr>
      </p:pic>
      <p:pic>
        <p:nvPicPr>
          <p:cNvPr id="171" name="Google Shape;171;p25"/>
          <p:cNvPicPr preferRelativeResize="0"/>
          <p:nvPr/>
        </p:nvPicPr>
        <p:blipFill rotWithShape="1">
          <a:blip r:embed="rId4">
            <a:alphaModFix/>
          </a:blip>
          <a:srcRect/>
          <a:stretch/>
        </p:blipFill>
        <p:spPr>
          <a:xfrm>
            <a:off x="128399" y="137164"/>
            <a:ext cx="382562" cy="382562"/>
          </a:xfrm>
          <a:prstGeom prst="rect">
            <a:avLst/>
          </a:prstGeom>
          <a:noFill/>
          <a:ln>
            <a:noFill/>
          </a:ln>
        </p:spPr>
      </p:pic>
      <p:pic>
        <p:nvPicPr>
          <p:cNvPr id="172" name="Google Shape;172;p25"/>
          <p:cNvPicPr preferRelativeResize="0"/>
          <p:nvPr/>
        </p:nvPicPr>
        <p:blipFill rotWithShape="1">
          <a:blip r:embed="rId5">
            <a:alphaModFix/>
          </a:blip>
          <a:srcRect r="91791" b="87747"/>
          <a:stretch/>
        </p:blipFill>
        <p:spPr>
          <a:xfrm>
            <a:off x="162" y="0"/>
            <a:ext cx="1000736" cy="840258"/>
          </a:xfrm>
          <a:prstGeom prst="rect">
            <a:avLst/>
          </a:prstGeom>
          <a:noFill/>
          <a:ln>
            <a:noFill/>
          </a:ln>
        </p:spPr>
      </p:pic>
      <p:sp>
        <p:nvSpPr>
          <p:cNvPr id="173" name="Google Shape;173;p25"/>
          <p:cNvSpPr/>
          <p:nvPr/>
        </p:nvSpPr>
        <p:spPr>
          <a:xfrm>
            <a:off x="0" y="6812281"/>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4"/>
        <p:cNvGrpSpPr/>
        <p:nvPr/>
      </p:nvGrpSpPr>
      <p:grpSpPr>
        <a:xfrm>
          <a:off x="0" y="0"/>
          <a:ext cx="0" cy="0"/>
          <a:chOff x="0" y="0"/>
          <a:chExt cx="0" cy="0"/>
        </a:xfrm>
      </p:grpSpPr>
      <p:pic>
        <p:nvPicPr>
          <p:cNvPr id="175" name="Google Shape;175;p26"/>
          <p:cNvPicPr preferRelativeResize="0"/>
          <p:nvPr/>
        </p:nvPicPr>
        <p:blipFill rotWithShape="1">
          <a:blip r:embed="rId2">
            <a:alphaModFix/>
          </a:blip>
          <a:srcRect/>
          <a:stretch/>
        </p:blipFill>
        <p:spPr>
          <a:xfrm>
            <a:off x="10965783" y="358445"/>
            <a:ext cx="870608" cy="741586"/>
          </a:xfrm>
          <a:prstGeom prst="rect">
            <a:avLst/>
          </a:prstGeom>
          <a:noFill/>
          <a:ln>
            <a:noFill/>
          </a:ln>
        </p:spPr>
      </p:pic>
      <p:sp>
        <p:nvSpPr>
          <p:cNvPr id="176" name="Google Shape;176;p26"/>
          <p:cNvSpPr txBox="1"/>
          <p:nvPr/>
        </p:nvSpPr>
        <p:spPr>
          <a:xfrm>
            <a:off x="8956532" y="563232"/>
            <a:ext cx="1962000" cy="415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National Aeronautics and</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Space Administration</a:t>
            </a:r>
            <a:endParaRPr sz="1050" b="0" i="0" u="none" strike="noStrike" cap="none">
              <a:solidFill>
                <a:schemeClr val="dk1"/>
              </a:solidFill>
              <a:latin typeface="Arial"/>
              <a:ea typeface="Arial"/>
              <a:cs typeface="Arial"/>
              <a:sym typeface="Arial"/>
            </a:endParaRPr>
          </a:p>
        </p:txBody>
      </p:sp>
      <p:cxnSp>
        <p:nvCxnSpPr>
          <p:cNvPr id="177" name="Google Shape;177;p26"/>
          <p:cNvCxnSpPr/>
          <p:nvPr/>
        </p:nvCxnSpPr>
        <p:spPr>
          <a:xfrm>
            <a:off x="10942232" y="425120"/>
            <a:ext cx="0" cy="61710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8"/>
        <p:cNvGrpSpPr/>
        <p:nvPr/>
      </p:nvGrpSpPr>
      <p:grpSpPr>
        <a:xfrm>
          <a:off x="0" y="0"/>
          <a:ext cx="0" cy="0"/>
          <a:chOff x="0" y="0"/>
          <a:chExt cx="0" cy="0"/>
        </a:xfrm>
      </p:grpSpPr>
      <p:sp>
        <p:nvSpPr>
          <p:cNvPr id="179" name="Google Shape;179;p27"/>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lstStyle>
            <a:lvl1pPr marR="0" lvl="0" algn="ctr">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1pPr>
            <a:lvl2pPr marR="0" lvl="1" algn="ctr">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2pPr>
            <a:lvl3pPr marR="0" lvl="2" algn="ctr">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3pPr>
            <a:lvl4pPr marR="0" lvl="3" algn="ctr">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4pPr>
            <a:lvl5pPr marR="0" lvl="4" algn="ctr">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5pPr>
            <a:lvl6pPr marR="0" lvl="5" algn="ctr">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6pPr>
            <a:lvl7pPr marR="0" lvl="6" algn="ctr">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7pPr>
            <a:lvl8pPr marR="0" lvl="7" algn="ctr">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8pPr>
            <a:lvl9pPr marR="0" lvl="8" algn="ctr">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9pPr>
          </a:lstStyle>
          <a:p>
            <a:endParaRPr/>
          </a:p>
        </p:txBody>
      </p:sp>
      <p:sp>
        <p:nvSpPr>
          <p:cNvPr id="180" name="Google Shape;180;p27"/>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lstStyle>
            <a:lvl1pPr marR="0" lvl="0" algn="ctr">
              <a:lnSpc>
                <a:spcPct val="10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9pPr>
          </a:lstStyle>
          <a:p>
            <a:endParaRPr/>
          </a:p>
        </p:txBody>
      </p:sp>
      <p:sp>
        <p:nvSpPr>
          <p:cNvPr id="181" name="Google Shape;181;p2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2"/>
        <p:cNvGrpSpPr/>
        <p:nvPr/>
      </p:nvGrpSpPr>
      <p:grpSpPr>
        <a:xfrm>
          <a:off x="0" y="0"/>
          <a:ext cx="0" cy="0"/>
          <a:chOff x="0" y="0"/>
          <a:chExt cx="0" cy="0"/>
        </a:xfrm>
      </p:grpSpPr>
      <p:sp>
        <p:nvSpPr>
          <p:cNvPr id="183" name="Google Shape;183;p28"/>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lstStyle>
            <a:lvl1pPr marR="0" lvl="0" algn="ctr">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ctr">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ctr">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ctr">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ctr">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ctr">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ctr">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ctr">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ctr">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endParaRPr/>
          </a:p>
        </p:txBody>
      </p:sp>
      <p:sp>
        <p:nvSpPr>
          <p:cNvPr id="184" name="Google Shape;184;p2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5"/>
        <p:cNvGrpSpPr/>
        <p:nvPr/>
      </p:nvGrpSpPr>
      <p:grpSpPr>
        <a:xfrm>
          <a:off x="0" y="0"/>
          <a:ext cx="0" cy="0"/>
          <a:chOff x="0" y="0"/>
          <a:chExt cx="0" cy="0"/>
        </a:xfrm>
      </p:grpSpPr>
      <p:sp>
        <p:nvSpPr>
          <p:cNvPr id="186" name="Google Shape;186;p2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lstStyle>
            <a:lvl1pPr marR="0" lvl="0"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87" name="Google Shape;187;p2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lstStyle>
            <a:lvl1pPr marL="457200" marR="0" lvl="0" indent="-381000" algn="l">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88" name="Google Shape;188;p2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9"/>
        <p:cNvGrpSpPr/>
        <p:nvPr/>
      </p:nvGrpSpPr>
      <p:grpSpPr>
        <a:xfrm>
          <a:off x="0" y="0"/>
          <a:ext cx="0" cy="0"/>
          <a:chOff x="0" y="0"/>
          <a:chExt cx="0" cy="0"/>
        </a:xfrm>
      </p:grpSpPr>
      <p:sp>
        <p:nvSpPr>
          <p:cNvPr id="190" name="Google Shape;190;p3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lstStyle>
            <a:lvl1pPr marR="0" lvl="0"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91" name="Google Shape;191;p30"/>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lstStyle>
            <a:lvl1pPr marL="457200" marR="0" lvl="0"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1pPr>
            <a:lvl2pPr marL="914400" marR="0" lvl="1"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L="1371600" marR="0" lvl="2"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L="1828800" marR="0" lvl="3"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6pPr>
            <a:lvl7pPr marL="3200400" marR="0" lvl="6"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7pPr>
            <a:lvl8pPr marL="3657600" marR="0" lvl="7"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8pPr>
            <a:lvl9pPr marL="4114800" marR="0" lvl="8" indent="-330200" algn="l">
              <a:lnSpc>
                <a:spcPct val="115000"/>
              </a:lnSpc>
              <a:spcBef>
                <a:spcPts val="2100"/>
              </a:spcBef>
              <a:spcAft>
                <a:spcPts val="2100"/>
              </a:spcAft>
              <a:buClr>
                <a:schemeClr val="dk2"/>
              </a:buClr>
              <a:buSzPts val="1600"/>
              <a:buFont typeface="Arial"/>
              <a:buChar char="■"/>
              <a:defRPr sz="1600" b="0" i="0" u="none" strike="noStrike" cap="none">
                <a:solidFill>
                  <a:schemeClr val="dk2"/>
                </a:solidFill>
                <a:latin typeface="Arial"/>
                <a:ea typeface="Arial"/>
                <a:cs typeface="Arial"/>
                <a:sym typeface="Arial"/>
              </a:defRPr>
            </a:lvl9pPr>
          </a:lstStyle>
          <a:p>
            <a:endParaRPr/>
          </a:p>
        </p:txBody>
      </p:sp>
      <p:sp>
        <p:nvSpPr>
          <p:cNvPr id="192" name="Google Shape;192;p30"/>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lstStyle>
            <a:lvl1pPr marL="457200" marR="0" lvl="0"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1pPr>
            <a:lvl2pPr marL="914400" marR="0" lvl="1"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L="1371600" marR="0" lvl="2"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L="1828800" marR="0" lvl="3"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6pPr>
            <a:lvl7pPr marL="3200400" marR="0" lvl="6"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7pPr>
            <a:lvl8pPr marL="3657600" marR="0" lvl="7"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8pPr>
            <a:lvl9pPr marL="4114800" marR="0" lvl="8" indent="-330200" algn="l">
              <a:lnSpc>
                <a:spcPct val="115000"/>
              </a:lnSpc>
              <a:spcBef>
                <a:spcPts val="2100"/>
              </a:spcBef>
              <a:spcAft>
                <a:spcPts val="2100"/>
              </a:spcAft>
              <a:buClr>
                <a:schemeClr val="dk2"/>
              </a:buClr>
              <a:buSzPts val="1600"/>
              <a:buFont typeface="Arial"/>
              <a:buChar char="■"/>
              <a:defRPr sz="1600" b="0" i="0" u="none" strike="noStrike" cap="none">
                <a:solidFill>
                  <a:schemeClr val="dk2"/>
                </a:solidFill>
                <a:latin typeface="Arial"/>
                <a:ea typeface="Arial"/>
                <a:cs typeface="Arial"/>
                <a:sym typeface="Arial"/>
              </a:defRPr>
            </a:lvl9pPr>
          </a:lstStyle>
          <a:p>
            <a:endParaRPr/>
          </a:p>
        </p:txBody>
      </p:sp>
      <p:sp>
        <p:nvSpPr>
          <p:cNvPr id="193" name="Google Shape;193;p3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4"/>
        <p:cNvGrpSpPr/>
        <p:nvPr/>
      </p:nvGrpSpPr>
      <p:grpSpPr>
        <a:xfrm>
          <a:off x="0" y="0"/>
          <a:ext cx="0" cy="0"/>
          <a:chOff x="0" y="0"/>
          <a:chExt cx="0" cy="0"/>
        </a:xfrm>
      </p:grpSpPr>
      <p:sp>
        <p:nvSpPr>
          <p:cNvPr id="195" name="Google Shape;195;p3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lstStyle>
            <a:lvl1pPr marR="0" lvl="0"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96" name="Google Shape;196;p3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23" name="Google Shape;23;p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198" name="Google Shape;198;p32"/>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lstStyle>
            <a:lvl1pPr marR="0" lvl="0" algn="l">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9pPr>
          </a:lstStyle>
          <a:p>
            <a:endParaRPr/>
          </a:p>
        </p:txBody>
      </p:sp>
      <p:sp>
        <p:nvSpPr>
          <p:cNvPr id="199" name="Google Shape;199;p32"/>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lstStyle>
            <a:lvl1pPr marL="457200" marR="0" lvl="0" indent="-330200" algn="l">
              <a:lnSpc>
                <a:spcPct val="115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1pPr>
            <a:lvl2pPr marL="914400" marR="0" lvl="1"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L="1371600" marR="0" lvl="2"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L="1828800" marR="0" lvl="3"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6pPr>
            <a:lvl7pPr marL="3200400" marR="0" lvl="6"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7pPr>
            <a:lvl8pPr marL="3657600" marR="0" lvl="7"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8pPr>
            <a:lvl9pPr marL="4114800" marR="0" lvl="8" indent="-330200" algn="l">
              <a:lnSpc>
                <a:spcPct val="115000"/>
              </a:lnSpc>
              <a:spcBef>
                <a:spcPts val="2100"/>
              </a:spcBef>
              <a:spcAft>
                <a:spcPts val="2100"/>
              </a:spcAft>
              <a:buClr>
                <a:schemeClr val="dk2"/>
              </a:buClr>
              <a:buSzPts val="1600"/>
              <a:buFont typeface="Arial"/>
              <a:buChar char="■"/>
              <a:defRPr sz="1600" b="0" i="0" u="none" strike="noStrike" cap="none">
                <a:solidFill>
                  <a:schemeClr val="dk2"/>
                </a:solidFill>
                <a:latin typeface="Arial"/>
                <a:ea typeface="Arial"/>
                <a:cs typeface="Arial"/>
                <a:sym typeface="Arial"/>
              </a:defRPr>
            </a:lvl9pPr>
          </a:lstStyle>
          <a:p>
            <a:endParaRPr/>
          </a:p>
        </p:txBody>
      </p:sp>
      <p:sp>
        <p:nvSpPr>
          <p:cNvPr id="200" name="Google Shape;200;p3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1"/>
        <p:cNvGrpSpPr/>
        <p:nvPr/>
      </p:nvGrpSpPr>
      <p:grpSpPr>
        <a:xfrm>
          <a:off x="0" y="0"/>
          <a:ext cx="0" cy="0"/>
          <a:chOff x="0" y="0"/>
          <a:chExt cx="0" cy="0"/>
        </a:xfrm>
      </p:grpSpPr>
      <p:sp>
        <p:nvSpPr>
          <p:cNvPr id="202" name="Google Shape;202;p33"/>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lstStyle>
            <a:lvl1pPr marR="0" lvl="0" algn="l">
              <a:lnSpc>
                <a:spcPct val="100000"/>
              </a:lnSpc>
              <a:spcBef>
                <a:spcPts val="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9pPr>
          </a:lstStyle>
          <a:p>
            <a:endParaRPr/>
          </a:p>
        </p:txBody>
      </p:sp>
      <p:sp>
        <p:nvSpPr>
          <p:cNvPr id="203" name="Google Shape;203;p3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4"/>
        <p:cNvGrpSpPr/>
        <p:nvPr/>
      </p:nvGrpSpPr>
      <p:grpSpPr>
        <a:xfrm>
          <a:off x="0" y="0"/>
          <a:ext cx="0" cy="0"/>
          <a:chOff x="0" y="0"/>
          <a:chExt cx="0" cy="0"/>
        </a:xfrm>
      </p:grpSpPr>
      <p:sp>
        <p:nvSpPr>
          <p:cNvPr id="205" name="Google Shape;205;p34"/>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34"/>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lstStyle>
            <a:lvl1pPr marR="0" lvl="0" algn="ctr">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1pPr>
            <a:lvl2pPr marR="0" lvl="1" algn="ctr">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2pPr>
            <a:lvl3pPr marR="0" lvl="2" algn="ctr">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3pPr>
            <a:lvl4pPr marR="0" lvl="3" algn="ctr">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4pPr>
            <a:lvl5pPr marR="0" lvl="4" algn="ctr">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5pPr>
            <a:lvl6pPr marR="0" lvl="5" algn="ctr">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6pPr>
            <a:lvl7pPr marR="0" lvl="6" algn="ctr">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7pPr>
            <a:lvl8pPr marR="0" lvl="7" algn="ctr">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8pPr>
            <a:lvl9pPr marR="0" lvl="8" algn="ctr">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9pPr>
          </a:lstStyle>
          <a:p>
            <a:endParaRPr/>
          </a:p>
        </p:txBody>
      </p:sp>
      <p:sp>
        <p:nvSpPr>
          <p:cNvPr id="207" name="Google Shape;207;p34"/>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lstStyle>
            <a:lvl1pPr marR="0" lvl="0"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208" name="Google Shape;208;p34"/>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lstStyle>
            <a:lvl1pPr marL="457200" marR="0" lvl="0" indent="-381000" algn="l">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209" name="Google Shape;209;p3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10"/>
        <p:cNvGrpSpPr/>
        <p:nvPr/>
      </p:nvGrpSpPr>
      <p:grpSpPr>
        <a:xfrm>
          <a:off x="0" y="0"/>
          <a:ext cx="0" cy="0"/>
          <a:chOff x="0" y="0"/>
          <a:chExt cx="0" cy="0"/>
        </a:xfrm>
      </p:grpSpPr>
      <p:sp>
        <p:nvSpPr>
          <p:cNvPr id="211" name="Google Shape;211;p35"/>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lstStyle>
            <a:lvl1pPr marL="457200" marR="0" lvl="0" indent="-228600" algn="l">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stStyle>
          <a:p>
            <a:endParaRPr/>
          </a:p>
        </p:txBody>
      </p:sp>
      <p:sp>
        <p:nvSpPr>
          <p:cNvPr id="212" name="Google Shape;212;p3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3"/>
        <p:cNvGrpSpPr/>
        <p:nvPr/>
      </p:nvGrpSpPr>
      <p:grpSpPr>
        <a:xfrm>
          <a:off x="0" y="0"/>
          <a:ext cx="0" cy="0"/>
          <a:chOff x="0" y="0"/>
          <a:chExt cx="0" cy="0"/>
        </a:xfrm>
      </p:grpSpPr>
      <p:sp>
        <p:nvSpPr>
          <p:cNvPr id="214" name="Google Shape;214;p36"/>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lstStyle>
            <a:lvl1pPr marR="0" lvl="0" algn="ctr">
              <a:lnSpc>
                <a:spcPct val="100000"/>
              </a:lnSpc>
              <a:spcBef>
                <a:spcPts val="0"/>
              </a:spcBef>
              <a:spcAft>
                <a:spcPts val="0"/>
              </a:spcAft>
              <a:buClr>
                <a:schemeClr val="dk1"/>
              </a:buClr>
              <a:buSzPts val="16000"/>
              <a:buFont typeface="Arial"/>
              <a:buNone/>
              <a:defRPr sz="16000" b="0" i="0" u="none" strike="noStrike" cap="none">
                <a:solidFill>
                  <a:schemeClr val="dk1"/>
                </a:solidFill>
                <a:latin typeface="Arial"/>
                <a:ea typeface="Arial"/>
                <a:cs typeface="Arial"/>
                <a:sym typeface="Arial"/>
              </a:defRPr>
            </a:lvl1pPr>
            <a:lvl2pPr marR="0" lvl="1" algn="ctr">
              <a:lnSpc>
                <a:spcPct val="100000"/>
              </a:lnSpc>
              <a:spcBef>
                <a:spcPts val="0"/>
              </a:spcBef>
              <a:spcAft>
                <a:spcPts val="0"/>
              </a:spcAft>
              <a:buClr>
                <a:schemeClr val="dk1"/>
              </a:buClr>
              <a:buSzPts val="16000"/>
              <a:buFont typeface="Arial"/>
              <a:buNone/>
              <a:defRPr sz="16000" b="0" i="0" u="none" strike="noStrike" cap="none">
                <a:solidFill>
                  <a:schemeClr val="dk1"/>
                </a:solidFill>
                <a:latin typeface="Arial"/>
                <a:ea typeface="Arial"/>
                <a:cs typeface="Arial"/>
                <a:sym typeface="Arial"/>
              </a:defRPr>
            </a:lvl2pPr>
            <a:lvl3pPr marR="0" lvl="2" algn="ctr">
              <a:lnSpc>
                <a:spcPct val="100000"/>
              </a:lnSpc>
              <a:spcBef>
                <a:spcPts val="0"/>
              </a:spcBef>
              <a:spcAft>
                <a:spcPts val="0"/>
              </a:spcAft>
              <a:buClr>
                <a:schemeClr val="dk1"/>
              </a:buClr>
              <a:buSzPts val="16000"/>
              <a:buFont typeface="Arial"/>
              <a:buNone/>
              <a:defRPr sz="16000" b="0" i="0" u="none" strike="noStrike" cap="none">
                <a:solidFill>
                  <a:schemeClr val="dk1"/>
                </a:solidFill>
                <a:latin typeface="Arial"/>
                <a:ea typeface="Arial"/>
                <a:cs typeface="Arial"/>
                <a:sym typeface="Arial"/>
              </a:defRPr>
            </a:lvl3pPr>
            <a:lvl4pPr marR="0" lvl="3" algn="ctr">
              <a:lnSpc>
                <a:spcPct val="100000"/>
              </a:lnSpc>
              <a:spcBef>
                <a:spcPts val="0"/>
              </a:spcBef>
              <a:spcAft>
                <a:spcPts val="0"/>
              </a:spcAft>
              <a:buClr>
                <a:schemeClr val="dk1"/>
              </a:buClr>
              <a:buSzPts val="16000"/>
              <a:buFont typeface="Arial"/>
              <a:buNone/>
              <a:defRPr sz="16000" b="0" i="0" u="none" strike="noStrike" cap="none">
                <a:solidFill>
                  <a:schemeClr val="dk1"/>
                </a:solidFill>
                <a:latin typeface="Arial"/>
                <a:ea typeface="Arial"/>
                <a:cs typeface="Arial"/>
                <a:sym typeface="Arial"/>
              </a:defRPr>
            </a:lvl4pPr>
            <a:lvl5pPr marR="0" lvl="4" algn="ctr">
              <a:lnSpc>
                <a:spcPct val="100000"/>
              </a:lnSpc>
              <a:spcBef>
                <a:spcPts val="0"/>
              </a:spcBef>
              <a:spcAft>
                <a:spcPts val="0"/>
              </a:spcAft>
              <a:buClr>
                <a:schemeClr val="dk1"/>
              </a:buClr>
              <a:buSzPts val="16000"/>
              <a:buFont typeface="Arial"/>
              <a:buNone/>
              <a:defRPr sz="16000" b="0" i="0" u="none" strike="noStrike" cap="none">
                <a:solidFill>
                  <a:schemeClr val="dk1"/>
                </a:solidFill>
                <a:latin typeface="Arial"/>
                <a:ea typeface="Arial"/>
                <a:cs typeface="Arial"/>
                <a:sym typeface="Arial"/>
              </a:defRPr>
            </a:lvl5pPr>
            <a:lvl6pPr marR="0" lvl="5" algn="ctr">
              <a:lnSpc>
                <a:spcPct val="100000"/>
              </a:lnSpc>
              <a:spcBef>
                <a:spcPts val="0"/>
              </a:spcBef>
              <a:spcAft>
                <a:spcPts val="0"/>
              </a:spcAft>
              <a:buClr>
                <a:schemeClr val="dk1"/>
              </a:buClr>
              <a:buSzPts val="16000"/>
              <a:buFont typeface="Arial"/>
              <a:buNone/>
              <a:defRPr sz="16000" b="0" i="0" u="none" strike="noStrike" cap="none">
                <a:solidFill>
                  <a:schemeClr val="dk1"/>
                </a:solidFill>
                <a:latin typeface="Arial"/>
                <a:ea typeface="Arial"/>
                <a:cs typeface="Arial"/>
                <a:sym typeface="Arial"/>
              </a:defRPr>
            </a:lvl6pPr>
            <a:lvl7pPr marR="0" lvl="6" algn="ctr">
              <a:lnSpc>
                <a:spcPct val="100000"/>
              </a:lnSpc>
              <a:spcBef>
                <a:spcPts val="0"/>
              </a:spcBef>
              <a:spcAft>
                <a:spcPts val="0"/>
              </a:spcAft>
              <a:buClr>
                <a:schemeClr val="dk1"/>
              </a:buClr>
              <a:buSzPts val="16000"/>
              <a:buFont typeface="Arial"/>
              <a:buNone/>
              <a:defRPr sz="16000" b="0" i="0" u="none" strike="noStrike" cap="none">
                <a:solidFill>
                  <a:schemeClr val="dk1"/>
                </a:solidFill>
                <a:latin typeface="Arial"/>
                <a:ea typeface="Arial"/>
                <a:cs typeface="Arial"/>
                <a:sym typeface="Arial"/>
              </a:defRPr>
            </a:lvl7pPr>
            <a:lvl8pPr marR="0" lvl="7" algn="ctr">
              <a:lnSpc>
                <a:spcPct val="100000"/>
              </a:lnSpc>
              <a:spcBef>
                <a:spcPts val="0"/>
              </a:spcBef>
              <a:spcAft>
                <a:spcPts val="0"/>
              </a:spcAft>
              <a:buClr>
                <a:schemeClr val="dk1"/>
              </a:buClr>
              <a:buSzPts val="16000"/>
              <a:buFont typeface="Arial"/>
              <a:buNone/>
              <a:defRPr sz="16000" b="0" i="0" u="none" strike="noStrike" cap="none">
                <a:solidFill>
                  <a:schemeClr val="dk1"/>
                </a:solidFill>
                <a:latin typeface="Arial"/>
                <a:ea typeface="Arial"/>
                <a:cs typeface="Arial"/>
                <a:sym typeface="Arial"/>
              </a:defRPr>
            </a:lvl8pPr>
            <a:lvl9pPr marR="0" lvl="8" algn="ctr">
              <a:lnSpc>
                <a:spcPct val="100000"/>
              </a:lnSpc>
              <a:spcBef>
                <a:spcPts val="0"/>
              </a:spcBef>
              <a:spcAft>
                <a:spcPts val="0"/>
              </a:spcAft>
              <a:buClr>
                <a:schemeClr val="dk1"/>
              </a:buClr>
              <a:buSzPts val="16000"/>
              <a:buFont typeface="Arial"/>
              <a:buNone/>
              <a:defRPr sz="16000" b="0" i="0" u="none" strike="noStrike" cap="none">
                <a:solidFill>
                  <a:schemeClr val="dk1"/>
                </a:solidFill>
                <a:latin typeface="Arial"/>
                <a:ea typeface="Arial"/>
                <a:cs typeface="Arial"/>
                <a:sym typeface="Arial"/>
              </a:defRPr>
            </a:lvl9pPr>
          </a:lstStyle>
          <a:p>
            <a:r>
              <a:t>xx%</a:t>
            </a:r>
          </a:p>
        </p:txBody>
      </p:sp>
      <p:sp>
        <p:nvSpPr>
          <p:cNvPr id="215" name="Google Shape;215;p36"/>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lstStyle>
            <a:lvl1pPr marL="457200" marR="0" lvl="0" indent="-381000" algn="ctr">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ctr">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ctr">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ctr">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ctr">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ctr">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ctr">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ctr">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ctr">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216" name="Google Shape;216;p3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7"/>
        <p:cNvGrpSpPr/>
        <p:nvPr/>
      </p:nvGrpSpPr>
      <p:grpSpPr>
        <a:xfrm>
          <a:off x="0" y="0"/>
          <a:ext cx="0" cy="0"/>
          <a:chOff x="0" y="0"/>
          <a:chExt cx="0" cy="0"/>
        </a:xfrm>
      </p:grpSpPr>
      <p:sp>
        <p:nvSpPr>
          <p:cNvPr id="218" name="Google Shape;218;p3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9"/>
        <p:cNvGrpSpPr/>
        <p:nvPr/>
      </p:nvGrpSpPr>
      <p:grpSpPr>
        <a:xfrm>
          <a:off x="0" y="0"/>
          <a:ext cx="0" cy="0"/>
          <a:chOff x="0" y="0"/>
          <a:chExt cx="0" cy="0"/>
        </a:xfrm>
      </p:grpSpPr>
      <p:pic>
        <p:nvPicPr>
          <p:cNvPr id="220" name="Google Shape;220;p38"/>
          <p:cNvPicPr preferRelativeResize="0"/>
          <p:nvPr/>
        </p:nvPicPr>
        <p:blipFill rotWithShape="1">
          <a:blip r:embed="rId2">
            <a:alphaModFix/>
          </a:blip>
          <a:srcRect r="15267"/>
          <a:stretch/>
        </p:blipFill>
        <p:spPr>
          <a:xfrm>
            <a:off x="0" y="0"/>
            <a:ext cx="10330246" cy="6857998"/>
          </a:xfrm>
          <a:prstGeom prst="rect">
            <a:avLst/>
          </a:prstGeom>
          <a:noFill/>
          <a:ln>
            <a:noFill/>
          </a:ln>
        </p:spPr>
      </p:pic>
      <p:pic>
        <p:nvPicPr>
          <p:cNvPr id="221" name="Google Shape;221;p38"/>
          <p:cNvPicPr preferRelativeResize="0"/>
          <p:nvPr/>
        </p:nvPicPr>
        <p:blipFill rotWithShape="1">
          <a:blip r:embed="rId3">
            <a:alphaModFix/>
          </a:blip>
          <a:srcRect/>
          <a:stretch/>
        </p:blipFill>
        <p:spPr>
          <a:xfrm>
            <a:off x="124280" y="133045"/>
            <a:ext cx="382562" cy="382562"/>
          </a:xfrm>
          <a:prstGeom prst="rect">
            <a:avLst/>
          </a:prstGeom>
          <a:noFill/>
          <a:ln>
            <a:noFill/>
          </a:ln>
        </p:spPr>
      </p:pic>
      <p:sp>
        <p:nvSpPr>
          <p:cNvPr id="222" name="Google Shape;222;p38"/>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9pPr>
          </a:lstStyle>
          <a:p>
            <a:endParaRPr/>
          </a:p>
        </p:txBody>
      </p:sp>
      <p:sp>
        <p:nvSpPr>
          <p:cNvPr id="223" name="Google Shape;223;p38"/>
          <p:cNvSpPr>
            <a:spLocks noGrp="1"/>
          </p:cNvSpPr>
          <p:nvPr>
            <p:ph type="pic" idx="2"/>
          </p:nvPr>
        </p:nvSpPr>
        <p:spPr>
          <a:xfrm>
            <a:off x="5183187" y="931498"/>
            <a:ext cx="7008900" cy="5880900"/>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24" name="Google Shape;224;p38"/>
          <p:cNvSpPr txBox="1">
            <a:spLocks noGrp="1"/>
          </p:cNvSpPr>
          <p:nvPr>
            <p:ph type="body" idx="1"/>
          </p:nvPr>
        </p:nvSpPr>
        <p:spPr>
          <a:xfrm>
            <a:off x="1000125" y="931498"/>
            <a:ext cx="3744000" cy="58809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a:lnSpc>
                <a:spcPct val="90000"/>
              </a:lnSpc>
              <a:spcBef>
                <a:spcPts val="21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a:lnSpc>
                <a:spcPct val="90000"/>
              </a:lnSpc>
              <a:spcBef>
                <a:spcPts val="21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a:lnSpc>
                <a:spcPct val="90000"/>
              </a:lnSpc>
              <a:spcBef>
                <a:spcPts val="21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a:lnSpc>
                <a:spcPct val="90000"/>
              </a:lnSpc>
              <a:spcBef>
                <a:spcPts val="21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a:lnSpc>
                <a:spcPct val="90000"/>
              </a:lnSpc>
              <a:spcBef>
                <a:spcPts val="2100"/>
              </a:spcBef>
              <a:spcAft>
                <a:spcPts val="210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25" name="Google Shape;225;p38"/>
          <p:cNvSpPr/>
          <p:nvPr/>
        </p:nvSpPr>
        <p:spPr>
          <a:xfrm>
            <a:off x="0" y="6812281"/>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226" name="Google Shape;226;p38"/>
          <p:cNvPicPr preferRelativeResize="0"/>
          <p:nvPr/>
        </p:nvPicPr>
        <p:blipFill rotWithShape="1">
          <a:blip r:embed="rId4">
            <a:alphaModFix/>
          </a:blip>
          <a:srcRect r="91791" b="87747"/>
          <a:stretch/>
        </p:blipFill>
        <p:spPr>
          <a:xfrm>
            <a:off x="162" y="0"/>
            <a:ext cx="1000736" cy="840258"/>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227"/>
        <p:cNvGrpSpPr/>
        <p:nvPr/>
      </p:nvGrpSpPr>
      <p:grpSpPr>
        <a:xfrm>
          <a:off x="0" y="0"/>
          <a:ext cx="0" cy="0"/>
          <a:chOff x="0" y="0"/>
          <a:chExt cx="0" cy="0"/>
        </a:xfrm>
      </p:grpSpPr>
      <p:pic>
        <p:nvPicPr>
          <p:cNvPr id="228" name="Google Shape;228;p39"/>
          <p:cNvPicPr preferRelativeResize="0"/>
          <p:nvPr/>
        </p:nvPicPr>
        <p:blipFill rotWithShape="1">
          <a:blip r:embed="rId2">
            <a:alphaModFix/>
          </a:blip>
          <a:srcRect r="11821"/>
          <a:stretch/>
        </p:blipFill>
        <p:spPr>
          <a:xfrm>
            <a:off x="0" y="0"/>
            <a:ext cx="10750376" cy="6857998"/>
          </a:xfrm>
          <a:prstGeom prst="rect">
            <a:avLst/>
          </a:prstGeom>
          <a:noFill/>
          <a:ln>
            <a:noFill/>
          </a:ln>
        </p:spPr>
      </p:pic>
      <p:pic>
        <p:nvPicPr>
          <p:cNvPr id="229" name="Google Shape;229;p39"/>
          <p:cNvPicPr preferRelativeResize="0"/>
          <p:nvPr/>
        </p:nvPicPr>
        <p:blipFill rotWithShape="1">
          <a:blip r:embed="rId3">
            <a:alphaModFix/>
          </a:blip>
          <a:srcRect/>
          <a:stretch/>
        </p:blipFill>
        <p:spPr>
          <a:xfrm>
            <a:off x="124280" y="133045"/>
            <a:ext cx="382562" cy="382562"/>
          </a:xfrm>
          <a:prstGeom prst="rect">
            <a:avLst/>
          </a:prstGeom>
          <a:noFill/>
          <a:ln>
            <a:noFill/>
          </a:ln>
        </p:spPr>
      </p:pic>
      <p:sp>
        <p:nvSpPr>
          <p:cNvPr id="230" name="Google Shape;230;p39"/>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9pPr>
          </a:lstStyle>
          <a:p>
            <a:endParaRPr/>
          </a:p>
        </p:txBody>
      </p:sp>
      <p:sp>
        <p:nvSpPr>
          <p:cNvPr id="231" name="Google Shape;231;p39"/>
          <p:cNvSpPr>
            <a:spLocks noGrp="1"/>
          </p:cNvSpPr>
          <p:nvPr>
            <p:ph type="pic" idx="2"/>
          </p:nvPr>
        </p:nvSpPr>
        <p:spPr>
          <a:xfrm>
            <a:off x="0" y="931498"/>
            <a:ext cx="7008900" cy="5880600"/>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32" name="Google Shape;232;p39"/>
          <p:cNvSpPr txBox="1">
            <a:spLocks noGrp="1"/>
          </p:cNvSpPr>
          <p:nvPr>
            <p:ph type="body" idx="1"/>
          </p:nvPr>
        </p:nvSpPr>
        <p:spPr>
          <a:xfrm>
            <a:off x="7436065" y="931499"/>
            <a:ext cx="3797100" cy="58806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a:lnSpc>
                <a:spcPct val="90000"/>
              </a:lnSpc>
              <a:spcBef>
                <a:spcPts val="21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a:lnSpc>
                <a:spcPct val="90000"/>
              </a:lnSpc>
              <a:spcBef>
                <a:spcPts val="21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a:lnSpc>
                <a:spcPct val="90000"/>
              </a:lnSpc>
              <a:spcBef>
                <a:spcPts val="21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a:lnSpc>
                <a:spcPct val="90000"/>
              </a:lnSpc>
              <a:spcBef>
                <a:spcPts val="21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a:lnSpc>
                <a:spcPct val="90000"/>
              </a:lnSpc>
              <a:spcBef>
                <a:spcPts val="2100"/>
              </a:spcBef>
              <a:spcAft>
                <a:spcPts val="210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33" name="Google Shape;233;p39"/>
          <p:cNvSpPr/>
          <p:nvPr/>
        </p:nvSpPr>
        <p:spPr>
          <a:xfrm>
            <a:off x="0" y="6823418"/>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234" name="Google Shape;234;p39"/>
          <p:cNvPicPr preferRelativeResize="0"/>
          <p:nvPr/>
        </p:nvPicPr>
        <p:blipFill rotWithShape="1">
          <a:blip r:embed="rId4">
            <a:alphaModFix/>
          </a:blip>
          <a:srcRect r="91791" b="87747"/>
          <a:stretch/>
        </p:blipFill>
        <p:spPr>
          <a:xfrm>
            <a:off x="162" y="0"/>
            <a:ext cx="1000736" cy="840258"/>
          </a:xfrm>
          <a:prstGeom prst="rect">
            <a:avLst/>
          </a:prstGeom>
          <a:noFill/>
          <a:ln>
            <a:noFill/>
          </a:ln>
        </p:spPr>
      </p:pic>
      <p:sp>
        <p:nvSpPr>
          <p:cNvPr id="235" name="Google Shape;235;p39"/>
          <p:cNvSpPr/>
          <p:nvPr/>
        </p:nvSpPr>
        <p:spPr>
          <a:xfrm>
            <a:off x="0" y="6823570"/>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6" name="Google Shape;236;p39"/>
          <p:cNvSpPr/>
          <p:nvPr/>
        </p:nvSpPr>
        <p:spPr>
          <a:xfrm>
            <a:off x="0" y="6812281"/>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237"/>
        <p:cNvGrpSpPr/>
        <p:nvPr/>
      </p:nvGrpSpPr>
      <p:grpSpPr>
        <a:xfrm>
          <a:off x="0" y="0"/>
          <a:ext cx="0" cy="0"/>
          <a:chOff x="0" y="0"/>
          <a:chExt cx="0" cy="0"/>
        </a:xfrm>
      </p:grpSpPr>
      <p:pic>
        <p:nvPicPr>
          <p:cNvPr id="238" name="Google Shape;238;p40"/>
          <p:cNvPicPr preferRelativeResize="0"/>
          <p:nvPr/>
        </p:nvPicPr>
        <p:blipFill rotWithShape="1">
          <a:blip r:embed="rId2">
            <a:alphaModFix/>
          </a:blip>
          <a:srcRect r="10402"/>
          <a:stretch/>
        </p:blipFill>
        <p:spPr>
          <a:xfrm>
            <a:off x="0" y="3437552"/>
            <a:ext cx="10923372" cy="6857998"/>
          </a:xfrm>
          <a:prstGeom prst="rect">
            <a:avLst/>
          </a:prstGeom>
          <a:noFill/>
          <a:ln>
            <a:noFill/>
          </a:ln>
        </p:spPr>
      </p:pic>
      <p:pic>
        <p:nvPicPr>
          <p:cNvPr id="239" name="Google Shape;239;p40"/>
          <p:cNvPicPr preferRelativeResize="0"/>
          <p:nvPr/>
        </p:nvPicPr>
        <p:blipFill rotWithShape="1">
          <a:blip r:embed="rId3">
            <a:alphaModFix/>
          </a:blip>
          <a:srcRect/>
          <a:stretch/>
        </p:blipFill>
        <p:spPr>
          <a:xfrm>
            <a:off x="124279" y="3570597"/>
            <a:ext cx="382562" cy="382562"/>
          </a:xfrm>
          <a:prstGeom prst="rect">
            <a:avLst/>
          </a:prstGeom>
          <a:noFill/>
          <a:ln>
            <a:noFill/>
          </a:ln>
        </p:spPr>
      </p:pic>
      <p:sp>
        <p:nvSpPr>
          <p:cNvPr id="240" name="Google Shape;240;p40"/>
          <p:cNvSpPr txBox="1">
            <a:spLocks noGrp="1"/>
          </p:cNvSpPr>
          <p:nvPr>
            <p:ph type="title"/>
          </p:nvPr>
        </p:nvSpPr>
        <p:spPr>
          <a:xfrm>
            <a:off x="1000125" y="3794124"/>
            <a:ext cx="10233000" cy="4794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9pPr>
          </a:lstStyle>
          <a:p>
            <a:endParaRPr/>
          </a:p>
        </p:txBody>
      </p:sp>
      <p:sp>
        <p:nvSpPr>
          <p:cNvPr id="241" name="Google Shape;241;p40"/>
          <p:cNvSpPr>
            <a:spLocks noGrp="1"/>
          </p:cNvSpPr>
          <p:nvPr>
            <p:ph type="pic" idx="2"/>
          </p:nvPr>
        </p:nvSpPr>
        <p:spPr>
          <a:xfrm>
            <a:off x="0" y="46648"/>
            <a:ext cx="12192000" cy="3390900"/>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42" name="Google Shape;242;p40"/>
          <p:cNvSpPr txBox="1">
            <a:spLocks noGrp="1"/>
          </p:cNvSpPr>
          <p:nvPr>
            <p:ph type="body" idx="1"/>
          </p:nvPr>
        </p:nvSpPr>
        <p:spPr>
          <a:xfrm>
            <a:off x="1000125" y="4432151"/>
            <a:ext cx="10233000" cy="21945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a:lnSpc>
                <a:spcPct val="90000"/>
              </a:lnSpc>
              <a:spcBef>
                <a:spcPts val="21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a:lnSpc>
                <a:spcPct val="90000"/>
              </a:lnSpc>
              <a:spcBef>
                <a:spcPts val="21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a:lnSpc>
                <a:spcPct val="90000"/>
              </a:lnSpc>
              <a:spcBef>
                <a:spcPts val="21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a:lnSpc>
                <a:spcPct val="90000"/>
              </a:lnSpc>
              <a:spcBef>
                <a:spcPts val="21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a:lnSpc>
                <a:spcPct val="90000"/>
              </a:lnSpc>
              <a:spcBef>
                <a:spcPts val="21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a:lnSpc>
                <a:spcPct val="90000"/>
              </a:lnSpc>
              <a:spcBef>
                <a:spcPts val="2100"/>
              </a:spcBef>
              <a:spcAft>
                <a:spcPts val="210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43" name="Google Shape;243;p40"/>
          <p:cNvSpPr/>
          <p:nvPr/>
        </p:nvSpPr>
        <p:spPr>
          <a:xfrm>
            <a:off x="0" y="0"/>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244" name="Google Shape;244;p40"/>
          <p:cNvPicPr preferRelativeResize="0"/>
          <p:nvPr/>
        </p:nvPicPr>
        <p:blipFill rotWithShape="1">
          <a:blip r:embed="rId4">
            <a:alphaModFix/>
          </a:blip>
          <a:srcRect r="91791" b="87747"/>
          <a:stretch/>
        </p:blipFill>
        <p:spPr>
          <a:xfrm>
            <a:off x="0" y="3459894"/>
            <a:ext cx="1000736" cy="840258"/>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245"/>
        <p:cNvGrpSpPr/>
        <p:nvPr/>
      </p:nvGrpSpPr>
      <p:grpSpPr>
        <a:xfrm>
          <a:off x="0" y="0"/>
          <a:ext cx="0" cy="0"/>
          <a:chOff x="0" y="0"/>
          <a:chExt cx="0" cy="0"/>
        </a:xfrm>
      </p:grpSpPr>
      <p:pic>
        <p:nvPicPr>
          <p:cNvPr id="246" name="Google Shape;246;p41"/>
          <p:cNvPicPr preferRelativeResize="0"/>
          <p:nvPr/>
        </p:nvPicPr>
        <p:blipFill rotWithShape="1">
          <a:blip r:embed="rId2">
            <a:alphaModFix/>
          </a:blip>
          <a:srcRect r="13651"/>
          <a:stretch/>
        </p:blipFill>
        <p:spPr>
          <a:xfrm>
            <a:off x="0" y="0"/>
            <a:ext cx="10527960" cy="6857998"/>
          </a:xfrm>
          <a:prstGeom prst="rect">
            <a:avLst/>
          </a:prstGeom>
          <a:noFill/>
          <a:ln>
            <a:noFill/>
          </a:ln>
        </p:spPr>
      </p:pic>
      <p:sp>
        <p:nvSpPr>
          <p:cNvPr id="247" name="Google Shape;247;p41"/>
          <p:cNvSpPr txBox="1">
            <a:spLocks noGrp="1"/>
          </p:cNvSpPr>
          <p:nvPr>
            <p:ph type="body" idx="1"/>
          </p:nvPr>
        </p:nvSpPr>
        <p:spPr>
          <a:xfrm>
            <a:off x="4833257" y="5695688"/>
            <a:ext cx="6399900" cy="11142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8" name="Google Shape;248;p41"/>
          <p:cNvSpPr txBox="1">
            <a:spLocks noGrp="1"/>
          </p:cNvSpPr>
          <p:nvPr>
            <p:ph type="body" idx="2"/>
          </p:nvPr>
        </p:nvSpPr>
        <p:spPr>
          <a:xfrm>
            <a:off x="1000125" y="1165799"/>
            <a:ext cx="3393600" cy="1042800"/>
          </a:xfrm>
          <a:prstGeom prst="rect">
            <a:avLst/>
          </a:prstGeom>
          <a:noFill/>
          <a:ln>
            <a:noFill/>
          </a:ln>
        </p:spPr>
        <p:txBody>
          <a:bodyPr spcFirstLastPara="1" wrap="square" lIns="91425" tIns="45700" rIns="91425" bIns="45700" anchor="b" anchorCtr="0"/>
          <a:lstStyle>
            <a:lvl1pPr marL="457200" marR="0" lvl="0" indent="-228600" algn="r">
              <a:lnSpc>
                <a:spcPct val="90000"/>
              </a:lnSpc>
              <a:spcBef>
                <a:spcPts val="10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9" name="Google Shape;249;p41"/>
          <p:cNvSpPr txBox="1">
            <a:spLocks noGrp="1"/>
          </p:cNvSpPr>
          <p:nvPr>
            <p:ph type="body" idx="3"/>
          </p:nvPr>
        </p:nvSpPr>
        <p:spPr>
          <a:xfrm>
            <a:off x="4833257" y="1805049"/>
            <a:ext cx="6399900" cy="11277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50" name="Google Shape;250;p41"/>
          <p:cNvSpPr txBox="1">
            <a:spLocks noGrp="1"/>
          </p:cNvSpPr>
          <p:nvPr>
            <p:ph type="body" idx="4"/>
          </p:nvPr>
        </p:nvSpPr>
        <p:spPr>
          <a:xfrm>
            <a:off x="1000125" y="5058581"/>
            <a:ext cx="3393600" cy="1042800"/>
          </a:xfrm>
          <a:prstGeom prst="rect">
            <a:avLst/>
          </a:prstGeom>
          <a:noFill/>
          <a:ln>
            <a:noFill/>
          </a:ln>
        </p:spPr>
        <p:txBody>
          <a:bodyPr spcFirstLastPara="1" wrap="square" lIns="91425" tIns="45700" rIns="91425" bIns="45700" anchor="b" anchorCtr="0"/>
          <a:lstStyle>
            <a:lvl1pPr marL="457200" marR="0" lvl="0" indent="-228600" algn="r">
              <a:lnSpc>
                <a:spcPct val="90000"/>
              </a:lnSpc>
              <a:spcBef>
                <a:spcPts val="10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51" name="Google Shape;251;p41"/>
          <p:cNvSpPr txBox="1">
            <a:spLocks noGrp="1"/>
          </p:cNvSpPr>
          <p:nvPr>
            <p:ph type="body" idx="5"/>
          </p:nvPr>
        </p:nvSpPr>
        <p:spPr>
          <a:xfrm>
            <a:off x="1000125" y="3063682"/>
            <a:ext cx="3393600" cy="1042800"/>
          </a:xfrm>
          <a:prstGeom prst="rect">
            <a:avLst/>
          </a:prstGeom>
          <a:noFill/>
          <a:ln>
            <a:noFill/>
          </a:ln>
        </p:spPr>
        <p:txBody>
          <a:bodyPr spcFirstLastPara="1" wrap="square" lIns="91425" tIns="45700" rIns="91425" bIns="45700" anchor="b" anchorCtr="0"/>
          <a:lstStyle>
            <a:lvl1pPr marL="457200" marR="0" lvl="0" indent="-228600" algn="r">
              <a:lnSpc>
                <a:spcPct val="90000"/>
              </a:lnSpc>
              <a:spcBef>
                <a:spcPts val="10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52" name="Google Shape;252;p41"/>
          <p:cNvSpPr txBox="1">
            <a:spLocks noGrp="1"/>
          </p:cNvSpPr>
          <p:nvPr>
            <p:ph type="body" idx="6"/>
          </p:nvPr>
        </p:nvSpPr>
        <p:spPr>
          <a:xfrm>
            <a:off x="4833257" y="3732286"/>
            <a:ext cx="6399900" cy="11277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53" name="Google Shape;253;p41"/>
          <p:cNvSpPr/>
          <p:nvPr/>
        </p:nvSpPr>
        <p:spPr>
          <a:xfrm>
            <a:off x="0" y="6809900"/>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54" name="Google Shape;254;p41"/>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9pPr>
          </a:lstStyle>
          <a:p>
            <a:endParaRPr/>
          </a:p>
        </p:txBody>
      </p:sp>
      <p:pic>
        <p:nvPicPr>
          <p:cNvPr id="255" name="Google Shape;255;p41"/>
          <p:cNvPicPr preferRelativeResize="0"/>
          <p:nvPr/>
        </p:nvPicPr>
        <p:blipFill rotWithShape="1">
          <a:blip r:embed="rId3">
            <a:alphaModFix/>
          </a:blip>
          <a:srcRect/>
          <a:stretch/>
        </p:blipFill>
        <p:spPr>
          <a:xfrm>
            <a:off x="128399" y="137164"/>
            <a:ext cx="382562" cy="382562"/>
          </a:xfrm>
          <a:prstGeom prst="rect">
            <a:avLst/>
          </a:prstGeom>
          <a:noFill/>
          <a:ln>
            <a:noFill/>
          </a:ln>
        </p:spPr>
      </p:pic>
      <p:pic>
        <p:nvPicPr>
          <p:cNvPr id="256" name="Google Shape;256;p41"/>
          <p:cNvPicPr preferRelativeResize="0"/>
          <p:nvPr/>
        </p:nvPicPr>
        <p:blipFill rotWithShape="1">
          <a:blip r:embed="rId4">
            <a:alphaModFix/>
          </a:blip>
          <a:srcRect r="91791" b="87747"/>
          <a:stretch/>
        </p:blipFill>
        <p:spPr>
          <a:xfrm>
            <a:off x="162" y="0"/>
            <a:ext cx="1000736" cy="840258"/>
          </a:xfrm>
          <a:prstGeom prst="rect">
            <a:avLst/>
          </a:prstGeom>
          <a:noFill/>
          <a:ln>
            <a:noFill/>
          </a:ln>
        </p:spPr>
      </p:pic>
      <p:sp>
        <p:nvSpPr>
          <p:cNvPr id="257" name="Google Shape;257;p41"/>
          <p:cNvSpPr/>
          <p:nvPr/>
        </p:nvSpPr>
        <p:spPr>
          <a:xfrm>
            <a:off x="0" y="6812281"/>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6" name="Google Shape;26;p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27" name="Google Shape;27;p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258"/>
        <p:cNvGrpSpPr/>
        <p:nvPr/>
      </p:nvGrpSpPr>
      <p:grpSpPr>
        <a:xfrm>
          <a:off x="0" y="0"/>
          <a:ext cx="0" cy="0"/>
          <a:chOff x="0" y="0"/>
          <a:chExt cx="0" cy="0"/>
        </a:xfrm>
      </p:grpSpPr>
      <p:pic>
        <p:nvPicPr>
          <p:cNvPr id="259" name="Google Shape;259;p42"/>
          <p:cNvPicPr preferRelativeResize="0"/>
          <p:nvPr/>
        </p:nvPicPr>
        <p:blipFill rotWithShape="1">
          <a:blip r:embed="rId2">
            <a:alphaModFix/>
          </a:blip>
          <a:srcRect r="11722"/>
          <a:stretch/>
        </p:blipFill>
        <p:spPr>
          <a:xfrm>
            <a:off x="0" y="0"/>
            <a:ext cx="10762739" cy="6857998"/>
          </a:xfrm>
          <a:prstGeom prst="rect">
            <a:avLst/>
          </a:prstGeom>
          <a:noFill/>
          <a:ln>
            <a:noFill/>
          </a:ln>
        </p:spPr>
      </p:pic>
      <p:sp>
        <p:nvSpPr>
          <p:cNvPr id="260" name="Google Shape;260;p42"/>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9pPr>
          </a:lstStyle>
          <a:p>
            <a:endParaRPr/>
          </a:p>
        </p:txBody>
      </p:sp>
      <p:sp>
        <p:nvSpPr>
          <p:cNvPr id="261" name="Google Shape;261;p42"/>
          <p:cNvSpPr txBox="1">
            <a:spLocks noGrp="1"/>
          </p:cNvSpPr>
          <p:nvPr>
            <p:ph type="body" idx="1"/>
          </p:nvPr>
        </p:nvSpPr>
        <p:spPr>
          <a:xfrm>
            <a:off x="8261871" y="2383475"/>
            <a:ext cx="2961600" cy="44217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62" name="Google Shape;262;p42"/>
          <p:cNvSpPr txBox="1">
            <a:spLocks noGrp="1"/>
          </p:cNvSpPr>
          <p:nvPr>
            <p:ph type="body" idx="2"/>
          </p:nvPr>
        </p:nvSpPr>
        <p:spPr>
          <a:xfrm>
            <a:off x="1000126" y="1102299"/>
            <a:ext cx="2958600" cy="1042800"/>
          </a:xfrm>
          <a:prstGeom prst="rect">
            <a:avLst/>
          </a:prstGeom>
          <a:noFill/>
          <a:ln>
            <a:noFill/>
          </a:ln>
        </p:spPr>
        <p:txBody>
          <a:bodyPr spcFirstLastPara="1" wrap="square" lIns="91425" tIns="45700" rIns="91425" bIns="45700" anchor="b" anchorCtr="0"/>
          <a:lstStyle>
            <a:lvl1pPr marL="457200" marR="0" lvl="0" indent="-228600" algn="l">
              <a:lnSpc>
                <a:spcPct val="90000"/>
              </a:lnSpc>
              <a:spcBef>
                <a:spcPts val="10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63" name="Google Shape;263;p42"/>
          <p:cNvSpPr txBox="1">
            <a:spLocks noGrp="1"/>
          </p:cNvSpPr>
          <p:nvPr>
            <p:ph type="body" idx="3"/>
          </p:nvPr>
        </p:nvSpPr>
        <p:spPr>
          <a:xfrm>
            <a:off x="1000125" y="2376662"/>
            <a:ext cx="2958600" cy="44286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64" name="Google Shape;264;p42"/>
          <p:cNvSpPr txBox="1">
            <a:spLocks noGrp="1"/>
          </p:cNvSpPr>
          <p:nvPr>
            <p:ph type="body" idx="4"/>
          </p:nvPr>
        </p:nvSpPr>
        <p:spPr>
          <a:xfrm>
            <a:off x="8261871" y="1097604"/>
            <a:ext cx="2961600" cy="1042800"/>
          </a:xfrm>
          <a:prstGeom prst="rect">
            <a:avLst/>
          </a:prstGeom>
          <a:noFill/>
          <a:ln>
            <a:noFill/>
          </a:ln>
        </p:spPr>
        <p:txBody>
          <a:bodyPr spcFirstLastPara="1" wrap="square" lIns="91425" tIns="45700" rIns="91425" bIns="45700" anchor="b" anchorCtr="0"/>
          <a:lstStyle>
            <a:lvl1pPr marL="457200" marR="0" lvl="0" indent="-228600" algn="l">
              <a:lnSpc>
                <a:spcPct val="90000"/>
              </a:lnSpc>
              <a:spcBef>
                <a:spcPts val="10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65" name="Google Shape;265;p42"/>
          <p:cNvSpPr txBox="1">
            <a:spLocks noGrp="1"/>
          </p:cNvSpPr>
          <p:nvPr>
            <p:ph type="body" idx="5"/>
          </p:nvPr>
        </p:nvSpPr>
        <p:spPr>
          <a:xfrm>
            <a:off x="4496695" y="1097605"/>
            <a:ext cx="3227400" cy="1042800"/>
          </a:xfrm>
          <a:prstGeom prst="rect">
            <a:avLst/>
          </a:prstGeom>
          <a:noFill/>
          <a:ln>
            <a:noFill/>
          </a:ln>
        </p:spPr>
        <p:txBody>
          <a:bodyPr spcFirstLastPara="1" wrap="square" lIns="91425" tIns="45700" rIns="91425" bIns="45700" anchor="b" anchorCtr="0"/>
          <a:lstStyle>
            <a:lvl1pPr marL="457200" marR="0" lvl="0" indent="-228600" algn="l">
              <a:lnSpc>
                <a:spcPct val="90000"/>
              </a:lnSpc>
              <a:spcBef>
                <a:spcPts val="10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66" name="Google Shape;266;p42"/>
          <p:cNvSpPr txBox="1">
            <a:spLocks noGrp="1"/>
          </p:cNvSpPr>
          <p:nvPr>
            <p:ph type="body" idx="6"/>
          </p:nvPr>
        </p:nvSpPr>
        <p:spPr>
          <a:xfrm>
            <a:off x="4496695" y="2376662"/>
            <a:ext cx="3227400" cy="44286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21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67" name="Google Shape;267;p42"/>
          <p:cNvSpPr/>
          <p:nvPr/>
        </p:nvSpPr>
        <p:spPr>
          <a:xfrm>
            <a:off x="0" y="6809900"/>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268" name="Google Shape;268;p42"/>
          <p:cNvPicPr preferRelativeResize="0"/>
          <p:nvPr/>
        </p:nvPicPr>
        <p:blipFill rotWithShape="1">
          <a:blip r:embed="rId3">
            <a:alphaModFix/>
          </a:blip>
          <a:srcRect/>
          <a:stretch/>
        </p:blipFill>
        <p:spPr>
          <a:xfrm>
            <a:off x="128399" y="137164"/>
            <a:ext cx="382562" cy="382562"/>
          </a:xfrm>
          <a:prstGeom prst="rect">
            <a:avLst/>
          </a:prstGeom>
          <a:noFill/>
          <a:ln>
            <a:noFill/>
          </a:ln>
        </p:spPr>
      </p:pic>
      <p:pic>
        <p:nvPicPr>
          <p:cNvPr id="269" name="Google Shape;269;p42"/>
          <p:cNvPicPr preferRelativeResize="0"/>
          <p:nvPr/>
        </p:nvPicPr>
        <p:blipFill rotWithShape="1">
          <a:blip r:embed="rId4">
            <a:alphaModFix/>
          </a:blip>
          <a:srcRect r="91791" b="87747"/>
          <a:stretch/>
        </p:blipFill>
        <p:spPr>
          <a:xfrm>
            <a:off x="162" y="0"/>
            <a:ext cx="1000736" cy="840258"/>
          </a:xfrm>
          <a:prstGeom prst="rect">
            <a:avLst/>
          </a:prstGeom>
          <a:noFill/>
          <a:ln>
            <a:noFill/>
          </a:ln>
        </p:spPr>
      </p:pic>
      <p:sp>
        <p:nvSpPr>
          <p:cNvPr id="270" name="Google Shape;270;p42"/>
          <p:cNvSpPr/>
          <p:nvPr/>
        </p:nvSpPr>
        <p:spPr>
          <a:xfrm>
            <a:off x="0" y="6812281"/>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275"/>
        <p:cNvGrpSpPr/>
        <p:nvPr/>
      </p:nvGrpSpPr>
      <p:grpSpPr>
        <a:xfrm>
          <a:off x="0" y="0"/>
          <a:ext cx="0" cy="0"/>
          <a:chOff x="0" y="0"/>
          <a:chExt cx="0" cy="0"/>
        </a:xfrm>
      </p:grpSpPr>
      <p:pic>
        <p:nvPicPr>
          <p:cNvPr id="276" name="Google Shape;276;p44"/>
          <p:cNvPicPr preferRelativeResize="0"/>
          <p:nvPr/>
        </p:nvPicPr>
        <p:blipFill rotWithShape="1">
          <a:blip r:embed="rId2">
            <a:alphaModFix/>
          </a:blip>
          <a:srcRect r="12434"/>
          <a:stretch/>
        </p:blipFill>
        <p:spPr>
          <a:xfrm>
            <a:off x="0" y="0"/>
            <a:ext cx="10676231" cy="6857993"/>
          </a:xfrm>
          <a:prstGeom prst="rect">
            <a:avLst/>
          </a:prstGeom>
          <a:noFill/>
          <a:ln>
            <a:noFill/>
          </a:ln>
        </p:spPr>
      </p:pic>
      <p:pic>
        <p:nvPicPr>
          <p:cNvPr id="277" name="Google Shape;277;p44"/>
          <p:cNvPicPr preferRelativeResize="0"/>
          <p:nvPr/>
        </p:nvPicPr>
        <p:blipFill rotWithShape="1">
          <a:blip r:embed="rId3">
            <a:alphaModFix/>
          </a:blip>
          <a:srcRect/>
          <a:stretch/>
        </p:blipFill>
        <p:spPr>
          <a:xfrm>
            <a:off x="11233004" y="133045"/>
            <a:ext cx="382562" cy="382562"/>
          </a:xfrm>
          <a:prstGeom prst="rect">
            <a:avLst/>
          </a:prstGeom>
          <a:noFill/>
          <a:ln>
            <a:noFill/>
          </a:ln>
        </p:spPr>
      </p:pic>
      <p:sp>
        <p:nvSpPr>
          <p:cNvPr id="278" name="Google Shape;278;p44"/>
          <p:cNvSpPr txBox="1">
            <a:spLocks noGrp="1"/>
          </p:cNvSpPr>
          <p:nvPr>
            <p:ph type="title"/>
          </p:nvPr>
        </p:nvSpPr>
        <p:spPr>
          <a:xfrm>
            <a:off x="1000125" y="365124"/>
            <a:ext cx="10233300" cy="4791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9pPr>
          </a:lstStyle>
          <a:p>
            <a:endParaRPr/>
          </a:p>
        </p:txBody>
      </p:sp>
      <p:sp>
        <p:nvSpPr>
          <p:cNvPr id="279" name="Google Shape;279;p44"/>
          <p:cNvSpPr>
            <a:spLocks noGrp="1"/>
          </p:cNvSpPr>
          <p:nvPr>
            <p:ph type="pic" idx="2"/>
          </p:nvPr>
        </p:nvSpPr>
        <p:spPr>
          <a:xfrm>
            <a:off x="0" y="3456417"/>
            <a:ext cx="12192000" cy="3354900"/>
          </a:xfrm>
          <a:prstGeom prst="rect">
            <a:avLst/>
          </a:prstGeom>
          <a:noFill/>
          <a:ln>
            <a:noFill/>
          </a:ln>
        </p:spPr>
        <p:txBody>
          <a:bodyPr spcFirstLastPara="1" wrap="square" lIns="91425" tIns="45700" rIns="91425" bIns="45700" anchor="ctr" anchorCtr="0"/>
          <a:lstStyle>
            <a:lvl1pPr marR="0" lvl="0" algn="ctr" rtl="0">
              <a:lnSpc>
                <a:spcPct val="90000"/>
              </a:lnSpc>
              <a:spcBef>
                <a:spcPts val="1100"/>
              </a:spcBef>
              <a:spcAft>
                <a:spcPts val="0"/>
              </a:spcAft>
              <a:buClr>
                <a:srgbClr val="A5A5A5"/>
              </a:buClr>
              <a:buSzPts val="5500"/>
              <a:buFont typeface="Arial"/>
              <a:buNone/>
              <a:defRPr sz="55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80" name="Google Shape;280;p44"/>
          <p:cNvSpPr txBox="1">
            <a:spLocks noGrp="1"/>
          </p:cNvSpPr>
          <p:nvPr>
            <p:ph type="body" idx="1"/>
          </p:nvPr>
        </p:nvSpPr>
        <p:spPr>
          <a:xfrm>
            <a:off x="1000125" y="993665"/>
            <a:ext cx="10233300" cy="21861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a:lnSpc>
                <a:spcPct val="90000"/>
              </a:lnSpc>
              <a:spcBef>
                <a:spcPts val="2100"/>
              </a:spcBef>
              <a:spcAft>
                <a:spcPts val="0"/>
              </a:spcAft>
              <a:buClr>
                <a:srgbClr val="3F3F3F"/>
              </a:buClr>
              <a:buSzPts val="1500"/>
              <a:buFont typeface="Arial"/>
              <a:buNone/>
              <a:defRPr sz="1500" b="0" i="0" u="none" strike="noStrike" cap="none">
                <a:solidFill>
                  <a:srgbClr val="3F3F3F"/>
                </a:solidFill>
                <a:latin typeface="Century Gothic"/>
                <a:ea typeface="Century Gothic"/>
                <a:cs typeface="Century Gothic"/>
                <a:sym typeface="Century Gothic"/>
              </a:defRPr>
            </a:lvl2pPr>
            <a:lvl3pPr marL="1371600" marR="0" lvl="2" indent="-228600" algn="l">
              <a:lnSpc>
                <a:spcPct val="90000"/>
              </a:lnSpc>
              <a:spcBef>
                <a:spcPts val="21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a:lnSpc>
                <a:spcPct val="90000"/>
              </a:lnSpc>
              <a:spcBef>
                <a:spcPts val="21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4pPr>
            <a:lvl5pPr marL="2286000" marR="0" lvl="4" indent="-228600" algn="l">
              <a:lnSpc>
                <a:spcPct val="90000"/>
              </a:lnSpc>
              <a:spcBef>
                <a:spcPts val="21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5pPr>
            <a:lvl6pPr marL="2743200" marR="0" lvl="5" indent="-228600" algn="l">
              <a:lnSpc>
                <a:spcPct val="90000"/>
              </a:lnSpc>
              <a:spcBef>
                <a:spcPts val="21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6pPr>
            <a:lvl7pPr marL="3200400" marR="0" lvl="6" indent="-228600" algn="l">
              <a:lnSpc>
                <a:spcPct val="90000"/>
              </a:lnSpc>
              <a:spcBef>
                <a:spcPts val="21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7pPr>
            <a:lvl8pPr marL="3657600" marR="0" lvl="7" indent="-228600" algn="l">
              <a:lnSpc>
                <a:spcPct val="90000"/>
              </a:lnSpc>
              <a:spcBef>
                <a:spcPts val="21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8pPr>
            <a:lvl9pPr marL="4114800" marR="0" lvl="8" indent="-228600" algn="l">
              <a:lnSpc>
                <a:spcPct val="90000"/>
              </a:lnSpc>
              <a:spcBef>
                <a:spcPts val="2100"/>
              </a:spcBef>
              <a:spcAft>
                <a:spcPts val="210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9pPr>
          </a:lstStyle>
          <a:p>
            <a:endParaRPr/>
          </a:p>
        </p:txBody>
      </p:sp>
      <p:sp>
        <p:nvSpPr>
          <p:cNvPr id="281" name="Google Shape;281;p44"/>
          <p:cNvSpPr/>
          <p:nvPr/>
        </p:nvSpPr>
        <p:spPr>
          <a:xfrm>
            <a:off x="0" y="6809900"/>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pic>
        <p:nvPicPr>
          <p:cNvPr id="282" name="Google Shape;282;p44"/>
          <p:cNvPicPr preferRelativeResize="0"/>
          <p:nvPr/>
        </p:nvPicPr>
        <p:blipFill rotWithShape="1">
          <a:blip r:embed="rId3">
            <a:alphaModFix/>
          </a:blip>
          <a:srcRect/>
          <a:stretch/>
        </p:blipFill>
        <p:spPr>
          <a:xfrm>
            <a:off x="128399" y="137164"/>
            <a:ext cx="382562" cy="382562"/>
          </a:xfrm>
          <a:prstGeom prst="rect">
            <a:avLst/>
          </a:prstGeom>
          <a:noFill/>
          <a:ln>
            <a:noFill/>
          </a:ln>
        </p:spPr>
      </p:pic>
      <p:pic>
        <p:nvPicPr>
          <p:cNvPr id="283" name="Google Shape;283;p44"/>
          <p:cNvPicPr preferRelativeResize="0"/>
          <p:nvPr/>
        </p:nvPicPr>
        <p:blipFill rotWithShape="1">
          <a:blip r:embed="rId4">
            <a:alphaModFix/>
          </a:blip>
          <a:srcRect r="91790" b="87747"/>
          <a:stretch/>
        </p:blipFill>
        <p:spPr>
          <a:xfrm>
            <a:off x="162" y="0"/>
            <a:ext cx="1000744" cy="840257"/>
          </a:xfrm>
          <a:prstGeom prst="rect">
            <a:avLst/>
          </a:prstGeom>
          <a:noFill/>
          <a:ln>
            <a:noFill/>
          </a:ln>
        </p:spPr>
      </p:pic>
      <p:sp>
        <p:nvSpPr>
          <p:cNvPr id="284" name="Google Shape;284;p44"/>
          <p:cNvSpPr/>
          <p:nvPr/>
        </p:nvSpPr>
        <p:spPr>
          <a:xfrm>
            <a:off x="0" y="6812281"/>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85"/>
        <p:cNvGrpSpPr/>
        <p:nvPr/>
      </p:nvGrpSpPr>
      <p:grpSpPr>
        <a:xfrm>
          <a:off x="0" y="0"/>
          <a:ext cx="0" cy="0"/>
          <a:chOff x="0" y="0"/>
          <a:chExt cx="0" cy="0"/>
        </a:xfrm>
      </p:grpSpPr>
      <p:pic>
        <p:nvPicPr>
          <p:cNvPr id="286" name="Google Shape;286;p45"/>
          <p:cNvPicPr preferRelativeResize="0"/>
          <p:nvPr/>
        </p:nvPicPr>
        <p:blipFill rotWithShape="1">
          <a:blip r:embed="rId2">
            <a:alphaModFix/>
          </a:blip>
          <a:srcRect/>
          <a:stretch/>
        </p:blipFill>
        <p:spPr>
          <a:xfrm>
            <a:off x="10965783" y="358445"/>
            <a:ext cx="870608" cy="741586"/>
          </a:xfrm>
          <a:prstGeom prst="rect">
            <a:avLst/>
          </a:prstGeom>
          <a:noFill/>
          <a:ln>
            <a:noFill/>
          </a:ln>
        </p:spPr>
      </p:pic>
      <p:sp>
        <p:nvSpPr>
          <p:cNvPr id="287" name="Google Shape;287;p45"/>
          <p:cNvSpPr txBox="1"/>
          <p:nvPr/>
        </p:nvSpPr>
        <p:spPr>
          <a:xfrm>
            <a:off x="8956532" y="563232"/>
            <a:ext cx="1962000" cy="415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National Aeronautics and</a:t>
            </a:r>
            <a:endParaRPr sz="15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Space Administration</a:t>
            </a:r>
            <a:endParaRPr sz="1100" b="0" i="0" u="none" strike="noStrike" cap="none">
              <a:solidFill>
                <a:schemeClr val="dk1"/>
              </a:solidFill>
              <a:latin typeface="Arial"/>
              <a:ea typeface="Arial"/>
              <a:cs typeface="Arial"/>
              <a:sym typeface="Arial"/>
            </a:endParaRPr>
          </a:p>
        </p:txBody>
      </p:sp>
      <p:cxnSp>
        <p:nvCxnSpPr>
          <p:cNvPr id="288" name="Google Shape;288;p45"/>
          <p:cNvCxnSpPr/>
          <p:nvPr/>
        </p:nvCxnSpPr>
        <p:spPr>
          <a:xfrm>
            <a:off x="10942232" y="425120"/>
            <a:ext cx="0" cy="61710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289"/>
        <p:cNvGrpSpPr/>
        <p:nvPr/>
      </p:nvGrpSpPr>
      <p:grpSpPr>
        <a:xfrm>
          <a:off x="0" y="0"/>
          <a:ext cx="0" cy="0"/>
          <a:chOff x="0" y="0"/>
          <a:chExt cx="0" cy="0"/>
        </a:xfrm>
      </p:grpSpPr>
      <p:pic>
        <p:nvPicPr>
          <p:cNvPr id="290" name="Google Shape;290;p46"/>
          <p:cNvPicPr preferRelativeResize="0"/>
          <p:nvPr/>
        </p:nvPicPr>
        <p:blipFill rotWithShape="1">
          <a:blip r:embed="rId2">
            <a:alphaModFix/>
          </a:blip>
          <a:srcRect/>
          <a:stretch/>
        </p:blipFill>
        <p:spPr>
          <a:xfrm>
            <a:off x="0" y="0"/>
            <a:ext cx="12191994" cy="6857993"/>
          </a:xfrm>
          <a:prstGeom prst="rect">
            <a:avLst/>
          </a:prstGeom>
          <a:noFill/>
          <a:ln>
            <a:noFill/>
          </a:ln>
        </p:spPr>
      </p:pic>
      <p:pic>
        <p:nvPicPr>
          <p:cNvPr id="291" name="Google Shape;291;p46"/>
          <p:cNvPicPr preferRelativeResize="0"/>
          <p:nvPr/>
        </p:nvPicPr>
        <p:blipFill rotWithShape="1">
          <a:blip r:embed="rId3">
            <a:alphaModFix/>
          </a:blip>
          <a:srcRect/>
          <a:stretch/>
        </p:blipFill>
        <p:spPr>
          <a:xfrm>
            <a:off x="180864" y="641608"/>
            <a:ext cx="915295" cy="915295"/>
          </a:xfrm>
          <a:prstGeom prst="rect">
            <a:avLst/>
          </a:prstGeom>
          <a:noFill/>
          <a:ln>
            <a:noFill/>
          </a:ln>
        </p:spPr>
      </p:pic>
      <p:sp>
        <p:nvSpPr>
          <p:cNvPr id="292" name="Google Shape;292;p46"/>
          <p:cNvSpPr txBox="1">
            <a:spLocks noGrp="1"/>
          </p:cNvSpPr>
          <p:nvPr>
            <p:ph type="title"/>
          </p:nvPr>
        </p:nvSpPr>
        <p:spPr>
          <a:xfrm>
            <a:off x="2291379" y="1129553"/>
            <a:ext cx="7562700" cy="10647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9pPr>
          </a:lstStyle>
          <a:p>
            <a:endParaRPr/>
          </a:p>
        </p:txBody>
      </p:sp>
      <p:pic>
        <p:nvPicPr>
          <p:cNvPr id="293" name="Google Shape;293;p46"/>
          <p:cNvPicPr preferRelativeResize="0"/>
          <p:nvPr/>
        </p:nvPicPr>
        <p:blipFill rotWithShape="1">
          <a:blip r:embed="rId4">
            <a:alphaModFix/>
          </a:blip>
          <a:srcRect/>
          <a:stretch/>
        </p:blipFill>
        <p:spPr>
          <a:xfrm>
            <a:off x="8680330" y="2622254"/>
            <a:ext cx="912020" cy="912020"/>
          </a:xfrm>
          <a:prstGeom prst="rect">
            <a:avLst/>
          </a:prstGeom>
          <a:noFill/>
          <a:ln>
            <a:noFill/>
          </a:ln>
        </p:spPr>
      </p:pic>
      <p:sp>
        <p:nvSpPr>
          <p:cNvPr id="294" name="Google Shape;294;p46"/>
          <p:cNvSpPr txBox="1">
            <a:spLocks noGrp="1"/>
          </p:cNvSpPr>
          <p:nvPr>
            <p:ph type="body" idx="1"/>
          </p:nvPr>
        </p:nvSpPr>
        <p:spPr>
          <a:xfrm>
            <a:off x="2291379" y="2302136"/>
            <a:ext cx="7562700" cy="40557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a:lnSpc>
                <a:spcPct val="90000"/>
              </a:lnSpc>
              <a:spcBef>
                <a:spcPts val="2100"/>
              </a:spcBef>
              <a:spcAft>
                <a:spcPts val="0"/>
              </a:spcAft>
              <a:buClr>
                <a:srgbClr val="3F3F3F"/>
              </a:buClr>
              <a:buSzPts val="1500"/>
              <a:buFont typeface="Arial"/>
              <a:buNone/>
              <a:defRPr sz="1500" b="0" i="0" u="none" strike="noStrike" cap="none">
                <a:solidFill>
                  <a:srgbClr val="3F3F3F"/>
                </a:solidFill>
                <a:latin typeface="Century Gothic"/>
                <a:ea typeface="Century Gothic"/>
                <a:cs typeface="Century Gothic"/>
                <a:sym typeface="Century Gothic"/>
              </a:defRPr>
            </a:lvl2pPr>
            <a:lvl3pPr marL="1371600" marR="0" lvl="2" indent="-228600" algn="l">
              <a:lnSpc>
                <a:spcPct val="90000"/>
              </a:lnSpc>
              <a:spcBef>
                <a:spcPts val="21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a:lnSpc>
                <a:spcPct val="90000"/>
              </a:lnSpc>
              <a:spcBef>
                <a:spcPts val="21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4pPr>
            <a:lvl5pPr marL="2286000" marR="0" lvl="4" indent="-228600" algn="l">
              <a:lnSpc>
                <a:spcPct val="90000"/>
              </a:lnSpc>
              <a:spcBef>
                <a:spcPts val="21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5pPr>
            <a:lvl6pPr marL="2743200" marR="0" lvl="5" indent="-228600" algn="l">
              <a:lnSpc>
                <a:spcPct val="90000"/>
              </a:lnSpc>
              <a:spcBef>
                <a:spcPts val="21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6pPr>
            <a:lvl7pPr marL="3200400" marR="0" lvl="6" indent="-228600" algn="l">
              <a:lnSpc>
                <a:spcPct val="90000"/>
              </a:lnSpc>
              <a:spcBef>
                <a:spcPts val="21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7pPr>
            <a:lvl8pPr marL="3657600" marR="0" lvl="7" indent="-228600" algn="l">
              <a:lnSpc>
                <a:spcPct val="90000"/>
              </a:lnSpc>
              <a:spcBef>
                <a:spcPts val="21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8pPr>
            <a:lvl9pPr marL="4114800" marR="0" lvl="8" indent="-228600" algn="l">
              <a:lnSpc>
                <a:spcPct val="90000"/>
              </a:lnSpc>
              <a:spcBef>
                <a:spcPts val="2100"/>
              </a:spcBef>
              <a:spcAft>
                <a:spcPts val="210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9pPr>
          </a:lstStyle>
          <a:p>
            <a:endParaRPr/>
          </a:p>
        </p:txBody>
      </p:sp>
      <p:sp>
        <p:nvSpPr>
          <p:cNvPr id="295" name="Google Shape;295;p46"/>
          <p:cNvSpPr/>
          <p:nvPr/>
        </p:nvSpPr>
        <p:spPr>
          <a:xfrm>
            <a:off x="0" y="6812673"/>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pic>
        <p:nvPicPr>
          <p:cNvPr id="296" name="Google Shape;296;p46"/>
          <p:cNvPicPr preferRelativeResize="0"/>
          <p:nvPr/>
        </p:nvPicPr>
        <p:blipFill rotWithShape="1">
          <a:blip r:embed="rId5">
            <a:alphaModFix/>
          </a:blip>
          <a:srcRect/>
          <a:stretch/>
        </p:blipFill>
        <p:spPr>
          <a:xfrm>
            <a:off x="162" y="0"/>
            <a:ext cx="12191675" cy="6857993"/>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297"/>
        <p:cNvGrpSpPr/>
        <p:nvPr/>
      </p:nvGrpSpPr>
      <p:grpSpPr>
        <a:xfrm>
          <a:off x="0" y="0"/>
          <a:ext cx="0" cy="0"/>
          <a:chOff x="0" y="0"/>
          <a:chExt cx="0" cy="0"/>
        </a:xfrm>
      </p:grpSpPr>
      <p:pic>
        <p:nvPicPr>
          <p:cNvPr id="298" name="Google Shape;298;p47"/>
          <p:cNvPicPr preferRelativeResize="0"/>
          <p:nvPr/>
        </p:nvPicPr>
        <p:blipFill rotWithShape="1">
          <a:blip r:embed="rId2">
            <a:alphaModFix/>
          </a:blip>
          <a:srcRect r="12532"/>
          <a:stretch/>
        </p:blipFill>
        <p:spPr>
          <a:xfrm>
            <a:off x="0" y="0"/>
            <a:ext cx="10663881" cy="6857993"/>
          </a:xfrm>
          <a:prstGeom prst="rect">
            <a:avLst/>
          </a:prstGeom>
          <a:noFill/>
          <a:ln>
            <a:noFill/>
          </a:ln>
        </p:spPr>
      </p:pic>
      <p:sp>
        <p:nvSpPr>
          <p:cNvPr id="299" name="Google Shape;299;p47"/>
          <p:cNvSpPr txBox="1">
            <a:spLocks noGrp="1"/>
          </p:cNvSpPr>
          <p:nvPr>
            <p:ph type="title"/>
          </p:nvPr>
        </p:nvSpPr>
        <p:spPr>
          <a:xfrm>
            <a:off x="1000125" y="365124"/>
            <a:ext cx="9413100" cy="4791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9pPr>
          </a:lstStyle>
          <a:p>
            <a:endParaRPr/>
          </a:p>
        </p:txBody>
      </p:sp>
      <p:sp>
        <p:nvSpPr>
          <p:cNvPr id="300" name="Google Shape;300;p47"/>
          <p:cNvSpPr/>
          <p:nvPr/>
        </p:nvSpPr>
        <p:spPr>
          <a:xfrm>
            <a:off x="0" y="6809900"/>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301" name="Google Shape;301;p47"/>
          <p:cNvSpPr txBox="1">
            <a:spLocks noGrp="1"/>
          </p:cNvSpPr>
          <p:nvPr>
            <p:ph type="body" idx="1"/>
          </p:nvPr>
        </p:nvSpPr>
        <p:spPr>
          <a:xfrm>
            <a:off x="1172583" y="1697389"/>
            <a:ext cx="9819300" cy="7041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a:lnSpc>
                <a:spcPct val="90000"/>
              </a:lnSpc>
              <a:spcBef>
                <a:spcPts val="2100"/>
              </a:spcBef>
              <a:spcAft>
                <a:spcPts val="210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302" name="Google Shape;302;p47"/>
          <p:cNvSpPr txBox="1">
            <a:spLocks noGrp="1"/>
          </p:cNvSpPr>
          <p:nvPr>
            <p:ph type="body" idx="2"/>
          </p:nvPr>
        </p:nvSpPr>
        <p:spPr>
          <a:xfrm>
            <a:off x="1172582" y="3287942"/>
            <a:ext cx="9819300" cy="7041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a:lnSpc>
                <a:spcPct val="90000"/>
              </a:lnSpc>
              <a:spcBef>
                <a:spcPts val="2100"/>
              </a:spcBef>
              <a:spcAft>
                <a:spcPts val="210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303" name="Google Shape;303;p47"/>
          <p:cNvSpPr txBox="1">
            <a:spLocks noGrp="1"/>
          </p:cNvSpPr>
          <p:nvPr>
            <p:ph type="body" idx="3"/>
          </p:nvPr>
        </p:nvSpPr>
        <p:spPr>
          <a:xfrm>
            <a:off x="1172584" y="4904822"/>
            <a:ext cx="9819300" cy="7041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a:lnSpc>
                <a:spcPct val="90000"/>
              </a:lnSpc>
              <a:spcBef>
                <a:spcPts val="2100"/>
              </a:spcBef>
              <a:spcAft>
                <a:spcPts val="210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304" name="Google Shape;304;p47"/>
          <p:cNvSpPr/>
          <p:nvPr/>
        </p:nvSpPr>
        <p:spPr>
          <a:xfrm>
            <a:off x="0" y="6420217"/>
            <a:ext cx="12192000" cy="430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endParaRPr sz="700" b="0" i="1" u="none" strike="noStrike" cap="none">
              <a:solidFill>
                <a:srgbClr val="757070"/>
              </a:solidFill>
              <a:latin typeface="Arial"/>
              <a:ea typeface="Arial"/>
              <a:cs typeface="Arial"/>
              <a:sym typeface="Arial"/>
            </a:endParaRPr>
          </a:p>
        </p:txBody>
      </p:sp>
      <p:pic>
        <p:nvPicPr>
          <p:cNvPr id="305" name="Google Shape;305;p47"/>
          <p:cNvPicPr preferRelativeResize="0"/>
          <p:nvPr/>
        </p:nvPicPr>
        <p:blipFill rotWithShape="1">
          <a:blip r:embed="rId3">
            <a:alphaModFix/>
          </a:blip>
          <a:srcRect l="45000"/>
          <a:stretch/>
        </p:blipFill>
        <p:spPr>
          <a:xfrm>
            <a:off x="5486400" y="0"/>
            <a:ext cx="6705431" cy="6857993"/>
          </a:xfrm>
          <a:prstGeom prst="rect">
            <a:avLst/>
          </a:prstGeom>
          <a:noFill/>
          <a:ln>
            <a:noFill/>
          </a:ln>
        </p:spPr>
      </p:pic>
      <p:pic>
        <p:nvPicPr>
          <p:cNvPr id="306" name="Google Shape;306;p47"/>
          <p:cNvPicPr preferRelativeResize="0"/>
          <p:nvPr/>
        </p:nvPicPr>
        <p:blipFill rotWithShape="1">
          <a:blip r:embed="rId4">
            <a:alphaModFix/>
          </a:blip>
          <a:srcRect/>
          <a:stretch/>
        </p:blipFill>
        <p:spPr>
          <a:xfrm>
            <a:off x="128399" y="137164"/>
            <a:ext cx="382562" cy="382562"/>
          </a:xfrm>
          <a:prstGeom prst="rect">
            <a:avLst/>
          </a:prstGeom>
          <a:noFill/>
          <a:ln>
            <a:noFill/>
          </a:ln>
        </p:spPr>
      </p:pic>
      <p:pic>
        <p:nvPicPr>
          <p:cNvPr id="307" name="Google Shape;307;p47"/>
          <p:cNvPicPr preferRelativeResize="0"/>
          <p:nvPr/>
        </p:nvPicPr>
        <p:blipFill rotWithShape="1">
          <a:blip r:embed="rId5">
            <a:alphaModFix/>
          </a:blip>
          <a:srcRect r="91790" b="87747"/>
          <a:stretch/>
        </p:blipFill>
        <p:spPr>
          <a:xfrm>
            <a:off x="162" y="0"/>
            <a:ext cx="1000744" cy="840257"/>
          </a:xfrm>
          <a:prstGeom prst="rect">
            <a:avLst/>
          </a:prstGeom>
          <a:noFill/>
          <a:ln>
            <a:noFill/>
          </a:ln>
        </p:spPr>
      </p:pic>
      <p:sp>
        <p:nvSpPr>
          <p:cNvPr id="308" name="Google Shape;308;p47"/>
          <p:cNvSpPr/>
          <p:nvPr/>
        </p:nvSpPr>
        <p:spPr>
          <a:xfrm>
            <a:off x="0" y="6812281"/>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9"/>
        <p:cNvGrpSpPr/>
        <p:nvPr/>
      </p:nvGrpSpPr>
      <p:grpSpPr>
        <a:xfrm>
          <a:off x="0" y="0"/>
          <a:ext cx="0" cy="0"/>
          <a:chOff x="0" y="0"/>
          <a:chExt cx="0" cy="0"/>
        </a:xfrm>
      </p:grpSpPr>
      <p:sp>
        <p:nvSpPr>
          <p:cNvPr id="310" name="Google Shape;310;p48"/>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lstStyle>
            <a:lvl1pPr marR="0" lvl="0" algn="ctr">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1pPr>
            <a:lvl2pPr marR="0" lvl="1" algn="ctr">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2pPr>
            <a:lvl3pPr marR="0" lvl="2" algn="ctr">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3pPr>
            <a:lvl4pPr marR="0" lvl="3" algn="ctr">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4pPr>
            <a:lvl5pPr marR="0" lvl="4" algn="ctr">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5pPr>
            <a:lvl6pPr marR="0" lvl="5" algn="ctr">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6pPr>
            <a:lvl7pPr marR="0" lvl="6" algn="ctr">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7pPr>
            <a:lvl8pPr marR="0" lvl="7" algn="ctr">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8pPr>
            <a:lvl9pPr marR="0" lvl="8" algn="ctr">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9pPr>
          </a:lstStyle>
          <a:p>
            <a:endParaRPr/>
          </a:p>
        </p:txBody>
      </p:sp>
      <p:sp>
        <p:nvSpPr>
          <p:cNvPr id="311" name="Google Shape;311;p48"/>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lstStyle>
            <a:lvl1pPr marR="0" lvl="0" algn="ctr">
              <a:lnSpc>
                <a:spcPct val="10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9pPr>
          </a:lstStyle>
          <a:p>
            <a:endParaRPr/>
          </a:p>
        </p:txBody>
      </p:sp>
      <p:sp>
        <p:nvSpPr>
          <p:cNvPr id="312" name="Google Shape;312;p4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3"/>
        <p:cNvGrpSpPr/>
        <p:nvPr/>
      </p:nvGrpSpPr>
      <p:grpSpPr>
        <a:xfrm>
          <a:off x="0" y="0"/>
          <a:ext cx="0" cy="0"/>
          <a:chOff x="0" y="0"/>
          <a:chExt cx="0" cy="0"/>
        </a:xfrm>
      </p:grpSpPr>
      <p:sp>
        <p:nvSpPr>
          <p:cNvPr id="314" name="Google Shape;314;p49"/>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lstStyle>
            <a:lvl1pPr marR="0" lvl="0" algn="ctr">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ctr">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ctr">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ctr">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ctr">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ctr">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ctr">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ctr">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ctr">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endParaRPr/>
          </a:p>
        </p:txBody>
      </p:sp>
      <p:sp>
        <p:nvSpPr>
          <p:cNvPr id="315" name="Google Shape;315;p4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6"/>
        <p:cNvGrpSpPr/>
        <p:nvPr/>
      </p:nvGrpSpPr>
      <p:grpSpPr>
        <a:xfrm>
          <a:off x="0" y="0"/>
          <a:ext cx="0" cy="0"/>
          <a:chOff x="0" y="0"/>
          <a:chExt cx="0" cy="0"/>
        </a:xfrm>
      </p:grpSpPr>
      <p:sp>
        <p:nvSpPr>
          <p:cNvPr id="317" name="Google Shape;317;p5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lstStyle>
            <a:lvl1pPr marR="0" lvl="0"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318" name="Google Shape;318;p5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lstStyle>
            <a:lvl1pPr marL="457200" marR="0" lvl="0" indent="-381000" algn="l">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319" name="Google Shape;319;p5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0"/>
        <p:cNvGrpSpPr/>
        <p:nvPr/>
      </p:nvGrpSpPr>
      <p:grpSpPr>
        <a:xfrm>
          <a:off x="0" y="0"/>
          <a:ext cx="0" cy="0"/>
          <a:chOff x="0" y="0"/>
          <a:chExt cx="0" cy="0"/>
        </a:xfrm>
      </p:grpSpPr>
      <p:sp>
        <p:nvSpPr>
          <p:cNvPr id="321" name="Google Shape;321;p5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lstStyle>
            <a:lvl1pPr marR="0" lvl="0"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322" name="Google Shape;322;p51"/>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lstStyle>
            <a:lvl1pPr marL="457200" marR="0" lvl="0"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1pPr>
            <a:lvl2pPr marL="914400" marR="0" lvl="1"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L="1371600" marR="0" lvl="2"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L="1828800" marR="0" lvl="3"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6pPr>
            <a:lvl7pPr marL="3200400" marR="0" lvl="6"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7pPr>
            <a:lvl8pPr marL="3657600" marR="0" lvl="7"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8pPr>
            <a:lvl9pPr marL="4114800" marR="0" lvl="8" indent="-330200" algn="l">
              <a:lnSpc>
                <a:spcPct val="115000"/>
              </a:lnSpc>
              <a:spcBef>
                <a:spcPts val="2100"/>
              </a:spcBef>
              <a:spcAft>
                <a:spcPts val="2100"/>
              </a:spcAft>
              <a:buClr>
                <a:schemeClr val="dk2"/>
              </a:buClr>
              <a:buSzPts val="1600"/>
              <a:buFont typeface="Arial"/>
              <a:buChar char="■"/>
              <a:defRPr sz="1600" b="0" i="0" u="none" strike="noStrike" cap="none">
                <a:solidFill>
                  <a:schemeClr val="dk2"/>
                </a:solidFill>
                <a:latin typeface="Arial"/>
                <a:ea typeface="Arial"/>
                <a:cs typeface="Arial"/>
                <a:sym typeface="Arial"/>
              </a:defRPr>
            </a:lvl9pPr>
          </a:lstStyle>
          <a:p>
            <a:endParaRPr/>
          </a:p>
        </p:txBody>
      </p:sp>
      <p:sp>
        <p:nvSpPr>
          <p:cNvPr id="323" name="Google Shape;323;p51"/>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lstStyle>
            <a:lvl1pPr marL="457200" marR="0" lvl="0" indent="-349250" algn="l">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1pPr>
            <a:lvl2pPr marL="914400" marR="0" lvl="1"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L="1371600" marR="0" lvl="2"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L="1828800" marR="0" lvl="3"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6pPr>
            <a:lvl7pPr marL="3200400" marR="0" lvl="6"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7pPr>
            <a:lvl8pPr marL="3657600" marR="0" lvl="7"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8pPr>
            <a:lvl9pPr marL="4114800" marR="0" lvl="8" indent="-330200" algn="l">
              <a:lnSpc>
                <a:spcPct val="115000"/>
              </a:lnSpc>
              <a:spcBef>
                <a:spcPts val="2100"/>
              </a:spcBef>
              <a:spcAft>
                <a:spcPts val="2100"/>
              </a:spcAft>
              <a:buClr>
                <a:schemeClr val="dk2"/>
              </a:buClr>
              <a:buSzPts val="1600"/>
              <a:buFont typeface="Arial"/>
              <a:buChar char="■"/>
              <a:defRPr sz="1600" b="0" i="0" u="none" strike="noStrike" cap="none">
                <a:solidFill>
                  <a:schemeClr val="dk2"/>
                </a:solidFill>
                <a:latin typeface="Arial"/>
                <a:ea typeface="Arial"/>
                <a:cs typeface="Arial"/>
                <a:sym typeface="Arial"/>
              </a:defRPr>
            </a:lvl9pPr>
          </a:lstStyle>
          <a:p>
            <a:endParaRPr/>
          </a:p>
        </p:txBody>
      </p:sp>
      <p:sp>
        <p:nvSpPr>
          <p:cNvPr id="324" name="Google Shape;324;p5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5"/>
        <p:cNvGrpSpPr/>
        <p:nvPr/>
      </p:nvGrpSpPr>
      <p:grpSpPr>
        <a:xfrm>
          <a:off x="0" y="0"/>
          <a:ext cx="0" cy="0"/>
          <a:chOff x="0" y="0"/>
          <a:chExt cx="0" cy="0"/>
        </a:xfrm>
      </p:grpSpPr>
      <p:sp>
        <p:nvSpPr>
          <p:cNvPr id="326" name="Google Shape;326;p5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lstStyle>
            <a:lvl1pPr marR="0" lvl="0"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327" name="Google Shape;327;p5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0" name="Google Shape;30;p6"/>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1" name="Google Shape;31;p6"/>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2" name="Google Shape;32;p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8"/>
        <p:cNvGrpSpPr/>
        <p:nvPr/>
      </p:nvGrpSpPr>
      <p:grpSpPr>
        <a:xfrm>
          <a:off x="0" y="0"/>
          <a:ext cx="0" cy="0"/>
          <a:chOff x="0" y="0"/>
          <a:chExt cx="0" cy="0"/>
        </a:xfrm>
      </p:grpSpPr>
      <p:sp>
        <p:nvSpPr>
          <p:cNvPr id="329" name="Google Shape;329;p53"/>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lstStyle>
            <a:lvl1pPr marR="0" lvl="0" algn="l">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9pPr>
          </a:lstStyle>
          <a:p>
            <a:endParaRPr/>
          </a:p>
        </p:txBody>
      </p:sp>
      <p:sp>
        <p:nvSpPr>
          <p:cNvPr id="330" name="Google Shape;330;p53"/>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lstStyle>
            <a:lvl1pPr marL="457200" marR="0" lvl="0" indent="-330200" algn="l">
              <a:lnSpc>
                <a:spcPct val="115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1pPr>
            <a:lvl2pPr marL="914400" marR="0" lvl="1"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L="1371600" marR="0" lvl="2"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L="1828800" marR="0" lvl="3"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6pPr>
            <a:lvl7pPr marL="3200400" marR="0" lvl="6"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7pPr>
            <a:lvl8pPr marL="3657600" marR="0" lvl="7" indent="-330200" algn="l">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8pPr>
            <a:lvl9pPr marL="4114800" marR="0" lvl="8" indent="-330200" algn="l">
              <a:lnSpc>
                <a:spcPct val="115000"/>
              </a:lnSpc>
              <a:spcBef>
                <a:spcPts val="2100"/>
              </a:spcBef>
              <a:spcAft>
                <a:spcPts val="2100"/>
              </a:spcAft>
              <a:buClr>
                <a:schemeClr val="dk2"/>
              </a:buClr>
              <a:buSzPts val="1600"/>
              <a:buFont typeface="Arial"/>
              <a:buChar char="■"/>
              <a:defRPr sz="1600" b="0" i="0" u="none" strike="noStrike" cap="none">
                <a:solidFill>
                  <a:schemeClr val="dk2"/>
                </a:solidFill>
                <a:latin typeface="Arial"/>
                <a:ea typeface="Arial"/>
                <a:cs typeface="Arial"/>
                <a:sym typeface="Arial"/>
              </a:defRPr>
            </a:lvl9pPr>
          </a:lstStyle>
          <a:p>
            <a:endParaRPr/>
          </a:p>
        </p:txBody>
      </p:sp>
      <p:sp>
        <p:nvSpPr>
          <p:cNvPr id="331" name="Google Shape;331;p5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2"/>
        <p:cNvGrpSpPr/>
        <p:nvPr/>
      </p:nvGrpSpPr>
      <p:grpSpPr>
        <a:xfrm>
          <a:off x="0" y="0"/>
          <a:ext cx="0" cy="0"/>
          <a:chOff x="0" y="0"/>
          <a:chExt cx="0" cy="0"/>
        </a:xfrm>
      </p:grpSpPr>
      <p:sp>
        <p:nvSpPr>
          <p:cNvPr id="333" name="Google Shape;333;p54"/>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lstStyle>
            <a:lvl1pPr marR="0" lvl="0" algn="l">
              <a:lnSpc>
                <a:spcPct val="100000"/>
              </a:lnSpc>
              <a:spcBef>
                <a:spcPts val="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9pPr>
          </a:lstStyle>
          <a:p>
            <a:endParaRPr/>
          </a:p>
        </p:txBody>
      </p:sp>
      <p:sp>
        <p:nvSpPr>
          <p:cNvPr id="334" name="Google Shape;334;p5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5"/>
        <p:cNvGrpSpPr/>
        <p:nvPr/>
      </p:nvGrpSpPr>
      <p:grpSpPr>
        <a:xfrm>
          <a:off x="0" y="0"/>
          <a:ext cx="0" cy="0"/>
          <a:chOff x="0" y="0"/>
          <a:chExt cx="0" cy="0"/>
        </a:xfrm>
      </p:grpSpPr>
      <p:sp>
        <p:nvSpPr>
          <p:cNvPr id="336" name="Google Shape;336;p55"/>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37" name="Google Shape;337;p55"/>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lstStyle>
            <a:lvl1pPr marR="0" lvl="0" algn="ctr">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1pPr>
            <a:lvl2pPr marR="0" lvl="1" algn="ctr">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2pPr>
            <a:lvl3pPr marR="0" lvl="2" algn="ctr">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3pPr>
            <a:lvl4pPr marR="0" lvl="3" algn="ctr">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4pPr>
            <a:lvl5pPr marR="0" lvl="4" algn="ctr">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5pPr>
            <a:lvl6pPr marR="0" lvl="5" algn="ctr">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6pPr>
            <a:lvl7pPr marR="0" lvl="6" algn="ctr">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7pPr>
            <a:lvl8pPr marR="0" lvl="7" algn="ctr">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8pPr>
            <a:lvl9pPr marR="0" lvl="8" algn="ctr">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9pPr>
          </a:lstStyle>
          <a:p>
            <a:endParaRPr/>
          </a:p>
        </p:txBody>
      </p:sp>
      <p:sp>
        <p:nvSpPr>
          <p:cNvPr id="338" name="Google Shape;338;p55"/>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lstStyle>
            <a:lvl1pPr marR="0" lvl="0"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339" name="Google Shape;339;p55"/>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lstStyle>
            <a:lvl1pPr marL="457200" marR="0" lvl="0" indent="-381000" algn="l">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340" name="Google Shape;340;p5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1"/>
        <p:cNvGrpSpPr/>
        <p:nvPr/>
      </p:nvGrpSpPr>
      <p:grpSpPr>
        <a:xfrm>
          <a:off x="0" y="0"/>
          <a:ext cx="0" cy="0"/>
          <a:chOff x="0" y="0"/>
          <a:chExt cx="0" cy="0"/>
        </a:xfrm>
      </p:grpSpPr>
      <p:sp>
        <p:nvSpPr>
          <p:cNvPr id="342" name="Google Shape;342;p56"/>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lstStyle>
            <a:lvl1pPr marL="457200" marR="0" lvl="0" indent="-228600" algn="l">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stStyle>
          <a:p>
            <a:endParaRPr/>
          </a:p>
        </p:txBody>
      </p:sp>
      <p:sp>
        <p:nvSpPr>
          <p:cNvPr id="343" name="Google Shape;343;p5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44"/>
        <p:cNvGrpSpPr/>
        <p:nvPr/>
      </p:nvGrpSpPr>
      <p:grpSpPr>
        <a:xfrm>
          <a:off x="0" y="0"/>
          <a:ext cx="0" cy="0"/>
          <a:chOff x="0" y="0"/>
          <a:chExt cx="0" cy="0"/>
        </a:xfrm>
      </p:grpSpPr>
      <p:sp>
        <p:nvSpPr>
          <p:cNvPr id="345" name="Google Shape;345;p57"/>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lstStyle>
            <a:lvl1pPr marR="0" lvl="0" algn="ctr">
              <a:lnSpc>
                <a:spcPct val="100000"/>
              </a:lnSpc>
              <a:spcBef>
                <a:spcPts val="0"/>
              </a:spcBef>
              <a:spcAft>
                <a:spcPts val="0"/>
              </a:spcAft>
              <a:buClr>
                <a:schemeClr val="dk1"/>
              </a:buClr>
              <a:buSzPts val="16000"/>
              <a:buFont typeface="Arial"/>
              <a:buNone/>
              <a:defRPr sz="16000" b="0" i="0" u="none" strike="noStrike" cap="none">
                <a:solidFill>
                  <a:schemeClr val="dk1"/>
                </a:solidFill>
                <a:latin typeface="Arial"/>
                <a:ea typeface="Arial"/>
                <a:cs typeface="Arial"/>
                <a:sym typeface="Arial"/>
              </a:defRPr>
            </a:lvl1pPr>
            <a:lvl2pPr marR="0" lvl="1" algn="ctr">
              <a:lnSpc>
                <a:spcPct val="100000"/>
              </a:lnSpc>
              <a:spcBef>
                <a:spcPts val="0"/>
              </a:spcBef>
              <a:spcAft>
                <a:spcPts val="0"/>
              </a:spcAft>
              <a:buClr>
                <a:schemeClr val="dk1"/>
              </a:buClr>
              <a:buSzPts val="16000"/>
              <a:buFont typeface="Arial"/>
              <a:buNone/>
              <a:defRPr sz="16000" b="0" i="0" u="none" strike="noStrike" cap="none">
                <a:solidFill>
                  <a:schemeClr val="dk1"/>
                </a:solidFill>
                <a:latin typeface="Arial"/>
                <a:ea typeface="Arial"/>
                <a:cs typeface="Arial"/>
                <a:sym typeface="Arial"/>
              </a:defRPr>
            </a:lvl2pPr>
            <a:lvl3pPr marR="0" lvl="2" algn="ctr">
              <a:lnSpc>
                <a:spcPct val="100000"/>
              </a:lnSpc>
              <a:spcBef>
                <a:spcPts val="0"/>
              </a:spcBef>
              <a:spcAft>
                <a:spcPts val="0"/>
              </a:spcAft>
              <a:buClr>
                <a:schemeClr val="dk1"/>
              </a:buClr>
              <a:buSzPts val="16000"/>
              <a:buFont typeface="Arial"/>
              <a:buNone/>
              <a:defRPr sz="16000" b="0" i="0" u="none" strike="noStrike" cap="none">
                <a:solidFill>
                  <a:schemeClr val="dk1"/>
                </a:solidFill>
                <a:latin typeface="Arial"/>
                <a:ea typeface="Arial"/>
                <a:cs typeface="Arial"/>
                <a:sym typeface="Arial"/>
              </a:defRPr>
            </a:lvl3pPr>
            <a:lvl4pPr marR="0" lvl="3" algn="ctr">
              <a:lnSpc>
                <a:spcPct val="100000"/>
              </a:lnSpc>
              <a:spcBef>
                <a:spcPts val="0"/>
              </a:spcBef>
              <a:spcAft>
                <a:spcPts val="0"/>
              </a:spcAft>
              <a:buClr>
                <a:schemeClr val="dk1"/>
              </a:buClr>
              <a:buSzPts val="16000"/>
              <a:buFont typeface="Arial"/>
              <a:buNone/>
              <a:defRPr sz="16000" b="0" i="0" u="none" strike="noStrike" cap="none">
                <a:solidFill>
                  <a:schemeClr val="dk1"/>
                </a:solidFill>
                <a:latin typeface="Arial"/>
                <a:ea typeface="Arial"/>
                <a:cs typeface="Arial"/>
                <a:sym typeface="Arial"/>
              </a:defRPr>
            </a:lvl4pPr>
            <a:lvl5pPr marR="0" lvl="4" algn="ctr">
              <a:lnSpc>
                <a:spcPct val="100000"/>
              </a:lnSpc>
              <a:spcBef>
                <a:spcPts val="0"/>
              </a:spcBef>
              <a:spcAft>
                <a:spcPts val="0"/>
              </a:spcAft>
              <a:buClr>
                <a:schemeClr val="dk1"/>
              </a:buClr>
              <a:buSzPts val="16000"/>
              <a:buFont typeface="Arial"/>
              <a:buNone/>
              <a:defRPr sz="16000" b="0" i="0" u="none" strike="noStrike" cap="none">
                <a:solidFill>
                  <a:schemeClr val="dk1"/>
                </a:solidFill>
                <a:latin typeface="Arial"/>
                <a:ea typeface="Arial"/>
                <a:cs typeface="Arial"/>
                <a:sym typeface="Arial"/>
              </a:defRPr>
            </a:lvl5pPr>
            <a:lvl6pPr marR="0" lvl="5" algn="ctr">
              <a:lnSpc>
                <a:spcPct val="100000"/>
              </a:lnSpc>
              <a:spcBef>
                <a:spcPts val="0"/>
              </a:spcBef>
              <a:spcAft>
                <a:spcPts val="0"/>
              </a:spcAft>
              <a:buClr>
                <a:schemeClr val="dk1"/>
              </a:buClr>
              <a:buSzPts val="16000"/>
              <a:buFont typeface="Arial"/>
              <a:buNone/>
              <a:defRPr sz="16000" b="0" i="0" u="none" strike="noStrike" cap="none">
                <a:solidFill>
                  <a:schemeClr val="dk1"/>
                </a:solidFill>
                <a:latin typeface="Arial"/>
                <a:ea typeface="Arial"/>
                <a:cs typeface="Arial"/>
                <a:sym typeface="Arial"/>
              </a:defRPr>
            </a:lvl6pPr>
            <a:lvl7pPr marR="0" lvl="6" algn="ctr">
              <a:lnSpc>
                <a:spcPct val="100000"/>
              </a:lnSpc>
              <a:spcBef>
                <a:spcPts val="0"/>
              </a:spcBef>
              <a:spcAft>
                <a:spcPts val="0"/>
              </a:spcAft>
              <a:buClr>
                <a:schemeClr val="dk1"/>
              </a:buClr>
              <a:buSzPts val="16000"/>
              <a:buFont typeface="Arial"/>
              <a:buNone/>
              <a:defRPr sz="16000" b="0" i="0" u="none" strike="noStrike" cap="none">
                <a:solidFill>
                  <a:schemeClr val="dk1"/>
                </a:solidFill>
                <a:latin typeface="Arial"/>
                <a:ea typeface="Arial"/>
                <a:cs typeface="Arial"/>
                <a:sym typeface="Arial"/>
              </a:defRPr>
            </a:lvl7pPr>
            <a:lvl8pPr marR="0" lvl="7" algn="ctr">
              <a:lnSpc>
                <a:spcPct val="100000"/>
              </a:lnSpc>
              <a:spcBef>
                <a:spcPts val="0"/>
              </a:spcBef>
              <a:spcAft>
                <a:spcPts val="0"/>
              </a:spcAft>
              <a:buClr>
                <a:schemeClr val="dk1"/>
              </a:buClr>
              <a:buSzPts val="16000"/>
              <a:buFont typeface="Arial"/>
              <a:buNone/>
              <a:defRPr sz="16000" b="0" i="0" u="none" strike="noStrike" cap="none">
                <a:solidFill>
                  <a:schemeClr val="dk1"/>
                </a:solidFill>
                <a:latin typeface="Arial"/>
                <a:ea typeface="Arial"/>
                <a:cs typeface="Arial"/>
                <a:sym typeface="Arial"/>
              </a:defRPr>
            </a:lvl8pPr>
            <a:lvl9pPr marR="0" lvl="8" algn="ctr">
              <a:lnSpc>
                <a:spcPct val="100000"/>
              </a:lnSpc>
              <a:spcBef>
                <a:spcPts val="0"/>
              </a:spcBef>
              <a:spcAft>
                <a:spcPts val="0"/>
              </a:spcAft>
              <a:buClr>
                <a:schemeClr val="dk1"/>
              </a:buClr>
              <a:buSzPts val="16000"/>
              <a:buFont typeface="Arial"/>
              <a:buNone/>
              <a:defRPr sz="16000" b="0" i="0" u="none" strike="noStrike" cap="none">
                <a:solidFill>
                  <a:schemeClr val="dk1"/>
                </a:solidFill>
                <a:latin typeface="Arial"/>
                <a:ea typeface="Arial"/>
                <a:cs typeface="Arial"/>
                <a:sym typeface="Arial"/>
              </a:defRPr>
            </a:lvl9pPr>
          </a:lstStyle>
          <a:p>
            <a:r>
              <a:t>xx%</a:t>
            </a:r>
          </a:p>
        </p:txBody>
      </p:sp>
      <p:sp>
        <p:nvSpPr>
          <p:cNvPr id="346" name="Google Shape;346;p57"/>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lstStyle>
            <a:lvl1pPr marL="457200" marR="0" lvl="0" indent="-381000" algn="ctr">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ctr">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ctr">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ctr">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ctr">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ctr">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ctr">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ctr">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ctr">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347" name="Google Shape;347;p5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8"/>
        <p:cNvGrpSpPr/>
        <p:nvPr/>
      </p:nvGrpSpPr>
      <p:grpSpPr>
        <a:xfrm>
          <a:off x="0" y="0"/>
          <a:ext cx="0" cy="0"/>
          <a:chOff x="0" y="0"/>
          <a:chExt cx="0" cy="0"/>
        </a:xfrm>
      </p:grpSpPr>
      <p:sp>
        <p:nvSpPr>
          <p:cNvPr id="349" name="Google Shape;349;p5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50"/>
        <p:cNvGrpSpPr/>
        <p:nvPr/>
      </p:nvGrpSpPr>
      <p:grpSpPr>
        <a:xfrm>
          <a:off x="0" y="0"/>
          <a:ext cx="0" cy="0"/>
          <a:chOff x="0" y="0"/>
          <a:chExt cx="0" cy="0"/>
        </a:xfrm>
      </p:grpSpPr>
      <p:pic>
        <p:nvPicPr>
          <p:cNvPr id="351" name="Google Shape;351;p59"/>
          <p:cNvPicPr preferRelativeResize="0"/>
          <p:nvPr/>
        </p:nvPicPr>
        <p:blipFill rotWithShape="1">
          <a:blip r:embed="rId2">
            <a:alphaModFix/>
          </a:blip>
          <a:srcRect r="15267"/>
          <a:stretch/>
        </p:blipFill>
        <p:spPr>
          <a:xfrm>
            <a:off x="0" y="0"/>
            <a:ext cx="10330244" cy="6857993"/>
          </a:xfrm>
          <a:prstGeom prst="rect">
            <a:avLst/>
          </a:prstGeom>
          <a:noFill/>
          <a:ln>
            <a:noFill/>
          </a:ln>
        </p:spPr>
      </p:pic>
      <p:pic>
        <p:nvPicPr>
          <p:cNvPr id="352" name="Google Shape;352;p59"/>
          <p:cNvPicPr preferRelativeResize="0"/>
          <p:nvPr/>
        </p:nvPicPr>
        <p:blipFill rotWithShape="1">
          <a:blip r:embed="rId3">
            <a:alphaModFix/>
          </a:blip>
          <a:srcRect/>
          <a:stretch/>
        </p:blipFill>
        <p:spPr>
          <a:xfrm>
            <a:off x="124280" y="133045"/>
            <a:ext cx="382562" cy="382562"/>
          </a:xfrm>
          <a:prstGeom prst="rect">
            <a:avLst/>
          </a:prstGeom>
          <a:noFill/>
          <a:ln>
            <a:noFill/>
          </a:ln>
        </p:spPr>
      </p:pic>
      <p:sp>
        <p:nvSpPr>
          <p:cNvPr id="353" name="Google Shape;353;p59"/>
          <p:cNvSpPr txBox="1">
            <a:spLocks noGrp="1"/>
          </p:cNvSpPr>
          <p:nvPr>
            <p:ph type="title"/>
          </p:nvPr>
        </p:nvSpPr>
        <p:spPr>
          <a:xfrm>
            <a:off x="1000125" y="365124"/>
            <a:ext cx="9413100" cy="4791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9pPr>
          </a:lstStyle>
          <a:p>
            <a:endParaRPr/>
          </a:p>
        </p:txBody>
      </p:sp>
      <p:sp>
        <p:nvSpPr>
          <p:cNvPr id="354" name="Google Shape;354;p59"/>
          <p:cNvSpPr>
            <a:spLocks noGrp="1"/>
          </p:cNvSpPr>
          <p:nvPr>
            <p:ph type="pic" idx="2"/>
          </p:nvPr>
        </p:nvSpPr>
        <p:spPr>
          <a:xfrm>
            <a:off x="5183187" y="931498"/>
            <a:ext cx="7008900" cy="5880900"/>
          </a:xfrm>
          <a:prstGeom prst="rect">
            <a:avLst/>
          </a:prstGeom>
          <a:noFill/>
          <a:ln>
            <a:noFill/>
          </a:ln>
        </p:spPr>
        <p:txBody>
          <a:bodyPr spcFirstLastPara="1" wrap="square" lIns="91425" tIns="45700" rIns="91425" bIns="45700" anchor="ctr" anchorCtr="0"/>
          <a:lstStyle>
            <a:lvl1pPr marR="0" lvl="0" algn="ctr" rtl="0">
              <a:lnSpc>
                <a:spcPct val="90000"/>
              </a:lnSpc>
              <a:spcBef>
                <a:spcPts val="1100"/>
              </a:spcBef>
              <a:spcAft>
                <a:spcPts val="0"/>
              </a:spcAft>
              <a:buClr>
                <a:srgbClr val="A5A5A5"/>
              </a:buClr>
              <a:buSzPts val="5500"/>
              <a:buFont typeface="Arial"/>
              <a:buNone/>
              <a:defRPr sz="55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55" name="Google Shape;355;p59"/>
          <p:cNvSpPr txBox="1">
            <a:spLocks noGrp="1"/>
          </p:cNvSpPr>
          <p:nvPr>
            <p:ph type="body" idx="1"/>
          </p:nvPr>
        </p:nvSpPr>
        <p:spPr>
          <a:xfrm>
            <a:off x="1000125" y="931498"/>
            <a:ext cx="3744000" cy="58809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a:lnSpc>
                <a:spcPct val="90000"/>
              </a:lnSpc>
              <a:spcBef>
                <a:spcPts val="2100"/>
              </a:spcBef>
              <a:spcAft>
                <a:spcPts val="0"/>
              </a:spcAft>
              <a:buClr>
                <a:srgbClr val="3F3F3F"/>
              </a:buClr>
              <a:buSzPts val="1500"/>
              <a:buFont typeface="Arial"/>
              <a:buNone/>
              <a:defRPr sz="1500" b="0" i="0" u="none" strike="noStrike" cap="none">
                <a:solidFill>
                  <a:srgbClr val="3F3F3F"/>
                </a:solidFill>
                <a:latin typeface="Century Gothic"/>
                <a:ea typeface="Century Gothic"/>
                <a:cs typeface="Century Gothic"/>
                <a:sym typeface="Century Gothic"/>
              </a:defRPr>
            </a:lvl2pPr>
            <a:lvl3pPr marL="1371600" marR="0" lvl="2" indent="-228600" algn="l">
              <a:lnSpc>
                <a:spcPct val="90000"/>
              </a:lnSpc>
              <a:spcBef>
                <a:spcPts val="21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a:lnSpc>
                <a:spcPct val="90000"/>
              </a:lnSpc>
              <a:spcBef>
                <a:spcPts val="21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4pPr>
            <a:lvl5pPr marL="2286000" marR="0" lvl="4" indent="-228600" algn="l">
              <a:lnSpc>
                <a:spcPct val="90000"/>
              </a:lnSpc>
              <a:spcBef>
                <a:spcPts val="21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5pPr>
            <a:lvl6pPr marL="2743200" marR="0" lvl="5" indent="-228600" algn="l">
              <a:lnSpc>
                <a:spcPct val="90000"/>
              </a:lnSpc>
              <a:spcBef>
                <a:spcPts val="21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6pPr>
            <a:lvl7pPr marL="3200400" marR="0" lvl="6" indent="-228600" algn="l">
              <a:lnSpc>
                <a:spcPct val="90000"/>
              </a:lnSpc>
              <a:spcBef>
                <a:spcPts val="21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7pPr>
            <a:lvl8pPr marL="3657600" marR="0" lvl="7" indent="-228600" algn="l">
              <a:lnSpc>
                <a:spcPct val="90000"/>
              </a:lnSpc>
              <a:spcBef>
                <a:spcPts val="21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8pPr>
            <a:lvl9pPr marL="4114800" marR="0" lvl="8" indent="-228600" algn="l">
              <a:lnSpc>
                <a:spcPct val="90000"/>
              </a:lnSpc>
              <a:spcBef>
                <a:spcPts val="2100"/>
              </a:spcBef>
              <a:spcAft>
                <a:spcPts val="210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9pPr>
          </a:lstStyle>
          <a:p>
            <a:endParaRPr/>
          </a:p>
        </p:txBody>
      </p:sp>
      <p:sp>
        <p:nvSpPr>
          <p:cNvPr id="356" name="Google Shape;356;p59"/>
          <p:cNvSpPr/>
          <p:nvPr/>
        </p:nvSpPr>
        <p:spPr>
          <a:xfrm>
            <a:off x="0" y="6812281"/>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pic>
        <p:nvPicPr>
          <p:cNvPr id="357" name="Google Shape;357;p59"/>
          <p:cNvPicPr preferRelativeResize="0"/>
          <p:nvPr/>
        </p:nvPicPr>
        <p:blipFill rotWithShape="1">
          <a:blip r:embed="rId4">
            <a:alphaModFix/>
          </a:blip>
          <a:srcRect r="91790" b="87747"/>
          <a:stretch/>
        </p:blipFill>
        <p:spPr>
          <a:xfrm>
            <a:off x="162" y="0"/>
            <a:ext cx="1000744" cy="840257"/>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358"/>
        <p:cNvGrpSpPr/>
        <p:nvPr/>
      </p:nvGrpSpPr>
      <p:grpSpPr>
        <a:xfrm>
          <a:off x="0" y="0"/>
          <a:ext cx="0" cy="0"/>
          <a:chOff x="0" y="0"/>
          <a:chExt cx="0" cy="0"/>
        </a:xfrm>
      </p:grpSpPr>
      <p:pic>
        <p:nvPicPr>
          <p:cNvPr id="359" name="Google Shape;359;p60"/>
          <p:cNvPicPr preferRelativeResize="0"/>
          <p:nvPr/>
        </p:nvPicPr>
        <p:blipFill rotWithShape="1">
          <a:blip r:embed="rId2">
            <a:alphaModFix/>
          </a:blip>
          <a:srcRect r="11823"/>
          <a:stretch/>
        </p:blipFill>
        <p:spPr>
          <a:xfrm>
            <a:off x="0" y="0"/>
            <a:ext cx="10750375" cy="6857993"/>
          </a:xfrm>
          <a:prstGeom prst="rect">
            <a:avLst/>
          </a:prstGeom>
          <a:noFill/>
          <a:ln>
            <a:noFill/>
          </a:ln>
        </p:spPr>
      </p:pic>
      <p:pic>
        <p:nvPicPr>
          <p:cNvPr id="360" name="Google Shape;360;p60"/>
          <p:cNvPicPr preferRelativeResize="0"/>
          <p:nvPr/>
        </p:nvPicPr>
        <p:blipFill rotWithShape="1">
          <a:blip r:embed="rId3">
            <a:alphaModFix/>
          </a:blip>
          <a:srcRect/>
          <a:stretch/>
        </p:blipFill>
        <p:spPr>
          <a:xfrm>
            <a:off x="124280" y="133045"/>
            <a:ext cx="382562" cy="382562"/>
          </a:xfrm>
          <a:prstGeom prst="rect">
            <a:avLst/>
          </a:prstGeom>
          <a:noFill/>
          <a:ln>
            <a:noFill/>
          </a:ln>
        </p:spPr>
      </p:pic>
      <p:sp>
        <p:nvSpPr>
          <p:cNvPr id="361" name="Google Shape;361;p60"/>
          <p:cNvSpPr txBox="1">
            <a:spLocks noGrp="1"/>
          </p:cNvSpPr>
          <p:nvPr>
            <p:ph type="title"/>
          </p:nvPr>
        </p:nvSpPr>
        <p:spPr>
          <a:xfrm>
            <a:off x="1000125" y="365124"/>
            <a:ext cx="10233300" cy="4791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9pPr>
          </a:lstStyle>
          <a:p>
            <a:endParaRPr/>
          </a:p>
        </p:txBody>
      </p:sp>
      <p:sp>
        <p:nvSpPr>
          <p:cNvPr id="362" name="Google Shape;362;p60"/>
          <p:cNvSpPr>
            <a:spLocks noGrp="1"/>
          </p:cNvSpPr>
          <p:nvPr>
            <p:ph type="pic" idx="2"/>
          </p:nvPr>
        </p:nvSpPr>
        <p:spPr>
          <a:xfrm>
            <a:off x="0" y="931498"/>
            <a:ext cx="7008900" cy="5880300"/>
          </a:xfrm>
          <a:prstGeom prst="rect">
            <a:avLst/>
          </a:prstGeom>
          <a:noFill/>
          <a:ln>
            <a:noFill/>
          </a:ln>
        </p:spPr>
        <p:txBody>
          <a:bodyPr spcFirstLastPara="1" wrap="square" lIns="91425" tIns="45700" rIns="91425" bIns="45700" anchor="ctr" anchorCtr="0"/>
          <a:lstStyle>
            <a:lvl1pPr marR="0" lvl="0" algn="ctr" rtl="0">
              <a:lnSpc>
                <a:spcPct val="90000"/>
              </a:lnSpc>
              <a:spcBef>
                <a:spcPts val="1100"/>
              </a:spcBef>
              <a:spcAft>
                <a:spcPts val="0"/>
              </a:spcAft>
              <a:buClr>
                <a:srgbClr val="A5A5A5"/>
              </a:buClr>
              <a:buSzPts val="5500"/>
              <a:buFont typeface="Arial"/>
              <a:buNone/>
              <a:defRPr sz="55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63" name="Google Shape;363;p60"/>
          <p:cNvSpPr txBox="1">
            <a:spLocks noGrp="1"/>
          </p:cNvSpPr>
          <p:nvPr>
            <p:ph type="body" idx="1"/>
          </p:nvPr>
        </p:nvSpPr>
        <p:spPr>
          <a:xfrm>
            <a:off x="7436065" y="931499"/>
            <a:ext cx="3797100" cy="58803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a:lnSpc>
                <a:spcPct val="90000"/>
              </a:lnSpc>
              <a:spcBef>
                <a:spcPts val="2100"/>
              </a:spcBef>
              <a:spcAft>
                <a:spcPts val="0"/>
              </a:spcAft>
              <a:buClr>
                <a:srgbClr val="3F3F3F"/>
              </a:buClr>
              <a:buSzPts val="1500"/>
              <a:buFont typeface="Arial"/>
              <a:buNone/>
              <a:defRPr sz="1500" b="0" i="0" u="none" strike="noStrike" cap="none">
                <a:solidFill>
                  <a:srgbClr val="3F3F3F"/>
                </a:solidFill>
                <a:latin typeface="Century Gothic"/>
                <a:ea typeface="Century Gothic"/>
                <a:cs typeface="Century Gothic"/>
                <a:sym typeface="Century Gothic"/>
              </a:defRPr>
            </a:lvl2pPr>
            <a:lvl3pPr marL="1371600" marR="0" lvl="2" indent="-228600" algn="l">
              <a:lnSpc>
                <a:spcPct val="90000"/>
              </a:lnSpc>
              <a:spcBef>
                <a:spcPts val="21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a:lnSpc>
                <a:spcPct val="90000"/>
              </a:lnSpc>
              <a:spcBef>
                <a:spcPts val="21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4pPr>
            <a:lvl5pPr marL="2286000" marR="0" lvl="4" indent="-228600" algn="l">
              <a:lnSpc>
                <a:spcPct val="90000"/>
              </a:lnSpc>
              <a:spcBef>
                <a:spcPts val="21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5pPr>
            <a:lvl6pPr marL="2743200" marR="0" lvl="5" indent="-228600" algn="l">
              <a:lnSpc>
                <a:spcPct val="90000"/>
              </a:lnSpc>
              <a:spcBef>
                <a:spcPts val="21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6pPr>
            <a:lvl7pPr marL="3200400" marR="0" lvl="6" indent="-228600" algn="l">
              <a:lnSpc>
                <a:spcPct val="90000"/>
              </a:lnSpc>
              <a:spcBef>
                <a:spcPts val="21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7pPr>
            <a:lvl8pPr marL="3657600" marR="0" lvl="7" indent="-228600" algn="l">
              <a:lnSpc>
                <a:spcPct val="90000"/>
              </a:lnSpc>
              <a:spcBef>
                <a:spcPts val="21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8pPr>
            <a:lvl9pPr marL="4114800" marR="0" lvl="8" indent="-228600" algn="l">
              <a:lnSpc>
                <a:spcPct val="90000"/>
              </a:lnSpc>
              <a:spcBef>
                <a:spcPts val="2100"/>
              </a:spcBef>
              <a:spcAft>
                <a:spcPts val="210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9pPr>
          </a:lstStyle>
          <a:p>
            <a:endParaRPr/>
          </a:p>
        </p:txBody>
      </p:sp>
      <p:sp>
        <p:nvSpPr>
          <p:cNvPr id="364" name="Google Shape;364;p60"/>
          <p:cNvSpPr/>
          <p:nvPr/>
        </p:nvSpPr>
        <p:spPr>
          <a:xfrm>
            <a:off x="0" y="6823418"/>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pic>
        <p:nvPicPr>
          <p:cNvPr id="365" name="Google Shape;365;p60"/>
          <p:cNvPicPr preferRelativeResize="0"/>
          <p:nvPr/>
        </p:nvPicPr>
        <p:blipFill rotWithShape="1">
          <a:blip r:embed="rId4">
            <a:alphaModFix/>
          </a:blip>
          <a:srcRect r="91790" b="87747"/>
          <a:stretch/>
        </p:blipFill>
        <p:spPr>
          <a:xfrm>
            <a:off x="162" y="0"/>
            <a:ext cx="1000744" cy="840257"/>
          </a:xfrm>
          <a:prstGeom prst="rect">
            <a:avLst/>
          </a:prstGeom>
          <a:noFill/>
          <a:ln>
            <a:noFill/>
          </a:ln>
        </p:spPr>
      </p:pic>
      <p:sp>
        <p:nvSpPr>
          <p:cNvPr id="366" name="Google Shape;366;p60"/>
          <p:cNvSpPr/>
          <p:nvPr/>
        </p:nvSpPr>
        <p:spPr>
          <a:xfrm>
            <a:off x="0" y="6823570"/>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367" name="Google Shape;367;p60"/>
          <p:cNvSpPr/>
          <p:nvPr/>
        </p:nvSpPr>
        <p:spPr>
          <a:xfrm>
            <a:off x="0" y="6812281"/>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368"/>
        <p:cNvGrpSpPr/>
        <p:nvPr/>
      </p:nvGrpSpPr>
      <p:grpSpPr>
        <a:xfrm>
          <a:off x="0" y="0"/>
          <a:ext cx="0" cy="0"/>
          <a:chOff x="0" y="0"/>
          <a:chExt cx="0" cy="0"/>
        </a:xfrm>
      </p:grpSpPr>
      <p:pic>
        <p:nvPicPr>
          <p:cNvPr id="369" name="Google Shape;369;p61"/>
          <p:cNvPicPr preferRelativeResize="0"/>
          <p:nvPr/>
        </p:nvPicPr>
        <p:blipFill rotWithShape="1">
          <a:blip r:embed="rId2">
            <a:alphaModFix/>
          </a:blip>
          <a:srcRect r="10402"/>
          <a:stretch/>
        </p:blipFill>
        <p:spPr>
          <a:xfrm>
            <a:off x="0" y="3437552"/>
            <a:ext cx="10923375" cy="6857993"/>
          </a:xfrm>
          <a:prstGeom prst="rect">
            <a:avLst/>
          </a:prstGeom>
          <a:noFill/>
          <a:ln>
            <a:noFill/>
          </a:ln>
        </p:spPr>
      </p:pic>
      <p:pic>
        <p:nvPicPr>
          <p:cNvPr id="370" name="Google Shape;370;p61"/>
          <p:cNvPicPr preferRelativeResize="0"/>
          <p:nvPr/>
        </p:nvPicPr>
        <p:blipFill rotWithShape="1">
          <a:blip r:embed="rId3">
            <a:alphaModFix/>
          </a:blip>
          <a:srcRect/>
          <a:stretch/>
        </p:blipFill>
        <p:spPr>
          <a:xfrm>
            <a:off x="124279" y="3570597"/>
            <a:ext cx="382562" cy="382562"/>
          </a:xfrm>
          <a:prstGeom prst="rect">
            <a:avLst/>
          </a:prstGeom>
          <a:noFill/>
          <a:ln>
            <a:noFill/>
          </a:ln>
        </p:spPr>
      </p:pic>
      <p:sp>
        <p:nvSpPr>
          <p:cNvPr id="371" name="Google Shape;371;p61"/>
          <p:cNvSpPr txBox="1">
            <a:spLocks noGrp="1"/>
          </p:cNvSpPr>
          <p:nvPr>
            <p:ph type="title"/>
          </p:nvPr>
        </p:nvSpPr>
        <p:spPr>
          <a:xfrm>
            <a:off x="1000125" y="3794124"/>
            <a:ext cx="10233300" cy="4791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9pPr>
          </a:lstStyle>
          <a:p>
            <a:endParaRPr/>
          </a:p>
        </p:txBody>
      </p:sp>
      <p:sp>
        <p:nvSpPr>
          <p:cNvPr id="372" name="Google Shape;372;p61"/>
          <p:cNvSpPr>
            <a:spLocks noGrp="1"/>
          </p:cNvSpPr>
          <p:nvPr>
            <p:ph type="pic" idx="2"/>
          </p:nvPr>
        </p:nvSpPr>
        <p:spPr>
          <a:xfrm>
            <a:off x="0" y="46648"/>
            <a:ext cx="12192000" cy="3390900"/>
          </a:xfrm>
          <a:prstGeom prst="rect">
            <a:avLst/>
          </a:prstGeom>
          <a:noFill/>
          <a:ln>
            <a:noFill/>
          </a:ln>
        </p:spPr>
        <p:txBody>
          <a:bodyPr spcFirstLastPara="1" wrap="square" lIns="91425" tIns="45700" rIns="91425" bIns="45700" anchor="ctr" anchorCtr="0"/>
          <a:lstStyle>
            <a:lvl1pPr marR="0" lvl="0" algn="ctr" rtl="0">
              <a:lnSpc>
                <a:spcPct val="90000"/>
              </a:lnSpc>
              <a:spcBef>
                <a:spcPts val="1100"/>
              </a:spcBef>
              <a:spcAft>
                <a:spcPts val="0"/>
              </a:spcAft>
              <a:buClr>
                <a:srgbClr val="A5A5A5"/>
              </a:buClr>
              <a:buSzPts val="5500"/>
              <a:buFont typeface="Arial"/>
              <a:buNone/>
              <a:defRPr sz="55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73" name="Google Shape;373;p61"/>
          <p:cNvSpPr txBox="1">
            <a:spLocks noGrp="1"/>
          </p:cNvSpPr>
          <p:nvPr>
            <p:ph type="body" idx="1"/>
          </p:nvPr>
        </p:nvSpPr>
        <p:spPr>
          <a:xfrm>
            <a:off x="1000125" y="4432151"/>
            <a:ext cx="10233300" cy="21945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a:lnSpc>
                <a:spcPct val="90000"/>
              </a:lnSpc>
              <a:spcBef>
                <a:spcPts val="2100"/>
              </a:spcBef>
              <a:spcAft>
                <a:spcPts val="0"/>
              </a:spcAft>
              <a:buClr>
                <a:srgbClr val="3F3F3F"/>
              </a:buClr>
              <a:buSzPts val="1500"/>
              <a:buFont typeface="Arial"/>
              <a:buNone/>
              <a:defRPr sz="1500" b="0" i="0" u="none" strike="noStrike" cap="none">
                <a:solidFill>
                  <a:srgbClr val="3F3F3F"/>
                </a:solidFill>
                <a:latin typeface="Century Gothic"/>
                <a:ea typeface="Century Gothic"/>
                <a:cs typeface="Century Gothic"/>
                <a:sym typeface="Century Gothic"/>
              </a:defRPr>
            </a:lvl2pPr>
            <a:lvl3pPr marL="1371600" marR="0" lvl="2" indent="-228600" algn="l">
              <a:lnSpc>
                <a:spcPct val="90000"/>
              </a:lnSpc>
              <a:spcBef>
                <a:spcPts val="21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a:lnSpc>
                <a:spcPct val="90000"/>
              </a:lnSpc>
              <a:spcBef>
                <a:spcPts val="21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4pPr>
            <a:lvl5pPr marL="2286000" marR="0" lvl="4" indent="-228600" algn="l">
              <a:lnSpc>
                <a:spcPct val="90000"/>
              </a:lnSpc>
              <a:spcBef>
                <a:spcPts val="21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5pPr>
            <a:lvl6pPr marL="2743200" marR="0" lvl="5" indent="-228600" algn="l">
              <a:lnSpc>
                <a:spcPct val="90000"/>
              </a:lnSpc>
              <a:spcBef>
                <a:spcPts val="21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6pPr>
            <a:lvl7pPr marL="3200400" marR="0" lvl="6" indent="-228600" algn="l">
              <a:lnSpc>
                <a:spcPct val="90000"/>
              </a:lnSpc>
              <a:spcBef>
                <a:spcPts val="21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7pPr>
            <a:lvl8pPr marL="3657600" marR="0" lvl="7" indent="-228600" algn="l">
              <a:lnSpc>
                <a:spcPct val="90000"/>
              </a:lnSpc>
              <a:spcBef>
                <a:spcPts val="21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8pPr>
            <a:lvl9pPr marL="4114800" marR="0" lvl="8" indent="-228600" algn="l">
              <a:lnSpc>
                <a:spcPct val="90000"/>
              </a:lnSpc>
              <a:spcBef>
                <a:spcPts val="2100"/>
              </a:spcBef>
              <a:spcAft>
                <a:spcPts val="210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9pPr>
          </a:lstStyle>
          <a:p>
            <a:endParaRPr/>
          </a:p>
        </p:txBody>
      </p:sp>
      <p:sp>
        <p:nvSpPr>
          <p:cNvPr id="374" name="Google Shape;374;p61"/>
          <p:cNvSpPr/>
          <p:nvPr/>
        </p:nvSpPr>
        <p:spPr>
          <a:xfrm>
            <a:off x="0" y="0"/>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pic>
        <p:nvPicPr>
          <p:cNvPr id="375" name="Google Shape;375;p61"/>
          <p:cNvPicPr preferRelativeResize="0"/>
          <p:nvPr/>
        </p:nvPicPr>
        <p:blipFill rotWithShape="1">
          <a:blip r:embed="rId4">
            <a:alphaModFix/>
          </a:blip>
          <a:srcRect r="91790" b="87747"/>
          <a:stretch/>
        </p:blipFill>
        <p:spPr>
          <a:xfrm>
            <a:off x="0" y="3459894"/>
            <a:ext cx="1000744" cy="840257"/>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376"/>
        <p:cNvGrpSpPr/>
        <p:nvPr/>
      </p:nvGrpSpPr>
      <p:grpSpPr>
        <a:xfrm>
          <a:off x="0" y="0"/>
          <a:ext cx="0" cy="0"/>
          <a:chOff x="0" y="0"/>
          <a:chExt cx="0" cy="0"/>
        </a:xfrm>
      </p:grpSpPr>
      <p:pic>
        <p:nvPicPr>
          <p:cNvPr id="377" name="Google Shape;377;p62"/>
          <p:cNvPicPr preferRelativeResize="0"/>
          <p:nvPr/>
        </p:nvPicPr>
        <p:blipFill rotWithShape="1">
          <a:blip r:embed="rId2">
            <a:alphaModFix/>
          </a:blip>
          <a:srcRect r="13651"/>
          <a:stretch/>
        </p:blipFill>
        <p:spPr>
          <a:xfrm>
            <a:off x="0" y="0"/>
            <a:ext cx="10527956" cy="6857993"/>
          </a:xfrm>
          <a:prstGeom prst="rect">
            <a:avLst/>
          </a:prstGeom>
          <a:noFill/>
          <a:ln>
            <a:noFill/>
          </a:ln>
        </p:spPr>
      </p:pic>
      <p:sp>
        <p:nvSpPr>
          <p:cNvPr id="378" name="Google Shape;378;p62"/>
          <p:cNvSpPr txBox="1">
            <a:spLocks noGrp="1"/>
          </p:cNvSpPr>
          <p:nvPr>
            <p:ph type="body" idx="1"/>
          </p:nvPr>
        </p:nvSpPr>
        <p:spPr>
          <a:xfrm>
            <a:off x="4833257" y="5695688"/>
            <a:ext cx="6399900" cy="11145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a:lnSpc>
                <a:spcPct val="90000"/>
              </a:lnSpc>
              <a:spcBef>
                <a:spcPts val="2100"/>
              </a:spcBef>
              <a:spcAft>
                <a:spcPts val="210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379" name="Google Shape;379;p62"/>
          <p:cNvSpPr txBox="1">
            <a:spLocks noGrp="1"/>
          </p:cNvSpPr>
          <p:nvPr>
            <p:ph type="body" idx="2"/>
          </p:nvPr>
        </p:nvSpPr>
        <p:spPr>
          <a:xfrm>
            <a:off x="1000125" y="1165799"/>
            <a:ext cx="3393600" cy="1042800"/>
          </a:xfrm>
          <a:prstGeom prst="rect">
            <a:avLst/>
          </a:prstGeom>
          <a:noFill/>
          <a:ln>
            <a:noFill/>
          </a:ln>
        </p:spPr>
        <p:txBody>
          <a:bodyPr spcFirstLastPara="1" wrap="square" lIns="91425" tIns="45700" rIns="91425" bIns="45700" anchor="b" anchorCtr="0"/>
          <a:lstStyle>
            <a:lvl1pPr marL="457200" marR="0" lvl="0" indent="-228600" algn="r">
              <a:lnSpc>
                <a:spcPct val="90000"/>
              </a:lnSpc>
              <a:spcBef>
                <a:spcPts val="11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a:lnSpc>
                <a:spcPct val="90000"/>
              </a:lnSpc>
              <a:spcBef>
                <a:spcPts val="2100"/>
              </a:spcBef>
              <a:spcAft>
                <a:spcPts val="210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380" name="Google Shape;380;p62"/>
          <p:cNvSpPr txBox="1">
            <a:spLocks noGrp="1"/>
          </p:cNvSpPr>
          <p:nvPr>
            <p:ph type="body" idx="3"/>
          </p:nvPr>
        </p:nvSpPr>
        <p:spPr>
          <a:xfrm>
            <a:off x="4833257" y="1805049"/>
            <a:ext cx="6399900" cy="11277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a:lnSpc>
                <a:spcPct val="90000"/>
              </a:lnSpc>
              <a:spcBef>
                <a:spcPts val="2100"/>
              </a:spcBef>
              <a:spcAft>
                <a:spcPts val="210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381" name="Google Shape;381;p62"/>
          <p:cNvSpPr txBox="1">
            <a:spLocks noGrp="1"/>
          </p:cNvSpPr>
          <p:nvPr>
            <p:ph type="body" idx="4"/>
          </p:nvPr>
        </p:nvSpPr>
        <p:spPr>
          <a:xfrm>
            <a:off x="1000125" y="5058581"/>
            <a:ext cx="3393600" cy="1042800"/>
          </a:xfrm>
          <a:prstGeom prst="rect">
            <a:avLst/>
          </a:prstGeom>
          <a:noFill/>
          <a:ln>
            <a:noFill/>
          </a:ln>
        </p:spPr>
        <p:txBody>
          <a:bodyPr spcFirstLastPara="1" wrap="square" lIns="91425" tIns="45700" rIns="91425" bIns="45700" anchor="b" anchorCtr="0"/>
          <a:lstStyle>
            <a:lvl1pPr marL="457200" marR="0" lvl="0" indent="-228600" algn="r">
              <a:lnSpc>
                <a:spcPct val="90000"/>
              </a:lnSpc>
              <a:spcBef>
                <a:spcPts val="11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a:lnSpc>
                <a:spcPct val="90000"/>
              </a:lnSpc>
              <a:spcBef>
                <a:spcPts val="2100"/>
              </a:spcBef>
              <a:spcAft>
                <a:spcPts val="210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382" name="Google Shape;382;p62"/>
          <p:cNvSpPr txBox="1">
            <a:spLocks noGrp="1"/>
          </p:cNvSpPr>
          <p:nvPr>
            <p:ph type="body" idx="5"/>
          </p:nvPr>
        </p:nvSpPr>
        <p:spPr>
          <a:xfrm>
            <a:off x="1000125" y="3063682"/>
            <a:ext cx="3393600" cy="1042800"/>
          </a:xfrm>
          <a:prstGeom prst="rect">
            <a:avLst/>
          </a:prstGeom>
          <a:noFill/>
          <a:ln>
            <a:noFill/>
          </a:ln>
        </p:spPr>
        <p:txBody>
          <a:bodyPr spcFirstLastPara="1" wrap="square" lIns="91425" tIns="45700" rIns="91425" bIns="45700" anchor="b" anchorCtr="0"/>
          <a:lstStyle>
            <a:lvl1pPr marL="457200" marR="0" lvl="0" indent="-228600" algn="r">
              <a:lnSpc>
                <a:spcPct val="90000"/>
              </a:lnSpc>
              <a:spcBef>
                <a:spcPts val="11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a:lnSpc>
                <a:spcPct val="90000"/>
              </a:lnSpc>
              <a:spcBef>
                <a:spcPts val="2100"/>
              </a:spcBef>
              <a:spcAft>
                <a:spcPts val="210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383" name="Google Shape;383;p62"/>
          <p:cNvSpPr txBox="1">
            <a:spLocks noGrp="1"/>
          </p:cNvSpPr>
          <p:nvPr>
            <p:ph type="body" idx="6"/>
          </p:nvPr>
        </p:nvSpPr>
        <p:spPr>
          <a:xfrm>
            <a:off x="4833257" y="3732286"/>
            <a:ext cx="6399900" cy="11277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a:lnSpc>
                <a:spcPct val="90000"/>
              </a:lnSpc>
              <a:spcBef>
                <a:spcPts val="2100"/>
              </a:spcBef>
              <a:spcAft>
                <a:spcPts val="210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384" name="Google Shape;384;p62"/>
          <p:cNvSpPr/>
          <p:nvPr/>
        </p:nvSpPr>
        <p:spPr>
          <a:xfrm>
            <a:off x="0" y="6809900"/>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385" name="Google Shape;385;p62"/>
          <p:cNvSpPr txBox="1">
            <a:spLocks noGrp="1"/>
          </p:cNvSpPr>
          <p:nvPr>
            <p:ph type="title"/>
          </p:nvPr>
        </p:nvSpPr>
        <p:spPr>
          <a:xfrm>
            <a:off x="1000125" y="365124"/>
            <a:ext cx="10233300" cy="4791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9pPr>
          </a:lstStyle>
          <a:p>
            <a:endParaRPr/>
          </a:p>
        </p:txBody>
      </p:sp>
      <p:pic>
        <p:nvPicPr>
          <p:cNvPr id="386" name="Google Shape;386;p62"/>
          <p:cNvPicPr preferRelativeResize="0"/>
          <p:nvPr/>
        </p:nvPicPr>
        <p:blipFill rotWithShape="1">
          <a:blip r:embed="rId3">
            <a:alphaModFix/>
          </a:blip>
          <a:srcRect/>
          <a:stretch/>
        </p:blipFill>
        <p:spPr>
          <a:xfrm>
            <a:off x="128399" y="137164"/>
            <a:ext cx="382562" cy="382562"/>
          </a:xfrm>
          <a:prstGeom prst="rect">
            <a:avLst/>
          </a:prstGeom>
          <a:noFill/>
          <a:ln>
            <a:noFill/>
          </a:ln>
        </p:spPr>
      </p:pic>
      <p:pic>
        <p:nvPicPr>
          <p:cNvPr id="387" name="Google Shape;387;p62"/>
          <p:cNvPicPr preferRelativeResize="0"/>
          <p:nvPr/>
        </p:nvPicPr>
        <p:blipFill rotWithShape="1">
          <a:blip r:embed="rId4">
            <a:alphaModFix/>
          </a:blip>
          <a:srcRect r="91790" b="87747"/>
          <a:stretch/>
        </p:blipFill>
        <p:spPr>
          <a:xfrm>
            <a:off x="162" y="0"/>
            <a:ext cx="1000744" cy="840257"/>
          </a:xfrm>
          <a:prstGeom prst="rect">
            <a:avLst/>
          </a:prstGeom>
          <a:noFill/>
          <a:ln>
            <a:noFill/>
          </a:ln>
        </p:spPr>
      </p:pic>
      <p:sp>
        <p:nvSpPr>
          <p:cNvPr id="388" name="Google Shape;388;p62"/>
          <p:cNvSpPr/>
          <p:nvPr/>
        </p:nvSpPr>
        <p:spPr>
          <a:xfrm>
            <a:off x="0" y="6812281"/>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5" name="Google Shape;35;p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389"/>
        <p:cNvGrpSpPr/>
        <p:nvPr/>
      </p:nvGrpSpPr>
      <p:grpSpPr>
        <a:xfrm>
          <a:off x="0" y="0"/>
          <a:ext cx="0" cy="0"/>
          <a:chOff x="0" y="0"/>
          <a:chExt cx="0" cy="0"/>
        </a:xfrm>
      </p:grpSpPr>
      <p:pic>
        <p:nvPicPr>
          <p:cNvPr id="390" name="Google Shape;390;p63"/>
          <p:cNvPicPr preferRelativeResize="0"/>
          <p:nvPr/>
        </p:nvPicPr>
        <p:blipFill rotWithShape="1">
          <a:blip r:embed="rId2">
            <a:alphaModFix/>
          </a:blip>
          <a:srcRect r="11722"/>
          <a:stretch/>
        </p:blipFill>
        <p:spPr>
          <a:xfrm>
            <a:off x="0" y="0"/>
            <a:ext cx="10762744" cy="6857993"/>
          </a:xfrm>
          <a:prstGeom prst="rect">
            <a:avLst/>
          </a:prstGeom>
          <a:noFill/>
          <a:ln>
            <a:noFill/>
          </a:ln>
        </p:spPr>
      </p:pic>
      <p:sp>
        <p:nvSpPr>
          <p:cNvPr id="391" name="Google Shape;391;p63"/>
          <p:cNvSpPr txBox="1">
            <a:spLocks noGrp="1"/>
          </p:cNvSpPr>
          <p:nvPr>
            <p:ph type="title"/>
          </p:nvPr>
        </p:nvSpPr>
        <p:spPr>
          <a:xfrm>
            <a:off x="1000125" y="365124"/>
            <a:ext cx="10233300" cy="4791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3700"/>
              <a:buFont typeface="Arial"/>
              <a:buNone/>
              <a:defRPr sz="1900" b="0" i="0" u="none" strike="noStrike" cap="none">
                <a:solidFill>
                  <a:schemeClr val="dk1"/>
                </a:solidFill>
                <a:latin typeface="Arial"/>
                <a:ea typeface="Arial"/>
                <a:cs typeface="Arial"/>
                <a:sym typeface="Arial"/>
              </a:defRPr>
            </a:lvl9pPr>
          </a:lstStyle>
          <a:p>
            <a:endParaRPr/>
          </a:p>
        </p:txBody>
      </p:sp>
      <p:sp>
        <p:nvSpPr>
          <p:cNvPr id="392" name="Google Shape;392;p63"/>
          <p:cNvSpPr txBox="1">
            <a:spLocks noGrp="1"/>
          </p:cNvSpPr>
          <p:nvPr>
            <p:ph type="body" idx="1"/>
          </p:nvPr>
        </p:nvSpPr>
        <p:spPr>
          <a:xfrm>
            <a:off x="8261871" y="2383475"/>
            <a:ext cx="2961600" cy="44217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a:lnSpc>
                <a:spcPct val="90000"/>
              </a:lnSpc>
              <a:spcBef>
                <a:spcPts val="2100"/>
              </a:spcBef>
              <a:spcAft>
                <a:spcPts val="210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393" name="Google Shape;393;p63"/>
          <p:cNvSpPr txBox="1">
            <a:spLocks noGrp="1"/>
          </p:cNvSpPr>
          <p:nvPr>
            <p:ph type="body" idx="2"/>
          </p:nvPr>
        </p:nvSpPr>
        <p:spPr>
          <a:xfrm>
            <a:off x="1000126" y="1102299"/>
            <a:ext cx="2958300" cy="1042800"/>
          </a:xfrm>
          <a:prstGeom prst="rect">
            <a:avLst/>
          </a:prstGeom>
          <a:noFill/>
          <a:ln>
            <a:noFill/>
          </a:ln>
        </p:spPr>
        <p:txBody>
          <a:bodyPr spcFirstLastPara="1" wrap="square" lIns="91425" tIns="45700" rIns="91425" bIns="45700" anchor="b" anchorCtr="0"/>
          <a:lstStyle>
            <a:lvl1pPr marL="457200" marR="0" lvl="0" indent="-228600" algn="l">
              <a:lnSpc>
                <a:spcPct val="90000"/>
              </a:lnSpc>
              <a:spcBef>
                <a:spcPts val="11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a:lnSpc>
                <a:spcPct val="90000"/>
              </a:lnSpc>
              <a:spcBef>
                <a:spcPts val="2100"/>
              </a:spcBef>
              <a:spcAft>
                <a:spcPts val="210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394" name="Google Shape;394;p63"/>
          <p:cNvSpPr txBox="1">
            <a:spLocks noGrp="1"/>
          </p:cNvSpPr>
          <p:nvPr>
            <p:ph type="body" idx="3"/>
          </p:nvPr>
        </p:nvSpPr>
        <p:spPr>
          <a:xfrm>
            <a:off x="1000125" y="2376662"/>
            <a:ext cx="2958300" cy="44283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a:lnSpc>
                <a:spcPct val="90000"/>
              </a:lnSpc>
              <a:spcBef>
                <a:spcPts val="2100"/>
              </a:spcBef>
              <a:spcAft>
                <a:spcPts val="210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395" name="Google Shape;395;p63"/>
          <p:cNvSpPr txBox="1">
            <a:spLocks noGrp="1"/>
          </p:cNvSpPr>
          <p:nvPr>
            <p:ph type="body" idx="4"/>
          </p:nvPr>
        </p:nvSpPr>
        <p:spPr>
          <a:xfrm>
            <a:off x="8261871" y="1097604"/>
            <a:ext cx="2961600" cy="1042800"/>
          </a:xfrm>
          <a:prstGeom prst="rect">
            <a:avLst/>
          </a:prstGeom>
          <a:noFill/>
          <a:ln>
            <a:noFill/>
          </a:ln>
        </p:spPr>
        <p:txBody>
          <a:bodyPr spcFirstLastPara="1" wrap="square" lIns="91425" tIns="45700" rIns="91425" bIns="45700" anchor="b" anchorCtr="0"/>
          <a:lstStyle>
            <a:lvl1pPr marL="457200" marR="0" lvl="0" indent="-228600" algn="l">
              <a:lnSpc>
                <a:spcPct val="90000"/>
              </a:lnSpc>
              <a:spcBef>
                <a:spcPts val="11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a:lnSpc>
                <a:spcPct val="90000"/>
              </a:lnSpc>
              <a:spcBef>
                <a:spcPts val="2100"/>
              </a:spcBef>
              <a:spcAft>
                <a:spcPts val="210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396" name="Google Shape;396;p63"/>
          <p:cNvSpPr txBox="1">
            <a:spLocks noGrp="1"/>
          </p:cNvSpPr>
          <p:nvPr>
            <p:ph type="body" idx="5"/>
          </p:nvPr>
        </p:nvSpPr>
        <p:spPr>
          <a:xfrm>
            <a:off x="4496695" y="1097605"/>
            <a:ext cx="3227700" cy="1042800"/>
          </a:xfrm>
          <a:prstGeom prst="rect">
            <a:avLst/>
          </a:prstGeom>
          <a:noFill/>
          <a:ln>
            <a:noFill/>
          </a:ln>
        </p:spPr>
        <p:txBody>
          <a:bodyPr spcFirstLastPara="1" wrap="square" lIns="91425" tIns="45700" rIns="91425" bIns="45700" anchor="b" anchorCtr="0"/>
          <a:lstStyle>
            <a:lvl1pPr marL="457200" marR="0" lvl="0" indent="-228600" algn="l">
              <a:lnSpc>
                <a:spcPct val="90000"/>
              </a:lnSpc>
              <a:spcBef>
                <a:spcPts val="11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a:lnSpc>
                <a:spcPct val="90000"/>
              </a:lnSpc>
              <a:spcBef>
                <a:spcPts val="2100"/>
              </a:spcBef>
              <a:spcAft>
                <a:spcPts val="210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397" name="Google Shape;397;p63"/>
          <p:cNvSpPr txBox="1">
            <a:spLocks noGrp="1"/>
          </p:cNvSpPr>
          <p:nvPr>
            <p:ph type="body" idx="6"/>
          </p:nvPr>
        </p:nvSpPr>
        <p:spPr>
          <a:xfrm>
            <a:off x="4496695" y="2376662"/>
            <a:ext cx="3227700" cy="44283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21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21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a:lnSpc>
                <a:spcPct val="90000"/>
              </a:lnSpc>
              <a:spcBef>
                <a:spcPts val="21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a:lnSpc>
                <a:spcPct val="90000"/>
              </a:lnSpc>
              <a:spcBef>
                <a:spcPts val="2100"/>
              </a:spcBef>
              <a:spcAft>
                <a:spcPts val="210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398" name="Google Shape;398;p63"/>
          <p:cNvSpPr/>
          <p:nvPr/>
        </p:nvSpPr>
        <p:spPr>
          <a:xfrm>
            <a:off x="0" y="6809900"/>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pic>
        <p:nvPicPr>
          <p:cNvPr id="399" name="Google Shape;399;p63"/>
          <p:cNvPicPr preferRelativeResize="0"/>
          <p:nvPr/>
        </p:nvPicPr>
        <p:blipFill rotWithShape="1">
          <a:blip r:embed="rId3">
            <a:alphaModFix/>
          </a:blip>
          <a:srcRect/>
          <a:stretch/>
        </p:blipFill>
        <p:spPr>
          <a:xfrm>
            <a:off x="128399" y="137164"/>
            <a:ext cx="382562" cy="382562"/>
          </a:xfrm>
          <a:prstGeom prst="rect">
            <a:avLst/>
          </a:prstGeom>
          <a:noFill/>
          <a:ln>
            <a:noFill/>
          </a:ln>
        </p:spPr>
      </p:pic>
      <p:pic>
        <p:nvPicPr>
          <p:cNvPr id="400" name="Google Shape;400;p63"/>
          <p:cNvPicPr preferRelativeResize="0"/>
          <p:nvPr/>
        </p:nvPicPr>
        <p:blipFill rotWithShape="1">
          <a:blip r:embed="rId4">
            <a:alphaModFix/>
          </a:blip>
          <a:srcRect r="91790" b="87747"/>
          <a:stretch/>
        </p:blipFill>
        <p:spPr>
          <a:xfrm>
            <a:off x="162" y="0"/>
            <a:ext cx="1000744" cy="840257"/>
          </a:xfrm>
          <a:prstGeom prst="rect">
            <a:avLst/>
          </a:prstGeom>
          <a:noFill/>
          <a:ln>
            <a:noFill/>
          </a:ln>
        </p:spPr>
      </p:pic>
      <p:sp>
        <p:nvSpPr>
          <p:cNvPr id="401" name="Google Shape;401;p63"/>
          <p:cNvSpPr/>
          <p:nvPr/>
        </p:nvSpPr>
        <p:spPr>
          <a:xfrm>
            <a:off x="0" y="6812281"/>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38" name="Google Shape;38;p8"/>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9" name="Google Shape;39;p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0"/>
        <p:cNvGrpSpPr/>
        <p:nvPr/>
      </p:nvGrpSpPr>
      <p:grpSpPr>
        <a:xfrm>
          <a:off x="0" y="0"/>
          <a:ext cx="0" cy="0"/>
          <a:chOff x="0" y="0"/>
          <a:chExt cx="0" cy="0"/>
        </a:xfrm>
      </p:grpSpPr>
      <p:sp>
        <p:nvSpPr>
          <p:cNvPr id="41" name="Google Shape;41;p9"/>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42" name="Google Shape;42;p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
        <p:cNvGrpSpPr/>
        <p:nvPr/>
      </p:nvGrpSpPr>
      <p:grpSpPr>
        <a:xfrm>
          <a:off x="0" y="0"/>
          <a:ext cx="0" cy="0"/>
          <a:chOff x="0" y="0"/>
          <a:chExt cx="0" cy="0"/>
        </a:xfrm>
      </p:grpSpPr>
      <p:sp>
        <p:nvSpPr>
          <p:cNvPr id="44" name="Google Shape;44;p1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10"/>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46" name="Google Shape;46;p10"/>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7" name="Google Shape;47;p10"/>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48" name="Google Shape;48;p1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theme" Target="../theme/theme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2" name="Google Shape;12;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42" name="Google Shape;142;p2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43" name="Google Shape;143;p2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71"/>
        <p:cNvGrpSpPr/>
        <p:nvPr/>
      </p:nvGrpSpPr>
      <p:grpSpPr>
        <a:xfrm>
          <a:off x="0" y="0"/>
          <a:ext cx="0" cy="0"/>
          <a:chOff x="0" y="0"/>
          <a:chExt cx="0" cy="0"/>
        </a:xfrm>
      </p:grpSpPr>
      <p:sp>
        <p:nvSpPr>
          <p:cNvPr id="272" name="Google Shape;272;p4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273" name="Google Shape;273;p4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274" name="Google Shape;274;p4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38.emf"/><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image" Target="../media/image55.jp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41.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2.png"/><Relationship Id="rId11" Type="http://schemas.openxmlformats.org/officeDocument/2006/relationships/image" Target="../media/image27.jp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g"/></Relationships>
</file>

<file path=ppt/slides/_rels/slide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32.jpg"/></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32.jpg"/></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32.jp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64"/>
          <p:cNvPicPr preferRelativeResize="0"/>
          <p:nvPr/>
        </p:nvPicPr>
        <p:blipFill rotWithShape="1">
          <a:blip r:embed="rId3">
            <a:alphaModFix/>
          </a:blip>
          <a:srcRect l="14760" r="4885" b="-9878"/>
          <a:stretch/>
        </p:blipFill>
        <p:spPr>
          <a:xfrm>
            <a:off x="9" y="351"/>
            <a:ext cx="5921564" cy="6857305"/>
          </a:xfrm>
          <a:prstGeom prst="rect">
            <a:avLst/>
          </a:prstGeom>
          <a:noFill/>
          <a:ln>
            <a:noFill/>
          </a:ln>
        </p:spPr>
      </p:pic>
      <p:pic>
        <p:nvPicPr>
          <p:cNvPr id="408" name="Google Shape;408;p64"/>
          <p:cNvPicPr preferRelativeResize="0"/>
          <p:nvPr/>
        </p:nvPicPr>
        <p:blipFill rotWithShape="1">
          <a:blip r:embed="rId4">
            <a:alphaModFix/>
          </a:blip>
          <a:srcRect/>
          <a:stretch/>
        </p:blipFill>
        <p:spPr>
          <a:xfrm>
            <a:off x="-10749" y="-5930"/>
            <a:ext cx="12191991" cy="6863930"/>
          </a:xfrm>
          <a:prstGeom prst="rect">
            <a:avLst/>
          </a:prstGeom>
          <a:noFill/>
          <a:ln>
            <a:noFill/>
          </a:ln>
        </p:spPr>
      </p:pic>
      <p:sp>
        <p:nvSpPr>
          <p:cNvPr id="409" name="Google Shape;409;p64"/>
          <p:cNvSpPr txBox="1"/>
          <p:nvPr/>
        </p:nvSpPr>
        <p:spPr>
          <a:xfrm>
            <a:off x="9596103" y="5964664"/>
            <a:ext cx="2114100" cy="276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a:solidFill>
                  <a:srgbClr val="3F3F3F"/>
                </a:solidFill>
                <a:latin typeface="Century Gothic"/>
                <a:ea typeface="Century Gothic"/>
                <a:cs typeface="Century Gothic"/>
                <a:sym typeface="Century Gothic"/>
              </a:rPr>
              <a:t>Nicole Pepper</a:t>
            </a:r>
            <a:endParaRPr sz="1400" b="0" i="0" u="none" strike="noStrike" cap="none">
              <a:solidFill>
                <a:srgbClr val="3F3F3F"/>
              </a:solidFill>
              <a:latin typeface="Century Gothic"/>
              <a:ea typeface="Century Gothic"/>
              <a:cs typeface="Century Gothic"/>
              <a:sym typeface="Century Gothic"/>
            </a:endParaRPr>
          </a:p>
        </p:txBody>
      </p:sp>
      <p:sp>
        <p:nvSpPr>
          <p:cNvPr id="410" name="Google Shape;410;p64"/>
          <p:cNvSpPr txBox="1"/>
          <p:nvPr/>
        </p:nvSpPr>
        <p:spPr>
          <a:xfrm>
            <a:off x="9596103" y="5026435"/>
            <a:ext cx="2114100" cy="276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a:solidFill>
                  <a:srgbClr val="3F3F3F"/>
                </a:solidFill>
                <a:latin typeface="Century Gothic"/>
                <a:ea typeface="Century Gothic"/>
                <a:cs typeface="Century Gothic"/>
                <a:sym typeface="Century Gothic"/>
              </a:rPr>
              <a:t>Eli Simonson</a:t>
            </a:r>
            <a:endParaRPr sz="1400" b="0" i="0" u="none" strike="noStrike" cap="none">
              <a:solidFill>
                <a:srgbClr val="3F3F3F"/>
              </a:solidFill>
              <a:latin typeface="Century Gothic"/>
              <a:ea typeface="Century Gothic"/>
              <a:cs typeface="Century Gothic"/>
              <a:sym typeface="Century Gothic"/>
            </a:endParaRPr>
          </a:p>
        </p:txBody>
      </p:sp>
      <p:sp>
        <p:nvSpPr>
          <p:cNvPr id="411" name="Google Shape;411;p64"/>
          <p:cNvSpPr txBox="1"/>
          <p:nvPr/>
        </p:nvSpPr>
        <p:spPr>
          <a:xfrm>
            <a:off x="9596103" y="5339178"/>
            <a:ext cx="2114100" cy="276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Anastasia Kunz</a:t>
            </a:r>
            <a:endParaRPr sz="1400" b="0" i="0" u="none" strike="noStrike" cap="none">
              <a:solidFill>
                <a:srgbClr val="3F3F3F"/>
              </a:solidFill>
              <a:latin typeface="Century Gothic"/>
              <a:ea typeface="Century Gothic"/>
              <a:cs typeface="Century Gothic"/>
              <a:sym typeface="Century Gothic"/>
            </a:endParaRPr>
          </a:p>
        </p:txBody>
      </p:sp>
      <p:sp>
        <p:nvSpPr>
          <p:cNvPr id="412" name="Google Shape;412;p64"/>
          <p:cNvSpPr txBox="1"/>
          <p:nvPr/>
        </p:nvSpPr>
        <p:spPr>
          <a:xfrm>
            <a:off x="4401178" y="2197509"/>
            <a:ext cx="7309092" cy="830956"/>
          </a:xfrm>
          <a:prstGeom prst="rect">
            <a:avLst/>
          </a:prstGeom>
          <a:noFill/>
          <a:ln>
            <a:noFill/>
          </a:ln>
        </p:spPr>
        <p:txBody>
          <a:bodyPr spcFirstLastPara="1" wrap="square" lIns="91425" tIns="45700" rIns="91425" bIns="45700" anchor="ctr" anchorCtr="0">
            <a:spAutoFit/>
          </a:bodyPr>
          <a:lstStyle/>
          <a:p>
            <a:pPr marL="0" marR="0" lvl="0" indent="0" algn="r" rtl="0">
              <a:lnSpc>
                <a:spcPct val="80000"/>
              </a:lnSpc>
              <a:spcBef>
                <a:spcPts val="0"/>
              </a:spcBef>
              <a:spcAft>
                <a:spcPts val="0"/>
              </a:spcAft>
              <a:buClr>
                <a:srgbClr val="7EB761"/>
              </a:buClr>
              <a:buSzPts val="4400"/>
              <a:buFont typeface="Century Gothic"/>
              <a:buNone/>
            </a:pPr>
            <a:r>
              <a:rPr lang="en-US" sz="3000" b="1" i="0" u="none" strike="noStrike" kern="1200" cap="none" spc="200" dirty="0" smtClean="0">
                <a:solidFill>
                  <a:srgbClr val="7EB761"/>
                </a:solidFill>
                <a:latin typeface="Century Gothic"/>
                <a:ea typeface="Century Gothic"/>
                <a:cs typeface="Century Gothic"/>
                <a:sym typeface="Century Gothic"/>
              </a:rPr>
              <a:t>WISCONSIN AGRICULTURE &amp; </a:t>
            </a:r>
          </a:p>
          <a:p>
            <a:pPr marL="0" marR="0" lvl="0" indent="0" algn="r" rtl="0">
              <a:lnSpc>
                <a:spcPct val="80000"/>
              </a:lnSpc>
              <a:spcBef>
                <a:spcPts val="0"/>
              </a:spcBef>
              <a:spcAft>
                <a:spcPts val="0"/>
              </a:spcAft>
              <a:buClr>
                <a:srgbClr val="7EB761"/>
              </a:buClr>
              <a:buSzPts val="4400"/>
              <a:buFont typeface="Century Gothic"/>
              <a:buNone/>
            </a:pPr>
            <a:r>
              <a:rPr lang="en-US" sz="3000" b="1" i="0" u="none" strike="noStrike" kern="1200" cap="none" spc="200" dirty="0" smtClean="0">
                <a:solidFill>
                  <a:srgbClr val="7EB761"/>
                </a:solidFill>
                <a:latin typeface="Century Gothic"/>
                <a:ea typeface="Century Gothic"/>
                <a:cs typeface="Century Gothic"/>
                <a:sym typeface="Century Gothic"/>
              </a:rPr>
              <a:t>FOOD </a:t>
            </a:r>
            <a:r>
              <a:rPr lang="en-US" sz="3000" b="1" i="0" u="none" strike="noStrike" kern="1200" cap="none" spc="200" dirty="0" smtClean="0">
                <a:solidFill>
                  <a:srgbClr val="7EB761"/>
                </a:solidFill>
                <a:latin typeface="Century Gothic"/>
                <a:ea typeface="Century Gothic"/>
                <a:cs typeface="Century Gothic"/>
                <a:sym typeface="Century Gothic"/>
              </a:rPr>
              <a:t>SECURITY</a:t>
            </a:r>
            <a:endParaRPr lang="en-US" sz="3000" b="1" i="0" u="none" strike="noStrike" kern="1200" cap="none" spc="200" dirty="0">
              <a:solidFill>
                <a:srgbClr val="7EB761"/>
              </a:solidFill>
              <a:latin typeface="Century Gothic"/>
              <a:ea typeface="Century Gothic"/>
              <a:cs typeface="Century Gothic"/>
              <a:sym typeface="Century Gothic"/>
            </a:endParaRPr>
          </a:p>
        </p:txBody>
      </p:sp>
      <p:sp>
        <p:nvSpPr>
          <p:cNvPr id="413" name="Google Shape;413;p64"/>
          <p:cNvSpPr txBox="1"/>
          <p:nvPr/>
        </p:nvSpPr>
        <p:spPr>
          <a:xfrm>
            <a:off x="6618649" y="3086008"/>
            <a:ext cx="5097300" cy="10581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800"/>
              <a:buFont typeface="Arial"/>
              <a:buNone/>
            </a:pPr>
            <a:r>
              <a:rPr lang="en-US" sz="1800" b="0" i="0" u="none" strike="noStrike" cap="none" dirty="0">
                <a:solidFill>
                  <a:srgbClr val="434343"/>
                </a:solidFill>
                <a:latin typeface="Century Gothic"/>
                <a:ea typeface="Century Gothic"/>
                <a:cs typeface="Century Gothic"/>
                <a:sym typeface="Century Gothic"/>
              </a:rPr>
              <a:t>Employing NASA Earth Observations to Model Distributions of Wild Crop Relatives, in support of USDA ARS Genetic Resource Conservation Efforts </a:t>
            </a:r>
            <a:endParaRPr sz="1400" b="0" i="0" u="none" strike="noStrike" cap="none" dirty="0">
              <a:solidFill>
                <a:srgbClr val="434343"/>
              </a:solidFill>
              <a:latin typeface="Arial"/>
              <a:ea typeface="Arial"/>
              <a:cs typeface="Arial"/>
              <a:sym typeface="Arial"/>
            </a:endParaRPr>
          </a:p>
        </p:txBody>
      </p:sp>
      <p:sp>
        <p:nvSpPr>
          <p:cNvPr id="414" name="Google Shape;414;p64"/>
          <p:cNvSpPr txBox="1"/>
          <p:nvPr/>
        </p:nvSpPr>
        <p:spPr>
          <a:xfrm>
            <a:off x="9596103" y="5651921"/>
            <a:ext cx="2114100" cy="276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a:solidFill>
                  <a:srgbClr val="3F3F3F"/>
                </a:solidFill>
                <a:latin typeface="Century Gothic"/>
                <a:ea typeface="Century Gothic"/>
                <a:cs typeface="Century Gothic"/>
                <a:sym typeface="Century Gothic"/>
              </a:rPr>
              <a:t>Vanesa Martin</a:t>
            </a:r>
            <a:endParaRPr sz="1400" b="0" i="0" u="none" strike="noStrike" cap="none">
              <a:solidFill>
                <a:srgbClr val="3F3F3F"/>
              </a:solidFill>
              <a:latin typeface="Century Gothic"/>
              <a:ea typeface="Century Gothic"/>
              <a:cs typeface="Century Gothic"/>
              <a:sym typeface="Century Gothic"/>
            </a:endParaRPr>
          </a:p>
        </p:txBody>
      </p:sp>
      <p:pic>
        <p:nvPicPr>
          <p:cNvPr id="415" name="Google Shape;415;p64"/>
          <p:cNvPicPr preferRelativeResize="0"/>
          <p:nvPr/>
        </p:nvPicPr>
        <p:blipFill rotWithShape="1">
          <a:blip r:embed="rId5">
            <a:alphaModFix/>
          </a:blip>
          <a:srcRect/>
          <a:stretch/>
        </p:blipFill>
        <p:spPr>
          <a:xfrm>
            <a:off x="492580" y="5737058"/>
            <a:ext cx="678581" cy="731520"/>
          </a:xfrm>
          <a:prstGeom prst="rect">
            <a:avLst/>
          </a:prstGeom>
          <a:noFill/>
          <a:ln>
            <a:noFill/>
          </a:ln>
        </p:spPr>
      </p:pic>
      <p:sp>
        <p:nvSpPr>
          <p:cNvPr id="416" name="Google Shape;416;p64"/>
          <p:cNvSpPr/>
          <p:nvPr/>
        </p:nvSpPr>
        <p:spPr>
          <a:xfrm>
            <a:off x="6624354" y="1546163"/>
            <a:ext cx="5085900" cy="307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1" u="none" strike="noStrike" cap="none">
                <a:solidFill>
                  <a:srgbClr val="3F3F3F"/>
                </a:solidFill>
                <a:latin typeface="Century Gothic"/>
                <a:ea typeface="Century Gothic"/>
                <a:cs typeface="Century Gothic"/>
                <a:sym typeface="Century Gothic"/>
              </a:rPr>
              <a:t>2018 Fall | Colorado</a:t>
            </a:r>
            <a:endParaRPr sz="1400" b="0" i="1" u="none" strike="noStrike" cap="none">
              <a:solidFill>
                <a:srgbClr val="3F3F3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4429964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73"/>
          <p:cNvSpPr txBox="1">
            <a:spLocks noGrp="1"/>
          </p:cNvSpPr>
          <p:nvPr>
            <p:ph type="title"/>
          </p:nvPr>
        </p:nvSpPr>
        <p:spPr>
          <a:xfrm>
            <a:off x="1000125" y="365124"/>
            <a:ext cx="10612754"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800"/>
              <a:buFont typeface="Century Gothic"/>
              <a:buNone/>
            </a:pPr>
            <a:r>
              <a:rPr lang="en-US" sz="4200" b="0" i="0" u="none" strike="noStrike" cap="none" dirty="0">
                <a:solidFill>
                  <a:srgbClr val="7EB761"/>
                </a:solidFill>
                <a:latin typeface="Century Gothic"/>
                <a:ea typeface="Century Gothic"/>
                <a:cs typeface="Century Gothic"/>
                <a:sym typeface="Century Gothic"/>
              </a:rPr>
              <a:t>Study Area </a:t>
            </a:r>
            <a:r>
              <a:rPr lang="en-US" sz="4200" b="0" i="0" u="none" strike="noStrike" cap="none" dirty="0" smtClean="0">
                <a:solidFill>
                  <a:srgbClr val="7EB761"/>
                </a:solidFill>
                <a:latin typeface="Century Gothic"/>
                <a:ea typeface="Century Gothic"/>
                <a:cs typeface="Century Gothic"/>
                <a:sym typeface="Century Gothic"/>
              </a:rPr>
              <a:t>– Wisconsin</a:t>
            </a:r>
            <a:r>
              <a:rPr lang="en-US" sz="4200" b="0" i="0" u="none" strike="noStrike" cap="none" dirty="0">
                <a:solidFill>
                  <a:srgbClr val="7EB761"/>
                </a:solidFill>
                <a:latin typeface="Century Gothic"/>
                <a:ea typeface="Century Gothic"/>
                <a:cs typeface="Century Gothic"/>
                <a:sym typeface="Century Gothic"/>
              </a:rPr>
              <a:t>: Path 25, Row 28</a:t>
            </a:r>
            <a:endParaRPr sz="4200" b="0" i="0" u="none" strike="noStrike" cap="none" dirty="0">
              <a:solidFill>
                <a:srgbClr val="7EB761"/>
              </a:solidFill>
              <a:latin typeface="Century Gothic"/>
              <a:ea typeface="Century Gothic"/>
              <a:cs typeface="Century Gothic"/>
              <a:sym typeface="Century Gothic"/>
            </a:endParaRPr>
          </a:p>
        </p:txBody>
      </p:sp>
      <p:sp>
        <p:nvSpPr>
          <p:cNvPr id="535" name="Google Shape;535;p73"/>
          <p:cNvSpPr txBox="1"/>
          <p:nvPr/>
        </p:nvSpPr>
        <p:spPr>
          <a:xfrm>
            <a:off x="5595394" y="1296814"/>
            <a:ext cx="6017485" cy="53916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600"/>
              </a:spcBef>
              <a:spcAft>
                <a:spcPts val="0"/>
              </a:spcAft>
              <a:buClr>
                <a:srgbClr val="7EB761"/>
              </a:buClr>
              <a:buSzPts val="2400"/>
              <a:buFont typeface="Wingdings 3" panose="05040102010807070707" pitchFamily="18" charset="2"/>
              <a:buChar char="}"/>
            </a:pPr>
            <a:r>
              <a:rPr lang="en-US" sz="2500" b="1" i="0" u="none" strike="noStrike" cap="none" dirty="0">
                <a:solidFill>
                  <a:schemeClr val="tx1">
                    <a:lumMod val="75000"/>
                    <a:lumOff val="25000"/>
                  </a:schemeClr>
                </a:solidFill>
                <a:latin typeface="Century Gothic"/>
                <a:ea typeface="Century Gothic"/>
                <a:cs typeface="Century Gothic"/>
                <a:sym typeface="Century Gothic"/>
              </a:rPr>
              <a:t>Study Period: </a:t>
            </a:r>
            <a:r>
              <a:rPr lang="en-US" sz="2500" b="0" i="0" u="none" strike="noStrike" cap="none" dirty="0" smtClean="0">
                <a:solidFill>
                  <a:schemeClr val="tx1">
                    <a:lumMod val="75000"/>
                    <a:lumOff val="25000"/>
                  </a:schemeClr>
                </a:solidFill>
                <a:latin typeface="Century Gothic"/>
                <a:ea typeface="Century Gothic"/>
                <a:cs typeface="Century Gothic"/>
                <a:sym typeface="Century Gothic"/>
              </a:rPr>
              <a:t>2017</a:t>
            </a:r>
            <a:endParaRPr sz="2500" b="0" i="0" u="none" strike="noStrike" cap="none" dirty="0" smtClean="0">
              <a:solidFill>
                <a:schemeClr val="tx1">
                  <a:lumMod val="75000"/>
                  <a:lumOff val="25000"/>
                </a:schemeClr>
              </a:solidFill>
              <a:latin typeface="Century Gothic"/>
              <a:ea typeface="Century Gothic"/>
              <a:cs typeface="Century Gothic"/>
              <a:sym typeface="Century Gothic"/>
            </a:endParaRPr>
          </a:p>
          <a:p>
            <a:pPr marL="457200" marR="0" lvl="0" indent="-381000" algn="l" rtl="0">
              <a:lnSpc>
                <a:spcPct val="100000"/>
              </a:lnSpc>
              <a:spcBef>
                <a:spcPts val="600"/>
              </a:spcBef>
              <a:spcAft>
                <a:spcPts val="0"/>
              </a:spcAft>
              <a:buClr>
                <a:srgbClr val="7EB761"/>
              </a:buClr>
              <a:buSzPts val="2400"/>
              <a:buFont typeface="Wingdings 3" panose="05040102010807070707" pitchFamily="18" charset="2"/>
              <a:buChar char="}"/>
            </a:pPr>
            <a:r>
              <a:rPr lang="en-US" sz="2500" b="1" i="0" u="none" strike="noStrike" cap="none" dirty="0" smtClean="0">
                <a:solidFill>
                  <a:schemeClr val="tx1">
                    <a:lumMod val="75000"/>
                    <a:lumOff val="25000"/>
                  </a:schemeClr>
                </a:solidFill>
                <a:latin typeface="Century Gothic"/>
                <a:ea typeface="Century Gothic"/>
                <a:cs typeface="Century Gothic"/>
                <a:sym typeface="Century Gothic"/>
              </a:rPr>
              <a:t>Landscape</a:t>
            </a:r>
            <a:r>
              <a:rPr lang="en-US" sz="2500" b="1" i="0" u="none" strike="noStrike" cap="none" dirty="0">
                <a:solidFill>
                  <a:schemeClr val="tx1">
                    <a:lumMod val="75000"/>
                    <a:lumOff val="25000"/>
                  </a:schemeClr>
                </a:solidFill>
                <a:latin typeface="Century Gothic"/>
                <a:ea typeface="Century Gothic"/>
                <a:cs typeface="Century Gothic"/>
                <a:sym typeface="Century Gothic"/>
              </a:rPr>
              <a:t>:</a:t>
            </a:r>
            <a:r>
              <a:rPr lang="en-US" sz="2500" b="0" i="0" u="none" strike="noStrike" cap="none" dirty="0">
                <a:solidFill>
                  <a:schemeClr val="tx1">
                    <a:lumMod val="75000"/>
                    <a:lumOff val="25000"/>
                  </a:schemeClr>
                </a:solidFill>
                <a:latin typeface="Century Gothic"/>
                <a:ea typeface="Century Gothic"/>
                <a:cs typeface="Century Gothic"/>
                <a:sym typeface="Century Gothic"/>
              </a:rPr>
              <a:t> Fertile plains, sand and peat bog, and mixed wetland forest </a:t>
            </a:r>
            <a:endParaRPr lang="en-US" sz="2500" dirty="0">
              <a:solidFill>
                <a:schemeClr val="tx1">
                  <a:lumMod val="75000"/>
                  <a:lumOff val="25000"/>
                </a:schemeClr>
              </a:solidFill>
              <a:latin typeface="Century Gothic"/>
              <a:ea typeface="Century Gothic"/>
              <a:cs typeface="Century Gothic"/>
              <a:sym typeface="Century Gothic"/>
            </a:endParaRPr>
          </a:p>
          <a:p>
            <a:pPr marL="457200" lvl="8" indent="-381000">
              <a:spcBef>
                <a:spcPts val="600"/>
              </a:spcBef>
              <a:buClr>
                <a:srgbClr val="7EB761"/>
              </a:buClr>
              <a:buSzPts val="2400"/>
              <a:buFont typeface="Wingdings 3" panose="05040102010807070707" pitchFamily="18" charset="2"/>
              <a:buChar char="}"/>
            </a:pPr>
            <a:r>
              <a:rPr lang="en-US" sz="2500" b="0" i="0" u="none" strike="noStrike" cap="none" dirty="0" smtClean="0">
                <a:solidFill>
                  <a:schemeClr val="tx1">
                    <a:lumMod val="75000"/>
                    <a:lumOff val="25000"/>
                  </a:schemeClr>
                </a:solidFill>
                <a:latin typeface="Century Gothic"/>
                <a:ea typeface="Century Gothic"/>
                <a:cs typeface="Century Gothic"/>
                <a:sym typeface="Century Gothic"/>
              </a:rPr>
              <a:t>Wetland </a:t>
            </a:r>
            <a:r>
              <a:rPr lang="en-US" sz="2500" b="0" i="0" u="none" strike="noStrike" cap="none" dirty="0">
                <a:solidFill>
                  <a:schemeClr val="tx1">
                    <a:lumMod val="75000"/>
                    <a:lumOff val="25000"/>
                  </a:schemeClr>
                </a:solidFill>
                <a:latin typeface="Century Gothic"/>
                <a:ea typeface="Century Gothic"/>
                <a:cs typeface="Century Gothic"/>
                <a:sym typeface="Century Gothic"/>
              </a:rPr>
              <a:t>and bog habitats across the state create ideal growing conditions for </a:t>
            </a:r>
            <a:r>
              <a:rPr lang="en-US" sz="2500" b="0" i="1" u="none" strike="noStrike" cap="none" dirty="0" err="1">
                <a:solidFill>
                  <a:schemeClr val="tx1">
                    <a:lumMod val="75000"/>
                    <a:lumOff val="25000"/>
                  </a:schemeClr>
                </a:solidFill>
                <a:latin typeface="Century Gothic"/>
                <a:ea typeface="Century Gothic"/>
                <a:cs typeface="Century Gothic"/>
                <a:sym typeface="Century Gothic"/>
              </a:rPr>
              <a:t>Vaccinium</a:t>
            </a:r>
            <a:r>
              <a:rPr lang="en-US" sz="2500" b="0" i="1" u="none" strike="noStrike" cap="none" dirty="0">
                <a:solidFill>
                  <a:schemeClr val="tx1">
                    <a:lumMod val="75000"/>
                    <a:lumOff val="25000"/>
                  </a:schemeClr>
                </a:solidFill>
                <a:latin typeface="Century Gothic"/>
                <a:ea typeface="Century Gothic"/>
                <a:cs typeface="Century Gothic"/>
                <a:sym typeface="Century Gothic"/>
              </a:rPr>
              <a:t> </a:t>
            </a:r>
            <a:r>
              <a:rPr lang="en-US" sz="2500" i="1" dirty="0">
                <a:solidFill>
                  <a:schemeClr val="tx1">
                    <a:lumMod val="75000"/>
                    <a:lumOff val="25000"/>
                  </a:schemeClr>
                </a:solidFill>
                <a:latin typeface="Century Gothic"/>
                <a:ea typeface="Century Gothic"/>
                <a:cs typeface="Century Gothic"/>
                <a:sym typeface="Century Gothic"/>
              </a:rPr>
              <a:t>spp</a:t>
            </a:r>
            <a:r>
              <a:rPr lang="en-US" sz="2500" b="0" i="1" u="none" strike="noStrike" cap="none" dirty="0">
                <a:solidFill>
                  <a:schemeClr val="tx1">
                    <a:lumMod val="75000"/>
                    <a:lumOff val="25000"/>
                  </a:schemeClr>
                </a:solidFill>
                <a:latin typeface="Century Gothic"/>
                <a:ea typeface="Century Gothic"/>
                <a:cs typeface="Century Gothic"/>
                <a:sym typeface="Century Gothic"/>
              </a:rPr>
              <a:t>. </a:t>
            </a:r>
            <a:r>
              <a:rPr lang="en-US" sz="2500" b="0" i="0" u="none" strike="noStrike" cap="none" dirty="0" smtClean="0">
                <a:solidFill>
                  <a:schemeClr val="tx1">
                    <a:lumMod val="75000"/>
                    <a:lumOff val="25000"/>
                  </a:schemeClr>
                </a:solidFill>
                <a:latin typeface="Century Gothic"/>
                <a:ea typeface="Century Gothic"/>
                <a:cs typeface="Century Gothic"/>
                <a:sym typeface="Century Gothic"/>
              </a:rPr>
              <a:t>populations</a:t>
            </a:r>
            <a:endParaRPr sz="2500" b="0" i="0" u="none" strike="noStrike" cap="none" dirty="0">
              <a:solidFill>
                <a:schemeClr val="tx1">
                  <a:lumMod val="75000"/>
                  <a:lumOff val="25000"/>
                </a:schemeClr>
              </a:solidFill>
              <a:latin typeface="Century Gothic"/>
              <a:ea typeface="Century Gothic"/>
              <a:cs typeface="Century Gothic"/>
              <a:sym typeface="Century Gothic"/>
            </a:endParaRPr>
          </a:p>
          <a:p>
            <a:pPr marL="457200" lvl="3" indent="-381000">
              <a:spcBef>
                <a:spcPts val="600"/>
              </a:spcBef>
              <a:buClr>
                <a:srgbClr val="7EB761"/>
              </a:buClr>
              <a:buSzPts val="2400"/>
              <a:buFont typeface="Wingdings 3" panose="05040102010807070707" pitchFamily="18" charset="2"/>
              <a:buChar char="}"/>
            </a:pPr>
            <a:r>
              <a:rPr lang="en-US" sz="2500" b="0" i="0" u="none" strike="noStrike" cap="none" dirty="0">
                <a:solidFill>
                  <a:schemeClr val="tx1">
                    <a:lumMod val="75000"/>
                    <a:lumOff val="25000"/>
                  </a:schemeClr>
                </a:solidFill>
                <a:latin typeface="Century Gothic"/>
                <a:ea typeface="Century Gothic"/>
                <a:cs typeface="Century Gothic"/>
                <a:sym typeface="Century Gothic"/>
              </a:rPr>
              <a:t>Wisconsin is the nation’s leading producer of cranberries, constituting 60% of national </a:t>
            </a:r>
            <a:r>
              <a:rPr lang="en-US" sz="2500" b="0" i="0" u="none" strike="noStrike" cap="none" dirty="0" smtClean="0">
                <a:solidFill>
                  <a:schemeClr val="tx1">
                    <a:lumMod val="75000"/>
                    <a:lumOff val="25000"/>
                  </a:schemeClr>
                </a:solidFill>
                <a:latin typeface="Century Gothic"/>
                <a:ea typeface="Century Gothic"/>
                <a:cs typeface="Century Gothic"/>
                <a:sym typeface="Century Gothic"/>
              </a:rPr>
              <a:t>product</a:t>
            </a:r>
            <a:endParaRPr sz="25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285750" algn="l" rtl="0">
              <a:lnSpc>
                <a:spcPct val="100000"/>
              </a:lnSpc>
              <a:spcBef>
                <a:spcPts val="600"/>
              </a:spcBef>
              <a:spcAft>
                <a:spcPts val="0"/>
              </a:spcAft>
              <a:buClr>
                <a:srgbClr val="7EB761"/>
              </a:buClr>
              <a:buSzPts val="1800"/>
              <a:buFont typeface="Wingdings 3" panose="05040102010807070707" pitchFamily="18" charset="2"/>
              <a:buChar char="}"/>
            </a:pPr>
            <a:endParaRPr sz="2500" b="0"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536" name="Google Shape;536;p73"/>
          <p:cNvPicPr preferRelativeResize="0"/>
          <p:nvPr/>
        </p:nvPicPr>
        <p:blipFill rotWithShape="1">
          <a:blip r:embed="rId3">
            <a:alphaModFix/>
          </a:blip>
          <a:srcRect/>
          <a:stretch/>
        </p:blipFill>
        <p:spPr>
          <a:xfrm>
            <a:off x="986998" y="1024324"/>
            <a:ext cx="4312503" cy="5580885"/>
          </a:xfrm>
          <a:prstGeom prst="rect">
            <a:avLst/>
          </a:prstGeom>
          <a:noFill/>
          <a:ln>
            <a:noFill/>
          </a:ln>
        </p:spPr>
      </p:pic>
      <p:sp>
        <p:nvSpPr>
          <p:cNvPr id="537" name="Google Shape;537;p73"/>
          <p:cNvSpPr/>
          <p:nvPr/>
        </p:nvSpPr>
        <p:spPr>
          <a:xfrm>
            <a:off x="2839579" y="5420094"/>
            <a:ext cx="303671" cy="175465"/>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sp>
        <p:nvSpPr>
          <p:cNvPr id="538" name="Google Shape;538;p73"/>
          <p:cNvSpPr/>
          <p:nvPr/>
        </p:nvSpPr>
        <p:spPr>
          <a:xfrm>
            <a:off x="2839580" y="5654586"/>
            <a:ext cx="303671" cy="196826"/>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sp>
        <p:nvSpPr>
          <p:cNvPr id="539" name="Google Shape;539;p73"/>
          <p:cNvSpPr/>
          <p:nvPr/>
        </p:nvSpPr>
        <p:spPr>
          <a:xfrm>
            <a:off x="2844633" y="5910439"/>
            <a:ext cx="298618" cy="163828"/>
          </a:xfrm>
          <a:prstGeom prst="rect">
            <a:avLst/>
          </a:prstGeom>
          <a:solidFill>
            <a:srgbClr val="0070C0"/>
          </a:solidFill>
          <a:ln w="28575"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540" name="Google Shape;540;p73"/>
          <p:cNvPicPr preferRelativeResize="0"/>
          <p:nvPr/>
        </p:nvPicPr>
        <p:blipFill rotWithShape="1">
          <a:blip r:embed="rId4">
            <a:alphaModFix/>
          </a:blip>
          <a:srcRect l="4041" t="2724" r="3820" b="42994"/>
          <a:stretch/>
        </p:blipFill>
        <p:spPr>
          <a:xfrm>
            <a:off x="2839580" y="6120189"/>
            <a:ext cx="358549" cy="413868"/>
          </a:xfrm>
          <a:prstGeom prst="rect">
            <a:avLst/>
          </a:prstGeom>
          <a:noFill/>
          <a:ln>
            <a:noFill/>
          </a:ln>
        </p:spPr>
      </p:pic>
      <p:sp>
        <p:nvSpPr>
          <p:cNvPr id="541" name="Google Shape;541;p73"/>
          <p:cNvSpPr txBox="1"/>
          <p:nvPr/>
        </p:nvSpPr>
        <p:spPr>
          <a:xfrm>
            <a:off x="3099746" y="5369540"/>
            <a:ext cx="1548013"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tx1">
                    <a:lumMod val="75000"/>
                    <a:lumOff val="25000"/>
                  </a:schemeClr>
                </a:solidFill>
                <a:latin typeface="Century Gothic" panose="020B0502020202020204" pitchFamily="34" charset="0"/>
                <a:sym typeface="Arial"/>
              </a:rPr>
              <a:t>Study Area</a:t>
            </a:r>
            <a:endParaRPr sz="1000" b="0" i="0" u="none" strike="noStrike" cap="none" dirty="0">
              <a:solidFill>
                <a:schemeClr val="tx1">
                  <a:lumMod val="75000"/>
                  <a:lumOff val="25000"/>
                </a:schemeClr>
              </a:solidFill>
              <a:latin typeface="Century Gothic" panose="020B0502020202020204" pitchFamily="34" charset="0"/>
              <a:sym typeface="Arial"/>
            </a:endParaRPr>
          </a:p>
        </p:txBody>
      </p:sp>
      <p:sp>
        <p:nvSpPr>
          <p:cNvPr id="542" name="Google Shape;542;p73"/>
          <p:cNvSpPr txBox="1"/>
          <p:nvPr/>
        </p:nvSpPr>
        <p:spPr>
          <a:xfrm>
            <a:off x="3099746" y="5627039"/>
            <a:ext cx="1548013"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tx1">
                    <a:lumMod val="75000"/>
                    <a:lumOff val="25000"/>
                  </a:schemeClr>
                </a:solidFill>
                <a:latin typeface="Century Gothic" panose="020B0502020202020204" pitchFamily="34" charset="0"/>
                <a:sym typeface="Arial"/>
              </a:rPr>
              <a:t>State Boundaries</a:t>
            </a:r>
            <a:endParaRPr sz="1000" b="0" i="0" u="none" strike="noStrike" cap="none" dirty="0">
              <a:solidFill>
                <a:schemeClr val="tx1">
                  <a:lumMod val="75000"/>
                  <a:lumOff val="25000"/>
                </a:schemeClr>
              </a:solidFill>
              <a:latin typeface="Century Gothic" panose="020B0502020202020204" pitchFamily="34" charset="0"/>
              <a:sym typeface="Arial"/>
            </a:endParaRPr>
          </a:p>
        </p:txBody>
      </p:sp>
      <p:sp>
        <p:nvSpPr>
          <p:cNvPr id="543" name="Google Shape;543;p73"/>
          <p:cNvSpPr txBox="1"/>
          <p:nvPr/>
        </p:nvSpPr>
        <p:spPr>
          <a:xfrm>
            <a:off x="3099746" y="5862690"/>
            <a:ext cx="1548013"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tx1">
                    <a:lumMod val="75000"/>
                    <a:lumOff val="25000"/>
                  </a:schemeClr>
                </a:solidFill>
                <a:latin typeface="Century Gothic" panose="020B0502020202020204" pitchFamily="34" charset="0"/>
                <a:sym typeface="Arial"/>
              </a:rPr>
              <a:t>Waterbodies</a:t>
            </a:r>
            <a:endParaRPr sz="1000" b="0" i="0" u="none" strike="noStrike" cap="none" dirty="0">
              <a:solidFill>
                <a:schemeClr val="tx1">
                  <a:lumMod val="75000"/>
                  <a:lumOff val="25000"/>
                </a:schemeClr>
              </a:solidFill>
              <a:latin typeface="Century Gothic" panose="020B0502020202020204" pitchFamily="34" charset="0"/>
              <a:sym typeface="Arial"/>
            </a:endParaRPr>
          </a:p>
        </p:txBody>
      </p:sp>
      <p:sp>
        <p:nvSpPr>
          <p:cNvPr id="544" name="Google Shape;544;p73"/>
          <p:cNvSpPr txBox="1"/>
          <p:nvPr/>
        </p:nvSpPr>
        <p:spPr>
          <a:xfrm>
            <a:off x="3099746" y="6043645"/>
            <a:ext cx="1548013"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tx1">
                    <a:lumMod val="75000"/>
                    <a:lumOff val="25000"/>
                  </a:schemeClr>
                </a:solidFill>
                <a:latin typeface="Century Gothic" panose="020B0502020202020204" pitchFamily="34" charset="0"/>
                <a:sym typeface="Arial"/>
              </a:rPr>
              <a:t>100% Forest Cover</a:t>
            </a:r>
            <a:endParaRPr sz="1000" b="0" i="0" u="none" strike="noStrike" cap="none">
              <a:solidFill>
                <a:schemeClr val="tx1">
                  <a:lumMod val="75000"/>
                  <a:lumOff val="25000"/>
                </a:schemeClr>
              </a:solidFill>
              <a:latin typeface="Century Gothic" panose="020B0502020202020204" pitchFamily="34" charset="0"/>
              <a:sym typeface="Arial"/>
            </a:endParaRPr>
          </a:p>
        </p:txBody>
      </p:sp>
      <p:sp>
        <p:nvSpPr>
          <p:cNvPr id="545" name="Google Shape;545;p73"/>
          <p:cNvSpPr txBox="1"/>
          <p:nvPr/>
        </p:nvSpPr>
        <p:spPr>
          <a:xfrm>
            <a:off x="3099746" y="6358988"/>
            <a:ext cx="1548013"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tx1">
                    <a:lumMod val="75000"/>
                    <a:lumOff val="25000"/>
                  </a:schemeClr>
                </a:solidFill>
                <a:latin typeface="Century Gothic" panose="020B0502020202020204" pitchFamily="34" charset="0"/>
                <a:sym typeface="Arial"/>
              </a:rPr>
              <a:t>0 % Forest Cover</a:t>
            </a:r>
            <a:endParaRPr sz="1000" b="0" i="0" u="none" strike="noStrike" cap="none">
              <a:solidFill>
                <a:schemeClr val="tx1">
                  <a:lumMod val="75000"/>
                  <a:lumOff val="25000"/>
                </a:schemeClr>
              </a:solidFill>
              <a:latin typeface="Century Gothic" panose="020B0502020202020204" pitchFamily="34" charset="0"/>
              <a:sym typeface="Arial"/>
            </a:endParaRPr>
          </a:p>
        </p:txBody>
      </p:sp>
      <p:sp>
        <p:nvSpPr>
          <p:cNvPr id="546" name="Google Shape;546;p73"/>
          <p:cNvSpPr txBox="1"/>
          <p:nvPr/>
        </p:nvSpPr>
        <p:spPr>
          <a:xfrm>
            <a:off x="1743689" y="5744699"/>
            <a:ext cx="389652"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1000" b="1" i="0" u="none" strike="noStrike" cap="none">
                <a:solidFill>
                  <a:schemeClr val="tx1">
                    <a:lumMod val="75000"/>
                    <a:lumOff val="25000"/>
                  </a:schemeClr>
                </a:solidFill>
                <a:latin typeface="Century Gothic" panose="020B0502020202020204" pitchFamily="34" charset="0"/>
                <a:sym typeface="Arial"/>
              </a:rPr>
              <a:t>WI</a:t>
            </a:r>
            <a:endParaRPr sz="1000" b="1" i="0" u="none" strike="noStrike" cap="none">
              <a:solidFill>
                <a:schemeClr val="tx1">
                  <a:lumMod val="75000"/>
                  <a:lumOff val="25000"/>
                </a:schemeClr>
              </a:solidFill>
              <a:latin typeface="Century Gothic" panose="020B0502020202020204" pitchFamily="34" charset="0"/>
              <a:sym typeface="Arial"/>
            </a:endParaRPr>
          </a:p>
        </p:txBody>
      </p:sp>
      <p:sp>
        <p:nvSpPr>
          <p:cNvPr id="547" name="Google Shape;547;p73"/>
          <p:cNvSpPr txBox="1"/>
          <p:nvPr/>
        </p:nvSpPr>
        <p:spPr>
          <a:xfrm>
            <a:off x="2125712" y="4925635"/>
            <a:ext cx="389652"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1000" b="1" i="0" u="none" strike="noStrike" cap="none" dirty="0">
                <a:solidFill>
                  <a:schemeClr val="tx1">
                    <a:lumMod val="75000"/>
                    <a:lumOff val="25000"/>
                  </a:schemeClr>
                </a:solidFill>
                <a:latin typeface="Century Gothic" panose="020B0502020202020204" pitchFamily="34" charset="0"/>
                <a:sym typeface="Arial"/>
              </a:rPr>
              <a:t>MI</a:t>
            </a:r>
            <a:endParaRPr sz="1000" b="1" i="0" u="none" strike="noStrike" cap="none" dirty="0">
              <a:solidFill>
                <a:schemeClr val="tx1">
                  <a:lumMod val="75000"/>
                  <a:lumOff val="25000"/>
                </a:schemeClr>
              </a:solidFill>
              <a:latin typeface="Century Gothic" panose="020B0502020202020204" pitchFamily="34" charset="0"/>
              <a:sym typeface="Arial"/>
            </a:endParaRPr>
          </a:p>
        </p:txBody>
      </p:sp>
      <p:sp>
        <p:nvSpPr>
          <p:cNvPr id="548" name="Google Shape;548;p73"/>
          <p:cNvSpPr txBox="1"/>
          <p:nvPr/>
        </p:nvSpPr>
        <p:spPr>
          <a:xfrm>
            <a:off x="1090396" y="6205099"/>
            <a:ext cx="519750"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1000" b="1" i="0" u="none" strike="noStrike" cap="none">
                <a:solidFill>
                  <a:schemeClr val="tx1">
                    <a:lumMod val="75000"/>
                    <a:lumOff val="25000"/>
                  </a:schemeClr>
                </a:solidFill>
                <a:latin typeface="Century Gothic" panose="020B0502020202020204" pitchFamily="34" charset="0"/>
                <a:sym typeface="Arial"/>
              </a:rPr>
              <a:t>MN</a:t>
            </a:r>
            <a:endParaRPr sz="1000" b="1" i="0" u="none" strike="noStrike" cap="none">
              <a:solidFill>
                <a:schemeClr val="tx1">
                  <a:lumMod val="75000"/>
                  <a:lumOff val="25000"/>
                </a:schemeClr>
              </a:solidFill>
              <a:latin typeface="Century Gothic" panose="020B0502020202020204" pitchFamily="34" charset="0"/>
              <a:sym typeface="Arial"/>
            </a:endParaRPr>
          </a:p>
        </p:txBody>
      </p:sp>
      <p:sp>
        <p:nvSpPr>
          <p:cNvPr id="549" name="Google Shape;549;p73"/>
          <p:cNvSpPr txBox="1"/>
          <p:nvPr/>
        </p:nvSpPr>
        <p:spPr>
          <a:xfrm>
            <a:off x="1042502" y="5760088"/>
            <a:ext cx="389652"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1000" b="1" i="0" u="none" strike="noStrike" cap="none">
                <a:solidFill>
                  <a:schemeClr val="tx1">
                    <a:lumMod val="75000"/>
                    <a:lumOff val="25000"/>
                  </a:schemeClr>
                </a:solidFill>
                <a:latin typeface="Century Gothic" panose="020B0502020202020204" pitchFamily="34" charset="0"/>
                <a:sym typeface="Arial"/>
              </a:rPr>
              <a:t>IA</a:t>
            </a:r>
            <a:endParaRPr sz="1000" b="1" i="0" u="none" strike="noStrike" cap="none">
              <a:solidFill>
                <a:schemeClr val="tx1">
                  <a:lumMod val="75000"/>
                  <a:lumOff val="25000"/>
                </a:schemeClr>
              </a:solidFill>
              <a:latin typeface="Century Gothic" panose="020B0502020202020204" pitchFamily="34" charset="0"/>
              <a:sym typeface="Arial"/>
            </a:endParaRPr>
          </a:p>
        </p:txBody>
      </p:sp>
      <p:sp>
        <p:nvSpPr>
          <p:cNvPr id="550" name="Google Shape;550;p73"/>
          <p:cNvSpPr txBox="1"/>
          <p:nvPr/>
        </p:nvSpPr>
        <p:spPr>
          <a:xfrm>
            <a:off x="1948273" y="6398078"/>
            <a:ext cx="519750"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1000" b="1" i="0" u="none" strike="noStrike" cap="none">
                <a:solidFill>
                  <a:schemeClr val="tx1">
                    <a:lumMod val="75000"/>
                    <a:lumOff val="25000"/>
                  </a:schemeClr>
                </a:solidFill>
                <a:latin typeface="Century Gothic" panose="020B0502020202020204" pitchFamily="34" charset="0"/>
                <a:sym typeface="Arial"/>
              </a:rPr>
              <a:t>IL</a:t>
            </a:r>
            <a:endParaRPr sz="1000" b="1" i="0" u="none" strike="noStrike" cap="none">
              <a:solidFill>
                <a:schemeClr val="tx1">
                  <a:lumMod val="75000"/>
                  <a:lumOff val="25000"/>
                </a:schemeClr>
              </a:solidFill>
              <a:latin typeface="Century Gothic" panose="020B0502020202020204" pitchFamily="34" charset="0"/>
              <a:sym typeface="Arial"/>
            </a:endParaRPr>
          </a:p>
        </p:txBody>
      </p:sp>
      <p:sp>
        <p:nvSpPr>
          <p:cNvPr id="551" name="Google Shape;551;p73"/>
          <p:cNvSpPr txBox="1"/>
          <p:nvPr/>
        </p:nvSpPr>
        <p:spPr>
          <a:xfrm>
            <a:off x="1525528" y="5153968"/>
            <a:ext cx="1002123"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1000" b="1" i="0" u="none" strike="noStrike" cap="none" dirty="0">
                <a:solidFill>
                  <a:schemeClr val="tx1">
                    <a:lumMod val="75000"/>
                    <a:lumOff val="25000"/>
                  </a:schemeClr>
                </a:solidFill>
                <a:latin typeface="Century Gothic" panose="020B0502020202020204" pitchFamily="34" charset="0"/>
                <a:sym typeface="Arial"/>
              </a:rPr>
              <a:t>P25 R28</a:t>
            </a:r>
            <a:endParaRPr sz="1000" b="1" i="0" u="none" strike="noStrike" cap="none" dirty="0">
              <a:solidFill>
                <a:schemeClr val="tx1">
                  <a:lumMod val="75000"/>
                  <a:lumOff val="25000"/>
                </a:schemeClr>
              </a:solidFill>
              <a:latin typeface="Century Gothic" panose="020B0502020202020204" pitchFamily="34" charset="0"/>
              <a:sym typeface="Arial"/>
            </a:endParaRPr>
          </a:p>
        </p:txBody>
      </p:sp>
      <p:pic>
        <p:nvPicPr>
          <p:cNvPr id="21" name="Picture 20"/>
          <p:cNvPicPr>
            <a:picLocks noChangeAspect="1"/>
          </p:cNvPicPr>
          <p:nvPr/>
        </p:nvPicPr>
        <p:blipFill>
          <a:blip r:embed="rId5"/>
          <a:stretch>
            <a:fillRect/>
          </a:stretch>
        </p:blipFill>
        <p:spPr>
          <a:xfrm>
            <a:off x="4431370" y="2046515"/>
            <a:ext cx="276024" cy="57581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74"/>
          <p:cNvPicPr preferRelativeResize="0"/>
          <p:nvPr/>
        </p:nvPicPr>
        <p:blipFill rotWithShape="1">
          <a:blip r:embed="rId3">
            <a:alphaModFix amt="76000"/>
          </a:blip>
          <a:srcRect l="4348" r="5062" b="64925"/>
          <a:stretch/>
        </p:blipFill>
        <p:spPr>
          <a:xfrm>
            <a:off x="0" y="2085675"/>
            <a:ext cx="12192000" cy="4720925"/>
          </a:xfrm>
          <a:prstGeom prst="rect">
            <a:avLst/>
          </a:prstGeom>
          <a:noFill/>
          <a:ln>
            <a:noFill/>
          </a:ln>
        </p:spPr>
      </p:pic>
      <p:sp>
        <p:nvSpPr>
          <p:cNvPr id="559" name="Google Shape;559;p74"/>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800"/>
              <a:buFont typeface="Century Gothic"/>
              <a:buNone/>
            </a:pPr>
            <a:r>
              <a:rPr lang="en-US" sz="4200" b="0" i="0" u="none" strike="noStrike" cap="none" dirty="0">
                <a:solidFill>
                  <a:srgbClr val="7EB761"/>
                </a:solidFill>
                <a:sym typeface="Century Gothic"/>
              </a:rPr>
              <a:t>Earth Observations </a:t>
            </a:r>
            <a:r>
              <a:rPr lang="en-US" sz="4200" dirty="0"/>
              <a:t>Utilized</a:t>
            </a:r>
            <a:endParaRPr sz="4200" b="0" i="0" u="none" strike="noStrike" cap="none" dirty="0">
              <a:solidFill>
                <a:srgbClr val="7EB761"/>
              </a:solidFill>
              <a:sym typeface="Century Gothic"/>
            </a:endParaRPr>
          </a:p>
        </p:txBody>
      </p:sp>
      <p:pic>
        <p:nvPicPr>
          <p:cNvPr id="560" name="Google Shape;560;p74"/>
          <p:cNvPicPr preferRelativeResize="0"/>
          <p:nvPr/>
        </p:nvPicPr>
        <p:blipFill rotWithShape="1">
          <a:blip r:embed="rId4">
            <a:alphaModFix/>
          </a:blip>
          <a:srcRect/>
          <a:stretch/>
        </p:blipFill>
        <p:spPr>
          <a:xfrm rot="-883160">
            <a:off x="4720829" y="1264919"/>
            <a:ext cx="2934471" cy="2398334"/>
          </a:xfrm>
          <a:prstGeom prst="rect">
            <a:avLst/>
          </a:prstGeom>
          <a:noFill/>
          <a:ln>
            <a:noFill/>
          </a:ln>
        </p:spPr>
      </p:pic>
      <p:pic>
        <p:nvPicPr>
          <p:cNvPr id="561" name="Google Shape;561;p74"/>
          <p:cNvPicPr preferRelativeResize="0"/>
          <p:nvPr/>
        </p:nvPicPr>
        <p:blipFill rotWithShape="1">
          <a:blip r:embed="rId5">
            <a:alphaModFix/>
          </a:blip>
          <a:srcRect/>
          <a:stretch/>
        </p:blipFill>
        <p:spPr>
          <a:xfrm rot="1869337">
            <a:off x="851725" y="1466568"/>
            <a:ext cx="2443000" cy="2699467"/>
          </a:xfrm>
          <a:prstGeom prst="rect">
            <a:avLst/>
          </a:prstGeom>
          <a:noFill/>
          <a:ln>
            <a:noFill/>
          </a:ln>
        </p:spPr>
      </p:pic>
      <p:sp>
        <p:nvSpPr>
          <p:cNvPr id="562" name="Google Shape;562;p74"/>
          <p:cNvSpPr txBox="1"/>
          <p:nvPr/>
        </p:nvSpPr>
        <p:spPr>
          <a:xfrm>
            <a:off x="2580350" y="6064775"/>
            <a:ext cx="7228500" cy="695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800" b="0" i="1" u="none" strike="noStrike" cap="none">
                <a:solidFill>
                  <a:srgbClr val="FFFFFF"/>
                </a:solidFill>
                <a:latin typeface="Century Gothic"/>
                <a:ea typeface="Century Gothic"/>
                <a:cs typeface="Century Gothic"/>
                <a:sym typeface="Century Gothic"/>
              </a:rPr>
              <a:t>All data is available via </a:t>
            </a:r>
            <a:r>
              <a:rPr lang="en-US" sz="1800" b="1" i="1" u="none" strike="noStrike" cap="none">
                <a:solidFill>
                  <a:srgbClr val="FFFFFF"/>
                </a:solidFill>
                <a:latin typeface="Century Gothic"/>
                <a:ea typeface="Century Gothic"/>
                <a:cs typeface="Century Gothic"/>
                <a:sym typeface="Century Gothic"/>
              </a:rPr>
              <a:t>Google Earth Engine</a:t>
            </a:r>
            <a:endParaRPr sz="1800" b="1" i="1" u="none" strike="noStrike" cap="none">
              <a:solidFill>
                <a:srgbClr val="FFFFFF"/>
              </a:solidFill>
              <a:latin typeface="Century Gothic"/>
              <a:ea typeface="Century Gothic"/>
              <a:cs typeface="Century Gothic"/>
              <a:sym typeface="Century Gothic"/>
            </a:endParaRPr>
          </a:p>
        </p:txBody>
      </p:sp>
      <p:pic>
        <p:nvPicPr>
          <p:cNvPr id="563" name="Google Shape;563;p74"/>
          <p:cNvPicPr preferRelativeResize="0"/>
          <p:nvPr/>
        </p:nvPicPr>
        <p:blipFill rotWithShape="1">
          <a:blip r:embed="rId6">
            <a:alphaModFix/>
          </a:blip>
          <a:srcRect/>
          <a:stretch/>
        </p:blipFill>
        <p:spPr>
          <a:xfrm>
            <a:off x="8800571" y="2241925"/>
            <a:ext cx="2881703" cy="2361400"/>
          </a:xfrm>
          <a:prstGeom prst="rect">
            <a:avLst/>
          </a:prstGeom>
          <a:noFill/>
          <a:ln>
            <a:noFill/>
          </a:ln>
        </p:spPr>
      </p:pic>
      <p:grpSp>
        <p:nvGrpSpPr>
          <p:cNvPr id="564" name="Google Shape;564;p74"/>
          <p:cNvGrpSpPr/>
          <p:nvPr/>
        </p:nvGrpSpPr>
        <p:grpSpPr>
          <a:xfrm>
            <a:off x="6425" y="4711875"/>
            <a:ext cx="4641600" cy="1511700"/>
            <a:chOff x="6425" y="4711875"/>
            <a:chExt cx="4641600" cy="1511700"/>
          </a:xfrm>
        </p:grpSpPr>
        <p:sp>
          <p:nvSpPr>
            <p:cNvPr id="565" name="Google Shape;565;p74"/>
            <p:cNvSpPr/>
            <p:nvPr/>
          </p:nvSpPr>
          <p:spPr>
            <a:xfrm>
              <a:off x="465725" y="4711875"/>
              <a:ext cx="3723000" cy="1511700"/>
            </a:xfrm>
            <a:prstGeom prst="roundRect">
              <a:avLst>
                <a:gd name="adj" fmla="val 7229"/>
              </a:avLst>
            </a:prstGeom>
            <a:solidFill>
              <a:srgbClr val="7EB761">
                <a:alpha val="7411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74"/>
            <p:cNvSpPr txBox="1"/>
            <p:nvPr/>
          </p:nvSpPr>
          <p:spPr>
            <a:xfrm>
              <a:off x="6425" y="4711875"/>
              <a:ext cx="4641600" cy="1418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200" b="1" i="0" u="none" strike="noStrike" cap="none" dirty="0">
                  <a:solidFill>
                    <a:schemeClr val="bg1"/>
                  </a:solidFill>
                  <a:latin typeface="Century Gothic"/>
                  <a:ea typeface="Century Gothic"/>
                  <a:cs typeface="Century Gothic"/>
                  <a:sym typeface="Century Gothic"/>
                </a:rPr>
                <a:t>Shuttle Radar Topography Mission</a:t>
              </a:r>
              <a:endParaRPr sz="2200" b="0" i="0" u="none" strike="noStrike" cap="none" dirty="0">
                <a:solidFill>
                  <a:schemeClr val="bg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dirty="0">
                  <a:solidFill>
                    <a:srgbClr val="FFFFFF"/>
                  </a:solidFill>
                  <a:latin typeface="Century Gothic"/>
                  <a:ea typeface="Century Gothic"/>
                  <a:cs typeface="Century Gothic"/>
                  <a:sym typeface="Century Gothic"/>
                </a:rPr>
                <a:t>Topographic Variables</a:t>
              </a:r>
              <a:endParaRPr sz="1800" b="0" i="1" u="none" strike="noStrike" cap="none" dirty="0">
                <a:solidFill>
                  <a:srgbClr val="FFFF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FFFFFF"/>
                  </a:solidFill>
                  <a:latin typeface="Century Gothic"/>
                  <a:ea typeface="Century Gothic"/>
                  <a:cs typeface="Century Gothic"/>
                  <a:sym typeface="Century Gothic"/>
                </a:rPr>
                <a:t>(2000)</a:t>
              </a:r>
              <a:endParaRPr sz="1800" b="0" i="0" u="none" strike="noStrike" cap="none" dirty="0">
                <a:solidFill>
                  <a:srgbClr val="FFFFFF"/>
                </a:solidFill>
                <a:latin typeface="Century Gothic"/>
                <a:ea typeface="Century Gothic"/>
                <a:cs typeface="Century Gothic"/>
                <a:sym typeface="Century Gothic"/>
              </a:endParaRPr>
            </a:p>
          </p:txBody>
        </p:sp>
      </p:grpSp>
      <p:grpSp>
        <p:nvGrpSpPr>
          <p:cNvPr id="567" name="Google Shape;567;p74"/>
          <p:cNvGrpSpPr/>
          <p:nvPr/>
        </p:nvGrpSpPr>
        <p:grpSpPr>
          <a:xfrm>
            <a:off x="4332675" y="3746675"/>
            <a:ext cx="3723000" cy="1511700"/>
            <a:chOff x="4332675" y="3746675"/>
            <a:chExt cx="3723000" cy="1511700"/>
          </a:xfrm>
        </p:grpSpPr>
        <p:sp>
          <p:nvSpPr>
            <p:cNvPr id="568" name="Google Shape;568;p74"/>
            <p:cNvSpPr/>
            <p:nvPr/>
          </p:nvSpPr>
          <p:spPr>
            <a:xfrm>
              <a:off x="4332675" y="3746675"/>
              <a:ext cx="3723000" cy="1511700"/>
            </a:xfrm>
            <a:prstGeom prst="roundRect">
              <a:avLst>
                <a:gd name="adj" fmla="val 7229"/>
              </a:avLst>
            </a:prstGeom>
            <a:solidFill>
              <a:srgbClr val="7EB761">
                <a:alpha val="7411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74"/>
            <p:cNvSpPr txBox="1"/>
            <p:nvPr/>
          </p:nvSpPr>
          <p:spPr>
            <a:xfrm>
              <a:off x="4380413" y="3927725"/>
              <a:ext cx="3556200" cy="1149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dirty="0">
                  <a:solidFill>
                    <a:schemeClr val="bg1"/>
                  </a:solidFill>
                  <a:latin typeface="Century Gothic"/>
                  <a:ea typeface="Century Gothic"/>
                  <a:cs typeface="Century Gothic"/>
                  <a:sym typeface="Century Gothic"/>
                </a:rPr>
                <a:t>Landsat 8</a:t>
              </a:r>
              <a:endParaRPr sz="2400" b="1" i="0" u="none" strike="noStrike" cap="none" dirty="0">
                <a:solidFill>
                  <a:schemeClr val="bg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FFFFFF"/>
                  </a:solidFill>
                  <a:latin typeface="Century Gothic"/>
                  <a:ea typeface="Century Gothic"/>
                  <a:cs typeface="Century Gothic"/>
                  <a:sym typeface="Century Gothic"/>
                </a:rPr>
                <a:t>Operational Land Imager</a:t>
              </a:r>
              <a:endParaRPr sz="1800" b="0" i="0" u="none" strike="noStrike" cap="none" dirty="0">
                <a:solidFill>
                  <a:srgbClr val="FFFF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FFFFFF"/>
                  </a:solidFill>
                  <a:latin typeface="Century Gothic"/>
                  <a:ea typeface="Century Gothic"/>
                  <a:cs typeface="Century Gothic"/>
                  <a:sym typeface="Century Gothic"/>
                </a:rPr>
                <a:t>(2013-2017)</a:t>
              </a:r>
              <a:endParaRPr sz="1800" b="0" i="0" u="none" strike="noStrike" cap="none" dirty="0">
                <a:solidFill>
                  <a:srgbClr val="FFFFFF"/>
                </a:solidFill>
                <a:latin typeface="Century Gothic"/>
                <a:ea typeface="Century Gothic"/>
                <a:cs typeface="Century Gothic"/>
                <a:sym typeface="Century Gothic"/>
              </a:endParaRPr>
            </a:p>
          </p:txBody>
        </p:sp>
      </p:grpSp>
      <p:grpSp>
        <p:nvGrpSpPr>
          <p:cNvPr id="570" name="Google Shape;570;p74"/>
          <p:cNvGrpSpPr/>
          <p:nvPr/>
        </p:nvGrpSpPr>
        <p:grpSpPr>
          <a:xfrm>
            <a:off x="7969776" y="4711875"/>
            <a:ext cx="4090500" cy="1511700"/>
            <a:chOff x="7969776" y="4711875"/>
            <a:chExt cx="4090500" cy="1511700"/>
          </a:xfrm>
        </p:grpSpPr>
        <p:sp>
          <p:nvSpPr>
            <p:cNvPr id="571" name="Google Shape;571;p74"/>
            <p:cNvSpPr/>
            <p:nvPr/>
          </p:nvSpPr>
          <p:spPr>
            <a:xfrm>
              <a:off x="8153525" y="4711875"/>
              <a:ext cx="3723000" cy="1511700"/>
            </a:xfrm>
            <a:prstGeom prst="roundRect">
              <a:avLst>
                <a:gd name="adj" fmla="val 7229"/>
              </a:avLst>
            </a:prstGeom>
            <a:solidFill>
              <a:srgbClr val="7EB761">
                <a:alpha val="7411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74"/>
            <p:cNvSpPr txBox="1"/>
            <p:nvPr/>
          </p:nvSpPr>
          <p:spPr>
            <a:xfrm>
              <a:off x="7969776" y="4892925"/>
              <a:ext cx="4090500" cy="1149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1" i="0" u="none" strike="noStrike" cap="none" dirty="0">
                  <a:solidFill>
                    <a:schemeClr val="bg1"/>
                  </a:solidFill>
                  <a:latin typeface="Century Gothic"/>
                  <a:ea typeface="Century Gothic"/>
                  <a:cs typeface="Century Gothic"/>
                  <a:sym typeface="Century Gothic"/>
                </a:rPr>
                <a:t>Sentinel-1 </a:t>
              </a:r>
              <a:r>
                <a:rPr lang="en-US" sz="2400" b="1" dirty="0" smtClean="0">
                  <a:solidFill>
                    <a:schemeClr val="bg1"/>
                  </a:solidFill>
                  <a:latin typeface="Century Gothic"/>
                  <a:ea typeface="Century Gothic"/>
                  <a:cs typeface="Century Gothic"/>
                  <a:sym typeface="Century Gothic"/>
                </a:rPr>
                <a:t>C-</a:t>
              </a:r>
              <a:r>
                <a:rPr lang="en-US" sz="2400" b="1" i="0" u="none" strike="noStrike" cap="none" dirty="0" smtClean="0">
                  <a:solidFill>
                    <a:schemeClr val="bg1"/>
                  </a:solidFill>
                  <a:latin typeface="Century Gothic"/>
                  <a:ea typeface="Century Gothic"/>
                  <a:cs typeface="Century Gothic"/>
                  <a:sym typeface="Century Gothic"/>
                </a:rPr>
                <a:t>SAR</a:t>
              </a:r>
              <a:endParaRPr sz="2400" b="1" i="0" u="none" strike="noStrike" cap="none" dirty="0">
                <a:solidFill>
                  <a:schemeClr val="bg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dirty="0">
                  <a:solidFill>
                    <a:srgbClr val="FFFFFF"/>
                  </a:solidFill>
                  <a:latin typeface="Century Gothic"/>
                  <a:ea typeface="Century Gothic"/>
                  <a:cs typeface="Century Gothic"/>
                  <a:sym typeface="Century Gothic"/>
                </a:rPr>
                <a:t>Synthetic Aperture Radar</a:t>
              </a:r>
              <a:endParaRPr sz="1800" b="0" i="0" u="none" strike="noStrike" cap="none" dirty="0">
                <a:solidFill>
                  <a:srgbClr val="FFFF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FFFFFF"/>
                  </a:solidFill>
                  <a:latin typeface="Century Gothic"/>
                  <a:ea typeface="Century Gothic"/>
                  <a:cs typeface="Century Gothic"/>
                  <a:sym typeface="Century Gothic"/>
                </a:rPr>
                <a:t>(2017)</a:t>
              </a:r>
              <a:endParaRPr sz="1800" b="0" i="0" u="none" strike="noStrike" cap="none" dirty="0">
                <a:solidFill>
                  <a:srgbClr val="FFFFFF"/>
                </a:solidFill>
                <a:latin typeface="Century Gothic"/>
                <a:ea typeface="Century Gothic"/>
                <a:cs typeface="Century Gothic"/>
                <a:sym typeface="Century Gothic"/>
              </a:endParaRPr>
            </a:p>
          </p:txBody>
        </p:sp>
      </p:grpSp>
      <p:sp>
        <p:nvSpPr>
          <p:cNvPr id="573" name="Google Shape;573;p74"/>
          <p:cNvSpPr txBox="1"/>
          <p:nvPr/>
        </p:nvSpPr>
        <p:spPr>
          <a:xfrm>
            <a:off x="9395067" y="6459875"/>
            <a:ext cx="2893800" cy="37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Century Gothic"/>
                <a:ea typeface="Century Gothic"/>
                <a:cs typeface="Century Gothic"/>
                <a:sym typeface="Century Gothic"/>
              </a:rPr>
              <a:t>Photo Credit: </a:t>
            </a:r>
            <a:r>
              <a:rPr lang="en-US" sz="1400" b="1" i="0" u="none" strike="noStrike" cap="none" dirty="0" err="1">
                <a:solidFill>
                  <a:schemeClr val="lt1"/>
                </a:solidFill>
                <a:latin typeface="Century Gothic"/>
                <a:ea typeface="Century Gothic"/>
                <a:cs typeface="Century Gothic"/>
                <a:sym typeface="Century Gothic"/>
              </a:rPr>
              <a:t>Pixabay</a:t>
            </a:r>
            <a:endParaRPr sz="1400" b="1" i="0" u="none" strike="noStrike" cap="none" dirty="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75"/>
          <p:cNvSpPr txBox="1">
            <a:spLocks noGrp="1"/>
          </p:cNvSpPr>
          <p:nvPr>
            <p:ph type="title"/>
          </p:nvPr>
        </p:nvSpPr>
        <p:spPr>
          <a:xfrm>
            <a:off x="979500" y="380200"/>
            <a:ext cx="5250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800"/>
              <a:buFont typeface="Century Gothic"/>
              <a:buNone/>
            </a:pPr>
            <a:r>
              <a:rPr lang="en-US" sz="4800" b="0" i="0" u="none" strike="noStrike" cap="none" dirty="0">
                <a:solidFill>
                  <a:srgbClr val="7EB761"/>
                </a:solidFill>
                <a:latin typeface="Century Gothic"/>
                <a:ea typeface="Century Gothic"/>
                <a:cs typeface="Century Gothic"/>
                <a:sym typeface="Century Gothic"/>
              </a:rPr>
              <a:t>Methodology</a:t>
            </a:r>
            <a:endParaRPr sz="4800" b="0" i="0" u="none" strike="noStrike" cap="none" dirty="0">
              <a:solidFill>
                <a:srgbClr val="7EB761"/>
              </a:solidFill>
              <a:latin typeface="Century Gothic"/>
              <a:ea typeface="Century Gothic"/>
              <a:cs typeface="Century Gothic"/>
              <a:sym typeface="Century Gothic"/>
            </a:endParaRPr>
          </a:p>
        </p:txBody>
      </p:sp>
      <p:pic>
        <p:nvPicPr>
          <p:cNvPr id="580" name="Google Shape;580;p75"/>
          <p:cNvPicPr preferRelativeResize="0"/>
          <p:nvPr/>
        </p:nvPicPr>
        <p:blipFill rotWithShape="1">
          <a:blip r:embed="rId3">
            <a:alphaModFix/>
          </a:blip>
          <a:srcRect/>
          <a:stretch/>
        </p:blipFill>
        <p:spPr>
          <a:xfrm>
            <a:off x="3001822" y="2182275"/>
            <a:ext cx="2869353" cy="1351776"/>
          </a:xfrm>
          <a:prstGeom prst="rect">
            <a:avLst/>
          </a:prstGeom>
          <a:noFill/>
          <a:ln>
            <a:noFill/>
          </a:ln>
          <a:effectLst>
            <a:outerShdw blurRad="200025" dist="19050" dir="5400000" algn="bl" rotWithShape="0">
              <a:srgbClr val="000000">
                <a:alpha val="49803"/>
              </a:srgbClr>
            </a:outerShdw>
          </a:effectLst>
        </p:spPr>
      </p:pic>
      <p:sp>
        <p:nvSpPr>
          <p:cNvPr id="581" name="Google Shape;581;p75"/>
          <p:cNvSpPr txBox="1"/>
          <p:nvPr/>
        </p:nvSpPr>
        <p:spPr>
          <a:xfrm>
            <a:off x="3209550" y="1375750"/>
            <a:ext cx="2869200" cy="393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tx1">
                    <a:lumMod val="75000"/>
                    <a:lumOff val="25000"/>
                  </a:schemeClr>
                </a:solidFill>
                <a:latin typeface="Century Gothic"/>
                <a:ea typeface="Century Gothic"/>
                <a:cs typeface="Century Gothic"/>
                <a:sym typeface="Century Gothic"/>
              </a:rPr>
              <a:t>Satellite Detection Modeling via GEE</a:t>
            </a:r>
            <a:endParaRPr sz="20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582" name="Google Shape;582;p75"/>
          <p:cNvSpPr txBox="1"/>
          <p:nvPr/>
        </p:nvSpPr>
        <p:spPr>
          <a:xfrm>
            <a:off x="3277200" y="4165300"/>
            <a:ext cx="2733900" cy="393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tx1">
                    <a:lumMod val="75000"/>
                    <a:lumOff val="25000"/>
                  </a:schemeClr>
                </a:solidFill>
                <a:latin typeface="Century Gothic"/>
                <a:ea typeface="Century Gothic"/>
                <a:cs typeface="Century Gothic"/>
                <a:sym typeface="Century Gothic"/>
              </a:rPr>
              <a:t>Habitat </a:t>
            </a:r>
            <a:r>
              <a:rPr lang="en-US" sz="2000" b="1">
                <a:solidFill>
                  <a:schemeClr val="tx1">
                    <a:lumMod val="75000"/>
                    <a:lumOff val="25000"/>
                  </a:schemeClr>
                </a:solidFill>
                <a:latin typeface="Century Gothic"/>
                <a:ea typeface="Century Gothic"/>
                <a:cs typeface="Century Gothic"/>
                <a:sym typeface="Century Gothic"/>
              </a:rPr>
              <a:t>Distribution </a:t>
            </a:r>
            <a:r>
              <a:rPr lang="en-US" sz="2000" b="1" i="0" u="none" strike="noStrike" cap="none">
                <a:solidFill>
                  <a:schemeClr val="tx1">
                    <a:lumMod val="75000"/>
                    <a:lumOff val="25000"/>
                  </a:schemeClr>
                </a:solidFill>
                <a:latin typeface="Century Gothic"/>
                <a:ea typeface="Century Gothic"/>
                <a:cs typeface="Century Gothic"/>
                <a:sym typeface="Century Gothic"/>
              </a:rPr>
              <a:t>Modeling via SAHM</a:t>
            </a:r>
            <a:endParaRPr sz="2000" b="1" i="0" u="none" strike="noStrike" cap="none">
              <a:solidFill>
                <a:schemeClr val="tx1">
                  <a:lumMod val="75000"/>
                  <a:lumOff val="25000"/>
                </a:schemeClr>
              </a:solidFill>
              <a:latin typeface="Century Gothic"/>
              <a:ea typeface="Century Gothic"/>
              <a:cs typeface="Century Gothic"/>
              <a:sym typeface="Century Gothic"/>
            </a:endParaRPr>
          </a:p>
        </p:txBody>
      </p:sp>
      <p:sp>
        <p:nvSpPr>
          <p:cNvPr id="583" name="Google Shape;583;p75"/>
          <p:cNvSpPr txBox="1"/>
          <p:nvPr/>
        </p:nvSpPr>
        <p:spPr>
          <a:xfrm>
            <a:off x="6298650" y="4157600"/>
            <a:ext cx="2152200" cy="393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tx1">
                    <a:lumMod val="75000"/>
                    <a:lumOff val="25000"/>
                  </a:schemeClr>
                </a:solidFill>
                <a:latin typeface="Century Gothic"/>
                <a:ea typeface="Century Gothic"/>
                <a:cs typeface="Century Gothic"/>
                <a:sym typeface="Century Gothic"/>
              </a:rPr>
              <a:t>Model Output</a:t>
            </a:r>
            <a:endParaRPr sz="2000" b="1" i="0" u="none" strike="noStrike" cap="none">
              <a:solidFill>
                <a:schemeClr val="tx1">
                  <a:lumMod val="75000"/>
                  <a:lumOff val="25000"/>
                </a:schemeClr>
              </a:solidFill>
              <a:latin typeface="Century Gothic"/>
              <a:ea typeface="Century Gothic"/>
              <a:cs typeface="Century Gothic"/>
              <a:sym typeface="Century Gothic"/>
            </a:endParaRPr>
          </a:p>
        </p:txBody>
      </p:sp>
      <p:pic>
        <p:nvPicPr>
          <p:cNvPr id="584" name="Google Shape;584;p75"/>
          <p:cNvPicPr preferRelativeResize="0"/>
          <p:nvPr/>
        </p:nvPicPr>
        <p:blipFill rotWithShape="1">
          <a:blip r:embed="rId4">
            <a:alphaModFix/>
          </a:blip>
          <a:srcRect/>
          <a:stretch/>
        </p:blipFill>
        <p:spPr>
          <a:xfrm>
            <a:off x="-472725" y="4155049"/>
            <a:ext cx="3898853" cy="2511475"/>
          </a:xfrm>
          <a:prstGeom prst="rect">
            <a:avLst/>
          </a:prstGeom>
          <a:noFill/>
          <a:ln>
            <a:noFill/>
          </a:ln>
        </p:spPr>
      </p:pic>
      <p:pic>
        <p:nvPicPr>
          <p:cNvPr id="585" name="Google Shape;585;p75"/>
          <p:cNvPicPr preferRelativeResize="0"/>
          <p:nvPr/>
        </p:nvPicPr>
        <p:blipFill rotWithShape="1">
          <a:blip r:embed="rId5">
            <a:alphaModFix/>
          </a:blip>
          <a:srcRect/>
          <a:stretch/>
        </p:blipFill>
        <p:spPr>
          <a:xfrm>
            <a:off x="-400700" y="977269"/>
            <a:ext cx="3898850" cy="2657006"/>
          </a:xfrm>
          <a:prstGeom prst="rect">
            <a:avLst/>
          </a:prstGeom>
          <a:noFill/>
          <a:ln>
            <a:noFill/>
          </a:ln>
        </p:spPr>
      </p:pic>
      <p:pic>
        <p:nvPicPr>
          <p:cNvPr id="586" name="Google Shape;586;p75"/>
          <p:cNvPicPr preferRelativeResize="0"/>
          <p:nvPr/>
        </p:nvPicPr>
        <p:blipFill rotWithShape="1">
          <a:blip r:embed="rId6">
            <a:alphaModFix/>
          </a:blip>
          <a:srcRect/>
          <a:stretch/>
        </p:blipFill>
        <p:spPr>
          <a:xfrm>
            <a:off x="5410183" y="2459525"/>
            <a:ext cx="613385" cy="271060"/>
          </a:xfrm>
          <a:prstGeom prst="rect">
            <a:avLst/>
          </a:prstGeom>
          <a:noFill/>
          <a:ln>
            <a:noFill/>
          </a:ln>
          <a:effectLst>
            <a:outerShdw blurRad="57150" dist="19050" dir="5400000" algn="bl" rotWithShape="0">
              <a:srgbClr val="000000">
                <a:alpha val="69411"/>
              </a:srgbClr>
            </a:outerShdw>
          </a:effectLst>
        </p:spPr>
      </p:pic>
      <p:pic>
        <p:nvPicPr>
          <p:cNvPr id="587" name="Google Shape;587;p75"/>
          <p:cNvPicPr preferRelativeResize="0"/>
          <p:nvPr/>
        </p:nvPicPr>
        <p:blipFill rotWithShape="1">
          <a:blip r:embed="rId6">
            <a:alphaModFix/>
          </a:blip>
          <a:srcRect/>
          <a:stretch/>
        </p:blipFill>
        <p:spPr>
          <a:xfrm>
            <a:off x="5410183" y="5382335"/>
            <a:ext cx="613385" cy="271060"/>
          </a:xfrm>
          <a:prstGeom prst="rect">
            <a:avLst/>
          </a:prstGeom>
          <a:noFill/>
          <a:ln>
            <a:noFill/>
          </a:ln>
          <a:effectLst>
            <a:outerShdw blurRad="57150" dist="19050" dir="5400000" algn="bl" rotWithShape="0">
              <a:srgbClr val="000000">
                <a:alpha val="69411"/>
              </a:srgbClr>
            </a:outerShdw>
          </a:effectLst>
        </p:spPr>
      </p:pic>
      <p:pic>
        <p:nvPicPr>
          <p:cNvPr id="588" name="Google Shape;588;p75"/>
          <p:cNvPicPr preferRelativeResize="0"/>
          <p:nvPr/>
        </p:nvPicPr>
        <p:blipFill rotWithShape="1">
          <a:blip r:embed="rId6">
            <a:alphaModFix/>
          </a:blip>
          <a:srcRect/>
          <a:stretch/>
        </p:blipFill>
        <p:spPr>
          <a:xfrm>
            <a:off x="2823625" y="5382335"/>
            <a:ext cx="613385" cy="271060"/>
          </a:xfrm>
          <a:prstGeom prst="rect">
            <a:avLst/>
          </a:prstGeom>
          <a:noFill/>
          <a:ln>
            <a:noFill/>
          </a:ln>
          <a:effectLst>
            <a:outerShdw blurRad="57150" dist="19050" dir="5400000" algn="bl" rotWithShape="0">
              <a:srgbClr val="000000">
                <a:alpha val="69411"/>
              </a:srgbClr>
            </a:outerShdw>
          </a:effectLst>
        </p:spPr>
      </p:pic>
      <p:pic>
        <p:nvPicPr>
          <p:cNvPr id="589" name="Google Shape;589;p75"/>
          <p:cNvPicPr preferRelativeResize="0"/>
          <p:nvPr/>
        </p:nvPicPr>
        <p:blipFill rotWithShape="1">
          <a:blip r:embed="rId6">
            <a:alphaModFix/>
          </a:blip>
          <a:srcRect/>
          <a:stretch/>
        </p:blipFill>
        <p:spPr>
          <a:xfrm>
            <a:off x="2823625" y="2459525"/>
            <a:ext cx="613385" cy="271060"/>
          </a:xfrm>
          <a:prstGeom prst="rect">
            <a:avLst/>
          </a:prstGeom>
          <a:noFill/>
          <a:ln>
            <a:noFill/>
          </a:ln>
          <a:effectLst>
            <a:outerShdw blurRad="57150" dist="19050" dir="5400000" algn="bl" rotWithShape="0">
              <a:srgbClr val="000000">
                <a:alpha val="69411"/>
              </a:srgbClr>
            </a:outerShdw>
          </a:effectLst>
        </p:spPr>
      </p:pic>
      <p:pic>
        <p:nvPicPr>
          <p:cNvPr id="590" name="Google Shape;590;p75"/>
          <p:cNvPicPr preferRelativeResize="0"/>
          <p:nvPr/>
        </p:nvPicPr>
        <p:blipFill rotWithShape="1">
          <a:blip r:embed="rId7">
            <a:alphaModFix/>
          </a:blip>
          <a:srcRect/>
          <a:stretch/>
        </p:blipFill>
        <p:spPr>
          <a:xfrm>
            <a:off x="5670175" y="1710662"/>
            <a:ext cx="3429574" cy="2217800"/>
          </a:xfrm>
          <a:prstGeom prst="rect">
            <a:avLst/>
          </a:prstGeom>
          <a:noFill/>
          <a:ln>
            <a:noFill/>
          </a:ln>
        </p:spPr>
      </p:pic>
      <p:pic>
        <p:nvPicPr>
          <p:cNvPr id="591" name="Google Shape;591;p75"/>
          <p:cNvPicPr preferRelativeResize="0"/>
          <p:nvPr/>
        </p:nvPicPr>
        <p:blipFill rotWithShape="1">
          <a:blip r:embed="rId8">
            <a:alphaModFix/>
          </a:blip>
          <a:srcRect t="7552"/>
          <a:stretch/>
        </p:blipFill>
        <p:spPr>
          <a:xfrm>
            <a:off x="6308650" y="4478751"/>
            <a:ext cx="2199000" cy="2217800"/>
          </a:xfrm>
          <a:prstGeom prst="rect">
            <a:avLst/>
          </a:prstGeom>
          <a:noFill/>
          <a:ln>
            <a:noFill/>
          </a:ln>
        </p:spPr>
      </p:pic>
      <p:sp>
        <p:nvSpPr>
          <p:cNvPr id="592" name="Google Shape;592;p75"/>
          <p:cNvSpPr txBox="1"/>
          <p:nvPr/>
        </p:nvSpPr>
        <p:spPr>
          <a:xfrm>
            <a:off x="8947350" y="2816445"/>
            <a:ext cx="3554100" cy="74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tx1">
                    <a:lumMod val="75000"/>
                    <a:lumOff val="25000"/>
                  </a:schemeClr>
                </a:solidFill>
                <a:latin typeface="Century Gothic"/>
                <a:ea typeface="Century Gothic"/>
                <a:cs typeface="Century Gothic"/>
                <a:sym typeface="Century Gothic"/>
              </a:rPr>
              <a:t> Integrated Model</a:t>
            </a:r>
            <a:endParaRPr sz="1800" b="0"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593" name="Google Shape;593;p75"/>
          <p:cNvPicPr preferRelativeResize="0"/>
          <p:nvPr/>
        </p:nvPicPr>
        <p:blipFill rotWithShape="1">
          <a:blip r:embed="rId9">
            <a:alphaModFix/>
          </a:blip>
          <a:srcRect/>
          <a:stretch/>
        </p:blipFill>
        <p:spPr>
          <a:xfrm>
            <a:off x="9431799" y="3059725"/>
            <a:ext cx="2445776" cy="2657000"/>
          </a:xfrm>
          <a:prstGeom prst="rect">
            <a:avLst/>
          </a:prstGeom>
          <a:noFill/>
          <a:ln>
            <a:noFill/>
          </a:ln>
        </p:spPr>
      </p:pic>
      <p:pic>
        <p:nvPicPr>
          <p:cNvPr id="594" name="Google Shape;594;p75"/>
          <p:cNvPicPr preferRelativeResize="0"/>
          <p:nvPr/>
        </p:nvPicPr>
        <p:blipFill rotWithShape="1">
          <a:blip r:embed="rId10">
            <a:alphaModFix/>
          </a:blip>
          <a:srcRect l="5695" t="8840" r="5871" b="8840"/>
          <a:stretch/>
        </p:blipFill>
        <p:spPr>
          <a:xfrm>
            <a:off x="3726750" y="5089625"/>
            <a:ext cx="1449975" cy="1304388"/>
          </a:xfrm>
          <a:prstGeom prst="rect">
            <a:avLst/>
          </a:prstGeom>
          <a:noFill/>
          <a:ln>
            <a:noFill/>
          </a:ln>
          <a:effectLst>
            <a:outerShdw blurRad="242888" dist="19050" dir="3300000" algn="bl" rotWithShape="0">
              <a:srgbClr val="000000">
                <a:alpha val="60000"/>
              </a:srgbClr>
            </a:outerShdw>
          </a:effectLst>
        </p:spPr>
      </p:pic>
      <p:sp>
        <p:nvSpPr>
          <p:cNvPr id="595" name="Google Shape;595;p75"/>
          <p:cNvSpPr txBox="1"/>
          <p:nvPr/>
        </p:nvSpPr>
        <p:spPr>
          <a:xfrm>
            <a:off x="6374850" y="1393000"/>
            <a:ext cx="2006700" cy="393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tx1">
                    <a:lumMod val="75000"/>
                    <a:lumOff val="25000"/>
                  </a:schemeClr>
                </a:solidFill>
                <a:latin typeface="Century Gothic"/>
                <a:ea typeface="Century Gothic"/>
                <a:cs typeface="Century Gothic"/>
                <a:sym typeface="Century Gothic"/>
              </a:rPr>
              <a:t>Model Output</a:t>
            </a:r>
            <a:endParaRPr sz="2000" b="1" i="0" u="none" strike="noStrike" cap="none">
              <a:solidFill>
                <a:schemeClr val="tx1">
                  <a:lumMod val="75000"/>
                  <a:lumOff val="25000"/>
                </a:schemeClr>
              </a:solidFill>
              <a:latin typeface="Century Gothic"/>
              <a:ea typeface="Century Gothic"/>
              <a:cs typeface="Century Gothic"/>
              <a:sym typeface="Century Gothic"/>
            </a:endParaRPr>
          </a:p>
        </p:txBody>
      </p:sp>
      <p:pic>
        <p:nvPicPr>
          <p:cNvPr id="596" name="Google Shape;596;p75"/>
          <p:cNvPicPr preferRelativeResize="0"/>
          <p:nvPr/>
        </p:nvPicPr>
        <p:blipFill rotWithShape="1">
          <a:blip r:embed="rId6">
            <a:alphaModFix/>
          </a:blip>
          <a:srcRect/>
          <a:stretch/>
        </p:blipFill>
        <p:spPr>
          <a:xfrm rot="-1513120">
            <a:off x="8616708" y="5480300"/>
            <a:ext cx="613385" cy="271060"/>
          </a:xfrm>
          <a:prstGeom prst="rect">
            <a:avLst/>
          </a:prstGeom>
          <a:noFill/>
          <a:ln>
            <a:noFill/>
          </a:ln>
          <a:effectLst>
            <a:outerShdw blurRad="57150" dist="19050" dir="5400000" algn="bl" rotWithShape="0">
              <a:srgbClr val="000000">
                <a:alpha val="69411"/>
              </a:srgbClr>
            </a:outerShdw>
          </a:effectLst>
        </p:spPr>
      </p:pic>
      <p:pic>
        <p:nvPicPr>
          <p:cNvPr id="597" name="Google Shape;597;p75"/>
          <p:cNvPicPr preferRelativeResize="0"/>
          <p:nvPr/>
        </p:nvPicPr>
        <p:blipFill rotWithShape="1">
          <a:blip r:embed="rId6">
            <a:alphaModFix/>
          </a:blip>
          <a:srcRect/>
          <a:stretch/>
        </p:blipFill>
        <p:spPr>
          <a:xfrm rot="-9286880" flipH="1">
            <a:off x="8616708" y="3522062"/>
            <a:ext cx="613385" cy="271060"/>
          </a:xfrm>
          <a:prstGeom prst="rect">
            <a:avLst/>
          </a:prstGeom>
          <a:noFill/>
          <a:ln>
            <a:noFill/>
          </a:ln>
          <a:effectLst>
            <a:outerShdw blurRad="57150" dist="19050" dir="5400000" algn="bl" rotWithShape="0">
              <a:srgbClr val="000000">
                <a:alpha val="69411"/>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85"/>
                                        </p:tgtEl>
                                        <p:attrNameLst>
                                          <p:attrName>style.visibility</p:attrName>
                                        </p:attrNameLst>
                                      </p:cBhvr>
                                      <p:to>
                                        <p:strVal val="visible"/>
                                      </p:to>
                                    </p:set>
                                    <p:anim calcmode="lin" valueType="num">
                                      <p:cBhvr additive="base">
                                        <p:cTn id="7" dur="1800"/>
                                        <p:tgtEl>
                                          <p:spTgt spid="585"/>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589"/>
                                        </p:tgtEl>
                                        <p:attrNameLst>
                                          <p:attrName>style.visibility</p:attrName>
                                        </p:attrNameLst>
                                      </p:cBhvr>
                                      <p:to>
                                        <p:strVal val="visible"/>
                                      </p:to>
                                    </p:set>
                                    <p:anim calcmode="lin" valueType="num">
                                      <p:cBhvr additive="base">
                                        <p:cTn id="10" dur="1800"/>
                                        <p:tgtEl>
                                          <p:spTgt spid="589"/>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580"/>
                                        </p:tgtEl>
                                        <p:attrNameLst>
                                          <p:attrName>style.visibility</p:attrName>
                                        </p:attrNameLst>
                                      </p:cBhvr>
                                      <p:to>
                                        <p:strVal val="visible"/>
                                      </p:to>
                                    </p:set>
                                    <p:anim calcmode="lin" valueType="num">
                                      <p:cBhvr additive="base">
                                        <p:cTn id="13" dur="1800"/>
                                        <p:tgtEl>
                                          <p:spTgt spid="580"/>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581"/>
                                        </p:tgtEl>
                                        <p:attrNameLst>
                                          <p:attrName>style.visibility</p:attrName>
                                        </p:attrNameLst>
                                      </p:cBhvr>
                                      <p:to>
                                        <p:strVal val="visible"/>
                                      </p:to>
                                    </p:set>
                                    <p:anim calcmode="lin" valueType="num">
                                      <p:cBhvr additive="base">
                                        <p:cTn id="16" dur="1800"/>
                                        <p:tgtEl>
                                          <p:spTgt spid="581"/>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590"/>
                                        </p:tgtEl>
                                        <p:attrNameLst>
                                          <p:attrName>style.visibility</p:attrName>
                                        </p:attrNameLst>
                                      </p:cBhvr>
                                      <p:to>
                                        <p:strVal val="visible"/>
                                      </p:to>
                                    </p:set>
                                    <p:anim calcmode="lin" valueType="num">
                                      <p:cBhvr additive="base">
                                        <p:cTn id="19" dur="1800"/>
                                        <p:tgtEl>
                                          <p:spTgt spid="590"/>
                                        </p:tgtEl>
                                        <p:attrNameLst>
                                          <p:attrName>ppt_x</p:attrName>
                                        </p:attrNameLst>
                                      </p:cBhvr>
                                      <p:tavLst>
                                        <p:tav tm="0">
                                          <p:val>
                                            <p:strVal val="#ppt_x-1"/>
                                          </p:val>
                                        </p:tav>
                                        <p:tav tm="100000">
                                          <p:val>
                                            <p:strVal val="#ppt_x"/>
                                          </p:val>
                                        </p:tav>
                                      </p:tavLst>
                                    </p:anim>
                                  </p:childTnLst>
                                </p:cTn>
                              </p:par>
                              <p:par>
                                <p:cTn id="20" presetID="2" presetClass="entr" presetSubtype="8" fill="hold" nodeType="withEffect">
                                  <p:stCondLst>
                                    <p:cond delay="0"/>
                                  </p:stCondLst>
                                  <p:childTnLst>
                                    <p:set>
                                      <p:cBhvr>
                                        <p:cTn id="21" dur="1" fill="hold">
                                          <p:stCondLst>
                                            <p:cond delay="0"/>
                                          </p:stCondLst>
                                        </p:cTn>
                                        <p:tgtEl>
                                          <p:spTgt spid="586"/>
                                        </p:tgtEl>
                                        <p:attrNameLst>
                                          <p:attrName>style.visibility</p:attrName>
                                        </p:attrNameLst>
                                      </p:cBhvr>
                                      <p:to>
                                        <p:strVal val="visible"/>
                                      </p:to>
                                    </p:set>
                                    <p:anim calcmode="lin" valueType="num">
                                      <p:cBhvr additive="base">
                                        <p:cTn id="22" dur="1800"/>
                                        <p:tgtEl>
                                          <p:spTgt spid="586"/>
                                        </p:tgtEl>
                                        <p:attrNameLst>
                                          <p:attrName>ppt_x</p:attrName>
                                        </p:attrNameLst>
                                      </p:cBhvr>
                                      <p:tavLst>
                                        <p:tav tm="0">
                                          <p:val>
                                            <p:strVal val="#ppt_x-1"/>
                                          </p:val>
                                        </p:tav>
                                        <p:tav tm="100000">
                                          <p:val>
                                            <p:strVal val="#ppt_x"/>
                                          </p:val>
                                        </p:tav>
                                      </p:tavLst>
                                    </p:anim>
                                  </p:childTnLst>
                                </p:cTn>
                              </p:par>
                              <p:par>
                                <p:cTn id="23" presetID="2" presetClass="entr" presetSubtype="8" fill="hold" nodeType="withEffect">
                                  <p:stCondLst>
                                    <p:cond delay="0"/>
                                  </p:stCondLst>
                                  <p:childTnLst>
                                    <p:set>
                                      <p:cBhvr>
                                        <p:cTn id="24" dur="1" fill="hold">
                                          <p:stCondLst>
                                            <p:cond delay="0"/>
                                          </p:stCondLst>
                                        </p:cTn>
                                        <p:tgtEl>
                                          <p:spTgt spid="595"/>
                                        </p:tgtEl>
                                        <p:attrNameLst>
                                          <p:attrName>style.visibility</p:attrName>
                                        </p:attrNameLst>
                                      </p:cBhvr>
                                      <p:to>
                                        <p:strVal val="visible"/>
                                      </p:to>
                                    </p:set>
                                    <p:anim calcmode="lin" valueType="num">
                                      <p:cBhvr additive="base">
                                        <p:cTn id="25" dur="1800"/>
                                        <p:tgtEl>
                                          <p:spTgt spid="595"/>
                                        </p:tgtEl>
                                        <p:attrNameLst>
                                          <p:attrName>ppt_x</p:attrName>
                                        </p:attrNameLst>
                                      </p:cBhvr>
                                      <p:tavLst>
                                        <p:tav tm="0">
                                          <p:val>
                                            <p:strVal val="#ppt_x-1"/>
                                          </p:val>
                                        </p:tav>
                                        <p:tav tm="100000">
                                          <p:val>
                                            <p:strVal val="#ppt_x"/>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584"/>
                                        </p:tgtEl>
                                        <p:attrNameLst>
                                          <p:attrName>style.visibility</p:attrName>
                                        </p:attrNameLst>
                                      </p:cBhvr>
                                      <p:to>
                                        <p:strVal val="visible"/>
                                      </p:to>
                                    </p:set>
                                    <p:anim calcmode="lin" valueType="num">
                                      <p:cBhvr additive="base">
                                        <p:cTn id="30" dur="1800"/>
                                        <p:tgtEl>
                                          <p:spTgt spid="584"/>
                                        </p:tgtEl>
                                        <p:attrNameLst>
                                          <p:attrName>ppt_x</p:attrName>
                                        </p:attrNameLst>
                                      </p:cBhvr>
                                      <p:tavLst>
                                        <p:tav tm="0">
                                          <p:val>
                                            <p:strVal val="#ppt_x-1"/>
                                          </p:val>
                                        </p:tav>
                                        <p:tav tm="100000">
                                          <p:val>
                                            <p:strVal val="#ppt_x"/>
                                          </p:val>
                                        </p:tav>
                                      </p:tavLst>
                                    </p:anim>
                                  </p:childTnLst>
                                </p:cTn>
                              </p:par>
                              <p:par>
                                <p:cTn id="31" presetID="2" presetClass="entr" presetSubtype="8" fill="hold" nodeType="withEffect">
                                  <p:stCondLst>
                                    <p:cond delay="0"/>
                                  </p:stCondLst>
                                  <p:childTnLst>
                                    <p:set>
                                      <p:cBhvr>
                                        <p:cTn id="32" dur="1" fill="hold">
                                          <p:stCondLst>
                                            <p:cond delay="0"/>
                                          </p:stCondLst>
                                        </p:cTn>
                                        <p:tgtEl>
                                          <p:spTgt spid="588"/>
                                        </p:tgtEl>
                                        <p:attrNameLst>
                                          <p:attrName>style.visibility</p:attrName>
                                        </p:attrNameLst>
                                      </p:cBhvr>
                                      <p:to>
                                        <p:strVal val="visible"/>
                                      </p:to>
                                    </p:set>
                                    <p:anim calcmode="lin" valueType="num">
                                      <p:cBhvr additive="base">
                                        <p:cTn id="33" dur="1800"/>
                                        <p:tgtEl>
                                          <p:spTgt spid="588"/>
                                        </p:tgtEl>
                                        <p:attrNameLst>
                                          <p:attrName>ppt_x</p:attrName>
                                        </p:attrNameLst>
                                      </p:cBhvr>
                                      <p:tavLst>
                                        <p:tav tm="0">
                                          <p:val>
                                            <p:strVal val="#ppt_x-1"/>
                                          </p:val>
                                        </p:tav>
                                        <p:tav tm="100000">
                                          <p:val>
                                            <p:strVal val="#ppt_x"/>
                                          </p:val>
                                        </p:tav>
                                      </p:tavLst>
                                    </p:anim>
                                  </p:childTnLst>
                                </p:cTn>
                              </p:par>
                              <p:par>
                                <p:cTn id="34" presetID="2" presetClass="entr" presetSubtype="8" fill="hold" nodeType="withEffect">
                                  <p:stCondLst>
                                    <p:cond delay="0"/>
                                  </p:stCondLst>
                                  <p:childTnLst>
                                    <p:set>
                                      <p:cBhvr>
                                        <p:cTn id="35" dur="1" fill="hold">
                                          <p:stCondLst>
                                            <p:cond delay="0"/>
                                          </p:stCondLst>
                                        </p:cTn>
                                        <p:tgtEl>
                                          <p:spTgt spid="582"/>
                                        </p:tgtEl>
                                        <p:attrNameLst>
                                          <p:attrName>style.visibility</p:attrName>
                                        </p:attrNameLst>
                                      </p:cBhvr>
                                      <p:to>
                                        <p:strVal val="visible"/>
                                      </p:to>
                                    </p:set>
                                    <p:anim calcmode="lin" valueType="num">
                                      <p:cBhvr additive="base">
                                        <p:cTn id="36" dur="1800"/>
                                        <p:tgtEl>
                                          <p:spTgt spid="582"/>
                                        </p:tgtEl>
                                        <p:attrNameLst>
                                          <p:attrName>ppt_x</p:attrName>
                                        </p:attrNameLst>
                                      </p:cBhvr>
                                      <p:tavLst>
                                        <p:tav tm="0">
                                          <p:val>
                                            <p:strVal val="#ppt_x-1"/>
                                          </p:val>
                                        </p:tav>
                                        <p:tav tm="100000">
                                          <p:val>
                                            <p:strVal val="#ppt_x"/>
                                          </p:val>
                                        </p:tav>
                                      </p:tavLst>
                                    </p:anim>
                                  </p:childTnLst>
                                </p:cTn>
                              </p:par>
                              <p:par>
                                <p:cTn id="37" presetID="2" presetClass="entr" presetSubtype="8" fill="hold" nodeType="withEffect">
                                  <p:stCondLst>
                                    <p:cond delay="0"/>
                                  </p:stCondLst>
                                  <p:childTnLst>
                                    <p:set>
                                      <p:cBhvr>
                                        <p:cTn id="38" dur="1" fill="hold">
                                          <p:stCondLst>
                                            <p:cond delay="0"/>
                                          </p:stCondLst>
                                        </p:cTn>
                                        <p:tgtEl>
                                          <p:spTgt spid="594"/>
                                        </p:tgtEl>
                                        <p:attrNameLst>
                                          <p:attrName>style.visibility</p:attrName>
                                        </p:attrNameLst>
                                      </p:cBhvr>
                                      <p:to>
                                        <p:strVal val="visible"/>
                                      </p:to>
                                    </p:set>
                                    <p:anim calcmode="lin" valueType="num">
                                      <p:cBhvr additive="base">
                                        <p:cTn id="39" dur="1800"/>
                                        <p:tgtEl>
                                          <p:spTgt spid="594"/>
                                        </p:tgtEl>
                                        <p:attrNameLst>
                                          <p:attrName>ppt_x</p:attrName>
                                        </p:attrNameLst>
                                      </p:cBhvr>
                                      <p:tavLst>
                                        <p:tav tm="0">
                                          <p:val>
                                            <p:strVal val="#ppt_x-1"/>
                                          </p:val>
                                        </p:tav>
                                        <p:tav tm="100000">
                                          <p:val>
                                            <p:strVal val="#ppt_x"/>
                                          </p:val>
                                        </p:tav>
                                      </p:tavLst>
                                    </p:anim>
                                  </p:childTnLst>
                                </p:cTn>
                              </p:par>
                              <p:par>
                                <p:cTn id="40" presetID="2" presetClass="entr" presetSubtype="8" fill="hold" nodeType="withEffect">
                                  <p:stCondLst>
                                    <p:cond delay="0"/>
                                  </p:stCondLst>
                                  <p:childTnLst>
                                    <p:set>
                                      <p:cBhvr>
                                        <p:cTn id="41" dur="1" fill="hold">
                                          <p:stCondLst>
                                            <p:cond delay="0"/>
                                          </p:stCondLst>
                                        </p:cTn>
                                        <p:tgtEl>
                                          <p:spTgt spid="587"/>
                                        </p:tgtEl>
                                        <p:attrNameLst>
                                          <p:attrName>style.visibility</p:attrName>
                                        </p:attrNameLst>
                                      </p:cBhvr>
                                      <p:to>
                                        <p:strVal val="visible"/>
                                      </p:to>
                                    </p:set>
                                    <p:anim calcmode="lin" valueType="num">
                                      <p:cBhvr additive="base">
                                        <p:cTn id="42" dur="1800"/>
                                        <p:tgtEl>
                                          <p:spTgt spid="587"/>
                                        </p:tgtEl>
                                        <p:attrNameLst>
                                          <p:attrName>ppt_x</p:attrName>
                                        </p:attrNameLst>
                                      </p:cBhvr>
                                      <p:tavLst>
                                        <p:tav tm="0">
                                          <p:val>
                                            <p:strVal val="#ppt_x-1"/>
                                          </p:val>
                                        </p:tav>
                                        <p:tav tm="100000">
                                          <p:val>
                                            <p:strVal val="#ppt_x"/>
                                          </p:val>
                                        </p:tav>
                                      </p:tavLst>
                                    </p:anim>
                                  </p:childTnLst>
                                </p:cTn>
                              </p:par>
                              <p:par>
                                <p:cTn id="43" presetID="2" presetClass="entr" presetSubtype="8" fill="hold" nodeType="withEffect">
                                  <p:stCondLst>
                                    <p:cond delay="0"/>
                                  </p:stCondLst>
                                  <p:childTnLst>
                                    <p:set>
                                      <p:cBhvr>
                                        <p:cTn id="44" dur="1" fill="hold">
                                          <p:stCondLst>
                                            <p:cond delay="0"/>
                                          </p:stCondLst>
                                        </p:cTn>
                                        <p:tgtEl>
                                          <p:spTgt spid="591"/>
                                        </p:tgtEl>
                                        <p:attrNameLst>
                                          <p:attrName>style.visibility</p:attrName>
                                        </p:attrNameLst>
                                      </p:cBhvr>
                                      <p:to>
                                        <p:strVal val="visible"/>
                                      </p:to>
                                    </p:set>
                                    <p:anim calcmode="lin" valueType="num">
                                      <p:cBhvr additive="base">
                                        <p:cTn id="45" dur="1800"/>
                                        <p:tgtEl>
                                          <p:spTgt spid="591"/>
                                        </p:tgtEl>
                                        <p:attrNameLst>
                                          <p:attrName>ppt_x</p:attrName>
                                        </p:attrNameLst>
                                      </p:cBhvr>
                                      <p:tavLst>
                                        <p:tav tm="0">
                                          <p:val>
                                            <p:strVal val="#ppt_x-1"/>
                                          </p:val>
                                        </p:tav>
                                        <p:tav tm="100000">
                                          <p:val>
                                            <p:strVal val="#ppt_x"/>
                                          </p:val>
                                        </p:tav>
                                      </p:tavLst>
                                    </p:anim>
                                  </p:childTnLst>
                                </p:cTn>
                              </p:par>
                              <p:par>
                                <p:cTn id="46" presetID="2" presetClass="entr" presetSubtype="8" fill="hold" nodeType="withEffect">
                                  <p:stCondLst>
                                    <p:cond delay="0"/>
                                  </p:stCondLst>
                                  <p:childTnLst>
                                    <p:set>
                                      <p:cBhvr>
                                        <p:cTn id="47" dur="1" fill="hold">
                                          <p:stCondLst>
                                            <p:cond delay="0"/>
                                          </p:stCondLst>
                                        </p:cTn>
                                        <p:tgtEl>
                                          <p:spTgt spid="583"/>
                                        </p:tgtEl>
                                        <p:attrNameLst>
                                          <p:attrName>style.visibility</p:attrName>
                                        </p:attrNameLst>
                                      </p:cBhvr>
                                      <p:to>
                                        <p:strVal val="visible"/>
                                      </p:to>
                                    </p:set>
                                    <p:anim calcmode="lin" valueType="num">
                                      <p:cBhvr additive="base">
                                        <p:cTn id="48" dur="1800"/>
                                        <p:tgtEl>
                                          <p:spTgt spid="583"/>
                                        </p:tgtEl>
                                        <p:attrNameLst>
                                          <p:attrName>ppt_x</p:attrName>
                                        </p:attrNameLst>
                                      </p:cBhvr>
                                      <p:tavLst>
                                        <p:tav tm="0">
                                          <p:val>
                                            <p:strVal val="#ppt_x-1"/>
                                          </p:val>
                                        </p:tav>
                                        <p:tav tm="100000">
                                          <p:val>
                                            <p:strVal val="#ppt_x"/>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93"/>
                                        </p:tgtEl>
                                        <p:attrNameLst>
                                          <p:attrName>style.visibility</p:attrName>
                                        </p:attrNameLst>
                                      </p:cBhvr>
                                      <p:to>
                                        <p:strVal val="visible"/>
                                      </p:to>
                                    </p:set>
                                    <p:animEffect transition="in" filter="fade">
                                      <p:cBhvr>
                                        <p:cTn id="53" dur="1500"/>
                                        <p:tgtEl>
                                          <p:spTgt spid="593"/>
                                        </p:tgtEl>
                                      </p:cBhvr>
                                    </p:animEffect>
                                  </p:childTnLst>
                                </p:cTn>
                              </p:par>
                              <p:par>
                                <p:cTn id="54" presetID="10" presetClass="entr" presetSubtype="0" fill="hold" nodeType="withEffect">
                                  <p:stCondLst>
                                    <p:cond delay="0"/>
                                  </p:stCondLst>
                                  <p:childTnLst>
                                    <p:set>
                                      <p:cBhvr>
                                        <p:cTn id="55" dur="1" fill="hold">
                                          <p:stCondLst>
                                            <p:cond delay="0"/>
                                          </p:stCondLst>
                                        </p:cTn>
                                        <p:tgtEl>
                                          <p:spTgt spid="596"/>
                                        </p:tgtEl>
                                        <p:attrNameLst>
                                          <p:attrName>style.visibility</p:attrName>
                                        </p:attrNameLst>
                                      </p:cBhvr>
                                      <p:to>
                                        <p:strVal val="visible"/>
                                      </p:to>
                                    </p:set>
                                    <p:animEffect transition="in" filter="fade">
                                      <p:cBhvr>
                                        <p:cTn id="56" dur="1000"/>
                                        <p:tgtEl>
                                          <p:spTgt spid="596"/>
                                        </p:tgtEl>
                                      </p:cBhvr>
                                    </p:animEffect>
                                  </p:childTnLst>
                                </p:cTn>
                              </p:par>
                              <p:par>
                                <p:cTn id="57" presetID="10" presetClass="entr" presetSubtype="0" fill="hold" nodeType="withEffect">
                                  <p:stCondLst>
                                    <p:cond delay="0"/>
                                  </p:stCondLst>
                                  <p:childTnLst>
                                    <p:set>
                                      <p:cBhvr>
                                        <p:cTn id="58" dur="1" fill="hold">
                                          <p:stCondLst>
                                            <p:cond delay="0"/>
                                          </p:stCondLst>
                                        </p:cTn>
                                        <p:tgtEl>
                                          <p:spTgt spid="597"/>
                                        </p:tgtEl>
                                        <p:attrNameLst>
                                          <p:attrName>style.visibility</p:attrName>
                                        </p:attrNameLst>
                                      </p:cBhvr>
                                      <p:to>
                                        <p:strVal val="visible"/>
                                      </p:to>
                                    </p:set>
                                    <p:animEffect transition="in" filter="fade">
                                      <p:cBhvr>
                                        <p:cTn id="59" dur="1000"/>
                                        <p:tgtEl>
                                          <p:spTgt spid="597"/>
                                        </p:tgtEl>
                                      </p:cBhvr>
                                    </p:animEffect>
                                  </p:childTnLst>
                                </p:cTn>
                              </p:par>
                              <p:par>
                                <p:cTn id="60" presetID="10" presetClass="entr" presetSubtype="0" fill="hold" nodeType="withEffect">
                                  <p:stCondLst>
                                    <p:cond delay="0"/>
                                  </p:stCondLst>
                                  <p:childTnLst>
                                    <p:set>
                                      <p:cBhvr>
                                        <p:cTn id="61" dur="1" fill="hold">
                                          <p:stCondLst>
                                            <p:cond delay="0"/>
                                          </p:stCondLst>
                                        </p:cTn>
                                        <p:tgtEl>
                                          <p:spTgt spid="592"/>
                                        </p:tgtEl>
                                        <p:attrNameLst>
                                          <p:attrName>style.visibility</p:attrName>
                                        </p:attrNameLst>
                                      </p:cBhvr>
                                      <p:to>
                                        <p:strVal val="visible"/>
                                      </p:to>
                                    </p:set>
                                    <p:animEffect transition="in" filter="fade">
                                      <p:cBhvr>
                                        <p:cTn id="62" dur="1000"/>
                                        <p:tgtEl>
                                          <p:spTgt spid="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76"/>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800"/>
              <a:buNone/>
            </a:pPr>
            <a:r>
              <a:rPr lang="en-US"/>
              <a:t>Deriving Spectral Variables</a:t>
            </a:r>
            <a:endParaRPr/>
          </a:p>
        </p:txBody>
      </p:sp>
      <p:sp>
        <p:nvSpPr>
          <p:cNvPr id="604" name="Google Shape;604;p76"/>
          <p:cNvSpPr txBox="1">
            <a:spLocks noGrp="1"/>
          </p:cNvSpPr>
          <p:nvPr>
            <p:ph type="body" idx="1"/>
          </p:nvPr>
        </p:nvSpPr>
        <p:spPr>
          <a:xfrm>
            <a:off x="3362325" y="1166700"/>
            <a:ext cx="8339400" cy="761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000"/>
              <a:buNone/>
            </a:pPr>
            <a:r>
              <a:rPr lang="en-US" sz="2400" b="1" i="1" dirty="0">
                <a:solidFill>
                  <a:schemeClr val="tx1">
                    <a:lumMod val="75000"/>
                    <a:lumOff val="25000"/>
                  </a:schemeClr>
                </a:solidFill>
              </a:rPr>
              <a:t>Median Value of Surface Reflectance </a:t>
            </a:r>
            <a:endParaRPr sz="2400" b="1" i="1" dirty="0">
              <a:solidFill>
                <a:schemeClr val="tx1">
                  <a:lumMod val="75000"/>
                  <a:lumOff val="25000"/>
                </a:schemeClr>
              </a:solidFill>
            </a:endParaRPr>
          </a:p>
          <a:p>
            <a:pPr marL="0" lvl="0" indent="0" algn="l" rtl="0">
              <a:lnSpc>
                <a:spcPct val="90000"/>
              </a:lnSpc>
              <a:spcBef>
                <a:spcPts val="1000"/>
              </a:spcBef>
              <a:spcAft>
                <a:spcPts val="0"/>
              </a:spcAft>
              <a:buSzPts val="2000"/>
              <a:buNone/>
            </a:pPr>
            <a:endParaRPr sz="2400" dirty="0"/>
          </a:p>
          <a:p>
            <a:pPr marL="0" lvl="0" indent="0" algn="l" rtl="0">
              <a:lnSpc>
                <a:spcPct val="90000"/>
              </a:lnSpc>
              <a:spcBef>
                <a:spcPts val="1000"/>
              </a:spcBef>
              <a:spcAft>
                <a:spcPts val="0"/>
              </a:spcAft>
              <a:buSzPts val="2000"/>
              <a:buNone/>
            </a:pPr>
            <a:endParaRPr sz="2400" b="1" dirty="0"/>
          </a:p>
          <a:p>
            <a:pPr marL="457200" lvl="0" indent="0" algn="l" rtl="0">
              <a:lnSpc>
                <a:spcPct val="90000"/>
              </a:lnSpc>
              <a:spcBef>
                <a:spcPts val="1000"/>
              </a:spcBef>
              <a:spcAft>
                <a:spcPts val="0"/>
              </a:spcAft>
              <a:buSzPts val="2000"/>
              <a:buNone/>
            </a:pPr>
            <a:endParaRPr sz="2400" dirty="0"/>
          </a:p>
        </p:txBody>
      </p:sp>
      <p:sp>
        <p:nvSpPr>
          <p:cNvPr id="605" name="Google Shape;605;p76"/>
          <p:cNvSpPr/>
          <p:nvPr/>
        </p:nvSpPr>
        <p:spPr>
          <a:xfrm>
            <a:off x="3256850" y="1799750"/>
            <a:ext cx="8520900" cy="2138100"/>
          </a:xfrm>
          <a:prstGeom prst="roundRect">
            <a:avLst>
              <a:gd name="adj" fmla="val 7692"/>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76"/>
          <p:cNvSpPr txBox="1"/>
          <p:nvPr/>
        </p:nvSpPr>
        <p:spPr>
          <a:xfrm>
            <a:off x="3363425" y="1863700"/>
            <a:ext cx="8520900" cy="19509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chemeClr val="dk1"/>
              </a:buClr>
              <a:buSzPts val="11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Satellite Detection Modeling</a:t>
            </a:r>
            <a:endParaRPr sz="24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chemeClr val="dk1"/>
              </a:buClr>
              <a:buSzPts val="1100"/>
              <a:buFont typeface="Arial"/>
              <a:buNone/>
            </a:pPr>
            <a:r>
              <a:rPr lang="en-US" sz="2400" b="0" i="0" u="none" strike="noStrike" cap="none" dirty="0" err="1">
                <a:solidFill>
                  <a:schemeClr val="tx1">
                    <a:lumMod val="75000"/>
                    <a:lumOff val="25000"/>
                  </a:schemeClr>
                </a:solidFill>
                <a:latin typeface="Century Gothic"/>
                <a:ea typeface="Century Gothic"/>
                <a:cs typeface="Century Gothic"/>
                <a:sym typeface="Century Gothic"/>
              </a:rPr>
              <a:t>Phenological</a:t>
            </a:r>
            <a:r>
              <a:rPr lang="en-US" sz="2400" b="0" i="0" u="none" strike="noStrike" cap="none" dirty="0">
                <a:solidFill>
                  <a:schemeClr val="tx1">
                    <a:lumMod val="75000"/>
                    <a:lumOff val="25000"/>
                  </a:schemeClr>
                </a:solidFill>
                <a:latin typeface="Century Gothic"/>
                <a:ea typeface="Century Gothic"/>
                <a:cs typeface="Century Gothic"/>
                <a:sym typeface="Century Gothic"/>
              </a:rPr>
              <a:t> Approach</a:t>
            </a:r>
            <a:endParaRPr sz="2400" b="0" i="0" u="sng"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81000" algn="l" rtl="0">
              <a:lnSpc>
                <a:spcPct val="90000"/>
              </a:lnSpc>
              <a:spcBef>
                <a:spcPts val="1000"/>
              </a:spcBef>
              <a:spcAft>
                <a:spcPts val="0"/>
              </a:spcAft>
              <a:buClr>
                <a:srgbClr val="7EB761"/>
              </a:buClr>
              <a:buSzPts val="2400"/>
              <a:buFont typeface="Wingdings 3" panose="05040102010807070707" pitchFamily="18" charset="2"/>
              <a:buChar char="}"/>
            </a:pPr>
            <a:r>
              <a:rPr lang="en-US" sz="2400" b="0" i="0" u="none" strike="noStrike" cap="none" dirty="0">
                <a:solidFill>
                  <a:schemeClr val="tx1">
                    <a:lumMod val="75000"/>
                    <a:lumOff val="25000"/>
                  </a:schemeClr>
                </a:solidFill>
                <a:latin typeface="Century Gothic"/>
                <a:ea typeface="Century Gothic"/>
                <a:cs typeface="Century Gothic"/>
                <a:sym typeface="Century Gothic"/>
              </a:rPr>
              <a:t>Across different </a:t>
            </a:r>
            <a:r>
              <a:rPr lang="en-US" sz="2400" b="0" i="0" u="none" strike="noStrike" cap="none" dirty="0" smtClean="0">
                <a:solidFill>
                  <a:schemeClr val="tx1">
                    <a:lumMod val="75000"/>
                    <a:lumOff val="25000"/>
                  </a:schemeClr>
                </a:solidFill>
                <a:latin typeface="Century Gothic"/>
                <a:ea typeface="Century Gothic"/>
                <a:cs typeface="Century Gothic"/>
                <a:sym typeface="Century Gothic"/>
              </a:rPr>
              <a:t>seasons: </a:t>
            </a:r>
            <a:r>
              <a:rPr lang="en-US" sz="2400" b="0" i="0" u="none" strike="noStrike" cap="none" dirty="0">
                <a:solidFill>
                  <a:schemeClr val="tx1">
                    <a:lumMod val="75000"/>
                    <a:lumOff val="25000"/>
                  </a:schemeClr>
                </a:solidFill>
                <a:latin typeface="Century Gothic"/>
                <a:ea typeface="Century Gothic"/>
                <a:cs typeface="Century Gothic"/>
                <a:sym typeface="Century Gothic"/>
              </a:rPr>
              <a:t>Summer &amp;</a:t>
            </a:r>
            <a:r>
              <a:rPr lang="en-US" sz="2400" dirty="0">
                <a:solidFill>
                  <a:schemeClr val="tx1">
                    <a:lumMod val="75000"/>
                    <a:lumOff val="25000"/>
                  </a:schemeClr>
                </a:solidFill>
                <a:latin typeface="Century Gothic"/>
                <a:ea typeface="Century Gothic"/>
                <a:cs typeface="Century Gothic"/>
                <a:sym typeface="Century Gothic"/>
              </a:rPr>
              <a:t> </a:t>
            </a:r>
            <a:r>
              <a:rPr lang="en-US" sz="2400" b="0" i="0" u="none" strike="noStrike" cap="none" dirty="0">
                <a:solidFill>
                  <a:schemeClr val="tx1">
                    <a:lumMod val="75000"/>
                    <a:lumOff val="25000"/>
                  </a:schemeClr>
                </a:solidFill>
                <a:latin typeface="Century Gothic"/>
                <a:ea typeface="Century Gothic"/>
                <a:cs typeface="Century Gothic"/>
                <a:sym typeface="Century Gothic"/>
              </a:rPr>
              <a:t>Fall</a:t>
            </a:r>
            <a:r>
              <a:rPr lang="en-US" sz="2400" dirty="0">
                <a:solidFill>
                  <a:schemeClr val="tx1">
                    <a:lumMod val="75000"/>
                    <a:lumOff val="25000"/>
                  </a:schemeClr>
                </a:solidFill>
                <a:latin typeface="Century Gothic"/>
                <a:ea typeface="Century Gothic"/>
                <a:cs typeface="Century Gothic"/>
                <a:sym typeface="Century Gothic"/>
              </a:rPr>
              <a:t> </a:t>
            </a:r>
            <a:r>
              <a:rPr lang="en-US" sz="2400" b="0" i="0" u="none" strike="noStrike" cap="none" dirty="0">
                <a:solidFill>
                  <a:schemeClr val="tx1">
                    <a:lumMod val="75000"/>
                    <a:lumOff val="25000"/>
                  </a:schemeClr>
                </a:solidFill>
                <a:latin typeface="Century Gothic"/>
                <a:ea typeface="Century Gothic"/>
                <a:cs typeface="Century Gothic"/>
                <a:sym typeface="Century Gothic"/>
              </a:rPr>
              <a:t>(2017)</a:t>
            </a:r>
            <a:endParaRPr sz="1400" b="0" i="0" u="none" strike="noStrike" cap="none" dirty="0">
              <a:solidFill>
                <a:schemeClr val="tx1">
                  <a:lumMod val="75000"/>
                  <a:lumOff val="25000"/>
                </a:schemeClr>
              </a:solidFill>
              <a:sym typeface="Arial"/>
            </a:endParaRPr>
          </a:p>
        </p:txBody>
      </p:sp>
      <p:sp>
        <p:nvSpPr>
          <p:cNvPr id="607" name="Google Shape;607;p76"/>
          <p:cNvSpPr/>
          <p:nvPr/>
        </p:nvSpPr>
        <p:spPr>
          <a:xfrm>
            <a:off x="3272225" y="4101900"/>
            <a:ext cx="8520900" cy="2138100"/>
          </a:xfrm>
          <a:prstGeom prst="roundRect">
            <a:avLst>
              <a:gd name="adj" fmla="val 7692"/>
            </a:avLst>
          </a:prstGeom>
          <a:solidFill>
            <a:srgbClr val="C9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76"/>
          <p:cNvSpPr txBox="1"/>
          <p:nvPr/>
        </p:nvSpPr>
        <p:spPr>
          <a:xfrm>
            <a:off x="3363425" y="4195500"/>
            <a:ext cx="8339400" cy="173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chemeClr val="dk1"/>
              </a:buClr>
              <a:buSzPts val="11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Habitat </a:t>
            </a:r>
            <a:r>
              <a:rPr lang="en-US" sz="2400" b="1" dirty="0" smtClean="0">
                <a:solidFill>
                  <a:schemeClr val="tx1">
                    <a:lumMod val="75000"/>
                    <a:lumOff val="25000"/>
                  </a:schemeClr>
                </a:solidFill>
                <a:latin typeface="Century Gothic"/>
                <a:ea typeface="Century Gothic"/>
                <a:cs typeface="Century Gothic"/>
                <a:sym typeface="Century Gothic"/>
              </a:rPr>
              <a:t>Distribution</a:t>
            </a:r>
            <a:r>
              <a:rPr lang="en-US" sz="2400" b="1" i="0" u="none" strike="noStrike" cap="none" dirty="0" smtClean="0">
                <a:solidFill>
                  <a:schemeClr val="tx1">
                    <a:lumMod val="75000"/>
                    <a:lumOff val="25000"/>
                  </a:schemeClr>
                </a:solidFill>
                <a:latin typeface="Century Gothic"/>
                <a:ea typeface="Century Gothic"/>
                <a:cs typeface="Century Gothic"/>
                <a:sym typeface="Century Gothic"/>
              </a:rPr>
              <a:t> </a:t>
            </a:r>
            <a:r>
              <a:rPr lang="en-US" sz="2400" b="1" i="0" u="none" strike="noStrike" cap="none" dirty="0">
                <a:solidFill>
                  <a:schemeClr val="tx1">
                    <a:lumMod val="75000"/>
                    <a:lumOff val="25000"/>
                  </a:schemeClr>
                </a:solidFill>
                <a:latin typeface="Century Gothic"/>
                <a:ea typeface="Century Gothic"/>
                <a:cs typeface="Century Gothic"/>
                <a:sym typeface="Century Gothic"/>
              </a:rPr>
              <a:t>Modeling</a:t>
            </a:r>
            <a:endParaRPr sz="24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chemeClr val="dk1"/>
              </a:buClr>
              <a:buSzPts val="1100"/>
              <a:buFont typeface="Arial"/>
              <a:buNone/>
            </a:pPr>
            <a:r>
              <a:rPr lang="en-US" sz="2400" dirty="0">
                <a:solidFill>
                  <a:schemeClr val="tx1">
                    <a:lumMod val="75000"/>
                    <a:lumOff val="25000"/>
                  </a:schemeClr>
                </a:solidFill>
                <a:latin typeface="Century Gothic"/>
                <a:ea typeface="Century Gothic"/>
                <a:cs typeface="Century Gothic"/>
                <a:sym typeface="Century Gothic"/>
              </a:rPr>
              <a:t>Environmental </a:t>
            </a:r>
            <a:r>
              <a:rPr lang="en-US" sz="2400" b="0" i="0" u="none" strike="noStrike" cap="none" dirty="0">
                <a:solidFill>
                  <a:schemeClr val="tx1">
                    <a:lumMod val="75000"/>
                    <a:lumOff val="25000"/>
                  </a:schemeClr>
                </a:solidFill>
                <a:latin typeface="Century Gothic"/>
                <a:ea typeface="Century Gothic"/>
                <a:cs typeface="Century Gothic"/>
                <a:sym typeface="Century Gothic"/>
              </a:rPr>
              <a:t>Niche Approach</a:t>
            </a:r>
            <a:endParaRPr sz="2400" b="0" i="0" u="sng"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81000" algn="l" rtl="0">
              <a:lnSpc>
                <a:spcPct val="90000"/>
              </a:lnSpc>
              <a:spcBef>
                <a:spcPts val="1000"/>
              </a:spcBef>
              <a:spcAft>
                <a:spcPts val="0"/>
              </a:spcAft>
              <a:buClr>
                <a:srgbClr val="7EB761"/>
              </a:buClr>
              <a:buSzPts val="2400"/>
              <a:buFont typeface="Wingdings 3" panose="05040102010807070707" pitchFamily="18" charset="2"/>
              <a:buChar char="}"/>
            </a:pPr>
            <a:r>
              <a:rPr lang="en-US" sz="2400" b="0" i="0" u="none" strike="noStrike" cap="none" dirty="0">
                <a:solidFill>
                  <a:schemeClr val="tx1">
                    <a:lumMod val="75000"/>
                    <a:lumOff val="25000"/>
                  </a:schemeClr>
                </a:solidFill>
                <a:latin typeface="Century Gothic"/>
                <a:ea typeface="Century Gothic"/>
                <a:cs typeface="Century Gothic"/>
                <a:sym typeface="Century Gothic"/>
              </a:rPr>
              <a:t>Across the entire Landsat 8 collection (2013-2018)</a:t>
            </a:r>
            <a:endParaRPr sz="1400" b="0" i="0" u="none" strike="noStrike" cap="none" dirty="0">
              <a:solidFill>
                <a:schemeClr val="tx1">
                  <a:lumMod val="75000"/>
                  <a:lumOff val="25000"/>
                </a:schemeClr>
              </a:solidFill>
              <a:sym typeface="Arial"/>
            </a:endParaRPr>
          </a:p>
        </p:txBody>
      </p:sp>
      <p:grpSp>
        <p:nvGrpSpPr>
          <p:cNvPr id="609" name="Google Shape;609;p76"/>
          <p:cNvGrpSpPr/>
          <p:nvPr/>
        </p:nvGrpSpPr>
        <p:grpSpPr>
          <a:xfrm>
            <a:off x="77708" y="1886275"/>
            <a:ext cx="2946816" cy="4008050"/>
            <a:chOff x="8832558" y="2121450"/>
            <a:chExt cx="2946816" cy="4008050"/>
          </a:xfrm>
        </p:grpSpPr>
        <p:cxnSp>
          <p:nvCxnSpPr>
            <p:cNvPr id="610" name="Google Shape;610;p76"/>
            <p:cNvCxnSpPr/>
            <p:nvPr/>
          </p:nvCxnSpPr>
          <p:spPr>
            <a:xfrm flipH="1">
              <a:off x="10418000" y="5272400"/>
              <a:ext cx="5700" cy="857100"/>
            </a:xfrm>
            <a:prstGeom prst="straightConnector1">
              <a:avLst/>
            </a:prstGeom>
            <a:noFill/>
            <a:ln w="38100" cap="flat" cmpd="sng">
              <a:solidFill>
                <a:schemeClr val="dk2"/>
              </a:solidFill>
              <a:prstDash val="dashDot"/>
              <a:round/>
              <a:headEnd type="none" w="sm" len="sm"/>
              <a:tailEnd type="triangle" w="med" len="med"/>
            </a:ln>
          </p:spPr>
        </p:cxnSp>
        <p:sp>
          <p:nvSpPr>
            <p:cNvPr id="611" name="Google Shape;611;p76"/>
            <p:cNvSpPr/>
            <p:nvPr/>
          </p:nvSpPr>
          <p:spPr>
            <a:xfrm rot="1812973">
              <a:off x="9585872" y="4717504"/>
              <a:ext cx="2153142" cy="763571"/>
            </a:xfrm>
            <a:prstGeom prst="parallelogram">
              <a:avLst>
                <a:gd name="adj" fmla="val 7950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76"/>
            <p:cNvSpPr/>
            <p:nvPr/>
          </p:nvSpPr>
          <p:spPr>
            <a:xfrm rot="1812973">
              <a:off x="9568464" y="4496779"/>
              <a:ext cx="2153142" cy="763571"/>
            </a:xfrm>
            <a:prstGeom prst="parallelogram">
              <a:avLst>
                <a:gd name="adj" fmla="val 7950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76"/>
            <p:cNvSpPr/>
            <p:nvPr/>
          </p:nvSpPr>
          <p:spPr>
            <a:xfrm rot="1812973">
              <a:off x="9561234" y="4288902"/>
              <a:ext cx="2153142" cy="763571"/>
            </a:xfrm>
            <a:prstGeom prst="parallelogram">
              <a:avLst>
                <a:gd name="adj" fmla="val 7950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76"/>
            <p:cNvSpPr/>
            <p:nvPr/>
          </p:nvSpPr>
          <p:spPr>
            <a:xfrm rot="1812973">
              <a:off x="9524860" y="4054755"/>
              <a:ext cx="2153142" cy="763571"/>
            </a:xfrm>
            <a:prstGeom prst="parallelogram">
              <a:avLst>
                <a:gd name="adj" fmla="val 7950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76"/>
            <p:cNvSpPr/>
            <p:nvPr/>
          </p:nvSpPr>
          <p:spPr>
            <a:xfrm rot="1812973">
              <a:off x="9536198" y="3816524"/>
              <a:ext cx="2153142" cy="763571"/>
            </a:xfrm>
            <a:prstGeom prst="parallelogram">
              <a:avLst>
                <a:gd name="adj" fmla="val 7950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76"/>
            <p:cNvSpPr/>
            <p:nvPr/>
          </p:nvSpPr>
          <p:spPr>
            <a:xfrm rot="1812973">
              <a:off x="9484949" y="3572720"/>
              <a:ext cx="2153142" cy="763571"/>
            </a:xfrm>
            <a:prstGeom prst="parallelogram">
              <a:avLst>
                <a:gd name="adj" fmla="val 7950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76"/>
            <p:cNvSpPr/>
            <p:nvPr/>
          </p:nvSpPr>
          <p:spPr>
            <a:xfrm rot="1812973">
              <a:off x="9467541" y="3351996"/>
              <a:ext cx="2153142" cy="763571"/>
            </a:xfrm>
            <a:prstGeom prst="parallelogram">
              <a:avLst>
                <a:gd name="adj" fmla="val 7950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76"/>
            <p:cNvSpPr/>
            <p:nvPr/>
          </p:nvSpPr>
          <p:spPr>
            <a:xfrm rot="1812973">
              <a:off x="9460311" y="3144118"/>
              <a:ext cx="2153142" cy="763571"/>
            </a:xfrm>
            <a:prstGeom prst="parallelogram">
              <a:avLst>
                <a:gd name="adj" fmla="val 7950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76"/>
            <p:cNvSpPr/>
            <p:nvPr/>
          </p:nvSpPr>
          <p:spPr>
            <a:xfrm rot="1812973">
              <a:off x="9423938" y="2909971"/>
              <a:ext cx="2153142" cy="763571"/>
            </a:xfrm>
            <a:prstGeom prst="parallelogram">
              <a:avLst>
                <a:gd name="adj" fmla="val 7950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76"/>
            <p:cNvSpPr/>
            <p:nvPr/>
          </p:nvSpPr>
          <p:spPr>
            <a:xfrm rot="1812973">
              <a:off x="9435276" y="2671740"/>
              <a:ext cx="2153142" cy="763571"/>
            </a:xfrm>
            <a:prstGeom prst="parallelogram">
              <a:avLst>
                <a:gd name="adj" fmla="val 7950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76"/>
            <p:cNvSpPr txBox="1"/>
            <p:nvPr/>
          </p:nvSpPr>
          <p:spPr>
            <a:xfrm rot="1842784">
              <a:off x="10374458" y="2229422"/>
              <a:ext cx="1404916" cy="91673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tx1">
                      <a:lumMod val="75000"/>
                      <a:lumOff val="25000"/>
                    </a:schemeClr>
                  </a:solidFill>
                  <a:latin typeface="Century Gothic"/>
                  <a:ea typeface="Century Gothic"/>
                  <a:cs typeface="Century Gothic"/>
                  <a:sym typeface="Century Gothic"/>
                </a:rPr>
                <a:t>Landsat</a:t>
              </a:r>
              <a:endParaRPr sz="24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622" name="Google Shape;622;p76"/>
            <p:cNvSpPr/>
            <p:nvPr/>
          </p:nvSpPr>
          <p:spPr>
            <a:xfrm rot="1813505">
              <a:off x="10248277" y="2907851"/>
              <a:ext cx="355186" cy="187646"/>
            </a:xfrm>
            <a:prstGeom prst="parallelogram">
              <a:avLst>
                <a:gd name="adj" fmla="val 79505"/>
              </a:avLst>
            </a:prstGeom>
            <a:solidFill>
              <a:srgbClr val="99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23" name="Google Shape;623;p76"/>
            <p:cNvCxnSpPr/>
            <p:nvPr/>
          </p:nvCxnSpPr>
          <p:spPr>
            <a:xfrm flipH="1">
              <a:off x="10418200" y="2121450"/>
              <a:ext cx="21000" cy="765000"/>
            </a:xfrm>
            <a:prstGeom prst="straightConnector1">
              <a:avLst/>
            </a:prstGeom>
            <a:noFill/>
            <a:ln w="38100" cap="flat" cmpd="sng">
              <a:solidFill>
                <a:schemeClr val="dk2"/>
              </a:solidFill>
              <a:prstDash val="dashDot"/>
              <a:round/>
              <a:headEnd type="none" w="sm" len="sm"/>
              <a:tailEnd type="none" w="sm" len="sm"/>
            </a:ln>
          </p:spPr>
        </p:cxnSp>
        <p:sp>
          <p:nvSpPr>
            <p:cNvPr id="624" name="Google Shape;624;p76"/>
            <p:cNvSpPr txBox="1"/>
            <p:nvPr/>
          </p:nvSpPr>
          <p:spPr>
            <a:xfrm rot="-5400573">
              <a:off x="8391408" y="3356348"/>
              <a:ext cx="1799100" cy="91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1" u="none" strike="noStrike" cap="none" dirty="0">
                  <a:solidFill>
                    <a:schemeClr val="tx1">
                      <a:lumMod val="75000"/>
                      <a:lumOff val="25000"/>
                    </a:schemeClr>
                  </a:solidFill>
                  <a:latin typeface="Century Gothic"/>
                  <a:ea typeface="Century Gothic"/>
                  <a:cs typeface="Century Gothic"/>
                  <a:sym typeface="Century Gothic"/>
                </a:rPr>
                <a:t>Time Series</a:t>
              </a:r>
              <a:endParaRPr sz="2400" b="0" i="1" u="none" strike="noStrike" cap="none" dirty="0">
                <a:solidFill>
                  <a:schemeClr val="tx1">
                    <a:lumMod val="75000"/>
                    <a:lumOff val="25000"/>
                  </a:schemeClr>
                </a:solidFill>
                <a:latin typeface="Century Gothic"/>
                <a:ea typeface="Century Gothic"/>
                <a:cs typeface="Century Gothic"/>
                <a:sym typeface="Century Gothic"/>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77"/>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800"/>
              <a:buNone/>
            </a:pPr>
            <a:r>
              <a:rPr lang="en-US"/>
              <a:t>Insights from the Field</a:t>
            </a:r>
            <a:endParaRPr/>
          </a:p>
        </p:txBody>
      </p:sp>
      <p:pic>
        <p:nvPicPr>
          <p:cNvPr id="631" name="Google Shape;631;p77"/>
          <p:cNvPicPr preferRelativeResize="0"/>
          <p:nvPr/>
        </p:nvPicPr>
        <p:blipFill rotWithShape="1">
          <a:blip r:embed="rId3">
            <a:alphaModFix/>
          </a:blip>
          <a:srcRect l="18073"/>
          <a:stretch/>
        </p:blipFill>
        <p:spPr>
          <a:xfrm>
            <a:off x="6560234" y="1339675"/>
            <a:ext cx="4934400" cy="5200800"/>
          </a:xfrm>
          <a:prstGeom prst="roundRect">
            <a:avLst>
              <a:gd name="adj" fmla="val 4489"/>
            </a:avLst>
          </a:prstGeom>
          <a:noFill/>
          <a:ln>
            <a:noFill/>
          </a:ln>
        </p:spPr>
      </p:pic>
      <p:sp>
        <p:nvSpPr>
          <p:cNvPr id="632" name="Google Shape;632;p77"/>
          <p:cNvSpPr txBox="1"/>
          <p:nvPr/>
        </p:nvSpPr>
        <p:spPr>
          <a:xfrm>
            <a:off x="6642340" y="6230750"/>
            <a:ext cx="3654900" cy="30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Century Gothic"/>
                <a:ea typeface="Century Gothic"/>
                <a:cs typeface="Century Gothic"/>
                <a:sym typeface="Century Gothic"/>
              </a:rPr>
              <a:t>Photo Credit: Linda Parker, USFS</a:t>
            </a:r>
            <a:endParaRPr sz="1400" b="1" i="0" u="none" strike="noStrike" cap="none" dirty="0">
              <a:solidFill>
                <a:schemeClr val="lt1"/>
              </a:solidFill>
              <a:latin typeface="Century Gothic"/>
              <a:ea typeface="Century Gothic"/>
              <a:cs typeface="Century Gothic"/>
              <a:sym typeface="Century Gothic"/>
            </a:endParaRPr>
          </a:p>
        </p:txBody>
      </p:sp>
      <p:pic>
        <p:nvPicPr>
          <p:cNvPr id="633" name="Google Shape;633;p77"/>
          <p:cNvPicPr preferRelativeResize="0"/>
          <p:nvPr/>
        </p:nvPicPr>
        <p:blipFill rotWithShape="1">
          <a:blip r:embed="rId4">
            <a:alphaModFix/>
          </a:blip>
          <a:srcRect/>
          <a:stretch/>
        </p:blipFill>
        <p:spPr>
          <a:xfrm>
            <a:off x="7518400" y="262800"/>
            <a:ext cx="768800" cy="836450"/>
          </a:xfrm>
          <a:prstGeom prst="rect">
            <a:avLst/>
          </a:prstGeom>
          <a:noFill/>
          <a:ln>
            <a:noFill/>
          </a:ln>
        </p:spPr>
      </p:pic>
      <p:pic>
        <p:nvPicPr>
          <p:cNvPr id="634" name="Google Shape;634;p77"/>
          <p:cNvPicPr preferRelativeResize="0"/>
          <p:nvPr/>
        </p:nvPicPr>
        <p:blipFill rotWithShape="1">
          <a:blip r:embed="rId5">
            <a:alphaModFix/>
          </a:blip>
          <a:srcRect/>
          <a:stretch/>
        </p:blipFill>
        <p:spPr>
          <a:xfrm>
            <a:off x="695325" y="1339675"/>
            <a:ext cx="4934400" cy="5200800"/>
          </a:xfrm>
          <a:prstGeom prst="roundRect">
            <a:avLst>
              <a:gd name="adj" fmla="val 4696"/>
            </a:avLst>
          </a:prstGeom>
          <a:noFill/>
          <a:ln>
            <a:noFill/>
          </a:ln>
        </p:spPr>
      </p:pic>
      <p:sp>
        <p:nvSpPr>
          <p:cNvPr id="635" name="Google Shape;635;p77"/>
          <p:cNvSpPr txBox="1"/>
          <p:nvPr/>
        </p:nvSpPr>
        <p:spPr>
          <a:xfrm>
            <a:off x="771381" y="6230750"/>
            <a:ext cx="3810300" cy="30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Century Gothic"/>
                <a:ea typeface="Century Gothic"/>
                <a:cs typeface="Century Gothic"/>
                <a:sym typeface="Century Gothic"/>
              </a:rPr>
              <a:t>USDA NAIP, </a:t>
            </a:r>
            <a:r>
              <a:rPr lang="en-US" sz="1400" b="1" i="0" u="none" strike="noStrike" cap="none" dirty="0" smtClean="0">
                <a:solidFill>
                  <a:schemeClr val="lt1"/>
                </a:solidFill>
                <a:latin typeface="Century Gothic"/>
                <a:ea typeface="Century Gothic"/>
                <a:cs typeface="Century Gothic"/>
                <a:sym typeface="Century Gothic"/>
              </a:rPr>
              <a:t>acquired </a:t>
            </a:r>
            <a:r>
              <a:rPr lang="en-US" sz="1400" b="1" i="0" u="none" strike="noStrike" cap="none" dirty="0">
                <a:solidFill>
                  <a:schemeClr val="lt1"/>
                </a:solidFill>
                <a:latin typeface="Century Gothic"/>
                <a:ea typeface="Century Gothic"/>
                <a:cs typeface="Century Gothic"/>
                <a:sym typeface="Century Gothic"/>
              </a:rPr>
              <a:t>September, 2017</a:t>
            </a:r>
            <a:endParaRPr sz="1400" b="1" i="0" u="none" strike="noStrike" cap="none" dirty="0">
              <a:solidFill>
                <a:schemeClr val="lt1"/>
              </a:solidFill>
              <a:latin typeface="Century Gothic"/>
              <a:ea typeface="Century Gothic"/>
              <a:cs typeface="Century Gothic"/>
              <a:sym typeface="Century Gothic"/>
            </a:endParaRPr>
          </a:p>
        </p:txBody>
      </p:sp>
      <p:cxnSp>
        <p:nvCxnSpPr>
          <p:cNvPr id="636" name="Google Shape;636;p77"/>
          <p:cNvCxnSpPr/>
          <p:nvPr/>
        </p:nvCxnSpPr>
        <p:spPr>
          <a:xfrm>
            <a:off x="3699067" y="4250843"/>
            <a:ext cx="882600" cy="542100"/>
          </a:xfrm>
          <a:prstGeom prst="straightConnector1">
            <a:avLst/>
          </a:prstGeom>
          <a:noFill/>
          <a:ln w="28575" cap="flat" cmpd="sng">
            <a:solidFill>
              <a:schemeClr val="lt1"/>
            </a:solidFill>
            <a:prstDash val="solid"/>
            <a:round/>
            <a:headEnd type="stealth" w="med" len="med"/>
            <a:tailEnd type="none" w="sm" len="sm"/>
          </a:ln>
        </p:spPr>
      </p:cxnSp>
      <p:sp>
        <p:nvSpPr>
          <p:cNvPr id="637" name="Google Shape;637;p77"/>
          <p:cNvSpPr txBox="1"/>
          <p:nvPr/>
        </p:nvSpPr>
        <p:spPr>
          <a:xfrm>
            <a:off x="3935593" y="4716740"/>
            <a:ext cx="2265300" cy="30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Century Gothic"/>
                <a:ea typeface="Century Gothic"/>
                <a:cs typeface="Century Gothic"/>
                <a:sym typeface="Century Gothic"/>
              </a:rPr>
              <a:t>Known </a:t>
            </a:r>
            <a:r>
              <a:rPr lang="en-US" sz="1400" b="1" i="0" u="none" strike="noStrike" cap="none" dirty="0" smtClean="0">
                <a:solidFill>
                  <a:schemeClr val="lt1"/>
                </a:solidFill>
                <a:latin typeface="Century Gothic"/>
                <a:ea typeface="Century Gothic"/>
                <a:cs typeface="Century Gothic"/>
                <a:sym typeface="Century Gothic"/>
              </a:rPr>
              <a:t>Presence</a:t>
            </a:r>
            <a:endParaRPr sz="1400" b="1" i="0" u="none" strike="noStrike" cap="none" dirty="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cxnSp>
        <p:nvCxnSpPr>
          <p:cNvPr id="643" name="Google Shape;643;p78"/>
          <p:cNvCxnSpPr/>
          <p:nvPr/>
        </p:nvCxnSpPr>
        <p:spPr>
          <a:xfrm rot="10800000" flipH="1">
            <a:off x="397200" y="1527250"/>
            <a:ext cx="11794800" cy="9900"/>
          </a:xfrm>
          <a:prstGeom prst="straightConnector1">
            <a:avLst/>
          </a:prstGeom>
          <a:noFill/>
          <a:ln w="76200" cap="flat" cmpd="sng">
            <a:solidFill>
              <a:srgbClr val="93C47D"/>
            </a:solidFill>
            <a:prstDash val="solid"/>
            <a:round/>
            <a:headEnd type="none" w="sm" len="sm"/>
            <a:tailEnd type="triangle" w="med" len="med"/>
          </a:ln>
        </p:spPr>
      </p:cxnSp>
      <p:pic>
        <p:nvPicPr>
          <p:cNvPr id="644" name="Google Shape;644;p78"/>
          <p:cNvPicPr preferRelativeResize="0"/>
          <p:nvPr/>
        </p:nvPicPr>
        <p:blipFill rotWithShape="1">
          <a:blip r:embed="rId3">
            <a:alphaModFix/>
          </a:blip>
          <a:srcRect l="4356" r="12315"/>
          <a:stretch/>
        </p:blipFill>
        <p:spPr>
          <a:xfrm>
            <a:off x="4280424" y="1910775"/>
            <a:ext cx="3672300" cy="4243500"/>
          </a:xfrm>
          <a:prstGeom prst="roundRect">
            <a:avLst>
              <a:gd name="adj" fmla="val 2060"/>
            </a:avLst>
          </a:prstGeom>
          <a:noFill/>
          <a:ln>
            <a:noFill/>
          </a:ln>
        </p:spPr>
      </p:pic>
      <p:sp>
        <p:nvSpPr>
          <p:cNvPr id="645" name="Google Shape;645;p78"/>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800"/>
              <a:buNone/>
            </a:pPr>
            <a:r>
              <a:rPr lang="en-US"/>
              <a:t>Ocular Sampling</a:t>
            </a:r>
            <a:endParaRPr/>
          </a:p>
        </p:txBody>
      </p:sp>
      <p:sp>
        <p:nvSpPr>
          <p:cNvPr id="646" name="Google Shape;646;p78"/>
          <p:cNvSpPr txBox="1"/>
          <p:nvPr/>
        </p:nvSpPr>
        <p:spPr>
          <a:xfrm>
            <a:off x="5501602" y="6154431"/>
            <a:ext cx="2956800" cy="25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Photo Credit: Linda Parker, USFS</a:t>
            </a:r>
            <a:endParaRPr sz="1400" b="0" i="0" u="none" strike="noStrike" cap="none">
              <a:solidFill>
                <a:schemeClr val="lt1"/>
              </a:solidFill>
              <a:latin typeface="Arial"/>
              <a:ea typeface="Arial"/>
              <a:cs typeface="Arial"/>
              <a:sym typeface="Arial"/>
            </a:endParaRPr>
          </a:p>
        </p:txBody>
      </p:sp>
      <p:grpSp>
        <p:nvGrpSpPr>
          <p:cNvPr id="647" name="Google Shape;647;p78"/>
          <p:cNvGrpSpPr/>
          <p:nvPr/>
        </p:nvGrpSpPr>
        <p:grpSpPr>
          <a:xfrm>
            <a:off x="8104851" y="1910974"/>
            <a:ext cx="3672286" cy="4243435"/>
            <a:chOff x="8181348" y="1984548"/>
            <a:chExt cx="3798000" cy="4388700"/>
          </a:xfrm>
        </p:grpSpPr>
        <p:pic>
          <p:nvPicPr>
            <p:cNvPr id="648" name="Google Shape;648;p78"/>
            <p:cNvPicPr preferRelativeResize="0"/>
            <p:nvPr/>
          </p:nvPicPr>
          <p:blipFill rotWithShape="1">
            <a:blip r:embed="rId4">
              <a:alphaModFix/>
            </a:blip>
            <a:srcRect l="16658" t="1631" r="37255" b="6142"/>
            <a:stretch/>
          </p:blipFill>
          <p:spPr>
            <a:xfrm>
              <a:off x="8181348" y="1984548"/>
              <a:ext cx="3798000" cy="4388700"/>
            </a:xfrm>
            <a:prstGeom prst="roundRect">
              <a:avLst>
                <a:gd name="adj" fmla="val 2704"/>
              </a:avLst>
            </a:prstGeom>
            <a:noFill/>
            <a:ln>
              <a:noFill/>
            </a:ln>
          </p:spPr>
        </p:pic>
        <p:sp>
          <p:nvSpPr>
            <p:cNvPr id="649" name="Google Shape;649;p78"/>
            <p:cNvSpPr/>
            <p:nvPr/>
          </p:nvSpPr>
          <p:spPr>
            <a:xfrm>
              <a:off x="8778580" y="5249163"/>
              <a:ext cx="176635" cy="176635"/>
            </a:xfrm>
            <a:prstGeom prst="ellipse">
              <a:avLst/>
            </a:pr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78"/>
            <p:cNvSpPr/>
            <p:nvPr/>
          </p:nvSpPr>
          <p:spPr>
            <a:xfrm>
              <a:off x="9457210" y="4668238"/>
              <a:ext cx="176700" cy="176700"/>
            </a:xfrm>
            <a:prstGeom prst="ellipse">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651" name="Google Shape;651;p78"/>
          <p:cNvPicPr preferRelativeResize="0"/>
          <p:nvPr/>
        </p:nvPicPr>
        <p:blipFill rotWithShape="1">
          <a:blip r:embed="rId5">
            <a:alphaModFix/>
          </a:blip>
          <a:srcRect l="15458" r="19638"/>
          <a:stretch/>
        </p:blipFill>
        <p:spPr>
          <a:xfrm>
            <a:off x="456288" y="1910805"/>
            <a:ext cx="3672000" cy="4243500"/>
          </a:xfrm>
          <a:prstGeom prst="roundRect">
            <a:avLst>
              <a:gd name="adj" fmla="val 2445"/>
            </a:avLst>
          </a:prstGeom>
          <a:noFill/>
          <a:ln>
            <a:noFill/>
          </a:ln>
        </p:spPr>
      </p:pic>
      <p:sp>
        <p:nvSpPr>
          <p:cNvPr id="652" name="Google Shape;652;p78"/>
          <p:cNvSpPr/>
          <p:nvPr/>
        </p:nvSpPr>
        <p:spPr>
          <a:xfrm>
            <a:off x="688875" y="1118026"/>
            <a:ext cx="2961900" cy="655800"/>
          </a:xfrm>
          <a:prstGeom prst="roundRect">
            <a:avLst>
              <a:gd name="adj" fmla="val 16667"/>
            </a:avLst>
          </a:prstGeom>
          <a:solidFill>
            <a:srgbClr val="93C47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78"/>
          <p:cNvSpPr/>
          <p:nvPr/>
        </p:nvSpPr>
        <p:spPr>
          <a:xfrm>
            <a:off x="4635650" y="1126490"/>
            <a:ext cx="2961900" cy="655800"/>
          </a:xfrm>
          <a:prstGeom prst="roundRect">
            <a:avLst>
              <a:gd name="adj" fmla="val 16667"/>
            </a:avLst>
          </a:prstGeom>
          <a:solidFill>
            <a:srgbClr val="93C47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78"/>
          <p:cNvSpPr/>
          <p:nvPr/>
        </p:nvSpPr>
        <p:spPr>
          <a:xfrm>
            <a:off x="8541225" y="1118026"/>
            <a:ext cx="2961900" cy="655800"/>
          </a:xfrm>
          <a:prstGeom prst="roundRect">
            <a:avLst>
              <a:gd name="adj" fmla="val 16667"/>
            </a:avLst>
          </a:prstGeom>
          <a:solidFill>
            <a:srgbClr val="93C47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78"/>
          <p:cNvSpPr txBox="1">
            <a:spLocks noGrp="1"/>
          </p:cNvSpPr>
          <p:nvPr>
            <p:ph type="title"/>
          </p:nvPr>
        </p:nvSpPr>
        <p:spPr>
          <a:xfrm>
            <a:off x="594375" y="1134919"/>
            <a:ext cx="3150900" cy="647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800"/>
              <a:buNone/>
            </a:pPr>
            <a:r>
              <a:rPr lang="en-US" sz="2000" b="1">
                <a:solidFill>
                  <a:srgbClr val="FFFFFF"/>
                </a:solidFill>
              </a:rPr>
              <a:t>In-Field Presence Locations</a:t>
            </a:r>
            <a:endParaRPr sz="2000" b="1">
              <a:solidFill>
                <a:srgbClr val="FFFFFF"/>
              </a:solidFill>
            </a:endParaRPr>
          </a:p>
        </p:txBody>
      </p:sp>
      <p:sp>
        <p:nvSpPr>
          <p:cNvPr id="656" name="Google Shape;656;p78"/>
          <p:cNvSpPr txBox="1">
            <a:spLocks noGrp="1"/>
          </p:cNvSpPr>
          <p:nvPr>
            <p:ph type="title"/>
          </p:nvPr>
        </p:nvSpPr>
        <p:spPr>
          <a:xfrm>
            <a:off x="4635675" y="1126550"/>
            <a:ext cx="2961900" cy="647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800"/>
              <a:buNone/>
            </a:pPr>
            <a:r>
              <a:rPr lang="en-US" sz="2000" b="1">
                <a:solidFill>
                  <a:srgbClr val="FFFFFF"/>
                </a:solidFill>
              </a:rPr>
              <a:t>NAIP Imagery  </a:t>
            </a:r>
            <a:endParaRPr sz="2000" b="1">
              <a:solidFill>
                <a:srgbClr val="FFFFFF"/>
              </a:solidFill>
            </a:endParaRPr>
          </a:p>
          <a:p>
            <a:pPr marL="0" lvl="0" indent="0" algn="ctr" rtl="0">
              <a:lnSpc>
                <a:spcPct val="90000"/>
              </a:lnSpc>
              <a:spcBef>
                <a:spcPts val="0"/>
              </a:spcBef>
              <a:spcAft>
                <a:spcPts val="0"/>
              </a:spcAft>
              <a:buSzPts val="4800"/>
              <a:buNone/>
            </a:pPr>
            <a:r>
              <a:rPr lang="en-US" sz="2000" b="1">
                <a:solidFill>
                  <a:srgbClr val="FFFFFF"/>
                </a:solidFill>
              </a:rPr>
              <a:t>(1m resolution)</a:t>
            </a:r>
            <a:endParaRPr sz="2000" b="1">
              <a:solidFill>
                <a:srgbClr val="FFFFFF"/>
              </a:solidFill>
            </a:endParaRPr>
          </a:p>
        </p:txBody>
      </p:sp>
      <p:sp>
        <p:nvSpPr>
          <p:cNvPr id="657" name="Google Shape;657;p78"/>
          <p:cNvSpPr txBox="1">
            <a:spLocks noGrp="1"/>
          </p:cNvSpPr>
          <p:nvPr>
            <p:ph type="title"/>
          </p:nvPr>
        </p:nvSpPr>
        <p:spPr>
          <a:xfrm>
            <a:off x="8541225" y="1126550"/>
            <a:ext cx="2961900" cy="647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800"/>
              <a:buNone/>
            </a:pPr>
            <a:r>
              <a:rPr lang="en-US" sz="2000" b="1">
                <a:solidFill>
                  <a:srgbClr val="FFFFFF"/>
                </a:solidFill>
              </a:rPr>
              <a:t>Landsat 8 Imagery (30x30m resolution)</a:t>
            </a:r>
            <a:endParaRPr sz="2000" b="1">
              <a:solidFill>
                <a:srgbClr val="FFFFFF"/>
              </a:solidFill>
            </a:endParaRPr>
          </a:p>
        </p:txBody>
      </p:sp>
      <p:sp>
        <p:nvSpPr>
          <p:cNvPr id="658" name="Google Shape;658;p78"/>
          <p:cNvSpPr/>
          <p:nvPr/>
        </p:nvSpPr>
        <p:spPr>
          <a:xfrm>
            <a:off x="7972900" y="1333700"/>
            <a:ext cx="300300" cy="4794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78"/>
          <p:cNvSpPr txBox="1">
            <a:spLocks noGrp="1"/>
          </p:cNvSpPr>
          <p:nvPr>
            <p:ph type="title"/>
          </p:nvPr>
        </p:nvSpPr>
        <p:spPr>
          <a:xfrm>
            <a:off x="7717150" y="1292500"/>
            <a:ext cx="853800" cy="47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800"/>
              <a:buNone/>
            </a:pPr>
            <a:r>
              <a:rPr lang="en-US" sz="3600" b="1">
                <a:solidFill>
                  <a:srgbClr val="93C47D"/>
                </a:solidFill>
              </a:rPr>
              <a:t>&amp;</a:t>
            </a:r>
            <a:endParaRPr sz="3600" b="1">
              <a:solidFill>
                <a:srgbClr val="93C47D"/>
              </a:solidFill>
            </a:endParaRPr>
          </a:p>
        </p:txBody>
      </p:sp>
      <p:sp>
        <p:nvSpPr>
          <p:cNvPr id="660" name="Google Shape;660;p78"/>
          <p:cNvSpPr txBox="1"/>
          <p:nvPr/>
        </p:nvSpPr>
        <p:spPr>
          <a:xfrm>
            <a:off x="431728" y="5835083"/>
            <a:ext cx="3746400" cy="31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Century Gothic" panose="020B0502020202020204" pitchFamily="34" charset="0"/>
                <a:sym typeface="Arial"/>
              </a:rPr>
              <a:t>Photo Credit: Linda Parker, USFS</a:t>
            </a:r>
            <a:endParaRPr sz="1400" b="1" i="0" u="none" strike="noStrike" cap="none" dirty="0">
              <a:solidFill>
                <a:schemeClr val="lt1"/>
              </a:solidFill>
              <a:latin typeface="Century Gothic" panose="020B0502020202020204" pitchFamily="34" charset="0"/>
              <a:sym typeface="Arial"/>
            </a:endParaRPr>
          </a:p>
        </p:txBody>
      </p:sp>
      <p:sp>
        <p:nvSpPr>
          <p:cNvPr id="661" name="Google Shape;661;p78"/>
          <p:cNvSpPr txBox="1"/>
          <p:nvPr/>
        </p:nvSpPr>
        <p:spPr>
          <a:xfrm>
            <a:off x="4236343" y="5838975"/>
            <a:ext cx="3810300" cy="30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solidFill>
                  <a:schemeClr val="lt1"/>
                </a:solidFill>
                <a:latin typeface="Century Gothic" panose="020B0502020202020204" pitchFamily="34" charset="0"/>
                <a:ea typeface="Century Gothic"/>
                <a:cs typeface="Century Gothic"/>
                <a:sym typeface="Century Gothic"/>
              </a:rPr>
              <a:t>Ac</a:t>
            </a:r>
            <a:r>
              <a:rPr lang="en-US" sz="1400" b="1" i="0" u="none" strike="noStrike" cap="none">
                <a:solidFill>
                  <a:schemeClr val="lt1"/>
                </a:solidFill>
                <a:latin typeface="Century Gothic" panose="020B0502020202020204" pitchFamily="34" charset="0"/>
                <a:ea typeface="Century Gothic"/>
                <a:cs typeface="Century Gothic"/>
                <a:sym typeface="Century Gothic"/>
              </a:rPr>
              <a:t>quired September, 2017</a:t>
            </a:r>
            <a:endParaRPr sz="1400" b="1" i="0" u="none" strike="noStrike" cap="none">
              <a:solidFill>
                <a:schemeClr val="lt1"/>
              </a:solidFill>
              <a:latin typeface="Century Gothic" panose="020B0502020202020204" pitchFamily="34" charset="0"/>
              <a:ea typeface="Century Gothic"/>
              <a:cs typeface="Century Gothic"/>
              <a:sym typeface="Century Gothic"/>
            </a:endParaRPr>
          </a:p>
        </p:txBody>
      </p:sp>
      <p:sp>
        <p:nvSpPr>
          <p:cNvPr id="662" name="Google Shape;662;p78"/>
          <p:cNvSpPr txBox="1"/>
          <p:nvPr/>
        </p:nvSpPr>
        <p:spPr>
          <a:xfrm>
            <a:off x="8104868" y="5838975"/>
            <a:ext cx="3810300" cy="30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solidFill>
                  <a:schemeClr val="lt1"/>
                </a:solidFill>
                <a:latin typeface="Century Gothic" panose="020B0502020202020204" pitchFamily="34" charset="0"/>
                <a:ea typeface="Century Gothic"/>
                <a:cs typeface="Century Gothic"/>
                <a:sym typeface="Century Gothic"/>
              </a:rPr>
              <a:t>False Color Median Composite, Fall </a:t>
            </a:r>
            <a:r>
              <a:rPr lang="en-US" sz="1400" b="1" i="0" u="none" strike="noStrike" cap="none">
                <a:solidFill>
                  <a:schemeClr val="lt1"/>
                </a:solidFill>
                <a:latin typeface="Century Gothic" panose="020B0502020202020204" pitchFamily="34" charset="0"/>
                <a:ea typeface="Century Gothic"/>
                <a:cs typeface="Century Gothic"/>
                <a:sym typeface="Century Gothic"/>
              </a:rPr>
              <a:t>2017</a:t>
            </a:r>
            <a:endParaRPr sz="1400" b="1" i="0" u="none" strike="noStrike" cap="none">
              <a:solidFill>
                <a:schemeClr val="lt1"/>
              </a:solidFill>
              <a:latin typeface="Century Gothic" panose="020B0502020202020204" pitchFamily="34" charset="0"/>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79"/>
          <p:cNvSpPr txBox="1">
            <a:spLocks noGrp="1"/>
          </p:cNvSpPr>
          <p:nvPr>
            <p:ph type="title"/>
          </p:nvPr>
        </p:nvSpPr>
        <p:spPr>
          <a:xfrm>
            <a:off x="3435253" y="3050455"/>
            <a:ext cx="5321495" cy="757090"/>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0"/>
              </a:spcBef>
              <a:spcAft>
                <a:spcPts val="0"/>
              </a:spcAft>
              <a:buClr>
                <a:srgbClr val="7EB761"/>
              </a:buClr>
              <a:buSzPts val="4800"/>
              <a:buFont typeface="Century Gothic"/>
              <a:buNone/>
            </a:pPr>
            <a:r>
              <a:rPr lang="en-US" sz="4800" b="1" i="0" u="none" strike="noStrike" cap="none" dirty="0">
                <a:solidFill>
                  <a:srgbClr val="7EB761"/>
                </a:solidFill>
                <a:sym typeface="Century Gothic"/>
              </a:rPr>
              <a:t>Analysis </a:t>
            </a:r>
            <a:r>
              <a:rPr lang="en-US" b="1" dirty="0"/>
              <a:t>&amp; </a:t>
            </a:r>
            <a:r>
              <a:rPr lang="en-US" sz="4800" b="1" i="0" u="none" strike="noStrike" cap="none" dirty="0" smtClean="0">
                <a:solidFill>
                  <a:srgbClr val="7EB761"/>
                </a:solidFill>
                <a:sym typeface="Century Gothic"/>
              </a:rPr>
              <a:t>Results</a:t>
            </a:r>
            <a:endParaRPr sz="4800" b="1" i="0" u="none" strike="noStrike" cap="none" dirty="0">
              <a:solidFill>
                <a:srgbClr val="7EB761"/>
              </a:solidFill>
              <a:sym typeface="Century Gothic"/>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80"/>
          <p:cNvSpPr txBox="1">
            <a:spLocks noGrp="1"/>
          </p:cNvSpPr>
          <p:nvPr>
            <p:ph type="title"/>
          </p:nvPr>
        </p:nvSpPr>
        <p:spPr>
          <a:xfrm>
            <a:off x="1000125" y="365124"/>
            <a:ext cx="10233300" cy="47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800"/>
              <a:buNone/>
            </a:pPr>
            <a:r>
              <a:rPr lang="en-US"/>
              <a:t>Satellite Detection Model Output</a:t>
            </a:r>
            <a:endParaRPr/>
          </a:p>
        </p:txBody>
      </p:sp>
      <p:grpSp>
        <p:nvGrpSpPr>
          <p:cNvPr id="673" name="Google Shape;673;p80"/>
          <p:cNvGrpSpPr/>
          <p:nvPr/>
        </p:nvGrpSpPr>
        <p:grpSpPr>
          <a:xfrm>
            <a:off x="397575" y="1670957"/>
            <a:ext cx="11387995" cy="4136058"/>
            <a:chOff x="397575" y="1840850"/>
            <a:chExt cx="11387995" cy="3966300"/>
          </a:xfrm>
        </p:grpSpPr>
        <p:sp>
          <p:nvSpPr>
            <p:cNvPr id="674" name="Google Shape;674;p80"/>
            <p:cNvSpPr/>
            <p:nvPr/>
          </p:nvSpPr>
          <p:spPr>
            <a:xfrm>
              <a:off x="1004200" y="1840850"/>
              <a:ext cx="8260800" cy="3966300"/>
            </a:xfrm>
            <a:prstGeom prst="rightArrow">
              <a:avLst>
                <a:gd name="adj1" fmla="val 77079"/>
                <a:gd name="adj2" fmla="val 50000"/>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80"/>
            <p:cNvSpPr txBox="1"/>
            <p:nvPr/>
          </p:nvSpPr>
          <p:spPr>
            <a:xfrm rot="-5400000">
              <a:off x="-739425" y="3436875"/>
              <a:ext cx="3059400" cy="785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1" u="none" strike="noStrike" cap="none" dirty="0">
                  <a:solidFill>
                    <a:schemeClr val="tx1">
                      <a:lumMod val="75000"/>
                      <a:lumOff val="25000"/>
                    </a:schemeClr>
                  </a:solidFill>
                  <a:latin typeface="Century Gothic"/>
                  <a:ea typeface="Century Gothic"/>
                  <a:cs typeface="Century Gothic"/>
                  <a:sym typeface="Century Gothic"/>
                </a:rPr>
                <a:t>Input Data</a:t>
              </a:r>
              <a:endParaRPr sz="3000" b="1" i="1" u="none" strike="noStrike" cap="none" dirty="0">
                <a:solidFill>
                  <a:schemeClr val="tx1">
                    <a:lumMod val="75000"/>
                    <a:lumOff val="25000"/>
                  </a:schemeClr>
                </a:solidFill>
                <a:latin typeface="Century Gothic"/>
                <a:ea typeface="Century Gothic"/>
                <a:cs typeface="Century Gothic"/>
                <a:sym typeface="Century Gothic"/>
              </a:endParaRPr>
            </a:p>
          </p:txBody>
        </p:sp>
        <p:grpSp>
          <p:nvGrpSpPr>
            <p:cNvPr id="676" name="Google Shape;676;p80"/>
            <p:cNvGrpSpPr/>
            <p:nvPr/>
          </p:nvGrpSpPr>
          <p:grpSpPr>
            <a:xfrm>
              <a:off x="8861694" y="2287887"/>
              <a:ext cx="2923876" cy="3004131"/>
              <a:chOff x="10082150" y="1715350"/>
              <a:chExt cx="1755343" cy="1803849"/>
            </a:xfrm>
          </p:grpSpPr>
          <p:sp>
            <p:nvSpPr>
              <p:cNvPr id="677" name="Google Shape;677;p80"/>
              <p:cNvSpPr/>
              <p:nvPr/>
            </p:nvSpPr>
            <p:spPr>
              <a:xfrm>
                <a:off x="10724360" y="1715350"/>
                <a:ext cx="379800" cy="379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78" name="Google Shape;678;p80"/>
              <p:cNvCxnSpPr>
                <a:endCxn id="677" idx="4"/>
              </p:cNvCxnSpPr>
              <p:nvPr/>
            </p:nvCxnSpPr>
            <p:spPr>
              <a:xfrm rot="10800000" flipH="1">
                <a:off x="10729160" y="2095150"/>
                <a:ext cx="185100" cy="382200"/>
              </a:xfrm>
              <a:prstGeom prst="straightConnector1">
                <a:avLst/>
              </a:prstGeom>
              <a:noFill/>
              <a:ln w="9525" cap="flat" cmpd="sng">
                <a:solidFill>
                  <a:schemeClr val="dk2"/>
                </a:solidFill>
                <a:prstDash val="solid"/>
                <a:round/>
                <a:headEnd type="none" w="sm" len="sm"/>
                <a:tailEnd type="none" w="sm" len="sm"/>
              </a:ln>
            </p:spPr>
          </p:cxnSp>
          <p:cxnSp>
            <p:nvCxnSpPr>
              <p:cNvPr id="679" name="Google Shape;679;p80"/>
              <p:cNvCxnSpPr/>
              <p:nvPr/>
            </p:nvCxnSpPr>
            <p:spPr>
              <a:xfrm>
                <a:off x="10923093" y="2095249"/>
                <a:ext cx="267300" cy="382200"/>
              </a:xfrm>
              <a:prstGeom prst="straightConnector1">
                <a:avLst/>
              </a:prstGeom>
              <a:noFill/>
              <a:ln w="9525" cap="flat" cmpd="sng">
                <a:solidFill>
                  <a:schemeClr val="dk2"/>
                </a:solidFill>
                <a:prstDash val="solid"/>
                <a:round/>
                <a:headEnd type="none" w="sm" len="sm"/>
                <a:tailEnd type="none" w="sm" len="sm"/>
              </a:ln>
            </p:spPr>
          </p:cxnSp>
          <p:sp>
            <p:nvSpPr>
              <p:cNvPr id="680" name="Google Shape;680;p80"/>
              <p:cNvSpPr/>
              <p:nvPr/>
            </p:nvSpPr>
            <p:spPr>
              <a:xfrm>
                <a:off x="10543293" y="3139399"/>
                <a:ext cx="379800" cy="379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80"/>
              <p:cNvSpPr/>
              <p:nvPr/>
            </p:nvSpPr>
            <p:spPr>
              <a:xfrm>
                <a:off x="10082150" y="3139399"/>
                <a:ext cx="379800" cy="379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82" name="Google Shape;682;p80"/>
              <p:cNvCxnSpPr>
                <a:stCxn id="681" idx="0"/>
              </p:cNvCxnSpPr>
              <p:nvPr/>
            </p:nvCxnSpPr>
            <p:spPr>
              <a:xfrm rot="10800000" flipH="1">
                <a:off x="10272050" y="2780899"/>
                <a:ext cx="381000" cy="358500"/>
              </a:xfrm>
              <a:prstGeom prst="straightConnector1">
                <a:avLst/>
              </a:prstGeom>
              <a:noFill/>
              <a:ln w="9525" cap="flat" cmpd="sng">
                <a:solidFill>
                  <a:schemeClr val="dk2"/>
                </a:solidFill>
                <a:prstDash val="solid"/>
                <a:round/>
                <a:headEnd type="none" w="sm" len="sm"/>
                <a:tailEnd type="none" w="sm" len="sm"/>
              </a:ln>
            </p:spPr>
          </p:cxnSp>
          <p:cxnSp>
            <p:nvCxnSpPr>
              <p:cNvPr id="683" name="Google Shape;683;p80"/>
              <p:cNvCxnSpPr>
                <a:endCxn id="680" idx="0"/>
              </p:cNvCxnSpPr>
              <p:nvPr/>
            </p:nvCxnSpPr>
            <p:spPr>
              <a:xfrm>
                <a:off x="10653093" y="2780899"/>
                <a:ext cx="80100" cy="358500"/>
              </a:xfrm>
              <a:prstGeom prst="straightConnector1">
                <a:avLst/>
              </a:prstGeom>
              <a:noFill/>
              <a:ln w="9525" cap="flat" cmpd="sng">
                <a:solidFill>
                  <a:schemeClr val="dk2"/>
                </a:solidFill>
                <a:prstDash val="solid"/>
                <a:round/>
                <a:headEnd type="none" w="sm" len="sm"/>
                <a:tailEnd type="none" w="sm" len="sm"/>
              </a:ln>
            </p:spPr>
          </p:cxnSp>
          <p:sp>
            <p:nvSpPr>
              <p:cNvPr id="684" name="Google Shape;684;p80"/>
              <p:cNvSpPr/>
              <p:nvPr/>
            </p:nvSpPr>
            <p:spPr>
              <a:xfrm flipH="1">
                <a:off x="10996550" y="3139399"/>
                <a:ext cx="379800" cy="379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80"/>
              <p:cNvSpPr/>
              <p:nvPr/>
            </p:nvSpPr>
            <p:spPr>
              <a:xfrm flipH="1">
                <a:off x="11457693" y="3139399"/>
                <a:ext cx="379800" cy="379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86" name="Google Shape;686;p80"/>
              <p:cNvCxnSpPr>
                <a:stCxn id="685" idx="0"/>
              </p:cNvCxnSpPr>
              <p:nvPr/>
            </p:nvCxnSpPr>
            <p:spPr>
              <a:xfrm rot="10800000">
                <a:off x="11266593" y="2780899"/>
                <a:ext cx="381000" cy="358500"/>
              </a:xfrm>
              <a:prstGeom prst="straightConnector1">
                <a:avLst/>
              </a:prstGeom>
              <a:noFill/>
              <a:ln w="9525" cap="flat" cmpd="sng">
                <a:solidFill>
                  <a:schemeClr val="dk2"/>
                </a:solidFill>
                <a:prstDash val="solid"/>
                <a:round/>
                <a:headEnd type="none" w="sm" len="sm"/>
                <a:tailEnd type="none" w="sm" len="sm"/>
              </a:ln>
            </p:spPr>
          </p:cxnSp>
          <p:cxnSp>
            <p:nvCxnSpPr>
              <p:cNvPr id="687" name="Google Shape;687;p80"/>
              <p:cNvCxnSpPr>
                <a:endCxn id="684" idx="0"/>
              </p:cNvCxnSpPr>
              <p:nvPr/>
            </p:nvCxnSpPr>
            <p:spPr>
              <a:xfrm flipH="1">
                <a:off x="11186450" y="2780899"/>
                <a:ext cx="80100" cy="358500"/>
              </a:xfrm>
              <a:prstGeom prst="straightConnector1">
                <a:avLst/>
              </a:prstGeom>
              <a:noFill/>
              <a:ln w="9525" cap="flat" cmpd="sng">
                <a:solidFill>
                  <a:schemeClr val="dk2"/>
                </a:solidFill>
                <a:prstDash val="solid"/>
                <a:round/>
                <a:headEnd type="none" w="sm" len="sm"/>
                <a:tailEnd type="none" w="sm" len="sm"/>
              </a:ln>
            </p:spPr>
          </p:cxnSp>
          <p:sp>
            <p:nvSpPr>
              <p:cNvPr id="688" name="Google Shape;688;p80"/>
              <p:cNvSpPr/>
              <p:nvPr/>
            </p:nvSpPr>
            <p:spPr>
              <a:xfrm>
                <a:off x="10463150" y="2477449"/>
                <a:ext cx="379800" cy="379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80"/>
              <p:cNvSpPr/>
              <p:nvPr/>
            </p:nvSpPr>
            <p:spPr>
              <a:xfrm>
                <a:off x="11076693" y="2477449"/>
                <a:ext cx="379800" cy="379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690" name="Google Shape;690;p80"/>
          <p:cNvSpPr txBox="1"/>
          <p:nvPr/>
        </p:nvSpPr>
        <p:spPr>
          <a:xfrm>
            <a:off x="1148723" y="3294223"/>
            <a:ext cx="4083139" cy="2031295"/>
          </a:xfrm>
          <a:prstGeom prst="rect">
            <a:avLst/>
          </a:prstGeom>
          <a:noFill/>
          <a:ln>
            <a:noFill/>
          </a:ln>
        </p:spPr>
        <p:txBody>
          <a:bodyPr spcFirstLastPara="1" wrap="non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smtClean="0">
                <a:solidFill>
                  <a:schemeClr val="tx1">
                    <a:lumMod val="75000"/>
                    <a:lumOff val="25000"/>
                  </a:schemeClr>
                </a:solidFill>
                <a:latin typeface="Century Gothic"/>
                <a:ea typeface="Century Gothic"/>
                <a:cs typeface="Century Gothic"/>
                <a:sym typeface="Century Gothic"/>
              </a:rPr>
              <a:t>Satellite </a:t>
            </a:r>
            <a:r>
              <a:rPr lang="en-US" sz="2400" b="1" i="0" u="none" strike="noStrike" cap="none" dirty="0">
                <a:solidFill>
                  <a:schemeClr val="tx1">
                    <a:lumMod val="75000"/>
                    <a:lumOff val="25000"/>
                  </a:schemeClr>
                </a:solidFill>
                <a:latin typeface="Century Gothic"/>
                <a:ea typeface="Century Gothic"/>
                <a:cs typeface="Century Gothic"/>
                <a:sym typeface="Century Gothic"/>
              </a:rPr>
              <a:t>Derived Variables</a:t>
            </a:r>
            <a:endParaRPr sz="2400" b="1"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81000" algn="l" rtl="0">
              <a:lnSpc>
                <a:spcPct val="100000"/>
              </a:lnSpc>
              <a:spcBef>
                <a:spcPts val="0"/>
              </a:spcBef>
              <a:spcAft>
                <a:spcPts val="0"/>
              </a:spcAft>
              <a:buClr>
                <a:srgbClr val="7EB761"/>
              </a:buClr>
              <a:buSzPts val="2400"/>
              <a:buFont typeface="Wingdings 3" panose="05040102010807070707" pitchFamily="18" charset="2"/>
              <a:buChar char="}"/>
            </a:pPr>
            <a:r>
              <a:rPr lang="en-US" sz="2400" b="0" i="0" u="none" strike="noStrike" cap="none" dirty="0">
                <a:solidFill>
                  <a:schemeClr val="tx1">
                    <a:lumMod val="75000"/>
                    <a:lumOff val="25000"/>
                  </a:schemeClr>
                </a:solidFill>
                <a:latin typeface="Century Gothic"/>
                <a:ea typeface="Century Gothic"/>
                <a:cs typeface="Century Gothic"/>
                <a:sym typeface="Century Gothic"/>
              </a:rPr>
              <a:t>Red Band, Summer</a:t>
            </a: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81000" algn="l" rtl="0">
              <a:lnSpc>
                <a:spcPct val="100000"/>
              </a:lnSpc>
              <a:spcBef>
                <a:spcPts val="0"/>
              </a:spcBef>
              <a:spcAft>
                <a:spcPts val="0"/>
              </a:spcAft>
              <a:buClr>
                <a:srgbClr val="7EB761"/>
              </a:buClr>
              <a:buSzPts val="2400"/>
              <a:buFont typeface="Wingdings 3" panose="05040102010807070707" pitchFamily="18" charset="2"/>
              <a:buChar char="}"/>
            </a:pPr>
            <a:r>
              <a:rPr lang="en-US" sz="2400" b="0" i="0" u="none" strike="noStrike" cap="none" dirty="0" smtClean="0">
                <a:solidFill>
                  <a:schemeClr val="tx1">
                    <a:lumMod val="75000"/>
                    <a:lumOff val="25000"/>
                  </a:schemeClr>
                </a:solidFill>
                <a:latin typeface="Century Gothic"/>
                <a:ea typeface="Century Gothic"/>
                <a:cs typeface="Century Gothic"/>
                <a:sym typeface="Century Gothic"/>
              </a:rPr>
              <a:t>Green </a:t>
            </a:r>
            <a:r>
              <a:rPr lang="en-US" sz="2400" b="0" i="0" u="none" strike="noStrike" cap="none" dirty="0">
                <a:solidFill>
                  <a:schemeClr val="tx1">
                    <a:lumMod val="75000"/>
                    <a:lumOff val="25000"/>
                  </a:schemeClr>
                </a:solidFill>
                <a:latin typeface="Century Gothic"/>
                <a:ea typeface="Century Gothic"/>
                <a:cs typeface="Century Gothic"/>
                <a:sym typeface="Century Gothic"/>
              </a:rPr>
              <a:t>band, Fall</a:t>
            </a: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81000" algn="l" rtl="0">
              <a:lnSpc>
                <a:spcPct val="100000"/>
              </a:lnSpc>
              <a:spcBef>
                <a:spcPts val="0"/>
              </a:spcBef>
              <a:spcAft>
                <a:spcPts val="0"/>
              </a:spcAft>
              <a:buClr>
                <a:srgbClr val="7EB761"/>
              </a:buClr>
              <a:buSzPts val="2400"/>
              <a:buFont typeface="Wingdings 3" panose="05040102010807070707" pitchFamily="18" charset="2"/>
              <a:buChar char="}"/>
            </a:pPr>
            <a:r>
              <a:rPr lang="en-US" sz="2400" b="0" i="0" u="none" strike="noStrike" cap="none" dirty="0">
                <a:solidFill>
                  <a:schemeClr val="tx1">
                    <a:lumMod val="75000"/>
                    <a:lumOff val="25000"/>
                  </a:schemeClr>
                </a:solidFill>
                <a:latin typeface="Century Gothic"/>
                <a:ea typeface="Century Gothic"/>
                <a:cs typeface="Century Gothic"/>
                <a:sym typeface="Century Gothic"/>
              </a:rPr>
              <a:t>SWIR Band, Fall</a:t>
            </a: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81000" algn="l" rtl="0">
              <a:lnSpc>
                <a:spcPct val="100000"/>
              </a:lnSpc>
              <a:spcBef>
                <a:spcPts val="0"/>
              </a:spcBef>
              <a:spcAft>
                <a:spcPts val="0"/>
              </a:spcAft>
              <a:buClr>
                <a:srgbClr val="7EB761"/>
              </a:buClr>
              <a:buSzPts val="2400"/>
              <a:buFont typeface="Wingdings 3" panose="05040102010807070707" pitchFamily="18" charset="2"/>
              <a:buChar char="}"/>
            </a:pPr>
            <a:r>
              <a:rPr lang="en-US" sz="2400" b="0" i="0" u="none" strike="noStrike" cap="none" dirty="0">
                <a:solidFill>
                  <a:schemeClr val="tx1">
                    <a:lumMod val="75000"/>
                    <a:lumOff val="25000"/>
                  </a:schemeClr>
                </a:solidFill>
                <a:latin typeface="Century Gothic"/>
                <a:ea typeface="Century Gothic"/>
                <a:cs typeface="Century Gothic"/>
                <a:sym typeface="Century Gothic"/>
              </a:rPr>
              <a:t>ND</a:t>
            </a:r>
            <a:r>
              <a:rPr lang="en-US" sz="2400" dirty="0">
                <a:solidFill>
                  <a:schemeClr val="tx1">
                    <a:lumMod val="75000"/>
                    <a:lumOff val="25000"/>
                  </a:schemeClr>
                </a:solidFill>
                <a:latin typeface="Century Gothic"/>
                <a:ea typeface="Century Gothic"/>
                <a:cs typeface="Century Gothic"/>
                <a:sym typeface="Century Gothic"/>
              </a:rPr>
              <a:t>V</a:t>
            </a:r>
            <a:r>
              <a:rPr lang="en-US" sz="2400" b="0" i="0" u="none" strike="noStrike" cap="none" dirty="0">
                <a:solidFill>
                  <a:schemeClr val="tx1">
                    <a:lumMod val="75000"/>
                    <a:lumOff val="25000"/>
                  </a:schemeClr>
                </a:solidFill>
                <a:latin typeface="Century Gothic"/>
                <a:ea typeface="Century Gothic"/>
                <a:cs typeface="Century Gothic"/>
                <a:sym typeface="Century Gothic"/>
              </a:rPr>
              <a:t>I, Summer</a:t>
            </a:r>
            <a:endParaRPr sz="24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692" name="Google Shape;692;p80"/>
          <p:cNvSpPr txBox="1"/>
          <p:nvPr/>
        </p:nvSpPr>
        <p:spPr>
          <a:xfrm>
            <a:off x="8736975" y="5364450"/>
            <a:ext cx="3059400" cy="785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i="1" dirty="0" err="1">
                <a:solidFill>
                  <a:schemeClr val="tx1">
                    <a:lumMod val="75000"/>
                    <a:lumOff val="25000"/>
                  </a:schemeClr>
                </a:solidFill>
                <a:latin typeface="Century Gothic"/>
                <a:ea typeface="Century Gothic"/>
                <a:cs typeface="Century Gothic"/>
                <a:sym typeface="Century Gothic"/>
              </a:rPr>
              <a:t>RandomForest</a:t>
            </a:r>
            <a:endParaRPr sz="3000" i="1"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3" name="Google Shape;690;p80"/>
          <p:cNvSpPr txBox="1"/>
          <p:nvPr/>
        </p:nvSpPr>
        <p:spPr>
          <a:xfrm>
            <a:off x="1182976" y="2136369"/>
            <a:ext cx="6599221"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smtClean="0">
                <a:solidFill>
                  <a:schemeClr val="tx1">
                    <a:lumMod val="75000"/>
                    <a:lumOff val="25000"/>
                  </a:schemeClr>
                </a:solidFill>
                <a:latin typeface="Century Gothic"/>
                <a:ea typeface="Century Gothic"/>
                <a:cs typeface="Century Gothic"/>
                <a:sym typeface="Century Gothic"/>
              </a:rPr>
              <a:t>Cranberry Presence Locations</a:t>
            </a:r>
            <a:endParaRPr sz="2400" b="1" i="0" u="none" strike="noStrike" cap="none" dirty="0" smtClean="0">
              <a:solidFill>
                <a:schemeClr val="tx1">
                  <a:lumMod val="75000"/>
                  <a:lumOff val="25000"/>
                </a:schemeClr>
              </a:solidFill>
              <a:latin typeface="Century Gothic"/>
              <a:ea typeface="Century Gothic"/>
              <a:cs typeface="Century Gothic"/>
              <a:sym typeface="Century Gothic"/>
            </a:endParaRPr>
          </a:p>
          <a:p>
            <a:pPr marL="457200" marR="0" lvl="0" indent="-381000" algn="l" rtl="0">
              <a:lnSpc>
                <a:spcPct val="100000"/>
              </a:lnSpc>
              <a:spcBef>
                <a:spcPts val="0"/>
              </a:spcBef>
              <a:spcAft>
                <a:spcPts val="0"/>
              </a:spcAft>
              <a:buClr>
                <a:srgbClr val="7EB761"/>
              </a:buClr>
              <a:buSzPts val="2400"/>
              <a:buFont typeface="Wingdings 3" panose="05040102010807070707" pitchFamily="18" charset="2"/>
              <a:buChar char="}"/>
            </a:pPr>
            <a:r>
              <a:rPr lang="en-US" sz="2400" b="0" i="0" u="none" strike="noStrike" cap="none" dirty="0" smtClean="0">
                <a:solidFill>
                  <a:schemeClr val="tx1">
                    <a:lumMod val="75000"/>
                    <a:lumOff val="25000"/>
                  </a:schemeClr>
                </a:solidFill>
                <a:latin typeface="Century Gothic"/>
                <a:ea typeface="Century Gothic"/>
                <a:cs typeface="Century Gothic"/>
                <a:sym typeface="Century Gothic"/>
              </a:rPr>
              <a:t>150 Presence Points, 150 Absence</a:t>
            </a:r>
          </a:p>
          <a:p>
            <a:pPr marL="457200" lvl="2" indent="-381000">
              <a:buClr>
                <a:srgbClr val="7EB761"/>
              </a:buClr>
              <a:buSzPts val="2400"/>
              <a:buFont typeface="Wingdings 3" panose="05040102010807070707" pitchFamily="18" charset="2"/>
              <a:buChar char="}"/>
            </a:pPr>
            <a:r>
              <a:rPr lang="en-US" sz="2400" dirty="0" smtClean="0">
                <a:solidFill>
                  <a:schemeClr val="tx1">
                    <a:lumMod val="75000"/>
                    <a:lumOff val="25000"/>
                  </a:schemeClr>
                </a:solidFill>
                <a:latin typeface="Century Gothic"/>
                <a:ea typeface="Century Gothic"/>
                <a:cs typeface="Century Gothic"/>
                <a:sym typeface="Century Gothic"/>
              </a:rPr>
              <a:t>user-generated</a:t>
            </a:r>
            <a:endParaRPr sz="2400" b="0" i="0" u="none" strike="noStrike" cap="none"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73"/>
                                        </p:tgtEl>
                                        <p:attrNameLst>
                                          <p:attrName>style.visibility</p:attrName>
                                        </p:attrNameLst>
                                      </p:cBhvr>
                                      <p:to>
                                        <p:strVal val="visible"/>
                                      </p:to>
                                    </p:set>
                                    <p:anim calcmode="lin" valueType="num">
                                      <p:cBhvr additive="base">
                                        <p:cTn id="7" dur="1000"/>
                                        <p:tgtEl>
                                          <p:spTgt spid="67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692"/>
                                        </p:tgtEl>
                                        <p:attrNameLst>
                                          <p:attrName>style.visibility</p:attrName>
                                        </p:attrNameLst>
                                      </p:cBhvr>
                                      <p:to>
                                        <p:strVal val="visible"/>
                                      </p:to>
                                    </p:set>
                                    <p:anim calcmode="lin" valueType="num">
                                      <p:cBhvr additive="base">
                                        <p:cTn id="10" dur="1000"/>
                                        <p:tgtEl>
                                          <p:spTgt spid="692"/>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0"/>
                                        </p:tgtEl>
                                        <p:attrNameLst>
                                          <p:attrName>style.visibility</p:attrName>
                                        </p:attrNameLst>
                                      </p:cBhvr>
                                      <p:to>
                                        <p:strVal val="visible"/>
                                      </p:to>
                                    </p:set>
                                    <p:animEffect transition="in" filter="fade">
                                      <p:cBhvr>
                                        <p:cTn id="15" dur="1000"/>
                                        <p:tgtEl>
                                          <p:spTgt spid="69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81"/>
          <p:cNvSpPr txBox="1">
            <a:spLocks noGrp="1"/>
          </p:cNvSpPr>
          <p:nvPr>
            <p:ph type="title"/>
          </p:nvPr>
        </p:nvSpPr>
        <p:spPr>
          <a:xfrm>
            <a:off x="1000125" y="365124"/>
            <a:ext cx="10233300" cy="47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800"/>
              <a:buNone/>
            </a:pPr>
            <a:r>
              <a:rPr lang="en-US"/>
              <a:t>Satellite Detection Model Output</a:t>
            </a:r>
            <a:endParaRPr/>
          </a:p>
        </p:txBody>
      </p:sp>
      <p:pic>
        <p:nvPicPr>
          <p:cNvPr id="698" name="Google Shape;698;p81"/>
          <p:cNvPicPr preferRelativeResize="0"/>
          <p:nvPr/>
        </p:nvPicPr>
        <p:blipFill rotWithShape="1">
          <a:blip r:embed="rId3">
            <a:alphaModFix amt="70000"/>
          </a:blip>
          <a:srcRect/>
          <a:stretch/>
        </p:blipFill>
        <p:spPr>
          <a:xfrm>
            <a:off x="6096000" y="1075599"/>
            <a:ext cx="5407866" cy="4725533"/>
          </a:xfrm>
          <a:prstGeom prst="rect">
            <a:avLst/>
          </a:prstGeom>
          <a:noFill/>
          <a:ln>
            <a:noFill/>
          </a:ln>
          <a:effectLst>
            <a:outerShdw blurRad="57150" dist="19050" dir="5400000" algn="bl" rotWithShape="0">
              <a:srgbClr val="000000">
                <a:alpha val="49803"/>
              </a:srgbClr>
            </a:outerShdw>
          </a:effectLst>
        </p:spPr>
      </p:pic>
      <p:pic>
        <p:nvPicPr>
          <p:cNvPr id="699" name="Google Shape;699;p81"/>
          <p:cNvPicPr preferRelativeResize="0"/>
          <p:nvPr/>
        </p:nvPicPr>
        <p:blipFill rotWithShape="1">
          <a:blip r:embed="rId4">
            <a:alphaModFix/>
          </a:blip>
          <a:srcRect/>
          <a:stretch/>
        </p:blipFill>
        <p:spPr>
          <a:xfrm>
            <a:off x="494511" y="1075600"/>
            <a:ext cx="5431155" cy="4725533"/>
          </a:xfrm>
          <a:prstGeom prst="rect">
            <a:avLst/>
          </a:prstGeom>
          <a:noFill/>
          <a:ln>
            <a:noFill/>
          </a:ln>
        </p:spPr>
      </p:pic>
      <p:sp>
        <p:nvSpPr>
          <p:cNvPr id="700" name="Google Shape;700;p81"/>
          <p:cNvSpPr txBox="1"/>
          <p:nvPr/>
        </p:nvSpPr>
        <p:spPr>
          <a:xfrm>
            <a:off x="494500" y="5801125"/>
            <a:ext cx="5431200" cy="4791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dirty="0">
                <a:solidFill>
                  <a:srgbClr val="434343"/>
                </a:solidFill>
                <a:latin typeface="Century Gothic"/>
                <a:ea typeface="Century Gothic"/>
                <a:cs typeface="Century Gothic"/>
                <a:sym typeface="Century Gothic"/>
              </a:rPr>
              <a:t>NAIP imagery over land cover that is characteristic of </a:t>
            </a:r>
            <a:r>
              <a:rPr lang="en-US" sz="1900" dirty="0">
                <a:solidFill>
                  <a:srgbClr val="434343"/>
                </a:solidFill>
                <a:latin typeface="Century Gothic"/>
                <a:ea typeface="Century Gothic"/>
                <a:cs typeface="Century Gothic"/>
                <a:sym typeface="Century Gothic"/>
              </a:rPr>
              <a:t>c</a:t>
            </a:r>
            <a:r>
              <a:rPr lang="en-US" sz="1900" b="0" i="0" u="none" strike="noStrike" cap="none" dirty="0">
                <a:solidFill>
                  <a:srgbClr val="434343"/>
                </a:solidFill>
                <a:latin typeface="Century Gothic"/>
                <a:ea typeface="Century Gothic"/>
                <a:cs typeface="Century Gothic"/>
                <a:sym typeface="Century Gothic"/>
              </a:rPr>
              <a:t>ranberry habitat</a:t>
            </a:r>
            <a:endParaRPr sz="1900" b="0" i="0" u="none" strike="noStrike" cap="none" dirty="0">
              <a:solidFill>
                <a:srgbClr val="434343"/>
              </a:solidFill>
              <a:latin typeface="Century Gothic"/>
              <a:ea typeface="Century Gothic"/>
              <a:cs typeface="Century Gothic"/>
              <a:sym typeface="Century Gothic"/>
            </a:endParaRPr>
          </a:p>
        </p:txBody>
      </p:sp>
      <p:sp>
        <p:nvSpPr>
          <p:cNvPr id="701" name="Google Shape;701;p81"/>
          <p:cNvSpPr txBox="1"/>
          <p:nvPr/>
        </p:nvSpPr>
        <p:spPr>
          <a:xfrm>
            <a:off x="6096225" y="5801125"/>
            <a:ext cx="5407800" cy="818336"/>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dirty="0">
                <a:solidFill>
                  <a:srgbClr val="434343"/>
                </a:solidFill>
                <a:latin typeface="Century Gothic"/>
                <a:ea typeface="Century Gothic"/>
                <a:cs typeface="Century Gothic"/>
                <a:sym typeface="Century Gothic"/>
              </a:rPr>
              <a:t>Classified imagery (</a:t>
            </a:r>
            <a:r>
              <a:rPr lang="en-US" sz="1900" dirty="0">
                <a:solidFill>
                  <a:srgbClr val="434343"/>
                </a:solidFill>
                <a:latin typeface="Century Gothic"/>
                <a:ea typeface="Century Gothic"/>
                <a:cs typeface="Century Gothic"/>
                <a:sym typeface="Century Gothic"/>
              </a:rPr>
              <a:t>grey</a:t>
            </a:r>
            <a:r>
              <a:rPr lang="en-US" sz="1900" b="0" i="0" u="none" strike="noStrike" cap="none" dirty="0">
                <a:solidFill>
                  <a:srgbClr val="434343"/>
                </a:solidFill>
                <a:latin typeface="Century Gothic"/>
                <a:ea typeface="Century Gothic"/>
                <a:cs typeface="Century Gothic"/>
                <a:sym typeface="Century Gothic"/>
              </a:rPr>
              <a:t> = cranberry absence AND </a:t>
            </a:r>
            <a:r>
              <a:rPr lang="en-US" sz="1900" dirty="0">
                <a:solidFill>
                  <a:srgbClr val="434343"/>
                </a:solidFill>
                <a:latin typeface="Century Gothic"/>
                <a:ea typeface="Century Gothic"/>
                <a:cs typeface="Century Gothic"/>
                <a:sym typeface="Century Gothic"/>
              </a:rPr>
              <a:t>red</a:t>
            </a:r>
            <a:r>
              <a:rPr lang="en-US" sz="1900" b="0" i="0" u="none" strike="noStrike" cap="none" dirty="0">
                <a:solidFill>
                  <a:srgbClr val="434343"/>
                </a:solidFill>
                <a:latin typeface="Century Gothic"/>
                <a:ea typeface="Century Gothic"/>
                <a:cs typeface="Century Gothic"/>
                <a:sym typeface="Century Gothic"/>
              </a:rPr>
              <a:t> = cranberry presence)</a:t>
            </a:r>
            <a:endParaRPr sz="1900" b="0" i="0" u="none" strike="noStrike" cap="none" dirty="0">
              <a:solidFill>
                <a:srgbClr val="434343"/>
              </a:solidFill>
              <a:latin typeface="Century Gothic"/>
              <a:ea typeface="Century Gothic"/>
              <a:cs typeface="Century Gothic"/>
              <a:sym typeface="Century Gothic"/>
            </a:endParaRPr>
          </a:p>
        </p:txBody>
      </p:sp>
      <p:sp>
        <p:nvSpPr>
          <p:cNvPr id="702" name="Google Shape;702;p81"/>
          <p:cNvSpPr txBox="1"/>
          <p:nvPr/>
        </p:nvSpPr>
        <p:spPr>
          <a:xfrm>
            <a:off x="586356" y="1075600"/>
            <a:ext cx="3810300" cy="30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solidFill>
                  <a:schemeClr val="lt1"/>
                </a:solidFill>
                <a:latin typeface="Century Gothic"/>
                <a:ea typeface="Century Gothic"/>
                <a:cs typeface="Century Gothic"/>
                <a:sym typeface="Century Gothic"/>
              </a:rPr>
              <a:t>Ac</a:t>
            </a:r>
            <a:r>
              <a:rPr lang="en-US" sz="1400" b="0" i="0" u="none" strike="noStrike" cap="none">
                <a:solidFill>
                  <a:schemeClr val="lt1"/>
                </a:solidFill>
                <a:latin typeface="Century Gothic"/>
                <a:ea typeface="Century Gothic"/>
                <a:cs typeface="Century Gothic"/>
                <a:sym typeface="Century Gothic"/>
              </a:rPr>
              <a:t>quired September, 2017</a:t>
            </a:r>
            <a:endParaRPr sz="1400" b="0" i="0" u="none" strike="noStrike" cap="none">
              <a:solidFill>
                <a:schemeClr val="lt1"/>
              </a:solidFill>
              <a:latin typeface="Century Gothic"/>
              <a:ea typeface="Century Gothic"/>
              <a:cs typeface="Century Gothic"/>
              <a:sym typeface="Century Gothic"/>
            </a:endParaRPr>
          </a:p>
        </p:txBody>
      </p:sp>
      <p:pic>
        <p:nvPicPr>
          <p:cNvPr id="703" name="Google Shape;703;p81"/>
          <p:cNvPicPr preferRelativeResize="0"/>
          <p:nvPr/>
        </p:nvPicPr>
        <p:blipFill rotWithShape="1">
          <a:blip r:embed="rId3">
            <a:alphaModFix amt="30000"/>
          </a:blip>
          <a:srcRect/>
          <a:stretch/>
        </p:blipFill>
        <p:spPr>
          <a:xfrm>
            <a:off x="506150" y="1075599"/>
            <a:ext cx="5407866" cy="4725533"/>
          </a:xfrm>
          <a:prstGeom prst="rect">
            <a:avLst/>
          </a:prstGeom>
          <a:noFill/>
          <a:ln>
            <a:noFill/>
          </a:ln>
          <a:effectLst>
            <a:outerShdw blurRad="57150" dist="19050" dir="5400000" algn="bl" rotWithShape="0">
              <a:srgbClr val="000000">
                <a:alpha val="498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3"/>
                                        </p:tgtEl>
                                        <p:attrNameLst>
                                          <p:attrName>style.visibility</p:attrName>
                                        </p:attrNameLst>
                                      </p:cBhvr>
                                      <p:to>
                                        <p:strVal val="visible"/>
                                      </p:to>
                                    </p:set>
                                    <p:animEffect transition="in" filter="fade">
                                      <p:cBhvr>
                                        <p:cTn id="7" dur="1000"/>
                                        <p:tgtEl>
                                          <p:spTgt spid="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82"/>
          <p:cNvSpPr txBox="1">
            <a:spLocks noGrp="1"/>
          </p:cNvSpPr>
          <p:nvPr>
            <p:ph type="title"/>
          </p:nvPr>
        </p:nvSpPr>
        <p:spPr>
          <a:xfrm>
            <a:off x="1000125" y="365124"/>
            <a:ext cx="10233300" cy="47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800"/>
              <a:buNone/>
            </a:pPr>
            <a:r>
              <a:rPr lang="en-US" sz="4000"/>
              <a:t>Applicability to Commercial Cranberry</a:t>
            </a:r>
            <a:endParaRPr sz="4000"/>
          </a:p>
        </p:txBody>
      </p:sp>
      <p:pic>
        <p:nvPicPr>
          <p:cNvPr id="709" name="Google Shape;709;p82"/>
          <p:cNvPicPr preferRelativeResize="0"/>
          <p:nvPr/>
        </p:nvPicPr>
        <p:blipFill rotWithShape="1">
          <a:blip r:embed="rId3">
            <a:alphaModFix/>
          </a:blip>
          <a:srcRect/>
          <a:stretch/>
        </p:blipFill>
        <p:spPr>
          <a:xfrm>
            <a:off x="310725" y="1258554"/>
            <a:ext cx="5798800" cy="4725234"/>
          </a:xfrm>
          <a:prstGeom prst="rect">
            <a:avLst/>
          </a:prstGeom>
          <a:noFill/>
          <a:ln>
            <a:noFill/>
          </a:ln>
        </p:spPr>
      </p:pic>
      <p:pic>
        <p:nvPicPr>
          <p:cNvPr id="710" name="Google Shape;710;p82"/>
          <p:cNvPicPr preferRelativeResize="0"/>
          <p:nvPr/>
        </p:nvPicPr>
        <p:blipFill rotWithShape="1">
          <a:blip r:embed="rId4">
            <a:alphaModFix amt="70000"/>
          </a:blip>
          <a:srcRect/>
          <a:stretch/>
        </p:blipFill>
        <p:spPr>
          <a:xfrm>
            <a:off x="6201500" y="1242928"/>
            <a:ext cx="5798800" cy="4756505"/>
          </a:xfrm>
          <a:prstGeom prst="rect">
            <a:avLst/>
          </a:prstGeom>
          <a:noFill/>
          <a:ln>
            <a:noFill/>
          </a:ln>
          <a:effectLst>
            <a:outerShdw blurRad="57150" dist="19050" dir="5400000" algn="bl" rotWithShape="0">
              <a:srgbClr val="000000">
                <a:alpha val="49803"/>
              </a:srgbClr>
            </a:outerShdw>
          </a:effectLst>
        </p:spPr>
      </p:pic>
      <p:sp>
        <p:nvSpPr>
          <p:cNvPr id="711" name="Google Shape;711;p82"/>
          <p:cNvSpPr txBox="1"/>
          <p:nvPr/>
        </p:nvSpPr>
        <p:spPr>
          <a:xfrm>
            <a:off x="822883" y="5953533"/>
            <a:ext cx="4774500" cy="4791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434343"/>
                </a:solidFill>
                <a:latin typeface="Century Gothic"/>
                <a:ea typeface="Century Gothic"/>
                <a:cs typeface="Century Gothic"/>
                <a:sym typeface="Century Gothic"/>
              </a:rPr>
              <a:t>NAIP imagery over commercial cranberry (Wisconsin DNR)</a:t>
            </a:r>
            <a:endParaRPr sz="1900" b="0" i="0" u="none" strike="noStrike" cap="none">
              <a:solidFill>
                <a:srgbClr val="434343"/>
              </a:solidFill>
              <a:latin typeface="Century Gothic"/>
              <a:ea typeface="Century Gothic"/>
              <a:cs typeface="Century Gothic"/>
              <a:sym typeface="Century Gothic"/>
            </a:endParaRPr>
          </a:p>
        </p:txBody>
      </p:sp>
      <p:sp>
        <p:nvSpPr>
          <p:cNvPr id="712" name="Google Shape;712;p82"/>
          <p:cNvSpPr txBox="1"/>
          <p:nvPr/>
        </p:nvSpPr>
        <p:spPr>
          <a:xfrm>
            <a:off x="6865317" y="5953533"/>
            <a:ext cx="4774500" cy="4791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434343"/>
                </a:solidFill>
                <a:latin typeface="Century Gothic"/>
                <a:ea typeface="Century Gothic"/>
                <a:cs typeface="Century Gothic"/>
                <a:sym typeface="Century Gothic"/>
              </a:rPr>
              <a:t>Classified commercial cranberry </a:t>
            </a:r>
            <a:endParaRPr sz="1900" b="0" i="0" u="none" strike="noStrike" cap="none">
              <a:solidFill>
                <a:srgbClr val="434343"/>
              </a:solidFill>
              <a:latin typeface="Century Gothic"/>
              <a:ea typeface="Century Gothic"/>
              <a:cs typeface="Century Gothic"/>
              <a:sym typeface="Century Gothic"/>
            </a:endParaRPr>
          </a:p>
        </p:txBody>
      </p:sp>
      <p:sp>
        <p:nvSpPr>
          <p:cNvPr id="713" name="Google Shape;713;p82"/>
          <p:cNvSpPr txBox="1"/>
          <p:nvPr/>
        </p:nvSpPr>
        <p:spPr>
          <a:xfrm>
            <a:off x="446781" y="5643925"/>
            <a:ext cx="3810300" cy="30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solidFill>
                  <a:schemeClr val="lt1"/>
                </a:solidFill>
                <a:latin typeface="Century Gothic"/>
                <a:ea typeface="Century Gothic"/>
                <a:cs typeface="Century Gothic"/>
                <a:sym typeface="Century Gothic"/>
              </a:rPr>
              <a:t>Ac</a:t>
            </a:r>
            <a:r>
              <a:rPr lang="en-US" sz="1400" b="0" i="0" u="none" strike="noStrike" cap="none">
                <a:solidFill>
                  <a:schemeClr val="lt1"/>
                </a:solidFill>
                <a:latin typeface="Century Gothic"/>
                <a:ea typeface="Century Gothic"/>
                <a:cs typeface="Century Gothic"/>
                <a:sym typeface="Century Gothic"/>
              </a:rPr>
              <a:t>quired September, 2017</a:t>
            </a:r>
            <a:endParaRPr sz="1400" b="0" i="0" u="none" strike="noStrike" cap="none">
              <a:solidFill>
                <a:schemeClr val="lt1"/>
              </a:solidFill>
              <a:latin typeface="Century Gothic"/>
              <a:ea typeface="Century Gothic"/>
              <a:cs typeface="Century Gothic"/>
              <a:sym typeface="Century Gothic"/>
            </a:endParaRPr>
          </a:p>
        </p:txBody>
      </p:sp>
      <p:pic>
        <p:nvPicPr>
          <p:cNvPr id="714" name="Google Shape;714;p82"/>
          <p:cNvPicPr preferRelativeResize="0"/>
          <p:nvPr/>
        </p:nvPicPr>
        <p:blipFill rotWithShape="1">
          <a:blip r:embed="rId4">
            <a:alphaModFix amt="30000"/>
          </a:blip>
          <a:srcRect/>
          <a:stretch/>
        </p:blipFill>
        <p:spPr>
          <a:xfrm>
            <a:off x="310725" y="1258553"/>
            <a:ext cx="5798800" cy="4756505"/>
          </a:xfrm>
          <a:prstGeom prst="rect">
            <a:avLst/>
          </a:prstGeom>
          <a:noFill/>
          <a:ln>
            <a:noFill/>
          </a:ln>
          <a:effectLst>
            <a:outerShdw blurRad="57150" dist="19050" dir="5400000" algn="bl" rotWithShape="0">
              <a:srgbClr val="000000">
                <a:alpha val="498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4"/>
                                        </p:tgtEl>
                                        <p:attrNameLst>
                                          <p:attrName>style.visibility</p:attrName>
                                        </p:attrNameLst>
                                      </p:cBhvr>
                                      <p:to>
                                        <p:strVal val="visible"/>
                                      </p:to>
                                    </p:set>
                                    <p:animEffect transition="in" filter="fade">
                                      <p:cBhvr>
                                        <p:cTn id="7" dur="1000"/>
                                        <p:tgtEl>
                                          <p:spTgt spid="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65"/>
          <p:cNvSpPr txBox="1"/>
          <p:nvPr/>
        </p:nvSpPr>
        <p:spPr>
          <a:xfrm>
            <a:off x="713874" y="894375"/>
            <a:ext cx="10764252" cy="172351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5000" b="1" i="0" u="none" strike="noStrike" cap="none" dirty="0">
                <a:solidFill>
                  <a:srgbClr val="7EB761"/>
                </a:solidFill>
                <a:latin typeface="Century Gothic"/>
                <a:ea typeface="Century Gothic"/>
                <a:cs typeface="Century Gothic"/>
                <a:sym typeface="Century Gothic"/>
              </a:rPr>
              <a:t>Can we see cranberries from outer space?</a:t>
            </a:r>
            <a:endParaRPr sz="5000" b="1" i="0" u="none" strike="noStrike" cap="none" dirty="0">
              <a:solidFill>
                <a:srgbClr val="7EB761"/>
              </a:solidFill>
              <a:latin typeface="Century Gothic"/>
              <a:ea typeface="Century Gothic"/>
              <a:cs typeface="Century Gothic"/>
              <a:sym typeface="Century Gothic"/>
            </a:endParaRPr>
          </a:p>
        </p:txBody>
      </p:sp>
      <p:pic>
        <p:nvPicPr>
          <p:cNvPr id="423" name="Google Shape;423;p65"/>
          <p:cNvPicPr preferRelativeResize="0"/>
          <p:nvPr/>
        </p:nvPicPr>
        <p:blipFill rotWithShape="1">
          <a:blip r:embed="rId3">
            <a:alphaModFix amt="76000"/>
          </a:blip>
          <a:srcRect l="4348" r="5062" b="64925"/>
          <a:stretch/>
        </p:blipFill>
        <p:spPr>
          <a:xfrm>
            <a:off x="0" y="2085675"/>
            <a:ext cx="12192000" cy="4720925"/>
          </a:xfrm>
          <a:prstGeom prst="rect">
            <a:avLst/>
          </a:prstGeom>
          <a:noFill/>
          <a:ln>
            <a:noFill/>
          </a:ln>
        </p:spPr>
      </p:pic>
      <p:sp>
        <p:nvSpPr>
          <p:cNvPr id="424" name="Google Shape;424;p65"/>
          <p:cNvSpPr txBox="1"/>
          <p:nvPr/>
        </p:nvSpPr>
        <p:spPr>
          <a:xfrm>
            <a:off x="9288066" y="6410344"/>
            <a:ext cx="2072973" cy="400079"/>
          </a:xfrm>
          <a:prstGeom prst="rect">
            <a:avLst/>
          </a:prstGeom>
          <a:noFill/>
          <a:ln>
            <a:noFill/>
          </a:ln>
        </p:spPr>
        <p:txBody>
          <a:bodyPr spcFirstLastPara="1" wrap="non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entury Gothic"/>
                <a:ea typeface="Century Gothic"/>
                <a:cs typeface="Century Gothic"/>
                <a:sym typeface="Century Gothic"/>
              </a:rPr>
              <a:t>Photo Credit: </a:t>
            </a:r>
            <a:r>
              <a:rPr lang="en-US" sz="1400" b="0" i="0" u="none" strike="noStrike" cap="none" dirty="0" err="1">
                <a:solidFill>
                  <a:schemeClr val="lt1"/>
                </a:solidFill>
                <a:latin typeface="Century Gothic"/>
                <a:ea typeface="Century Gothic"/>
                <a:cs typeface="Century Gothic"/>
                <a:sym typeface="Century Gothic"/>
              </a:rPr>
              <a:t>Pixabay</a:t>
            </a:r>
            <a:endParaRPr sz="1400" b="0" i="0" u="none" strike="noStrike" cap="none" dirty="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7332292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83"/>
          <p:cNvSpPr/>
          <p:nvPr/>
        </p:nvSpPr>
        <p:spPr>
          <a:xfrm>
            <a:off x="-8595" y="1903527"/>
            <a:ext cx="6008100" cy="3251100"/>
          </a:xfrm>
          <a:prstGeom prst="homePlate">
            <a:avLst>
              <a:gd name="adj" fmla="val 50000"/>
            </a:avLst>
          </a:prstGeom>
          <a:solidFill>
            <a:srgbClr val="38761D"/>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721" name="Google Shape;721;p83"/>
          <p:cNvSpPr/>
          <p:nvPr/>
        </p:nvSpPr>
        <p:spPr>
          <a:xfrm>
            <a:off x="4521200" y="1903525"/>
            <a:ext cx="7581900" cy="3251100"/>
          </a:xfrm>
          <a:prstGeom prst="chevron">
            <a:avLst>
              <a:gd name="adj" fmla="val 50000"/>
            </a:avLst>
          </a:prstGeom>
          <a:solidFill>
            <a:srgbClr val="6AA84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722" name="Google Shape;722;p83"/>
          <p:cNvSpPr txBox="1"/>
          <p:nvPr/>
        </p:nvSpPr>
        <p:spPr>
          <a:xfrm>
            <a:off x="122350" y="2624796"/>
            <a:ext cx="5450400" cy="120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3000" b="1" i="1" u="none" strike="noStrike" cap="none" dirty="0">
                <a:solidFill>
                  <a:srgbClr val="FFFFFF"/>
                </a:solidFill>
                <a:latin typeface="Century Gothic"/>
                <a:ea typeface="Century Gothic"/>
                <a:cs typeface="Century Gothic"/>
                <a:sym typeface="Century Gothic"/>
              </a:rPr>
              <a:t>Can we see cranberries from space?</a:t>
            </a:r>
            <a:endParaRPr sz="3000" b="1" i="0" u="none" strike="noStrike" cap="none" dirty="0">
              <a:solidFill>
                <a:srgbClr val="FFFFFF"/>
              </a:solidFill>
              <a:latin typeface="Century Gothic"/>
              <a:ea typeface="Century Gothic"/>
              <a:cs typeface="Century Gothic"/>
              <a:sym typeface="Century Gothic"/>
            </a:endParaRPr>
          </a:p>
        </p:txBody>
      </p:sp>
      <p:sp>
        <p:nvSpPr>
          <p:cNvPr id="723" name="Google Shape;723;p83"/>
          <p:cNvSpPr txBox="1"/>
          <p:nvPr/>
        </p:nvSpPr>
        <p:spPr>
          <a:xfrm>
            <a:off x="6304300" y="2524825"/>
            <a:ext cx="5278200" cy="193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2700" b="0" i="1" u="none" strike="noStrike" cap="none">
                <a:solidFill>
                  <a:srgbClr val="FFFFFF"/>
                </a:solidFill>
                <a:latin typeface="Century Gothic"/>
                <a:ea typeface="Century Gothic"/>
                <a:cs typeface="Century Gothic"/>
                <a:sym typeface="Century Gothic"/>
              </a:rPr>
              <a:t>How can we incorporate these spectral variables into the methods that our partners currently use?</a:t>
            </a:r>
            <a:endParaRPr sz="2700" b="1" i="1" u="none" strike="noStrike" cap="none">
              <a:solidFill>
                <a:srgbClr val="FFFFFF"/>
              </a:solidFill>
              <a:latin typeface="Century Gothic"/>
              <a:ea typeface="Century Gothic"/>
              <a:cs typeface="Century Gothic"/>
              <a:sym typeface="Century Gothic"/>
            </a:endParaRPr>
          </a:p>
        </p:txBody>
      </p:sp>
      <p:sp>
        <p:nvSpPr>
          <p:cNvPr id="724" name="Google Shape;724;p83"/>
          <p:cNvSpPr txBox="1"/>
          <p:nvPr/>
        </p:nvSpPr>
        <p:spPr>
          <a:xfrm>
            <a:off x="238098" y="3787787"/>
            <a:ext cx="1011969" cy="668438"/>
          </a:xfrm>
          <a:prstGeom prst="rect">
            <a:avLst/>
          </a:prstGeom>
          <a:solidFill>
            <a:srgbClr val="FF505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3000" b="0" i="1" u="none" strike="noStrike" cap="none">
                <a:solidFill>
                  <a:srgbClr val="FFFFFF"/>
                </a:solidFill>
                <a:latin typeface="Century Gothic"/>
                <a:ea typeface="Century Gothic"/>
                <a:cs typeface="Century Gothic"/>
                <a:sym typeface="Century Gothic"/>
              </a:rPr>
              <a:t>YES!</a:t>
            </a:r>
            <a:endParaRPr sz="3000" b="1"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20"/>
                                        </p:tgtEl>
                                        <p:attrNameLst>
                                          <p:attrName>style.visibility</p:attrName>
                                        </p:attrNameLst>
                                      </p:cBhvr>
                                      <p:to>
                                        <p:strVal val="visible"/>
                                      </p:to>
                                    </p:set>
                                    <p:anim calcmode="lin" valueType="num">
                                      <p:cBhvr additive="base">
                                        <p:cTn id="7" dur="1000"/>
                                        <p:tgtEl>
                                          <p:spTgt spid="720"/>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722"/>
                                        </p:tgtEl>
                                        <p:attrNameLst>
                                          <p:attrName>style.visibility</p:attrName>
                                        </p:attrNameLst>
                                      </p:cBhvr>
                                      <p:to>
                                        <p:strVal val="visible"/>
                                      </p:to>
                                    </p:set>
                                    <p:anim calcmode="lin" valueType="num">
                                      <p:cBhvr additive="base">
                                        <p:cTn id="10" dur="1000"/>
                                        <p:tgtEl>
                                          <p:spTgt spid="722"/>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21"/>
                                        </p:tgtEl>
                                        <p:attrNameLst>
                                          <p:attrName>style.visibility</p:attrName>
                                        </p:attrNameLst>
                                      </p:cBhvr>
                                      <p:to>
                                        <p:strVal val="visible"/>
                                      </p:to>
                                    </p:set>
                                    <p:anim calcmode="lin" valueType="num">
                                      <p:cBhvr additive="base">
                                        <p:cTn id="19" dur="500"/>
                                        <p:tgtEl>
                                          <p:spTgt spid="721"/>
                                        </p:tgtEl>
                                        <p:attrNameLst>
                                          <p:attrName>ppt_x</p:attrName>
                                        </p:attrNameLst>
                                      </p:cBhvr>
                                      <p:tavLst>
                                        <p:tav tm="0">
                                          <p:val>
                                            <p:strVal val="#ppt_x-1"/>
                                          </p:val>
                                        </p:tav>
                                        <p:tav tm="100000">
                                          <p:val>
                                            <p:strVal val="#ppt_x"/>
                                          </p:val>
                                        </p:tav>
                                      </p:tavLst>
                                    </p:anim>
                                  </p:childTnLst>
                                </p:cTn>
                              </p:par>
                              <p:par>
                                <p:cTn id="20" presetID="2" presetClass="entr" presetSubtype="8" fill="hold" nodeType="withEffect">
                                  <p:stCondLst>
                                    <p:cond delay="0"/>
                                  </p:stCondLst>
                                  <p:childTnLst>
                                    <p:set>
                                      <p:cBhvr>
                                        <p:cTn id="21" dur="1" fill="hold">
                                          <p:stCondLst>
                                            <p:cond delay="0"/>
                                          </p:stCondLst>
                                        </p:cTn>
                                        <p:tgtEl>
                                          <p:spTgt spid="723"/>
                                        </p:tgtEl>
                                        <p:attrNameLst>
                                          <p:attrName>style.visibility</p:attrName>
                                        </p:attrNameLst>
                                      </p:cBhvr>
                                      <p:to>
                                        <p:strVal val="visible"/>
                                      </p:to>
                                    </p:set>
                                    <p:anim calcmode="lin" valueType="num">
                                      <p:cBhvr additive="base">
                                        <p:cTn id="22" dur="500"/>
                                        <p:tgtEl>
                                          <p:spTgt spid="72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84"/>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800"/>
              <a:buFont typeface="Century Gothic"/>
              <a:buNone/>
            </a:pPr>
            <a:r>
              <a:rPr lang="en-US" sz="4000"/>
              <a:t>Habitat</a:t>
            </a:r>
            <a:r>
              <a:rPr lang="en-US" sz="4000" b="0" i="0" u="none" strike="noStrike" cap="none">
                <a:solidFill>
                  <a:srgbClr val="7EB761"/>
                </a:solidFill>
                <a:latin typeface="Century Gothic"/>
                <a:ea typeface="Century Gothic"/>
                <a:cs typeface="Century Gothic"/>
                <a:sym typeface="Century Gothic"/>
              </a:rPr>
              <a:t> Distribution Model Comparison</a:t>
            </a:r>
            <a:endParaRPr sz="4000" b="0" i="0" u="none" strike="noStrike" cap="none">
              <a:solidFill>
                <a:srgbClr val="7EB761"/>
              </a:solidFill>
              <a:latin typeface="Century Gothic"/>
              <a:ea typeface="Century Gothic"/>
              <a:cs typeface="Century Gothic"/>
              <a:sym typeface="Century Gothic"/>
            </a:endParaRPr>
          </a:p>
        </p:txBody>
      </p:sp>
      <p:graphicFrame>
        <p:nvGraphicFramePr>
          <p:cNvPr id="731" name="Google Shape;731;p84"/>
          <p:cNvGraphicFramePr/>
          <p:nvPr/>
        </p:nvGraphicFramePr>
        <p:xfrm>
          <a:off x="1176175" y="1120800"/>
          <a:ext cx="9880900" cy="5453335"/>
        </p:xfrm>
        <a:graphic>
          <a:graphicData uri="http://schemas.openxmlformats.org/drawingml/2006/table">
            <a:tbl>
              <a:tblPr>
                <a:noFill/>
                <a:tableStyleId>{856B7377-5FC3-447E-8FA0-C59DABF614AC}</a:tableStyleId>
              </a:tblPr>
              <a:tblGrid>
                <a:gridCol w="928050">
                  <a:extLst>
                    <a:ext uri="{9D8B030D-6E8A-4147-A177-3AD203B41FA5}">
                      <a16:colId xmlns:a16="http://schemas.microsoft.com/office/drawing/2014/main" val="20000"/>
                    </a:ext>
                  </a:extLst>
                </a:gridCol>
                <a:gridCol w="873425">
                  <a:extLst>
                    <a:ext uri="{9D8B030D-6E8A-4147-A177-3AD203B41FA5}">
                      <a16:colId xmlns:a16="http://schemas.microsoft.com/office/drawing/2014/main" val="20001"/>
                    </a:ext>
                  </a:extLst>
                </a:gridCol>
                <a:gridCol w="928050">
                  <a:extLst>
                    <a:ext uri="{9D8B030D-6E8A-4147-A177-3AD203B41FA5}">
                      <a16:colId xmlns:a16="http://schemas.microsoft.com/office/drawing/2014/main" val="20002"/>
                    </a:ext>
                  </a:extLst>
                </a:gridCol>
                <a:gridCol w="1291950">
                  <a:extLst>
                    <a:ext uri="{9D8B030D-6E8A-4147-A177-3AD203B41FA5}">
                      <a16:colId xmlns:a16="http://schemas.microsoft.com/office/drawing/2014/main" val="20003"/>
                    </a:ext>
                  </a:extLst>
                </a:gridCol>
                <a:gridCol w="1346575">
                  <a:extLst>
                    <a:ext uri="{9D8B030D-6E8A-4147-A177-3AD203B41FA5}">
                      <a16:colId xmlns:a16="http://schemas.microsoft.com/office/drawing/2014/main" val="20004"/>
                    </a:ext>
                  </a:extLst>
                </a:gridCol>
                <a:gridCol w="891625">
                  <a:extLst>
                    <a:ext uri="{9D8B030D-6E8A-4147-A177-3AD203B41FA5}">
                      <a16:colId xmlns:a16="http://schemas.microsoft.com/office/drawing/2014/main" val="20005"/>
                    </a:ext>
                  </a:extLst>
                </a:gridCol>
                <a:gridCol w="928050">
                  <a:extLst>
                    <a:ext uri="{9D8B030D-6E8A-4147-A177-3AD203B41FA5}">
                      <a16:colId xmlns:a16="http://schemas.microsoft.com/office/drawing/2014/main" val="20006"/>
                    </a:ext>
                  </a:extLst>
                </a:gridCol>
                <a:gridCol w="1382975">
                  <a:extLst>
                    <a:ext uri="{9D8B030D-6E8A-4147-A177-3AD203B41FA5}">
                      <a16:colId xmlns:a16="http://schemas.microsoft.com/office/drawing/2014/main" val="20007"/>
                    </a:ext>
                  </a:extLst>
                </a:gridCol>
                <a:gridCol w="1310200">
                  <a:extLst>
                    <a:ext uri="{9D8B030D-6E8A-4147-A177-3AD203B41FA5}">
                      <a16:colId xmlns:a16="http://schemas.microsoft.com/office/drawing/2014/main" val="20008"/>
                    </a:ext>
                  </a:extLst>
                </a:gridCol>
              </a:tblGrid>
              <a:tr h="95412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txBody>
                  <a:tcPr marL="88900" marR="88900" marT="88900" marB="889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gridSpan="4">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Dataset-Derived </a:t>
                      </a: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Presence Points</a:t>
                      </a:r>
                      <a:endParaRPr sz="1800" u="none" strike="noStrike" cap="none">
                        <a:solidFill>
                          <a:srgbClr val="434343"/>
                        </a:solidFill>
                        <a:latin typeface="Century Gothic"/>
                        <a:ea typeface="Century Gothic"/>
                        <a:cs typeface="Century Gothic"/>
                        <a:sym typeface="Century Gothic"/>
                      </a:endParaRPr>
                    </a:p>
                  </a:txBody>
                  <a:tcPr marL="88900" marR="88900" marT="88900" marB="889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9EAD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User-Generated Presence Points</a:t>
                      </a:r>
                      <a:endParaRPr sz="1800" u="none" strike="noStrike" cap="none">
                        <a:solidFill>
                          <a:srgbClr val="434343"/>
                        </a:solidFill>
                        <a:latin typeface="Century Gothic"/>
                        <a:ea typeface="Century Gothic"/>
                        <a:cs typeface="Century Gothic"/>
                        <a:sym typeface="Century Gothic"/>
                      </a:endParaRPr>
                    </a:p>
                  </a:txBody>
                  <a:tcPr marL="88900" marR="88900" marT="88900" marB="889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9D2E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29675">
                <a:tc>
                  <a:txBody>
                    <a:bodyPr/>
                    <a:lstStyle/>
                    <a:p>
                      <a:pPr marL="0" marR="0" lvl="0" indent="0" algn="ctr" rtl="0">
                        <a:lnSpc>
                          <a:spcPct val="100000"/>
                        </a:lnSpc>
                        <a:spcBef>
                          <a:spcPts val="0"/>
                        </a:spcBef>
                        <a:spcAft>
                          <a:spcPts val="0"/>
                        </a:spcAft>
                        <a:buClr>
                          <a:schemeClr val="dk1"/>
                        </a:buClr>
                        <a:buSzPts val="1100"/>
                        <a:buFont typeface="Arial"/>
                        <a:buNone/>
                      </a:pPr>
                      <a:r>
                        <a:rPr lang="en-US" sz="1800" u="none" strike="noStrike" cap="none">
                          <a:solidFill>
                            <a:srgbClr val="434343"/>
                          </a:solidFill>
                          <a:latin typeface="Century Gothic"/>
                          <a:ea typeface="Century Gothic"/>
                          <a:cs typeface="Century Gothic"/>
                          <a:sym typeface="Century Gothic"/>
                        </a:rPr>
                        <a:t>#   of Data</a:t>
                      </a: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r>
                        <a:rPr lang="en-US" sz="1800" u="none" strike="noStrike" cap="none">
                          <a:solidFill>
                            <a:srgbClr val="434343"/>
                          </a:solidFill>
                          <a:latin typeface="Century Gothic"/>
                          <a:ea typeface="Century Gothic"/>
                          <a:cs typeface="Century Gothic"/>
                          <a:sym typeface="Century Gothic"/>
                        </a:rPr>
                        <a:t>Points</a:t>
                      </a:r>
                      <a:endParaRPr sz="1000" u="none" strike="noStrike" cap="none">
                        <a:latin typeface="Garamond"/>
                        <a:ea typeface="Garamond"/>
                        <a:cs typeface="Garamond"/>
                        <a:sym typeface="Garamond"/>
                      </a:endParaRPr>
                    </a:p>
                  </a:txBody>
                  <a:tcPr marL="88900" marR="88900" marT="88900" marB="889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AUC</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TSS</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Sensitivity</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Specificity</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AUC</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TSS</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Sensitivity</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Specificity</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FEFEF"/>
                    </a:solidFill>
                  </a:tcPr>
                </a:tc>
                <a:extLst>
                  <a:ext uri="{0D108BD9-81ED-4DB2-BD59-A6C34878D82A}">
                    <a16:rowId xmlns:a16="http://schemas.microsoft.com/office/drawing/2014/main" val="10001"/>
                  </a:ext>
                </a:extLst>
              </a:tr>
              <a:tr h="3498450">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434343"/>
                          </a:solidFill>
                          <a:latin typeface="Century Gothic"/>
                          <a:ea typeface="Century Gothic"/>
                          <a:cs typeface="Century Gothic"/>
                          <a:sym typeface="Century Gothic"/>
                        </a:rPr>
                        <a:t>20</a:t>
                      </a:r>
                      <a:endParaRPr sz="1800" b="1"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b="1"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b="1"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434343"/>
                          </a:solidFill>
                          <a:latin typeface="Century Gothic"/>
                          <a:ea typeface="Century Gothic"/>
                          <a:cs typeface="Century Gothic"/>
                          <a:sym typeface="Century Gothic"/>
                        </a:rPr>
                        <a:t>50</a:t>
                      </a:r>
                      <a:endParaRPr sz="1800" b="1"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b="1"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b="1"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434343"/>
                          </a:solidFill>
                          <a:latin typeface="Century Gothic"/>
                          <a:ea typeface="Century Gothic"/>
                          <a:cs typeface="Century Gothic"/>
                          <a:sym typeface="Century Gothic"/>
                        </a:rPr>
                        <a:t>100</a:t>
                      </a:r>
                      <a:endParaRPr sz="1800" b="1"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b="1"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b="1"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434343"/>
                          </a:solidFill>
                          <a:latin typeface="Century Gothic"/>
                          <a:ea typeface="Century Gothic"/>
                          <a:cs typeface="Century Gothic"/>
                          <a:sym typeface="Century Gothic"/>
                        </a:rPr>
                        <a:t>150</a:t>
                      </a:r>
                      <a:endParaRPr sz="1800" b="1" u="none" strike="noStrike" cap="none">
                        <a:solidFill>
                          <a:srgbClr val="434343"/>
                        </a:solidFill>
                        <a:latin typeface="Century Gothic"/>
                        <a:ea typeface="Century Gothic"/>
                        <a:cs typeface="Century Gothic"/>
                        <a:sym typeface="Century Gothic"/>
                      </a:endParaRPr>
                    </a:p>
                  </a:txBody>
                  <a:tcPr marL="88900" marR="88900" marT="88900" marB="889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0.61</a:t>
                      </a: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0.73</a:t>
                      </a: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0.79</a:t>
                      </a: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0.84</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0.14</a:t>
                      </a: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0.33</a:t>
                      </a: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0.52</a:t>
                      </a: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0.53</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0.64</a:t>
                      </a: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0.69</a:t>
                      </a: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0.81</a:t>
                      </a: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0.81</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0.5</a:t>
                      </a: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0.64</a:t>
                      </a: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0.71</a:t>
                      </a: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0.72</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0.74</a:t>
                      </a: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0.81</a:t>
                      </a: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0.89</a:t>
                      </a: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0.89</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0.47</a:t>
                      </a: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0.37</a:t>
                      </a: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0.52</a:t>
                      </a: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0.57</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0.76</a:t>
                      </a: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0.76</a:t>
                      </a: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0.85</a:t>
                      </a: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0.85</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0.7</a:t>
                      </a: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0.6</a:t>
                      </a: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0.67</a:t>
                      </a: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0.73</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9D2E9"/>
                    </a:solidFill>
                  </a:tcPr>
                </a:tc>
                <a:extLst>
                  <a:ext uri="{0D108BD9-81ED-4DB2-BD59-A6C34878D82A}">
                    <a16:rowId xmlns:a16="http://schemas.microsoft.com/office/drawing/2014/main" val="10002"/>
                  </a:ext>
                </a:extLst>
              </a:tr>
            </a:tbl>
          </a:graphicData>
        </a:graphic>
      </p:graphicFrame>
      <p:sp>
        <p:nvSpPr>
          <p:cNvPr id="732" name="Google Shape;732;p84"/>
          <p:cNvSpPr/>
          <p:nvPr/>
        </p:nvSpPr>
        <p:spPr>
          <a:xfrm>
            <a:off x="2119200" y="2101725"/>
            <a:ext cx="4425025" cy="954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84"/>
          <p:cNvSpPr/>
          <p:nvPr/>
        </p:nvSpPr>
        <p:spPr>
          <a:xfrm>
            <a:off x="2119199" y="1120800"/>
            <a:ext cx="4425025" cy="954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84"/>
          <p:cNvSpPr/>
          <p:nvPr/>
        </p:nvSpPr>
        <p:spPr>
          <a:xfrm>
            <a:off x="6544225" y="1120800"/>
            <a:ext cx="4440000" cy="954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84"/>
          <p:cNvSpPr/>
          <p:nvPr/>
        </p:nvSpPr>
        <p:spPr>
          <a:xfrm rot="5400000">
            <a:off x="-613175" y="3881475"/>
            <a:ext cx="4513500" cy="954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2"/>
                                        </p:tgtEl>
                                        <p:attrNameLst>
                                          <p:attrName>style.visibility</p:attrName>
                                        </p:attrNameLst>
                                      </p:cBhvr>
                                      <p:to>
                                        <p:strVal val="visible"/>
                                      </p:to>
                                    </p:set>
                                    <p:animEffect transition="in" filter="fade">
                                      <p:cBhvr>
                                        <p:cTn id="7" dur="1000"/>
                                        <p:tgtEl>
                                          <p:spTgt spid="7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732"/>
                                        </p:tgtEl>
                                      </p:cBhvr>
                                    </p:animEffect>
                                    <p:set>
                                      <p:cBhvr>
                                        <p:cTn id="12" dur="1" fill="hold">
                                          <p:stCondLst>
                                            <p:cond delay="1000"/>
                                          </p:stCondLst>
                                        </p:cTn>
                                        <p:tgtEl>
                                          <p:spTgt spid="73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33"/>
                                        </p:tgtEl>
                                        <p:attrNameLst>
                                          <p:attrName>style.visibility</p:attrName>
                                        </p:attrNameLst>
                                      </p:cBhvr>
                                      <p:to>
                                        <p:strVal val="visible"/>
                                      </p:to>
                                    </p:set>
                                    <p:animEffect transition="in" filter="fade">
                                      <p:cBhvr>
                                        <p:cTn id="15" dur="1000"/>
                                        <p:tgtEl>
                                          <p:spTgt spid="733"/>
                                        </p:tgtEl>
                                      </p:cBhvr>
                                    </p:animEffect>
                                  </p:childTnLst>
                                </p:cTn>
                              </p:par>
                              <p:par>
                                <p:cTn id="16" presetID="10" presetClass="entr" presetSubtype="0" fill="hold" nodeType="withEffect">
                                  <p:stCondLst>
                                    <p:cond delay="0"/>
                                  </p:stCondLst>
                                  <p:childTnLst>
                                    <p:set>
                                      <p:cBhvr>
                                        <p:cTn id="17" dur="1" fill="hold">
                                          <p:stCondLst>
                                            <p:cond delay="0"/>
                                          </p:stCondLst>
                                        </p:cTn>
                                        <p:tgtEl>
                                          <p:spTgt spid="734"/>
                                        </p:tgtEl>
                                        <p:attrNameLst>
                                          <p:attrName>style.visibility</p:attrName>
                                        </p:attrNameLst>
                                      </p:cBhvr>
                                      <p:to>
                                        <p:strVal val="visible"/>
                                      </p:to>
                                    </p:set>
                                    <p:animEffect transition="in" filter="fade">
                                      <p:cBhvr>
                                        <p:cTn id="18" dur="1000"/>
                                        <p:tgtEl>
                                          <p:spTgt spid="7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733"/>
                                        </p:tgtEl>
                                      </p:cBhvr>
                                    </p:animEffect>
                                    <p:set>
                                      <p:cBhvr>
                                        <p:cTn id="23" dur="1" fill="hold">
                                          <p:stCondLst>
                                            <p:cond delay="1000"/>
                                          </p:stCondLst>
                                        </p:cTn>
                                        <p:tgtEl>
                                          <p:spTgt spid="733"/>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1000"/>
                                        <p:tgtEl>
                                          <p:spTgt spid="734"/>
                                        </p:tgtEl>
                                      </p:cBhvr>
                                    </p:animEffect>
                                    <p:set>
                                      <p:cBhvr>
                                        <p:cTn id="26" dur="1" fill="hold">
                                          <p:stCondLst>
                                            <p:cond delay="1000"/>
                                          </p:stCondLst>
                                        </p:cTn>
                                        <p:tgtEl>
                                          <p:spTgt spid="734"/>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735"/>
                                        </p:tgtEl>
                                        <p:attrNameLst>
                                          <p:attrName>style.visibility</p:attrName>
                                        </p:attrNameLst>
                                      </p:cBhvr>
                                      <p:to>
                                        <p:strVal val="visible"/>
                                      </p:to>
                                    </p:set>
                                    <p:animEffect transition="in" filter="fade">
                                      <p:cBhvr>
                                        <p:cTn id="29" dur="1000"/>
                                        <p:tgtEl>
                                          <p:spTgt spid="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85"/>
          <p:cNvSpPr txBox="1">
            <a:spLocks noGrp="1"/>
          </p:cNvSpPr>
          <p:nvPr>
            <p:ph type="title"/>
          </p:nvPr>
        </p:nvSpPr>
        <p:spPr>
          <a:xfrm>
            <a:off x="1076325" y="365124"/>
            <a:ext cx="10233000" cy="47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7EB761"/>
              </a:buClr>
              <a:buSzPts val="4800"/>
              <a:buFont typeface="Century Gothic"/>
              <a:buNone/>
            </a:pPr>
            <a:r>
              <a:rPr lang="en-US" sz="4000"/>
              <a:t>Habitat Distribution Model Comparison</a:t>
            </a:r>
            <a:endParaRPr/>
          </a:p>
        </p:txBody>
      </p:sp>
      <p:graphicFrame>
        <p:nvGraphicFramePr>
          <p:cNvPr id="742" name="Google Shape;742;p85"/>
          <p:cNvGraphicFramePr/>
          <p:nvPr/>
        </p:nvGraphicFramePr>
        <p:xfrm>
          <a:off x="1238475" y="975350"/>
          <a:ext cx="10588725" cy="5583705"/>
        </p:xfrm>
        <a:graphic>
          <a:graphicData uri="http://schemas.openxmlformats.org/drawingml/2006/table">
            <a:tbl>
              <a:tblPr>
                <a:noFill/>
                <a:tableStyleId>{856B7377-5FC3-447E-8FA0-C59DABF614AC}</a:tableStyleId>
              </a:tblPr>
              <a:tblGrid>
                <a:gridCol w="1800875">
                  <a:extLst>
                    <a:ext uri="{9D8B030D-6E8A-4147-A177-3AD203B41FA5}">
                      <a16:colId xmlns:a16="http://schemas.microsoft.com/office/drawing/2014/main" val="20000"/>
                    </a:ext>
                  </a:extLst>
                </a:gridCol>
                <a:gridCol w="794725">
                  <a:extLst>
                    <a:ext uri="{9D8B030D-6E8A-4147-A177-3AD203B41FA5}">
                      <a16:colId xmlns:a16="http://schemas.microsoft.com/office/drawing/2014/main" val="20001"/>
                    </a:ext>
                  </a:extLst>
                </a:gridCol>
                <a:gridCol w="842275">
                  <a:extLst>
                    <a:ext uri="{9D8B030D-6E8A-4147-A177-3AD203B41FA5}">
                      <a16:colId xmlns:a16="http://schemas.microsoft.com/office/drawing/2014/main" val="20002"/>
                    </a:ext>
                  </a:extLst>
                </a:gridCol>
                <a:gridCol w="1272025">
                  <a:extLst>
                    <a:ext uri="{9D8B030D-6E8A-4147-A177-3AD203B41FA5}">
                      <a16:colId xmlns:a16="http://schemas.microsoft.com/office/drawing/2014/main" val="20003"/>
                    </a:ext>
                  </a:extLst>
                </a:gridCol>
                <a:gridCol w="1314675">
                  <a:extLst>
                    <a:ext uri="{9D8B030D-6E8A-4147-A177-3AD203B41FA5}">
                      <a16:colId xmlns:a16="http://schemas.microsoft.com/office/drawing/2014/main" val="20004"/>
                    </a:ext>
                  </a:extLst>
                </a:gridCol>
                <a:gridCol w="954350">
                  <a:extLst>
                    <a:ext uri="{9D8B030D-6E8A-4147-A177-3AD203B41FA5}">
                      <a16:colId xmlns:a16="http://schemas.microsoft.com/office/drawing/2014/main" val="20005"/>
                    </a:ext>
                  </a:extLst>
                </a:gridCol>
                <a:gridCol w="911050">
                  <a:extLst>
                    <a:ext uri="{9D8B030D-6E8A-4147-A177-3AD203B41FA5}">
                      <a16:colId xmlns:a16="http://schemas.microsoft.com/office/drawing/2014/main" val="20006"/>
                    </a:ext>
                  </a:extLst>
                </a:gridCol>
                <a:gridCol w="1323600">
                  <a:extLst>
                    <a:ext uri="{9D8B030D-6E8A-4147-A177-3AD203B41FA5}">
                      <a16:colId xmlns:a16="http://schemas.microsoft.com/office/drawing/2014/main" val="20007"/>
                    </a:ext>
                  </a:extLst>
                </a:gridCol>
                <a:gridCol w="1375150">
                  <a:extLst>
                    <a:ext uri="{9D8B030D-6E8A-4147-A177-3AD203B41FA5}">
                      <a16:colId xmlns:a16="http://schemas.microsoft.com/office/drawing/2014/main" val="20008"/>
                    </a:ext>
                  </a:extLst>
                </a:gridCol>
              </a:tblGrid>
              <a:tr h="676425">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434343"/>
                          </a:solidFill>
                          <a:latin typeface="Century Gothic"/>
                          <a:ea typeface="Century Gothic"/>
                          <a:cs typeface="Century Gothic"/>
                          <a:sym typeface="Century Gothic"/>
                        </a:rPr>
                        <a:t>Model Runs</a:t>
                      </a:r>
                      <a:endParaRPr sz="1800" b="1"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F3F3"/>
                    </a:solidFill>
                  </a:tcPr>
                </a:tc>
                <a:tc gridSpan="4">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434343"/>
                          </a:solidFill>
                          <a:latin typeface="Century Gothic"/>
                          <a:ea typeface="Century Gothic"/>
                          <a:cs typeface="Century Gothic"/>
                          <a:sym typeface="Century Gothic"/>
                        </a:rPr>
                        <a:t>MaxEnt</a:t>
                      </a:r>
                      <a:endParaRPr sz="1800" b="1"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434343"/>
                          </a:solidFill>
                          <a:latin typeface="Century Gothic"/>
                          <a:ea typeface="Century Gothic"/>
                          <a:cs typeface="Century Gothic"/>
                          <a:sym typeface="Century Gothic"/>
                        </a:rPr>
                        <a:t>Random Forest</a:t>
                      </a:r>
                      <a:endParaRPr sz="1800" b="1"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125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Variable Combination</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AUC</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TSS</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Sensitivity</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Specificity</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AUC</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TSS</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Sensitivity</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Specificity</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7125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WorldClim + Topographic</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0.92</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 0.67</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 0.77</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0.90</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0.9</a:t>
                      </a:r>
                      <a:r>
                        <a:rPr lang="en-US" sz="1800">
                          <a:solidFill>
                            <a:srgbClr val="434343"/>
                          </a:solidFill>
                          <a:latin typeface="Century Gothic"/>
                          <a:ea typeface="Century Gothic"/>
                          <a:cs typeface="Century Gothic"/>
                          <a:sym typeface="Century Gothic"/>
                        </a:rPr>
                        <a:t>9</a:t>
                      </a:r>
                      <a:r>
                        <a:rPr lang="en-US" sz="1800" u="none" strike="noStrike" cap="none">
                          <a:solidFill>
                            <a:srgbClr val="434343"/>
                          </a:solidFill>
                          <a:latin typeface="Century Gothic"/>
                          <a:ea typeface="Century Gothic"/>
                          <a:cs typeface="Century Gothic"/>
                          <a:sym typeface="Century Gothic"/>
                        </a:rPr>
                        <a:t> </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 0.91</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0.96</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0.95</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FE2F3"/>
                    </a:solidFill>
                  </a:tcPr>
                </a:tc>
                <a:extLst>
                  <a:ext uri="{0D108BD9-81ED-4DB2-BD59-A6C34878D82A}">
                    <a16:rowId xmlns:a16="http://schemas.microsoft.com/office/drawing/2014/main" val="10002"/>
                  </a:ext>
                </a:extLst>
              </a:tr>
              <a:tr h="7125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ClimateNA + Topographic</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0.89</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0.60</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0.74</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0.99</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0.93 </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0.97</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 0.9</a:t>
                      </a:r>
                      <a:r>
                        <a:rPr lang="en-US" sz="1800">
                          <a:solidFill>
                            <a:srgbClr val="434343"/>
                          </a:solidFill>
                          <a:latin typeface="Century Gothic"/>
                          <a:ea typeface="Century Gothic"/>
                          <a:cs typeface="Century Gothic"/>
                          <a:sym typeface="Century Gothic"/>
                        </a:rPr>
                        <a:t>5</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FE2F3"/>
                    </a:solidFill>
                  </a:tcPr>
                </a:tc>
                <a:extLst>
                  <a:ext uri="{0D108BD9-81ED-4DB2-BD59-A6C34878D82A}">
                    <a16:rowId xmlns:a16="http://schemas.microsoft.com/office/drawing/2014/main" val="10003"/>
                  </a:ext>
                </a:extLst>
              </a:tr>
              <a:tr h="98210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WorldClim + Topographic + NDMI</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0.96</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 0.81</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0.90</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 0.91</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 0.99</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0.90</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 0.93</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0.97</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2CC"/>
                    </a:solidFill>
                  </a:tcPr>
                </a:tc>
                <a:extLst>
                  <a:ext uri="{0D108BD9-81ED-4DB2-BD59-A6C34878D82A}">
                    <a16:rowId xmlns:a16="http://schemas.microsoft.com/office/drawing/2014/main" val="10004"/>
                  </a:ext>
                </a:extLst>
              </a:tr>
              <a:tr h="98210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ClimateNA + Topographic + NDMI</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0.95</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0.79</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0.88</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0.91 </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0.99</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0.91</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0.95 </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 0.9</a:t>
                      </a:r>
                      <a:r>
                        <a:rPr lang="en-US" sz="1800">
                          <a:solidFill>
                            <a:srgbClr val="434343"/>
                          </a:solidFill>
                          <a:latin typeface="Century Gothic"/>
                          <a:ea typeface="Century Gothic"/>
                          <a:cs typeface="Century Gothic"/>
                          <a:sym typeface="Century Gothic"/>
                        </a:rPr>
                        <a:t>7</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2CC"/>
                    </a:solidFill>
                  </a:tcPr>
                </a:tc>
                <a:extLst>
                  <a:ext uri="{0D108BD9-81ED-4DB2-BD59-A6C34878D82A}">
                    <a16:rowId xmlns:a16="http://schemas.microsoft.com/office/drawing/2014/main" val="10005"/>
                  </a:ext>
                </a:extLst>
              </a:tr>
              <a:tr h="7125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Final Model Comparison</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0.99 </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0.90</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0.93</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0.98 </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0.99 </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0.97</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 0.97</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434343"/>
                          </a:solidFill>
                          <a:latin typeface="Century Gothic"/>
                          <a:ea typeface="Century Gothic"/>
                          <a:cs typeface="Century Gothic"/>
                          <a:sym typeface="Century Gothic"/>
                        </a:rPr>
                        <a:t>0.99  </a:t>
                      </a:r>
                      <a:endParaRPr sz="1800" u="none" strike="noStrike" cap="none">
                        <a:solidFill>
                          <a:srgbClr val="434343"/>
                        </a:solidFill>
                        <a:latin typeface="Century Gothic"/>
                        <a:ea typeface="Century Gothic"/>
                        <a:cs typeface="Century Gothic"/>
                        <a:sym typeface="Century Gothic"/>
                      </a:endParaRPr>
                    </a:p>
                  </a:txBody>
                  <a:tcPr marL="88900" marR="88900" marT="88900" marB="88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2CC"/>
                    </a:solidFill>
                  </a:tcPr>
                </a:tc>
                <a:extLst>
                  <a:ext uri="{0D108BD9-81ED-4DB2-BD59-A6C34878D82A}">
                    <a16:rowId xmlns:a16="http://schemas.microsoft.com/office/drawing/2014/main" val="10006"/>
                  </a:ext>
                </a:extLst>
              </a:tr>
            </a:tbl>
          </a:graphicData>
        </a:graphic>
      </p:graphicFrame>
      <p:sp>
        <p:nvSpPr>
          <p:cNvPr id="743" name="Google Shape;743;p85"/>
          <p:cNvSpPr txBox="1"/>
          <p:nvPr/>
        </p:nvSpPr>
        <p:spPr>
          <a:xfrm rot="-5400000">
            <a:off x="-1187316" y="2578182"/>
            <a:ext cx="2998800" cy="61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chemeClr val="tx1">
                    <a:lumMod val="75000"/>
                    <a:lumOff val="25000"/>
                  </a:schemeClr>
                </a:solidFill>
                <a:latin typeface="Century Gothic"/>
                <a:ea typeface="Century Gothic"/>
                <a:cs typeface="Century Gothic"/>
                <a:sym typeface="Century Gothic"/>
              </a:rPr>
              <a:t>No </a:t>
            </a:r>
            <a:endParaRPr sz="16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chemeClr val="tx1">
                    <a:lumMod val="75000"/>
                    <a:lumOff val="25000"/>
                  </a:schemeClr>
                </a:solidFill>
                <a:latin typeface="Century Gothic"/>
                <a:ea typeface="Century Gothic"/>
                <a:cs typeface="Century Gothic"/>
                <a:sym typeface="Century Gothic"/>
              </a:rPr>
              <a:t>Spectral Variables</a:t>
            </a:r>
            <a:endParaRPr sz="16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744" name="Google Shape;744;p85"/>
          <p:cNvSpPr txBox="1"/>
          <p:nvPr/>
        </p:nvSpPr>
        <p:spPr>
          <a:xfrm rot="-5400000">
            <a:off x="-1187316" y="4940382"/>
            <a:ext cx="2998800" cy="61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chemeClr val="tx1">
                    <a:lumMod val="75000"/>
                    <a:lumOff val="25000"/>
                  </a:schemeClr>
                </a:solidFill>
                <a:latin typeface="Century Gothic"/>
                <a:ea typeface="Century Gothic"/>
                <a:cs typeface="Century Gothic"/>
                <a:sym typeface="Century Gothic"/>
              </a:rPr>
              <a:t>Including</a:t>
            </a:r>
            <a:endParaRPr sz="16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chemeClr val="tx1">
                    <a:lumMod val="75000"/>
                    <a:lumOff val="25000"/>
                  </a:schemeClr>
                </a:solidFill>
                <a:latin typeface="Century Gothic"/>
                <a:ea typeface="Century Gothic"/>
                <a:cs typeface="Century Gothic"/>
                <a:sym typeface="Century Gothic"/>
              </a:rPr>
              <a:t> Spectral Variables</a:t>
            </a:r>
            <a:endParaRPr sz="16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745" name="Google Shape;745;p85"/>
          <p:cNvSpPr/>
          <p:nvPr/>
        </p:nvSpPr>
        <p:spPr>
          <a:xfrm rot="-5400000">
            <a:off x="-436550" y="4956075"/>
            <a:ext cx="2727000" cy="499800"/>
          </a:xfrm>
          <a:prstGeom prst="triangle">
            <a:avLst>
              <a:gd name="adj" fmla="val 45379"/>
            </a:avLst>
          </a:prstGeom>
          <a:solidFill>
            <a:srgbClr val="FFF2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85"/>
          <p:cNvSpPr/>
          <p:nvPr/>
        </p:nvSpPr>
        <p:spPr>
          <a:xfrm rot="-5400000" flipH="1">
            <a:off x="200200" y="2849600"/>
            <a:ext cx="1453500" cy="499800"/>
          </a:xfrm>
          <a:prstGeom prst="triangle">
            <a:avLst>
              <a:gd name="adj" fmla="val 25171"/>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85"/>
          <p:cNvSpPr/>
          <p:nvPr/>
        </p:nvSpPr>
        <p:spPr>
          <a:xfrm>
            <a:off x="7263050" y="2422500"/>
            <a:ext cx="4564200" cy="6897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85"/>
          <p:cNvSpPr/>
          <p:nvPr/>
        </p:nvSpPr>
        <p:spPr>
          <a:xfrm>
            <a:off x="3039350" y="2422500"/>
            <a:ext cx="4223700" cy="6897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85"/>
          <p:cNvSpPr/>
          <p:nvPr/>
        </p:nvSpPr>
        <p:spPr>
          <a:xfrm>
            <a:off x="3039350" y="3152825"/>
            <a:ext cx="4223700" cy="6897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85"/>
          <p:cNvSpPr/>
          <p:nvPr/>
        </p:nvSpPr>
        <p:spPr>
          <a:xfrm>
            <a:off x="3039425" y="4861125"/>
            <a:ext cx="4206300" cy="994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85"/>
          <p:cNvSpPr/>
          <p:nvPr/>
        </p:nvSpPr>
        <p:spPr>
          <a:xfrm>
            <a:off x="1234925" y="3883150"/>
            <a:ext cx="1804500" cy="1972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85"/>
          <p:cNvSpPr/>
          <p:nvPr/>
        </p:nvSpPr>
        <p:spPr>
          <a:xfrm>
            <a:off x="1234925" y="2431775"/>
            <a:ext cx="1804500" cy="14106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85"/>
          <p:cNvSpPr txBox="1"/>
          <p:nvPr/>
        </p:nvSpPr>
        <p:spPr>
          <a:xfrm>
            <a:off x="6296620" y="3298787"/>
            <a:ext cx="633507"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434343"/>
                </a:solidFill>
                <a:latin typeface="Century Gothic"/>
                <a:ea typeface="Century Gothic"/>
                <a:cs typeface="Century Gothic"/>
                <a:sym typeface="Century Gothic"/>
              </a:rPr>
              <a:t>0.86</a:t>
            </a:r>
            <a:endParaRPr sz="1800" b="0" i="0" u="none" strike="noStrike" cap="none">
              <a:solidFill>
                <a:srgbClr val="434343"/>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8"/>
                                        </p:tgtEl>
                                        <p:attrNameLst>
                                          <p:attrName>style.visibility</p:attrName>
                                        </p:attrNameLst>
                                      </p:cBhvr>
                                      <p:to>
                                        <p:strVal val="visible"/>
                                      </p:to>
                                    </p:set>
                                    <p:animEffect transition="in" filter="fade">
                                      <p:cBhvr>
                                        <p:cTn id="7" dur="1000"/>
                                        <p:tgtEl>
                                          <p:spTgt spid="748"/>
                                        </p:tgtEl>
                                      </p:cBhvr>
                                    </p:animEffect>
                                  </p:childTnLst>
                                </p:cTn>
                              </p:par>
                              <p:par>
                                <p:cTn id="8" presetID="10" presetClass="entr" presetSubtype="0" fill="hold" nodeType="withEffect">
                                  <p:stCondLst>
                                    <p:cond delay="0"/>
                                  </p:stCondLst>
                                  <p:childTnLst>
                                    <p:set>
                                      <p:cBhvr>
                                        <p:cTn id="9" dur="1" fill="hold">
                                          <p:stCondLst>
                                            <p:cond delay="0"/>
                                          </p:stCondLst>
                                        </p:cTn>
                                        <p:tgtEl>
                                          <p:spTgt spid="747"/>
                                        </p:tgtEl>
                                        <p:attrNameLst>
                                          <p:attrName>style.visibility</p:attrName>
                                        </p:attrNameLst>
                                      </p:cBhvr>
                                      <p:to>
                                        <p:strVal val="visible"/>
                                      </p:to>
                                    </p:set>
                                    <p:animEffect transition="in" filter="fade">
                                      <p:cBhvr>
                                        <p:cTn id="10" dur="1000"/>
                                        <p:tgtEl>
                                          <p:spTgt spid="74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747"/>
                                        </p:tgtEl>
                                      </p:cBhvr>
                                    </p:animEffect>
                                    <p:set>
                                      <p:cBhvr>
                                        <p:cTn id="15" dur="1" fill="hold">
                                          <p:stCondLst>
                                            <p:cond delay="1000"/>
                                          </p:stCondLst>
                                        </p:cTn>
                                        <p:tgtEl>
                                          <p:spTgt spid="747"/>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748"/>
                                        </p:tgtEl>
                                      </p:cBhvr>
                                    </p:animEffect>
                                    <p:set>
                                      <p:cBhvr>
                                        <p:cTn id="18" dur="1" fill="hold">
                                          <p:stCondLst>
                                            <p:cond delay="1000"/>
                                          </p:stCondLst>
                                        </p:cTn>
                                        <p:tgtEl>
                                          <p:spTgt spid="748"/>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749"/>
                                        </p:tgtEl>
                                        <p:attrNameLst>
                                          <p:attrName>style.visibility</p:attrName>
                                        </p:attrNameLst>
                                      </p:cBhvr>
                                      <p:to>
                                        <p:strVal val="visible"/>
                                      </p:to>
                                    </p:set>
                                    <p:animEffect transition="in" filter="fade">
                                      <p:cBhvr>
                                        <p:cTn id="21" dur="1000"/>
                                        <p:tgtEl>
                                          <p:spTgt spid="749"/>
                                        </p:tgtEl>
                                      </p:cBhvr>
                                    </p:animEffect>
                                  </p:childTnLst>
                                </p:cTn>
                              </p:par>
                              <p:par>
                                <p:cTn id="22" presetID="10" presetClass="entr" presetSubtype="0" fill="hold" nodeType="withEffect">
                                  <p:stCondLst>
                                    <p:cond delay="0"/>
                                  </p:stCondLst>
                                  <p:childTnLst>
                                    <p:set>
                                      <p:cBhvr>
                                        <p:cTn id="23" dur="1" fill="hold">
                                          <p:stCondLst>
                                            <p:cond delay="0"/>
                                          </p:stCondLst>
                                        </p:cTn>
                                        <p:tgtEl>
                                          <p:spTgt spid="750"/>
                                        </p:tgtEl>
                                        <p:attrNameLst>
                                          <p:attrName>style.visibility</p:attrName>
                                        </p:attrNameLst>
                                      </p:cBhvr>
                                      <p:to>
                                        <p:strVal val="visible"/>
                                      </p:to>
                                    </p:set>
                                    <p:animEffect transition="in" filter="fade">
                                      <p:cBhvr>
                                        <p:cTn id="24" dur="1000"/>
                                        <p:tgtEl>
                                          <p:spTgt spid="75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0"/>
                                        <p:tgtEl>
                                          <p:spTgt spid="750"/>
                                        </p:tgtEl>
                                      </p:cBhvr>
                                    </p:animEffect>
                                    <p:set>
                                      <p:cBhvr>
                                        <p:cTn id="29" dur="1" fill="hold">
                                          <p:stCondLst>
                                            <p:cond delay="1000"/>
                                          </p:stCondLst>
                                        </p:cTn>
                                        <p:tgtEl>
                                          <p:spTgt spid="750"/>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1000"/>
                                        <p:tgtEl>
                                          <p:spTgt spid="749"/>
                                        </p:tgtEl>
                                      </p:cBhvr>
                                    </p:animEffect>
                                    <p:set>
                                      <p:cBhvr>
                                        <p:cTn id="32" dur="1" fill="hold">
                                          <p:stCondLst>
                                            <p:cond delay="1000"/>
                                          </p:stCondLst>
                                        </p:cTn>
                                        <p:tgtEl>
                                          <p:spTgt spid="749"/>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52"/>
                                        </p:tgtEl>
                                        <p:attrNameLst>
                                          <p:attrName>style.visibility</p:attrName>
                                        </p:attrNameLst>
                                      </p:cBhvr>
                                      <p:to>
                                        <p:strVal val="visible"/>
                                      </p:to>
                                    </p:set>
                                    <p:animEffect transition="in" filter="fade">
                                      <p:cBhvr>
                                        <p:cTn id="35" dur="1000"/>
                                        <p:tgtEl>
                                          <p:spTgt spid="752"/>
                                        </p:tgtEl>
                                      </p:cBhvr>
                                    </p:animEffect>
                                  </p:childTnLst>
                                </p:cTn>
                              </p:par>
                              <p:par>
                                <p:cTn id="36" presetID="10" presetClass="entr" presetSubtype="0" fill="hold" nodeType="withEffect">
                                  <p:stCondLst>
                                    <p:cond delay="0"/>
                                  </p:stCondLst>
                                  <p:childTnLst>
                                    <p:set>
                                      <p:cBhvr>
                                        <p:cTn id="37" dur="1" fill="hold">
                                          <p:stCondLst>
                                            <p:cond delay="0"/>
                                          </p:stCondLst>
                                        </p:cTn>
                                        <p:tgtEl>
                                          <p:spTgt spid="751"/>
                                        </p:tgtEl>
                                        <p:attrNameLst>
                                          <p:attrName>style.visibility</p:attrName>
                                        </p:attrNameLst>
                                      </p:cBhvr>
                                      <p:to>
                                        <p:strVal val="visible"/>
                                      </p:to>
                                    </p:set>
                                    <p:animEffect transition="in" filter="fade">
                                      <p:cBhvr>
                                        <p:cTn id="38" dur="1000"/>
                                        <p:tgtEl>
                                          <p:spTgt spid="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86"/>
          <p:cNvSpPr/>
          <p:nvPr/>
        </p:nvSpPr>
        <p:spPr>
          <a:xfrm>
            <a:off x="839950" y="4270351"/>
            <a:ext cx="3624300" cy="1683600"/>
          </a:xfrm>
          <a:prstGeom prst="roundRect">
            <a:avLst>
              <a:gd name="adj" fmla="val 3569"/>
            </a:avLst>
          </a:prstGeom>
          <a:solidFill>
            <a:srgbClr val="7EB7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86"/>
          <p:cNvSpPr/>
          <p:nvPr/>
        </p:nvSpPr>
        <p:spPr>
          <a:xfrm>
            <a:off x="839950" y="2060976"/>
            <a:ext cx="3624300" cy="1683600"/>
          </a:xfrm>
          <a:prstGeom prst="roundRect">
            <a:avLst>
              <a:gd name="adj" fmla="val 3569"/>
            </a:avLst>
          </a:prstGeom>
          <a:solidFill>
            <a:srgbClr val="7EB7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86"/>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800"/>
              <a:buNone/>
            </a:pPr>
            <a:r>
              <a:rPr lang="en-US">
                <a:solidFill>
                  <a:srgbClr val="7EB761"/>
                </a:solidFill>
              </a:rPr>
              <a:t>Variable Importance Assessment</a:t>
            </a:r>
            <a:endParaRPr>
              <a:solidFill>
                <a:srgbClr val="7EB761"/>
              </a:solidFill>
            </a:endParaRPr>
          </a:p>
        </p:txBody>
      </p:sp>
      <p:grpSp>
        <p:nvGrpSpPr>
          <p:cNvPr id="762" name="Google Shape;762;p86"/>
          <p:cNvGrpSpPr/>
          <p:nvPr/>
        </p:nvGrpSpPr>
        <p:grpSpPr>
          <a:xfrm>
            <a:off x="7772579" y="1735249"/>
            <a:ext cx="3715350" cy="4663459"/>
            <a:chOff x="11305814" y="1459283"/>
            <a:chExt cx="4230642" cy="4695387"/>
          </a:xfrm>
        </p:grpSpPr>
        <p:pic>
          <p:nvPicPr>
            <p:cNvPr id="763" name="Google Shape;763;p86"/>
            <p:cNvPicPr preferRelativeResize="0"/>
            <p:nvPr/>
          </p:nvPicPr>
          <p:blipFill rotWithShape="1">
            <a:blip r:embed="rId3">
              <a:alphaModFix/>
            </a:blip>
            <a:srcRect/>
            <a:stretch/>
          </p:blipFill>
          <p:spPr>
            <a:xfrm>
              <a:off x="11305814" y="1459283"/>
              <a:ext cx="4224861" cy="4695387"/>
            </a:xfrm>
            <a:prstGeom prst="rect">
              <a:avLst/>
            </a:prstGeom>
            <a:noFill/>
            <a:ln>
              <a:noFill/>
            </a:ln>
          </p:spPr>
        </p:pic>
        <p:cxnSp>
          <p:nvCxnSpPr>
            <p:cNvPr id="764" name="Google Shape;764;p86"/>
            <p:cNvCxnSpPr/>
            <p:nvPr/>
          </p:nvCxnSpPr>
          <p:spPr>
            <a:xfrm flipH="1">
              <a:off x="15534656" y="1466319"/>
              <a:ext cx="1800" cy="4527900"/>
            </a:xfrm>
            <a:prstGeom prst="straightConnector1">
              <a:avLst/>
            </a:prstGeom>
            <a:noFill/>
            <a:ln w="9525" cap="flat" cmpd="sng">
              <a:solidFill>
                <a:schemeClr val="dk2"/>
              </a:solidFill>
              <a:prstDash val="solid"/>
              <a:round/>
              <a:headEnd type="none" w="sm" len="sm"/>
              <a:tailEnd type="none" w="sm" len="sm"/>
            </a:ln>
          </p:spPr>
        </p:cxnSp>
      </p:grpSp>
      <p:sp>
        <p:nvSpPr>
          <p:cNvPr id="765" name="Google Shape;765;p86"/>
          <p:cNvSpPr txBox="1">
            <a:spLocks noGrp="1"/>
          </p:cNvSpPr>
          <p:nvPr>
            <p:ph type="body" idx="1"/>
          </p:nvPr>
        </p:nvSpPr>
        <p:spPr>
          <a:xfrm>
            <a:off x="8040858" y="1108225"/>
            <a:ext cx="3178800" cy="6681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000"/>
              <a:buNone/>
            </a:pPr>
            <a:r>
              <a:rPr lang="en-US" b="1"/>
              <a:t>Variable Importance</a:t>
            </a:r>
            <a:endParaRPr b="1"/>
          </a:p>
        </p:txBody>
      </p:sp>
      <p:sp>
        <p:nvSpPr>
          <p:cNvPr id="766" name="Google Shape;766;p86"/>
          <p:cNvSpPr txBox="1">
            <a:spLocks noGrp="1"/>
          </p:cNvSpPr>
          <p:nvPr>
            <p:ph type="body" idx="1"/>
          </p:nvPr>
        </p:nvSpPr>
        <p:spPr>
          <a:xfrm>
            <a:off x="5703900" y="1827425"/>
            <a:ext cx="1892700" cy="479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2000"/>
              <a:buNone/>
            </a:pPr>
            <a:r>
              <a:rPr lang="en-US" sz="1200" dirty="0"/>
              <a:t>Normalized Difference</a:t>
            </a:r>
            <a:endParaRPr sz="1200" dirty="0"/>
          </a:p>
          <a:p>
            <a:pPr marL="0" lvl="0" indent="0" algn="r" rtl="0">
              <a:lnSpc>
                <a:spcPct val="100000"/>
              </a:lnSpc>
              <a:spcBef>
                <a:spcPts val="0"/>
              </a:spcBef>
              <a:spcAft>
                <a:spcPts val="0"/>
              </a:spcAft>
              <a:buSzPts val="2000"/>
              <a:buNone/>
            </a:pPr>
            <a:r>
              <a:rPr lang="en-US" sz="1200" dirty="0"/>
              <a:t> Moisture Index</a:t>
            </a:r>
            <a:endParaRPr sz="1200" dirty="0"/>
          </a:p>
        </p:txBody>
      </p:sp>
      <p:sp>
        <p:nvSpPr>
          <p:cNvPr id="767" name="Google Shape;767;p86"/>
          <p:cNvSpPr txBox="1">
            <a:spLocks noGrp="1"/>
          </p:cNvSpPr>
          <p:nvPr>
            <p:ph type="body" idx="1"/>
          </p:nvPr>
        </p:nvSpPr>
        <p:spPr>
          <a:xfrm>
            <a:off x="5800725" y="2383025"/>
            <a:ext cx="1795800" cy="479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2000"/>
              <a:buNone/>
            </a:pPr>
            <a:r>
              <a:rPr lang="en-US" sz="1200" dirty="0">
                <a:solidFill>
                  <a:srgbClr val="3B3B3B"/>
                </a:solidFill>
              </a:rPr>
              <a:t>Precipitation of </a:t>
            </a:r>
            <a:endParaRPr sz="1200" dirty="0">
              <a:solidFill>
                <a:srgbClr val="3B3B3B"/>
              </a:solidFill>
            </a:endParaRPr>
          </a:p>
          <a:p>
            <a:pPr marL="0" lvl="0" indent="0" algn="r" rtl="0">
              <a:lnSpc>
                <a:spcPct val="100000"/>
              </a:lnSpc>
              <a:spcBef>
                <a:spcPts val="0"/>
              </a:spcBef>
              <a:spcAft>
                <a:spcPts val="0"/>
              </a:spcAft>
              <a:buClr>
                <a:schemeClr val="dk1"/>
              </a:buClr>
              <a:buSzPts val="1100"/>
              <a:buFont typeface="Arial"/>
              <a:buNone/>
            </a:pPr>
            <a:r>
              <a:rPr lang="en-US" sz="1200" dirty="0">
                <a:solidFill>
                  <a:srgbClr val="3B3B3B"/>
                </a:solidFill>
              </a:rPr>
              <a:t>Warmest Quarter</a:t>
            </a:r>
            <a:endParaRPr sz="1400" dirty="0"/>
          </a:p>
        </p:txBody>
      </p:sp>
      <p:sp>
        <p:nvSpPr>
          <p:cNvPr id="768" name="Google Shape;768;p86"/>
          <p:cNvSpPr txBox="1">
            <a:spLocks noGrp="1"/>
          </p:cNvSpPr>
          <p:nvPr>
            <p:ph type="body" idx="1"/>
          </p:nvPr>
        </p:nvSpPr>
        <p:spPr>
          <a:xfrm>
            <a:off x="5703950" y="2884138"/>
            <a:ext cx="1892700" cy="479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2000"/>
              <a:buNone/>
            </a:pPr>
            <a:r>
              <a:rPr lang="en-US" sz="1200">
                <a:solidFill>
                  <a:srgbClr val="3B3B3B"/>
                </a:solidFill>
              </a:rPr>
              <a:t>Precipitation of </a:t>
            </a:r>
            <a:endParaRPr sz="1200">
              <a:solidFill>
                <a:srgbClr val="3B3B3B"/>
              </a:solidFill>
            </a:endParaRPr>
          </a:p>
          <a:p>
            <a:pPr marL="0" lvl="0" indent="0" algn="r" rtl="0">
              <a:lnSpc>
                <a:spcPct val="100000"/>
              </a:lnSpc>
              <a:spcBef>
                <a:spcPts val="0"/>
              </a:spcBef>
              <a:spcAft>
                <a:spcPts val="0"/>
              </a:spcAft>
              <a:buClr>
                <a:schemeClr val="dk1"/>
              </a:buClr>
              <a:buSzPts val="1100"/>
              <a:buFont typeface="Arial"/>
              <a:buNone/>
            </a:pPr>
            <a:r>
              <a:rPr lang="en-US" sz="1200">
                <a:solidFill>
                  <a:srgbClr val="3B3B3B"/>
                </a:solidFill>
              </a:rPr>
              <a:t>Driest Month</a:t>
            </a:r>
            <a:endParaRPr sz="1400"/>
          </a:p>
        </p:txBody>
      </p:sp>
      <p:sp>
        <p:nvSpPr>
          <p:cNvPr id="769" name="Google Shape;769;p86"/>
          <p:cNvSpPr txBox="1">
            <a:spLocks noGrp="1"/>
          </p:cNvSpPr>
          <p:nvPr>
            <p:ph type="body" idx="1"/>
          </p:nvPr>
        </p:nvSpPr>
        <p:spPr>
          <a:xfrm>
            <a:off x="5683500" y="3333750"/>
            <a:ext cx="1933500" cy="479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2000"/>
              <a:buNone/>
            </a:pPr>
            <a:r>
              <a:rPr lang="en-US" sz="1200">
                <a:solidFill>
                  <a:srgbClr val="3B3B3B"/>
                </a:solidFill>
              </a:rPr>
              <a:t>Mean Diurnal</a:t>
            </a:r>
            <a:endParaRPr sz="1200">
              <a:solidFill>
                <a:srgbClr val="3B3B3B"/>
              </a:solidFill>
            </a:endParaRPr>
          </a:p>
          <a:p>
            <a:pPr marL="0" lvl="0" indent="0" algn="r" rtl="0">
              <a:lnSpc>
                <a:spcPct val="100000"/>
              </a:lnSpc>
              <a:spcBef>
                <a:spcPts val="0"/>
              </a:spcBef>
              <a:spcAft>
                <a:spcPts val="0"/>
              </a:spcAft>
              <a:buClr>
                <a:schemeClr val="dk1"/>
              </a:buClr>
              <a:buSzPts val="1100"/>
              <a:buFont typeface="Arial"/>
              <a:buNone/>
            </a:pPr>
            <a:r>
              <a:rPr lang="en-US" sz="1200">
                <a:solidFill>
                  <a:srgbClr val="3B3B3B"/>
                </a:solidFill>
              </a:rPr>
              <a:t> Temperature Range</a:t>
            </a:r>
            <a:endParaRPr sz="1400"/>
          </a:p>
        </p:txBody>
      </p:sp>
      <p:sp>
        <p:nvSpPr>
          <p:cNvPr id="770" name="Google Shape;770;p86"/>
          <p:cNvSpPr txBox="1">
            <a:spLocks noGrp="1"/>
          </p:cNvSpPr>
          <p:nvPr>
            <p:ph type="body" idx="1"/>
          </p:nvPr>
        </p:nvSpPr>
        <p:spPr>
          <a:xfrm>
            <a:off x="6300350" y="3683750"/>
            <a:ext cx="1296300" cy="4794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000"/>
              <a:buNone/>
            </a:pPr>
            <a:r>
              <a:rPr lang="en-US" sz="1200"/>
              <a:t>Elevation</a:t>
            </a:r>
            <a:endParaRPr sz="1200"/>
          </a:p>
        </p:txBody>
      </p:sp>
      <p:sp>
        <p:nvSpPr>
          <p:cNvPr id="771" name="Google Shape;771;p86"/>
          <p:cNvSpPr txBox="1">
            <a:spLocks noGrp="1"/>
          </p:cNvSpPr>
          <p:nvPr>
            <p:ph type="body" idx="1"/>
          </p:nvPr>
        </p:nvSpPr>
        <p:spPr>
          <a:xfrm>
            <a:off x="5703950" y="4234013"/>
            <a:ext cx="1892700" cy="479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2000"/>
              <a:buNone/>
            </a:pPr>
            <a:r>
              <a:rPr lang="en-US" sz="1200">
                <a:solidFill>
                  <a:srgbClr val="3B3B3B"/>
                </a:solidFill>
              </a:rPr>
              <a:t>Mean Temperature</a:t>
            </a:r>
            <a:endParaRPr sz="1200">
              <a:solidFill>
                <a:srgbClr val="3B3B3B"/>
              </a:solidFill>
            </a:endParaRPr>
          </a:p>
          <a:p>
            <a:pPr marL="0" lvl="0" indent="0" algn="r" rtl="0">
              <a:lnSpc>
                <a:spcPct val="100000"/>
              </a:lnSpc>
              <a:spcBef>
                <a:spcPts val="0"/>
              </a:spcBef>
              <a:spcAft>
                <a:spcPts val="0"/>
              </a:spcAft>
              <a:buClr>
                <a:schemeClr val="dk1"/>
              </a:buClr>
              <a:buSzPts val="1100"/>
              <a:buFont typeface="Arial"/>
              <a:buNone/>
            </a:pPr>
            <a:r>
              <a:rPr lang="en-US" sz="1200">
                <a:solidFill>
                  <a:srgbClr val="3B3B3B"/>
                </a:solidFill>
              </a:rPr>
              <a:t> of Coldest Quarter</a:t>
            </a:r>
            <a:endParaRPr sz="1400"/>
          </a:p>
        </p:txBody>
      </p:sp>
      <p:sp>
        <p:nvSpPr>
          <p:cNvPr id="772" name="Google Shape;772;p86"/>
          <p:cNvSpPr txBox="1">
            <a:spLocks noGrp="1"/>
          </p:cNvSpPr>
          <p:nvPr>
            <p:ph type="body" idx="1"/>
          </p:nvPr>
        </p:nvSpPr>
        <p:spPr>
          <a:xfrm>
            <a:off x="6014025" y="4748850"/>
            <a:ext cx="1582500" cy="479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2000"/>
              <a:buNone/>
            </a:pPr>
            <a:r>
              <a:rPr lang="en-US" sz="1200">
                <a:solidFill>
                  <a:srgbClr val="3B3B3B"/>
                </a:solidFill>
              </a:rPr>
              <a:t>Temperature </a:t>
            </a:r>
            <a:endParaRPr sz="1200">
              <a:solidFill>
                <a:srgbClr val="3B3B3B"/>
              </a:solidFill>
            </a:endParaRPr>
          </a:p>
          <a:p>
            <a:pPr marL="0" lvl="0" indent="0" algn="r" rtl="0">
              <a:lnSpc>
                <a:spcPct val="100000"/>
              </a:lnSpc>
              <a:spcBef>
                <a:spcPts val="0"/>
              </a:spcBef>
              <a:spcAft>
                <a:spcPts val="0"/>
              </a:spcAft>
              <a:buClr>
                <a:schemeClr val="dk1"/>
              </a:buClr>
              <a:buSzPts val="1100"/>
              <a:buFont typeface="Arial"/>
              <a:buNone/>
            </a:pPr>
            <a:r>
              <a:rPr lang="en-US" sz="1200">
                <a:solidFill>
                  <a:srgbClr val="3B3B3B"/>
                </a:solidFill>
              </a:rPr>
              <a:t>Seasonality</a:t>
            </a:r>
            <a:endParaRPr sz="1400"/>
          </a:p>
        </p:txBody>
      </p:sp>
      <p:sp>
        <p:nvSpPr>
          <p:cNvPr id="773" name="Google Shape;773;p86"/>
          <p:cNvSpPr txBox="1">
            <a:spLocks noGrp="1"/>
          </p:cNvSpPr>
          <p:nvPr>
            <p:ph type="body" idx="1"/>
          </p:nvPr>
        </p:nvSpPr>
        <p:spPr>
          <a:xfrm>
            <a:off x="5703950" y="5228250"/>
            <a:ext cx="1892700" cy="479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2000"/>
              <a:buNone/>
            </a:pPr>
            <a:r>
              <a:rPr lang="en-US" sz="1200">
                <a:solidFill>
                  <a:srgbClr val="3B3B3B"/>
                </a:solidFill>
              </a:rPr>
              <a:t>Mean Temperature </a:t>
            </a:r>
            <a:endParaRPr sz="1200">
              <a:solidFill>
                <a:srgbClr val="3B3B3B"/>
              </a:solidFill>
            </a:endParaRPr>
          </a:p>
          <a:p>
            <a:pPr marL="0" lvl="0" indent="0" algn="r" rtl="0">
              <a:lnSpc>
                <a:spcPct val="100000"/>
              </a:lnSpc>
              <a:spcBef>
                <a:spcPts val="0"/>
              </a:spcBef>
              <a:spcAft>
                <a:spcPts val="0"/>
              </a:spcAft>
              <a:buClr>
                <a:schemeClr val="dk1"/>
              </a:buClr>
              <a:buSzPts val="1100"/>
              <a:buFont typeface="Arial"/>
              <a:buNone/>
            </a:pPr>
            <a:r>
              <a:rPr lang="en-US" sz="1200">
                <a:solidFill>
                  <a:srgbClr val="3B3B3B"/>
                </a:solidFill>
              </a:rPr>
              <a:t>of Wettest Quarter</a:t>
            </a:r>
            <a:endParaRPr sz="1400"/>
          </a:p>
        </p:txBody>
      </p:sp>
      <p:sp>
        <p:nvSpPr>
          <p:cNvPr id="774" name="Google Shape;774;p86"/>
          <p:cNvSpPr txBox="1">
            <a:spLocks noGrp="1"/>
          </p:cNvSpPr>
          <p:nvPr>
            <p:ph type="body" idx="1"/>
          </p:nvPr>
        </p:nvSpPr>
        <p:spPr>
          <a:xfrm>
            <a:off x="5703950" y="5743075"/>
            <a:ext cx="1892700" cy="479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2000"/>
              <a:buNone/>
            </a:pPr>
            <a:r>
              <a:rPr lang="en-US" sz="1200">
                <a:solidFill>
                  <a:srgbClr val="3B3B3B"/>
                </a:solidFill>
              </a:rPr>
              <a:t>Precipitation of </a:t>
            </a:r>
            <a:endParaRPr sz="1200">
              <a:solidFill>
                <a:srgbClr val="3B3B3B"/>
              </a:solidFill>
            </a:endParaRPr>
          </a:p>
          <a:p>
            <a:pPr marL="0" lvl="0" indent="0" algn="r" rtl="0">
              <a:lnSpc>
                <a:spcPct val="100000"/>
              </a:lnSpc>
              <a:spcBef>
                <a:spcPts val="0"/>
              </a:spcBef>
              <a:spcAft>
                <a:spcPts val="0"/>
              </a:spcAft>
              <a:buClr>
                <a:schemeClr val="dk1"/>
              </a:buClr>
              <a:buSzPts val="1100"/>
              <a:buFont typeface="Arial"/>
              <a:buNone/>
            </a:pPr>
            <a:r>
              <a:rPr lang="en-US" sz="1200">
                <a:solidFill>
                  <a:srgbClr val="3B3B3B"/>
                </a:solidFill>
              </a:rPr>
              <a:t>Wettest Month</a:t>
            </a:r>
            <a:endParaRPr sz="1400"/>
          </a:p>
        </p:txBody>
      </p:sp>
      <p:sp>
        <p:nvSpPr>
          <p:cNvPr id="775" name="Google Shape;775;p86"/>
          <p:cNvSpPr txBox="1">
            <a:spLocks noGrp="1"/>
          </p:cNvSpPr>
          <p:nvPr>
            <p:ph type="body" idx="1"/>
          </p:nvPr>
        </p:nvSpPr>
        <p:spPr>
          <a:xfrm>
            <a:off x="8040858" y="6322500"/>
            <a:ext cx="3178800" cy="6681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000"/>
              <a:buNone/>
            </a:pPr>
            <a:r>
              <a:rPr lang="en-US" sz="1800" b="1" dirty="0"/>
              <a:t>Importance</a:t>
            </a:r>
            <a:endParaRPr sz="1800" b="1" dirty="0"/>
          </a:p>
        </p:txBody>
      </p:sp>
      <p:sp>
        <p:nvSpPr>
          <p:cNvPr id="776" name="Google Shape;776;p86"/>
          <p:cNvSpPr txBox="1">
            <a:spLocks noGrp="1"/>
          </p:cNvSpPr>
          <p:nvPr>
            <p:ph type="body" idx="1"/>
          </p:nvPr>
        </p:nvSpPr>
        <p:spPr>
          <a:xfrm rot="-5400000">
            <a:off x="4137883" y="3589400"/>
            <a:ext cx="3178800" cy="6681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000"/>
              <a:buNone/>
            </a:pPr>
            <a:r>
              <a:rPr lang="en-US" sz="1800" b="1" dirty="0"/>
              <a:t>Variables</a:t>
            </a:r>
            <a:endParaRPr sz="1800" b="1" dirty="0"/>
          </a:p>
        </p:txBody>
      </p:sp>
      <p:sp>
        <p:nvSpPr>
          <p:cNvPr id="777" name="Google Shape;777;p86"/>
          <p:cNvSpPr txBox="1">
            <a:spLocks noGrp="1"/>
          </p:cNvSpPr>
          <p:nvPr>
            <p:ph type="body" idx="1"/>
          </p:nvPr>
        </p:nvSpPr>
        <p:spPr>
          <a:xfrm>
            <a:off x="839950" y="2192450"/>
            <a:ext cx="3624300" cy="1265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SzPts val="2000"/>
              <a:buNone/>
            </a:pPr>
            <a:r>
              <a:rPr lang="en-US" dirty="0" err="1">
                <a:solidFill>
                  <a:srgbClr val="FFFFFF"/>
                </a:solidFill>
              </a:rPr>
              <a:t>RandomForest</a:t>
            </a:r>
            <a:r>
              <a:rPr lang="en-US" dirty="0">
                <a:solidFill>
                  <a:srgbClr val="FFFFFF"/>
                </a:solidFill>
              </a:rPr>
              <a:t> model using </a:t>
            </a:r>
            <a:r>
              <a:rPr lang="en-US" dirty="0" err="1">
                <a:solidFill>
                  <a:srgbClr val="FFFFFF"/>
                </a:solidFill>
              </a:rPr>
              <a:t>Worldclim</a:t>
            </a:r>
            <a:r>
              <a:rPr lang="en-US" dirty="0">
                <a:solidFill>
                  <a:srgbClr val="FFFFFF"/>
                </a:solidFill>
              </a:rPr>
              <a:t>, topographic, and one spectral variable</a:t>
            </a:r>
            <a:endParaRPr sz="2400" dirty="0">
              <a:solidFill>
                <a:srgbClr val="FFFFFF"/>
              </a:solidFill>
            </a:endParaRPr>
          </a:p>
        </p:txBody>
      </p:sp>
      <p:sp>
        <p:nvSpPr>
          <p:cNvPr id="778" name="Google Shape;778;p86"/>
          <p:cNvSpPr txBox="1">
            <a:spLocks noGrp="1"/>
          </p:cNvSpPr>
          <p:nvPr>
            <p:ph type="body" idx="1"/>
          </p:nvPr>
        </p:nvSpPr>
        <p:spPr>
          <a:xfrm>
            <a:off x="839950" y="4247225"/>
            <a:ext cx="3444600" cy="1751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SzPts val="2000"/>
              <a:buNone/>
            </a:pPr>
            <a:r>
              <a:rPr lang="en-US">
                <a:solidFill>
                  <a:srgbClr val="FFFFFF"/>
                </a:solidFill>
              </a:rPr>
              <a:t>NDMI was more important than bioclimatic and topographic variables across model iterations  </a:t>
            </a:r>
            <a:endParaRPr sz="2400">
              <a:solidFill>
                <a:srgbClr val="FFFFFF"/>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grpSp>
        <p:nvGrpSpPr>
          <p:cNvPr id="784" name="Google Shape;784;p87"/>
          <p:cNvGrpSpPr/>
          <p:nvPr/>
        </p:nvGrpSpPr>
        <p:grpSpPr>
          <a:xfrm>
            <a:off x="4336656" y="1221219"/>
            <a:ext cx="3451777" cy="5339699"/>
            <a:chOff x="4084476" y="1140058"/>
            <a:chExt cx="3630010" cy="5496911"/>
          </a:xfrm>
        </p:grpSpPr>
        <p:pic>
          <p:nvPicPr>
            <p:cNvPr id="785" name="Google Shape;785;p87"/>
            <p:cNvPicPr preferRelativeResize="0"/>
            <p:nvPr/>
          </p:nvPicPr>
          <p:blipFill rotWithShape="1">
            <a:blip r:embed="rId3">
              <a:alphaModFix/>
            </a:blip>
            <a:srcRect l="5762" t="7090" r="52866" b="10935"/>
            <a:stretch/>
          </p:blipFill>
          <p:spPr>
            <a:xfrm>
              <a:off x="4084476" y="1140058"/>
              <a:ext cx="3630010" cy="4654210"/>
            </a:xfrm>
            <a:prstGeom prst="rect">
              <a:avLst/>
            </a:prstGeom>
            <a:noFill/>
            <a:ln>
              <a:noFill/>
            </a:ln>
          </p:spPr>
        </p:pic>
        <p:sp>
          <p:nvSpPr>
            <p:cNvPr id="786" name="Google Shape;786;p87"/>
            <p:cNvSpPr txBox="1"/>
            <p:nvPr/>
          </p:nvSpPr>
          <p:spPr>
            <a:xfrm>
              <a:off x="4084476" y="5888469"/>
              <a:ext cx="3630010" cy="748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err="1">
                  <a:solidFill>
                    <a:srgbClr val="434343"/>
                  </a:solidFill>
                  <a:latin typeface="Century Gothic"/>
                  <a:ea typeface="Century Gothic"/>
                  <a:cs typeface="Century Gothic"/>
                  <a:sym typeface="Century Gothic"/>
                </a:rPr>
                <a:t>RandomForest</a:t>
              </a:r>
              <a:r>
                <a:rPr lang="en-US" sz="1400" b="0" i="0" u="none" strike="noStrike" cap="none" dirty="0">
                  <a:solidFill>
                    <a:srgbClr val="434343"/>
                  </a:solidFill>
                  <a:latin typeface="Century Gothic"/>
                  <a:ea typeface="Century Gothic"/>
                  <a:cs typeface="Century Gothic"/>
                  <a:sym typeface="Century Gothic"/>
                </a:rPr>
                <a:t> model using </a:t>
              </a:r>
              <a:r>
                <a:rPr lang="en-US" sz="1400" b="0" i="0" u="none" strike="noStrike" cap="none" dirty="0" err="1">
                  <a:solidFill>
                    <a:srgbClr val="434343"/>
                  </a:solidFill>
                  <a:latin typeface="Century Gothic"/>
                  <a:ea typeface="Century Gothic"/>
                  <a:cs typeface="Century Gothic"/>
                  <a:sym typeface="Century Gothic"/>
                </a:rPr>
                <a:t>Worldclim</a:t>
              </a:r>
              <a:r>
                <a:rPr lang="en-US" sz="1400" b="0" i="0" u="none" strike="noStrike" cap="none" dirty="0">
                  <a:solidFill>
                    <a:srgbClr val="434343"/>
                  </a:solidFill>
                  <a:latin typeface="Century Gothic"/>
                  <a:ea typeface="Century Gothic"/>
                  <a:cs typeface="Century Gothic"/>
                  <a:sym typeface="Century Gothic"/>
                </a:rPr>
                <a:t>, topographic variables, and </a:t>
              </a:r>
              <a:r>
                <a:rPr lang="en-US" sz="1400" b="1" i="0" u="none" strike="noStrike" cap="none" dirty="0">
                  <a:solidFill>
                    <a:srgbClr val="434343"/>
                  </a:solidFill>
                  <a:latin typeface="Century Gothic"/>
                  <a:ea typeface="Century Gothic"/>
                  <a:cs typeface="Century Gothic"/>
                  <a:sym typeface="Century Gothic"/>
                </a:rPr>
                <a:t>no spectral variables</a:t>
              </a:r>
              <a:endParaRPr sz="1400" b="1" i="0" u="none" strike="noStrike" cap="none" dirty="0">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434343"/>
                </a:solidFill>
                <a:latin typeface="Century Gothic"/>
                <a:ea typeface="Century Gothic"/>
                <a:cs typeface="Century Gothic"/>
                <a:sym typeface="Century Gothic"/>
              </a:endParaRPr>
            </a:p>
          </p:txBody>
        </p:sp>
      </p:grpSp>
      <p:sp>
        <p:nvSpPr>
          <p:cNvPr id="787" name="Google Shape;787;p87"/>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800"/>
              <a:buFont typeface="Century Gothic"/>
              <a:buNone/>
            </a:pPr>
            <a:r>
              <a:rPr lang="en-US" sz="4600" b="0" i="0" u="none" strike="noStrike" cap="none" dirty="0" smtClean="0">
                <a:solidFill>
                  <a:srgbClr val="7EB761"/>
                </a:solidFill>
                <a:latin typeface="Century Gothic"/>
                <a:ea typeface="Century Gothic"/>
                <a:cs typeface="Century Gothic"/>
                <a:sym typeface="Century Gothic"/>
              </a:rPr>
              <a:t>Habitat </a:t>
            </a:r>
            <a:r>
              <a:rPr lang="en-US" sz="4600" b="0" i="0" u="none" strike="noStrike" cap="none" dirty="0">
                <a:solidFill>
                  <a:srgbClr val="7EB761"/>
                </a:solidFill>
                <a:latin typeface="Century Gothic"/>
                <a:ea typeface="Century Gothic"/>
                <a:cs typeface="Century Gothic"/>
                <a:sym typeface="Century Gothic"/>
              </a:rPr>
              <a:t>Distribution Model Outputs</a:t>
            </a:r>
            <a:endParaRPr sz="4600" b="0" i="0" u="none" strike="noStrike" cap="none" dirty="0">
              <a:solidFill>
                <a:srgbClr val="7EB761"/>
              </a:solidFill>
              <a:latin typeface="Century Gothic"/>
              <a:ea typeface="Century Gothic"/>
              <a:cs typeface="Century Gothic"/>
              <a:sym typeface="Century Gothic"/>
            </a:endParaRPr>
          </a:p>
        </p:txBody>
      </p:sp>
      <p:grpSp>
        <p:nvGrpSpPr>
          <p:cNvPr id="788" name="Google Shape;788;p87"/>
          <p:cNvGrpSpPr/>
          <p:nvPr/>
        </p:nvGrpSpPr>
        <p:grpSpPr>
          <a:xfrm>
            <a:off x="8242625" y="1221225"/>
            <a:ext cx="3478046" cy="5317545"/>
            <a:chOff x="8264619" y="1140064"/>
            <a:chExt cx="3657636" cy="5474105"/>
          </a:xfrm>
        </p:grpSpPr>
        <p:pic>
          <p:nvPicPr>
            <p:cNvPr id="789" name="Google Shape;789;p87"/>
            <p:cNvPicPr preferRelativeResize="0"/>
            <p:nvPr/>
          </p:nvPicPr>
          <p:blipFill rotWithShape="1">
            <a:blip r:embed="rId3">
              <a:alphaModFix/>
            </a:blip>
            <a:srcRect l="53406" t="10111" r="4994" b="10767"/>
            <a:stretch/>
          </p:blipFill>
          <p:spPr>
            <a:xfrm>
              <a:off x="8264620" y="1140064"/>
              <a:ext cx="3657635" cy="4663010"/>
            </a:xfrm>
            <a:prstGeom prst="rect">
              <a:avLst/>
            </a:prstGeom>
            <a:noFill/>
            <a:ln>
              <a:noFill/>
            </a:ln>
          </p:spPr>
        </p:pic>
        <p:sp>
          <p:nvSpPr>
            <p:cNvPr id="790" name="Google Shape;790;p87"/>
            <p:cNvSpPr txBox="1"/>
            <p:nvPr/>
          </p:nvSpPr>
          <p:spPr>
            <a:xfrm>
              <a:off x="8264619" y="5888469"/>
              <a:ext cx="3657635" cy="725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err="1">
                  <a:solidFill>
                    <a:srgbClr val="434343"/>
                  </a:solidFill>
                  <a:latin typeface="Century Gothic"/>
                  <a:ea typeface="Century Gothic"/>
                  <a:cs typeface="Century Gothic"/>
                  <a:sym typeface="Century Gothic"/>
                </a:rPr>
                <a:t>RandomForest</a:t>
              </a:r>
              <a:r>
                <a:rPr lang="en-US" sz="1400" b="0" i="0" u="none" strike="noStrike" cap="none" dirty="0">
                  <a:solidFill>
                    <a:srgbClr val="434343"/>
                  </a:solidFill>
                  <a:latin typeface="Century Gothic"/>
                  <a:ea typeface="Century Gothic"/>
                  <a:cs typeface="Century Gothic"/>
                  <a:sym typeface="Century Gothic"/>
                </a:rPr>
                <a:t> model using </a:t>
              </a:r>
              <a:r>
                <a:rPr lang="en-US" sz="1400" b="0" i="0" u="none" strike="noStrike" cap="none" dirty="0" err="1">
                  <a:solidFill>
                    <a:srgbClr val="434343"/>
                  </a:solidFill>
                  <a:latin typeface="Century Gothic"/>
                  <a:ea typeface="Century Gothic"/>
                  <a:cs typeface="Century Gothic"/>
                  <a:sym typeface="Century Gothic"/>
                </a:rPr>
                <a:t>Worldclim</a:t>
              </a:r>
              <a:r>
                <a:rPr lang="en-US" sz="1400" b="0" i="0" u="none" strike="noStrike" cap="none" dirty="0">
                  <a:solidFill>
                    <a:srgbClr val="434343"/>
                  </a:solidFill>
                  <a:latin typeface="Century Gothic"/>
                  <a:ea typeface="Century Gothic"/>
                  <a:cs typeface="Century Gothic"/>
                  <a:sym typeface="Century Gothic"/>
                </a:rPr>
                <a:t>, topographic variables, and </a:t>
              </a:r>
              <a:r>
                <a:rPr lang="en-US" sz="1400" b="1" i="0" u="none" strike="noStrike" cap="none" dirty="0">
                  <a:solidFill>
                    <a:srgbClr val="434343"/>
                  </a:solidFill>
                  <a:latin typeface="Century Gothic"/>
                  <a:ea typeface="Century Gothic"/>
                  <a:cs typeface="Century Gothic"/>
                  <a:sym typeface="Century Gothic"/>
                </a:rPr>
                <a:t>spectral variables</a:t>
              </a:r>
              <a:endParaRPr sz="1400" b="1" i="0" u="none" strike="noStrike" cap="none" dirty="0">
                <a:solidFill>
                  <a:srgbClr val="43434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434343"/>
                </a:solidFill>
                <a:latin typeface="Arial"/>
                <a:ea typeface="Arial"/>
                <a:cs typeface="Arial"/>
                <a:sym typeface="Arial"/>
              </a:endParaRPr>
            </a:p>
          </p:txBody>
        </p:sp>
      </p:grpSp>
      <p:grpSp>
        <p:nvGrpSpPr>
          <p:cNvPr id="791" name="Google Shape;791;p87"/>
          <p:cNvGrpSpPr/>
          <p:nvPr/>
        </p:nvGrpSpPr>
        <p:grpSpPr>
          <a:xfrm>
            <a:off x="471799" y="1221212"/>
            <a:ext cx="3410666" cy="5317559"/>
            <a:chOff x="92545" y="1140050"/>
            <a:chExt cx="3586776" cy="5474119"/>
          </a:xfrm>
        </p:grpSpPr>
        <p:pic>
          <p:nvPicPr>
            <p:cNvPr id="792" name="Google Shape;792;p87"/>
            <p:cNvPicPr preferRelativeResize="0"/>
            <p:nvPr/>
          </p:nvPicPr>
          <p:blipFill rotWithShape="1">
            <a:blip r:embed="rId4">
              <a:alphaModFix/>
            </a:blip>
            <a:srcRect l="24528" t="1536" r="29274"/>
            <a:stretch/>
          </p:blipFill>
          <p:spPr>
            <a:xfrm>
              <a:off x="92546" y="1140050"/>
              <a:ext cx="3586775" cy="4648825"/>
            </a:xfrm>
            <a:prstGeom prst="rect">
              <a:avLst/>
            </a:prstGeom>
            <a:noFill/>
            <a:ln>
              <a:noFill/>
            </a:ln>
          </p:spPr>
        </p:pic>
        <p:sp>
          <p:nvSpPr>
            <p:cNvPr id="793" name="Google Shape;793;p87"/>
            <p:cNvSpPr txBox="1"/>
            <p:nvPr/>
          </p:nvSpPr>
          <p:spPr>
            <a:xfrm>
              <a:off x="92545" y="5888469"/>
              <a:ext cx="3586775" cy="725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434343"/>
                  </a:solidFill>
                  <a:latin typeface="Century Gothic"/>
                  <a:ea typeface="Century Gothic"/>
                  <a:cs typeface="Century Gothic"/>
                  <a:sym typeface="Century Gothic"/>
                </a:rPr>
                <a:t>NAIP High Resolution </a:t>
              </a:r>
              <a:r>
                <a:rPr lang="en-US" sz="1400" b="0" i="0" u="none" strike="noStrike" cap="none" dirty="0" smtClean="0">
                  <a:solidFill>
                    <a:srgbClr val="434343"/>
                  </a:solidFill>
                  <a:latin typeface="Century Gothic"/>
                  <a:ea typeface="Century Gothic"/>
                  <a:cs typeface="Century Gothic"/>
                  <a:sym typeface="Century Gothic"/>
                </a:rPr>
                <a:t>Imagery</a:t>
              </a:r>
              <a:endParaRPr sz="1400" b="0" i="0" u="none" strike="noStrike" cap="none" dirty="0">
                <a:solidFill>
                  <a:srgbClr val="434343"/>
                </a:solidFill>
                <a:latin typeface="Century Gothic"/>
                <a:ea typeface="Century Gothic"/>
                <a:cs typeface="Century Gothic"/>
                <a:sym typeface="Century Gothic"/>
              </a:endParaRPr>
            </a:p>
          </p:txBody>
        </p:sp>
      </p:grpSp>
      <p:sp>
        <p:nvSpPr>
          <p:cNvPr id="794" name="Google Shape;794;p87"/>
          <p:cNvSpPr txBox="1"/>
          <p:nvPr/>
        </p:nvSpPr>
        <p:spPr>
          <a:xfrm>
            <a:off x="527831" y="5375675"/>
            <a:ext cx="3810300" cy="30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solidFill>
                  <a:schemeClr val="lt1"/>
                </a:solidFill>
                <a:latin typeface="Century Gothic"/>
                <a:ea typeface="Century Gothic"/>
                <a:cs typeface="Century Gothic"/>
                <a:sym typeface="Century Gothic"/>
              </a:rPr>
              <a:t>Ac</a:t>
            </a:r>
            <a:r>
              <a:rPr lang="en-US" sz="1400" b="0" i="0" u="none" strike="noStrike" cap="none">
                <a:solidFill>
                  <a:schemeClr val="lt1"/>
                </a:solidFill>
                <a:latin typeface="Century Gothic"/>
                <a:ea typeface="Century Gothic"/>
                <a:cs typeface="Century Gothic"/>
                <a:sym typeface="Century Gothic"/>
              </a:rPr>
              <a:t>quired </a:t>
            </a:r>
            <a:r>
              <a:rPr lang="en-US">
                <a:solidFill>
                  <a:schemeClr val="lt1"/>
                </a:solidFill>
                <a:latin typeface="Century Gothic"/>
                <a:ea typeface="Century Gothic"/>
                <a:cs typeface="Century Gothic"/>
                <a:sym typeface="Century Gothic"/>
              </a:rPr>
              <a:t>July-August,</a:t>
            </a:r>
            <a:r>
              <a:rPr lang="en-US" sz="1400" b="0" i="0" u="none" strike="noStrike" cap="none">
                <a:solidFill>
                  <a:schemeClr val="lt1"/>
                </a:solidFill>
                <a:latin typeface="Century Gothic"/>
                <a:ea typeface="Century Gothic"/>
                <a:cs typeface="Century Gothic"/>
                <a:sym typeface="Century Gothic"/>
              </a:rPr>
              <a:t> 2017</a:t>
            </a:r>
            <a:endParaRPr sz="1400" b="0" i="0" u="none" strike="noStrike" cap="none">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4"/>
                                        </p:tgtEl>
                                        <p:attrNameLst>
                                          <p:attrName>style.visibility</p:attrName>
                                        </p:attrNameLst>
                                      </p:cBhvr>
                                      <p:to>
                                        <p:strVal val="visible"/>
                                      </p:to>
                                    </p:set>
                                    <p:animEffect transition="in" filter="fade">
                                      <p:cBhvr>
                                        <p:cTn id="7" dur="1000"/>
                                        <p:tgtEl>
                                          <p:spTgt spid="7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8"/>
                                        </p:tgtEl>
                                        <p:attrNameLst>
                                          <p:attrName>style.visibility</p:attrName>
                                        </p:attrNameLst>
                                      </p:cBhvr>
                                      <p:to>
                                        <p:strVal val="visible"/>
                                      </p:to>
                                    </p:set>
                                    <p:animEffect transition="in" filter="fade">
                                      <p:cBhvr>
                                        <p:cTn id="12" dur="1000"/>
                                        <p:tgtEl>
                                          <p:spTgt spid="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88"/>
          <p:cNvSpPr txBox="1">
            <a:spLocks noGrp="1"/>
          </p:cNvSpPr>
          <p:nvPr>
            <p:ph type="title"/>
          </p:nvPr>
        </p:nvSpPr>
        <p:spPr>
          <a:xfrm>
            <a:off x="1000125" y="365124"/>
            <a:ext cx="10233000" cy="47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Project Limitations </a:t>
            </a:r>
            <a:endParaRPr/>
          </a:p>
        </p:txBody>
      </p:sp>
      <p:sp>
        <p:nvSpPr>
          <p:cNvPr id="801" name="Google Shape;801;p88"/>
          <p:cNvSpPr txBox="1">
            <a:spLocks noGrp="1"/>
          </p:cNvSpPr>
          <p:nvPr>
            <p:ph type="body" idx="1"/>
          </p:nvPr>
        </p:nvSpPr>
        <p:spPr>
          <a:xfrm>
            <a:off x="1356075" y="5264883"/>
            <a:ext cx="3719400" cy="1050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b="1"/>
              <a:t>Geographic Scale</a:t>
            </a:r>
            <a:endParaRPr sz="3000"/>
          </a:p>
        </p:txBody>
      </p:sp>
      <p:pic>
        <p:nvPicPr>
          <p:cNvPr id="802" name="Google Shape;802;p88"/>
          <p:cNvPicPr preferRelativeResize="0"/>
          <p:nvPr/>
        </p:nvPicPr>
        <p:blipFill rotWithShape="1">
          <a:blip r:embed="rId3">
            <a:alphaModFix amt="76000"/>
          </a:blip>
          <a:srcRect l="4348" t="3702" r="5063" b="2091"/>
          <a:stretch/>
        </p:blipFill>
        <p:spPr>
          <a:xfrm flipH="1">
            <a:off x="1439350" y="1447125"/>
            <a:ext cx="3552851" cy="3656598"/>
          </a:xfrm>
          <a:prstGeom prst="rect">
            <a:avLst/>
          </a:prstGeom>
          <a:noFill/>
          <a:ln>
            <a:noFill/>
          </a:ln>
        </p:spPr>
      </p:pic>
      <p:sp>
        <p:nvSpPr>
          <p:cNvPr id="803" name="Google Shape;803;p88"/>
          <p:cNvSpPr txBox="1">
            <a:spLocks noGrp="1"/>
          </p:cNvSpPr>
          <p:nvPr>
            <p:ph type="body" idx="1"/>
          </p:nvPr>
        </p:nvSpPr>
        <p:spPr>
          <a:xfrm>
            <a:off x="6176032" y="5264883"/>
            <a:ext cx="4676100" cy="10500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sz="3000" b="1"/>
              <a:t>Mixed Signals</a:t>
            </a:r>
            <a:endParaRPr sz="3000" b="1"/>
          </a:p>
          <a:p>
            <a:pPr marL="457200" lvl="0" indent="0" algn="l" rtl="0">
              <a:spcBef>
                <a:spcPts val="1000"/>
              </a:spcBef>
              <a:spcAft>
                <a:spcPts val="0"/>
              </a:spcAft>
              <a:buNone/>
            </a:pPr>
            <a:endParaRPr sz="3000"/>
          </a:p>
        </p:txBody>
      </p:sp>
      <p:pic>
        <p:nvPicPr>
          <p:cNvPr id="804" name="Google Shape;804;p88"/>
          <p:cNvPicPr preferRelativeResize="0"/>
          <p:nvPr/>
        </p:nvPicPr>
        <p:blipFill rotWithShape="1">
          <a:blip r:embed="rId4">
            <a:alphaModFix/>
          </a:blip>
          <a:srcRect r="9901"/>
          <a:stretch/>
        </p:blipFill>
        <p:spPr>
          <a:xfrm>
            <a:off x="6813982" y="1522950"/>
            <a:ext cx="3400200" cy="33906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01"/>
                                        </p:tgtEl>
                                        <p:attrNameLst>
                                          <p:attrName>style.visibility</p:attrName>
                                        </p:attrNameLst>
                                      </p:cBhvr>
                                      <p:to>
                                        <p:strVal val="visible"/>
                                      </p:to>
                                    </p:set>
                                    <p:anim calcmode="lin" valueType="num">
                                      <p:cBhvr additive="base">
                                        <p:cTn id="7" dur="1000"/>
                                        <p:tgtEl>
                                          <p:spTgt spid="801"/>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802"/>
                                        </p:tgtEl>
                                        <p:attrNameLst>
                                          <p:attrName>style.visibility</p:attrName>
                                        </p:attrNameLst>
                                      </p:cBhvr>
                                      <p:to>
                                        <p:strVal val="visible"/>
                                      </p:to>
                                    </p:set>
                                    <p:anim calcmode="lin" valueType="num">
                                      <p:cBhvr additive="base">
                                        <p:cTn id="10" dur="1000"/>
                                        <p:tgtEl>
                                          <p:spTgt spid="802"/>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803"/>
                                        </p:tgtEl>
                                        <p:attrNameLst>
                                          <p:attrName>style.visibility</p:attrName>
                                        </p:attrNameLst>
                                      </p:cBhvr>
                                      <p:to>
                                        <p:strVal val="visible"/>
                                      </p:to>
                                    </p:set>
                                    <p:anim calcmode="lin" valueType="num">
                                      <p:cBhvr additive="base">
                                        <p:cTn id="15" dur="1000"/>
                                        <p:tgtEl>
                                          <p:spTgt spid="803"/>
                                        </p:tgtEl>
                                        <p:attrNameLst>
                                          <p:attrName>ppt_x</p:attrName>
                                        </p:attrNameLst>
                                      </p:cBhvr>
                                      <p:tavLst>
                                        <p:tav tm="0">
                                          <p:val>
                                            <p:strVal val="#ppt_x+1"/>
                                          </p:val>
                                        </p:tav>
                                        <p:tav tm="100000">
                                          <p:val>
                                            <p:strVal val="#ppt_x"/>
                                          </p:val>
                                        </p:tav>
                                      </p:tavLst>
                                    </p:anim>
                                  </p:childTnLst>
                                </p:cTn>
                              </p:par>
                              <p:par>
                                <p:cTn id="16" presetID="2" presetClass="entr" presetSubtype="2" fill="hold" nodeType="withEffect">
                                  <p:stCondLst>
                                    <p:cond delay="0"/>
                                  </p:stCondLst>
                                  <p:childTnLst>
                                    <p:set>
                                      <p:cBhvr>
                                        <p:cTn id="17" dur="1" fill="hold">
                                          <p:stCondLst>
                                            <p:cond delay="0"/>
                                          </p:stCondLst>
                                        </p:cTn>
                                        <p:tgtEl>
                                          <p:spTgt spid="804"/>
                                        </p:tgtEl>
                                        <p:attrNameLst>
                                          <p:attrName>style.visibility</p:attrName>
                                        </p:attrNameLst>
                                      </p:cBhvr>
                                      <p:to>
                                        <p:strVal val="visible"/>
                                      </p:to>
                                    </p:set>
                                    <p:anim calcmode="lin" valueType="num">
                                      <p:cBhvr additive="base">
                                        <p:cTn id="18" dur="1000"/>
                                        <p:tgtEl>
                                          <p:spTgt spid="80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pic>
        <p:nvPicPr>
          <p:cNvPr id="810" name="Google Shape;810;p89"/>
          <p:cNvPicPr preferRelativeResize="0"/>
          <p:nvPr/>
        </p:nvPicPr>
        <p:blipFill rotWithShape="1">
          <a:blip r:embed="rId3">
            <a:alphaModFix/>
          </a:blip>
          <a:srcRect l="380" t="39752" r="-378" b="12344"/>
          <a:stretch/>
        </p:blipFill>
        <p:spPr>
          <a:xfrm>
            <a:off x="-50" y="2478300"/>
            <a:ext cx="12341325" cy="4326654"/>
          </a:xfrm>
          <a:prstGeom prst="rect">
            <a:avLst/>
          </a:prstGeom>
          <a:noFill/>
          <a:ln>
            <a:noFill/>
          </a:ln>
        </p:spPr>
      </p:pic>
      <p:sp>
        <p:nvSpPr>
          <p:cNvPr id="811" name="Google Shape;811;p89"/>
          <p:cNvSpPr txBox="1">
            <a:spLocks noGrp="1"/>
          </p:cNvSpPr>
          <p:nvPr>
            <p:ph type="title"/>
          </p:nvPr>
        </p:nvSpPr>
        <p:spPr>
          <a:xfrm>
            <a:off x="979500" y="3469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800"/>
              <a:buFont typeface="Century Gothic"/>
              <a:buNone/>
            </a:pPr>
            <a:r>
              <a:rPr lang="en-US" sz="4800" b="0" i="0" u="none" strike="noStrike" cap="none">
                <a:solidFill>
                  <a:srgbClr val="7EB761"/>
                </a:solidFill>
                <a:latin typeface="Century Gothic"/>
                <a:ea typeface="Century Gothic"/>
                <a:cs typeface="Century Gothic"/>
                <a:sym typeface="Century Gothic"/>
              </a:rPr>
              <a:t>Project </a:t>
            </a:r>
            <a:r>
              <a:rPr lang="en-US"/>
              <a:t>Conclusions</a:t>
            </a:r>
            <a:endParaRPr sz="4800" b="0" i="0" u="none" strike="noStrike" cap="none">
              <a:solidFill>
                <a:srgbClr val="7EB761"/>
              </a:solidFill>
              <a:latin typeface="Century Gothic"/>
              <a:ea typeface="Century Gothic"/>
              <a:cs typeface="Century Gothic"/>
              <a:sym typeface="Century Gothic"/>
            </a:endParaRPr>
          </a:p>
        </p:txBody>
      </p:sp>
      <p:sp>
        <p:nvSpPr>
          <p:cNvPr id="812" name="Google Shape;812;p89"/>
          <p:cNvSpPr/>
          <p:nvPr/>
        </p:nvSpPr>
        <p:spPr>
          <a:xfrm>
            <a:off x="7577968" y="1814927"/>
            <a:ext cx="4402800" cy="891900"/>
          </a:xfrm>
          <a:prstGeom prst="chevron">
            <a:avLst>
              <a:gd name="adj" fmla="val 50000"/>
            </a:avLst>
          </a:prstGeom>
          <a:solidFill>
            <a:srgbClr val="93C47D"/>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813" name="Google Shape;813;p89"/>
          <p:cNvSpPr/>
          <p:nvPr/>
        </p:nvSpPr>
        <p:spPr>
          <a:xfrm>
            <a:off x="467050" y="1814925"/>
            <a:ext cx="4060500" cy="891900"/>
          </a:xfrm>
          <a:prstGeom prst="homePlate">
            <a:avLst>
              <a:gd name="adj" fmla="val 50000"/>
            </a:avLst>
          </a:prstGeom>
          <a:solidFill>
            <a:srgbClr val="38761D"/>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814" name="Google Shape;814;p89"/>
          <p:cNvSpPr/>
          <p:nvPr/>
        </p:nvSpPr>
        <p:spPr>
          <a:xfrm>
            <a:off x="3997834" y="1814927"/>
            <a:ext cx="4402800" cy="891900"/>
          </a:xfrm>
          <a:prstGeom prst="chevron">
            <a:avLst>
              <a:gd name="adj" fmla="val 50000"/>
            </a:avLst>
          </a:prstGeom>
          <a:solidFill>
            <a:srgbClr val="6AA84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815" name="Google Shape;815;p89"/>
          <p:cNvSpPr txBox="1"/>
          <p:nvPr/>
        </p:nvSpPr>
        <p:spPr>
          <a:xfrm>
            <a:off x="452550" y="2012800"/>
            <a:ext cx="3683700" cy="529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dirty="0">
                <a:solidFill>
                  <a:srgbClr val="FFFFFF"/>
                </a:solidFill>
                <a:latin typeface="Century Gothic"/>
                <a:ea typeface="Century Gothic"/>
                <a:cs typeface="Century Gothic"/>
                <a:sym typeface="Century Gothic"/>
              </a:rPr>
              <a:t>1. Satellite Detection Modeling</a:t>
            </a:r>
            <a:endParaRPr sz="1800" b="1" i="0" u="none" strike="noStrike" cap="none" dirty="0">
              <a:solidFill>
                <a:srgbClr val="FFFFFF"/>
              </a:solidFill>
              <a:latin typeface="Century Gothic"/>
              <a:ea typeface="Century Gothic"/>
              <a:cs typeface="Century Gothic"/>
              <a:sym typeface="Century Gothic"/>
            </a:endParaRPr>
          </a:p>
        </p:txBody>
      </p:sp>
      <p:sp>
        <p:nvSpPr>
          <p:cNvPr id="816" name="Google Shape;816;p89"/>
          <p:cNvSpPr txBox="1"/>
          <p:nvPr/>
        </p:nvSpPr>
        <p:spPr>
          <a:xfrm>
            <a:off x="4461884" y="2012800"/>
            <a:ext cx="4173600" cy="529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dirty="0">
                <a:solidFill>
                  <a:srgbClr val="FFFFFF"/>
                </a:solidFill>
                <a:latin typeface="Century Gothic"/>
                <a:ea typeface="Century Gothic"/>
                <a:cs typeface="Century Gothic"/>
                <a:sym typeface="Century Gothic"/>
              </a:rPr>
              <a:t>2. Habitat Distribution Modeling</a:t>
            </a:r>
            <a:endParaRPr sz="1800" b="1" i="0" u="none" strike="noStrike" cap="none" dirty="0">
              <a:solidFill>
                <a:srgbClr val="FFFFFF"/>
              </a:solidFill>
              <a:latin typeface="Century Gothic"/>
              <a:ea typeface="Century Gothic"/>
              <a:cs typeface="Century Gothic"/>
              <a:sym typeface="Century Gothic"/>
            </a:endParaRPr>
          </a:p>
        </p:txBody>
      </p:sp>
      <p:sp>
        <p:nvSpPr>
          <p:cNvPr id="817" name="Google Shape;817;p89"/>
          <p:cNvSpPr txBox="1"/>
          <p:nvPr/>
        </p:nvSpPr>
        <p:spPr>
          <a:xfrm>
            <a:off x="8146200" y="2012788"/>
            <a:ext cx="3683700" cy="5298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1600"/>
              <a:buFont typeface="Arial"/>
              <a:buNone/>
            </a:pPr>
            <a:r>
              <a:rPr lang="en-US" sz="1800" b="1" i="0" u="none" strike="noStrike" cap="none" dirty="0">
                <a:solidFill>
                  <a:srgbClr val="FFFFFF"/>
                </a:solidFill>
                <a:latin typeface="Century Gothic"/>
                <a:ea typeface="Century Gothic"/>
                <a:cs typeface="Century Gothic"/>
                <a:sym typeface="Century Gothic"/>
              </a:rPr>
              <a:t>3. </a:t>
            </a:r>
            <a:r>
              <a:rPr lang="en-US" sz="1800" b="1" dirty="0">
                <a:solidFill>
                  <a:srgbClr val="FFFFFF"/>
                </a:solidFill>
                <a:latin typeface="Century Gothic"/>
                <a:ea typeface="Century Gothic"/>
                <a:cs typeface="Century Gothic"/>
                <a:sym typeface="Century Gothic"/>
              </a:rPr>
              <a:t>Integrated</a:t>
            </a:r>
            <a:r>
              <a:rPr lang="en-US" sz="1800" b="1" i="0" u="none" strike="noStrike" cap="none" dirty="0">
                <a:solidFill>
                  <a:srgbClr val="FFFFFF"/>
                </a:solidFill>
                <a:latin typeface="Century Gothic"/>
                <a:ea typeface="Century Gothic"/>
                <a:cs typeface="Century Gothic"/>
                <a:sym typeface="Century Gothic"/>
              </a:rPr>
              <a:t> Modeling</a:t>
            </a:r>
            <a:endParaRPr sz="1800" b="1" i="0" u="none" strike="noStrike" cap="none" dirty="0">
              <a:solidFill>
                <a:srgbClr val="FFFFFF"/>
              </a:solidFill>
              <a:latin typeface="Century Gothic"/>
              <a:ea typeface="Century Gothic"/>
              <a:cs typeface="Century Gothic"/>
              <a:sym typeface="Century Gothic"/>
            </a:endParaRPr>
          </a:p>
        </p:txBody>
      </p:sp>
      <p:sp>
        <p:nvSpPr>
          <p:cNvPr id="818" name="Google Shape;818;p89"/>
          <p:cNvSpPr txBox="1"/>
          <p:nvPr/>
        </p:nvSpPr>
        <p:spPr>
          <a:xfrm>
            <a:off x="9195600" y="6478975"/>
            <a:ext cx="2996400" cy="31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Century Gothic" panose="020B0502020202020204" pitchFamily="34" charset="0"/>
                <a:sym typeface="Arial"/>
              </a:rPr>
              <a:t>Photo Credit: Linda Parker, USFS</a:t>
            </a:r>
            <a:endParaRPr sz="1400" b="1" i="0" u="none" strike="noStrike" cap="none" dirty="0">
              <a:solidFill>
                <a:schemeClr val="lt1"/>
              </a:solidFill>
              <a:latin typeface="Century Gothic" panose="020B0502020202020204" pitchFamily="34" charset="0"/>
              <a:sym typeface="Arial"/>
            </a:endParaRPr>
          </a:p>
        </p:txBody>
      </p:sp>
      <p:grpSp>
        <p:nvGrpSpPr>
          <p:cNvPr id="819" name="Google Shape;819;p89"/>
          <p:cNvGrpSpPr/>
          <p:nvPr/>
        </p:nvGrpSpPr>
        <p:grpSpPr>
          <a:xfrm>
            <a:off x="4294775" y="2706695"/>
            <a:ext cx="3399300" cy="3059012"/>
            <a:chOff x="4370975" y="2487925"/>
            <a:chExt cx="3399300" cy="4000800"/>
          </a:xfrm>
        </p:grpSpPr>
        <p:sp>
          <p:nvSpPr>
            <p:cNvPr id="820" name="Google Shape;820;p89"/>
            <p:cNvSpPr/>
            <p:nvPr/>
          </p:nvSpPr>
          <p:spPr>
            <a:xfrm>
              <a:off x="4370975" y="2487925"/>
              <a:ext cx="3399300" cy="4000800"/>
            </a:xfrm>
            <a:prstGeom prst="rect">
              <a:avLst/>
            </a:prstGeom>
            <a:solidFill>
              <a:srgbClr val="6AA84F">
                <a:alpha val="3764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p89"/>
            <p:cNvSpPr txBox="1"/>
            <p:nvPr/>
          </p:nvSpPr>
          <p:spPr>
            <a:xfrm>
              <a:off x="4608125" y="3040525"/>
              <a:ext cx="3045600" cy="28956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1000"/>
                </a:spcAft>
                <a:buClr>
                  <a:srgbClr val="000000"/>
                </a:buClr>
                <a:buSzPts val="2000"/>
                <a:buFont typeface="Arial"/>
                <a:buNone/>
              </a:pPr>
              <a:r>
                <a:rPr lang="en-US" sz="2400" b="0" i="0" u="none" strike="noStrike" cap="none">
                  <a:solidFill>
                    <a:srgbClr val="FFFFFF"/>
                  </a:solidFill>
                  <a:latin typeface="Century Gothic"/>
                  <a:ea typeface="Century Gothic"/>
                  <a:cs typeface="Century Gothic"/>
                  <a:sym typeface="Century Gothic"/>
                </a:rPr>
                <a:t>Predictor variable inputs influence the accuracy of distribution models</a:t>
              </a:r>
              <a:r>
                <a:rPr lang="en-US" sz="2400" b="0" i="0" u="none" strike="noStrike" cap="none">
                  <a:solidFill>
                    <a:srgbClr val="434343"/>
                  </a:solidFill>
                  <a:latin typeface="Century Gothic"/>
                  <a:ea typeface="Century Gothic"/>
                  <a:cs typeface="Century Gothic"/>
                  <a:sym typeface="Century Gothic"/>
                </a:rPr>
                <a:t> </a:t>
              </a:r>
              <a:endParaRPr sz="2400" b="0" i="0" u="none" strike="noStrike" cap="none">
                <a:solidFill>
                  <a:srgbClr val="434343"/>
                </a:solidFill>
                <a:latin typeface="Century Gothic"/>
                <a:ea typeface="Century Gothic"/>
                <a:cs typeface="Century Gothic"/>
                <a:sym typeface="Century Gothic"/>
              </a:endParaRPr>
            </a:p>
          </p:txBody>
        </p:sp>
      </p:grpSp>
      <p:grpSp>
        <p:nvGrpSpPr>
          <p:cNvPr id="822" name="Google Shape;822;p89"/>
          <p:cNvGrpSpPr/>
          <p:nvPr/>
        </p:nvGrpSpPr>
        <p:grpSpPr>
          <a:xfrm>
            <a:off x="8122500" y="2706752"/>
            <a:ext cx="3399300" cy="3059012"/>
            <a:chOff x="8198700" y="2488000"/>
            <a:chExt cx="3399300" cy="4000800"/>
          </a:xfrm>
        </p:grpSpPr>
        <p:sp>
          <p:nvSpPr>
            <p:cNvPr id="823" name="Google Shape;823;p89"/>
            <p:cNvSpPr/>
            <p:nvPr/>
          </p:nvSpPr>
          <p:spPr>
            <a:xfrm>
              <a:off x="8198700" y="2488000"/>
              <a:ext cx="3399300" cy="4000800"/>
            </a:xfrm>
            <a:prstGeom prst="rect">
              <a:avLst/>
            </a:prstGeom>
            <a:solidFill>
              <a:srgbClr val="6AA84F">
                <a:alpha val="3764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89"/>
            <p:cNvSpPr txBox="1"/>
            <p:nvPr/>
          </p:nvSpPr>
          <p:spPr>
            <a:xfrm>
              <a:off x="8395500" y="2841205"/>
              <a:ext cx="3045600" cy="28194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US" sz="2400" b="0" i="0" u="none" strike="noStrike" cap="none">
                  <a:solidFill>
                    <a:srgbClr val="FFFFFF"/>
                  </a:solidFill>
                  <a:latin typeface="Century Gothic"/>
                  <a:ea typeface="Century Gothic"/>
                  <a:cs typeface="Century Gothic"/>
                  <a:sym typeface="Century Gothic"/>
                </a:rPr>
                <a:t>Spectrally derived variables improved </a:t>
              </a:r>
              <a:r>
                <a:rPr lang="en-US" sz="2400">
                  <a:solidFill>
                    <a:srgbClr val="FFFFFF"/>
                  </a:solidFill>
                  <a:latin typeface="Century Gothic"/>
                  <a:ea typeface="Century Gothic"/>
                  <a:cs typeface="Century Gothic"/>
                  <a:sym typeface="Century Gothic"/>
                </a:rPr>
                <a:t>habitat</a:t>
              </a:r>
              <a:r>
                <a:rPr lang="en-US" sz="2400" b="0" i="0" u="none" strike="noStrike" cap="none">
                  <a:solidFill>
                    <a:srgbClr val="FFFFFF"/>
                  </a:solidFill>
                  <a:latin typeface="Century Gothic"/>
                  <a:ea typeface="Century Gothic"/>
                  <a:cs typeface="Century Gothic"/>
                  <a:sym typeface="Century Gothic"/>
                </a:rPr>
                <a:t> distribution model outputs</a:t>
              </a:r>
              <a:r>
                <a:rPr lang="en-US" sz="2400" b="0" i="0" u="none" strike="noStrike" cap="none">
                  <a:solidFill>
                    <a:srgbClr val="434343"/>
                  </a:solidFill>
                  <a:highlight>
                    <a:srgbClr val="FFFFFF"/>
                  </a:highlight>
                  <a:latin typeface="Century Gothic"/>
                  <a:ea typeface="Century Gothic"/>
                  <a:cs typeface="Century Gothic"/>
                  <a:sym typeface="Century Gothic"/>
                </a:rPr>
                <a:t> </a:t>
              </a:r>
              <a:endParaRPr sz="1600" b="0" i="0" u="none" strike="noStrike" cap="none">
                <a:solidFill>
                  <a:srgbClr val="434343"/>
                </a:solidFill>
                <a:highlight>
                  <a:srgbClr val="FFFFFF"/>
                </a:highlight>
                <a:latin typeface="Roboto"/>
                <a:ea typeface="Roboto"/>
                <a:cs typeface="Roboto"/>
                <a:sym typeface="Roboto"/>
              </a:endParaRPr>
            </a:p>
          </p:txBody>
        </p:sp>
      </p:grpSp>
      <p:grpSp>
        <p:nvGrpSpPr>
          <p:cNvPr id="825" name="Google Shape;825;p89"/>
          <p:cNvGrpSpPr/>
          <p:nvPr/>
        </p:nvGrpSpPr>
        <p:grpSpPr>
          <a:xfrm>
            <a:off x="467050" y="2706743"/>
            <a:ext cx="3399300" cy="3059012"/>
            <a:chOff x="543250" y="2487988"/>
            <a:chExt cx="3399300" cy="4000800"/>
          </a:xfrm>
        </p:grpSpPr>
        <p:sp>
          <p:nvSpPr>
            <p:cNvPr id="826" name="Google Shape;826;p89"/>
            <p:cNvSpPr/>
            <p:nvPr/>
          </p:nvSpPr>
          <p:spPr>
            <a:xfrm>
              <a:off x="543250" y="2487988"/>
              <a:ext cx="3399300" cy="4000800"/>
            </a:xfrm>
            <a:prstGeom prst="rect">
              <a:avLst/>
            </a:prstGeom>
            <a:solidFill>
              <a:srgbClr val="6AA84F">
                <a:alpha val="3764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89"/>
            <p:cNvSpPr txBox="1"/>
            <p:nvPr/>
          </p:nvSpPr>
          <p:spPr>
            <a:xfrm>
              <a:off x="769450" y="3040525"/>
              <a:ext cx="2981400" cy="28194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1000"/>
                </a:spcAft>
                <a:buClr>
                  <a:schemeClr val="dk1"/>
                </a:buClr>
                <a:buSzPts val="1100"/>
                <a:buFont typeface="Arial"/>
                <a:buNone/>
              </a:pPr>
              <a:r>
                <a:rPr lang="en-US" sz="2400" b="0" i="0" u="none" strike="noStrike" cap="none">
                  <a:solidFill>
                    <a:srgbClr val="FFFFFF"/>
                  </a:solidFill>
                  <a:latin typeface="Century Gothic"/>
                  <a:ea typeface="Century Gothic"/>
                  <a:cs typeface="Century Gothic"/>
                  <a:sym typeface="Century Gothic"/>
                </a:rPr>
                <a:t>Successfully detected cranberry habitat</a:t>
              </a:r>
              <a:r>
                <a:rPr lang="en-US" sz="2400" b="0" i="0" u="none" strike="noStrike" cap="none">
                  <a:solidFill>
                    <a:srgbClr val="434343"/>
                  </a:solidFill>
                  <a:latin typeface="Century Gothic"/>
                  <a:ea typeface="Century Gothic"/>
                  <a:cs typeface="Century Gothic"/>
                  <a:sym typeface="Century Gothic"/>
                </a:rPr>
                <a:t> </a:t>
              </a:r>
              <a:endParaRPr sz="2400" b="0" i="0" u="none" strike="noStrike" cap="none">
                <a:solidFill>
                  <a:srgbClr val="434343"/>
                </a:solidFill>
                <a:latin typeface="Roboto"/>
                <a:ea typeface="Roboto"/>
                <a:cs typeface="Roboto"/>
                <a:sym typeface="Robo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13"/>
                                        </p:tgtEl>
                                        <p:attrNameLst>
                                          <p:attrName>style.visibility</p:attrName>
                                        </p:attrNameLst>
                                      </p:cBhvr>
                                      <p:to>
                                        <p:strVal val="visible"/>
                                      </p:to>
                                    </p:set>
                                    <p:anim calcmode="lin" valueType="num">
                                      <p:cBhvr additive="base">
                                        <p:cTn id="7" dur="1000"/>
                                        <p:tgtEl>
                                          <p:spTgt spid="81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825"/>
                                        </p:tgtEl>
                                        <p:attrNameLst>
                                          <p:attrName>style.visibility</p:attrName>
                                        </p:attrNameLst>
                                      </p:cBhvr>
                                      <p:to>
                                        <p:strVal val="visible"/>
                                      </p:to>
                                    </p:set>
                                    <p:anim calcmode="lin" valueType="num">
                                      <p:cBhvr additive="base">
                                        <p:cTn id="10" dur="1000"/>
                                        <p:tgtEl>
                                          <p:spTgt spid="825"/>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814"/>
                                        </p:tgtEl>
                                        <p:attrNameLst>
                                          <p:attrName>style.visibility</p:attrName>
                                        </p:attrNameLst>
                                      </p:cBhvr>
                                      <p:to>
                                        <p:strVal val="visible"/>
                                      </p:to>
                                    </p:set>
                                    <p:anim calcmode="lin" valueType="num">
                                      <p:cBhvr additive="base">
                                        <p:cTn id="15" dur="1000"/>
                                        <p:tgtEl>
                                          <p:spTgt spid="814"/>
                                        </p:tgtEl>
                                        <p:attrNameLst>
                                          <p:attrName>ppt_x</p:attrName>
                                        </p:attrNameLst>
                                      </p:cBhvr>
                                      <p:tavLst>
                                        <p:tav tm="0">
                                          <p:val>
                                            <p:strVal val="#ppt_x-1"/>
                                          </p:val>
                                        </p:tav>
                                        <p:tav tm="100000">
                                          <p:val>
                                            <p:strVal val="#ppt_x"/>
                                          </p:val>
                                        </p:tav>
                                      </p:tavLst>
                                    </p:anim>
                                  </p:childTnLst>
                                </p:cTn>
                              </p:par>
                              <p:par>
                                <p:cTn id="16" presetID="2" presetClass="entr" presetSubtype="8" fill="hold" nodeType="withEffect">
                                  <p:stCondLst>
                                    <p:cond delay="0"/>
                                  </p:stCondLst>
                                  <p:childTnLst>
                                    <p:set>
                                      <p:cBhvr>
                                        <p:cTn id="17" dur="1" fill="hold">
                                          <p:stCondLst>
                                            <p:cond delay="0"/>
                                          </p:stCondLst>
                                        </p:cTn>
                                        <p:tgtEl>
                                          <p:spTgt spid="819"/>
                                        </p:tgtEl>
                                        <p:attrNameLst>
                                          <p:attrName>style.visibility</p:attrName>
                                        </p:attrNameLst>
                                      </p:cBhvr>
                                      <p:to>
                                        <p:strVal val="visible"/>
                                      </p:to>
                                    </p:set>
                                    <p:anim calcmode="lin" valueType="num">
                                      <p:cBhvr additive="base">
                                        <p:cTn id="18" dur="1000"/>
                                        <p:tgtEl>
                                          <p:spTgt spid="819"/>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812"/>
                                        </p:tgtEl>
                                        <p:attrNameLst>
                                          <p:attrName>style.visibility</p:attrName>
                                        </p:attrNameLst>
                                      </p:cBhvr>
                                      <p:to>
                                        <p:strVal val="visible"/>
                                      </p:to>
                                    </p:set>
                                    <p:anim calcmode="lin" valueType="num">
                                      <p:cBhvr additive="base">
                                        <p:cTn id="23" dur="1000"/>
                                        <p:tgtEl>
                                          <p:spTgt spid="812"/>
                                        </p:tgtEl>
                                        <p:attrNameLst>
                                          <p:attrName>ppt_x</p:attrName>
                                        </p:attrNameLst>
                                      </p:cBhvr>
                                      <p:tavLst>
                                        <p:tav tm="0">
                                          <p:val>
                                            <p:strVal val="#ppt_x-1"/>
                                          </p:val>
                                        </p:tav>
                                        <p:tav tm="100000">
                                          <p:val>
                                            <p:strVal val="#ppt_x"/>
                                          </p:val>
                                        </p:tav>
                                      </p:tavLst>
                                    </p:anim>
                                  </p:childTnLst>
                                </p:cTn>
                              </p:par>
                              <p:par>
                                <p:cTn id="24" presetID="2" presetClass="entr" presetSubtype="8" fill="hold" nodeType="withEffect">
                                  <p:stCondLst>
                                    <p:cond delay="0"/>
                                  </p:stCondLst>
                                  <p:childTnLst>
                                    <p:set>
                                      <p:cBhvr>
                                        <p:cTn id="25" dur="1" fill="hold">
                                          <p:stCondLst>
                                            <p:cond delay="0"/>
                                          </p:stCondLst>
                                        </p:cTn>
                                        <p:tgtEl>
                                          <p:spTgt spid="822"/>
                                        </p:tgtEl>
                                        <p:attrNameLst>
                                          <p:attrName>style.visibility</p:attrName>
                                        </p:attrNameLst>
                                      </p:cBhvr>
                                      <p:to>
                                        <p:strVal val="visible"/>
                                      </p:to>
                                    </p:set>
                                    <p:anim calcmode="lin" valueType="num">
                                      <p:cBhvr additive="base">
                                        <p:cTn id="26" dur="1000"/>
                                        <p:tgtEl>
                                          <p:spTgt spid="82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pic>
        <p:nvPicPr>
          <p:cNvPr id="833" name="Google Shape;833;p90"/>
          <p:cNvPicPr preferRelativeResize="0"/>
          <p:nvPr/>
        </p:nvPicPr>
        <p:blipFill rotWithShape="1">
          <a:blip r:embed="rId3">
            <a:alphaModFix/>
          </a:blip>
          <a:srcRect t="17099" b="9886"/>
          <a:stretch/>
        </p:blipFill>
        <p:spPr>
          <a:xfrm>
            <a:off x="0" y="0"/>
            <a:ext cx="12192001" cy="6746906"/>
          </a:xfrm>
          <a:prstGeom prst="rect">
            <a:avLst/>
          </a:prstGeom>
          <a:noFill/>
          <a:ln>
            <a:noFill/>
          </a:ln>
        </p:spPr>
      </p:pic>
      <p:sp>
        <p:nvSpPr>
          <p:cNvPr id="834" name="Google Shape;834;p90"/>
          <p:cNvSpPr txBox="1"/>
          <p:nvPr/>
        </p:nvSpPr>
        <p:spPr>
          <a:xfrm>
            <a:off x="10034592" y="6370100"/>
            <a:ext cx="2893800" cy="37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Century Gothic"/>
                <a:ea typeface="Century Gothic"/>
                <a:cs typeface="Century Gothic"/>
                <a:sym typeface="Century Gothic"/>
              </a:rPr>
              <a:t>Photo Credit: </a:t>
            </a:r>
            <a:r>
              <a:rPr lang="en-US" sz="1400" b="1" i="0" u="none" strike="noStrike" cap="none" dirty="0" err="1">
                <a:solidFill>
                  <a:schemeClr val="lt1"/>
                </a:solidFill>
                <a:latin typeface="Century Gothic"/>
                <a:ea typeface="Century Gothic"/>
                <a:cs typeface="Century Gothic"/>
                <a:sym typeface="Century Gothic"/>
              </a:rPr>
              <a:t>Pixabay</a:t>
            </a:r>
            <a:endParaRPr sz="1400" b="1" i="0" u="none" strike="noStrike" cap="none" dirty="0">
              <a:solidFill>
                <a:schemeClr val="lt1"/>
              </a:solidFill>
              <a:latin typeface="Century Gothic"/>
              <a:ea typeface="Century Gothic"/>
              <a:cs typeface="Century Gothic"/>
              <a:sym typeface="Century Gothic"/>
            </a:endParaRPr>
          </a:p>
        </p:txBody>
      </p:sp>
      <p:sp>
        <p:nvSpPr>
          <p:cNvPr id="835" name="Google Shape;835;p90"/>
          <p:cNvSpPr/>
          <p:nvPr/>
        </p:nvSpPr>
        <p:spPr>
          <a:xfrm rot="10800000" flipH="1">
            <a:off x="3274675" y="4201702"/>
            <a:ext cx="6300900" cy="2275200"/>
          </a:xfrm>
          <a:prstGeom prst="cloudCallout">
            <a:avLst>
              <a:gd name="adj1" fmla="val -20833"/>
              <a:gd name="adj2" fmla="val 62500"/>
            </a:avLst>
          </a:prstGeom>
          <a:solidFill>
            <a:srgbClr val="EEEEEE">
              <a:alpha val="6196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p90"/>
          <p:cNvSpPr txBox="1">
            <a:spLocks noGrp="1"/>
          </p:cNvSpPr>
          <p:nvPr>
            <p:ph type="title"/>
          </p:nvPr>
        </p:nvSpPr>
        <p:spPr>
          <a:xfrm>
            <a:off x="3580225" y="5084250"/>
            <a:ext cx="5689800" cy="479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EB761"/>
              </a:buClr>
              <a:buSzPts val="4800"/>
              <a:buFont typeface="Century Gothic"/>
              <a:buNone/>
            </a:pPr>
            <a:r>
              <a:rPr lang="en-US" b="1" dirty="0">
                <a:solidFill>
                  <a:srgbClr val="434343"/>
                </a:solidFill>
              </a:rPr>
              <a:t>So what next?</a:t>
            </a:r>
            <a:endParaRPr sz="4800" b="1" i="1" u="none" strike="noStrike" cap="none" dirty="0">
              <a:solidFill>
                <a:srgbClr val="43434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91"/>
          <p:cNvSpPr txBox="1">
            <a:spLocks noGrp="1"/>
          </p:cNvSpPr>
          <p:nvPr>
            <p:ph type="title"/>
          </p:nvPr>
        </p:nvSpPr>
        <p:spPr>
          <a:xfrm>
            <a:off x="1000125" y="3778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320"/>
              <a:buFont typeface="Century Gothic"/>
              <a:buNone/>
            </a:pPr>
            <a:r>
              <a:rPr lang="en-US" sz="4320" b="0" i="0" u="none" strike="noStrike" cap="none">
                <a:solidFill>
                  <a:srgbClr val="7EB761"/>
                </a:solidFill>
                <a:latin typeface="Century Gothic"/>
                <a:ea typeface="Century Gothic"/>
                <a:cs typeface="Century Gothic"/>
                <a:sym typeface="Century Gothic"/>
              </a:rPr>
              <a:t>Acknowledgements</a:t>
            </a:r>
            <a:endParaRPr sz="4320" b="0" i="0" u="none" strike="noStrike" cap="none">
              <a:solidFill>
                <a:srgbClr val="7EB761"/>
              </a:solidFill>
              <a:latin typeface="Century Gothic"/>
              <a:ea typeface="Century Gothic"/>
              <a:cs typeface="Century Gothic"/>
              <a:sym typeface="Century Gothic"/>
            </a:endParaRPr>
          </a:p>
        </p:txBody>
      </p:sp>
      <p:sp>
        <p:nvSpPr>
          <p:cNvPr id="842" name="Google Shape;842;p91"/>
          <p:cNvSpPr txBox="1">
            <a:spLocks noGrp="1"/>
          </p:cNvSpPr>
          <p:nvPr>
            <p:ph type="body" idx="1"/>
          </p:nvPr>
        </p:nvSpPr>
        <p:spPr>
          <a:xfrm>
            <a:off x="1517701" y="1711325"/>
            <a:ext cx="9156598" cy="1814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2100"/>
              </a:spcAft>
              <a:buClr>
                <a:srgbClr val="3F3F3F"/>
              </a:buClr>
              <a:buSzPts val="2000"/>
              <a:buFont typeface="Arial"/>
              <a:buNone/>
            </a:pPr>
            <a:r>
              <a:rPr lang="en-US" sz="2500" b="0" i="0" u="none" strike="noStrike" cap="none" dirty="0">
                <a:solidFill>
                  <a:schemeClr val="tx1">
                    <a:lumMod val="75000"/>
                    <a:lumOff val="25000"/>
                  </a:schemeClr>
                </a:solidFill>
                <a:sym typeface="Century Gothic"/>
              </a:rPr>
              <a:t>The Wisconsin Agriculture and Food Security team would like to thank our partners over at the </a:t>
            </a:r>
            <a:r>
              <a:rPr lang="en-US" sz="2500" b="1" i="0" u="none" strike="noStrike" cap="none" dirty="0">
                <a:solidFill>
                  <a:schemeClr val="tx1">
                    <a:lumMod val="75000"/>
                    <a:lumOff val="25000"/>
                  </a:schemeClr>
                </a:solidFill>
                <a:sym typeface="Century Gothic"/>
              </a:rPr>
              <a:t>USDA</a:t>
            </a:r>
            <a:r>
              <a:rPr lang="en-US" sz="2500" b="0" i="0" u="none" strike="noStrike" cap="none" dirty="0">
                <a:solidFill>
                  <a:schemeClr val="tx1">
                    <a:lumMod val="75000"/>
                    <a:lumOff val="25000"/>
                  </a:schemeClr>
                </a:solidFill>
                <a:sym typeface="Century Gothic"/>
              </a:rPr>
              <a:t> and </a:t>
            </a:r>
            <a:r>
              <a:rPr lang="en-US" sz="2500" b="1" i="0" u="none" strike="noStrike" cap="none" dirty="0">
                <a:solidFill>
                  <a:schemeClr val="tx1">
                    <a:lumMod val="75000"/>
                    <a:lumOff val="25000"/>
                  </a:schemeClr>
                </a:solidFill>
                <a:sym typeface="Century Gothic"/>
              </a:rPr>
              <a:t>USFS</a:t>
            </a:r>
            <a:r>
              <a:rPr lang="en-US" sz="2500" b="0" i="0" u="none" strike="noStrike" cap="none" dirty="0">
                <a:solidFill>
                  <a:schemeClr val="tx1">
                    <a:lumMod val="75000"/>
                    <a:lumOff val="25000"/>
                  </a:schemeClr>
                </a:solidFill>
                <a:sym typeface="Century Gothic"/>
              </a:rPr>
              <a:t> for engaging with NASA DEVELOP to make this research possible. </a:t>
            </a:r>
            <a:r>
              <a:rPr lang="en-US" sz="2500" dirty="0">
                <a:solidFill>
                  <a:schemeClr val="tx1">
                    <a:lumMod val="75000"/>
                    <a:lumOff val="25000"/>
                  </a:schemeClr>
                </a:solidFill>
              </a:rPr>
              <a:t>In addition, we’d like to acknowledge the European Space Agency for providing open source data.</a:t>
            </a:r>
            <a:endParaRPr sz="2500" b="0" i="0" u="none" strike="noStrike" cap="none" dirty="0">
              <a:solidFill>
                <a:schemeClr val="tx1">
                  <a:lumMod val="75000"/>
                  <a:lumOff val="25000"/>
                </a:schemeClr>
              </a:solidFill>
              <a:sym typeface="Century Gothic"/>
            </a:endParaRPr>
          </a:p>
        </p:txBody>
      </p:sp>
      <p:sp>
        <p:nvSpPr>
          <p:cNvPr id="843" name="Google Shape;843;p91"/>
          <p:cNvSpPr txBox="1">
            <a:spLocks noGrp="1"/>
          </p:cNvSpPr>
          <p:nvPr>
            <p:ph type="body" idx="2"/>
          </p:nvPr>
        </p:nvSpPr>
        <p:spPr>
          <a:xfrm>
            <a:off x="1517701" y="3911400"/>
            <a:ext cx="9156599" cy="13152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2100"/>
              </a:spcAft>
              <a:buClr>
                <a:srgbClr val="3F3F3F"/>
              </a:buClr>
              <a:buSzPts val="2000"/>
              <a:buFont typeface="Arial"/>
              <a:buNone/>
            </a:pPr>
            <a:r>
              <a:rPr lang="en-US" sz="2500" b="0" i="0" u="none" strike="noStrike" cap="none" dirty="0">
                <a:solidFill>
                  <a:schemeClr val="tx1">
                    <a:lumMod val="75000"/>
                    <a:lumOff val="25000"/>
                  </a:schemeClr>
                </a:solidFill>
                <a:sym typeface="Century Gothic"/>
              </a:rPr>
              <a:t>A special thanks to </a:t>
            </a:r>
            <a:r>
              <a:rPr lang="en-US" sz="2500" b="1" i="0" u="none" strike="noStrike" cap="none" dirty="0">
                <a:solidFill>
                  <a:schemeClr val="tx1">
                    <a:lumMod val="75000"/>
                    <a:lumOff val="25000"/>
                  </a:schemeClr>
                </a:solidFill>
                <a:sym typeface="Century Gothic"/>
              </a:rPr>
              <a:t>Tim Mayer </a:t>
            </a:r>
            <a:r>
              <a:rPr lang="en-US" sz="2500" b="0" i="0" u="none" strike="noStrike" cap="none" dirty="0">
                <a:solidFill>
                  <a:schemeClr val="tx1">
                    <a:lumMod val="75000"/>
                    <a:lumOff val="25000"/>
                  </a:schemeClr>
                </a:solidFill>
                <a:sym typeface="Century Gothic"/>
              </a:rPr>
              <a:t>(CO Node Center Lead), </a:t>
            </a:r>
            <a:r>
              <a:rPr lang="en-US" sz="2500" b="1" i="0" u="none" strike="noStrike" cap="none" dirty="0">
                <a:solidFill>
                  <a:schemeClr val="tx1">
                    <a:lumMod val="75000"/>
                    <a:lumOff val="25000"/>
                  </a:schemeClr>
                </a:solidFill>
                <a:sym typeface="Century Gothic"/>
              </a:rPr>
              <a:t>Nic</a:t>
            </a:r>
            <a:r>
              <a:rPr lang="en-US" sz="2500" b="1" dirty="0">
                <a:solidFill>
                  <a:schemeClr val="tx1">
                    <a:lumMod val="75000"/>
                    <a:lumOff val="25000"/>
                  </a:schemeClr>
                </a:solidFill>
              </a:rPr>
              <a:t>k</a:t>
            </a:r>
            <a:r>
              <a:rPr lang="en-US" sz="2500" b="1" i="0" u="none" strike="noStrike" cap="none" dirty="0">
                <a:solidFill>
                  <a:schemeClr val="tx1">
                    <a:lumMod val="75000"/>
                    <a:lumOff val="25000"/>
                  </a:schemeClr>
                </a:solidFill>
                <a:sym typeface="Century Gothic"/>
              </a:rPr>
              <a:t> Young </a:t>
            </a:r>
            <a:r>
              <a:rPr lang="en-US" sz="2500" b="0" i="0" u="none" strike="noStrike" cap="none" dirty="0">
                <a:solidFill>
                  <a:schemeClr val="tx1">
                    <a:lumMod val="75000"/>
                    <a:lumOff val="25000"/>
                  </a:schemeClr>
                </a:solidFill>
                <a:sym typeface="Century Gothic"/>
              </a:rPr>
              <a:t>(Science Advisor), and </a:t>
            </a:r>
            <a:r>
              <a:rPr lang="en-US" sz="2500" b="1" i="0" u="none" strike="noStrike" cap="none" dirty="0">
                <a:solidFill>
                  <a:schemeClr val="tx1">
                    <a:lumMod val="75000"/>
                    <a:lumOff val="25000"/>
                  </a:schemeClr>
                </a:solidFill>
                <a:sym typeface="Century Gothic"/>
              </a:rPr>
              <a:t>Dr. Colin </a:t>
            </a:r>
            <a:r>
              <a:rPr lang="en-US" sz="2500" b="1" i="0" u="none" strike="noStrike" cap="none" dirty="0" err="1">
                <a:solidFill>
                  <a:schemeClr val="tx1">
                    <a:lumMod val="75000"/>
                    <a:lumOff val="25000"/>
                  </a:schemeClr>
                </a:solidFill>
                <a:sym typeface="Century Gothic"/>
              </a:rPr>
              <a:t>Khoury</a:t>
            </a:r>
            <a:r>
              <a:rPr lang="en-US" sz="2500" b="1" i="0" u="none" strike="noStrike" cap="none" dirty="0">
                <a:solidFill>
                  <a:schemeClr val="tx1">
                    <a:lumMod val="75000"/>
                    <a:lumOff val="25000"/>
                  </a:schemeClr>
                </a:solidFill>
                <a:sym typeface="Century Gothic"/>
              </a:rPr>
              <a:t> </a:t>
            </a:r>
            <a:r>
              <a:rPr lang="en-US" sz="2500" b="0" i="0" u="none" strike="noStrike" cap="none" dirty="0">
                <a:solidFill>
                  <a:schemeClr val="tx1">
                    <a:lumMod val="75000"/>
                    <a:lumOff val="25000"/>
                  </a:schemeClr>
                </a:solidFill>
                <a:sym typeface="Century Gothic"/>
              </a:rPr>
              <a:t>(USDA ARS) for working closely with our team throughout this research project. </a:t>
            </a:r>
            <a:endParaRPr sz="2500" b="0" i="0" u="none" strike="noStrike" cap="none" dirty="0">
              <a:solidFill>
                <a:schemeClr val="tx1">
                  <a:lumMod val="75000"/>
                  <a:lumOff val="25000"/>
                </a:schemeClr>
              </a:solidFill>
              <a:sym typeface="Century Gothic"/>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6"/>
          <p:cNvSpPr/>
          <p:nvPr/>
        </p:nvSpPr>
        <p:spPr>
          <a:xfrm>
            <a:off x="6228050" y="3520539"/>
            <a:ext cx="5257800" cy="2972100"/>
          </a:xfrm>
          <a:prstGeom prst="roundRect">
            <a:avLst>
              <a:gd name="adj" fmla="val 3569"/>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66"/>
          <p:cNvSpPr/>
          <p:nvPr/>
        </p:nvSpPr>
        <p:spPr>
          <a:xfrm>
            <a:off x="789950" y="3520539"/>
            <a:ext cx="5257800" cy="2972100"/>
          </a:xfrm>
          <a:prstGeom prst="roundRect">
            <a:avLst>
              <a:gd name="adj" fmla="val 3569"/>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66"/>
          <p:cNvSpPr/>
          <p:nvPr/>
        </p:nvSpPr>
        <p:spPr>
          <a:xfrm>
            <a:off x="789950" y="1268025"/>
            <a:ext cx="10695900" cy="2092500"/>
          </a:xfrm>
          <a:prstGeom prst="roundRect">
            <a:avLst>
              <a:gd name="adj" fmla="val 3569"/>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66"/>
          <p:cNvSpPr txBox="1">
            <a:spLocks noGrp="1"/>
          </p:cNvSpPr>
          <p:nvPr>
            <p:ph type="title"/>
          </p:nvPr>
        </p:nvSpPr>
        <p:spPr>
          <a:xfrm>
            <a:off x="1101386" y="333549"/>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800"/>
              <a:buFont typeface="Century Gothic"/>
              <a:buNone/>
            </a:pPr>
            <a:r>
              <a:rPr lang="en-US" sz="4800" b="0" i="0" u="none" strike="noStrike" cap="none">
                <a:solidFill>
                  <a:srgbClr val="7EB761"/>
                </a:solidFill>
                <a:latin typeface="Century Gothic"/>
                <a:ea typeface="Century Gothic"/>
                <a:cs typeface="Century Gothic"/>
                <a:sym typeface="Century Gothic"/>
              </a:rPr>
              <a:t>Project Partners</a:t>
            </a:r>
            <a:endParaRPr sz="4800" b="0" i="0" u="none" strike="noStrike" cap="none">
              <a:solidFill>
                <a:srgbClr val="7EB761"/>
              </a:solidFill>
              <a:latin typeface="Century Gothic"/>
              <a:ea typeface="Century Gothic"/>
              <a:cs typeface="Century Gothic"/>
              <a:sym typeface="Century Gothic"/>
            </a:endParaRPr>
          </a:p>
        </p:txBody>
      </p:sp>
      <p:pic>
        <p:nvPicPr>
          <p:cNvPr id="434" name="Google Shape;434;p66"/>
          <p:cNvPicPr preferRelativeResize="0"/>
          <p:nvPr/>
        </p:nvPicPr>
        <p:blipFill rotWithShape="1">
          <a:blip r:embed="rId3">
            <a:alphaModFix/>
          </a:blip>
          <a:srcRect/>
          <a:stretch/>
        </p:blipFill>
        <p:spPr>
          <a:xfrm>
            <a:off x="1270117" y="2434465"/>
            <a:ext cx="3608266" cy="771273"/>
          </a:xfrm>
          <a:prstGeom prst="rect">
            <a:avLst/>
          </a:prstGeom>
          <a:noFill/>
          <a:ln>
            <a:noFill/>
          </a:ln>
        </p:spPr>
      </p:pic>
      <p:sp>
        <p:nvSpPr>
          <p:cNvPr id="435" name="Google Shape;435;p66"/>
          <p:cNvSpPr txBox="1"/>
          <p:nvPr/>
        </p:nvSpPr>
        <p:spPr>
          <a:xfrm>
            <a:off x="6548450" y="3709843"/>
            <a:ext cx="4617000" cy="8289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rgbClr val="3F3F3F"/>
              </a:buClr>
              <a:buSzPts val="2700"/>
              <a:buFont typeface="Arial"/>
              <a:buNone/>
            </a:pPr>
            <a:r>
              <a:rPr lang="en-US" sz="2000" b="0" i="0" u="none" strike="noStrike" cap="none" dirty="0">
                <a:solidFill>
                  <a:srgbClr val="434343"/>
                </a:solidFill>
                <a:latin typeface="Century Gothic"/>
                <a:ea typeface="Century Gothic"/>
                <a:cs typeface="Century Gothic"/>
                <a:sym typeface="Century Gothic"/>
              </a:rPr>
              <a:t>University of </a:t>
            </a:r>
            <a:r>
              <a:rPr lang="en-US" sz="2000" b="0" i="0" u="none" strike="noStrike" cap="none" dirty="0" smtClean="0">
                <a:solidFill>
                  <a:srgbClr val="434343"/>
                </a:solidFill>
                <a:latin typeface="Century Gothic"/>
                <a:ea typeface="Century Gothic"/>
                <a:cs typeface="Century Gothic"/>
                <a:sym typeface="Century Gothic"/>
              </a:rPr>
              <a:t>Wisconsin-Madison</a:t>
            </a:r>
            <a:r>
              <a:rPr lang="en-US" sz="2000" b="0" i="0" u="none" strike="noStrike" cap="none" dirty="0">
                <a:solidFill>
                  <a:srgbClr val="434343"/>
                </a:solidFill>
                <a:latin typeface="Century Gothic"/>
                <a:ea typeface="Century Gothic"/>
                <a:cs typeface="Century Gothic"/>
                <a:sym typeface="Century Gothic"/>
              </a:rPr>
              <a:t>, Department of Horticulture</a:t>
            </a:r>
            <a:endParaRPr sz="2000" b="0" i="0" u="none" strike="noStrike" cap="none" dirty="0">
              <a:solidFill>
                <a:srgbClr val="434343"/>
              </a:solidFill>
              <a:latin typeface="Century Gothic"/>
              <a:ea typeface="Century Gothic"/>
              <a:cs typeface="Century Gothic"/>
              <a:sym typeface="Century Gothic"/>
            </a:endParaRPr>
          </a:p>
        </p:txBody>
      </p:sp>
      <p:grpSp>
        <p:nvGrpSpPr>
          <p:cNvPr id="6" name="Group 5"/>
          <p:cNvGrpSpPr/>
          <p:nvPr/>
        </p:nvGrpSpPr>
        <p:grpSpPr>
          <a:xfrm>
            <a:off x="7988270" y="4564485"/>
            <a:ext cx="1737360" cy="1737360"/>
            <a:chOff x="7947828" y="4445258"/>
            <a:chExt cx="1737360" cy="1737360"/>
          </a:xfrm>
        </p:grpSpPr>
        <p:pic>
          <p:nvPicPr>
            <p:cNvPr id="437" name="Google Shape;437;p66"/>
            <p:cNvPicPr preferRelativeResize="0"/>
            <p:nvPr/>
          </p:nvPicPr>
          <p:blipFill rotWithShape="1">
            <a:blip r:embed="rId4">
              <a:alphaModFix/>
            </a:blip>
            <a:srcRect/>
            <a:stretch/>
          </p:blipFill>
          <p:spPr>
            <a:xfrm>
              <a:off x="7947828" y="4445258"/>
              <a:ext cx="1737360" cy="1737360"/>
            </a:xfrm>
            <a:prstGeom prst="rect">
              <a:avLst/>
            </a:prstGeom>
            <a:noFill/>
            <a:ln>
              <a:noFill/>
            </a:ln>
          </p:spPr>
        </p:pic>
        <p:pic>
          <p:nvPicPr>
            <p:cNvPr id="438" name="Google Shape;438;p66"/>
            <p:cNvPicPr preferRelativeResize="0"/>
            <p:nvPr/>
          </p:nvPicPr>
          <p:blipFill rotWithShape="1">
            <a:blip r:embed="rId5">
              <a:alphaModFix/>
            </a:blip>
            <a:srcRect b="15774"/>
            <a:stretch/>
          </p:blipFill>
          <p:spPr>
            <a:xfrm>
              <a:off x="8048412" y="4539949"/>
              <a:ext cx="1536192" cy="1536192"/>
            </a:xfrm>
            <a:prstGeom prst="ellipse">
              <a:avLst/>
            </a:prstGeom>
            <a:noFill/>
            <a:ln>
              <a:noFill/>
            </a:ln>
          </p:spPr>
        </p:pic>
      </p:grpSp>
      <p:grpSp>
        <p:nvGrpSpPr>
          <p:cNvPr id="5" name="Group 4"/>
          <p:cNvGrpSpPr/>
          <p:nvPr/>
        </p:nvGrpSpPr>
        <p:grpSpPr>
          <a:xfrm>
            <a:off x="3594271" y="4564485"/>
            <a:ext cx="1737360" cy="1737360"/>
            <a:chOff x="3876383" y="4562995"/>
            <a:chExt cx="1737360" cy="1737360"/>
          </a:xfrm>
        </p:grpSpPr>
        <p:pic>
          <p:nvPicPr>
            <p:cNvPr id="440" name="Google Shape;440;p66"/>
            <p:cNvPicPr preferRelativeResize="0"/>
            <p:nvPr/>
          </p:nvPicPr>
          <p:blipFill rotWithShape="1">
            <a:blip r:embed="rId6">
              <a:alphaModFix/>
            </a:blip>
            <a:srcRect/>
            <a:stretch/>
          </p:blipFill>
          <p:spPr>
            <a:xfrm>
              <a:off x="3876383" y="4562995"/>
              <a:ext cx="1737360" cy="1737360"/>
            </a:xfrm>
            <a:prstGeom prst="rect">
              <a:avLst/>
            </a:prstGeom>
            <a:noFill/>
            <a:ln>
              <a:noFill/>
            </a:ln>
          </p:spPr>
        </p:pic>
        <p:pic>
          <p:nvPicPr>
            <p:cNvPr id="441" name="Google Shape;441;p66"/>
            <p:cNvPicPr preferRelativeResize="0"/>
            <p:nvPr/>
          </p:nvPicPr>
          <p:blipFill rotWithShape="1">
            <a:blip r:embed="rId7">
              <a:alphaModFix/>
            </a:blip>
            <a:srcRect/>
            <a:stretch/>
          </p:blipFill>
          <p:spPr>
            <a:xfrm>
              <a:off x="3976967" y="4663579"/>
              <a:ext cx="1536192" cy="1536192"/>
            </a:xfrm>
            <a:prstGeom prst="ellipse">
              <a:avLst/>
            </a:prstGeom>
            <a:noFill/>
            <a:ln>
              <a:noFill/>
            </a:ln>
          </p:spPr>
        </p:pic>
      </p:grpSp>
      <p:sp>
        <p:nvSpPr>
          <p:cNvPr id="443" name="Google Shape;443;p66"/>
          <p:cNvSpPr txBox="1"/>
          <p:nvPr/>
        </p:nvSpPr>
        <p:spPr>
          <a:xfrm>
            <a:off x="899100" y="1326500"/>
            <a:ext cx="4350300" cy="1107965"/>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rgbClr val="000000"/>
              </a:buClr>
              <a:buSzPts val="1800"/>
              <a:buFont typeface="Arial"/>
              <a:buNone/>
            </a:pPr>
            <a:r>
              <a:rPr lang="en-US" sz="2000" b="0" i="0" u="none" strike="noStrike" cap="none" dirty="0">
                <a:solidFill>
                  <a:srgbClr val="3F3F3F"/>
                </a:solidFill>
                <a:latin typeface="Century Gothic"/>
                <a:ea typeface="Century Gothic"/>
                <a:cs typeface="Century Gothic"/>
                <a:sym typeface="Century Gothic"/>
              </a:rPr>
              <a:t>US Department of Agriculture, Agricultural Research Service,</a:t>
            </a:r>
            <a:endParaRPr sz="2000" b="0" i="0" u="none" strike="noStrike" cap="none" dirty="0">
              <a:solidFill>
                <a:srgbClr val="3F3F3F"/>
              </a:solidFill>
              <a:latin typeface="Century Gothic"/>
              <a:ea typeface="Century Gothic"/>
              <a:cs typeface="Century Gothic"/>
              <a:sym typeface="Century Gothic"/>
            </a:endParaRPr>
          </a:p>
          <a:p>
            <a:pPr marL="0" marR="0" lvl="0" indent="0" algn="ctr" rtl="0">
              <a:spcBef>
                <a:spcPts val="0"/>
              </a:spcBef>
              <a:spcAft>
                <a:spcPts val="0"/>
              </a:spcAft>
              <a:buClr>
                <a:srgbClr val="000000"/>
              </a:buClr>
              <a:buSzPts val="1800"/>
              <a:buFont typeface="Arial"/>
              <a:buNone/>
            </a:pPr>
            <a:r>
              <a:rPr lang="en-US" sz="2000" b="0" i="0" u="none" strike="noStrike" cap="none" dirty="0">
                <a:solidFill>
                  <a:srgbClr val="3F3F3F"/>
                </a:solidFill>
                <a:latin typeface="Century Gothic"/>
                <a:ea typeface="Century Gothic"/>
                <a:cs typeface="Century Gothic"/>
                <a:sym typeface="Century Gothic"/>
              </a:rPr>
              <a:t>National Plant Germplasm System</a:t>
            </a:r>
            <a:endParaRPr sz="2000" b="0" i="0" u="none" strike="noStrike" cap="none" dirty="0">
              <a:solidFill>
                <a:srgbClr val="3F3F3F"/>
              </a:solidFill>
              <a:latin typeface="Century Gothic"/>
              <a:ea typeface="Century Gothic"/>
              <a:cs typeface="Century Gothic"/>
              <a:sym typeface="Century Gothic"/>
            </a:endParaRPr>
          </a:p>
        </p:txBody>
      </p:sp>
      <p:sp>
        <p:nvSpPr>
          <p:cNvPr id="444" name="Google Shape;444;p66"/>
          <p:cNvSpPr txBox="1"/>
          <p:nvPr/>
        </p:nvSpPr>
        <p:spPr>
          <a:xfrm>
            <a:off x="1132850" y="3476800"/>
            <a:ext cx="4617000" cy="1107965"/>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rgbClr val="3F3F3F"/>
              </a:buClr>
              <a:buSzPts val="2700"/>
              <a:buFont typeface="Arial"/>
              <a:buNone/>
            </a:pPr>
            <a:r>
              <a:rPr lang="en-US" sz="2000" b="0" i="0" u="none" strike="noStrike" cap="none" dirty="0">
                <a:solidFill>
                  <a:srgbClr val="434343"/>
                </a:solidFill>
                <a:latin typeface="Century Gothic"/>
                <a:ea typeface="Century Gothic"/>
                <a:cs typeface="Century Gothic"/>
                <a:sym typeface="Century Gothic"/>
              </a:rPr>
              <a:t>US Department of Agriculture,</a:t>
            </a:r>
            <a:endParaRPr sz="2000" b="0" i="0" u="none" strike="noStrike" cap="none" dirty="0">
              <a:solidFill>
                <a:srgbClr val="434343"/>
              </a:solidFill>
              <a:latin typeface="Century Gothic"/>
              <a:ea typeface="Century Gothic"/>
              <a:cs typeface="Century Gothic"/>
              <a:sym typeface="Century Gothic"/>
            </a:endParaRPr>
          </a:p>
          <a:p>
            <a:pPr marL="0" marR="0" lvl="0" indent="0" algn="ctr" rtl="0">
              <a:spcBef>
                <a:spcPts val="0"/>
              </a:spcBef>
              <a:spcAft>
                <a:spcPts val="0"/>
              </a:spcAft>
              <a:buClr>
                <a:srgbClr val="3F3F3F"/>
              </a:buClr>
              <a:buSzPts val="2700"/>
              <a:buFont typeface="Arial"/>
              <a:buNone/>
            </a:pPr>
            <a:r>
              <a:rPr lang="en-US" sz="2000" b="0" i="0" u="none" strike="noStrike" cap="none" dirty="0">
                <a:solidFill>
                  <a:srgbClr val="434343"/>
                </a:solidFill>
                <a:latin typeface="Century Gothic"/>
                <a:ea typeface="Century Gothic"/>
                <a:cs typeface="Century Gothic"/>
                <a:sym typeface="Century Gothic"/>
              </a:rPr>
              <a:t>Forest Service, </a:t>
            </a:r>
            <a:r>
              <a:rPr lang="en-US" sz="2000" b="0" i="0" u="none" strike="noStrike" cap="none" dirty="0" err="1">
                <a:solidFill>
                  <a:srgbClr val="434343"/>
                </a:solidFill>
                <a:latin typeface="Century Gothic"/>
                <a:ea typeface="Century Gothic"/>
                <a:cs typeface="Century Gothic"/>
                <a:sym typeface="Century Gothic"/>
              </a:rPr>
              <a:t>Chequamegon</a:t>
            </a:r>
            <a:r>
              <a:rPr lang="en-US" sz="2000" b="0" i="0" u="none" strike="noStrike" cap="none" dirty="0">
                <a:solidFill>
                  <a:srgbClr val="434343"/>
                </a:solidFill>
                <a:latin typeface="Century Gothic"/>
                <a:ea typeface="Century Gothic"/>
                <a:cs typeface="Century Gothic"/>
                <a:sym typeface="Century Gothic"/>
              </a:rPr>
              <a:t>- Nicolet National Forest</a:t>
            </a:r>
            <a:endParaRPr sz="2000" b="0" i="0" u="none" strike="noStrike" cap="none" dirty="0">
              <a:solidFill>
                <a:srgbClr val="434343"/>
              </a:solidFill>
              <a:latin typeface="Century Gothic"/>
              <a:ea typeface="Century Gothic"/>
              <a:cs typeface="Century Gothic"/>
              <a:sym typeface="Century Gothic"/>
            </a:endParaRPr>
          </a:p>
        </p:txBody>
      </p:sp>
      <p:grpSp>
        <p:nvGrpSpPr>
          <p:cNvPr id="3" name="Group 2"/>
          <p:cNvGrpSpPr/>
          <p:nvPr/>
        </p:nvGrpSpPr>
        <p:grpSpPr>
          <a:xfrm>
            <a:off x="7379089" y="1513077"/>
            <a:ext cx="1737360" cy="1737360"/>
            <a:chOff x="7313109" y="1487368"/>
            <a:chExt cx="1737360" cy="1737360"/>
          </a:xfrm>
        </p:grpSpPr>
        <p:grpSp>
          <p:nvGrpSpPr>
            <p:cNvPr id="446" name="Google Shape;446;p66"/>
            <p:cNvGrpSpPr/>
            <p:nvPr/>
          </p:nvGrpSpPr>
          <p:grpSpPr>
            <a:xfrm>
              <a:off x="7313109" y="1487368"/>
              <a:ext cx="1737360" cy="1737360"/>
              <a:chOff x="942343" y="2775117"/>
              <a:chExt cx="1099271" cy="1116879"/>
            </a:xfrm>
          </p:grpSpPr>
          <p:pic>
            <p:nvPicPr>
              <p:cNvPr id="447" name="Google Shape;447;p66"/>
              <p:cNvPicPr preferRelativeResize="0"/>
              <p:nvPr/>
            </p:nvPicPr>
            <p:blipFill rotWithShape="1">
              <a:blip r:embed="rId6">
                <a:alphaModFix/>
              </a:blip>
              <a:srcRect/>
              <a:stretch/>
            </p:blipFill>
            <p:spPr>
              <a:xfrm>
                <a:off x="942343" y="2775117"/>
                <a:ext cx="1099271" cy="1116879"/>
              </a:xfrm>
              <a:prstGeom prst="rect">
                <a:avLst/>
              </a:prstGeom>
              <a:noFill/>
              <a:ln>
                <a:noFill/>
              </a:ln>
            </p:spPr>
          </p:pic>
          <p:pic>
            <p:nvPicPr>
              <p:cNvPr id="448" name="Google Shape;448;p66"/>
              <p:cNvPicPr preferRelativeResize="0"/>
              <p:nvPr/>
            </p:nvPicPr>
            <p:blipFill rotWithShape="1">
              <a:blip r:embed="rId8">
                <a:alphaModFix/>
              </a:blip>
              <a:srcRect t="11745"/>
              <a:stretch/>
            </p:blipFill>
            <p:spPr>
              <a:xfrm>
                <a:off x="1005638" y="2848313"/>
                <a:ext cx="972900" cy="970500"/>
              </a:xfrm>
              <a:prstGeom prst="ellipse">
                <a:avLst/>
              </a:prstGeom>
              <a:noFill/>
              <a:ln>
                <a:noFill/>
              </a:ln>
            </p:spPr>
          </p:pic>
        </p:grpSp>
        <p:pic>
          <p:nvPicPr>
            <p:cNvPr id="449" name="Google Shape;449;p66"/>
            <p:cNvPicPr preferRelativeResize="0"/>
            <p:nvPr/>
          </p:nvPicPr>
          <p:blipFill rotWithShape="1">
            <a:blip r:embed="rId9">
              <a:alphaModFix/>
            </a:blip>
            <a:srcRect l="15671" t="25705" r="50562" b="48669"/>
            <a:stretch/>
          </p:blipFill>
          <p:spPr>
            <a:xfrm>
              <a:off x="7413693" y="1587952"/>
              <a:ext cx="1536192" cy="1536192"/>
            </a:xfrm>
            <a:prstGeom prst="ellipse">
              <a:avLst/>
            </a:prstGeom>
            <a:noFill/>
            <a:ln>
              <a:noFill/>
            </a:ln>
          </p:spPr>
        </p:pic>
      </p:grpSp>
      <p:grpSp>
        <p:nvGrpSpPr>
          <p:cNvPr id="2" name="Group 1"/>
          <p:cNvGrpSpPr/>
          <p:nvPr/>
        </p:nvGrpSpPr>
        <p:grpSpPr>
          <a:xfrm>
            <a:off x="5408095" y="1513077"/>
            <a:ext cx="1737360" cy="1737360"/>
            <a:chOff x="5408095" y="1538787"/>
            <a:chExt cx="1737360" cy="1737360"/>
          </a:xfrm>
        </p:grpSpPr>
        <p:pic>
          <p:nvPicPr>
            <p:cNvPr id="442" name="Google Shape;442;p66"/>
            <p:cNvPicPr preferRelativeResize="0"/>
            <p:nvPr/>
          </p:nvPicPr>
          <p:blipFill rotWithShape="1">
            <a:blip r:embed="rId10">
              <a:alphaModFix/>
            </a:blip>
            <a:srcRect/>
            <a:stretch/>
          </p:blipFill>
          <p:spPr>
            <a:xfrm>
              <a:off x="5408095" y="1538787"/>
              <a:ext cx="1737360" cy="1737360"/>
            </a:xfrm>
            <a:prstGeom prst="rect">
              <a:avLst/>
            </a:prstGeom>
            <a:noFill/>
            <a:ln>
              <a:noFill/>
            </a:ln>
          </p:spPr>
        </p:pic>
        <p:pic>
          <p:nvPicPr>
            <p:cNvPr id="451" name="Google Shape;451;p66"/>
            <p:cNvPicPr preferRelativeResize="0"/>
            <p:nvPr/>
          </p:nvPicPr>
          <p:blipFill rotWithShape="1">
            <a:blip r:embed="rId11">
              <a:alphaModFix/>
            </a:blip>
            <a:srcRect/>
            <a:stretch/>
          </p:blipFill>
          <p:spPr>
            <a:xfrm>
              <a:off x="5507275" y="1637967"/>
              <a:ext cx="1539000" cy="1539000"/>
            </a:xfrm>
            <a:prstGeom prst="ellipse">
              <a:avLst/>
            </a:prstGeom>
            <a:noFill/>
            <a:ln>
              <a:noFill/>
            </a:ln>
          </p:spPr>
        </p:pic>
      </p:grpSp>
      <p:grpSp>
        <p:nvGrpSpPr>
          <p:cNvPr id="4" name="Group 3"/>
          <p:cNvGrpSpPr/>
          <p:nvPr/>
        </p:nvGrpSpPr>
        <p:grpSpPr>
          <a:xfrm>
            <a:off x="9350083" y="1513077"/>
            <a:ext cx="1737360" cy="1737360"/>
            <a:chOff x="9350083" y="1538739"/>
            <a:chExt cx="1737360" cy="1737360"/>
          </a:xfrm>
        </p:grpSpPr>
        <p:pic>
          <p:nvPicPr>
            <p:cNvPr id="452" name="Google Shape;452;p66"/>
            <p:cNvPicPr preferRelativeResize="0"/>
            <p:nvPr/>
          </p:nvPicPr>
          <p:blipFill rotWithShape="1">
            <a:blip r:embed="rId6">
              <a:alphaModFix/>
            </a:blip>
            <a:srcRect/>
            <a:stretch/>
          </p:blipFill>
          <p:spPr>
            <a:xfrm>
              <a:off x="9350083" y="1538739"/>
              <a:ext cx="1737360" cy="1737360"/>
            </a:xfrm>
            <a:prstGeom prst="rect">
              <a:avLst/>
            </a:prstGeom>
            <a:noFill/>
            <a:ln>
              <a:noFill/>
            </a:ln>
          </p:spPr>
        </p:pic>
        <p:pic>
          <p:nvPicPr>
            <p:cNvPr id="453" name="Google Shape;453;p66"/>
            <p:cNvPicPr preferRelativeResize="0"/>
            <p:nvPr/>
          </p:nvPicPr>
          <p:blipFill rotWithShape="1">
            <a:blip r:embed="rId12">
              <a:alphaModFix/>
            </a:blip>
            <a:srcRect l="43479" r="10192" b="38321"/>
            <a:stretch/>
          </p:blipFill>
          <p:spPr>
            <a:xfrm>
              <a:off x="9450667" y="1637919"/>
              <a:ext cx="1536192" cy="1539000"/>
            </a:xfrm>
            <a:prstGeom prst="ellipse">
              <a:avLst/>
            </a:prstGeom>
            <a:noFill/>
            <a:ln>
              <a:noFill/>
            </a:ln>
          </p:spPr>
        </p:pic>
      </p:grpSp>
      <p:pic>
        <p:nvPicPr>
          <p:cNvPr id="1026" name="Picture 2" descr="2000px-ForestServiceLogoOfficial.sv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82374" y="4540512"/>
            <a:ext cx="1644486" cy="1821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9518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p67"/>
          <p:cNvPicPr preferRelativeResize="0"/>
          <p:nvPr/>
        </p:nvPicPr>
        <p:blipFill rotWithShape="1">
          <a:blip r:embed="rId3">
            <a:alphaModFix/>
          </a:blip>
          <a:srcRect l="3945" t="626" r="39045"/>
          <a:stretch/>
        </p:blipFill>
        <p:spPr>
          <a:xfrm>
            <a:off x="6979025" y="0"/>
            <a:ext cx="5212976" cy="6814925"/>
          </a:xfrm>
          <a:prstGeom prst="rect">
            <a:avLst/>
          </a:prstGeom>
          <a:noFill/>
          <a:ln>
            <a:noFill/>
          </a:ln>
        </p:spPr>
      </p:pic>
      <p:sp>
        <p:nvSpPr>
          <p:cNvPr id="460" name="Google Shape;460;p67"/>
          <p:cNvSpPr txBox="1"/>
          <p:nvPr/>
        </p:nvSpPr>
        <p:spPr>
          <a:xfrm>
            <a:off x="251600" y="1209648"/>
            <a:ext cx="6039900" cy="4952328"/>
          </a:xfrm>
          <a:prstGeom prst="rect">
            <a:avLst/>
          </a:prstGeom>
          <a:noFill/>
          <a:ln>
            <a:noFill/>
          </a:ln>
        </p:spPr>
        <p:txBody>
          <a:bodyPr spcFirstLastPara="1" wrap="square" lIns="91425" tIns="91425" rIns="91425" bIns="91425" anchor="ctr" anchorCtr="0">
            <a:noAutofit/>
          </a:bodyPr>
          <a:lstStyle/>
          <a:p>
            <a:pPr marL="76200">
              <a:spcBef>
                <a:spcPts val="600"/>
              </a:spcBef>
              <a:buSzPts val="3400"/>
            </a:pPr>
            <a:r>
              <a:rPr lang="en-US" sz="3400" b="1" dirty="0">
                <a:solidFill>
                  <a:srgbClr val="434343"/>
                </a:solidFill>
                <a:latin typeface="Century Gothic"/>
                <a:ea typeface="Century Gothic"/>
                <a:cs typeface="Century Gothic"/>
                <a:sym typeface="Century Gothic"/>
              </a:rPr>
              <a:t>Crop Wild Relatives (CWRs</a:t>
            </a:r>
            <a:r>
              <a:rPr lang="en-US" sz="3400" b="1" dirty="0" smtClean="0">
                <a:solidFill>
                  <a:srgbClr val="434343"/>
                </a:solidFill>
                <a:latin typeface="Century Gothic"/>
                <a:ea typeface="Century Gothic"/>
                <a:cs typeface="Century Gothic"/>
                <a:sym typeface="Century Gothic"/>
              </a:rPr>
              <a:t>)</a:t>
            </a:r>
            <a:endParaRPr sz="3400" b="1" i="0" u="none" strike="noStrike" cap="none" dirty="0">
              <a:solidFill>
                <a:srgbClr val="434343"/>
              </a:solidFill>
              <a:latin typeface="Century Gothic"/>
              <a:ea typeface="Century Gothic"/>
              <a:cs typeface="Century Gothic"/>
              <a:sym typeface="Century Gothic"/>
            </a:endParaRPr>
          </a:p>
          <a:p>
            <a:pPr marL="533400" marR="0" lvl="0" indent="-457200" algn="l" rtl="0">
              <a:lnSpc>
                <a:spcPct val="100000"/>
              </a:lnSpc>
              <a:spcBef>
                <a:spcPts val="600"/>
              </a:spcBef>
              <a:buClr>
                <a:srgbClr val="7EB761"/>
              </a:buClr>
              <a:buSzPct val="100000"/>
              <a:buFont typeface="Wingdings 3" panose="05040102010807070707" pitchFamily="18" charset="2"/>
              <a:buChar char="}"/>
            </a:pPr>
            <a:r>
              <a:rPr lang="en-US" sz="2800" b="0" i="0" u="none" strike="noStrike" cap="none" dirty="0" smtClean="0">
                <a:solidFill>
                  <a:srgbClr val="434343"/>
                </a:solidFill>
                <a:latin typeface="Century Gothic"/>
                <a:ea typeface="Century Gothic"/>
                <a:cs typeface="Century Gothic"/>
                <a:sym typeface="Century Gothic"/>
              </a:rPr>
              <a:t>These plants are genetic </a:t>
            </a:r>
            <a:r>
              <a:rPr lang="en-US" sz="2800" b="0" i="0" u="none" strike="noStrike" cap="none" dirty="0">
                <a:solidFill>
                  <a:srgbClr val="434343"/>
                </a:solidFill>
                <a:latin typeface="Century Gothic"/>
                <a:ea typeface="Century Gothic"/>
                <a:cs typeface="Century Gothic"/>
                <a:sym typeface="Century Gothic"/>
              </a:rPr>
              <a:t>relatives of cultivated </a:t>
            </a:r>
            <a:r>
              <a:rPr lang="en-US" sz="2800" b="0" i="0" u="none" strike="noStrike" cap="none" dirty="0" smtClean="0">
                <a:solidFill>
                  <a:srgbClr val="434343"/>
                </a:solidFill>
                <a:latin typeface="Century Gothic"/>
                <a:ea typeface="Century Gothic"/>
                <a:cs typeface="Century Gothic"/>
                <a:sym typeface="Century Gothic"/>
              </a:rPr>
              <a:t>crops.</a:t>
            </a:r>
            <a:endParaRPr sz="2800" b="0" i="0" u="none" strike="noStrike" cap="none" dirty="0">
              <a:solidFill>
                <a:srgbClr val="434343"/>
              </a:solidFill>
              <a:latin typeface="Century Gothic"/>
              <a:ea typeface="Century Gothic"/>
              <a:cs typeface="Century Gothic"/>
              <a:sym typeface="Century Gothic"/>
            </a:endParaRPr>
          </a:p>
          <a:p>
            <a:pPr marL="533400" marR="0" lvl="0" indent="-457200" algn="l" rtl="0">
              <a:lnSpc>
                <a:spcPct val="100000"/>
              </a:lnSpc>
              <a:spcBef>
                <a:spcPts val="600"/>
              </a:spcBef>
              <a:buClr>
                <a:srgbClr val="7EB761"/>
              </a:buClr>
              <a:buSzPct val="100000"/>
              <a:buFont typeface="Wingdings 3" panose="05040102010807070707" pitchFamily="18" charset="2"/>
              <a:buChar char="}"/>
            </a:pPr>
            <a:r>
              <a:rPr lang="en-US" sz="2800" b="0" i="0" u="none" strike="noStrike" cap="none" dirty="0">
                <a:solidFill>
                  <a:srgbClr val="434343"/>
                </a:solidFill>
                <a:latin typeface="Century Gothic"/>
                <a:ea typeface="Century Gothic"/>
                <a:cs typeface="Century Gothic"/>
                <a:sym typeface="Century Gothic"/>
              </a:rPr>
              <a:t>In their natural habitats, CWRs continue to adapt to environmental </a:t>
            </a:r>
            <a:r>
              <a:rPr lang="en-US" sz="2800" b="0" i="0" u="none" strike="noStrike" cap="none" dirty="0" smtClean="0">
                <a:solidFill>
                  <a:srgbClr val="434343"/>
                </a:solidFill>
                <a:latin typeface="Century Gothic"/>
                <a:ea typeface="Century Gothic"/>
                <a:cs typeface="Century Gothic"/>
                <a:sym typeface="Century Gothic"/>
              </a:rPr>
              <a:t>changes.</a:t>
            </a:r>
            <a:endParaRPr sz="2800" b="0" i="0" u="none" strike="noStrike" cap="none" dirty="0">
              <a:solidFill>
                <a:srgbClr val="434343"/>
              </a:solidFill>
              <a:latin typeface="Century Gothic"/>
              <a:ea typeface="Century Gothic"/>
              <a:cs typeface="Century Gothic"/>
              <a:sym typeface="Century Gothic"/>
            </a:endParaRPr>
          </a:p>
          <a:p>
            <a:pPr marL="533400" marR="0" lvl="0" indent="-457200" algn="l" rtl="0">
              <a:lnSpc>
                <a:spcPct val="100000"/>
              </a:lnSpc>
              <a:spcBef>
                <a:spcPts val="600"/>
              </a:spcBef>
              <a:buClr>
                <a:srgbClr val="7EB761"/>
              </a:buClr>
              <a:buSzPct val="100000"/>
              <a:buFont typeface="Wingdings 3" panose="05040102010807070707" pitchFamily="18" charset="2"/>
              <a:buChar char="}"/>
            </a:pPr>
            <a:r>
              <a:rPr lang="en-US" sz="2800" b="0" i="0" u="none" strike="noStrike" cap="none" dirty="0">
                <a:solidFill>
                  <a:srgbClr val="434343"/>
                </a:solidFill>
                <a:latin typeface="Century Gothic"/>
                <a:ea typeface="Century Gothic"/>
                <a:cs typeface="Century Gothic"/>
                <a:sym typeface="Century Gothic"/>
              </a:rPr>
              <a:t>CWRs’ unique traits can be used to improve food security and increase agro-economic </a:t>
            </a:r>
            <a:r>
              <a:rPr lang="en-US" sz="2800" b="0" i="0" u="none" strike="noStrike" cap="none" dirty="0" smtClean="0">
                <a:solidFill>
                  <a:srgbClr val="434343"/>
                </a:solidFill>
                <a:latin typeface="Century Gothic"/>
                <a:ea typeface="Century Gothic"/>
                <a:cs typeface="Century Gothic"/>
                <a:sym typeface="Century Gothic"/>
              </a:rPr>
              <a:t>productivity.</a:t>
            </a:r>
            <a:endParaRPr sz="2800" b="1" i="0" u="none" strike="noStrike" cap="none" dirty="0">
              <a:solidFill>
                <a:srgbClr val="434343"/>
              </a:solidFill>
              <a:latin typeface="Century Gothic"/>
              <a:ea typeface="Century Gothic"/>
              <a:cs typeface="Century Gothic"/>
              <a:sym typeface="Century Gothic"/>
            </a:endParaRPr>
          </a:p>
        </p:txBody>
      </p:sp>
      <p:sp>
        <p:nvSpPr>
          <p:cNvPr id="461" name="Google Shape;461;p67"/>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91425" anchor="ctr" anchorCtr="0">
            <a:noAutofit/>
          </a:bodyPr>
          <a:lstStyle/>
          <a:p>
            <a:pPr marL="0" marR="0" lvl="0" indent="0" algn="l" rtl="0">
              <a:lnSpc>
                <a:spcPct val="90000"/>
              </a:lnSpc>
              <a:spcBef>
                <a:spcPts val="0"/>
              </a:spcBef>
              <a:spcAft>
                <a:spcPts val="0"/>
              </a:spcAft>
              <a:buClr>
                <a:srgbClr val="7EB761"/>
              </a:buClr>
              <a:buSzPts val="4800"/>
              <a:buFont typeface="Century Gothic"/>
              <a:buNone/>
            </a:pPr>
            <a:r>
              <a:rPr lang="en-US" sz="4800" b="0" i="0" u="none" strike="noStrike" cap="none">
                <a:solidFill>
                  <a:srgbClr val="7EB761"/>
                </a:solidFill>
                <a:latin typeface="Century Gothic"/>
                <a:ea typeface="Century Gothic"/>
                <a:cs typeface="Century Gothic"/>
                <a:sym typeface="Century Gothic"/>
              </a:rPr>
              <a:t>Introduction</a:t>
            </a:r>
            <a:endParaRPr sz="4800" b="0" i="0" u="none" strike="noStrike" cap="none">
              <a:solidFill>
                <a:srgbClr val="7EB761"/>
              </a:solidFill>
              <a:latin typeface="Century Gothic"/>
              <a:ea typeface="Century Gothic"/>
              <a:cs typeface="Century Gothic"/>
              <a:sym typeface="Century Gothic"/>
            </a:endParaRPr>
          </a:p>
        </p:txBody>
      </p:sp>
      <p:sp>
        <p:nvSpPr>
          <p:cNvPr id="462" name="Google Shape;462;p67"/>
          <p:cNvSpPr txBox="1"/>
          <p:nvPr/>
        </p:nvSpPr>
        <p:spPr>
          <a:xfrm>
            <a:off x="10202248" y="6414846"/>
            <a:ext cx="2061753" cy="400079"/>
          </a:xfrm>
          <a:prstGeom prst="rect">
            <a:avLst/>
          </a:prstGeom>
          <a:noFill/>
          <a:ln>
            <a:noFill/>
          </a:ln>
        </p:spPr>
        <p:txBody>
          <a:bodyPr spcFirstLastPara="1" wrap="non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Century Gothic" panose="020B0502020202020204" pitchFamily="34" charset="0"/>
                <a:sym typeface="Arial"/>
              </a:rPr>
              <a:t>Photo Credit: </a:t>
            </a:r>
            <a:r>
              <a:rPr lang="en-US" sz="1400" b="1" i="0" u="none" strike="noStrike" cap="none" dirty="0" err="1">
                <a:solidFill>
                  <a:schemeClr val="lt1"/>
                </a:solidFill>
                <a:latin typeface="Century Gothic" panose="020B0502020202020204" pitchFamily="34" charset="0"/>
                <a:sym typeface="Arial"/>
              </a:rPr>
              <a:t>Pixabay</a:t>
            </a:r>
            <a:endParaRPr sz="1400" b="1" i="0" u="none" strike="noStrike" cap="none" dirty="0">
              <a:solidFill>
                <a:schemeClr val="lt1"/>
              </a:solidFill>
              <a:latin typeface="Century Gothic" panose="020B0502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0">
                                            <p:txEl>
                                              <p:pRg st="0" end="0"/>
                                            </p:txEl>
                                          </p:spTgt>
                                        </p:tgtEl>
                                        <p:attrNameLst>
                                          <p:attrName>style.visibility</p:attrName>
                                        </p:attrNameLst>
                                      </p:cBhvr>
                                      <p:to>
                                        <p:strVal val="visible"/>
                                      </p:to>
                                    </p:set>
                                    <p:animEffect transition="in" filter="fade">
                                      <p:cBhvr>
                                        <p:cTn id="7" dur="1600"/>
                                        <p:tgtEl>
                                          <p:spTgt spid="4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0">
                                            <p:txEl>
                                              <p:pRg st="1" end="1"/>
                                            </p:txEl>
                                          </p:spTgt>
                                        </p:tgtEl>
                                        <p:attrNameLst>
                                          <p:attrName>style.visibility</p:attrName>
                                        </p:attrNameLst>
                                      </p:cBhvr>
                                      <p:to>
                                        <p:strVal val="visible"/>
                                      </p:to>
                                    </p:set>
                                    <p:animEffect transition="in" filter="fade">
                                      <p:cBhvr>
                                        <p:cTn id="12" dur="1600"/>
                                        <p:tgtEl>
                                          <p:spTgt spid="46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0">
                                            <p:txEl>
                                              <p:pRg st="0" end="0"/>
                                            </p:txEl>
                                          </p:spTgt>
                                        </p:tgtEl>
                                        <p:attrNameLst>
                                          <p:attrName>style.visibility</p:attrName>
                                        </p:attrNameLst>
                                      </p:cBhvr>
                                      <p:to>
                                        <p:strVal val="visible"/>
                                      </p:to>
                                    </p:set>
                                    <p:animEffect transition="in" filter="fade">
                                      <p:cBhvr>
                                        <p:cTn id="17" dur="1600"/>
                                        <p:tgtEl>
                                          <p:spTgt spid="46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0">
                                            <p:txEl>
                                              <p:pRg st="2" end="2"/>
                                            </p:txEl>
                                          </p:spTgt>
                                        </p:tgtEl>
                                        <p:attrNameLst>
                                          <p:attrName>style.visibility</p:attrName>
                                        </p:attrNameLst>
                                      </p:cBhvr>
                                      <p:to>
                                        <p:strVal val="visible"/>
                                      </p:to>
                                    </p:set>
                                    <p:animEffect transition="in" filter="fade">
                                      <p:cBhvr>
                                        <p:cTn id="22" dur="1600"/>
                                        <p:tgtEl>
                                          <p:spTgt spid="46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0">
                                            <p:txEl>
                                              <p:pRg st="3" end="3"/>
                                            </p:txEl>
                                          </p:spTgt>
                                        </p:tgtEl>
                                        <p:attrNameLst>
                                          <p:attrName>style.visibility</p:attrName>
                                        </p:attrNameLst>
                                      </p:cBhvr>
                                      <p:to>
                                        <p:strVal val="visible"/>
                                      </p:to>
                                    </p:set>
                                    <p:animEffect transition="in" filter="fade">
                                      <p:cBhvr>
                                        <p:cTn id="27" dur="1600"/>
                                        <p:tgtEl>
                                          <p:spTgt spid="46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8"/>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800"/>
              <a:buFont typeface="Century Gothic"/>
              <a:buNone/>
            </a:pPr>
            <a:r>
              <a:rPr lang="en-US" sz="4800" b="0" i="0" u="none" strike="noStrike" cap="none">
                <a:solidFill>
                  <a:srgbClr val="7EB761"/>
                </a:solidFill>
                <a:latin typeface="Century Gothic"/>
                <a:ea typeface="Century Gothic"/>
                <a:cs typeface="Century Gothic"/>
                <a:sym typeface="Century Gothic"/>
              </a:rPr>
              <a:t>Community Concerns</a:t>
            </a:r>
            <a:endParaRPr sz="4800" b="0" i="0" u="none" strike="noStrike" cap="none">
              <a:solidFill>
                <a:srgbClr val="7EB761"/>
              </a:solidFill>
              <a:latin typeface="Century Gothic"/>
              <a:ea typeface="Century Gothic"/>
              <a:cs typeface="Century Gothic"/>
              <a:sym typeface="Century Gothic"/>
            </a:endParaRPr>
          </a:p>
        </p:txBody>
      </p:sp>
      <p:pic>
        <p:nvPicPr>
          <p:cNvPr id="470" name="Google Shape;470;p68"/>
          <p:cNvPicPr preferRelativeResize="0"/>
          <p:nvPr/>
        </p:nvPicPr>
        <p:blipFill rotWithShape="1">
          <a:blip r:embed="rId3">
            <a:alphaModFix/>
          </a:blip>
          <a:srcRect t="19931" b="30000"/>
          <a:stretch/>
        </p:blipFill>
        <p:spPr>
          <a:xfrm>
            <a:off x="0" y="2859425"/>
            <a:ext cx="12192000" cy="3920925"/>
          </a:xfrm>
          <a:prstGeom prst="rect">
            <a:avLst/>
          </a:prstGeom>
          <a:noFill/>
          <a:ln>
            <a:noFill/>
          </a:ln>
        </p:spPr>
      </p:pic>
      <p:sp>
        <p:nvSpPr>
          <p:cNvPr id="471" name="Google Shape;471;p68"/>
          <p:cNvSpPr txBox="1"/>
          <p:nvPr/>
        </p:nvSpPr>
        <p:spPr>
          <a:xfrm>
            <a:off x="1296900" y="1338150"/>
            <a:ext cx="9598200" cy="114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1000"/>
              </a:spcBef>
              <a:spcAft>
                <a:spcPts val="0"/>
              </a:spcAft>
              <a:buClr>
                <a:schemeClr val="dk1"/>
              </a:buClr>
              <a:buSzPts val="1100"/>
              <a:buFont typeface="Arial"/>
              <a:buNone/>
            </a:pPr>
            <a:r>
              <a:rPr lang="en-US" sz="2800" b="0" i="0" u="none" strike="noStrike" cap="none" dirty="0">
                <a:solidFill>
                  <a:srgbClr val="434343"/>
                </a:solidFill>
                <a:latin typeface="Century Gothic"/>
                <a:ea typeface="Century Gothic"/>
                <a:cs typeface="Century Gothic"/>
                <a:sym typeface="Century Gothic"/>
              </a:rPr>
              <a:t>CWRs comprise nearly 2,000 plant species native or naturalized to North America north of Mexico.</a:t>
            </a:r>
            <a:endParaRPr sz="2800" b="0" i="0" u="none" strike="noStrike" cap="none" dirty="0">
              <a:solidFill>
                <a:srgbClr val="434343"/>
              </a:solidFill>
              <a:latin typeface="Century Gothic"/>
              <a:ea typeface="Century Gothic"/>
              <a:cs typeface="Century Gothic"/>
              <a:sym typeface="Century Gothic"/>
            </a:endParaRPr>
          </a:p>
          <a:p>
            <a:pPr marL="0" marR="0" lvl="0" indent="0" algn="l" rtl="0">
              <a:lnSpc>
                <a:spcPct val="100000"/>
              </a:lnSpc>
              <a:spcBef>
                <a:spcPts val="100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472" name="Google Shape;472;p68"/>
          <p:cNvPicPr preferRelativeResize="0"/>
          <p:nvPr/>
        </p:nvPicPr>
        <p:blipFill rotWithShape="1">
          <a:blip r:embed="rId4">
            <a:alphaModFix/>
          </a:blip>
          <a:srcRect t="19931" b="30000"/>
          <a:stretch/>
        </p:blipFill>
        <p:spPr>
          <a:xfrm>
            <a:off x="0" y="2859425"/>
            <a:ext cx="12192000" cy="3957824"/>
          </a:xfrm>
          <a:prstGeom prst="rect">
            <a:avLst/>
          </a:prstGeom>
          <a:noFill/>
          <a:ln>
            <a:noFill/>
          </a:ln>
        </p:spPr>
      </p:pic>
      <p:sp>
        <p:nvSpPr>
          <p:cNvPr id="7" name="Google Shape;462;p67"/>
          <p:cNvSpPr txBox="1"/>
          <p:nvPr/>
        </p:nvSpPr>
        <p:spPr>
          <a:xfrm>
            <a:off x="10202248" y="6414846"/>
            <a:ext cx="2061753" cy="400079"/>
          </a:xfrm>
          <a:prstGeom prst="rect">
            <a:avLst/>
          </a:prstGeom>
          <a:noFill/>
          <a:ln>
            <a:noFill/>
          </a:ln>
        </p:spPr>
        <p:txBody>
          <a:bodyPr spcFirstLastPara="1" wrap="non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Century Gothic" panose="020B0502020202020204" pitchFamily="34" charset="0"/>
                <a:sym typeface="Arial"/>
              </a:rPr>
              <a:t>Photo Credit: </a:t>
            </a:r>
            <a:r>
              <a:rPr lang="en-US" sz="1400" b="1" i="0" u="none" strike="noStrike" cap="none" dirty="0" err="1">
                <a:solidFill>
                  <a:schemeClr val="lt1"/>
                </a:solidFill>
                <a:latin typeface="Century Gothic" panose="020B0502020202020204" pitchFamily="34" charset="0"/>
                <a:sym typeface="Arial"/>
              </a:rPr>
              <a:t>Pixabay</a:t>
            </a:r>
            <a:endParaRPr sz="1400" b="1" i="0" u="none" strike="noStrike" cap="none" dirty="0">
              <a:solidFill>
                <a:schemeClr val="lt1"/>
              </a:solidFill>
              <a:latin typeface="Century Gothic" panose="020B0502020202020204" pitchFamily="34" charset="0"/>
              <a:sym typeface="Aria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69"/>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800"/>
              <a:buFont typeface="Century Gothic"/>
              <a:buNone/>
            </a:pPr>
            <a:r>
              <a:rPr lang="en-US" sz="4800" b="0" i="0" u="none" strike="noStrike" cap="none">
                <a:solidFill>
                  <a:srgbClr val="7EB761"/>
                </a:solidFill>
                <a:latin typeface="Century Gothic"/>
                <a:ea typeface="Century Gothic"/>
                <a:cs typeface="Century Gothic"/>
                <a:sym typeface="Century Gothic"/>
              </a:rPr>
              <a:t>Community Concerns</a:t>
            </a:r>
            <a:endParaRPr sz="4800" b="0" i="0" u="none" strike="noStrike" cap="none">
              <a:solidFill>
                <a:srgbClr val="7EB761"/>
              </a:solidFill>
              <a:latin typeface="Century Gothic"/>
              <a:ea typeface="Century Gothic"/>
              <a:cs typeface="Century Gothic"/>
              <a:sym typeface="Century Gothic"/>
            </a:endParaRPr>
          </a:p>
        </p:txBody>
      </p:sp>
      <p:pic>
        <p:nvPicPr>
          <p:cNvPr id="480" name="Google Shape;480;p69"/>
          <p:cNvPicPr preferRelativeResize="0"/>
          <p:nvPr/>
        </p:nvPicPr>
        <p:blipFill rotWithShape="1">
          <a:blip r:embed="rId3">
            <a:alphaModFix/>
          </a:blip>
          <a:srcRect t="19932" b="29996"/>
          <a:stretch/>
        </p:blipFill>
        <p:spPr>
          <a:xfrm>
            <a:off x="0" y="2859425"/>
            <a:ext cx="12192000" cy="3920926"/>
          </a:xfrm>
          <a:prstGeom prst="rect">
            <a:avLst/>
          </a:prstGeom>
          <a:noFill/>
          <a:ln>
            <a:noFill/>
          </a:ln>
        </p:spPr>
      </p:pic>
      <p:pic>
        <p:nvPicPr>
          <p:cNvPr id="481" name="Google Shape;481;p69"/>
          <p:cNvPicPr preferRelativeResize="0"/>
          <p:nvPr/>
        </p:nvPicPr>
        <p:blipFill rotWithShape="1">
          <a:blip r:embed="rId4">
            <a:alphaModFix/>
          </a:blip>
          <a:srcRect t="19932" b="29996"/>
          <a:stretch/>
        </p:blipFill>
        <p:spPr>
          <a:xfrm>
            <a:off x="0" y="2859425"/>
            <a:ext cx="12192000" cy="3957824"/>
          </a:xfrm>
          <a:prstGeom prst="rect">
            <a:avLst/>
          </a:prstGeom>
          <a:noFill/>
          <a:ln>
            <a:noFill/>
          </a:ln>
        </p:spPr>
      </p:pic>
      <p:sp>
        <p:nvSpPr>
          <p:cNvPr id="483" name="Google Shape;483;p69"/>
          <p:cNvSpPr txBox="1"/>
          <p:nvPr/>
        </p:nvSpPr>
        <p:spPr>
          <a:xfrm>
            <a:off x="647250" y="1336625"/>
            <a:ext cx="10897500" cy="114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800" b="0" i="0" u="none" strike="noStrike" cap="none" dirty="0">
                <a:solidFill>
                  <a:schemeClr val="tx1">
                    <a:lumMod val="75000"/>
                    <a:lumOff val="25000"/>
                  </a:schemeClr>
                </a:solidFill>
                <a:latin typeface="Century Gothic"/>
                <a:ea typeface="Century Gothic"/>
                <a:cs typeface="Century Gothic"/>
                <a:sym typeface="Century Gothic"/>
              </a:rPr>
              <a:t>The USDA ARS is tasked with collecting, preserving, and making available for research an array of these CWR species. </a:t>
            </a:r>
            <a:endParaRPr sz="28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1000"/>
              </a:spcBef>
              <a:spcAft>
                <a:spcPts val="0"/>
              </a:spcAft>
              <a:buClr>
                <a:srgbClr val="000000"/>
              </a:buClr>
              <a:buSzPts val="1400"/>
              <a:buFont typeface="Arial"/>
              <a:buNone/>
            </a:pPr>
            <a:endParaRPr sz="1400" b="0" i="0" u="none" strike="noStrike" cap="none" dirty="0">
              <a:solidFill>
                <a:schemeClr val="tx1">
                  <a:lumMod val="75000"/>
                  <a:lumOff val="25000"/>
                </a:schemeClr>
              </a:solidFill>
              <a:latin typeface="Arial"/>
              <a:ea typeface="Arial"/>
              <a:cs typeface="Arial"/>
              <a:sym typeface="Arial"/>
            </a:endParaRPr>
          </a:p>
        </p:txBody>
      </p:sp>
      <p:sp>
        <p:nvSpPr>
          <p:cNvPr id="7" name="Google Shape;462;p67"/>
          <p:cNvSpPr txBox="1"/>
          <p:nvPr/>
        </p:nvSpPr>
        <p:spPr>
          <a:xfrm>
            <a:off x="10202248" y="6414846"/>
            <a:ext cx="2061753" cy="400079"/>
          </a:xfrm>
          <a:prstGeom prst="rect">
            <a:avLst/>
          </a:prstGeom>
          <a:noFill/>
          <a:ln>
            <a:noFill/>
          </a:ln>
        </p:spPr>
        <p:txBody>
          <a:bodyPr spcFirstLastPara="1" wrap="non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Century Gothic" panose="020B0502020202020204" pitchFamily="34" charset="0"/>
                <a:sym typeface="Arial"/>
              </a:rPr>
              <a:t>Photo Credit: </a:t>
            </a:r>
            <a:r>
              <a:rPr lang="en-US" sz="1400" b="1" i="0" u="none" strike="noStrike" cap="none" dirty="0" err="1">
                <a:solidFill>
                  <a:schemeClr val="lt1"/>
                </a:solidFill>
                <a:latin typeface="Century Gothic" panose="020B0502020202020204" pitchFamily="34" charset="0"/>
                <a:sym typeface="Arial"/>
              </a:rPr>
              <a:t>Pixabay</a:t>
            </a:r>
            <a:endParaRPr sz="1400" b="1" i="0" u="none" strike="noStrike" cap="none" dirty="0">
              <a:solidFill>
                <a:schemeClr val="lt1"/>
              </a:solidFill>
              <a:latin typeface="Century Gothic" panose="020B0502020202020204" pitchFamily="34" charset="0"/>
              <a:sym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70"/>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800"/>
              <a:buFont typeface="Century Gothic"/>
              <a:buNone/>
            </a:pPr>
            <a:r>
              <a:rPr lang="en-US" sz="4800" b="0" i="0" u="none" strike="noStrike" cap="none">
                <a:solidFill>
                  <a:srgbClr val="7EB761"/>
                </a:solidFill>
                <a:latin typeface="Century Gothic"/>
                <a:ea typeface="Century Gothic"/>
                <a:cs typeface="Century Gothic"/>
                <a:sym typeface="Century Gothic"/>
              </a:rPr>
              <a:t>Community Concerns</a:t>
            </a:r>
            <a:endParaRPr sz="4800" b="0" i="0" u="none" strike="noStrike" cap="none">
              <a:solidFill>
                <a:srgbClr val="7EB761"/>
              </a:solidFill>
              <a:latin typeface="Century Gothic"/>
              <a:ea typeface="Century Gothic"/>
              <a:cs typeface="Century Gothic"/>
              <a:sym typeface="Century Gothic"/>
            </a:endParaRPr>
          </a:p>
        </p:txBody>
      </p:sp>
      <p:pic>
        <p:nvPicPr>
          <p:cNvPr id="490" name="Google Shape;490;p70"/>
          <p:cNvPicPr preferRelativeResize="0"/>
          <p:nvPr/>
        </p:nvPicPr>
        <p:blipFill rotWithShape="1">
          <a:blip r:embed="rId3">
            <a:alphaModFix/>
          </a:blip>
          <a:srcRect t="19932" b="29996"/>
          <a:stretch/>
        </p:blipFill>
        <p:spPr>
          <a:xfrm>
            <a:off x="0" y="2859425"/>
            <a:ext cx="12192000" cy="3920926"/>
          </a:xfrm>
          <a:prstGeom prst="rect">
            <a:avLst/>
          </a:prstGeom>
          <a:noFill/>
          <a:ln>
            <a:noFill/>
          </a:ln>
        </p:spPr>
      </p:pic>
      <p:pic>
        <p:nvPicPr>
          <p:cNvPr id="491" name="Google Shape;491;p70"/>
          <p:cNvPicPr preferRelativeResize="0"/>
          <p:nvPr/>
        </p:nvPicPr>
        <p:blipFill rotWithShape="1">
          <a:blip r:embed="rId4">
            <a:alphaModFix/>
          </a:blip>
          <a:srcRect t="19932" b="29996"/>
          <a:stretch/>
        </p:blipFill>
        <p:spPr>
          <a:xfrm>
            <a:off x="0" y="2859425"/>
            <a:ext cx="12192000" cy="3957824"/>
          </a:xfrm>
          <a:prstGeom prst="rect">
            <a:avLst/>
          </a:prstGeom>
          <a:noFill/>
          <a:ln>
            <a:noFill/>
          </a:ln>
        </p:spPr>
      </p:pic>
      <p:sp>
        <p:nvSpPr>
          <p:cNvPr id="493" name="Google Shape;493;p70"/>
          <p:cNvSpPr txBox="1"/>
          <p:nvPr/>
        </p:nvSpPr>
        <p:spPr>
          <a:xfrm>
            <a:off x="0" y="1272075"/>
            <a:ext cx="12192000" cy="114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800" b="0" i="0" u="none" strike="noStrike" cap="none" dirty="0">
                <a:solidFill>
                  <a:schemeClr val="tx1">
                    <a:lumMod val="75000"/>
                    <a:lumOff val="25000"/>
                  </a:schemeClr>
                </a:solidFill>
                <a:latin typeface="Century Gothic"/>
                <a:ea typeface="Century Gothic"/>
                <a:cs typeface="Century Gothic"/>
                <a:sym typeface="Century Gothic"/>
              </a:rPr>
              <a:t>It is necessary to improve conservation efforts for cranberries (</a:t>
            </a:r>
            <a:r>
              <a:rPr lang="en-US" sz="2800" b="0" i="1" u="none" strike="noStrike" cap="none" dirty="0" err="1">
                <a:solidFill>
                  <a:schemeClr val="tx1">
                    <a:lumMod val="75000"/>
                    <a:lumOff val="25000"/>
                  </a:schemeClr>
                </a:solidFill>
                <a:latin typeface="Century Gothic"/>
                <a:ea typeface="Century Gothic"/>
                <a:cs typeface="Century Gothic"/>
                <a:sym typeface="Century Gothic"/>
              </a:rPr>
              <a:t>Vaccinium</a:t>
            </a:r>
            <a:r>
              <a:rPr lang="en-US" sz="2800" b="0" i="1" u="none" strike="noStrike" cap="none" dirty="0">
                <a:solidFill>
                  <a:schemeClr val="tx1">
                    <a:lumMod val="75000"/>
                    <a:lumOff val="25000"/>
                  </a:schemeClr>
                </a:solidFill>
                <a:latin typeface="Century Gothic"/>
                <a:ea typeface="Century Gothic"/>
                <a:cs typeface="Century Gothic"/>
                <a:sym typeface="Century Gothic"/>
              </a:rPr>
              <a:t> </a:t>
            </a:r>
            <a:r>
              <a:rPr lang="en-US" sz="2800" i="1" dirty="0">
                <a:solidFill>
                  <a:schemeClr val="tx1">
                    <a:lumMod val="75000"/>
                    <a:lumOff val="25000"/>
                  </a:schemeClr>
                </a:solidFill>
                <a:latin typeface="Century Gothic"/>
                <a:ea typeface="Century Gothic"/>
                <a:cs typeface="Century Gothic"/>
                <a:sym typeface="Century Gothic"/>
              </a:rPr>
              <a:t>spp</a:t>
            </a:r>
            <a:r>
              <a:rPr lang="en-US" sz="2800" b="0" i="0" u="none" strike="noStrike" cap="none" dirty="0">
                <a:solidFill>
                  <a:schemeClr val="tx1">
                    <a:lumMod val="75000"/>
                    <a:lumOff val="25000"/>
                  </a:schemeClr>
                </a:solidFill>
                <a:latin typeface="Century Gothic"/>
                <a:ea typeface="Century Gothic"/>
                <a:cs typeface="Century Gothic"/>
                <a:sym typeface="Century Gothic"/>
              </a:rPr>
              <a:t>.) due to their low genetic diversity and scarce representation in gene banks. </a:t>
            </a:r>
            <a:endParaRPr sz="28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1000"/>
              </a:spcBef>
              <a:spcAft>
                <a:spcPts val="0"/>
              </a:spcAft>
              <a:buClr>
                <a:srgbClr val="000000"/>
              </a:buClr>
              <a:buSzPts val="1400"/>
              <a:buFont typeface="Arial"/>
              <a:buNone/>
            </a:pPr>
            <a:endParaRPr sz="1400" b="0" i="0" u="none" strike="noStrike" cap="none" dirty="0">
              <a:solidFill>
                <a:schemeClr val="tx1">
                  <a:lumMod val="75000"/>
                  <a:lumOff val="25000"/>
                </a:schemeClr>
              </a:solidFill>
              <a:latin typeface="Arial"/>
              <a:ea typeface="Arial"/>
              <a:cs typeface="Arial"/>
              <a:sym typeface="Arial"/>
            </a:endParaRPr>
          </a:p>
        </p:txBody>
      </p:sp>
      <p:sp>
        <p:nvSpPr>
          <p:cNvPr id="7" name="Google Shape;462;p67"/>
          <p:cNvSpPr txBox="1"/>
          <p:nvPr/>
        </p:nvSpPr>
        <p:spPr>
          <a:xfrm>
            <a:off x="10202248" y="6414846"/>
            <a:ext cx="2061753" cy="400079"/>
          </a:xfrm>
          <a:prstGeom prst="rect">
            <a:avLst/>
          </a:prstGeom>
          <a:noFill/>
          <a:ln>
            <a:noFill/>
          </a:ln>
        </p:spPr>
        <p:txBody>
          <a:bodyPr spcFirstLastPara="1" wrap="non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Century Gothic" panose="020B0502020202020204" pitchFamily="34" charset="0"/>
                <a:sym typeface="Arial"/>
              </a:rPr>
              <a:t>Photo Credit: </a:t>
            </a:r>
            <a:r>
              <a:rPr lang="en-US" sz="1400" b="1" i="0" u="none" strike="noStrike" cap="none" dirty="0" err="1">
                <a:solidFill>
                  <a:schemeClr val="lt1"/>
                </a:solidFill>
                <a:latin typeface="Century Gothic" panose="020B0502020202020204" pitchFamily="34" charset="0"/>
                <a:sym typeface="Arial"/>
              </a:rPr>
              <a:t>Pixabay</a:t>
            </a:r>
            <a:endParaRPr sz="1400" b="1" i="0" u="none" strike="noStrike" cap="none" dirty="0">
              <a:solidFill>
                <a:schemeClr val="lt1"/>
              </a:solidFill>
              <a:latin typeface="Century Gothic" panose="020B0502020202020204" pitchFamily="34" charset="0"/>
              <a:sym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1"/>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800"/>
              <a:buFont typeface="Century Gothic"/>
              <a:buNone/>
            </a:pPr>
            <a:r>
              <a:rPr lang="en-US" sz="4800" b="0" i="0" u="none" strike="noStrike" cap="none">
                <a:solidFill>
                  <a:srgbClr val="7EB761"/>
                </a:solidFill>
                <a:latin typeface="Century Gothic"/>
                <a:ea typeface="Century Gothic"/>
                <a:cs typeface="Century Gothic"/>
                <a:sym typeface="Century Gothic"/>
              </a:rPr>
              <a:t>Focal Species</a:t>
            </a:r>
            <a:endParaRPr sz="4800" b="0" i="0" u="none" strike="noStrike" cap="none">
              <a:solidFill>
                <a:srgbClr val="7EB761"/>
              </a:solidFill>
              <a:latin typeface="Century Gothic"/>
              <a:ea typeface="Century Gothic"/>
              <a:cs typeface="Century Gothic"/>
              <a:sym typeface="Century Gothic"/>
            </a:endParaRPr>
          </a:p>
        </p:txBody>
      </p:sp>
      <p:sp>
        <p:nvSpPr>
          <p:cNvPr id="500" name="Google Shape;500;p71"/>
          <p:cNvSpPr txBox="1">
            <a:spLocks noGrp="1"/>
          </p:cNvSpPr>
          <p:nvPr>
            <p:ph type="body" idx="1"/>
          </p:nvPr>
        </p:nvSpPr>
        <p:spPr>
          <a:xfrm>
            <a:off x="4946850" y="1119275"/>
            <a:ext cx="2298300" cy="2487600"/>
          </a:xfrm>
          <a:prstGeom prst="rect">
            <a:avLst/>
          </a:prstGeom>
          <a:noFill/>
          <a:ln w="1905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rgbClr val="3F3F3F"/>
              </a:buClr>
              <a:buSzPts val="2000"/>
              <a:buFont typeface="Arial"/>
              <a:buNone/>
            </a:pPr>
            <a:r>
              <a:rPr lang="en-US" sz="2400" b="1" i="0" u="none" strike="noStrike" cap="none" dirty="0" err="1">
                <a:solidFill>
                  <a:srgbClr val="434343"/>
                </a:solidFill>
                <a:latin typeface="Century Gothic"/>
                <a:ea typeface="Century Gothic"/>
                <a:cs typeface="Century Gothic"/>
                <a:sym typeface="Century Gothic"/>
              </a:rPr>
              <a:t>Largeleaf</a:t>
            </a:r>
            <a:r>
              <a:rPr lang="en-US" sz="2400" b="1" i="0" u="none" strike="noStrike" cap="none" dirty="0">
                <a:solidFill>
                  <a:srgbClr val="434343"/>
                </a:solidFill>
                <a:latin typeface="Century Gothic"/>
                <a:ea typeface="Century Gothic"/>
                <a:cs typeface="Century Gothic"/>
                <a:sym typeface="Century Gothic"/>
              </a:rPr>
              <a:t> Cranberry</a:t>
            </a:r>
            <a:endParaRPr sz="2400" b="1" i="0" u="none" strike="noStrike" cap="none" dirty="0">
              <a:solidFill>
                <a:srgbClr val="434343"/>
              </a:solidFill>
              <a:latin typeface="Century Gothic"/>
              <a:ea typeface="Century Gothic"/>
              <a:cs typeface="Century Gothic"/>
              <a:sym typeface="Century Gothic"/>
            </a:endParaRPr>
          </a:p>
          <a:p>
            <a:pPr marL="0" marR="0" lvl="0" indent="0" algn="ctr" rtl="0">
              <a:lnSpc>
                <a:spcPct val="90000"/>
              </a:lnSpc>
              <a:spcBef>
                <a:spcPts val="2100"/>
              </a:spcBef>
              <a:spcAft>
                <a:spcPts val="0"/>
              </a:spcAft>
              <a:buClr>
                <a:srgbClr val="3F3F3F"/>
              </a:buClr>
              <a:buSzPts val="2000"/>
              <a:buFont typeface="Arial"/>
              <a:buNone/>
            </a:pPr>
            <a:r>
              <a:rPr lang="en-US" sz="2200" b="0" i="1" u="none" strike="noStrike" cap="none" dirty="0">
                <a:solidFill>
                  <a:srgbClr val="434343"/>
                </a:solidFill>
                <a:latin typeface="Century Gothic"/>
                <a:ea typeface="Century Gothic"/>
                <a:cs typeface="Century Gothic"/>
                <a:sym typeface="Century Gothic"/>
              </a:rPr>
              <a:t>(</a:t>
            </a:r>
            <a:r>
              <a:rPr lang="en-US" sz="2200" b="0" i="1" u="none" strike="noStrike" cap="none" dirty="0" err="1">
                <a:solidFill>
                  <a:schemeClr val="tx1">
                    <a:lumMod val="75000"/>
                    <a:lumOff val="25000"/>
                  </a:schemeClr>
                </a:solidFill>
                <a:latin typeface="Century Gothic"/>
                <a:ea typeface="Century Gothic"/>
                <a:cs typeface="Century Gothic"/>
                <a:sym typeface="Century Gothic"/>
              </a:rPr>
              <a:t>Vaccinium</a:t>
            </a:r>
            <a:r>
              <a:rPr lang="en-US" sz="2200" b="0" i="1" u="none" strike="noStrike" cap="none" dirty="0">
                <a:solidFill>
                  <a:srgbClr val="434343"/>
                </a:solidFill>
                <a:latin typeface="Century Gothic"/>
                <a:ea typeface="Century Gothic"/>
                <a:cs typeface="Century Gothic"/>
                <a:sym typeface="Century Gothic"/>
              </a:rPr>
              <a:t> </a:t>
            </a:r>
            <a:r>
              <a:rPr lang="en-US" sz="2200" b="0" i="1" u="none" strike="noStrike" cap="none" dirty="0" err="1">
                <a:solidFill>
                  <a:srgbClr val="434343"/>
                </a:solidFill>
                <a:latin typeface="Century Gothic"/>
                <a:ea typeface="Century Gothic"/>
                <a:cs typeface="Century Gothic"/>
                <a:sym typeface="Century Gothic"/>
              </a:rPr>
              <a:t>macrocarpon</a:t>
            </a:r>
            <a:r>
              <a:rPr lang="en-US" sz="2200" b="0" i="1" u="none" strike="noStrike" cap="none" dirty="0">
                <a:solidFill>
                  <a:srgbClr val="434343"/>
                </a:solidFill>
                <a:latin typeface="Century Gothic"/>
                <a:ea typeface="Century Gothic"/>
                <a:cs typeface="Century Gothic"/>
                <a:sym typeface="Century Gothic"/>
              </a:rPr>
              <a:t>)</a:t>
            </a:r>
            <a:endParaRPr sz="2200" b="0" i="1" u="none" strike="noStrike" cap="none" dirty="0">
              <a:solidFill>
                <a:srgbClr val="434343"/>
              </a:solidFill>
              <a:latin typeface="Century Gothic"/>
              <a:ea typeface="Century Gothic"/>
              <a:cs typeface="Century Gothic"/>
              <a:sym typeface="Century Gothic"/>
            </a:endParaRPr>
          </a:p>
          <a:p>
            <a:pPr marL="0" marR="0" lvl="0" indent="0" algn="ctr" rtl="0">
              <a:lnSpc>
                <a:spcPct val="90000"/>
              </a:lnSpc>
              <a:spcBef>
                <a:spcPts val="2100"/>
              </a:spcBef>
              <a:spcAft>
                <a:spcPts val="0"/>
              </a:spcAft>
              <a:buClr>
                <a:srgbClr val="3F3F3F"/>
              </a:buClr>
              <a:buSzPts val="2000"/>
              <a:buFont typeface="Arial"/>
              <a:buNone/>
            </a:pPr>
            <a:r>
              <a:rPr lang="en-US" sz="2000" b="0" i="1" u="none" strike="noStrike" cap="none" dirty="0">
                <a:solidFill>
                  <a:srgbClr val="7EB761"/>
                </a:solidFill>
                <a:latin typeface="Century Gothic"/>
                <a:ea typeface="Century Gothic"/>
                <a:cs typeface="Century Gothic"/>
                <a:sym typeface="Century Gothic"/>
              </a:rPr>
              <a:t>◄◄◄</a:t>
            </a:r>
            <a:endParaRPr sz="2000" b="0" i="1" u="none" strike="noStrike" cap="none" dirty="0">
              <a:solidFill>
                <a:srgbClr val="7EB761"/>
              </a:solidFill>
              <a:latin typeface="Century Gothic"/>
              <a:ea typeface="Century Gothic"/>
              <a:cs typeface="Century Gothic"/>
              <a:sym typeface="Century Gothic"/>
            </a:endParaRPr>
          </a:p>
          <a:p>
            <a:pPr marL="0" marR="0" lvl="0" indent="0" algn="ctr" rtl="0">
              <a:lnSpc>
                <a:spcPct val="90000"/>
              </a:lnSpc>
              <a:spcBef>
                <a:spcPts val="2100"/>
              </a:spcBef>
              <a:spcAft>
                <a:spcPts val="2100"/>
              </a:spcAft>
              <a:buClr>
                <a:srgbClr val="3F3F3F"/>
              </a:buClr>
              <a:buSzPts val="2000"/>
              <a:buFont typeface="Arial"/>
              <a:buNone/>
            </a:pPr>
            <a:endParaRPr sz="2000" b="0" i="1" u="none" strike="noStrike" cap="none" dirty="0">
              <a:solidFill>
                <a:srgbClr val="FFFFFF"/>
              </a:solidFill>
              <a:latin typeface="Century Gothic"/>
              <a:ea typeface="Century Gothic"/>
              <a:cs typeface="Century Gothic"/>
              <a:sym typeface="Century Gothic"/>
            </a:endParaRPr>
          </a:p>
        </p:txBody>
      </p:sp>
      <p:sp>
        <p:nvSpPr>
          <p:cNvPr id="501" name="Google Shape;501;p71"/>
          <p:cNvSpPr txBox="1">
            <a:spLocks noGrp="1"/>
          </p:cNvSpPr>
          <p:nvPr>
            <p:ph type="body" idx="1"/>
          </p:nvPr>
        </p:nvSpPr>
        <p:spPr>
          <a:xfrm>
            <a:off x="4859325" y="3968675"/>
            <a:ext cx="2362200" cy="2487600"/>
          </a:xfrm>
          <a:prstGeom prst="rect">
            <a:avLst/>
          </a:prstGeom>
          <a:noFill/>
          <a:ln w="1905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rgbClr val="3F3F3F"/>
              </a:buClr>
              <a:buSzPts val="2000"/>
              <a:buFont typeface="Arial"/>
              <a:buNone/>
            </a:pPr>
            <a:r>
              <a:rPr lang="en-US" sz="2400" b="1" i="0" u="none" strike="noStrike" cap="none">
                <a:solidFill>
                  <a:srgbClr val="434343"/>
                </a:solidFill>
                <a:latin typeface="Century Gothic"/>
                <a:ea typeface="Century Gothic"/>
                <a:cs typeface="Century Gothic"/>
                <a:sym typeface="Century Gothic"/>
              </a:rPr>
              <a:t>Littleleaf Cranberry</a:t>
            </a:r>
            <a:endParaRPr sz="2400" b="1" i="0" u="none" strike="noStrike" cap="none">
              <a:solidFill>
                <a:srgbClr val="434343"/>
              </a:solidFill>
              <a:latin typeface="Century Gothic"/>
              <a:ea typeface="Century Gothic"/>
              <a:cs typeface="Century Gothic"/>
              <a:sym typeface="Century Gothic"/>
            </a:endParaRPr>
          </a:p>
          <a:p>
            <a:pPr marL="0" marR="0" lvl="0" indent="0" algn="ctr" rtl="0">
              <a:lnSpc>
                <a:spcPct val="90000"/>
              </a:lnSpc>
              <a:spcBef>
                <a:spcPts val="2100"/>
              </a:spcBef>
              <a:spcAft>
                <a:spcPts val="0"/>
              </a:spcAft>
              <a:buClr>
                <a:srgbClr val="3F3F3F"/>
              </a:buClr>
              <a:buSzPts val="2000"/>
              <a:buFont typeface="Arial"/>
              <a:buNone/>
            </a:pPr>
            <a:r>
              <a:rPr lang="en-US" sz="2200" b="0" i="1" u="none" strike="noStrike" cap="none">
                <a:solidFill>
                  <a:srgbClr val="434343"/>
                </a:solidFill>
                <a:latin typeface="Century Gothic"/>
                <a:ea typeface="Century Gothic"/>
                <a:cs typeface="Century Gothic"/>
                <a:sym typeface="Century Gothic"/>
              </a:rPr>
              <a:t>(Vaccinium oxycoccos)</a:t>
            </a:r>
            <a:endParaRPr sz="2200" b="0" i="1" u="none" strike="noStrike" cap="none">
              <a:solidFill>
                <a:srgbClr val="434343"/>
              </a:solidFill>
              <a:latin typeface="Century Gothic"/>
              <a:ea typeface="Century Gothic"/>
              <a:cs typeface="Century Gothic"/>
              <a:sym typeface="Century Gothic"/>
            </a:endParaRPr>
          </a:p>
          <a:p>
            <a:pPr marL="0" marR="0" lvl="0" indent="0" algn="ctr" rtl="0">
              <a:lnSpc>
                <a:spcPct val="90000"/>
              </a:lnSpc>
              <a:spcBef>
                <a:spcPts val="2100"/>
              </a:spcBef>
              <a:spcAft>
                <a:spcPts val="2100"/>
              </a:spcAft>
              <a:buClr>
                <a:srgbClr val="3F3F3F"/>
              </a:buClr>
              <a:buSzPts val="2000"/>
              <a:buFont typeface="Arial"/>
              <a:buNone/>
            </a:pPr>
            <a:r>
              <a:rPr lang="en-US" sz="2000" b="0" i="1" u="none" strike="noStrike" cap="none">
                <a:solidFill>
                  <a:srgbClr val="7EB761"/>
                </a:solidFill>
                <a:latin typeface="Century Gothic"/>
                <a:ea typeface="Century Gothic"/>
                <a:cs typeface="Century Gothic"/>
                <a:sym typeface="Century Gothic"/>
              </a:rPr>
              <a:t>► ► ► </a:t>
            </a:r>
            <a:endParaRPr sz="2000" b="0" i="1" u="none" strike="noStrike" cap="none">
              <a:solidFill>
                <a:srgbClr val="7EB761"/>
              </a:solidFill>
              <a:latin typeface="Century Gothic"/>
              <a:ea typeface="Century Gothic"/>
              <a:cs typeface="Century Gothic"/>
              <a:sym typeface="Century Gothic"/>
            </a:endParaRPr>
          </a:p>
        </p:txBody>
      </p:sp>
      <p:pic>
        <p:nvPicPr>
          <p:cNvPr id="502" name="Google Shape;502;p71"/>
          <p:cNvPicPr preferRelativeResize="0"/>
          <p:nvPr/>
        </p:nvPicPr>
        <p:blipFill rotWithShape="1">
          <a:blip r:embed="rId3">
            <a:alphaModFix/>
          </a:blip>
          <a:srcRect l="17977" r="26093"/>
          <a:stretch/>
        </p:blipFill>
        <p:spPr>
          <a:xfrm>
            <a:off x="7332675" y="1212025"/>
            <a:ext cx="4859324" cy="5608650"/>
          </a:xfrm>
          <a:prstGeom prst="rect">
            <a:avLst/>
          </a:prstGeom>
          <a:noFill/>
          <a:ln>
            <a:noFill/>
          </a:ln>
        </p:spPr>
      </p:pic>
      <p:sp>
        <p:nvSpPr>
          <p:cNvPr id="503" name="Google Shape;503;p71"/>
          <p:cNvSpPr txBox="1"/>
          <p:nvPr/>
        </p:nvSpPr>
        <p:spPr>
          <a:xfrm>
            <a:off x="9432941" y="6410691"/>
            <a:ext cx="2759058" cy="400079"/>
          </a:xfrm>
          <a:prstGeom prst="rect">
            <a:avLst/>
          </a:prstGeom>
          <a:noFill/>
          <a:ln>
            <a:noFill/>
          </a:ln>
        </p:spPr>
        <p:txBody>
          <a:bodyPr spcFirstLastPara="1" wrap="non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Century Gothic"/>
                <a:ea typeface="Century Gothic"/>
                <a:cs typeface="Century Gothic"/>
                <a:sym typeface="Century Gothic"/>
              </a:rPr>
              <a:t>Photo Credit: Christian Fischer</a:t>
            </a:r>
            <a:endParaRPr sz="1400" b="1" i="0" u="none" strike="noStrike" cap="none" dirty="0">
              <a:solidFill>
                <a:schemeClr val="lt1"/>
              </a:solidFill>
              <a:latin typeface="Century Gothic"/>
              <a:ea typeface="Century Gothic"/>
              <a:cs typeface="Century Gothic"/>
              <a:sym typeface="Century Gothic"/>
            </a:endParaRPr>
          </a:p>
        </p:txBody>
      </p:sp>
      <p:pic>
        <p:nvPicPr>
          <p:cNvPr id="504" name="Google Shape;504;p71"/>
          <p:cNvPicPr preferRelativeResize="0"/>
          <p:nvPr/>
        </p:nvPicPr>
        <p:blipFill rotWithShape="1">
          <a:blip r:embed="rId4">
            <a:alphaModFix/>
          </a:blip>
          <a:srcRect/>
          <a:stretch/>
        </p:blipFill>
        <p:spPr>
          <a:xfrm>
            <a:off x="0" y="1212031"/>
            <a:ext cx="4859325" cy="5608643"/>
          </a:xfrm>
          <a:prstGeom prst="rect">
            <a:avLst/>
          </a:prstGeom>
          <a:noFill/>
          <a:ln>
            <a:noFill/>
          </a:ln>
        </p:spPr>
      </p:pic>
      <p:sp>
        <p:nvSpPr>
          <p:cNvPr id="505" name="Google Shape;505;p71"/>
          <p:cNvSpPr txBox="1"/>
          <p:nvPr/>
        </p:nvSpPr>
        <p:spPr>
          <a:xfrm>
            <a:off x="0" y="6433970"/>
            <a:ext cx="2893800" cy="37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Century Gothic"/>
                <a:ea typeface="Century Gothic"/>
                <a:cs typeface="Century Gothic"/>
                <a:sym typeface="Century Gothic"/>
              </a:rPr>
              <a:t>Photo Credit: Dorothy Long</a:t>
            </a:r>
            <a:endParaRPr sz="1400" b="1" i="0" u="none" strike="noStrike" cap="none" dirty="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72"/>
          <p:cNvPicPr preferRelativeResize="0"/>
          <p:nvPr/>
        </p:nvPicPr>
        <p:blipFill rotWithShape="1">
          <a:blip r:embed="rId3">
            <a:alphaModFix/>
          </a:blip>
          <a:srcRect l="380" t="39751" r="-377" b="12346"/>
          <a:stretch/>
        </p:blipFill>
        <p:spPr>
          <a:xfrm>
            <a:off x="-50" y="2478300"/>
            <a:ext cx="12341325" cy="4326654"/>
          </a:xfrm>
          <a:prstGeom prst="rect">
            <a:avLst/>
          </a:prstGeom>
          <a:noFill/>
          <a:ln>
            <a:noFill/>
          </a:ln>
        </p:spPr>
      </p:pic>
      <p:sp>
        <p:nvSpPr>
          <p:cNvPr id="512" name="Google Shape;512;p72"/>
          <p:cNvSpPr txBox="1">
            <a:spLocks noGrp="1"/>
          </p:cNvSpPr>
          <p:nvPr>
            <p:ph type="title"/>
          </p:nvPr>
        </p:nvSpPr>
        <p:spPr>
          <a:xfrm>
            <a:off x="979500" y="3469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800"/>
              <a:buFont typeface="Century Gothic"/>
              <a:buNone/>
            </a:pPr>
            <a:r>
              <a:rPr lang="en-US" sz="4800" b="0" i="0" u="none" strike="noStrike" cap="none" dirty="0">
                <a:solidFill>
                  <a:srgbClr val="7EB761"/>
                </a:solidFill>
                <a:latin typeface="Century Gothic"/>
                <a:ea typeface="Century Gothic"/>
                <a:cs typeface="Century Gothic"/>
                <a:sym typeface="Century Gothic"/>
              </a:rPr>
              <a:t>Project Objectives</a:t>
            </a:r>
            <a:endParaRPr sz="4800" b="0" i="0" u="none" strike="noStrike" cap="none" dirty="0">
              <a:solidFill>
                <a:srgbClr val="7EB761"/>
              </a:solidFill>
              <a:latin typeface="Century Gothic"/>
              <a:ea typeface="Century Gothic"/>
              <a:cs typeface="Century Gothic"/>
              <a:sym typeface="Century Gothic"/>
            </a:endParaRPr>
          </a:p>
        </p:txBody>
      </p:sp>
      <p:sp>
        <p:nvSpPr>
          <p:cNvPr id="513" name="Google Shape;513;p72"/>
          <p:cNvSpPr/>
          <p:nvPr/>
        </p:nvSpPr>
        <p:spPr>
          <a:xfrm>
            <a:off x="7654168" y="1586327"/>
            <a:ext cx="4402800" cy="891900"/>
          </a:xfrm>
          <a:prstGeom prst="chevron">
            <a:avLst>
              <a:gd name="adj" fmla="val 50000"/>
            </a:avLst>
          </a:prstGeom>
          <a:solidFill>
            <a:srgbClr val="93C47D"/>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514" name="Google Shape;514;p72"/>
          <p:cNvSpPr/>
          <p:nvPr/>
        </p:nvSpPr>
        <p:spPr>
          <a:xfrm>
            <a:off x="543250" y="1586325"/>
            <a:ext cx="4060500" cy="891900"/>
          </a:xfrm>
          <a:prstGeom prst="homePlate">
            <a:avLst>
              <a:gd name="adj" fmla="val 50000"/>
            </a:avLst>
          </a:prstGeom>
          <a:solidFill>
            <a:srgbClr val="38761D"/>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515" name="Google Shape;515;p72"/>
          <p:cNvSpPr/>
          <p:nvPr/>
        </p:nvSpPr>
        <p:spPr>
          <a:xfrm>
            <a:off x="4074034" y="1586327"/>
            <a:ext cx="4402800" cy="891900"/>
          </a:xfrm>
          <a:prstGeom prst="chevron">
            <a:avLst>
              <a:gd name="adj" fmla="val 50000"/>
            </a:avLst>
          </a:prstGeom>
          <a:solidFill>
            <a:srgbClr val="6AA84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516" name="Google Shape;516;p72"/>
          <p:cNvSpPr txBox="1"/>
          <p:nvPr/>
        </p:nvSpPr>
        <p:spPr>
          <a:xfrm>
            <a:off x="528750" y="1784200"/>
            <a:ext cx="3683700" cy="529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dirty="0">
                <a:solidFill>
                  <a:srgbClr val="FFFFFF"/>
                </a:solidFill>
                <a:latin typeface="Century Gothic"/>
                <a:ea typeface="Century Gothic"/>
                <a:cs typeface="Century Gothic"/>
                <a:sym typeface="Century Gothic"/>
              </a:rPr>
              <a:t>1. Satellite Detection Modeling</a:t>
            </a:r>
            <a:endParaRPr sz="1800" b="1" i="0" u="none" strike="noStrike" cap="none" dirty="0">
              <a:solidFill>
                <a:srgbClr val="FFFFFF"/>
              </a:solidFill>
              <a:latin typeface="Century Gothic"/>
              <a:ea typeface="Century Gothic"/>
              <a:cs typeface="Century Gothic"/>
              <a:sym typeface="Century Gothic"/>
            </a:endParaRPr>
          </a:p>
        </p:txBody>
      </p:sp>
      <p:sp>
        <p:nvSpPr>
          <p:cNvPr id="517" name="Google Shape;517;p72"/>
          <p:cNvSpPr txBox="1"/>
          <p:nvPr/>
        </p:nvSpPr>
        <p:spPr>
          <a:xfrm>
            <a:off x="4538084" y="1784200"/>
            <a:ext cx="4173600" cy="529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dirty="0">
                <a:solidFill>
                  <a:srgbClr val="FFFFFF"/>
                </a:solidFill>
                <a:latin typeface="Century Gothic"/>
                <a:ea typeface="Century Gothic"/>
                <a:cs typeface="Century Gothic"/>
                <a:sym typeface="Century Gothic"/>
              </a:rPr>
              <a:t>2. Habitat Distribution Modeling</a:t>
            </a:r>
            <a:endParaRPr sz="1800" b="1" i="0" u="none" strike="noStrike" cap="none" dirty="0">
              <a:solidFill>
                <a:srgbClr val="FFFFFF"/>
              </a:solidFill>
              <a:latin typeface="Century Gothic"/>
              <a:ea typeface="Century Gothic"/>
              <a:cs typeface="Century Gothic"/>
              <a:sym typeface="Century Gothic"/>
            </a:endParaRPr>
          </a:p>
        </p:txBody>
      </p:sp>
      <p:sp>
        <p:nvSpPr>
          <p:cNvPr id="518" name="Google Shape;518;p72"/>
          <p:cNvSpPr txBox="1"/>
          <p:nvPr/>
        </p:nvSpPr>
        <p:spPr>
          <a:xfrm>
            <a:off x="8222400" y="1784188"/>
            <a:ext cx="3683700" cy="5298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1600"/>
              <a:buFont typeface="Arial"/>
              <a:buNone/>
            </a:pPr>
            <a:r>
              <a:rPr lang="en-US" sz="1800" b="1" i="0" u="none" strike="noStrike" cap="none" dirty="0">
                <a:solidFill>
                  <a:srgbClr val="FFFFFF"/>
                </a:solidFill>
                <a:latin typeface="Century Gothic"/>
                <a:ea typeface="Century Gothic"/>
                <a:cs typeface="Century Gothic"/>
                <a:sym typeface="Century Gothic"/>
              </a:rPr>
              <a:t>3. </a:t>
            </a:r>
            <a:r>
              <a:rPr lang="en-US" sz="1800" b="1" dirty="0" smtClean="0">
                <a:solidFill>
                  <a:srgbClr val="FFFFFF"/>
                </a:solidFill>
                <a:latin typeface="Century Gothic"/>
                <a:ea typeface="Century Gothic"/>
                <a:cs typeface="Century Gothic"/>
                <a:sym typeface="Century Gothic"/>
              </a:rPr>
              <a:t>Integrated</a:t>
            </a:r>
            <a:r>
              <a:rPr lang="en-US" sz="1800" b="1" i="0" u="none" strike="noStrike" cap="none" dirty="0" smtClean="0">
                <a:solidFill>
                  <a:srgbClr val="FFFFFF"/>
                </a:solidFill>
                <a:latin typeface="Century Gothic"/>
                <a:ea typeface="Century Gothic"/>
                <a:cs typeface="Century Gothic"/>
                <a:sym typeface="Century Gothic"/>
              </a:rPr>
              <a:t> </a:t>
            </a:r>
            <a:r>
              <a:rPr lang="en-US" sz="1800" b="1" i="0" u="none" strike="noStrike" cap="none" dirty="0">
                <a:solidFill>
                  <a:srgbClr val="FFFFFF"/>
                </a:solidFill>
                <a:latin typeface="Century Gothic"/>
                <a:ea typeface="Century Gothic"/>
                <a:cs typeface="Century Gothic"/>
                <a:sym typeface="Century Gothic"/>
              </a:rPr>
              <a:t>Modeling</a:t>
            </a:r>
            <a:endParaRPr sz="1800" b="1" i="0" u="none" strike="noStrike" cap="none" dirty="0">
              <a:solidFill>
                <a:srgbClr val="FFFFFF"/>
              </a:solidFill>
              <a:latin typeface="Century Gothic"/>
              <a:ea typeface="Century Gothic"/>
              <a:cs typeface="Century Gothic"/>
              <a:sym typeface="Century Gothic"/>
            </a:endParaRPr>
          </a:p>
        </p:txBody>
      </p:sp>
      <p:sp>
        <p:nvSpPr>
          <p:cNvPr id="519" name="Google Shape;519;p72"/>
          <p:cNvSpPr txBox="1"/>
          <p:nvPr/>
        </p:nvSpPr>
        <p:spPr>
          <a:xfrm>
            <a:off x="9271800" y="6478975"/>
            <a:ext cx="2920200" cy="31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Century Gothic" panose="020B0502020202020204" pitchFamily="34" charset="0"/>
                <a:sym typeface="Arial"/>
              </a:rPr>
              <a:t>Photo Credit: Linda Parker, USFS</a:t>
            </a:r>
            <a:endParaRPr sz="1400" b="1" i="0" u="none" strike="noStrike" cap="none" dirty="0">
              <a:solidFill>
                <a:schemeClr val="lt1"/>
              </a:solidFill>
              <a:latin typeface="Century Gothic" panose="020B0502020202020204" pitchFamily="34" charset="0"/>
              <a:sym typeface="Arial"/>
            </a:endParaRPr>
          </a:p>
        </p:txBody>
      </p:sp>
      <p:sp>
        <p:nvSpPr>
          <p:cNvPr id="521" name="Google Shape;521;p72"/>
          <p:cNvSpPr/>
          <p:nvPr/>
        </p:nvSpPr>
        <p:spPr>
          <a:xfrm>
            <a:off x="4370975" y="2487925"/>
            <a:ext cx="3399300" cy="4000800"/>
          </a:xfrm>
          <a:prstGeom prst="rect">
            <a:avLst/>
          </a:prstGeom>
          <a:solidFill>
            <a:srgbClr val="6AA84F">
              <a:alpha val="3764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72"/>
          <p:cNvSpPr txBox="1"/>
          <p:nvPr/>
        </p:nvSpPr>
        <p:spPr>
          <a:xfrm>
            <a:off x="4608125" y="3040525"/>
            <a:ext cx="3045600" cy="28956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1000"/>
              </a:spcAft>
              <a:buClr>
                <a:srgbClr val="000000"/>
              </a:buClr>
              <a:buSzPts val="2000"/>
              <a:buFont typeface="Arial"/>
              <a:buNone/>
            </a:pPr>
            <a:r>
              <a:rPr lang="en-US" sz="2400" b="0" i="0" u="none" strike="noStrike" cap="none" dirty="0">
                <a:solidFill>
                  <a:srgbClr val="FFFFFF"/>
                </a:solidFill>
                <a:latin typeface="Century Gothic"/>
                <a:ea typeface="Century Gothic"/>
                <a:cs typeface="Century Gothic"/>
                <a:sym typeface="Century Gothic"/>
              </a:rPr>
              <a:t>Employ habitat distribution models and compare efficacy of model iterations</a:t>
            </a:r>
            <a:endParaRPr sz="2400" b="0" i="0" u="none" strike="noStrike" cap="none" dirty="0">
              <a:solidFill>
                <a:srgbClr val="FFFFFF"/>
              </a:solidFill>
              <a:latin typeface="Roboto"/>
              <a:ea typeface="Roboto"/>
              <a:cs typeface="Roboto"/>
              <a:sym typeface="Roboto"/>
            </a:endParaRPr>
          </a:p>
        </p:txBody>
      </p:sp>
      <p:sp>
        <p:nvSpPr>
          <p:cNvPr id="524" name="Google Shape;524;p72"/>
          <p:cNvSpPr/>
          <p:nvPr/>
        </p:nvSpPr>
        <p:spPr>
          <a:xfrm>
            <a:off x="8198700" y="2488000"/>
            <a:ext cx="3399300" cy="4000800"/>
          </a:xfrm>
          <a:prstGeom prst="rect">
            <a:avLst/>
          </a:prstGeom>
          <a:solidFill>
            <a:srgbClr val="6AA84F">
              <a:alpha val="3764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72"/>
          <p:cNvSpPr txBox="1"/>
          <p:nvPr/>
        </p:nvSpPr>
        <p:spPr>
          <a:xfrm>
            <a:off x="8319300" y="3040525"/>
            <a:ext cx="3045600" cy="28194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US" sz="2400" b="0" i="0" u="none" strike="noStrike" cap="none" dirty="0">
                <a:solidFill>
                  <a:srgbClr val="FFFFFF"/>
                </a:solidFill>
                <a:latin typeface="Century Gothic"/>
                <a:ea typeface="Century Gothic"/>
                <a:cs typeface="Century Gothic"/>
                <a:sym typeface="Century Gothic"/>
              </a:rPr>
              <a:t>Integrate spectral variables into habitat distribution models</a:t>
            </a:r>
            <a:endParaRPr sz="2400" b="0" i="0" u="none" strike="noStrike" cap="none" dirty="0">
              <a:solidFill>
                <a:srgbClr val="FFFFFF"/>
              </a:solidFill>
              <a:latin typeface="Roboto"/>
              <a:ea typeface="Roboto"/>
              <a:cs typeface="Roboto"/>
              <a:sym typeface="Roboto"/>
            </a:endParaRPr>
          </a:p>
          <a:p>
            <a:pPr marL="0" marR="0" lvl="0" indent="0" algn="l" rtl="0">
              <a:lnSpc>
                <a:spcPct val="115000"/>
              </a:lnSpc>
              <a:spcBef>
                <a:spcPts val="1000"/>
              </a:spcBef>
              <a:spcAft>
                <a:spcPts val="1000"/>
              </a:spcAft>
              <a:buClr>
                <a:srgbClr val="000000"/>
              </a:buClr>
              <a:buSzPts val="1600"/>
              <a:buFont typeface="Arial"/>
              <a:buNone/>
            </a:pPr>
            <a:endParaRPr sz="1600" b="0" i="0" u="none" strike="noStrike" cap="none" dirty="0">
              <a:solidFill>
                <a:srgbClr val="000000"/>
              </a:solidFill>
              <a:latin typeface="Roboto"/>
              <a:ea typeface="Roboto"/>
              <a:cs typeface="Roboto"/>
              <a:sym typeface="Roboto"/>
            </a:endParaRPr>
          </a:p>
        </p:txBody>
      </p:sp>
      <p:sp>
        <p:nvSpPr>
          <p:cNvPr id="527" name="Google Shape;527;p72"/>
          <p:cNvSpPr/>
          <p:nvPr/>
        </p:nvSpPr>
        <p:spPr>
          <a:xfrm>
            <a:off x="543250" y="2487988"/>
            <a:ext cx="3399300" cy="4000800"/>
          </a:xfrm>
          <a:prstGeom prst="rect">
            <a:avLst/>
          </a:prstGeom>
          <a:solidFill>
            <a:srgbClr val="6AA84F">
              <a:alpha val="3764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72"/>
          <p:cNvSpPr txBox="1"/>
          <p:nvPr/>
        </p:nvSpPr>
        <p:spPr>
          <a:xfrm>
            <a:off x="769450" y="3040525"/>
            <a:ext cx="2981400" cy="28194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1000"/>
              </a:spcAft>
              <a:buClr>
                <a:schemeClr val="dk1"/>
              </a:buClr>
              <a:buSzPts val="1100"/>
              <a:buFont typeface="Arial"/>
              <a:buNone/>
            </a:pPr>
            <a:r>
              <a:rPr lang="en-US" sz="2400" b="0" i="0" u="none" strike="noStrike" cap="none" dirty="0">
                <a:solidFill>
                  <a:srgbClr val="FFFFFF"/>
                </a:solidFill>
                <a:latin typeface="Century Gothic"/>
                <a:ea typeface="Century Gothic"/>
                <a:cs typeface="Century Gothic"/>
                <a:sym typeface="Century Gothic"/>
              </a:rPr>
              <a:t>Utilize NASA Earth observations to detect </a:t>
            </a:r>
            <a:r>
              <a:rPr lang="en-US" sz="2400" b="0" i="0" u="none" strike="noStrike" cap="none" dirty="0" err="1">
                <a:solidFill>
                  <a:srgbClr val="FFFFFF"/>
                </a:solidFill>
                <a:latin typeface="Century Gothic"/>
                <a:ea typeface="Century Gothic"/>
                <a:cs typeface="Century Gothic"/>
                <a:sym typeface="Century Gothic"/>
              </a:rPr>
              <a:t>largeleaf</a:t>
            </a:r>
            <a:r>
              <a:rPr lang="en-US" sz="2400" b="0" i="0" u="none" strike="noStrike" cap="none" dirty="0">
                <a:solidFill>
                  <a:srgbClr val="FFFFFF"/>
                </a:solidFill>
                <a:latin typeface="Century Gothic"/>
                <a:ea typeface="Century Gothic"/>
                <a:cs typeface="Century Gothic"/>
                <a:sym typeface="Century Gothic"/>
              </a:rPr>
              <a:t> and </a:t>
            </a:r>
            <a:r>
              <a:rPr lang="en-US" sz="2400" b="0" i="0" u="none" strike="noStrike" cap="none" dirty="0" err="1">
                <a:solidFill>
                  <a:srgbClr val="FFFFFF"/>
                </a:solidFill>
                <a:latin typeface="Century Gothic"/>
                <a:ea typeface="Century Gothic"/>
                <a:cs typeface="Century Gothic"/>
                <a:sym typeface="Century Gothic"/>
              </a:rPr>
              <a:t>littleleaf</a:t>
            </a:r>
            <a:r>
              <a:rPr lang="en-US" sz="2400" b="0" i="0" u="none" strike="noStrike" cap="none" dirty="0">
                <a:solidFill>
                  <a:srgbClr val="FFFFFF"/>
                </a:solidFill>
                <a:latin typeface="Century Gothic"/>
                <a:ea typeface="Century Gothic"/>
                <a:cs typeface="Century Gothic"/>
                <a:sym typeface="Century Gothic"/>
              </a:rPr>
              <a:t> cranberry</a:t>
            </a:r>
            <a:r>
              <a:rPr lang="en-US" sz="2400" b="0" i="1" u="none" strike="noStrike" cap="none" dirty="0">
                <a:solidFill>
                  <a:srgbClr val="FFFFFF"/>
                </a:solidFill>
                <a:latin typeface="Century Gothic"/>
                <a:ea typeface="Century Gothic"/>
                <a:cs typeface="Century Gothic"/>
                <a:sym typeface="Century Gothic"/>
              </a:rPr>
              <a:t> </a:t>
            </a:r>
            <a:r>
              <a:rPr lang="en-US" sz="2400" b="0" i="0" u="none" strike="noStrike" cap="none" dirty="0">
                <a:solidFill>
                  <a:srgbClr val="FFFFFF"/>
                </a:solidFill>
                <a:latin typeface="Century Gothic"/>
                <a:ea typeface="Century Gothic"/>
                <a:cs typeface="Century Gothic"/>
                <a:sym typeface="Century Gothic"/>
              </a:rPr>
              <a:t>populations </a:t>
            </a:r>
            <a:endParaRPr sz="2400" b="0" i="0" u="none" strike="noStrike" cap="none" dirty="0">
              <a:solidFill>
                <a:srgbClr val="FFFFFF"/>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14"/>
                                        </p:tgtEl>
                                        <p:attrNameLst>
                                          <p:attrName>style.visibility</p:attrName>
                                        </p:attrNameLst>
                                      </p:cBhvr>
                                      <p:to>
                                        <p:strVal val="visible"/>
                                      </p:to>
                                    </p:set>
                                    <p:anim calcmode="lin" valueType="num">
                                      <p:cBhvr additive="base">
                                        <p:cTn id="7" dur="1000"/>
                                        <p:tgtEl>
                                          <p:spTgt spid="51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15"/>
                                        </p:tgtEl>
                                        <p:attrNameLst>
                                          <p:attrName>style.visibility</p:attrName>
                                        </p:attrNameLst>
                                      </p:cBhvr>
                                      <p:to>
                                        <p:strVal val="visible"/>
                                      </p:to>
                                    </p:set>
                                    <p:anim calcmode="lin" valueType="num">
                                      <p:cBhvr additive="base">
                                        <p:cTn id="12" dur="1000"/>
                                        <p:tgtEl>
                                          <p:spTgt spid="515"/>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13"/>
                                        </p:tgtEl>
                                        <p:attrNameLst>
                                          <p:attrName>style.visibility</p:attrName>
                                        </p:attrNameLst>
                                      </p:cBhvr>
                                      <p:to>
                                        <p:strVal val="visible"/>
                                      </p:to>
                                    </p:set>
                                    <p:anim calcmode="lin" valueType="num">
                                      <p:cBhvr additive="base">
                                        <p:cTn id="17" dur="1000"/>
                                        <p:tgtEl>
                                          <p:spTgt spid="51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3827</Words>
  <Application>Microsoft Office PowerPoint</Application>
  <PresentationFormat>Widescreen</PresentationFormat>
  <Paragraphs>450</Paragraphs>
  <Slides>28</Slides>
  <Notes>28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28</vt:i4>
      </vt:variant>
    </vt:vector>
  </HeadingPairs>
  <TitlesOfParts>
    <vt:vector size="37" baseType="lpstr">
      <vt:lpstr>Wingdings 3</vt:lpstr>
      <vt:lpstr>Garamond</vt:lpstr>
      <vt:lpstr>Century Gothic</vt:lpstr>
      <vt:lpstr>Calibri</vt:lpstr>
      <vt:lpstr>Roboto</vt:lpstr>
      <vt:lpstr>Arial</vt:lpstr>
      <vt:lpstr>Simple Light</vt:lpstr>
      <vt:lpstr>Simple Light</vt:lpstr>
      <vt:lpstr>Simple Light</vt:lpstr>
      <vt:lpstr>PowerPoint Presentation</vt:lpstr>
      <vt:lpstr>PowerPoint Presentation</vt:lpstr>
      <vt:lpstr>Project Partners</vt:lpstr>
      <vt:lpstr>Introduction</vt:lpstr>
      <vt:lpstr>Community Concerns</vt:lpstr>
      <vt:lpstr>Community Concerns</vt:lpstr>
      <vt:lpstr>Community Concerns</vt:lpstr>
      <vt:lpstr>Focal Species</vt:lpstr>
      <vt:lpstr>Project Objectives</vt:lpstr>
      <vt:lpstr>Study Area – Wisconsin: Path 25, Row 28</vt:lpstr>
      <vt:lpstr>Earth Observations Utilized</vt:lpstr>
      <vt:lpstr>Methodology</vt:lpstr>
      <vt:lpstr>Deriving Spectral Variables</vt:lpstr>
      <vt:lpstr>Insights from the Field</vt:lpstr>
      <vt:lpstr>Ocular Sampling</vt:lpstr>
      <vt:lpstr>Analysis &amp; Results</vt:lpstr>
      <vt:lpstr>Satellite Detection Model Output</vt:lpstr>
      <vt:lpstr>Satellite Detection Model Output</vt:lpstr>
      <vt:lpstr>Applicability to Commercial Cranberry</vt:lpstr>
      <vt:lpstr>PowerPoint Presentation</vt:lpstr>
      <vt:lpstr>Habitat Distribution Model Comparison</vt:lpstr>
      <vt:lpstr>Habitat Distribution Model Comparison</vt:lpstr>
      <vt:lpstr>Variable Importance Assessment</vt:lpstr>
      <vt:lpstr>Habitat Distribution Model Outputs</vt:lpstr>
      <vt:lpstr>Project Limitations </vt:lpstr>
      <vt:lpstr>Project Conclusions</vt:lpstr>
      <vt:lpstr>So what next?</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nrel</dc:creator>
  <cp:lastModifiedBy>Clayton, Amanda L. (LARC-E3)[SSAI DEVELOP]</cp:lastModifiedBy>
  <cp:revision>9</cp:revision>
  <dcterms:modified xsi:type="dcterms:W3CDTF">2018-12-24T20:32:17Z</dcterms:modified>
</cp:coreProperties>
</file>