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60"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Questrial" panose="020B0604020202020204" charset="0"/>
      <p:regular r:id="rId8"/>
    </p:embeddedFont>
    <p:embeddedFont>
      <p:font typeface="Webdings" panose="05030102010509060703" pitchFamily="18" charset="2"/>
      <p:regular r:id="rId9"/>
    </p:embeddedFont>
    <p:embeddedFont>
      <p:font typeface="Garamond" panose="02020404030301010803" pitchFamily="18" charset="0"/>
      <p:regular r:id="rId10"/>
      <p:bold r:id="rId11"/>
      <p: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264" userDrawn="1">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Gotschalk" initials="EG" lastIdx="4" clrIdx="0"/>
  <p:cmAuthor id="1" name="Moore, Kathleen D. (LARC-E3)[SSAI DEVELOP]" initials="MKD(D" lastIdx="3" clrIdx="1">
    <p:extLst/>
  </p:cmAuthor>
  <p:cmAuthor id="2" name="Rhodes, Tyler M. (LARC-E3)[SSAI DEVELOP]" initials="RTM(D" lastIdx="1" clrIdx="2">
    <p:extLst/>
  </p:cmAuthor>
  <p:cmAuthor id="3" name="Emma Baghel" initials="EB" lastIdx="3" clrIdx="3"/>
  <p:cmAuthor id="4" name="Arya, Vishal (LARC)[DEVELOP]" initials="AV(" lastIdx="9" clrIdx="4">
    <p:extLst>
      <p:ext uri="{19B8F6BF-5375-455C-9EA6-DF929625EA0E}">
        <p15:presenceInfo xmlns:p15="http://schemas.microsoft.com/office/powerpoint/2012/main" userId="S-1-5-21-330711430-3775241029-4075259233-665990" providerId="AD"/>
      </p:ext>
    </p:extLst>
  </p:cmAuthor>
  <p:cmAuthor id="5" name="ROSS, KENTON W. (LARC-E3)" initials="RKW(" lastIdx="4" clrIdx="5">
    <p:extLst>
      <p:ext uri="{19B8F6BF-5375-455C-9EA6-DF929625EA0E}">
        <p15:presenceInfo xmlns:p15="http://schemas.microsoft.com/office/powerpoint/2012/main" userId="S-1-5-21-330711430-3775241029-4075259233-52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E8452"/>
    <a:srgbClr val="2E8404"/>
    <a:srgbClr val="2EB652"/>
    <a:srgbClr val="008000"/>
    <a:srgbClr val="339933"/>
    <a:srgbClr val="00CC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441" autoAdjust="0"/>
    <p:restoredTop sz="95742" autoAdjust="0"/>
  </p:normalViewPr>
  <p:slideViewPr>
    <p:cSldViewPr snapToGrid="0">
      <p:cViewPr>
        <p:scale>
          <a:sx n="26" d="100"/>
          <a:sy n="26" d="100"/>
        </p:scale>
        <p:origin x="2832" y="-288"/>
      </p:cViewPr>
      <p:guideLst>
        <p:guide orient="horz" pos="18264"/>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E4B38-2C45-4A7C-A39C-638D8EC353AD}" type="doc">
      <dgm:prSet loTypeId="urn:microsoft.com/office/officeart/2005/8/layout/hProcess4" loCatId="process" qsTypeId="urn:microsoft.com/office/officeart/2005/8/quickstyle/simple1" qsCatId="simple" csTypeId="urn:microsoft.com/office/officeart/2005/8/colors/accent2_1" csCatId="accent2" phldr="1"/>
      <dgm:spPr/>
      <dgm:t>
        <a:bodyPr/>
        <a:lstStyle/>
        <a:p>
          <a:endParaRPr lang="en-US"/>
        </a:p>
      </dgm:t>
    </dgm:pt>
    <dgm:pt modelId="{33BE41BA-AFFD-4194-B3C5-ABAC84E31249}">
      <dgm:prSet phldrT="[Text]"/>
      <dgm:spPr>
        <a:ln>
          <a:solidFill>
            <a:srgbClr val="2E8452"/>
          </a:solidFill>
        </a:ln>
      </dgm:spPr>
      <dgm:t>
        <a:bodyPr/>
        <a:lstStyle/>
        <a:p>
          <a:r>
            <a:rPr lang="en-US" dirty="0" smtClean="0">
              <a:solidFill>
                <a:schemeClr val="tx1">
                  <a:lumMod val="75000"/>
                </a:schemeClr>
              </a:solidFill>
              <a:latin typeface="Garamond" panose="02020404030301010803" pitchFamily="18" charset="0"/>
            </a:rPr>
            <a:t>Data Acquisition</a:t>
          </a:r>
          <a:endParaRPr lang="en-US" dirty="0">
            <a:solidFill>
              <a:schemeClr val="tx1">
                <a:lumMod val="75000"/>
              </a:schemeClr>
            </a:solidFill>
            <a:latin typeface="Garamond" panose="02020404030301010803" pitchFamily="18" charset="0"/>
          </a:endParaRPr>
        </a:p>
      </dgm:t>
    </dgm:pt>
    <dgm:pt modelId="{08062C4A-B204-4B07-A14C-89339DE337B2}" type="parTrans" cxnId="{F6701E18-B476-4621-A943-601FA33D412B}">
      <dgm:prSet/>
      <dgm:spPr/>
      <dgm:t>
        <a:bodyPr/>
        <a:lstStyle/>
        <a:p>
          <a:endParaRPr lang="en-US"/>
        </a:p>
      </dgm:t>
    </dgm:pt>
    <dgm:pt modelId="{78897118-D4B4-4533-9F7E-D704D6B6C684}" type="sibTrans" cxnId="{F6701E18-B476-4621-A943-601FA33D412B}">
      <dgm:prSet/>
      <dgm:spPr>
        <a:solidFill>
          <a:srgbClr val="2E8452"/>
        </a:solidFill>
      </dgm:spPr>
      <dgm:t>
        <a:bodyPr/>
        <a:lstStyle/>
        <a:p>
          <a:endParaRPr lang="en-US"/>
        </a:p>
      </dgm:t>
    </dgm:pt>
    <dgm:pt modelId="{18FC5532-68CB-4DB5-AC12-DD9FF0C86C33}">
      <dgm:prSet phldrT="[Text]"/>
      <dgm:spPr>
        <a:ln>
          <a:solidFill>
            <a:srgbClr val="2E8452"/>
          </a:solidFill>
        </a:ln>
      </dgm:spPr>
      <dgm:t>
        <a:bodyPr/>
        <a:lstStyle/>
        <a:p>
          <a:r>
            <a:rPr lang="en-US" dirty="0" smtClean="0">
              <a:solidFill>
                <a:schemeClr val="tx1">
                  <a:lumMod val="75000"/>
                </a:schemeClr>
              </a:solidFill>
              <a:latin typeface="Garamond" panose="02020404030301010803" pitchFamily="18" charset="0"/>
            </a:rPr>
            <a:t>Data Processing</a:t>
          </a:r>
          <a:endParaRPr lang="en-US" dirty="0">
            <a:solidFill>
              <a:schemeClr val="tx1">
                <a:lumMod val="75000"/>
              </a:schemeClr>
            </a:solidFill>
            <a:latin typeface="Garamond" panose="02020404030301010803" pitchFamily="18" charset="0"/>
          </a:endParaRPr>
        </a:p>
      </dgm:t>
    </dgm:pt>
    <dgm:pt modelId="{9C482391-56B1-4CDA-B309-7F3EF8C7EF0A}" type="parTrans" cxnId="{313F6BDD-2321-43C1-9395-4A9A56E859AC}">
      <dgm:prSet/>
      <dgm:spPr/>
      <dgm:t>
        <a:bodyPr/>
        <a:lstStyle/>
        <a:p>
          <a:endParaRPr lang="en-US"/>
        </a:p>
      </dgm:t>
    </dgm:pt>
    <dgm:pt modelId="{EF618704-DF06-4890-B724-F9C85B814C61}" type="sibTrans" cxnId="{313F6BDD-2321-43C1-9395-4A9A56E859AC}">
      <dgm:prSet/>
      <dgm:spPr>
        <a:solidFill>
          <a:srgbClr val="2E8452"/>
        </a:solidFill>
      </dgm:spPr>
      <dgm:t>
        <a:bodyPr/>
        <a:lstStyle/>
        <a:p>
          <a:endParaRPr lang="en-US"/>
        </a:p>
      </dgm:t>
    </dgm:pt>
    <dgm:pt modelId="{FADED1ED-9E93-4A2B-ADB7-F1FA90BB3E22}">
      <dgm:prSet phldrT="[Text]"/>
      <dgm:spPr>
        <a:solidFill>
          <a:srgbClr val="2E8452">
            <a:alpha val="89804"/>
          </a:srgbClr>
        </a:solidFill>
      </dgm:spPr>
      <dgm:t>
        <a:bodyPr anchor="ctr"/>
        <a:lstStyle/>
        <a:p>
          <a:pPr algn="ctr"/>
          <a:endParaRPr lang="en-US" dirty="0">
            <a:solidFill>
              <a:schemeClr val="bg1"/>
            </a:solidFill>
            <a:latin typeface="Garamond" panose="02020404030301010803" pitchFamily="18" charset="0"/>
          </a:endParaRPr>
        </a:p>
      </dgm:t>
    </dgm:pt>
    <dgm:pt modelId="{BD8832DD-265F-45AC-BE0A-8E0DCAECB663}" type="parTrans" cxnId="{ECF2BB22-CB87-4D90-8562-E71147204CAD}">
      <dgm:prSet/>
      <dgm:spPr/>
      <dgm:t>
        <a:bodyPr/>
        <a:lstStyle/>
        <a:p>
          <a:endParaRPr lang="en-US"/>
        </a:p>
      </dgm:t>
    </dgm:pt>
    <dgm:pt modelId="{E7A90CBB-2317-400F-A9A9-76AEA37F0240}" type="sibTrans" cxnId="{ECF2BB22-CB87-4D90-8562-E71147204CAD}">
      <dgm:prSet/>
      <dgm:spPr/>
      <dgm:t>
        <a:bodyPr/>
        <a:lstStyle/>
        <a:p>
          <a:endParaRPr lang="en-US"/>
        </a:p>
      </dgm:t>
    </dgm:pt>
    <dgm:pt modelId="{B46714E8-E93D-42E7-9D6C-2B26214AADDA}">
      <dgm:prSet phldrT="[Text]"/>
      <dgm:spPr>
        <a:ln>
          <a:solidFill>
            <a:srgbClr val="2E8452"/>
          </a:solidFill>
        </a:ln>
      </dgm:spPr>
      <dgm:t>
        <a:bodyPr/>
        <a:lstStyle/>
        <a:p>
          <a:r>
            <a:rPr lang="en-US" dirty="0" smtClean="0">
              <a:solidFill>
                <a:schemeClr val="tx1">
                  <a:lumMod val="75000"/>
                </a:schemeClr>
              </a:solidFill>
              <a:latin typeface="Garamond" panose="02020404030301010803" pitchFamily="18" charset="0"/>
            </a:rPr>
            <a:t>Results</a:t>
          </a:r>
          <a:endParaRPr lang="en-US" dirty="0">
            <a:solidFill>
              <a:schemeClr val="tx1">
                <a:lumMod val="75000"/>
              </a:schemeClr>
            </a:solidFill>
            <a:latin typeface="Garamond" panose="02020404030301010803" pitchFamily="18" charset="0"/>
          </a:endParaRPr>
        </a:p>
      </dgm:t>
    </dgm:pt>
    <dgm:pt modelId="{28F88334-7D74-415B-A6A6-BD4F510F6155}" type="parTrans" cxnId="{D25725E2-2EE5-4071-9F6C-71459EB0232E}">
      <dgm:prSet/>
      <dgm:spPr/>
      <dgm:t>
        <a:bodyPr/>
        <a:lstStyle/>
        <a:p>
          <a:endParaRPr lang="en-US"/>
        </a:p>
      </dgm:t>
    </dgm:pt>
    <dgm:pt modelId="{083C6A9A-42A2-4FE2-BA9B-1B9D91CB81BF}" type="sibTrans" cxnId="{D25725E2-2EE5-4071-9F6C-71459EB0232E}">
      <dgm:prSet/>
      <dgm:spPr/>
      <dgm:t>
        <a:bodyPr/>
        <a:lstStyle/>
        <a:p>
          <a:endParaRPr lang="en-US"/>
        </a:p>
      </dgm:t>
    </dgm:pt>
    <dgm:pt modelId="{5D37CE0B-3F53-4C23-9880-B62669F54AED}">
      <dgm:prSet phldrT="[Text]"/>
      <dgm:spPr>
        <a:solidFill>
          <a:srgbClr val="2E8452">
            <a:alpha val="90000"/>
          </a:srgbClr>
        </a:solidFill>
      </dgm:spPr>
      <dgm:t>
        <a:bodyPr anchor="ctr"/>
        <a:lstStyle/>
        <a:p>
          <a:pPr algn="ctr"/>
          <a:endParaRPr lang="en-US" dirty="0">
            <a:solidFill>
              <a:schemeClr val="bg1"/>
            </a:solidFill>
            <a:latin typeface="Garamond" panose="02020404030301010803" pitchFamily="18" charset="0"/>
          </a:endParaRPr>
        </a:p>
      </dgm:t>
    </dgm:pt>
    <dgm:pt modelId="{49E567FB-0669-4088-A66E-4688B51D65FE}" type="parTrans" cxnId="{B2618FE0-70DA-4AD1-A907-A57DF13D0113}">
      <dgm:prSet/>
      <dgm:spPr/>
      <dgm:t>
        <a:bodyPr/>
        <a:lstStyle/>
        <a:p>
          <a:endParaRPr lang="en-US"/>
        </a:p>
      </dgm:t>
    </dgm:pt>
    <dgm:pt modelId="{8892CB25-393D-4254-9F67-3E597740F644}" type="sibTrans" cxnId="{B2618FE0-70DA-4AD1-A907-A57DF13D0113}">
      <dgm:prSet/>
      <dgm:spPr/>
      <dgm:t>
        <a:bodyPr/>
        <a:lstStyle/>
        <a:p>
          <a:endParaRPr lang="en-US"/>
        </a:p>
      </dgm:t>
    </dgm:pt>
    <dgm:pt modelId="{E5829789-C9CC-40B6-85FC-24EC3E0DF57B}">
      <dgm:prSet phldrT="[Text]"/>
      <dgm:spPr>
        <a:solidFill>
          <a:srgbClr val="2E8452">
            <a:alpha val="89804"/>
          </a:srgbClr>
        </a:solidFill>
      </dgm:spPr>
      <dgm:t>
        <a:bodyPr anchor="ctr"/>
        <a:lstStyle/>
        <a:p>
          <a:pPr algn="ctr"/>
          <a:endParaRPr lang="en-US" b="0" dirty="0">
            <a:solidFill>
              <a:schemeClr val="bg1"/>
            </a:solidFill>
            <a:latin typeface="Garamond" panose="02020404030301010803" pitchFamily="18" charset="0"/>
          </a:endParaRPr>
        </a:p>
      </dgm:t>
    </dgm:pt>
    <dgm:pt modelId="{04CFA40F-92BF-47AE-8E07-A948B6D637E0}" type="parTrans" cxnId="{60CD9369-B883-44A7-AD46-28DA5CF02F7E}">
      <dgm:prSet/>
      <dgm:spPr/>
      <dgm:t>
        <a:bodyPr/>
        <a:lstStyle/>
        <a:p>
          <a:endParaRPr lang="en-US"/>
        </a:p>
      </dgm:t>
    </dgm:pt>
    <dgm:pt modelId="{DC29ED9B-20AD-4204-99CD-2171328DCB44}" type="sibTrans" cxnId="{60CD9369-B883-44A7-AD46-28DA5CF02F7E}">
      <dgm:prSet/>
      <dgm:spPr/>
      <dgm:t>
        <a:bodyPr/>
        <a:lstStyle/>
        <a:p>
          <a:endParaRPr lang="en-US"/>
        </a:p>
      </dgm:t>
    </dgm:pt>
    <dgm:pt modelId="{353BF7DA-B01F-47B6-8967-48CCA4BEFBF8}" type="pres">
      <dgm:prSet presAssocID="{A90E4B38-2C45-4A7C-A39C-638D8EC353AD}" presName="Name0" presStyleCnt="0">
        <dgm:presLayoutVars>
          <dgm:dir/>
          <dgm:animLvl val="lvl"/>
          <dgm:resizeHandles val="exact"/>
        </dgm:presLayoutVars>
      </dgm:prSet>
      <dgm:spPr/>
      <dgm:t>
        <a:bodyPr/>
        <a:lstStyle/>
        <a:p>
          <a:endParaRPr lang="en-US"/>
        </a:p>
      </dgm:t>
    </dgm:pt>
    <dgm:pt modelId="{0E382D06-5C39-4246-ABBD-F07594AEA755}" type="pres">
      <dgm:prSet presAssocID="{A90E4B38-2C45-4A7C-A39C-638D8EC353AD}" presName="tSp" presStyleCnt="0"/>
      <dgm:spPr/>
    </dgm:pt>
    <dgm:pt modelId="{448DF68F-9DC8-461B-91A2-8D6D7AE408B1}" type="pres">
      <dgm:prSet presAssocID="{A90E4B38-2C45-4A7C-A39C-638D8EC353AD}" presName="bSp" presStyleCnt="0"/>
      <dgm:spPr/>
    </dgm:pt>
    <dgm:pt modelId="{B09ACADC-E8F4-4A44-97E2-B050FD2AFCEE}" type="pres">
      <dgm:prSet presAssocID="{A90E4B38-2C45-4A7C-A39C-638D8EC353AD}" presName="process" presStyleCnt="0"/>
      <dgm:spPr/>
    </dgm:pt>
    <dgm:pt modelId="{D6949194-D369-4A1D-AD5B-C184CF05BB2C}" type="pres">
      <dgm:prSet presAssocID="{33BE41BA-AFFD-4194-B3C5-ABAC84E31249}" presName="composite1" presStyleCnt="0"/>
      <dgm:spPr/>
    </dgm:pt>
    <dgm:pt modelId="{C2B6749A-16CA-44AF-92E5-E81E1BAE028F}" type="pres">
      <dgm:prSet presAssocID="{33BE41BA-AFFD-4194-B3C5-ABAC84E31249}" presName="dummyNode1" presStyleLbl="node1" presStyleIdx="0" presStyleCnt="3"/>
      <dgm:spPr/>
    </dgm:pt>
    <dgm:pt modelId="{E3C8DCC2-EACE-44F1-93A5-30521B370907}" type="pres">
      <dgm:prSet presAssocID="{33BE41BA-AFFD-4194-B3C5-ABAC84E31249}" presName="childNode1" presStyleLbl="bgAcc1" presStyleIdx="0" presStyleCnt="3" custLinFactNeighborX="5656" custLinFactNeighborY="2189">
        <dgm:presLayoutVars>
          <dgm:bulletEnabled val="1"/>
        </dgm:presLayoutVars>
      </dgm:prSet>
      <dgm:spPr/>
      <dgm:t>
        <a:bodyPr/>
        <a:lstStyle/>
        <a:p>
          <a:endParaRPr lang="en-US"/>
        </a:p>
      </dgm:t>
    </dgm:pt>
    <dgm:pt modelId="{40E42F18-426A-4B82-AB5D-96BEBB63725B}" type="pres">
      <dgm:prSet presAssocID="{33BE41BA-AFFD-4194-B3C5-ABAC84E31249}" presName="childNode1tx" presStyleLbl="bgAcc1" presStyleIdx="0" presStyleCnt="3">
        <dgm:presLayoutVars>
          <dgm:bulletEnabled val="1"/>
        </dgm:presLayoutVars>
      </dgm:prSet>
      <dgm:spPr/>
      <dgm:t>
        <a:bodyPr/>
        <a:lstStyle/>
        <a:p>
          <a:endParaRPr lang="en-US"/>
        </a:p>
      </dgm:t>
    </dgm:pt>
    <dgm:pt modelId="{CEF48200-AF8A-454D-9A6D-E9B813330E65}" type="pres">
      <dgm:prSet presAssocID="{33BE41BA-AFFD-4194-B3C5-ABAC84E31249}" presName="parentNode1" presStyleLbl="node1" presStyleIdx="0" presStyleCnt="3">
        <dgm:presLayoutVars>
          <dgm:chMax val="1"/>
          <dgm:bulletEnabled val="1"/>
        </dgm:presLayoutVars>
      </dgm:prSet>
      <dgm:spPr/>
      <dgm:t>
        <a:bodyPr/>
        <a:lstStyle/>
        <a:p>
          <a:endParaRPr lang="en-US"/>
        </a:p>
      </dgm:t>
    </dgm:pt>
    <dgm:pt modelId="{EAF4333F-F0D6-4A23-A770-1D4FC7E6854A}" type="pres">
      <dgm:prSet presAssocID="{33BE41BA-AFFD-4194-B3C5-ABAC84E31249}" presName="connSite1" presStyleCnt="0"/>
      <dgm:spPr/>
    </dgm:pt>
    <dgm:pt modelId="{0A214AE4-A99D-47B9-95E1-CA3E0A4936AE}" type="pres">
      <dgm:prSet presAssocID="{78897118-D4B4-4533-9F7E-D704D6B6C684}" presName="Name9" presStyleLbl="sibTrans2D1" presStyleIdx="0" presStyleCnt="2" custLinFactNeighborX="2534" custLinFactNeighborY="-5298"/>
      <dgm:spPr/>
      <dgm:t>
        <a:bodyPr/>
        <a:lstStyle/>
        <a:p>
          <a:endParaRPr lang="en-US"/>
        </a:p>
      </dgm:t>
    </dgm:pt>
    <dgm:pt modelId="{C21A7CB5-215F-4A93-B09E-2A2CF3C1FDD7}" type="pres">
      <dgm:prSet presAssocID="{18FC5532-68CB-4DB5-AC12-DD9FF0C86C33}" presName="composite2" presStyleCnt="0"/>
      <dgm:spPr/>
    </dgm:pt>
    <dgm:pt modelId="{BFA809F7-0F25-45F6-A029-B7AEBE122B96}" type="pres">
      <dgm:prSet presAssocID="{18FC5532-68CB-4DB5-AC12-DD9FF0C86C33}" presName="dummyNode2" presStyleLbl="node1" presStyleIdx="0" presStyleCnt="3"/>
      <dgm:spPr/>
    </dgm:pt>
    <dgm:pt modelId="{7C401850-0FB6-4369-9F63-52F45FFE56C4}" type="pres">
      <dgm:prSet presAssocID="{18FC5532-68CB-4DB5-AC12-DD9FF0C86C33}" presName="childNode2" presStyleLbl="bgAcc1" presStyleIdx="1" presStyleCnt="3" custScaleX="124075" custScaleY="109619" custLinFactNeighborX="-2132" custLinFactNeighborY="6632">
        <dgm:presLayoutVars>
          <dgm:bulletEnabled val="1"/>
        </dgm:presLayoutVars>
      </dgm:prSet>
      <dgm:spPr/>
      <dgm:t>
        <a:bodyPr/>
        <a:lstStyle/>
        <a:p>
          <a:endParaRPr lang="en-US"/>
        </a:p>
      </dgm:t>
    </dgm:pt>
    <dgm:pt modelId="{E020AD99-A235-42C5-8569-E7253511B633}" type="pres">
      <dgm:prSet presAssocID="{18FC5532-68CB-4DB5-AC12-DD9FF0C86C33}" presName="childNode2tx" presStyleLbl="bgAcc1" presStyleIdx="1" presStyleCnt="3">
        <dgm:presLayoutVars>
          <dgm:bulletEnabled val="1"/>
        </dgm:presLayoutVars>
      </dgm:prSet>
      <dgm:spPr/>
      <dgm:t>
        <a:bodyPr/>
        <a:lstStyle/>
        <a:p>
          <a:endParaRPr lang="en-US"/>
        </a:p>
      </dgm:t>
    </dgm:pt>
    <dgm:pt modelId="{5D06B14A-4E4C-442F-9BA1-381784F44FD4}" type="pres">
      <dgm:prSet presAssocID="{18FC5532-68CB-4DB5-AC12-DD9FF0C86C33}" presName="parentNode2" presStyleLbl="node1" presStyleIdx="1" presStyleCnt="3">
        <dgm:presLayoutVars>
          <dgm:chMax val="0"/>
          <dgm:bulletEnabled val="1"/>
        </dgm:presLayoutVars>
      </dgm:prSet>
      <dgm:spPr/>
      <dgm:t>
        <a:bodyPr/>
        <a:lstStyle/>
        <a:p>
          <a:endParaRPr lang="en-US"/>
        </a:p>
      </dgm:t>
    </dgm:pt>
    <dgm:pt modelId="{9B706F1D-E619-463C-B8F2-E8F3530FA20C}" type="pres">
      <dgm:prSet presAssocID="{18FC5532-68CB-4DB5-AC12-DD9FF0C86C33}" presName="connSite2" presStyleCnt="0"/>
      <dgm:spPr/>
    </dgm:pt>
    <dgm:pt modelId="{D8C6E90A-C2A1-4F4C-8328-5594E6B24457}" type="pres">
      <dgm:prSet presAssocID="{EF618704-DF06-4890-B724-F9C85B814C61}" presName="Name18" presStyleLbl="sibTrans2D1" presStyleIdx="1" presStyleCnt="2" custLinFactNeighborX="3108" custLinFactNeighborY="9705"/>
      <dgm:spPr/>
      <dgm:t>
        <a:bodyPr/>
        <a:lstStyle/>
        <a:p>
          <a:endParaRPr lang="en-US"/>
        </a:p>
      </dgm:t>
    </dgm:pt>
    <dgm:pt modelId="{F36ED145-7725-4D1C-A162-F13C9BDACC13}" type="pres">
      <dgm:prSet presAssocID="{B46714E8-E93D-42E7-9D6C-2B26214AADDA}" presName="composite1" presStyleCnt="0"/>
      <dgm:spPr/>
    </dgm:pt>
    <dgm:pt modelId="{853791B4-4861-437B-9FFE-7ED05C782127}" type="pres">
      <dgm:prSet presAssocID="{B46714E8-E93D-42E7-9D6C-2B26214AADDA}" presName="dummyNode1" presStyleLbl="node1" presStyleIdx="1" presStyleCnt="3"/>
      <dgm:spPr/>
    </dgm:pt>
    <dgm:pt modelId="{01CCBB4C-A41F-4391-85B1-F25C23A6413A}" type="pres">
      <dgm:prSet presAssocID="{B46714E8-E93D-42E7-9D6C-2B26214AADDA}" presName="childNode1" presStyleLbl="bgAcc1" presStyleIdx="2" presStyleCnt="3">
        <dgm:presLayoutVars>
          <dgm:bulletEnabled val="1"/>
        </dgm:presLayoutVars>
      </dgm:prSet>
      <dgm:spPr/>
      <dgm:t>
        <a:bodyPr/>
        <a:lstStyle/>
        <a:p>
          <a:endParaRPr lang="en-US"/>
        </a:p>
      </dgm:t>
    </dgm:pt>
    <dgm:pt modelId="{7A842FAE-9B40-4F93-9D0D-444F142EFDC0}" type="pres">
      <dgm:prSet presAssocID="{B46714E8-E93D-42E7-9D6C-2B26214AADDA}" presName="childNode1tx" presStyleLbl="bgAcc1" presStyleIdx="2" presStyleCnt="3">
        <dgm:presLayoutVars>
          <dgm:bulletEnabled val="1"/>
        </dgm:presLayoutVars>
      </dgm:prSet>
      <dgm:spPr/>
      <dgm:t>
        <a:bodyPr/>
        <a:lstStyle/>
        <a:p>
          <a:endParaRPr lang="en-US"/>
        </a:p>
      </dgm:t>
    </dgm:pt>
    <dgm:pt modelId="{F5C576C9-F333-45AE-8C9E-7AFA79CF5645}" type="pres">
      <dgm:prSet presAssocID="{B46714E8-E93D-42E7-9D6C-2B26214AADDA}" presName="parentNode1" presStyleLbl="node1" presStyleIdx="2" presStyleCnt="3">
        <dgm:presLayoutVars>
          <dgm:chMax val="1"/>
          <dgm:bulletEnabled val="1"/>
        </dgm:presLayoutVars>
      </dgm:prSet>
      <dgm:spPr/>
      <dgm:t>
        <a:bodyPr/>
        <a:lstStyle/>
        <a:p>
          <a:endParaRPr lang="en-US"/>
        </a:p>
      </dgm:t>
    </dgm:pt>
    <dgm:pt modelId="{A5C19B6E-A2C6-467A-BE05-DEC037125CAD}" type="pres">
      <dgm:prSet presAssocID="{B46714E8-E93D-42E7-9D6C-2B26214AADDA}" presName="connSite1" presStyleCnt="0"/>
      <dgm:spPr/>
    </dgm:pt>
  </dgm:ptLst>
  <dgm:cxnLst>
    <dgm:cxn modelId="{FBFEEA29-2F8A-460B-B744-5F5457C50844}" type="presOf" srcId="{E5829789-C9CC-40B6-85FC-24EC3E0DF57B}" destId="{40E42F18-426A-4B82-AB5D-96BEBB63725B}" srcOrd="1" destOrd="0" presId="urn:microsoft.com/office/officeart/2005/8/layout/hProcess4"/>
    <dgm:cxn modelId="{4DCAE97C-11ED-4540-84DF-8AAC7AA07295}" type="presOf" srcId="{33BE41BA-AFFD-4194-B3C5-ABAC84E31249}" destId="{CEF48200-AF8A-454D-9A6D-E9B813330E65}" srcOrd="0" destOrd="0" presId="urn:microsoft.com/office/officeart/2005/8/layout/hProcess4"/>
    <dgm:cxn modelId="{D25725E2-2EE5-4071-9F6C-71459EB0232E}" srcId="{A90E4B38-2C45-4A7C-A39C-638D8EC353AD}" destId="{B46714E8-E93D-42E7-9D6C-2B26214AADDA}" srcOrd="2" destOrd="0" parTransId="{28F88334-7D74-415B-A6A6-BD4F510F6155}" sibTransId="{083C6A9A-42A2-4FE2-BA9B-1B9D91CB81BF}"/>
    <dgm:cxn modelId="{1E8F7AD3-FFC9-4E67-AB86-1F33B051CCE3}" type="presOf" srcId="{5D37CE0B-3F53-4C23-9880-B62669F54AED}" destId="{01CCBB4C-A41F-4391-85B1-F25C23A6413A}" srcOrd="0" destOrd="0" presId="urn:microsoft.com/office/officeart/2005/8/layout/hProcess4"/>
    <dgm:cxn modelId="{08455E46-66E5-4D3D-9C1A-E8AE5691D0DA}" type="presOf" srcId="{EF618704-DF06-4890-B724-F9C85B814C61}" destId="{D8C6E90A-C2A1-4F4C-8328-5594E6B24457}" srcOrd="0" destOrd="0" presId="urn:microsoft.com/office/officeart/2005/8/layout/hProcess4"/>
    <dgm:cxn modelId="{6BDA4C98-C8AD-415F-96C2-ADC670DEA458}" type="presOf" srcId="{FADED1ED-9E93-4A2B-ADB7-F1FA90BB3E22}" destId="{7C401850-0FB6-4369-9F63-52F45FFE56C4}" srcOrd="0" destOrd="0" presId="urn:microsoft.com/office/officeart/2005/8/layout/hProcess4"/>
    <dgm:cxn modelId="{34090AF6-C540-4355-ACDE-00CF37AA90FF}" type="presOf" srcId="{A90E4B38-2C45-4A7C-A39C-638D8EC353AD}" destId="{353BF7DA-B01F-47B6-8967-48CCA4BEFBF8}" srcOrd="0" destOrd="0" presId="urn:microsoft.com/office/officeart/2005/8/layout/hProcess4"/>
    <dgm:cxn modelId="{ECF2BB22-CB87-4D90-8562-E71147204CAD}" srcId="{18FC5532-68CB-4DB5-AC12-DD9FF0C86C33}" destId="{FADED1ED-9E93-4A2B-ADB7-F1FA90BB3E22}" srcOrd="0" destOrd="0" parTransId="{BD8832DD-265F-45AC-BE0A-8E0DCAECB663}" sibTransId="{E7A90CBB-2317-400F-A9A9-76AEA37F0240}"/>
    <dgm:cxn modelId="{60CD9369-B883-44A7-AD46-28DA5CF02F7E}" srcId="{33BE41BA-AFFD-4194-B3C5-ABAC84E31249}" destId="{E5829789-C9CC-40B6-85FC-24EC3E0DF57B}" srcOrd="0" destOrd="0" parTransId="{04CFA40F-92BF-47AE-8E07-A948B6D637E0}" sibTransId="{DC29ED9B-20AD-4204-99CD-2171328DCB44}"/>
    <dgm:cxn modelId="{97E7F271-81AC-4694-9035-AAECC0EE7903}" type="presOf" srcId="{78897118-D4B4-4533-9F7E-D704D6B6C684}" destId="{0A214AE4-A99D-47B9-95E1-CA3E0A4936AE}" srcOrd="0" destOrd="0" presId="urn:microsoft.com/office/officeart/2005/8/layout/hProcess4"/>
    <dgm:cxn modelId="{53545C60-8848-474A-B24A-819B5A24F992}" type="presOf" srcId="{B46714E8-E93D-42E7-9D6C-2B26214AADDA}" destId="{F5C576C9-F333-45AE-8C9E-7AFA79CF5645}" srcOrd="0" destOrd="0" presId="urn:microsoft.com/office/officeart/2005/8/layout/hProcess4"/>
    <dgm:cxn modelId="{B11D1C37-F794-4CE8-9F11-2EAB2BF477A4}" type="presOf" srcId="{FADED1ED-9E93-4A2B-ADB7-F1FA90BB3E22}" destId="{E020AD99-A235-42C5-8569-E7253511B633}" srcOrd="1" destOrd="0" presId="urn:microsoft.com/office/officeart/2005/8/layout/hProcess4"/>
    <dgm:cxn modelId="{1A06D3F4-3524-4CF3-9065-7285813D8265}" type="presOf" srcId="{E5829789-C9CC-40B6-85FC-24EC3E0DF57B}" destId="{E3C8DCC2-EACE-44F1-93A5-30521B370907}" srcOrd="0" destOrd="0" presId="urn:microsoft.com/office/officeart/2005/8/layout/hProcess4"/>
    <dgm:cxn modelId="{F6701E18-B476-4621-A943-601FA33D412B}" srcId="{A90E4B38-2C45-4A7C-A39C-638D8EC353AD}" destId="{33BE41BA-AFFD-4194-B3C5-ABAC84E31249}" srcOrd="0" destOrd="0" parTransId="{08062C4A-B204-4B07-A14C-89339DE337B2}" sibTransId="{78897118-D4B4-4533-9F7E-D704D6B6C684}"/>
    <dgm:cxn modelId="{313F6BDD-2321-43C1-9395-4A9A56E859AC}" srcId="{A90E4B38-2C45-4A7C-A39C-638D8EC353AD}" destId="{18FC5532-68CB-4DB5-AC12-DD9FF0C86C33}" srcOrd="1" destOrd="0" parTransId="{9C482391-56B1-4CDA-B309-7F3EF8C7EF0A}" sibTransId="{EF618704-DF06-4890-B724-F9C85B814C61}"/>
    <dgm:cxn modelId="{3BDD55E4-C4C0-4EE6-8316-47B29BECD662}" type="presOf" srcId="{5D37CE0B-3F53-4C23-9880-B62669F54AED}" destId="{7A842FAE-9B40-4F93-9D0D-444F142EFDC0}" srcOrd="1" destOrd="0" presId="urn:microsoft.com/office/officeart/2005/8/layout/hProcess4"/>
    <dgm:cxn modelId="{BBCF8EE6-EAD7-4C5D-A211-C243C3213AA9}" type="presOf" srcId="{18FC5532-68CB-4DB5-AC12-DD9FF0C86C33}" destId="{5D06B14A-4E4C-442F-9BA1-381784F44FD4}" srcOrd="0" destOrd="0" presId="urn:microsoft.com/office/officeart/2005/8/layout/hProcess4"/>
    <dgm:cxn modelId="{B2618FE0-70DA-4AD1-A907-A57DF13D0113}" srcId="{B46714E8-E93D-42E7-9D6C-2B26214AADDA}" destId="{5D37CE0B-3F53-4C23-9880-B62669F54AED}" srcOrd="0" destOrd="0" parTransId="{49E567FB-0669-4088-A66E-4688B51D65FE}" sibTransId="{8892CB25-393D-4254-9F67-3E597740F644}"/>
    <dgm:cxn modelId="{653123BA-00B1-4177-8301-5FB67FAF5561}" type="presParOf" srcId="{353BF7DA-B01F-47B6-8967-48CCA4BEFBF8}" destId="{0E382D06-5C39-4246-ABBD-F07594AEA755}" srcOrd="0" destOrd="0" presId="urn:microsoft.com/office/officeart/2005/8/layout/hProcess4"/>
    <dgm:cxn modelId="{DDF977B1-A8B3-4548-A9E0-32A1D8252A56}" type="presParOf" srcId="{353BF7DA-B01F-47B6-8967-48CCA4BEFBF8}" destId="{448DF68F-9DC8-461B-91A2-8D6D7AE408B1}" srcOrd="1" destOrd="0" presId="urn:microsoft.com/office/officeart/2005/8/layout/hProcess4"/>
    <dgm:cxn modelId="{E2BD306A-C5AE-46F5-9EB6-1FCAC380AC31}" type="presParOf" srcId="{353BF7DA-B01F-47B6-8967-48CCA4BEFBF8}" destId="{B09ACADC-E8F4-4A44-97E2-B050FD2AFCEE}" srcOrd="2" destOrd="0" presId="urn:microsoft.com/office/officeart/2005/8/layout/hProcess4"/>
    <dgm:cxn modelId="{D96BA8F5-8691-43C1-9454-B8D551D64659}" type="presParOf" srcId="{B09ACADC-E8F4-4A44-97E2-B050FD2AFCEE}" destId="{D6949194-D369-4A1D-AD5B-C184CF05BB2C}" srcOrd="0" destOrd="0" presId="urn:microsoft.com/office/officeart/2005/8/layout/hProcess4"/>
    <dgm:cxn modelId="{1B5EED7F-C776-405E-B6FF-0A08BE1C076C}" type="presParOf" srcId="{D6949194-D369-4A1D-AD5B-C184CF05BB2C}" destId="{C2B6749A-16CA-44AF-92E5-E81E1BAE028F}" srcOrd="0" destOrd="0" presId="urn:microsoft.com/office/officeart/2005/8/layout/hProcess4"/>
    <dgm:cxn modelId="{AAE6E5A7-4088-48A6-9F28-71CE796FA086}" type="presParOf" srcId="{D6949194-D369-4A1D-AD5B-C184CF05BB2C}" destId="{E3C8DCC2-EACE-44F1-93A5-30521B370907}" srcOrd="1" destOrd="0" presId="urn:microsoft.com/office/officeart/2005/8/layout/hProcess4"/>
    <dgm:cxn modelId="{494E1318-13B8-42D7-B62F-B5E52E1739F4}" type="presParOf" srcId="{D6949194-D369-4A1D-AD5B-C184CF05BB2C}" destId="{40E42F18-426A-4B82-AB5D-96BEBB63725B}" srcOrd="2" destOrd="0" presId="urn:microsoft.com/office/officeart/2005/8/layout/hProcess4"/>
    <dgm:cxn modelId="{85B20413-A456-4B0A-8D57-3AA6FC77B450}" type="presParOf" srcId="{D6949194-D369-4A1D-AD5B-C184CF05BB2C}" destId="{CEF48200-AF8A-454D-9A6D-E9B813330E65}" srcOrd="3" destOrd="0" presId="urn:microsoft.com/office/officeart/2005/8/layout/hProcess4"/>
    <dgm:cxn modelId="{8BB87170-8677-42E0-BE56-635C221B27C1}" type="presParOf" srcId="{D6949194-D369-4A1D-AD5B-C184CF05BB2C}" destId="{EAF4333F-F0D6-4A23-A770-1D4FC7E6854A}" srcOrd="4" destOrd="0" presId="urn:microsoft.com/office/officeart/2005/8/layout/hProcess4"/>
    <dgm:cxn modelId="{021FAE06-777A-4998-8AC7-4A7516AD11D5}" type="presParOf" srcId="{B09ACADC-E8F4-4A44-97E2-B050FD2AFCEE}" destId="{0A214AE4-A99D-47B9-95E1-CA3E0A4936AE}" srcOrd="1" destOrd="0" presId="urn:microsoft.com/office/officeart/2005/8/layout/hProcess4"/>
    <dgm:cxn modelId="{62A302ED-9973-45E6-8EBA-7900098BD3AC}" type="presParOf" srcId="{B09ACADC-E8F4-4A44-97E2-B050FD2AFCEE}" destId="{C21A7CB5-215F-4A93-B09E-2A2CF3C1FDD7}" srcOrd="2" destOrd="0" presId="urn:microsoft.com/office/officeart/2005/8/layout/hProcess4"/>
    <dgm:cxn modelId="{998D43B3-A88F-432F-A534-F872BFFE2927}" type="presParOf" srcId="{C21A7CB5-215F-4A93-B09E-2A2CF3C1FDD7}" destId="{BFA809F7-0F25-45F6-A029-B7AEBE122B96}" srcOrd="0" destOrd="0" presId="urn:microsoft.com/office/officeart/2005/8/layout/hProcess4"/>
    <dgm:cxn modelId="{50EF0660-D95C-4C7A-8EF3-BF46C6A84EEC}" type="presParOf" srcId="{C21A7CB5-215F-4A93-B09E-2A2CF3C1FDD7}" destId="{7C401850-0FB6-4369-9F63-52F45FFE56C4}" srcOrd="1" destOrd="0" presId="urn:microsoft.com/office/officeart/2005/8/layout/hProcess4"/>
    <dgm:cxn modelId="{144419EB-02BF-4BDF-A1DC-EA5E8E118CB5}" type="presParOf" srcId="{C21A7CB5-215F-4A93-B09E-2A2CF3C1FDD7}" destId="{E020AD99-A235-42C5-8569-E7253511B633}" srcOrd="2" destOrd="0" presId="urn:microsoft.com/office/officeart/2005/8/layout/hProcess4"/>
    <dgm:cxn modelId="{A5838C47-1D58-4F32-AE84-1C4EA9068CE5}" type="presParOf" srcId="{C21A7CB5-215F-4A93-B09E-2A2CF3C1FDD7}" destId="{5D06B14A-4E4C-442F-9BA1-381784F44FD4}" srcOrd="3" destOrd="0" presId="urn:microsoft.com/office/officeart/2005/8/layout/hProcess4"/>
    <dgm:cxn modelId="{D8F1160A-3B3E-47D2-8547-18F337BC3354}" type="presParOf" srcId="{C21A7CB5-215F-4A93-B09E-2A2CF3C1FDD7}" destId="{9B706F1D-E619-463C-B8F2-E8F3530FA20C}" srcOrd="4" destOrd="0" presId="urn:microsoft.com/office/officeart/2005/8/layout/hProcess4"/>
    <dgm:cxn modelId="{BEF34A97-198A-4D5E-841E-A781B1396C85}" type="presParOf" srcId="{B09ACADC-E8F4-4A44-97E2-B050FD2AFCEE}" destId="{D8C6E90A-C2A1-4F4C-8328-5594E6B24457}" srcOrd="3" destOrd="0" presId="urn:microsoft.com/office/officeart/2005/8/layout/hProcess4"/>
    <dgm:cxn modelId="{4BF826F5-69F8-4DCC-9CF1-8FE7EB40989D}" type="presParOf" srcId="{B09ACADC-E8F4-4A44-97E2-B050FD2AFCEE}" destId="{F36ED145-7725-4D1C-A162-F13C9BDACC13}" srcOrd="4" destOrd="0" presId="urn:microsoft.com/office/officeart/2005/8/layout/hProcess4"/>
    <dgm:cxn modelId="{B32F7FD5-1BED-4229-9E1F-51B0929059C8}" type="presParOf" srcId="{F36ED145-7725-4D1C-A162-F13C9BDACC13}" destId="{853791B4-4861-437B-9FFE-7ED05C782127}" srcOrd="0" destOrd="0" presId="urn:microsoft.com/office/officeart/2005/8/layout/hProcess4"/>
    <dgm:cxn modelId="{D2FD0F4B-341E-4E67-A3AA-407BC6279319}" type="presParOf" srcId="{F36ED145-7725-4D1C-A162-F13C9BDACC13}" destId="{01CCBB4C-A41F-4391-85B1-F25C23A6413A}" srcOrd="1" destOrd="0" presId="urn:microsoft.com/office/officeart/2005/8/layout/hProcess4"/>
    <dgm:cxn modelId="{D09FFA2C-812E-4617-83E7-0A8834FC2993}" type="presParOf" srcId="{F36ED145-7725-4D1C-A162-F13C9BDACC13}" destId="{7A842FAE-9B40-4F93-9D0D-444F142EFDC0}" srcOrd="2" destOrd="0" presId="urn:microsoft.com/office/officeart/2005/8/layout/hProcess4"/>
    <dgm:cxn modelId="{5A59D956-C6BD-4CA4-8BC1-29B1E6E2CB03}" type="presParOf" srcId="{F36ED145-7725-4D1C-A162-F13C9BDACC13}" destId="{F5C576C9-F333-45AE-8C9E-7AFA79CF5645}" srcOrd="3" destOrd="0" presId="urn:microsoft.com/office/officeart/2005/8/layout/hProcess4"/>
    <dgm:cxn modelId="{BFD788EB-5BBC-40B9-85DE-C8DDD4272515}" type="presParOf" srcId="{F36ED145-7725-4D1C-A162-F13C9BDACC13}" destId="{A5C19B6E-A2C6-467A-BE05-DEC037125CA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8DCC2-EACE-44F1-93A5-30521B370907}">
      <dsp:nvSpPr>
        <dsp:cNvPr id="0" name=""/>
        <dsp:cNvSpPr/>
      </dsp:nvSpPr>
      <dsp:spPr>
        <a:xfrm>
          <a:off x="189995" y="3075449"/>
          <a:ext cx="3294244" cy="2717063"/>
        </a:xfrm>
        <a:prstGeom prst="roundRect">
          <a:avLst>
            <a:gd name="adj" fmla="val 10000"/>
          </a:avLst>
        </a:prstGeom>
        <a:solidFill>
          <a:srgbClr val="2E8452">
            <a:alpha val="89804"/>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2889250">
            <a:lnSpc>
              <a:spcPct val="90000"/>
            </a:lnSpc>
            <a:spcBef>
              <a:spcPct val="0"/>
            </a:spcBef>
            <a:spcAft>
              <a:spcPct val="15000"/>
            </a:spcAft>
            <a:buChar char="••"/>
          </a:pPr>
          <a:endParaRPr lang="en-US" sz="6500" b="0" kern="1200" dirty="0">
            <a:solidFill>
              <a:schemeClr val="bg1"/>
            </a:solidFill>
            <a:latin typeface="Garamond" panose="02020404030301010803" pitchFamily="18" charset="0"/>
          </a:endParaRPr>
        </a:p>
      </dsp:txBody>
      <dsp:txXfrm>
        <a:off x="252522" y="3137976"/>
        <a:ext cx="3169190" cy="2009781"/>
      </dsp:txXfrm>
    </dsp:sp>
    <dsp:sp modelId="{0A214AE4-A99D-47B9-95E1-CA3E0A4936AE}">
      <dsp:nvSpPr>
        <dsp:cNvPr id="0" name=""/>
        <dsp:cNvSpPr/>
      </dsp:nvSpPr>
      <dsp:spPr>
        <a:xfrm>
          <a:off x="2022355" y="3444489"/>
          <a:ext cx="3758302" cy="3758302"/>
        </a:xfrm>
        <a:prstGeom prst="leftCircularArrow">
          <a:avLst>
            <a:gd name="adj1" fmla="val 2158"/>
            <a:gd name="adj2" fmla="val 259487"/>
            <a:gd name="adj3" fmla="val 2234988"/>
            <a:gd name="adj4" fmla="val 9224480"/>
            <a:gd name="adj5" fmla="val 2518"/>
          </a:avLst>
        </a:prstGeom>
        <a:solidFill>
          <a:srgbClr val="2E8452"/>
        </a:solidFill>
        <a:ln>
          <a:noFill/>
        </a:ln>
        <a:effectLst/>
      </dsp:spPr>
      <dsp:style>
        <a:lnRef idx="0">
          <a:scrgbClr r="0" g="0" b="0"/>
        </a:lnRef>
        <a:fillRef idx="1">
          <a:scrgbClr r="0" g="0" b="0"/>
        </a:fillRef>
        <a:effectRef idx="0">
          <a:scrgbClr r="0" g="0" b="0"/>
        </a:effectRef>
        <a:fontRef idx="minor">
          <a:schemeClr val="lt1"/>
        </a:fontRef>
      </dsp:style>
    </dsp:sp>
    <dsp:sp modelId="{CEF48200-AF8A-454D-9A6D-E9B813330E65}">
      <dsp:nvSpPr>
        <dsp:cNvPr id="0" name=""/>
        <dsp:cNvSpPr/>
      </dsp:nvSpPr>
      <dsp:spPr>
        <a:xfrm>
          <a:off x="735727" y="5150808"/>
          <a:ext cx="2928217" cy="1164455"/>
        </a:xfrm>
        <a:prstGeom prst="roundRect">
          <a:avLst>
            <a:gd name="adj" fmla="val 10000"/>
          </a:avLst>
        </a:prstGeom>
        <a:solidFill>
          <a:schemeClr val="lt1">
            <a:hueOff val="0"/>
            <a:satOff val="0"/>
            <a:lumOff val="0"/>
            <a:alphaOff val="0"/>
          </a:schemeClr>
        </a:solidFill>
        <a:ln w="25400" cap="flat" cmpd="sng" algn="ctr">
          <a:solidFill>
            <a:srgbClr val="2E84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tx1">
                  <a:lumMod val="75000"/>
                </a:schemeClr>
              </a:solidFill>
              <a:latin typeface="Garamond" panose="02020404030301010803" pitchFamily="18" charset="0"/>
            </a:rPr>
            <a:t>Data Acquisition</a:t>
          </a:r>
          <a:endParaRPr lang="en-US" sz="3800" kern="1200" dirty="0">
            <a:solidFill>
              <a:schemeClr val="tx1">
                <a:lumMod val="75000"/>
              </a:schemeClr>
            </a:solidFill>
            <a:latin typeface="Garamond" panose="02020404030301010803" pitchFamily="18" charset="0"/>
          </a:endParaRPr>
        </a:p>
      </dsp:txBody>
      <dsp:txXfrm>
        <a:off x="769833" y="5184914"/>
        <a:ext cx="2860005" cy="1096243"/>
      </dsp:txXfrm>
    </dsp:sp>
    <dsp:sp modelId="{7C401850-0FB6-4369-9F63-52F45FFE56C4}">
      <dsp:nvSpPr>
        <dsp:cNvPr id="0" name=""/>
        <dsp:cNvSpPr/>
      </dsp:nvSpPr>
      <dsp:spPr>
        <a:xfrm>
          <a:off x="3979931" y="3064558"/>
          <a:ext cx="4087334" cy="2978417"/>
        </a:xfrm>
        <a:prstGeom prst="roundRect">
          <a:avLst>
            <a:gd name="adj" fmla="val 10000"/>
          </a:avLst>
        </a:prstGeom>
        <a:solidFill>
          <a:srgbClr val="2E8452">
            <a:alpha val="89804"/>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2889250">
            <a:lnSpc>
              <a:spcPct val="90000"/>
            </a:lnSpc>
            <a:spcBef>
              <a:spcPct val="0"/>
            </a:spcBef>
            <a:spcAft>
              <a:spcPct val="15000"/>
            </a:spcAft>
            <a:buChar char="••"/>
          </a:pPr>
          <a:endParaRPr lang="en-US" sz="6500" kern="1200" dirty="0">
            <a:solidFill>
              <a:schemeClr val="bg1"/>
            </a:solidFill>
            <a:latin typeface="Garamond" panose="02020404030301010803" pitchFamily="18" charset="0"/>
          </a:endParaRPr>
        </a:p>
      </dsp:txBody>
      <dsp:txXfrm>
        <a:off x="4048473" y="3771332"/>
        <a:ext cx="3950250" cy="2203101"/>
      </dsp:txXfrm>
    </dsp:sp>
    <dsp:sp modelId="{D8C6E90A-C2A1-4F4C-8328-5594E6B24457}">
      <dsp:nvSpPr>
        <dsp:cNvPr id="0" name=""/>
        <dsp:cNvSpPr/>
      </dsp:nvSpPr>
      <dsp:spPr>
        <a:xfrm>
          <a:off x="6435354" y="1791782"/>
          <a:ext cx="3833010" cy="3833010"/>
        </a:xfrm>
        <a:prstGeom prst="circularArrow">
          <a:avLst>
            <a:gd name="adj1" fmla="val 2116"/>
            <a:gd name="adj2" fmla="val 254184"/>
            <a:gd name="adj3" fmla="val 19571314"/>
            <a:gd name="adj4" fmla="val 12576520"/>
            <a:gd name="adj5" fmla="val 2469"/>
          </a:avLst>
        </a:prstGeom>
        <a:solidFill>
          <a:srgbClr val="2E8452"/>
        </a:solidFill>
        <a:ln>
          <a:noFill/>
        </a:ln>
        <a:effectLst/>
      </dsp:spPr>
      <dsp:style>
        <a:lnRef idx="0">
          <a:scrgbClr r="0" g="0" b="0"/>
        </a:lnRef>
        <a:fillRef idx="1">
          <a:scrgbClr r="0" g="0" b="0"/>
        </a:fillRef>
        <a:effectRef idx="0">
          <a:scrgbClr r="0" g="0" b="0"/>
        </a:effectRef>
        <a:fontRef idx="minor">
          <a:schemeClr val="lt1"/>
        </a:fontRef>
      </dsp:style>
    </dsp:sp>
    <dsp:sp modelId="{5D06B14A-4E4C-442F-9BA1-381784F44FD4}">
      <dsp:nvSpPr>
        <dsp:cNvPr id="0" name=""/>
        <dsp:cNvSpPr/>
      </dsp:nvSpPr>
      <dsp:spPr>
        <a:xfrm>
          <a:off x="5178764" y="2432812"/>
          <a:ext cx="2928217" cy="1164455"/>
        </a:xfrm>
        <a:prstGeom prst="roundRect">
          <a:avLst>
            <a:gd name="adj" fmla="val 10000"/>
          </a:avLst>
        </a:prstGeom>
        <a:solidFill>
          <a:schemeClr val="lt1">
            <a:hueOff val="0"/>
            <a:satOff val="0"/>
            <a:lumOff val="0"/>
            <a:alphaOff val="0"/>
          </a:schemeClr>
        </a:solidFill>
        <a:ln w="25400" cap="flat" cmpd="sng" algn="ctr">
          <a:solidFill>
            <a:srgbClr val="2E84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tx1">
                  <a:lumMod val="75000"/>
                </a:schemeClr>
              </a:solidFill>
              <a:latin typeface="Garamond" panose="02020404030301010803" pitchFamily="18" charset="0"/>
            </a:rPr>
            <a:t>Data Processing</a:t>
          </a:r>
          <a:endParaRPr lang="en-US" sz="3800" kern="1200" dirty="0">
            <a:solidFill>
              <a:schemeClr val="tx1">
                <a:lumMod val="75000"/>
              </a:schemeClr>
            </a:solidFill>
            <a:latin typeface="Garamond" panose="02020404030301010803" pitchFamily="18" charset="0"/>
          </a:endParaRPr>
        </a:p>
      </dsp:txBody>
      <dsp:txXfrm>
        <a:off x="5212870" y="2466918"/>
        <a:ext cx="2860005" cy="1096243"/>
      </dsp:txXfrm>
    </dsp:sp>
    <dsp:sp modelId="{01CCBB4C-A41F-4391-85B1-F25C23A6413A}">
      <dsp:nvSpPr>
        <dsp:cNvPr id="0" name=""/>
        <dsp:cNvSpPr/>
      </dsp:nvSpPr>
      <dsp:spPr>
        <a:xfrm>
          <a:off x="8523720" y="3015973"/>
          <a:ext cx="3294244" cy="2717063"/>
        </a:xfrm>
        <a:prstGeom prst="roundRect">
          <a:avLst>
            <a:gd name="adj" fmla="val 10000"/>
          </a:avLst>
        </a:prstGeom>
        <a:solidFill>
          <a:srgbClr val="2E8452">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2889250">
            <a:lnSpc>
              <a:spcPct val="90000"/>
            </a:lnSpc>
            <a:spcBef>
              <a:spcPct val="0"/>
            </a:spcBef>
            <a:spcAft>
              <a:spcPct val="15000"/>
            </a:spcAft>
            <a:buChar char="••"/>
          </a:pPr>
          <a:endParaRPr lang="en-US" sz="6500" kern="1200" dirty="0">
            <a:solidFill>
              <a:schemeClr val="bg1"/>
            </a:solidFill>
            <a:latin typeface="Garamond" panose="02020404030301010803" pitchFamily="18" charset="0"/>
          </a:endParaRPr>
        </a:p>
      </dsp:txBody>
      <dsp:txXfrm>
        <a:off x="8586247" y="3078500"/>
        <a:ext cx="3169190" cy="2009781"/>
      </dsp:txXfrm>
    </dsp:sp>
    <dsp:sp modelId="{F5C576C9-F333-45AE-8C9E-7AFA79CF5645}">
      <dsp:nvSpPr>
        <dsp:cNvPr id="0" name=""/>
        <dsp:cNvSpPr/>
      </dsp:nvSpPr>
      <dsp:spPr>
        <a:xfrm>
          <a:off x="9255774" y="5150808"/>
          <a:ext cx="2928217" cy="1164455"/>
        </a:xfrm>
        <a:prstGeom prst="roundRect">
          <a:avLst>
            <a:gd name="adj" fmla="val 10000"/>
          </a:avLst>
        </a:prstGeom>
        <a:solidFill>
          <a:schemeClr val="lt1">
            <a:hueOff val="0"/>
            <a:satOff val="0"/>
            <a:lumOff val="0"/>
            <a:alphaOff val="0"/>
          </a:schemeClr>
        </a:solidFill>
        <a:ln w="25400" cap="flat" cmpd="sng" algn="ctr">
          <a:solidFill>
            <a:srgbClr val="2E84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tx1">
                  <a:lumMod val="75000"/>
                </a:schemeClr>
              </a:solidFill>
              <a:latin typeface="Garamond" panose="02020404030301010803" pitchFamily="18" charset="0"/>
            </a:rPr>
            <a:t>Results</a:t>
          </a:r>
          <a:endParaRPr lang="en-US" sz="3800" kern="1200" dirty="0">
            <a:solidFill>
              <a:schemeClr val="tx1">
                <a:lumMod val="75000"/>
              </a:schemeClr>
            </a:solidFill>
            <a:latin typeface="Garamond" panose="02020404030301010803" pitchFamily="18" charset="0"/>
          </a:endParaRPr>
        </a:p>
      </dsp:txBody>
      <dsp:txXfrm>
        <a:off x="9289880" y="5184914"/>
        <a:ext cx="2860005" cy="109624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641920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sz="1200" dirty="0">
                <a:solidFill>
                  <a:srgbClr val="585454"/>
                </a:solidFill>
                <a:latin typeface="Garamond"/>
                <a:ea typeface="Garamond"/>
                <a:cs typeface="Garamond"/>
                <a:sym typeface="Garamond"/>
              </a:rPr>
              <a:t>Acknowledgements</a:t>
            </a:r>
          </a:p>
          <a:p>
            <a:pPr lvl="0">
              <a:lnSpc>
                <a:spcPct val="90000"/>
              </a:lnSpc>
              <a:spcBef>
                <a:spcPts val="0"/>
              </a:spcBef>
              <a:buClr>
                <a:srgbClr val="585454"/>
              </a:buClr>
              <a:buSzPct val="25000"/>
              <a:buFont typeface="Arial"/>
              <a:buNone/>
            </a:pPr>
            <a:r>
              <a:rPr lang="en-US" sz="1200" dirty="0">
                <a:solidFill>
                  <a:srgbClr val="585454"/>
                </a:solidFill>
                <a:latin typeface="Garamond"/>
                <a:ea typeface="Garamond"/>
                <a:cs typeface="Garamond"/>
                <a:sym typeface="Garamond"/>
              </a:rPr>
              <a:t>Include anyone who has helped you with the project.</a:t>
            </a:r>
          </a:p>
          <a:p>
            <a:pPr lvl="0">
              <a:lnSpc>
                <a:spcPct val="90000"/>
              </a:lnSpc>
              <a:spcBef>
                <a:spcPts val="1800"/>
              </a:spcBef>
              <a:buClr>
                <a:srgbClr val="585454"/>
              </a:buClr>
              <a:buSzPct val="25000"/>
              <a:buFont typeface="Arial"/>
              <a:buNone/>
            </a:pPr>
            <a:r>
              <a:rPr lang="en-US" sz="1200" dirty="0">
                <a:solidFill>
                  <a:srgbClr val="585454"/>
                </a:solidFill>
                <a:latin typeface="Garamond"/>
                <a:ea typeface="Garamond"/>
                <a:cs typeface="Garamond"/>
                <a:sym typeface="Garamond"/>
              </a:rPr>
              <a:t>If this is a continuation project, credit the previous team members and contributors.</a:t>
            </a:r>
          </a:p>
          <a:p>
            <a:pPr lvl="0">
              <a:lnSpc>
                <a:spcPct val="90000"/>
              </a:lnSpc>
              <a:spcBef>
                <a:spcPts val="1800"/>
              </a:spcBef>
              <a:buClr>
                <a:srgbClr val="585454"/>
              </a:buClr>
              <a:buSzPct val="25000"/>
              <a:buFont typeface="Arial"/>
              <a:buNone/>
            </a:pPr>
            <a:r>
              <a:rPr lang="en-US" sz="1200" dirty="0">
                <a:solidFill>
                  <a:srgbClr val="585454"/>
                </a:solidFill>
                <a:latin typeface="Garamond"/>
                <a:ea typeface="Garamond"/>
                <a:cs typeface="Garamond"/>
                <a:sym typeface="Garamond"/>
              </a:rPr>
              <a:t>If you are including affiliations, use DEVELOP as the affiliation for a </a:t>
            </a:r>
            <a:r>
              <a:rPr lang="en-US" sz="1200" dirty="0" err="1">
                <a:solidFill>
                  <a:srgbClr val="585454"/>
                </a:solidFill>
                <a:latin typeface="Garamond"/>
                <a:ea typeface="Garamond"/>
                <a:cs typeface="Garamond"/>
                <a:sym typeface="Garamond"/>
              </a:rPr>
              <a:t>DEVELOPer</a:t>
            </a:r>
            <a:r>
              <a:rPr lang="en-US" sz="1200" dirty="0">
                <a:solidFill>
                  <a:srgbClr val="585454"/>
                </a:solidFill>
                <a:latin typeface="Garamond"/>
                <a:ea typeface="Garamond"/>
                <a:cs typeface="Garamond"/>
                <a:sym typeface="Garamond"/>
              </a:rPr>
              <a:t> or former </a:t>
            </a:r>
            <a:r>
              <a:rPr lang="en-US" sz="1200" dirty="0" err="1">
                <a:solidFill>
                  <a:srgbClr val="585454"/>
                </a:solidFill>
                <a:latin typeface="Garamond"/>
                <a:ea typeface="Garamond"/>
                <a:cs typeface="Garamond"/>
                <a:sym typeface="Garamond"/>
              </a:rPr>
              <a:t>DEVELOPer</a:t>
            </a:r>
            <a:r>
              <a:rPr lang="en-US" sz="1200" dirty="0">
                <a:solidFill>
                  <a:srgbClr val="585454"/>
                </a:solidFill>
                <a:latin typeface="Garamond"/>
                <a:ea typeface="Garamond"/>
                <a:cs typeface="Garamond"/>
                <a:sym typeface="Garamond"/>
              </a:rPr>
              <a:t>—not their school or former school.</a:t>
            </a:r>
          </a:p>
          <a:p>
            <a:pPr lvl="0">
              <a:lnSpc>
                <a:spcPct val="90000"/>
              </a:lnSpc>
              <a:spcBef>
                <a:spcPts val="1800"/>
              </a:spcBef>
              <a:buClr>
                <a:srgbClr val="585454"/>
              </a:buClr>
              <a:buSzPct val="25000"/>
              <a:buFont typeface="Arial"/>
              <a:buNone/>
            </a:pPr>
            <a:r>
              <a:rPr lang="en-US" sz="1200" dirty="0">
                <a:solidFill>
                  <a:srgbClr val="585454"/>
                </a:solidFill>
                <a:latin typeface="Garamond"/>
                <a:ea typeface="Garamond"/>
                <a:cs typeface="Garamond"/>
                <a:sym typeface="Garamond"/>
              </a:rPr>
              <a:t>Include the following legal text: This material is based upon work supported by NASA through contract NNL11AA00B and cooperative agreement NNX14AB60A.</a:t>
            </a:r>
          </a:p>
        </p:txBody>
      </p:sp>
      <p:sp>
        <p:nvSpPr>
          <p:cNvPr id="196" name="Shape 196"/>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2557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18754"/>
              </a:buClr>
              <a:buFont typeface="Arial"/>
              <a:buNone/>
              <a:defRPr sz="6000" b="1" i="0" u="none" strike="noStrike" cap="none">
                <a:solidFill>
                  <a:srgbClr val="218754"/>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0" name="Shape 30"/>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2E8652"/>
              </a:buClr>
              <a:buFont typeface="Arial"/>
              <a:buNone/>
              <a:defRPr sz="16000" b="0" i="0" u="none" strike="noStrike" cap="none">
                <a:solidFill>
                  <a:srgbClr val="2E8652"/>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1" name="Shape 3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2" name="Shape 3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7" name="Shape 7"/>
          <p:cNvPicPr preferRelativeResize="0"/>
          <p:nvPr/>
        </p:nvPicPr>
        <p:blipFill rotWithShape="1">
          <a:blip r:embed="rId3">
            <a:alphaModFix/>
          </a:blip>
          <a:srcRect/>
          <a:stretch/>
        </p:blipFill>
        <p:spPr>
          <a:xfrm>
            <a:off x="923028" y="698499"/>
            <a:ext cx="2482776" cy="2512396"/>
          </a:xfrm>
          <a:prstGeom prst="rect">
            <a:avLst/>
          </a:prstGeom>
          <a:noFill/>
          <a:ln>
            <a:noFill/>
          </a:ln>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048212" y="770481"/>
            <a:ext cx="2855120" cy="2364603"/>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emf"/><Relationship Id="rId26" Type="http://schemas.openxmlformats.org/officeDocument/2006/relationships/image" Target="../media/image23.png"/><Relationship Id="rId3" Type="http://schemas.openxmlformats.org/officeDocument/2006/relationships/diagramData" Target="../diagrams/data1.xml"/><Relationship Id="rId21" Type="http://schemas.openxmlformats.org/officeDocument/2006/relationships/image" Target="../media/image18.emf"/><Relationship Id="rId7" Type="http://schemas.microsoft.com/office/2007/relationships/diagramDrawing" Target="../diagrams/drawing1.xml"/><Relationship Id="rId12" Type="http://schemas.openxmlformats.org/officeDocument/2006/relationships/image" Target="../media/image9.jpeg"/><Relationship Id="rId17" Type="http://schemas.openxmlformats.org/officeDocument/2006/relationships/image" Target="../media/image14.emf"/><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JP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8.jpe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diagramQuickStyle" Target="../diagrams/quickStyle1.xml"/><Relationship Id="rId15" Type="http://schemas.openxmlformats.org/officeDocument/2006/relationships/image" Target="../media/image12.jpe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jpeg"/><Relationship Id="rId19" Type="http://schemas.openxmlformats.org/officeDocument/2006/relationships/image" Target="../media/image16.JPG"/><Relationship Id="rId31"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image" Target="../media/image6.jpeg"/><Relationship Id="rId14" Type="http://schemas.openxmlformats.org/officeDocument/2006/relationships/image" Target="../media/image11.png"/><Relationship Id="rId22" Type="http://schemas.openxmlformats.org/officeDocument/2006/relationships/image" Target="../media/image19.JPG"/><Relationship Id="rId27" Type="http://schemas.openxmlformats.org/officeDocument/2006/relationships/image" Target="../media/image24.png"/><Relationship Id="rId30"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41" name="Shape 241"/>
          <p:cNvSpPr txBox="1"/>
          <p:nvPr/>
        </p:nvSpPr>
        <p:spPr>
          <a:xfrm>
            <a:off x="12253139" y="29227240"/>
            <a:ext cx="5889697" cy="4416555"/>
          </a:xfrm>
          <a:prstGeom prst="rect">
            <a:avLst/>
          </a:prstGeom>
          <a:noFill/>
          <a:ln>
            <a:noFill/>
          </a:ln>
        </p:spPr>
        <p:txBody>
          <a:bodyPr lIns="91425" tIns="91425" rIns="91425" bIns="91425" anchor="t" anchorCtr="0">
            <a:noAutofit/>
          </a:bodyPr>
          <a:lstStyle/>
          <a:p>
            <a:pPr marL="57150" lvl="0">
              <a:spcBef>
                <a:spcPts val="0"/>
              </a:spcBef>
              <a:buClr>
                <a:srgbClr val="666666"/>
              </a:buClr>
              <a:buSzPct val="100000"/>
            </a:pPr>
            <a:r>
              <a:rPr lang="en-US" sz="2900" b="1" dirty="0" smtClean="0">
                <a:solidFill>
                  <a:schemeClr val="tx1">
                    <a:lumMod val="75000"/>
                  </a:schemeClr>
                </a:solidFill>
                <a:latin typeface="Garamond" panose="02020404030301010803" pitchFamily="18" charset="0"/>
                <a:ea typeface="Garamond"/>
                <a:cs typeface="Garamond"/>
                <a:sym typeface="Garamond"/>
              </a:rPr>
              <a:t>Jed </a:t>
            </a:r>
            <a:r>
              <a:rPr lang="en-US" sz="2900" b="1" dirty="0" err="1" smtClean="0">
                <a:solidFill>
                  <a:schemeClr val="tx1">
                    <a:lumMod val="75000"/>
                  </a:schemeClr>
                </a:solidFill>
                <a:latin typeface="Garamond" panose="02020404030301010803" pitchFamily="18" charset="0"/>
                <a:ea typeface="Garamond"/>
                <a:cs typeface="Garamond"/>
                <a:sym typeface="Garamond"/>
              </a:rPr>
              <a:t>Redwine</a:t>
            </a:r>
            <a:r>
              <a:rPr lang="en-US" sz="2900" b="1" dirty="0" smtClean="0">
                <a:solidFill>
                  <a:schemeClr val="tx1">
                    <a:lumMod val="75000"/>
                  </a:schemeClr>
                </a:solidFill>
                <a:latin typeface="Garamond" panose="02020404030301010803" pitchFamily="18" charset="0"/>
                <a:ea typeface="Garamond"/>
                <a:cs typeface="Garamond"/>
                <a:sym typeface="Garamond"/>
              </a:rPr>
              <a:t> </a:t>
            </a:r>
            <a:r>
              <a:rPr lang="en-US" sz="2900" dirty="0" smtClean="0">
                <a:solidFill>
                  <a:schemeClr val="tx1">
                    <a:lumMod val="75000"/>
                  </a:schemeClr>
                </a:solidFill>
                <a:latin typeface="Garamond" panose="02020404030301010803" pitchFamily="18" charset="0"/>
                <a:ea typeface="Garamond"/>
                <a:cs typeface="Garamond"/>
                <a:sym typeface="Garamond"/>
              </a:rPr>
              <a:t>- National Park Service, </a:t>
            </a:r>
          </a:p>
          <a:p>
            <a:pPr marL="57150" lvl="0">
              <a:spcBef>
                <a:spcPts val="0"/>
              </a:spcBef>
              <a:buClr>
                <a:srgbClr val="666666"/>
              </a:buClr>
              <a:buSzPct val="100000"/>
            </a:pPr>
            <a:r>
              <a:rPr lang="en-US" sz="2900" dirty="0" smtClean="0">
                <a:solidFill>
                  <a:schemeClr val="tx1">
                    <a:lumMod val="75000"/>
                  </a:schemeClr>
                </a:solidFill>
                <a:latin typeface="Garamond" panose="02020404030301010803" pitchFamily="18" charset="0"/>
                <a:ea typeface="Garamond"/>
                <a:cs typeface="Garamond"/>
                <a:sym typeface="Garamond"/>
              </a:rPr>
              <a:t>Everglades National Park</a:t>
            </a:r>
          </a:p>
          <a:p>
            <a:pPr marL="57150" lvl="0" rtl="0">
              <a:spcBef>
                <a:spcPts val="1200"/>
              </a:spcBef>
              <a:buClr>
                <a:srgbClr val="666666"/>
              </a:buClr>
              <a:buSzPct val="100000"/>
            </a:pPr>
            <a:r>
              <a:rPr lang="en-US" sz="2900" b="1" dirty="0" smtClean="0">
                <a:solidFill>
                  <a:schemeClr val="tx1">
                    <a:lumMod val="75000"/>
                  </a:schemeClr>
                </a:solidFill>
                <a:latin typeface="Garamond" panose="02020404030301010803" pitchFamily="18" charset="0"/>
                <a:ea typeface="Garamond"/>
                <a:cs typeface="Garamond"/>
                <a:sym typeface="Garamond"/>
              </a:rPr>
              <a:t>Dr. Hans-Peter </a:t>
            </a:r>
            <a:r>
              <a:rPr lang="en-US" sz="2900" b="1" dirty="0" err="1" smtClean="0">
                <a:solidFill>
                  <a:schemeClr val="tx1">
                    <a:lumMod val="75000"/>
                  </a:schemeClr>
                </a:solidFill>
                <a:latin typeface="Garamond" panose="02020404030301010803" pitchFamily="18" charset="0"/>
                <a:ea typeface="Garamond"/>
                <a:cs typeface="Garamond"/>
                <a:sym typeface="Garamond"/>
              </a:rPr>
              <a:t>Plag</a:t>
            </a:r>
            <a:r>
              <a:rPr lang="en-US" sz="2900" dirty="0" smtClean="0">
                <a:solidFill>
                  <a:schemeClr val="tx1">
                    <a:lumMod val="75000"/>
                  </a:schemeClr>
                </a:solidFill>
                <a:latin typeface="Garamond" panose="02020404030301010803" pitchFamily="18" charset="0"/>
                <a:ea typeface="Garamond"/>
                <a:cs typeface="Garamond"/>
                <a:sym typeface="Garamond"/>
              </a:rPr>
              <a:t> - Group on </a:t>
            </a:r>
          </a:p>
          <a:p>
            <a:pPr marL="57150" lvl="0" rtl="0">
              <a:spcBef>
                <a:spcPts val="0"/>
              </a:spcBef>
              <a:buClr>
                <a:srgbClr val="666666"/>
              </a:buClr>
              <a:buSzPct val="100000"/>
            </a:pPr>
            <a:r>
              <a:rPr lang="en-US" sz="2900" dirty="0" smtClean="0">
                <a:solidFill>
                  <a:schemeClr val="tx1">
                    <a:lumMod val="75000"/>
                  </a:schemeClr>
                </a:solidFill>
                <a:latin typeface="Garamond" panose="02020404030301010803" pitchFamily="18" charset="0"/>
                <a:ea typeface="Garamond"/>
                <a:cs typeface="Garamond"/>
                <a:sym typeface="Garamond"/>
              </a:rPr>
              <a:t>Earth</a:t>
            </a:r>
            <a:r>
              <a:rPr lang="en-US" sz="2900" dirty="0">
                <a:solidFill>
                  <a:schemeClr val="tx1">
                    <a:lumMod val="75000"/>
                  </a:schemeClr>
                </a:solidFill>
                <a:latin typeface="Garamond" panose="02020404030301010803" pitchFamily="18" charset="0"/>
                <a:ea typeface="Garamond"/>
                <a:cs typeface="Garamond"/>
                <a:sym typeface="Garamond"/>
              </a:rPr>
              <a:t> </a:t>
            </a:r>
            <a:r>
              <a:rPr lang="en-US" sz="2900" dirty="0" smtClean="0">
                <a:solidFill>
                  <a:schemeClr val="tx1">
                    <a:lumMod val="75000"/>
                  </a:schemeClr>
                </a:solidFill>
                <a:latin typeface="Garamond" panose="02020404030301010803" pitchFamily="18" charset="0"/>
                <a:ea typeface="Garamond"/>
                <a:cs typeface="Garamond"/>
                <a:sym typeface="Garamond"/>
              </a:rPr>
              <a:t>Observations(GEO) Blue </a:t>
            </a:r>
          </a:p>
          <a:p>
            <a:pPr marL="57150" lvl="0" rtl="0">
              <a:spcBef>
                <a:spcPts val="0"/>
              </a:spcBef>
              <a:buClr>
                <a:srgbClr val="666666"/>
              </a:buClr>
              <a:buSzPct val="100000"/>
            </a:pPr>
            <a:r>
              <a:rPr lang="en-US" sz="2900" dirty="0" smtClean="0">
                <a:solidFill>
                  <a:schemeClr val="tx1">
                    <a:lumMod val="75000"/>
                  </a:schemeClr>
                </a:solidFill>
                <a:latin typeface="Garamond" panose="02020404030301010803" pitchFamily="18" charset="0"/>
                <a:ea typeface="Garamond"/>
                <a:cs typeface="Garamond"/>
                <a:sym typeface="Garamond"/>
              </a:rPr>
              <a:t>Planet Initiative (BPI) </a:t>
            </a:r>
          </a:p>
          <a:p>
            <a:pPr marL="57150" lvl="0" rtl="0">
              <a:spcBef>
                <a:spcPts val="0"/>
              </a:spcBef>
              <a:buClr>
                <a:srgbClr val="666666"/>
              </a:buClr>
              <a:buSzPct val="100000"/>
            </a:pPr>
            <a:r>
              <a:rPr lang="en-US" sz="2900" dirty="0" smtClean="0">
                <a:solidFill>
                  <a:schemeClr val="tx1">
                    <a:lumMod val="75000"/>
                  </a:schemeClr>
                </a:solidFill>
                <a:latin typeface="Garamond" panose="02020404030301010803" pitchFamily="18" charset="0"/>
                <a:ea typeface="Garamond"/>
                <a:cs typeface="Garamond"/>
                <a:sym typeface="Garamond"/>
              </a:rPr>
              <a:t>and Old Dominion</a:t>
            </a:r>
          </a:p>
          <a:p>
            <a:pPr marL="57150" lvl="0" rtl="0">
              <a:spcBef>
                <a:spcPts val="0"/>
              </a:spcBef>
              <a:buClr>
                <a:srgbClr val="666666"/>
              </a:buClr>
              <a:buSzPct val="100000"/>
            </a:pPr>
            <a:r>
              <a:rPr lang="en-US" sz="2900" dirty="0" smtClean="0">
                <a:solidFill>
                  <a:schemeClr val="tx1">
                    <a:lumMod val="75000"/>
                  </a:schemeClr>
                </a:solidFill>
                <a:latin typeface="Garamond" panose="02020404030301010803" pitchFamily="18" charset="0"/>
                <a:ea typeface="Garamond"/>
                <a:cs typeface="Garamond"/>
                <a:sym typeface="Garamond"/>
              </a:rPr>
              <a:t>University, Mitigation </a:t>
            </a:r>
          </a:p>
          <a:p>
            <a:pPr marL="57150" lvl="0" rtl="0">
              <a:spcBef>
                <a:spcPts val="0"/>
              </a:spcBef>
              <a:buClr>
                <a:srgbClr val="666666"/>
              </a:buClr>
              <a:buSzPct val="100000"/>
            </a:pPr>
            <a:r>
              <a:rPr lang="en-US" sz="2900" dirty="0" smtClean="0">
                <a:solidFill>
                  <a:schemeClr val="tx1">
                    <a:lumMod val="75000"/>
                  </a:schemeClr>
                </a:solidFill>
                <a:latin typeface="Garamond" panose="02020404030301010803" pitchFamily="18" charset="0"/>
                <a:ea typeface="Garamond"/>
                <a:cs typeface="Garamond"/>
                <a:sym typeface="Garamond"/>
              </a:rPr>
              <a:t>and Adaption Research </a:t>
            </a:r>
          </a:p>
          <a:p>
            <a:pPr marL="57150" lvl="0" rtl="0">
              <a:spcBef>
                <a:spcPts val="0"/>
              </a:spcBef>
              <a:buClr>
                <a:srgbClr val="666666"/>
              </a:buClr>
              <a:buSzPct val="100000"/>
            </a:pPr>
            <a:r>
              <a:rPr lang="en-US" sz="2900" dirty="0" smtClean="0">
                <a:solidFill>
                  <a:schemeClr val="tx1">
                    <a:lumMod val="75000"/>
                  </a:schemeClr>
                </a:solidFill>
                <a:latin typeface="Garamond" panose="02020404030301010803" pitchFamily="18" charset="0"/>
                <a:ea typeface="Garamond"/>
                <a:cs typeface="Garamond"/>
                <a:sym typeface="Garamond"/>
              </a:rPr>
              <a:t>Institute (MARI)</a:t>
            </a:r>
          </a:p>
          <a:p>
            <a:pPr marL="0" lvl="0" indent="0">
              <a:spcBef>
                <a:spcPts val="0"/>
              </a:spcBef>
              <a:buNone/>
            </a:pPr>
            <a:r>
              <a:rPr lang="en-US" sz="2700" dirty="0">
                <a:solidFill>
                  <a:schemeClr val="tx1">
                    <a:lumMod val="75000"/>
                  </a:schemeClr>
                </a:solidFill>
                <a:latin typeface="Century Gothic" panose="020B0502020202020204" pitchFamily="34" charset="0"/>
                <a:ea typeface="Garamond"/>
                <a:cs typeface="Garamond"/>
                <a:sym typeface="Garamond"/>
              </a:rPr>
              <a:t>	</a:t>
            </a:r>
          </a:p>
        </p:txBody>
      </p:sp>
      <p:sp>
        <p:nvSpPr>
          <p:cNvPr id="24" name="Rectangle 23"/>
          <p:cNvSpPr/>
          <p:nvPr/>
        </p:nvSpPr>
        <p:spPr>
          <a:xfrm>
            <a:off x="12440829" y="21021673"/>
            <a:ext cx="2537985" cy="2217673"/>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1"/>
          <p:cNvGraphicFramePr/>
          <p:nvPr>
            <p:extLst>
              <p:ext uri="{D42A27DB-BD31-4B8C-83A1-F6EECF244321}">
                <p14:modId xmlns:p14="http://schemas.microsoft.com/office/powerpoint/2010/main" val="3163008312"/>
              </p:ext>
            </p:extLst>
          </p:nvPr>
        </p:nvGraphicFramePr>
        <p:xfrm>
          <a:off x="12150902" y="3646024"/>
          <a:ext cx="12187665" cy="8749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0" name="Shape 200"/>
          <p:cNvSpPr txBox="1">
            <a:spLocks noGrp="1"/>
          </p:cNvSpPr>
          <p:nvPr>
            <p:ph type="body" idx="1"/>
          </p:nvPr>
        </p:nvSpPr>
        <p:spPr>
          <a:xfrm>
            <a:off x="3846959" y="837696"/>
            <a:ext cx="19581875" cy="199644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218754"/>
              </a:buClr>
              <a:buSzPct val="25000"/>
              <a:buFont typeface="Arial"/>
              <a:buNone/>
            </a:pPr>
            <a:r>
              <a:rPr lang="en-US" sz="6600" dirty="0" smtClean="0">
                <a:latin typeface="Century Gothic" panose="020B0502020202020204" pitchFamily="34" charset="0"/>
              </a:rPr>
              <a:t>Improving the Capacity of Everglades </a:t>
            </a:r>
          </a:p>
          <a:p>
            <a:pPr marL="0" marR="0" lvl="0" indent="0" algn="ctr" rtl="0">
              <a:lnSpc>
                <a:spcPct val="90000"/>
              </a:lnSpc>
              <a:spcBef>
                <a:spcPts val="0"/>
              </a:spcBef>
              <a:buClr>
                <a:srgbClr val="218754"/>
              </a:buClr>
              <a:buSzPct val="25000"/>
              <a:buFont typeface="Arial"/>
              <a:buNone/>
            </a:pPr>
            <a:r>
              <a:rPr lang="en-US" sz="6600" dirty="0" smtClean="0">
                <a:latin typeface="Century Gothic" panose="020B0502020202020204" pitchFamily="34" charset="0"/>
              </a:rPr>
              <a:t>National Park to Monitor Mangrove Extent </a:t>
            </a:r>
          </a:p>
          <a:p>
            <a:pPr marL="0" marR="0" lvl="0" indent="0" algn="ctr" rtl="0">
              <a:lnSpc>
                <a:spcPct val="90000"/>
              </a:lnSpc>
              <a:spcBef>
                <a:spcPts val="0"/>
              </a:spcBef>
              <a:buClr>
                <a:srgbClr val="218754"/>
              </a:buClr>
              <a:buSzPct val="25000"/>
              <a:buFont typeface="Arial"/>
              <a:buNone/>
            </a:pPr>
            <a:r>
              <a:rPr lang="en-US" sz="6600" dirty="0" smtClean="0">
                <a:latin typeface="Century Gothic" panose="020B0502020202020204" pitchFamily="34" charset="0"/>
              </a:rPr>
              <a:t>using NASA Earth Observations</a:t>
            </a:r>
            <a:endParaRPr lang="en-US" sz="6600" dirty="0">
              <a:latin typeface="Century Gothic" panose="020B0502020202020204" pitchFamily="34" charset="0"/>
            </a:endParaRPr>
          </a:p>
        </p:txBody>
      </p:sp>
      <p:sp>
        <p:nvSpPr>
          <p:cNvPr id="201" name="Shape 201"/>
          <p:cNvSpPr txBox="1">
            <a:spLocks noGrp="1"/>
          </p:cNvSpPr>
          <p:nvPr>
            <p:ph type="body" idx="2"/>
          </p:nvPr>
        </p:nvSpPr>
        <p:spPr>
          <a:xfrm rot="-5400000">
            <a:off x="10803550" y="17858100"/>
            <a:ext cx="29647200" cy="231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Arial"/>
              <a:buNone/>
            </a:pPr>
            <a:r>
              <a:rPr lang="en-US" sz="13500" b="1" dirty="0">
                <a:latin typeface="Century Gothic" panose="020B0502020202020204" pitchFamily="34" charset="0"/>
              </a:rPr>
              <a:t>Everglades </a:t>
            </a:r>
            <a:r>
              <a:rPr lang="en-US" sz="13500" dirty="0" smtClean="0">
                <a:latin typeface="Century Gothic" panose="020B0502020202020204" pitchFamily="34" charset="0"/>
              </a:rPr>
              <a:t>Ecological Forecasting </a:t>
            </a:r>
            <a:endParaRPr lang="en-US" sz="13500" dirty="0">
              <a:latin typeface="Century Gothic" panose="020B0502020202020204" pitchFamily="34" charset="0"/>
            </a:endParaRPr>
          </a:p>
        </p:txBody>
      </p:sp>
      <p:sp>
        <p:nvSpPr>
          <p:cNvPr id="202" name="Shape 202"/>
          <p:cNvSpPr txBox="1"/>
          <p:nvPr/>
        </p:nvSpPr>
        <p:spPr>
          <a:xfrm>
            <a:off x="864699" y="30597609"/>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3200" dirty="0">
                <a:solidFill>
                  <a:schemeClr val="tx1">
                    <a:lumMod val="75000"/>
                  </a:schemeClr>
                </a:solidFill>
                <a:latin typeface="Garamond"/>
                <a:ea typeface="Garamond"/>
                <a:cs typeface="Garamond"/>
                <a:sym typeface="Garamond"/>
              </a:rPr>
              <a:t>Donnie Kirk</a:t>
            </a:r>
          </a:p>
          <a:p>
            <a:pPr marL="0" marR="0" lvl="0" indent="0" algn="ctr" rtl="0">
              <a:lnSpc>
                <a:spcPct val="100000"/>
              </a:lnSpc>
              <a:spcBef>
                <a:spcPts val="0"/>
              </a:spcBef>
              <a:buClr>
                <a:srgbClr val="585454"/>
              </a:buClr>
              <a:buSzPct val="25000"/>
              <a:buFont typeface="Arial"/>
              <a:buNone/>
            </a:pPr>
            <a:r>
              <a:rPr lang="en-US" sz="3200" i="1" dirty="0" smtClean="0">
                <a:solidFill>
                  <a:schemeClr val="tx1">
                    <a:lumMod val="75000"/>
                  </a:schemeClr>
                </a:solidFill>
                <a:latin typeface="Garamond"/>
                <a:ea typeface="Garamond"/>
                <a:cs typeface="Garamond"/>
                <a:sym typeface="Garamond"/>
              </a:rPr>
              <a:t>Project Lead</a:t>
            </a:r>
            <a:endParaRPr lang="en-US" sz="3200" i="1" dirty="0">
              <a:solidFill>
                <a:schemeClr val="tx1">
                  <a:lumMod val="75000"/>
                </a:schemeClr>
              </a:solidFill>
              <a:latin typeface="Garamond"/>
              <a:ea typeface="Garamond"/>
              <a:cs typeface="Garamond"/>
              <a:sym typeface="Garamond"/>
            </a:endParaRPr>
          </a:p>
        </p:txBody>
      </p:sp>
      <p:sp>
        <p:nvSpPr>
          <p:cNvPr id="203" name="Shape 203"/>
          <p:cNvSpPr txBox="1"/>
          <p:nvPr/>
        </p:nvSpPr>
        <p:spPr>
          <a:xfrm>
            <a:off x="12274371" y="33930745"/>
            <a:ext cx="12064195" cy="2123100"/>
          </a:xfrm>
          <a:prstGeom prst="rect">
            <a:avLst/>
          </a:prstGeom>
          <a:noFill/>
          <a:ln>
            <a:noFill/>
          </a:ln>
        </p:spPr>
        <p:txBody>
          <a:bodyPr lIns="91425" tIns="45700" rIns="91425" bIns="45700" anchor="t" anchorCtr="0">
            <a:noAutofit/>
          </a:bodyPr>
          <a:lstStyle/>
          <a:p>
            <a:pPr>
              <a:lnSpc>
                <a:spcPct val="90000"/>
              </a:lnSpc>
              <a:spcBef>
                <a:spcPts val="1800"/>
              </a:spcBef>
              <a:buClr>
                <a:srgbClr val="585454"/>
              </a:buClr>
            </a:pPr>
            <a:r>
              <a:rPr lang="en-US" dirty="0">
                <a:solidFill>
                  <a:schemeClr val="bg2"/>
                </a:solidFill>
                <a:latin typeface="Garamond" panose="02020404030301010803" pitchFamily="18" charset="0"/>
              </a:rPr>
              <a:t>Any opinions,  findings, and conclusions or recommendations expressed in this material are those of the author(s) and do not necessarily reflect the views of the National Aeronautics and Space Administration. </a:t>
            </a:r>
            <a:r>
              <a:rPr lang="en-US" dirty="0">
                <a:solidFill>
                  <a:schemeClr val="bg2"/>
                </a:solidFill>
                <a:latin typeface="Garamond" panose="02020404030301010803" pitchFamily="18" charset="0"/>
                <a:ea typeface="Garamond"/>
                <a:cs typeface="Garamond"/>
                <a:sym typeface="Garamond"/>
              </a:rPr>
              <a:t>This material is based upon work supported by NASA through contract NNL11AA00B and cooperative agreement NNX14AB60A.</a:t>
            </a:r>
          </a:p>
          <a:p>
            <a:pPr marL="0" marR="0" lvl="0" indent="0" algn="l" rtl="0">
              <a:lnSpc>
                <a:spcPct val="90000"/>
              </a:lnSpc>
              <a:spcBef>
                <a:spcPts val="1800"/>
              </a:spcBef>
              <a:buClr>
                <a:srgbClr val="585454"/>
              </a:buClr>
              <a:buFont typeface="Arial"/>
              <a:buNone/>
            </a:pPr>
            <a:endParaRPr dirty="0"/>
          </a:p>
        </p:txBody>
      </p:sp>
      <p:sp>
        <p:nvSpPr>
          <p:cNvPr id="204" name="Shape 204"/>
          <p:cNvSpPr txBox="1"/>
          <p:nvPr/>
        </p:nvSpPr>
        <p:spPr>
          <a:xfrm>
            <a:off x="18554652" y="29208493"/>
            <a:ext cx="5495216" cy="4574496"/>
          </a:xfrm>
          <a:prstGeom prst="rect">
            <a:avLst/>
          </a:prstGeom>
          <a:noFill/>
          <a:ln>
            <a:noFill/>
          </a:ln>
        </p:spPr>
        <p:txBody>
          <a:bodyPr lIns="91425" tIns="45700" rIns="91425" bIns="45700" anchor="t" anchorCtr="0">
            <a:noAutofit/>
          </a:bodyPr>
          <a:lstStyle/>
          <a:p>
            <a:pPr lvl="0" rtl="0">
              <a:lnSpc>
                <a:spcPct val="90000"/>
              </a:lnSpc>
              <a:spcBef>
                <a:spcPts val="0"/>
              </a:spcBef>
              <a:buClr>
                <a:srgbClr val="585454"/>
              </a:buClr>
              <a:buSzPct val="25000"/>
              <a:buFont typeface="Arial"/>
              <a:buNone/>
            </a:pPr>
            <a:r>
              <a:rPr lang="en-US" sz="2900" b="1" dirty="0" smtClean="0">
                <a:solidFill>
                  <a:schemeClr val="tx1">
                    <a:lumMod val="75000"/>
                  </a:schemeClr>
                </a:solidFill>
                <a:latin typeface="Garamond" panose="02020404030301010803" pitchFamily="18" charset="0"/>
                <a:ea typeface="Garamond"/>
                <a:cs typeface="Garamond"/>
                <a:sym typeface="Garamond"/>
              </a:rPr>
              <a:t>Dr</a:t>
            </a:r>
            <a:r>
              <a:rPr lang="en-US" sz="2900" b="1" dirty="0">
                <a:solidFill>
                  <a:schemeClr val="tx1">
                    <a:lumMod val="75000"/>
                  </a:schemeClr>
                </a:solidFill>
                <a:latin typeface="Garamond" panose="02020404030301010803" pitchFamily="18" charset="0"/>
                <a:ea typeface="Garamond"/>
                <a:cs typeface="Garamond"/>
                <a:sym typeface="Garamond"/>
              </a:rPr>
              <a:t>. Kenton Ross</a:t>
            </a:r>
          </a:p>
          <a:p>
            <a:pPr marL="0" marR="0" lvl="0" indent="0" rtl="0">
              <a:lnSpc>
                <a:spcPct val="90000"/>
              </a:lnSpc>
              <a:spcBef>
                <a:spcPts val="0"/>
              </a:spcBef>
              <a:buClr>
                <a:srgbClr val="585454"/>
              </a:buClr>
              <a:buSzPct val="25000"/>
              <a:buFont typeface="Arial"/>
              <a:buNone/>
            </a:pPr>
            <a:r>
              <a:rPr lang="en-US" sz="2900" dirty="0">
                <a:solidFill>
                  <a:schemeClr val="tx1">
                    <a:lumMod val="75000"/>
                  </a:schemeClr>
                </a:solidFill>
                <a:latin typeface="Garamond" panose="02020404030301010803" pitchFamily="18" charset="0"/>
                <a:ea typeface="Garamond"/>
                <a:cs typeface="Garamond"/>
                <a:sym typeface="Garamond"/>
              </a:rPr>
              <a:t>NASA DEVELOP National </a:t>
            </a:r>
            <a:endParaRPr lang="en-US" sz="2900" dirty="0" smtClean="0">
              <a:solidFill>
                <a:schemeClr val="tx1">
                  <a:lumMod val="75000"/>
                </a:schemeClr>
              </a:solidFill>
              <a:latin typeface="Garamond" panose="02020404030301010803" pitchFamily="18" charset="0"/>
              <a:ea typeface="Garamond"/>
              <a:cs typeface="Garamond"/>
              <a:sym typeface="Garamond"/>
            </a:endParaRPr>
          </a:p>
          <a:p>
            <a:pPr marL="0" marR="0" lvl="0" indent="0" rtl="0">
              <a:lnSpc>
                <a:spcPct val="90000"/>
              </a:lnSpc>
              <a:spcBef>
                <a:spcPts val="0"/>
              </a:spcBef>
              <a:buClr>
                <a:srgbClr val="585454"/>
              </a:buClr>
              <a:buSzPct val="25000"/>
              <a:buFont typeface="Arial"/>
              <a:buNone/>
            </a:pPr>
            <a:r>
              <a:rPr lang="en-US" sz="2900" dirty="0" smtClean="0">
                <a:solidFill>
                  <a:schemeClr val="tx1">
                    <a:lumMod val="75000"/>
                  </a:schemeClr>
                </a:solidFill>
                <a:latin typeface="Garamond" panose="02020404030301010803" pitchFamily="18" charset="0"/>
                <a:ea typeface="Garamond"/>
                <a:cs typeface="Garamond"/>
                <a:sym typeface="Garamond"/>
              </a:rPr>
              <a:t>Program </a:t>
            </a:r>
            <a:r>
              <a:rPr lang="en-US" sz="2900" dirty="0">
                <a:solidFill>
                  <a:schemeClr val="tx1">
                    <a:lumMod val="75000"/>
                  </a:schemeClr>
                </a:solidFill>
                <a:latin typeface="Garamond" panose="02020404030301010803" pitchFamily="18" charset="0"/>
                <a:ea typeface="Garamond"/>
                <a:cs typeface="Garamond"/>
                <a:sym typeface="Garamond"/>
              </a:rPr>
              <a:t>Science Advisor</a:t>
            </a:r>
          </a:p>
          <a:p>
            <a:pPr lvl="0" rtl="0">
              <a:lnSpc>
                <a:spcPct val="90000"/>
              </a:lnSpc>
              <a:spcBef>
                <a:spcPts val="1200"/>
              </a:spcBef>
              <a:buClr>
                <a:srgbClr val="585454"/>
              </a:buClr>
              <a:buSzPct val="25000"/>
              <a:buFont typeface="Arial"/>
              <a:buNone/>
            </a:pPr>
            <a:r>
              <a:rPr lang="en-US" sz="2900" b="1" dirty="0">
                <a:solidFill>
                  <a:schemeClr val="tx1">
                    <a:lumMod val="75000"/>
                  </a:schemeClr>
                </a:solidFill>
                <a:latin typeface="Garamond" panose="02020404030301010803" pitchFamily="18" charset="0"/>
                <a:ea typeface="Garamond"/>
                <a:cs typeface="Garamond"/>
                <a:sym typeface="Garamond"/>
              </a:rPr>
              <a:t>Brittany </a:t>
            </a:r>
            <a:r>
              <a:rPr lang="en-US" sz="2900" b="1" dirty="0" err="1">
                <a:solidFill>
                  <a:schemeClr val="tx1">
                    <a:lumMod val="75000"/>
                  </a:schemeClr>
                </a:solidFill>
                <a:latin typeface="Garamond" panose="02020404030301010803" pitchFamily="18" charset="0"/>
                <a:ea typeface="Garamond"/>
                <a:cs typeface="Garamond"/>
                <a:sym typeface="Garamond"/>
              </a:rPr>
              <a:t>Zajic</a:t>
            </a:r>
            <a:endParaRPr lang="en-US" sz="2900" b="1" dirty="0">
              <a:solidFill>
                <a:schemeClr val="tx1">
                  <a:lumMod val="75000"/>
                </a:schemeClr>
              </a:solidFill>
              <a:latin typeface="Garamond" panose="02020404030301010803" pitchFamily="18" charset="0"/>
              <a:ea typeface="Garamond"/>
              <a:cs typeface="Garamond"/>
              <a:sym typeface="Garamond"/>
            </a:endParaRPr>
          </a:p>
          <a:p>
            <a:pPr lvl="0" rtl="0">
              <a:lnSpc>
                <a:spcPct val="90000"/>
              </a:lnSpc>
              <a:spcBef>
                <a:spcPts val="0"/>
              </a:spcBef>
              <a:buClr>
                <a:srgbClr val="585454"/>
              </a:buClr>
              <a:buSzPct val="25000"/>
              <a:buFont typeface="Arial"/>
              <a:buNone/>
            </a:pPr>
            <a:r>
              <a:rPr lang="en-US" sz="2900" dirty="0">
                <a:solidFill>
                  <a:schemeClr val="tx1">
                    <a:lumMod val="75000"/>
                  </a:schemeClr>
                </a:solidFill>
                <a:latin typeface="Garamond" panose="02020404030301010803" pitchFamily="18" charset="0"/>
                <a:ea typeface="Garamond"/>
                <a:cs typeface="Garamond"/>
                <a:sym typeface="Garamond"/>
              </a:rPr>
              <a:t>NASA </a:t>
            </a:r>
            <a:r>
              <a:rPr lang="en-US" sz="2900" dirty="0" smtClean="0">
                <a:solidFill>
                  <a:schemeClr val="tx1">
                    <a:lumMod val="75000"/>
                  </a:schemeClr>
                </a:solidFill>
                <a:latin typeface="Garamond" panose="02020404030301010803" pitchFamily="18" charset="0"/>
                <a:ea typeface="Garamond"/>
                <a:cs typeface="Garamond"/>
                <a:sym typeface="Garamond"/>
              </a:rPr>
              <a:t>DEVELOP</a:t>
            </a:r>
          </a:p>
          <a:p>
            <a:pPr lvl="0" rtl="0">
              <a:lnSpc>
                <a:spcPct val="90000"/>
              </a:lnSpc>
              <a:spcBef>
                <a:spcPts val="0"/>
              </a:spcBef>
              <a:buClr>
                <a:srgbClr val="585454"/>
              </a:buClr>
              <a:buSzPct val="25000"/>
              <a:buFont typeface="Arial"/>
              <a:buNone/>
            </a:pPr>
            <a:r>
              <a:rPr lang="en-US" sz="2900" dirty="0" err="1" smtClean="0">
                <a:solidFill>
                  <a:schemeClr val="tx1">
                    <a:lumMod val="75000"/>
                  </a:schemeClr>
                </a:solidFill>
                <a:latin typeface="Garamond" panose="02020404030301010803" pitchFamily="18" charset="0"/>
                <a:ea typeface="Garamond"/>
                <a:cs typeface="Garamond"/>
                <a:sym typeface="Garamond"/>
              </a:rPr>
              <a:t>Geoinformatics</a:t>
            </a:r>
            <a:r>
              <a:rPr lang="en-US" sz="2900" dirty="0" smtClean="0">
                <a:solidFill>
                  <a:schemeClr val="tx1">
                    <a:lumMod val="75000"/>
                  </a:schemeClr>
                </a:solidFill>
                <a:latin typeface="Garamond" panose="02020404030301010803" pitchFamily="18" charset="0"/>
                <a:ea typeface="Garamond"/>
                <a:cs typeface="Garamond"/>
                <a:sym typeface="Garamond"/>
              </a:rPr>
              <a:t> Fellow</a:t>
            </a:r>
          </a:p>
          <a:p>
            <a:pPr lvl="0" rtl="0">
              <a:lnSpc>
                <a:spcPct val="90000"/>
              </a:lnSpc>
              <a:spcBef>
                <a:spcPts val="1200"/>
              </a:spcBef>
              <a:buClr>
                <a:srgbClr val="585454"/>
              </a:buClr>
              <a:buSzPct val="25000"/>
              <a:buFont typeface="Arial"/>
              <a:buNone/>
            </a:pPr>
            <a:r>
              <a:rPr lang="en-US" sz="2900" b="1" dirty="0" smtClean="0">
                <a:solidFill>
                  <a:schemeClr val="tx1">
                    <a:lumMod val="75000"/>
                  </a:schemeClr>
                </a:solidFill>
                <a:latin typeface="Garamond" panose="02020404030301010803" pitchFamily="18" charset="0"/>
                <a:ea typeface="Garamond"/>
                <a:cs typeface="Garamond"/>
                <a:sym typeface="Garamond"/>
              </a:rPr>
              <a:t>Noel </a:t>
            </a:r>
            <a:r>
              <a:rPr lang="en-US" sz="2900" b="1" dirty="0" err="1" smtClean="0">
                <a:solidFill>
                  <a:schemeClr val="tx1">
                    <a:lumMod val="75000"/>
                  </a:schemeClr>
                </a:solidFill>
                <a:latin typeface="Garamond" panose="02020404030301010803" pitchFamily="18" charset="0"/>
                <a:ea typeface="Garamond"/>
                <a:cs typeface="Garamond"/>
                <a:sym typeface="Garamond"/>
              </a:rPr>
              <a:t>Gorelick</a:t>
            </a:r>
            <a:endParaRPr lang="en-US" sz="2900" b="1" dirty="0" smtClean="0">
              <a:solidFill>
                <a:schemeClr val="tx1">
                  <a:lumMod val="75000"/>
                </a:schemeClr>
              </a:solidFill>
              <a:latin typeface="Garamond" panose="02020404030301010803" pitchFamily="18" charset="0"/>
              <a:ea typeface="Garamond"/>
              <a:cs typeface="Garamond"/>
              <a:sym typeface="Garamond"/>
            </a:endParaRPr>
          </a:p>
          <a:p>
            <a:pPr lvl="0" rtl="0">
              <a:lnSpc>
                <a:spcPct val="90000"/>
              </a:lnSpc>
              <a:spcBef>
                <a:spcPts val="0"/>
              </a:spcBef>
              <a:buClr>
                <a:srgbClr val="585454"/>
              </a:buClr>
              <a:buSzPct val="25000"/>
              <a:buFont typeface="Arial"/>
              <a:buNone/>
            </a:pPr>
            <a:r>
              <a:rPr lang="en-US" sz="2900" dirty="0" smtClean="0">
                <a:solidFill>
                  <a:schemeClr val="tx1">
                    <a:lumMod val="75000"/>
                  </a:schemeClr>
                </a:solidFill>
                <a:latin typeface="Garamond" panose="02020404030301010803" pitchFamily="18" charset="0"/>
                <a:ea typeface="Garamond"/>
                <a:cs typeface="Garamond"/>
                <a:sym typeface="Garamond"/>
              </a:rPr>
              <a:t>Engineer at Google</a:t>
            </a:r>
          </a:p>
          <a:p>
            <a:pPr marL="0" marR="0" lvl="0" indent="0" rtl="0">
              <a:lnSpc>
                <a:spcPct val="90000"/>
              </a:lnSpc>
              <a:spcBef>
                <a:spcPts val="1200"/>
              </a:spcBef>
              <a:buClr>
                <a:srgbClr val="585454"/>
              </a:buClr>
              <a:buSzPct val="25000"/>
              <a:buFont typeface="Arial"/>
              <a:buNone/>
            </a:pPr>
            <a:r>
              <a:rPr lang="en-US" sz="2900" b="1" dirty="0">
                <a:solidFill>
                  <a:schemeClr val="tx1">
                    <a:lumMod val="75000"/>
                  </a:schemeClr>
                </a:solidFill>
                <a:latin typeface="Garamond" panose="02020404030301010803" pitchFamily="18" charset="0"/>
                <a:ea typeface="Garamond"/>
                <a:cs typeface="Garamond"/>
                <a:sym typeface="Garamond"/>
              </a:rPr>
              <a:t>Dr. Marguerite Madden</a:t>
            </a:r>
          </a:p>
          <a:p>
            <a:pPr marL="0" marR="0" lvl="0" indent="0" rtl="0">
              <a:lnSpc>
                <a:spcPct val="90000"/>
              </a:lnSpc>
              <a:spcBef>
                <a:spcPts val="0"/>
              </a:spcBef>
              <a:buClr>
                <a:srgbClr val="585454"/>
              </a:buClr>
              <a:buSzPct val="25000"/>
              <a:buFont typeface="Arial"/>
              <a:buNone/>
            </a:pPr>
            <a:r>
              <a:rPr lang="en-US" sz="2900" dirty="0">
                <a:solidFill>
                  <a:schemeClr val="tx1">
                    <a:lumMod val="75000"/>
                  </a:schemeClr>
                </a:solidFill>
                <a:latin typeface="Garamond" panose="02020404030301010803" pitchFamily="18" charset="0"/>
                <a:ea typeface="Garamond"/>
                <a:cs typeface="Garamond"/>
                <a:sym typeface="Garamond"/>
              </a:rPr>
              <a:t>University of Georgia</a:t>
            </a:r>
          </a:p>
          <a:p>
            <a:pPr marL="0" marR="0" lvl="0" indent="0" algn="l" rtl="0">
              <a:lnSpc>
                <a:spcPct val="90000"/>
              </a:lnSpc>
              <a:spcBef>
                <a:spcPts val="0"/>
              </a:spcBef>
              <a:buClr>
                <a:srgbClr val="585454"/>
              </a:buClr>
              <a:buFont typeface="Arial"/>
              <a:buNone/>
            </a:pPr>
            <a:endParaRPr sz="1800" dirty="0">
              <a:solidFill>
                <a:schemeClr val="tx1">
                  <a:lumMod val="75000"/>
                </a:schemeClr>
              </a:solidFill>
              <a:latin typeface="Garamond" panose="02020404030301010803" pitchFamily="18" charset="0"/>
              <a:ea typeface="Garamond"/>
              <a:cs typeface="Garamond"/>
              <a:sym typeface="Garamond"/>
            </a:endParaRPr>
          </a:p>
          <a:p>
            <a:pPr lvl="0">
              <a:lnSpc>
                <a:spcPct val="90000"/>
              </a:lnSpc>
              <a:buClr>
                <a:srgbClr val="585454"/>
              </a:buClr>
              <a:buSzPct val="25000"/>
            </a:pPr>
            <a:endParaRPr lang="en-US" dirty="0">
              <a:solidFill>
                <a:schemeClr val="tx1">
                  <a:lumMod val="75000"/>
                </a:schemeClr>
              </a:solidFill>
              <a:latin typeface="Garamond" panose="02020404030301010803" pitchFamily="18" charset="0"/>
            </a:endParaRPr>
          </a:p>
          <a:p>
            <a:pPr lvl="0">
              <a:lnSpc>
                <a:spcPct val="90000"/>
              </a:lnSpc>
              <a:buClr>
                <a:srgbClr val="585454"/>
              </a:buClr>
              <a:buSzPct val="25000"/>
            </a:pPr>
            <a:endParaRPr lang="en-US" dirty="0" smtClean="0">
              <a:solidFill>
                <a:schemeClr val="tx1">
                  <a:lumMod val="75000"/>
                </a:schemeClr>
              </a:solidFill>
              <a:latin typeface="Garamond" panose="02020404030301010803" pitchFamily="18" charset="0"/>
            </a:endParaRPr>
          </a:p>
        </p:txBody>
      </p:sp>
      <p:sp>
        <p:nvSpPr>
          <p:cNvPr id="206" name="Shape 206"/>
          <p:cNvSpPr txBox="1"/>
          <p:nvPr/>
        </p:nvSpPr>
        <p:spPr>
          <a:xfrm>
            <a:off x="847597" y="23017713"/>
            <a:ext cx="10429761" cy="4535055"/>
          </a:xfrm>
          <a:prstGeom prst="rect">
            <a:avLst/>
          </a:prstGeom>
          <a:noFill/>
          <a:ln>
            <a:noFill/>
          </a:ln>
        </p:spPr>
        <p:txBody>
          <a:bodyPr lIns="91425" tIns="45700" rIns="91425" bIns="45700" anchor="t" anchorCtr="0">
            <a:noAutofit/>
          </a:bodyPr>
          <a:lstStyle/>
          <a:p>
            <a:pPr marL="514350" marR="0" lvl="0" indent="-457200" algn="l" rtl="0">
              <a:lnSpc>
                <a:spcPct val="90000"/>
              </a:lnSpc>
              <a:spcBef>
                <a:spcPts val="1800"/>
              </a:spcBef>
              <a:buClr>
                <a:srgbClr val="008000"/>
              </a:buClr>
              <a:buSzPct val="100000"/>
              <a:buFont typeface="Webdings" panose="05030102010509060703" pitchFamily="18" charset="2"/>
              <a:buChar char="4"/>
            </a:pPr>
            <a:r>
              <a:rPr lang="en-US" sz="3200" b="1" dirty="0">
                <a:solidFill>
                  <a:srgbClr val="2E8452"/>
                </a:solidFill>
                <a:latin typeface="Garamond" panose="02020404030301010803" pitchFamily="18" charset="0"/>
                <a:ea typeface="Questrial"/>
                <a:cs typeface="Questrial"/>
                <a:sym typeface="Garamond"/>
              </a:rPr>
              <a:t>Conduct</a:t>
            </a:r>
            <a:r>
              <a:rPr lang="en-US" sz="3200" dirty="0">
                <a:solidFill>
                  <a:srgbClr val="2E8452"/>
                </a:solidFill>
                <a:latin typeface="Garamond" panose="02020404030301010803" pitchFamily="18" charset="0"/>
                <a:ea typeface="Garamond"/>
                <a:cs typeface="Garamond"/>
                <a:sym typeface="Garamond"/>
              </a:rPr>
              <a:t> </a:t>
            </a:r>
            <a:r>
              <a:rPr lang="en-US" sz="3200" dirty="0">
                <a:solidFill>
                  <a:schemeClr val="tx1">
                    <a:lumMod val="75000"/>
                  </a:schemeClr>
                </a:solidFill>
                <a:latin typeface="Garamond" panose="02020404030301010803" pitchFamily="18" charset="0"/>
                <a:ea typeface="Garamond"/>
                <a:cs typeface="Garamond"/>
                <a:sym typeface="Garamond"/>
              </a:rPr>
              <a:t>a spatial analysis using NASA Earth observations and Google Earth Engine</a:t>
            </a:r>
            <a:r>
              <a:rPr lang="en-US" sz="3200" dirty="0" smtClean="0">
                <a:solidFill>
                  <a:schemeClr val="tx1">
                    <a:lumMod val="75000"/>
                  </a:schemeClr>
                </a:solidFill>
                <a:latin typeface="Garamond" panose="02020404030301010803" pitchFamily="18" charset="0"/>
                <a:ea typeface="Garamond"/>
                <a:cs typeface="Garamond"/>
                <a:sym typeface="Garamond"/>
              </a:rPr>
              <a:t>.</a:t>
            </a:r>
          </a:p>
          <a:p>
            <a:pPr marL="514350" indent="-457200">
              <a:lnSpc>
                <a:spcPct val="90000"/>
              </a:lnSpc>
              <a:spcBef>
                <a:spcPts val="1800"/>
              </a:spcBef>
              <a:buClr>
                <a:srgbClr val="008000"/>
              </a:buClr>
              <a:buSzPct val="100000"/>
              <a:buFont typeface="Webdings" panose="05030102010509060703" pitchFamily="18" charset="2"/>
              <a:buChar char="4"/>
            </a:pPr>
            <a:r>
              <a:rPr lang="en-US" sz="3200" b="1" dirty="0">
                <a:solidFill>
                  <a:srgbClr val="2E8452"/>
                </a:solidFill>
                <a:latin typeface="Garamond" panose="02020404030301010803" pitchFamily="18" charset="0"/>
                <a:ea typeface="Garamond"/>
                <a:cs typeface="Garamond"/>
                <a:sym typeface="Garamond"/>
              </a:rPr>
              <a:t>Utilize</a:t>
            </a:r>
            <a:r>
              <a:rPr lang="en-US" sz="3200" dirty="0">
                <a:solidFill>
                  <a:srgbClr val="2E8452"/>
                </a:solidFill>
                <a:latin typeface="Garamond" panose="02020404030301010803" pitchFamily="18" charset="0"/>
                <a:ea typeface="Garamond"/>
                <a:cs typeface="Garamond"/>
                <a:sym typeface="Garamond"/>
              </a:rPr>
              <a:t> </a:t>
            </a:r>
            <a:r>
              <a:rPr lang="en-US" sz="3200" dirty="0">
                <a:solidFill>
                  <a:schemeClr val="tx1">
                    <a:lumMod val="75000"/>
                  </a:schemeClr>
                </a:solidFill>
                <a:latin typeface="Garamond" panose="02020404030301010803" pitchFamily="18" charset="0"/>
                <a:ea typeface="Garamond"/>
                <a:cs typeface="Garamond"/>
                <a:sym typeface="Garamond"/>
              </a:rPr>
              <a:t>a subset (10-15%) of the coastline to monitor changes in 1995, 2005, and 2015.</a:t>
            </a:r>
          </a:p>
          <a:p>
            <a:pPr marL="514350" marR="0" lvl="0" indent="-457200" algn="l" rtl="0">
              <a:lnSpc>
                <a:spcPct val="90000"/>
              </a:lnSpc>
              <a:spcBef>
                <a:spcPts val="1800"/>
              </a:spcBef>
              <a:buClr>
                <a:srgbClr val="008000"/>
              </a:buClr>
              <a:buSzPct val="100000"/>
              <a:buFont typeface="Webdings" panose="05030102010509060703" pitchFamily="18" charset="2"/>
              <a:buChar char="4"/>
            </a:pPr>
            <a:r>
              <a:rPr lang="en-US" sz="3200" b="1" dirty="0" smtClean="0">
                <a:solidFill>
                  <a:srgbClr val="2E8452"/>
                </a:solidFill>
                <a:latin typeface="Garamond" panose="02020404030301010803" pitchFamily="18" charset="0"/>
                <a:ea typeface="Garamond"/>
                <a:cs typeface="Garamond"/>
                <a:sym typeface="Garamond"/>
              </a:rPr>
              <a:t>Create</a:t>
            </a:r>
            <a:r>
              <a:rPr lang="en-US" sz="3200" dirty="0" smtClean="0">
                <a:solidFill>
                  <a:srgbClr val="2E8452"/>
                </a:solidFill>
                <a:latin typeface="Garamond" panose="02020404030301010803" pitchFamily="18" charset="0"/>
                <a:ea typeface="Garamond"/>
                <a:cs typeface="Garamond"/>
                <a:sym typeface="Garamond"/>
              </a:rPr>
              <a:t> </a:t>
            </a:r>
            <a:r>
              <a:rPr lang="en-US" sz="3200" dirty="0">
                <a:solidFill>
                  <a:schemeClr val="tx1">
                    <a:lumMod val="75000"/>
                  </a:schemeClr>
                </a:solidFill>
                <a:latin typeface="Garamond" panose="02020404030301010803" pitchFamily="18" charset="0"/>
                <a:ea typeface="Garamond"/>
                <a:cs typeface="Garamond"/>
                <a:sym typeface="Garamond"/>
              </a:rPr>
              <a:t>a replicable methodology that will classify mangrove-marsh extent and transition in the Everglades National Park.</a:t>
            </a:r>
          </a:p>
          <a:p>
            <a:pPr marL="514350" marR="0" lvl="0" indent="-457200" algn="l" rtl="0">
              <a:lnSpc>
                <a:spcPct val="90000"/>
              </a:lnSpc>
              <a:spcBef>
                <a:spcPts val="1800"/>
              </a:spcBef>
              <a:buClr>
                <a:srgbClr val="008000"/>
              </a:buClr>
              <a:buSzPct val="100000"/>
              <a:buFont typeface="Webdings" panose="05030102010509060703" pitchFamily="18" charset="2"/>
              <a:buChar char="4"/>
            </a:pPr>
            <a:r>
              <a:rPr lang="en-US" sz="3200" b="1" dirty="0" smtClean="0">
                <a:solidFill>
                  <a:srgbClr val="2E8452"/>
                </a:solidFill>
                <a:latin typeface="Garamond" panose="02020404030301010803" pitchFamily="18" charset="0"/>
                <a:ea typeface="Garamond"/>
                <a:cs typeface="Garamond"/>
                <a:sym typeface="Garamond"/>
              </a:rPr>
              <a:t>Map</a:t>
            </a:r>
            <a:r>
              <a:rPr lang="en-US" sz="3200" dirty="0" smtClean="0">
                <a:solidFill>
                  <a:srgbClr val="2E8452"/>
                </a:solidFill>
                <a:latin typeface="Garamond" panose="02020404030301010803" pitchFamily="18" charset="0"/>
                <a:ea typeface="Garamond"/>
                <a:cs typeface="Garamond"/>
                <a:sym typeface="Garamond"/>
              </a:rPr>
              <a:t> </a:t>
            </a:r>
            <a:r>
              <a:rPr lang="en-US" sz="3200" dirty="0">
                <a:solidFill>
                  <a:schemeClr val="tx1">
                    <a:lumMod val="75000"/>
                  </a:schemeClr>
                </a:solidFill>
                <a:latin typeface="Garamond" panose="02020404030301010803" pitchFamily="18" charset="0"/>
                <a:ea typeface="Garamond"/>
                <a:cs typeface="Garamond"/>
                <a:sym typeface="Garamond"/>
              </a:rPr>
              <a:t>the extent of change that has taken place and use the data to forecast future changes to the mangrove-marsh zones.</a:t>
            </a:r>
          </a:p>
        </p:txBody>
      </p:sp>
      <p:sp>
        <p:nvSpPr>
          <p:cNvPr id="207" name="Shape 207"/>
          <p:cNvSpPr txBox="1"/>
          <p:nvPr/>
        </p:nvSpPr>
        <p:spPr>
          <a:xfrm>
            <a:off x="727302" y="4410267"/>
            <a:ext cx="1151634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Abstract</a:t>
            </a:r>
          </a:p>
        </p:txBody>
      </p:sp>
      <p:sp>
        <p:nvSpPr>
          <p:cNvPr id="208" name="Shape 208"/>
          <p:cNvSpPr txBox="1"/>
          <p:nvPr/>
        </p:nvSpPr>
        <p:spPr>
          <a:xfrm>
            <a:off x="763817" y="22013013"/>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Objectives</a:t>
            </a:r>
          </a:p>
        </p:txBody>
      </p:sp>
      <p:sp>
        <p:nvSpPr>
          <p:cNvPr id="209" name="Shape 209"/>
          <p:cNvSpPr txBox="1"/>
          <p:nvPr/>
        </p:nvSpPr>
        <p:spPr>
          <a:xfrm>
            <a:off x="12146442" y="4426142"/>
            <a:ext cx="114078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Methodology</a:t>
            </a:r>
          </a:p>
        </p:txBody>
      </p:sp>
      <p:sp>
        <p:nvSpPr>
          <p:cNvPr id="210" name="Shape 210"/>
          <p:cNvSpPr txBox="1"/>
          <p:nvPr/>
        </p:nvSpPr>
        <p:spPr>
          <a:xfrm>
            <a:off x="759852" y="12689244"/>
            <a:ext cx="8229599"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Study</a:t>
            </a:r>
            <a:r>
              <a:rPr lang="en-US" sz="4400" b="1" dirty="0">
                <a:solidFill>
                  <a:srgbClr val="2E8652"/>
                </a:solidFill>
                <a:latin typeface="Garamond" panose="02020404030301010803" pitchFamily="18" charset="0"/>
                <a:ea typeface="Questrial"/>
                <a:cs typeface="Questrial"/>
                <a:sym typeface="Questrial"/>
              </a:rPr>
              <a:t> </a:t>
            </a:r>
            <a:r>
              <a:rPr lang="en-US" sz="4400" b="1" dirty="0">
                <a:solidFill>
                  <a:srgbClr val="2E8652"/>
                </a:solidFill>
                <a:latin typeface="Century Gothic" panose="020B0502020202020204" pitchFamily="34" charset="0"/>
                <a:ea typeface="Questrial"/>
                <a:cs typeface="Questrial"/>
                <a:sym typeface="Questrial"/>
              </a:rPr>
              <a:t>Area</a:t>
            </a:r>
          </a:p>
        </p:txBody>
      </p:sp>
      <p:sp>
        <p:nvSpPr>
          <p:cNvPr id="211" name="Shape 211"/>
          <p:cNvSpPr txBox="1"/>
          <p:nvPr/>
        </p:nvSpPr>
        <p:spPr>
          <a:xfrm>
            <a:off x="6625717" y="12597804"/>
            <a:ext cx="5151817" cy="68228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Earth</a:t>
            </a:r>
            <a:r>
              <a:rPr lang="en-US" sz="4400" b="1" dirty="0">
                <a:solidFill>
                  <a:srgbClr val="2E8652"/>
                </a:solidFill>
                <a:latin typeface="Garamond" panose="02020404030301010803" pitchFamily="18" charset="0"/>
                <a:ea typeface="Questrial"/>
                <a:cs typeface="Questrial"/>
                <a:sym typeface="Questrial"/>
              </a:rPr>
              <a:t> </a:t>
            </a:r>
            <a:r>
              <a:rPr lang="en-US" sz="4400" b="1" dirty="0">
                <a:solidFill>
                  <a:srgbClr val="2E8652"/>
                </a:solidFill>
                <a:latin typeface="Century Gothic" panose="020B0502020202020204" pitchFamily="34" charset="0"/>
                <a:ea typeface="Questrial"/>
                <a:cs typeface="Questrial"/>
                <a:sym typeface="Questrial"/>
              </a:rPr>
              <a:t>Observations</a:t>
            </a:r>
          </a:p>
        </p:txBody>
      </p:sp>
      <p:sp>
        <p:nvSpPr>
          <p:cNvPr id="212" name="Shape 212"/>
          <p:cNvSpPr txBox="1"/>
          <p:nvPr/>
        </p:nvSpPr>
        <p:spPr>
          <a:xfrm>
            <a:off x="12450040" y="11142414"/>
            <a:ext cx="115503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Results</a:t>
            </a:r>
          </a:p>
        </p:txBody>
      </p:sp>
      <p:sp>
        <p:nvSpPr>
          <p:cNvPr id="213" name="Shape 213"/>
          <p:cNvSpPr txBox="1"/>
          <p:nvPr/>
        </p:nvSpPr>
        <p:spPr>
          <a:xfrm>
            <a:off x="12274371" y="24018728"/>
            <a:ext cx="4207595" cy="8575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Conclusions</a:t>
            </a:r>
          </a:p>
        </p:txBody>
      </p:sp>
      <p:sp>
        <p:nvSpPr>
          <p:cNvPr id="214" name="Shape 214"/>
          <p:cNvSpPr txBox="1"/>
          <p:nvPr/>
        </p:nvSpPr>
        <p:spPr>
          <a:xfrm>
            <a:off x="18554652" y="28363338"/>
            <a:ext cx="8229599" cy="82531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Acknowledgements</a:t>
            </a:r>
          </a:p>
        </p:txBody>
      </p:sp>
      <p:sp>
        <p:nvSpPr>
          <p:cNvPr id="215" name="Shape 215"/>
          <p:cNvSpPr txBox="1"/>
          <p:nvPr/>
        </p:nvSpPr>
        <p:spPr>
          <a:xfrm>
            <a:off x="12259405" y="28438993"/>
            <a:ext cx="8229599"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Project</a:t>
            </a:r>
            <a:r>
              <a:rPr lang="en-US" sz="4400" b="1" dirty="0">
                <a:solidFill>
                  <a:srgbClr val="2E8652"/>
                </a:solidFill>
                <a:latin typeface="Garamond" panose="02020404030301010803" pitchFamily="18" charset="0"/>
                <a:ea typeface="Questrial"/>
                <a:cs typeface="Questrial"/>
                <a:sym typeface="Questrial"/>
              </a:rPr>
              <a:t> </a:t>
            </a:r>
            <a:r>
              <a:rPr lang="en-US" sz="4400" b="1" dirty="0">
                <a:solidFill>
                  <a:srgbClr val="2E8652"/>
                </a:solidFill>
                <a:latin typeface="Century Gothic" panose="020B0502020202020204" pitchFamily="34" charset="0"/>
                <a:ea typeface="Questrial"/>
                <a:cs typeface="Questrial"/>
                <a:sym typeface="Questrial"/>
              </a:rPr>
              <a:t>Partners</a:t>
            </a:r>
          </a:p>
        </p:txBody>
      </p:sp>
      <p:sp>
        <p:nvSpPr>
          <p:cNvPr id="216" name="Shape 216"/>
          <p:cNvSpPr txBox="1"/>
          <p:nvPr/>
        </p:nvSpPr>
        <p:spPr>
          <a:xfrm>
            <a:off x="795444" y="27553832"/>
            <a:ext cx="4542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Team</a:t>
            </a:r>
            <a:r>
              <a:rPr lang="en-US" sz="4400" b="1" dirty="0">
                <a:solidFill>
                  <a:srgbClr val="2E8652"/>
                </a:solidFill>
                <a:latin typeface="Garamond" panose="02020404030301010803" pitchFamily="18" charset="0"/>
                <a:ea typeface="Questrial"/>
                <a:cs typeface="Questrial"/>
                <a:sym typeface="Questrial"/>
              </a:rPr>
              <a:t> </a:t>
            </a:r>
            <a:r>
              <a:rPr lang="en-US" sz="4400" b="1" dirty="0">
                <a:solidFill>
                  <a:srgbClr val="2E8652"/>
                </a:solidFill>
                <a:latin typeface="Century Gothic" panose="020B0502020202020204" pitchFamily="34" charset="0"/>
                <a:ea typeface="Questrial"/>
                <a:cs typeface="Questrial"/>
                <a:sym typeface="Questrial"/>
              </a:rPr>
              <a:t>Members</a:t>
            </a:r>
          </a:p>
        </p:txBody>
      </p:sp>
      <p:sp>
        <p:nvSpPr>
          <p:cNvPr id="217" name="Shape 217"/>
          <p:cNvSpPr txBox="1"/>
          <p:nvPr/>
        </p:nvSpPr>
        <p:spPr>
          <a:xfrm>
            <a:off x="4737758" y="30597609"/>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3200" dirty="0">
                <a:solidFill>
                  <a:schemeClr val="tx1">
                    <a:lumMod val="75000"/>
                  </a:schemeClr>
                </a:solidFill>
                <a:latin typeface="Garamond"/>
                <a:ea typeface="Garamond"/>
                <a:cs typeface="Garamond"/>
                <a:sym typeface="Garamond"/>
              </a:rPr>
              <a:t>Caitlin Toner</a:t>
            </a:r>
          </a:p>
        </p:txBody>
      </p:sp>
      <p:sp>
        <p:nvSpPr>
          <p:cNvPr id="218" name="Shape 218"/>
          <p:cNvSpPr txBox="1"/>
          <p:nvPr/>
        </p:nvSpPr>
        <p:spPr>
          <a:xfrm>
            <a:off x="820605" y="33862442"/>
            <a:ext cx="3002099"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3200" dirty="0">
                <a:solidFill>
                  <a:schemeClr val="tx1">
                    <a:lumMod val="75000"/>
                  </a:schemeClr>
                </a:solidFill>
                <a:latin typeface="Garamond"/>
                <a:ea typeface="Garamond"/>
                <a:cs typeface="Garamond"/>
                <a:sym typeface="Garamond"/>
              </a:rPr>
              <a:t>Rachel </a:t>
            </a:r>
            <a:r>
              <a:rPr lang="en-US" sz="3200" dirty="0" err="1">
                <a:solidFill>
                  <a:schemeClr val="tx1">
                    <a:lumMod val="75000"/>
                  </a:schemeClr>
                </a:solidFill>
                <a:latin typeface="Garamond"/>
                <a:ea typeface="Garamond"/>
                <a:cs typeface="Garamond"/>
                <a:sym typeface="Garamond"/>
              </a:rPr>
              <a:t>Cabosky</a:t>
            </a:r>
            <a:endParaRPr lang="en-US" sz="3200" dirty="0">
              <a:solidFill>
                <a:schemeClr val="tx1">
                  <a:lumMod val="75000"/>
                </a:schemeClr>
              </a:solidFill>
              <a:latin typeface="Garamond"/>
              <a:ea typeface="Garamond"/>
              <a:cs typeface="Garamond"/>
              <a:sym typeface="Garamond"/>
            </a:endParaRPr>
          </a:p>
        </p:txBody>
      </p:sp>
      <p:sp>
        <p:nvSpPr>
          <p:cNvPr id="222" name="Shape 222"/>
          <p:cNvSpPr txBox="1"/>
          <p:nvPr/>
        </p:nvSpPr>
        <p:spPr>
          <a:xfrm>
            <a:off x="843099" y="34702978"/>
            <a:ext cx="18035450" cy="8627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dirty="0" smtClean="0">
                <a:solidFill>
                  <a:schemeClr val="lt1"/>
                </a:solidFill>
                <a:latin typeface="Questrial"/>
                <a:ea typeface="Questrial"/>
                <a:cs typeface="Questrial"/>
                <a:sym typeface="Questrial"/>
              </a:rPr>
              <a:t>NASA Langley Research </a:t>
            </a:r>
            <a:r>
              <a:rPr lang="en-US" sz="4800" dirty="0" smtClean="0">
                <a:solidFill>
                  <a:schemeClr val="lt1"/>
                </a:solidFill>
                <a:latin typeface="Questrial"/>
                <a:ea typeface="Questrial"/>
                <a:cs typeface="Questrial"/>
                <a:sym typeface="Questrial"/>
              </a:rPr>
              <a:t>Center – </a:t>
            </a:r>
            <a:r>
              <a:rPr lang="en-US" sz="4800" dirty="0">
                <a:solidFill>
                  <a:schemeClr val="lt1"/>
                </a:solidFill>
                <a:latin typeface="Questrial"/>
                <a:ea typeface="Questrial"/>
                <a:cs typeface="Questrial"/>
                <a:sym typeface="Questrial"/>
              </a:rPr>
              <a:t>Summer 2016</a:t>
            </a:r>
          </a:p>
        </p:txBody>
      </p:sp>
      <p:grpSp>
        <p:nvGrpSpPr>
          <p:cNvPr id="3" name="Group 2"/>
          <p:cNvGrpSpPr/>
          <p:nvPr/>
        </p:nvGrpSpPr>
        <p:grpSpPr>
          <a:xfrm>
            <a:off x="1225606" y="28546192"/>
            <a:ext cx="2057400" cy="2081700"/>
            <a:chOff x="1225606" y="28546192"/>
            <a:chExt cx="2057400" cy="2081700"/>
          </a:xfrm>
        </p:grpSpPr>
        <p:pic>
          <p:nvPicPr>
            <p:cNvPr id="68" name="Shape 228"/>
            <p:cNvPicPr preferRelativeResize="0"/>
            <p:nvPr/>
          </p:nvPicPr>
          <p:blipFill rotWithShape="1">
            <a:blip r:embed="rId8">
              <a:alphaModFix/>
            </a:blip>
            <a:srcRect/>
            <a:stretch/>
          </p:blipFill>
          <p:spPr>
            <a:xfrm>
              <a:off x="1225606" y="28546192"/>
              <a:ext cx="2057400" cy="2081700"/>
            </a:xfrm>
            <a:prstGeom prst="rect">
              <a:avLst/>
            </a:prstGeom>
            <a:noFill/>
            <a:ln>
              <a:noFill/>
            </a:ln>
          </p:spPr>
        </p:pic>
        <p:pic>
          <p:nvPicPr>
            <p:cNvPr id="223" name="Shape 223" descr="LRC-2016-E3-P-MISSE-000017.jpg"/>
            <p:cNvPicPr preferRelativeResize="0"/>
            <p:nvPr/>
          </p:nvPicPr>
          <p:blipFill rotWithShape="1">
            <a:blip r:embed="rId9">
              <a:alphaModFix/>
            </a:blip>
            <a:srcRect t="13466" b="23691"/>
            <a:stretch/>
          </p:blipFill>
          <p:spPr>
            <a:xfrm>
              <a:off x="1431346" y="28764082"/>
              <a:ext cx="1645920" cy="1645920"/>
            </a:xfrm>
            <a:prstGeom prst="ellipse">
              <a:avLst/>
            </a:prstGeom>
            <a:noFill/>
            <a:ln>
              <a:noFill/>
            </a:ln>
          </p:spPr>
        </p:pic>
      </p:grpSp>
      <p:grpSp>
        <p:nvGrpSpPr>
          <p:cNvPr id="16" name="Group 15"/>
          <p:cNvGrpSpPr/>
          <p:nvPr/>
        </p:nvGrpSpPr>
        <p:grpSpPr>
          <a:xfrm>
            <a:off x="5081607" y="28595076"/>
            <a:ext cx="2057400" cy="2081700"/>
            <a:chOff x="5081607" y="28595076"/>
            <a:chExt cx="2057400" cy="2081700"/>
          </a:xfrm>
        </p:grpSpPr>
        <p:pic>
          <p:nvPicPr>
            <p:cNvPr id="66" name="Shape 228"/>
            <p:cNvPicPr preferRelativeResize="0"/>
            <p:nvPr/>
          </p:nvPicPr>
          <p:blipFill rotWithShape="1">
            <a:blip r:embed="rId8">
              <a:alphaModFix/>
            </a:blip>
            <a:srcRect/>
            <a:stretch/>
          </p:blipFill>
          <p:spPr>
            <a:xfrm>
              <a:off x="5081607" y="28595076"/>
              <a:ext cx="2057400" cy="2081700"/>
            </a:xfrm>
            <a:prstGeom prst="rect">
              <a:avLst/>
            </a:prstGeom>
            <a:noFill/>
            <a:ln>
              <a:noFill/>
            </a:ln>
          </p:spPr>
        </p:pic>
        <p:pic>
          <p:nvPicPr>
            <p:cNvPr id="224" name="Shape 224" descr="LRC-2016-E3-P-MISSE-000019.jpg"/>
            <p:cNvPicPr preferRelativeResize="0"/>
            <p:nvPr/>
          </p:nvPicPr>
          <p:blipFill rotWithShape="1">
            <a:blip r:embed="rId10">
              <a:alphaModFix/>
            </a:blip>
            <a:srcRect t="11452" b="24747"/>
            <a:stretch/>
          </p:blipFill>
          <p:spPr>
            <a:xfrm>
              <a:off x="5287347" y="28812966"/>
              <a:ext cx="1645920" cy="1645920"/>
            </a:xfrm>
            <a:prstGeom prst="ellipse">
              <a:avLst/>
            </a:prstGeom>
            <a:noFill/>
            <a:ln>
              <a:noFill/>
            </a:ln>
          </p:spPr>
        </p:pic>
      </p:grpSp>
      <p:grpSp>
        <p:nvGrpSpPr>
          <p:cNvPr id="27" name="Group 26"/>
          <p:cNvGrpSpPr/>
          <p:nvPr/>
        </p:nvGrpSpPr>
        <p:grpSpPr>
          <a:xfrm>
            <a:off x="1292945" y="31738490"/>
            <a:ext cx="2057400" cy="2081700"/>
            <a:chOff x="1292945" y="31738490"/>
            <a:chExt cx="2057400" cy="2081700"/>
          </a:xfrm>
        </p:grpSpPr>
        <p:pic>
          <p:nvPicPr>
            <p:cNvPr id="199" name="Shape 199"/>
            <p:cNvPicPr preferRelativeResize="0"/>
            <p:nvPr/>
          </p:nvPicPr>
          <p:blipFill rotWithShape="1">
            <a:blip r:embed="rId8">
              <a:alphaModFix/>
            </a:blip>
            <a:srcRect/>
            <a:stretch/>
          </p:blipFill>
          <p:spPr>
            <a:xfrm>
              <a:off x="1292945" y="31738490"/>
              <a:ext cx="2057400" cy="2081700"/>
            </a:xfrm>
            <a:prstGeom prst="rect">
              <a:avLst/>
            </a:prstGeom>
            <a:noFill/>
            <a:ln>
              <a:noFill/>
            </a:ln>
          </p:spPr>
        </p:pic>
        <p:pic>
          <p:nvPicPr>
            <p:cNvPr id="225" name="Shape 225" descr="LRC-2016-E3-P-MISSE-00020.jpg"/>
            <p:cNvPicPr preferRelativeResize="0"/>
            <p:nvPr/>
          </p:nvPicPr>
          <p:blipFill rotWithShape="1">
            <a:blip r:embed="rId11">
              <a:alphaModFix/>
            </a:blip>
            <a:srcRect t="11069" b="21018"/>
            <a:stretch/>
          </p:blipFill>
          <p:spPr>
            <a:xfrm>
              <a:off x="1498685" y="31956380"/>
              <a:ext cx="1645920" cy="1645920"/>
            </a:xfrm>
            <a:prstGeom prst="ellipse">
              <a:avLst/>
            </a:prstGeom>
            <a:noFill/>
            <a:ln>
              <a:noFill/>
            </a:ln>
          </p:spPr>
        </p:pic>
      </p:grpSp>
      <p:grpSp>
        <p:nvGrpSpPr>
          <p:cNvPr id="29" name="Group 28"/>
          <p:cNvGrpSpPr/>
          <p:nvPr/>
        </p:nvGrpSpPr>
        <p:grpSpPr>
          <a:xfrm>
            <a:off x="5093729" y="31658848"/>
            <a:ext cx="2057400" cy="2081700"/>
            <a:chOff x="5093729" y="31658848"/>
            <a:chExt cx="2057400" cy="2081700"/>
          </a:xfrm>
        </p:grpSpPr>
        <p:pic>
          <p:nvPicPr>
            <p:cNvPr id="226" name="Shape 226"/>
            <p:cNvPicPr preferRelativeResize="0"/>
            <p:nvPr/>
          </p:nvPicPr>
          <p:blipFill rotWithShape="1">
            <a:blip r:embed="rId8">
              <a:alphaModFix/>
            </a:blip>
            <a:srcRect/>
            <a:stretch/>
          </p:blipFill>
          <p:spPr>
            <a:xfrm>
              <a:off x="5093729" y="31658848"/>
              <a:ext cx="2057400" cy="2081700"/>
            </a:xfrm>
            <a:prstGeom prst="rect">
              <a:avLst/>
            </a:prstGeom>
            <a:noFill/>
            <a:ln>
              <a:noFill/>
            </a:ln>
          </p:spPr>
        </p:pic>
        <p:pic>
          <p:nvPicPr>
            <p:cNvPr id="227" name="Shape 227" descr="LRC-2016-E3-P-MISSE-00033.jpg"/>
            <p:cNvPicPr preferRelativeResize="0"/>
            <p:nvPr/>
          </p:nvPicPr>
          <p:blipFill rotWithShape="1">
            <a:blip r:embed="rId12">
              <a:alphaModFix/>
            </a:blip>
            <a:srcRect l="8004" t="10095" r="8004" b="31104"/>
            <a:stretch/>
          </p:blipFill>
          <p:spPr>
            <a:xfrm>
              <a:off x="5299469" y="31876738"/>
              <a:ext cx="1645920" cy="1645920"/>
            </a:xfrm>
            <a:prstGeom prst="ellipse">
              <a:avLst/>
            </a:prstGeom>
            <a:noFill/>
            <a:ln>
              <a:noFill/>
            </a:ln>
          </p:spPr>
        </p:pic>
      </p:grpSp>
      <p:sp>
        <p:nvSpPr>
          <p:cNvPr id="229" name="Shape 229"/>
          <p:cNvSpPr txBox="1"/>
          <p:nvPr/>
        </p:nvSpPr>
        <p:spPr>
          <a:xfrm>
            <a:off x="4686355" y="33862442"/>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3200" dirty="0">
                <a:solidFill>
                  <a:schemeClr val="tx1">
                    <a:lumMod val="75000"/>
                  </a:schemeClr>
                </a:solidFill>
                <a:latin typeface="Garamond"/>
                <a:ea typeface="Garamond"/>
                <a:cs typeface="Garamond"/>
                <a:sym typeface="Garamond"/>
              </a:rPr>
              <a:t>Candace Kendall</a:t>
            </a:r>
          </a:p>
        </p:txBody>
      </p:sp>
      <p:pic>
        <p:nvPicPr>
          <p:cNvPr id="230" name="Shape 230"/>
          <p:cNvPicPr preferRelativeResize="0"/>
          <p:nvPr/>
        </p:nvPicPr>
        <p:blipFill>
          <a:blip r:embed="rId13">
            <a:alphaModFix/>
          </a:blip>
          <a:stretch>
            <a:fillRect/>
          </a:stretch>
        </p:blipFill>
        <p:spPr>
          <a:xfrm>
            <a:off x="7855654" y="14283877"/>
            <a:ext cx="2955027" cy="2949790"/>
          </a:xfrm>
          <a:prstGeom prst="rect">
            <a:avLst/>
          </a:prstGeom>
          <a:noFill/>
          <a:ln>
            <a:noFill/>
          </a:ln>
        </p:spPr>
      </p:pic>
      <p:pic>
        <p:nvPicPr>
          <p:cNvPr id="231" name="Shape 231"/>
          <p:cNvPicPr preferRelativeResize="0"/>
          <p:nvPr/>
        </p:nvPicPr>
        <p:blipFill>
          <a:blip r:embed="rId14">
            <a:alphaModFix/>
          </a:blip>
          <a:stretch>
            <a:fillRect/>
          </a:stretch>
        </p:blipFill>
        <p:spPr>
          <a:xfrm>
            <a:off x="7723936" y="18107804"/>
            <a:ext cx="3357550" cy="2781399"/>
          </a:xfrm>
          <a:prstGeom prst="rect">
            <a:avLst/>
          </a:prstGeom>
          <a:noFill/>
          <a:ln>
            <a:noFill/>
          </a:ln>
        </p:spPr>
      </p:pic>
      <p:sp>
        <p:nvSpPr>
          <p:cNvPr id="233" name="Shape 233"/>
          <p:cNvSpPr txBox="1"/>
          <p:nvPr/>
        </p:nvSpPr>
        <p:spPr>
          <a:xfrm>
            <a:off x="4429083" y="16540345"/>
            <a:ext cx="2020800" cy="7695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234" name="Shape 234"/>
          <p:cNvSpPr txBox="1"/>
          <p:nvPr/>
        </p:nvSpPr>
        <p:spPr>
          <a:xfrm>
            <a:off x="8308916" y="17263661"/>
            <a:ext cx="2715656" cy="597561"/>
          </a:xfrm>
          <a:prstGeom prst="rect">
            <a:avLst/>
          </a:prstGeom>
          <a:noFill/>
          <a:ln>
            <a:noFill/>
          </a:ln>
        </p:spPr>
        <p:txBody>
          <a:bodyPr lIns="91425" tIns="91425" rIns="91425" bIns="91425" anchor="t" anchorCtr="0">
            <a:noAutofit/>
          </a:bodyPr>
          <a:lstStyle/>
          <a:p>
            <a:pPr lvl="0">
              <a:spcBef>
                <a:spcPts val="0"/>
              </a:spcBef>
              <a:buNone/>
            </a:pPr>
            <a:r>
              <a:rPr lang="en-US" sz="3200" dirty="0">
                <a:solidFill>
                  <a:schemeClr val="tx1">
                    <a:lumMod val="75000"/>
                  </a:schemeClr>
                </a:solidFill>
                <a:latin typeface="Garamond" panose="02020404030301010803" pitchFamily="18" charset="0"/>
                <a:ea typeface="Garamond"/>
                <a:cs typeface="Garamond"/>
                <a:sym typeface="Garamond"/>
              </a:rPr>
              <a:t>Landsat 5</a:t>
            </a:r>
          </a:p>
        </p:txBody>
      </p:sp>
      <p:sp>
        <p:nvSpPr>
          <p:cNvPr id="235" name="Shape 235"/>
          <p:cNvSpPr txBox="1"/>
          <p:nvPr/>
        </p:nvSpPr>
        <p:spPr>
          <a:xfrm>
            <a:off x="8175178" y="21135785"/>
            <a:ext cx="2188800" cy="553500"/>
          </a:xfrm>
          <a:prstGeom prst="rect">
            <a:avLst/>
          </a:prstGeom>
          <a:noFill/>
          <a:ln>
            <a:noFill/>
          </a:ln>
        </p:spPr>
        <p:txBody>
          <a:bodyPr lIns="91425" tIns="91425" rIns="91425" bIns="91425" anchor="t" anchorCtr="0">
            <a:noAutofit/>
          </a:bodyPr>
          <a:lstStyle/>
          <a:p>
            <a:pPr lvl="0">
              <a:spcBef>
                <a:spcPts val="0"/>
              </a:spcBef>
              <a:buNone/>
            </a:pPr>
            <a:r>
              <a:rPr lang="en-US" sz="3200" dirty="0">
                <a:solidFill>
                  <a:schemeClr val="tx1">
                    <a:lumMod val="75000"/>
                  </a:schemeClr>
                </a:solidFill>
                <a:latin typeface="Garamond" panose="02020404030301010803" pitchFamily="18" charset="0"/>
                <a:ea typeface="Garamond"/>
                <a:cs typeface="Garamond"/>
                <a:sym typeface="Garamond"/>
              </a:rPr>
              <a:t>Landsat 8</a:t>
            </a:r>
          </a:p>
        </p:txBody>
      </p:sp>
      <p:grpSp>
        <p:nvGrpSpPr>
          <p:cNvPr id="26" name="Group 25"/>
          <p:cNvGrpSpPr/>
          <p:nvPr/>
        </p:nvGrpSpPr>
        <p:grpSpPr>
          <a:xfrm>
            <a:off x="8865357" y="28595076"/>
            <a:ext cx="2057400" cy="2081700"/>
            <a:chOff x="8865357" y="28595076"/>
            <a:chExt cx="2057400" cy="2081700"/>
          </a:xfrm>
        </p:grpSpPr>
        <p:pic>
          <p:nvPicPr>
            <p:cNvPr id="67" name="Shape 228"/>
            <p:cNvPicPr preferRelativeResize="0"/>
            <p:nvPr/>
          </p:nvPicPr>
          <p:blipFill rotWithShape="1">
            <a:blip r:embed="rId8">
              <a:alphaModFix/>
            </a:blip>
            <a:srcRect/>
            <a:stretch/>
          </p:blipFill>
          <p:spPr>
            <a:xfrm>
              <a:off x="8865357" y="28595076"/>
              <a:ext cx="2057400" cy="2081700"/>
            </a:xfrm>
            <a:prstGeom prst="rect">
              <a:avLst/>
            </a:prstGeom>
            <a:noFill/>
            <a:ln>
              <a:noFill/>
            </a:ln>
          </p:spPr>
        </p:pic>
        <p:pic>
          <p:nvPicPr>
            <p:cNvPr id="237" name="Shape 237" descr="DEVELOP Participant Headshot - Emily Gotschalk"/>
            <p:cNvPicPr preferRelativeResize="0"/>
            <p:nvPr/>
          </p:nvPicPr>
          <p:blipFill rotWithShape="1">
            <a:blip r:embed="rId15">
              <a:alphaModFix/>
            </a:blip>
            <a:srcRect l="5867" t="8385" r="2883" b="31677"/>
            <a:stretch/>
          </p:blipFill>
          <p:spPr>
            <a:xfrm>
              <a:off x="9071097" y="28812966"/>
              <a:ext cx="1645920" cy="1645920"/>
            </a:xfrm>
            <a:prstGeom prst="ellipse">
              <a:avLst/>
            </a:prstGeom>
            <a:noFill/>
            <a:ln>
              <a:noFill/>
            </a:ln>
          </p:spPr>
        </p:pic>
      </p:grpSp>
      <p:sp>
        <p:nvSpPr>
          <p:cNvPr id="238" name="Shape 238"/>
          <p:cNvSpPr txBox="1"/>
          <p:nvPr/>
        </p:nvSpPr>
        <p:spPr>
          <a:xfrm>
            <a:off x="8415117" y="30597609"/>
            <a:ext cx="30021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3200" dirty="0">
                <a:solidFill>
                  <a:schemeClr val="tx1">
                    <a:lumMod val="75000"/>
                  </a:schemeClr>
                </a:solidFill>
                <a:latin typeface="Garamond"/>
                <a:ea typeface="Garamond"/>
                <a:cs typeface="Garamond"/>
                <a:sym typeface="Garamond"/>
              </a:rPr>
              <a:t>Emily Gotschalk</a:t>
            </a:r>
          </a:p>
        </p:txBody>
      </p:sp>
      <p:sp>
        <p:nvSpPr>
          <p:cNvPr id="239" name="Shape 239"/>
          <p:cNvSpPr txBox="1"/>
          <p:nvPr/>
        </p:nvSpPr>
        <p:spPr>
          <a:xfrm>
            <a:off x="8469193" y="33862442"/>
            <a:ext cx="3002099"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3200" dirty="0">
                <a:solidFill>
                  <a:schemeClr val="tx1">
                    <a:lumMod val="75000"/>
                  </a:schemeClr>
                </a:solidFill>
                <a:latin typeface="Garamond"/>
                <a:ea typeface="Garamond"/>
                <a:cs typeface="Garamond"/>
                <a:sym typeface="Garamond"/>
              </a:rPr>
              <a:t>Brad Gregory</a:t>
            </a:r>
          </a:p>
        </p:txBody>
      </p:sp>
      <p:pic>
        <p:nvPicPr>
          <p:cNvPr id="240" name="Shape 240"/>
          <p:cNvPicPr preferRelativeResize="0">
            <a:picLocks noChangeAspect="1"/>
          </p:cNvPicPr>
          <p:nvPr/>
        </p:nvPicPr>
        <p:blipFill>
          <a:blip r:embed="rId16">
            <a:alphaModFix/>
          </a:blip>
          <a:stretch>
            <a:fillRect/>
          </a:stretch>
        </p:blipFill>
        <p:spPr>
          <a:xfrm>
            <a:off x="16010298" y="31432067"/>
            <a:ext cx="1739592" cy="2264917"/>
          </a:xfrm>
          <a:prstGeom prst="rect">
            <a:avLst/>
          </a:prstGeom>
          <a:noFill/>
          <a:ln>
            <a:noFill/>
          </a:ln>
        </p:spPr>
      </p:pic>
      <p:sp>
        <p:nvSpPr>
          <p:cNvPr id="245" name="Shape 245"/>
          <p:cNvSpPr txBox="1"/>
          <p:nvPr/>
        </p:nvSpPr>
        <p:spPr>
          <a:xfrm>
            <a:off x="795443" y="5001601"/>
            <a:ext cx="10566673" cy="7543505"/>
          </a:xfrm>
          <a:prstGeom prst="rect">
            <a:avLst/>
          </a:prstGeom>
          <a:noFill/>
          <a:ln>
            <a:noFill/>
          </a:ln>
        </p:spPr>
        <p:txBody>
          <a:bodyPr lIns="91425" tIns="91425" rIns="91425" bIns="91425" anchor="t" anchorCtr="0">
            <a:noAutofit/>
          </a:bodyPr>
          <a:lstStyle/>
          <a:p>
            <a:pPr algn="just"/>
            <a:r>
              <a:rPr lang="en-US" sz="3200" dirty="0" smtClean="0">
                <a:solidFill>
                  <a:schemeClr val="tx1">
                    <a:lumMod val="75000"/>
                  </a:schemeClr>
                </a:solidFill>
                <a:latin typeface="Garamond" panose="02020404030301010803" pitchFamily="18" charset="0"/>
              </a:rPr>
              <a:t>Mangroves act as a transition zone between fresh and salt water ecotones by moderating salinity levels. This transition gives way to marshlands that depend on larger quantities of freshwater. Furthermore, mangroves offer specialized habitats for endemic species and provide shoreline stabilization, critical to a region besieged by tropical storms. </a:t>
            </a:r>
            <a:r>
              <a:rPr lang="en-US" sz="3200" dirty="0">
                <a:solidFill>
                  <a:schemeClr val="tx1">
                    <a:lumMod val="75000"/>
                  </a:schemeClr>
                </a:solidFill>
                <a:latin typeface="Garamond" panose="02020404030301010803" pitchFamily="18" charset="0"/>
              </a:rPr>
              <a:t>In an attempt to restore a measure of the earlier balance in the Everglades coastal wetlands, effort has been made to return a portion of freshwater flow that had been diverted from the </a:t>
            </a:r>
            <a:r>
              <a:rPr lang="en-US" sz="3200" dirty="0" smtClean="0">
                <a:solidFill>
                  <a:schemeClr val="tx1">
                    <a:lumMod val="75000"/>
                  </a:schemeClr>
                </a:solidFill>
                <a:latin typeface="Garamond" panose="02020404030301010803" pitchFamily="18" charset="0"/>
              </a:rPr>
              <a:t>ecosystem. The National Park Service requires a way to track the resulting changes in growth and distribution. The DEVELOP research team utilized Google Earth Engine and satellite imagery from Landsat 5 and 8 to select, classify, and map mangrove and marsh </a:t>
            </a:r>
            <a:r>
              <a:rPr lang="en-US" sz="3200" dirty="0">
                <a:solidFill>
                  <a:schemeClr val="tx1">
                    <a:lumMod val="75000"/>
                  </a:schemeClr>
                </a:solidFill>
                <a:latin typeface="Garamond" panose="02020404030301010803" pitchFamily="18" charset="0"/>
              </a:rPr>
              <a:t>regions in 1995, 2005, and 2015. These maps will aid in the creation of </a:t>
            </a:r>
            <a:r>
              <a:rPr lang="en-US" sz="3200" dirty="0" smtClean="0">
                <a:solidFill>
                  <a:schemeClr val="tx1">
                    <a:lumMod val="75000"/>
                  </a:schemeClr>
                </a:solidFill>
                <a:latin typeface="Garamond" panose="02020404030301010803" pitchFamily="18" charset="0"/>
              </a:rPr>
              <a:t>forecasted models.</a:t>
            </a:r>
            <a:endParaRPr lang="en-US" sz="3200" dirty="0">
              <a:solidFill>
                <a:schemeClr val="tx1">
                  <a:lumMod val="75000"/>
                </a:schemeClr>
              </a:solidFill>
              <a:latin typeface="Garamond" panose="02020404030301010803" pitchFamily="18" charset="0"/>
            </a:endParaRPr>
          </a:p>
          <a:p>
            <a:pPr algn="just"/>
            <a:r>
              <a:rPr lang="en-US" sz="2700" dirty="0">
                <a:solidFill>
                  <a:schemeClr val="tx1">
                    <a:lumMod val="75000"/>
                  </a:schemeClr>
                </a:solidFill>
                <a:latin typeface="Garamond" panose="02020404030301010803" pitchFamily="18" charset="0"/>
              </a:rPr>
              <a:t> </a:t>
            </a:r>
          </a:p>
        </p:txBody>
      </p:sp>
      <p:pic>
        <p:nvPicPr>
          <p:cNvPr id="5" name="Picture 4"/>
          <p:cNvPicPr>
            <a:picLocks noChangeAspect="1"/>
          </p:cNvPicPr>
          <p:nvPr/>
        </p:nvPicPr>
        <p:blipFill>
          <a:blip r:embed="rId17"/>
          <a:stretch>
            <a:fillRect/>
          </a:stretch>
        </p:blipFill>
        <p:spPr>
          <a:xfrm>
            <a:off x="1544167" y="17810590"/>
            <a:ext cx="621994" cy="635000"/>
          </a:xfrm>
          <a:prstGeom prst="rect">
            <a:avLst/>
          </a:prstGeom>
        </p:spPr>
      </p:pic>
      <p:pic>
        <p:nvPicPr>
          <p:cNvPr id="6" name="Picture 5"/>
          <p:cNvPicPr>
            <a:picLocks noChangeAspect="1"/>
          </p:cNvPicPr>
          <p:nvPr/>
        </p:nvPicPr>
        <p:blipFill>
          <a:blip r:embed="rId18"/>
          <a:stretch>
            <a:fillRect/>
          </a:stretch>
        </p:blipFill>
        <p:spPr>
          <a:xfrm>
            <a:off x="4922995" y="21013577"/>
            <a:ext cx="1396313" cy="457200"/>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0229" y="13696630"/>
            <a:ext cx="6017152" cy="8155603"/>
          </a:xfrm>
          <a:prstGeom prst="rect">
            <a:avLst/>
          </a:prstGeom>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39050" y="19331044"/>
            <a:ext cx="2168233" cy="2251627"/>
          </a:xfrm>
          <a:prstGeom prst="rect">
            <a:avLst/>
          </a:prstGeom>
          <a:ln>
            <a:solidFill>
              <a:schemeClr val="accent1"/>
            </a:solidFill>
          </a:ln>
        </p:spPr>
      </p:pic>
      <p:sp>
        <p:nvSpPr>
          <p:cNvPr id="11" name="TextBox 10"/>
          <p:cNvSpPr txBox="1"/>
          <p:nvPr/>
        </p:nvSpPr>
        <p:spPr>
          <a:xfrm>
            <a:off x="1858923" y="13368743"/>
            <a:ext cx="4564365" cy="461665"/>
          </a:xfrm>
          <a:prstGeom prst="rect">
            <a:avLst/>
          </a:prstGeom>
          <a:noFill/>
        </p:spPr>
        <p:txBody>
          <a:bodyPr wrap="square" rtlCol="0">
            <a:spAutoFit/>
          </a:bodyPr>
          <a:lstStyle/>
          <a:p>
            <a:r>
              <a:rPr lang="en-US" sz="2400" dirty="0" smtClean="0">
                <a:solidFill>
                  <a:schemeClr val="tx1">
                    <a:lumMod val="75000"/>
                  </a:schemeClr>
                </a:solidFill>
                <a:latin typeface="Garamond" panose="02020404030301010803" pitchFamily="18" charset="0"/>
              </a:rPr>
              <a:t>Everglades National Park, Florida</a:t>
            </a:r>
            <a:endParaRPr lang="en-US" sz="2400" dirty="0">
              <a:solidFill>
                <a:schemeClr val="tx1">
                  <a:lumMod val="75000"/>
                </a:schemeClr>
              </a:solidFill>
              <a:latin typeface="Garamond" panose="02020404030301010803" pitchFamily="18" charset="0"/>
            </a:endParaRPr>
          </a:p>
        </p:txBody>
      </p:sp>
      <p:pic>
        <p:nvPicPr>
          <p:cNvPr id="12" name="Picture 11"/>
          <p:cNvPicPr>
            <a:picLocks noChangeAspect="1"/>
          </p:cNvPicPr>
          <p:nvPr/>
        </p:nvPicPr>
        <p:blipFill>
          <a:blip r:embed="rId21"/>
          <a:stretch>
            <a:fillRect/>
          </a:stretch>
        </p:blipFill>
        <p:spPr>
          <a:xfrm>
            <a:off x="1493392" y="17492345"/>
            <a:ext cx="723544" cy="736600"/>
          </a:xfrm>
          <a:prstGeom prst="rect">
            <a:avLst/>
          </a:prstGeom>
        </p:spPr>
      </p:pic>
      <p:pic>
        <p:nvPicPr>
          <p:cNvPr id="18" name="Picture 1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18280" y="20334699"/>
            <a:ext cx="1495425" cy="361950"/>
          </a:xfrm>
          <a:prstGeom prst="rect">
            <a:avLst/>
          </a:prstGeom>
        </p:spPr>
      </p:pic>
      <p:pic>
        <p:nvPicPr>
          <p:cNvPr id="7" name="Picture 6"/>
          <p:cNvPicPr>
            <a:picLocks noChangeAspect="1"/>
          </p:cNvPicPr>
          <p:nvPr/>
        </p:nvPicPr>
        <p:blipFill rotWithShape="1">
          <a:blip r:embed="rId23"/>
          <a:srcRect l="150" r="66406" b="658"/>
          <a:stretch/>
        </p:blipFill>
        <p:spPr>
          <a:xfrm>
            <a:off x="12425216" y="16235040"/>
            <a:ext cx="3933899" cy="4125600"/>
          </a:xfrm>
          <a:prstGeom prst="rect">
            <a:avLst/>
          </a:prstGeom>
        </p:spPr>
      </p:pic>
      <p:pic>
        <p:nvPicPr>
          <p:cNvPr id="9" name="Picture 8"/>
          <p:cNvPicPr>
            <a:picLocks noChangeAspect="1"/>
          </p:cNvPicPr>
          <p:nvPr/>
        </p:nvPicPr>
        <p:blipFill>
          <a:blip r:embed="rId24"/>
          <a:stretch>
            <a:fillRect/>
          </a:stretch>
        </p:blipFill>
        <p:spPr>
          <a:xfrm>
            <a:off x="12425216" y="12116827"/>
            <a:ext cx="3932414" cy="4032271"/>
          </a:xfrm>
          <a:prstGeom prst="rect">
            <a:avLst/>
          </a:prstGeom>
        </p:spPr>
      </p:pic>
      <p:pic>
        <p:nvPicPr>
          <p:cNvPr id="13" name="Picture 12"/>
          <p:cNvPicPr>
            <a:picLocks noChangeAspect="1"/>
          </p:cNvPicPr>
          <p:nvPr/>
        </p:nvPicPr>
        <p:blipFill rotWithShape="1">
          <a:blip r:embed="rId25"/>
          <a:srcRect r="967"/>
          <a:stretch/>
        </p:blipFill>
        <p:spPr>
          <a:xfrm>
            <a:off x="16429634" y="12116827"/>
            <a:ext cx="3873517" cy="4029007"/>
          </a:xfrm>
          <a:prstGeom prst="rect">
            <a:avLst/>
          </a:prstGeom>
        </p:spPr>
      </p:pic>
      <p:pic>
        <p:nvPicPr>
          <p:cNvPr id="14" name="Picture 13"/>
          <p:cNvPicPr>
            <a:picLocks noChangeAspect="1"/>
          </p:cNvPicPr>
          <p:nvPr/>
        </p:nvPicPr>
        <p:blipFill>
          <a:blip r:embed="rId26"/>
          <a:stretch>
            <a:fillRect/>
          </a:stretch>
        </p:blipFill>
        <p:spPr>
          <a:xfrm>
            <a:off x="20377630" y="12116827"/>
            <a:ext cx="3824473" cy="4026268"/>
          </a:xfrm>
          <a:prstGeom prst="rect">
            <a:avLst/>
          </a:prstGeom>
        </p:spPr>
      </p:pic>
      <p:pic>
        <p:nvPicPr>
          <p:cNvPr id="58" name="Picture 57"/>
          <p:cNvPicPr>
            <a:picLocks noChangeAspect="1"/>
          </p:cNvPicPr>
          <p:nvPr/>
        </p:nvPicPr>
        <p:blipFill rotWithShape="1">
          <a:blip r:embed="rId23"/>
          <a:srcRect l="33867" t="426" r="32886" b="1283"/>
          <a:stretch/>
        </p:blipFill>
        <p:spPr>
          <a:xfrm>
            <a:off x="16429702" y="16235041"/>
            <a:ext cx="3875477" cy="4125599"/>
          </a:xfrm>
          <a:prstGeom prst="rect">
            <a:avLst/>
          </a:prstGeom>
        </p:spPr>
      </p:pic>
      <p:pic>
        <p:nvPicPr>
          <p:cNvPr id="59" name="Picture 58"/>
          <p:cNvPicPr>
            <a:picLocks noChangeAspect="1"/>
          </p:cNvPicPr>
          <p:nvPr/>
        </p:nvPicPr>
        <p:blipFill rotWithShape="1">
          <a:blip r:embed="rId23"/>
          <a:srcRect l="67482" t="1213" r="169"/>
          <a:stretch/>
        </p:blipFill>
        <p:spPr>
          <a:xfrm>
            <a:off x="20373570" y="16235040"/>
            <a:ext cx="3828533" cy="4152930"/>
          </a:xfrm>
          <a:prstGeom prst="rect">
            <a:avLst/>
          </a:prstGeom>
        </p:spPr>
      </p:pic>
      <p:sp>
        <p:nvSpPr>
          <p:cNvPr id="15" name="TextBox 14"/>
          <p:cNvSpPr txBox="1"/>
          <p:nvPr/>
        </p:nvSpPr>
        <p:spPr>
          <a:xfrm rot="16200000">
            <a:off x="7939885" y="15875120"/>
            <a:ext cx="8478603" cy="461665"/>
          </a:xfrm>
          <a:prstGeom prst="rect">
            <a:avLst/>
          </a:prstGeom>
          <a:noFill/>
        </p:spPr>
        <p:txBody>
          <a:bodyPr wrap="none" rtlCol="0">
            <a:spAutoFit/>
          </a:bodyPr>
          <a:lstStyle/>
          <a:p>
            <a:r>
              <a:rPr lang="en-US" sz="2400" dirty="0" smtClean="0">
                <a:solidFill>
                  <a:schemeClr val="tx1">
                    <a:lumMod val="75000"/>
                  </a:schemeClr>
                </a:solidFill>
                <a:latin typeface="Garamond" panose="02020404030301010803" pitchFamily="18" charset="0"/>
              </a:rPr>
              <a:t>Classification                                   Short Wave Infrared Composite</a:t>
            </a:r>
            <a:endParaRPr lang="en-US" sz="2400" dirty="0">
              <a:solidFill>
                <a:schemeClr val="tx1">
                  <a:lumMod val="75000"/>
                </a:schemeClr>
              </a:solidFill>
              <a:latin typeface="Garamond" panose="02020404030301010803" pitchFamily="18" charset="0"/>
            </a:endParaRPr>
          </a:p>
        </p:txBody>
      </p:sp>
      <p:sp>
        <p:nvSpPr>
          <p:cNvPr id="17" name="TextBox 16"/>
          <p:cNvSpPr txBox="1"/>
          <p:nvPr/>
        </p:nvSpPr>
        <p:spPr>
          <a:xfrm>
            <a:off x="13882854" y="20271440"/>
            <a:ext cx="1050288" cy="646331"/>
          </a:xfrm>
          <a:prstGeom prst="rect">
            <a:avLst/>
          </a:prstGeom>
          <a:noFill/>
        </p:spPr>
        <p:txBody>
          <a:bodyPr wrap="none" rtlCol="0">
            <a:spAutoFit/>
          </a:bodyPr>
          <a:lstStyle/>
          <a:p>
            <a:r>
              <a:rPr lang="en-US" sz="3600" dirty="0" smtClean="0">
                <a:solidFill>
                  <a:schemeClr val="tx1">
                    <a:lumMod val="75000"/>
                  </a:schemeClr>
                </a:solidFill>
                <a:latin typeface="Garamond" panose="02020404030301010803" pitchFamily="18" charset="0"/>
              </a:rPr>
              <a:t>1995</a:t>
            </a:r>
            <a:endParaRPr lang="en-US" sz="3600" dirty="0">
              <a:solidFill>
                <a:schemeClr val="tx1">
                  <a:lumMod val="75000"/>
                </a:schemeClr>
              </a:solidFill>
              <a:latin typeface="Garamond" panose="02020404030301010803" pitchFamily="18" charset="0"/>
            </a:endParaRPr>
          </a:p>
        </p:txBody>
      </p:sp>
      <p:sp>
        <p:nvSpPr>
          <p:cNvPr id="63" name="TextBox 62"/>
          <p:cNvSpPr txBox="1"/>
          <p:nvPr/>
        </p:nvSpPr>
        <p:spPr>
          <a:xfrm>
            <a:off x="17987318" y="20271440"/>
            <a:ext cx="1050288" cy="646331"/>
          </a:xfrm>
          <a:prstGeom prst="rect">
            <a:avLst/>
          </a:prstGeom>
          <a:noFill/>
        </p:spPr>
        <p:txBody>
          <a:bodyPr wrap="none" rtlCol="0">
            <a:spAutoFit/>
          </a:bodyPr>
          <a:lstStyle/>
          <a:p>
            <a:r>
              <a:rPr lang="en-US" sz="3600" dirty="0" smtClean="0">
                <a:solidFill>
                  <a:schemeClr val="tx1">
                    <a:lumMod val="75000"/>
                  </a:schemeClr>
                </a:solidFill>
                <a:latin typeface="Garamond" panose="02020404030301010803" pitchFamily="18" charset="0"/>
              </a:rPr>
              <a:t>2005</a:t>
            </a:r>
            <a:endParaRPr lang="en-US" sz="3600" dirty="0">
              <a:solidFill>
                <a:schemeClr val="tx1">
                  <a:lumMod val="75000"/>
                </a:schemeClr>
              </a:solidFill>
              <a:latin typeface="Garamond" panose="02020404030301010803" pitchFamily="18" charset="0"/>
            </a:endParaRPr>
          </a:p>
        </p:txBody>
      </p:sp>
      <p:sp>
        <p:nvSpPr>
          <p:cNvPr id="64" name="TextBox 63"/>
          <p:cNvSpPr txBox="1"/>
          <p:nvPr/>
        </p:nvSpPr>
        <p:spPr>
          <a:xfrm>
            <a:off x="21888027" y="20280672"/>
            <a:ext cx="1050288" cy="646331"/>
          </a:xfrm>
          <a:prstGeom prst="rect">
            <a:avLst/>
          </a:prstGeom>
          <a:noFill/>
        </p:spPr>
        <p:txBody>
          <a:bodyPr wrap="none" rtlCol="0">
            <a:spAutoFit/>
          </a:bodyPr>
          <a:lstStyle/>
          <a:p>
            <a:r>
              <a:rPr lang="en-US" sz="3600" dirty="0" smtClean="0">
                <a:solidFill>
                  <a:schemeClr val="bg2"/>
                </a:solidFill>
                <a:latin typeface="Garamond" panose="02020404030301010803" pitchFamily="18" charset="0"/>
              </a:rPr>
              <a:t>2015</a:t>
            </a:r>
            <a:endParaRPr lang="en-US" sz="3600" dirty="0">
              <a:solidFill>
                <a:schemeClr val="bg2"/>
              </a:solidFill>
              <a:latin typeface="Garamond" panose="02020404030301010803" pitchFamily="18" charset="0"/>
            </a:endParaRPr>
          </a:p>
        </p:txBody>
      </p:sp>
      <p:pic>
        <p:nvPicPr>
          <p:cNvPr id="19" name="Picture 18"/>
          <p:cNvPicPr>
            <a:picLocks noChangeAspect="1"/>
          </p:cNvPicPr>
          <p:nvPr/>
        </p:nvPicPr>
        <p:blipFill rotWithShape="1">
          <a:blip r:embed="rId27"/>
          <a:srcRect r="8988"/>
          <a:stretch/>
        </p:blipFill>
        <p:spPr>
          <a:xfrm>
            <a:off x="12633204" y="21247039"/>
            <a:ext cx="346868" cy="343341"/>
          </a:xfrm>
          <a:prstGeom prst="rect">
            <a:avLst/>
          </a:prstGeom>
        </p:spPr>
      </p:pic>
      <p:pic>
        <p:nvPicPr>
          <p:cNvPr id="20" name="Picture 19"/>
          <p:cNvPicPr>
            <a:picLocks noChangeAspect="1"/>
          </p:cNvPicPr>
          <p:nvPr/>
        </p:nvPicPr>
        <p:blipFill>
          <a:blip r:embed="rId28"/>
          <a:stretch>
            <a:fillRect/>
          </a:stretch>
        </p:blipFill>
        <p:spPr>
          <a:xfrm>
            <a:off x="12633204" y="21607600"/>
            <a:ext cx="346572" cy="342764"/>
          </a:xfrm>
          <a:prstGeom prst="rect">
            <a:avLst/>
          </a:prstGeom>
        </p:spPr>
      </p:pic>
      <p:pic>
        <p:nvPicPr>
          <p:cNvPr id="21" name="Picture 20"/>
          <p:cNvPicPr>
            <a:picLocks noChangeAspect="1"/>
          </p:cNvPicPr>
          <p:nvPr/>
        </p:nvPicPr>
        <p:blipFill>
          <a:blip r:embed="rId29"/>
          <a:stretch>
            <a:fillRect/>
          </a:stretch>
        </p:blipFill>
        <p:spPr>
          <a:xfrm>
            <a:off x="12633204" y="21969134"/>
            <a:ext cx="344422" cy="339156"/>
          </a:xfrm>
          <a:prstGeom prst="rect">
            <a:avLst/>
          </a:prstGeom>
        </p:spPr>
      </p:pic>
      <p:pic>
        <p:nvPicPr>
          <p:cNvPr id="22" name="Picture 21"/>
          <p:cNvPicPr>
            <a:picLocks noChangeAspect="1"/>
          </p:cNvPicPr>
          <p:nvPr/>
        </p:nvPicPr>
        <p:blipFill rotWithShape="1">
          <a:blip r:embed="rId30"/>
          <a:srcRect r="4952" b="10751"/>
          <a:stretch/>
        </p:blipFill>
        <p:spPr>
          <a:xfrm>
            <a:off x="12633204" y="22323129"/>
            <a:ext cx="340093" cy="336904"/>
          </a:xfrm>
          <a:prstGeom prst="rect">
            <a:avLst/>
          </a:prstGeom>
        </p:spPr>
      </p:pic>
      <p:sp>
        <p:nvSpPr>
          <p:cNvPr id="73" name="TextBox 72"/>
          <p:cNvSpPr txBox="1"/>
          <p:nvPr/>
        </p:nvSpPr>
        <p:spPr>
          <a:xfrm>
            <a:off x="12944711" y="21902556"/>
            <a:ext cx="2177235" cy="461665"/>
          </a:xfrm>
          <a:prstGeom prst="rect">
            <a:avLst/>
          </a:prstGeom>
          <a:noFill/>
        </p:spPr>
        <p:txBody>
          <a:bodyPr wrap="square" rtlCol="0">
            <a:spAutoFit/>
          </a:bodyPr>
          <a:lstStyle/>
          <a:p>
            <a:r>
              <a:rPr lang="en-US" sz="2400" dirty="0" smtClean="0">
                <a:solidFill>
                  <a:schemeClr val="tx1">
                    <a:lumMod val="75000"/>
                  </a:schemeClr>
                </a:solidFill>
                <a:latin typeface="Garamond" panose="02020404030301010803" pitchFamily="18" charset="0"/>
              </a:rPr>
              <a:t>Dry Marsh</a:t>
            </a:r>
            <a:endParaRPr lang="en-US" sz="2400" dirty="0">
              <a:solidFill>
                <a:schemeClr val="tx1">
                  <a:lumMod val="75000"/>
                </a:schemeClr>
              </a:solidFill>
              <a:latin typeface="Garamond" panose="02020404030301010803" pitchFamily="18" charset="0"/>
            </a:endParaRPr>
          </a:p>
        </p:txBody>
      </p:sp>
      <p:pic>
        <p:nvPicPr>
          <p:cNvPr id="23" name="Picture 22"/>
          <p:cNvPicPr>
            <a:picLocks noChangeAspect="1"/>
          </p:cNvPicPr>
          <p:nvPr/>
        </p:nvPicPr>
        <p:blipFill rotWithShape="1">
          <a:blip r:embed="rId31"/>
          <a:srcRect l="7963" t="7628" r="6262" b="10214"/>
          <a:stretch/>
        </p:blipFill>
        <p:spPr>
          <a:xfrm>
            <a:off x="12633204" y="22678249"/>
            <a:ext cx="344872" cy="338486"/>
          </a:xfrm>
          <a:prstGeom prst="rect">
            <a:avLst/>
          </a:prstGeom>
        </p:spPr>
      </p:pic>
      <p:sp>
        <p:nvSpPr>
          <p:cNvPr id="25" name="TextBox 24"/>
          <p:cNvSpPr txBox="1"/>
          <p:nvPr/>
        </p:nvSpPr>
        <p:spPr>
          <a:xfrm>
            <a:off x="12945696" y="22612820"/>
            <a:ext cx="2177235" cy="461665"/>
          </a:xfrm>
          <a:prstGeom prst="rect">
            <a:avLst/>
          </a:prstGeom>
          <a:noFill/>
        </p:spPr>
        <p:txBody>
          <a:bodyPr wrap="square" rtlCol="0">
            <a:spAutoFit/>
          </a:bodyPr>
          <a:lstStyle/>
          <a:p>
            <a:r>
              <a:rPr lang="en-US" sz="2400" dirty="0" smtClean="0">
                <a:solidFill>
                  <a:schemeClr val="tx1">
                    <a:lumMod val="75000"/>
                  </a:schemeClr>
                </a:solidFill>
                <a:latin typeface="Garamond" panose="02020404030301010803" pitchFamily="18" charset="0"/>
              </a:rPr>
              <a:t>Water</a:t>
            </a:r>
            <a:endParaRPr lang="en-US" sz="2400" dirty="0">
              <a:solidFill>
                <a:schemeClr val="tx1">
                  <a:lumMod val="75000"/>
                </a:schemeClr>
              </a:solidFill>
              <a:latin typeface="Garamond" panose="02020404030301010803" pitchFamily="18" charset="0"/>
            </a:endParaRPr>
          </a:p>
        </p:txBody>
      </p:sp>
      <p:sp>
        <p:nvSpPr>
          <p:cNvPr id="72" name="TextBox 71"/>
          <p:cNvSpPr txBox="1"/>
          <p:nvPr/>
        </p:nvSpPr>
        <p:spPr>
          <a:xfrm>
            <a:off x="12939293" y="22269211"/>
            <a:ext cx="2177235" cy="461665"/>
          </a:xfrm>
          <a:prstGeom prst="rect">
            <a:avLst/>
          </a:prstGeom>
          <a:noFill/>
        </p:spPr>
        <p:txBody>
          <a:bodyPr wrap="square" rtlCol="0">
            <a:spAutoFit/>
          </a:bodyPr>
          <a:lstStyle/>
          <a:p>
            <a:r>
              <a:rPr lang="en-US" sz="2400" dirty="0" smtClean="0">
                <a:solidFill>
                  <a:schemeClr val="tx1">
                    <a:lumMod val="75000"/>
                  </a:schemeClr>
                </a:solidFill>
                <a:latin typeface="Garamond" panose="02020404030301010803" pitchFamily="18" charset="0"/>
              </a:rPr>
              <a:t>Wet Marsh</a:t>
            </a:r>
            <a:endParaRPr lang="en-US" sz="2400" dirty="0">
              <a:solidFill>
                <a:schemeClr val="tx1">
                  <a:lumMod val="75000"/>
                </a:schemeClr>
              </a:solidFill>
              <a:latin typeface="Garamond" panose="02020404030301010803" pitchFamily="18" charset="0"/>
            </a:endParaRPr>
          </a:p>
        </p:txBody>
      </p:sp>
      <p:sp>
        <p:nvSpPr>
          <p:cNvPr id="74" name="TextBox 73"/>
          <p:cNvSpPr txBox="1"/>
          <p:nvPr/>
        </p:nvSpPr>
        <p:spPr>
          <a:xfrm>
            <a:off x="12945697" y="21545942"/>
            <a:ext cx="2177235" cy="461665"/>
          </a:xfrm>
          <a:prstGeom prst="rect">
            <a:avLst/>
          </a:prstGeom>
          <a:noFill/>
        </p:spPr>
        <p:txBody>
          <a:bodyPr wrap="square" rtlCol="0">
            <a:spAutoFit/>
          </a:bodyPr>
          <a:lstStyle/>
          <a:p>
            <a:r>
              <a:rPr lang="en-US" sz="2400" dirty="0" smtClean="0">
                <a:solidFill>
                  <a:schemeClr val="tx1">
                    <a:lumMod val="75000"/>
                  </a:schemeClr>
                </a:solidFill>
                <a:latin typeface="Garamond" panose="02020404030301010803" pitchFamily="18" charset="0"/>
              </a:rPr>
              <a:t>Forest Scrub</a:t>
            </a:r>
            <a:endParaRPr lang="en-US" sz="2400" dirty="0">
              <a:solidFill>
                <a:schemeClr val="tx1">
                  <a:lumMod val="75000"/>
                </a:schemeClr>
              </a:solidFill>
              <a:latin typeface="Garamond" panose="02020404030301010803" pitchFamily="18" charset="0"/>
            </a:endParaRPr>
          </a:p>
        </p:txBody>
      </p:sp>
      <p:sp>
        <p:nvSpPr>
          <p:cNvPr id="75" name="TextBox 74"/>
          <p:cNvSpPr txBox="1"/>
          <p:nvPr/>
        </p:nvSpPr>
        <p:spPr>
          <a:xfrm>
            <a:off x="12948192" y="21191383"/>
            <a:ext cx="2177235" cy="461665"/>
          </a:xfrm>
          <a:prstGeom prst="rect">
            <a:avLst/>
          </a:prstGeom>
          <a:noFill/>
        </p:spPr>
        <p:txBody>
          <a:bodyPr wrap="square" rtlCol="0">
            <a:spAutoFit/>
          </a:bodyPr>
          <a:lstStyle/>
          <a:p>
            <a:r>
              <a:rPr lang="en-US" sz="2400" dirty="0" smtClean="0">
                <a:solidFill>
                  <a:schemeClr val="tx1">
                    <a:lumMod val="75000"/>
                  </a:schemeClr>
                </a:solidFill>
                <a:latin typeface="Garamond" panose="02020404030301010803" pitchFamily="18" charset="0"/>
              </a:rPr>
              <a:t>Dense Forest</a:t>
            </a:r>
            <a:endParaRPr lang="en-US" sz="2400" dirty="0">
              <a:solidFill>
                <a:schemeClr val="tx1">
                  <a:lumMod val="75000"/>
                </a:schemeClr>
              </a:solidFill>
              <a:latin typeface="Garamond" panose="02020404030301010803" pitchFamily="18" charset="0"/>
            </a:endParaRPr>
          </a:p>
        </p:txBody>
      </p:sp>
      <p:sp>
        <p:nvSpPr>
          <p:cNvPr id="76" name="Shape 245"/>
          <p:cNvSpPr txBox="1"/>
          <p:nvPr/>
        </p:nvSpPr>
        <p:spPr>
          <a:xfrm>
            <a:off x="15147169" y="20911299"/>
            <a:ext cx="9164634" cy="2454595"/>
          </a:xfrm>
          <a:prstGeom prst="rect">
            <a:avLst/>
          </a:prstGeom>
          <a:noFill/>
          <a:ln>
            <a:noFill/>
          </a:ln>
        </p:spPr>
        <p:txBody>
          <a:bodyPr lIns="91425" tIns="91425" rIns="91425" bIns="91425" anchor="t" anchorCtr="0">
            <a:noAutofit/>
          </a:bodyPr>
          <a:lstStyle/>
          <a:p>
            <a:r>
              <a:rPr lang="en-US" sz="2900" dirty="0" smtClean="0">
                <a:solidFill>
                  <a:schemeClr val="tx1">
                    <a:lumMod val="75000"/>
                  </a:schemeClr>
                </a:solidFill>
                <a:latin typeface="Garamond" panose="02020404030301010803" pitchFamily="18" charset="0"/>
              </a:rPr>
              <a:t>The images above demonstrate the decadal change of the Everglades National Park. Row 1 </a:t>
            </a:r>
            <a:r>
              <a:rPr lang="en-US" sz="2900" dirty="0">
                <a:solidFill>
                  <a:schemeClr val="tx1">
                    <a:lumMod val="75000"/>
                  </a:schemeClr>
                </a:solidFill>
                <a:latin typeface="Garamond" panose="02020404030301010803" pitchFamily="18" charset="0"/>
              </a:rPr>
              <a:t>displays annual Landsat </a:t>
            </a:r>
            <a:r>
              <a:rPr lang="en-US" sz="2900" dirty="0" smtClean="0">
                <a:solidFill>
                  <a:schemeClr val="tx1">
                    <a:lumMod val="75000"/>
                  </a:schemeClr>
                </a:solidFill>
                <a:latin typeface="Garamond" panose="02020404030301010803" pitchFamily="18" charset="0"/>
              </a:rPr>
              <a:t>aggregations in a shortwave infrared composite. Row 2 demonstrates the change in vegetation based on the classification methodology created by the team.</a:t>
            </a:r>
            <a:endParaRPr lang="en-US" sz="2900" dirty="0">
              <a:solidFill>
                <a:schemeClr val="tx1">
                  <a:lumMod val="75000"/>
                </a:schemeClr>
              </a:solidFill>
              <a:latin typeface="Garamond" panose="02020404030301010803" pitchFamily="18" charset="0"/>
            </a:endParaRPr>
          </a:p>
          <a:p>
            <a:r>
              <a:rPr lang="en-US" sz="2700" dirty="0">
                <a:solidFill>
                  <a:schemeClr val="tx1">
                    <a:lumMod val="75000"/>
                  </a:schemeClr>
                </a:solidFill>
                <a:latin typeface="Garamond" panose="02020404030301010803" pitchFamily="18" charset="0"/>
              </a:rPr>
              <a:t> </a:t>
            </a:r>
          </a:p>
        </p:txBody>
      </p:sp>
      <p:sp>
        <p:nvSpPr>
          <p:cNvPr id="78" name="Shape 245"/>
          <p:cNvSpPr txBox="1"/>
          <p:nvPr/>
        </p:nvSpPr>
        <p:spPr>
          <a:xfrm>
            <a:off x="12274372" y="24728992"/>
            <a:ext cx="11790374" cy="2866609"/>
          </a:xfrm>
          <a:prstGeom prst="rect">
            <a:avLst/>
          </a:prstGeom>
          <a:noFill/>
          <a:ln>
            <a:noFill/>
          </a:ln>
        </p:spPr>
        <p:txBody>
          <a:bodyPr lIns="91425" tIns="91425" rIns="91425" bIns="91425" anchor="t" anchorCtr="0">
            <a:noAutofit/>
          </a:bodyPr>
          <a:lstStyle/>
          <a:p>
            <a:pPr>
              <a:lnSpc>
                <a:spcPct val="90000"/>
              </a:lnSpc>
            </a:pPr>
            <a:r>
              <a:rPr lang="en-US" sz="3200" dirty="0" smtClean="0">
                <a:solidFill>
                  <a:schemeClr val="tx1">
                    <a:lumMod val="75000"/>
                  </a:schemeClr>
                </a:solidFill>
                <a:latin typeface="Garamond" panose="02020404030301010803" pitchFamily="18" charset="0"/>
              </a:rPr>
              <a:t>Based on the training data the team provided for the classifier, the method </a:t>
            </a:r>
            <a:r>
              <a:rPr lang="en-US" sz="3200" dirty="0">
                <a:solidFill>
                  <a:schemeClr val="tx1">
                    <a:lumMod val="75000"/>
                  </a:schemeClr>
                </a:solidFill>
                <a:latin typeface="Garamond" panose="02020404030301010803" pitchFamily="18" charset="0"/>
              </a:rPr>
              <a:t>ran with </a:t>
            </a:r>
            <a:r>
              <a:rPr lang="en-US" sz="3200" dirty="0" smtClean="0">
                <a:solidFill>
                  <a:schemeClr val="tx1">
                    <a:lumMod val="75000"/>
                  </a:schemeClr>
                </a:solidFill>
                <a:latin typeface="Garamond" panose="02020404030301010803" pitchFamily="18" charset="0"/>
              </a:rPr>
              <a:t>85% overall accuracy in the 20 year period.  These results, in conjunction with the accessibility of the platform, determine Google Earth Engine to be an effective tool for the classification of the Everglades. The methodology will provide a base for future terms to forecast vegetation patterns. </a:t>
            </a:r>
            <a:endParaRPr lang="en-US" sz="3200" dirty="0">
              <a:solidFill>
                <a:schemeClr val="tx1">
                  <a:lumMod val="75000"/>
                </a:schemeClr>
              </a:solidFill>
              <a:latin typeface="Garamond" panose="02020404030301010803" pitchFamily="18" charset="0"/>
            </a:endParaRPr>
          </a:p>
        </p:txBody>
      </p:sp>
      <p:sp>
        <p:nvSpPr>
          <p:cNvPr id="28" name="TextBox 27"/>
          <p:cNvSpPr txBox="1"/>
          <p:nvPr/>
        </p:nvSpPr>
        <p:spPr>
          <a:xfrm>
            <a:off x="12523039" y="7005681"/>
            <a:ext cx="3009742" cy="1292662"/>
          </a:xfrm>
          <a:prstGeom prst="rect">
            <a:avLst/>
          </a:prstGeom>
          <a:noFill/>
        </p:spPr>
        <p:txBody>
          <a:bodyPr wrap="square" rtlCol="0">
            <a:spAutoFit/>
          </a:bodyPr>
          <a:lstStyle/>
          <a:p>
            <a:pPr marL="228600" indent="-228600">
              <a:buSzPct val="80000"/>
              <a:buFont typeface="Webdings" panose="05030102010509060703" pitchFamily="18" charset="2"/>
              <a:buChar char="4"/>
            </a:pPr>
            <a:r>
              <a:rPr lang="en-US" sz="2600" dirty="0" smtClean="0">
                <a:solidFill>
                  <a:schemeClr val="bg1"/>
                </a:solidFill>
                <a:latin typeface="Garamond" panose="02020404030301010803" pitchFamily="18" charset="0"/>
              </a:rPr>
              <a:t>Landsat 5</a:t>
            </a:r>
          </a:p>
          <a:p>
            <a:pPr marL="228600" indent="-228600">
              <a:buSzPct val="80000"/>
              <a:buFont typeface="Webdings" panose="05030102010509060703" pitchFamily="18" charset="2"/>
              <a:buChar char="4"/>
            </a:pPr>
            <a:r>
              <a:rPr lang="en-US" sz="2600" dirty="0" smtClean="0">
                <a:solidFill>
                  <a:schemeClr val="bg1"/>
                </a:solidFill>
                <a:latin typeface="Garamond" panose="02020404030301010803" pitchFamily="18" charset="0"/>
              </a:rPr>
              <a:t>Landsat 8</a:t>
            </a:r>
          </a:p>
          <a:p>
            <a:pPr marL="228600" indent="-228600">
              <a:buSzPct val="80000"/>
              <a:buFont typeface="Webdings" panose="05030102010509060703" pitchFamily="18" charset="2"/>
              <a:buChar char="4"/>
            </a:pPr>
            <a:r>
              <a:rPr lang="en-US" sz="2600" dirty="0" smtClean="0">
                <a:solidFill>
                  <a:schemeClr val="bg1"/>
                </a:solidFill>
                <a:latin typeface="Garamond" panose="02020404030301010803" pitchFamily="18" charset="0"/>
              </a:rPr>
              <a:t>Vegetation Maps</a:t>
            </a:r>
            <a:endParaRPr lang="en-US" sz="2600" dirty="0">
              <a:solidFill>
                <a:schemeClr val="bg1"/>
              </a:solidFill>
              <a:latin typeface="Garamond" panose="02020404030301010803" pitchFamily="18" charset="0"/>
            </a:endParaRPr>
          </a:p>
        </p:txBody>
      </p:sp>
      <p:sp>
        <p:nvSpPr>
          <p:cNvPr id="82" name="TextBox 81"/>
          <p:cNvSpPr txBox="1"/>
          <p:nvPr/>
        </p:nvSpPr>
        <p:spPr>
          <a:xfrm>
            <a:off x="16183881" y="7574398"/>
            <a:ext cx="4103124" cy="1692771"/>
          </a:xfrm>
          <a:prstGeom prst="rect">
            <a:avLst/>
          </a:prstGeom>
          <a:noFill/>
        </p:spPr>
        <p:txBody>
          <a:bodyPr wrap="square" rtlCol="0">
            <a:spAutoFit/>
          </a:bodyPr>
          <a:lstStyle/>
          <a:p>
            <a:pPr marL="228600" indent="-228600">
              <a:buSzPct val="80000"/>
              <a:buFont typeface="Webdings" panose="05030102010509060703" pitchFamily="18" charset="2"/>
              <a:buChar char="4"/>
            </a:pPr>
            <a:r>
              <a:rPr lang="en-US" sz="2600" dirty="0" smtClean="0">
                <a:solidFill>
                  <a:schemeClr val="bg1"/>
                </a:solidFill>
                <a:latin typeface="Garamond" panose="02020404030301010803" pitchFamily="18" charset="0"/>
              </a:rPr>
              <a:t>Fmask Cloud Removal</a:t>
            </a:r>
          </a:p>
          <a:p>
            <a:pPr marL="228600" indent="-228600">
              <a:buSzPct val="80000"/>
              <a:buFont typeface="Webdings" panose="05030102010509060703" pitchFamily="18" charset="2"/>
              <a:buChar char="4"/>
            </a:pPr>
            <a:r>
              <a:rPr lang="en-US" sz="2600" dirty="0" smtClean="0">
                <a:solidFill>
                  <a:schemeClr val="bg1"/>
                </a:solidFill>
                <a:latin typeface="Garamond" panose="02020404030301010803" pitchFamily="18" charset="0"/>
              </a:rPr>
              <a:t>Stratified Random Sampling</a:t>
            </a:r>
          </a:p>
          <a:p>
            <a:pPr marL="228600" indent="-228600">
              <a:buSzPct val="80000"/>
              <a:buFont typeface="Webdings" panose="05030102010509060703" pitchFamily="18" charset="2"/>
              <a:buChar char="4"/>
            </a:pPr>
            <a:r>
              <a:rPr lang="en-US" sz="2600" dirty="0" smtClean="0">
                <a:solidFill>
                  <a:schemeClr val="bg1"/>
                </a:solidFill>
                <a:latin typeface="Garamond" panose="02020404030301010803" pitchFamily="18" charset="0"/>
              </a:rPr>
              <a:t>Annual Image Aggregation</a:t>
            </a:r>
          </a:p>
          <a:p>
            <a:pPr marL="228600" indent="-228600">
              <a:buSzPct val="80000"/>
              <a:buFont typeface="Webdings" panose="05030102010509060703" pitchFamily="18" charset="2"/>
              <a:buChar char="4"/>
            </a:pPr>
            <a:r>
              <a:rPr lang="en-US" sz="2600" dirty="0" smtClean="0">
                <a:solidFill>
                  <a:schemeClr val="bg1"/>
                </a:solidFill>
                <a:latin typeface="Garamond" panose="02020404030301010803" pitchFamily="18" charset="0"/>
              </a:rPr>
              <a:t>Supervised Classification</a:t>
            </a:r>
            <a:endParaRPr lang="en-US" sz="2600" dirty="0">
              <a:solidFill>
                <a:schemeClr val="bg1"/>
              </a:solidFill>
              <a:latin typeface="Garamond" panose="02020404030301010803" pitchFamily="18" charset="0"/>
            </a:endParaRPr>
          </a:p>
        </p:txBody>
      </p:sp>
      <p:sp>
        <p:nvSpPr>
          <p:cNvPr id="83" name="TextBox 82"/>
          <p:cNvSpPr txBox="1"/>
          <p:nvPr/>
        </p:nvSpPr>
        <p:spPr>
          <a:xfrm>
            <a:off x="20692311" y="6994773"/>
            <a:ext cx="3292324" cy="1292662"/>
          </a:xfrm>
          <a:prstGeom prst="rect">
            <a:avLst/>
          </a:prstGeom>
          <a:noFill/>
        </p:spPr>
        <p:txBody>
          <a:bodyPr wrap="square" rtlCol="0">
            <a:spAutoFit/>
          </a:bodyPr>
          <a:lstStyle/>
          <a:p>
            <a:pPr marL="342900" indent="-342900">
              <a:buSzPct val="80000"/>
              <a:buFont typeface="Webdings" panose="05030102010509060703" pitchFamily="18" charset="2"/>
              <a:buChar char="4"/>
            </a:pPr>
            <a:r>
              <a:rPr lang="en-US" sz="2600" dirty="0" smtClean="0">
                <a:solidFill>
                  <a:schemeClr val="bg1"/>
                </a:solidFill>
                <a:latin typeface="Garamond" panose="02020404030301010803" pitchFamily="18" charset="0"/>
              </a:rPr>
              <a:t>Classification Validation</a:t>
            </a:r>
          </a:p>
          <a:p>
            <a:pPr marL="342900" indent="-342900">
              <a:buSzPct val="80000"/>
              <a:buFont typeface="Webdings" panose="05030102010509060703" pitchFamily="18" charset="2"/>
              <a:buChar char="4"/>
            </a:pPr>
            <a:r>
              <a:rPr lang="en-US" sz="2600" dirty="0" smtClean="0">
                <a:solidFill>
                  <a:schemeClr val="bg1"/>
                </a:solidFill>
                <a:latin typeface="Garamond" panose="02020404030301010803" pitchFamily="18" charset="0"/>
              </a:rPr>
              <a:t>Forecasting to 2025</a:t>
            </a:r>
            <a:endParaRPr lang="en-US" sz="2600" dirty="0">
              <a:solidFill>
                <a:schemeClr val="bg1"/>
              </a:solidFill>
              <a:latin typeface="Garamond" panose="02020404030301010803" pitchFamily="18" charset="0"/>
            </a:endParaRPr>
          </a:p>
        </p:txBody>
      </p:sp>
      <p:grpSp>
        <p:nvGrpSpPr>
          <p:cNvPr id="30" name="Group 29"/>
          <p:cNvGrpSpPr/>
          <p:nvPr/>
        </p:nvGrpSpPr>
        <p:grpSpPr>
          <a:xfrm>
            <a:off x="8920192" y="31757100"/>
            <a:ext cx="2057400" cy="2081700"/>
            <a:chOff x="8920192" y="31757100"/>
            <a:chExt cx="2057400" cy="2081700"/>
          </a:xfrm>
        </p:grpSpPr>
        <p:pic>
          <p:nvPicPr>
            <p:cNvPr id="228" name="Shape 228"/>
            <p:cNvPicPr preferRelativeResize="0"/>
            <p:nvPr/>
          </p:nvPicPr>
          <p:blipFill rotWithShape="1">
            <a:blip r:embed="rId8">
              <a:alphaModFix/>
            </a:blip>
            <a:srcRect/>
            <a:stretch/>
          </p:blipFill>
          <p:spPr>
            <a:xfrm>
              <a:off x="8920192" y="31757100"/>
              <a:ext cx="2057400" cy="2081700"/>
            </a:xfrm>
            <a:prstGeom prst="rect">
              <a:avLst/>
            </a:prstGeom>
            <a:noFill/>
            <a:ln>
              <a:noFill/>
            </a:ln>
          </p:spPr>
        </p:pic>
        <p:pic>
          <p:nvPicPr>
            <p:cNvPr id="4" name="Picture 3"/>
            <p:cNvPicPr>
              <a:picLocks noChangeAspect="1"/>
            </p:cNvPicPr>
            <p:nvPr/>
          </p:nvPicPr>
          <p:blipFill rotWithShape="1">
            <a:blip r:embed="rId32"/>
            <a:srcRect l="11166" t="7533" r="4497" b="16378"/>
            <a:stretch/>
          </p:blipFill>
          <p:spPr>
            <a:xfrm>
              <a:off x="9125932" y="31974990"/>
              <a:ext cx="1645920" cy="1645920"/>
            </a:xfrm>
            <a:prstGeom prst="ellipse">
              <a:avLst/>
            </a:prstGeom>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568</Words>
  <Application>Microsoft Office PowerPoint</Application>
  <PresentationFormat>Custom</PresentationFormat>
  <Paragraphs>82</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Century Gothic</vt:lpstr>
      <vt:lpstr>Questrial</vt:lpstr>
      <vt:lpstr>Arial</vt:lpstr>
      <vt:lpstr>Webdings</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Moore, Kathleen D. (LARC-E3)[SSAI DEVELOP]</dc:creator>
  <cp:lastModifiedBy>Kelley, Carrie L. (LARC-E3)[SSAI DEVELOP]</cp:lastModifiedBy>
  <cp:revision>72</cp:revision>
  <dcterms:created xsi:type="dcterms:W3CDTF">2016-07-06T01:54:59Z</dcterms:created>
  <dcterms:modified xsi:type="dcterms:W3CDTF">2016-08-03T16:45:07Z</dcterms:modified>
</cp:coreProperties>
</file>