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27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7686F-AB4E-4212-B8C4-5FAB29ABC6D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F40F966-64DA-497A-B57C-82E865598531}">
      <dgm:prSet phldrT="[Text]"/>
      <dgm:spPr/>
      <dgm:t>
        <a:bodyPr/>
        <a:lstStyle/>
        <a:p>
          <a:r>
            <a:rPr lang="en-US" dirty="0" smtClean="0"/>
            <a:t>Acquisition</a:t>
          </a:r>
          <a:endParaRPr lang="en-US" dirty="0"/>
        </a:p>
      </dgm:t>
    </dgm:pt>
    <dgm:pt modelId="{9FE4DC81-6FD1-4F32-9232-46613D5616A3}" type="parTrans" cxnId="{DD269BC3-9557-4D15-852A-2819F5944B70}">
      <dgm:prSet/>
      <dgm:spPr/>
      <dgm:t>
        <a:bodyPr/>
        <a:lstStyle/>
        <a:p>
          <a:endParaRPr lang="en-US"/>
        </a:p>
      </dgm:t>
    </dgm:pt>
    <dgm:pt modelId="{A2419644-5D9D-429C-868A-564FF6D757C4}" type="sibTrans" cxnId="{DD269BC3-9557-4D15-852A-2819F5944B70}">
      <dgm:prSet/>
      <dgm:spPr/>
      <dgm:t>
        <a:bodyPr/>
        <a:lstStyle/>
        <a:p>
          <a:endParaRPr lang="en-US"/>
        </a:p>
      </dgm:t>
    </dgm:pt>
    <dgm:pt modelId="{5BB8FD84-0BD9-4BCA-B3DA-3A3FBD7970BD}">
      <dgm:prSet phldrT="[Text]"/>
      <dgm:spPr/>
      <dgm:t>
        <a:bodyPr/>
        <a:lstStyle/>
        <a:p>
          <a:r>
            <a:rPr lang="en-US" dirty="0" smtClean="0"/>
            <a:t>Processing</a:t>
          </a:r>
          <a:endParaRPr lang="en-US" dirty="0"/>
        </a:p>
      </dgm:t>
    </dgm:pt>
    <dgm:pt modelId="{D0CC5396-3441-4335-A1C5-A0BA0A4BE38B}" type="parTrans" cxnId="{AD1031DB-DC63-4028-914F-E219275B5C0A}">
      <dgm:prSet/>
      <dgm:spPr/>
      <dgm:t>
        <a:bodyPr/>
        <a:lstStyle/>
        <a:p>
          <a:endParaRPr lang="en-US"/>
        </a:p>
      </dgm:t>
    </dgm:pt>
    <dgm:pt modelId="{C3EB453F-1410-4F7E-A09D-57D62144EAC6}" type="sibTrans" cxnId="{AD1031DB-DC63-4028-914F-E219275B5C0A}">
      <dgm:prSet/>
      <dgm:spPr/>
      <dgm:t>
        <a:bodyPr/>
        <a:lstStyle/>
        <a:p>
          <a:endParaRPr lang="en-US"/>
        </a:p>
      </dgm:t>
    </dgm:pt>
    <dgm:pt modelId="{1A7DE14A-3EED-4AEB-A4D6-E358B11C50DD}">
      <dgm:prSet phldrT="[Text]"/>
      <dgm:spPr/>
      <dgm:t>
        <a:bodyPr/>
        <a:lstStyle/>
        <a:p>
          <a:r>
            <a:rPr lang="en-US" dirty="0" smtClean="0"/>
            <a:t>Analysis</a:t>
          </a:r>
          <a:endParaRPr lang="en-US" dirty="0"/>
        </a:p>
      </dgm:t>
    </dgm:pt>
    <dgm:pt modelId="{B9EC5403-2003-4CB2-B157-4D306FA6C695}" type="parTrans" cxnId="{CB73E919-3264-406C-BA17-8C1A224F3EE6}">
      <dgm:prSet/>
      <dgm:spPr/>
      <dgm:t>
        <a:bodyPr/>
        <a:lstStyle/>
        <a:p>
          <a:endParaRPr lang="en-US"/>
        </a:p>
      </dgm:t>
    </dgm:pt>
    <dgm:pt modelId="{3ECCA39A-C513-4BEB-BA20-5CA35FA21D6B}" type="sibTrans" cxnId="{CB73E919-3264-406C-BA17-8C1A224F3EE6}">
      <dgm:prSet/>
      <dgm:spPr/>
      <dgm:t>
        <a:bodyPr/>
        <a:lstStyle/>
        <a:p>
          <a:endParaRPr lang="en-US"/>
        </a:p>
      </dgm:t>
    </dgm:pt>
    <dgm:pt modelId="{BD2AA1ED-495C-43C7-9DCA-8EEBFE89633F}" type="pres">
      <dgm:prSet presAssocID="{1B77686F-AB4E-4212-B8C4-5FAB29ABC6DC}" presName="linearFlow" presStyleCnt="0">
        <dgm:presLayoutVars>
          <dgm:dir/>
          <dgm:animLvl val="lvl"/>
          <dgm:resizeHandles val="exact"/>
        </dgm:presLayoutVars>
      </dgm:prSet>
      <dgm:spPr/>
      <dgm:t>
        <a:bodyPr/>
        <a:lstStyle/>
        <a:p>
          <a:endParaRPr lang="en-US"/>
        </a:p>
      </dgm:t>
    </dgm:pt>
    <dgm:pt modelId="{05A0BCB9-4B83-4470-B2F2-BBCA76E6498B}" type="pres">
      <dgm:prSet presAssocID="{AF40F966-64DA-497A-B57C-82E865598531}" presName="composite" presStyleCnt="0"/>
      <dgm:spPr/>
    </dgm:pt>
    <dgm:pt modelId="{750919F8-8494-4FF8-A9DF-0EFC88297C35}" type="pres">
      <dgm:prSet presAssocID="{AF40F966-64DA-497A-B57C-82E865598531}" presName="parentText" presStyleLbl="alignNode1" presStyleIdx="0" presStyleCnt="3">
        <dgm:presLayoutVars>
          <dgm:chMax val="1"/>
          <dgm:bulletEnabled val="1"/>
        </dgm:presLayoutVars>
      </dgm:prSet>
      <dgm:spPr/>
      <dgm:t>
        <a:bodyPr/>
        <a:lstStyle/>
        <a:p>
          <a:endParaRPr lang="en-US"/>
        </a:p>
      </dgm:t>
    </dgm:pt>
    <dgm:pt modelId="{E961029E-615B-408E-9E54-BD5EC375B02B}" type="pres">
      <dgm:prSet presAssocID="{AF40F966-64DA-497A-B57C-82E865598531}" presName="descendantText" presStyleLbl="alignAcc1" presStyleIdx="0" presStyleCnt="3">
        <dgm:presLayoutVars>
          <dgm:bulletEnabled val="1"/>
        </dgm:presLayoutVars>
      </dgm:prSet>
      <dgm:spPr>
        <a:ln>
          <a:noFill/>
        </a:ln>
      </dgm:spPr>
      <dgm:t>
        <a:bodyPr/>
        <a:lstStyle/>
        <a:p>
          <a:endParaRPr lang="en-US"/>
        </a:p>
      </dgm:t>
    </dgm:pt>
    <dgm:pt modelId="{7A6FF547-EAC2-4BD3-A6D8-F20475AC4B82}" type="pres">
      <dgm:prSet presAssocID="{A2419644-5D9D-429C-868A-564FF6D757C4}" presName="sp" presStyleCnt="0"/>
      <dgm:spPr/>
    </dgm:pt>
    <dgm:pt modelId="{5756078A-B6B5-4EF9-8AB2-8229FD9FF2AE}" type="pres">
      <dgm:prSet presAssocID="{5BB8FD84-0BD9-4BCA-B3DA-3A3FBD7970BD}" presName="composite" presStyleCnt="0"/>
      <dgm:spPr/>
    </dgm:pt>
    <dgm:pt modelId="{71A90330-E32E-4EE5-90E7-79BCE1D25056}" type="pres">
      <dgm:prSet presAssocID="{5BB8FD84-0BD9-4BCA-B3DA-3A3FBD7970BD}" presName="parentText" presStyleLbl="alignNode1" presStyleIdx="1" presStyleCnt="3">
        <dgm:presLayoutVars>
          <dgm:chMax val="1"/>
          <dgm:bulletEnabled val="1"/>
        </dgm:presLayoutVars>
      </dgm:prSet>
      <dgm:spPr/>
      <dgm:t>
        <a:bodyPr/>
        <a:lstStyle/>
        <a:p>
          <a:endParaRPr lang="en-US"/>
        </a:p>
      </dgm:t>
    </dgm:pt>
    <dgm:pt modelId="{ED4C3546-8306-4764-A218-2BA371AFA694}" type="pres">
      <dgm:prSet presAssocID="{5BB8FD84-0BD9-4BCA-B3DA-3A3FBD7970BD}" presName="descendantText" presStyleLbl="alignAcc1" presStyleIdx="1" presStyleCnt="3" custLinFactNeighborX="0" custLinFactNeighborY="3431">
        <dgm:presLayoutVars>
          <dgm:bulletEnabled val="1"/>
        </dgm:presLayoutVars>
      </dgm:prSet>
      <dgm:spPr>
        <a:ln>
          <a:noFill/>
        </a:ln>
      </dgm:spPr>
      <dgm:t>
        <a:bodyPr/>
        <a:lstStyle/>
        <a:p>
          <a:endParaRPr lang="en-US"/>
        </a:p>
      </dgm:t>
    </dgm:pt>
    <dgm:pt modelId="{C5F28E46-A0F4-46A7-BEE7-C689BD08A00B}" type="pres">
      <dgm:prSet presAssocID="{C3EB453F-1410-4F7E-A09D-57D62144EAC6}" presName="sp" presStyleCnt="0"/>
      <dgm:spPr/>
    </dgm:pt>
    <dgm:pt modelId="{3E24D67A-A4B4-4DF2-976F-AAD612612D97}" type="pres">
      <dgm:prSet presAssocID="{1A7DE14A-3EED-4AEB-A4D6-E358B11C50DD}" presName="composite" presStyleCnt="0"/>
      <dgm:spPr/>
    </dgm:pt>
    <dgm:pt modelId="{6A209B86-9866-407B-A282-BF729F084974}" type="pres">
      <dgm:prSet presAssocID="{1A7DE14A-3EED-4AEB-A4D6-E358B11C50DD}" presName="parentText" presStyleLbl="alignNode1" presStyleIdx="2" presStyleCnt="3">
        <dgm:presLayoutVars>
          <dgm:chMax val="1"/>
          <dgm:bulletEnabled val="1"/>
        </dgm:presLayoutVars>
      </dgm:prSet>
      <dgm:spPr/>
      <dgm:t>
        <a:bodyPr/>
        <a:lstStyle/>
        <a:p>
          <a:endParaRPr lang="en-US"/>
        </a:p>
      </dgm:t>
    </dgm:pt>
    <dgm:pt modelId="{1CC18FB3-3796-4724-B88E-670BB82FC404}" type="pres">
      <dgm:prSet presAssocID="{1A7DE14A-3EED-4AEB-A4D6-E358B11C50DD}" presName="descendantText" presStyleLbl="alignAcc1" presStyleIdx="2" presStyleCnt="3">
        <dgm:presLayoutVars>
          <dgm:bulletEnabled val="1"/>
        </dgm:presLayoutVars>
      </dgm:prSet>
      <dgm:spPr>
        <a:ln>
          <a:noFill/>
        </a:ln>
      </dgm:spPr>
      <dgm:t>
        <a:bodyPr/>
        <a:lstStyle/>
        <a:p>
          <a:endParaRPr lang="en-US"/>
        </a:p>
      </dgm:t>
    </dgm:pt>
  </dgm:ptLst>
  <dgm:cxnLst>
    <dgm:cxn modelId="{AD1031DB-DC63-4028-914F-E219275B5C0A}" srcId="{1B77686F-AB4E-4212-B8C4-5FAB29ABC6DC}" destId="{5BB8FD84-0BD9-4BCA-B3DA-3A3FBD7970BD}" srcOrd="1" destOrd="0" parTransId="{D0CC5396-3441-4335-A1C5-A0BA0A4BE38B}" sibTransId="{C3EB453F-1410-4F7E-A09D-57D62144EAC6}"/>
    <dgm:cxn modelId="{2542448A-26B0-4576-9440-DF6E6FFEA853}" type="presOf" srcId="{1B77686F-AB4E-4212-B8C4-5FAB29ABC6DC}" destId="{BD2AA1ED-495C-43C7-9DCA-8EEBFE89633F}" srcOrd="0" destOrd="0" presId="urn:microsoft.com/office/officeart/2005/8/layout/chevron2"/>
    <dgm:cxn modelId="{C0F41A99-9379-4492-9066-BD8623EE8BF5}" type="presOf" srcId="{1A7DE14A-3EED-4AEB-A4D6-E358B11C50DD}" destId="{6A209B86-9866-407B-A282-BF729F084974}" srcOrd="0" destOrd="0" presId="urn:microsoft.com/office/officeart/2005/8/layout/chevron2"/>
    <dgm:cxn modelId="{B046037F-7E9A-439B-8958-6BDAA4B74909}" type="presOf" srcId="{5BB8FD84-0BD9-4BCA-B3DA-3A3FBD7970BD}" destId="{71A90330-E32E-4EE5-90E7-79BCE1D25056}" srcOrd="0" destOrd="0" presId="urn:microsoft.com/office/officeart/2005/8/layout/chevron2"/>
    <dgm:cxn modelId="{CB73E919-3264-406C-BA17-8C1A224F3EE6}" srcId="{1B77686F-AB4E-4212-B8C4-5FAB29ABC6DC}" destId="{1A7DE14A-3EED-4AEB-A4D6-E358B11C50DD}" srcOrd="2" destOrd="0" parTransId="{B9EC5403-2003-4CB2-B157-4D306FA6C695}" sibTransId="{3ECCA39A-C513-4BEB-BA20-5CA35FA21D6B}"/>
    <dgm:cxn modelId="{7B293DF0-2072-4445-916E-038AC3D4240F}" type="presOf" srcId="{AF40F966-64DA-497A-B57C-82E865598531}" destId="{750919F8-8494-4FF8-A9DF-0EFC88297C35}" srcOrd="0" destOrd="0" presId="urn:microsoft.com/office/officeart/2005/8/layout/chevron2"/>
    <dgm:cxn modelId="{DD269BC3-9557-4D15-852A-2819F5944B70}" srcId="{1B77686F-AB4E-4212-B8C4-5FAB29ABC6DC}" destId="{AF40F966-64DA-497A-B57C-82E865598531}" srcOrd="0" destOrd="0" parTransId="{9FE4DC81-6FD1-4F32-9232-46613D5616A3}" sibTransId="{A2419644-5D9D-429C-868A-564FF6D757C4}"/>
    <dgm:cxn modelId="{ACF3EF24-672F-4806-9B61-F4C80DA3E190}" type="presParOf" srcId="{BD2AA1ED-495C-43C7-9DCA-8EEBFE89633F}" destId="{05A0BCB9-4B83-4470-B2F2-BBCA76E6498B}" srcOrd="0" destOrd="0" presId="urn:microsoft.com/office/officeart/2005/8/layout/chevron2"/>
    <dgm:cxn modelId="{06E0EC38-1F01-4D8A-8AB6-622E599B3BFB}" type="presParOf" srcId="{05A0BCB9-4B83-4470-B2F2-BBCA76E6498B}" destId="{750919F8-8494-4FF8-A9DF-0EFC88297C35}" srcOrd="0" destOrd="0" presId="urn:microsoft.com/office/officeart/2005/8/layout/chevron2"/>
    <dgm:cxn modelId="{716E7EB5-71F1-4D58-B8F3-14ED8B3CE481}" type="presParOf" srcId="{05A0BCB9-4B83-4470-B2F2-BBCA76E6498B}" destId="{E961029E-615B-408E-9E54-BD5EC375B02B}" srcOrd="1" destOrd="0" presId="urn:microsoft.com/office/officeart/2005/8/layout/chevron2"/>
    <dgm:cxn modelId="{DA100EDA-82A8-45AC-B264-2097ABA8E874}" type="presParOf" srcId="{BD2AA1ED-495C-43C7-9DCA-8EEBFE89633F}" destId="{7A6FF547-EAC2-4BD3-A6D8-F20475AC4B82}" srcOrd="1" destOrd="0" presId="urn:microsoft.com/office/officeart/2005/8/layout/chevron2"/>
    <dgm:cxn modelId="{E7EED7D5-8B34-42EE-A083-CDA21117619B}" type="presParOf" srcId="{BD2AA1ED-495C-43C7-9DCA-8EEBFE89633F}" destId="{5756078A-B6B5-4EF9-8AB2-8229FD9FF2AE}" srcOrd="2" destOrd="0" presId="urn:microsoft.com/office/officeart/2005/8/layout/chevron2"/>
    <dgm:cxn modelId="{C77A5D1F-800B-43F0-A148-68C0F5244904}" type="presParOf" srcId="{5756078A-B6B5-4EF9-8AB2-8229FD9FF2AE}" destId="{71A90330-E32E-4EE5-90E7-79BCE1D25056}" srcOrd="0" destOrd="0" presId="urn:microsoft.com/office/officeart/2005/8/layout/chevron2"/>
    <dgm:cxn modelId="{B71EE750-21AB-4DBD-8E64-B84339AE836A}" type="presParOf" srcId="{5756078A-B6B5-4EF9-8AB2-8229FD9FF2AE}" destId="{ED4C3546-8306-4764-A218-2BA371AFA694}" srcOrd="1" destOrd="0" presId="urn:microsoft.com/office/officeart/2005/8/layout/chevron2"/>
    <dgm:cxn modelId="{397C97B9-65BD-4788-85EF-5A0978C338D1}" type="presParOf" srcId="{BD2AA1ED-495C-43C7-9DCA-8EEBFE89633F}" destId="{C5F28E46-A0F4-46A7-BEE7-C689BD08A00B}" srcOrd="3" destOrd="0" presId="urn:microsoft.com/office/officeart/2005/8/layout/chevron2"/>
    <dgm:cxn modelId="{A0B3CCF5-36F7-40F0-B9DA-B5FE613ACF32}" type="presParOf" srcId="{BD2AA1ED-495C-43C7-9DCA-8EEBFE89633F}" destId="{3E24D67A-A4B4-4DF2-976F-AAD612612D97}" srcOrd="4" destOrd="0" presId="urn:microsoft.com/office/officeart/2005/8/layout/chevron2"/>
    <dgm:cxn modelId="{4952C7F0-A07A-4D06-BE56-6D2BF4FFF357}" type="presParOf" srcId="{3E24D67A-A4B4-4DF2-976F-AAD612612D97}" destId="{6A209B86-9866-407B-A282-BF729F084974}" srcOrd="0" destOrd="0" presId="urn:microsoft.com/office/officeart/2005/8/layout/chevron2"/>
    <dgm:cxn modelId="{5367D6BC-6773-480C-97D3-2621CB07A698}" type="presParOf" srcId="{3E24D67A-A4B4-4DF2-976F-AAD612612D97}" destId="{1CC18FB3-3796-4724-B88E-670BB82FC404}"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919F8-8494-4FF8-A9DF-0EFC88297C35}">
      <dsp:nvSpPr>
        <dsp:cNvPr id="0" name=""/>
        <dsp:cNvSpPr/>
      </dsp:nvSpPr>
      <dsp:spPr>
        <a:xfrm rot="5400000">
          <a:off x="-390897" y="391257"/>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Acquisition</a:t>
          </a:r>
          <a:endParaRPr lang="en-US" sz="3100" kern="1200" dirty="0"/>
        </a:p>
      </dsp:txBody>
      <dsp:txXfrm rot="-5400000">
        <a:off x="1" y="912454"/>
        <a:ext cx="1824190" cy="781795"/>
      </dsp:txXfrm>
    </dsp:sp>
    <dsp:sp modelId="{E961029E-615B-408E-9E54-BD5EC375B02B}">
      <dsp:nvSpPr>
        <dsp:cNvPr id="0" name=""/>
        <dsp:cNvSpPr/>
      </dsp:nvSpPr>
      <dsp:spPr>
        <a:xfrm rot="5400000">
          <a:off x="8597230" y="-6772680"/>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A90330-E32E-4EE5-90E7-79BCE1D25056}">
      <dsp:nvSpPr>
        <dsp:cNvPr id="0" name=""/>
        <dsp:cNvSpPr/>
      </dsp:nvSpPr>
      <dsp:spPr>
        <a:xfrm rot="5400000">
          <a:off x="-390897" y="2809703"/>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Processing</a:t>
          </a:r>
          <a:endParaRPr lang="en-US" sz="3100" kern="1200" dirty="0"/>
        </a:p>
      </dsp:txBody>
      <dsp:txXfrm rot="-5400000">
        <a:off x="1" y="3330900"/>
        <a:ext cx="1824190" cy="781795"/>
      </dsp:txXfrm>
    </dsp:sp>
    <dsp:sp modelId="{ED4C3546-8306-4764-A218-2BA371AFA694}">
      <dsp:nvSpPr>
        <dsp:cNvPr id="0" name=""/>
        <dsp:cNvSpPr/>
      </dsp:nvSpPr>
      <dsp:spPr>
        <a:xfrm rot="5400000">
          <a:off x="8597230" y="-4296117"/>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A209B86-9866-407B-A282-BF729F084974}">
      <dsp:nvSpPr>
        <dsp:cNvPr id="0" name=""/>
        <dsp:cNvSpPr/>
      </dsp:nvSpPr>
      <dsp:spPr>
        <a:xfrm rot="5400000">
          <a:off x="-390897" y="5228148"/>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Analysis</a:t>
          </a:r>
          <a:endParaRPr lang="en-US" sz="3100" kern="1200" dirty="0"/>
        </a:p>
      </dsp:txBody>
      <dsp:txXfrm rot="-5400000">
        <a:off x="1" y="5749345"/>
        <a:ext cx="1824190" cy="781795"/>
      </dsp:txXfrm>
    </dsp:sp>
    <dsp:sp modelId="{1CC18FB3-3796-4724-B88E-670BB82FC404}">
      <dsp:nvSpPr>
        <dsp:cNvPr id="0" name=""/>
        <dsp:cNvSpPr/>
      </dsp:nvSpPr>
      <dsp:spPr>
        <a:xfrm rot="5400000">
          <a:off x="8597230" y="-1935789"/>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Data" Target="../diagrams/data1.xml"/><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17" Type="http://schemas.microsoft.com/office/2007/relationships/diagramDrawing" Target="../diagrams/drawing1.xml"/><Relationship Id="rId2" Type="http://schemas.openxmlformats.org/officeDocument/2006/relationships/image" Target="../media/image3.png"/><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diagramQuickStyle" Target="../diagrams/quickStyle1.xml"/><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 </a:t>
            </a:r>
            <a:endParaRPr lang="en-US" dirty="0"/>
          </a:p>
        </p:txBody>
      </p:sp>
      <p:sp>
        <p:nvSpPr>
          <p:cNvPr id="4" name="Text Placeholder 3"/>
          <p:cNvSpPr>
            <a:spLocks noGrp="1"/>
          </p:cNvSpPr>
          <p:nvPr>
            <p:ph type="body" sz="quarter" idx="11"/>
          </p:nvPr>
        </p:nvSpPr>
        <p:spPr>
          <a:xfrm>
            <a:off x="3923160" y="2008314"/>
            <a:ext cx="19412712" cy="1274672"/>
          </a:xfrm>
        </p:spPr>
        <p:txBody>
          <a:bodyPr/>
          <a:lstStyle/>
          <a:p>
            <a:r>
              <a:rPr lang="en-US" dirty="0" smtClean="0"/>
              <a:t>Tracking Mule Deer for Wildlife Corridors between Seasonal Habitats in the Southern Rockies</a:t>
            </a:r>
            <a:endParaRPr lang="en-US" dirty="0"/>
          </a:p>
        </p:txBody>
      </p:sp>
      <p:sp>
        <p:nvSpPr>
          <p:cNvPr id="5" name="Text Placeholder 4"/>
          <p:cNvSpPr>
            <a:spLocks noGrp="1"/>
          </p:cNvSpPr>
          <p:nvPr>
            <p:ph type="body" sz="quarter" idx="10"/>
          </p:nvPr>
        </p:nvSpPr>
        <p:spPr>
          <a:xfrm>
            <a:off x="2563583" y="453033"/>
            <a:ext cx="22131867" cy="1299882"/>
          </a:xfrm>
        </p:spPr>
        <p:txBody>
          <a:bodyPr/>
          <a:lstStyle/>
          <a:p>
            <a:r>
              <a:rPr lang="en-US" sz="8000" dirty="0" smtClean="0"/>
              <a:t>Southern Rockies Ecological Forecasting II</a:t>
            </a:r>
            <a:endParaRPr lang="en-US" sz="8000"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Southern Rockies Landscape Conservation Cooperative </a:t>
            </a:r>
          </a:p>
          <a:p>
            <a:r>
              <a:rPr lang="en-US" dirty="0" smtClean="0"/>
              <a:t>John Rice </a:t>
            </a:r>
          </a:p>
          <a:p>
            <a:endParaRPr lang="en-US" dirty="0"/>
          </a:p>
          <a:p>
            <a:r>
              <a:rPr lang="en-US" b="1" dirty="0" smtClean="0"/>
              <a:t>Mule Deer Western Association of Fish and Wildlife Agencies (WAFWA) Working Group </a:t>
            </a:r>
          </a:p>
          <a:p>
            <a:r>
              <a:rPr lang="en-US" dirty="0" smtClean="0"/>
              <a:t>Jim </a:t>
            </a:r>
            <a:r>
              <a:rPr lang="en-US" dirty="0" err="1" smtClean="0"/>
              <a:t>Heffelfinger</a:t>
            </a:r>
            <a:r>
              <a:rPr lang="en-US" dirty="0" smtClean="0"/>
              <a:t> </a:t>
            </a:r>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Kenton Ross </a:t>
            </a:r>
          </a:p>
          <a:p>
            <a:r>
              <a:rPr lang="en-US" dirty="0" smtClean="0"/>
              <a:t>NASA DEVELOP National Program Science Advisor </a:t>
            </a:r>
          </a:p>
          <a:p>
            <a:r>
              <a:rPr lang="en-US" b="1" dirty="0" smtClean="0"/>
              <a:t>Emily Adams</a:t>
            </a:r>
          </a:p>
          <a:p>
            <a:r>
              <a:rPr lang="en-US" dirty="0" smtClean="0"/>
              <a:t>NASA DEVELOP Langley Center Lead </a:t>
            </a:r>
          </a:p>
          <a:p>
            <a:r>
              <a:rPr lang="en-US" b="1" dirty="0" smtClean="0"/>
              <a:t>Rebekke Muench </a:t>
            </a:r>
          </a:p>
          <a:p>
            <a:r>
              <a:rPr lang="en-US" dirty="0" smtClean="0"/>
              <a:t>NASA DEVELOP Langley Assistant Center Lead</a:t>
            </a:r>
          </a:p>
          <a:p>
            <a:r>
              <a:rPr lang="en-US" b="1" dirty="0" smtClean="0"/>
              <a:t>Past Contributors from Fall 2015</a:t>
            </a:r>
          </a:p>
          <a:p>
            <a:r>
              <a:rPr lang="en-US" dirty="0" smtClean="0"/>
              <a:t>Ross </a:t>
            </a:r>
            <a:r>
              <a:rPr lang="en-US" dirty="0" err="1" smtClean="0"/>
              <a:t>Reahard</a:t>
            </a:r>
            <a:r>
              <a:rPr lang="en-US" dirty="0" smtClean="0"/>
              <a:t> (Project Lead)</a:t>
            </a:r>
          </a:p>
          <a:p>
            <a:r>
              <a:rPr lang="en-US" dirty="0" smtClean="0"/>
              <a:t>Teresa </a:t>
            </a:r>
            <a:r>
              <a:rPr lang="en-US" dirty="0" err="1" smtClean="0"/>
              <a:t>Fenn</a:t>
            </a:r>
            <a:r>
              <a:rPr lang="en-US" dirty="0" smtClean="0"/>
              <a:t> </a:t>
            </a:r>
          </a:p>
          <a:p>
            <a:r>
              <a:rPr lang="en-US" dirty="0" smtClean="0"/>
              <a:t>Jeri </a:t>
            </a:r>
            <a:r>
              <a:rPr lang="en-US" dirty="0" err="1" smtClean="0"/>
              <a:t>Wisman</a:t>
            </a:r>
            <a:r>
              <a:rPr lang="en-US" dirty="0" smtClean="0"/>
              <a:t> </a:t>
            </a:r>
          </a:p>
          <a:p>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0552267"/>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364468" y="18199454"/>
            <a:ext cx="2235354" cy="360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a:p>
            <a:endParaRPr lang="en-US" dirty="0" smtClean="0"/>
          </a:p>
        </p:txBody>
      </p:sp>
      <p:sp>
        <p:nvSpPr>
          <p:cNvPr id="15" name="Text Placeholder 16"/>
          <p:cNvSpPr txBox="1">
            <a:spLocks/>
          </p:cNvSpPr>
          <p:nvPr/>
        </p:nvSpPr>
        <p:spPr>
          <a:xfrm>
            <a:off x="18288000" y="6162325"/>
            <a:ext cx="8229600" cy="26421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Improve</a:t>
            </a:r>
            <a:r>
              <a:rPr lang="en-US" b="1" dirty="0" smtClean="0">
                <a:solidFill>
                  <a:schemeClr val="accent1"/>
                </a:solidFill>
              </a:rPr>
              <a:t> </a:t>
            </a:r>
            <a:r>
              <a:rPr lang="en-US" dirty="0" smtClean="0"/>
              <a:t>understanding of mule deer migration </a:t>
            </a:r>
          </a:p>
          <a:p>
            <a:pPr marL="347663" indent="-347663"/>
            <a:r>
              <a:rPr lang="en-US" dirty="0" smtClean="0"/>
              <a:t>Determine how anthropogenic features affect migration</a:t>
            </a:r>
          </a:p>
          <a:p>
            <a:pPr marL="347663" indent="-347663"/>
            <a:r>
              <a:rPr lang="en-US" dirty="0" smtClean="0"/>
              <a:t>Document</a:t>
            </a:r>
            <a:r>
              <a:rPr lang="en-US" b="1" dirty="0" smtClean="0">
                <a:solidFill>
                  <a:schemeClr val="accent1"/>
                </a:solidFill>
              </a:rPr>
              <a:t> </a:t>
            </a:r>
            <a:r>
              <a:rPr lang="en-US" dirty="0" smtClean="0"/>
              <a:t>ideal conservation areas</a:t>
            </a:r>
          </a:p>
          <a:p>
            <a:pPr marL="347663" indent="-347663"/>
            <a:r>
              <a:rPr lang="en-US" dirty="0" smtClean="0"/>
              <a:t>Develop</a:t>
            </a:r>
            <a:r>
              <a:rPr lang="en-US" b="1" dirty="0" smtClean="0"/>
              <a:t> </a:t>
            </a:r>
            <a:r>
              <a:rPr lang="en-US" dirty="0" smtClean="0"/>
              <a:t>migratory corridors to maintain the current population</a:t>
            </a:r>
            <a:endParaRPr lang="en-US" dirty="0">
              <a:solidFill>
                <a:schemeClr val="tx1">
                  <a:lumMod val="75000"/>
                </a:schemeClr>
              </a:solidFill>
            </a:endParaRP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877013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49990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Tyler Rhodes (Project Lead), Mike </a:t>
            </a:r>
            <a:r>
              <a:rPr lang="en-US" dirty="0" err="1" smtClean="0"/>
              <a:t>Sclater</a:t>
            </a:r>
            <a:r>
              <a:rPr lang="en-US" dirty="0" smtClean="0"/>
              <a:t> , Amanda Flake, Allison Chappell, Maggie Jenkins, Cody Walker</a:t>
            </a:r>
          </a:p>
          <a:p>
            <a:r>
              <a:rPr lang="en-US" sz="2400" dirty="0" smtClean="0"/>
              <a:t>NASA DEVELOP National Program  </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0" y="15896965"/>
            <a:ext cx="2055882" cy="198622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4242" y="16258137"/>
            <a:ext cx="2093569" cy="151654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4468" y="18697653"/>
            <a:ext cx="2147369" cy="161649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97743" y="18922700"/>
            <a:ext cx="2438129" cy="1368263"/>
          </a:xfrm>
          <a:prstGeom prst="rect">
            <a:avLst/>
          </a:prstGeom>
        </p:spPr>
      </p:pic>
      <p:sp>
        <p:nvSpPr>
          <p:cNvPr id="20" name="TextBox 19"/>
          <p:cNvSpPr txBox="1"/>
          <p:nvPr/>
        </p:nvSpPr>
        <p:spPr>
          <a:xfrm>
            <a:off x="20735871" y="18183124"/>
            <a:ext cx="3333857" cy="507831"/>
          </a:xfrm>
          <a:prstGeom prst="rect">
            <a:avLst/>
          </a:prstGeom>
          <a:noFill/>
        </p:spPr>
        <p:txBody>
          <a:bodyPr wrap="square" rtlCol="0">
            <a:spAutoFit/>
          </a:bodyPr>
          <a:lstStyle/>
          <a:p>
            <a:r>
              <a:rPr lang="en-US" sz="2700" dirty="0" smtClean="0"/>
              <a:t>Landsat 8 OLI</a:t>
            </a:r>
            <a:endParaRPr lang="en-US" sz="2700" dirty="0"/>
          </a:p>
        </p:txBody>
      </p:sp>
      <p:sp>
        <p:nvSpPr>
          <p:cNvPr id="33" name="TextBox 32"/>
          <p:cNvSpPr txBox="1"/>
          <p:nvPr/>
        </p:nvSpPr>
        <p:spPr>
          <a:xfrm>
            <a:off x="18379518" y="20304735"/>
            <a:ext cx="2371403" cy="507831"/>
          </a:xfrm>
          <a:prstGeom prst="rect">
            <a:avLst/>
          </a:prstGeom>
          <a:noFill/>
        </p:spPr>
        <p:txBody>
          <a:bodyPr wrap="square" rtlCol="0">
            <a:spAutoFit/>
          </a:bodyPr>
          <a:lstStyle/>
          <a:p>
            <a:r>
              <a:rPr lang="en-US" sz="2700" dirty="0" smtClean="0"/>
              <a:t>Terra</a:t>
            </a:r>
            <a:endParaRPr lang="en-US" sz="2700" dirty="0"/>
          </a:p>
        </p:txBody>
      </p:sp>
      <p:sp>
        <p:nvSpPr>
          <p:cNvPr id="34" name="TextBox 33"/>
          <p:cNvSpPr txBox="1"/>
          <p:nvPr/>
        </p:nvSpPr>
        <p:spPr>
          <a:xfrm>
            <a:off x="20765971" y="20314145"/>
            <a:ext cx="3171985" cy="507831"/>
          </a:xfrm>
          <a:prstGeom prst="rect">
            <a:avLst/>
          </a:prstGeom>
          <a:noFill/>
        </p:spPr>
        <p:txBody>
          <a:bodyPr wrap="square" rtlCol="0">
            <a:spAutoFit/>
          </a:bodyPr>
          <a:lstStyle/>
          <a:p>
            <a:r>
              <a:rPr lang="en-US" sz="2700" dirty="0" smtClean="0"/>
              <a:t>Aqua</a:t>
            </a:r>
            <a:endParaRPr lang="en-US" sz="2700" dirty="0"/>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86074" y="9547085"/>
            <a:ext cx="4616335" cy="553542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399" y="28660347"/>
            <a:ext cx="2417977" cy="2666467"/>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1914" y="28630877"/>
            <a:ext cx="2241698" cy="2695937"/>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4505" y="28649396"/>
            <a:ext cx="2256165" cy="2677418"/>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399" y="31908074"/>
            <a:ext cx="2417977" cy="2562719"/>
          </a:xfrm>
          <a:prstGeom prst="rect">
            <a:avLst/>
          </a:prstGeom>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3862" y="31908075"/>
            <a:ext cx="2205625" cy="2562718"/>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4505" y="31908074"/>
            <a:ext cx="2233620" cy="2581020"/>
          </a:xfrm>
          <a:prstGeom prst="rect">
            <a:avLst/>
          </a:prstGeom>
        </p:spPr>
      </p:pic>
      <p:sp>
        <p:nvSpPr>
          <p:cNvPr id="46" name="TextBox 45"/>
          <p:cNvSpPr txBox="1"/>
          <p:nvPr/>
        </p:nvSpPr>
        <p:spPr>
          <a:xfrm>
            <a:off x="914399" y="31336910"/>
            <a:ext cx="2417977" cy="507831"/>
          </a:xfrm>
          <a:prstGeom prst="rect">
            <a:avLst/>
          </a:prstGeom>
          <a:noFill/>
        </p:spPr>
        <p:txBody>
          <a:bodyPr wrap="square" rtlCol="0">
            <a:spAutoFit/>
          </a:bodyPr>
          <a:lstStyle/>
          <a:p>
            <a:pPr algn="ctr"/>
            <a:r>
              <a:rPr lang="en-US" sz="2700" dirty="0" smtClean="0"/>
              <a:t>Tyler Rhodes</a:t>
            </a:r>
          </a:p>
        </p:txBody>
      </p:sp>
      <p:sp>
        <p:nvSpPr>
          <p:cNvPr id="57" name="TextBox 56"/>
          <p:cNvSpPr txBox="1"/>
          <p:nvPr/>
        </p:nvSpPr>
        <p:spPr>
          <a:xfrm>
            <a:off x="3971914" y="31326814"/>
            <a:ext cx="2241698" cy="507831"/>
          </a:xfrm>
          <a:prstGeom prst="rect">
            <a:avLst/>
          </a:prstGeom>
          <a:noFill/>
        </p:spPr>
        <p:txBody>
          <a:bodyPr wrap="square" rtlCol="0">
            <a:spAutoFit/>
          </a:bodyPr>
          <a:lstStyle/>
          <a:p>
            <a:pPr algn="ctr"/>
            <a:r>
              <a:rPr lang="en-US" sz="2700" dirty="0" smtClean="0"/>
              <a:t>Michael </a:t>
            </a:r>
            <a:r>
              <a:rPr lang="en-US" sz="2700" dirty="0" err="1" smtClean="0"/>
              <a:t>Sclater</a:t>
            </a:r>
            <a:endParaRPr lang="en-US" sz="2700" dirty="0"/>
          </a:p>
        </p:txBody>
      </p:sp>
      <p:sp>
        <p:nvSpPr>
          <p:cNvPr id="61" name="TextBox 60"/>
          <p:cNvSpPr txBox="1"/>
          <p:nvPr/>
        </p:nvSpPr>
        <p:spPr>
          <a:xfrm>
            <a:off x="6854505" y="31326814"/>
            <a:ext cx="2230667" cy="507831"/>
          </a:xfrm>
          <a:prstGeom prst="rect">
            <a:avLst/>
          </a:prstGeom>
          <a:noFill/>
        </p:spPr>
        <p:txBody>
          <a:bodyPr wrap="square" rtlCol="0">
            <a:spAutoFit/>
          </a:bodyPr>
          <a:lstStyle/>
          <a:p>
            <a:pPr algn="ctr"/>
            <a:r>
              <a:rPr lang="en-US" sz="2700" dirty="0" smtClean="0"/>
              <a:t>Amanda Flake</a:t>
            </a:r>
            <a:endParaRPr lang="en-US" sz="2700" dirty="0"/>
          </a:p>
        </p:txBody>
      </p:sp>
      <p:sp>
        <p:nvSpPr>
          <p:cNvPr id="63" name="TextBox 62"/>
          <p:cNvSpPr txBox="1"/>
          <p:nvPr/>
        </p:nvSpPr>
        <p:spPr>
          <a:xfrm>
            <a:off x="858525" y="34489094"/>
            <a:ext cx="2473851" cy="507831"/>
          </a:xfrm>
          <a:prstGeom prst="rect">
            <a:avLst/>
          </a:prstGeom>
          <a:noFill/>
        </p:spPr>
        <p:txBody>
          <a:bodyPr wrap="square" rtlCol="0">
            <a:spAutoFit/>
          </a:bodyPr>
          <a:lstStyle/>
          <a:p>
            <a:pPr algn="ctr"/>
            <a:r>
              <a:rPr lang="en-US" sz="2700" dirty="0" smtClean="0"/>
              <a:t>Allison Chappell</a:t>
            </a:r>
            <a:endParaRPr lang="en-US" sz="2700" dirty="0"/>
          </a:p>
        </p:txBody>
      </p:sp>
      <p:sp>
        <p:nvSpPr>
          <p:cNvPr id="67" name="TextBox 66"/>
          <p:cNvSpPr txBox="1"/>
          <p:nvPr/>
        </p:nvSpPr>
        <p:spPr>
          <a:xfrm>
            <a:off x="3849206" y="34470793"/>
            <a:ext cx="2364406" cy="507831"/>
          </a:xfrm>
          <a:prstGeom prst="rect">
            <a:avLst/>
          </a:prstGeom>
          <a:noFill/>
        </p:spPr>
        <p:txBody>
          <a:bodyPr wrap="square" rtlCol="0">
            <a:spAutoFit/>
          </a:bodyPr>
          <a:lstStyle/>
          <a:p>
            <a:pPr algn="ctr"/>
            <a:r>
              <a:rPr lang="en-US" sz="2700" dirty="0" smtClean="0"/>
              <a:t>Maggie Jenkins</a:t>
            </a:r>
            <a:endParaRPr lang="en-US" sz="2700" dirty="0"/>
          </a:p>
        </p:txBody>
      </p:sp>
      <p:sp>
        <p:nvSpPr>
          <p:cNvPr id="70" name="TextBox 69"/>
          <p:cNvSpPr txBox="1"/>
          <p:nvPr/>
        </p:nvSpPr>
        <p:spPr>
          <a:xfrm>
            <a:off x="6854505" y="34489094"/>
            <a:ext cx="2230667" cy="507831"/>
          </a:xfrm>
          <a:prstGeom prst="rect">
            <a:avLst/>
          </a:prstGeom>
          <a:noFill/>
        </p:spPr>
        <p:txBody>
          <a:bodyPr wrap="square" rtlCol="0">
            <a:spAutoFit/>
          </a:bodyPr>
          <a:lstStyle/>
          <a:p>
            <a:pPr algn="ctr"/>
            <a:r>
              <a:rPr lang="en-US" sz="2700" dirty="0" smtClean="0"/>
              <a:t>Cody Walker</a:t>
            </a:r>
            <a:endParaRPr lang="en-US" sz="2700" dirty="0"/>
          </a:p>
        </p:txBody>
      </p:sp>
      <p:graphicFrame>
        <p:nvGraphicFramePr>
          <p:cNvPr id="36" name="Diagram 35"/>
          <p:cNvGraphicFramePr/>
          <p:nvPr>
            <p:extLst>
              <p:ext uri="{D42A27DB-BD31-4B8C-83A1-F6EECF244321}">
                <p14:modId xmlns:p14="http://schemas.microsoft.com/office/powerpoint/2010/main" val="389083881"/>
              </p:ext>
            </p:extLst>
          </p:nvPr>
        </p:nvGraphicFramePr>
        <p:xfrm>
          <a:off x="914399" y="13386907"/>
          <a:ext cx="17064162" cy="74435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9" name="Rounded Rectangle 58"/>
          <p:cNvSpPr/>
          <p:nvPr/>
        </p:nvSpPr>
        <p:spPr>
          <a:xfrm>
            <a:off x="2864778"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NLCD</a:t>
            </a:r>
            <a:endParaRPr lang="en-US" sz="2700" b="1" dirty="0">
              <a:solidFill>
                <a:schemeClr val="accent1"/>
              </a:solidFill>
            </a:endParaRPr>
          </a:p>
        </p:txBody>
      </p:sp>
      <p:sp>
        <p:nvSpPr>
          <p:cNvPr id="111" name="Rounded Rectangle 110"/>
          <p:cNvSpPr/>
          <p:nvPr/>
        </p:nvSpPr>
        <p:spPr>
          <a:xfrm>
            <a:off x="5740953"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Landsat</a:t>
            </a:r>
          </a:p>
        </p:txBody>
      </p:sp>
      <p:sp>
        <p:nvSpPr>
          <p:cNvPr id="112" name="Rounded Rectangle 111"/>
          <p:cNvSpPr/>
          <p:nvPr/>
        </p:nvSpPr>
        <p:spPr>
          <a:xfrm>
            <a:off x="8617128"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 Aster</a:t>
            </a:r>
          </a:p>
        </p:txBody>
      </p:sp>
      <p:sp>
        <p:nvSpPr>
          <p:cNvPr id="113" name="Rounded Rectangle 112"/>
          <p:cNvSpPr/>
          <p:nvPr/>
        </p:nvSpPr>
        <p:spPr>
          <a:xfrm>
            <a:off x="11493303"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Prism</a:t>
            </a:r>
          </a:p>
        </p:txBody>
      </p:sp>
      <p:sp>
        <p:nvSpPr>
          <p:cNvPr id="115" name="Rounded Rectangle 114"/>
          <p:cNvSpPr/>
          <p:nvPr/>
        </p:nvSpPr>
        <p:spPr>
          <a:xfrm>
            <a:off x="2864778" y="15766075"/>
            <a:ext cx="5442910"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Used ERDAS Imagine with Landsat images to create vegetation phenology</a:t>
            </a:r>
            <a:endParaRPr lang="en-US" sz="2700" b="1" dirty="0">
              <a:solidFill>
                <a:schemeClr val="accent1"/>
              </a:solidFill>
            </a:endParaRPr>
          </a:p>
        </p:txBody>
      </p:sp>
      <p:sp>
        <p:nvSpPr>
          <p:cNvPr id="116" name="Rounded Rectangle 115"/>
          <p:cNvSpPr/>
          <p:nvPr/>
        </p:nvSpPr>
        <p:spPr>
          <a:xfrm>
            <a:off x="8617127" y="15772711"/>
            <a:ext cx="5442911"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Created DEM/slope using ArcGIS </a:t>
            </a:r>
            <a:endParaRPr lang="en-US" sz="2700" b="1" dirty="0">
              <a:solidFill>
                <a:schemeClr val="accent1"/>
              </a:solidFill>
            </a:endParaRPr>
          </a:p>
        </p:txBody>
      </p:sp>
      <p:sp>
        <p:nvSpPr>
          <p:cNvPr id="120" name="Rounded Rectangle 119"/>
          <p:cNvSpPr/>
          <p:nvPr/>
        </p:nvSpPr>
        <p:spPr>
          <a:xfrm>
            <a:off x="2864778" y="18245110"/>
            <a:ext cx="11195260"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1"/>
                </a:solidFill>
              </a:rPr>
              <a:t> Added NLCD, Vegetation phenology, climate data, DEM/slope, MODIS snow data and clipped to study area for the final mule deer corridor map.</a:t>
            </a:r>
            <a:endParaRPr lang="en-US" sz="2700" b="1" dirty="0">
              <a:solidFill>
                <a:schemeClr val="accent1"/>
              </a:solidFill>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1953</TotalTime>
  <Words>294</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Rhodes, Tyler M. (LARC-E3)[SSAI DEVELOP]</cp:lastModifiedBy>
  <cp:revision>118</cp:revision>
  <dcterms:created xsi:type="dcterms:W3CDTF">2015-06-02T14:58:58Z</dcterms:created>
  <dcterms:modified xsi:type="dcterms:W3CDTF">2016-02-25T15:15:20Z</dcterms:modified>
</cp:coreProperties>
</file>