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comments/comment2.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comments/comment3.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comment4.xml" ContentType="application/vnd.openxmlformats-officedocument.presentationml.comments+xml"/>
  <Override PartName="/ppt/notesSlides/notesSlide8.xml" ContentType="application/vnd.openxmlformats-officedocument.presentationml.notesSlide+xml"/>
  <Override PartName="/ppt/comments/comment5.xml" ContentType="application/vnd.openxmlformats-officedocument.presentationml.comment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6.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7.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6"/>
  </p:notesMasterIdLst>
  <p:sldIdLst>
    <p:sldId id="256" r:id="rId2"/>
    <p:sldId id="269"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lr" initials="clr" lastIdx="3" clrIdx="0"/>
  <p:cmAuthor id="1" name="Orne, Tiffani N. (LARC-E3)[SSAI DEVELOP]" initials="OTN(D" lastIdx="7" clrIdx="1">
    <p:extLst>
      <p:ext uri="{19B8F6BF-5375-455C-9EA6-DF929625EA0E}">
        <p15:presenceInfo xmlns:p15="http://schemas.microsoft.com/office/powerpoint/2012/main" userId="S-1-5-21-330711430-3775241029-4075259233-5556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877" autoAdjust="0"/>
  </p:normalViewPr>
  <p:slideViewPr>
    <p:cSldViewPr snapToGrid="0">
      <p:cViewPr varScale="1">
        <p:scale>
          <a:sx n="89" d="100"/>
          <a:sy n="89" d="100"/>
        </p:scale>
        <p:origin x="1470"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5-07-07T22:06:11.508" idx="1">
    <p:pos x="5570" y="3623"/>
    <p:text>If this is one name, widen the box so that if fits on one line.</p:text>
  </p:cm>
  <p:cm authorId="1" dt="2015-07-15T18:38:38.749" idx="1">
    <p:pos x="5570" y="3719"/>
    <p:text>I made this change</p:text>
    <p:extLst>
      <p:ext uri="{C676402C-5697-4E1C-873F-D02D1690AC5C}">
        <p15:threadingInfo xmlns:p15="http://schemas.microsoft.com/office/powerpoint/2012/main" timeZoneBias="240">
          <p15:parentCm authorId="0" idx="1"/>
        </p15:threadingInfo>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7-15T18:40:36.185" idx="2">
    <p:pos x="596" y="1071"/>
    <p:text>There's a lot of white space on this slide. Try making the image larger (see next slide).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7-15T18:42:51.194" idx="3">
    <p:pos x="1281" y="1092"/>
    <p:text>I moved this text box a bit to the left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7-15T18:43:44.734" idx="4">
    <p:pos x="2033" y="1071"/>
    <p:text>I love the layout for this! Can you center the text horrizontally with each other?</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15-07-07T22:13:18.473" idx="2">
    <p:pos x="10" y="10"/>
    <p:text>This Landsat is large. Consider placing it on the previous slide?</p:text>
  </p:cm>
</p:cmLst>
</file>

<file path=ppt/comments/comment6.xml><?xml version="1.0" encoding="utf-8"?>
<p:cmLst xmlns:a="http://schemas.openxmlformats.org/drawingml/2006/main" xmlns:r="http://schemas.openxmlformats.org/officeDocument/2006/relationships" xmlns:p="http://schemas.openxmlformats.org/presentationml/2006/main">
  <p:cm authorId="0" dt="2015-07-07T22:13:52.681" idx="3">
    <p:pos x="3883" y="421"/>
    <p:text>See notes on poster.</p:text>
  </p:cm>
  <p:cm authorId="1" dt="2015-07-15T18:45:15.216" idx="5">
    <p:pos x="2522" y="1377"/>
    <p:text>I switched the font to grey to match the rest of the presentation</p:text>
    <p:extLst>
      <p:ext uri="{C676402C-5697-4E1C-873F-D02D1690AC5C}">
        <p15:threadingInfo xmlns:p15="http://schemas.microsoft.com/office/powerpoint/2012/main" timeZoneBias="240"/>
      </p:ext>
    </p:extLst>
  </p:cm>
  <p:cm authorId="1" dt="2015-07-15T18:45:51.946" idx="6">
    <p:pos x="2522" y="1473"/>
    <p:text>Please make sure all text is Century Gothic and at least 20 pt font</p:text>
    <p:extLst>
      <p:ext uri="{C676402C-5697-4E1C-873F-D02D1690AC5C}">
        <p15:threadingInfo xmlns:p15="http://schemas.microsoft.com/office/powerpoint/2012/main" timeZoneBias="240">
          <p15:parentCm authorId="1" idx="5"/>
        </p15:threadingInfo>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15-07-15T18:49:14.792" idx="7">
    <p:pos x="10" y="10"/>
    <p:text>I rearranged this slide some allow for the minimum 20 pt font</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3" name="Shape 3"/>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4" name="Shape 4"/>
          <p:cNvSpPr>
            <a:spLocks noGrp="1" noRot="1" noChangeAspect="1"/>
          </p:cNvSpPr>
          <p:nvPr>
            <p:ph type="sldImg" idx="3"/>
          </p:nvPr>
        </p:nvSpPr>
        <p:spPr>
          <a:xfrm>
            <a:off x="1371600" y="1143000"/>
            <a:ext cx="4114800"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7" name="Shape 7"/>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lvl1pPr marL="0" marR="0" indent="0" algn="r" rtl="0">
              <a:spcBef>
                <a:spcPts val="0"/>
              </a:spcBef>
              <a:buNone/>
              <a:defRPr sz="1200" b="0" i="0" u="none" strike="noStrike" cap="none" baseline="0">
                <a:solidFill>
                  <a:schemeClr val="dk1"/>
                </a:solidFill>
                <a:latin typeface="Calibri"/>
                <a:ea typeface="Calibri"/>
                <a:cs typeface="Calibri"/>
                <a:sym typeface="Calibri"/>
              </a:defRPr>
            </a:lvl1pPr>
          </a:lstStyle>
          <a:p>
            <a:pPr marL="0" lvl="0" indent="0">
              <a:spcBef>
                <a:spcPts val="0"/>
              </a:spcBef>
              <a:buSzPct val="25000"/>
              <a:buNone/>
            </a:pPr>
            <a:fld id="{00000000-1234-1234-1234-123412341234}" type="slidenum">
              <a:rPr lang="en-US"/>
              <a:t>‹#›</a:t>
            </a:fld>
            <a:endParaRPr lang="en-US"/>
          </a:p>
        </p:txBody>
      </p:sp>
    </p:spTree>
    <p:extLst>
      <p:ext uri="{BB962C8B-B14F-4D97-AF65-F5344CB8AC3E}">
        <p14:creationId xmlns:p14="http://schemas.microsoft.com/office/powerpoint/2010/main" val="2025733322"/>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r>
              <a:rPr lang="en-US" sz="1100">
                <a:latin typeface="Century Gothic"/>
                <a:ea typeface="Century Gothic"/>
                <a:cs typeface="Century Gothic"/>
                <a:sym typeface="Century Gothic"/>
              </a:rPr>
              <a:t>From the University of Georgia NASA DEVELOP node </a:t>
            </a:r>
          </a:p>
        </p:txBody>
      </p:sp>
      <p:sp>
        <p:nvSpPr>
          <p:cNvPr id="113" name="Shape 113"/>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11746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Shape 17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72" name="Shape 17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3619932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79" name="Shape 179"/>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6477669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Shape 184"/>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85" name="Shape 185"/>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789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Shape 19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91" name="Shape 19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48086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201" name="Shape 20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991833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lnSpc>
                <a:spcPct val="90000"/>
              </a:lnSpc>
              <a:spcBef>
                <a:spcPts val="0"/>
              </a:spcBef>
              <a:buClr>
                <a:schemeClr val="accent1"/>
              </a:buClr>
              <a:buSzPct val="25000"/>
              <a:buFont typeface="Arial"/>
              <a:buNone/>
            </a:pPr>
            <a:r>
              <a:rPr lang="en-US" sz="1200">
                <a:solidFill>
                  <a:schemeClr val="dk1"/>
                </a:solidFill>
                <a:latin typeface="Questrial"/>
                <a:ea typeface="Questrial"/>
                <a:cs typeface="Questrial"/>
                <a:sym typeface="Questrial"/>
              </a:rPr>
              <a:t>Hydrilla verticillata is an invasive aquatic plant in the southeastern US.</a:t>
            </a:r>
          </a:p>
          <a:p>
            <a:pPr lvl="0" rtl="0">
              <a:lnSpc>
                <a:spcPct val="90000"/>
              </a:lnSpc>
              <a:spcBef>
                <a:spcPts val="200"/>
              </a:spcBef>
              <a:buClr>
                <a:schemeClr val="accent1"/>
              </a:buClr>
              <a:buFont typeface="Arial"/>
              <a:buNone/>
            </a:pPr>
            <a:endParaRPr sz="1200">
              <a:solidFill>
                <a:schemeClr val="dk1"/>
              </a:solidFill>
              <a:latin typeface="Questrial"/>
              <a:ea typeface="Questrial"/>
              <a:cs typeface="Questrial"/>
              <a:sym typeface="Questrial"/>
            </a:endParaRPr>
          </a:p>
          <a:p>
            <a:pPr rtl="0">
              <a:spcBef>
                <a:spcPts val="0"/>
              </a:spcBef>
              <a:buNone/>
            </a:pPr>
            <a:r>
              <a:rPr lang="en-US" sz="1200">
                <a:solidFill>
                  <a:schemeClr val="dk1"/>
                </a:solidFill>
                <a:latin typeface="Questrial"/>
                <a:ea typeface="Questrial"/>
                <a:cs typeface="Questrial"/>
                <a:sym typeface="Questrial"/>
              </a:rPr>
              <a:t>Native to Asia, Australia and Africa, hydrilla was introduced to the U.S. in the 1950s when it was sold in freshwater aquarium stores in Florida.  Since then it has spread up the eastern seaboard and west to California and Washington State reaching 25 states.</a:t>
            </a:r>
          </a:p>
          <a:p>
            <a:pPr>
              <a:spcBef>
                <a:spcPts val="0"/>
              </a:spcBef>
              <a:buNone/>
            </a:pPr>
            <a:endParaRPr sz="1200">
              <a:solidFill>
                <a:schemeClr val="dk1"/>
              </a:solidFill>
              <a:latin typeface="Questrial"/>
              <a:ea typeface="Questrial"/>
              <a:cs typeface="Questrial"/>
              <a:sym typeface="Questrial"/>
            </a:endParaRPr>
          </a:p>
        </p:txBody>
      </p:sp>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3277899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rtl="0">
              <a:lnSpc>
                <a:spcPct val="90000"/>
              </a:lnSpc>
              <a:spcBef>
                <a:spcPts val="0"/>
              </a:spcBef>
              <a:buClr>
                <a:schemeClr val="accent1"/>
              </a:buClr>
              <a:buSzPct val="25000"/>
              <a:buFont typeface="Arial"/>
              <a:buNone/>
            </a:pPr>
            <a:r>
              <a:rPr lang="en-US" sz="1200">
                <a:solidFill>
                  <a:schemeClr val="dk1"/>
                </a:solidFill>
                <a:latin typeface="Questrial"/>
                <a:ea typeface="Questrial"/>
                <a:cs typeface="Questrial"/>
                <a:sym typeface="Questrial"/>
              </a:rPr>
              <a:t>Hydrilla verticillata is an invasive aquatic plant in the southeastern US.</a:t>
            </a:r>
          </a:p>
          <a:p>
            <a:pPr lvl="0" rtl="0">
              <a:lnSpc>
                <a:spcPct val="90000"/>
              </a:lnSpc>
              <a:spcBef>
                <a:spcPts val="200"/>
              </a:spcBef>
              <a:buClr>
                <a:schemeClr val="accent1"/>
              </a:buClr>
              <a:buFont typeface="Arial"/>
              <a:buNone/>
            </a:pPr>
            <a:endParaRPr sz="1200">
              <a:solidFill>
                <a:schemeClr val="dk1"/>
              </a:solidFill>
              <a:latin typeface="Questrial"/>
              <a:ea typeface="Questrial"/>
              <a:cs typeface="Questrial"/>
              <a:sym typeface="Questrial"/>
            </a:endParaRPr>
          </a:p>
          <a:p>
            <a:pPr rtl="0">
              <a:spcBef>
                <a:spcPts val="0"/>
              </a:spcBef>
              <a:buNone/>
            </a:pPr>
            <a:r>
              <a:rPr lang="en-US" sz="1200">
                <a:solidFill>
                  <a:schemeClr val="dk1"/>
                </a:solidFill>
                <a:latin typeface="Questrial"/>
                <a:ea typeface="Questrial"/>
                <a:cs typeface="Questrial"/>
                <a:sym typeface="Questrial"/>
              </a:rPr>
              <a:t>Native to Asia, Australia and Africa, hydrilla was introduced to the U.S. in the 1950s when it was sold in freshwater aquarium stores in Florida.  Since then it has spread up the eastern seaboard and west to California and Washington State reaching 25 states.</a:t>
            </a:r>
          </a:p>
          <a:p>
            <a:pPr>
              <a:spcBef>
                <a:spcPts val="0"/>
              </a:spcBef>
              <a:buNone/>
            </a:pPr>
            <a:endParaRPr sz="1200">
              <a:solidFill>
                <a:schemeClr val="dk1"/>
              </a:solidFill>
              <a:latin typeface="Questrial"/>
              <a:ea typeface="Questrial"/>
              <a:cs typeface="Questrial"/>
              <a:sym typeface="Questrial"/>
            </a:endParaRPr>
          </a:p>
        </p:txBody>
      </p:sp>
      <p:sp>
        <p:nvSpPr>
          <p:cNvPr id="121" name="Shape 12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04880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Shape 127"/>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lnSpc>
                <a:spcPct val="90000"/>
              </a:lnSpc>
              <a:spcBef>
                <a:spcPts val="200"/>
              </a:spcBef>
              <a:buClr>
                <a:schemeClr val="accent1"/>
              </a:buClr>
              <a:buSzPct val="25000"/>
              <a:buFont typeface="Arial"/>
              <a:buNone/>
            </a:pPr>
            <a:r>
              <a:rPr lang="en-US" sz="1200">
                <a:solidFill>
                  <a:schemeClr val="dk1"/>
                </a:solidFill>
                <a:latin typeface="Century Gothic"/>
                <a:ea typeface="Century Gothic"/>
                <a:cs typeface="Century Gothic"/>
                <a:sym typeface="Century Gothic"/>
              </a:rPr>
              <a:t>Hydrilla outcompetes native plants creating a thick mat which blocks sunlight leading to anoxic conditions, as well as changing the nutrient balance in the water body.</a:t>
            </a:r>
          </a:p>
          <a:p>
            <a:pPr lvl="0" rtl="0">
              <a:lnSpc>
                <a:spcPct val="90000"/>
              </a:lnSpc>
              <a:spcBef>
                <a:spcPts val="0"/>
              </a:spcBef>
              <a:buNone/>
            </a:pPr>
            <a:endParaRPr sz="1200">
              <a:solidFill>
                <a:schemeClr val="dk1"/>
              </a:solidFill>
              <a:latin typeface="Century Gothic"/>
              <a:ea typeface="Century Gothic"/>
              <a:cs typeface="Century Gothic"/>
              <a:sym typeface="Century Gothic"/>
            </a:endParaRPr>
          </a:p>
          <a:p>
            <a:pPr lvl="0" rtl="0">
              <a:lnSpc>
                <a:spcPct val="90000"/>
              </a:lnSpc>
              <a:spcBef>
                <a:spcPts val="0"/>
              </a:spcBef>
              <a:buNone/>
            </a:pPr>
            <a:r>
              <a:rPr lang="en-US" sz="1200">
                <a:solidFill>
                  <a:schemeClr val="dk1"/>
                </a:solidFill>
                <a:latin typeface="Century Gothic"/>
                <a:ea typeface="Century Gothic"/>
                <a:cs typeface="Century Gothic"/>
                <a:sym typeface="Century Gothic"/>
              </a:rPr>
              <a:t>These thick mats clog boat motors disrupting transport and recreation and cause hazardous swimming conditions. </a:t>
            </a:r>
          </a:p>
          <a:p>
            <a:pPr lvl="0" rtl="0">
              <a:lnSpc>
                <a:spcPct val="90000"/>
              </a:lnSpc>
              <a:spcBef>
                <a:spcPts val="0"/>
              </a:spcBef>
              <a:buNone/>
            </a:pPr>
            <a:endParaRPr sz="1200">
              <a:solidFill>
                <a:schemeClr val="dk1"/>
              </a:solidFill>
              <a:latin typeface="Century Gothic"/>
              <a:ea typeface="Century Gothic"/>
              <a:cs typeface="Century Gothic"/>
              <a:sym typeface="Century Gothic"/>
            </a:endParaRPr>
          </a:p>
          <a:p>
            <a:pPr lvl="0" rtl="0">
              <a:lnSpc>
                <a:spcPct val="90000"/>
              </a:lnSpc>
              <a:spcBef>
                <a:spcPts val="0"/>
              </a:spcBef>
              <a:buNone/>
            </a:pPr>
            <a:r>
              <a:rPr lang="en-US" sz="1200">
                <a:solidFill>
                  <a:schemeClr val="dk1"/>
                </a:solidFill>
                <a:latin typeface="Century Gothic"/>
                <a:ea typeface="Century Gothic"/>
                <a:cs typeface="Century Gothic"/>
                <a:sym typeface="Century Gothic"/>
              </a:rPr>
              <a:t>Additionally, hydrilla obstructs water withdrawal for drinking water, irrigation, and power generation in reservoirs. </a:t>
            </a:r>
          </a:p>
        </p:txBody>
      </p:sp>
      <p:sp>
        <p:nvSpPr>
          <p:cNvPr id="128" name="Shape 128"/>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180842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Shape 134"/>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35" name="Shape 135"/>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rtl="0">
              <a:lnSpc>
                <a:spcPct val="90000"/>
              </a:lnSpc>
              <a:spcBef>
                <a:spcPts val="1000"/>
              </a:spcBef>
              <a:buNone/>
            </a:pPr>
            <a:r>
              <a:rPr lang="en-US" sz="1100">
                <a:solidFill>
                  <a:schemeClr val="dk1"/>
                </a:solidFill>
                <a:latin typeface="Century Gothic"/>
                <a:ea typeface="Century Gothic"/>
                <a:cs typeface="Century Gothic"/>
                <a:sym typeface="Century Gothic"/>
              </a:rPr>
              <a:t>This study focused on five reservoirs located in Georgia and bordering Alabama, Florida, and South Carolina </a:t>
            </a:r>
          </a:p>
          <a:p>
            <a:pPr rtl="0">
              <a:lnSpc>
                <a:spcPct val="90000"/>
              </a:lnSpc>
              <a:spcBef>
                <a:spcPts val="1000"/>
              </a:spcBef>
              <a:buNone/>
            </a:pPr>
            <a:r>
              <a:rPr lang="en-US" sz="1100">
                <a:solidFill>
                  <a:schemeClr val="dk1"/>
                </a:solidFill>
                <a:latin typeface="Century Gothic"/>
                <a:ea typeface="Century Gothic"/>
                <a:cs typeface="Century Gothic"/>
                <a:sym typeface="Century Gothic"/>
              </a:rPr>
              <a:t>Lake Seminole is a United States Army Corps of Engineers reservoir and they have been trying to control hydrilla in this location for over 50 years. </a:t>
            </a:r>
          </a:p>
          <a:p>
            <a:pPr rtl="0">
              <a:lnSpc>
                <a:spcPct val="90000"/>
              </a:lnSpc>
              <a:spcBef>
                <a:spcPts val="1000"/>
              </a:spcBef>
              <a:buNone/>
            </a:pPr>
            <a:r>
              <a:rPr lang="en-US" sz="1100">
                <a:solidFill>
                  <a:schemeClr val="dk1"/>
                </a:solidFill>
                <a:latin typeface="Century Gothic"/>
                <a:ea typeface="Century Gothic"/>
                <a:cs typeface="Century Gothic"/>
                <a:sym typeface="Century Gothic"/>
              </a:rPr>
              <a:t>Lake Thurmond is another USACE reservoir that has been dealing with invasive hydrilla.</a:t>
            </a:r>
          </a:p>
          <a:p>
            <a:pPr rtl="0">
              <a:lnSpc>
                <a:spcPct val="90000"/>
              </a:lnSpc>
              <a:spcBef>
                <a:spcPts val="1000"/>
              </a:spcBef>
              <a:buNone/>
            </a:pPr>
            <a:r>
              <a:rPr lang="en-US" sz="1100">
                <a:solidFill>
                  <a:schemeClr val="dk1"/>
                </a:solidFill>
                <a:latin typeface="Century Gothic"/>
                <a:ea typeface="Century Gothic"/>
                <a:cs typeface="Century Gothic"/>
                <a:sym typeface="Century Gothic"/>
              </a:rPr>
              <a:t>Lake Harding, Lake Oliver, and Goat Rock Reservoir are Georgia Power reservoirs along the Chattahoochee River. Recently in 2013, Georgia Power experienced a rapid development of hydrilla in Lake Harding and Lake Oliver, which spread to Goat Rock Reservoir in 2014. </a:t>
            </a:r>
          </a:p>
          <a:p>
            <a:pPr lvl="0" rtl="0">
              <a:lnSpc>
                <a:spcPct val="90000"/>
              </a:lnSpc>
              <a:spcBef>
                <a:spcPts val="1000"/>
              </a:spcBef>
              <a:buNone/>
            </a:pPr>
            <a:endParaRPr sz="1100">
              <a:solidFill>
                <a:schemeClr val="dk1"/>
              </a:solidFill>
              <a:latin typeface="Century Gothic"/>
              <a:ea typeface="Century Gothic"/>
              <a:cs typeface="Century Gothic"/>
              <a:sym typeface="Century Gothic"/>
            </a:endParaRPr>
          </a:p>
        </p:txBody>
      </p:sp>
      <p:sp>
        <p:nvSpPr>
          <p:cNvPr id="136" name="Shape 136"/>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5</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28796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rtl="0">
              <a:lnSpc>
                <a:spcPct val="90000"/>
              </a:lnSpc>
              <a:spcBef>
                <a:spcPts val="1000"/>
              </a:spcBef>
              <a:buNone/>
            </a:pPr>
            <a:r>
              <a:rPr lang="en-US" sz="1200"/>
              <a:t>This project partnered with 3 end-users. </a:t>
            </a:r>
          </a:p>
          <a:p>
            <a:pPr rtl="0">
              <a:lnSpc>
                <a:spcPct val="90000"/>
              </a:lnSpc>
              <a:spcBef>
                <a:spcPts val="1000"/>
              </a:spcBef>
              <a:buNone/>
            </a:pPr>
            <a:r>
              <a:rPr lang="en-US" sz="1200"/>
              <a:t>The Joseph W. Jones Ecological Research Center is located in south Georgia north of Lake Seminole. One of their main focuses of study is water quality issues in the lower Flint River and Lake Seminole. Their research team was interested in incorporating remote sensing to better understand the phenological characteristics and seasonal distribution of hydrilla.</a:t>
            </a:r>
          </a:p>
          <a:p>
            <a:pPr rtl="0">
              <a:lnSpc>
                <a:spcPct val="90000"/>
              </a:lnSpc>
              <a:spcBef>
                <a:spcPts val="1000"/>
              </a:spcBef>
              <a:buNone/>
            </a:pPr>
            <a:r>
              <a:rPr lang="en-US" sz="1200"/>
              <a:t>Georgia Power Company is responsible for protecting and restoring 17 reservoirs in Georgia. They are concerned with the spread of hydrilla in their lakes and the negative impacts it poses to water quality.</a:t>
            </a:r>
          </a:p>
          <a:p>
            <a:pPr lvl="0">
              <a:lnSpc>
                <a:spcPct val="90000"/>
              </a:lnSpc>
              <a:spcBef>
                <a:spcPts val="1000"/>
              </a:spcBef>
              <a:buNone/>
            </a:pPr>
            <a:r>
              <a:rPr lang="en-US" sz="1200"/>
              <a:t>The Henry County Water Authority hydrilla in two of their reservoirs in 2010.  They are concerned by the effects hydrilla recreation for fisherman and waterfowl hunters. </a:t>
            </a:r>
          </a:p>
        </p:txBody>
      </p:sp>
      <p:sp>
        <p:nvSpPr>
          <p:cNvPr id="142" name="Shape 142"/>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966836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Shape 150"/>
          <p:cNvSpPr txBox="1">
            <a:spLocks noGrp="1"/>
          </p:cNvSpPr>
          <p:nvPr>
            <p:ph type="body" idx="1"/>
          </p:nvPr>
        </p:nvSpPr>
        <p:spPr>
          <a:xfrm>
            <a:off x="685800" y="4400550"/>
            <a:ext cx="5486399" cy="3600599"/>
          </a:xfrm>
          <a:prstGeom prst="rect">
            <a:avLst/>
          </a:prstGeom>
        </p:spPr>
        <p:txBody>
          <a:bodyPr lIns="91425" tIns="91425" rIns="91425" bIns="91425" anchor="t" anchorCtr="0">
            <a:noAutofit/>
          </a:bodyPr>
          <a:lstStyle/>
          <a:p>
            <a:pPr lvl="0" rtl="0">
              <a:lnSpc>
                <a:spcPct val="90000"/>
              </a:lnSpc>
              <a:spcBef>
                <a:spcPts val="1000"/>
              </a:spcBef>
              <a:buNone/>
            </a:pPr>
            <a:r>
              <a:rPr lang="en-US" sz="1200">
                <a:solidFill>
                  <a:schemeClr val="dk1"/>
                </a:solidFill>
                <a:latin typeface="Questrial"/>
                <a:ea typeface="Questrial"/>
                <a:cs typeface="Questrial"/>
                <a:sym typeface="Questrial"/>
              </a:rPr>
              <a:t>We created hydrilla distribution maps through time of the study areas in the Southeastern United States by utilizing remote sensing data from multiple sources. Then we assessed the seasonal spatio-temporal distribution of hydrilla. </a:t>
            </a:r>
          </a:p>
          <a:p>
            <a:pPr lvl="0" rtl="0">
              <a:lnSpc>
                <a:spcPct val="90000"/>
              </a:lnSpc>
              <a:spcBef>
                <a:spcPts val="1000"/>
              </a:spcBef>
              <a:buNone/>
            </a:pPr>
            <a:r>
              <a:rPr lang="en-US" sz="1200">
                <a:solidFill>
                  <a:schemeClr val="dk1"/>
                </a:solidFill>
                <a:latin typeface="Questrial"/>
                <a:ea typeface="Questrial"/>
                <a:cs typeface="Questrial"/>
                <a:sym typeface="Questrial"/>
              </a:rPr>
              <a:t>We developed a model using Landsat 8 OLI and in situ field data. Our partners will be able to use this model to determine hydrilla distribution in the future. </a:t>
            </a:r>
          </a:p>
          <a:p>
            <a:pPr lvl="0" rtl="0">
              <a:lnSpc>
                <a:spcPct val="115000"/>
              </a:lnSpc>
              <a:spcBef>
                <a:spcPts val="0"/>
              </a:spcBef>
              <a:buNone/>
            </a:pPr>
            <a:endParaRPr sz="1200">
              <a:solidFill>
                <a:schemeClr val="dk1"/>
              </a:solidFill>
              <a:latin typeface="Garamond"/>
              <a:ea typeface="Garamond"/>
              <a:cs typeface="Garamond"/>
              <a:sym typeface="Garamond"/>
            </a:endParaRPr>
          </a:p>
          <a:p>
            <a:pPr lvl="0" rtl="0">
              <a:lnSpc>
                <a:spcPct val="90000"/>
              </a:lnSpc>
              <a:spcBef>
                <a:spcPts val="1000"/>
              </a:spcBef>
              <a:buNone/>
            </a:pPr>
            <a:endParaRPr sz="1200">
              <a:solidFill>
                <a:schemeClr val="dk1"/>
              </a:solidFill>
              <a:latin typeface="Questrial"/>
              <a:ea typeface="Questrial"/>
              <a:cs typeface="Questrial"/>
              <a:sym typeface="Questrial"/>
            </a:endParaRPr>
          </a:p>
        </p:txBody>
      </p:sp>
      <p:sp>
        <p:nvSpPr>
          <p:cNvPr id="151" name="Shape 151"/>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2532605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Shape 157"/>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58" name="Shape 158"/>
          <p:cNvSpPr txBox="1">
            <a:spLocks noGrp="1"/>
          </p:cNvSpPr>
          <p:nvPr>
            <p:ph type="body" idx="1"/>
          </p:nvPr>
        </p:nvSpPr>
        <p:spPr>
          <a:xfrm>
            <a:off x="685800" y="4400550"/>
            <a:ext cx="5486399" cy="3600450"/>
          </a:xfrm>
          <a:prstGeom prst="rect">
            <a:avLst/>
          </a:prstGeom>
          <a:noFill/>
          <a:ln>
            <a:noFill/>
          </a:ln>
        </p:spPr>
        <p:txBody>
          <a:bodyPr lIns="91425" tIns="45700" rIns="91425" bIns="45700" anchor="t" anchorCtr="0">
            <a:noAutofit/>
          </a:bodyPr>
          <a:lstStyle/>
          <a:p>
            <a:pPr marL="0" marR="0" lvl="0" indent="0" algn="l" rtl="0">
              <a:spcBef>
                <a:spcPts val="0"/>
              </a:spcBef>
              <a:buNone/>
            </a:pPr>
            <a:endParaRPr sz="1200" b="0" i="0" u="none" strike="noStrike" cap="none" baseline="0">
              <a:solidFill>
                <a:schemeClr val="dk1"/>
              </a:solidFill>
              <a:latin typeface="Calibri"/>
              <a:ea typeface="Calibri"/>
              <a:cs typeface="Calibri"/>
              <a:sym typeface="Calibri"/>
            </a:endParaRPr>
          </a:p>
        </p:txBody>
      </p:sp>
      <p:sp>
        <p:nvSpPr>
          <p:cNvPr id="159" name="Shape 159"/>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baseline="0">
                <a:solidFill>
                  <a:schemeClr val="dk1"/>
                </a:solidFill>
                <a:latin typeface="Calibri"/>
                <a:ea typeface="Calibri"/>
                <a:cs typeface="Calibri"/>
                <a:sym typeface="Calibri"/>
              </a:rPr>
              <a:t>8</a:t>
            </a:fld>
            <a:endParaRPr lang="en-US" sz="1200" b="0" i="0" u="none" strike="noStrike" cap="none" baseline="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12118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Shape 165"/>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a:spcBef>
                <a:spcPts val="0"/>
              </a:spcBef>
              <a:buNone/>
            </a:pPr>
            <a:endParaRPr/>
          </a:p>
        </p:txBody>
      </p:sp>
      <p:sp>
        <p:nvSpPr>
          <p:cNvPr id="166" name="Shape 166"/>
          <p:cNvSpPr>
            <a:spLocks noGrp="1" noRot="1" noChangeAspect="1"/>
          </p:cNvSpPr>
          <p:nvPr>
            <p:ph type="sldImg" idx="2"/>
          </p:nvPr>
        </p:nvSpPr>
        <p:spPr>
          <a:xfrm>
            <a:off x="1371600" y="1143000"/>
            <a:ext cx="4114800" cy="30861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3221688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Slide">
    <p:spTree>
      <p:nvGrpSpPr>
        <p:cNvPr id="1" name="Shape 14"/>
        <p:cNvGrpSpPr/>
        <p:nvPr/>
      </p:nvGrpSpPr>
      <p:grpSpPr>
        <a:xfrm>
          <a:off x="0" y="0"/>
          <a:ext cx="0" cy="0"/>
          <a:chOff x="0" y="0"/>
          <a:chExt cx="0" cy="0"/>
        </a:xfrm>
      </p:grpSpPr>
      <p:sp>
        <p:nvSpPr>
          <p:cNvPr id="15" name="Shape 15"/>
          <p:cNvSpPr/>
          <p:nvPr/>
        </p:nvSpPr>
        <p:spPr>
          <a:xfrm>
            <a:off x="0" y="6784847"/>
            <a:ext cx="9144000" cy="73151"/>
          </a:xfrm>
          <a:prstGeom prst="rect">
            <a:avLst/>
          </a:prstGeom>
          <a:solidFill>
            <a:schemeClr val="dk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pic>
        <p:nvPicPr>
          <p:cNvPr id="16" name="Shape 16"/>
          <p:cNvPicPr preferRelativeResize="0"/>
          <p:nvPr/>
        </p:nvPicPr>
        <p:blipFill rotWithShape="1">
          <a:blip r:embed="rId2">
            <a:alphaModFix/>
          </a:blip>
          <a:srcRect/>
          <a:stretch/>
        </p:blipFill>
        <p:spPr>
          <a:xfrm>
            <a:off x="363095" y="5467376"/>
            <a:ext cx="1010529" cy="1010529"/>
          </a:xfrm>
          <a:prstGeom prst="rect">
            <a:avLst/>
          </a:prstGeom>
          <a:noFill/>
          <a:ln>
            <a:noFill/>
          </a:ln>
        </p:spPr>
      </p:pic>
      <p:sp>
        <p:nvSpPr>
          <p:cNvPr id="17" name="Shape 17"/>
          <p:cNvSpPr txBox="1">
            <a:spLocks noGrp="1"/>
          </p:cNvSpPr>
          <p:nvPr>
            <p:ph type="body" idx="1"/>
          </p:nvPr>
        </p:nvSpPr>
        <p:spPr>
          <a:xfrm>
            <a:off x="5660135"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8" name="Shape 18"/>
          <p:cNvSpPr txBox="1">
            <a:spLocks noGrp="1"/>
          </p:cNvSpPr>
          <p:nvPr>
            <p:ph type="body" idx="2"/>
          </p:nvPr>
        </p:nvSpPr>
        <p:spPr>
          <a:xfrm>
            <a:off x="5660135"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9" name="Shape 19"/>
          <p:cNvSpPr txBox="1">
            <a:spLocks noGrp="1"/>
          </p:cNvSpPr>
          <p:nvPr>
            <p:ph type="body" idx="3"/>
          </p:nvPr>
        </p:nvSpPr>
        <p:spPr>
          <a:xfrm>
            <a:off x="5663183"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0" name="Shape 20"/>
          <p:cNvSpPr txBox="1">
            <a:spLocks noGrp="1"/>
          </p:cNvSpPr>
          <p:nvPr>
            <p:ph type="body" idx="4"/>
          </p:nvPr>
        </p:nvSpPr>
        <p:spPr>
          <a:xfrm>
            <a:off x="2249424" y="6153912"/>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1" name="Shape 21"/>
          <p:cNvSpPr txBox="1">
            <a:spLocks noGrp="1"/>
          </p:cNvSpPr>
          <p:nvPr>
            <p:ph type="body" idx="5"/>
          </p:nvPr>
        </p:nvSpPr>
        <p:spPr>
          <a:xfrm>
            <a:off x="2249424" y="5751576"/>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2" name="Shape 22"/>
          <p:cNvSpPr txBox="1">
            <a:spLocks noGrp="1"/>
          </p:cNvSpPr>
          <p:nvPr>
            <p:ph type="body" idx="6"/>
          </p:nvPr>
        </p:nvSpPr>
        <p:spPr>
          <a:xfrm>
            <a:off x="2249424" y="5358383"/>
            <a:ext cx="3182111" cy="369332"/>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cxnSp>
        <p:nvCxnSpPr>
          <p:cNvPr id="23" name="Shape 23"/>
          <p:cNvCxnSpPr/>
          <p:nvPr/>
        </p:nvCxnSpPr>
        <p:spPr>
          <a:xfrm>
            <a:off x="228600" y="5168335"/>
            <a:ext cx="8686800" cy="0"/>
          </a:xfrm>
          <a:prstGeom prst="straightConnector1">
            <a:avLst/>
          </a:prstGeom>
          <a:noFill/>
          <a:ln w="31750" cap="rnd" cmpd="sng">
            <a:solidFill>
              <a:schemeClr val="accent1"/>
            </a:solidFill>
            <a:prstDash val="solid"/>
            <a:round/>
            <a:headEnd type="none" w="med" len="med"/>
            <a:tailEnd type="none" w="med" len="med"/>
          </a:ln>
        </p:spPr>
      </p:cxnSp>
      <p:sp>
        <p:nvSpPr>
          <p:cNvPr id="24" name="Shape 24"/>
          <p:cNvSpPr txBox="1">
            <a:spLocks noGrp="1"/>
          </p:cNvSpPr>
          <p:nvPr>
            <p:ph type="body" idx="7"/>
          </p:nvPr>
        </p:nvSpPr>
        <p:spPr>
          <a:xfrm>
            <a:off x="1143000" y="4032503"/>
            <a:ext cx="6858000" cy="740663"/>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25" name="Shape 25"/>
          <p:cNvSpPr txBox="1">
            <a:spLocks noGrp="1"/>
          </p:cNvSpPr>
          <p:nvPr>
            <p:ph type="body" idx="8"/>
          </p:nvPr>
        </p:nvSpPr>
        <p:spPr>
          <a:xfrm>
            <a:off x="685800" y="1426463"/>
            <a:ext cx="7772400" cy="2432304"/>
          </a:xfrm>
          <a:prstGeom prst="rect">
            <a:avLst/>
          </a:prstGeom>
          <a:noFill/>
          <a:ln>
            <a:noFill/>
          </a:ln>
        </p:spPr>
        <p:txBody>
          <a:bodyPr lIns="91425" tIns="91425" rIns="91425" bIns="91425" anchor="b"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grpSp>
        <p:nvGrpSpPr>
          <p:cNvPr id="26" name="Shape 26"/>
          <p:cNvGrpSpPr/>
          <p:nvPr/>
        </p:nvGrpSpPr>
        <p:grpSpPr>
          <a:xfrm>
            <a:off x="0" y="-44450"/>
            <a:ext cx="9144000" cy="1077912"/>
            <a:chOff x="0" y="-44450"/>
            <a:chExt cx="9144000" cy="1077912"/>
          </a:xfrm>
        </p:grpSpPr>
        <p:sp>
          <p:nvSpPr>
            <p:cNvPr id="27" name="Shape 27"/>
            <p:cNvSpPr txBox="1"/>
            <p:nvPr/>
          </p:nvSpPr>
          <p:spPr>
            <a:xfrm>
              <a:off x="0" y="0"/>
              <a:ext cx="9144000" cy="977898"/>
            </a:xfrm>
            <a:prstGeom prst="rect">
              <a:avLst/>
            </a:prstGeom>
            <a:solidFill>
              <a:schemeClr val="dk1"/>
            </a:solidFill>
            <a:ln>
              <a:noFill/>
            </a:ln>
          </p:spPr>
          <p:txBody>
            <a:bodyPr lIns="91425" tIns="45700" rIns="91425" bIns="45700" anchor="ctr" anchorCtr="0">
              <a:noAutofit/>
            </a:bodyPr>
            <a:lstStyle/>
            <a:p>
              <a:pPr marL="0" marR="0" lvl="0" indent="0" algn="l" rtl="0">
                <a:lnSpc>
                  <a:spcPct val="100000"/>
                </a:lnSpc>
                <a:spcBef>
                  <a:spcPts val="0"/>
                </a:spcBef>
                <a:spcAft>
                  <a:spcPts val="0"/>
                </a:spcAft>
                <a:buClr>
                  <a:schemeClr val="dk1"/>
                </a:buClr>
                <a:buFont typeface="Questrial"/>
                <a:buNone/>
              </a:pPr>
              <a:endParaRPr sz="1800" b="0" i="0" u="none" strike="noStrike" cap="none" baseline="0">
                <a:solidFill>
                  <a:schemeClr val="dk1"/>
                </a:solidFill>
                <a:latin typeface="Questrial"/>
                <a:ea typeface="Questrial"/>
                <a:cs typeface="Questrial"/>
                <a:sym typeface="Questrial"/>
              </a:endParaRPr>
            </a:p>
          </p:txBody>
        </p:sp>
        <p:sp>
          <p:nvSpPr>
            <p:cNvPr id="28" name="Shape 28"/>
            <p:cNvSpPr txBox="1"/>
            <p:nvPr/>
          </p:nvSpPr>
          <p:spPr>
            <a:xfrm>
              <a:off x="153985" y="260350"/>
              <a:ext cx="2332036" cy="338136"/>
            </a:xfrm>
            <a:prstGeom prst="rect">
              <a:avLst/>
            </a:prstGeom>
            <a:noFill/>
            <a:ln>
              <a:noFill/>
            </a:ln>
          </p:spPr>
          <p:txBody>
            <a:bodyPr lIns="91375" tIns="45675" rIns="91375" bIns="45675" anchor="t" anchorCtr="0">
              <a:noAutofit/>
            </a:bodyPr>
            <a:lstStyle/>
            <a:p>
              <a:pPr marL="0" marR="0" lvl="0" indent="0" algn="ctr" rtl="0">
                <a:lnSpc>
                  <a:spcPct val="100000"/>
                </a:lnSpc>
                <a:spcBef>
                  <a:spcPts val="0"/>
                </a:spcBef>
                <a:spcAft>
                  <a:spcPts val="0"/>
                </a:spcAft>
                <a:buClr>
                  <a:schemeClr val="dk1"/>
                </a:buClr>
                <a:buFont typeface="Questrial"/>
                <a:buNone/>
              </a:pPr>
              <a:endParaRPr sz="800" b="1" i="0" u="none" strike="noStrike" cap="none" baseline="0">
                <a:solidFill>
                  <a:schemeClr val="lt1"/>
                </a:solidFill>
                <a:latin typeface="Helvetica Neue"/>
                <a:ea typeface="Helvetica Neue"/>
                <a:cs typeface="Helvetica Neue"/>
                <a:sym typeface="Helvetica Neue"/>
              </a:endParaRPr>
            </a:p>
            <a:p>
              <a:pPr marL="0" marR="0" lvl="0" indent="0" algn="ctr" rtl="0">
                <a:lnSpc>
                  <a:spcPct val="100000"/>
                </a:lnSpc>
                <a:spcBef>
                  <a:spcPts val="0"/>
                </a:spcBef>
                <a:spcAft>
                  <a:spcPts val="0"/>
                </a:spcAft>
                <a:buClr>
                  <a:schemeClr val="lt1"/>
                </a:buClr>
                <a:buSzPct val="25000"/>
                <a:buFont typeface="Helvetica Neue"/>
                <a:buNone/>
              </a:pPr>
              <a:r>
                <a:rPr lang="en-US" sz="800" b="0" i="0" u="none" strike="noStrike" cap="none" baseline="0">
                  <a:solidFill>
                    <a:schemeClr val="lt1"/>
                  </a:solidFill>
                  <a:latin typeface="Helvetica Neue"/>
                  <a:ea typeface="Helvetica Neue"/>
                  <a:cs typeface="Helvetica Neue"/>
                  <a:sym typeface="Helvetica Neue"/>
                </a:rPr>
                <a:t>National Aeronautics and Space Administration</a:t>
              </a:r>
            </a:p>
          </p:txBody>
        </p:sp>
        <p:pic>
          <p:nvPicPr>
            <p:cNvPr id="29" name="Shape 29"/>
            <p:cNvPicPr preferRelativeResize="0"/>
            <p:nvPr/>
          </p:nvPicPr>
          <p:blipFill rotWithShape="1">
            <a:blip r:embed="rId3">
              <a:alphaModFix/>
            </a:blip>
            <a:srcRect/>
            <a:stretch/>
          </p:blipFill>
          <p:spPr>
            <a:xfrm>
              <a:off x="8124825" y="-44450"/>
              <a:ext cx="935037" cy="1077912"/>
            </a:xfrm>
            <a:prstGeom prst="rect">
              <a:avLst/>
            </a:prstGeom>
            <a:noFill/>
            <a:ln>
              <a:noFill/>
            </a:ln>
          </p:spPr>
        </p:pic>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Top text, Bottom image B">
    <p:spTree>
      <p:nvGrpSpPr>
        <p:cNvPr id="1" name="Shape 88"/>
        <p:cNvGrpSpPr/>
        <p:nvPr/>
      </p:nvGrpSpPr>
      <p:grpSpPr>
        <a:xfrm>
          <a:off x="0" y="0"/>
          <a:ext cx="0" cy="0"/>
          <a:chOff x="0" y="0"/>
          <a:chExt cx="0" cy="0"/>
        </a:xfrm>
      </p:grpSpPr>
      <p:sp>
        <p:nvSpPr>
          <p:cNvPr id="89" name="Shape 89"/>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0" name="Shape 90"/>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1" name="Shape 91"/>
          <p:cNvSpPr txBox="1">
            <a:spLocks noGrp="1"/>
          </p:cNvSpPr>
          <p:nvPr>
            <p:ph type="body" idx="1"/>
          </p:nvPr>
        </p:nvSpPr>
        <p:spPr>
          <a:xfrm>
            <a:off x="576072" y="1438655"/>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2" name="Shape 92"/>
          <p:cNvSpPr txBox="1">
            <a:spLocks noGrp="1"/>
          </p:cNvSpPr>
          <p:nvPr>
            <p:ph type="body" idx="2"/>
          </p:nvPr>
        </p:nvSpPr>
        <p:spPr>
          <a:xfrm>
            <a:off x="576072" y="57912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93" name="Shape 93"/>
          <p:cNvSpPr>
            <a:spLocks noGrp="1"/>
          </p:cNvSpPr>
          <p:nvPr>
            <p:ph type="pic" idx="3"/>
          </p:nvPr>
        </p:nvSpPr>
        <p:spPr>
          <a:xfrm>
            <a:off x="0" y="3429000"/>
            <a:ext cx="9144000" cy="3429000"/>
          </a:xfrm>
          <a:prstGeom prst="rect">
            <a:avLst/>
          </a:prstGeom>
          <a:noFill/>
          <a:ln>
            <a:noFill/>
          </a:ln>
        </p:spPr>
      </p:sp>
      <p:sp>
        <p:nvSpPr>
          <p:cNvPr id="94" name="Shape 94"/>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Acknowledgements A">
    <p:spTree>
      <p:nvGrpSpPr>
        <p:cNvPr id="1" name="Shape 95"/>
        <p:cNvGrpSpPr/>
        <p:nvPr/>
      </p:nvGrpSpPr>
      <p:grpSpPr>
        <a:xfrm>
          <a:off x="0" y="0"/>
          <a:ext cx="0" cy="0"/>
          <a:chOff x="0" y="0"/>
          <a:chExt cx="0" cy="0"/>
        </a:xfrm>
      </p:grpSpPr>
      <p:sp>
        <p:nvSpPr>
          <p:cNvPr id="96" name="Shape 9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7" name="Shape 97"/>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98" name="Shape 98"/>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
        <p:nvSpPr>
          <p:cNvPr id="99" name="Shape 9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100" name="Shape 100"/>
          <p:cNvSpPr txBox="1">
            <a:spLocks noGrp="1"/>
          </p:cNvSpPr>
          <p:nvPr>
            <p:ph type="body" idx="1"/>
          </p:nvPr>
        </p:nvSpPr>
        <p:spPr>
          <a:xfrm>
            <a:off x="3511296" y="1220919"/>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txBox="1">
            <a:spLocks noGrp="1"/>
          </p:cNvSpPr>
          <p:nvPr>
            <p:ph type="body" idx="2"/>
          </p:nvPr>
        </p:nvSpPr>
        <p:spPr>
          <a:xfrm>
            <a:off x="3511296" y="2369944"/>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2" name="Shape 102"/>
          <p:cNvSpPr txBox="1">
            <a:spLocks noGrp="1"/>
          </p:cNvSpPr>
          <p:nvPr>
            <p:ph type="body" idx="3"/>
          </p:nvPr>
        </p:nvSpPr>
        <p:spPr>
          <a:xfrm>
            <a:off x="3511296" y="4118716"/>
            <a:ext cx="5111496"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Emphasize acronym">
    <p:spTree>
      <p:nvGrpSpPr>
        <p:cNvPr id="1" name="Shape 30"/>
        <p:cNvGrpSpPr/>
        <p:nvPr/>
      </p:nvGrpSpPr>
      <p:grpSpPr>
        <a:xfrm>
          <a:off x="0" y="0"/>
          <a:ext cx="0" cy="0"/>
          <a:chOff x="0" y="0"/>
          <a:chExt cx="0" cy="0"/>
        </a:xfrm>
      </p:grpSpPr>
      <p:sp>
        <p:nvSpPr>
          <p:cNvPr id="31" name="Shape 31"/>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2" name="Shape 32"/>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3" name="Shape 33"/>
          <p:cNvSpPr txBox="1">
            <a:spLocks noGrp="1"/>
          </p:cNvSpPr>
          <p:nvPr>
            <p:ph type="body" idx="1"/>
          </p:nvPr>
        </p:nvSpPr>
        <p:spPr>
          <a:xfrm>
            <a:off x="749808" y="2255519"/>
            <a:ext cx="7653528" cy="3706367"/>
          </a:xfrm>
          <a:prstGeom prst="rect">
            <a:avLst/>
          </a:prstGeom>
          <a:noFill/>
          <a:ln>
            <a:noFill/>
          </a:ln>
        </p:spPr>
        <p:txBody>
          <a:bodyPr lIns="91425" tIns="91425" rIns="91425" bIns="91425" anchor="t" anchorCtr="0"/>
          <a:lstStyle>
            <a:lvl1pPr marL="0" indent="0" algn="ct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4" name="Shape 34"/>
          <p:cNvSpPr txBox="1">
            <a:spLocks noGrp="1"/>
          </p:cNvSpPr>
          <p:nvPr>
            <p:ph type="body" idx="2"/>
          </p:nvPr>
        </p:nvSpPr>
        <p:spPr>
          <a:xfrm>
            <a:off x="749808" y="779402"/>
            <a:ext cx="7653528" cy="1289303"/>
          </a:xfrm>
          <a:prstGeom prst="rect">
            <a:avLst/>
          </a:prstGeom>
          <a:noFill/>
          <a:ln>
            <a:noFill/>
          </a:ln>
        </p:spPr>
        <p:txBody>
          <a:bodyPr lIns="91425" tIns="91425" rIns="91425" bIns="91425" anchor="t" anchorCtr="0"/>
          <a:lstStyle>
            <a:lvl1pPr marL="0" indent="0" algn="ct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Right text, Left image">
    <p:spTree>
      <p:nvGrpSpPr>
        <p:cNvPr id="1" name="Shape 35"/>
        <p:cNvGrpSpPr/>
        <p:nvPr/>
      </p:nvGrpSpPr>
      <p:grpSpPr>
        <a:xfrm>
          <a:off x="0" y="0"/>
          <a:ext cx="0" cy="0"/>
          <a:chOff x="0" y="0"/>
          <a:chExt cx="0" cy="0"/>
        </a:xfrm>
      </p:grpSpPr>
      <p:sp>
        <p:nvSpPr>
          <p:cNvPr id="36" name="Shape 36"/>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7" name="Shape 37"/>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38" name="Shape 38"/>
          <p:cNvSpPr txBox="1">
            <a:spLocks noGrp="1"/>
          </p:cNvSpPr>
          <p:nvPr>
            <p:ph type="body" idx="1"/>
          </p:nvPr>
        </p:nvSpPr>
        <p:spPr>
          <a:xfrm>
            <a:off x="5102351"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2"/>
          </p:nvPr>
        </p:nvSpPr>
        <p:spPr>
          <a:xfrm>
            <a:off x="5102351"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a:spLocks noGrp="1"/>
          </p:cNvSpPr>
          <p:nvPr>
            <p:ph type="pic" idx="3"/>
          </p:nvPr>
        </p:nvSpPr>
        <p:spPr>
          <a:xfrm>
            <a:off x="0" y="0"/>
            <a:ext cx="4572000" cy="6858000"/>
          </a:xfrm>
          <a:prstGeom prst="rect">
            <a:avLst/>
          </a:prstGeom>
          <a:noFill/>
          <a:ln>
            <a:noFill/>
          </a:ln>
        </p:spPr>
      </p:sp>
      <p:sp>
        <p:nvSpPr>
          <p:cNvPr id="41" name="Shape 41"/>
          <p:cNvSpPr txBox="1">
            <a:spLocks noGrp="1"/>
          </p:cNvSpPr>
          <p:nvPr>
            <p:ph type="body" idx="4"/>
          </p:nvPr>
        </p:nvSpPr>
        <p:spPr>
          <a:xfrm>
            <a:off x="2578608" y="6583679"/>
            <a:ext cx="1993391" cy="274319"/>
          </a:xfrm>
          <a:prstGeom prst="rect">
            <a:avLst/>
          </a:prstGeom>
          <a:noFill/>
          <a:ln>
            <a:noFill/>
          </a:ln>
        </p:spPr>
        <p:txBody>
          <a:bodyPr lIns="91425" tIns="91425" rIns="91425" bIns="91425" anchor="t" anchorCtr="0"/>
          <a:lstStyle>
            <a:lvl1pPr marL="0" indent="0" algn="r"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Bottom text, Top image B">
    <p:spTree>
      <p:nvGrpSpPr>
        <p:cNvPr id="1" name="Shape 42"/>
        <p:cNvGrpSpPr/>
        <p:nvPr/>
      </p:nvGrpSpPr>
      <p:grpSpPr>
        <a:xfrm>
          <a:off x="0" y="0"/>
          <a:ext cx="0" cy="0"/>
          <a:chOff x="0" y="0"/>
          <a:chExt cx="0" cy="0"/>
        </a:xfrm>
      </p:grpSpPr>
      <p:sp>
        <p:nvSpPr>
          <p:cNvPr id="43" name="Shape 43"/>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4" name="Shape 44"/>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45" name="Shape 45"/>
          <p:cNvSpPr txBox="1">
            <a:spLocks noGrp="1"/>
          </p:cNvSpPr>
          <p:nvPr>
            <p:ph type="body" idx="1"/>
          </p:nvPr>
        </p:nvSpPr>
        <p:spPr>
          <a:xfrm>
            <a:off x="576072" y="4814316"/>
            <a:ext cx="7982711" cy="144475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2"/>
          </p:nvPr>
        </p:nvSpPr>
        <p:spPr>
          <a:xfrm>
            <a:off x="576072" y="3954780"/>
            <a:ext cx="7982711" cy="704088"/>
          </a:xfrm>
          <a:prstGeom prst="rect">
            <a:avLst/>
          </a:prstGeom>
          <a:noFill/>
          <a:ln>
            <a:noFill/>
          </a:ln>
        </p:spPr>
        <p:txBody>
          <a:bodyPr lIns="91425" tIns="91425" rIns="91425" bIns="91425" anchor="t" anchorCtr="0"/>
          <a:lstStyle>
            <a:lvl1pPr marL="0" indent="0" algn="l"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7" name="Shape 47"/>
          <p:cNvSpPr>
            <a:spLocks noGrp="1"/>
          </p:cNvSpPr>
          <p:nvPr>
            <p:ph type="pic" idx="3"/>
          </p:nvPr>
        </p:nvSpPr>
        <p:spPr>
          <a:xfrm>
            <a:off x="0" y="0"/>
            <a:ext cx="9144000" cy="3429000"/>
          </a:xfrm>
          <a:prstGeom prst="rect">
            <a:avLst/>
          </a:prstGeom>
          <a:noFill/>
          <a:ln>
            <a:noFill/>
          </a:ln>
        </p:spPr>
      </p:sp>
      <p:sp>
        <p:nvSpPr>
          <p:cNvPr id="48" name="Shape 48"/>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mphasize key points">
    <p:spTree>
      <p:nvGrpSpPr>
        <p:cNvPr id="1" name="Shape 49"/>
        <p:cNvGrpSpPr/>
        <p:nvPr/>
      </p:nvGrpSpPr>
      <p:grpSpPr>
        <a:xfrm>
          <a:off x="0" y="0"/>
          <a:ext cx="0" cy="0"/>
          <a:chOff x="0" y="0"/>
          <a:chExt cx="0" cy="0"/>
        </a:xfrm>
      </p:grpSpPr>
      <p:sp>
        <p:nvSpPr>
          <p:cNvPr id="50" name="Shape 5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1" name="Shape 5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52" name="Shape 52"/>
          <p:cNvSpPr txBox="1">
            <a:spLocks noGrp="1"/>
          </p:cNvSpPr>
          <p:nvPr>
            <p:ph type="body" idx="1"/>
          </p:nvPr>
        </p:nvSpPr>
        <p:spPr>
          <a:xfrm>
            <a:off x="4572000" y="4709160"/>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3" name="Shape 53"/>
          <p:cNvSpPr txBox="1">
            <a:spLocks noGrp="1"/>
          </p:cNvSpPr>
          <p:nvPr>
            <p:ph type="body" idx="2"/>
          </p:nvPr>
        </p:nvSpPr>
        <p:spPr>
          <a:xfrm>
            <a:off x="320039" y="548639"/>
            <a:ext cx="8503920" cy="923544"/>
          </a:xfrm>
          <a:prstGeom prst="rect">
            <a:avLst/>
          </a:prstGeom>
          <a:noFill/>
          <a:ln>
            <a:noFill/>
          </a:ln>
        </p:spPr>
        <p:txBody>
          <a:bodyPr lIns="91425" tIns="91425" rIns="91425" bIns="91425" anchor="b" anchorCtr="0"/>
          <a:lstStyle>
            <a:lvl1pPr marL="0" indent="0" algn="ctr" rtl="0">
              <a:spcBef>
                <a:spcPts val="0"/>
              </a:spcBef>
              <a:buClr>
                <a:srgbClr val="BFBFBF"/>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body" idx="3"/>
          </p:nvPr>
        </p:nvSpPr>
        <p:spPr>
          <a:xfrm>
            <a:off x="594360" y="211531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5" name="Shape 55"/>
          <p:cNvSpPr txBox="1">
            <a:spLocks noGrp="1"/>
          </p:cNvSpPr>
          <p:nvPr>
            <p:ph type="body" idx="4"/>
          </p:nvPr>
        </p:nvSpPr>
        <p:spPr>
          <a:xfrm>
            <a:off x="4572000" y="210311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6" name="Shape 56"/>
          <p:cNvSpPr txBox="1">
            <a:spLocks noGrp="1"/>
          </p:cNvSpPr>
          <p:nvPr>
            <p:ph type="body" idx="5"/>
          </p:nvPr>
        </p:nvSpPr>
        <p:spPr>
          <a:xfrm>
            <a:off x="594360" y="4721351"/>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7" name="Shape 57"/>
          <p:cNvSpPr txBox="1">
            <a:spLocks noGrp="1"/>
          </p:cNvSpPr>
          <p:nvPr>
            <p:ph type="body" idx="6"/>
          </p:nvPr>
        </p:nvSpPr>
        <p:spPr>
          <a:xfrm>
            <a:off x="594360" y="3418332"/>
            <a:ext cx="3566159" cy="768095"/>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7"/>
          </p:nvPr>
        </p:nvSpPr>
        <p:spPr>
          <a:xfrm>
            <a:off x="4572000" y="3406139"/>
            <a:ext cx="3950207"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Left text, Right image">
    <p:spTree>
      <p:nvGrpSpPr>
        <p:cNvPr id="1" name="Shape 59"/>
        <p:cNvGrpSpPr/>
        <p:nvPr/>
      </p:nvGrpSpPr>
      <p:grpSpPr>
        <a:xfrm>
          <a:off x="0" y="0"/>
          <a:ext cx="0" cy="0"/>
          <a:chOff x="0" y="0"/>
          <a:chExt cx="0" cy="0"/>
        </a:xfrm>
      </p:grpSpPr>
      <p:sp>
        <p:nvSpPr>
          <p:cNvPr id="60" name="Shape 60"/>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1" name="Shape 61"/>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2" name="Shape 62"/>
          <p:cNvSpPr txBox="1">
            <a:spLocks noGrp="1"/>
          </p:cNvSpPr>
          <p:nvPr>
            <p:ph type="body" idx="1"/>
          </p:nvPr>
        </p:nvSpPr>
        <p:spPr>
          <a:xfrm>
            <a:off x="521208" y="2130551"/>
            <a:ext cx="3593592" cy="3374135"/>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3" name="Shape 63"/>
          <p:cNvSpPr txBox="1">
            <a:spLocks noGrp="1"/>
          </p:cNvSpPr>
          <p:nvPr>
            <p:ph type="body" idx="2"/>
          </p:nvPr>
        </p:nvSpPr>
        <p:spPr>
          <a:xfrm>
            <a:off x="548639" y="640079"/>
            <a:ext cx="3566159" cy="1325880"/>
          </a:xfrm>
          <a:prstGeom prst="rect">
            <a:avLst/>
          </a:prstGeom>
          <a:noFill/>
          <a:ln>
            <a:noFill/>
          </a:ln>
        </p:spPr>
        <p:txBody>
          <a:bodyPr lIns="91425" tIns="91425" rIns="91425" bIns="91425" anchor="b" anchorCtr="0"/>
          <a:lstStyle>
            <a:lvl1pPr marL="0" indent="0"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3"/>
          </p:nvPr>
        </p:nvSpPr>
        <p:spPr>
          <a:xfrm>
            <a:off x="4572000" y="0"/>
            <a:ext cx="4572000" cy="6858000"/>
          </a:xfrm>
          <a:prstGeom prst="rect">
            <a:avLst/>
          </a:prstGeom>
          <a:noFill/>
          <a:ln>
            <a:noFill/>
          </a:ln>
        </p:spPr>
      </p:sp>
      <p:sp>
        <p:nvSpPr>
          <p:cNvPr id="65" name="Shape 65"/>
          <p:cNvSpPr txBox="1">
            <a:spLocks noGrp="1"/>
          </p:cNvSpPr>
          <p:nvPr>
            <p:ph type="body" idx="4"/>
          </p:nvPr>
        </p:nvSpPr>
        <p:spPr>
          <a:xfrm>
            <a:off x="4572000" y="6583679"/>
            <a:ext cx="1993391" cy="274319"/>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Acknowledgements B">
    <p:spTree>
      <p:nvGrpSpPr>
        <p:cNvPr id="1" name="Shape 66"/>
        <p:cNvGrpSpPr/>
        <p:nvPr/>
      </p:nvGrpSpPr>
      <p:grpSpPr>
        <a:xfrm>
          <a:off x="0" y="0"/>
          <a:ext cx="0" cy="0"/>
          <a:chOff x="0" y="0"/>
          <a:chExt cx="0" cy="0"/>
        </a:xfrm>
      </p:grpSpPr>
      <p:sp>
        <p:nvSpPr>
          <p:cNvPr id="67" name="Shape 67"/>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8" name="Shape 68"/>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69" name="Shape 69"/>
          <p:cNvSpPr txBox="1"/>
          <p:nvPr/>
        </p:nvSpPr>
        <p:spPr>
          <a:xfrm>
            <a:off x="320040" y="242134"/>
            <a:ext cx="8503920" cy="707886"/>
          </a:xfrm>
          <a:prstGeom prst="rect">
            <a:avLst/>
          </a:prstGeom>
          <a:noFill/>
          <a:ln>
            <a:noFill/>
          </a:ln>
        </p:spPr>
        <p:txBody>
          <a:bodyPr lIns="91425" tIns="45700" rIns="91425" bIns="45700" anchor="b" anchorCtr="0">
            <a:noAutofit/>
          </a:bodyPr>
          <a:lstStyle/>
          <a:p>
            <a:pPr marL="0" marR="0" lvl="0" indent="0" algn="ctr" rtl="0">
              <a:spcBef>
                <a:spcPts val="0"/>
              </a:spcBef>
              <a:buSzPct val="25000"/>
              <a:buNone/>
            </a:pPr>
            <a:r>
              <a:rPr lang="en-US" sz="4000" b="1" i="0" u="none" strike="noStrike" cap="none" baseline="0">
                <a:solidFill>
                  <a:srgbClr val="BFBFBF"/>
                </a:solidFill>
                <a:latin typeface="Questrial"/>
                <a:ea typeface="Questrial"/>
                <a:cs typeface="Questrial"/>
                <a:sym typeface="Questrial"/>
              </a:rPr>
              <a:t>Acknowledgements</a:t>
            </a:r>
          </a:p>
        </p:txBody>
      </p:sp>
      <p:sp>
        <p:nvSpPr>
          <p:cNvPr id="70" name="Shape 70"/>
          <p:cNvSpPr txBox="1">
            <a:spLocks noGrp="1"/>
          </p:cNvSpPr>
          <p:nvPr>
            <p:ph type="body" idx="1"/>
          </p:nvPr>
        </p:nvSpPr>
        <p:spPr>
          <a:xfrm>
            <a:off x="571208" y="1421133"/>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1" name="Shape 71"/>
          <p:cNvSpPr txBox="1">
            <a:spLocks noGrp="1"/>
          </p:cNvSpPr>
          <p:nvPr>
            <p:ph type="body" idx="2"/>
          </p:nvPr>
        </p:nvSpPr>
        <p:spPr>
          <a:xfrm>
            <a:off x="571206" y="3011686"/>
            <a:ext cx="8051583"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2" name="Shape 72"/>
          <p:cNvSpPr txBox="1">
            <a:spLocks noGrp="1"/>
          </p:cNvSpPr>
          <p:nvPr>
            <p:ph type="body" idx="3"/>
          </p:nvPr>
        </p:nvSpPr>
        <p:spPr>
          <a:xfrm>
            <a:off x="571208" y="4628567"/>
            <a:ext cx="8051582" cy="704088"/>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3" name="Shape 73"/>
          <p:cNvSpPr/>
          <p:nvPr/>
        </p:nvSpPr>
        <p:spPr>
          <a:xfrm>
            <a:off x="0" y="6579439"/>
            <a:ext cx="9144000" cy="24622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000" b="0" i="1" u="none" strike="noStrike" cap="none" baseline="0">
                <a:solidFill>
                  <a:srgbClr val="7F7F7F"/>
                </a:solidFill>
                <a:latin typeface="Arial"/>
                <a:ea typeface="Arial"/>
                <a:cs typeface="Arial"/>
                <a:sym typeface="Arial"/>
              </a:rPr>
              <a:t>This material is based upon work supported by NASA through contract NNL11AA00B and cooperative agreement NNX14AB60A.</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Bottom text, Top image A">
    <p:spTree>
      <p:nvGrpSpPr>
        <p:cNvPr id="1" name="Shape 74"/>
        <p:cNvGrpSpPr/>
        <p:nvPr/>
      </p:nvGrpSpPr>
      <p:grpSpPr>
        <a:xfrm>
          <a:off x="0" y="0"/>
          <a:ext cx="0" cy="0"/>
          <a:chOff x="0" y="0"/>
          <a:chExt cx="0" cy="0"/>
        </a:xfrm>
      </p:grpSpPr>
      <p:sp>
        <p:nvSpPr>
          <p:cNvPr id="75" name="Shape 75"/>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6" name="Shape 76"/>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77" name="Shape 77"/>
          <p:cNvSpPr txBox="1">
            <a:spLocks noGrp="1"/>
          </p:cNvSpPr>
          <p:nvPr>
            <p:ph type="body" idx="1"/>
          </p:nvPr>
        </p:nvSpPr>
        <p:spPr>
          <a:xfrm>
            <a:off x="4581144" y="4123944"/>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8" name="Shape 78"/>
          <p:cNvSpPr txBox="1">
            <a:spLocks noGrp="1"/>
          </p:cNvSpPr>
          <p:nvPr>
            <p:ph type="body" idx="2"/>
          </p:nvPr>
        </p:nvSpPr>
        <p:spPr>
          <a:xfrm>
            <a:off x="740664" y="4049485"/>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79" name="Shape 79"/>
          <p:cNvSpPr>
            <a:spLocks noGrp="1"/>
          </p:cNvSpPr>
          <p:nvPr>
            <p:ph type="pic" idx="3"/>
          </p:nvPr>
        </p:nvSpPr>
        <p:spPr>
          <a:xfrm>
            <a:off x="0" y="0"/>
            <a:ext cx="9144000" cy="3429000"/>
          </a:xfrm>
          <a:prstGeom prst="rect">
            <a:avLst/>
          </a:prstGeom>
          <a:noFill/>
          <a:ln>
            <a:noFill/>
          </a:ln>
        </p:spPr>
      </p:sp>
      <p:sp>
        <p:nvSpPr>
          <p:cNvPr id="80" name="Shape 80"/>
          <p:cNvSpPr txBox="1">
            <a:spLocks noGrp="1"/>
          </p:cNvSpPr>
          <p:nvPr>
            <p:ph type="body" idx="4"/>
          </p:nvPr>
        </p:nvSpPr>
        <p:spPr>
          <a:xfrm>
            <a:off x="6190487" y="342900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op text, Bottom image A">
    <p:spTree>
      <p:nvGrpSpPr>
        <p:cNvPr id="1" name="Shape 81"/>
        <p:cNvGrpSpPr/>
        <p:nvPr/>
      </p:nvGrpSpPr>
      <p:grpSpPr>
        <a:xfrm>
          <a:off x="0" y="0"/>
          <a:ext cx="0" cy="0"/>
          <a:chOff x="0" y="0"/>
          <a:chExt cx="0" cy="0"/>
        </a:xfrm>
      </p:grpSpPr>
      <p:sp>
        <p:nvSpPr>
          <p:cNvPr id="82" name="Shape 82"/>
          <p:cNvSpPr/>
          <p:nvPr/>
        </p:nvSpPr>
        <p:spPr>
          <a:xfrm>
            <a:off x="0" y="0"/>
            <a:ext cx="9144000" cy="117986"/>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3" name="Shape 83"/>
          <p:cNvSpPr/>
          <p:nvPr/>
        </p:nvSpPr>
        <p:spPr>
          <a:xfrm>
            <a:off x="0" y="6784847"/>
            <a:ext cx="9144000" cy="73151"/>
          </a:xfrm>
          <a:prstGeom prst="rect">
            <a:avLst/>
          </a:prstGeom>
          <a:solidFill>
            <a:schemeClr val="accent1"/>
          </a:solidFill>
          <a:ln>
            <a:noFill/>
          </a:ln>
        </p:spPr>
        <p:txBody>
          <a:bodyPr lIns="91425" tIns="45700" rIns="91425" bIns="45700" anchor="ctr" anchorCtr="0">
            <a:noAutofit/>
          </a:bodyPr>
          <a:lstStyle/>
          <a:p>
            <a:pPr marL="0" marR="0" lvl="0" indent="0" algn="ctr" rtl="0">
              <a:spcBef>
                <a:spcPts val="0"/>
              </a:spcBef>
              <a:buNone/>
            </a:pPr>
            <a:endParaRPr sz="1800" b="0" i="0" u="none" strike="noStrike" cap="none" baseline="0">
              <a:solidFill>
                <a:schemeClr val="lt1"/>
              </a:solidFill>
              <a:latin typeface="Questrial"/>
              <a:ea typeface="Questrial"/>
              <a:cs typeface="Questrial"/>
              <a:sym typeface="Questrial"/>
            </a:endParaRPr>
          </a:p>
        </p:txBody>
      </p:sp>
      <p:sp>
        <p:nvSpPr>
          <p:cNvPr id="84" name="Shape 84"/>
          <p:cNvSpPr txBox="1">
            <a:spLocks noGrp="1"/>
          </p:cNvSpPr>
          <p:nvPr>
            <p:ph type="body" idx="1"/>
          </p:nvPr>
        </p:nvSpPr>
        <p:spPr>
          <a:xfrm>
            <a:off x="4581144" y="750018"/>
            <a:ext cx="3977640" cy="1627632"/>
          </a:xfrm>
          <a:prstGeom prst="rect">
            <a:avLst/>
          </a:prstGeom>
          <a:noFill/>
          <a:ln>
            <a:noFill/>
          </a:ln>
        </p:spPr>
        <p:txBody>
          <a:bodyPr lIns="91425" tIns="91425" rIns="91425" bIns="91425" anchor="t" anchorCtr="0"/>
          <a:lstStyle>
            <a:lvl1pPr marL="0" indent="0" rtl="0">
              <a:spcBef>
                <a:spcPts val="0"/>
              </a:spcBef>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5" name="Shape 85"/>
          <p:cNvSpPr txBox="1">
            <a:spLocks noGrp="1"/>
          </p:cNvSpPr>
          <p:nvPr>
            <p:ph type="body" idx="2"/>
          </p:nvPr>
        </p:nvSpPr>
        <p:spPr>
          <a:xfrm>
            <a:off x="740664" y="675560"/>
            <a:ext cx="3108959" cy="1830106"/>
          </a:xfrm>
          <a:prstGeom prst="rect">
            <a:avLst/>
          </a:prstGeom>
          <a:noFill/>
          <a:ln>
            <a:noFill/>
          </a:ln>
        </p:spPr>
        <p:txBody>
          <a:bodyPr lIns="91425" tIns="91425" rIns="91425" bIns="91425" anchor="t" anchorCtr="0"/>
          <a:lstStyle>
            <a:lvl1pPr marL="0" indent="0" algn="r" rtl="0">
              <a:spcBef>
                <a:spcPts val="0"/>
              </a:spcBef>
              <a:buClr>
                <a:schemeClr val="accent1"/>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6" name="Shape 86"/>
          <p:cNvSpPr>
            <a:spLocks noGrp="1"/>
          </p:cNvSpPr>
          <p:nvPr>
            <p:ph type="pic" idx="3"/>
          </p:nvPr>
        </p:nvSpPr>
        <p:spPr>
          <a:xfrm>
            <a:off x="0" y="3429000"/>
            <a:ext cx="9144000" cy="3429000"/>
          </a:xfrm>
          <a:prstGeom prst="rect">
            <a:avLst/>
          </a:prstGeom>
          <a:noFill/>
          <a:ln>
            <a:noFill/>
          </a:ln>
        </p:spPr>
      </p:sp>
      <p:sp>
        <p:nvSpPr>
          <p:cNvPr id="87" name="Shape 87"/>
          <p:cNvSpPr txBox="1">
            <a:spLocks noGrp="1"/>
          </p:cNvSpPr>
          <p:nvPr>
            <p:ph type="body" idx="4"/>
          </p:nvPr>
        </p:nvSpPr>
        <p:spPr>
          <a:xfrm>
            <a:off x="6190487" y="3154680"/>
            <a:ext cx="2295144" cy="274319"/>
          </a:xfrm>
          <a:prstGeom prst="rect">
            <a:avLst/>
          </a:prstGeom>
          <a:noFill/>
          <a:ln>
            <a:noFill/>
          </a:ln>
        </p:spPr>
        <p:txBody>
          <a:bodyPr lIns="91425" tIns="91425" rIns="91425" bIns="91425" anchor="t" anchorCtr="0"/>
          <a:lstStyle>
            <a:lvl1pPr marL="0" indent="0" algn="r" rtl="0">
              <a:spcBef>
                <a:spcPts val="0"/>
              </a:spcBef>
              <a:buClr>
                <a:srgbClr val="A5A5A5"/>
              </a:buClr>
              <a:buFont typeface="Questrial"/>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628650" y="365126"/>
            <a:ext cx="7886700" cy="1325562"/>
          </a:xfrm>
          <a:prstGeom prst="rect">
            <a:avLst/>
          </a:prstGeom>
          <a:noFill/>
          <a:ln>
            <a:noFill/>
          </a:ln>
        </p:spPr>
        <p:txBody>
          <a:bodyPr lIns="91425" tIns="91425" rIns="91425" bIns="91425" anchor="ctr" anchorCtr="0"/>
          <a:lstStyle>
            <a:lvl1pPr marL="0" marR="0" indent="0" algn="l" rtl="0">
              <a:lnSpc>
                <a:spcPct val="90000"/>
              </a:lnSpc>
              <a:spcBef>
                <a:spcPts val="0"/>
              </a:spcBef>
              <a:buClr>
                <a:schemeClr val="dk1"/>
              </a:buClr>
              <a:buFont typeface="Questrial"/>
              <a:buNone/>
              <a:defRPr/>
            </a:lvl1pPr>
            <a:lvl2pPr marL="0" marR="0" indent="0" algn="l" rtl="0">
              <a:spcBef>
                <a:spcPts val="0"/>
              </a:spcBef>
              <a:defRPr/>
            </a:lvl2pPr>
            <a:lvl3pPr marL="0" marR="0" indent="0" algn="l" rtl="0">
              <a:spcBef>
                <a:spcPts val="0"/>
              </a:spcBef>
              <a:defRPr/>
            </a:lvl3pPr>
            <a:lvl4pPr marL="0" marR="0" indent="0" algn="l" rtl="0">
              <a:spcBef>
                <a:spcPts val="0"/>
              </a:spcBef>
              <a:defRPr/>
            </a:lvl4pPr>
            <a:lvl5pPr marL="0" marR="0" indent="0" algn="l" rtl="0">
              <a:spcBef>
                <a:spcPts val="0"/>
              </a:spcBef>
              <a:defRPr/>
            </a:lvl5pPr>
            <a:lvl6pPr marL="0" marR="0" indent="0" algn="l" rtl="0">
              <a:spcBef>
                <a:spcPts val="0"/>
              </a:spcBef>
              <a:defRPr/>
            </a:lvl6pPr>
            <a:lvl7pPr marL="0" marR="0" indent="0" algn="l" rtl="0">
              <a:spcBef>
                <a:spcPts val="0"/>
              </a:spcBef>
              <a:defRPr/>
            </a:lvl7pPr>
            <a:lvl8pPr marL="0" marR="0" indent="0" algn="l" rtl="0">
              <a:spcBef>
                <a:spcPts val="0"/>
              </a:spcBef>
              <a:defRPr/>
            </a:lvl8pPr>
            <a:lvl9pPr marL="0" marR="0" indent="0" algn="l" rtl="0">
              <a:spcBef>
                <a:spcPts val="0"/>
              </a:spcBef>
              <a:defRPr/>
            </a:lvl9pPr>
          </a:lstStyle>
          <a:p>
            <a:endParaRPr/>
          </a:p>
        </p:txBody>
      </p:sp>
      <p:sp>
        <p:nvSpPr>
          <p:cNvPr id="10" name="Shape 10"/>
          <p:cNvSpPr txBox="1">
            <a:spLocks noGrp="1"/>
          </p:cNvSpPr>
          <p:nvPr>
            <p:ph type="body" idx="1"/>
          </p:nvPr>
        </p:nvSpPr>
        <p:spPr>
          <a:xfrm>
            <a:off x="628650" y="1825625"/>
            <a:ext cx="7886700" cy="4351338"/>
          </a:xfrm>
          <a:prstGeom prst="rect">
            <a:avLst/>
          </a:prstGeom>
          <a:noFill/>
          <a:ln>
            <a:noFill/>
          </a:ln>
        </p:spPr>
        <p:txBody>
          <a:bodyPr lIns="91425" tIns="91425" rIns="91425" bIns="91425" anchor="t" anchorCtr="0"/>
          <a:lstStyle>
            <a:lvl1pPr marL="228600" marR="0" indent="-50800" algn="l" rtl="0">
              <a:lnSpc>
                <a:spcPct val="90000"/>
              </a:lnSpc>
              <a:spcBef>
                <a:spcPts val="1000"/>
              </a:spcBef>
              <a:buClr>
                <a:schemeClr val="dk1"/>
              </a:buClr>
              <a:buFont typeface="Arial"/>
              <a:buChar char="•"/>
              <a:defRPr/>
            </a:lvl1pPr>
            <a:lvl2pPr marL="685800" marR="0" indent="-76200" algn="l" rtl="0">
              <a:lnSpc>
                <a:spcPct val="90000"/>
              </a:lnSpc>
              <a:spcBef>
                <a:spcPts val="500"/>
              </a:spcBef>
              <a:buClr>
                <a:schemeClr val="dk1"/>
              </a:buClr>
              <a:buFont typeface="Arial"/>
              <a:buChar char="•"/>
              <a:defRPr/>
            </a:lvl2pPr>
            <a:lvl3pPr marL="1143000" marR="0" indent="-101600" algn="l" rtl="0">
              <a:lnSpc>
                <a:spcPct val="90000"/>
              </a:lnSpc>
              <a:spcBef>
                <a:spcPts val="500"/>
              </a:spcBef>
              <a:buClr>
                <a:schemeClr val="dk1"/>
              </a:buClr>
              <a:buFont typeface="Arial"/>
              <a:buChar char="•"/>
              <a:defRPr/>
            </a:lvl3pPr>
            <a:lvl4pPr marL="1600200" marR="0" indent="-114300" algn="l" rtl="0">
              <a:lnSpc>
                <a:spcPct val="90000"/>
              </a:lnSpc>
              <a:spcBef>
                <a:spcPts val="500"/>
              </a:spcBef>
              <a:buClr>
                <a:schemeClr val="dk1"/>
              </a:buClr>
              <a:buFont typeface="Arial"/>
              <a:buChar char="•"/>
              <a:defRPr/>
            </a:lvl4pPr>
            <a:lvl5pPr marL="2057400" marR="0" indent="-114300" algn="l" rtl="0">
              <a:lnSpc>
                <a:spcPct val="90000"/>
              </a:lnSpc>
              <a:spcBef>
                <a:spcPts val="500"/>
              </a:spcBef>
              <a:buClr>
                <a:schemeClr val="dk1"/>
              </a:buClr>
              <a:buFont typeface="Arial"/>
              <a:buChar char="•"/>
              <a:defRPr/>
            </a:lvl5pPr>
            <a:lvl6pPr marL="2514600" marR="0" indent="-114300" algn="l" rtl="0">
              <a:lnSpc>
                <a:spcPct val="90000"/>
              </a:lnSpc>
              <a:spcBef>
                <a:spcPts val="500"/>
              </a:spcBef>
              <a:buClr>
                <a:schemeClr val="dk1"/>
              </a:buClr>
              <a:buFont typeface="Arial"/>
              <a:buChar char="•"/>
              <a:defRPr/>
            </a:lvl6pPr>
            <a:lvl7pPr marL="2971800" marR="0" indent="-114300" algn="l" rtl="0">
              <a:lnSpc>
                <a:spcPct val="90000"/>
              </a:lnSpc>
              <a:spcBef>
                <a:spcPts val="500"/>
              </a:spcBef>
              <a:buClr>
                <a:schemeClr val="dk1"/>
              </a:buClr>
              <a:buFont typeface="Arial"/>
              <a:buChar char="•"/>
              <a:defRPr/>
            </a:lvl7pPr>
            <a:lvl8pPr marL="3429000" marR="0" indent="-114300" algn="l" rtl="0">
              <a:lnSpc>
                <a:spcPct val="90000"/>
              </a:lnSpc>
              <a:spcBef>
                <a:spcPts val="500"/>
              </a:spcBef>
              <a:buClr>
                <a:schemeClr val="dk1"/>
              </a:buClr>
              <a:buFont typeface="Arial"/>
              <a:buChar char="•"/>
              <a:defRPr/>
            </a:lvl8pPr>
            <a:lvl9pPr marL="3886200" marR="0" indent="-114300" algn="l" rtl="0">
              <a:lnSpc>
                <a:spcPct val="90000"/>
              </a:lnSpc>
              <a:spcBef>
                <a:spcPts val="500"/>
              </a:spcBef>
              <a:buClr>
                <a:schemeClr val="dk1"/>
              </a:buClr>
              <a:buFont typeface="Arial"/>
              <a:buChar char="•"/>
              <a:defRPr/>
            </a:lvl9pPr>
          </a:lstStyle>
          <a:p>
            <a:endParaRPr/>
          </a:p>
        </p:txBody>
      </p:sp>
      <p:sp>
        <p:nvSpPr>
          <p:cNvPr id="11" name="Shape 11"/>
          <p:cNvSpPr txBox="1">
            <a:spLocks noGrp="1"/>
          </p:cNvSpPr>
          <p:nvPr>
            <p:ph type="dt" idx="10"/>
          </p:nvPr>
        </p:nvSpPr>
        <p:spPr>
          <a:xfrm>
            <a:off x="628650" y="6356351"/>
            <a:ext cx="2057400" cy="365125"/>
          </a:xfrm>
          <a:prstGeom prst="rect">
            <a:avLst/>
          </a:prstGeom>
          <a:noFill/>
          <a:ln>
            <a:noFill/>
          </a:ln>
        </p:spPr>
        <p:txBody>
          <a:bodyPr lIns="91425" tIns="91425" rIns="91425" bIns="91425" anchor="ctr"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2" name="Shape 12"/>
          <p:cNvSpPr txBox="1">
            <a:spLocks noGrp="1"/>
          </p:cNvSpPr>
          <p:nvPr>
            <p:ph type="ftr" idx="11"/>
          </p:nvPr>
        </p:nvSpPr>
        <p:spPr>
          <a:xfrm>
            <a:off x="3028950" y="6356351"/>
            <a:ext cx="3086099" cy="365125"/>
          </a:xfrm>
          <a:prstGeom prst="rect">
            <a:avLst/>
          </a:prstGeom>
          <a:noFill/>
          <a:ln>
            <a:noFill/>
          </a:ln>
        </p:spPr>
        <p:txBody>
          <a:bodyPr lIns="91425" tIns="91425" rIns="91425" bIns="91425" anchor="ctr" anchorCtr="0"/>
          <a:lstStyle>
            <a:lvl1pPr marL="0" marR="0" indent="0" algn="ct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3" name="Shape 13"/>
          <p:cNvSpPr txBox="1">
            <a:spLocks noGrp="1"/>
          </p:cNvSpPr>
          <p:nvPr>
            <p:ph type="sldNum" idx="12"/>
          </p:nvPr>
        </p:nvSpPr>
        <p:spPr>
          <a:xfrm>
            <a:off x="6457950" y="6356351"/>
            <a:ext cx="2057400" cy="365125"/>
          </a:xfrm>
          <a:prstGeom prst="rect">
            <a:avLst/>
          </a:prstGeom>
          <a:noFill/>
          <a:ln>
            <a:noFill/>
          </a:ln>
        </p:spPr>
        <p:txBody>
          <a:bodyPr lIns="91425" tIns="45700" rIns="91425" bIns="45700" anchor="ctr" anchorCtr="0">
            <a:noAutofit/>
          </a:bodyPr>
          <a:lstStyle>
            <a:lvl1pPr marL="0" marR="0" indent="0" algn="r" rtl="0">
              <a:spcBef>
                <a:spcPts val="0"/>
              </a:spcBef>
              <a:buNone/>
              <a:defRPr sz="1200" b="0" i="0" u="none" strike="noStrike" cap="none" baseline="0">
                <a:solidFill>
                  <a:srgbClr val="BFBDBD"/>
                </a:solidFill>
                <a:latin typeface="Questrial"/>
                <a:ea typeface="Questrial"/>
                <a:cs typeface="Questrial"/>
                <a:sym typeface="Questrial"/>
              </a:defRPr>
            </a:lvl1pPr>
          </a:lstStyle>
          <a:p>
            <a:pPr marL="0" lvl="0" indent="0">
              <a:spcBef>
                <a:spcPts val="0"/>
              </a:spcBef>
              <a:buSzPct val="25000"/>
              <a:buNone/>
            </a:pPr>
            <a:fld id="{00000000-1234-1234-1234-123412341234}" type="slidenum">
              <a:rPr lang="en-US"/>
              <a:t>‹#›</a:t>
            </a:fld>
            <a:endParaRPr lang="en-US"/>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comments" Target="../comments/comment3.xml"/><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Shape 104"/>
          <p:cNvSpPr txBox="1">
            <a:spLocks noGrp="1"/>
          </p:cNvSpPr>
          <p:nvPr>
            <p:ph type="body" idx="1"/>
          </p:nvPr>
        </p:nvSpPr>
        <p:spPr>
          <a:xfrm>
            <a:off x="685800" y="1600188"/>
            <a:ext cx="7772400" cy="2432400"/>
          </a:xfrm>
          <a:prstGeom prst="rect">
            <a:avLst/>
          </a:prstGeom>
          <a:noFill/>
          <a:ln>
            <a:noFill/>
          </a:ln>
        </p:spPr>
        <p:txBody>
          <a:bodyPr lIns="91425" tIns="45700" rIns="91425" bIns="45700" anchor="b" anchorCtr="0">
            <a:noAutofit/>
          </a:bodyPr>
          <a:lstStyle/>
          <a:p>
            <a:pPr marL="0" marR="0" lvl="0" indent="0" algn="ctr" rtl="0">
              <a:lnSpc>
                <a:spcPct val="75000"/>
              </a:lnSpc>
              <a:spcBef>
                <a:spcPts val="0"/>
              </a:spcBef>
              <a:buClr>
                <a:schemeClr val="accent1"/>
              </a:buClr>
              <a:buSzPct val="25000"/>
              <a:buFont typeface="Arial"/>
              <a:buNone/>
            </a:pPr>
            <a:r>
              <a:rPr lang="en-US" sz="6000" b="1" i="0" u="none" strike="noStrike" cap="none" baseline="0">
                <a:solidFill>
                  <a:schemeClr val="accent1"/>
                </a:solidFill>
                <a:latin typeface="Century Gothic"/>
                <a:ea typeface="Century Gothic"/>
                <a:cs typeface="Century Gothic"/>
                <a:sym typeface="Century Gothic"/>
              </a:rPr>
              <a:t>Southeast Ecological Forecasting</a:t>
            </a:r>
          </a:p>
        </p:txBody>
      </p:sp>
      <p:sp>
        <p:nvSpPr>
          <p:cNvPr id="105" name="Shape 105"/>
          <p:cNvSpPr txBox="1">
            <a:spLocks noGrp="1"/>
          </p:cNvSpPr>
          <p:nvPr>
            <p:ph type="body" idx="2"/>
          </p:nvPr>
        </p:nvSpPr>
        <p:spPr>
          <a:xfrm>
            <a:off x="1215025" y="5358382"/>
            <a:ext cx="3865783" cy="416115"/>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Shuvankar Ghosh (Project Lead)</a:t>
            </a:r>
          </a:p>
        </p:txBody>
      </p:sp>
      <p:sp>
        <p:nvSpPr>
          <p:cNvPr id="106" name="Shape 106"/>
          <p:cNvSpPr txBox="1">
            <a:spLocks noGrp="1"/>
          </p:cNvSpPr>
          <p:nvPr>
            <p:ph type="body" idx="3"/>
          </p:nvPr>
        </p:nvSpPr>
        <p:spPr>
          <a:xfrm>
            <a:off x="1886169" y="5751576"/>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Wuyang Cai</a:t>
            </a:r>
          </a:p>
        </p:txBody>
      </p:sp>
      <p:sp>
        <p:nvSpPr>
          <p:cNvPr id="107" name="Shape 107"/>
          <p:cNvSpPr txBox="1">
            <a:spLocks noGrp="1"/>
          </p:cNvSpPr>
          <p:nvPr>
            <p:ph type="body" idx="4"/>
          </p:nvPr>
        </p:nvSpPr>
        <p:spPr>
          <a:xfrm>
            <a:off x="1886169" y="6153912"/>
            <a:ext cx="3182111" cy="369332"/>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Elizabeth Dyer</a:t>
            </a:r>
          </a:p>
        </p:txBody>
      </p:sp>
      <p:sp>
        <p:nvSpPr>
          <p:cNvPr id="108" name="Shape 108"/>
          <p:cNvSpPr txBox="1">
            <a:spLocks noGrp="1"/>
          </p:cNvSpPr>
          <p:nvPr>
            <p:ph type="body" idx="5"/>
          </p:nvPr>
        </p:nvSpPr>
        <p:spPr>
          <a:xfrm>
            <a:off x="5123150" y="5358375"/>
            <a:ext cx="3865799" cy="369299"/>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rgbClr val="A5A5A5"/>
              </a:buClr>
              <a:buSzPct val="25000"/>
              <a:buFont typeface="Arial"/>
              <a:buNone/>
            </a:pPr>
            <a:r>
              <a:rPr lang="en-US" sz="1700" b="0" i="0" u="none" strike="noStrike" cap="none" baseline="0">
                <a:solidFill>
                  <a:srgbClr val="A5A5A5"/>
                </a:solidFill>
                <a:latin typeface="Century Gothic"/>
                <a:ea typeface="Century Gothic"/>
                <a:cs typeface="Century Gothic"/>
                <a:sym typeface="Century Gothic"/>
              </a:rPr>
              <a:t>Peter Hawman (Co-Project Lead)</a:t>
            </a:r>
          </a:p>
        </p:txBody>
      </p:sp>
      <p:sp>
        <p:nvSpPr>
          <p:cNvPr id="109" name="Shape 109"/>
          <p:cNvSpPr txBox="1">
            <a:spLocks noGrp="1"/>
          </p:cNvSpPr>
          <p:nvPr>
            <p:ph type="body" idx="6"/>
          </p:nvPr>
        </p:nvSpPr>
        <p:spPr>
          <a:xfrm>
            <a:off x="5292763" y="5751576"/>
            <a:ext cx="3549484" cy="674276"/>
          </a:xfrm>
          <a:prstGeom prst="rect">
            <a:avLst/>
          </a:prstGeom>
          <a:noFill/>
          <a:ln>
            <a:noFill/>
          </a:ln>
        </p:spPr>
        <p:txBody>
          <a:bodyPr lIns="91425" tIns="45700" rIns="91425" bIns="45700" anchor="t" anchorCtr="0">
            <a:noAutofit/>
          </a:bodyPr>
          <a:lstStyle/>
          <a:p>
            <a:pPr marL="0" marR="0" lvl="0" indent="0" algn="r" rtl="0">
              <a:lnSpc>
                <a:spcPct val="90000"/>
              </a:lnSpc>
              <a:spcBef>
                <a:spcPts val="0"/>
              </a:spcBef>
              <a:buClr>
                <a:srgbClr val="A5A5A5"/>
              </a:buClr>
              <a:buSzPct val="25000"/>
              <a:buFont typeface="Arial"/>
              <a:buNone/>
            </a:pPr>
            <a:r>
              <a:rPr lang="en-US" sz="1700" b="0" i="0" u="none" strike="noStrike" cap="none" baseline="0" dirty="0">
                <a:solidFill>
                  <a:srgbClr val="A5A5A5"/>
                </a:solidFill>
                <a:latin typeface="Century Gothic"/>
                <a:ea typeface="Century Gothic"/>
                <a:cs typeface="Century Gothic"/>
                <a:sym typeface="Century Gothic"/>
              </a:rPr>
              <a:t>Pradeep Kumar Ragu </a:t>
            </a:r>
            <a:r>
              <a:rPr lang="en-US" sz="1700" b="0" i="0" u="none" strike="noStrike" cap="none" baseline="0" dirty="0" err="1">
                <a:solidFill>
                  <a:srgbClr val="A5A5A5"/>
                </a:solidFill>
                <a:latin typeface="Century Gothic"/>
                <a:ea typeface="Century Gothic"/>
                <a:cs typeface="Century Gothic"/>
                <a:sym typeface="Century Gothic"/>
              </a:rPr>
              <a:t>Chanthar</a:t>
            </a:r>
            <a:endParaRPr lang="en-US" sz="1700" b="0" i="0" u="none" strike="noStrike" cap="none" baseline="0" dirty="0">
              <a:solidFill>
                <a:srgbClr val="A5A5A5"/>
              </a:solidFill>
              <a:latin typeface="Century Gothic"/>
              <a:ea typeface="Century Gothic"/>
              <a:cs typeface="Century Gothic"/>
              <a:sym typeface="Century Gothic"/>
            </a:endParaRPr>
          </a:p>
        </p:txBody>
      </p:sp>
      <p:sp>
        <p:nvSpPr>
          <p:cNvPr id="110" name="Shape 110"/>
          <p:cNvSpPr txBox="1">
            <a:spLocks noGrp="1"/>
          </p:cNvSpPr>
          <p:nvPr>
            <p:ph type="body" idx="7"/>
          </p:nvPr>
        </p:nvSpPr>
        <p:spPr>
          <a:xfrm>
            <a:off x="1143000" y="4032498"/>
            <a:ext cx="6858000" cy="94649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chemeClr val="dk1"/>
              </a:buClr>
              <a:buSzPct val="25000"/>
              <a:buFont typeface="Arial"/>
              <a:buNone/>
            </a:pPr>
            <a:r>
              <a:rPr lang="en-US" sz="2000" b="0" i="1" u="none" strike="noStrike" cap="none" baseline="0">
                <a:solidFill>
                  <a:schemeClr val="dk1"/>
                </a:solidFill>
                <a:latin typeface="Century Gothic"/>
                <a:ea typeface="Century Gothic"/>
                <a:cs typeface="Century Gothic"/>
                <a:sym typeface="Century Gothic"/>
              </a:rPr>
              <a:t>Utilizing NASA Earth Observations and Proximal Remote Sensing </a:t>
            </a:r>
            <a:r>
              <a:rPr lang="en-US" sz="2000" i="1">
                <a:solidFill>
                  <a:schemeClr val="dk1"/>
                </a:solidFill>
                <a:latin typeface="Century Gothic"/>
                <a:ea typeface="Century Gothic"/>
                <a:cs typeface="Century Gothic"/>
                <a:sym typeface="Century Gothic"/>
              </a:rPr>
              <a:t>To Map</a:t>
            </a:r>
            <a:r>
              <a:rPr lang="en-US" sz="2000" b="0" i="1" u="none" strike="noStrike" cap="none" baseline="0">
                <a:solidFill>
                  <a:schemeClr val="dk1"/>
                </a:solidFill>
                <a:latin typeface="Century Gothic"/>
                <a:ea typeface="Century Gothic"/>
                <a:cs typeface="Century Gothic"/>
                <a:sym typeface="Century Gothic"/>
              </a:rPr>
              <a:t> the Spatio-temporal Distribution of </a:t>
            </a:r>
            <a:r>
              <a:rPr lang="en-US" sz="2000" b="0" i="0" u="none" strike="noStrike" cap="none" baseline="0">
                <a:solidFill>
                  <a:schemeClr val="dk1"/>
                </a:solidFill>
                <a:latin typeface="Century Gothic"/>
                <a:ea typeface="Century Gothic"/>
                <a:cs typeface="Century Gothic"/>
                <a:sym typeface="Century Gothic"/>
              </a:rPr>
              <a:t>Hydrilla verticillata</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Shape 168"/>
          <p:cNvSpPr txBox="1">
            <a:spLocks noGrp="1"/>
          </p:cNvSpPr>
          <p:nvPr>
            <p:ph type="body" idx="1"/>
          </p:nvPr>
        </p:nvSpPr>
        <p:spPr>
          <a:xfrm>
            <a:off x="548639" y="646175"/>
            <a:ext cx="7778496" cy="697992"/>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dirty="0">
                <a:solidFill>
                  <a:schemeClr val="accent1"/>
                </a:solidFill>
                <a:latin typeface="Century Gothic"/>
                <a:ea typeface="Century Gothic"/>
                <a:cs typeface="Century Gothic"/>
                <a:sym typeface="Century Gothic"/>
              </a:rPr>
              <a:t>Methodology</a:t>
            </a:r>
          </a:p>
        </p:txBody>
      </p:sp>
      <p:sp>
        <p:nvSpPr>
          <p:cNvPr id="54" name="Rounded Rectangle 53"/>
          <p:cNvSpPr/>
          <p:nvPr/>
        </p:nvSpPr>
        <p:spPr>
          <a:xfrm>
            <a:off x="287904" y="1600200"/>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Landsat 8 OLI</a:t>
            </a:r>
          </a:p>
        </p:txBody>
      </p:sp>
      <p:sp>
        <p:nvSpPr>
          <p:cNvPr id="55" name="Rounded Rectangle 54"/>
          <p:cNvSpPr/>
          <p:nvPr/>
        </p:nvSpPr>
        <p:spPr>
          <a:xfrm>
            <a:off x="292624" y="5226443"/>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DJI Phantom 2 Vision+</a:t>
            </a:r>
          </a:p>
        </p:txBody>
      </p:sp>
      <p:sp>
        <p:nvSpPr>
          <p:cNvPr id="56" name="Rounded Rectangle 55"/>
          <p:cNvSpPr/>
          <p:nvPr/>
        </p:nvSpPr>
        <p:spPr>
          <a:xfrm>
            <a:off x="287904" y="3704129"/>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Basler acA1300</a:t>
            </a:r>
          </a:p>
        </p:txBody>
      </p:sp>
      <p:sp>
        <p:nvSpPr>
          <p:cNvPr id="57" name="Rounded Rectangle 56"/>
          <p:cNvSpPr/>
          <p:nvPr/>
        </p:nvSpPr>
        <p:spPr>
          <a:xfrm>
            <a:off x="287904" y="2664977"/>
            <a:ext cx="1447800" cy="762000"/>
          </a:xfrm>
          <a:prstGeom prst="roundRect">
            <a:avLst/>
          </a:prstGeom>
          <a:solidFill>
            <a:srgbClr val="1F497D">
              <a:lumMod val="40000"/>
              <a:lumOff val="60000"/>
            </a:srgbClr>
          </a:soli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OceanOptics JAZ</a:t>
            </a:r>
          </a:p>
        </p:txBody>
      </p:sp>
      <p:sp>
        <p:nvSpPr>
          <p:cNvPr id="58" name="Rounded Rectangle 57"/>
          <p:cNvSpPr/>
          <p:nvPr/>
        </p:nvSpPr>
        <p:spPr>
          <a:xfrm>
            <a:off x="2049945" y="4724400"/>
            <a:ext cx="1447800" cy="762000"/>
          </a:xfrm>
          <a:prstGeom prst="roundRect">
            <a:avLst/>
          </a:prstGeom>
          <a:solidFill>
            <a:srgbClr val="9BBB59">
              <a:lumMod val="75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Biomass</a:t>
            </a:r>
          </a:p>
        </p:txBody>
      </p:sp>
      <p:sp>
        <p:nvSpPr>
          <p:cNvPr id="59" name="Rounded Rectangle 58"/>
          <p:cNvSpPr/>
          <p:nvPr/>
        </p:nvSpPr>
        <p:spPr>
          <a:xfrm>
            <a:off x="2049945" y="3704129"/>
            <a:ext cx="1447800" cy="762000"/>
          </a:xfrm>
          <a:prstGeom prst="roundRect">
            <a:avLst/>
          </a:prstGeom>
          <a:solidFill>
            <a:srgbClr val="9BBB59">
              <a:lumMod val="75000"/>
            </a:srgbClr>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Vegetation Fraction</a:t>
            </a:r>
          </a:p>
        </p:txBody>
      </p:sp>
      <p:sp>
        <p:nvSpPr>
          <p:cNvPr id="60" name="Rounded Rectangle 59"/>
          <p:cNvSpPr/>
          <p:nvPr/>
        </p:nvSpPr>
        <p:spPr>
          <a:xfrm>
            <a:off x="4129598" y="3043280"/>
            <a:ext cx="1447800" cy="76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Model Calibration</a:t>
            </a:r>
          </a:p>
        </p:txBody>
      </p:sp>
      <p:sp>
        <p:nvSpPr>
          <p:cNvPr id="61" name="Rounded Rectangle 60"/>
          <p:cNvSpPr/>
          <p:nvPr/>
        </p:nvSpPr>
        <p:spPr>
          <a:xfrm>
            <a:off x="2018251" y="1600200"/>
            <a:ext cx="1447800" cy="762000"/>
          </a:xfrm>
          <a:prstGeom prst="roundRect">
            <a:avLst/>
          </a:prstGeom>
          <a:solidFill>
            <a:srgbClr val="9BBB59">
              <a:lumMod val="40000"/>
              <a:lumOff val="60000"/>
            </a:srgbClr>
          </a:soli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VARI</a:t>
            </a:r>
          </a:p>
        </p:txBody>
      </p:sp>
      <p:sp>
        <p:nvSpPr>
          <p:cNvPr id="62" name="Rounded Rectangle 61"/>
          <p:cNvSpPr/>
          <p:nvPr/>
        </p:nvSpPr>
        <p:spPr>
          <a:xfrm>
            <a:off x="2018251" y="2664977"/>
            <a:ext cx="1447800" cy="762000"/>
          </a:xfrm>
          <a:prstGeom prst="roundRect">
            <a:avLst/>
          </a:prstGeom>
          <a:solidFill>
            <a:srgbClr val="9BBB59">
              <a:lumMod val="40000"/>
              <a:lumOff val="60000"/>
            </a:srgbClr>
          </a:solidFill>
          <a:ln w="9525" cap="flat" cmpd="sng" algn="ctr">
            <a:solidFill>
              <a:srgbClr val="9BBB59">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Green NDVI</a:t>
            </a:r>
          </a:p>
        </p:txBody>
      </p:sp>
      <p:cxnSp>
        <p:nvCxnSpPr>
          <p:cNvPr id="63" name="Straight Arrow Connector 62"/>
          <p:cNvCxnSpPr>
            <a:stCxn id="54" idx="3"/>
            <a:endCxn id="62" idx="1"/>
          </p:cNvCxnSpPr>
          <p:nvPr/>
        </p:nvCxnSpPr>
        <p:spPr>
          <a:xfrm>
            <a:off x="1735704" y="1981200"/>
            <a:ext cx="282547" cy="1064777"/>
          </a:xfrm>
          <a:prstGeom prst="straightConnector1">
            <a:avLst/>
          </a:prstGeom>
          <a:noFill/>
          <a:ln w="19050" cap="flat" cmpd="sng" algn="ctr">
            <a:solidFill>
              <a:schemeClr val="tx1">
                <a:lumMod val="50000"/>
              </a:schemeClr>
            </a:solidFill>
            <a:prstDash val="sysDash"/>
            <a:tailEnd type="triangle"/>
          </a:ln>
          <a:effectLst/>
        </p:spPr>
      </p:cxnSp>
      <p:cxnSp>
        <p:nvCxnSpPr>
          <p:cNvPr id="64" name="Straight Arrow Connector 63"/>
          <p:cNvCxnSpPr>
            <a:stCxn id="54" idx="3"/>
            <a:endCxn id="61" idx="1"/>
          </p:cNvCxnSpPr>
          <p:nvPr/>
        </p:nvCxnSpPr>
        <p:spPr>
          <a:xfrm>
            <a:off x="1735704" y="1981200"/>
            <a:ext cx="282547" cy="0"/>
          </a:xfrm>
          <a:prstGeom prst="straightConnector1">
            <a:avLst/>
          </a:prstGeom>
          <a:noFill/>
          <a:ln w="19050" cap="flat" cmpd="sng" algn="ctr">
            <a:solidFill>
              <a:schemeClr val="tx1">
                <a:lumMod val="50000"/>
              </a:schemeClr>
            </a:solidFill>
            <a:prstDash val="sysDash"/>
            <a:tailEnd type="triangle"/>
          </a:ln>
          <a:effectLst/>
        </p:spPr>
      </p:cxnSp>
      <p:cxnSp>
        <p:nvCxnSpPr>
          <p:cNvPr id="65" name="Straight Arrow Connector 64"/>
          <p:cNvCxnSpPr>
            <a:stCxn id="57" idx="3"/>
            <a:endCxn id="61" idx="1"/>
          </p:cNvCxnSpPr>
          <p:nvPr/>
        </p:nvCxnSpPr>
        <p:spPr>
          <a:xfrm flipV="1">
            <a:off x="1735704" y="1981200"/>
            <a:ext cx="282547" cy="1064777"/>
          </a:xfrm>
          <a:prstGeom prst="straightConnector1">
            <a:avLst/>
          </a:prstGeom>
          <a:noFill/>
          <a:ln w="19050" cap="flat" cmpd="sng" algn="ctr">
            <a:solidFill>
              <a:schemeClr val="tx1">
                <a:lumMod val="50000"/>
              </a:schemeClr>
            </a:solidFill>
            <a:prstDash val="sysDash"/>
            <a:tailEnd type="triangle"/>
          </a:ln>
          <a:effectLst/>
        </p:spPr>
      </p:cxnSp>
      <p:cxnSp>
        <p:nvCxnSpPr>
          <p:cNvPr id="66" name="Straight Arrow Connector 65"/>
          <p:cNvCxnSpPr>
            <a:stCxn id="57" idx="3"/>
            <a:endCxn id="62" idx="1"/>
          </p:cNvCxnSpPr>
          <p:nvPr/>
        </p:nvCxnSpPr>
        <p:spPr>
          <a:xfrm>
            <a:off x="1735704" y="3045977"/>
            <a:ext cx="282547" cy="0"/>
          </a:xfrm>
          <a:prstGeom prst="straightConnector1">
            <a:avLst/>
          </a:prstGeom>
          <a:noFill/>
          <a:ln w="19050" cap="flat" cmpd="sng" algn="ctr">
            <a:solidFill>
              <a:schemeClr val="tx1">
                <a:lumMod val="50000"/>
              </a:schemeClr>
            </a:solidFill>
            <a:prstDash val="sysDash"/>
            <a:tailEnd type="triangle"/>
          </a:ln>
          <a:effectLst/>
        </p:spPr>
      </p:cxnSp>
      <p:cxnSp>
        <p:nvCxnSpPr>
          <p:cNvPr id="67" name="Straight Arrow Connector 66"/>
          <p:cNvCxnSpPr>
            <a:stCxn id="61" idx="3"/>
            <a:endCxn id="60" idx="1"/>
          </p:cNvCxnSpPr>
          <p:nvPr/>
        </p:nvCxnSpPr>
        <p:spPr>
          <a:xfrm>
            <a:off x="3466051" y="1981200"/>
            <a:ext cx="663547" cy="1443080"/>
          </a:xfrm>
          <a:prstGeom prst="straightConnector1">
            <a:avLst/>
          </a:prstGeom>
          <a:noFill/>
          <a:ln w="19050" cap="flat" cmpd="sng" algn="ctr">
            <a:solidFill>
              <a:schemeClr val="tx1">
                <a:lumMod val="50000"/>
              </a:schemeClr>
            </a:solidFill>
            <a:prstDash val="sysDash"/>
            <a:tailEnd type="triangle"/>
          </a:ln>
          <a:effectLst/>
        </p:spPr>
      </p:cxnSp>
      <p:cxnSp>
        <p:nvCxnSpPr>
          <p:cNvPr id="68" name="Straight Arrow Connector 67"/>
          <p:cNvCxnSpPr>
            <a:stCxn id="62" idx="3"/>
            <a:endCxn id="60" idx="1"/>
          </p:cNvCxnSpPr>
          <p:nvPr/>
        </p:nvCxnSpPr>
        <p:spPr>
          <a:xfrm>
            <a:off x="3466051" y="3045977"/>
            <a:ext cx="663547" cy="378303"/>
          </a:xfrm>
          <a:prstGeom prst="straightConnector1">
            <a:avLst/>
          </a:prstGeom>
          <a:noFill/>
          <a:ln w="19050" cap="flat" cmpd="sng" algn="ctr">
            <a:solidFill>
              <a:schemeClr val="tx1">
                <a:lumMod val="50000"/>
              </a:schemeClr>
            </a:solidFill>
            <a:prstDash val="sysDash"/>
            <a:tailEnd type="triangle"/>
          </a:ln>
          <a:effectLst/>
        </p:spPr>
      </p:cxnSp>
      <p:cxnSp>
        <p:nvCxnSpPr>
          <p:cNvPr id="69" name="Straight Arrow Connector 68"/>
          <p:cNvCxnSpPr>
            <a:stCxn id="59" idx="3"/>
            <a:endCxn id="60" idx="1"/>
          </p:cNvCxnSpPr>
          <p:nvPr/>
        </p:nvCxnSpPr>
        <p:spPr>
          <a:xfrm flipV="1">
            <a:off x="3497745" y="3424280"/>
            <a:ext cx="631853" cy="660849"/>
          </a:xfrm>
          <a:prstGeom prst="straightConnector1">
            <a:avLst/>
          </a:prstGeom>
          <a:noFill/>
          <a:ln w="19050" cap="flat" cmpd="sng" algn="ctr">
            <a:solidFill>
              <a:schemeClr val="tx1">
                <a:lumMod val="50000"/>
              </a:schemeClr>
            </a:solidFill>
            <a:prstDash val="sysDash"/>
            <a:tailEnd type="triangle"/>
          </a:ln>
          <a:effectLst/>
        </p:spPr>
      </p:cxnSp>
      <p:cxnSp>
        <p:nvCxnSpPr>
          <p:cNvPr id="70" name="Straight Arrow Connector 69"/>
          <p:cNvCxnSpPr>
            <a:stCxn id="58" idx="3"/>
            <a:endCxn id="60" idx="1"/>
          </p:cNvCxnSpPr>
          <p:nvPr/>
        </p:nvCxnSpPr>
        <p:spPr>
          <a:xfrm flipV="1">
            <a:off x="3497745" y="3424280"/>
            <a:ext cx="631853" cy="1681120"/>
          </a:xfrm>
          <a:prstGeom prst="straightConnector1">
            <a:avLst/>
          </a:prstGeom>
          <a:noFill/>
          <a:ln w="19050" cap="flat" cmpd="sng" algn="ctr">
            <a:solidFill>
              <a:schemeClr val="tx1">
                <a:lumMod val="50000"/>
              </a:schemeClr>
            </a:solidFill>
            <a:prstDash val="sysDash"/>
            <a:tailEnd type="triangle"/>
          </a:ln>
          <a:effectLst/>
        </p:spPr>
      </p:cxnSp>
      <p:cxnSp>
        <p:nvCxnSpPr>
          <p:cNvPr id="71" name="Straight Arrow Connector 70"/>
          <p:cNvCxnSpPr>
            <a:stCxn id="56" idx="3"/>
            <a:endCxn id="59" idx="1"/>
          </p:cNvCxnSpPr>
          <p:nvPr/>
        </p:nvCxnSpPr>
        <p:spPr>
          <a:xfrm>
            <a:off x="1735704" y="4085129"/>
            <a:ext cx="314241" cy="0"/>
          </a:xfrm>
          <a:prstGeom prst="straightConnector1">
            <a:avLst/>
          </a:prstGeom>
          <a:noFill/>
          <a:ln w="19050" cap="flat" cmpd="sng" algn="ctr">
            <a:solidFill>
              <a:schemeClr val="tx1">
                <a:lumMod val="50000"/>
              </a:schemeClr>
            </a:solidFill>
            <a:prstDash val="sysDash"/>
            <a:tailEnd type="triangle"/>
          </a:ln>
          <a:effectLst/>
        </p:spPr>
      </p:cxnSp>
      <p:sp>
        <p:nvSpPr>
          <p:cNvPr id="72" name="Rounded Rectangle 71"/>
          <p:cNvSpPr/>
          <p:nvPr/>
        </p:nvSpPr>
        <p:spPr>
          <a:xfrm>
            <a:off x="4129598" y="4085129"/>
            <a:ext cx="1447800" cy="76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Model Validation</a:t>
            </a:r>
          </a:p>
        </p:txBody>
      </p:sp>
      <p:cxnSp>
        <p:nvCxnSpPr>
          <p:cNvPr id="73" name="Straight Arrow Connector 72"/>
          <p:cNvCxnSpPr>
            <a:stCxn id="60" idx="2"/>
            <a:endCxn id="72" idx="0"/>
          </p:cNvCxnSpPr>
          <p:nvPr/>
        </p:nvCxnSpPr>
        <p:spPr>
          <a:xfrm>
            <a:off x="4853498" y="3805280"/>
            <a:ext cx="0" cy="279849"/>
          </a:xfrm>
          <a:prstGeom prst="straightConnector1">
            <a:avLst/>
          </a:prstGeom>
          <a:noFill/>
          <a:ln w="19050" cap="flat" cmpd="sng" algn="ctr">
            <a:solidFill>
              <a:schemeClr val="tx1">
                <a:lumMod val="50000"/>
              </a:schemeClr>
            </a:solidFill>
            <a:prstDash val="sysDash"/>
            <a:tailEnd type="triangle"/>
          </a:ln>
          <a:effectLst/>
        </p:spPr>
      </p:cxnSp>
      <p:sp>
        <p:nvSpPr>
          <p:cNvPr id="74" name="Rounded Rectangle 73"/>
          <p:cNvSpPr/>
          <p:nvPr/>
        </p:nvSpPr>
        <p:spPr>
          <a:xfrm>
            <a:off x="7504651" y="3393260"/>
            <a:ext cx="1447800" cy="1066800"/>
          </a:xfrm>
          <a:prstGeom prst="roundRect">
            <a:avLst/>
          </a:prstGeom>
          <a:solidFill>
            <a:srgbClr val="4F81BD">
              <a:lumMod val="20000"/>
              <a:lumOff val="80000"/>
            </a:srgbClr>
          </a:solidFill>
          <a:ln w="9525" cap="flat" cmpd="sng" algn="ctr">
            <a:solidFill>
              <a:srgbClr val="1F497D">
                <a:lumMod val="7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Hydrilla Density and Distribution Maps</a:t>
            </a:r>
          </a:p>
        </p:txBody>
      </p:sp>
      <p:cxnSp>
        <p:nvCxnSpPr>
          <p:cNvPr id="75" name="Straight Arrow Connector 74"/>
          <p:cNvCxnSpPr>
            <a:stCxn id="77" idx="3"/>
            <a:endCxn id="74" idx="1"/>
          </p:cNvCxnSpPr>
          <p:nvPr/>
        </p:nvCxnSpPr>
        <p:spPr>
          <a:xfrm>
            <a:off x="7276051" y="3926660"/>
            <a:ext cx="228600" cy="0"/>
          </a:xfrm>
          <a:prstGeom prst="straightConnector1">
            <a:avLst/>
          </a:prstGeom>
          <a:noFill/>
          <a:ln w="19050" cap="flat" cmpd="sng" algn="ctr">
            <a:solidFill>
              <a:schemeClr val="tx1">
                <a:lumMod val="50000"/>
              </a:schemeClr>
            </a:solidFill>
            <a:prstDash val="sysDash"/>
            <a:tailEnd type="triangle"/>
          </a:ln>
          <a:effectLst/>
        </p:spPr>
      </p:cxnSp>
      <p:cxnSp>
        <p:nvCxnSpPr>
          <p:cNvPr id="76" name="Straight Arrow Connector 1040"/>
          <p:cNvCxnSpPr>
            <a:stCxn id="55" idx="3"/>
            <a:endCxn id="72" idx="2"/>
          </p:cNvCxnSpPr>
          <p:nvPr/>
        </p:nvCxnSpPr>
        <p:spPr>
          <a:xfrm flipV="1">
            <a:off x="1740424" y="4847129"/>
            <a:ext cx="3113074" cy="760314"/>
          </a:xfrm>
          <a:prstGeom prst="bentConnector2">
            <a:avLst/>
          </a:prstGeom>
          <a:noFill/>
          <a:ln w="19050" cap="flat" cmpd="sng" algn="ctr">
            <a:solidFill>
              <a:schemeClr val="tx1">
                <a:lumMod val="50000"/>
              </a:schemeClr>
            </a:solidFill>
            <a:prstDash val="sysDash"/>
            <a:tailEnd type="triangle"/>
          </a:ln>
          <a:effectLst/>
        </p:spPr>
      </p:cxnSp>
      <p:sp>
        <p:nvSpPr>
          <p:cNvPr id="77" name="Rounded Rectangle 76"/>
          <p:cNvSpPr/>
          <p:nvPr/>
        </p:nvSpPr>
        <p:spPr>
          <a:xfrm>
            <a:off x="5828251" y="3545660"/>
            <a:ext cx="1447800" cy="762000"/>
          </a:xfrm>
          <a:prstGeom prst="roundRect">
            <a:avLst/>
          </a:prstGeom>
          <a:solidFill>
            <a:srgbClr val="F79646">
              <a:lumMod val="40000"/>
              <a:lumOff val="60000"/>
            </a:srgbClr>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chemeClr val="tx1">
                    <a:lumMod val="50000"/>
                  </a:schemeClr>
                </a:solidFill>
                <a:effectLst/>
                <a:uLnTx/>
                <a:uFillTx/>
                <a:latin typeface="Calibri"/>
                <a:ea typeface="+mn-ea"/>
                <a:cs typeface="+mn-cs"/>
              </a:rPr>
              <a:t>Best Fit Model Selection</a:t>
            </a:r>
          </a:p>
        </p:txBody>
      </p:sp>
      <p:cxnSp>
        <p:nvCxnSpPr>
          <p:cNvPr id="78" name="Straight Arrow Connector 33"/>
          <p:cNvCxnSpPr>
            <a:stCxn id="72" idx="3"/>
            <a:endCxn id="77" idx="1"/>
          </p:cNvCxnSpPr>
          <p:nvPr/>
        </p:nvCxnSpPr>
        <p:spPr>
          <a:xfrm flipV="1">
            <a:off x="5577398" y="3926660"/>
            <a:ext cx="250853" cy="539469"/>
          </a:xfrm>
          <a:prstGeom prst="bentConnector3">
            <a:avLst>
              <a:gd name="adj1" fmla="val 50000"/>
            </a:avLst>
          </a:prstGeom>
          <a:noFill/>
          <a:ln w="19050" cap="flat" cmpd="sng" algn="ctr">
            <a:solidFill>
              <a:schemeClr val="tx1">
                <a:lumMod val="50000"/>
              </a:schemeClr>
            </a:solidFill>
            <a:prstDash val="sysDash"/>
            <a:tailEnd type="triangle"/>
          </a:ln>
          <a:effectLst/>
        </p:spPr>
      </p:cxn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Shape 174"/>
          <p:cNvSpPr txBox="1">
            <a:spLocks noGrp="1"/>
          </p:cNvSpPr>
          <p:nvPr>
            <p:ph type="body" idx="1"/>
          </p:nvPr>
        </p:nvSpPr>
        <p:spPr>
          <a:xfrm>
            <a:off x="521208" y="2130551"/>
            <a:ext cx="3664711" cy="337413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1 </a:t>
            </a:r>
          </a:p>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distribution map</a:t>
            </a:r>
          </a:p>
        </p:txBody>
      </p:sp>
      <p:sp>
        <p:nvSpPr>
          <p:cNvPr id="175" name="Shape 175"/>
          <p:cNvSpPr txBox="1">
            <a:spLocks noGrp="1"/>
          </p:cNvSpPr>
          <p:nvPr>
            <p:ph type="body" idx="2"/>
          </p:nvPr>
        </p:nvSpPr>
        <p:spPr>
          <a:xfrm>
            <a:off x="548639" y="548639"/>
            <a:ext cx="7936991" cy="734567"/>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4000" b="1" i="0" u="none" strike="noStrike" cap="none" baseline="0">
                <a:solidFill>
                  <a:schemeClr val="accent1"/>
                </a:solidFill>
                <a:latin typeface="Century Gothic"/>
                <a:ea typeface="Century Gothic"/>
                <a:cs typeface="Century Gothic"/>
                <a:sym typeface="Century Gothic"/>
              </a:rPr>
              <a:t>Results</a:t>
            </a:r>
          </a:p>
        </p:txBody>
      </p:sp>
      <p:sp>
        <p:nvSpPr>
          <p:cNvPr id="176" name="Shape 176"/>
          <p:cNvSpPr txBox="1">
            <a:spLocks noGrp="1"/>
          </p:cNvSpPr>
          <p:nvPr>
            <p:ph type="body" idx="3"/>
          </p:nvPr>
        </p:nvSpPr>
        <p:spPr>
          <a:xfrm>
            <a:off x="4795519" y="2130551"/>
            <a:ext cx="3773098" cy="3374135"/>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2 </a:t>
            </a:r>
          </a:p>
          <a:p>
            <a:pPr marL="0" marR="0" lvl="0" indent="0" algn="ctr"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a model to forecast future distribution</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Shape 181"/>
          <p:cNvSpPr txBox="1">
            <a:spLocks noGrp="1"/>
          </p:cNvSpPr>
          <p:nvPr>
            <p:ph type="body" idx="1"/>
          </p:nvPr>
        </p:nvSpPr>
        <p:spPr>
          <a:xfrm>
            <a:off x="749808" y="2255519"/>
            <a:ext cx="7653528" cy="370636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Font typeface="Arial"/>
              <a:buNone/>
            </a:pPr>
            <a:endParaRPr sz="2000" b="0" i="0" u="none" strike="noStrike" cap="none" baseline="0">
              <a:solidFill>
                <a:schemeClr val="dk1"/>
              </a:solidFill>
              <a:latin typeface="Questrial"/>
              <a:ea typeface="Questrial"/>
              <a:cs typeface="Questrial"/>
              <a:sym typeface="Questrial"/>
            </a:endParaRPr>
          </a:p>
        </p:txBody>
      </p:sp>
      <p:sp>
        <p:nvSpPr>
          <p:cNvPr id="182" name="Shape 182"/>
          <p:cNvSpPr txBox="1">
            <a:spLocks noGrp="1"/>
          </p:cNvSpPr>
          <p:nvPr>
            <p:ph type="body" idx="2"/>
          </p:nvPr>
        </p:nvSpPr>
        <p:spPr>
          <a:xfrm>
            <a:off x="749808" y="703202"/>
            <a:ext cx="7653599" cy="1289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Conclusions</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Shape 187"/>
          <p:cNvSpPr txBox="1">
            <a:spLocks noGrp="1"/>
          </p:cNvSpPr>
          <p:nvPr>
            <p:ph type="body" idx="1"/>
          </p:nvPr>
        </p:nvSpPr>
        <p:spPr>
          <a:xfrm>
            <a:off x="749808" y="2255519"/>
            <a:ext cx="7653528" cy="370636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dk1"/>
              </a:buClr>
              <a:buFont typeface="Arial"/>
              <a:buNone/>
            </a:pPr>
            <a:endParaRPr sz="6000" b="0" i="0" u="none" strike="noStrike" cap="none" baseline="0">
              <a:solidFill>
                <a:schemeClr val="dk1"/>
              </a:solidFill>
              <a:latin typeface="Questrial"/>
              <a:ea typeface="Questrial"/>
              <a:cs typeface="Questrial"/>
              <a:sym typeface="Questrial"/>
            </a:endParaRPr>
          </a:p>
        </p:txBody>
      </p:sp>
      <p:sp>
        <p:nvSpPr>
          <p:cNvPr id="188" name="Shape 188"/>
          <p:cNvSpPr txBox="1">
            <a:spLocks noGrp="1"/>
          </p:cNvSpPr>
          <p:nvPr>
            <p:ph type="body" idx="2"/>
          </p:nvPr>
        </p:nvSpPr>
        <p:spPr>
          <a:xfrm>
            <a:off x="749808" y="779402"/>
            <a:ext cx="7653528" cy="128930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Future Work</a:t>
            </a: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571208" y="1548069"/>
            <a:ext cx="8051583" cy="1168365"/>
          </a:xfrm>
          <a:prstGeom prst="rect">
            <a:avLst/>
          </a:prstGeom>
          <a:noFill/>
          <a:ln>
            <a:noFill/>
          </a:ln>
        </p:spPr>
        <p:txBody>
          <a:bodyPr lIns="91425" tIns="45700" rIns="91425" bIns="45700" anchor="t" anchorCtr="0">
            <a:noAutofit/>
          </a:bodyPr>
          <a:lstStyle/>
          <a:p>
            <a:pPr marL="0" marR="0" lvl="0" indent="0" algn="l" rtl="0">
              <a:lnSpc>
                <a:spcPct val="100000"/>
              </a:lnSpc>
              <a:spcAft>
                <a:spcPts val="600"/>
              </a:spcAft>
              <a:buClr>
                <a:schemeClr val="dk1"/>
              </a:buClr>
              <a:buSzPct val="25000"/>
              <a:buFont typeface="Arial"/>
              <a:buNone/>
            </a:pPr>
            <a:r>
              <a:rPr lang="en-US" sz="2000" b="1" i="0" u="none" strike="noStrike" cap="none" baseline="0" dirty="0">
                <a:solidFill>
                  <a:schemeClr val="dk1"/>
                </a:solidFill>
                <a:latin typeface="Century Gothic"/>
                <a:ea typeface="Century Gothic"/>
                <a:cs typeface="Century Gothic"/>
                <a:sym typeface="Century Gothic"/>
              </a:rPr>
              <a:t>Dr. Deepak Mishra</a:t>
            </a:r>
            <a:r>
              <a:rPr lang="en-US" sz="2000" dirty="0">
                <a:solidFill>
                  <a:schemeClr val="dk1"/>
                </a:solidFill>
                <a:latin typeface="Century Gothic"/>
                <a:ea typeface="Century Gothic"/>
                <a:cs typeface="Century Gothic"/>
                <a:sym typeface="Century Gothic"/>
              </a:rPr>
              <a:t>, </a:t>
            </a:r>
            <a:r>
              <a:rPr lang="en-US" sz="2000" b="0" i="0" u="none" strike="noStrike" cap="none" baseline="0" dirty="0">
                <a:solidFill>
                  <a:schemeClr val="dk1"/>
                </a:solidFill>
                <a:latin typeface="Century Gothic"/>
                <a:ea typeface="Century Gothic"/>
                <a:cs typeface="Century Gothic"/>
                <a:sym typeface="Century Gothic"/>
              </a:rPr>
              <a:t>Department of Geography, UGA</a:t>
            </a:r>
          </a:p>
          <a:p>
            <a:pPr marL="0" marR="0" lvl="0" indent="0" algn="l" rtl="0">
              <a:lnSpc>
                <a:spcPct val="100000"/>
              </a:lnSpc>
              <a:spcAft>
                <a:spcPts val="600"/>
              </a:spcAft>
              <a:buClr>
                <a:schemeClr val="dk1"/>
              </a:buClr>
              <a:buSzPct val="25000"/>
              <a:buFont typeface="Arial"/>
              <a:buNone/>
            </a:pPr>
            <a:r>
              <a:rPr lang="en-US" sz="2000" b="1" i="0" u="none" strike="noStrike" cap="none" baseline="0" dirty="0">
                <a:solidFill>
                  <a:schemeClr val="dk1"/>
                </a:solidFill>
                <a:latin typeface="Century Gothic"/>
                <a:ea typeface="Century Gothic"/>
                <a:cs typeface="Century Gothic"/>
                <a:sym typeface="Century Gothic"/>
              </a:rPr>
              <a:t>Dr. Susan Wilde</a:t>
            </a:r>
            <a:r>
              <a:rPr lang="en-US" sz="2000" dirty="0">
                <a:solidFill>
                  <a:schemeClr val="dk1"/>
                </a:solidFill>
                <a:latin typeface="Century Gothic"/>
                <a:ea typeface="Century Gothic"/>
                <a:cs typeface="Century Gothic"/>
                <a:sym typeface="Century Gothic"/>
              </a:rPr>
              <a:t>, </a:t>
            </a:r>
            <a:r>
              <a:rPr lang="en-US" sz="2000" b="0" i="0" u="none" strike="noStrike" cap="none" baseline="0" dirty="0" err="1">
                <a:solidFill>
                  <a:schemeClr val="dk1"/>
                </a:solidFill>
                <a:latin typeface="Century Gothic"/>
                <a:ea typeface="Century Gothic"/>
                <a:cs typeface="Century Gothic"/>
                <a:sym typeface="Century Gothic"/>
              </a:rPr>
              <a:t>Warnell</a:t>
            </a:r>
            <a:r>
              <a:rPr lang="en-US" sz="2000" b="0" i="0" u="none" strike="noStrike" cap="none" baseline="0" dirty="0">
                <a:solidFill>
                  <a:schemeClr val="dk1"/>
                </a:solidFill>
                <a:latin typeface="Century Gothic"/>
                <a:ea typeface="Century Gothic"/>
                <a:cs typeface="Century Gothic"/>
                <a:sym typeface="Century Gothic"/>
              </a:rPr>
              <a:t> School of Forestry and Natural Resources, UGA</a:t>
            </a:r>
          </a:p>
        </p:txBody>
      </p:sp>
      <p:sp>
        <p:nvSpPr>
          <p:cNvPr id="194" name="Shape 194"/>
          <p:cNvSpPr txBox="1">
            <a:spLocks noGrp="1"/>
          </p:cNvSpPr>
          <p:nvPr>
            <p:ph type="body" idx="2"/>
          </p:nvPr>
        </p:nvSpPr>
        <p:spPr>
          <a:xfrm>
            <a:off x="571206" y="3255246"/>
            <a:ext cx="8051583" cy="1606287"/>
          </a:xfrm>
          <a:prstGeom prst="rect">
            <a:avLst/>
          </a:prstGeom>
          <a:noFill/>
          <a:ln>
            <a:noFill/>
          </a:ln>
        </p:spPr>
        <p:txBody>
          <a:bodyPr lIns="91425" tIns="45700" rIns="91425" bIns="45700" anchor="t" anchorCtr="0">
            <a:noAutofit/>
          </a:bodyPr>
          <a:lstStyle/>
          <a:p>
            <a:pPr marL="0" marR="0" lvl="0" indent="0" algn="l" rtl="0">
              <a:lnSpc>
                <a:spcPct val="100000"/>
              </a:lnSpc>
              <a:spcAft>
                <a:spcPts val="600"/>
              </a:spcAft>
              <a:buClr>
                <a:schemeClr val="dk1"/>
              </a:buClr>
              <a:buSzPct val="25000"/>
              <a:buFont typeface="Arial"/>
              <a:buNone/>
            </a:pPr>
            <a:r>
              <a:rPr lang="en-US" sz="2000" b="1" dirty="0">
                <a:solidFill>
                  <a:schemeClr val="dk1"/>
                </a:solidFill>
                <a:latin typeface="Century Gothic"/>
                <a:ea typeface="Century Gothic"/>
                <a:cs typeface="Century Gothic"/>
                <a:sym typeface="Century Gothic"/>
              </a:rPr>
              <a:t>Dr. Stephen W. </a:t>
            </a:r>
            <a:r>
              <a:rPr lang="en-US" sz="2000" b="1" dirty="0" err="1">
                <a:solidFill>
                  <a:schemeClr val="dk1"/>
                </a:solidFill>
                <a:latin typeface="Century Gothic"/>
                <a:ea typeface="Century Gothic"/>
                <a:cs typeface="Century Gothic"/>
                <a:sym typeface="Century Gothic"/>
              </a:rPr>
              <a:t>Golladay</a:t>
            </a:r>
            <a:r>
              <a:rPr lang="en-US" sz="2000" dirty="0">
                <a:solidFill>
                  <a:schemeClr val="dk1"/>
                </a:solidFill>
                <a:latin typeface="Century Gothic"/>
                <a:ea typeface="Century Gothic"/>
                <a:cs typeface="Century Gothic"/>
                <a:sym typeface="Century Gothic"/>
              </a:rPr>
              <a:t>, </a:t>
            </a:r>
            <a:r>
              <a:rPr lang="en-US" sz="2000" b="0" i="0" u="none" strike="noStrike" cap="none" baseline="0" dirty="0">
                <a:solidFill>
                  <a:schemeClr val="dk1"/>
                </a:solidFill>
                <a:latin typeface="Century Gothic"/>
                <a:ea typeface="Century Gothic"/>
                <a:cs typeface="Century Gothic"/>
                <a:sym typeface="Century Gothic"/>
              </a:rPr>
              <a:t>Joseph W. Jones Ecological Research Center </a:t>
            </a:r>
          </a:p>
          <a:p>
            <a:pPr marL="0" marR="0" lvl="0" indent="0" algn="l" rtl="0">
              <a:lnSpc>
                <a:spcPct val="100000"/>
              </a:lnSpc>
              <a:spcAft>
                <a:spcPts val="600"/>
              </a:spcAft>
              <a:buClr>
                <a:schemeClr val="dk1"/>
              </a:buClr>
              <a:buSzPct val="25000"/>
              <a:buFont typeface="Arial"/>
              <a:buNone/>
            </a:pPr>
            <a:r>
              <a:rPr lang="en-US" sz="2000" b="1" dirty="0">
                <a:solidFill>
                  <a:schemeClr val="dk1"/>
                </a:solidFill>
                <a:latin typeface="Century Gothic"/>
                <a:ea typeface="Century Gothic"/>
                <a:cs typeface="Century Gothic"/>
                <a:sym typeface="Century Gothic"/>
              </a:rPr>
              <a:t>Anthony Dodd</a:t>
            </a:r>
            <a:r>
              <a:rPr lang="en-US" sz="2000" dirty="0">
                <a:solidFill>
                  <a:schemeClr val="dk1"/>
                </a:solidFill>
                <a:latin typeface="Century Gothic"/>
                <a:ea typeface="Century Gothic"/>
                <a:cs typeface="Century Gothic"/>
                <a:sym typeface="Century Gothic"/>
              </a:rPr>
              <a:t>, </a:t>
            </a:r>
            <a:r>
              <a:rPr lang="en-US" sz="2000" b="0" i="0" u="none" strike="noStrike" cap="none" baseline="0" dirty="0">
                <a:solidFill>
                  <a:schemeClr val="dk1"/>
                </a:solidFill>
                <a:latin typeface="Century Gothic"/>
                <a:ea typeface="Century Gothic"/>
                <a:cs typeface="Century Gothic"/>
                <a:sym typeface="Century Gothic"/>
              </a:rPr>
              <a:t>Georgia Power Company</a:t>
            </a:r>
          </a:p>
          <a:p>
            <a:pPr marL="0" marR="0" lvl="0" indent="0" algn="l" rtl="0">
              <a:lnSpc>
                <a:spcPct val="100000"/>
              </a:lnSpc>
              <a:spcAft>
                <a:spcPts val="600"/>
              </a:spcAft>
              <a:buClr>
                <a:schemeClr val="dk1"/>
              </a:buClr>
              <a:buSzPct val="25000"/>
              <a:buFont typeface="Arial"/>
              <a:buNone/>
            </a:pPr>
            <a:r>
              <a:rPr lang="en-US" sz="2000" b="1" dirty="0">
                <a:solidFill>
                  <a:schemeClr val="dk1"/>
                </a:solidFill>
                <a:latin typeface="Century Gothic"/>
                <a:ea typeface="Century Gothic"/>
                <a:cs typeface="Century Gothic"/>
                <a:sym typeface="Century Gothic"/>
              </a:rPr>
              <a:t>Ken Presley</a:t>
            </a:r>
            <a:r>
              <a:rPr lang="en-US" sz="2000" dirty="0">
                <a:solidFill>
                  <a:schemeClr val="dk1"/>
                </a:solidFill>
                <a:latin typeface="Century Gothic"/>
                <a:ea typeface="Century Gothic"/>
                <a:cs typeface="Century Gothic"/>
                <a:sym typeface="Century Gothic"/>
              </a:rPr>
              <a:t>, </a:t>
            </a:r>
            <a:r>
              <a:rPr lang="en-US" sz="2000" b="0" i="0" u="none" strike="noStrike" cap="none" baseline="0" dirty="0">
                <a:solidFill>
                  <a:schemeClr val="dk1"/>
                </a:solidFill>
                <a:latin typeface="Century Gothic"/>
                <a:ea typeface="Century Gothic"/>
                <a:cs typeface="Century Gothic"/>
                <a:sym typeface="Century Gothic"/>
              </a:rPr>
              <a:t>Henry County Water </a:t>
            </a:r>
            <a:r>
              <a:rPr lang="en-US" sz="2000" b="0" i="0" u="none" strike="noStrike" cap="none" baseline="0" dirty="0" smtClean="0">
                <a:solidFill>
                  <a:schemeClr val="dk1"/>
                </a:solidFill>
                <a:latin typeface="Century Gothic"/>
                <a:ea typeface="Century Gothic"/>
                <a:cs typeface="Century Gothic"/>
                <a:sym typeface="Century Gothic"/>
              </a:rPr>
              <a:t>Authority</a:t>
            </a:r>
            <a:endParaRPr lang="en-US" sz="2000" b="0" i="0" u="none" strike="noStrike" cap="none" baseline="0" dirty="0">
              <a:solidFill>
                <a:schemeClr val="dk1"/>
              </a:solidFill>
              <a:latin typeface="Century Gothic"/>
              <a:ea typeface="Century Gothic"/>
              <a:cs typeface="Century Gothic"/>
              <a:sym typeface="Century Gothic"/>
            </a:endParaRPr>
          </a:p>
        </p:txBody>
      </p:sp>
      <p:sp>
        <p:nvSpPr>
          <p:cNvPr id="195" name="Shape 195"/>
          <p:cNvSpPr txBox="1">
            <a:spLocks noGrp="1"/>
          </p:cNvSpPr>
          <p:nvPr>
            <p:ph type="body" idx="3"/>
          </p:nvPr>
        </p:nvSpPr>
        <p:spPr>
          <a:xfrm>
            <a:off x="571200" y="5368071"/>
            <a:ext cx="8051700" cy="1100278"/>
          </a:xfrm>
          <a:prstGeom prst="rect">
            <a:avLst/>
          </a:prstGeom>
          <a:noFill/>
          <a:ln>
            <a:noFill/>
          </a:ln>
        </p:spPr>
        <p:txBody>
          <a:bodyPr lIns="91425" tIns="45700" rIns="91425" bIns="45700" anchor="t" anchorCtr="0">
            <a:noAutofit/>
          </a:bodyPr>
          <a:lstStyle/>
          <a:p>
            <a:pPr marL="0" marR="0" lvl="0" indent="0" algn="l" rtl="0">
              <a:lnSpc>
                <a:spcPct val="100000"/>
              </a:lnSpc>
              <a:spcAft>
                <a:spcPts val="600"/>
              </a:spcAft>
              <a:buClr>
                <a:schemeClr val="dk1"/>
              </a:buClr>
              <a:buSzPct val="25000"/>
              <a:buFont typeface="Arial"/>
              <a:buNone/>
            </a:pPr>
            <a:r>
              <a:rPr lang="en-US" sz="2000" b="1" i="0" u="none" strike="noStrike" cap="none" baseline="0" dirty="0">
                <a:solidFill>
                  <a:schemeClr val="dk1"/>
                </a:solidFill>
                <a:latin typeface="Century Gothic"/>
                <a:ea typeface="Century Gothic"/>
                <a:cs typeface="Century Gothic"/>
                <a:sym typeface="Century Gothic"/>
              </a:rPr>
              <a:t>Benjamin Page</a:t>
            </a:r>
            <a:r>
              <a:rPr lang="en-US" sz="2000" dirty="0">
                <a:solidFill>
                  <a:schemeClr val="dk1"/>
                </a:solidFill>
                <a:latin typeface="Century Gothic"/>
                <a:ea typeface="Century Gothic"/>
                <a:cs typeface="Century Gothic"/>
                <a:sym typeface="Century Gothic"/>
              </a:rPr>
              <a:t>, University of Georgia</a:t>
            </a:r>
          </a:p>
          <a:p>
            <a:pPr marL="0" marR="0" lvl="0" indent="0" algn="l" rtl="0">
              <a:lnSpc>
                <a:spcPct val="100000"/>
              </a:lnSpc>
              <a:spcAft>
                <a:spcPts val="600"/>
              </a:spcAft>
              <a:buClr>
                <a:schemeClr val="dk1"/>
              </a:buClr>
              <a:buSzPct val="25000"/>
              <a:buFont typeface="Arial"/>
              <a:buNone/>
            </a:pPr>
            <a:r>
              <a:rPr lang="en-US" sz="2000" b="1" dirty="0">
                <a:solidFill>
                  <a:schemeClr val="dk1"/>
                </a:solidFill>
                <a:latin typeface="Century Gothic"/>
                <a:ea typeface="Century Gothic"/>
                <a:cs typeface="Century Gothic"/>
                <a:sym typeface="Century Gothic"/>
              </a:rPr>
              <a:t>Ike Sari </a:t>
            </a:r>
            <a:r>
              <a:rPr lang="en-US" sz="2000" b="1" dirty="0" err="1">
                <a:solidFill>
                  <a:schemeClr val="dk1"/>
                </a:solidFill>
                <a:latin typeface="Century Gothic"/>
                <a:ea typeface="Century Gothic"/>
                <a:cs typeface="Century Gothic"/>
                <a:sym typeface="Century Gothic"/>
              </a:rPr>
              <a:t>Astuti</a:t>
            </a:r>
            <a:r>
              <a:rPr lang="en-US" sz="2000" dirty="0">
                <a:solidFill>
                  <a:schemeClr val="dk1"/>
                </a:solidFill>
                <a:latin typeface="Century Gothic"/>
                <a:ea typeface="Century Gothic"/>
                <a:cs typeface="Century Gothic"/>
                <a:sym typeface="Century Gothic"/>
              </a:rPr>
              <a:t>, University of Georgia</a:t>
            </a:r>
          </a:p>
        </p:txBody>
      </p:sp>
      <p:sp>
        <p:nvSpPr>
          <p:cNvPr id="196" name="Shape 196"/>
          <p:cNvSpPr txBox="1"/>
          <p:nvPr/>
        </p:nvSpPr>
        <p:spPr>
          <a:xfrm>
            <a:off x="594358" y="1082928"/>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a:ea typeface="Century Gothic"/>
                <a:cs typeface="Century Gothic"/>
                <a:sym typeface="Century Gothic"/>
              </a:rPr>
              <a:t>Advisors</a:t>
            </a:r>
          </a:p>
        </p:txBody>
      </p:sp>
      <p:sp>
        <p:nvSpPr>
          <p:cNvPr id="197" name="Shape 197"/>
          <p:cNvSpPr txBox="1"/>
          <p:nvPr/>
        </p:nvSpPr>
        <p:spPr>
          <a:xfrm>
            <a:off x="594358" y="2797883"/>
            <a:ext cx="2577819"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a:ea typeface="Century Gothic"/>
                <a:cs typeface="Century Gothic"/>
                <a:sym typeface="Century Gothic"/>
              </a:rPr>
              <a:t>Partners</a:t>
            </a:r>
          </a:p>
        </p:txBody>
      </p:sp>
      <p:sp>
        <p:nvSpPr>
          <p:cNvPr id="198" name="Shape 198"/>
          <p:cNvSpPr txBox="1"/>
          <p:nvPr/>
        </p:nvSpPr>
        <p:spPr>
          <a:xfrm>
            <a:off x="594308" y="4904565"/>
            <a:ext cx="2577900" cy="523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i="0" u="none" strike="noStrike" cap="none" baseline="0" dirty="0">
                <a:solidFill>
                  <a:schemeClr val="accent1"/>
                </a:solidFill>
                <a:latin typeface="Century Gothic"/>
                <a:ea typeface="Century Gothic"/>
                <a:cs typeface="Century Gothic"/>
                <a:sym typeface="Century Gothic"/>
              </a:rPr>
              <a:t>Others</a:t>
            </a:r>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49808" y="779402"/>
            <a:ext cx="7653528" cy="128930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dirty="0" err="1">
                <a:solidFill>
                  <a:schemeClr val="accent1"/>
                </a:solidFill>
                <a:latin typeface="Century Gothic"/>
                <a:ea typeface="Century Gothic"/>
                <a:cs typeface="Century Gothic"/>
                <a:sym typeface="Century Gothic"/>
              </a:rPr>
              <a:t>Hydrilla</a:t>
            </a:r>
            <a:r>
              <a:rPr lang="en-US" sz="5000" b="1" dirty="0">
                <a:solidFill>
                  <a:schemeClr val="accent1"/>
                </a:solidFill>
                <a:latin typeface="Century Gothic"/>
                <a:ea typeface="Century Gothic"/>
                <a:cs typeface="Century Gothic"/>
                <a:sym typeface="Century Gothic"/>
              </a:rPr>
              <a:t> </a:t>
            </a:r>
            <a:r>
              <a:rPr lang="en-US" sz="5000" b="1" dirty="0" err="1">
                <a:solidFill>
                  <a:schemeClr val="accent1"/>
                </a:solidFill>
                <a:latin typeface="Century Gothic"/>
                <a:ea typeface="Century Gothic"/>
                <a:cs typeface="Century Gothic"/>
                <a:sym typeface="Century Gothic"/>
              </a:rPr>
              <a:t>verticillata</a:t>
            </a:r>
            <a:endParaRPr lang="en-US" sz="5000" b="1" dirty="0">
              <a:solidFill>
                <a:schemeClr val="accent1"/>
              </a:solidFill>
              <a:latin typeface="Century Gothic"/>
              <a:ea typeface="Century Gothic"/>
              <a:cs typeface="Century Gothic"/>
              <a:sym typeface="Century Gothic"/>
            </a:endParaRPr>
          </a:p>
        </p:txBody>
      </p:sp>
      <p:sp>
        <p:nvSpPr>
          <p:cNvPr id="116" name="Shape 116"/>
          <p:cNvSpPr txBox="1">
            <a:spLocks noGrp="1"/>
          </p:cNvSpPr>
          <p:nvPr>
            <p:ph type="body" idx="2"/>
          </p:nvPr>
        </p:nvSpPr>
        <p:spPr>
          <a:xfrm>
            <a:off x="225474" y="2575420"/>
            <a:ext cx="5147100" cy="3785729"/>
          </a:xfrm>
          <a:prstGeom prst="rect">
            <a:avLst/>
          </a:prstGeom>
          <a:noFill/>
          <a:ln>
            <a:noFill/>
          </a:ln>
        </p:spPr>
        <p:txBody>
          <a:bodyPr lIns="91425" tIns="45700" rIns="91425" bIns="45700" anchor="t" anchorCtr="0">
            <a:noAutofit/>
          </a:bodyPr>
          <a:lstStyle/>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Invasive aquatic plant</a:t>
            </a:r>
          </a:p>
          <a:p>
            <a:pPr marL="342900" lvl="0" indent="-342900" algn="l">
              <a:spcBef>
                <a:spcPts val="200"/>
              </a:spcBef>
              <a:buClr>
                <a:srgbClr val="2E8652"/>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Native to </a:t>
            </a:r>
            <a:r>
              <a:rPr lang="en-US" sz="2000" b="1" kern="1200" dirty="0" smtClean="0">
                <a:solidFill>
                  <a:srgbClr val="767171"/>
                </a:solidFill>
                <a:latin typeface="Century Gothic"/>
                <a:ea typeface="+mn-ea"/>
                <a:cs typeface="+mn-cs"/>
              </a:rPr>
              <a:t>Asia, Australia and Africa</a:t>
            </a:r>
          </a:p>
          <a:p>
            <a:pPr marL="342900" lvl="0" indent="-342900" algn="l">
              <a:spcBef>
                <a:spcPts val="200"/>
              </a:spcBef>
              <a:buClr>
                <a:srgbClr val="2E8652"/>
              </a:buClr>
              <a:buFont typeface="Webdings" panose="05030102010509060703" pitchFamily="18" charset="2"/>
              <a:buChar char="4"/>
            </a:pPr>
            <a:endParaRPr lang="en-US" sz="2000" b="1"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Introduced in Florida in the 1950s</a:t>
            </a:r>
          </a:p>
          <a:p>
            <a:pPr marL="342900" lvl="0" indent="-342900" algn="l">
              <a:spcBef>
                <a:spcPts val="200"/>
              </a:spcBef>
              <a:buClr>
                <a:srgbClr val="2E8652"/>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Spread to </a:t>
            </a:r>
            <a:r>
              <a:rPr lang="en-US" sz="2000" b="1" kern="1200" dirty="0" smtClean="0">
                <a:solidFill>
                  <a:srgbClr val="767171"/>
                </a:solidFill>
                <a:latin typeface="Century Gothic"/>
                <a:ea typeface="+mn-ea"/>
                <a:cs typeface="+mn-cs"/>
              </a:rPr>
              <a:t>25 states</a:t>
            </a:r>
          </a:p>
          <a:p>
            <a:pPr algn="l" rtl="0">
              <a:spcBef>
                <a:spcPts val="0"/>
              </a:spcBef>
              <a:buNone/>
            </a:pPr>
            <a:endParaRPr sz="2000" dirty="0">
              <a:solidFill>
                <a:schemeClr val="dk1"/>
              </a:solidFill>
              <a:latin typeface="Century Gothic"/>
              <a:ea typeface="Century Gothic"/>
              <a:cs typeface="Century Gothic"/>
              <a:sym typeface="Century Gothic"/>
            </a:endParaRPr>
          </a:p>
          <a:p>
            <a:pPr lvl="0" algn="l" rtl="0">
              <a:spcBef>
                <a:spcPts val="0"/>
              </a:spcBef>
              <a:buNone/>
            </a:pPr>
            <a:endParaRPr sz="2000" dirty="0">
              <a:solidFill>
                <a:schemeClr val="dk1"/>
              </a:solidFill>
              <a:latin typeface="Century Gothic"/>
              <a:ea typeface="Century Gothic"/>
              <a:cs typeface="Century Gothic"/>
              <a:sym typeface="Century Gothic"/>
            </a:endParaRPr>
          </a:p>
          <a:p>
            <a:pPr lvl="0" algn="l" rtl="0">
              <a:spcBef>
                <a:spcPts val="0"/>
              </a:spcBef>
              <a:buNone/>
            </a:pPr>
            <a:endParaRPr sz="2000" dirty="0">
              <a:solidFill>
                <a:schemeClr val="dk1"/>
              </a:solidFill>
              <a:latin typeface="Century Gothic"/>
              <a:ea typeface="Century Gothic"/>
              <a:cs typeface="Century Gothic"/>
              <a:sym typeface="Century Gothic"/>
            </a:endParaRPr>
          </a:p>
          <a:p>
            <a:pPr marR="0" lvl="0" algn="l" rtl="0">
              <a:lnSpc>
                <a:spcPct val="90000"/>
              </a:lnSpc>
              <a:spcBef>
                <a:spcPts val="200"/>
              </a:spcBef>
              <a:buNone/>
            </a:pPr>
            <a:endParaRPr dirty="0">
              <a:latin typeface="Century Gothic"/>
              <a:ea typeface="Century Gothic"/>
              <a:cs typeface="Century Gothic"/>
              <a:sym typeface="Century Gothic"/>
            </a:endParaRPr>
          </a:p>
        </p:txBody>
      </p:sp>
      <p:pic>
        <p:nvPicPr>
          <p:cNvPr id="117" name="Shape 117"/>
          <p:cNvPicPr preferRelativeResize="0"/>
          <p:nvPr/>
        </p:nvPicPr>
        <p:blipFill rotWithShape="1">
          <a:blip r:embed="rId3">
            <a:alphaModFix/>
          </a:blip>
          <a:srcRect r="45578"/>
          <a:stretch/>
        </p:blipFill>
        <p:spPr>
          <a:xfrm>
            <a:off x="5269594" y="2021300"/>
            <a:ext cx="3877817" cy="4769895"/>
          </a:xfrm>
          <a:prstGeom prst="rect">
            <a:avLst/>
          </a:prstGeom>
          <a:noFill/>
          <a:ln>
            <a:noFill/>
          </a:ln>
        </p:spPr>
      </p:pic>
      <p:sp>
        <p:nvSpPr>
          <p:cNvPr id="118" name="Shape 118"/>
          <p:cNvSpPr txBox="1"/>
          <p:nvPr/>
        </p:nvSpPr>
        <p:spPr>
          <a:xfrm>
            <a:off x="5237163" y="6463825"/>
            <a:ext cx="2835899" cy="309300"/>
          </a:xfrm>
          <a:prstGeom prst="rect">
            <a:avLst/>
          </a:prstGeom>
          <a:noFill/>
          <a:ln>
            <a:noFill/>
          </a:ln>
        </p:spPr>
        <p:txBody>
          <a:bodyPr lIns="91425" tIns="91425" rIns="91425" bIns="91425" anchor="t" anchorCtr="0">
            <a:noAutofit/>
          </a:bodyPr>
          <a:lstStyle/>
          <a:p>
            <a:pPr>
              <a:spcBef>
                <a:spcPts val="0"/>
              </a:spcBef>
              <a:buNone/>
            </a:pPr>
            <a:r>
              <a:rPr lang="en-US">
                <a:solidFill>
                  <a:srgbClr val="FFFFFF"/>
                </a:solidFill>
              </a:rPr>
              <a:t>Image Source: Dr. Susan Wilde </a:t>
            </a:r>
          </a:p>
        </p:txBody>
      </p:sp>
    </p:spTree>
    <p:extLst>
      <p:ext uri="{BB962C8B-B14F-4D97-AF65-F5344CB8AC3E}">
        <p14:creationId xmlns:p14="http://schemas.microsoft.com/office/powerpoint/2010/main" val="4254968340"/>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0" y="757886"/>
            <a:ext cx="3573848" cy="1651826"/>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dirty="0" err="1">
                <a:solidFill>
                  <a:schemeClr val="accent1"/>
                </a:solidFill>
                <a:latin typeface="Century Gothic"/>
                <a:ea typeface="Century Gothic"/>
                <a:cs typeface="Century Gothic"/>
                <a:sym typeface="Century Gothic"/>
              </a:rPr>
              <a:t>Hydrilla</a:t>
            </a:r>
            <a:r>
              <a:rPr lang="en-US" sz="5000" b="1" dirty="0">
                <a:solidFill>
                  <a:schemeClr val="accent1"/>
                </a:solidFill>
                <a:latin typeface="Century Gothic"/>
                <a:ea typeface="Century Gothic"/>
                <a:cs typeface="Century Gothic"/>
                <a:sym typeface="Century Gothic"/>
              </a:rPr>
              <a:t> </a:t>
            </a:r>
            <a:r>
              <a:rPr lang="en-US" sz="5000" b="1" dirty="0" err="1">
                <a:solidFill>
                  <a:schemeClr val="accent1"/>
                </a:solidFill>
                <a:latin typeface="Century Gothic"/>
                <a:ea typeface="Century Gothic"/>
                <a:cs typeface="Century Gothic"/>
                <a:sym typeface="Century Gothic"/>
              </a:rPr>
              <a:t>verticillata</a:t>
            </a:r>
            <a:endParaRPr lang="en-US" sz="5000" b="1" dirty="0">
              <a:solidFill>
                <a:schemeClr val="accent1"/>
              </a:solidFill>
              <a:latin typeface="Century Gothic"/>
              <a:ea typeface="Century Gothic"/>
              <a:cs typeface="Century Gothic"/>
              <a:sym typeface="Century Gothic"/>
            </a:endParaRPr>
          </a:p>
        </p:txBody>
      </p:sp>
      <p:sp>
        <p:nvSpPr>
          <p:cNvPr id="116" name="Shape 116"/>
          <p:cNvSpPr txBox="1">
            <a:spLocks noGrp="1"/>
          </p:cNvSpPr>
          <p:nvPr>
            <p:ph type="body" idx="2"/>
          </p:nvPr>
        </p:nvSpPr>
        <p:spPr>
          <a:xfrm>
            <a:off x="225474" y="2575420"/>
            <a:ext cx="3109397" cy="3785729"/>
          </a:xfrm>
          <a:prstGeom prst="rect">
            <a:avLst/>
          </a:prstGeom>
          <a:noFill/>
          <a:ln>
            <a:noFill/>
          </a:ln>
        </p:spPr>
        <p:txBody>
          <a:bodyPr lIns="91425" tIns="45700" rIns="91425" bIns="45700" anchor="t" anchorCtr="0">
            <a:noAutofit/>
          </a:bodyPr>
          <a:lstStyle/>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Invasive aquatic plant</a:t>
            </a:r>
          </a:p>
          <a:p>
            <a:pPr marL="342900" lvl="0" indent="-342900" algn="l">
              <a:spcBef>
                <a:spcPts val="200"/>
              </a:spcBef>
              <a:buClr>
                <a:srgbClr val="2E8652"/>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Native to </a:t>
            </a:r>
            <a:r>
              <a:rPr lang="en-US" sz="2000" b="1" kern="1200" dirty="0" smtClean="0">
                <a:solidFill>
                  <a:srgbClr val="767171"/>
                </a:solidFill>
                <a:latin typeface="Century Gothic"/>
                <a:ea typeface="+mn-ea"/>
                <a:cs typeface="+mn-cs"/>
              </a:rPr>
              <a:t>Asia, Australia and Africa</a:t>
            </a:r>
          </a:p>
          <a:p>
            <a:pPr marL="342900" lvl="0" indent="-342900" algn="l">
              <a:spcBef>
                <a:spcPts val="200"/>
              </a:spcBef>
              <a:buClr>
                <a:srgbClr val="2E8652"/>
              </a:buClr>
              <a:buFont typeface="Webdings" panose="05030102010509060703" pitchFamily="18" charset="2"/>
              <a:buChar char="4"/>
            </a:pPr>
            <a:endParaRPr lang="en-US" sz="2000" b="1"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Introduced in Florida in the 1950s</a:t>
            </a:r>
          </a:p>
          <a:p>
            <a:pPr marL="342900" lvl="0" indent="-342900" algn="l">
              <a:spcBef>
                <a:spcPts val="200"/>
              </a:spcBef>
              <a:buClr>
                <a:srgbClr val="2E8652"/>
              </a:buClr>
              <a:buFont typeface="Webdings" panose="05030102010509060703" pitchFamily="18" charset="2"/>
              <a:buChar char="4"/>
            </a:pPr>
            <a:endParaRPr lang="en-US" sz="2000" kern="1200" dirty="0">
              <a:solidFill>
                <a:srgbClr val="767171"/>
              </a:solidFill>
              <a:latin typeface="Century Gothic"/>
              <a:ea typeface="+mn-ea"/>
              <a:cs typeface="+mn-cs"/>
            </a:endParaRPr>
          </a:p>
          <a:p>
            <a:pPr marL="342900" lvl="0" indent="-342900" algn="l">
              <a:spcBef>
                <a:spcPts val="200"/>
              </a:spcBef>
              <a:buClr>
                <a:srgbClr val="2E8652"/>
              </a:buClr>
              <a:buFont typeface="Webdings" panose="05030102010509060703" pitchFamily="18" charset="2"/>
              <a:buChar char="4"/>
            </a:pPr>
            <a:r>
              <a:rPr lang="en-US" sz="2000" kern="1200" dirty="0" smtClean="0">
                <a:solidFill>
                  <a:srgbClr val="767171"/>
                </a:solidFill>
                <a:latin typeface="Century Gothic"/>
                <a:ea typeface="+mn-ea"/>
                <a:cs typeface="+mn-cs"/>
              </a:rPr>
              <a:t>Spread to </a:t>
            </a:r>
            <a:r>
              <a:rPr lang="en-US" sz="2000" b="1" kern="1200" dirty="0" smtClean="0">
                <a:solidFill>
                  <a:srgbClr val="767171"/>
                </a:solidFill>
                <a:latin typeface="Century Gothic"/>
                <a:ea typeface="+mn-ea"/>
                <a:cs typeface="+mn-cs"/>
              </a:rPr>
              <a:t>25 states</a:t>
            </a:r>
          </a:p>
          <a:p>
            <a:pPr algn="l" rtl="0">
              <a:spcBef>
                <a:spcPts val="0"/>
              </a:spcBef>
              <a:buNone/>
            </a:pPr>
            <a:endParaRPr sz="2000" dirty="0">
              <a:solidFill>
                <a:schemeClr val="dk1"/>
              </a:solidFill>
              <a:latin typeface="Century Gothic"/>
              <a:ea typeface="Century Gothic"/>
              <a:cs typeface="Century Gothic"/>
              <a:sym typeface="Century Gothic"/>
            </a:endParaRPr>
          </a:p>
          <a:p>
            <a:pPr lvl="0" algn="l" rtl="0">
              <a:spcBef>
                <a:spcPts val="0"/>
              </a:spcBef>
              <a:buNone/>
            </a:pPr>
            <a:endParaRPr sz="2000" dirty="0">
              <a:solidFill>
                <a:schemeClr val="dk1"/>
              </a:solidFill>
              <a:latin typeface="Century Gothic"/>
              <a:ea typeface="Century Gothic"/>
              <a:cs typeface="Century Gothic"/>
              <a:sym typeface="Century Gothic"/>
            </a:endParaRPr>
          </a:p>
          <a:p>
            <a:pPr lvl="0" algn="l" rtl="0">
              <a:spcBef>
                <a:spcPts val="0"/>
              </a:spcBef>
              <a:buNone/>
            </a:pPr>
            <a:endParaRPr sz="2000" dirty="0">
              <a:solidFill>
                <a:schemeClr val="dk1"/>
              </a:solidFill>
              <a:latin typeface="Century Gothic"/>
              <a:ea typeface="Century Gothic"/>
              <a:cs typeface="Century Gothic"/>
              <a:sym typeface="Century Gothic"/>
            </a:endParaRPr>
          </a:p>
          <a:p>
            <a:pPr marR="0" lvl="0" algn="l" rtl="0">
              <a:lnSpc>
                <a:spcPct val="90000"/>
              </a:lnSpc>
              <a:spcBef>
                <a:spcPts val="200"/>
              </a:spcBef>
              <a:buNone/>
            </a:pPr>
            <a:endParaRPr dirty="0">
              <a:latin typeface="Century Gothic"/>
              <a:ea typeface="Century Gothic"/>
              <a:cs typeface="Century Gothic"/>
              <a:sym typeface="Century Gothic"/>
            </a:endParaRPr>
          </a:p>
        </p:txBody>
      </p:sp>
      <p:pic>
        <p:nvPicPr>
          <p:cNvPr id="117" name="Shape 117"/>
          <p:cNvPicPr preferRelativeResize="0">
            <a:picLocks noChangeAspect="1"/>
          </p:cNvPicPr>
          <p:nvPr/>
        </p:nvPicPr>
        <p:blipFill rotWithShape="1">
          <a:blip r:embed="rId3">
            <a:alphaModFix/>
          </a:blip>
          <a:srcRect r="45578"/>
          <a:stretch/>
        </p:blipFill>
        <p:spPr>
          <a:xfrm>
            <a:off x="3573848" y="0"/>
            <a:ext cx="5573564" cy="6855743"/>
          </a:xfrm>
          <a:prstGeom prst="rect">
            <a:avLst/>
          </a:prstGeom>
          <a:noFill/>
          <a:ln>
            <a:noFill/>
          </a:ln>
        </p:spPr>
      </p:pic>
      <p:sp>
        <p:nvSpPr>
          <p:cNvPr id="118" name="Shape 118"/>
          <p:cNvSpPr txBox="1"/>
          <p:nvPr/>
        </p:nvSpPr>
        <p:spPr>
          <a:xfrm>
            <a:off x="3557005" y="6481895"/>
            <a:ext cx="2835899" cy="309300"/>
          </a:xfrm>
          <a:prstGeom prst="rect">
            <a:avLst/>
          </a:prstGeom>
          <a:noFill/>
          <a:ln>
            <a:noFill/>
          </a:ln>
        </p:spPr>
        <p:txBody>
          <a:bodyPr lIns="91425" tIns="91425" rIns="91425" bIns="91425" anchor="t" anchorCtr="0">
            <a:noAutofit/>
          </a:bodyPr>
          <a:lstStyle/>
          <a:p>
            <a:pPr>
              <a:spcBef>
                <a:spcPts val="0"/>
              </a:spcBef>
              <a:buNone/>
            </a:pPr>
            <a:r>
              <a:rPr lang="en-US" dirty="0" smtClean="0">
                <a:solidFill>
                  <a:srgbClr val="FFFFFF"/>
                </a:solidFill>
                <a:latin typeface="Century Gothic" panose="020B0502020202020204" pitchFamily="34" charset="0"/>
              </a:rPr>
              <a:t>Credit: </a:t>
            </a:r>
            <a:r>
              <a:rPr lang="en-US" dirty="0">
                <a:solidFill>
                  <a:srgbClr val="FFFFFF"/>
                </a:solidFill>
                <a:latin typeface="Century Gothic" panose="020B0502020202020204" pitchFamily="34" charset="0"/>
              </a:rPr>
              <a:t>Dr. Susan Wilde </a:t>
            </a:r>
          </a:p>
        </p:txBody>
      </p:sp>
    </p:spTree>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body" idx="1"/>
          </p:nvPr>
        </p:nvSpPr>
        <p:spPr>
          <a:xfrm>
            <a:off x="749808" y="779402"/>
            <a:ext cx="7653599" cy="1289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a:solidFill>
                  <a:schemeClr val="accent1"/>
                </a:solidFill>
                <a:latin typeface="Century Gothic"/>
                <a:ea typeface="Century Gothic"/>
                <a:cs typeface="Century Gothic"/>
                <a:sym typeface="Century Gothic"/>
              </a:rPr>
              <a:t>Community Concerns</a:t>
            </a:r>
          </a:p>
        </p:txBody>
      </p:sp>
      <p:sp>
        <p:nvSpPr>
          <p:cNvPr id="124" name="Shape 124"/>
          <p:cNvSpPr txBox="1">
            <a:spLocks noGrp="1"/>
          </p:cNvSpPr>
          <p:nvPr>
            <p:ph type="body" idx="2"/>
          </p:nvPr>
        </p:nvSpPr>
        <p:spPr>
          <a:xfrm>
            <a:off x="955275" y="2068700"/>
            <a:ext cx="5147100" cy="4015200"/>
          </a:xfrm>
          <a:prstGeom prst="rect">
            <a:avLst/>
          </a:prstGeom>
          <a:noFill/>
          <a:ln>
            <a:noFill/>
          </a:ln>
        </p:spPr>
        <p:txBody>
          <a:bodyPr lIns="91425" tIns="45700" rIns="91425" bIns="45700" anchor="t" anchorCtr="0">
            <a:noAutofit/>
          </a:bodyPr>
          <a:lstStyle/>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Outcompetes native plants</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Clogs boat motors disrupting transport and recreation </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Creates hazardous swimming conditions </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Obstructs water withdrawal </a:t>
            </a:r>
          </a:p>
        </p:txBody>
      </p:sp>
      <p:sp>
        <p:nvSpPr>
          <p:cNvPr id="125" name="Shape 125"/>
          <p:cNvSpPr txBox="1"/>
          <p:nvPr/>
        </p:nvSpPr>
        <p:spPr>
          <a:xfrm>
            <a:off x="6102325" y="2523624"/>
            <a:ext cx="2212500" cy="1782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0" i="0" u="none" strike="noStrike" cap="none" baseline="0" dirty="0">
                <a:solidFill>
                  <a:schemeClr val="dk1"/>
                </a:solidFill>
                <a:latin typeface="Century Gothic" panose="020B0502020202020204" pitchFamily="34" charset="0"/>
                <a:ea typeface="Questrial"/>
                <a:cs typeface="Questrial"/>
                <a:sym typeface="Questrial"/>
              </a:rPr>
              <a:t>Picture of </a:t>
            </a:r>
            <a:r>
              <a:rPr lang="en-US" sz="1800" b="0" i="0" u="none" strike="noStrike" cap="none" baseline="0" dirty="0" err="1">
                <a:solidFill>
                  <a:schemeClr val="dk1"/>
                </a:solidFill>
                <a:latin typeface="Century Gothic" panose="020B0502020202020204" pitchFamily="34" charset="0"/>
                <a:ea typeface="Questrial"/>
                <a:cs typeface="Questrial"/>
                <a:sym typeface="Questrial"/>
              </a:rPr>
              <a:t>hydrilla</a:t>
            </a:r>
            <a:r>
              <a:rPr lang="en-US" sz="1800" b="0" i="0" u="none" strike="noStrike" cap="none" baseline="0" dirty="0">
                <a:solidFill>
                  <a:schemeClr val="dk1"/>
                </a:solidFill>
                <a:latin typeface="Century Gothic" panose="020B0502020202020204" pitchFamily="34" charset="0"/>
                <a:ea typeface="Questrial"/>
                <a:cs typeface="Questrial"/>
                <a:sym typeface="Questrial"/>
              </a:rPr>
              <a:t> from one of our field trips?</a:t>
            </a:r>
          </a:p>
        </p:txBody>
      </p:sp>
    </p:spTree>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Shape 130"/>
          <p:cNvSpPr txBox="1">
            <a:spLocks noGrp="1"/>
          </p:cNvSpPr>
          <p:nvPr>
            <p:ph type="body" idx="1"/>
          </p:nvPr>
        </p:nvSpPr>
        <p:spPr>
          <a:xfrm>
            <a:off x="115620" y="1679450"/>
            <a:ext cx="3800400" cy="4963500"/>
          </a:xfrm>
          <a:prstGeom prst="rect">
            <a:avLst/>
          </a:prstGeom>
          <a:noFill/>
          <a:ln>
            <a:noFill/>
          </a:ln>
        </p:spPr>
        <p:txBody>
          <a:bodyPr lIns="91425" tIns="45700" rIns="91425" bIns="45700" anchor="t" anchorCtr="0">
            <a:noAutofit/>
          </a:bodyPr>
          <a:lstStyle/>
          <a:p>
            <a:pPr>
              <a:spcBef>
                <a:spcPts val="200"/>
              </a:spcBef>
              <a:buClr>
                <a:srgbClr val="2E8652"/>
              </a:buClr>
            </a:pPr>
            <a:r>
              <a:rPr lang="en-US" sz="2000" b="1" kern="1200" dirty="0">
                <a:solidFill>
                  <a:srgbClr val="767171"/>
                </a:solidFill>
                <a:latin typeface="Century Gothic"/>
                <a:ea typeface="+mn-ea"/>
                <a:cs typeface="+mn-cs"/>
                <a:sym typeface="Century Gothic"/>
              </a:rPr>
              <a:t>Reservoirs:</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Lake Strom Thurmond</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Lake Seminole</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Lake Harding, Lake Oliver, and Goat Rock Reservoir</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a:spcBef>
                <a:spcPts val="200"/>
              </a:spcBef>
              <a:buClr>
                <a:srgbClr val="2E8652"/>
              </a:buClr>
            </a:pPr>
            <a:r>
              <a:rPr lang="en-US" sz="2000" b="1" kern="1200" dirty="0">
                <a:solidFill>
                  <a:srgbClr val="767171"/>
                </a:solidFill>
                <a:latin typeface="Century Gothic"/>
                <a:ea typeface="+mn-ea"/>
                <a:cs typeface="+mn-cs"/>
                <a:sym typeface="Century Gothic"/>
              </a:rPr>
              <a:t>Study Period:</a:t>
            </a:r>
            <a:r>
              <a:rPr lang="en-US" sz="2000" kern="1200" dirty="0">
                <a:solidFill>
                  <a:srgbClr val="767171"/>
                </a:solidFill>
                <a:latin typeface="Century Gothic"/>
                <a:ea typeface="+mn-ea"/>
                <a:cs typeface="+mn-cs"/>
                <a:sym typeface="Century Gothic"/>
              </a:rPr>
              <a:t> 2013 - present</a:t>
            </a:r>
          </a:p>
          <a:p>
            <a:pPr marL="342900" indent="-342900">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Questrial"/>
            </a:endParaRPr>
          </a:p>
        </p:txBody>
      </p:sp>
      <p:sp>
        <p:nvSpPr>
          <p:cNvPr id="131" name="Shape 131"/>
          <p:cNvSpPr txBox="1">
            <a:spLocks noGrp="1"/>
          </p:cNvSpPr>
          <p:nvPr>
            <p:ph type="body" idx="2"/>
          </p:nvPr>
        </p:nvSpPr>
        <p:spPr>
          <a:xfrm>
            <a:off x="829055" y="597408"/>
            <a:ext cx="7699939" cy="929639"/>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Study Areas</a:t>
            </a:r>
          </a:p>
        </p:txBody>
      </p:sp>
      <p:pic>
        <p:nvPicPr>
          <p:cNvPr id="132" name="Shape 132"/>
          <p:cNvPicPr preferRelativeResize="0"/>
          <p:nvPr/>
        </p:nvPicPr>
        <p:blipFill>
          <a:blip r:embed="rId4">
            <a:alphaModFix/>
          </a:blip>
          <a:stretch>
            <a:fillRect/>
          </a:stretch>
        </p:blipFill>
        <p:spPr>
          <a:xfrm>
            <a:off x="3878388" y="1679450"/>
            <a:ext cx="5254830" cy="4379025"/>
          </a:xfrm>
          <a:prstGeom prst="rect">
            <a:avLst/>
          </a:prstGeom>
          <a:noFill/>
          <a:ln w="15875" cap="flat" cmpd="sng">
            <a:solidFill>
              <a:schemeClr val="dk2"/>
            </a:solidFill>
            <a:prstDash val="solid"/>
            <a:round/>
            <a:headEnd type="none" w="med" len="med"/>
            <a:tailEnd type="none" w="med" len="med"/>
          </a:ln>
        </p:spPr>
      </p:pic>
    </p:spTree>
  </p:cSld>
  <p:clrMapOvr>
    <a:overrideClrMapping bg1="lt1" tx1="dk1" bg2="dk2" tx2="lt2" accent1="accent1" accent2="accent2" accent3="accent3" accent4="accent4" accent5="accent5" accent6="accent6" hlink="hlink" folHlink="folHlink"/>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body" idx="1"/>
          </p:nvPr>
        </p:nvSpPr>
        <p:spPr>
          <a:xfrm>
            <a:off x="517575" y="1536200"/>
            <a:ext cx="8294400" cy="5024100"/>
          </a:xfrm>
          <a:prstGeom prst="rect">
            <a:avLst/>
          </a:prstGeom>
          <a:noFill/>
          <a:ln>
            <a:noFill/>
          </a:ln>
        </p:spPr>
        <p:txBody>
          <a:bodyPr lIns="91425" tIns="45700" rIns="91425" bIns="45700" anchor="t" anchorCtr="0">
            <a:noAutofit/>
          </a:bodyPr>
          <a:lstStyle/>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Questrial"/>
            </a:endParaRPr>
          </a:p>
          <a:p>
            <a:pPr algn="l">
              <a:spcBef>
                <a:spcPts val="200"/>
              </a:spcBef>
              <a:buClr>
                <a:srgbClr val="2E8652"/>
              </a:buClr>
            </a:pPr>
            <a:r>
              <a:rPr lang="en-US" sz="2000" b="1" kern="1200" dirty="0">
                <a:solidFill>
                  <a:srgbClr val="767171"/>
                </a:solidFill>
                <a:latin typeface="Century Gothic"/>
                <a:ea typeface="+mn-ea"/>
                <a:cs typeface="+mn-cs"/>
                <a:sym typeface="Century Gothic"/>
              </a:rPr>
              <a:t>Joseph W. Jones Ecological Research Center</a:t>
            </a:r>
            <a:r>
              <a:rPr lang="en-US" sz="2000" kern="1200" dirty="0">
                <a:solidFill>
                  <a:srgbClr val="767171"/>
                </a:solidFill>
                <a:latin typeface="Century Gothic"/>
                <a:ea typeface="+mn-ea"/>
                <a:cs typeface="+mn-cs"/>
                <a:sym typeface="Century Gothic"/>
              </a:rPr>
              <a:t> </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Conduct studies on water quality in the lower Flint River and Lake Seminole, focusing on invasive species</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algn="l">
              <a:spcBef>
                <a:spcPts val="200"/>
              </a:spcBef>
              <a:buClr>
                <a:srgbClr val="2E8652"/>
              </a:buClr>
            </a:pPr>
            <a:r>
              <a:rPr lang="en-US" sz="2000" b="1" kern="1200" dirty="0">
                <a:solidFill>
                  <a:srgbClr val="767171"/>
                </a:solidFill>
                <a:latin typeface="Century Gothic"/>
                <a:ea typeface="+mn-ea"/>
                <a:cs typeface="+mn-cs"/>
                <a:sym typeface="Century Gothic"/>
              </a:rPr>
              <a:t>Georgia Power Company</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a:solidFill>
                  <a:srgbClr val="767171"/>
                </a:solidFill>
                <a:latin typeface="Century Gothic"/>
                <a:ea typeface="+mn-ea"/>
                <a:cs typeface="+mn-cs"/>
                <a:sym typeface="Century Gothic"/>
              </a:rPr>
              <a:t>Responsible for protecting and restoring 17 reservoirs in GA</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algn="l">
              <a:spcBef>
                <a:spcPts val="200"/>
              </a:spcBef>
              <a:buClr>
                <a:srgbClr val="2E8652"/>
              </a:buClr>
            </a:pPr>
            <a:r>
              <a:rPr lang="en-US" sz="2000" b="1" kern="1200" dirty="0">
                <a:solidFill>
                  <a:srgbClr val="767171"/>
                </a:solidFill>
                <a:latin typeface="Century Gothic"/>
                <a:ea typeface="+mn-ea"/>
                <a:cs typeface="+mn-cs"/>
                <a:sym typeface="Century Gothic"/>
              </a:rPr>
              <a:t>Henry County Water Authority</a:t>
            </a:r>
          </a:p>
          <a:p>
            <a:pPr marL="342900" indent="-342900" algn="l">
              <a:spcBef>
                <a:spcPts val="200"/>
              </a:spcBef>
              <a:buClr>
                <a:srgbClr val="2E8652"/>
              </a:buClr>
              <a:buFont typeface="Webdings" panose="05030102010509060703" pitchFamily="18" charset="2"/>
              <a:buChar char="4"/>
            </a:pPr>
            <a:endParaRPr sz="2000" kern="1200" dirty="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dirty="0" err="1">
                <a:solidFill>
                  <a:srgbClr val="767171"/>
                </a:solidFill>
                <a:latin typeface="Century Gothic"/>
                <a:ea typeface="+mn-ea"/>
                <a:cs typeface="+mn-cs"/>
                <a:sym typeface="Century Gothic"/>
              </a:rPr>
              <a:t>Hydrilla</a:t>
            </a:r>
            <a:r>
              <a:rPr lang="en-US" sz="2000" kern="1200" dirty="0">
                <a:solidFill>
                  <a:srgbClr val="767171"/>
                </a:solidFill>
                <a:latin typeface="Century Gothic"/>
                <a:ea typeface="+mn-ea"/>
                <a:cs typeface="+mn-cs"/>
                <a:sym typeface="Century Gothic"/>
              </a:rPr>
              <a:t> infestation was discovered in two of their newly constructed drinking water reservoirs</a:t>
            </a:r>
          </a:p>
        </p:txBody>
      </p:sp>
      <p:sp>
        <p:nvSpPr>
          <p:cNvPr id="139" name="Shape 139"/>
          <p:cNvSpPr txBox="1">
            <a:spLocks noGrp="1"/>
          </p:cNvSpPr>
          <p:nvPr>
            <p:ph type="body" idx="2"/>
          </p:nvPr>
        </p:nvSpPr>
        <p:spPr>
          <a:xfrm>
            <a:off x="749808" y="779402"/>
            <a:ext cx="7653528" cy="1289303"/>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a:solidFill>
                  <a:schemeClr val="accent1"/>
                </a:solidFill>
                <a:latin typeface="Century Gothic"/>
                <a:ea typeface="Century Gothic"/>
                <a:cs typeface="Century Gothic"/>
                <a:sym typeface="Century Gothic"/>
              </a:rPr>
              <a:t>Partners</a:t>
            </a:r>
          </a:p>
        </p:txBody>
      </p:sp>
    </p:spTree>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body" idx="1"/>
          </p:nvPr>
        </p:nvSpPr>
        <p:spPr>
          <a:xfrm>
            <a:off x="4483600" y="2462621"/>
            <a:ext cx="3117000" cy="1209300"/>
          </a:xfrm>
          <a:prstGeom prst="rect">
            <a:avLst/>
          </a:prstGeom>
          <a:noFill/>
          <a:ln>
            <a:noFill/>
          </a:ln>
        </p:spPr>
        <p:txBody>
          <a:bodyPr lIns="91425" tIns="45700" rIns="91425" bIns="45700" anchor="t" anchorCtr="0">
            <a:noAutofit/>
          </a:bodyPr>
          <a:lstStyle/>
          <a:p>
            <a:pPr marR="0" lvl="0" algn="l" rtl="0">
              <a:lnSpc>
                <a:spcPct val="90000"/>
              </a:lnSpc>
              <a:spcBef>
                <a:spcPts val="1000"/>
              </a:spcBef>
              <a:buNone/>
            </a:pPr>
            <a:r>
              <a:rPr lang="en-US" sz="2000">
                <a:solidFill>
                  <a:schemeClr val="dk1"/>
                </a:solidFill>
                <a:latin typeface="Century Gothic"/>
                <a:ea typeface="Century Gothic"/>
                <a:cs typeface="Century Gothic"/>
                <a:sym typeface="Century Gothic"/>
              </a:rPr>
              <a:t>a time series </a:t>
            </a:r>
            <a:r>
              <a:rPr lang="en-US" sz="2000" b="0" i="0" u="none" strike="noStrike" cap="none" baseline="0">
                <a:solidFill>
                  <a:schemeClr val="dk1"/>
                </a:solidFill>
                <a:latin typeface="Century Gothic"/>
                <a:ea typeface="Century Gothic"/>
                <a:cs typeface="Century Gothic"/>
                <a:sym typeface="Century Gothic"/>
              </a:rPr>
              <a:t>hydrilla distribution map</a:t>
            </a:r>
          </a:p>
          <a:p>
            <a:pPr marR="0" lvl="0" algn="l" rtl="0">
              <a:lnSpc>
                <a:spcPct val="90000"/>
              </a:lnSpc>
              <a:spcBef>
                <a:spcPts val="1000"/>
              </a:spcBef>
              <a:buNone/>
            </a:pPr>
            <a:endParaRPr sz="2000">
              <a:solidFill>
                <a:schemeClr val="dk1"/>
              </a:solidFill>
              <a:latin typeface="Century Gothic"/>
              <a:ea typeface="Century Gothic"/>
              <a:cs typeface="Century Gothic"/>
              <a:sym typeface="Century Gothic"/>
            </a:endParaRPr>
          </a:p>
          <a:p>
            <a:pPr marR="0" lvl="0" algn="l" rtl="0">
              <a:lnSpc>
                <a:spcPct val="90000"/>
              </a:lnSpc>
              <a:spcBef>
                <a:spcPts val="1000"/>
              </a:spcBef>
              <a:buNone/>
            </a:pPr>
            <a:endParaRPr sz="2000" b="0" i="0" u="none" strike="noStrike" cap="none" baseline="0">
              <a:solidFill>
                <a:schemeClr val="dk1"/>
              </a:solidFill>
              <a:latin typeface="Century Gothic"/>
              <a:ea typeface="Century Gothic"/>
              <a:cs typeface="Century Gothic"/>
              <a:sym typeface="Century Gothic"/>
            </a:endParaRPr>
          </a:p>
        </p:txBody>
      </p:sp>
      <p:sp>
        <p:nvSpPr>
          <p:cNvPr id="145" name="Shape 145"/>
          <p:cNvSpPr txBox="1">
            <a:spLocks noGrp="1"/>
          </p:cNvSpPr>
          <p:nvPr>
            <p:ph type="body" idx="2"/>
          </p:nvPr>
        </p:nvSpPr>
        <p:spPr>
          <a:xfrm>
            <a:off x="745208" y="779402"/>
            <a:ext cx="7653599" cy="128940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rgbClr val="BFBFBF"/>
                </a:solidFill>
                <a:latin typeface="Century Gothic"/>
                <a:ea typeface="Century Gothic"/>
                <a:cs typeface="Century Gothic"/>
                <a:sym typeface="Century Gothic"/>
              </a:rPr>
              <a:t>Objectives</a:t>
            </a:r>
          </a:p>
        </p:txBody>
      </p:sp>
      <p:sp>
        <p:nvSpPr>
          <p:cNvPr id="146" name="Shape 146"/>
          <p:cNvSpPr txBox="1"/>
          <p:nvPr/>
        </p:nvSpPr>
        <p:spPr>
          <a:xfrm>
            <a:off x="1931125" y="2409025"/>
            <a:ext cx="2259900" cy="827399"/>
          </a:xfrm>
          <a:prstGeom prst="rect">
            <a:avLst/>
          </a:prstGeom>
          <a:noFill/>
          <a:ln>
            <a:noFill/>
          </a:ln>
        </p:spPr>
        <p:txBody>
          <a:bodyPr lIns="91425" tIns="91425" rIns="91425" bIns="91425" anchor="t" anchorCtr="0">
            <a:noAutofit/>
          </a:bodyPr>
          <a:lstStyle/>
          <a:p>
            <a:pPr>
              <a:spcBef>
                <a:spcPts val="0"/>
              </a:spcBef>
              <a:buNone/>
            </a:pPr>
            <a:r>
              <a:rPr lang="en-US" sz="4800" b="1" dirty="0">
                <a:solidFill>
                  <a:schemeClr val="accent1"/>
                </a:solidFill>
                <a:latin typeface="Century Gothic"/>
                <a:ea typeface="Century Gothic"/>
                <a:cs typeface="Century Gothic"/>
                <a:sym typeface="Century Gothic"/>
              </a:rPr>
              <a:t>Create</a:t>
            </a:r>
          </a:p>
        </p:txBody>
      </p:sp>
      <p:sp>
        <p:nvSpPr>
          <p:cNvPr id="147" name="Shape 147"/>
          <p:cNvSpPr txBox="1"/>
          <p:nvPr/>
        </p:nvSpPr>
        <p:spPr>
          <a:xfrm>
            <a:off x="1502225" y="3960675"/>
            <a:ext cx="3022799" cy="1028999"/>
          </a:xfrm>
          <a:prstGeom prst="rect">
            <a:avLst/>
          </a:prstGeom>
          <a:noFill/>
          <a:ln>
            <a:noFill/>
          </a:ln>
        </p:spPr>
        <p:txBody>
          <a:bodyPr lIns="91425" tIns="91425" rIns="91425" bIns="91425" anchor="t" anchorCtr="0">
            <a:noAutofit/>
          </a:bodyPr>
          <a:lstStyle/>
          <a:p>
            <a:pPr>
              <a:spcBef>
                <a:spcPts val="0"/>
              </a:spcBef>
              <a:buNone/>
            </a:pPr>
            <a:r>
              <a:rPr lang="en-US" sz="4800" b="1" dirty="0">
                <a:solidFill>
                  <a:schemeClr val="accent1"/>
                </a:solidFill>
                <a:latin typeface="Century Gothic"/>
                <a:ea typeface="Century Gothic"/>
                <a:cs typeface="Century Gothic"/>
                <a:sym typeface="Century Gothic"/>
              </a:rPr>
              <a:t>Develop</a:t>
            </a:r>
          </a:p>
        </p:txBody>
      </p:sp>
      <p:sp>
        <p:nvSpPr>
          <p:cNvPr id="148" name="Shape 148"/>
          <p:cNvSpPr txBox="1"/>
          <p:nvPr/>
        </p:nvSpPr>
        <p:spPr>
          <a:xfrm>
            <a:off x="4464700" y="3857800"/>
            <a:ext cx="3154799" cy="1209300"/>
          </a:xfrm>
          <a:prstGeom prst="rect">
            <a:avLst/>
          </a:prstGeom>
          <a:noFill/>
          <a:ln>
            <a:noFill/>
          </a:ln>
        </p:spPr>
        <p:txBody>
          <a:bodyPr lIns="91425" tIns="91425" rIns="91425" bIns="91425" anchor="t" anchorCtr="0">
            <a:noAutofit/>
          </a:bodyPr>
          <a:lstStyle/>
          <a:p>
            <a:pPr rtl="0">
              <a:lnSpc>
                <a:spcPct val="90000"/>
              </a:lnSpc>
              <a:spcBef>
                <a:spcPts val="1000"/>
              </a:spcBef>
              <a:buNone/>
            </a:pPr>
            <a:r>
              <a:rPr lang="en-US" sz="2000" dirty="0">
                <a:solidFill>
                  <a:schemeClr val="dk1"/>
                </a:solidFill>
                <a:latin typeface="Century Gothic"/>
                <a:ea typeface="Century Gothic"/>
                <a:cs typeface="Century Gothic"/>
                <a:sym typeface="Century Gothic"/>
              </a:rPr>
              <a:t>a model partners can use to evaluate </a:t>
            </a:r>
            <a:r>
              <a:rPr lang="en-US" sz="2000" dirty="0" err="1">
                <a:solidFill>
                  <a:schemeClr val="dk1"/>
                </a:solidFill>
                <a:latin typeface="Century Gothic"/>
                <a:ea typeface="Century Gothic"/>
                <a:cs typeface="Century Gothic"/>
                <a:sym typeface="Century Gothic"/>
              </a:rPr>
              <a:t>hydrilla</a:t>
            </a:r>
            <a:r>
              <a:rPr lang="en-US" sz="2000" dirty="0">
                <a:solidFill>
                  <a:schemeClr val="dk1"/>
                </a:solidFill>
                <a:latin typeface="Century Gothic"/>
                <a:ea typeface="Century Gothic"/>
                <a:cs typeface="Century Gothic"/>
                <a:sym typeface="Century Gothic"/>
              </a:rPr>
              <a:t> distribution in the future </a:t>
            </a:r>
          </a:p>
          <a:p>
            <a:pPr>
              <a:spcBef>
                <a:spcPts val="0"/>
              </a:spcBef>
              <a:buNone/>
            </a:pPr>
            <a:endParaRPr dirty="0"/>
          </a:p>
        </p:txBody>
      </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Shape 153"/>
          <p:cNvSpPr txBox="1">
            <a:spLocks noGrp="1"/>
          </p:cNvSpPr>
          <p:nvPr>
            <p:ph type="body" idx="1"/>
          </p:nvPr>
        </p:nvSpPr>
        <p:spPr>
          <a:xfrm>
            <a:off x="795527" y="541020"/>
            <a:ext cx="7982711" cy="704088"/>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Earth Observations</a:t>
            </a:r>
          </a:p>
        </p:txBody>
      </p:sp>
      <p:sp>
        <p:nvSpPr>
          <p:cNvPr id="154" name="Shape 154"/>
          <p:cNvSpPr txBox="1">
            <a:spLocks noGrp="1"/>
          </p:cNvSpPr>
          <p:nvPr>
            <p:ph type="body" idx="2"/>
          </p:nvPr>
        </p:nvSpPr>
        <p:spPr>
          <a:xfrm>
            <a:off x="773422" y="5393600"/>
            <a:ext cx="4007999" cy="814800"/>
          </a:xfrm>
          <a:prstGeom prst="rect">
            <a:avLst/>
          </a:prstGeom>
          <a:noFill/>
          <a:ln>
            <a:noFill/>
          </a:ln>
        </p:spPr>
        <p:txBody>
          <a:bodyPr lIns="91425" tIns="45700" rIns="91425" bIns="45700" anchor="t" anchorCtr="0">
            <a:noAutofit/>
          </a:bodyPr>
          <a:lstStyle/>
          <a:p>
            <a:pPr marL="0" marR="0" lvl="0" indent="0" algn="l" rtl="0">
              <a:lnSpc>
                <a:spcPct val="90000"/>
              </a:lnSpc>
              <a:spcBef>
                <a:spcPts val="1000"/>
              </a:spcBef>
              <a:buClr>
                <a:schemeClr val="dk1"/>
              </a:buClr>
              <a:buSzPct val="25000"/>
              <a:buFont typeface="Arial"/>
              <a:buNone/>
            </a:pPr>
            <a:r>
              <a:rPr lang="en-US" sz="3600" i="0" u="none" strike="noStrike" cap="none" baseline="0">
                <a:solidFill>
                  <a:schemeClr val="dk1"/>
                </a:solidFill>
                <a:latin typeface="Century Gothic"/>
                <a:ea typeface="Century Gothic"/>
                <a:cs typeface="Century Gothic"/>
                <a:sym typeface="Century Gothic"/>
              </a:rPr>
              <a:t>Landsat 8 OLI</a:t>
            </a:r>
          </a:p>
          <a:p>
            <a:pPr marL="0" marR="0" lvl="0" indent="0" algn="ctr" rtl="0">
              <a:lnSpc>
                <a:spcPct val="90000"/>
              </a:lnSpc>
              <a:spcBef>
                <a:spcPts val="1000"/>
              </a:spcBef>
              <a:buClr>
                <a:schemeClr val="dk1"/>
              </a:buClr>
              <a:buFont typeface="Arial"/>
              <a:buNone/>
            </a:pPr>
            <a:endParaRPr sz="2000" b="0" i="0" u="none" strike="noStrike" cap="none" baseline="0">
              <a:solidFill>
                <a:schemeClr val="dk1"/>
              </a:solidFill>
              <a:latin typeface="Century Gothic"/>
              <a:ea typeface="Century Gothic"/>
              <a:cs typeface="Century Gothic"/>
              <a:sym typeface="Century Gothic"/>
            </a:endParaRPr>
          </a:p>
          <a:p>
            <a:pPr marL="0" marR="0" lvl="0" indent="0" algn="ctr" rtl="0">
              <a:lnSpc>
                <a:spcPct val="90000"/>
              </a:lnSpc>
              <a:spcBef>
                <a:spcPts val="1000"/>
              </a:spcBef>
              <a:buClr>
                <a:schemeClr val="dk1"/>
              </a:buClr>
              <a:buSzPct val="25000"/>
              <a:buFont typeface="Arial"/>
              <a:buNone/>
            </a:pPr>
            <a:r>
              <a:rPr lang="en-US" sz="2000" b="0" i="0" u="none" strike="noStrike" cap="none" baseline="0">
                <a:solidFill>
                  <a:schemeClr val="dk1"/>
                </a:solidFill>
                <a:latin typeface="Century Gothic"/>
                <a:ea typeface="Century Gothic"/>
                <a:cs typeface="Century Gothic"/>
                <a:sym typeface="Century Gothic"/>
              </a:rPr>
              <a:t>	</a:t>
            </a:r>
          </a:p>
        </p:txBody>
      </p:sp>
      <p:pic>
        <p:nvPicPr>
          <p:cNvPr id="155" name="Shape 155"/>
          <p:cNvPicPr preferRelativeResize="0"/>
          <p:nvPr/>
        </p:nvPicPr>
        <p:blipFill rotWithShape="1">
          <a:blip r:embed="rId3">
            <a:alphaModFix/>
          </a:blip>
          <a:srcRect/>
          <a:stretch/>
        </p:blipFill>
        <p:spPr>
          <a:xfrm>
            <a:off x="3393658" y="1866266"/>
            <a:ext cx="5064599" cy="4139099"/>
          </a:xfrm>
          <a:prstGeom prst="rect">
            <a:avLst/>
          </a:prstGeom>
          <a:noFill/>
          <a:ln>
            <a:noFill/>
          </a:ln>
        </p:spPr>
      </p:pic>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Shape 161"/>
          <p:cNvSpPr txBox="1">
            <a:spLocks noGrp="1"/>
          </p:cNvSpPr>
          <p:nvPr>
            <p:ph type="body" idx="1"/>
          </p:nvPr>
        </p:nvSpPr>
        <p:spPr>
          <a:xfrm>
            <a:off x="320039" y="548639"/>
            <a:ext cx="8503920" cy="923544"/>
          </a:xfrm>
          <a:prstGeom prst="rect">
            <a:avLst/>
          </a:prstGeom>
          <a:noFill/>
          <a:ln>
            <a:noFill/>
          </a:ln>
        </p:spPr>
        <p:txBody>
          <a:bodyPr lIns="91425" tIns="45700" rIns="91425" bIns="45700" anchor="b" anchorCtr="0">
            <a:noAutofit/>
          </a:bodyPr>
          <a:lstStyle/>
          <a:p>
            <a:pPr marL="0" marR="0" lvl="0" indent="0" algn="ctr" rtl="0">
              <a:lnSpc>
                <a:spcPct val="90000"/>
              </a:lnSpc>
              <a:spcBef>
                <a:spcPts val="0"/>
              </a:spcBef>
              <a:buClr>
                <a:schemeClr val="accent1"/>
              </a:buClr>
              <a:buSzPct val="25000"/>
              <a:buFont typeface="Arial"/>
              <a:buNone/>
            </a:pPr>
            <a:r>
              <a:rPr lang="en-US" sz="5000" b="1" i="0" u="none" strike="noStrike" cap="none" baseline="0">
                <a:solidFill>
                  <a:schemeClr val="accent1"/>
                </a:solidFill>
                <a:latin typeface="Century Gothic"/>
                <a:ea typeface="Century Gothic"/>
                <a:cs typeface="Century Gothic"/>
                <a:sym typeface="Century Gothic"/>
              </a:rPr>
              <a:t>Other </a:t>
            </a:r>
            <a:r>
              <a:rPr lang="en-US" sz="5000" b="1">
                <a:solidFill>
                  <a:schemeClr val="accent1"/>
                </a:solidFill>
                <a:latin typeface="Century Gothic"/>
                <a:ea typeface="Century Gothic"/>
                <a:cs typeface="Century Gothic"/>
                <a:sym typeface="Century Gothic"/>
              </a:rPr>
              <a:t>Data</a:t>
            </a:r>
          </a:p>
        </p:txBody>
      </p:sp>
      <p:sp>
        <p:nvSpPr>
          <p:cNvPr id="162" name="Shape 162"/>
          <p:cNvSpPr txBox="1">
            <a:spLocks noGrp="1"/>
          </p:cNvSpPr>
          <p:nvPr>
            <p:ph type="body" idx="2"/>
          </p:nvPr>
        </p:nvSpPr>
        <p:spPr>
          <a:xfrm>
            <a:off x="890016" y="2070608"/>
            <a:ext cx="3950207" cy="3720591"/>
          </a:xfrm>
          <a:prstGeom prst="rect">
            <a:avLst/>
          </a:prstGeom>
          <a:noFill/>
          <a:ln>
            <a:noFill/>
          </a:ln>
        </p:spPr>
        <p:txBody>
          <a:bodyPr lIns="91425" tIns="45700" rIns="91425" bIns="45700" anchor="t" anchorCtr="0">
            <a:noAutofit/>
          </a:bodyPr>
          <a:lstStyle/>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boundaries of the lakes:</a:t>
            </a:r>
          </a:p>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a:t>
            </a:r>
          </a:p>
          <a:p>
            <a:pPr marL="342900" indent="-342900" algn="l">
              <a:spcBef>
                <a:spcPts val="200"/>
              </a:spcBef>
              <a:buClr>
                <a:srgbClr val="2E8652"/>
              </a:buClr>
              <a:buFont typeface="Webdings" panose="05030102010509060703" pitchFamily="18" charset="2"/>
              <a:buChar char="4"/>
            </a:pPr>
            <a:endParaRPr sz="2000" kern="1200">
              <a:solidFill>
                <a:srgbClr val="767171"/>
              </a:solidFill>
              <a:latin typeface="Century Gothic"/>
              <a:ea typeface="+mn-ea"/>
              <a:cs typeface="+mn-cs"/>
              <a:sym typeface="Century Gothic"/>
            </a:endParaRPr>
          </a:p>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field data:</a:t>
            </a:r>
          </a:p>
          <a:p>
            <a:pPr marL="342900" indent="-342900" algn="l">
              <a:spcBef>
                <a:spcPts val="200"/>
              </a:spcBef>
              <a:buClr>
                <a:srgbClr val="2E8652"/>
              </a:buClr>
              <a:buFont typeface="Webdings" panose="05030102010509060703" pitchFamily="18" charset="2"/>
              <a:buChar char="4"/>
            </a:pPr>
            <a:r>
              <a:rPr lang="en-US" sz="2000" kern="1200">
                <a:solidFill>
                  <a:srgbClr val="767171"/>
                </a:solidFill>
                <a:latin typeface="Century Gothic"/>
                <a:ea typeface="+mn-ea"/>
                <a:cs typeface="+mn-cs"/>
                <a:sym typeface="Century Gothic"/>
              </a:rPr>
              <a:t>our trip</a:t>
            </a:r>
          </a:p>
          <a:p>
            <a:pPr marL="342900" indent="-342900" algn="l">
              <a:spcBef>
                <a:spcPts val="200"/>
              </a:spcBef>
              <a:buClr>
                <a:srgbClr val="2E8652"/>
              </a:buClr>
              <a:buFont typeface="Webdings" panose="05030102010509060703" pitchFamily="18" charset="2"/>
              <a:buChar char="4"/>
            </a:pPr>
            <a:endParaRPr sz="2000" kern="1200">
              <a:solidFill>
                <a:srgbClr val="767171"/>
              </a:solidFill>
              <a:latin typeface="Century Gothic"/>
              <a:ea typeface="+mn-ea"/>
              <a:cs typeface="+mn-cs"/>
              <a:sym typeface="Questrial"/>
            </a:endParaRPr>
          </a:p>
          <a:p>
            <a:pPr marL="342900" indent="-342900" algn="l">
              <a:spcBef>
                <a:spcPts val="200"/>
              </a:spcBef>
              <a:buClr>
                <a:srgbClr val="2E8652"/>
              </a:buClr>
              <a:buFont typeface="Webdings" panose="05030102010509060703" pitchFamily="18" charset="2"/>
              <a:buChar char="4"/>
            </a:pPr>
            <a:endParaRPr sz="2000" kern="1200">
              <a:solidFill>
                <a:srgbClr val="767171"/>
              </a:solidFill>
              <a:latin typeface="Century Gothic"/>
              <a:ea typeface="+mn-ea"/>
              <a:cs typeface="+mn-cs"/>
              <a:sym typeface="Questrial"/>
            </a:endParaRPr>
          </a:p>
        </p:txBody>
      </p:sp>
      <p:sp>
        <p:nvSpPr>
          <p:cNvPr id="163" name="Shape 163"/>
          <p:cNvSpPr txBox="1">
            <a:spLocks noGrp="1"/>
          </p:cNvSpPr>
          <p:nvPr>
            <p:ph type="body" idx="3"/>
          </p:nvPr>
        </p:nvSpPr>
        <p:spPr>
          <a:xfrm>
            <a:off x="4840216" y="2070608"/>
            <a:ext cx="3950099" cy="37206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buClr>
                <a:schemeClr val="dk1"/>
              </a:buClr>
              <a:buSzPct val="25000"/>
              <a:buFont typeface="Arial"/>
              <a:buNone/>
            </a:pPr>
            <a:r>
              <a:rPr lang="en-US" sz="2000">
                <a:solidFill>
                  <a:schemeClr val="dk1"/>
                </a:solidFill>
                <a:latin typeface="Century Gothic"/>
                <a:ea typeface="Century Gothic"/>
                <a:cs typeface="Century Gothic"/>
                <a:sym typeface="Century Gothic"/>
              </a:rPr>
              <a:t>Pictures</a:t>
            </a:r>
          </a:p>
          <a:p>
            <a:pPr marL="0" marR="0" lvl="0" indent="0" algn="l" rtl="0">
              <a:lnSpc>
                <a:spcPct val="90000"/>
              </a:lnSpc>
              <a:spcBef>
                <a:spcPts val="0"/>
              </a:spcBef>
              <a:buClr>
                <a:schemeClr val="dk1"/>
              </a:buClr>
              <a:buFont typeface="Arial"/>
              <a:buNone/>
            </a:pPr>
            <a:endParaRPr sz="2000">
              <a:solidFill>
                <a:schemeClr val="dk1"/>
              </a:solidFill>
              <a:latin typeface="Questrial"/>
              <a:ea typeface="Questrial"/>
              <a:cs typeface="Questrial"/>
              <a:sym typeface="Questrial"/>
            </a:endParaRPr>
          </a:p>
          <a:p>
            <a:pPr marL="0" marR="0" lvl="0" indent="0" algn="l" rtl="0">
              <a:lnSpc>
                <a:spcPct val="90000"/>
              </a:lnSpc>
              <a:spcBef>
                <a:spcPts val="0"/>
              </a:spcBef>
              <a:buClr>
                <a:schemeClr val="dk1"/>
              </a:buClr>
              <a:buFont typeface="Arial"/>
              <a:buNone/>
            </a:pPr>
            <a:endParaRPr sz="2000">
              <a:solidFill>
                <a:schemeClr val="dk1"/>
              </a:solidFill>
              <a:latin typeface="Questrial"/>
              <a:ea typeface="Questrial"/>
              <a:cs typeface="Questrial"/>
              <a:sym typeface="Questrial"/>
            </a:endParaRPr>
          </a:p>
        </p:txBody>
      </p:sp>
    </p:spTree>
  </p:cSld>
  <p:clrMapOvr>
    <a:masterClrMapping/>
  </p:clrMapOvr>
  <p:transition spd="slow">
    <p:cut/>
  </p:transition>
  <p:timing>
    <p:tnLst>
      <p:par>
        <p:cTn id="1" dur="indefinite" restart="never" nodeType="tmRoot"/>
      </p:par>
    </p:tnLst>
  </p:timing>
</p:sld>
</file>

<file path=ppt/theme/theme1.xml><?xml version="1.0" encoding="utf-8"?>
<a:theme xmlns:a="http://schemas.openxmlformats.org/drawingml/2006/main" name="Office Theme">
  <a:themeElements>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co Forecasting 15">
    <a:dk1>
      <a:srgbClr val="767171"/>
    </a:dk1>
    <a:lt1>
      <a:srgbClr val="FFFFFF"/>
    </a:lt1>
    <a:dk2>
      <a:srgbClr val="767171"/>
    </a:dk2>
    <a:lt2>
      <a:srgbClr val="FFFFFF"/>
    </a:lt2>
    <a:accent1>
      <a:srgbClr val="2E8652"/>
    </a:accent1>
    <a:accent2>
      <a:srgbClr val="44757B"/>
    </a:accent2>
    <a:accent3>
      <a:srgbClr val="56619C"/>
    </a:accent3>
    <a:accent4>
      <a:srgbClr val="E2C16E"/>
    </a:accent4>
    <a:accent5>
      <a:srgbClr val="CB8954"/>
    </a:accent5>
    <a:accent6>
      <a:srgbClr val="BB5740"/>
    </a:accent6>
    <a:hlink>
      <a:srgbClr val="2E8652"/>
    </a:hlink>
    <a:folHlink>
      <a:srgbClr val="2E8652"/>
    </a:folHlink>
  </a:clrScheme>
</a:themeOverride>
</file>

<file path=docProps/app.xml><?xml version="1.0" encoding="utf-8"?>
<Properties xmlns="http://schemas.openxmlformats.org/officeDocument/2006/extended-properties" xmlns:vt="http://schemas.openxmlformats.org/officeDocument/2006/docPropsVTypes">
  <Template/>
  <TotalTime>37</TotalTime>
  <Words>853</Words>
  <Application>Microsoft Office PowerPoint</Application>
  <PresentationFormat>On-screen Show (4:3)</PresentationFormat>
  <Paragraphs>131</Paragraphs>
  <Slides>14</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Arial</vt:lpstr>
      <vt:lpstr>Calibri</vt:lpstr>
      <vt:lpstr>Century Gothic</vt:lpstr>
      <vt:lpstr>Garamond</vt:lpstr>
      <vt:lpstr>Helvetica Neue</vt:lpstr>
      <vt:lpstr>Questrial</vt:lpstr>
      <vt:lpstr>Webdings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Owner</dc:creator>
  <cp:lastModifiedBy>Orne, Tiffani N. (LARC-E3)[SSAI DEVELOP]</cp:lastModifiedBy>
  <cp:revision>9</cp:revision>
  <dcterms:modified xsi:type="dcterms:W3CDTF">2015-07-15T22:49:48Z</dcterms:modified>
</cp:coreProperties>
</file>