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2"/>
  </p:notesMasterIdLst>
  <p:handoutMasterIdLst>
    <p:handoutMasterId r:id="rId43"/>
  </p:handoutMasterIdLst>
  <p:sldIdLst>
    <p:sldId id="38271" r:id="rId5"/>
    <p:sldId id="38272" r:id="rId6"/>
    <p:sldId id="366" r:id="rId7"/>
    <p:sldId id="38280" r:id="rId8"/>
    <p:sldId id="38278" r:id="rId9"/>
    <p:sldId id="38279" r:id="rId10"/>
    <p:sldId id="38281" r:id="rId11"/>
    <p:sldId id="38377" r:id="rId12"/>
    <p:sldId id="38266" r:id="rId13"/>
    <p:sldId id="38268" r:id="rId14"/>
    <p:sldId id="38380" r:id="rId15"/>
    <p:sldId id="38274" r:id="rId16"/>
    <p:sldId id="351" r:id="rId17"/>
    <p:sldId id="38262" r:id="rId18"/>
    <p:sldId id="38263" r:id="rId19"/>
    <p:sldId id="352" r:id="rId20"/>
    <p:sldId id="279" r:id="rId21"/>
    <p:sldId id="281" r:id="rId22"/>
    <p:sldId id="282" r:id="rId23"/>
    <p:sldId id="38348" r:id="rId24"/>
    <p:sldId id="38360" r:id="rId25"/>
    <p:sldId id="38333" r:id="rId26"/>
    <p:sldId id="38334" r:id="rId27"/>
    <p:sldId id="38335" r:id="rId28"/>
    <p:sldId id="38336" r:id="rId29"/>
    <p:sldId id="38337" r:id="rId30"/>
    <p:sldId id="38338" r:id="rId31"/>
    <p:sldId id="38339" r:id="rId32"/>
    <p:sldId id="38340" r:id="rId33"/>
    <p:sldId id="38341" r:id="rId34"/>
    <p:sldId id="38350" r:id="rId35"/>
    <p:sldId id="38332" r:id="rId36"/>
    <p:sldId id="38347" r:id="rId37"/>
    <p:sldId id="38346" r:id="rId38"/>
    <p:sldId id="38261" r:id="rId39"/>
    <p:sldId id="38285" r:id="rId40"/>
    <p:sldId id="38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77B347A8-9765-A4C3-5464-E43998E04CB8}" name="Smedsrud, Marisa J. (LARC-E3)[RSES]" initials="S(" userId="S::mjsmedsr@ndc.nasa.gov::1b1cb6bd-eaaa-4051-8cbf-4cc1e9d80411" providerId="AD"/>
  <p188:author id="{99D411C5-EF6C-7ADC-7819-5C50B35BBE48}" name="Amanda Clayton" initials="AC" userId="S::alclayt1@ndc.nasa.gov::bd45d00a-0375-4579-a58c-94f9a1ccd07c" providerId="AD"/>
  <p188:author id="{4A8F04E3-DBC9-AF16-3575-282287F2EC14}" name="Lisa Tanh" initials="LT" userId="Lisa Tan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Laramie" initials="L"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7278"/>
    <a:srgbClr val="5496AD"/>
    <a:srgbClr val="5595AC"/>
    <a:srgbClr val="53B4B9"/>
    <a:srgbClr val="55C3CF"/>
    <a:srgbClr val="50C8A7"/>
    <a:srgbClr val="BFF57E"/>
    <a:srgbClr val="E6FEF7"/>
    <a:srgbClr val="CCFFFF"/>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C7151-077F-EA3C-BC25-A0BD59E419B2}" v="2" dt="2024-09-05T15:20:54.475"/>
    <p1510:client id="{193BE1C2-285F-46C9-9B01-6C64C6347A6A}" v="1" dt="2024-09-05T15:21:34.402"/>
    <p1510:client id="{1FB29C7A-F46A-4CB5-80CC-F8E281867A9B}" v="6" dt="2024-09-04T18:35:12.738"/>
    <p1510:client id="{F640A062-C317-596E-6523-B54D7C350E85}" v="1" dt="2024-09-04T18:50:10.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p:restoredTop sz="95226" autoAdjust="0"/>
  </p:normalViewPr>
  <p:slideViewPr>
    <p:cSldViewPr snapToGrid="0">
      <p:cViewPr varScale="1">
        <p:scale>
          <a:sx n="67" d="100"/>
          <a:sy n="67" d="100"/>
        </p:scale>
        <p:origin x="620"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a:solidFill>
                <a:schemeClr val="bg1"/>
              </a:solidFill>
            </a:rPr>
            <a:t>A</a:t>
          </a:r>
          <a:r>
            <a:rPr lang="en-US" b="1">
              <a:solidFill>
                <a:schemeClr val="bg1"/>
              </a:solidFill>
              <a:latin typeface="Georgia"/>
            </a:rPr>
            <a:t>ttitude</a:t>
          </a:r>
        </a:p>
        <a:p>
          <a:r>
            <a:rPr lang="en-US">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a:solidFill>
                <a:schemeClr val="bg1"/>
              </a:solidFill>
              <a:latin typeface="Georgia"/>
            </a:rPr>
            <a:t>Information Gathering</a:t>
          </a:r>
        </a:p>
        <a:p>
          <a:r>
            <a:rPr lang="en-US">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a:solidFill>
                <a:schemeClr val="bg1"/>
              </a:solidFill>
              <a:latin typeface="Georgia"/>
            </a:rPr>
            <a:t>Decision-Making</a:t>
          </a:r>
        </a:p>
        <a:p>
          <a:r>
            <a:rPr lang="en-US">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a:solidFill>
                <a:schemeClr val="bg1"/>
              </a:solidFill>
              <a:latin typeface="Georgia"/>
            </a:rPr>
            <a:t>Lifestyle</a:t>
          </a:r>
        </a:p>
        <a:p>
          <a:r>
            <a:rPr lang="en-US">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a:latin typeface="Georgia"/>
            </a:rPr>
            <a:t> </a:t>
          </a:r>
          <a:r>
            <a:rPr lang="en-US">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a:solidFill>
                <a:schemeClr val="bg1"/>
              </a:solidFill>
              <a:latin typeface="Georgia"/>
            </a:rPr>
            <a:t>Yellow</a:t>
          </a:r>
          <a:r>
            <a:rPr lang="en-US">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a:solidFill>
                <a:srgbClr val="6A7278"/>
              </a:solidFill>
              <a:latin typeface="Georgia"/>
            </a:rPr>
            <a:t>"Directing</a:t>
          </a:r>
          <a:r>
            <a:rPr lang="en-US">
              <a:solidFill>
                <a:srgbClr val="6A7278"/>
              </a:solidFill>
              <a:latin typeface="Georgia"/>
              <a:cs typeface="Calibri Light" panose="020F0302020204030204"/>
            </a:rPr>
            <a:t>" System Builders</a:t>
          </a:r>
          <a:endParaRPr lang="en-US">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a:solidFill>
                <a:schemeClr val="bg1"/>
              </a:solidFill>
              <a:latin typeface="Georgia"/>
            </a:rPr>
            <a:t>Orange</a:t>
          </a:r>
          <a:endParaRPr lang="en-US">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A</a:t>
          </a:r>
          <a:r>
            <a:rPr lang="en-US" sz="1700" b="1" kern="1200">
              <a:solidFill>
                <a:schemeClr val="bg1"/>
              </a:solidFill>
              <a:latin typeface="Georgia"/>
            </a:rPr>
            <a:t>ttitude</a:t>
          </a:r>
        </a:p>
        <a:p>
          <a:pPr marL="0" lvl="0" indent="0" algn="ctr" defTabSz="755650">
            <a:lnSpc>
              <a:spcPct val="90000"/>
            </a:lnSpc>
            <a:spcBef>
              <a:spcPct val="0"/>
            </a:spcBef>
            <a:spcAft>
              <a:spcPct val="35000"/>
            </a:spcAft>
            <a:buNone/>
          </a:pPr>
          <a:r>
            <a:rPr lang="en-US" sz="1700" kern="120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Lifestyle</a:t>
          </a:r>
        </a:p>
        <a:p>
          <a:pPr marL="0" lvl="0" indent="0" algn="ctr" defTabSz="755650">
            <a:lnSpc>
              <a:spcPct val="90000"/>
            </a:lnSpc>
            <a:spcBef>
              <a:spcPct val="0"/>
            </a:spcBef>
            <a:spcAft>
              <a:spcPct val="35000"/>
            </a:spcAft>
            <a:buNone/>
          </a:pPr>
          <a:r>
            <a:rPr lang="en-US" sz="1700" kern="120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eorgia"/>
            </a:rPr>
            <a:t> </a:t>
          </a:r>
          <a:r>
            <a:rPr lang="en-US" sz="1800" kern="120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solidFill>
                <a:schemeClr val="bg1"/>
              </a:solidFill>
              <a:latin typeface="Georgia"/>
            </a:rPr>
            <a:t>Yellow</a:t>
          </a:r>
          <a:r>
            <a:rPr lang="en-US" sz="3600" kern="120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solidFill>
                <a:schemeClr val="bg1"/>
              </a:solidFill>
              <a:latin typeface="Georgia"/>
            </a:rPr>
            <a:t>Orange</a:t>
          </a:r>
          <a:endParaRPr lang="en-US" sz="3600" kern="120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"Directing</a:t>
          </a:r>
          <a:r>
            <a:rPr lang="en-US" sz="1800" kern="1200">
              <a:solidFill>
                <a:srgbClr val="6A7278"/>
              </a:solidFill>
              <a:latin typeface="Georgia"/>
              <a:cs typeface="Calibri Light" panose="020F0302020204030204"/>
            </a:rPr>
            <a:t>" System Builders</a:t>
          </a:r>
          <a:endParaRPr lang="en-US" sz="1800" kern="120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9/5/2024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a:p>
        </p:txBody>
      </p:sp>
    </p:spTree>
    <p:extLst>
      <p:ext uri="{BB962C8B-B14F-4D97-AF65-F5344CB8AC3E}">
        <p14:creationId xmlns:p14="http://schemas.microsoft.com/office/powerpoint/2010/main" val="266437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a:p>
        </p:txBody>
      </p:sp>
    </p:spTree>
    <p:extLst>
      <p:ext uri="{BB962C8B-B14F-4D97-AF65-F5344CB8AC3E}">
        <p14:creationId xmlns:p14="http://schemas.microsoft.com/office/powerpoint/2010/main" val="225248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a:p>
        </p:txBody>
      </p:sp>
    </p:spTree>
    <p:extLst>
      <p:ext uri="{BB962C8B-B14F-4D97-AF65-F5344CB8AC3E}">
        <p14:creationId xmlns:p14="http://schemas.microsoft.com/office/powerpoint/2010/main" val="338026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a:p>
        </p:txBody>
      </p:sp>
    </p:spTree>
    <p:extLst>
      <p:ext uri="{BB962C8B-B14F-4D97-AF65-F5344CB8AC3E}">
        <p14:creationId xmlns:p14="http://schemas.microsoft.com/office/powerpoint/2010/main" val="84575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a:p>
        </p:txBody>
      </p:sp>
    </p:spTree>
    <p:extLst>
      <p:ext uri="{BB962C8B-B14F-4D97-AF65-F5344CB8AC3E}">
        <p14:creationId xmlns:p14="http://schemas.microsoft.com/office/powerpoint/2010/main" val="118188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a:p>
        </p:txBody>
      </p:sp>
    </p:spTree>
    <p:extLst>
      <p:ext uri="{BB962C8B-B14F-4D97-AF65-F5344CB8AC3E}">
        <p14:creationId xmlns:p14="http://schemas.microsoft.com/office/powerpoint/2010/main" val="149139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learn how to work with your team members and execute your project, it’s imperative to not lose sight of what it means to be a leader within DEVELOP. </a:t>
            </a:r>
          </a:p>
          <a:p>
            <a:pPr marL="171450" indent="-171450">
              <a:buFont typeface="Arial" panose="020B0604020202020204" pitchFamily="34" charset="0"/>
              <a:buChar char="•"/>
            </a:pPr>
            <a:r>
              <a:rPr lang="en-US"/>
              <a:t> There are many leadership opportunities across DEVELOP – from leading a specific analysis or task of the project to leading a node</a:t>
            </a:r>
          </a:p>
          <a:p>
            <a:pPr marL="171450" indent="-171450">
              <a:buFont typeface="Arial" panose="020B0604020202020204" pitchFamily="34" charset="0"/>
              <a:buChar char="•"/>
            </a:pPr>
            <a:r>
              <a:rPr lang="en-US"/>
              <a:t> Lead with a style that fits you, fits the situation, and fits the group</a:t>
            </a:r>
          </a:p>
          <a:p>
            <a:pPr marL="171450" indent="-171450">
              <a:buFont typeface="Arial" panose="020B0604020202020204" pitchFamily="34" charset="0"/>
              <a:buChar char="•"/>
            </a:pPr>
            <a:r>
              <a:rPr lang="en-US"/>
              <a:t> There are four leadership roles to understand: designated leadership, self leadership, active followership, and peer leadership.</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a:t>The </a:t>
            </a:r>
            <a:r>
              <a:rPr lang="en-US" b="1"/>
              <a:t>designated leader </a:t>
            </a:r>
            <a:r>
              <a:rPr lang="en-US"/>
              <a:t>is the head architect in a group and guardian of the group process. They can delegate tasks and decisions, but can’t abdicate responsibility or accountability. This is not your project lead...It </a:t>
            </a:r>
            <a:r>
              <a:rPr lang="en-US" i="1"/>
              <a:t>can</a:t>
            </a:r>
            <a:r>
              <a:rPr lang="en-US"/>
              <a:t> </a:t>
            </a:r>
            <a:r>
              <a:rPr lang="en-US" i="1"/>
              <a:t>be</a:t>
            </a:r>
            <a:r>
              <a:rPr lang="en-US"/>
              <a:t>, but in the day-to-day of DEVELOP, there is no hierarchy on the team….</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a:t>Self leadership </a:t>
            </a:r>
            <a:r>
              <a:rPr lang="en-US"/>
              <a:t>is leadership through character and judgment. All members lead by virtue of who they are and how they influence others, not just the positions they hold, and this has a huge influence on group dynamics. This includes taking responsibility for yourself, being kind and inclusive of others, and helping the group….</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a:t>Active followership </a:t>
            </a:r>
            <a:r>
              <a:rPr lang="en-US"/>
              <a:t>is when group members show good leadership by following the leadership of others, participating in the group process, modeling good team behavior, and supporting the leader by engaging and respecting others.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a:t>Peer leadership </a:t>
            </a:r>
            <a:r>
              <a:rPr lang="en-US"/>
              <a:t>is when each person sees what needs to be done and takes the initiative to do it, without a hierarchy. This also works best when members communicate general expectations and clarify who is responsible for what. If something needs to be done, do it, and if others aren’t pitching it, talk about it.</a:t>
            </a:r>
          </a:p>
          <a:p>
            <a:pPr>
              <a:buAutoNum type="arabicParen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52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teams within DEVELOP have a Project Lead. It’s important that everyone—team members, Fellows, and project leads themselves—are aware of what this means and doesn’t mean. Above all else, it’s important to remember that PLs are still participants and it’s not an elevated role within the team. In other words, PLs are </a:t>
            </a:r>
            <a:r>
              <a:rPr lang="en-US" i="1"/>
              <a:t>not </a:t>
            </a:r>
            <a:r>
              <a:rPr lang="en-US" i="0"/>
              <a:t>the </a:t>
            </a:r>
            <a:r>
              <a:rPr lang="en-US" b="1" i="0"/>
              <a:t>designated leader</a:t>
            </a:r>
            <a:r>
              <a:rPr lang="en-US" b="0" i="0"/>
              <a:t> of the team.</a:t>
            </a:r>
            <a:endParaRPr/>
          </a:p>
        </p:txBody>
      </p:sp>
      <p:sp>
        <p:nvSpPr>
          <p:cNvPr id="66" name="Google Shape;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680156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93602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464797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21</a:t>
            </a:fld>
            <a:endParaRPr lang="en-US"/>
          </a:p>
        </p:txBody>
      </p:sp>
    </p:spTree>
    <p:extLst>
      <p:ext uri="{BB962C8B-B14F-4D97-AF65-F5344CB8AC3E}">
        <p14:creationId xmlns:p14="http://schemas.microsoft.com/office/powerpoint/2010/main" val="288458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22</a:t>
            </a:fld>
            <a:endParaRPr lang="en-US"/>
          </a:p>
        </p:txBody>
      </p:sp>
    </p:spTree>
    <p:extLst>
      <p:ext uri="{BB962C8B-B14F-4D97-AF65-F5344CB8AC3E}">
        <p14:creationId xmlns:p14="http://schemas.microsoft.com/office/powerpoint/2010/main" val="246235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23</a:t>
            </a:fld>
            <a:endParaRPr lang="en-US"/>
          </a:p>
        </p:txBody>
      </p:sp>
    </p:spTree>
    <p:extLst>
      <p:ext uri="{BB962C8B-B14F-4D97-AF65-F5344CB8AC3E}">
        <p14:creationId xmlns:p14="http://schemas.microsoft.com/office/powerpoint/2010/main" val="2565572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24</a:t>
            </a:fld>
            <a:endParaRPr lang="en-US"/>
          </a:p>
        </p:txBody>
      </p:sp>
    </p:spTree>
    <p:extLst>
      <p:ext uri="{BB962C8B-B14F-4D97-AF65-F5344CB8AC3E}">
        <p14:creationId xmlns:p14="http://schemas.microsoft.com/office/powerpoint/2010/main" val="2624853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25</a:t>
            </a:fld>
            <a:endParaRPr lang="en-US"/>
          </a:p>
        </p:txBody>
      </p:sp>
    </p:spTree>
    <p:extLst>
      <p:ext uri="{BB962C8B-B14F-4D97-AF65-F5344CB8AC3E}">
        <p14:creationId xmlns:p14="http://schemas.microsoft.com/office/powerpoint/2010/main" val="14097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26</a:t>
            </a:fld>
            <a:endParaRPr lang="en-US"/>
          </a:p>
        </p:txBody>
      </p:sp>
    </p:spTree>
    <p:extLst>
      <p:ext uri="{BB962C8B-B14F-4D97-AF65-F5344CB8AC3E}">
        <p14:creationId xmlns:p14="http://schemas.microsoft.com/office/powerpoint/2010/main" val="1868327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27</a:t>
            </a:fld>
            <a:endParaRPr lang="en-US"/>
          </a:p>
        </p:txBody>
      </p:sp>
    </p:spTree>
    <p:extLst>
      <p:ext uri="{BB962C8B-B14F-4D97-AF65-F5344CB8AC3E}">
        <p14:creationId xmlns:p14="http://schemas.microsoft.com/office/powerpoint/2010/main" val="2759698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28</a:t>
            </a:fld>
            <a:endParaRPr lang="en-US"/>
          </a:p>
        </p:txBody>
      </p:sp>
    </p:spTree>
    <p:extLst>
      <p:ext uri="{BB962C8B-B14F-4D97-AF65-F5344CB8AC3E}">
        <p14:creationId xmlns:p14="http://schemas.microsoft.com/office/powerpoint/2010/main" val="2988809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29</a:t>
            </a:fld>
            <a:endParaRPr lang="en-US"/>
          </a:p>
        </p:txBody>
      </p:sp>
    </p:spTree>
    <p:extLst>
      <p:ext uri="{BB962C8B-B14F-4D97-AF65-F5344CB8AC3E}">
        <p14:creationId xmlns:p14="http://schemas.microsoft.com/office/powerpoint/2010/main" val="2151253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30</a:t>
            </a:fld>
            <a:endParaRPr lang="en-US"/>
          </a:p>
        </p:txBody>
      </p:sp>
    </p:spTree>
    <p:extLst>
      <p:ext uri="{BB962C8B-B14F-4D97-AF65-F5344CB8AC3E}">
        <p14:creationId xmlns:p14="http://schemas.microsoft.com/office/powerpoint/2010/main" val="303243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141114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31</a:t>
            </a:fld>
            <a:endParaRPr lang="en-US"/>
          </a:p>
        </p:txBody>
      </p:sp>
    </p:spTree>
    <p:extLst>
      <p:ext uri="{BB962C8B-B14F-4D97-AF65-F5344CB8AC3E}">
        <p14:creationId xmlns:p14="http://schemas.microsoft.com/office/powerpoint/2010/main" val="79013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32</a:t>
            </a:fld>
            <a:endParaRPr lang="en-US"/>
          </a:p>
        </p:txBody>
      </p:sp>
    </p:spTree>
    <p:extLst>
      <p:ext uri="{BB962C8B-B14F-4D97-AF65-F5344CB8AC3E}">
        <p14:creationId xmlns:p14="http://schemas.microsoft.com/office/powerpoint/2010/main" val="2319360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33</a:t>
            </a:fld>
            <a:endParaRPr lang="en-US"/>
          </a:p>
        </p:txBody>
      </p:sp>
    </p:spTree>
    <p:extLst>
      <p:ext uri="{BB962C8B-B14F-4D97-AF65-F5344CB8AC3E}">
        <p14:creationId xmlns:p14="http://schemas.microsoft.com/office/powerpoint/2010/main" val="4115613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34</a:t>
            </a:fld>
            <a:endParaRPr lang="en-US"/>
          </a:p>
        </p:txBody>
      </p:sp>
    </p:spTree>
    <p:extLst>
      <p:ext uri="{BB962C8B-B14F-4D97-AF65-F5344CB8AC3E}">
        <p14:creationId xmlns:p14="http://schemas.microsoft.com/office/powerpoint/2010/main" val="2303590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35</a:t>
            </a:fld>
            <a:endParaRPr lang="en-US"/>
          </a:p>
        </p:txBody>
      </p:sp>
    </p:spTree>
    <p:extLst>
      <p:ext uri="{BB962C8B-B14F-4D97-AF65-F5344CB8AC3E}">
        <p14:creationId xmlns:p14="http://schemas.microsoft.com/office/powerpoint/2010/main" val="1046193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36</a:t>
            </a:fld>
            <a:endParaRPr lang="en-US"/>
          </a:p>
        </p:txBody>
      </p:sp>
    </p:spTree>
    <p:extLst>
      <p:ext uri="{BB962C8B-B14F-4D97-AF65-F5344CB8AC3E}">
        <p14:creationId xmlns:p14="http://schemas.microsoft.com/office/powerpoint/2010/main" val="325408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78900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a:p>
        </p:txBody>
      </p:sp>
    </p:spTree>
    <p:extLst>
      <p:ext uri="{BB962C8B-B14F-4D97-AF65-F5344CB8AC3E}">
        <p14:creationId xmlns:p14="http://schemas.microsoft.com/office/powerpoint/2010/main" val="428537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a:p>
        </p:txBody>
      </p:sp>
    </p:spTree>
    <p:extLst>
      <p:ext uri="{BB962C8B-B14F-4D97-AF65-F5344CB8AC3E}">
        <p14:creationId xmlns:p14="http://schemas.microsoft.com/office/powerpoint/2010/main" val="239431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a:p>
        </p:txBody>
      </p:sp>
    </p:spTree>
    <p:extLst>
      <p:ext uri="{BB962C8B-B14F-4D97-AF65-F5344CB8AC3E}">
        <p14:creationId xmlns:p14="http://schemas.microsoft.com/office/powerpoint/2010/main" val="232949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a:p>
        </p:txBody>
      </p:sp>
    </p:spTree>
    <p:extLst>
      <p:ext uri="{BB962C8B-B14F-4D97-AF65-F5344CB8AC3E}">
        <p14:creationId xmlns:p14="http://schemas.microsoft.com/office/powerpoint/2010/main" val="46798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348059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Photos">
  <p:cSld name="1_Content and Photos">
    <p:spTree>
      <p:nvGrpSpPr>
        <p:cNvPr id="1" name="Shape 35"/>
        <p:cNvGrpSpPr/>
        <p:nvPr/>
      </p:nvGrpSpPr>
      <p:grpSpPr>
        <a:xfrm>
          <a:off x="0" y="0"/>
          <a:ext cx="0" cy="0"/>
          <a:chOff x="0" y="0"/>
          <a:chExt cx="0" cy="0"/>
        </a:xfrm>
      </p:grpSpPr>
      <p:sp>
        <p:nvSpPr>
          <p:cNvPr id="36" name="Google Shape;36;p22"/>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2"/>
          <p:cNvSpPr txBox="1">
            <a:spLocks noGrp="1"/>
          </p:cNvSpPr>
          <p:nvPr>
            <p:ph type="title"/>
          </p:nvPr>
        </p:nvSpPr>
        <p:spPr>
          <a:xfrm>
            <a:off x="838200" y="365125"/>
            <a:ext cx="5741275" cy="5700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A7278"/>
              </a:buClr>
              <a:buSzPts val="1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838200" y="1057522"/>
            <a:ext cx="5741275" cy="173317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595AC"/>
              </a:buClr>
              <a:buSzPts val="2000"/>
              <a:buNone/>
              <a:defRPr sz="2000">
                <a:solidFill>
                  <a:srgbClr val="5595AC"/>
                </a:solidFill>
              </a:defRPr>
            </a:lvl1pPr>
            <a:lvl2pPr marL="914400" lvl="1" indent="-330200" algn="l">
              <a:lnSpc>
                <a:spcPct val="100000"/>
              </a:lnSpc>
              <a:spcBef>
                <a:spcPts val="500"/>
              </a:spcBef>
              <a:spcAft>
                <a:spcPts val="0"/>
              </a:spcAft>
              <a:buClr>
                <a:srgbClr val="6A7278"/>
              </a:buClr>
              <a:buSzPts val="1600"/>
              <a:buChar char="•"/>
              <a:defRPr sz="1600">
                <a:solidFill>
                  <a:srgbClr val="6A7278"/>
                </a:solidFill>
              </a:defRPr>
            </a:lvl2pPr>
            <a:lvl3pPr marL="1371600" lvl="2" indent="-330200" algn="l">
              <a:lnSpc>
                <a:spcPct val="100000"/>
              </a:lnSpc>
              <a:spcBef>
                <a:spcPts val="500"/>
              </a:spcBef>
              <a:spcAft>
                <a:spcPts val="0"/>
              </a:spcAft>
              <a:buClr>
                <a:srgbClr val="6A7278"/>
              </a:buClr>
              <a:buSzPts val="1600"/>
              <a:buChar char="•"/>
              <a:defRPr sz="1600">
                <a:solidFill>
                  <a:srgbClr val="6A7278"/>
                </a:solidFill>
              </a:defRPr>
            </a:lvl3pPr>
            <a:lvl4pPr marL="1828800" lvl="3" indent="-330200" algn="l">
              <a:lnSpc>
                <a:spcPct val="100000"/>
              </a:lnSpc>
              <a:spcBef>
                <a:spcPts val="500"/>
              </a:spcBef>
              <a:spcAft>
                <a:spcPts val="0"/>
              </a:spcAft>
              <a:buClr>
                <a:srgbClr val="6A7278"/>
              </a:buClr>
              <a:buSzPts val="1600"/>
              <a:buChar char="•"/>
              <a:defRPr sz="1600">
                <a:solidFill>
                  <a:srgbClr val="6A7278"/>
                </a:solidFill>
              </a:defRPr>
            </a:lvl4pPr>
            <a:lvl5pPr marL="2286000" lvl="4" indent="-330200" algn="l">
              <a:lnSpc>
                <a:spcPct val="100000"/>
              </a:lnSpc>
              <a:spcBef>
                <a:spcPts val="500"/>
              </a:spcBef>
              <a:spcAft>
                <a:spcPts val="0"/>
              </a:spcAft>
              <a:buClr>
                <a:srgbClr val="6A7278"/>
              </a:buClr>
              <a:buSzPts val="1600"/>
              <a:buChar char="•"/>
              <a:defRPr sz="16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2"/>
          <p:cNvSpPr txBox="1">
            <a:spLocks noGrp="1"/>
          </p:cNvSpPr>
          <p:nvPr>
            <p:ph type="body" idx="2"/>
          </p:nvPr>
        </p:nvSpPr>
        <p:spPr>
          <a:xfrm>
            <a:off x="838200" y="2913042"/>
            <a:ext cx="5741275" cy="307212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rgbClr val="6A7278"/>
              </a:buClr>
              <a:buSzPts val="1600"/>
              <a:buChar char="•"/>
              <a:defRPr sz="1600">
                <a:solidFill>
                  <a:srgbClr val="6A7278"/>
                </a:solidFill>
              </a:defRPr>
            </a:lvl1pPr>
            <a:lvl2pPr marL="914400" lvl="1" indent="-330200" algn="l">
              <a:lnSpc>
                <a:spcPct val="100000"/>
              </a:lnSpc>
              <a:spcBef>
                <a:spcPts val="500"/>
              </a:spcBef>
              <a:spcAft>
                <a:spcPts val="0"/>
              </a:spcAft>
              <a:buClr>
                <a:srgbClr val="6A7278"/>
              </a:buClr>
              <a:buSzPts val="1600"/>
              <a:buChar char="•"/>
              <a:defRPr sz="1600">
                <a:solidFill>
                  <a:srgbClr val="6A7278"/>
                </a:solidFill>
              </a:defRPr>
            </a:lvl2pPr>
            <a:lvl3pPr marL="1371600" lvl="2" indent="-330200" algn="l">
              <a:lnSpc>
                <a:spcPct val="100000"/>
              </a:lnSpc>
              <a:spcBef>
                <a:spcPts val="500"/>
              </a:spcBef>
              <a:spcAft>
                <a:spcPts val="0"/>
              </a:spcAft>
              <a:buClr>
                <a:srgbClr val="6A7278"/>
              </a:buClr>
              <a:buSzPts val="1600"/>
              <a:buChar char="•"/>
              <a:defRPr sz="1600">
                <a:solidFill>
                  <a:srgbClr val="6A7278"/>
                </a:solidFill>
              </a:defRPr>
            </a:lvl3pPr>
            <a:lvl4pPr marL="1828800" lvl="3" indent="-330200" algn="l">
              <a:lnSpc>
                <a:spcPct val="100000"/>
              </a:lnSpc>
              <a:spcBef>
                <a:spcPts val="500"/>
              </a:spcBef>
              <a:spcAft>
                <a:spcPts val="0"/>
              </a:spcAft>
              <a:buClr>
                <a:srgbClr val="6A7278"/>
              </a:buClr>
              <a:buSzPts val="1600"/>
              <a:buChar char="•"/>
              <a:defRPr sz="1600">
                <a:solidFill>
                  <a:srgbClr val="6A7278"/>
                </a:solidFill>
              </a:defRPr>
            </a:lvl4pPr>
            <a:lvl5pPr marL="2286000" lvl="4" indent="-330200" algn="l">
              <a:lnSpc>
                <a:spcPct val="100000"/>
              </a:lnSpc>
              <a:spcBef>
                <a:spcPts val="500"/>
              </a:spcBef>
              <a:spcAft>
                <a:spcPts val="0"/>
              </a:spcAft>
              <a:buClr>
                <a:srgbClr val="6A7278"/>
              </a:buClr>
              <a:buSzPts val="1600"/>
              <a:buChar char="•"/>
              <a:defRPr sz="16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a:spLocks noGrp="1"/>
          </p:cNvSpPr>
          <p:nvPr>
            <p:ph type="pic" idx="3"/>
          </p:nvPr>
        </p:nvSpPr>
        <p:spPr>
          <a:xfrm>
            <a:off x="7010400" y="1057522"/>
            <a:ext cx="4800600" cy="237147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595AC"/>
              </a:buClr>
              <a:buSzPts val="2400"/>
              <a:buFont typeface="Arial"/>
              <a:buChar char="•"/>
              <a:defRPr sz="2400" b="0" i="0" u="none" strike="noStrike" cap="none">
                <a:solidFill>
                  <a:srgbClr val="5595AC"/>
                </a:solidFill>
                <a:latin typeface="Georgia"/>
                <a:ea typeface="Georgia"/>
                <a:cs typeface="Georgia"/>
                <a:sym typeface="Georgia"/>
              </a:defRPr>
            </a:lvl1pPr>
            <a:lvl2pPr marR="0" lvl="1" algn="l" rtl="0">
              <a:lnSpc>
                <a:spcPct val="90000"/>
              </a:lnSpc>
              <a:spcBef>
                <a:spcPts val="500"/>
              </a:spcBef>
              <a:spcAft>
                <a:spcPts val="0"/>
              </a:spcAft>
              <a:buClr>
                <a:srgbClr val="6A7278"/>
              </a:buClr>
              <a:buSzPts val="2000"/>
              <a:buFont typeface="Arial"/>
              <a:buChar char="•"/>
              <a:defRPr sz="2000" b="0" i="0" u="none" strike="noStrike" cap="none">
                <a:solidFill>
                  <a:srgbClr val="6A7278"/>
                </a:solidFill>
                <a:latin typeface="Georgia"/>
                <a:ea typeface="Georgia"/>
                <a:cs typeface="Georgia"/>
                <a:sym typeface="Georgia"/>
              </a:defRPr>
            </a:lvl2pPr>
            <a:lvl3pPr marR="0" lvl="2" algn="l" rtl="0">
              <a:lnSpc>
                <a:spcPct val="90000"/>
              </a:lnSpc>
              <a:spcBef>
                <a:spcPts val="500"/>
              </a:spcBef>
              <a:spcAft>
                <a:spcPts val="0"/>
              </a:spcAft>
              <a:buClr>
                <a:srgbClr val="6A7278"/>
              </a:buClr>
              <a:buSzPts val="1800"/>
              <a:buFont typeface="Arial"/>
              <a:buChar char="•"/>
              <a:defRPr sz="1800" b="0" i="0" u="none" strike="noStrike" cap="none">
                <a:solidFill>
                  <a:srgbClr val="6A7278"/>
                </a:solidFill>
                <a:latin typeface="Georgia"/>
                <a:ea typeface="Georgia"/>
                <a:cs typeface="Georgia"/>
                <a:sym typeface="Georgia"/>
              </a:defRPr>
            </a:lvl3pPr>
            <a:lvl4pPr marR="0" lvl="3"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4pPr>
            <a:lvl5pPr marR="0" lvl="4"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1" name="Google Shape;41;p22"/>
          <p:cNvSpPr>
            <a:spLocks noGrp="1"/>
          </p:cNvSpPr>
          <p:nvPr>
            <p:ph type="pic" idx="4"/>
          </p:nvPr>
        </p:nvSpPr>
        <p:spPr>
          <a:xfrm>
            <a:off x="7010400" y="3613688"/>
            <a:ext cx="4800600" cy="237147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595AC"/>
              </a:buClr>
              <a:buSzPts val="2400"/>
              <a:buFont typeface="Arial"/>
              <a:buChar char="•"/>
              <a:defRPr sz="2400" b="0" i="0" u="none" strike="noStrike" cap="none">
                <a:solidFill>
                  <a:srgbClr val="5595AC"/>
                </a:solidFill>
                <a:latin typeface="Georgia"/>
                <a:ea typeface="Georgia"/>
                <a:cs typeface="Georgia"/>
                <a:sym typeface="Georgia"/>
              </a:defRPr>
            </a:lvl1pPr>
            <a:lvl2pPr marR="0" lvl="1" algn="l" rtl="0">
              <a:lnSpc>
                <a:spcPct val="90000"/>
              </a:lnSpc>
              <a:spcBef>
                <a:spcPts val="500"/>
              </a:spcBef>
              <a:spcAft>
                <a:spcPts val="0"/>
              </a:spcAft>
              <a:buClr>
                <a:srgbClr val="6A7278"/>
              </a:buClr>
              <a:buSzPts val="2000"/>
              <a:buFont typeface="Arial"/>
              <a:buChar char="•"/>
              <a:defRPr sz="2000" b="0" i="0" u="none" strike="noStrike" cap="none">
                <a:solidFill>
                  <a:srgbClr val="6A7278"/>
                </a:solidFill>
                <a:latin typeface="Georgia"/>
                <a:ea typeface="Georgia"/>
                <a:cs typeface="Georgia"/>
                <a:sym typeface="Georgia"/>
              </a:defRPr>
            </a:lvl2pPr>
            <a:lvl3pPr marR="0" lvl="2" algn="l" rtl="0">
              <a:lnSpc>
                <a:spcPct val="90000"/>
              </a:lnSpc>
              <a:spcBef>
                <a:spcPts val="500"/>
              </a:spcBef>
              <a:spcAft>
                <a:spcPts val="0"/>
              </a:spcAft>
              <a:buClr>
                <a:srgbClr val="6A7278"/>
              </a:buClr>
              <a:buSzPts val="1800"/>
              <a:buFont typeface="Arial"/>
              <a:buChar char="•"/>
              <a:defRPr sz="1800" b="0" i="0" u="none" strike="noStrike" cap="none">
                <a:solidFill>
                  <a:srgbClr val="6A7278"/>
                </a:solidFill>
                <a:latin typeface="Georgia"/>
                <a:ea typeface="Georgia"/>
                <a:cs typeface="Georgia"/>
                <a:sym typeface="Georgia"/>
              </a:defRPr>
            </a:lvl3pPr>
            <a:lvl4pPr marR="0" lvl="3"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4pPr>
            <a:lvl5pPr marR="0" lvl="4"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421987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0FED1F-BA5E-B21A-FE5C-84B008117C79}"/>
              </a:ext>
            </a:extLst>
          </p:cNvPr>
          <p:cNvGrpSpPr/>
          <p:nvPr userDrawn="1"/>
        </p:nvGrpSpPr>
        <p:grpSpPr>
          <a:xfrm>
            <a:off x="671248" y="5930303"/>
            <a:ext cx="1413527" cy="556958"/>
            <a:chOff x="403039" y="5988349"/>
            <a:chExt cx="1413527" cy="556958"/>
          </a:xfrm>
        </p:grpSpPr>
        <p:pic>
          <p:nvPicPr>
            <p:cNvPr id="3" name="Picture 2">
              <a:extLst>
                <a:ext uri="{FF2B5EF4-FFF2-40B4-BE49-F238E27FC236}">
                  <a16:creationId xmlns:a16="http://schemas.microsoft.com/office/drawing/2014/main" id="{162B1E56-EB03-2776-70A6-0660FBBCA9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5204"/>
            <a:stretch/>
          </p:blipFill>
          <p:spPr>
            <a:xfrm>
              <a:off x="403039" y="5988349"/>
              <a:ext cx="744117" cy="556958"/>
            </a:xfrm>
            <a:prstGeom prst="rect">
              <a:avLst/>
            </a:prstGeom>
          </p:spPr>
        </p:pic>
        <p:sp>
          <p:nvSpPr>
            <p:cNvPr id="4" name="TextBox 5">
              <a:extLst>
                <a:ext uri="{FF2B5EF4-FFF2-40B4-BE49-F238E27FC236}">
                  <a16:creationId xmlns:a16="http://schemas.microsoft.com/office/drawing/2014/main" id="{8706BCA6-0622-17B2-1D83-411249059AD2}"/>
                </a:ext>
              </a:extLst>
            </p:cNvPr>
            <p:cNvSpPr txBox="1"/>
            <p:nvPr userDrawn="1"/>
          </p:nvSpPr>
          <p:spPr>
            <a:xfrm>
              <a:off x="1055717" y="6030400"/>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dirty="0">
                  <a:solidFill>
                    <a:srgbClr val="53595E"/>
                  </a:solidFill>
                  <a:latin typeface="Arial Nova Cond" panose="020B0506020202020204" pitchFamily="34" charset="0"/>
                </a:rPr>
                <a:t>EARTH </a:t>
              </a:r>
            </a:p>
            <a:p>
              <a:r>
                <a:rPr lang="en-US" sz="1200" b="1" spc="140" dirty="0">
                  <a:solidFill>
                    <a:srgbClr val="53595E"/>
                  </a:solidFill>
                  <a:latin typeface="Arial Nova Cond" panose="020B0506020202020204" pitchFamily="34" charset="0"/>
                </a:rPr>
                <a:t>ACTION</a:t>
              </a:r>
            </a:p>
          </p:txBody>
        </p:sp>
      </p:grpSp>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ighlight and Content">
  <p:cSld name="1_Highlight and Content">
    <p:spTree>
      <p:nvGrpSpPr>
        <p:cNvPr id="1" name="Shape 19"/>
        <p:cNvGrpSpPr/>
        <p:nvPr/>
      </p:nvGrpSpPr>
      <p:grpSpPr>
        <a:xfrm>
          <a:off x="0" y="0"/>
          <a:ext cx="0" cy="0"/>
          <a:chOff x="0" y="0"/>
          <a:chExt cx="0" cy="0"/>
        </a:xfrm>
      </p:grpSpPr>
      <p:sp>
        <p:nvSpPr>
          <p:cNvPr id="20" name="Google Shape;20;p19"/>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9"/>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A7278"/>
              </a:buClr>
              <a:buSzPts val="1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824846" y="1147023"/>
            <a:ext cx="4346378" cy="47266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595AC"/>
              </a:buClr>
              <a:buSzPts val="2400"/>
              <a:buNone/>
              <a:defRPr/>
            </a:lvl1pPr>
            <a:lvl2pPr marL="914400" lvl="1" indent="-228600" algn="l">
              <a:lnSpc>
                <a:spcPct val="90000"/>
              </a:lnSpc>
              <a:spcBef>
                <a:spcPts val="500"/>
              </a:spcBef>
              <a:spcAft>
                <a:spcPts val="0"/>
              </a:spcAft>
              <a:buClr>
                <a:srgbClr val="6A7278"/>
              </a:buClr>
              <a:buSzPts val="2000"/>
              <a:buNone/>
              <a:defRPr/>
            </a:lvl2pPr>
            <a:lvl3pPr marL="1371600" lvl="2" indent="-342900" algn="l">
              <a:lnSpc>
                <a:spcPct val="90000"/>
              </a:lnSpc>
              <a:spcBef>
                <a:spcPts val="500"/>
              </a:spcBef>
              <a:spcAft>
                <a:spcPts val="0"/>
              </a:spcAft>
              <a:buClr>
                <a:srgbClr val="6A7278"/>
              </a:buClr>
              <a:buSzPts val="1800"/>
              <a:buChar char="•"/>
              <a:defRPr/>
            </a:lvl3pPr>
            <a:lvl4pPr marL="1828800" lvl="3" indent="-342900" algn="l">
              <a:lnSpc>
                <a:spcPct val="90000"/>
              </a:lnSpc>
              <a:spcBef>
                <a:spcPts val="500"/>
              </a:spcBef>
              <a:spcAft>
                <a:spcPts val="0"/>
              </a:spcAft>
              <a:buClr>
                <a:srgbClr val="6A7278"/>
              </a:buClr>
              <a:buSzPts val="1800"/>
              <a:buChar char="•"/>
              <a:defRPr/>
            </a:lvl4pPr>
            <a:lvl5pPr marL="2286000" lvl="4" indent="-342900" algn="l">
              <a:lnSpc>
                <a:spcPct val="90000"/>
              </a:lnSpc>
              <a:spcBef>
                <a:spcPts val="500"/>
              </a:spcBef>
              <a:spcAft>
                <a:spcPts val="0"/>
              </a:spcAft>
              <a:buClr>
                <a:srgbClr val="6A727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9"/>
          <p:cNvSpPr txBox="1">
            <a:spLocks noGrp="1"/>
          </p:cNvSpPr>
          <p:nvPr>
            <p:ph type="body" idx="2"/>
          </p:nvPr>
        </p:nvSpPr>
        <p:spPr>
          <a:xfrm>
            <a:off x="5728136" y="1147023"/>
            <a:ext cx="5625663" cy="472665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6A7278"/>
              </a:buClr>
              <a:buSzPts val="1600"/>
              <a:buFont typeface="Arial"/>
              <a:buNone/>
              <a:defRPr sz="1600">
                <a:solidFill>
                  <a:srgbClr val="6A7278"/>
                </a:solidFill>
              </a:defRPr>
            </a:lvl1pPr>
            <a:lvl2pPr marL="914400" lvl="1" indent="-342900" algn="l">
              <a:lnSpc>
                <a:spcPct val="90000"/>
              </a:lnSpc>
              <a:spcBef>
                <a:spcPts val="500"/>
              </a:spcBef>
              <a:spcAft>
                <a:spcPts val="0"/>
              </a:spcAft>
              <a:buClr>
                <a:srgbClr val="6A7278"/>
              </a:buClr>
              <a:buSzPts val="1800"/>
              <a:buChar char="•"/>
              <a:defRPr sz="1800">
                <a:solidFill>
                  <a:srgbClr val="6A7278"/>
                </a:solidFill>
              </a:defRPr>
            </a:lvl2pPr>
            <a:lvl3pPr marL="1371600" lvl="2" indent="-342900" algn="l">
              <a:lnSpc>
                <a:spcPct val="90000"/>
              </a:lnSpc>
              <a:spcBef>
                <a:spcPts val="500"/>
              </a:spcBef>
              <a:spcAft>
                <a:spcPts val="0"/>
              </a:spcAft>
              <a:buClr>
                <a:srgbClr val="6A7278"/>
              </a:buClr>
              <a:buSzPts val="1800"/>
              <a:buChar char="•"/>
              <a:defRPr sz="1800">
                <a:solidFill>
                  <a:srgbClr val="6A7278"/>
                </a:solidFill>
              </a:defRPr>
            </a:lvl3pPr>
            <a:lvl4pPr marL="1828800" lvl="3" indent="-342900" algn="l">
              <a:lnSpc>
                <a:spcPct val="90000"/>
              </a:lnSpc>
              <a:spcBef>
                <a:spcPts val="500"/>
              </a:spcBef>
              <a:spcAft>
                <a:spcPts val="0"/>
              </a:spcAft>
              <a:buClr>
                <a:srgbClr val="6A7278"/>
              </a:buClr>
              <a:buSzPts val="1800"/>
              <a:buChar char="•"/>
              <a:defRPr sz="1800">
                <a:solidFill>
                  <a:srgbClr val="6A7278"/>
                </a:solidFill>
              </a:defRPr>
            </a:lvl4pPr>
            <a:lvl5pPr marL="2286000" lvl="4" indent="-342900" algn="l">
              <a:lnSpc>
                <a:spcPct val="90000"/>
              </a:lnSpc>
              <a:spcBef>
                <a:spcPts val="500"/>
              </a:spcBef>
              <a:spcAft>
                <a:spcPts val="0"/>
              </a:spcAft>
              <a:buClr>
                <a:srgbClr val="6A7278"/>
              </a:buClr>
              <a:buSzPts val="1800"/>
              <a:buChar char="•"/>
              <a:defRPr sz="18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496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 id="2147483715" r:id="rId9"/>
    <p:sldLayoutId id="214748371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insidenasa.nasa.gov/ocio/policy/policy_direct/index.html" TargetMode="External"/><Relationship Id="rId7" Type="http://schemas.openxmlformats.org/officeDocument/2006/relationships/image" Target="../media/image13.wmf"/><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wmf"/><Relationship Id="rId11" Type="http://schemas.openxmlformats.org/officeDocument/2006/relationships/image" Target="../media/image17.png"/><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3.jpeg"/><Relationship Id="rId3" Type="http://schemas.openxmlformats.org/officeDocument/2006/relationships/image" Target="../media/image10.wmf"/><Relationship Id="rId7" Type="http://schemas.openxmlformats.org/officeDocument/2006/relationships/image" Target="../media/image14.wmf"/><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19.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19.png"/><Relationship Id="rId7" Type="http://schemas.openxmlformats.org/officeDocument/2006/relationships/image" Target="../media/image13.wmf"/><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wmf"/><Relationship Id="rId11" Type="http://schemas.openxmlformats.org/officeDocument/2006/relationships/image" Target="../media/image17.png"/><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1.png"/><Relationship Id="rId3" Type="http://schemas.openxmlformats.org/officeDocument/2006/relationships/image" Target="../media/image10.wmf"/><Relationship Id="rId7" Type="http://schemas.openxmlformats.org/officeDocument/2006/relationships/image" Target="../media/image14.wmf"/><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insidenasa.nasa.gov/ocio/policy/policy_direct/index.html" TargetMode="External"/><Relationship Id="rId7" Type="http://schemas.openxmlformats.org/officeDocument/2006/relationships/image" Target="../media/image13.wmf"/><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wmf"/><Relationship Id="rId11" Type="http://schemas.openxmlformats.org/officeDocument/2006/relationships/image" Target="../media/image17.png"/><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0FED1F-BA5E-B21A-FE5C-84B008117C79}"/>
              </a:ext>
            </a:extLst>
          </p:cNvPr>
          <p:cNvGrpSpPr/>
          <p:nvPr/>
        </p:nvGrpSpPr>
        <p:grpSpPr>
          <a:xfrm>
            <a:off x="577607" y="5872235"/>
            <a:ext cx="1413527" cy="556958"/>
            <a:chOff x="577607" y="5905853"/>
            <a:chExt cx="1413527" cy="556958"/>
          </a:xfrm>
        </p:grpSpPr>
        <p:pic>
          <p:nvPicPr>
            <p:cNvPr id="4" name="Picture 3">
              <a:extLst>
                <a:ext uri="{FF2B5EF4-FFF2-40B4-BE49-F238E27FC236}">
                  <a16:creationId xmlns:a16="http://schemas.microsoft.com/office/drawing/2014/main" id="{162B1E56-EB03-2776-70A6-0660FBBCA9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65204"/>
            <a:stretch/>
          </p:blipFill>
          <p:spPr>
            <a:xfrm>
              <a:off x="577607" y="5905853"/>
              <a:ext cx="744117" cy="556958"/>
            </a:xfrm>
            <a:prstGeom prst="rect">
              <a:avLst/>
            </a:prstGeom>
          </p:spPr>
        </p:pic>
        <p:sp>
          <p:nvSpPr>
            <p:cNvPr id="5" name="TextBox 5">
              <a:extLst>
                <a:ext uri="{FF2B5EF4-FFF2-40B4-BE49-F238E27FC236}">
                  <a16:creationId xmlns:a16="http://schemas.microsoft.com/office/drawing/2014/main" id="{8706BCA6-0622-17B2-1D83-411249059AD2}"/>
                </a:ext>
              </a:extLst>
            </p:cNvPr>
            <p:cNvSpPr txBox="1"/>
            <p:nvPr/>
          </p:nvSpPr>
          <p:spPr>
            <a:xfrm>
              <a:off x="1230285" y="5947904"/>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a:solidFill>
                    <a:srgbClr val="53595E"/>
                  </a:solidFill>
                  <a:latin typeface="Arial Nova Cond" panose="020B0506020202020204" pitchFamily="34" charset="0"/>
                </a:rPr>
                <a:t>EARTH </a:t>
              </a:r>
            </a:p>
            <a:p>
              <a:r>
                <a:rPr lang="en-US" sz="1200" b="1" spc="140">
                  <a:solidFill>
                    <a:srgbClr val="53595E"/>
                  </a:solidFill>
                  <a:latin typeface="Arial Nova Cond" panose="020B0506020202020204" pitchFamily="34" charset="0"/>
                </a:rPr>
                <a:t>ACTION</a:t>
              </a:r>
            </a:p>
          </p:txBody>
        </p:sp>
      </p:grpSp>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DEVELOP Orientation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Module 3. Participant &amp; Team Responsibilities</a:t>
            </a:r>
            <a:endParaRPr kumimoji="0" lang="en-US" sz="3600" b="0" i="0" u="none" strike="noStrike" kern="1200" cap="none" spc="0" normalizeH="0" baseline="0" noProof="0">
              <a:ln>
                <a:noFill/>
              </a:ln>
              <a:solidFill>
                <a:prstClr val="black">
                  <a:lumMod val="65000"/>
                  <a:lumOff val="35000"/>
                </a:prstClr>
              </a:solidFill>
              <a:effectLst/>
              <a:uLnTx/>
              <a:uFillTx/>
              <a:latin typeface="Georgia" panose="02040502050405020303" pitchFamily="18" charset="0"/>
            </a:endParaRPr>
          </a:p>
          <a:p>
            <a:endParaRPr lang="en-US" sz="3600" b="0">
              <a:solidFill>
                <a:schemeClr val="tx1">
                  <a:lumMod val="65000"/>
                  <a:lumOff val="35000"/>
                </a:schemeClr>
              </a:solidFill>
            </a:endParaRP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21305" r="21305"/>
          <a:stretch/>
        </p:blipFill>
        <p:spPr>
          <a:xfrm>
            <a:off x="6276689" y="-6025"/>
            <a:ext cx="5915311" cy="6864025"/>
          </a:xfrm>
          <a:prstGeom prst="rect">
            <a:avLst/>
          </a:prstGeom>
        </p:spPr>
      </p:pic>
    </p:spTree>
    <p:extLst>
      <p:ext uri="{BB962C8B-B14F-4D97-AF65-F5344CB8AC3E}">
        <p14:creationId xmlns:p14="http://schemas.microsoft.com/office/powerpoint/2010/main" val="42694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Privacy</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6765"/>
            <a:ext cx="9521413" cy="426847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a:t>Expect NO privacy when using a government computer, when emailing a government or contractor email address, or when using Microsoft Teams. This also applies to the AMA instance of Microsoft Teams and Office365. </a:t>
            </a:r>
          </a:p>
          <a:p>
            <a:pPr marL="60325"/>
            <a:r>
              <a:rPr lang="en-US"/>
              <a:t>Strict computer use policy in effect – </a:t>
            </a:r>
            <a:r>
              <a:rPr lang="en-US" b="1"/>
              <a:t>every keystroke is stored</a:t>
            </a:r>
            <a:r>
              <a:rPr lang="en-US"/>
              <a:t>, </a:t>
            </a:r>
            <a:r>
              <a:rPr lang="en-US" b="1"/>
              <a:t>every NASA email is public domain</a:t>
            </a:r>
            <a:r>
              <a:rPr lang="en-US"/>
              <a:t>.</a:t>
            </a:r>
          </a:p>
          <a:p>
            <a:pPr marL="60325"/>
            <a:r>
              <a:rPr lang="en-US"/>
              <a:t>NASA Policy:</a:t>
            </a:r>
          </a:p>
          <a:p>
            <a:pPr marL="285750" indent="-225425">
              <a:buFont typeface="Arial" panose="020B0604020202020204" pitchFamily="34" charset="0"/>
              <a:buChar char="•"/>
            </a:pPr>
            <a:r>
              <a:rPr lang="en-US" sz="1400"/>
              <a:t>NASA employees and contractors do not have a right to expect privacy while using Government office equipment at any time, including accessing the internet and using email.</a:t>
            </a:r>
          </a:p>
          <a:p>
            <a:pPr marL="285750" indent="-225425">
              <a:buFont typeface="Arial" panose="020B0604020202020204" pitchFamily="34" charset="0"/>
              <a:buChar char="•"/>
            </a:pPr>
            <a:r>
              <a:rPr lang="en-US" sz="1400"/>
              <a:t>The Government maintains call details and network access records to monitor telephone activity and internet access.</a:t>
            </a:r>
          </a:p>
          <a:p>
            <a:pPr marL="285750" indent="-225425">
              <a:buFont typeface="Arial" panose="020B0604020202020204" pitchFamily="34" charset="0"/>
              <a:buChar char="•"/>
            </a:pPr>
            <a:r>
              <a:rPr lang="en-US" sz="1400"/>
              <a:t>The Government also employs monitoring tools to track system performance and improper usage.</a:t>
            </a:r>
          </a:p>
          <a:p>
            <a:pPr marL="285750" indent="-225425">
              <a:buFont typeface="Arial" panose="020B0604020202020204" pitchFamily="34" charset="0"/>
              <a:buChar char="•"/>
            </a:pPr>
            <a:r>
              <a:rPr lang="en-US" sz="1400"/>
              <a:t>This applies to those emailing a NASA email as well.</a:t>
            </a:r>
          </a:p>
          <a:p>
            <a:pPr marL="285750" indent="-225425">
              <a:buFont typeface="Arial" panose="020B0604020202020204" pitchFamily="34" charset="0"/>
              <a:buChar char="•"/>
            </a:pPr>
            <a:endParaRPr lang="en-US"/>
          </a:p>
        </p:txBody>
      </p:sp>
      <p:sp>
        <p:nvSpPr>
          <p:cNvPr id="21" name="Content Placeholder 9">
            <a:extLst>
              <a:ext uri="{FF2B5EF4-FFF2-40B4-BE49-F238E27FC236}">
                <a16:creationId xmlns:a16="http://schemas.microsoft.com/office/drawing/2014/main" id="{B12E4315-5184-495E-8950-C019A72BC159}"/>
              </a:ext>
            </a:extLst>
          </p:cNvPr>
          <p:cNvSpPr txBox="1">
            <a:spLocks/>
          </p:cNvSpPr>
          <p:nvPr/>
        </p:nvSpPr>
        <p:spPr>
          <a:xfrm>
            <a:off x="838199" y="6095235"/>
            <a:ext cx="9747326" cy="304800"/>
          </a:xfrm>
          <a:prstGeom prst="rect">
            <a:avLst/>
          </a:prstGeom>
        </p:spPr>
        <p:txBody>
          <a:bodyPr vert="horz" lIns="91387" tIns="45693" rIns="91387" bIns="45693" rtlCol="0">
            <a:noAutofit/>
          </a:bodyPr>
          <a:lstStyle/>
          <a:p>
            <a:pPr defTabSz="1018229">
              <a:spcBef>
                <a:spcPct val="20000"/>
              </a:spcBef>
              <a:buClr>
                <a:srgbClr val="0F6FC6"/>
              </a:buClr>
              <a:buSzPct val="85000"/>
            </a:pPr>
            <a:r>
              <a:rPr lang="en-US" sz="1400" b="1">
                <a:solidFill>
                  <a:srgbClr val="6A7278"/>
                </a:solidFill>
                <a:ea typeface="Century Gothic" charset="0"/>
                <a:cs typeface="Century Gothic" charset="0"/>
              </a:rPr>
              <a:t>NASA 2540.1G &amp; NPR 2810.1A: </a:t>
            </a:r>
            <a:r>
              <a:rPr lang="en-US" sz="1400">
                <a:solidFill>
                  <a:schemeClr val="bg2">
                    <a:lumMod val="85000"/>
                  </a:schemeClr>
                </a:solidFill>
                <a:ea typeface="Century Gothic" charset="0"/>
                <a:cs typeface="Century Gothic" charset="0"/>
                <a:hlinkClick r:id="rId3"/>
              </a:rPr>
              <a:t>http://insidenasa.nasa.gov/ocio/policy/policy_direct/index.html</a:t>
            </a:r>
            <a:r>
              <a:rPr lang="en-US" sz="1400">
                <a:solidFill>
                  <a:schemeClr val="bg2">
                    <a:lumMod val="85000"/>
                  </a:schemeClr>
                </a:solidFill>
                <a:ea typeface="Century Gothic" charset="0"/>
                <a:cs typeface="Century Gothic" charset="0"/>
              </a:rPr>
              <a:t>  </a:t>
            </a:r>
          </a:p>
          <a:p>
            <a:pPr defTabSz="1018229">
              <a:spcBef>
                <a:spcPct val="20000"/>
              </a:spcBef>
              <a:buClr>
                <a:srgbClr val="0F6FC6"/>
              </a:buClr>
              <a:buSzPct val="85000"/>
            </a:pPr>
            <a:endParaRPr lang="en-US" sz="1400">
              <a:solidFill>
                <a:schemeClr val="accent2"/>
              </a:solidFill>
              <a:ea typeface="Century Gothic" charset="0"/>
              <a:cs typeface="Century Gothic" charset="0"/>
            </a:endParaRPr>
          </a:p>
        </p:txBody>
      </p:sp>
      <p:grpSp>
        <p:nvGrpSpPr>
          <p:cNvPr id="15" name="Group 14">
            <a:extLst>
              <a:ext uri="{FF2B5EF4-FFF2-40B4-BE49-F238E27FC236}">
                <a16:creationId xmlns:a16="http://schemas.microsoft.com/office/drawing/2014/main" id="{CEF119E5-A00C-4B36-9BFE-AC2FDF66B500}"/>
              </a:ext>
            </a:extLst>
          </p:cNvPr>
          <p:cNvGrpSpPr/>
          <p:nvPr/>
        </p:nvGrpSpPr>
        <p:grpSpPr>
          <a:xfrm>
            <a:off x="6072219" y="149567"/>
            <a:ext cx="4461335" cy="1527048"/>
            <a:chOff x="634325" y="5290693"/>
            <a:chExt cx="3694661" cy="903144"/>
          </a:xfrm>
        </p:grpSpPr>
        <p:sp>
          <p:nvSpPr>
            <p:cNvPr id="16" name="Text Placeholder 5">
              <a:extLst>
                <a:ext uri="{FF2B5EF4-FFF2-40B4-BE49-F238E27FC236}">
                  <a16:creationId xmlns:a16="http://schemas.microsoft.com/office/drawing/2014/main" id="{A037D940-D276-4A93-881F-64BB1A973CAF}"/>
                </a:ext>
              </a:extLst>
            </p:cNvPr>
            <p:cNvSpPr txBox="1">
              <a:spLocks/>
            </p:cNvSpPr>
            <p:nvPr/>
          </p:nvSpPr>
          <p:spPr>
            <a:xfrm>
              <a:off x="634325" y="5307539"/>
              <a:ext cx="3694661" cy="8862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If you log into a personal Gmail while on a government computer, they can see your entire browsing history! Do you want them to see it? Think twice before you log in to personal accounts!</a:t>
              </a:r>
            </a:p>
          </p:txBody>
        </p:sp>
        <p:sp>
          <p:nvSpPr>
            <p:cNvPr id="19" name="Rounded Rectangle 41">
              <a:extLst>
                <a:ext uri="{FF2B5EF4-FFF2-40B4-BE49-F238E27FC236}">
                  <a16:creationId xmlns:a16="http://schemas.microsoft.com/office/drawing/2014/main" id="{BCD0C56D-8101-4F08-B7C4-66B0AF8FA403}"/>
                </a:ext>
              </a:extLst>
            </p:cNvPr>
            <p:cNvSpPr/>
            <p:nvPr/>
          </p:nvSpPr>
          <p:spPr>
            <a:xfrm>
              <a:off x="637003" y="5290693"/>
              <a:ext cx="3691983" cy="903144"/>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F223E59-EBEB-5329-9910-4CFE9CA83A2B}"/>
              </a:ext>
            </a:extLst>
          </p:cNvPr>
          <p:cNvGrpSpPr/>
          <p:nvPr/>
        </p:nvGrpSpPr>
        <p:grpSpPr>
          <a:xfrm>
            <a:off x="10775708" y="22674"/>
            <a:ext cx="717868" cy="6821483"/>
            <a:chOff x="10775708" y="22674"/>
            <a:chExt cx="717868" cy="6821483"/>
          </a:xfrm>
        </p:grpSpPr>
        <p:pic>
          <p:nvPicPr>
            <p:cNvPr id="12" name="Picture 11">
              <a:extLst>
                <a:ext uri="{FF2B5EF4-FFF2-40B4-BE49-F238E27FC236}">
                  <a16:creationId xmlns:a16="http://schemas.microsoft.com/office/drawing/2014/main" id="{583A2CD7-C699-68A3-8CB5-74018BD752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4" name="Picture 13">
              <a:extLst>
                <a:ext uri="{FF2B5EF4-FFF2-40B4-BE49-F238E27FC236}">
                  <a16:creationId xmlns:a16="http://schemas.microsoft.com/office/drawing/2014/main" id="{59E3597E-7E28-C284-023A-6DCB78C3748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0" name="Picture 19">
              <a:extLst>
                <a:ext uri="{FF2B5EF4-FFF2-40B4-BE49-F238E27FC236}">
                  <a16:creationId xmlns:a16="http://schemas.microsoft.com/office/drawing/2014/main" id="{8AED7EC2-6EBF-ABDC-5351-7DF03C5D476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2" name="Picture 21">
              <a:extLst>
                <a:ext uri="{FF2B5EF4-FFF2-40B4-BE49-F238E27FC236}">
                  <a16:creationId xmlns:a16="http://schemas.microsoft.com/office/drawing/2014/main" id="{836DB4DD-E26C-40C5-0198-7B91D46819C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3" name="Picture 22">
              <a:extLst>
                <a:ext uri="{FF2B5EF4-FFF2-40B4-BE49-F238E27FC236}">
                  <a16:creationId xmlns:a16="http://schemas.microsoft.com/office/drawing/2014/main" id="{0DC61387-FB74-9A40-9A68-F7E2501585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4" name="Picture 23">
              <a:extLst>
                <a:ext uri="{FF2B5EF4-FFF2-40B4-BE49-F238E27FC236}">
                  <a16:creationId xmlns:a16="http://schemas.microsoft.com/office/drawing/2014/main" id="{F9DF3A0D-CB20-BBC2-6EE7-519A03C41C8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5" name="Picture 24">
              <a:extLst>
                <a:ext uri="{FF2B5EF4-FFF2-40B4-BE49-F238E27FC236}">
                  <a16:creationId xmlns:a16="http://schemas.microsoft.com/office/drawing/2014/main" id="{BF4EE739-09C3-4A80-7BA2-D78FA84CF79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6" name="Picture 25">
              <a:extLst>
                <a:ext uri="{FF2B5EF4-FFF2-40B4-BE49-F238E27FC236}">
                  <a16:creationId xmlns:a16="http://schemas.microsoft.com/office/drawing/2014/main" id="{4E5284CB-23E1-6BA8-229B-6628A27A297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7" name="Picture 26">
              <a:extLst>
                <a:ext uri="{FF2B5EF4-FFF2-40B4-BE49-F238E27FC236}">
                  <a16:creationId xmlns:a16="http://schemas.microsoft.com/office/drawing/2014/main" id="{DC321EDD-99BA-5C7D-CDF0-FFEBEFEAF7A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410557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Generative AI Guidance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6"/>
            <a:ext cx="10712115" cy="480429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600"/>
              </a:spcAft>
            </a:pPr>
            <a:r>
              <a:rPr lang="en-US" sz="2000"/>
              <a:t>NASA’s Use of Generative Artificial Intelligence (AI) Technologies and Large Language Models such as </a:t>
            </a:r>
            <a:r>
              <a:rPr lang="en-US" sz="2000" dirty="0"/>
              <a:t>OpenAI</a:t>
            </a:r>
            <a:r>
              <a:rPr lang="en-US" sz="2000"/>
              <a:t>, </a:t>
            </a:r>
            <a:r>
              <a:rPr lang="en-US" sz="2000" dirty="0"/>
              <a:t>ChatGPT</a:t>
            </a:r>
            <a:r>
              <a:rPr lang="en-US" sz="2000"/>
              <a:t>, Google Bard, Facebook Llama, or Similar</a:t>
            </a:r>
          </a:p>
          <a:p>
            <a:pPr>
              <a:spcBef>
                <a:spcPts val="0"/>
              </a:spcBef>
              <a:spcAft>
                <a:spcPts val="600"/>
              </a:spcAft>
            </a:pPr>
            <a:r>
              <a:rPr lang="en-US"/>
              <a:t>NASA’s Office of the Chief Information Officer (OCIO) recognizes NASA has a creative, curious, and scientific workforce and many are interested in popular AI technologies. OCIO has conducted an initial level of due diligence through collaboration within NASA and external organizations to identify the maturity of and risks associated with these evolving tools. In view of the potential benefits and risks associated with Generative AI, can/should NASA employees use these technologies today? </a:t>
            </a:r>
            <a:r>
              <a:rPr lang="en-US" b="1">
                <a:solidFill>
                  <a:srgbClr val="5496AD"/>
                </a:solidFill>
              </a:rPr>
              <a:t>Further guidance will be forthcoming, presently we may </a:t>
            </a:r>
            <a:r>
              <a:rPr lang="en-US" b="1" u="sng">
                <a:solidFill>
                  <a:srgbClr val="5496AD"/>
                </a:solidFill>
              </a:rPr>
              <a:t>NOT</a:t>
            </a:r>
            <a:r>
              <a:rPr lang="en-US" b="1">
                <a:solidFill>
                  <a:srgbClr val="5496AD"/>
                </a:solidFill>
              </a:rPr>
              <a:t> use </a:t>
            </a:r>
            <a:r>
              <a:rPr lang="en-US" b="1" err="1">
                <a:solidFill>
                  <a:srgbClr val="5496AD"/>
                </a:solidFill>
              </a:rPr>
              <a:t>GenAI</a:t>
            </a:r>
            <a:r>
              <a:rPr lang="en-US" b="1">
                <a:solidFill>
                  <a:srgbClr val="5496AD"/>
                </a:solidFill>
              </a:rPr>
              <a:t> outputs in </a:t>
            </a:r>
            <a:r>
              <a:rPr lang="en-US" b="1" dirty="0">
                <a:solidFill>
                  <a:srgbClr val="5496AD"/>
                </a:solidFill>
              </a:rPr>
              <a:t>fall</a:t>
            </a:r>
            <a:r>
              <a:rPr lang="en-US" b="1">
                <a:solidFill>
                  <a:srgbClr val="5496AD"/>
                </a:solidFill>
              </a:rPr>
              <a:t> projects.</a:t>
            </a:r>
          </a:p>
          <a:p>
            <a:pPr marL="285750" indent="-285750">
              <a:spcBef>
                <a:spcPts val="0"/>
              </a:spcBef>
              <a:spcAft>
                <a:spcPts val="600"/>
              </a:spcAft>
              <a:buFont typeface="Arial" panose="020B0604020202020204" pitchFamily="34" charset="0"/>
              <a:buChar char="•"/>
            </a:pPr>
            <a:r>
              <a:rPr lang="en-US"/>
              <a:t>Currently, NASA has </a:t>
            </a:r>
            <a:r>
              <a:rPr lang="en-US" b="1"/>
              <a:t>not authorized </a:t>
            </a:r>
            <a:r>
              <a:rPr lang="en-US"/>
              <a:t>the operation of generative AI technologies (e.g., </a:t>
            </a:r>
            <a:r>
              <a:rPr lang="en-US" dirty="0"/>
              <a:t>OpenAI</a:t>
            </a:r>
            <a:r>
              <a:rPr lang="en-US"/>
              <a:t>, </a:t>
            </a:r>
            <a:r>
              <a:rPr lang="en-US" dirty="0"/>
              <a:t>ChatGPT</a:t>
            </a:r>
            <a:r>
              <a:rPr lang="en-US"/>
              <a:t>, Google Bard, Facebook Llama, or similar) for widespread use on sensitive NASA data. NASA follows existing federal requirements and processes to ensure NASA data is appropriately protected. At this time, these evaluations have not been conducted at NASA and/or across the federal government for Generative AI systems.</a:t>
            </a:r>
          </a:p>
          <a:p>
            <a:pPr marL="285750" indent="-285750">
              <a:spcBef>
                <a:spcPts val="0"/>
              </a:spcBef>
              <a:spcAft>
                <a:spcPts val="600"/>
              </a:spcAft>
              <a:buFont typeface="Arial" panose="020B0604020202020204" pitchFamily="34" charset="0"/>
              <a:buChar char="•"/>
            </a:pPr>
            <a:r>
              <a:rPr lang="en-US"/>
              <a:t>This means that today, individuals at NASA are </a:t>
            </a:r>
            <a:r>
              <a:rPr lang="en-US" b="1"/>
              <a:t>not authorized </a:t>
            </a:r>
            <a:r>
              <a:rPr lang="en-US"/>
              <a:t>to share, upload, or otherwise expose sensitive Agency data to </a:t>
            </a:r>
            <a:r>
              <a:rPr lang="en-US" dirty="0"/>
              <a:t>ChatGPT</a:t>
            </a:r>
            <a:r>
              <a:rPr lang="en-US"/>
              <a:t> or any other generative AI capability. Until the Agency formally approves their use, individuals at NASA are not authorized to use them in any way that may implicate NASA data, devices, and/or networks.</a:t>
            </a:r>
          </a:p>
          <a:p>
            <a:pPr marL="285750" indent="-285750">
              <a:spcBef>
                <a:spcPts val="0"/>
              </a:spcBef>
              <a:spcAft>
                <a:spcPts val="600"/>
              </a:spcAft>
              <a:buFont typeface="Arial" panose="020B0604020202020204" pitchFamily="34" charset="0"/>
              <a:buChar char="•"/>
            </a:pPr>
            <a:r>
              <a:rPr lang="en-US"/>
              <a:t>You </a:t>
            </a:r>
            <a:r>
              <a:rPr lang="en-US" b="1"/>
              <a:t>may</a:t>
            </a:r>
            <a:r>
              <a:rPr lang="en-US"/>
              <a:t> </a:t>
            </a:r>
            <a:r>
              <a:rPr lang="en-US" b="1"/>
              <a:t>not </a:t>
            </a:r>
            <a:r>
              <a:rPr lang="en-US"/>
              <a:t>use</a:t>
            </a:r>
            <a:r>
              <a:rPr lang="en-US" b="1"/>
              <a:t> </a:t>
            </a:r>
            <a:r>
              <a:rPr lang="en-US"/>
              <a:t>NASA emails to register for personal </a:t>
            </a:r>
            <a:r>
              <a:rPr lang="en-US" err="1"/>
              <a:t>GenAI</a:t>
            </a:r>
            <a:r>
              <a:rPr lang="en-US"/>
              <a:t> access.</a:t>
            </a:r>
          </a:p>
          <a:p>
            <a:pPr marL="285750" indent="-285750">
              <a:spcBef>
                <a:spcPts val="0"/>
              </a:spcBef>
              <a:spcAft>
                <a:spcPts val="600"/>
              </a:spcAft>
              <a:buFont typeface="Arial" panose="020B0604020202020204" pitchFamily="34" charset="0"/>
              <a:buChar char="•"/>
            </a:pPr>
            <a:r>
              <a:rPr lang="en-US"/>
              <a:t>You </a:t>
            </a:r>
            <a:r>
              <a:rPr lang="en-US" b="1"/>
              <a:t>may</a:t>
            </a:r>
            <a:r>
              <a:rPr lang="en-US"/>
              <a:t> </a:t>
            </a:r>
            <a:r>
              <a:rPr lang="en-US" b="1"/>
              <a:t>not</a:t>
            </a:r>
            <a:r>
              <a:rPr lang="en-US"/>
              <a:t> download any client-based Generative AI tools, until those tools are authorized.</a:t>
            </a:r>
          </a:p>
        </p:txBody>
      </p:sp>
      <p:grpSp>
        <p:nvGrpSpPr>
          <p:cNvPr id="4" name="Group 3">
            <a:extLst>
              <a:ext uri="{FF2B5EF4-FFF2-40B4-BE49-F238E27FC236}">
                <a16:creationId xmlns:a16="http://schemas.microsoft.com/office/drawing/2014/main" id="{09437F42-927D-1097-DA35-41A8BE1FB072}"/>
              </a:ext>
            </a:extLst>
          </p:cNvPr>
          <p:cNvGrpSpPr/>
          <p:nvPr/>
        </p:nvGrpSpPr>
        <p:grpSpPr>
          <a:xfrm>
            <a:off x="8613803" y="650153"/>
            <a:ext cx="2228273" cy="700178"/>
            <a:chOff x="8382894" y="149567"/>
            <a:chExt cx="2228273" cy="700178"/>
          </a:xfrm>
        </p:grpSpPr>
        <p:sp>
          <p:nvSpPr>
            <p:cNvPr id="2" name="Text Placeholder 5">
              <a:extLst>
                <a:ext uri="{FF2B5EF4-FFF2-40B4-BE49-F238E27FC236}">
                  <a16:creationId xmlns:a16="http://schemas.microsoft.com/office/drawing/2014/main" id="{148029D0-7725-CF55-EE19-6AA850639D38}"/>
                </a:ext>
              </a:extLst>
            </p:cNvPr>
            <p:cNvSpPr txBox="1">
              <a:spLocks/>
            </p:cNvSpPr>
            <p:nvPr/>
          </p:nvSpPr>
          <p:spPr>
            <a:xfrm>
              <a:off x="8382894" y="360930"/>
              <a:ext cx="2228273" cy="4276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TLDR = Don’t do it!</a:t>
              </a:r>
            </a:p>
          </p:txBody>
        </p:sp>
        <p:sp>
          <p:nvSpPr>
            <p:cNvPr id="3" name="Rounded Rectangle 41">
              <a:extLst>
                <a:ext uri="{FF2B5EF4-FFF2-40B4-BE49-F238E27FC236}">
                  <a16:creationId xmlns:a16="http://schemas.microsoft.com/office/drawing/2014/main" id="{7432CF83-8939-DB56-19CA-D60D3803BF5E}"/>
                </a:ext>
              </a:extLst>
            </p:cNvPr>
            <p:cNvSpPr/>
            <p:nvPr/>
          </p:nvSpPr>
          <p:spPr>
            <a:xfrm>
              <a:off x="8460509" y="149567"/>
              <a:ext cx="2073045" cy="700178"/>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934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External Communications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9104789"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A single </a:t>
            </a:r>
            <a:r>
              <a:rPr lang="en-US" err="1"/>
              <a:t>DEVELOPer</a:t>
            </a:r>
            <a:r>
              <a:rPr lang="en-US"/>
              <a:t> per team (usually the Project Lead) typically serves as the main point of contact to NPO, science advisors, and partners through email communication, leading project-related telecons, and coordination of team meetings.</a:t>
            </a:r>
          </a:p>
        </p:txBody>
      </p:sp>
      <p:grpSp>
        <p:nvGrpSpPr>
          <p:cNvPr id="15" name="Group 14">
            <a:extLst>
              <a:ext uri="{FF2B5EF4-FFF2-40B4-BE49-F238E27FC236}">
                <a16:creationId xmlns:a16="http://schemas.microsoft.com/office/drawing/2014/main" id="{60131917-09E9-446F-8EB5-BF14D56EDAED}"/>
              </a:ext>
            </a:extLst>
          </p:cNvPr>
          <p:cNvGrpSpPr/>
          <p:nvPr/>
        </p:nvGrpSpPr>
        <p:grpSpPr>
          <a:xfrm>
            <a:off x="10775708" y="22674"/>
            <a:ext cx="717868" cy="6821483"/>
            <a:chOff x="10775708" y="22674"/>
            <a:chExt cx="717868" cy="6821483"/>
          </a:xfrm>
        </p:grpSpPr>
        <p:pic>
          <p:nvPicPr>
            <p:cNvPr id="16" name="Picture 15">
              <a:extLst>
                <a:ext uri="{FF2B5EF4-FFF2-40B4-BE49-F238E27FC236}">
                  <a16:creationId xmlns:a16="http://schemas.microsoft.com/office/drawing/2014/main" id="{1EA7625C-DB67-4245-8AE5-E4146161BC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9" name="Picture 18">
              <a:extLst>
                <a:ext uri="{FF2B5EF4-FFF2-40B4-BE49-F238E27FC236}">
                  <a16:creationId xmlns:a16="http://schemas.microsoft.com/office/drawing/2014/main" id="{B9C1D3DF-7294-4586-BDBC-50B6A2DDDD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0" name="Picture 19">
              <a:extLst>
                <a:ext uri="{FF2B5EF4-FFF2-40B4-BE49-F238E27FC236}">
                  <a16:creationId xmlns:a16="http://schemas.microsoft.com/office/drawing/2014/main" id="{FB7BC6DF-40C1-4DF1-BE8B-E5C833F068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1" name="Picture 20">
              <a:extLst>
                <a:ext uri="{FF2B5EF4-FFF2-40B4-BE49-F238E27FC236}">
                  <a16:creationId xmlns:a16="http://schemas.microsoft.com/office/drawing/2014/main" id="{265356CD-CED9-4F47-A328-9400E4B530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2" name="Picture 21">
              <a:extLst>
                <a:ext uri="{FF2B5EF4-FFF2-40B4-BE49-F238E27FC236}">
                  <a16:creationId xmlns:a16="http://schemas.microsoft.com/office/drawing/2014/main" id="{3EFCF511-572F-44E2-80DF-ABFA2C7669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3" name="Picture 22">
              <a:extLst>
                <a:ext uri="{FF2B5EF4-FFF2-40B4-BE49-F238E27FC236}">
                  <a16:creationId xmlns:a16="http://schemas.microsoft.com/office/drawing/2014/main" id="{34490634-76AA-46F1-BA7C-ADF2EB4BAE8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4" name="Picture 23">
              <a:extLst>
                <a:ext uri="{FF2B5EF4-FFF2-40B4-BE49-F238E27FC236}">
                  <a16:creationId xmlns:a16="http://schemas.microsoft.com/office/drawing/2014/main" id="{5915C2DC-FB03-49CB-96B0-963F22BAD8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5" name="Picture 24">
              <a:extLst>
                <a:ext uri="{FF2B5EF4-FFF2-40B4-BE49-F238E27FC236}">
                  <a16:creationId xmlns:a16="http://schemas.microsoft.com/office/drawing/2014/main" id="{DA74A4D8-90C5-4702-8A30-04B64243C44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6" name="Picture 25">
              <a:extLst>
                <a:ext uri="{FF2B5EF4-FFF2-40B4-BE49-F238E27FC236}">
                  <a16:creationId xmlns:a16="http://schemas.microsoft.com/office/drawing/2014/main" id="{EA1F8E7E-AA53-437E-B94D-DCF2CD64B3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
        <p:nvSpPr>
          <p:cNvPr id="27" name="Content Placeholder 18">
            <a:extLst>
              <a:ext uri="{FF2B5EF4-FFF2-40B4-BE49-F238E27FC236}">
                <a16:creationId xmlns:a16="http://schemas.microsoft.com/office/drawing/2014/main" id="{5398A3AE-5E5F-9422-ED69-BBEB7E7C7EC1}"/>
              </a:ext>
            </a:extLst>
          </p:cNvPr>
          <p:cNvSpPr txBox="1">
            <a:spLocks/>
          </p:cNvSpPr>
          <p:nvPr/>
        </p:nvSpPr>
        <p:spPr>
          <a:xfrm>
            <a:off x="824300" y="2934698"/>
            <a:ext cx="4911482" cy="359403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sz="1600" dirty="0">
                <a:solidFill>
                  <a:srgbClr val="6A7278"/>
                </a:solidFill>
                <a:latin typeface="Georgia"/>
              </a:rPr>
              <a:t>Emails relating to your DEVELOP projects and being sent to international recipients should be reviewed by your Lead &amp; NPO, if necessary, before they are sent outside of DEVELOP.</a:t>
            </a:r>
          </a:p>
          <a:p>
            <a:pPr marL="285750" indent="-225425">
              <a:buFont typeface="Arial" panose="020B0604020202020204" pitchFamily="34" charset="0"/>
              <a:buChar char="•"/>
            </a:pPr>
            <a:r>
              <a:rPr lang="en-US" sz="1600" dirty="0">
                <a:solidFill>
                  <a:srgbClr val="6A7278"/>
                </a:solidFill>
                <a:latin typeface="Georgia"/>
              </a:rPr>
              <a:t>CC</a:t>
            </a:r>
            <a:r>
              <a:rPr lang="en-US" dirty="0">
                <a:latin typeface="Georgia"/>
              </a:rPr>
              <a:t> the Lead</a:t>
            </a:r>
            <a:r>
              <a:rPr lang="en-US" sz="1600" dirty="0">
                <a:solidFill>
                  <a:srgbClr val="6A7278"/>
                </a:solidFill>
                <a:latin typeface="Georgia"/>
              </a:rPr>
              <a:t> </a:t>
            </a:r>
            <a:r>
              <a:rPr lang="en-US" dirty="0">
                <a:latin typeface="Georgia"/>
              </a:rPr>
              <a:t>at your node when</a:t>
            </a:r>
            <a:r>
              <a:rPr lang="en-US" sz="1600" dirty="0">
                <a:solidFill>
                  <a:srgbClr val="6A7278"/>
                </a:solidFill>
                <a:latin typeface="Georgia"/>
              </a:rPr>
              <a:t> sending ALL project-related emails – this ensures continuity of communication and knowledge after the project ends.</a:t>
            </a:r>
          </a:p>
          <a:p>
            <a:pPr marL="285750" indent="-225425">
              <a:buFont typeface="Arial" panose="020B0604020202020204" pitchFamily="34" charset="0"/>
              <a:buChar char="•"/>
            </a:pPr>
            <a:r>
              <a:rPr lang="en-US" sz="1600" dirty="0">
                <a:solidFill>
                  <a:srgbClr val="6A7278"/>
                </a:solidFill>
                <a:latin typeface="Georgia"/>
              </a:rPr>
              <a:t>All participants should check their </a:t>
            </a:r>
            <a:r>
              <a:rPr lang="en-US" dirty="0">
                <a:latin typeface="Georgia"/>
              </a:rPr>
              <a:t>AMA </a:t>
            </a:r>
            <a:r>
              <a:rPr lang="en-US" sz="1600" dirty="0">
                <a:solidFill>
                  <a:srgbClr val="6A7278"/>
                </a:solidFill>
                <a:latin typeface="Georgia"/>
              </a:rPr>
              <a:t>email each workday.</a:t>
            </a:r>
            <a:endParaRPr lang="en-US" sz="1600" dirty="0">
              <a:solidFill>
                <a:srgbClr val="6A7278"/>
              </a:solidFill>
            </a:endParaRPr>
          </a:p>
        </p:txBody>
      </p:sp>
      <p:pic>
        <p:nvPicPr>
          <p:cNvPr id="2" name="Picture 3">
            <a:extLst>
              <a:ext uri="{FF2B5EF4-FFF2-40B4-BE49-F238E27FC236}">
                <a16:creationId xmlns:a16="http://schemas.microsoft.com/office/drawing/2014/main" id="{72715558-1114-D268-6E48-CDDA171AA29C}"/>
              </a:ext>
            </a:extLst>
          </p:cNvPr>
          <p:cNvPicPr>
            <a:picLocks noChangeAspect="1"/>
          </p:cNvPicPr>
          <p:nvPr/>
        </p:nvPicPr>
        <p:blipFill>
          <a:blip r:embed="rId12"/>
          <a:stretch>
            <a:fillRect/>
          </a:stretch>
        </p:blipFill>
        <p:spPr>
          <a:xfrm>
            <a:off x="5749683" y="3051907"/>
            <a:ext cx="3143739" cy="2370016"/>
          </a:xfrm>
          <a:prstGeom prst="rect">
            <a:avLst/>
          </a:prstGeom>
          <a:effectLst>
            <a:outerShdw blurRad="50800" dist="38100" dir="2700000" algn="tl" rotWithShape="0">
              <a:prstClr val="black">
                <a:alpha val="40000"/>
              </a:prstClr>
            </a:outerShdw>
          </a:effectLst>
        </p:spPr>
      </p:pic>
      <p:pic>
        <p:nvPicPr>
          <p:cNvPr id="4" name="Picture 4">
            <a:extLst>
              <a:ext uri="{FF2B5EF4-FFF2-40B4-BE49-F238E27FC236}">
                <a16:creationId xmlns:a16="http://schemas.microsoft.com/office/drawing/2014/main" id="{8F8A1C8A-66E6-99B7-B3D6-F19E18A2B3D5}"/>
              </a:ext>
            </a:extLst>
          </p:cNvPr>
          <p:cNvPicPr>
            <a:picLocks noChangeAspect="1"/>
          </p:cNvPicPr>
          <p:nvPr/>
        </p:nvPicPr>
        <p:blipFill>
          <a:blip r:embed="rId13"/>
          <a:stretch>
            <a:fillRect/>
          </a:stretch>
        </p:blipFill>
        <p:spPr>
          <a:xfrm>
            <a:off x="7435101" y="4320395"/>
            <a:ext cx="2944443" cy="2208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90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Participant Reporting</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6765"/>
            <a:ext cx="10712115" cy="4666110"/>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b="1" dirty="0">
                <a:solidFill>
                  <a:srgbClr val="5496AD"/>
                </a:solidFill>
              </a:rPr>
              <a:t>Personal Growth Assessments</a:t>
            </a:r>
            <a:r>
              <a:rPr lang="en-US" dirty="0">
                <a:solidFill>
                  <a:srgbClr val="5496AD"/>
                </a:solidFill>
              </a:rPr>
              <a:t>: </a:t>
            </a:r>
            <a:r>
              <a:rPr lang="en-US" dirty="0"/>
              <a:t>Two online assessments that collect information relating to participant skill levels and expectations, provide valuable feedback to nodes and the program.</a:t>
            </a:r>
          </a:p>
          <a:p>
            <a:pPr marL="971550" lvl="1" indent="-225425">
              <a:buFont typeface="Arial" panose="020B0604020202020204" pitchFamily="34" charset="0"/>
              <a:buChar char="•"/>
            </a:pPr>
            <a:r>
              <a:rPr lang="en-US" dirty="0"/>
              <a:t>Entrance Assessment – week 1</a:t>
            </a:r>
          </a:p>
          <a:p>
            <a:pPr marL="971550" lvl="1" indent="-225425">
              <a:buFont typeface="Arial" panose="020B0604020202020204" pitchFamily="34" charset="0"/>
              <a:buChar char="•"/>
            </a:pPr>
            <a:r>
              <a:rPr lang="en-US" dirty="0"/>
              <a:t>Exit Assessment – week 10</a:t>
            </a:r>
          </a:p>
          <a:p>
            <a:pPr marL="285750" indent="-225425">
              <a:buFont typeface="Arial" panose="020B0604020202020204" pitchFamily="34" charset="0"/>
              <a:buChar char="•"/>
            </a:pPr>
            <a:r>
              <a:rPr lang="en-US" b="1" dirty="0">
                <a:solidFill>
                  <a:srgbClr val="5496AD"/>
                </a:solidFill>
              </a:rPr>
              <a:t>Program Feedback</a:t>
            </a:r>
            <a:r>
              <a:rPr lang="en-US" dirty="0">
                <a:solidFill>
                  <a:srgbClr val="5496AD"/>
                </a:solidFill>
              </a:rPr>
              <a:t>: </a:t>
            </a:r>
            <a:r>
              <a:rPr lang="en-US" dirty="0"/>
              <a:t>An online survey which serves as DEVELOP’s performance review and allows for a national perspective on the program, leadership, and advisors. It helps DEVELOP evolve and improve, and we value your input greatly!</a:t>
            </a:r>
          </a:p>
          <a:p>
            <a:pPr marL="971550" lvl="1" indent="-225425">
              <a:buFont typeface="Arial" panose="020B0604020202020204" pitchFamily="34" charset="0"/>
              <a:buChar char="•"/>
            </a:pPr>
            <a:r>
              <a:rPr lang="en-US" dirty="0"/>
              <a:t>Link emailed – week 10</a:t>
            </a:r>
          </a:p>
          <a:p>
            <a:pPr marL="285750" indent="-225425">
              <a:buFont typeface="Arial" panose="020B0604020202020204" pitchFamily="34" charset="0"/>
              <a:buChar char="•"/>
            </a:pPr>
            <a:r>
              <a:rPr lang="en-US" b="1" dirty="0">
                <a:solidFill>
                  <a:srgbClr val="5496AD"/>
                </a:solidFill>
              </a:rPr>
              <a:t>Mid-term Check-ins</a:t>
            </a:r>
            <a:r>
              <a:rPr lang="en-US" dirty="0">
                <a:solidFill>
                  <a:srgbClr val="5496AD"/>
                </a:solidFill>
              </a:rPr>
              <a:t>: </a:t>
            </a:r>
            <a:r>
              <a:rPr lang="en-US"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971550" lvl="1" indent="-225425">
              <a:buFont typeface="Arial" panose="020B0604020202020204" pitchFamily="34" charset="0"/>
              <a:buChar char="•"/>
            </a:pPr>
            <a:r>
              <a:rPr lang="en-US" dirty="0"/>
              <a:t>Midterm Review – typically week 5 or 6</a:t>
            </a:r>
          </a:p>
          <a:p>
            <a:pPr marL="971550" lvl="1" indent="-225425">
              <a:buFont typeface="Arial" panose="020B0604020202020204" pitchFamily="34" charset="0"/>
              <a:buChar char="•"/>
            </a:pPr>
            <a:r>
              <a:rPr lang="en-US" dirty="0"/>
              <a:t>End of Term Review – typically week 9 or 10</a:t>
            </a:r>
          </a:p>
          <a:p>
            <a:pPr marL="285750" indent="-225425">
              <a:buFont typeface="Arial" panose="020B0604020202020204" pitchFamily="34" charset="0"/>
              <a:buChar char="•"/>
            </a:pPr>
            <a:r>
              <a:rPr lang="en-US" b="1" dirty="0">
                <a:solidFill>
                  <a:srgbClr val="5496AD"/>
                </a:solidFill>
                <a:latin typeface="Georgia"/>
              </a:rPr>
              <a:t>Alumni Survey</a:t>
            </a:r>
            <a:r>
              <a:rPr lang="en-US" dirty="0">
                <a:solidFill>
                  <a:srgbClr val="5496AD"/>
                </a:solidFill>
                <a:latin typeface="Georgia"/>
              </a:rPr>
              <a:t>: </a:t>
            </a:r>
            <a:r>
              <a:rPr lang="en-US" dirty="0">
                <a:latin typeface="Georgia"/>
              </a:rPr>
              <a:t>Periodically, DEVELOP reaches out to alumni to see where they are working and assess the impact DEVELOP had on their career and career fields that participants progress into. We look forward to surveying you in the near future! Before you leave this term, please make sure that DEVELOP has the best email address to reach you.</a:t>
            </a:r>
          </a:p>
          <a:p>
            <a:pPr marL="285750" indent="-225425">
              <a:buFont typeface="Arial" panose="020B0604020202020204" pitchFamily="34" charset="0"/>
              <a:buChar char="•"/>
            </a:pPr>
            <a:r>
              <a:rPr lang="en-US" b="1" dirty="0">
                <a:solidFill>
                  <a:srgbClr val="5496AD"/>
                </a:solidFill>
                <a:latin typeface="Georgia"/>
              </a:rPr>
              <a:t>Time Sheets: </a:t>
            </a:r>
            <a:r>
              <a:rPr lang="en-US" dirty="0">
                <a:latin typeface="Georgia"/>
              </a:rPr>
              <a:t>Each day you must complete your time sheet. At the end of each pay period, you will sign your timesheet electronically and email your Fellow a copy of your time sheet.</a:t>
            </a:r>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142564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Professionalism</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5"/>
            <a:ext cx="10712114" cy="172325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Professionalism is “the conduct, aims, or qualities that characterize or mark a profession or a professional person.”</a:t>
            </a:r>
          </a:p>
          <a:p>
            <a:pPr marL="285750" indent="-225425">
              <a:buFont typeface="Arial" panose="020B0604020202020204" pitchFamily="34" charset="0"/>
              <a:buChar char="•"/>
            </a:pPr>
            <a:r>
              <a:rPr lang="en-US" dirty="0"/>
              <a:t>DEVELOP is an opportunity for all participants to improve in their professionalism.</a:t>
            </a:r>
          </a:p>
          <a:p>
            <a:pPr marL="285750" indent="-225425">
              <a:buFont typeface="Arial" panose="020B0604020202020204" pitchFamily="34" charset="0"/>
              <a:buChar char="•"/>
            </a:pPr>
            <a:r>
              <a:rPr lang="en-US" dirty="0"/>
              <a:t>Characteristics of professionalism:</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8FE2EB4E-A0F4-496C-ACD9-0A0933CA8FE7}"/>
              </a:ext>
            </a:extLst>
          </p:cNvPr>
          <p:cNvSpPr/>
          <p:nvPr/>
        </p:nvSpPr>
        <p:spPr>
          <a:xfrm>
            <a:off x="3699323" y="3558094"/>
            <a:ext cx="3279480" cy="1938992"/>
          </a:xfrm>
          <a:prstGeom prst="rect">
            <a:avLst/>
          </a:prstGeom>
        </p:spPr>
        <p:txBody>
          <a:bodyPr wrap="square">
            <a:spAutoFit/>
          </a:bodyPr>
          <a:lstStyle/>
          <a:p>
            <a:pPr marL="285750" indent="-285750">
              <a:buClr>
                <a:srgbClr val="5496AD"/>
              </a:buClr>
              <a:buFont typeface="Wingdings" panose="05000000000000000000" pitchFamily="2" charset="2"/>
              <a:buChar char="ü"/>
            </a:pPr>
            <a:r>
              <a:rPr lang="en-US" sz="2000" dirty="0">
                <a:solidFill>
                  <a:srgbClr val="6A7278"/>
                </a:solidFill>
              </a:rPr>
              <a:t>Polite</a:t>
            </a:r>
          </a:p>
          <a:p>
            <a:pPr marL="285750" indent="-285750">
              <a:buClr>
                <a:srgbClr val="5496AD"/>
              </a:buClr>
              <a:buFont typeface="Wingdings" panose="05000000000000000000" pitchFamily="2" charset="2"/>
              <a:buChar char="ü"/>
            </a:pPr>
            <a:r>
              <a:rPr lang="en-US" sz="2000" dirty="0">
                <a:solidFill>
                  <a:srgbClr val="6A7278"/>
                </a:solidFill>
              </a:rPr>
              <a:t>Orderly Appearance</a:t>
            </a:r>
          </a:p>
          <a:p>
            <a:pPr marL="285750" indent="-285750">
              <a:buClr>
                <a:srgbClr val="5496AD"/>
              </a:buClr>
              <a:buFont typeface="Wingdings" panose="05000000000000000000" pitchFamily="2" charset="2"/>
              <a:buChar char="ü"/>
            </a:pPr>
            <a:r>
              <a:rPr lang="en-US" sz="2000" dirty="0">
                <a:solidFill>
                  <a:srgbClr val="6A7278"/>
                </a:solidFill>
              </a:rPr>
              <a:t>Calm Demeanor</a:t>
            </a:r>
          </a:p>
          <a:p>
            <a:pPr marL="285750" indent="-285750">
              <a:buClr>
                <a:srgbClr val="5496AD"/>
              </a:buClr>
              <a:buFont typeface="Wingdings" panose="05000000000000000000" pitchFamily="2" charset="2"/>
              <a:buChar char="ü"/>
            </a:pPr>
            <a:r>
              <a:rPr lang="en-US" sz="2000" dirty="0">
                <a:solidFill>
                  <a:srgbClr val="6A7278"/>
                </a:solidFill>
              </a:rPr>
              <a:t>Good Written &amp; Oral Correspondence</a:t>
            </a:r>
          </a:p>
          <a:p>
            <a:pPr marL="285750" indent="-285750">
              <a:buClr>
                <a:srgbClr val="5496AD"/>
              </a:buClr>
              <a:buFont typeface="Wingdings" panose="05000000000000000000" pitchFamily="2" charset="2"/>
              <a:buChar char="ü"/>
            </a:pPr>
            <a:r>
              <a:rPr lang="en-US" sz="2000" dirty="0">
                <a:solidFill>
                  <a:srgbClr val="6A7278"/>
                </a:solidFill>
              </a:rPr>
              <a:t>Accountable</a:t>
            </a:r>
          </a:p>
        </p:txBody>
      </p:sp>
      <p:grpSp>
        <p:nvGrpSpPr>
          <p:cNvPr id="6" name="Group 5">
            <a:extLst>
              <a:ext uri="{FF2B5EF4-FFF2-40B4-BE49-F238E27FC236}">
                <a16:creationId xmlns:a16="http://schemas.microsoft.com/office/drawing/2014/main" id="{DC746ED1-585E-44C3-82B1-75FA6AB3219A}"/>
              </a:ext>
            </a:extLst>
          </p:cNvPr>
          <p:cNvGrpSpPr/>
          <p:nvPr/>
        </p:nvGrpSpPr>
        <p:grpSpPr>
          <a:xfrm>
            <a:off x="7070078" y="3300082"/>
            <a:ext cx="3177757" cy="2945160"/>
            <a:chOff x="637003" y="5290691"/>
            <a:chExt cx="3694661" cy="1138332"/>
          </a:xfrm>
        </p:grpSpPr>
        <p:sp>
          <p:nvSpPr>
            <p:cNvPr id="7" name="Text Placeholder 5">
              <a:extLst>
                <a:ext uri="{FF2B5EF4-FFF2-40B4-BE49-F238E27FC236}">
                  <a16:creationId xmlns:a16="http://schemas.microsoft.com/office/drawing/2014/main" id="{B7EF58B8-7228-48AF-83D4-C6CDF97E0DFD}"/>
                </a:ext>
              </a:extLst>
            </p:cNvPr>
            <p:cNvSpPr txBox="1">
              <a:spLocks/>
            </p:cNvSpPr>
            <p:nvPr/>
          </p:nvSpPr>
          <p:spPr>
            <a:xfrm>
              <a:off x="637003" y="5362302"/>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8" name="Rounded Rectangle 25">
              <a:extLst>
                <a:ext uri="{FF2B5EF4-FFF2-40B4-BE49-F238E27FC236}">
                  <a16:creationId xmlns:a16="http://schemas.microsoft.com/office/drawing/2014/main" id="{E9F32CF7-2E89-401B-81D5-7CE25FB20B2F}"/>
                </a:ext>
              </a:extLst>
            </p:cNvPr>
            <p:cNvSpPr/>
            <p:nvPr/>
          </p:nvSpPr>
          <p:spPr>
            <a:xfrm>
              <a:off x="637003" y="5290691"/>
              <a:ext cx="3691983" cy="1138332"/>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77DAD469-CF5E-42C3-B1E4-DC87166C9EAC}"/>
              </a:ext>
            </a:extLst>
          </p:cNvPr>
          <p:cNvSpPr/>
          <p:nvPr/>
        </p:nvSpPr>
        <p:spPr>
          <a:xfrm>
            <a:off x="1147070" y="3558094"/>
            <a:ext cx="2833406" cy="1938992"/>
          </a:xfrm>
          <a:prstGeom prst="rect">
            <a:avLst/>
          </a:prstGeom>
        </p:spPr>
        <p:txBody>
          <a:bodyPr wrap="square">
            <a:spAutoFit/>
          </a:bodyPr>
          <a:lstStyle/>
          <a:p>
            <a:pPr marL="285750" indent="-285750">
              <a:buClr>
                <a:srgbClr val="5496AD"/>
              </a:buClr>
              <a:buFont typeface="Wingdings" panose="05000000000000000000" pitchFamily="2" charset="2"/>
              <a:buChar char="ü"/>
            </a:pPr>
            <a:r>
              <a:rPr lang="en-US" sz="2000" dirty="0">
                <a:solidFill>
                  <a:srgbClr val="6A7278"/>
                </a:solidFill>
              </a:rPr>
              <a:t>Reliable</a:t>
            </a:r>
          </a:p>
          <a:p>
            <a:pPr marL="285750" indent="-285750">
              <a:buClr>
                <a:srgbClr val="5496AD"/>
              </a:buClr>
              <a:buFont typeface="Wingdings" panose="05000000000000000000" pitchFamily="2" charset="2"/>
              <a:buChar char="ü"/>
            </a:pPr>
            <a:r>
              <a:rPr lang="en-US" sz="2000" dirty="0">
                <a:solidFill>
                  <a:srgbClr val="6A7278"/>
                </a:solidFill>
              </a:rPr>
              <a:t>Competent</a:t>
            </a:r>
          </a:p>
          <a:p>
            <a:pPr marL="285750" indent="-285750">
              <a:buClr>
                <a:srgbClr val="5496AD"/>
              </a:buClr>
              <a:buFont typeface="Wingdings" panose="05000000000000000000" pitchFamily="2" charset="2"/>
              <a:buChar char="ü"/>
            </a:pPr>
            <a:r>
              <a:rPr lang="en-US" sz="2000" dirty="0">
                <a:solidFill>
                  <a:srgbClr val="6A7278"/>
                </a:solidFill>
              </a:rPr>
              <a:t>Ethical</a:t>
            </a:r>
          </a:p>
          <a:p>
            <a:pPr marL="285750" indent="-285750">
              <a:buClr>
                <a:srgbClr val="5496AD"/>
              </a:buClr>
              <a:buFont typeface="Wingdings" panose="05000000000000000000" pitchFamily="2" charset="2"/>
              <a:buChar char="ü"/>
            </a:pPr>
            <a:r>
              <a:rPr lang="en-US" sz="2000" dirty="0">
                <a:solidFill>
                  <a:srgbClr val="6A7278"/>
                </a:solidFill>
              </a:rPr>
              <a:t>Poised</a:t>
            </a:r>
          </a:p>
          <a:p>
            <a:pPr marL="285750" indent="-285750">
              <a:buClr>
                <a:srgbClr val="5496AD"/>
              </a:buClr>
              <a:buFont typeface="Wingdings" panose="05000000000000000000" pitchFamily="2" charset="2"/>
              <a:buChar char="ü"/>
            </a:pPr>
            <a:r>
              <a:rPr lang="en-US" sz="2000" dirty="0">
                <a:solidFill>
                  <a:srgbClr val="6A7278"/>
                </a:solidFill>
              </a:rPr>
              <a:t>Organized</a:t>
            </a:r>
          </a:p>
          <a:p>
            <a:pPr marL="285750" indent="-285750">
              <a:buClr>
                <a:srgbClr val="5496AD"/>
              </a:buClr>
              <a:buFont typeface="Wingdings" panose="05000000000000000000" pitchFamily="2" charset="2"/>
              <a:buChar char="ü"/>
            </a:pPr>
            <a:r>
              <a:rPr lang="en-US" sz="2000" dirty="0">
                <a:solidFill>
                  <a:srgbClr val="6A7278"/>
                </a:solidFill>
              </a:rPr>
              <a:t>Mindful</a:t>
            </a:r>
          </a:p>
        </p:txBody>
      </p:sp>
    </p:spTree>
    <p:extLst>
      <p:ext uri="{BB962C8B-B14F-4D97-AF65-F5344CB8AC3E}">
        <p14:creationId xmlns:p14="http://schemas.microsoft.com/office/powerpoint/2010/main" val="192057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Dress Code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28870" y="1805139"/>
            <a:ext cx="10712115" cy="138976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Whether you’re working from home or in-person at a node, it’s important to represent the program well!</a:t>
            </a:r>
          </a:p>
          <a:p>
            <a:pPr marL="285750" indent="-225425">
              <a:buFont typeface="Arial" panose="020B0604020202020204" pitchFamily="34" charset="0"/>
              <a:buChar char="•"/>
            </a:pPr>
            <a:r>
              <a:rPr lang="en-US"/>
              <a:t>Pay special attention to dress when your team has in-person or video call meetings with partners, science advisors, and NPO! Make sure you are presenting yourself professionally.</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5" name="Content Placeholder 2">
            <a:extLst>
              <a:ext uri="{FF2B5EF4-FFF2-40B4-BE49-F238E27FC236}">
                <a16:creationId xmlns:a16="http://schemas.microsoft.com/office/drawing/2014/main" id="{73C4D731-6F4C-4F0C-AAF9-B25C142F8F9C}"/>
              </a:ext>
            </a:extLst>
          </p:cNvPr>
          <p:cNvSpPr txBox="1">
            <a:spLocks/>
          </p:cNvSpPr>
          <p:nvPr/>
        </p:nvSpPr>
        <p:spPr>
          <a:xfrm>
            <a:off x="919707" y="4064864"/>
            <a:ext cx="7129555" cy="1435648"/>
          </a:xfrm>
          <a:prstGeom prst="rect">
            <a:avLst/>
          </a:prstGeom>
          <a:solidFill>
            <a:srgbClr val="5496AD"/>
          </a:solidFill>
        </p:spPr>
        <p:txBody>
          <a:bodyPr vert="horz" lIns="91387" tIns="45693" rIns="91387" bIns="45693" anchor="t">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a:ln>
                  <a:noFill/>
                </a:ln>
                <a:solidFill>
                  <a:schemeClr val="bg1"/>
                </a:solidFill>
                <a:effectLst/>
                <a:uLnTx/>
                <a:uFillTx/>
              </a:rPr>
              <a:t>Daily Dress</a:t>
            </a:r>
            <a:r>
              <a:rPr kumimoji="0" lang="en-US" sz="1800" b="1" i="0" u="none" strike="noStrike" kern="1200" cap="none" spc="0" normalizeH="0" noProof="0">
                <a:ln>
                  <a:noFill/>
                </a:ln>
                <a:solidFill>
                  <a:schemeClr val="bg1"/>
                </a:solidFill>
                <a:effectLst/>
                <a:uLnTx/>
                <a:uFillTx/>
              </a:rPr>
              <a:t> Code = </a:t>
            </a:r>
            <a:r>
              <a:rPr kumimoji="0" lang="en-US" sz="1800" b="1" i="0" u="none" strike="noStrike" kern="1200" cap="none" spc="0" normalizeH="0" baseline="0" noProof="0">
                <a:ln>
                  <a:noFill/>
                </a:ln>
                <a:solidFill>
                  <a:schemeClr val="bg1"/>
                </a:solidFill>
                <a:effectLst/>
                <a:uLnTx/>
                <a:uFillTx/>
              </a:rPr>
              <a:t>Business </a:t>
            </a:r>
            <a:r>
              <a:rPr lang="en-US" sz="1800" b="1">
                <a:solidFill>
                  <a:schemeClr val="bg1"/>
                </a:solidFill>
              </a:rPr>
              <a:t>Casual</a:t>
            </a:r>
            <a:endParaRPr lang="en-US" b="1">
              <a:solidFill>
                <a:schemeClr val="bg1"/>
              </a:solidFill>
            </a:endParaRPr>
          </a:p>
          <a:p>
            <a:pPr marL="285750" indent="-285750">
              <a:buClr>
                <a:schemeClr val="bg1"/>
              </a:buClr>
              <a:buFont typeface="Courier New"/>
              <a:buChar char="o"/>
              <a:defRPr/>
            </a:pPr>
            <a:r>
              <a:rPr lang="en-US" sz="1600">
                <a:solidFill>
                  <a:schemeClr val="bg1"/>
                </a:solidFill>
                <a:ea typeface="+mn-lt"/>
                <a:cs typeface="+mn-lt"/>
              </a:rPr>
              <a:t>Shirts</a:t>
            </a:r>
            <a:r>
              <a:rPr kumimoji="0" lang="en-US" sz="1600" b="0" i="0" u="none" strike="noStrike" kern="1200" cap="none" spc="0" normalizeH="0" baseline="0" noProof="0">
                <a:ln>
                  <a:noFill/>
                </a:ln>
                <a:solidFill>
                  <a:schemeClr val="bg1"/>
                </a:solidFill>
                <a:effectLst/>
                <a:uLnTx/>
                <a:uFillTx/>
                <a:ea typeface="+mn-lt"/>
                <a:cs typeface="+mn-lt"/>
              </a:rPr>
              <a:t>: Collared shirts, polo shirts, blouses, </a:t>
            </a:r>
            <a:r>
              <a:rPr lang="en-US" sz="1600">
                <a:solidFill>
                  <a:schemeClr val="bg1"/>
                </a:solidFill>
                <a:ea typeface="+mn-lt"/>
                <a:cs typeface="+mn-lt"/>
              </a:rPr>
              <a:t>sweaters</a:t>
            </a:r>
          </a:p>
          <a:p>
            <a:pPr marL="0" indent="0">
              <a:spcBef>
                <a:spcPts val="1200"/>
              </a:spcBef>
              <a:buClr>
                <a:schemeClr val="bg1"/>
              </a:buClr>
              <a:buNone/>
              <a:defRPr/>
            </a:pPr>
            <a:r>
              <a:rPr lang="en-US" sz="1800" b="1">
                <a:solidFill>
                  <a:schemeClr val="bg1"/>
                </a:solidFill>
                <a:ea typeface="+mn-lt"/>
                <a:cs typeface="+mn-lt"/>
              </a:rPr>
              <a:t>Professional</a:t>
            </a:r>
            <a:r>
              <a:rPr lang="en-US" sz="1800" b="1">
                <a:solidFill>
                  <a:schemeClr val="bg1"/>
                </a:solidFill>
              </a:rPr>
              <a:t> Presentations = Business Professional</a:t>
            </a:r>
            <a:endParaRPr lang="en-US" b="1">
              <a:solidFill>
                <a:schemeClr val="bg1"/>
              </a:solidFill>
            </a:endParaRPr>
          </a:p>
          <a:p>
            <a:pPr marL="285750" indent="-285750">
              <a:buClr>
                <a:schemeClr val="bg1"/>
              </a:buClr>
              <a:buFont typeface="Courier New"/>
              <a:buChar char="o"/>
              <a:defRPr/>
            </a:pPr>
            <a:r>
              <a:rPr lang="en-US" sz="1600">
                <a:solidFill>
                  <a:schemeClr val="bg1"/>
                </a:solidFill>
              </a:rPr>
              <a:t>Wear blazers or jackets for hand-off and closeout presentations</a:t>
            </a:r>
            <a:endParaRPr lang="en-US">
              <a:solidFill>
                <a:schemeClr val="bg1"/>
              </a:solidFill>
            </a:endParaRPr>
          </a:p>
        </p:txBody>
      </p:sp>
      <p:sp>
        <p:nvSpPr>
          <p:cNvPr id="6" name="Text Placeholder 5">
            <a:extLst>
              <a:ext uri="{FF2B5EF4-FFF2-40B4-BE49-F238E27FC236}">
                <a16:creationId xmlns:a16="http://schemas.microsoft.com/office/drawing/2014/main" id="{8C505A72-6151-4764-8EDF-0876C0D6C247}"/>
              </a:ext>
            </a:extLst>
          </p:cNvPr>
          <p:cNvSpPr txBox="1">
            <a:spLocks/>
          </p:cNvSpPr>
          <p:nvPr/>
        </p:nvSpPr>
        <p:spPr>
          <a:xfrm>
            <a:off x="751097" y="5759194"/>
            <a:ext cx="7298165"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i="1">
                <a:solidFill>
                  <a:srgbClr val="6A7278"/>
                </a:solidFill>
                <a:latin typeface="+mn-lt"/>
              </a:rPr>
              <a:t>Follow the instructions and advice given by your DEVELOP Lead when in doubt.</a:t>
            </a:r>
          </a:p>
        </p:txBody>
      </p:sp>
      <p:sp>
        <p:nvSpPr>
          <p:cNvPr id="7" name="Text Placeholder 5">
            <a:extLst>
              <a:ext uri="{FF2B5EF4-FFF2-40B4-BE49-F238E27FC236}">
                <a16:creationId xmlns:a16="http://schemas.microsoft.com/office/drawing/2014/main" id="{F30F7E06-2535-40D3-87A5-27FADF91D2E4}"/>
              </a:ext>
            </a:extLst>
          </p:cNvPr>
          <p:cNvSpPr txBox="1">
            <a:spLocks/>
          </p:cNvSpPr>
          <p:nvPr/>
        </p:nvSpPr>
        <p:spPr>
          <a:xfrm>
            <a:off x="1159339" y="3066789"/>
            <a:ext cx="9873322" cy="5126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sz="2400" b="1">
                <a:solidFill>
                  <a:srgbClr val="0070C0"/>
                </a:solidFill>
                <a:latin typeface="Century Gothic"/>
              </a:rPr>
              <a:t>Dress for success when working from home </a:t>
            </a:r>
            <a:r>
              <a:rPr lang="en-US" sz="2400" b="1" i="1">
                <a:solidFill>
                  <a:srgbClr val="0070C0"/>
                </a:solidFill>
                <a:latin typeface="Century Gothic"/>
              </a:rPr>
              <a:t>or </a:t>
            </a:r>
            <a:r>
              <a:rPr lang="en-US" sz="2400" b="1">
                <a:solidFill>
                  <a:srgbClr val="0070C0"/>
                </a:solidFill>
                <a:latin typeface="Century Gothic"/>
              </a:rPr>
              <a:t>in the office!!</a:t>
            </a:r>
            <a:endParaRPr lang="en-US" sz="2400" b="1">
              <a:solidFill>
                <a:srgbClr val="0070C0"/>
              </a:solidFill>
            </a:endParaRPr>
          </a:p>
        </p:txBody>
      </p:sp>
      <p:pic>
        <p:nvPicPr>
          <p:cNvPr id="8" name="Picture 7">
            <a:extLst>
              <a:ext uri="{FF2B5EF4-FFF2-40B4-BE49-F238E27FC236}">
                <a16:creationId xmlns:a16="http://schemas.microsoft.com/office/drawing/2014/main" id="{A329AA0E-6CF8-4AE3-8BB3-51DA6C98A567}"/>
              </a:ext>
            </a:extLst>
          </p:cNvPr>
          <p:cNvPicPr>
            <a:picLocks noChangeAspect="1"/>
          </p:cNvPicPr>
          <p:nvPr/>
        </p:nvPicPr>
        <p:blipFill>
          <a:blip r:embed="rId3"/>
          <a:stretch>
            <a:fillRect/>
          </a:stretch>
        </p:blipFill>
        <p:spPr>
          <a:xfrm>
            <a:off x="8374456" y="3663094"/>
            <a:ext cx="3417912" cy="25634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807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650153"/>
            <a:ext cx="6027058" cy="820004"/>
          </a:xfrm>
        </p:spPr>
        <p:txBody>
          <a:bodyPr anchor="ctr">
            <a:normAutofit/>
          </a:bodyPr>
          <a:lstStyle/>
          <a:p>
            <a:r>
              <a:rPr lang="en-US" altLang="en-US" sz="3200"/>
              <a:t>Pay &amp; Taxes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343620"/>
            <a:ext cx="9841991" cy="540121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00000"/>
              </a:lnSpc>
              <a:spcBef>
                <a:spcPts val="600"/>
              </a:spcBef>
            </a:pPr>
            <a:r>
              <a:rPr lang="en-US" b="1" dirty="0">
                <a:solidFill>
                  <a:srgbClr val="0070C0"/>
                </a:solidFill>
              </a:rPr>
              <a:t>Pay Scales </a:t>
            </a:r>
          </a:p>
          <a:p>
            <a:pPr marL="285750" indent="-225425">
              <a:lnSpc>
                <a:spcPct val="90000"/>
              </a:lnSpc>
              <a:spcBef>
                <a:spcPts val="600"/>
              </a:spcBef>
              <a:buFont typeface="Arial" panose="020B0604020202020204" pitchFamily="34" charset="0"/>
              <a:buChar char="•"/>
            </a:pPr>
            <a:r>
              <a:rPr lang="en-US" dirty="0"/>
              <a:t>All participants are part-time, temporary employees of Analytical Mechanics Associates.</a:t>
            </a:r>
          </a:p>
          <a:p>
            <a:pPr marL="285750" indent="-225425">
              <a:lnSpc>
                <a:spcPct val="90000"/>
              </a:lnSpc>
              <a:spcBef>
                <a:spcPts val="600"/>
              </a:spcBef>
              <a:buFont typeface="Arial" panose="020B0604020202020204" pitchFamily="34" charset="0"/>
              <a:buChar char="•"/>
            </a:pPr>
            <a:r>
              <a:rPr lang="en-US" dirty="0"/>
              <a:t>Participants are paid on a step scale based on applicant classification and education level.</a:t>
            </a:r>
          </a:p>
          <a:p>
            <a:pPr marL="285750" indent="-225425">
              <a:lnSpc>
                <a:spcPct val="90000"/>
              </a:lnSpc>
              <a:spcBef>
                <a:spcPts val="600"/>
              </a:spcBef>
              <a:buFont typeface="Arial" panose="020B0604020202020204" pitchFamily="34" charset="0"/>
              <a:buChar char="•"/>
            </a:pPr>
            <a:r>
              <a:rPr lang="en-US" dirty="0"/>
              <a:t>Your classification and education level was self-identified in your application to the program.</a:t>
            </a:r>
          </a:p>
          <a:p>
            <a:pPr marL="971550" lvl="1" indent="-225425">
              <a:spcBef>
                <a:spcPts val="600"/>
              </a:spcBef>
              <a:buFont typeface="Arial" panose="020B0604020202020204" pitchFamily="34" charset="0"/>
              <a:buChar char="•"/>
            </a:pPr>
            <a:r>
              <a:rPr lang="en-US" sz="1600" dirty="0"/>
              <a:t>Classification = student, recent graduate, early/transitioning career professional</a:t>
            </a:r>
          </a:p>
          <a:p>
            <a:pPr marL="971550" lvl="1" indent="-225425">
              <a:spcBef>
                <a:spcPts val="600"/>
              </a:spcBef>
              <a:buFont typeface="Arial" panose="020B0604020202020204" pitchFamily="34" charset="0"/>
              <a:buChar char="•"/>
            </a:pPr>
            <a:r>
              <a:rPr lang="en-US" sz="1600" dirty="0"/>
              <a:t>Education level = degree held for non-students or current grade level for students</a:t>
            </a:r>
          </a:p>
          <a:p>
            <a:pPr marL="285750" indent="-225425">
              <a:lnSpc>
                <a:spcPct val="90000"/>
              </a:lnSpc>
              <a:spcBef>
                <a:spcPts val="600"/>
              </a:spcBef>
              <a:buFont typeface="Arial" panose="020B0604020202020204" pitchFamily="34" charset="0"/>
              <a:buChar char="•"/>
            </a:pPr>
            <a:r>
              <a:rPr lang="en-US" dirty="0"/>
              <a:t>Some remote work locations have locality adjustments – these are set by the federal government based on cost of living in specific geographic areas.</a:t>
            </a:r>
          </a:p>
          <a:p>
            <a:pPr marL="285750" indent="-225425">
              <a:lnSpc>
                <a:spcPct val="90000"/>
              </a:lnSpc>
              <a:spcBef>
                <a:spcPts val="600"/>
              </a:spcBef>
              <a:buFont typeface="Arial" panose="020B0604020202020204" pitchFamily="34" charset="0"/>
              <a:buChar char="•"/>
            </a:pPr>
            <a:r>
              <a:rPr lang="en-US" dirty="0"/>
              <a:t>To qualify for the next step pay rate, the participant must be currently taking classes or graduated at that grade level. Ex. a participant who finishes their sophomore year in May is only eligible to move to the next pay step in the fall once they begin taking junior level classes.</a:t>
            </a:r>
          </a:p>
          <a:p>
            <a:pPr marL="60325">
              <a:lnSpc>
                <a:spcPct val="100000"/>
              </a:lnSpc>
              <a:spcBef>
                <a:spcPts val="600"/>
              </a:spcBef>
            </a:pPr>
            <a:r>
              <a:rPr lang="en-US" b="1" dirty="0">
                <a:solidFill>
                  <a:srgbClr val="0070C0"/>
                </a:solidFill>
              </a:rPr>
              <a:t>Taxes &amp; Insurance</a:t>
            </a:r>
          </a:p>
          <a:p>
            <a:pPr marL="285750" indent="-225425">
              <a:lnSpc>
                <a:spcPct val="100000"/>
              </a:lnSpc>
              <a:spcBef>
                <a:spcPts val="600"/>
              </a:spcBef>
              <a:buFont typeface="Arial" panose="020B0604020202020204" pitchFamily="34" charset="0"/>
              <a:buChar char="•"/>
            </a:pPr>
            <a:r>
              <a:rPr lang="en-US" dirty="0"/>
              <a:t>All necessary taxes will be withheld from your paycheck based on your tax enrollment forms.</a:t>
            </a:r>
          </a:p>
          <a:p>
            <a:pPr marL="285750" indent="-225425">
              <a:lnSpc>
                <a:spcPct val="100000"/>
              </a:lnSpc>
              <a:spcBef>
                <a:spcPts val="600"/>
              </a:spcBef>
              <a:buFont typeface="Arial" panose="020B0604020202020204" pitchFamily="34" charset="0"/>
              <a:buChar char="•"/>
            </a:pPr>
            <a:r>
              <a:rPr lang="en-US" dirty="0"/>
              <a:t>Foreign nationals who are from countries that do not have a tax treaty with the United States will see an automatic 30% of their payment withheld by their funding organization and sent to the IRS. To see which countries have tax treaties with the IRS website.</a:t>
            </a:r>
          </a:p>
          <a:p>
            <a:pPr marL="285750" indent="-225425">
              <a:lnSpc>
                <a:spcPct val="100000"/>
              </a:lnSpc>
              <a:spcBef>
                <a:spcPts val="600"/>
              </a:spcBef>
              <a:buFont typeface="Arial" panose="020B0604020202020204" pitchFamily="34" charset="0"/>
              <a:buChar char="•"/>
            </a:pPr>
            <a:r>
              <a:rPr lang="en-US" dirty="0"/>
              <a:t>It is your responsibility to have the appropriate health and medical coverage. Analytical Mechanics Associates does not provide insurance coverage for temporary employees during the 10-week term.</a:t>
            </a:r>
          </a:p>
        </p:txBody>
      </p:sp>
    </p:spTree>
    <p:extLst>
      <p:ext uri="{BB962C8B-B14F-4D97-AF65-F5344CB8AC3E}">
        <p14:creationId xmlns:p14="http://schemas.microsoft.com/office/powerpoint/2010/main" val="365060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33C85D-A78A-E248-9717-CAC512CF2B1F}"/>
              </a:ext>
            </a:extLst>
          </p:cNvPr>
          <p:cNvSpPr>
            <a:spLocks noGrp="1"/>
          </p:cNvSpPr>
          <p:nvPr>
            <p:ph type="body" idx="2"/>
          </p:nvPr>
        </p:nvSpPr>
        <p:spPr>
          <a:xfrm>
            <a:off x="877780" y="1810970"/>
            <a:ext cx="8153486" cy="4815297"/>
          </a:xfrm>
        </p:spPr>
        <p:txBody>
          <a:bodyPr>
            <a:normAutofit/>
          </a:bodyPr>
          <a:lstStyle/>
          <a:p>
            <a:r>
              <a:rPr lang="en-US" sz="2000"/>
              <a:t>All DEVELOPers help lead the program to success by taking on leadership of specific tasks and serving in different leadership roles as needed</a:t>
            </a:r>
          </a:p>
          <a:p>
            <a:r>
              <a:rPr lang="en-US" sz="2000"/>
              <a:t>Lead with a style that fits you, fits the situation, and fits the group</a:t>
            </a:r>
          </a:p>
          <a:p>
            <a:r>
              <a:rPr lang="en-US" sz="2000"/>
              <a:t>Consider what leadership role you will fill in each situation:</a:t>
            </a:r>
          </a:p>
          <a:p>
            <a:endParaRPr lang="en-US" sz="2000"/>
          </a:p>
          <a:p>
            <a:pPr marL="60325" marR="0" lvl="0" algn="l" rtl="0">
              <a:lnSpc>
                <a:spcPct val="120000"/>
              </a:lnSpc>
              <a:spcBef>
                <a:spcPts val="0"/>
              </a:spcBef>
              <a:spcAft>
                <a:spcPts val="0"/>
              </a:spcAft>
              <a:buClr>
                <a:srgbClr val="6A7278"/>
              </a:buClr>
              <a:buSzPts val="1600"/>
            </a:pPr>
            <a:r>
              <a:rPr lang="en-US" sz="1800" b="0" i="0" u="none" strike="noStrike" cap="none">
                <a:solidFill>
                  <a:srgbClr val="6A7278"/>
                </a:solidFill>
                <a:latin typeface="Georgia"/>
                <a:ea typeface="Georgia"/>
                <a:cs typeface="Georgia"/>
                <a:sym typeface="Georgia"/>
              </a:rPr>
              <a:t>There are 4 leadership </a:t>
            </a:r>
            <a:r>
              <a:rPr lang="en-US" sz="1800" b="1" i="0" u="none" strike="noStrike" cap="none">
                <a:solidFill>
                  <a:srgbClr val="6A7278"/>
                </a:solidFill>
                <a:latin typeface="Georgia"/>
                <a:ea typeface="Georgia"/>
                <a:cs typeface="Georgia"/>
                <a:sym typeface="Georgia"/>
              </a:rPr>
              <a:t>roles</a:t>
            </a:r>
            <a:r>
              <a:rPr lang="en-US" sz="1800" i="0" u="none" strike="noStrike" cap="none">
                <a:solidFill>
                  <a:srgbClr val="6A7278"/>
                </a:solidFill>
                <a:latin typeface="Georgia"/>
                <a:ea typeface="Georgia"/>
                <a:cs typeface="Georgia"/>
                <a:sym typeface="Georgia"/>
              </a:rPr>
              <a:t>:</a:t>
            </a:r>
          </a:p>
          <a:p>
            <a:pPr marL="739775" lvl="8" indent="-292100">
              <a:lnSpc>
                <a:spcPct val="120000"/>
              </a:lnSpc>
              <a:buClr>
                <a:srgbClr val="6A7278"/>
              </a:buClr>
              <a:buSzPts val="1600"/>
              <a:buFont typeface="+mj-lt"/>
              <a:buAutoNum type="arabicPeriod"/>
            </a:pPr>
            <a:r>
              <a:rPr lang="en-US" sz="2000" b="0" i="0" u="none" strike="noStrike" cap="none">
                <a:solidFill>
                  <a:srgbClr val="6A7278"/>
                </a:solidFill>
                <a:latin typeface="Georgia"/>
                <a:ea typeface="Georgia"/>
                <a:cs typeface="Georgia"/>
                <a:sym typeface="Georgia"/>
              </a:rPr>
              <a:t>Designated Leadership</a:t>
            </a:r>
          </a:p>
          <a:p>
            <a:pPr marL="739775" lvl="8" indent="-292100">
              <a:lnSpc>
                <a:spcPct val="120000"/>
              </a:lnSpc>
              <a:buClr>
                <a:srgbClr val="6A7278"/>
              </a:buClr>
              <a:buSzPts val="1600"/>
              <a:buFont typeface="+mj-lt"/>
              <a:buAutoNum type="arabicPeriod"/>
            </a:pPr>
            <a:r>
              <a:rPr lang="en-US" sz="2000">
                <a:solidFill>
                  <a:srgbClr val="6A7278"/>
                </a:solidFill>
                <a:latin typeface="Georgia"/>
                <a:ea typeface="Georgia"/>
                <a:cs typeface="Georgia"/>
                <a:sym typeface="Georgia"/>
              </a:rPr>
              <a:t>Self Leadership</a:t>
            </a:r>
          </a:p>
          <a:p>
            <a:pPr marL="739775" lvl="8" indent="-292100">
              <a:lnSpc>
                <a:spcPct val="120000"/>
              </a:lnSpc>
              <a:buClr>
                <a:srgbClr val="6A7278"/>
              </a:buClr>
              <a:buSzPts val="1600"/>
              <a:buFont typeface="+mj-lt"/>
              <a:buAutoNum type="arabicPeriod"/>
            </a:pPr>
            <a:r>
              <a:rPr lang="en-US" sz="2000" b="0" i="0" u="none" strike="noStrike" cap="none">
                <a:solidFill>
                  <a:srgbClr val="6A7278"/>
                </a:solidFill>
                <a:latin typeface="Georgia"/>
                <a:ea typeface="Georgia"/>
                <a:cs typeface="Georgia"/>
                <a:sym typeface="Georgia"/>
              </a:rPr>
              <a:t>Active Followership</a:t>
            </a:r>
          </a:p>
          <a:p>
            <a:pPr marL="739775" lvl="8" indent="-292100">
              <a:lnSpc>
                <a:spcPct val="120000"/>
              </a:lnSpc>
              <a:buClr>
                <a:srgbClr val="6A7278"/>
              </a:buClr>
              <a:buSzPts val="1600"/>
              <a:buFont typeface="+mj-lt"/>
              <a:buAutoNum type="arabicPeriod"/>
            </a:pPr>
            <a:r>
              <a:rPr lang="en-US" sz="2000">
                <a:solidFill>
                  <a:srgbClr val="6A7278"/>
                </a:solidFill>
                <a:latin typeface="Georgia"/>
                <a:ea typeface="Georgia"/>
                <a:cs typeface="Georgia"/>
                <a:sym typeface="Georgia"/>
              </a:rPr>
              <a:t>Peer Leadership</a:t>
            </a:r>
            <a:endParaRPr lang="en-US" sz="2000" b="0" i="0" u="none" strike="noStrike" cap="none">
              <a:solidFill>
                <a:srgbClr val="6A7278"/>
              </a:solidFill>
              <a:latin typeface="Georgia"/>
              <a:ea typeface="Georgia"/>
              <a:cs typeface="Georgia"/>
              <a:sym typeface="Georgia"/>
            </a:endParaRPr>
          </a:p>
          <a:p>
            <a:endParaRPr lang="en-US" sz="2000"/>
          </a:p>
        </p:txBody>
      </p:sp>
      <p:sp>
        <p:nvSpPr>
          <p:cNvPr id="9" name="Google Shape;69;p2">
            <a:extLst>
              <a:ext uri="{FF2B5EF4-FFF2-40B4-BE49-F238E27FC236}">
                <a16:creationId xmlns:a16="http://schemas.microsoft.com/office/drawing/2014/main" id="{E060F8B3-D88C-874D-9824-9D5C04FDE109}"/>
              </a:ext>
            </a:extLst>
          </p:cNvPr>
          <p:cNvSpPr txBox="1">
            <a:spLocks noGrp="1"/>
          </p:cNvSpPr>
          <p:nvPr>
            <p:ph type="body" idx="1"/>
          </p:nvPr>
        </p:nvSpPr>
        <p:spPr>
          <a:xfrm>
            <a:off x="838200" y="984732"/>
            <a:ext cx="5741276" cy="8200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595AC"/>
              </a:buClr>
              <a:buSzPts val="3200"/>
              <a:buNone/>
            </a:pPr>
            <a:r>
              <a:rPr lang="en-US" sz="2800"/>
              <a:t>As a DEVELOPer, you are a leader!</a:t>
            </a:r>
            <a:endParaRPr sz="2800"/>
          </a:p>
        </p:txBody>
      </p:sp>
      <p:sp>
        <p:nvSpPr>
          <p:cNvPr id="32" name="Google Shape;68;p2">
            <a:extLst>
              <a:ext uri="{FF2B5EF4-FFF2-40B4-BE49-F238E27FC236}">
                <a16:creationId xmlns:a16="http://schemas.microsoft.com/office/drawing/2014/main" id="{ABE2B82E-AE50-364E-B3DE-44911A16B934}"/>
              </a:ext>
            </a:extLst>
          </p:cNvPr>
          <p:cNvSpPr txBox="1">
            <a:spLocks/>
          </p:cNvSpPr>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A7278"/>
              </a:buClr>
              <a:buSzPts val="1200"/>
              <a:buFont typeface="Arial"/>
              <a:buNone/>
              <a:defRPr sz="1200" b="1" i="0" u="none" strike="noStrike" cap="none">
                <a:solidFill>
                  <a:srgbClr val="6A727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400"/>
            </a:pPr>
            <a:r>
              <a:rPr lang="en-US" sz="1400"/>
              <a:t>LEADERSHIP STYLES</a:t>
            </a:r>
          </a:p>
        </p:txBody>
      </p:sp>
      <p:pic>
        <p:nvPicPr>
          <p:cNvPr id="8" name="Picture Placeholder 7">
            <a:extLst>
              <a:ext uri="{FF2B5EF4-FFF2-40B4-BE49-F238E27FC236}">
                <a16:creationId xmlns:a16="http://schemas.microsoft.com/office/drawing/2014/main" id="{34C2F682-4D18-6241-85F7-E15E9C7A8620}"/>
              </a:ext>
            </a:extLst>
          </p:cNvPr>
          <p:cNvPicPr>
            <a:picLocks noGrp="1" noChangeAspect="1"/>
          </p:cNvPicPr>
          <p:nvPr>
            <p:ph type="pic" idx="3"/>
          </p:nvPr>
        </p:nvPicPr>
        <p:blipFill rotWithShape="1">
          <a:blip r:embed="rId3"/>
          <a:srcRect l="5439" t="30615" r="8168" b="17436"/>
          <a:stretch/>
        </p:blipFill>
        <p:spPr>
          <a:xfrm>
            <a:off x="9166248" y="3677056"/>
            <a:ext cx="2656058" cy="2141552"/>
          </a:xfr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93AB4C7D-1972-7449-BC4F-268E8676EDBB}"/>
              </a:ext>
            </a:extLst>
          </p:cNvPr>
          <p:cNvPicPr>
            <a:picLocks noChangeAspect="1"/>
          </p:cNvPicPr>
          <p:nvPr/>
        </p:nvPicPr>
        <p:blipFill>
          <a:blip r:embed="rId4"/>
          <a:stretch>
            <a:fillRect/>
          </a:stretch>
        </p:blipFill>
        <p:spPr>
          <a:xfrm>
            <a:off x="9166248" y="1425459"/>
            <a:ext cx="2671387" cy="2003541"/>
          </a:xfrm>
          <a:prstGeom prst="rect">
            <a:avLst/>
          </a:prstGeom>
          <a:effectLst>
            <a:outerShdw blurRad="50800" dist="38100" dir="2700000" algn="tl" rotWithShape="0">
              <a:prstClr val="black">
                <a:alpha val="40000"/>
              </a:prstClr>
            </a:outerShdw>
          </a:effectLst>
        </p:spPr>
      </p:pic>
      <p:sp>
        <p:nvSpPr>
          <p:cNvPr id="28" name="Google Shape;83;p2">
            <a:extLst>
              <a:ext uri="{FF2B5EF4-FFF2-40B4-BE49-F238E27FC236}">
                <a16:creationId xmlns:a16="http://schemas.microsoft.com/office/drawing/2014/main" id="{46CC5BBD-55B2-47FC-8046-A9BC4D96D542}"/>
              </a:ext>
            </a:extLst>
          </p:cNvPr>
          <p:cNvSpPr txBox="1"/>
          <p:nvPr/>
        </p:nvSpPr>
        <p:spPr>
          <a:xfrm>
            <a:off x="5098094" y="4218618"/>
            <a:ext cx="3449324" cy="1862571"/>
          </a:xfrm>
          <a:prstGeom prst="rect">
            <a:avLst/>
          </a:prstGeom>
          <a:noFill/>
          <a:ln>
            <a:noFill/>
          </a:ln>
        </p:spPr>
        <p:txBody>
          <a:bodyPr spcFirstLastPara="1" wrap="square" lIns="91425" tIns="45700" rIns="91425" bIns="45700" anchor="t" anchorCtr="0">
            <a:normAutofit/>
          </a:bodyPr>
          <a:lstStyle/>
          <a:p>
            <a:pPr marL="60325" marR="0" lvl="0" indent="0" algn="ctr" rtl="0">
              <a:lnSpc>
                <a:spcPct val="120000"/>
              </a:lnSpc>
              <a:spcBef>
                <a:spcPts val="1000"/>
              </a:spcBef>
              <a:spcAft>
                <a:spcPts val="0"/>
              </a:spcAft>
              <a:buClr>
                <a:srgbClr val="5496AD"/>
              </a:buClr>
              <a:buSzPts val="2000"/>
              <a:buFont typeface="Arial"/>
              <a:buNone/>
            </a:pPr>
            <a:r>
              <a:rPr lang="en-US" sz="2000" b="0" i="0" u="none" strike="noStrike" cap="none">
                <a:solidFill>
                  <a:srgbClr val="5496AD"/>
                </a:solidFill>
                <a:latin typeface="Georgia"/>
                <a:ea typeface="Georgia"/>
                <a:cs typeface="Georgia"/>
                <a:sym typeface="Georgia"/>
              </a:rPr>
              <a:t>At any time in DEVELOP, you can be a leader, but only sometimes will you be a “</a:t>
            </a:r>
            <a:r>
              <a:rPr lang="en-US" sz="2000" b="1" i="0" u="none" strike="noStrike" cap="none">
                <a:solidFill>
                  <a:srgbClr val="5496AD"/>
                </a:solidFill>
                <a:latin typeface="Georgia"/>
                <a:ea typeface="Georgia"/>
                <a:cs typeface="Georgia"/>
                <a:sym typeface="Georgia"/>
              </a:rPr>
              <a:t>designated leader</a:t>
            </a:r>
            <a:r>
              <a:rPr lang="en-US" sz="2000" b="0" i="0" u="none" strike="noStrike" cap="none">
                <a:solidFill>
                  <a:srgbClr val="5496AD"/>
                </a:solidFill>
                <a:latin typeface="Georgia"/>
                <a:ea typeface="Georgia"/>
                <a:cs typeface="Georgia"/>
                <a:sym typeface="Georgia"/>
              </a:rPr>
              <a:t>.”</a:t>
            </a:r>
            <a:endParaRPr/>
          </a:p>
          <a:p>
            <a:pPr marL="285750" marR="0" lvl="0" indent="-98425" algn="l" rtl="0">
              <a:lnSpc>
                <a:spcPct val="120000"/>
              </a:lnSpc>
              <a:spcBef>
                <a:spcPts val="1000"/>
              </a:spcBef>
              <a:spcAft>
                <a:spcPts val="0"/>
              </a:spcAft>
              <a:buClr>
                <a:srgbClr val="6A7278"/>
              </a:buClr>
              <a:buSzPts val="2000"/>
              <a:buFont typeface="Arial"/>
              <a:buNone/>
            </a:pPr>
            <a:endParaRPr sz="2000" b="0" i="0" u="none" strike="noStrike" cap="none">
              <a:solidFill>
                <a:srgbClr val="5496AD"/>
              </a:solidFill>
              <a:latin typeface="Georgia"/>
              <a:ea typeface="Georgia"/>
              <a:cs typeface="Georgia"/>
              <a:sym typeface="Georgia"/>
            </a:endParaRPr>
          </a:p>
        </p:txBody>
      </p:sp>
    </p:spTree>
    <p:extLst>
      <p:ext uri="{BB962C8B-B14F-4D97-AF65-F5344CB8AC3E}">
        <p14:creationId xmlns:p14="http://schemas.microsoft.com/office/powerpoint/2010/main" val="176131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A7278"/>
              </a:buClr>
              <a:buSzPts val="1400"/>
              <a:buFont typeface="Arial"/>
              <a:buNone/>
            </a:pPr>
            <a:r>
              <a:rPr lang="en-US" sz="1400">
                <a:latin typeface="Arial"/>
                <a:ea typeface="Arial"/>
                <a:cs typeface="Arial"/>
                <a:sym typeface="Arial"/>
              </a:rPr>
              <a:t>LEADERSHIP STYLES</a:t>
            </a:r>
            <a:endParaRPr sz="1400">
              <a:latin typeface="Arial"/>
              <a:ea typeface="Arial"/>
              <a:cs typeface="Arial"/>
              <a:sym typeface="Arial"/>
            </a:endParaRPr>
          </a:p>
        </p:txBody>
      </p:sp>
      <p:sp>
        <p:nvSpPr>
          <p:cNvPr id="69" name="Google Shape;69;p2"/>
          <p:cNvSpPr txBox="1">
            <a:spLocks noGrp="1"/>
          </p:cNvSpPr>
          <p:nvPr>
            <p:ph type="body" idx="1"/>
          </p:nvPr>
        </p:nvSpPr>
        <p:spPr>
          <a:xfrm>
            <a:off x="838199" y="984732"/>
            <a:ext cx="10712117" cy="82000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595AC"/>
              </a:buClr>
              <a:buSzPts val="3200"/>
              <a:buNone/>
            </a:pPr>
            <a:r>
              <a:rPr lang="en-US" sz="3200"/>
              <a:t>Project Leads: Common Misconceptions</a:t>
            </a:r>
            <a:endParaRPr sz="3200"/>
          </a:p>
        </p:txBody>
      </p:sp>
      <p:grpSp>
        <p:nvGrpSpPr>
          <p:cNvPr id="18" name="Group 17">
            <a:extLst>
              <a:ext uri="{FF2B5EF4-FFF2-40B4-BE49-F238E27FC236}">
                <a16:creationId xmlns:a16="http://schemas.microsoft.com/office/drawing/2014/main" id="{3793C21E-099E-48DE-96F9-31E1B020C29D}"/>
              </a:ext>
            </a:extLst>
          </p:cNvPr>
          <p:cNvGrpSpPr/>
          <p:nvPr/>
        </p:nvGrpSpPr>
        <p:grpSpPr>
          <a:xfrm>
            <a:off x="10775708" y="22674"/>
            <a:ext cx="717868" cy="6821483"/>
            <a:chOff x="10775708" y="22674"/>
            <a:chExt cx="717868" cy="6821483"/>
          </a:xfrm>
        </p:grpSpPr>
        <p:pic>
          <p:nvPicPr>
            <p:cNvPr id="19" name="Picture 18">
              <a:extLst>
                <a:ext uri="{FF2B5EF4-FFF2-40B4-BE49-F238E27FC236}">
                  <a16:creationId xmlns:a16="http://schemas.microsoft.com/office/drawing/2014/main" id="{8D88853B-74D0-4B26-892D-50B6580289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0" name="Picture 19">
              <a:extLst>
                <a:ext uri="{FF2B5EF4-FFF2-40B4-BE49-F238E27FC236}">
                  <a16:creationId xmlns:a16="http://schemas.microsoft.com/office/drawing/2014/main" id="{5D2F5239-730F-48CB-8C4A-DBED28A877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1" name="Picture 20">
              <a:extLst>
                <a:ext uri="{FF2B5EF4-FFF2-40B4-BE49-F238E27FC236}">
                  <a16:creationId xmlns:a16="http://schemas.microsoft.com/office/drawing/2014/main" id="{FF0AC0D4-A1EA-46DC-85F4-65CA1AC306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2" name="Picture 21">
              <a:extLst>
                <a:ext uri="{FF2B5EF4-FFF2-40B4-BE49-F238E27FC236}">
                  <a16:creationId xmlns:a16="http://schemas.microsoft.com/office/drawing/2014/main" id="{6FC08E2F-228F-42D2-8CA0-4404349758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3" name="Picture 22">
              <a:extLst>
                <a:ext uri="{FF2B5EF4-FFF2-40B4-BE49-F238E27FC236}">
                  <a16:creationId xmlns:a16="http://schemas.microsoft.com/office/drawing/2014/main" id="{F9E3E5BA-69A1-4900-ABFD-41111B90FA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4" name="Picture 23">
              <a:extLst>
                <a:ext uri="{FF2B5EF4-FFF2-40B4-BE49-F238E27FC236}">
                  <a16:creationId xmlns:a16="http://schemas.microsoft.com/office/drawing/2014/main" id="{564E0707-2570-4476-9B6E-CEE2176DE2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5" name="Picture 24">
              <a:extLst>
                <a:ext uri="{FF2B5EF4-FFF2-40B4-BE49-F238E27FC236}">
                  <a16:creationId xmlns:a16="http://schemas.microsoft.com/office/drawing/2014/main" id="{1EA93BF4-6D4F-497A-89B9-0EFAFE156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6" name="Picture 25">
              <a:extLst>
                <a:ext uri="{FF2B5EF4-FFF2-40B4-BE49-F238E27FC236}">
                  <a16:creationId xmlns:a16="http://schemas.microsoft.com/office/drawing/2014/main" id="{4546B966-FC29-478E-9D8A-724E5EAD60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7" name="Picture 26">
              <a:extLst>
                <a:ext uri="{FF2B5EF4-FFF2-40B4-BE49-F238E27FC236}">
                  <a16:creationId xmlns:a16="http://schemas.microsoft.com/office/drawing/2014/main" id="{4E187438-0FBD-436F-8635-E0EE4FFEDB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grpSp>
        <p:nvGrpSpPr>
          <p:cNvPr id="28" name="Google Shape;80;p2">
            <a:extLst>
              <a:ext uri="{FF2B5EF4-FFF2-40B4-BE49-F238E27FC236}">
                <a16:creationId xmlns:a16="http://schemas.microsoft.com/office/drawing/2014/main" id="{035BB184-F605-A045-8835-0DB66497FD5F}"/>
              </a:ext>
            </a:extLst>
          </p:cNvPr>
          <p:cNvGrpSpPr/>
          <p:nvPr/>
        </p:nvGrpSpPr>
        <p:grpSpPr>
          <a:xfrm>
            <a:off x="6096000" y="5737727"/>
            <a:ext cx="3360762" cy="959100"/>
            <a:chOff x="1106054" y="5121451"/>
            <a:chExt cx="5456111" cy="1005840"/>
          </a:xfrm>
        </p:grpSpPr>
        <p:sp>
          <p:nvSpPr>
            <p:cNvPr id="29" name="Google Shape;81;p2">
              <a:extLst>
                <a:ext uri="{FF2B5EF4-FFF2-40B4-BE49-F238E27FC236}">
                  <a16:creationId xmlns:a16="http://schemas.microsoft.com/office/drawing/2014/main" id="{B83DD2EE-A892-D54A-A745-5CC8C7132D13}"/>
                </a:ext>
              </a:extLst>
            </p:cNvPr>
            <p:cNvSpPr/>
            <p:nvPr/>
          </p:nvSpPr>
          <p:spPr>
            <a:xfrm>
              <a:off x="1109720" y="5121451"/>
              <a:ext cx="5452445" cy="1005840"/>
            </a:xfrm>
            <a:prstGeom prst="rect">
              <a:avLst/>
            </a:prstGeom>
            <a:noFill/>
            <a:ln w="12700" cap="flat" cmpd="sng">
              <a:solidFill>
                <a:srgbClr val="5496AD"/>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30" name="Google Shape;82;p2">
              <a:extLst>
                <a:ext uri="{FF2B5EF4-FFF2-40B4-BE49-F238E27FC236}">
                  <a16:creationId xmlns:a16="http://schemas.microsoft.com/office/drawing/2014/main" id="{75AE6458-2594-294F-85C7-5E999F2DF0BE}"/>
                </a:ext>
              </a:extLst>
            </p:cNvPr>
            <p:cNvSpPr txBox="1"/>
            <p:nvPr/>
          </p:nvSpPr>
          <p:spPr>
            <a:xfrm>
              <a:off x="1106054" y="5179048"/>
              <a:ext cx="5452444" cy="9226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8C1"/>
                </a:buClr>
                <a:buSzPts val="1600"/>
                <a:buFont typeface="Arial"/>
                <a:buNone/>
              </a:pPr>
              <a:r>
                <a:rPr lang="en-US" sz="1600" b="1" i="1" u="none" strike="noStrike" cap="none">
                  <a:solidFill>
                    <a:srgbClr val="0061AA"/>
                  </a:solidFill>
                  <a:latin typeface="Century Gothic"/>
                  <a:ea typeface="Century Gothic"/>
                  <a:cs typeface="Century Gothic"/>
                  <a:sym typeface="Century Gothic"/>
                </a:rPr>
                <a:t>By the way:</a:t>
              </a:r>
              <a:endParaRPr/>
            </a:p>
            <a:p>
              <a:pPr marL="0" marR="0" lvl="0" indent="0" algn="ctr" rtl="0">
                <a:lnSpc>
                  <a:spcPct val="90000"/>
                </a:lnSpc>
                <a:spcBef>
                  <a:spcPts val="600"/>
                </a:spcBef>
                <a:spcAft>
                  <a:spcPts val="0"/>
                </a:spcAft>
                <a:buClr>
                  <a:srgbClr val="0078C1"/>
                </a:buClr>
                <a:buSzPts val="1800"/>
                <a:buFont typeface="Arial"/>
                <a:buNone/>
              </a:pPr>
              <a:r>
                <a:rPr lang="en-US" sz="1800" b="0" i="0" u="none" strike="noStrike" cap="none">
                  <a:solidFill>
                    <a:srgbClr val="3F3F3F"/>
                  </a:solidFill>
                  <a:latin typeface="Century Gothic"/>
                  <a:ea typeface="Century Gothic"/>
                  <a:cs typeface="Century Gothic"/>
                  <a:sym typeface="Century Gothic"/>
                </a:rPr>
                <a:t>Project Leads are not the </a:t>
              </a:r>
              <a:r>
                <a:rPr lang="en-US" sz="1800">
                  <a:solidFill>
                    <a:srgbClr val="3F3F3F"/>
                  </a:solidFill>
                  <a:latin typeface="Century Gothic"/>
                  <a:ea typeface="Century Gothic"/>
                  <a:cs typeface="Century Gothic"/>
                  <a:sym typeface="Century Gothic"/>
                </a:rPr>
                <a:t>"</a:t>
              </a:r>
              <a:r>
                <a:rPr lang="en-US" sz="1800" b="0" i="0" u="none" strike="noStrike" cap="none">
                  <a:solidFill>
                    <a:srgbClr val="3F3F3F"/>
                  </a:solidFill>
                  <a:latin typeface="Century Gothic"/>
                  <a:ea typeface="Century Gothic"/>
                  <a:cs typeface="Century Gothic"/>
                  <a:sym typeface="Century Gothic"/>
                </a:rPr>
                <a:t>designated</a:t>
              </a:r>
              <a:r>
                <a:rPr lang="en-US" sz="1800">
                  <a:solidFill>
                    <a:srgbClr val="3F3F3F"/>
                  </a:solidFill>
                  <a:latin typeface="Century Gothic"/>
                  <a:ea typeface="Century Gothic"/>
                  <a:cs typeface="Century Gothic"/>
                  <a:sym typeface="Century Gothic"/>
                </a:rPr>
                <a:t>"</a:t>
              </a:r>
              <a:r>
                <a:rPr lang="en-US" sz="1800" b="0" i="0" u="none" strike="noStrike" cap="none">
                  <a:solidFill>
                    <a:srgbClr val="3F3F3F"/>
                  </a:solidFill>
                  <a:latin typeface="Century Gothic"/>
                  <a:ea typeface="Century Gothic"/>
                  <a:cs typeface="Century Gothic"/>
                  <a:sym typeface="Century Gothic"/>
                </a:rPr>
                <a:t> leader.</a:t>
              </a:r>
              <a:endParaRPr/>
            </a:p>
            <a:p>
              <a:pPr marL="0" marR="0" lvl="0" indent="0" algn="ctr" rtl="0">
                <a:lnSpc>
                  <a:spcPct val="90000"/>
                </a:lnSpc>
                <a:spcBef>
                  <a:spcPts val="0"/>
                </a:spcBef>
                <a:spcAft>
                  <a:spcPts val="0"/>
                </a:spcAft>
                <a:buClr>
                  <a:srgbClr val="0078C1"/>
                </a:buClr>
                <a:buSzPts val="1800"/>
                <a:buFont typeface="Arial"/>
                <a:buNone/>
              </a:pPr>
              <a:endParaRPr sz="1800" b="0" i="0" u="none" strike="noStrike" cap="none">
                <a:solidFill>
                  <a:srgbClr val="3F3F3F"/>
                </a:solidFill>
                <a:latin typeface="Century Gothic"/>
                <a:ea typeface="Century Gothic"/>
                <a:cs typeface="Century Gothic"/>
                <a:sym typeface="Century Gothic"/>
              </a:endParaRPr>
            </a:p>
          </p:txBody>
        </p:sp>
      </p:grpSp>
      <p:sp>
        <p:nvSpPr>
          <p:cNvPr id="31" name="Content Placeholder 18">
            <a:extLst>
              <a:ext uri="{FF2B5EF4-FFF2-40B4-BE49-F238E27FC236}">
                <a16:creationId xmlns:a16="http://schemas.microsoft.com/office/drawing/2014/main" id="{F9D55CEF-A1BA-AC47-90B1-51C72604006E}"/>
              </a:ext>
            </a:extLst>
          </p:cNvPr>
          <p:cNvSpPr txBox="1">
            <a:spLocks/>
          </p:cNvSpPr>
          <p:nvPr/>
        </p:nvSpPr>
        <p:spPr>
          <a:xfrm>
            <a:off x="838198" y="1854286"/>
            <a:ext cx="9518781" cy="374264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latin typeface="Georgia"/>
              </a:rPr>
              <a:t>Project Leads </a:t>
            </a:r>
            <a:r>
              <a:rPr lang="en-US" sz="2000" b="1" i="1" dirty="0">
                <a:latin typeface="Georgia"/>
              </a:rPr>
              <a:t>do not…</a:t>
            </a:r>
            <a:endParaRPr lang="en-US" sz="2000" dirty="0">
              <a:latin typeface="Georgia"/>
            </a:endParaRPr>
          </a:p>
          <a:p>
            <a:pPr marL="403225" indent="-342900">
              <a:buClr>
                <a:srgbClr val="6A7178"/>
              </a:buClr>
              <a:buFont typeface="Arial" panose="020B0604020202020204" pitchFamily="34" charset="0"/>
              <a:buChar char="•"/>
            </a:pPr>
            <a:r>
              <a:rPr lang="en-US" sz="1800" b="1" dirty="0"/>
              <a:t>Do more work </a:t>
            </a:r>
            <a:r>
              <a:rPr lang="en-US" sz="1800" dirty="0"/>
              <a:t>or work more hours than other team member</a:t>
            </a:r>
            <a:endParaRPr lang="en-US" sz="1600" dirty="0"/>
          </a:p>
          <a:p>
            <a:pPr marL="1089025" lvl="1" indent="-342900">
              <a:buClr>
                <a:srgbClr val="6A7178"/>
              </a:buClr>
              <a:buFont typeface="Arial" panose="020B0604020202020204" pitchFamily="34" charset="0"/>
              <a:buChar char="•"/>
            </a:pPr>
            <a:r>
              <a:rPr lang="en-US" sz="1600" dirty="0"/>
              <a:t>Project Leads are also participants and have the same participant role, just different tasks within the role.</a:t>
            </a:r>
          </a:p>
          <a:p>
            <a:pPr marL="403225" indent="-342900">
              <a:buClr>
                <a:srgbClr val="6A7178"/>
              </a:buClr>
              <a:buFont typeface="Arial" panose="020B0604020202020204" pitchFamily="34" charset="0"/>
              <a:buChar char="•"/>
            </a:pPr>
            <a:r>
              <a:rPr lang="en-US" sz="1800" b="1" dirty="0"/>
              <a:t>Tell team members </a:t>
            </a:r>
            <a:r>
              <a:rPr lang="en-US" sz="1800" dirty="0"/>
              <a:t>what to do each day</a:t>
            </a:r>
          </a:p>
          <a:p>
            <a:pPr marL="1089025" lvl="1" indent="-342900">
              <a:buClr>
                <a:srgbClr val="6A7178"/>
              </a:buClr>
              <a:buFont typeface="Arial" panose="020B0604020202020204" pitchFamily="34" charset="0"/>
              <a:buChar char="•"/>
            </a:pPr>
            <a:r>
              <a:rPr lang="en-US" sz="1600" dirty="0">
                <a:latin typeface="Georgia"/>
              </a:rPr>
              <a:t>Project Leads are in charge of project organization. This means occasional delegation, but it does not mean daily oversight. If they need to delegate, they should check in with the team about who wants to do what, then helping keep the team accountable as they work.</a:t>
            </a:r>
          </a:p>
          <a:p>
            <a:pPr marL="403225" indent="-342900">
              <a:buClr>
                <a:srgbClr val="6A7178"/>
              </a:buClr>
              <a:buFont typeface="Arial" panose="020B0604020202020204" pitchFamily="34" charset="0"/>
              <a:buChar char="•"/>
            </a:pPr>
            <a:r>
              <a:rPr lang="en-US" sz="1900" b="1" dirty="0"/>
              <a:t>Pick up slack </a:t>
            </a:r>
            <a:r>
              <a:rPr lang="en-US" sz="1900" dirty="0"/>
              <a:t>if other team members are struggling</a:t>
            </a:r>
          </a:p>
          <a:p>
            <a:pPr marL="1089025" lvl="1" indent="-342900">
              <a:buClr>
                <a:srgbClr val="6A7178"/>
              </a:buClr>
              <a:buFont typeface="Arial" panose="020B0604020202020204" pitchFamily="34" charset="0"/>
              <a:buChar char="•"/>
            </a:pPr>
            <a:r>
              <a:rPr lang="en-US" sz="1600" dirty="0">
                <a:latin typeface="Georgia"/>
              </a:rPr>
              <a:t>DEVELOP isn’t always easy! Your team should be communicating together about workloads and supporting each other when things get stressful.</a:t>
            </a:r>
          </a:p>
          <a:p>
            <a:pPr marL="746125" lvl="1" indent="0">
              <a:buClr>
                <a:srgbClr val="6A7178"/>
              </a:buClr>
              <a:buNone/>
            </a:pPr>
            <a:endParaRPr lang="en-US" sz="2000" dirty="0"/>
          </a:p>
        </p:txBody>
      </p:sp>
    </p:spTree>
    <p:extLst>
      <p:ext uri="{BB962C8B-B14F-4D97-AF65-F5344CB8AC3E}">
        <p14:creationId xmlns:p14="http://schemas.microsoft.com/office/powerpoint/2010/main" val="394048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A7278"/>
              </a:buClr>
              <a:buSzPts val="1400"/>
              <a:buFont typeface="Arial"/>
              <a:buNone/>
            </a:pPr>
            <a:r>
              <a:rPr lang="en-US" sz="1400">
                <a:latin typeface="Arial"/>
                <a:ea typeface="Arial"/>
                <a:cs typeface="Arial"/>
                <a:sym typeface="Arial"/>
              </a:rPr>
              <a:t>LEADERSHIP STYLES</a:t>
            </a:r>
            <a:endParaRPr sz="1400">
              <a:latin typeface="Arial"/>
              <a:ea typeface="Arial"/>
              <a:cs typeface="Arial"/>
              <a:sym typeface="Arial"/>
            </a:endParaRPr>
          </a:p>
        </p:txBody>
      </p:sp>
      <p:sp>
        <p:nvSpPr>
          <p:cNvPr id="69" name="Google Shape;69;p2"/>
          <p:cNvSpPr txBox="1">
            <a:spLocks noGrp="1"/>
          </p:cNvSpPr>
          <p:nvPr>
            <p:ph type="body" idx="1"/>
          </p:nvPr>
        </p:nvSpPr>
        <p:spPr>
          <a:xfrm>
            <a:off x="838199" y="984732"/>
            <a:ext cx="10712117" cy="82000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595AC"/>
              </a:buClr>
              <a:buSzPts val="3200"/>
              <a:buNone/>
            </a:pPr>
            <a:r>
              <a:rPr lang="en-US" sz="3200"/>
              <a:t>The Responsibilities of a Project Lead</a:t>
            </a:r>
            <a:endParaRPr sz="3200"/>
          </a:p>
        </p:txBody>
      </p:sp>
      <p:sp>
        <p:nvSpPr>
          <p:cNvPr id="70" name="Google Shape;70;p2"/>
          <p:cNvSpPr txBox="1"/>
          <p:nvPr/>
        </p:nvSpPr>
        <p:spPr>
          <a:xfrm>
            <a:off x="838201" y="1840452"/>
            <a:ext cx="6369423" cy="4733967"/>
          </a:xfrm>
          <a:prstGeom prst="rect">
            <a:avLst/>
          </a:prstGeom>
          <a:noFill/>
          <a:ln>
            <a:noFill/>
          </a:ln>
        </p:spPr>
        <p:txBody>
          <a:bodyPr spcFirstLastPara="1" wrap="square" lIns="91425" tIns="45700" rIns="91425" bIns="45700" anchor="t" anchorCtr="0">
            <a:normAutofit/>
          </a:bodyPr>
          <a:lstStyle/>
          <a:p>
            <a:pPr marL="60325" marR="0" lvl="0" algn="l" rtl="0">
              <a:lnSpc>
                <a:spcPct val="120000"/>
              </a:lnSpc>
              <a:spcBef>
                <a:spcPts val="0"/>
              </a:spcBef>
              <a:spcAft>
                <a:spcPts val="0"/>
              </a:spcAft>
              <a:buClr>
                <a:srgbClr val="6A7278"/>
              </a:buClr>
              <a:buSzPts val="1600"/>
            </a:pPr>
            <a:r>
              <a:rPr lang="en-US" sz="2000" b="0" i="0" u="none" strike="noStrike" cap="none">
                <a:solidFill>
                  <a:srgbClr val="6A7278"/>
                </a:solidFill>
                <a:latin typeface="Georgia" panose="02040502050405020303" pitchFamily="18" charset="0"/>
                <a:ea typeface="Georgia"/>
                <a:cs typeface="Georgia"/>
                <a:sym typeface="Georgia"/>
              </a:rPr>
              <a:t>Project Leads </a:t>
            </a:r>
            <a:r>
              <a:rPr lang="en-US" sz="2000" b="1" i="1" u="none" strike="noStrike" cap="none">
                <a:solidFill>
                  <a:srgbClr val="6A7278"/>
                </a:solidFill>
                <a:latin typeface="Georgia" panose="02040502050405020303" pitchFamily="18" charset="0"/>
                <a:ea typeface="Georgia"/>
                <a:cs typeface="Georgia"/>
                <a:sym typeface="Georgia"/>
              </a:rPr>
              <a:t>do</a:t>
            </a:r>
            <a:r>
              <a:rPr lang="en-US" sz="2000" b="0" u="none" strike="noStrike" cap="none">
                <a:solidFill>
                  <a:srgbClr val="6A7278"/>
                </a:solidFill>
                <a:latin typeface="Georgia" panose="02040502050405020303" pitchFamily="18" charset="0"/>
                <a:ea typeface="Georgia"/>
                <a:cs typeface="Georgia"/>
                <a:sym typeface="Georgia"/>
              </a:rPr>
              <a:t>…</a:t>
            </a:r>
            <a:endParaRPr lang="en-US" sz="2000" i="0" u="none" strike="noStrike" cap="none">
              <a:solidFill>
                <a:srgbClr val="6A7278"/>
              </a:solidFill>
              <a:latin typeface="Georgia" panose="02040502050405020303" pitchFamily="18" charset="0"/>
              <a:ea typeface="Georgia"/>
              <a:cs typeface="Georgia"/>
              <a:sym typeface="Georgia"/>
            </a:endParaRPr>
          </a:p>
          <a:p>
            <a:pPr marL="517525" lvl="8" indent="-457200">
              <a:lnSpc>
                <a:spcPct val="120000"/>
              </a:lnSpc>
              <a:spcBef>
                <a:spcPts val="1200"/>
              </a:spcBef>
              <a:buClr>
                <a:srgbClr val="6A7278"/>
              </a:buClr>
              <a:buSzPts val="1600"/>
              <a:buFont typeface="Arial" panose="020B0604020202020204" pitchFamily="34" charset="0"/>
              <a:buChar char="•"/>
            </a:pPr>
            <a:r>
              <a:rPr lang="en-US" sz="2000" b="0" i="0" u="none" strike="noStrike" cap="none">
                <a:solidFill>
                  <a:srgbClr val="6A7278"/>
                </a:solidFill>
                <a:latin typeface="Georgia" panose="02040502050405020303" pitchFamily="18" charset="0"/>
                <a:ea typeface="Georgia"/>
                <a:cs typeface="Georgia"/>
                <a:sym typeface="Georgia"/>
              </a:rPr>
              <a:t>Serve as the </a:t>
            </a:r>
            <a:r>
              <a:rPr lang="en-US" sz="2000" b="1" i="0" u="none" strike="noStrike" cap="none">
                <a:solidFill>
                  <a:srgbClr val="6A7278"/>
                </a:solidFill>
                <a:latin typeface="Georgia" panose="02040502050405020303" pitchFamily="18" charset="0"/>
                <a:ea typeface="Georgia"/>
                <a:cs typeface="Georgia"/>
                <a:sym typeface="Georgia"/>
              </a:rPr>
              <a:t>primary point of contact</a:t>
            </a:r>
            <a:r>
              <a:rPr lang="en-US" sz="2000" b="0" i="0" u="none" strike="noStrike" cap="none">
                <a:solidFill>
                  <a:srgbClr val="6A7278"/>
                </a:solidFill>
                <a:latin typeface="Georgia" panose="02040502050405020303" pitchFamily="18" charset="0"/>
                <a:ea typeface="Georgia"/>
                <a:cs typeface="Georgia"/>
                <a:sym typeface="Georgia"/>
              </a:rPr>
              <a:t>, team liaison</a:t>
            </a:r>
          </a:p>
          <a:p>
            <a:pPr marL="517525" lvl="8" indent="-457200">
              <a:lnSpc>
                <a:spcPct val="120000"/>
              </a:lnSpc>
              <a:spcBef>
                <a:spcPts val="600"/>
              </a:spcBef>
              <a:buClr>
                <a:srgbClr val="6A7278"/>
              </a:buClr>
              <a:buSzPts val="1600"/>
              <a:buFont typeface="Arial" panose="020B0604020202020204" pitchFamily="34" charset="0"/>
              <a:buChar char="•"/>
            </a:pPr>
            <a:r>
              <a:rPr lang="en-US" sz="2000">
                <a:solidFill>
                  <a:srgbClr val="6A7278"/>
                </a:solidFill>
                <a:latin typeface="Georgia" panose="02040502050405020303" pitchFamily="18" charset="0"/>
              </a:rPr>
              <a:t>Write and send </a:t>
            </a:r>
            <a:r>
              <a:rPr lang="en-US" sz="2000" b="1">
                <a:solidFill>
                  <a:srgbClr val="6A7278"/>
                </a:solidFill>
                <a:latin typeface="Georgia" panose="02040502050405020303" pitchFamily="18" charset="0"/>
              </a:rPr>
              <a:t>emails</a:t>
            </a:r>
            <a:r>
              <a:rPr lang="en-US" sz="2000">
                <a:solidFill>
                  <a:srgbClr val="6A7278"/>
                </a:solidFill>
                <a:latin typeface="Georgia" panose="02040502050405020303" pitchFamily="18" charset="0"/>
              </a:rPr>
              <a:t> on behalf of their team (varies by node)</a:t>
            </a:r>
          </a:p>
          <a:p>
            <a:pPr marL="517525" lvl="8" indent="-457200">
              <a:lnSpc>
                <a:spcPct val="120000"/>
              </a:lnSpc>
              <a:spcBef>
                <a:spcPts val="600"/>
              </a:spcBef>
              <a:buClr>
                <a:srgbClr val="6A7278"/>
              </a:buClr>
              <a:buSzPts val="1600"/>
              <a:buFont typeface="Arial" panose="020B0604020202020204" pitchFamily="34" charset="0"/>
              <a:buChar char="•"/>
            </a:pPr>
            <a:r>
              <a:rPr lang="en-US" sz="2000">
                <a:solidFill>
                  <a:srgbClr val="6A7278"/>
                </a:solidFill>
                <a:latin typeface="Georgia" panose="02040502050405020303" pitchFamily="18" charset="0"/>
              </a:rPr>
              <a:t>Provide project/team </a:t>
            </a:r>
            <a:r>
              <a:rPr lang="en-US" sz="2000" b="1">
                <a:solidFill>
                  <a:srgbClr val="6A7278"/>
                </a:solidFill>
                <a:latin typeface="Georgia" panose="02040502050405020303" pitchFamily="18" charset="0"/>
              </a:rPr>
              <a:t>updates</a:t>
            </a:r>
            <a:r>
              <a:rPr lang="en-US" sz="2000">
                <a:solidFill>
                  <a:srgbClr val="6A7278"/>
                </a:solidFill>
                <a:latin typeface="Georgia" panose="02040502050405020303" pitchFamily="18" charset="0"/>
              </a:rPr>
              <a:t> to Fellows</a:t>
            </a:r>
          </a:p>
          <a:p>
            <a:pPr marL="517525" lvl="8" indent="-457200">
              <a:lnSpc>
                <a:spcPct val="120000"/>
              </a:lnSpc>
              <a:spcBef>
                <a:spcPts val="600"/>
              </a:spcBef>
              <a:buClr>
                <a:srgbClr val="6A7278"/>
              </a:buClr>
              <a:buSzPts val="1600"/>
              <a:buFont typeface="Arial" panose="020B0604020202020204" pitchFamily="34" charset="0"/>
              <a:buChar char="•"/>
            </a:pPr>
            <a:r>
              <a:rPr lang="en-US" sz="2000">
                <a:solidFill>
                  <a:srgbClr val="6A7278"/>
                </a:solidFill>
                <a:latin typeface="Georgia" panose="02040502050405020303" pitchFamily="18" charset="0"/>
              </a:rPr>
              <a:t>Ensure the team </a:t>
            </a:r>
            <a:r>
              <a:rPr lang="en-US" sz="2000" b="1">
                <a:solidFill>
                  <a:srgbClr val="6A7278"/>
                </a:solidFill>
                <a:latin typeface="Georgia" panose="02040502050405020303" pitchFamily="18" charset="0"/>
              </a:rPr>
              <a:t>completes and submits </a:t>
            </a:r>
            <a:r>
              <a:rPr lang="en-US" sz="2000">
                <a:solidFill>
                  <a:srgbClr val="6A7278"/>
                </a:solidFill>
                <a:latin typeface="Georgia" panose="02040502050405020303" pitchFamily="18" charset="0"/>
              </a:rPr>
              <a:t>all deliverables on time</a:t>
            </a:r>
          </a:p>
          <a:p>
            <a:pPr marL="517525" lvl="8" indent="-457200">
              <a:lnSpc>
                <a:spcPct val="120000"/>
              </a:lnSpc>
              <a:spcBef>
                <a:spcPts val="600"/>
              </a:spcBef>
              <a:buClr>
                <a:srgbClr val="6A7278"/>
              </a:buClr>
              <a:buSzPts val="1600"/>
              <a:buFont typeface="Arial" panose="020B0604020202020204" pitchFamily="34" charset="0"/>
              <a:buChar char="•"/>
            </a:pPr>
            <a:r>
              <a:rPr lang="en-US" sz="2000" b="1">
                <a:solidFill>
                  <a:srgbClr val="6A7278"/>
                </a:solidFill>
                <a:latin typeface="Georgia" panose="02040502050405020303" pitchFamily="18" charset="0"/>
                <a:sym typeface="Barlow Semi Condensed"/>
              </a:rPr>
              <a:t>Foster</a:t>
            </a:r>
            <a:r>
              <a:rPr lang="en-US" sz="2000">
                <a:solidFill>
                  <a:srgbClr val="6A7278"/>
                </a:solidFill>
                <a:latin typeface="Georgia" panose="02040502050405020303" pitchFamily="18" charset="0"/>
                <a:sym typeface="Barlow Semi Condensed"/>
              </a:rPr>
              <a:t> a productive team dynamic and work environment</a:t>
            </a:r>
          </a:p>
          <a:p>
            <a:pPr marL="517525" lvl="8" indent="-457200">
              <a:lnSpc>
                <a:spcPct val="120000"/>
              </a:lnSpc>
              <a:spcBef>
                <a:spcPts val="600"/>
              </a:spcBef>
              <a:buClr>
                <a:srgbClr val="6A7278"/>
              </a:buClr>
              <a:buSzPts val="1600"/>
              <a:buFont typeface="Arial" panose="020B0604020202020204" pitchFamily="34" charset="0"/>
              <a:buChar char="•"/>
            </a:pPr>
            <a:r>
              <a:rPr lang="en-US" sz="2000" b="1">
                <a:solidFill>
                  <a:srgbClr val="6A7278"/>
                </a:solidFill>
                <a:latin typeface="Georgia" panose="02040502050405020303" pitchFamily="18" charset="0"/>
                <a:sym typeface="Barlow Semi Condensed"/>
              </a:rPr>
              <a:t>Empower</a:t>
            </a:r>
            <a:r>
              <a:rPr lang="en-US" sz="2000">
                <a:solidFill>
                  <a:srgbClr val="6A7278"/>
                </a:solidFill>
                <a:latin typeface="Georgia" panose="02040502050405020303" pitchFamily="18" charset="0"/>
                <a:sym typeface="Barlow Semi Condensed"/>
              </a:rPr>
              <a:t> and </a:t>
            </a:r>
            <a:r>
              <a:rPr lang="en-US" sz="2000" b="1">
                <a:solidFill>
                  <a:srgbClr val="6A7278"/>
                </a:solidFill>
                <a:latin typeface="Georgia" panose="02040502050405020303" pitchFamily="18" charset="0"/>
                <a:sym typeface="Barlow Semi Condensed"/>
              </a:rPr>
              <a:t>support</a:t>
            </a:r>
            <a:r>
              <a:rPr lang="en-US" sz="2000">
                <a:solidFill>
                  <a:srgbClr val="6A7278"/>
                </a:solidFill>
                <a:latin typeface="Georgia" panose="02040502050405020303" pitchFamily="18" charset="0"/>
                <a:sym typeface="Barlow Semi Condensed"/>
              </a:rPr>
              <a:t> team members</a:t>
            </a:r>
          </a:p>
          <a:p>
            <a:pPr marL="517525" lvl="8" indent="-457200">
              <a:lnSpc>
                <a:spcPct val="120000"/>
              </a:lnSpc>
              <a:buClr>
                <a:srgbClr val="6A7278"/>
              </a:buClr>
              <a:buSzPts val="1600"/>
              <a:buFont typeface="Arial" panose="020B0604020202020204" pitchFamily="34" charset="0"/>
              <a:buChar char="•"/>
            </a:pPr>
            <a:endParaRPr lang="en-US" sz="2000">
              <a:solidFill>
                <a:srgbClr val="6A7278"/>
              </a:solidFill>
              <a:latin typeface="Georgia" panose="02040502050405020303" pitchFamily="18" charset="0"/>
            </a:endParaRPr>
          </a:p>
          <a:p>
            <a:pPr lvl="0">
              <a:spcBef>
                <a:spcPts val="2100"/>
              </a:spcBef>
              <a:spcAft>
                <a:spcPts val="2100"/>
              </a:spcAft>
            </a:pPr>
            <a:endParaRPr lang="en-US" sz="2000"/>
          </a:p>
          <a:p>
            <a:pPr marL="457200" lvl="0" indent="-381000">
              <a:buSzPts val="2400"/>
              <a:buChar char="-"/>
            </a:pPr>
            <a:endParaRPr lang="en-US" sz="2000">
              <a:latin typeface="Georgia" panose="02040502050405020303" pitchFamily="18" charset="0"/>
            </a:endParaRPr>
          </a:p>
        </p:txBody>
      </p:sp>
      <p:grpSp>
        <p:nvGrpSpPr>
          <p:cNvPr id="18" name="Group 17">
            <a:extLst>
              <a:ext uri="{FF2B5EF4-FFF2-40B4-BE49-F238E27FC236}">
                <a16:creationId xmlns:a16="http://schemas.microsoft.com/office/drawing/2014/main" id="{3793C21E-099E-48DE-96F9-31E1B020C29D}"/>
              </a:ext>
            </a:extLst>
          </p:cNvPr>
          <p:cNvGrpSpPr/>
          <p:nvPr/>
        </p:nvGrpSpPr>
        <p:grpSpPr>
          <a:xfrm>
            <a:off x="10775708" y="22674"/>
            <a:ext cx="717868" cy="6821483"/>
            <a:chOff x="10775708" y="22674"/>
            <a:chExt cx="717868" cy="6821483"/>
          </a:xfrm>
        </p:grpSpPr>
        <p:pic>
          <p:nvPicPr>
            <p:cNvPr id="19" name="Picture 18">
              <a:extLst>
                <a:ext uri="{FF2B5EF4-FFF2-40B4-BE49-F238E27FC236}">
                  <a16:creationId xmlns:a16="http://schemas.microsoft.com/office/drawing/2014/main" id="{8D88853B-74D0-4B26-892D-50B6580289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0" name="Picture 19">
              <a:extLst>
                <a:ext uri="{FF2B5EF4-FFF2-40B4-BE49-F238E27FC236}">
                  <a16:creationId xmlns:a16="http://schemas.microsoft.com/office/drawing/2014/main" id="{5D2F5239-730F-48CB-8C4A-DBED28A877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1" name="Picture 20">
              <a:extLst>
                <a:ext uri="{FF2B5EF4-FFF2-40B4-BE49-F238E27FC236}">
                  <a16:creationId xmlns:a16="http://schemas.microsoft.com/office/drawing/2014/main" id="{FF0AC0D4-A1EA-46DC-85F4-65CA1AC306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2" name="Picture 21">
              <a:extLst>
                <a:ext uri="{FF2B5EF4-FFF2-40B4-BE49-F238E27FC236}">
                  <a16:creationId xmlns:a16="http://schemas.microsoft.com/office/drawing/2014/main" id="{6FC08E2F-228F-42D2-8CA0-4404349758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3" name="Picture 22">
              <a:extLst>
                <a:ext uri="{FF2B5EF4-FFF2-40B4-BE49-F238E27FC236}">
                  <a16:creationId xmlns:a16="http://schemas.microsoft.com/office/drawing/2014/main" id="{F9E3E5BA-69A1-4900-ABFD-41111B90FA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4" name="Picture 23">
              <a:extLst>
                <a:ext uri="{FF2B5EF4-FFF2-40B4-BE49-F238E27FC236}">
                  <a16:creationId xmlns:a16="http://schemas.microsoft.com/office/drawing/2014/main" id="{564E0707-2570-4476-9B6E-CEE2176DE2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5" name="Picture 24">
              <a:extLst>
                <a:ext uri="{FF2B5EF4-FFF2-40B4-BE49-F238E27FC236}">
                  <a16:creationId xmlns:a16="http://schemas.microsoft.com/office/drawing/2014/main" id="{1EA93BF4-6D4F-497A-89B9-0EFAFE156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6" name="Picture 25">
              <a:extLst>
                <a:ext uri="{FF2B5EF4-FFF2-40B4-BE49-F238E27FC236}">
                  <a16:creationId xmlns:a16="http://schemas.microsoft.com/office/drawing/2014/main" id="{4546B966-FC29-478E-9D8A-724E5EAD60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7" name="Picture 26">
              <a:extLst>
                <a:ext uri="{FF2B5EF4-FFF2-40B4-BE49-F238E27FC236}">
                  <a16:creationId xmlns:a16="http://schemas.microsoft.com/office/drawing/2014/main" id="{4E187438-0FBD-436F-8635-E0EE4FFEDB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grpSp>
        <p:nvGrpSpPr>
          <p:cNvPr id="15" name="Google Shape;80;p2">
            <a:extLst>
              <a:ext uri="{FF2B5EF4-FFF2-40B4-BE49-F238E27FC236}">
                <a16:creationId xmlns:a16="http://schemas.microsoft.com/office/drawing/2014/main" id="{1A9EB4FF-B224-1344-AE24-9BC53D7902DE}"/>
              </a:ext>
            </a:extLst>
          </p:cNvPr>
          <p:cNvGrpSpPr/>
          <p:nvPr/>
        </p:nvGrpSpPr>
        <p:grpSpPr>
          <a:xfrm>
            <a:off x="7068273" y="3604260"/>
            <a:ext cx="3360762" cy="1724590"/>
            <a:chOff x="1106054" y="5121451"/>
            <a:chExt cx="5456111" cy="1808635"/>
          </a:xfrm>
        </p:grpSpPr>
        <p:sp>
          <p:nvSpPr>
            <p:cNvPr id="16" name="Google Shape;81;p2">
              <a:extLst>
                <a:ext uri="{FF2B5EF4-FFF2-40B4-BE49-F238E27FC236}">
                  <a16:creationId xmlns:a16="http://schemas.microsoft.com/office/drawing/2014/main" id="{1436C360-29ED-C845-8CDF-3D38BAA81B43}"/>
                </a:ext>
              </a:extLst>
            </p:cNvPr>
            <p:cNvSpPr/>
            <p:nvPr/>
          </p:nvSpPr>
          <p:spPr>
            <a:xfrm>
              <a:off x="1109720" y="5121451"/>
              <a:ext cx="5452445" cy="1808635"/>
            </a:xfrm>
            <a:prstGeom prst="rect">
              <a:avLst/>
            </a:prstGeom>
            <a:noFill/>
            <a:ln w="12700" cap="flat" cmpd="sng">
              <a:solidFill>
                <a:srgbClr val="5496AD"/>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17" name="Google Shape;82;p2">
              <a:extLst>
                <a:ext uri="{FF2B5EF4-FFF2-40B4-BE49-F238E27FC236}">
                  <a16:creationId xmlns:a16="http://schemas.microsoft.com/office/drawing/2014/main" id="{90CE8579-9344-9E45-9C48-7578A50E7CA6}"/>
                </a:ext>
              </a:extLst>
            </p:cNvPr>
            <p:cNvSpPr txBox="1"/>
            <p:nvPr/>
          </p:nvSpPr>
          <p:spPr>
            <a:xfrm>
              <a:off x="1106054" y="5179048"/>
              <a:ext cx="5452444" cy="17510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8C1"/>
                </a:buClr>
                <a:buSzPts val="1600"/>
                <a:buFont typeface="Arial"/>
                <a:buNone/>
              </a:pPr>
              <a:r>
                <a:rPr lang="en-US" sz="1600" b="1" i="1" u="none" strike="noStrike" cap="none" dirty="0">
                  <a:solidFill>
                    <a:srgbClr val="0061AA"/>
                  </a:solidFill>
                  <a:latin typeface="Century Gothic"/>
                  <a:ea typeface="Century Gothic"/>
                  <a:cs typeface="Century Gothic"/>
                  <a:sym typeface="Century Gothic"/>
                </a:rPr>
                <a:t>Important!</a:t>
              </a:r>
              <a:endParaRPr dirty="0"/>
            </a:p>
            <a:p>
              <a:pPr marL="0" marR="0" lvl="0" indent="0" algn="ctr" rtl="0">
                <a:lnSpc>
                  <a:spcPct val="90000"/>
                </a:lnSpc>
                <a:spcBef>
                  <a:spcPts val="600"/>
                </a:spcBef>
                <a:spcAft>
                  <a:spcPts val="0"/>
                </a:spcAft>
                <a:buClr>
                  <a:srgbClr val="0078C1"/>
                </a:buClr>
                <a:buSzPts val="1800"/>
                <a:buFont typeface="Arial"/>
                <a:buNone/>
              </a:pPr>
              <a:r>
                <a:rPr lang="en-US" sz="1800" b="0" i="0" u="none" strike="noStrike" cap="none" dirty="0">
                  <a:solidFill>
                    <a:srgbClr val="3F3F3F"/>
                  </a:solidFill>
                  <a:latin typeface="Century Gothic"/>
                  <a:ea typeface="Century Gothic"/>
                  <a:cs typeface="Century Gothic"/>
                  <a:sym typeface="Century Gothic"/>
                </a:rPr>
                <a:t>Project Lead responsibilities can vary by node. Check with your </a:t>
              </a:r>
              <a:r>
                <a:rPr lang="en-US" dirty="0">
                  <a:solidFill>
                    <a:srgbClr val="3F3F3F"/>
                  </a:solidFill>
                  <a:latin typeface="Century Gothic"/>
                  <a:ea typeface="Century Gothic"/>
                  <a:cs typeface="Century Gothic"/>
                  <a:sym typeface="Century Gothic"/>
                </a:rPr>
                <a:t>node’s Lead</a:t>
              </a:r>
              <a:r>
                <a:rPr lang="en-US" sz="1800" b="0" i="0" u="none" strike="noStrike" cap="none" dirty="0">
                  <a:solidFill>
                    <a:srgbClr val="3F3F3F"/>
                  </a:solidFill>
                  <a:latin typeface="Century Gothic"/>
                  <a:ea typeface="Century Gothic"/>
                  <a:cs typeface="Century Gothic"/>
                  <a:sym typeface="Century Gothic"/>
                </a:rPr>
                <a:t> to make sure everyone is on the same page.</a:t>
              </a:r>
              <a:endParaRPr dirty="0"/>
            </a:p>
            <a:p>
              <a:pPr marL="0" marR="0" lvl="0" indent="0" algn="ctr" rtl="0">
                <a:lnSpc>
                  <a:spcPct val="90000"/>
                </a:lnSpc>
                <a:spcBef>
                  <a:spcPts val="0"/>
                </a:spcBef>
                <a:spcAft>
                  <a:spcPts val="0"/>
                </a:spcAft>
                <a:buClr>
                  <a:srgbClr val="0078C1"/>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26550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Team Responsibilities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7943660"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Set goals and work towards them as a team.</a:t>
            </a:r>
          </a:p>
          <a:p>
            <a:pPr marL="285750" indent="-225425">
              <a:buFont typeface="Arial" panose="020B0604020202020204" pitchFamily="34" charset="0"/>
              <a:buChar char="•"/>
            </a:pPr>
            <a:r>
              <a:rPr lang="en-US"/>
              <a:t>Ensure that mandatory deliverables are completed, then pursue optional deliverables as time allows.</a:t>
            </a:r>
          </a:p>
          <a:p>
            <a:pPr marL="285750" indent="-225425">
              <a:buFont typeface="Arial" panose="020B0604020202020204" pitchFamily="34" charset="0"/>
              <a:buChar char="•"/>
            </a:pPr>
            <a:r>
              <a:rPr lang="en-US"/>
              <a:t>Be organized and document all research and contacts along the way so the project and/or communication with end users may be continued after the 10 weeks.</a:t>
            </a:r>
          </a:p>
          <a:p>
            <a:pPr marL="285750" indent="-225425">
              <a:buFont typeface="Arial" panose="020B0604020202020204" pitchFamily="34" charset="0"/>
              <a:buChar char="•"/>
            </a:pPr>
            <a:r>
              <a:rPr lang="en-US"/>
              <a:t>Take initiative! Look at what else needs to be done when you have completed your assigned tasks. </a:t>
            </a:r>
          </a:p>
          <a:p>
            <a:pPr marL="285750" indent="-225425">
              <a:buFont typeface="Arial" panose="020B0604020202020204" pitchFamily="34" charset="0"/>
              <a:buChar char="•"/>
            </a:pPr>
            <a:r>
              <a:rPr lang="en-US"/>
              <a:t>Network with other teams. Help other teams. Get help from other teams.</a:t>
            </a:r>
          </a:p>
          <a:p>
            <a:pPr marL="285750" indent="-225425">
              <a:buFont typeface="Arial" panose="020B0604020202020204" pitchFamily="34" charset="0"/>
              <a:buChar char="•"/>
            </a:pPr>
            <a:r>
              <a:rPr lang="en-US"/>
              <a:t>Have an open mind &amp; learn from each other! Be nice to your fellow DEVELOPers and have fun getting to know each other and building your network!</a:t>
            </a:r>
          </a:p>
          <a:p>
            <a:pPr marL="285750" indent="-225425">
              <a:buFont typeface="Arial" panose="020B0604020202020204" pitchFamily="34" charset="0"/>
              <a:buChar char="•"/>
            </a:pPr>
            <a:r>
              <a:rPr lang="en-US"/>
              <a:t>DEVELOP is what you make of it. Make the most out of these 10 weeks!</a:t>
            </a:r>
          </a:p>
          <a:p>
            <a:pPr marL="285750" indent="-225425">
              <a:buFont typeface="Arial" panose="020B0604020202020204" pitchFamily="34" charset="0"/>
              <a:buChar char="•"/>
            </a:pPr>
            <a:endParaRPr lang="en-US"/>
          </a:p>
        </p:txBody>
      </p:sp>
      <p:pic>
        <p:nvPicPr>
          <p:cNvPr id="15" name="Picture 14">
            <a:extLst>
              <a:ext uri="{FF2B5EF4-FFF2-40B4-BE49-F238E27FC236}">
                <a16:creationId xmlns:a16="http://schemas.microsoft.com/office/drawing/2014/main" id="{F788EAF8-4B54-45F4-9874-292052F76F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88364" y="1399697"/>
            <a:ext cx="2803635" cy="1608502"/>
          </a:xfrm>
          <a:prstGeom prst="rect">
            <a:avLst/>
          </a:prstGeom>
        </p:spPr>
      </p:pic>
      <p:pic>
        <p:nvPicPr>
          <p:cNvPr id="28" name="Picture Placeholder 13">
            <a:extLst>
              <a:ext uri="{FF2B5EF4-FFF2-40B4-BE49-F238E27FC236}">
                <a16:creationId xmlns:a16="http://schemas.microsoft.com/office/drawing/2014/main" id="{C77817DB-567F-4E46-8BAC-277CAC517B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8364" y="0"/>
            <a:ext cx="2803635" cy="1540891"/>
          </a:xfrm>
          <a:prstGeom prst="rect">
            <a:avLst/>
          </a:prstGeom>
        </p:spPr>
      </p:pic>
      <p:pic>
        <p:nvPicPr>
          <p:cNvPr id="29" name="Picture 28">
            <a:extLst>
              <a:ext uri="{FF2B5EF4-FFF2-40B4-BE49-F238E27FC236}">
                <a16:creationId xmlns:a16="http://schemas.microsoft.com/office/drawing/2014/main" id="{C0B908BC-494E-4B99-90F1-98303468098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88364" y="2717996"/>
            <a:ext cx="2803635" cy="1676113"/>
          </a:xfrm>
          <a:prstGeom prst="rect">
            <a:avLst/>
          </a:prstGeom>
        </p:spPr>
      </p:pic>
      <p:pic>
        <p:nvPicPr>
          <p:cNvPr id="30" name="Picture 29">
            <a:extLst>
              <a:ext uri="{FF2B5EF4-FFF2-40B4-BE49-F238E27FC236}">
                <a16:creationId xmlns:a16="http://schemas.microsoft.com/office/drawing/2014/main" id="{7E8ED0C7-5BFA-466C-B209-DA6F80D32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88365" y="5283305"/>
            <a:ext cx="2803635" cy="1574695"/>
          </a:xfrm>
          <a:prstGeom prst="rect">
            <a:avLst/>
          </a:prstGeom>
        </p:spPr>
      </p:pic>
      <p:pic>
        <p:nvPicPr>
          <p:cNvPr id="31" name="Picture 30">
            <a:extLst>
              <a:ext uri="{FF2B5EF4-FFF2-40B4-BE49-F238E27FC236}">
                <a16:creationId xmlns:a16="http://schemas.microsoft.com/office/drawing/2014/main" id="{C671BEC4-5C34-4E11-8EAE-D92A18AECC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8364" y="4155394"/>
            <a:ext cx="2803635" cy="1385910"/>
          </a:xfrm>
          <a:prstGeom prst="rect">
            <a:avLst/>
          </a:prstGeom>
        </p:spPr>
      </p:pic>
    </p:spTree>
    <p:extLst>
      <p:ext uri="{BB962C8B-B14F-4D97-AF65-F5344CB8AC3E}">
        <p14:creationId xmlns:p14="http://schemas.microsoft.com/office/powerpoint/2010/main" val="116977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a:t>Virtual Teams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82638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spcBef>
                <a:spcPts val="0"/>
              </a:spcBef>
              <a:spcAft>
                <a:spcPts val="600"/>
              </a:spcAft>
              <a:buFont typeface="Arial" panose="020B0604020202020204" pitchFamily="34" charset="0"/>
              <a:buChar char="•"/>
            </a:pPr>
            <a:r>
              <a:rPr lang="en-US"/>
              <a:t>Make sure to keep communication lines open during work hours and be responsive to virtual communications: Teams, email, texts, etc. </a:t>
            </a:r>
          </a:p>
          <a:p>
            <a:pPr marL="285750" indent="-225425">
              <a:spcBef>
                <a:spcPts val="0"/>
              </a:spcBef>
              <a:spcAft>
                <a:spcPts val="600"/>
              </a:spcAft>
              <a:buFont typeface="Arial" panose="020B0604020202020204" pitchFamily="34" charset="0"/>
              <a:buChar char="•"/>
            </a:pPr>
            <a:r>
              <a:rPr lang="en-US"/>
              <a:t>Ensure that all virtual interactions are positive, thoughtful, and respectful</a:t>
            </a:r>
          </a:p>
          <a:p>
            <a:pPr marL="285750" indent="-225425">
              <a:spcBef>
                <a:spcPts val="0"/>
              </a:spcBef>
              <a:spcAft>
                <a:spcPts val="600"/>
              </a:spcAft>
              <a:buFont typeface="Arial" panose="020B0604020202020204" pitchFamily="34" charset="0"/>
              <a:buChar char="•"/>
            </a:pPr>
            <a:r>
              <a:rPr lang="en-US"/>
              <a:t>Use your camera during video calls to help with non-verbal communication</a:t>
            </a:r>
          </a:p>
          <a:p>
            <a:pPr marL="285750" indent="-225425">
              <a:spcBef>
                <a:spcPts val="0"/>
              </a:spcBef>
              <a:spcAft>
                <a:spcPts val="600"/>
              </a:spcAft>
              <a:buFont typeface="Arial" panose="020B0604020202020204" pitchFamily="34" charset="0"/>
              <a:buChar char="•"/>
            </a:pPr>
            <a:r>
              <a:rPr lang="en-US"/>
              <a:t>Technical difficulties will happen! Just troubleshoot as best you can</a:t>
            </a:r>
          </a:p>
          <a:p>
            <a:pPr marL="285750" indent="-225425">
              <a:spcBef>
                <a:spcPts val="0"/>
              </a:spcBef>
              <a:spcAft>
                <a:spcPts val="600"/>
              </a:spcAft>
              <a:buFont typeface="Arial" panose="020B0604020202020204" pitchFamily="34" charset="0"/>
              <a:buChar char="•"/>
            </a:pPr>
            <a:r>
              <a:rPr lang="en-US"/>
              <a:t>Remember you are representing NASA, CBP, DEVELOP, your team, and yourself in all interactions</a:t>
            </a:r>
          </a:p>
          <a:p>
            <a:pPr marL="285750" indent="-225425">
              <a:spcBef>
                <a:spcPts val="0"/>
              </a:spcBef>
              <a:spcAft>
                <a:spcPts val="600"/>
              </a:spcAft>
              <a:buFont typeface="Arial" panose="020B0604020202020204" pitchFamily="34" charset="0"/>
              <a:buChar char="•"/>
            </a:pPr>
            <a:r>
              <a:rPr lang="en-US"/>
              <a:t>In addition to scheduled partner calls, advising calls and node calls, how do you want to work together as a team?</a:t>
            </a:r>
          </a:p>
          <a:p>
            <a:pPr marL="971550" lvl="1" indent="-225425">
              <a:spcBef>
                <a:spcPts val="0"/>
              </a:spcBef>
              <a:spcAft>
                <a:spcPts val="600"/>
              </a:spcAft>
              <a:buFont typeface="Arial" panose="020B0604020202020204" pitchFamily="34" charset="0"/>
              <a:buChar char="•"/>
            </a:pPr>
            <a:r>
              <a:rPr lang="en-US" sz="1600"/>
              <a:t>Does our team want to stay on a call all day? </a:t>
            </a:r>
          </a:p>
          <a:p>
            <a:pPr marL="971550" lvl="1" indent="-225425">
              <a:spcBef>
                <a:spcPts val="0"/>
              </a:spcBef>
              <a:spcAft>
                <a:spcPts val="600"/>
              </a:spcAft>
              <a:buFont typeface="Arial" panose="020B0604020202020204" pitchFamily="34" charset="0"/>
              <a:buChar char="•"/>
            </a:pPr>
            <a:r>
              <a:rPr lang="en-US" sz="1600"/>
              <a:t>Do we meet up throughout the day as need arises? </a:t>
            </a:r>
          </a:p>
          <a:p>
            <a:pPr marL="971550" lvl="1" indent="-225425">
              <a:spcBef>
                <a:spcPts val="0"/>
              </a:spcBef>
              <a:spcAft>
                <a:spcPts val="600"/>
              </a:spcAft>
              <a:buFont typeface="Arial" panose="020B0604020202020204" pitchFamily="34" charset="0"/>
              <a:buChar char="•"/>
            </a:pPr>
            <a:r>
              <a:rPr lang="en-US" sz="1600"/>
              <a:t>Or do we meet only during scheduled times?</a:t>
            </a:r>
            <a:endParaRPr lang="en-US"/>
          </a:p>
        </p:txBody>
      </p:sp>
      <p:sp>
        <p:nvSpPr>
          <p:cNvPr id="12" name="Rectangle 11">
            <a:extLst>
              <a:ext uri="{FF2B5EF4-FFF2-40B4-BE49-F238E27FC236}">
                <a16:creationId xmlns:a16="http://schemas.microsoft.com/office/drawing/2014/main" id="{807D880E-C789-4C36-99EE-B1CFBDFD3C12}"/>
              </a:ext>
            </a:extLst>
          </p:cNvPr>
          <p:cNvSpPr/>
          <p:nvPr/>
        </p:nvSpPr>
        <p:spPr>
          <a:xfrm>
            <a:off x="8655113" y="0"/>
            <a:ext cx="3536887"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with medium confidence">
            <a:extLst>
              <a:ext uri="{FF2B5EF4-FFF2-40B4-BE49-F238E27FC236}">
                <a16:creationId xmlns:a16="http://schemas.microsoft.com/office/drawing/2014/main" id="{8BFDB2B6-0B55-4466-97C5-11577F966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7446" y="365125"/>
            <a:ext cx="2772219" cy="1814087"/>
          </a:xfrm>
          <a:prstGeom prst="rect">
            <a:avLst/>
          </a:prstGeom>
          <a:effectLst>
            <a:outerShdw blurRad="50800" dist="38100" dir="2700000" algn="tl" rotWithShape="0">
              <a:prstClr val="black">
                <a:alpha val="40000"/>
              </a:prstClr>
            </a:outerShdw>
          </a:effectLst>
        </p:spPr>
      </p:pic>
      <p:pic>
        <p:nvPicPr>
          <p:cNvPr id="7" name="Picture 6" descr="A group of people in a pool&#10;&#10;Description automatically generated with medium confidence">
            <a:extLst>
              <a:ext uri="{FF2B5EF4-FFF2-40B4-BE49-F238E27FC236}">
                <a16:creationId xmlns:a16="http://schemas.microsoft.com/office/drawing/2014/main" id="{5B08539D-23FD-4DFA-8174-6BEE4FB85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7446" y="2326084"/>
            <a:ext cx="2772220" cy="1497192"/>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CA7EF88-EE96-4BF3-813E-A49994A1FCF7}"/>
              </a:ext>
            </a:extLst>
          </p:cNvPr>
          <p:cNvSpPr txBox="1"/>
          <p:nvPr/>
        </p:nvSpPr>
        <p:spPr>
          <a:xfrm>
            <a:off x="8904642" y="4189499"/>
            <a:ext cx="3000666" cy="2339102"/>
          </a:xfrm>
          <a:prstGeom prst="rect">
            <a:avLst/>
          </a:prstGeom>
          <a:noFill/>
        </p:spPr>
        <p:txBody>
          <a:bodyPr wrap="square">
            <a:spAutoFit/>
          </a:bodyPr>
          <a:lstStyle/>
          <a:p>
            <a:pPr marL="60325" algn="ctr">
              <a:spcBef>
                <a:spcPts val="0"/>
              </a:spcBef>
              <a:spcAft>
                <a:spcPts val="600"/>
              </a:spcAft>
            </a:pPr>
            <a:r>
              <a:rPr lang="en-US" b="1">
                <a:solidFill>
                  <a:schemeClr val="bg1"/>
                </a:solidFill>
              </a:rPr>
              <a:t>Camera best practices </a:t>
            </a:r>
            <a:r>
              <a:rPr lang="en-US" sz="1600">
                <a:solidFill>
                  <a:schemeClr val="bg1"/>
                </a:solidFill>
              </a:rPr>
              <a:t>position your camera at/around eye level, minimize background distractions, make sure what’s behind you is professional (not unmade beds or dirty laundry piles), assess lighting – being front-lit is best</a:t>
            </a:r>
            <a:endParaRPr lang="en-US">
              <a:solidFill>
                <a:schemeClr val="bg1"/>
              </a:solidFill>
            </a:endParaRPr>
          </a:p>
        </p:txBody>
      </p:sp>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Getting to Know Y’all</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6690649" cy="4688138"/>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Personality Assessments &amp; Miscellanea </a:t>
            </a:r>
            <a:endParaRPr lang="en-US" sz="1400" dirty="0"/>
          </a:p>
          <a:p>
            <a:pPr marL="60325"/>
            <a:r>
              <a:rPr lang="en-US" altLang="en-US" sz="1800" dirty="0">
                <a:latin typeface="Georgia"/>
              </a:rPr>
              <a:t>DEVELOP teams must form – storm – norm – perform in only 10 weeks! Part of working together is understanding each other and ourselves.</a:t>
            </a:r>
          </a:p>
          <a:p>
            <a:pPr marL="60325"/>
            <a:r>
              <a:rPr lang="en-US" sz="1800" dirty="0"/>
              <a:t>Personality assessments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60325"/>
            <a:endParaRPr lang="en-US" dirty="0"/>
          </a:p>
        </p:txBody>
      </p:sp>
      <p:sp>
        <p:nvSpPr>
          <p:cNvPr id="5" name="Content Placeholder 17">
            <a:extLst>
              <a:ext uri="{FF2B5EF4-FFF2-40B4-BE49-F238E27FC236}">
                <a16:creationId xmlns:a16="http://schemas.microsoft.com/office/drawing/2014/main" id="{5D79D169-819C-4225-B257-F20AD41BE27E}"/>
              </a:ext>
            </a:extLst>
          </p:cNvPr>
          <p:cNvSpPr txBox="1">
            <a:spLocks/>
          </p:cNvSpPr>
          <p:nvPr/>
        </p:nvSpPr>
        <p:spPr>
          <a:xfrm>
            <a:off x="7441949" y="264936"/>
            <a:ext cx="4500116" cy="64547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i="1"/>
              <a:t>What’s your Hogwarts House?</a:t>
            </a:r>
          </a:p>
        </p:txBody>
      </p:sp>
      <p:pic>
        <p:nvPicPr>
          <p:cNvPr id="7" name="Picture 2" descr="Printable Hogwarts House Traits | Hogwarts house traits, Harry potter houses  traits, Harry potter house quiz">
            <a:extLst>
              <a:ext uri="{FF2B5EF4-FFF2-40B4-BE49-F238E27FC236}">
                <a16:creationId xmlns:a16="http://schemas.microsoft.com/office/drawing/2014/main" id="{22EFFB17-9167-4D3C-9910-AE9AEA796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7" t="4142" r="21629" b="4208"/>
          <a:stretch/>
        </p:blipFill>
        <p:spPr bwMode="auto">
          <a:xfrm>
            <a:off x="7752217" y="935182"/>
            <a:ext cx="4021465" cy="571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2172833" y="532730"/>
            <a:ext cx="7531702" cy="922897"/>
          </a:xfrm>
        </p:spPr>
        <p:txBody>
          <a:bodyPr anchor="ctr">
            <a:normAutofit/>
          </a:bodyPr>
          <a:lstStyle/>
          <a:p>
            <a:pPr algn="ctr"/>
            <a:r>
              <a:rPr lang="en-US" altLang="en-US" sz="3200"/>
              <a:t>Two Assessments </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a:solidFill>
                  <a:srgbClr val="6A7278"/>
                </a:solidFill>
              </a:rPr>
              <a:t>NASA 4D</a:t>
            </a:r>
          </a:p>
          <a:p>
            <a:pPr algn="ctr" fontAlgn="base"/>
            <a:r>
              <a:rPr lang="en-US" sz="200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16 personalities based on four dimensions of personality</a:t>
            </a:r>
            <a:endParaRPr lang="en-US" altLang="en-US" sz="1600">
              <a:solidFill>
                <a:srgbClr val="6A7278"/>
              </a:solidFill>
            </a:endParaRPr>
          </a:p>
          <a:p>
            <a:pPr marL="285750" indent="-285750">
              <a:buFont typeface="Arial" panose="020B0604020202020204" pitchFamily="34" charset="0"/>
              <a:buChar char="•"/>
            </a:pPr>
            <a:r>
              <a:rPr lang="en-US" altLang="en-US" sz="1600">
                <a:solidFill>
                  <a:srgbClr val="6A7278"/>
                </a:solidFill>
                <a:latin typeface="Georgia"/>
              </a:rPr>
              <a:t>Four dichotomies</a:t>
            </a:r>
          </a:p>
          <a:p>
            <a:pPr marL="285750" indent="-225425">
              <a:buFont typeface="Arial" panose="020B0604020202020204" pitchFamily="34" charset="0"/>
              <a:buChar char="•"/>
            </a:pPr>
            <a:endParaRPr lang="en-US"/>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a:solidFill>
                  <a:srgbClr val="6A7278"/>
                </a:solidFill>
                <a:latin typeface="Georgia"/>
              </a:rPr>
              <a:t>Where do you get your energy?</a:t>
            </a:r>
          </a:p>
          <a:p>
            <a:pPr marL="285750" indent="-285750">
              <a:buFont typeface="Arial" panose="020B0604020202020204" pitchFamily="34" charset="0"/>
              <a:buChar char="•"/>
            </a:pPr>
            <a:r>
              <a:rPr lang="en-US" altLang="en-US" sz="180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How do you take in information?</a:t>
            </a:r>
          </a:p>
          <a:p>
            <a:pPr marL="403225" indent="-342900">
              <a:buFont typeface="Arial" panose="020B0604020202020204" pitchFamily="34" charset="0"/>
              <a:buChar char="•"/>
            </a:pPr>
            <a:r>
              <a:rPr lang="en-US" sz="2000"/>
              <a:t>Sensing trusts information that is concrete, tangible, present (info collected by your senses)</a:t>
            </a:r>
          </a:p>
          <a:p>
            <a:pPr marL="1089025" lvl="1" indent="-342900">
              <a:buFont typeface="Arial" panose="020B0604020202020204" pitchFamily="34" charset="0"/>
              <a:buChar char="•"/>
            </a:pPr>
            <a:r>
              <a:rPr lang="en-US"/>
              <a:t>Experiences</a:t>
            </a:r>
          </a:p>
          <a:p>
            <a:pPr marL="1089025" lvl="1" indent="-342900">
              <a:buFont typeface="Arial" panose="020B0604020202020204" pitchFamily="34" charset="0"/>
              <a:buChar char="•"/>
            </a:pPr>
            <a:r>
              <a:rPr lang="en-US"/>
              <a:t>Details and facts</a:t>
            </a:r>
          </a:p>
          <a:p>
            <a:pPr marL="403225" indent="-342900">
              <a:buFont typeface="Arial" panose="020B0604020202020204" pitchFamily="34" charset="0"/>
              <a:buChar char="•"/>
            </a:pPr>
            <a:r>
              <a:rPr lang="en-US" sz="2000"/>
              <a:t>Intuition trusts information that is abstract and theoretical</a:t>
            </a:r>
          </a:p>
          <a:p>
            <a:pPr marL="1089025" lvl="1" indent="-342900">
              <a:buFont typeface="Arial" panose="020B0604020202020204" pitchFamily="34" charset="0"/>
              <a:buChar char="•"/>
            </a:pPr>
            <a:r>
              <a:rPr lang="en-US"/>
              <a:t>Concepts</a:t>
            </a:r>
          </a:p>
          <a:p>
            <a:pPr marL="1089025" lvl="1" indent="-342900">
              <a:buFont typeface="Arial" panose="020B0604020202020204" pitchFamily="34" charset="0"/>
              <a:buChar char="•"/>
            </a:pPr>
            <a:r>
              <a:rPr lang="en-US"/>
              <a:t>Future possibilities &amp; big picture</a:t>
            </a:r>
          </a:p>
          <a:p>
            <a:pPr marL="285750" indent="-225425">
              <a:buFont typeface="Arial" panose="020B0604020202020204" pitchFamily="34" charset="0"/>
              <a:buChar char="•"/>
            </a:pPr>
            <a:endParaRPr lang="en-US"/>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How do you make your decisions?</a:t>
            </a:r>
          </a:p>
          <a:p>
            <a:pPr marL="403225" indent="-342900">
              <a:buFont typeface="Arial" panose="020B0604020202020204" pitchFamily="34" charset="0"/>
              <a:buChar char="•"/>
            </a:pPr>
            <a:r>
              <a:rPr lang="en-US" sz="180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a:t>Value truth, fairness and honesty</a:t>
            </a:r>
          </a:p>
          <a:p>
            <a:pPr marL="1089025" lvl="1" indent="-342900">
              <a:buFont typeface="Arial" panose="020B0604020202020204" pitchFamily="34" charset="0"/>
              <a:buChar char="•"/>
            </a:pPr>
            <a:r>
              <a:rPr lang="en-US" sz="1600"/>
              <a:t>Motivated by achievement</a:t>
            </a:r>
            <a:endParaRPr lang="en-US" sz="2000"/>
          </a:p>
          <a:p>
            <a:pPr marL="403225" indent="-342900">
              <a:buFont typeface="Arial" panose="020B0604020202020204" pitchFamily="34" charset="0"/>
              <a:buChar char="•"/>
            </a:pPr>
            <a:r>
              <a:rPr lang="en-US" sz="1800"/>
              <a:t>Feeling people make their decisions more based on measuring from the inside and associating or empathizing</a:t>
            </a:r>
          </a:p>
          <a:p>
            <a:pPr marL="1089025" lvl="1" indent="-342900">
              <a:buFont typeface="Arial" panose="020B0604020202020204" pitchFamily="34" charset="0"/>
              <a:buChar char="•"/>
            </a:pPr>
            <a:r>
              <a:rPr lang="en-US" sz="1600"/>
              <a:t>Value harmony, peace, and compassion</a:t>
            </a:r>
          </a:p>
          <a:p>
            <a:pPr marL="1089025" lvl="1" indent="-342900">
              <a:buFont typeface="Arial" panose="020B0604020202020204" pitchFamily="34" charset="0"/>
              <a:buChar char="•"/>
            </a:pPr>
            <a:r>
              <a:rPr lang="en-US" sz="1600"/>
              <a:t>Motivated by appreciation</a:t>
            </a:r>
          </a:p>
          <a:p>
            <a:pPr marL="285750" indent="-225425">
              <a:buFont typeface="Arial" panose="020B0604020202020204" pitchFamily="34" charset="0"/>
              <a:buChar char="•"/>
            </a:pPr>
            <a:endParaRPr lang="en-US"/>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a:solidFill>
                  <a:srgbClr val="6A7278"/>
                </a:solidFill>
                <a:latin typeface="Georgia"/>
              </a:rPr>
              <a:t>Work in a task-oriented, steady pace</a:t>
            </a:r>
          </a:p>
          <a:p>
            <a:pPr marL="971550" lvl="1" indent="-285750">
              <a:buFont typeface="Arial" panose="020B0604020202020204" pitchFamily="34" charset="0"/>
              <a:buChar char="•"/>
            </a:pPr>
            <a:r>
              <a:rPr lang="en-US" altLang="en-US" sz="160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a:solidFill>
                  <a:srgbClr val="6A7278"/>
                </a:solidFill>
                <a:latin typeface="Georgia"/>
              </a:rPr>
              <a:t>Work in bursts of energy</a:t>
            </a:r>
          </a:p>
          <a:p>
            <a:pPr marL="285750" indent="-285750">
              <a:buFont typeface="Arial" panose="020B0604020202020204" pitchFamily="34" charset="0"/>
              <a:buChar char="•"/>
            </a:pPr>
            <a:r>
              <a:rPr lang="en-US" altLang="en-US" sz="1800">
                <a:solidFill>
                  <a:srgbClr val="6A7278"/>
                </a:solidFill>
                <a:latin typeface="Georgia"/>
              </a:rPr>
              <a:t>Motivated by approaching deadlines</a:t>
            </a:r>
            <a:endParaRPr lang="en-US" sz="200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6447950" y="1550795"/>
            <a:ext cx="5408124" cy="3996306"/>
          </a:xfrm>
          <a:prstGeom prst="rect">
            <a:avLst/>
          </a:prstGeom>
        </p:spPr>
      </p:pic>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Developed by Charles Pellerin</a:t>
            </a:r>
          </a:p>
          <a:p>
            <a:pPr marL="285750" indent="-285750">
              <a:buFont typeface="Arial" panose="020B0604020202020204" pitchFamily="34" charset="0"/>
              <a:buChar char="•"/>
            </a:pPr>
            <a:r>
              <a:rPr lang="en-US" altLang="en-US" sz="160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a:solidFill>
                  <a:srgbClr val="6A7278"/>
                </a:solidFill>
                <a:latin typeface="Georgia"/>
              </a:rPr>
              <a:t>Four quadrants / types named by color</a:t>
            </a:r>
          </a:p>
          <a:p>
            <a:pPr marL="285750" indent="-225425">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Cultivating</a:t>
            </a:r>
            <a:endParaRPr lang="en-US" sz="1400" b="1">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Visioning</a:t>
            </a:r>
            <a:endParaRPr lang="en-US" sz="1400" b="1">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Directing</a:t>
            </a:r>
            <a:endParaRPr lang="en-US" sz="1400" b="1">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691653" y="3336897"/>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rPr>
              <a:t>Feeling</a:t>
            </a:r>
            <a:endParaRPr lang="en-US" dirty="0">
              <a:solidFill>
                <a:schemeClr val="tx1">
                  <a:lumMod val="75000"/>
                  <a:lumOff val="25000"/>
                </a:schemeClr>
              </a:solidFill>
            </a:endParaRPr>
          </a:p>
        </p:txBody>
      </p:sp>
      <p:sp>
        <p:nvSpPr>
          <p:cNvPr id="16" name="TextBox 10">
            <a:extLst>
              <a:ext uri="{FF2B5EF4-FFF2-40B4-BE49-F238E27FC236}">
                <a16:creationId xmlns:a16="http://schemas.microsoft.com/office/drawing/2014/main" id="{257B7240-ED44-485B-B711-B7DA7991B4C6}"/>
              </a:ext>
            </a:extLst>
          </p:cNvPr>
          <p:cNvSpPr txBox="1"/>
          <p:nvPr/>
        </p:nvSpPr>
        <p:spPr>
          <a:xfrm>
            <a:off x="10351589" y="3336897"/>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ea typeface="Century Gothic" charset="0"/>
                <a:cs typeface="Century Gothic" charset="0"/>
              </a:rPr>
              <a:t>Thinking</a:t>
            </a:r>
            <a:endParaRPr lang="en-US" sz="2000" dirty="0">
              <a:solidFill>
                <a:schemeClr val="tx1">
                  <a:lumMod val="75000"/>
                  <a:lumOff val="25000"/>
                </a:schemeClr>
              </a:solidFill>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72696"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6994336"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Thinking &amp; Imagining</a:t>
            </a:r>
          </a:p>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Constantly innovate and create</a:t>
            </a:r>
          </a:p>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Thinking &amp; Sensing</a:t>
            </a:r>
          </a:p>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Take organized action</a:t>
            </a:r>
          </a:p>
          <a:p>
            <a:pPr marL="119063" indent="-119063">
              <a:buFont typeface="Arial" pitchFamily="34" charset="0"/>
              <a:buChar char="•"/>
            </a:pPr>
            <a:r>
              <a:rPr lang="en-US" sz="1600">
                <a:solidFill>
                  <a:schemeClr val="tx1">
                    <a:lumMod val="75000"/>
                    <a:lumOff val="25000"/>
                  </a:schemeClr>
                </a:solidFill>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dirty="0">
                <a:solidFill>
                  <a:schemeClr val="tx1">
                    <a:lumMod val="75000"/>
                    <a:lumOff val="25000"/>
                  </a:schemeClr>
                </a:solidFill>
                <a:latin typeface="Century Gothic" charset="0"/>
                <a:ea typeface="Century Gothic" charset="0"/>
                <a:cs typeface="Century Gothic" charset="0"/>
              </a:rPr>
              <a:t>Feeling &amp; Imagining</a:t>
            </a:r>
          </a:p>
          <a:p>
            <a:pPr marL="119063" indent="-119063" algn="r"/>
            <a:r>
              <a:rPr lang="en-US" sz="1600" dirty="0">
                <a:solidFill>
                  <a:schemeClr val="tx1">
                    <a:lumMod val="75000"/>
                    <a:lumOff val="25000"/>
                  </a:schemeClr>
                </a:solidFill>
                <a:latin typeface="Century Gothic" charset="0"/>
                <a:ea typeface="Century Gothic" charset="0"/>
                <a:cs typeface="Century Gothic" charset="0"/>
              </a:rPr>
              <a:t>Appreciate and care for others</a:t>
            </a:r>
          </a:p>
          <a:p>
            <a:pPr marL="119063" indent="-119063" algn="r"/>
            <a:r>
              <a:rPr lang="en-US" sz="1600" dirty="0">
                <a:solidFill>
                  <a:schemeClr val="tx1">
                    <a:lumMod val="75000"/>
                    <a:lumOff val="25000"/>
                  </a:schemeClr>
                </a:solidFill>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solidFill>
                  <a:schemeClr val="tx1">
                    <a:lumMod val="75000"/>
                    <a:lumOff val="25000"/>
                  </a:schemeClr>
                </a:solidFill>
                <a:latin typeface="Century Gothic" charset="0"/>
                <a:ea typeface="Century Gothic" charset="0"/>
                <a:cs typeface="Century Gothic" charset="0"/>
              </a:rPr>
              <a:t>Feeling &amp; Sensing</a:t>
            </a:r>
          </a:p>
          <a:p>
            <a:pPr marL="119063" indent="-119063" algn="r"/>
            <a:r>
              <a:rPr lang="en-US" sz="1600">
                <a:solidFill>
                  <a:schemeClr val="tx1">
                    <a:lumMod val="75000"/>
                    <a:lumOff val="25000"/>
                  </a:schemeClr>
                </a:solidFill>
                <a:latin typeface="Century Gothic" charset="0"/>
                <a:ea typeface="Century Gothic" charset="0"/>
                <a:cs typeface="Century Gothic" charset="0"/>
              </a:rPr>
              <a:t>Include and motivate others</a:t>
            </a:r>
          </a:p>
          <a:p>
            <a:pPr marL="119063" indent="-119063" algn="r"/>
            <a:r>
              <a:rPr lang="en-US" sz="1600">
                <a:solidFill>
                  <a:schemeClr val="tx1">
                    <a:lumMod val="75000"/>
                    <a:lumOff val="25000"/>
                  </a:schemeClr>
                </a:solidFill>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Researcher Responsibilities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683945"/>
            <a:ext cx="6373685" cy="4808930"/>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Researchers (all personnel involved in conceiving, designing, conducting and supervising research) have the responsibility to:</a:t>
            </a:r>
          </a:p>
          <a:p>
            <a:pPr marL="285750" indent="-225425">
              <a:buFont typeface="Arial" panose="020B0604020202020204" pitchFamily="34" charset="0"/>
              <a:buChar char="•"/>
            </a:pPr>
            <a:r>
              <a:rPr lang="en-US"/>
              <a:t>Uphold and embody the professional standards of the research community.</a:t>
            </a:r>
          </a:p>
          <a:p>
            <a:pPr marL="285750" indent="-225425">
              <a:buFont typeface="Arial" panose="020B0604020202020204" pitchFamily="34" charset="0"/>
              <a:buChar char="•"/>
            </a:pPr>
            <a:r>
              <a:rPr lang="en-US"/>
              <a:t>Exercise personal and professional honesty in proposing, designing, performing, and reporting research.</a:t>
            </a:r>
          </a:p>
          <a:p>
            <a:pPr marL="285750" indent="-225425">
              <a:buFont typeface="Arial" panose="020B0604020202020204" pitchFamily="34" charset="0"/>
              <a:buChar char="•"/>
            </a:pPr>
            <a:r>
              <a:rPr lang="en-US"/>
              <a:t>Maintain mutual respect with all members of the research team and accurately represent the contributions of each member’s work. </a:t>
            </a:r>
          </a:p>
          <a:p>
            <a:pPr marL="285750" indent="-225425">
              <a:buFont typeface="Arial" panose="020B0604020202020204" pitchFamily="34" charset="0"/>
              <a:buChar char="•"/>
            </a:pPr>
            <a:r>
              <a:rPr lang="en-US"/>
              <a:t>Not allow outside influence or pressure (e.g., political consideration, ideology, financial conflicts of interest, peer pressure, or individual opinion) to affect the results of research, input to or from advisory committees, or the dissemination of research and analysis.</a:t>
            </a:r>
          </a:p>
          <a:p>
            <a:pPr marL="285750" indent="-225425">
              <a:buFont typeface="Arial" panose="020B0604020202020204" pitchFamily="34" charset="0"/>
              <a:buChar char="•"/>
            </a:pPr>
            <a:r>
              <a:rPr lang="en-US"/>
              <a:t>Uphold all of NASA’s core values of ethical conduct and integrity.</a:t>
            </a:r>
          </a:p>
        </p:txBody>
      </p:sp>
      <p:sp>
        <p:nvSpPr>
          <p:cNvPr id="7" name="Content Placeholder 18">
            <a:extLst>
              <a:ext uri="{FF2B5EF4-FFF2-40B4-BE49-F238E27FC236}">
                <a16:creationId xmlns:a16="http://schemas.microsoft.com/office/drawing/2014/main" id="{E1B78C02-E16C-44CA-8DCC-8E30E5F85C2F}"/>
              </a:ext>
            </a:extLst>
          </p:cNvPr>
          <p:cNvSpPr txBox="1">
            <a:spLocks/>
          </p:cNvSpPr>
          <p:nvPr/>
        </p:nvSpPr>
        <p:spPr>
          <a:xfrm>
            <a:off x="6708618" y="741938"/>
            <a:ext cx="5143131" cy="48558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a:t>Federal definition of research misconduct:</a:t>
            </a:r>
          </a:p>
        </p:txBody>
      </p:sp>
      <p:sp>
        <p:nvSpPr>
          <p:cNvPr id="8" name="TextBox 7">
            <a:extLst>
              <a:ext uri="{FF2B5EF4-FFF2-40B4-BE49-F238E27FC236}">
                <a16:creationId xmlns:a16="http://schemas.microsoft.com/office/drawing/2014/main" id="{53DED6F9-5F65-4F5E-94E7-FE98E69A2E37}"/>
              </a:ext>
            </a:extLst>
          </p:cNvPr>
          <p:cNvSpPr txBox="1"/>
          <p:nvPr/>
        </p:nvSpPr>
        <p:spPr>
          <a:xfrm>
            <a:off x="7513319" y="1277076"/>
            <a:ext cx="3840480" cy="1938992"/>
          </a:xfrm>
          <a:prstGeom prst="rect">
            <a:avLst/>
          </a:prstGeom>
          <a:noFill/>
        </p:spPr>
        <p:txBody>
          <a:bodyPr wrap="square">
            <a:spAutoFit/>
          </a:bodyPr>
          <a:lstStyle/>
          <a:p>
            <a:pPr algn="ctr"/>
            <a:r>
              <a:rPr lang="en-US" sz="2400">
                <a:solidFill>
                  <a:srgbClr val="0070C0"/>
                </a:solidFill>
              </a:rPr>
              <a:t>“fabrication, falsification, or plagiarism in proposing, performing, or reviewing research, or in reporting research results”</a:t>
            </a:r>
          </a:p>
        </p:txBody>
      </p:sp>
      <p:sp>
        <p:nvSpPr>
          <p:cNvPr id="10" name="Content Placeholder 18">
            <a:extLst>
              <a:ext uri="{FF2B5EF4-FFF2-40B4-BE49-F238E27FC236}">
                <a16:creationId xmlns:a16="http://schemas.microsoft.com/office/drawing/2014/main" id="{4D70ACA4-D23D-41DF-9D08-F64E10D3DA09}"/>
              </a:ext>
            </a:extLst>
          </p:cNvPr>
          <p:cNvSpPr txBox="1">
            <a:spLocks/>
          </p:cNvSpPr>
          <p:nvPr/>
        </p:nvSpPr>
        <p:spPr>
          <a:xfrm>
            <a:off x="7623018" y="3370199"/>
            <a:ext cx="4065006" cy="3174733"/>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b="1"/>
              <a:t>DO NOT:</a:t>
            </a:r>
          </a:p>
          <a:p>
            <a:pPr marL="285750" indent="-225425">
              <a:buFont typeface="Arial" panose="020B0604020202020204" pitchFamily="34" charset="0"/>
              <a:buChar char="•"/>
            </a:pPr>
            <a:r>
              <a:rPr lang="en-US" sz="1800" b="1"/>
              <a:t>Fabricate</a:t>
            </a:r>
            <a:r>
              <a:rPr lang="en-US" sz="1800"/>
              <a:t>: Making up data or results and recording or reporting them.</a:t>
            </a:r>
          </a:p>
          <a:p>
            <a:pPr marL="285750" indent="-225425">
              <a:buFont typeface="Arial" panose="020B0604020202020204" pitchFamily="34" charset="0"/>
              <a:buChar char="•"/>
            </a:pPr>
            <a:r>
              <a:rPr lang="en-US" sz="1800" b="1"/>
              <a:t>Plagiarize</a:t>
            </a:r>
            <a:r>
              <a:rPr lang="en-US" sz="1800"/>
              <a:t>: The appropriation of another person’s ideas, processes, results, or words without giving appropriate credit.</a:t>
            </a:r>
          </a:p>
          <a:p>
            <a:pPr marL="285750" indent="-225425">
              <a:buFont typeface="Arial" panose="020B0604020202020204" pitchFamily="34" charset="0"/>
              <a:buChar char="•"/>
            </a:pPr>
            <a:r>
              <a:rPr lang="en-US" sz="1800" b="1"/>
              <a:t>Falsify</a:t>
            </a:r>
            <a:r>
              <a:rPr lang="en-US" sz="1800"/>
              <a:t>: Manipulating research materials, equipment, or processes, or changing or omitting data or results such that the research is not accurately represented in the research report.</a:t>
            </a:r>
          </a:p>
          <a:p>
            <a:pPr marL="285750" indent="-225425">
              <a:buFont typeface="Arial" panose="020B0604020202020204" pitchFamily="34" charset="0"/>
              <a:buChar char="•"/>
            </a:pPr>
            <a:endParaRPr lang="en-US" sz="1800"/>
          </a:p>
        </p:txBody>
      </p:sp>
    </p:spTree>
    <p:extLst>
      <p:ext uri="{BB962C8B-B14F-4D97-AF65-F5344CB8AC3E}">
        <p14:creationId xmlns:p14="http://schemas.microsoft.com/office/powerpoint/2010/main" val="245649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887480"/>
            <a:ext cx="6026240" cy="1230435"/>
          </a:xfrm>
        </p:spPr>
        <p:txBody>
          <a:bodyPr anchor="ctr">
            <a:normAutofit/>
          </a:bodyPr>
          <a:lstStyle/>
          <a:p>
            <a:r>
              <a:rPr lang="en-US" altLang="en-US" sz="3200"/>
              <a:t>Astrology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780160"/>
            <a:ext cx="5136470"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a:latin typeface="Georgia"/>
              </a:rPr>
              <a:t>Are you an Earth, Water, Fire, or Air sign?</a:t>
            </a:r>
          </a:p>
          <a:p>
            <a:endParaRPr lang="en-US" altLang="en-US" sz="2000"/>
          </a:p>
          <a:p>
            <a:pPr marL="285750" indent="-225425">
              <a:buFont typeface="Arial" panose="020B0604020202020204" pitchFamily="34" charset="0"/>
              <a:buChar char="•"/>
            </a:pPr>
            <a:endParaRPr lang="en-US" sz="2000"/>
          </a:p>
        </p:txBody>
      </p:sp>
      <p:pic>
        <p:nvPicPr>
          <p:cNvPr id="1026" name="Picture 2" descr="What the Zodiac Signs Elements Mean: Are You Fire, Earth, Air, or Water?">
            <a:extLst>
              <a:ext uri="{FF2B5EF4-FFF2-40B4-BE49-F238E27FC236}">
                <a16:creationId xmlns:a16="http://schemas.microsoft.com/office/drawing/2014/main" id="{E34DB5FF-1725-4C6E-ADEC-07696D5760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357" y="1330109"/>
            <a:ext cx="5312469" cy="5310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C8FBE22-771C-4D33-B902-037208117FCD}"/>
              </a:ext>
            </a:extLst>
          </p:cNvPr>
          <p:cNvGraphicFramePr>
            <a:graphicFrameLocks noGrp="1"/>
          </p:cNvGraphicFramePr>
          <p:nvPr/>
        </p:nvGraphicFramePr>
        <p:xfrm>
          <a:off x="918099" y="2311493"/>
          <a:ext cx="4250084" cy="4352928"/>
        </p:xfrm>
        <a:graphic>
          <a:graphicData uri="http://schemas.openxmlformats.org/drawingml/2006/table">
            <a:tbl>
              <a:tblPr/>
              <a:tblGrid>
                <a:gridCol w="1356325">
                  <a:extLst>
                    <a:ext uri="{9D8B030D-6E8A-4147-A177-3AD203B41FA5}">
                      <a16:colId xmlns:a16="http://schemas.microsoft.com/office/drawing/2014/main" val="1095632797"/>
                    </a:ext>
                  </a:extLst>
                </a:gridCol>
                <a:gridCol w="2893759">
                  <a:extLst>
                    <a:ext uri="{9D8B030D-6E8A-4147-A177-3AD203B41FA5}">
                      <a16:colId xmlns:a16="http://schemas.microsoft.com/office/drawing/2014/main" val="2396685558"/>
                    </a:ext>
                  </a:extLst>
                </a:gridCol>
              </a:tblGrid>
              <a:tr h="362744">
                <a:tc>
                  <a:txBody>
                    <a:bodyPr/>
                    <a:lstStyle/>
                    <a:p>
                      <a:pPr fontAlgn="t"/>
                      <a:r>
                        <a:rPr lang="en-US" sz="1400" b="1">
                          <a:solidFill>
                            <a:schemeClr val="tx1">
                              <a:lumMod val="50000"/>
                              <a:lumOff val="50000"/>
                            </a:schemeClr>
                          </a:solidFill>
                          <a:effectLst/>
                        </a:rPr>
                        <a:t>Aries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March 21 - April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491296564"/>
                  </a:ext>
                </a:extLst>
              </a:tr>
              <a:tr h="362744">
                <a:tc>
                  <a:txBody>
                    <a:bodyPr/>
                    <a:lstStyle/>
                    <a:p>
                      <a:pPr fontAlgn="t"/>
                      <a:r>
                        <a:rPr lang="en-US" sz="1400" b="1">
                          <a:solidFill>
                            <a:schemeClr val="tx1">
                              <a:lumMod val="50000"/>
                              <a:lumOff val="50000"/>
                            </a:schemeClr>
                          </a:solidFill>
                          <a:effectLst/>
                        </a:rPr>
                        <a:t>Taurus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April 21 - May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85181642"/>
                  </a:ext>
                </a:extLst>
              </a:tr>
              <a:tr h="362744">
                <a:tc>
                  <a:txBody>
                    <a:bodyPr/>
                    <a:lstStyle/>
                    <a:p>
                      <a:pPr fontAlgn="t"/>
                      <a:r>
                        <a:rPr lang="en-US" sz="1400" b="1">
                          <a:solidFill>
                            <a:schemeClr val="tx1">
                              <a:lumMod val="50000"/>
                              <a:lumOff val="50000"/>
                            </a:schemeClr>
                          </a:solidFill>
                          <a:effectLst/>
                        </a:rPr>
                        <a:t>Gemini</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May 22 - June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41405714"/>
                  </a:ext>
                </a:extLst>
              </a:tr>
              <a:tr h="362744">
                <a:tc>
                  <a:txBody>
                    <a:bodyPr/>
                    <a:lstStyle/>
                    <a:p>
                      <a:pPr fontAlgn="t"/>
                      <a:r>
                        <a:rPr lang="en-US" sz="1400" b="1">
                          <a:solidFill>
                            <a:schemeClr val="tx1">
                              <a:lumMod val="50000"/>
                              <a:lumOff val="50000"/>
                            </a:schemeClr>
                          </a:solidFill>
                          <a:effectLst/>
                        </a:rPr>
                        <a:t>Cancer</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June 22 - July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35986373"/>
                  </a:ext>
                </a:extLst>
              </a:tr>
              <a:tr h="362744">
                <a:tc>
                  <a:txBody>
                    <a:bodyPr/>
                    <a:lstStyle/>
                    <a:p>
                      <a:pPr fontAlgn="t"/>
                      <a:r>
                        <a:rPr lang="en-US" sz="1400" b="1">
                          <a:solidFill>
                            <a:schemeClr val="tx1">
                              <a:lumMod val="50000"/>
                              <a:lumOff val="50000"/>
                            </a:schemeClr>
                          </a:solidFill>
                          <a:effectLst/>
                        </a:rPr>
                        <a:t>Leo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July 23 -August 23</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31840187"/>
                  </a:ext>
                </a:extLst>
              </a:tr>
              <a:tr h="362744">
                <a:tc>
                  <a:txBody>
                    <a:bodyPr/>
                    <a:lstStyle/>
                    <a:p>
                      <a:pPr fontAlgn="t"/>
                      <a:r>
                        <a:rPr lang="en-US" sz="1400" b="1">
                          <a:solidFill>
                            <a:schemeClr val="tx1">
                              <a:lumMod val="50000"/>
                              <a:lumOff val="50000"/>
                            </a:schemeClr>
                          </a:solidFill>
                          <a:effectLst/>
                        </a:rPr>
                        <a:t>Virgo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August 22 - September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94081648"/>
                  </a:ext>
                </a:extLst>
              </a:tr>
              <a:tr h="362744">
                <a:tc>
                  <a:txBody>
                    <a:bodyPr/>
                    <a:lstStyle/>
                    <a:p>
                      <a:pPr fontAlgn="t"/>
                      <a:r>
                        <a:rPr lang="en-US" sz="1400" b="1">
                          <a:solidFill>
                            <a:schemeClr val="tx1">
                              <a:lumMod val="50000"/>
                              <a:lumOff val="50000"/>
                            </a:schemeClr>
                          </a:solidFill>
                          <a:effectLst/>
                        </a:rPr>
                        <a:t>Libra</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September 24 - October 23</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06285481"/>
                  </a:ext>
                </a:extLst>
              </a:tr>
              <a:tr h="362744">
                <a:tc>
                  <a:txBody>
                    <a:bodyPr/>
                    <a:lstStyle/>
                    <a:p>
                      <a:pPr fontAlgn="t"/>
                      <a:r>
                        <a:rPr lang="en-US" sz="1400" b="1">
                          <a:solidFill>
                            <a:schemeClr val="tx1">
                              <a:lumMod val="50000"/>
                              <a:lumOff val="50000"/>
                            </a:schemeClr>
                          </a:solidFill>
                          <a:effectLst/>
                        </a:rPr>
                        <a:t>Scorpio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October 24 - November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411862242"/>
                  </a:ext>
                </a:extLst>
              </a:tr>
              <a:tr h="362744">
                <a:tc>
                  <a:txBody>
                    <a:bodyPr/>
                    <a:lstStyle/>
                    <a:p>
                      <a:pPr fontAlgn="t"/>
                      <a:r>
                        <a:rPr lang="en-US" sz="1400" b="1">
                          <a:solidFill>
                            <a:schemeClr val="tx1">
                              <a:lumMod val="50000"/>
                              <a:lumOff val="50000"/>
                            </a:schemeClr>
                          </a:solidFill>
                          <a:effectLst/>
                        </a:rPr>
                        <a:t>Sagittarius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November 23 - December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29324801"/>
                  </a:ext>
                </a:extLst>
              </a:tr>
              <a:tr h="362744">
                <a:tc>
                  <a:txBody>
                    <a:bodyPr/>
                    <a:lstStyle/>
                    <a:p>
                      <a:pPr fontAlgn="t"/>
                      <a:r>
                        <a:rPr lang="en-US" sz="1400" b="1">
                          <a:solidFill>
                            <a:schemeClr val="tx1">
                              <a:lumMod val="50000"/>
                              <a:lumOff val="50000"/>
                            </a:schemeClr>
                          </a:solidFill>
                          <a:effectLst/>
                        </a:rPr>
                        <a:t>Capricorn</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December 22 - January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66209874"/>
                  </a:ext>
                </a:extLst>
              </a:tr>
              <a:tr h="362744">
                <a:tc>
                  <a:txBody>
                    <a:bodyPr/>
                    <a:lstStyle/>
                    <a:p>
                      <a:pPr fontAlgn="t"/>
                      <a:r>
                        <a:rPr lang="en-US" sz="1400" b="1">
                          <a:solidFill>
                            <a:schemeClr val="tx1">
                              <a:lumMod val="50000"/>
                              <a:lumOff val="50000"/>
                            </a:schemeClr>
                          </a:solidFill>
                          <a:effectLst/>
                        </a:rPr>
                        <a:t>Aquarius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January 21 - February 19</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282204878"/>
                  </a:ext>
                </a:extLst>
              </a:tr>
              <a:tr h="362744">
                <a:tc>
                  <a:txBody>
                    <a:bodyPr/>
                    <a:lstStyle/>
                    <a:p>
                      <a:pPr fontAlgn="t"/>
                      <a:r>
                        <a:rPr lang="en-US" sz="1400" b="1">
                          <a:solidFill>
                            <a:schemeClr val="tx1">
                              <a:lumMod val="50000"/>
                              <a:lumOff val="50000"/>
                            </a:schemeClr>
                          </a:solidFill>
                          <a:effectLst/>
                        </a:rPr>
                        <a:t>Pisces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February 20- March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93782295"/>
                  </a:ext>
                </a:extLst>
              </a:tr>
            </a:tbl>
          </a:graphicData>
        </a:graphic>
      </p:graphicFrame>
      <p:sp>
        <p:nvSpPr>
          <p:cNvPr id="7" name="Content Placeholder 17">
            <a:extLst>
              <a:ext uri="{FF2B5EF4-FFF2-40B4-BE49-F238E27FC236}">
                <a16:creationId xmlns:a16="http://schemas.microsoft.com/office/drawing/2014/main" id="{5FE7DACB-AF80-4DE0-904A-0D81754D15DC}"/>
              </a:ext>
            </a:extLst>
          </p:cNvPr>
          <p:cNvSpPr txBox="1">
            <a:spLocks/>
          </p:cNvSpPr>
          <p:nvPr/>
        </p:nvSpPr>
        <p:spPr>
          <a:xfrm>
            <a:off x="6663350" y="643775"/>
            <a:ext cx="4685072" cy="64547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ltLang="en-US" sz="3200" i="1"/>
              <a:t>What’s your sign?</a:t>
            </a:r>
          </a:p>
        </p:txBody>
      </p:sp>
    </p:spTree>
    <p:extLst>
      <p:ext uri="{BB962C8B-B14F-4D97-AF65-F5344CB8AC3E}">
        <p14:creationId xmlns:p14="http://schemas.microsoft.com/office/powerpoint/2010/main" val="305209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a:t>Practical Applications of Getting to Know Each Other</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a:t>Compassion</a:t>
            </a:r>
            <a:r>
              <a:rPr lang="en-US" sz="2000"/>
              <a:t> – Perspectives and work styles naturally differ, there is no “correct” type for a DEVELOP participant</a:t>
            </a:r>
          </a:p>
          <a:p>
            <a:pPr marL="403225" indent="-342900">
              <a:buFont typeface="Arial" panose="020B0604020202020204" pitchFamily="34" charset="0"/>
              <a:buChar char="•"/>
            </a:pPr>
            <a:r>
              <a:rPr lang="en-US" sz="2000" b="1"/>
              <a:t>Flexibility</a:t>
            </a:r>
            <a:r>
              <a:rPr lang="en-US" sz="2000"/>
              <a:t> – These assessments are guides that help facilitate discussion. Many people do not identify with their given “types” and that is ok</a:t>
            </a:r>
          </a:p>
          <a:p>
            <a:pPr marL="60325"/>
            <a:r>
              <a:rPr lang="en-US"/>
              <a:t>If you notice your teammates...</a:t>
            </a:r>
          </a:p>
          <a:p>
            <a:pPr marL="346075" indent="-177800">
              <a:buFont typeface="Arial" panose="020B0604020202020204" pitchFamily="34" charset="0"/>
              <a:buChar char="•"/>
            </a:pPr>
            <a:r>
              <a:rPr lang="en-US"/>
              <a:t>Don’t ask questions verbally on calls</a:t>
            </a:r>
          </a:p>
          <a:p>
            <a:pPr marL="346075" indent="-177800">
              <a:buFont typeface="Arial" panose="020B0604020202020204" pitchFamily="34" charset="0"/>
              <a:buChar char="•"/>
            </a:pPr>
            <a:r>
              <a:rPr lang="en-US"/>
              <a:t>Ask all the questions and lead the conversation</a:t>
            </a:r>
          </a:p>
          <a:p>
            <a:pPr marL="346075" indent="-177800">
              <a:buFont typeface="Arial" panose="020B0604020202020204" pitchFamily="34" charset="0"/>
              <a:buChar char="•"/>
            </a:pPr>
            <a:r>
              <a:rPr lang="en-US"/>
              <a:t>Ask for constant updates on progress</a:t>
            </a:r>
          </a:p>
          <a:p>
            <a:pPr marL="346075" indent="-177800">
              <a:buFont typeface="Arial" panose="020B0604020202020204" pitchFamily="34" charset="0"/>
              <a:buChar char="•"/>
            </a:pPr>
            <a:r>
              <a:rPr lang="en-US"/>
              <a:t>Don’t share progress until a task is done</a:t>
            </a:r>
          </a:p>
          <a:p>
            <a:pPr marL="60325"/>
            <a:r>
              <a:rPr lang="en-US"/>
              <a:t>…consider approaching this from a compassionate and flexible perspective.</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panose="020B0502020202020204" pitchFamily="34" charset="0"/>
                <a:cs typeface="Arial"/>
              </a:rPr>
              <a:t>Sarah</a:t>
            </a: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Century Gothic" panose="020B0502020202020204" pitchFamily="34" charset="0"/>
                <a:cs typeface="Arial" panose="020B0604020202020204" pitchFamily="34" charset="0"/>
              </a:rPr>
              <a:t>Lead</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Century Gothic" panose="020B0502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latin typeface="Georgia"/>
              </a:rPr>
              <a:t>Make all efforts to maintain a positive work environment. </a:t>
            </a:r>
            <a:endParaRPr lang="en-US" sz="2000" dirty="0"/>
          </a:p>
          <a:p>
            <a:pPr marL="342900" indent="-342900">
              <a:buFont typeface="Arial" panose="020B0604020202020204" pitchFamily="34" charset="0"/>
              <a:buChar char="•"/>
            </a:pPr>
            <a:r>
              <a:rPr lang="en-US" sz="2000" dirty="0">
                <a:latin typeface="Georgia"/>
              </a:rPr>
              <a:t>Be kind to each other and have empathy!</a:t>
            </a:r>
          </a:p>
          <a:p>
            <a:pPr marL="342900" indent="-342900">
              <a:buFont typeface="Arial" panose="020B0604020202020204" pitchFamily="34" charset="0"/>
              <a:buChar char="•"/>
            </a:pPr>
            <a:r>
              <a:rPr lang="en-US" sz="2000" dirty="0">
                <a:latin typeface="Georgia"/>
              </a:rPr>
              <a:t>Participants can feel comfortable coming to their Lead or reaching out to Sarah Hafer-Martin or AMA HR.</a:t>
            </a:r>
          </a:p>
          <a:p>
            <a:pPr marL="342900" indent="-342900">
              <a:buFont typeface="Arial" panose="020B0604020202020204" pitchFamily="34" charset="0"/>
              <a:buChar char="•"/>
            </a:pPr>
            <a:r>
              <a:rPr lang="en-US" sz="2000" dirty="0">
                <a:latin typeface="Georgia"/>
              </a:rPr>
              <a:t>If you would like counseling for how to respond to a specific situation, reach out to Lauren Steele.</a:t>
            </a:r>
          </a:p>
          <a:p>
            <a:pPr marL="342900" indent="-342900">
              <a:buFont typeface="Arial" panose="020B0604020202020204" pitchFamily="34" charset="0"/>
              <a:buChar char="•"/>
            </a:pPr>
            <a:r>
              <a:rPr lang="en-US" sz="2000" dirty="0">
                <a:latin typeface="Georgia"/>
              </a:rPr>
              <a:t>#1 – Do not send emails about the situation – remember that NASA/AMA emails are NOT private. Should a personnel issue arise, immediately and verbally communicate the situation up the chain.</a:t>
            </a:r>
          </a:p>
          <a:p>
            <a:pPr marL="342900" indent="-342900">
              <a:buFont typeface="Arial" panose="020B0604020202020204" pitchFamily="34" charset="0"/>
              <a:buChar char="•"/>
            </a:pPr>
            <a:r>
              <a:rPr lang="en-US" sz="2000" dirty="0">
                <a:latin typeface="Georgia"/>
              </a:rPr>
              <a:t>Microsoft Teams chats are also NOT private (even if it’s only your team on it).</a:t>
            </a:r>
          </a:p>
        </p:txBody>
      </p:sp>
      <p:pic>
        <p:nvPicPr>
          <p:cNvPr id="5124" name="Picture 4" descr="Crying Cat | Know Your Meme">
            <a:extLst>
              <a:ext uri="{FF2B5EF4-FFF2-40B4-BE49-F238E27FC236}">
                <a16:creationId xmlns:a16="http://schemas.microsoft.com/office/drawing/2014/main" id="{B4257733-97E7-4B79-90DC-7A7C70596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101" y="4269966"/>
            <a:ext cx="2331779" cy="1311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a:t>Our personalities and life experiences influence our approach to work and how we work with others</a:t>
            </a:r>
          </a:p>
          <a:p>
            <a:pPr marL="285750" indent="-285750">
              <a:buFont typeface="Arial" panose="020B0604020202020204" pitchFamily="34" charset="0"/>
              <a:buChar char="•"/>
            </a:pPr>
            <a:r>
              <a:rPr lang="en-US" sz="1800"/>
              <a:t>It’s important to identify our personality styles and recognize potential personality trait conflicts and find balance </a:t>
            </a:r>
          </a:p>
          <a:p>
            <a:pPr marL="285750" indent="-285750">
              <a:buFont typeface="Arial" panose="020B0604020202020204" pitchFamily="34" charset="0"/>
              <a:buChar char="•"/>
            </a:pPr>
            <a:r>
              <a:rPr lang="en-US" sz="180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 in a bowling alley&#10;&#10;Description automatically generated with medium confidence">
            <a:extLst>
              <a:ext uri="{FF2B5EF4-FFF2-40B4-BE49-F238E27FC236}">
                <a16:creationId xmlns:a16="http://schemas.microsoft.com/office/drawing/2014/main" id="{872069D5-8B6A-4A1E-B465-F75E83838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175" y="285175"/>
            <a:ext cx="2715113" cy="2036334"/>
          </a:xfrm>
          <a:prstGeom prst="rect">
            <a:avLst/>
          </a:prstGeom>
          <a:effectLst>
            <a:outerShdw blurRad="50800" dist="38100" dir="2700000" algn="tl" rotWithShape="0">
              <a:prstClr val="black">
                <a:alpha val="40000"/>
              </a:prstClr>
            </a:outerShdw>
          </a:effectLst>
        </p:spPr>
      </p:pic>
      <p:pic>
        <p:nvPicPr>
          <p:cNvPr id="12" name="Picture 11" descr="A group of people posing on a rocky hill&#10;&#10;Description automatically generated with medium confidence">
            <a:extLst>
              <a:ext uri="{FF2B5EF4-FFF2-40B4-BE49-F238E27FC236}">
                <a16:creationId xmlns:a16="http://schemas.microsoft.com/office/drawing/2014/main" id="{EB7CFB55-9EA9-4914-98C3-42CB4380C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2175" y="2522973"/>
            <a:ext cx="2715113" cy="1809891"/>
          </a:xfrm>
          <a:prstGeom prst="rect">
            <a:avLst/>
          </a:prstGeom>
          <a:effectLst>
            <a:outerShdw blurRad="50800" dist="38100" dir="2700000" algn="tl" rotWithShape="0">
              <a:prstClr val="black">
                <a:alpha val="40000"/>
              </a:prstClr>
            </a:outerShdw>
          </a:effectLst>
        </p:spPr>
      </p:pic>
      <p:pic>
        <p:nvPicPr>
          <p:cNvPr id="15" name="Picture 14" descr="A group of people standing in a field&#10;&#10;Description automatically generated with medium confidence">
            <a:extLst>
              <a:ext uri="{FF2B5EF4-FFF2-40B4-BE49-F238E27FC236}">
                <a16:creationId xmlns:a16="http://schemas.microsoft.com/office/drawing/2014/main" id="{98EAE4F1-C64A-40E8-8DA8-9D0926FD8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970" y="4508646"/>
            <a:ext cx="3155281" cy="2089862"/>
          </a:xfrm>
          <a:prstGeom prst="rect">
            <a:avLst/>
          </a:prstGeom>
          <a:effectLst>
            <a:outerShdw blurRad="50800" dist="38100" dir="2700000" algn="tl" rotWithShape="0">
              <a:prstClr val="black">
                <a:alpha val="40000"/>
              </a:prstClr>
            </a:outerShdw>
          </a:effectLst>
        </p:spPr>
      </p:pic>
      <p:pic>
        <p:nvPicPr>
          <p:cNvPr id="21" name="Picture 20" descr="A group of people posing for a photo&#10;&#10;Description automatically generated">
            <a:extLst>
              <a:ext uri="{FF2B5EF4-FFF2-40B4-BE49-F238E27FC236}">
                <a16:creationId xmlns:a16="http://schemas.microsoft.com/office/drawing/2014/main" id="{E5A3B77D-82CE-4B4A-9505-FCCB3D711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2175" y="4534329"/>
            <a:ext cx="2715113" cy="2038496"/>
          </a:xfrm>
          <a:prstGeom prst="rect">
            <a:avLst/>
          </a:prstGeom>
          <a:effectLst>
            <a:outerShdw blurRad="50800" dist="38100" dir="2700000" algn="tl" rotWithShape="0">
              <a:prstClr val="black">
                <a:alpha val="40000"/>
              </a:prstClr>
            </a:outerShdw>
          </a:effectLst>
        </p:spPr>
      </p:pic>
      <p:pic>
        <p:nvPicPr>
          <p:cNvPr id="23" name="Picture 22" descr="A picture containing person, indoor, floor, ceiling&#10;&#10;Description automatically generated">
            <a:extLst>
              <a:ext uri="{FF2B5EF4-FFF2-40B4-BE49-F238E27FC236}">
                <a16:creationId xmlns:a16="http://schemas.microsoft.com/office/drawing/2014/main" id="{0A88862B-AC03-4265-91E7-5B8A4BE924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0118" y="4514256"/>
            <a:ext cx="2771764" cy="20786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Tips for Success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71650" y="1804736"/>
            <a:ext cx="3356105" cy="480637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a:latin typeface="Georgia"/>
              </a:rPr>
              <a:t>Professional Development </a:t>
            </a:r>
            <a:endParaRPr lang="en-US" b="1"/>
          </a:p>
          <a:p>
            <a:pPr marL="285750" indent="-225425">
              <a:buFont typeface="Arial" panose="020B0604020202020204" pitchFamily="34" charset="0"/>
              <a:buChar char="•"/>
            </a:pPr>
            <a:r>
              <a:rPr lang="en-US">
                <a:latin typeface="Georgia"/>
              </a:rPr>
              <a:t>Build your résumé</a:t>
            </a:r>
          </a:p>
          <a:p>
            <a:pPr marL="285750" indent="-225425">
              <a:buFont typeface="Arial" panose="020B0604020202020204" pitchFamily="34" charset="0"/>
              <a:buChar char="•"/>
            </a:pPr>
            <a:r>
              <a:rPr lang="en-US">
                <a:latin typeface="Georgia"/>
              </a:rPr>
              <a:t>Teamwork is key</a:t>
            </a:r>
          </a:p>
          <a:p>
            <a:pPr marL="285750" indent="-225425">
              <a:buFont typeface="Arial" panose="020B0604020202020204" pitchFamily="34" charset="0"/>
              <a:buChar char="•"/>
            </a:pPr>
            <a:r>
              <a:rPr lang="en-US">
                <a:latin typeface="Georgia"/>
              </a:rPr>
              <a:t>Keep track of deadlines</a:t>
            </a:r>
          </a:p>
          <a:p>
            <a:pPr marL="285750" indent="-225425">
              <a:buFont typeface="Arial" panose="020B0604020202020204" pitchFamily="34" charset="0"/>
              <a:buChar char="•"/>
            </a:pPr>
            <a:r>
              <a:rPr lang="en-US">
                <a:latin typeface="Georgia"/>
              </a:rPr>
              <a:t>Explore opportunities</a:t>
            </a:r>
          </a:p>
          <a:p>
            <a:pPr marL="285750" indent="-225425">
              <a:buFont typeface="Arial" panose="020B0604020202020204" pitchFamily="34" charset="0"/>
              <a:buChar char="•"/>
            </a:pPr>
            <a:r>
              <a:rPr lang="en-US">
                <a:latin typeface="Georgia"/>
              </a:rPr>
              <a:t>Be flexible and on time</a:t>
            </a:r>
            <a:endParaRPr lang="en-US"/>
          </a:p>
          <a:p>
            <a:pPr marL="285750" indent="-225425">
              <a:buFont typeface="Arial" panose="020B0604020202020204" pitchFamily="34" charset="0"/>
              <a:buChar char="•"/>
            </a:pPr>
            <a:r>
              <a:rPr lang="en-US">
                <a:latin typeface="Georgia"/>
              </a:rPr>
              <a:t>Follow the rules</a:t>
            </a:r>
          </a:p>
          <a:p>
            <a:pPr marL="285750" indent="-225425">
              <a:buFont typeface="Arial" panose="020B0604020202020204" pitchFamily="34" charset="0"/>
              <a:buChar char="•"/>
            </a:pPr>
            <a:r>
              <a:rPr lang="en-US">
                <a:latin typeface="Georgia"/>
              </a:rPr>
              <a:t>Stay organized</a:t>
            </a:r>
          </a:p>
          <a:p>
            <a:pPr marL="285750" indent="-225425">
              <a:buFont typeface="Arial" panose="020B0604020202020204" pitchFamily="34" charset="0"/>
              <a:buChar char="•"/>
            </a:pPr>
            <a:r>
              <a:rPr lang="en-US">
                <a:latin typeface="Georgia"/>
              </a:rPr>
              <a:t>Demonstrate integrity</a:t>
            </a:r>
          </a:p>
          <a:p>
            <a:pPr marL="285750" indent="-225425">
              <a:buFont typeface="Arial,Sans-Serif" panose="020B0604020202020204" pitchFamily="34" charset="0"/>
              <a:buChar char="•"/>
            </a:pPr>
            <a:r>
              <a:rPr lang="en-US">
                <a:latin typeface="Georgia"/>
              </a:rPr>
              <a:t>Network! Network! Network!</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5" name="Content Placeholder 18">
            <a:extLst>
              <a:ext uri="{FF2B5EF4-FFF2-40B4-BE49-F238E27FC236}">
                <a16:creationId xmlns:a16="http://schemas.microsoft.com/office/drawing/2014/main" id="{63AB459E-6A35-45EE-BA66-B3E82B6877E7}"/>
              </a:ext>
            </a:extLst>
          </p:cNvPr>
          <p:cNvSpPr txBox="1">
            <a:spLocks/>
          </p:cNvSpPr>
          <p:nvPr/>
        </p:nvSpPr>
        <p:spPr>
          <a:xfrm>
            <a:off x="7581950" y="1804736"/>
            <a:ext cx="2996404" cy="502287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a:latin typeface="Georgia"/>
              </a:rPr>
              <a:t>Personal Development</a:t>
            </a:r>
          </a:p>
          <a:p>
            <a:pPr marL="285750" indent="-225425">
              <a:buFont typeface="Arial,Sans-Serif" panose="020B0604020202020204" pitchFamily="34" charset="0"/>
              <a:buChar char="•"/>
            </a:pPr>
            <a:r>
              <a:rPr lang="en-US">
                <a:latin typeface="Georgia"/>
              </a:rPr>
              <a:t>Learn from those around you</a:t>
            </a:r>
          </a:p>
          <a:p>
            <a:pPr marL="285750" indent="-225425">
              <a:buFont typeface="Arial,Sans-Serif" panose="020B0604020202020204" pitchFamily="34" charset="0"/>
              <a:buChar char="•"/>
            </a:pPr>
            <a:r>
              <a:rPr lang="en-US">
                <a:latin typeface="Georgia"/>
              </a:rPr>
              <a:t>Maintain a positive attitude</a:t>
            </a:r>
            <a:endParaRPr lang="en-US"/>
          </a:p>
          <a:p>
            <a:pPr marL="285750" indent="-225425">
              <a:buFont typeface="Arial" panose="020B0604020202020204" pitchFamily="34" charset="0"/>
              <a:buChar char="•"/>
            </a:pPr>
            <a:r>
              <a:rPr lang="en-US">
                <a:latin typeface="Georgia"/>
              </a:rPr>
              <a:t>Promote harmony</a:t>
            </a:r>
            <a:endParaRPr lang="en-US"/>
          </a:p>
          <a:p>
            <a:pPr marL="285750" indent="-225425">
              <a:buFont typeface="Arial" panose="020B0604020202020204" pitchFamily="34" charset="0"/>
              <a:buChar char="•"/>
            </a:pPr>
            <a:r>
              <a:rPr lang="en-US"/>
              <a:t>Try new things</a:t>
            </a:r>
          </a:p>
          <a:p>
            <a:pPr marL="285750" indent="-225425">
              <a:buFont typeface="Arial,Sans-Serif" panose="020B0604020202020204" pitchFamily="34" charset="0"/>
              <a:buChar char="•"/>
            </a:pPr>
            <a:r>
              <a:rPr lang="en-US">
                <a:latin typeface="Georgia"/>
              </a:rPr>
              <a:t>Go above and beyond</a:t>
            </a:r>
          </a:p>
          <a:p>
            <a:pPr marL="285750" indent="-225425">
              <a:buFont typeface="Arial,Sans-Serif" panose="020B0604020202020204" pitchFamily="34" charset="0"/>
              <a:buChar char="•"/>
            </a:pPr>
            <a:r>
              <a:rPr lang="en-US">
                <a:latin typeface="Georgia"/>
              </a:rPr>
              <a:t>Help and encourage others</a:t>
            </a:r>
          </a:p>
          <a:p>
            <a:pPr marL="285750" indent="-225425">
              <a:buFont typeface="Arial,Sans-Serif" panose="020B0604020202020204" pitchFamily="34" charset="0"/>
              <a:buChar char="•"/>
            </a:pPr>
            <a:r>
              <a:rPr lang="en-US">
                <a:latin typeface="Georgia"/>
              </a:rPr>
              <a:t>Be mindful and respectful</a:t>
            </a:r>
          </a:p>
          <a:p>
            <a:pPr marL="285750" indent="-225425">
              <a:buFont typeface="Arial,Sans-Serif" panose="020B0604020202020204" pitchFamily="34" charset="0"/>
              <a:buChar char="•"/>
            </a:pPr>
            <a:r>
              <a:rPr lang="en-US"/>
              <a:t>Have fun</a:t>
            </a:r>
          </a:p>
          <a:p>
            <a:pPr marL="60325"/>
            <a:endParaRPr lang="en-US">
              <a:latin typeface="Georgia"/>
            </a:endParaRPr>
          </a:p>
          <a:p>
            <a:pPr marL="285750" indent="-225425">
              <a:buFont typeface="Arial,Sans-Serif" panose="020B0604020202020204" pitchFamily="34" charset="0"/>
              <a:buChar char="•"/>
            </a:pPr>
            <a:endParaRPr lang="en-US"/>
          </a:p>
          <a:p>
            <a:pPr marL="285750" indent="-225425">
              <a:buFont typeface="Arial" panose="020B0604020202020204" pitchFamily="34" charset="0"/>
              <a:buChar char="•"/>
            </a:pPr>
            <a:endParaRPr lang="en-US" sz="1800"/>
          </a:p>
        </p:txBody>
      </p:sp>
      <p:sp>
        <p:nvSpPr>
          <p:cNvPr id="16" name="Content Placeholder 18">
            <a:extLst>
              <a:ext uri="{FF2B5EF4-FFF2-40B4-BE49-F238E27FC236}">
                <a16:creationId xmlns:a16="http://schemas.microsoft.com/office/drawing/2014/main" id="{8ADB3BB6-67B0-441C-8A1F-DE078EADEC6D}"/>
              </a:ext>
            </a:extLst>
          </p:cNvPr>
          <p:cNvSpPr txBox="1">
            <a:spLocks/>
          </p:cNvSpPr>
          <p:nvPr/>
        </p:nvSpPr>
        <p:spPr>
          <a:xfrm>
            <a:off x="4306176" y="1804736"/>
            <a:ext cx="3197352" cy="480637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a:latin typeface="Georgia"/>
              </a:rPr>
              <a:t>Technical Development</a:t>
            </a:r>
            <a:endParaRPr lang="en-US" b="1"/>
          </a:p>
          <a:p>
            <a:pPr marL="285750" indent="-225425">
              <a:buFont typeface="Arial" panose="020B0604020202020204" pitchFamily="34" charset="0"/>
              <a:buChar char="•"/>
            </a:pPr>
            <a:r>
              <a:rPr lang="en-US">
                <a:latin typeface="Georgia"/>
              </a:rPr>
              <a:t>Have an open mind</a:t>
            </a:r>
          </a:p>
          <a:p>
            <a:pPr marL="285750" indent="-225425">
              <a:buFont typeface="Arial" panose="020B0604020202020204" pitchFamily="34" charset="0"/>
              <a:buChar char="•"/>
            </a:pPr>
            <a:r>
              <a:rPr lang="en-US">
                <a:latin typeface="Georgia"/>
              </a:rPr>
              <a:t>Be innovative</a:t>
            </a:r>
          </a:p>
          <a:p>
            <a:pPr marL="285750" indent="-225425">
              <a:buFont typeface="Arial" panose="020B0604020202020204" pitchFamily="34" charset="0"/>
              <a:buChar char="•"/>
            </a:pPr>
            <a:r>
              <a:rPr lang="en-US">
                <a:latin typeface="Georgia"/>
              </a:rPr>
              <a:t>File management is key</a:t>
            </a:r>
          </a:p>
          <a:p>
            <a:pPr marL="285750" indent="-225425">
              <a:buFont typeface="Arial" panose="020B0604020202020204" pitchFamily="34" charset="0"/>
              <a:buChar char="•"/>
            </a:pPr>
            <a:r>
              <a:rPr lang="en-US">
                <a:latin typeface="Georgia"/>
              </a:rPr>
              <a:t>Nomenclature matters</a:t>
            </a:r>
            <a:endParaRPr lang="en-US"/>
          </a:p>
          <a:p>
            <a:pPr marL="285750" indent="-225425">
              <a:buFont typeface="Arial" panose="020B0604020202020204" pitchFamily="34" charset="0"/>
              <a:buChar char="•"/>
            </a:pPr>
            <a:r>
              <a:rPr lang="en-US">
                <a:latin typeface="Georgia"/>
              </a:rPr>
              <a:t>Never plagiarize </a:t>
            </a:r>
          </a:p>
          <a:p>
            <a:pPr marL="285750" indent="-225425">
              <a:buFont typeface="Arial" panose="020B0604020202020204" pitchFamily="34" charset="0"/>
              <a:buChar char="•"/>
            </a:pPr>
            <a:r>
              <a:rPr lang="en-US"/>
              <a:t>Be ready to present any moment</a:t>
            </a:r>
          </a:p>
          <a:p>
            <a:pPr marL="285750" indent="-225425">
              <a:buFont typeface="Arial" panose="020B0604020202020204" pitchFamily="34" charset="0"/>
              <a:buChar char="•"/>
            </a:pPr>
            <a:r>
              <a:rPr lang="en-US">
                <a:latin typeface="Georgia"/>
              </a:rPr>
              <a:t>Accept that things change</a:t>
            </a:r>
            <a:endParaRPr lang="en-US"/>
          </a:p>
          <a:p>
            <a:pPr marL="285750" indent="-225425">
              <a:buFont typeface="Arial" panose="020B0604020202020204" pitchFamily="34" charset="0"/>
              <a:buChar char="•"/>
            </a:pPr>
            <a:r>
              <a:rPr lang="en-US">
                <a:latin typeface="Georgia"/>
              </a:rPr>
              <a:t>Expect the unexpected</a:t>
            </a: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grpSp>
        <p:nvGrpSpPr>
          <p:cNvPr id="2" name="Group 1">
            <a:extLst>
              <a:ext uri="{FF2B5EF4-FFF2-40B4-BE49-F238E27FC236}">
                <a16:creationId xmlns:a16="http://schemas.microsoft.com/office/drawing/2014/main" id="{42BD88A0-E4D3-B9D8-5043-0A562A1DA114}"/>
              </a:ext>
            </a:extLst>
          </p:cNvPr>
          <p:cNvGrpSpPr/>
          <p:nvPr/>
        </p:nvGrpSpPr>
        <p:grpSpPr>
          <a:xfrm>
            <a:off x="10775708" y="22674"/>
            <a:ext cx="717868" cy="6821483"/>
            <a:chOff x="10775708" y="22674"/>
            <a:chExt cx="717868" cy="6821483"/>
          </a:xfrm>
        </p:grpSpPr>
        <p:pic>
          <p:nvPicPr>
            <p:cNvPr id="14" name="Picture 13">
              <a:extLst>
                <a:ext uri="{FF2B5EF4-FFF2-40B4-BE49-F238E27FC236}">
                  <a16:creationId xmlns:a16="http://schemas.microsoft.com/office/drawing/2014/main" id="{203A61FD-D87F-66A0-96E1-9E71E532EA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5" name="Picture 14">
              <a:extLst>
                <a:ext uri="{FF2B5EF4-FFF2-40B4-BE49-F238E27FC236}">
                  <a16:creationId xmlns:a16="http://schemas.microsoft.com/office/drawing/2014/main" id="{2AF21545-C604-B77D-06B4-F5C1A9A5C4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19" name="Picture 18">
              <a:extLst>
                <a:ext uri="{FF2B5EF4-FFF2-40B4-BE49-F238E27FC236}">
                  <a16:creationId xmlns:a16="http://schemas.microsoft.com/office/drawing/2014/main" id="{1DC18179-0F7D-0FB4-49B4-5CD6124CC55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0" name="Picture 19">
              <a:extLst>
                <a:ext uri="{FF2B5EF4-FFF2-40B4-BE49-F238E27FC236}">
                  <a16:creationId xmlns:a16="http://schemas.microsoft.com/office/drawing/2014/main" id="{FD82B601-AC4F-1DA4-931E-D0E1AD06465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1" name="Picture 20">
              <a:extLst>
                <a:ext uri="{FF2B5EF4-FFF2-40B4-BE49-F238E27FC236}">
                  <a16:creationId xmlns:a16="http://schemas.microsoft.com/office/drawing/2014/main" id="{A74FD566-C4AC-4D5F-F5DD-DDDC600BAA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2" name="Picture 21">
              <a:extLst>
                <a:ext uri="{FF2B5EF4-FFF2-40B4-BE49-F238E27FC236}">
                  <a16:creationId xmlns:a16="http://schemas.microsoft.com/office/drawing/2014/main" id="{6AD0E3F8-7DCD-5D85-05A5-6FD15242AF2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3" name="Picture 22">
              <a:extLst>
                <a:ext uri="{FF2B5EF4-FFF2-40B4-BE49-F238E27FC236}">
                  <a16:creationId xmlns:a16="http://schemas.microsoft.com/office/drawing/2014/main" id="{E5F65804-6466-6DA7-EFD3-E98EDC853D2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4" name="Picture 23">
              <a:extLst>
                <a:ext uri="{FF2B5EF4-FFF2-40B4-BE49-F238E27FC236}">
                  <a16:creationId xmlns:a16="http://schemas.microsoft.com/office/drawing/2014/main" id="{33E9C450-134F-5911-7206-8DA1FBA766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5" name="Picture 24">
              <a:extLst>
                <a:ext uri="{FF2B5EF4-FFF2-40B4-BE49-F238E27FC236}">
                  <a16:creationId xmlns:a16="http://schemas.microsoft.com/office/drawing/2014/main" id="{4B205D39-8690-5329-E8A0-F0468DE9E0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397556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Quiz Time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10712115" cy="4381051"/>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Is it ok to use your teammate’s account log-in when you can’t get access?</a:t>
            </a:r>
          </a:p>
          <a:p>
            <a:pPr marL="285750" indent="-225425">
              <a:buFont typeface="Arial" panose="020B0604020202020204" pitchFamily="34" charset="0"/>
              <a:buChar char="•"/>
            </a:pPr>
            <a:r>
              <a:rPr lang="en-US"/>
              <a:t>How often should you complete your time sheet?</a:t>
            </a:r>
          </a:p>
          <a:p>
            <a:pPr marL="285750" indent="-225425">
              <a:buFont typeface="Arial" panose="020B0604020202020204" pitchFamily="34" charset="0"/>
              <a:buChar char="•"/>
            </a:pPr>
            <a:r>
              <a:rPr lang="en-US"/>
              <a:t>What should DEVELOPers wear if giving a formal presentation?</a:t>
            </a:r>
          </a:p>
          <a:p>
            <a:pPr marL="285750" indent="-225425">
              <a:buFont typeface="Arial" panose="020B0604020202020204" pitchFamily="34" charset="0"/>
              <a:buChar char="•"/>
            </a:pPr>
            <a:r>
              <a:rPr lang="en-US"/>
              <a:t>Can you expect privacy when using a government computer OR when emailing a government email address?</a:t>
            </a:r>
          </a:p>
          <a:p>
            <a:pPr marL="285750" indent="-225425">
              <a:buFont typeface="Arial" panose="020B0604020202020204" pitchFamily="34" charset="0"/>
              <a:buChar char="•"/>
            </a:pPr>
            <a:r>
              <a:rPr lang="en-US"/>
              <a:t>What are the 4D types?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latin typeface="Georgia"/>
            </a:endParaRP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4999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mn-lt"/>
              </a:rPr>
              <a:t>Teamwork is dream work!</a:t>
            </a:r>
          </a:p>
          <a:p>
            <a:pPr marL="0" indent="0">
              <a:buNone/>
            </a:pPr>
            <a:r>
              <a:rPr lang="en-US">
                <a:solidFill>
                  <a:schemeClr val="tx1">
                    <a:lumMod val="75000"/>
                    <a:lumOff val="25000"/>
                  </a:schemeClr>
                </a:solidFill>
                <a:latin typeface="+mn-lt"/>
              </a:rPr>
              <a:t>“Be excellent to each other!”</a:t>
            </a:r>
          </a:p>
          <a:p>
            <a:pPr marL="0" indent="0" algn="ctr">
              <a:buNone/>
            </a:pPr>
            <a:r>
              <a:rPr lang="en-US">
                <a:solidFill>
                  <a:schemeClr val="tx1">
                    <a:lumMod val="75000"/>
                    <a:lumOff val="25000"/>
                  </a:schemeClr>
                </a:solidFill>
                <a:latin typeface="+mn-lt"/>
              </a:rPr>
              <a:t>--- William Preston &amp; Theodore Logan ---</a:t>
            </a:r>
          </a:p>
          <a:p>
            <a:pPr marL="0" indent="0">
              <a:buNone/>
            </a:pPr>
            <a:endParaRPr lang="en-US">
              <a:solidFill>
                <a:schemeClr val="tx1">
                  <a:lumMod val="75000"/>
                  <a:lumOff val="25000"/>
                </a:schemeClr>
              </a:solidFill>
              <a:latin typeface="+mn-lt"/>
            </a:endParaRPr>
          </a:p>
        </p:txBody>
      </p:sp>
      <p:pic>
        <p:nvPicPr>
          <p:cNvPr id="20" name="Picture Placeholder 19" descr="Aerial view of a body of water&#10;&#10;Description automatically generated with low confidence">
            <a:extLst>
              <a:ext uri="{FF2B5EF4-FFF2-40B4-BE49-F238E27FC236}">
                <a16:creationId xmlns:a16="http://schemas.microsoft.com/office/drawing/2014/main" id="{400C42E6-699D-40F3-B30B-6BC6B2B7CD2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223" r="21223"/>
          <a:stretch>
            <a:fillRect/>
          </a:stretch>
        </p:blipFill>
        <p:spPr/>
      </p:pic>
    </p:spTree>
    <p:extLst>
      <p:ext uri="{BB962C8B-B14F-4D97-AF65-F5344CB8AC3E}">
        <p14:creationId xmlns:p14="http://schemas.microsoft.com/office/powerpoint/2010/main" val="1914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Deliverable Deadlines to NPO</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7943"/>
            <a:ext cx="10987281" cy="505390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latin typeface="Georgia"/>
              </a:rPr>
              <a:t>Check out </a:t>
            </a:r>
            <a:r>
              <a:rPr lang="en-US" sz="2800" dirty="0" err="1">
                <a:latin typeface="Georgia"/>
              </a:rPr>
              <a:t>DEVELOPedia’s</a:t>
            </a:r>
            <a:r>
              <a:rPr lang="en-US" sz="2800" dirty="0">
                <a:latin typeface="Georgia"/>
              </a:rPr>
              <a:t> Deliverable Calendar</a:t>
            </a:r>
          </a:p>
          <a:p>
            <a:pPr marL="285750" indent="-225425">
              <a:buFont typeface="Arial" panose="020B0604020202020204" pitchFamily="34" charset="0"/>
              <a:buChar char="•"/>
            </a:pPr>
            <a:r>
              <a:rPr lang="en-US" dirty="0">
                <a:latin typeface="Georgia"/>
              </a:rPr>
              <a:t>Week 1 – </a:t>
            </a:r>
            <a:r>
              <a:rPr lang="en-US" b="1" dirty="0">
                <a:solidFill>
                  <a:srgbClr val="0070C0"/>
                </a:solidFill>
                <a:latin typeface="Georgia"/>
              </a:rPr>
              <a:t>9/16</a:t>
            </a:r>
            <a:r>
              <a:rPr lang="en-US" dirty="0">
                <a:latin typeface="Georgia"/>
              </a:rPr>
              <a:t>: Entrance Personal Growth Assessment;</a:t>
            </a:r>
            <a:r>
              <a:rPr lang="en-US" sz="1500" dirty="0">
                <a:latin typeface="Georgia"/>
              </a:rPr>
              <a:t> </a:t>
            </a:r>
            <a:r>
              <a:rPr lang="en-US" sz="1600" b="1" dirty="0">
                <a:solidFill>
                  <a:srgbClr val="0070C0"/>
                </a:solidFill>
                <a:latin typeface="Georgia"/>
              </a:rPr>
              <a:t> 9/19</a:t>
            </a:r>
            <a:r>
              <a:rPr lang="en-US" sz="1500" dirty="0">
                <a:latin typeface="Georgia"/>
              </a:rPr>
              <a:t>: Personality Assessment, Media Release Form, </a:t>
            </a:r>
            <a:r>
              <a:rPr lang="en-US" sz="1500" dirty="0" err="1">
                <a:latin typeface="Georgia"/>
              </a:rPr>
              <a:t>DEVELOPedia</a:t>
            </a:r>
            <a:r>
              <a:rPr lang="en-US" sz="1500" dirty="0">
                <a:latin typeface="Georgia"/>
              </a:rPr>
              <a:t> Participant Page</a:t>
            </a:r>
          </a:p>
          <a:p>
            <a:pPr marL="285750" indent="-225425">
              <a:buFont typeface="Arial" panose="020B0604020202020204" pitchFamily="34" charset="0"/>
              <a:buChar char="•"/>
            </a:pPr>
            <a:r>
              <a:rPr lang="en-US" dirty="0">
                <a:latin typeface="Georgia"/>
              </a:rPr>
              <a:t>Week 2 – </a:t>
            </a:r>
            <a:r>
              <a:rPr lang="en-US" b="1" dirty="0">
                <a:solidFill>
                  <a:srgbClr val="0070C0"/>
                </a:solidFill>
                <a:latin typeface="Georgia"/>
              </a:rPr>
              <a:t>9/26</a:t>
            </a:r>
            <a:r>
              <a:rPr lang="en-US" dirty="0">
                <a:latin typeface="Georgia"/>
              </a:rPr>
              <a:t>: Study Area Shapefile</a:t>
            </a:r>
            <a:endParaRPr lang="en-US" b="1" dirty="0">
              <a:solidFill>
                <a:srgbClr val="0070C0"/>
              </a:solidFill>
            </a:endParaRPr>
          </a:p>
          <a:p>
            <a:pPr marL="285750" indent="-225425">
              <a:buFont typeface="Arial" panose="020B0604020202020204" pitchFamily="34" charset="0"/>
              <a:buChar char="•"/>
            </a:pPr>
            <a:r>
              <a:rPr lang="en-US" dirty="0">
                <a:latin typeface="Georgia"/>
              </a:rPr>
              <a:t>Week 3 –</a:t>
            </a:r>
            <a:r>
              <a:rPr lang="en-US" b="1" dirty="0">
                <a:solidFill>
                  <a:srgbClr val="0070C0"/>
                </a:solidFill>
                <a:latin typeface="Georgia"/>
              </a:rPr>
              <a:t> 10/3</a:t>
            </a:r>
            <a:r>
              <a:rPr lang="en-US" dirty="0">
                <a:latin typeface="Georgia"/>
              </a:rPr>
              <a:t>: Creative Communication Selection Form, Tech Paper Checkpoint #1</a:t>
            </a:r>
            <a:endParaRPr lang="en-US" b="1" dirty="0">
              <a:solidFill>
                <a:srgbClr val="0070C0"/>
              </a:solidFill>
            </a:endParaRPr>
          </a:p>
          <a:p>
            <a:pPr marL="285750" indent="-225425">
              <a:buFont typeface="Arial" panose="020B0604020202020204" pitchFamily="34" charset="0"/>
              <a:buChar char="•"/>
            </a:pPr>
            <a:r>
              <a:rPr lang="en-US" dirty="0">
                <a:latin typeface="Georgia"/>
              </a:rPr>
              <a:t>Week 4 –</a:t>
            </a:r>
            <a:r>
              <a:rPr lang="en-US" b="1" dirty="0">
                <a:solidFill>
                  <a:srgbClr val="0070C0"/>
                </a:solidFill>
                <a:latin typeface="Georgia"/>
              </a:rPr>
              <a:t> 10/10</a:t>
            </a:r>
            <a:r>
              <a:rPr lang="en-US" dirty="0">
                <a:latin typeface="Georgia"/>
              </a:rPr>
              <a:t>: Presentation Checkpoint #1</a:t>
            </a:r>
            <a:endParaRPr lang="en-US" b="1" dirty="0">
              <a:solidFill>
                <a:srgbClr val="0070C0"/>
              </a:solidFill>
            </a:endParaRPr>
          </a:p>
          <a:p>
            <a:pPr marL="285750" indent="-225425">
              <a:buFont typeface="Arial" panose="020B0604020202020204" pitchFamily="34" charset="0"/>
              <a:buChar char="•"/>
            </a:pPr>
            <a:r>
              <a:rPr lang="en-US" dirty="0">
                <a:latin typeface="Georgia"/>
              </a:rPr>
              <a:t>Week 5 –</a:t>
            </a:r>
            <a:r>
              <a:rPr lang="en-US" b="1" dirty="0">
                <a:solidFill>
                  <a:srgbClr val="0070C0"/>
                </a:solidFill>
                <a:latin typeface="Georgia"/>
              </a:rPr>
              <a:t>10/17</a:t>
            </a:r>
            <a:r>
              <a:rPr lang="en-US" dirty="0">
                <a:latin typeface="Georgia"/>
              </a:rPr>
              <a:t>: Creative Communication Video Checkpoint #1</a:t>
            </a:r>
          </a:p>
          <a:p>
            <a:pPr marL="285750" indent="-225425">
              <a:buFont typeface="Arial" panose="020B0604020202020204" pitchFamily="34" charset="0"/>
              <a:buChar char="•"/>
            </a:pPr>
            <a:r>
              <a:rPr lang="en-US" dirty="0">
                <a:latin typeface="Georgia"/>
              </a:rPr>
              <a:t>Week 6 – </a:t>
            </a:r>
            <a:r>
              <a:rPr lang="en-US" b="1" dirty="0">
                <a:solidFill>
                  <a:srgbClr val="0070C0"/>
                </a:solidFill>
                <a:latin typeface="Georgia"/>
              </a:rPr>
              <a:t>10/24</a:t>
            </a:r>
            <a:r>
              <a:rPr lang="en-US" dirty="0">
                <a:latin typeface="Georgia"/>
              </a:rPr>
              <a:t>: Code Checkpoint #1, Presentation Checkpoint #2</a:t>
            </a:r>
          </a:p>
          <a:p>
            <a:pPr marL="285750" indent="-225425">
              <a:buFont typeface="Arial" panose="020B0604020202020204" pitchFamily="34" charset="0"/>
              <a:buChar char="•"/>
            </a:pPr>
            <a:r>
              <a:rPr lang="en-US" dirty="0">
                <a:latin typeface="Georgia"/>
              </a:rPr>
              <a:t>Week 7 – </a:t>
            </a:r>
            <a:r>
              <a:rPr lang="en-US" b="1" dirty="0">
                <a:solidFill>
                  <a:srgbClr val="0070C0"/>
                </a:solidFill>
                <a:latin typeface="Georgia"/>
              </a:rPr>
              <a:t>10/31</a:t>
            </a:r>
            <a:r>
              <a:rPr lang="en-US" dirty="0">
                <a:latin typeface="Georgia"/>
              </a:rPr>
              <a:t>: Website Image, Tech Paper Checkpoint #2, Creative Communication RD</a:t>
            </a:r>
          </a:p>
          <a:p>
            <a:pPr marL="285750" indent="-225425">
              <a:buFont typeface="Arial" panose="020B0604020202020204" pitchFamily="34" charset="0"/>
              <a:buChar char="•"/>
            </a:pPr>
            <a:r>
              <a:rPr lang="en-US" dirty="0">
                <a:latin typeface="Georgia"/>
              </a:rPr>
              <a:t>Week 8 –</a:t>
            </a:r>
            <a:r>
              <a:rPr lang="en-US" b="1" dirty="0">
                <a:solidFill>
                  <a:srgbClr val="0070C0"/>
                </a:solidFill>
                <a:latin typeface="Georgia"/>
              </a:rPr>
              <a:t> 11/7</a:t>
            </a:r>
            <a:r>
              <a:rPr lang="en-US" dirty="0">
                <a:latin typeface="Georgia"/>
              </a:rPr>
              <a:t>: Presentation FD, Poster FD</a:t>
            </a:r>
          </a:p>
          <a:p>
            <a:pPr marL="285750" indent="-225425">
              <a:buFont typeface="Arial" panose="020B0604020202020204" pitchFamily="34" charset="0"/>
              <a:buChar char="•"/>
            </a:pPr>
            <a:r>
              <a:rPr lang="en-US" dirty="0">
                <a:latin typeface="Georgia"/>
              </a:rPr>
              <a:t>Week 9 – </a:t>
            </a:r>
            <a:r>
              <a:rPr lang="en-US" b="1" dirty="0">
                <a:solidFill>
                  <a:srgbClr val="0070C0"/>
                </a:solidFill>
                <a:latin typeface="Georgia"/>
              </a:rPr>
              <a:t>11/14</a:t>
            </a:r>
            <a:r>
              <a:rPr lang="en-US" dirty="0">
                <a:latin typeface="Georgia"/>
              </a:rPr>
              <a:t>: Creative Communication FD; Project Summary FD, </a:t>
            </a:r>
            <a:r>
              <a:rPr lang="en-US" dirty="0" err="1">
                <a:latin typeface="Georgia"/>
              </a:rPr>
              <a:t>DEVELOPedia</a:t>
            </a:r>
            <a:r>
              <a:rPr lang="en-US" dirty="0">
                <a:latin typeface="Georgia"/>
              </a:rPr>
              <a:t> Project Page</a:t>
            </a:r>
          </a:p>
          <a:p>
            <a:pPr marL="285750" indent="-225425">
              <a:buFont typeface="Arial" panose="020B0604020202020204" pitchFamily="34" charset="0"/>
              <a:buChar char="•"/>
            </a:pPr>
            <a:r>
              <a:rPr lang="en-US" dirty="0">
                <a:latin typeface="Georgia"/>
              </a:rPr>
              <a:t>Week 10 – </a:t>
            </a:r>
            <a:r>
              <a:rPr lang="en-US" b="1" dirty="0">
                <a:solidFill>
                  <a:srgbClr val="0070C0"/>
                </a:solidFill>
                <a:latin typeface="Georgia"/>
              </a:rPr>
              <a:t>11/18</a:t>
            </a:r>
            <a:r>
              <a:rPr lang="en-US" dirty="0">
                <a:latin typeface="Georgia"/>
              </a:rPr>
              <a:t>: Exit Personal Growth Assessment; </a:t>
            </a:r>
            <a:r>
              <a:rPr lang="en-US" b="1" dirty="0">
                <a:solidFill>
                  <a:srgbClr val="0070C0"/>
                </a:solidFill>
                <a:latin typeface="Georgia"/>
              </a:rPr>
              <a:t>11/21</a:t>
            </a:r>
            <a:r>
              <a:rPr lang="en-US" dirty="0">
                <a:latin typeface="Georgia"/>
              </a:rPr>
              <a:t>: Project Feedback Form; </a:t>
            </a:r>
            <a:r>
              <a:rPr lang="en-US" b="1" dirty="0">
                <a:solidFill>
                  <a:srgbClr val="0070C0"/>
                </a:solidFill>
                <a:latin typeface="Georgia"/>
              </a:rPr>
              <a:t>11/22</a:t>
            </a:r>
            <a:r>
              <a:rPr lang="en-US" dirty="0">
                <a:latin typeface="Georgia"/>
              </a:rPr>
              <a:t>: </a:t>
            </a:r>
            <a:r>
              <a:rPr lang="en-US" sz="1500" dirty="0">
                <a:latin typeface="Georgia"/>
              </a:rPr>
              <a:t>Tech Paper FD, Tutorial FD, Code FD, Program Exit Survey</a:t>
            </a:r>
            <a:endParaRPr lang="en-US" b="1" dirty="0"/>
          </a:p>
          <a:p>
            <a:pPr marL="285750" indent="-225425">
              <a:buFont typeface="Arial" panose="020B0604020202020204" pitchFamily="34" charset="0"/>
              <a:buChar char="•"/>
            </a:pPr>
            <a:endParaRPr lang="en-US" dirty="0"/>
          </a:p>
        </p:txBody>
      </p:sp>
      <p:sp>
        <p:nvSpPr>
          <p:cNvPr id="8" name="Rounded Rectangle 46">
            <a:extLst>
              <a:ext uri="{FF2B5EF4-FFF2-40B4-BE49-F238E27FC236}">
                <a16:creationId xmlns:a16="http://schemas.microsoft.com/office/drawing/2014/main" id="{7F2B3E1A-1D7A-4B70-9866-9EDA56C0CE5D}"/>
              </a:ext>
            </a:extLst>
          </p:cNvPr>
          <p:cNvSpPr/>
          <p:nvPr/>
        </p:nvSpPr>
        <p:spPr>
          <a:xfrm>
            <a:off x="8599598" y="542516"/>
            <a:ext cx="3258792" cy="8838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See the detailed deliverable calendar on </a:t>
            </a:r>
            <a:r>
              <a:rPr lang="en-US" sz="1600" dirty="0" err="1">
                <a:solidFill>
                  <a:schemeClr val="tx1">
                    <a:lumMod val="75000"/>
                    <a:lumOff val="25000"/>
                  </a:schemeClr>
                </a:solidFill>
                <a:latin typeface="Century Gothic"/>
              </a:rPr>
              <a:t>DEVELOPedia</a:t>
            </a:r>
            <a:r>
              <a:rPr lang="en-US" sz="1600" dirty="0">
                <a:solidFill>
                  <a:schemeClr val="tx1">
                    <a:lumMod val="75000"/>
                    <a:lumOff val="25000"/>
                  </a:schemeClr>
                </a:solidFill>
                <a:latin typeface="Century Gothic"/>
              </a:rPr>
              <a:t>!</a:t>
            </a:r>
            <a:endParaRPr lang="en-US" sz="1600">
              <a:solidFill>
                <a:schemeClr val="tx1">
                  <a:lumMod val="75000"/>
                  <a:lumOff val="25000"/>
                </a:schemeClr>
              </a:solidFill>
              <a:latin typeface="Century Gothic"/>
            </a:endParaRPr>
          </a:p>
        </p:txBody>
      </p:sp>
      <p:sp>
        <p:nvSpPr>
          <p:cNvPr id="2" name="Rounded Rectangle 41">
            <a:extLst>
              <a:ext uri="{FF2B5EF4-FFF2-40B4-BE49-F238E27FC236}">
                <a16:creationId xmlns:a16="http://schemas.microsoft.com/office/drawing/2014/main" id="{5E9D4B96-DB1F-1BD7-6A6C-E1DB52820822}"/>
              </a:ext>
            </a:extLst>
          </p:cNvPr>
          <p:cNvSpPr/>
          <p:nvPr/>
        </p:nvSpPr>
        <p:spPr>
          <a:xfrm>
            <a:off x="8599598" y="574456"/>
            <a:ext cx="3258792" cy="820004"/>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9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Deliverable Submission</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199" y="1705223"/>
            <a:ext cx="9485375" cy="1938183"/>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latin typeface="Georgia"/>
              </a:rPr>
              <a:t>Deliverables are reviewed throughout the term first by the Lead at the node, then by one Fellow on the Project Coordination team, and at least once by the node's science advisor.</a:t>
            </a:r>
          </a:p>
          <a:p>
            <a:pPr marL="285750" indent="-225425">
              <a:buFont typeface="Arial" panose="020B0604020202020204" pitchFamily="34" charset="0"/>
              <a:buChar char="•"/>
            </a:pPr>
            <a:r>
              <a:rPr lang="en-US">
                <a:latin typeface="Georgia"/>
              </a:rPr>
              <a:t>Each team has a designated Project Coordination point of contact to correspond with throughout the whole term for continuity.</a:t>
            </a:r>
          </a:p>
          <a:p>
            <a:pPr marL="285750" indent="-225425">
              <a:buFont typeface="Arial" panose="020B0604020202020204" pitchFamily="34" charset="0"/>
              <a:buChar char="•"/>
            </a:pPr>
            <a:r>
              <a:rPr lang="en-US">
                <a:latin typeface="Georgia"/>
              </a:rPr>
              <a:t>Any deliverable questions can be asked using the @Project Coordination tag in Teams or reach out to your Project Coordination point of contact.</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15" name="TextBox 14">
            <a:extLst>
              <a:ext uri="{FF2B5EF4-FFF2-40B4-BE49-F238E27FC236}">
                <a16:creationId xmlns:a16="http://schemas.microsoft.com/office/drawing/2014/main" id="{F386F87C-D622-417D-BFA4-C0A6E7BAACB1}"/>
              </a:ext>
            </a:extLst>
          </p:cNvPr>
          <p:cNvSpPr txBox="1"/>
          <p:nvPr/>
        </p:nvSpPr>
        <p:spPr>
          <a:xfrm>
            <a:off x="867212" y="4921882"/>
            <a:ext cx="3557384" cy="584775"/>
          </a:xfrm>
          <a:prstGeom prst="rect">
            <a:avLst/>
          </a:prstGeom>
          <a:noFill/>
        </p:spPr>
        <p:txBody>
          <a:bodyPr wrap="none" rtlCol="0">
            <a:spAutoFit/>
          </a:bodyPr>
          <a:lstStyle/>
          <a:p>
            <a:pPr algn="ctr"/>
            <a:r>
              <a:rPr lang="en-US" sz="3200">
                <a:solidFill>
                  <a:srgbClr val="5496AD"/>
                </a:solidFill>
              </a:rPr>
              <a:t>File Nomenclature</a:t>
            </a:r>
          </a:p>
        </p:txBody>
      </p:sp>
      <p:sp>
        <p:nvSpPr>
          <p:cNvPr id="16" name="TextBox 15">
            <a:extLst>
              <a:ext uri="{FF2B5EF4-FFF2-40B4-BE49-F238E27FC236}">
                <a16:creationId xmlns:a16="http://schemas.microsoft.com/office/drawing/2014/main" id="{67B8CDF2-9C4B-4F3B-AB4F-EEB03569D05C}"/>
              </a:ext>
            </a:extLst>
          </p:cNvPr>
          <p:cNvSpPr txBox="1"/>
          <p:nvPr/>
        </p:nvSpPr>
        <p:spPr>
          <a:xfrm>
            <a:off x="2904108" y="5875841"/>
            <a:ext cx="3195298" cy="861774"/>
          </a:xfrm>
          <a:prstGeom prst="rect">
            <a:avLst/>
          </a:prstGeom>
          <a:noFill/>
        </p:spPr>
        <p:txBody>
          <a:bodyPr wrap="square" rtlCol="0">
            <a:spAutoFit/>
          </a:bodyPr>
          <a:lstStyle/>
          <a:p>
            <a:r>
              <a:rPr lang="en-US" b="1" i="1">
                <a:solidFill>
                  <a:schemeClr val="tx1">
                    <a:lumMod val="75000"/>
                    <a:lumOff val="25000"/>
                  </a:schemeClr>
                </a:solidFill>
              </a:rPr>
              <a:t>Node Acronyms:</a:t>
            </a:r>
          </a:p>
          <a:p>
            <a:r>
              <a:rPr lang="en-US" sz="1600">
                <a:solidFill>
                  <a:schemeClr val="tx1">
                    <a:lumMod val="75000"/>
                    <a:lumOff val="25000"/>
                  </a:schemeClr>
                </a:solidFill>
              </a:rPr>
              <a:t>ARC, CO, GA, GSFC, ID, JPL, </a:t>
            </a:r>
            <a:r>
              <a:rPr lang="en-US" sz="1600" err="1">
                <a:solidFill>
                  <a:schemeClr val="tx1">
                    <a:lumMod val="75000"/>
                    <a:lumOff val="25000"/>
                  </a:schemeClr>
                </a:solidFill>
              </a:rPr>
              <a:t>LaRC</a:t>
            </a:r>
            <a:r>
              <a:rPr lang="en-US" sz="1600">
                <a:solidFill>
                  <a:schemeClr val="tx1">
                    <a:lumMod val="75000"/>
                    <a:lumOff val="25000"/>
                  </a:schemeClr>
                </a:solidFill>
              </a:rPr>
              <a:t>, MA, MSFC, NC, PUP</a:t>
            </a:r>
          </a:p>
        </p:txBody>
      </p:sp>
      <p:sp>
        <p:nvSpPr>
          <p:cNvPr id="19" name="TextBox 18">
            <a:extLst>
              <a:ext uri="{FF2B5EF4-FFF2-40B4-BE49-F238E27FC236}">
                <a16:creationId xmlns:a16="http://schemas.microsoft.com/office/drawing/2014/main" id="{5C6B68D8-B38E-41B3-826F-C64FFA2F3671}"/>
              </a:ext>
            </a:extLst>
          </p:cNvPr>
          <p:cNvSpPr txBox="1"/>
          <p:nvPr/>
        </p:nvSpPr>
        <p:spPr>
          <a:xfrm>
            <a:off x="6095843" y="5734876"/>
            <a:ext cx="3189587" cy="1107996"/>
          </a:xfrm>
          <a:prstGeom prst="rect">
            <a:avLst/>
          </a:prstGeom>
          <a:noFill/>
        </p:spPr>
        <p:txBody>
          <a:bodyPr wrap="square" rtlCol="0">
            <a:spAutoFit/>
          </a:bodyPr>
          <a:lstStyle/>
          <a:p>
            <a:r>
              <a:rPr lang="en-US" b="1" i="1" dirty="0">
                <a:solidFill>
                  <a:schemeClr val="tx1">
                    <a:lumMod val="75000"/>
                    <a:lumOff val="25000"/>
                  </a:schemeClr>
                </a:solidFill>
              </a:rPr>
              <a:t>App Area Shorthand:</a:t>
            </a:r>
          </a:p>
          <a:p>
            <a:r>
              <a:rPr lang="en-US" sz="1600" dirty="0">
                <a:solidFill>
                  <a:schemeClr val="tx1">
                    <a:lumMod val="75000"/>
                    <a:lumOff val="25000"/>
                  </a:schemeClr>
                </a:solidFill>
              </a:rPr>
              <a:t>Ag, Disasters, Eco, EI, HAQ, </a:t>
            </a:r>
            <a:r>
              <a:rPr lang="en-US" sz="1600" dirty="0" err="1">
                <a:solidFill>
                  <a:schemeClr val="tx1">
                    <a:lumMod val="75000"/>
                    <a:lumOff val="25000"/>
                  </a:schemeClr>
                </a:solidFill>
              </a:rPr>
              <a:t>SpaceWeather</a:t>
            </a:r>
            <a:r>
              <a:rPr lang="en-US" sz="1600" dirty="0">
                <a:solidFill>
                  <a:schemeClr val="tx1">
                    <a:lumMod val="75000"/>
                    <a:lumOff val="25000"/>
                  </a:schemeClr>
                </a:solidFill>
              </a:rPr>
              <a:t>, Urban, Water, </a:t>
            </a:r>
            <a:r>
              <a:rPr lang="en-US" sz="1600" dirty="0" err="1">
                <a:solidFill>
                  <a:schemeClr val="tx1">
                    <a:lumMod val="75000"/>
                    <a:lumOff val="25000"/>
                  </a:schemeClr>
                </a:solidFill>
              </a:rPr>
              <a:t>WildlandFires</a:t>
            </a:r>
            <a:endParaRPr lang="en-US" sz="1600" dirty="0">
              <a:solidFill>
                <a:schemeClr val="tx1">
                  <a:lumMod val="75000"/>
                  <a:lumOff val="25000"/>
                </a:schemeClr>
              </a:solidFill>
            </a:endParaRPr>
          </a:p>
        </p:txBody>
      </p:sp>
      <p:cxnSp>
        <p:nvCxnSpPr>
          <p:cNvPr id="20" name="Straight Arrow Connector 19">
            <a:extLst>
              <a:ext uri="{FF2B5EF4-FFF2-40B4-BE49-F238E27FC236}">
                <a16:creationId xmlns:a16="http://schemas.microsoft.com/office/drawing/2014/main" id="{DEE3F8FB-7933-4705-82A1-4083A8BE85EC}"/>
              </a:ext>
            </a:extLst>
          </p:cNvPr>
          <p:cNvCxnSpPr>
            <a:cxnSpLocks/>
          </p:cNvCxnSpPr>
          <p:nvPr/>
        </p:nvCxnSpPr>
        <p:spPr>
          <a:xfrm flipV="1">
            <a:off x="5025275" y="5476699"/>
            <a:ext cx="1168982" cy="599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5748697-867E-4439-AF03-21F6132CD7C6}"/>
              </a:ext>
            </a:extLst>
          </p:cNvPr>
          <p:cNvCxnSpPr>
            <a:cxnSpLocks/>
            <a:stCxn id="19" idx="0"/>
          </p:cNvCxnSpPr>
          <p:nvPr/>
        </p:nvCxnSpPr>
        <p:spPr>
          <a:xfrm flipV="1">
            <a:off x="7690637" y="5489011"/>
            <a:ext cx="27541" cy="245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03DE7A7-8707-42B1-9AA6-AA092B5481DA}"/>
              </a:ext>
            </a:extLst>
          </p:cNvPr>
          <p:cNvSpPr/>
          <p:nvPr/>
        </p:nvSpPr>
        <p:spPr>
          <a:xfrm>
            <a:off x="4570498" y="4825387"/>
            <a:ext cx="6400072" cy="678968"/>
          </a:xfrm>
          <a:prstGeom prst="rect">
            <a:avLst/>
          </a:prstGeom>
        </p:spPr>
        <p:txBody>
          <a:bodyPr wrap="square" lIns="91440" tIns="45720" rIns="91440" bIns="45720" anchor="t">
            <a:spAutoFit/>
          </a:bodyPr>
          <a:lstStyle/>
          <a:p>
            <a:pPr>
              <a:lnSpc>
                <a:spcPct val="110000"/>
              </a:lnSpc>
              <a:buClr>
                <a:schemeClr val="accent1">
                  <a:lumMod val="50000"/>
                </a:schemeClr>
              </a:buClr>
            </a:pPr>
            <a:r>
              <a:rPr lang="en-US" dirty="0" err="1">
                <a:solidFill>
                  <a:schemeClr val="tx1">
                    <a:lumMod val="75000"/>
                    <a:lumOff val="25000"/>
                  </a:schemeClr>
                </a:solidFill>
              </a:rPr>
              <a:t>YearTerm_Node_Team_Deliverable_Version</a:t>
            </a:r>
            <a:r>
              <a:rPr lang="en-US" dirty="0">
                <a:solidFill>
                  <a:schemeClr val="tx1">
                    <a:lumMod val="75000"/>
                    <a:lumOff val="25000"/>
                  </a:schemeClr>
                </a:solidFill>
              </a:rPr>
              <a:t> </a:t>
            </a:r>
          </a:p>
          <a:p>
            <a:pPr>
              <a:lnSpc>
                <a:spcPct val="110000"/>
              </a:lnSpc>
              <a:buClr>
                <a:schemeClr val="accent1">
                  <a:lumMod val="50000"/>
                </a:schemeClr>
              </a:buClr>
            </a:pPr>
            <a:r>
              <a:rPr lang="en-US" b="1" dirty="0">
                <a:solidFill>
                  <a:srgbClr val="0079C2"/>
                </a:solidFill>
              </a:rPr>
              <a:t>Ex. </a:t>
            </a:r>
            <a:r>
              <a:rPr lang="en-US" sz="1400" b="1" dirty="0">
                <a:solidFill>
                  <a:srgbClr val="0079C2"/>
                </a:solidFill>
              </a:rPr>
              <a:t>2024Sum_ARC_SanJoaquinValleyHAQII_Poster_FD</a:t>
            </a:r>
          </a:p>
        </p:txBody>
      </p:sp>
      <p:sp>
        <p:nvSpPr>
          <p:cNvPr id="3" name="Rectangle 2">
            <a:extLst>
              <a:ext uri="{FF2B5EF4-FFF2-40B4-BE49-F238E27FC236}">
                <a16:creationId xmlns:a16="http://schemas.microsoft.com/office/drawing/2014/main" id="{25CED08B-8DBF-4BF2-9189-8DDD77FF01A0}"/>
              </a:ext>
            </a:extLst>
          </p:cNvPr>
          <p:cNvSpPr/>
          <p:nvPr/>
        </p:nvSpPr>
        <p:spPr>
          <a:xfrm>
            <a:off x="321597" y="3667754"/>
            <a:ext cx="10320603" cy="927112"/>
          </a:xfrm>
          <a:prstGeom prst="rect">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just"/>
            <a:endParaRPr lang="en-US" b="1">
              <a:solidFill>
                <a:srgbClr val="0070C0"/>
              </a:solidFill>
            </a:endParaRPr>
          </a:p>
          <a:p>
            <a:pPr algn="just"/>
            <a:r>
              <a:rPr lang="en-US" b="1">
                <a:solidFill>
                  <a:srgbClr val="0070C0"/>
                </a:solidFill>
              </a:rPr>
              <a:t>To submit</a:t>
            </a:r>
            <a:r>
              <a:rPr lang="en-US"/>
              <a:t>: </a:t>
            </a:r>
            <a:r>
              <a:rPr lang="en-US">
                <a:solidFill>
                  <a:srgbClr val="6A7278"/>
                </a:solidFill>
              </a:rPr>
              <a:t>All deliverables will be moved into the Deliverable Submission folder in the DEVELOP Program Teams channel/sharepoint. Your PC point of contact will reach out when feedback is complete. Then, you can move your deliverable back into your team's folder to continue working.</a:t>
            </a:r>
          </a:p>
          <a:p>
            <a:pPr algn="just"/>
            <a:endParaRPr lang="en-US"/>
          </a:p>
        </p:txBody>
      </p:sp>
      <p:grpSp>
        <p:nvGrpSpPr>
          <p:cNvPr id="23" name="Group 22">
            <a:extLst>
              <a:ext uri="{FF2B5EF4-FFF2-40B4-BE49-F238E27FC236}">
                <a16:creationId xmlns:a16="http://schemas.microsoft.com/office/drawing/2014/main" id="{56D0B624-B4A0-4519-83CE-12CD34CE3A02}"/>
              </a:ext>
            </a:extLst>
          </p:cNvPr>
          <p:cNvGrpSpPr/>
          <p:nvPr/>
        </p:nvGrpSpPr>
        <p:grpSpPr>
          <a:xfrm>
            <a:off x="10775708" y="22674"/>
            <a:ext cx="717868" cy="6821483"/>
            <a:chOff x="10775708" y="22674"/>
            <a:chExt cx="717868" cy="6821483"/>
          </a:xfrm>
        </p:grpSpPr>
        <p:pic>
          <p:nvPicPr>
            <p:cNvPr id="24" name="Picture 23">
              <a:extLst>
                <a:ext uri="{FF2B5EF4-FFF2-40B4-BE49-F238E27FC236}">
                  <a16:creationId xmlns:a16="http://schemas.microsoft.com/office/drawing/2014/main" id="{36026E4A-DEBC-4BDB-B4C1-BFBDFE822D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5" name="Picture 24">
              <a:extLst>
                <a:ext uri="{FF2B5EF4-FFF2-40B4-BE49-F238E27FC236}">
                  <a16:creationId xmlns:a16="http://schemas.microsoft.com/office/drawing/2014/main" id="{55389E69-F425-4F20-98CA-466263D909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6" name="Picture 25">
              <a:extLst>
                <a:ext uri="{FF2B5EF4-FFF2-40B4-BE49-F238E27FC236}">
                  <a16:creationId xmlns:a16="http://schemas.microsoft.com/office/drawing/2014/main" id="{5904909D-70FD-4A0A-BA04-401CA330C1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7" name="Picture 26">
              <a:extLst>
                <a:ext uri="{FF2B5EF4-FFF2-40B4-BE49-F238E27FC236}">
                  <a16:creationId xmlns:a16="http://schemas.microsoft.com/office/drawing/2014/main" id="{13D39D3A-FCBF-4996-A643-139EB81A339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8" name="Picture 27">
              <a:extLst>
                <a:ext uri="{FF2B5EF4-FFF2-40B4-BE49-F238E27FC236}">
                  <a16:creationId xmlns:a16="http://schemas.microsoft.com/office/drawing/2014/main" id="{1EAE3E4D-E4E5-44E7-8341-3D5EA4B917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9" name="Picture 28">
              <a:extLst>
                <a:ext uri="{FF2B5EF4-FFF2-40B4-BE49-F238E27FC236}">
                  <a16:creationId xmlns:a16="http://schemas.microsoft.com/office/drawing/2014/main" id="{13633022-CE2A-4F16-AE88-72D667DCF3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30" name="Picture 29">
              <a:extLst>
                <a:ext uri="{FF2B5EF4-FFF2-40B4-BE49-F238E27FC236}">
                  <a16:creationId xmlns:a16="http://schemas.microsoft.com/office/drawing/2014/main" id="{D5DEFA3E-F9C6-4207-A67C-D4FCE95F5CE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31" name="Picture 30">
              <a:extLst>
                <a:ext uri="{FF2B5EF4-FFF2-40B4-BE49-F238E27FC236}">
                  <a16:creationId xmlns:a16="http://schemas.microsoft.com/office/drawing/2014/main" id="{DC706A35-BAC1-4722-A5A8-8BC8FEB279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32" name="Picture 31">
              <a:extLst>
                <a:ext uri="{FF2B5EF4-FFF2-40B4-BE49-F238E27FC236}">
                  <a16:creationId xmlns:a16="http://schemas.microsoft.com/office/drawing/2014/main" id="{216A1900-960A-4302-A036-C3152AEF8B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
        <p:nvSpPr>
          <p:cNvPr id="2" name="TextBox 1">
            <a:extLst>
              <a:ext uri="{FF2B5EF4-FFF2-40B4-BE49-F238E27FC236}">
                <a16:creationId xmlns:a16="http://schemas.microsoft.com/office/drawing/2014/main" id="{3115A236-B5E4-EB89-5138-7166C314DAEA}"/>
              </a:ext>
            </a:extLst>
          </p:cNvPr>
          <p:cNvSpPr txBox="1"/>
          <p:nvPr/>
        </p:nvSpPr>
        <p:spPr>
          <a:xfrm>
            <a:off x="9285430" y="5725586"/>
            <a:ext cx="1719251" cy="861774"/>
          </a:xfrm>
          <a:prstGeom prst="rect">
            <a:avLst/>
          </a:prstGeom>
          <a:noFill/>
        </p:spPr>
        <p:txBody>
          <a:bodyPr wrap="square" lIns="91440" tIns="45720" rIns="91440" bIns="45720" rtlCol="0" anchor="t">
            <a:spAutoFit/>
          </a:bodyPr>
          <a:lstStyle/>
          <a:p>
            <a:r>
              <a:rPr lang="en-US" b="1" i="1">
                <a:solidFill>
                  <a:schemeClr val="tx1">
                    <a:lumMod val="75000"/>
                    <a:lumOff val="25000"/>
                  </a:schemeClr>
                </a:solidFill>
              </a:rPr>
              <a:t>Version:</a:t>
            </a:r>
          </a:p>
          <a:p>
            <a:r>
              <a:rPr lang="en-US" sz="1600">
                <a:solidFill>
                  <a:schemeClr val="tx1">
                    <a:lumMod val="75000"/>
                    <a:lumOff val="25000"/>
                  </a:schemeClr>
                </a:solidFill>
              </a:rPr>
              <a:t>CP1, CP2, RD, FD, etc.</a:t>
            </a:r>
          </a:p>
        </p:txBody>
      </p:sp>
      <p:cxnSp>
        <p:nvCxnSpPr>
          <p:cNvPr id="4" name="Straight Arrow Connector 3">
            <a:extLst>
              <a:ext uri="{FF2B5EF4-FFF2-40B4-BE49-F238E27FC236}">
                <a16:creationId xmlns:a16="http://schemas.microsoft.com/office/drawing/2014/main" id="{5DAC1AAF-06CD-AA12-3609-35869E0EF387}"/>
              </a:ext>
            </a:extLst>
          </p:cNvPr>
          <p:cNvCxnSpPr>
            <a:cxnSpLocks/>
          </p:cNvCxnSpPr>
          <p:nvPr/>
        </p:nvCxnSpPr>
        <p:spPr>
          <a:xfrm flipV="1">
            <a:off x="9891084" y="5476197"/>
            <a:ext cx="7060" cy="258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11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Deliverables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7565135" cy="12461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dirty="0"/>
              <a:t>You’ll learn more about deliverables from the Element Fellow’s </a:t>
            </a:r>
            <a:r>
              <a:rPr lang="en-US" b="1" dirty="0"/>
              <a:t>Deliverable Webinars </a:t>
            </a:r>
            <a:r>
              <a:rPr lang="en-US" dirty="0"/>
              <a:t>throughout the term, but it’s never too early to start thinking about deliverables!</a:t>
            </a:r>
          </a:p>
        </p:txBody>
      </p:sp>
      <p:pic>
        <p:nvPicPr>
          <p:cNvPr id="15" name="Picture 14">
            <a:extLst>
              <a:ext uri="{FF2B5EF4-FFF2-40B4-BE49-F238E27FC236}">
                <a16:creationId xmlns:a16="http://schemas.microsoft.com/office/drawing/2014/main" id="{4AA3C65A-17EF-4519-A1C0-0EDCE4D168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38571">
            <a:off x="8717269" y="480049"/>
            <a:ext cx="1634112" cy="2050547"/>
          </a:xfrm>
          <a:prstGeom prst="rect">
            <a:avLst/>
          </a:prstGeom>
          <a:ln>
            <a:noFill/>
          </a:ln>
          <a:effectLst>
            <a:outerShdw blurRad="292100" dist="139700" dir="2700000" algn="tl" rotWithShape="0">
              <a:srgbClr val="333333">
                <a:alpha val="65000"/>
              </a:srgbClr>
            </a:outerShdw>
          </a:effectLst>
        </p:spPr>
      </p:pic>
      <p:sp>
        <p:nvSpPr>
          <p:cNvPr id="16" name="Content Placeholder 18">
            <a:extLst>
              <a:ext uri="{FF2B5EF4-FFF2-40B4-BE49-F238E27FC236}">
                <a16:creationId xmlns:a16="http://schemas.microsoft.com/office/drawing/2014/main" id="{F35B81C7-9AF5-45D6-93A8-A67FDC0A7495}"/>
              </a:ext>
            </a:extLst>
          </p:cNvPr>
          <p:cNvSpPr txBox="1">
            <a:spLocks/>
          </p:cNvSpPr>
          <p:nvPr/>
        </p:nvSpPr>
        <p:spPr>
          <a:xfrm>
            <a:off x="838199" y="3100483"/>
            <a:ext cx="9503663" cy="313256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i="1"/>
              <a:t>Things to start thinking about now: </a:t>
            </a:r>
          </a:p>
          <a:p>
            <a:pPr algn="l"/>
            <a:r>
              <a:rPr lang="en-US" b="1">
                <a:solidFill>
                  <a:srgbClr val="0070C0"/>
                </a:solidFill>
                <a:latin typeface="Georgia"/>
              </a:rPr>
              <a:t>Communication Deliverable</a:t>
            </a:r>
            <a:r>
              <a:rPr lang="en-US">
                <a:latin typeface="Georgia"/>
              </a:rPr>
              <a:t>: </a:t>
            </a:r>
            <a:r>
              <a:rPr lang="en-US" b="0" i="0">
                <a:effectLst/>
                <a:latin typeface="+mj-lt"/>
              </a:rPr>
              <a:t>If your team and partners are interested in creative ways to inform the public about your project, familiarize yourself with the optional Creative Communication deliverable. You can choose between a videos, one-page flyer, trifold brochure, or social media series! Consider what fits best for your project, consult with your partners, and submit your Creative Communication selection form in week </a:t>
            </a:r>
            <a:r>
              <a:rPr lang="en-US">
                <a:latin typeface="+mj-lt"/>
              </a:rPr>
              <a:t>3</a:t>
            </a:r>
            <a:r>
              <a:rPr lang="en-US" b="0" i="0">
                <a:effectLst/>
                <a:latin typeface="+mj-lt"/>
              </a:rPr>
              <a:t>.</a:t>
            </a:r>
          </a:p>
          <a:p>
            <a:pPr marL="60325"/>
            <a:r>
              <a:rPr lang="en-US" b="1">
                <a:solidFill>
                  <a:srgbClr val="0070C0"/>
                </a:solidFill>
              </a:rPr>
              <a:t>Code or Tutorial</a:t>
            </a:r>
            <a:r>
              <a:rPr lang="en-US"/>
              <a:t>: You will work with the Geoinformatics team if you are developing any internal code or are creating a tutorial for your partners. Note, not all projects do this!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grpSp>
        <p:nvGrpSpPr>
          <p:cNvPr id="19" name="Group 18">
            <a:extLst>
              <a:ext uri="{FF2B5EF4-FFF2-40B4-BE49-F238E27FC236}">
                <a16:creationId xmlns:a16="http://schemas.microsoft.com/office/drawing/2014/main" id="{3551A657-60D3-42A1-A4B6-76EE716A7FF1}"/>
              </a:ext>
            </a:extLst>
          </p:cNvPr>
          <p:cNvGrpSpPr/>
          <p:nvPr/>
        </p:nvGrpSpPr>
        <p:grpSpPr>
          <a:xfrm>
            <a:off x="10775708" y="22674"/>
            <a:ext cx="717868" cy="6821483"/>
            <a:chOff x="10775708" y="22674"/>
            <a:chExt cx="717868" cy="6821483"/>
          </a:xfrm>
        </p:grpSpPr>
        <p:pic>
          <p:nvPicPr>
            <p:cNvPr id="20" name="Picture 19">
              <a:extLst>
                <a:ext uri="{FF2B5EF4-FFF2-40B4-BE49-F238E27FC236}">
                  <a16:creationId xmlns:a16="http://schemas.microsoft.com/office/drawing/2014/main" id="{9287AFB0-3B5E-47B2-8D43-5251DE51F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1" name="Picture 20">
              <a:extLst>
                <a:ext uri="{FF2B5EF4-FFF2-40B4-BE49-F238E27FC236}">
                  <a16:creationId xmlns:a16="http://schemas.microsoft.com/office/drawing/2014/main" id="{11A45C1B-EF62-4615-B0E0-672390A35A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2" name="Picture 21">
              <a:extLst>
                <a:ext uri="{FF2B5EF4-FFF2-40B4-BE49-F238E27FC236}">
                  <a16:creationId xmlns:a16="http://schemas.microsoft.com/office/drawing/2014/main" id="{3B429EFF-5015-44FB-AD65-29A8D8A661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3" name="Picture 22">
              <a:extLst>
                <a:ext uri="{FF2B5EF4-FFF2-40B4-BE49-F238E27FC236}">
                  <a16:creationId xmlns:a16="http://schemas.microsoft.com/office/drawing/2014/main" id="{D558EF43-41B3-4678-B67E-BC4BC6B8209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4" name="Picture 23">
              <a:extLst>
                <a:ext uri="{FF2B5EF4-FFF2-40B4-BE49-F238E27FC236}">
                  <a16:creationId xmlns:a16="http://schemas.microsoft.com/office/drawing/2014/main" id="{D1EE52E1-35C3-4A08-968C-8F50864F2E2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5" name="Picture 24">
              <a:extLst>
                <a:ext uri="{FF2B5EF4-FFF2-40B4-BE49-F238E27FC236}">
                  <a16:creationId xmlns:a16="http://schemas.microsoft.com/office/drawing/2014/main" id="{04911E0B-FB6F-46DE-9DF0-136C35C85C8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6" name="Picture 25">
              <a:extLst>
                <a:ext uri="{FF2B5EF4-FFF2-40B4-BE49-F238E27FC236}">
                  <a16:creationId xmlns:a16="http://schemas.microsoft.com/office/drawing/2014/main" id="{CB8F611B-67EB-4C85-9D03-5794438A11F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7" name="Picture 26">
              <a:extLst>
                <a:ext uri="{FF2B5EF4-FFF2-40B4-BE49-F238E27FC236}">
                  <a16:creationId xmlns:a16="http://schemas.microsoft.com/office/drawing/2014/main" id="{D97465F9-C3CD-4546-A452-E17E7821086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8" name="Picture 27">
              <a:extLst>
                <a:ext uri="{FF2B5EF4-FFF2-40B4-BE49-F238E27FC236}">
                  <a16:creationId xmlns:a16="http://schemas.microsoft.com/office/drawing/2014/main" id="{B20559CA-2CF9-4849-AA45-5351FAD39B6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40341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Required Legal Statements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199" y="1956533"/>
            <a:ext cx="9037319"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t>ALL deliverables and products created </a:t>
            </a:r>
          </a:p>
          <a:p>
            <a:r>
              <a:rPr lang="en-US" sz="2400"/>
              <a:t>by teams need to include this short </a:t>
            </a:r>
          </a:p>
          <a:p>
            <a:r>
              <a:rPr lang="en-US" sz="2400"/>
              <a:t>paragraph of legal statements:</a:t>
            </a:r>
          </a:p>
          <a:p>
            <a:endParaRPr lang="en-US" sz="1800" b="1"/>
          </a:p>
          <a:p>
            <a:pPr marL="60325"/>
            <a:r>
              <a:rPr lang="en-US" sz="1800">
                <a:latin typeface="+mj-lt"/>
              </a:rPr>
              <a:t>“This material is based upon work supported by NASA through contract </a:t>
            </a:r>
            <a:r>
              <a:rPr lang="en-US" sz="1800">
                <a:effectLst/>
                <a:latin typeface="+mj-lt"/>
                <a:ea typeface="Calibri" panose="020F0502020204030204" pitchFamily="34" charset="0"/>
                <a:cs typeface="Times New Roman" panose="02020603050405020304" pitchFamily="18" charset="0"/>
              </a:rPr>
              <a:t>80LARC23FA024</a:t>
            </a:r>
            <a:r>
              <a:rPr lang="en-US" sz="1800"/>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9B820E46-D168-4CD7-ADAE-3F43C1628728}"/>
              </a:ext>
            </a:extLst>
          </p:cNvPr>
          <p:cNvGrpSpPr/>
          <p:nvPr/>
        </p:nvGrpSpPr>
        <p:grpSpPr>
          <a:xfrm>
            <a:off x="10775708" y="22674"/>
            <a:ext cx="717868" cy="6821483"/>
            <a:chOff x="10775708" y="22674"/>
            <a:chExt cx="717868" cy="6821483"/>
          </a:xfrm>
        </p:grpSpPr>
        <p:pic>
          <p:nvPicPr>
            <p:cNvPr id="16" name="Picture 15">
              <a:extLst>
                <a:ext uri="{FF2B5EF4-FFF2-40B4-BE49-F238E27FC236}">
                  <a16:creationId xmlns:a16="http://schemas.microsoft.com/office/drawing/2014/main" id="{0E365091-A422-46D7-BAB4-9A3FD7E224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9" name="Picture 18">
              <a:extLst>
                <a:ext uri="{FF2B5EF4-FFF2-40B4-BE49-F238E27FC236}">
                  <a16:creationId xmlns:a16="http://schemas.microsoft.com/office/drawing/2014/main" id="{1EAE7B7F-59B8-4DE7-9E96-1692C995FF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0" name="Picture 19">
              <a:extLst>
                <a:ext uri="{FF2B5EF4-FFF2-40B4-BE49-F238E27FC236}">
                  <a16:creationId xmlns:a16="http://schemas.microsoft.com/office/drawing/2014/main" id="{E2A564ED-B771-4E7B-BD72-0E6032A3D6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1" name="Picture 20">
              <a:extLst>
                <a:ext uri="{FF2B5EF4-FFF2-40B4-BE49-F238E27FC236}">
                  <a16:creationId xmlns:a16="http://schemas.microsoft.com/office/drawing/2014/main" id="{117D8740-81E9-4ACD-8456-D3991B87536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2" name="Picture 21">
              <a:extLst>
                <a:ext uri="{FF2B5EF4-FFF2-40B4-BE49-F238E27FC236}">
                  <a16:creationId xmlns:a16="http://schemas.microsoft.com/office/drawing/2014/main" id="{27B81035-A92F-40A7-8439-7D38E11743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3" name="Picture 22">
              <a:extLst>
                <a:ext uri="{FF2B5EF4-FFF2-40B4-BE49-F238E27FC236}">
                  <a16:creationId xmlns:a16="http://schemas.microsoft.com/office/drawing/2014/main" id="{8F43A541-7F63-491C-A15F-103CF297643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4" name="Picture 23">
              <a:extLst>
                <a:ext uri="{FF2B5EF4-FFF2-40B4-BE49-F238E27FC236}">
                  <a16:creationId xmlns:a16="http://schemas.microsoft.com/office/drawing/2014/main" id="{31C3BD72-CC62-46DB-9A80-F281C65031A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5" name="Picture 24">
              <a:extLst>
                <a:ext uri="{FF2B5EF4-FFF2-40B4-BE49-F238E27FC236}">
                  <a16:creationId xmlns:a16="http://schemas.microsoft.com/office/drawing/2014/main" id="{C49ECD23-9289-436C-BF08-9A062739DF1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6" name="Picture 25">
              <a:extLst>
                <a:ext uri="{FF2B5EF4-FFF2-40B4-BE49-F238E27FC236}">
                  <a16:creationId xmlns:a16="http://schemas.microsoft.com/office/drawing/2014/main" id="{F452505F-CB3A-4379-8CDD-0F37AE6896C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pic>
        <p:nvPicPr>
          <p:cNvPr id="4" name="Picture 3">
            <a:extLst>
              <a:ext uri="{FF2B5EF4-FFF2-40B4-BE49-F238E27FC236}">
                <a16:creationId xmlns:a16="http://schemas.microsoft.com/office/drawing/2014/main" id="{5B675476-565C-BB9F-1CC4-053B5FBEB6A7}"/>
              </a:ext>
            </a:extLst>
          </p:cNvPr>
          <p:cNvPicPr>
            <a:picLocks noChangeAspect="1"/>
          </p:cNvPicPr>
          <p:nvPr/>
        </p:nvPicPr>
        <p:blipFill>
          <a:blip r:embed="rId12"/>
          <a:stretch>
            <a:fillRect/>
          </a:stretch>
        </p:blipFill>
        <p:spPr>
          <a:xfrm>
            <a:off x="6329724" y="1271337"/>
            <a:ext cx="4063642" cy="2637803"/>
          </a:xfrm>
          <a:prstGeom prst="rect">
            <a:avLst/>
          </a:prstGeom>
        </p:spPr>
      </p:pic>
      <p:sp>
        <p:nvSpPr>
          <p:cNvPr id="5" name="Speech Bubble: Rectangle with Corners Rounded 4">
            <a:extLst>
              <a:ext uri="{FF2B5EF4-FFF2-40B4-BE49-F238E27FC236}">
                <a16:creationId xmlns:a16="http://schemas.microsoft.com/office/drawing/2014/main" id="{BC681515-E2BC-AD78-08DA-F78FE2D5BA10}"/>
              </a:ext>
            </a:extLst>
          </p:cNvPr>
          <p:cNvSpPr/>
          <p:nvPr/>
        </p:nvSpPr>
        <p:spPr>
          <a:xfrm>
            <a:off x="6160042" y="365125"/>
            <a:ext cx="4233324" cy="713233"/>
          </a:xfrm>
          <a:prstGeom prst="wedgeRoundRectCallout">
            <a:avLst>
              <a:gd name="adj1" fmla="val -11170"/>
              <a:gd name="adj2" fmla="val 10057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496AD"/>
                </a:solidFill>
              </a:rPr>
              <a:t>These statements are on all premade deliverable templates, but you’ll have to add it to your optional deliverables and custom templates!</a:t>
            </a:r>
          </a:p>
        </p:txBody>
      </p:sp>
      <p:sp>
        <p:nvSpPr>
          <p:cNvPr id="28" name="Speech Bubble: Rectangle with Corners Rounded 27">
            <a:extLst>
              <a:ext uri="{FF2B5EF4-FFF2-40B4-BE49-F238E27FC236}">
                <a16:creationId xmlns:a16="http://schemas.microsoft.com/office/drawing/2014/main" id="{E535FE8A-333D-CA9A-FBF8-A59B4FE45C27}"/>
              </a:ext>
            </a:extLst>
          </p:cNvPr>
          <p:cNvSpPr/>
          <p:nvPr/>
        </p:nvSpPr>
        <p:spPr>
          <a:xfrm>
            <a:off x="8902556" y="1127908"/>
            <a:ext cx="1741566" cy="713233"/>
          </a:xfrm>
          <a:prstGeom prst="wedgeRoundRectCallout">
            <a:avLst>
              <a:gd name="adj1" fmla="val -32117"/>
              <a:gd name="adj2" fmla="val 7678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496AD"/>
                </a:solidFill>
              </a:rPr>
              <a:t>Take it from me – I’m a lawyer!</a:t>
            </a:r>
          </a:p>
        </p:txBody>
      </p:sp>
      <p:pic>
        <p:nvPicPr>
          <p:cNvPr id="29" name="Picture 28" descr="A picture containing text, sign, device, meter&#10;&#10;Description automatically generated">
            <a:extLst>
              <a:ext uri="{FF2B5EF4-FFF2-40B4-BE49-F238E27FC236}">
                <a16:creationId xmlns:a16="http://schemas.microsoft.com/office/drawing/2014/main" id="{8051EE6A-E754-BCD7-0D92-8C8F6FAD0C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8861" y="3107964"/>
            <a:ext cx="585147" cy="592128"/>
          </a:xfrm>
          <a:prstGeom prst="rect">
            <a:avLst/>
          </a:prstGeom>
        </p:spPr>
      </p:pic>
    </p:spTree>
    <p:extLst>
      <p:ext uri="{BB962C8B-B14F-4D97-AF65-F5344CB8AC3E}">
        <p14:creationId xmlns:p14="http://schemas.microsoft.com/office/powerpoint/2010/main" val="37597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Commercial </a:t>
            </a:r>
            <a:r>
              <a:rPr lang="en-US" altLang="en-US" sz="3200" err="1"/>
              <a:t>Smallsat</a:t>
            </a:r>
            <a:r>
              <a:rPr lang="en-US" altLang="en-US" sz="3200"/>
              <a:t> Data Acquisition (CSDA)</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6"/>
            <a:ext cx="10712115" cy="106192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a:t>NASA’s Commercial </a:t>
            </a:r>
            <a:r>
              <a:rPr lang="en-US" err="1"/>
              <a:t>Smallsat</a:t>
            </a:r>
            <a:r>
              <a:rPr lang="en-US"/>
              <a:t> Data Acquisition (CSDA) program was established by NASA ESD to identify, evaluate, and acquire commercial small-satellite (</a:t>
            </a:r>
            <a:r>
              <a:rPr lang="en-US" err="1"/>
              <a:t>smallsat</a:t>
            </a:r>
            <a:r>
              <a:rPr lang="en-US"/>
              <a:t>) data that support NASA's Earth science research and application goals. There are multiple vendors providing data, the two most commonly used by DEVELOP are:</a:t>
            </a:r>
          </a:p>
        </p:txBody>
      </p:sp>
      <p:sp>
        <p:nvSpPr>
          <p:cNvPr id="5" name="Content Placeholder 18">
            <a:extLst>
              <a:ext uri="{FF2B5EF4-FFF2-40B4-BE49-F238E27FC236}">
                <a16:creationId xmlns:a16="http://schemas.microsoft.com/office/drawing/2014/main" id="{ED060AF4-1422-4EC6-9496-70601A03EB13}"/>
              </a:ext>
            </a:extLst>
          </p:cNvPr>
          <p:cNvSpPr txBox="1">
            <a:spLocks/>
          </p:cNvSpPr>
          <p:nvPr/>
        </p:nvSpPr>
        <p:spPr>
          <a:xfrm>
            <a:off x="838200" y="2866665"/>
            <a:ext cx="5257800" cy="389627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spcBef>
                <a:spcPts val="0"/>
              </a:spcBef>
              <a:spcAft>
                <a:spcPts val="600"/>
              </a:spcAft>
            </a:pPr>
            <a:r>
              <a:rPr lang="en-US" sz="2000" b="1">
                <a:solidFill>
                  <a:srgbClr val="5496AD"/>
                </a:solidFill>
              </a:rPr>
              <a:t>Planet:</a:t>
            </a:r>
            <a:r>
              <a:rPr lang="en-US" sz="1700"/>
              <a:t> </a:t>
            </a:r>
            <a:r>
              <a:rPr lang="en-US"/>
              <a:t>optical to near-infrared data acquired by the Planet small satellite constellations: </a:t>
            </a:r>
            <a:r>
              <a:rPr lang="en-US" err="1"/>
              <a:t>PlanetScope</a:t>
            </a:r>
            <a:r>
              <a:rPr lang="en-US"/>
              <a:t>, </a:t>
            </a:r>
            <a:r>
              <a:rPr lang="en-US" err="1"/>
              <a:t>RapidEye</a:t>
            </a:r>
            <a:r>
              <a:rPr lang="en-US"/>
              <a:t>, and </a:t>
            </a:r>
            <a:r>
              <a:rPr lang="en-US" err="1"/>
              <a:t>SkySat</a:t>
            </a:r>
            <a:r>
              <a:rPr lang="en-US"/>
              <a:t>, with a resolution of 3 m/pixel. </a:t>
            </a:r>
          </a:p>
          <a:p>
            <a:pPr marL="60325">
              <a:spcBef>
                <a:spcPts val="0"/>
              </a:spcBef>
              <a:spcAft>
                <a:spcPts val="600"/>
              </a:spcAft>
            </a:pPr>
            <a:r>
              <a:rPr lang="en-US"/>
              <a:t>NOTE: Planet data is approved for research, experiments, evaluation, and development—including basic and applied research—that may lead to journal publications, licensed user-derived data products, white papers and maps for use by the broader scientific community, or to support logistical planning of future scientific research experiments such as field campaigns. </a:t>
            </a:r>
            <a:r>
              <a:rPr lang="en-US" b="1"/>
              <a:t>Planet data may NOT be used operationally </a:t>
            </a:r>
            <a:r>
              <a:rPr lang="en-US"/>
              <a:t>for non-scientific logistical planning, response efforts outside U.S. Government agency applied science missions, management of human resources, remote monitoring (i.e., construction, facility monitoring, etc.), enforcing compliance of regulations, and law enforcement and investigations.</a:t>
            </a:r>
          </a:p>
          <a:p>
            <a:pPr marL="60325">
              <a:spcBef>
                <a:spcPts val="0"/>
              </a:spcBef>
              <a:spcAft>
                <a:spcPts val="600"/>
              </a:spcAft>
            </a:pPr>
            <a:r>
              <a:rPr lang="en-US" b="1"/>
              <a:t>Required Citations for Planet Data Use (with each image include):</a:t>
            </a:r>
          </a:p>
          <a:p>
            <a:pPr marL="346075" indent="-285750">
              <a:spcBef>
                <a:spcPts val="0"/>
              </a:spcBef>
              <a:spcAft>
                <a:spcPts val="300"/>
              </a:spcAft>
              <a:buFont typeface="Arial" panose="020B0604020202020204" pitchFamily="34" charset="0"/>
              <a:buChar char="•"/>
            </a:pPr>
            <a:r>
              <a:rPr lang="en-US"/>
              <a:t>For data products: “© Planet Labs PBC {Year}. All rights reserved.”</a:t>
            </a:r>
          </a:p>
          <a:p>
            <a:pPr marL="346075" indent="-285750">
              <a:spcBef>
                <a:spcPts val="0"/>
              </a:spcBef>
              <a:spcAft>
                <a:spcPts val="300"/>
              </a:spcAft>
              <a:buFont typeface="Arial" panose="020B0604020202020204" pitchFamily="34" charset="0"/>
              <a:buChar char="•"/>
            </a:pPr>
            <a:r>
              <a:rPr lang="en-US"/>
              <a:t>For derivatives: “Includes copyrighted material of Planet Labs PBC. All rights reserved.”</a:t>
            </a:r>
          </a:p>
          <a:p>
            <a:pPr marL="346075" indent="-285750">
              <a:spcBef>
                <a:spcPts val="0"/>
              </a:spcBef>
              <a:spcAft>
                <a:spcPts val="300"/>
              </a:spcAft>
              <a:buFont typeface="Arial" panose="020B0604020202020204" pitchFamily="34" charset="0"/>
              <a:buChar char="•"/>
            </a:pPr>
            <a:r>
              <a:rPr lang="en-US"/>
              <a:t>In acknowledgements section include, “This work utilized data made available through the NASA Commercial </a:t>
            </a:r>
            <a:r>
              <a:rPr lang="en-US" err="1"/>
              <a:t>Smallsat</a:t>
            </a:r>
            <a:r>
              <a:rPr lang="en-US"/>
              <a:t> Data Acquisition (CSDA) Program.”</a:t>
            </a:r>
          </a:p>
        </p:txBody>
      </p:sp>
      <p:sp>
        <p:nvSpPr>
          <p:cNvPr id="6" name="Content Placeholder 18">
            <a:extLst>
              <a:ext uri="{FF2B5EF4-FFF2-40B4-BE49-F238E27FC236}">
                <a16:creationId xmlns:a16="http://schemas.microsoft.com/office/drawing/2014/main" id="{1E6CE589-8D83-4E24-9000-21FBEBBD6990}"/>
              </a:ext>
            </a:extLst>
          </p:cNvPr>
          <p:cNvSpPr txBox="1">
            <a:spLocks/>
          </p:cNvSpPr>
          <p:nvPr/>
        </p:nvSpPr>
        <p:spPr>
          <a:xfrm>
            <a:off x="6401073" y="2866665"/>
            <a:ext cx="5468019" cy="3787631"/>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200" b="1">
                <a:solidFill>
                  <a:srgbClr val="5496AD"/>
                </a:solidFill>
              </a:rPr>
              <a:t>Maxar: </a:t>
            </a:r>
            <a:r>
              <a:rPr lang="en-US"/>
              <a:t>data acquired by the Maxar constellation, including: WorldView-1, WorldView-2, WorldView-3, WorldView-4, GeoEye-1, </a:t>
            </a:r>
            <a:r>
              <a:rPr lang="en-US" err="1"/>
              <a:t>QuickBird</a:t>
            </a:r>
            <a:r>
              <a:rPr lang="en-US"/>
              <a:t>, and IKONOS, with very-high-resolution data products with resolutions as low as 31 cm per pixel, from the WorldView-3 Panchromatic band.</a:t>
            </a:r>
          </a:p>
          <a:p>
            <a:pPr marL="60325"/>
            <a:r>
              <a:rPr lang="en-US"/>
              <a:t>NOTE: Maxar data users must obtain approval for release of Maxar data to the public (publications, presentations, etc.) from the National Geospatial-Intelligence Agency (NGA). This process takes time and means you </a:t>
            </a:r>
            <a:r>
              <a:rPr lang="en-US" b="1"/>
              <a:t>cannot</a:t>
            </a:r>
            <a:r>
              <a:rPr lang="en-US"/>
              <a:t> include data products in deliverables, only derivatives.</a:t>
            </a:r>
          </a:p>
          <a:p>
            <a:pPr marL="60325"/>
            <a:r>
              <a:rPr lang="en-US" b="1"/>
              <a:t>Required Citations for Maxar Data Use (with each image include):</a:t>
            </a:r>
          </a:p>
          <a:p>
            <a:pPr marL="60325"/>
            <a:r>
              <a:rPr lang="en-US"/>
              <a:t>Data derivatives for Maxar imagery must contain copyright markings as specified below (YYYY is the year of the image acquisition).</a:t>
            </a:r>
          </a:p>
          <a:p>
            <a:pPr marL="346075" indent="-285750">
              <a:buFont typeface="Arial" panose="020B0604020202020204" pitchFamily="34" charset="0"/>
              <a:buChar char="•"/>
            </a:pPr>
            <a:r>
              <a:rPr lang="en-US"/>
              <a:t>For all sensors except WorldView-4 and IKONOS: “©YYYY, Maxar, USG Plus”</a:t>
            </a:r>
          </a:p>
          <a:p>
            <a:pPr marL="346075" indent="-285750">
              <a:buFont typeface="Arial" panose="020B0604020202020204" pitchFamily="34" charset="0"/>
              <a:buChar char="•"/>
            </a:pPr>
            <a:r>
              <a:rPr lang="en-US"/>
              <a:t>For IKONOS: “©YYYY, Maxar, </a:t>
            </a:r>
            <a:r>
              <a:rPr lang="en-US" err="1"/>
              <a:t>NextView</a:t>
            </a:r>
            <a:r>
              <a:rPr lang="en-US"/>
              <a:t>”</a:t>
            </a:r>
          </a:p>
          <a:p>
            <a:pPr marL="346075" indent="-285750">
              <a:buFont typeface="Arial" panose="020B0604020202020204" pitchFamily="34" charset="0"/>
              <a:buChar char="•"/>
            </a:pPr>
            <a:r>
              <a:rPr lang="en-US"/>
              <a:t>For Worldview-4: “Includes copyrighted material of { Maxar Intelligence, Inc}. All rights reserved.”</a:t>
            </a:r>
          </a:p>
          <a:p>
            <a:pPr marL="346075" indent="-285750">
              <a:spcBef>
                <a:spcPts val="0"/>
              </a:spcBef>
              <a:spcAft>
                <a:spcPts val="300"/>
              </a:spcAft>
              <a:buFont typeface="Arial" panose="020B0604020202020204" pitchFamily="34" charset="0"/>
              <a:buChar char="•"/>
            </a:pPr>
            <a:r>
              <a:rPr lang="en-US"/>
              <a:t>In acknowledgements section include, “This work utilized data made available through the NASA Commercial </a:t>
            </a:r>
            <a:r>
              <a:rPr lang="en-US" err="1"/>
              <a:t>Smallsat</a:t>
            </a:r>
            <a:r>
              <a:rPr lang="en-US"/>
              <a:t> Data Acquisition (CSDA) Program.”</a:t>
            </a:r>
          </a:p>
        </p:txBody>
      </p:sp>
      <p:sp>
        <p:nvSpPr>
          <p:cNvPr id="2" name="Rounded Rectangle 46">
            <a:extLst>
              <a:ext uri="{FF2B5EF4-FFF2-40B4-BE49-F238E27FC236}">
                <a16:creationId xmlns:a16="http://schemas.microsoft.com/office/drawing/2014/main" id="{CA0BE414-E478-A763-D69F-881332571087}"/>
              </a:ext>
            </a:extLst>
          </p:cNvPr>
          <p:cNvSpPr/>
          <p:nvPr/>
        </p:nvSpPr>
        <p:spPr>
          <a:xfrm>
            <a:off x="8460507" y="171266"/>
            <a:ext cx="3556365" cy="8838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rPr>
              <a:t>Reach out to the PC </a:t>
            </a:r>
            <a:r>
              <a:rPr lang="en-US" sz="1400" i="1" dirty="0">
                <a:solidFill>
                  <a:schemeClr val="tx1">
                    <a:lumMod val="75000"/>
                    <a:lumOff val="25000"/>
                  </a:schemeClr>
                </a:solidFill>
                <a:latin typeface="Century Gothic"/>
              </a:rPr>
              <a:t>before</a:t>
            </a:r>
            <a:r>
              <a:rPr lang="en-US" sz="1400" dirty="0">
                <a:solidFill>
                  <a:schemeClr val="tx1">
                    <a:lumMod val="75000"/>
                    <a:lumOff val="25000"/>
                  </a:schemeClr>
                </a:solidFill>
                <a:latin typeface="Century Gothic"/>
              </a:rPr>
              <a:t> submitting FD deliverables if you are using CSDA data in your project!</a:t>
            </a:r>
          </a:p>
        </p:txBody>
      </p:sp>
      <p:sp>
        <p:nvSpPr>
          <p:cNvPr id="3" name="Rounded Rectangle 41">
            <a:extLst>
              <a:ext uri="{FF2B5EF4-FFF2-40B4-BE49-F238E27FC236}">
                <a16:creationId xmlns:a16="http://schemas.microsoft.com/office/drawing/2014/main" id="{7D532461-4264-FE2B-A9CF-ACD12BFBFE60}"/>
              </a:ext>
            </a:extLst>
          </p:cNvPr>
          <p:cNvSpPr/>
          <p:nvPr/>
        </p:nvSpPr>
        <p:spPr>
          <a:xfrm>
            <a:off x="8340436" y="153927"/>
            <a:ext cx="3754064" cy="883885"/>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PARTICIPANT &amp; TEAM RESPONSIBILITIES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Use of Government Equipment*</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4"/>
            <a:ext cx="9672020" cy="41328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U.S. Government computers are for authorized users only.</a:t>
            </a:r>
          </a:p>
          <a:p>
            <a:pPr marL="285750" indent="-225425">
              <a:buFont typeface="Arial" panose="020B0604020202020204" pitchFamily="34" charset="0"/>
              <a:buChar char="•"/>
            </a:pPr>
            <a:r>
              <a:rPr lang="en-US" dirty="0"/>
              <a:t>It is NASA's policy to permit limited personal use of Government office equipment, including information technology (IT).</a:t>
            </a:r>
          </a:p>
          <a:p>
            <a:pPr marL="285750" indent="-225425">
              <a:buFont typeface="Arial" panose="020B0604020202020204" pitchFamily="34" charset="0"/>
              <a:buChar char="•"/>
            </a:pPr>
            <a:r>
              <a:rPr lang="en-US" dirty="0"/>
              <a:t>The limited personal use of Government office equipment by NASA employees and contractors shall not interfere with official business, violate existing laws, and should involve only minimal additional expense to the Government.</a:t>
            </a:r>
          </a:p>
          <a:p>
            <a:pPr marL="285750" indent="-225425">
              <a:buFont typeface="Arial" panose="020B0604020202020204" pitchFamily="34" charset="0"/>
              <a:buChar char="•"/>
            </a:pPr>
            <a:r>
              <a:rPr lang="en-US" dirty="0"/>
              <a:t>Unauthorized use of the computer accounts and computer resources to which you are granted access is a violation of Federal Law; constitutes theft; and is punishable by law.</a:t>
            </a:r>
          </a:p>
          <a:p>
            <a:pPr marL="285750" indent="-225425">
              <a:buFont typeface="Arial" panose="020B0604020202020204" pitchFamily="34" charset="0"/>
              <a:buChar char="•"/>
            </a:pPr>
            <a:r>
              <a:rPr lang="en-US" dirty="0"/>
              <a:t>Misuse of assigned accounts and accessing others’ accounts without authorization is strictly forbidden.</a:t>
            </a:r>
          </a:p>
          <a:p>
            <a:pPr marL="285750" indent="-225425">
              <a:buFont typeface="Arial" panose="020B0604020202020204" pitchFamily="34" charset="0"/>
              <a:buChar char="•"/>
            </a:pPr>
            <a:r>
              <a:rPr lang="en-US" dirty="0"/>
              <a:t>Failure to abide by these provisions may constitute grounds for termination of access privileges, administrative action, as well as civil or criminal prosecution.</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2" name="Content Placeholder 9">
            <a:extLst>
              <a:ext uri="{FF2B5EF4-FFF2-40B4-BE49-F238E27FC236}">
                <a16:creationId xmlns:a16="http://schemas.microsoft.com/office/drawing/2014/main" id="{15F20589-32A3-4C49-8A93-8526333B0A2B}"/>
              </a:ext>
            </a:extLst>
          </p:cNvPr>
          <p:cNvSpPr txBox="1">
            <a:spLocks/>
          </p:cNvSpPr>
          <p:nvPr/>
        </p:nvSpPr>
        <p:spPr>
          <a:xfrm>
            <a:off x="1010215" y="5873268"/>
            <a:ext cx="9196775" cy="887965"/>
          </a:xfrm>
          <a:prstGeom prst="rect">
            <a:avLst/>
          </a:prstGeom>
        </p:spPr>
        <p:txBody>
          <a:bodyPr vert="horz" lIns="91387" tIns="45693" rIns="91387" bIns="45693" rtlCol="0" anchor="t">
            <a:noAutofit/>
          </a:bodyPr>
          <a:lstStyle/>
          <a:p>
            <a:pPr algn="ctr" defTabSz="1018229">
              <a:spcBef>
                <a:spcPct val="20000"/>
              </a:spcBef>
              <a:buClr>
                <a:srgbClr val="0F6FC6"/>
              </a:buClr>
              <a:buSzPct val="85000"/>
            </a:pPr>
            <a:r>
              <a:rPr lang="en-US" b="1">
                <a:solidFill>
                  <a:srgbClr val="6A7278"/>
                </a:solidFill>
              </a:rPr>
              <a:t>*All information for government policy and equipment is also true for AMA</a:t>
            </a:r>
          </a:p>
          <a:p>
            <a:pPr algn="ctr" defTabSz="1018229">
              <a:spcBef>
                <a:spcPct val="20000"/>
              </a:spcBef>
              <a:buClr>
                <a:srgbClr val="0F6FC6"/>
              </a:buClr>
              <a:buSzPct val="85000"/>
            </a:pPr>
            <a:r>
              <a:rPr lang="en-US" sz="1400" b="1">
                <a:solidFill>
                  <a:srgbClr val="6A7278"/>
                </a:solidFill>
              </a:rPr>
              <a:t>NASA 2540.1G &amp; NPR 2810.1A: </a:t>
            </a:r>
            <a:r>
              <a:rPr lang="en-US" sz="1400">
                <a:solidFill>
                  <a:schemeClr val="bg2">
                    <a:lumMod val="85000"/>
                  </a:schemeClr>
                </a:solidFill>
                <a:hlinkClick r:id="rId3"/>
              </a:rPr>
              <a:t>http://insidenasa.nasa.gov/ocio/policy/policy_direct/index.html</a:t>
            </a:r>
            <a:r>
              <a:rPr lang="en-US" sz="1400">
                <a:solidFill>
                  <a:schemeClr val="bg2">
                    <a:lumMod val="85000"/>
                  </a:schemeClr>
                </a:solidFill>
              </a:rPr>
              <a:t>  </a:t>
            </a:r>
          </a:p>
          <a:p>
            <a:pPr algn="ctr" defTabSz="1018229">
              <a:spcBef>
                <a:spcPct val="20000"/>
              </a:spcBef>
              <a:buClr>
                <a:srgbClr val="0F6FC6"/>
              </a:buClr>
              <a:buSzPct val="85000"/>
            </a:pPr>
            <a:endParaRPr lang="en-US" sz="1400">
              <a:solidFill>
                <a:schemeClr val="accent2"/>
              </a:solidFill>
              <a:ea typeface="Century Gothic" charset="0"/>
              <a:cs typeface="Century Gothic" charset="0"/>
            </a:endParaRPr>
          </a:p>
        </p:txBody>
      </p:sp>
      <p:grpSp>
        <p:nvGrpSpPr>
          <p:cNvPr id="25" name="Group 24">
            <a:extLst>
              <a:ext uri="{FF2B5EF4-FFF2-40B4-BE49-F238E27FC236}">
                <a16:creationId xmlns:a16="http://schemas.microsoft.com/office/drawing/2014/main" id="{EE56EFA4-42BD-F223-719C-950D91947222}"/>
              </a:ext>
            </a:extLst>
          </p:cNvPr>
          <p:cNvGrpSpPr/>
          <p:nvPr/>
        </p:nvGrpSpPr>
        <p:grpSpPr>
          <a:xfrm>
            <a:off x="10775708" y="22674"/>
            <a:ext cx="717868" cy="6821483"/>
            <a:chOff x="10775708" y="22674"/>
            <a:chExt cx="717868" cy="6821483"/>
          </a:xfrm>
        </p:grpSpPr>
        <p:pic>
          <p:nvPicPr>
            <p:cNvPr id="12" name="Picture 11">
              <a:extLst>
                <a:ext uri="{FF2B5EF4-FFF2-40B4-BE49-F238E27FC236}">
                  <a16:creationId xmlns:a16="http://schemas.microsoft.com/office/drawing/2014/main" id="{FA16DB75-3247-80FE-E980-A98DAD0E76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4" name="Picture 13">
              <a:extLst>
                <a:ext uri="{FF2B5EF4-FFF2-40B4-BE49-F238E27FC236}">
                  <a16:creationId xmlns:a16="http://schemas.microsoft.com/office/drawing/2014/main" id="{9E1B8782-E7A9-F9DF-FE8B-CD999C4BF38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15" name="Picture 14">
              <a:extLst>
                <a:ext uri="{FF2B5EF4-FFF2-40B4-BE49-F238E27FC236}">
                  <a16:creationId xmlns:a16="http://schemas.microsoft.com/office/drawing/2014/main" id="{9822841B-155A-096A-770C-24C9889CC8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16" name="Picture 15">
              <a:extLst>
                <a:ext uri="{FF2B5EF4-FFF2-40B4-BE49-F238E27FC236}">
                  <a16:creationId xmlns:a16="http://schemas.microsoft.com/office/drawing/2014/main" id="{2DD77979-3854-A3E3-1202-4DC94415A34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19" name="Picture 18">
              <a:extLst>
                <a:ext uri="{FF2B5EF4-FFF2-40B4-BE49-F238E27FC236}">
                  <a16:creationId xmlns:a16="http://schemas.microsoft.com/office/drawing/2014/main" id="{A560BAE4-3CEB-DDCC-F71D-AB28A93340E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0" name="Picture 19">
              <a:extLst>
                <a:ext uri="{FF2B5EF4-FFF2-40B4-BE49-F238E27FC236}">
                  <a16:creationId xmlns:a16="http://schemas.microsoft.com/office/drawing/2014/main" id="{79874935-BAA2-C8DF-79FB-819ECA5C6C6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1" name="Picture 20">
              <a:extLst>
                <a:ext uri="{FF2B5EF4-FFF2-40B4-BE49-F238E27FC236}">
                  <a16:creationId xmlns:a16="http://schemas.microsoft.com/office/drawing/2014/main" id="{975BE43B-0EED-0678-A6AD-C63EF5BC866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3" name="Picture 22">
              <a:extLst>
                <a:ext uri="{FF2B5EF4-FFF2-40B4-BE49-F238E27FC236}">
                  <a16:creationId xmlns:a16="http://schemas.microsoft.com/office/drawing/2014/main" id="{A5211D07-EEBB-28A4-EA1A-C39E8E8D07D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4" name="Picture 23">
              <a:extLst>
                <a:ext uri="{FF2B5EF4-FFF2-40B4-BE49-F238E27FC236}">
                  <a16:creationId xmlns:a16="http://schemas.microsoft.com/office/drawing/2014/main" id="{942DA61E-9EDD-0AED-97CE-E3C09EB6782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2777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6d8fb11d1191d5afb8ab8f296744bca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afa28cf31fd7c17de07af246c2de1b"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ed74b9-0866-4d24-a675-bc219a010ae8}"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CB8F19A-78DE-4BC0-B427-F4FF42D41716}">
  <ds:schemaRefs>
    <ds:schemaRef ds:uri="http://schemas.microsoft.com/sharepoint/v3/contenttype/forms"/>
  </ds:schemaRefs>
</ds:datastoreItem>
</file>

<file path=customXml/itemProps2.xml><?xml version="1.0" encoding="utf-8"?>
<ds:datastoreItem xmlns:ds="http://schemas.openxmlformats.org/officeDocument/2006/customXml" ds:itemID="{D6EFE836-BFEC-4AF1-A413-B287DDD07959}">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A9C20C-8E35-4340-8FA9-4B1DD1645866}">
  <ds:schemaRefs>
    <ds:schemaRef ds:uri="http://purl.org/dc/terms/"/>
    <ds:schemaRef ds:uri="http://purl.org/dc/elements/1.1/"/>
    <ds:schemaRef ds:uri="http://purl.org/dc/dcmitype/"/>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7df78d0b-135a-4de7-9166-7c181cd87fb4"/>
    <ds:schemaRef ds:uri="21e6a8e8-1dff-48a6-ab9b-8d556c6946c0"/>
    <ds:schemaRef ds:uri="http://schemas.microsoft.com/office/2006/metadata/propertie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1_Theme2</Template>
  <TotalTime>33</TotalTime>
  <Words>5264</Words>
  <Application>Microsoft Office PowerPoint</Application>
  <PresentationFormat>Widescreen</PresentationFormat>
  <Paragraphs>546</Paragraphs>
  <Slides>37</Slides>
  <Notes>35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1_Theme2</vt:lpstr>
      <vt:lpstr>PowerPoint Presentation</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PowerPoint Presentation</vt:lpstr>
      <vt:lpstr>LEADERSHIP STYLES</vt:lpstr>
      <vt:lpstr>LEADERSHIP STYLES</vt:lpstr>
      <vt:lpstr>PERSONALITIES</vt:lpstr>
      <vt:lpstr>PARTICIPANT &amp; TEAM RESPONSIBILITIES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PARTICIPANT &amp; TEAM RESPONSIBILITIES</vt:lpstr>
      <vt:lpstr>PARTICIPANT &amp; TEAM RESPONSIBILITIES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Plott, Laramie D. (LARC-E3)[RSES]</cp:lastModifiedBy>
  <cp:revision>11</cp:revision>
  <dcterms:created xsi:type="dcterms:W3CDTF">2019-10-30T16:09:36Z</dcterms:created>
  <dcterms:modified xsi:type="dcterms:W3CDTF">2024-09-05T17:28:30Z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