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5" r:id="rId3"/>
    <p:sldId id="306" r:id="rId4"/>
    <p:sldId id="284" r:id="rId5"/>
    <p:sldId id="285" r:id="rId6"/>
    <p:sldId id="287" r:id="rId7"/>
    <p:sldId id="298" r:id="rId8"/>
    <p:sldId id="300" r:id="rId9"/>
    <p:sldId id="301" r:id="rId10"/>
    <p:sldId id="302" r:id="rId11"/>
    <p:sldId id="303" r:id="rId12"/>
    <p:sldId id="304"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368" userDrawn="1">
          <p15:clr>
            <a:srgbClr val="A4A3A4"/>
          </p15:clr>
        </p15:guide>
        <p15:guide id="4"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57688F"/>
    <a:srgbClr val="E9A149"/>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2175" autoAdjust="0"/>
  </p:normalViewPr>
  <p:slideViewPr>
    <p:cSldViewPr snapToGrid="0">
      <p:cViewPr varScale="1">
        <p:scale>
          <a:sx n="85" d="100"/>
          <a:sy n="85" d="100"/>
        </p:scale>
        <p:origin x="108" y="384"/>
      </p:cViewPr>
      <p:guideLst>
        <p:guide orient="horz" pos="2160"/>
        <p:guide pos="3840"/>
        <p:guide pos="7368"/>
        <p:guide orient="horz" pos="4056"/>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83824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684872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a:t>
            </a:r>
            <a:r>
              <a:rPr lang="en-US" baseline="0" dirty="0"/>
              <a:t> the project to clearly present the material.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 ALL images need to be </a:t>
            </a:r>
            <a:r>
              <a:rPr lang="en-US" sz="1200" kern="1200" baseline="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a:t>
            </a:r>
            <a:r>
              <a:rPr lang="en-US" sz="18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 the public domain (federal agency)</a:t>
            </a:r>
            <a:r>
              <a:rPr lang="en-US" sz="1800" kern="1200" dirty="0">
                <a:solidFill>
                  <a:schemeClr val="tx1"/>
                </a:solidFill>
                <a:effectLst/>
                <a:latin typeface="+mn-lt"/>
                <a:ea typeface="+mn-ea"/>
                <a:cs typeface="+mn-cs"/>
              </a:rPr>
              <a:t>,</a:t>
            </a:r>
            <a:r>
              <a:rPr lang="en-US" sz="1800" kern="1200" baseline="0" dirty="0">
                <a:solidFill>
                  <a:schemeClr val="tx1"/>
                </a:solidFill>
                <a:effectLst/>
                <a:latin typeface="+mn-lt"/>
                <a:ea typeface="+mn-ea"/>
                <a:cs typeface="+mn-cs"/>
              </a:rPr>
              <a:t> or p</a:t>
            </a:r>
            <a:r>
              <a:rPr lang="en-US" sz="1200" kern="1200" dirty="0">
                <a:solidFill>
                  <a:schemeClr val="tx1"/>
                </a:solidFill>
                <a:effectLst/>
                <a:latin typeface="+mn-lt"/>
                <a:ea typeface="+mn-ea"/>
                <a:cs typeface="+mn-cs"/>
              </a:rPr>
              <a:t>ublished under a creative commons license (if attributed correctly)</a:t>
            </a:r>
            <a:endParaRPr lang="en-US" sz="1800" kern="1200" dirty="0">
              <a:solidFill>
                <a:schemeClr val="tx1"/>
              </a:solidFill>
              <a:effectLst/>
              <a:latin typeface="+mn-lt"/>
              <a:ea typeface="+mn-ea"/>
              <a:cs typeface="+mn-cs"/>
            </a:endParaRPr>
          </a:p>
          <a:p>
            <a:endParaRPr lang="en-US" baseline="0" dirty="0"/>
          </a:p>
          <a:p>
            <a:r>
              <a:rPr lang="en-US" dirty="0"/>
              <a:t>Image Source: http://commons.wikimedia.org/wiki/File:Claude_Monet_-_The_Magpie_-_Google_Art_Project.jpg</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a:t>
            </a:r>
            <a:r>
              <a:rPr lang="en-US" baseline="0" dirty="0"/>
              <a:t> the project to clearly present the material.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a:t>
            </a:r>
          </a:p>
          <a:p>
            <a:endParaRPr lang="en-US" baseline="0" dirty="0"/>
          </a:p>
          <a:p>
            <a:r>
              <a:rPr lang="en-US" dirty="0"/>
              <a:t>Image Source: http://commons.wikimedia.org/wiki/File:Claude_Monet_-_The_Magpie_-_Google_Art_Project.jpg</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notes should be thorough enough for someone not familiar with</a:t>
            </a:r>
            <a:r>
              <a:rPr lang="en-US" baseline="0" dirty="0"/>
              <a:t> the project to clearly present the material.</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62577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465539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83849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424648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5067"/>
          <a:stretch/>
        </p:blipFill>
        <p:spPr>
          <a:xfrm>
            <a:off x="0" y="0"/>
            <a:ext cx="10354962"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1520"/>
          <a:stretch/>
        </p:blipFill>
        <p:spPr>
          <a:xfrm>
            <a:off x="0" y="0"/>
            <a:ext cx="10787449"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68223"/>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0"/>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000"/>
          <a:stretch/>
        </p:blipFill>
        <p:spPr>
          <a:xfrm>
            <a:off x="0" y="0"/>
            <a:ext cx="10972800"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203"/>
          <a:stretch/>
        </p:blipFill>
        <p:spPr>
          <a:xfrm>
            <a:off x="0" y="0"/>
            <a:ext cx="1094808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9594"/>
          <a:stretch/>
        </p:blipFill>
        <p:spPr>
          <a:xfrm>
            <a:off x="0" y="0"/>
            <a:ext cx="11022227"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E4268"/>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45156"/>
            <a:ext cx="12191675" cy="6858000"/>
          </a:xfrm>
          <a:prstGeom prst="rect">
            <a:avLst/>
          </a:prstGeom>
        </p:spPr>
      </p:pic>
      <p:sp>
        <p:nvSpPr>
          <p:cNvPr id="10" name="Rectangle 9"/>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11013"/>
          <a:stretch/>
        </p:blipFill>
        <p:spPr>
          <a:xfrm>
            <a:off x="0" y="0"/>
            <a:ext cx="10849232"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a:t>
            </a:r>
            <a:r>
              <a:rPr lang="en-US" sz="800" i="1" dirty="0" smtClean="0">
                <a:solidFill>
                  <a:schemeClr val="bg2">
                    <a:lumMod val="50000"/>
                  </a:schemeClr>
                </a:solidFill>
              </a:rPr>
              <a:t>NNL16AA05C. </a:t>
            </a:r>
            <a:r>
              <a:rPr lang="en-US" sz="800" i="1" dirty="0">
                <a:solidFill>
                  <a:schemeClr val="bg2">
                    <a:lumMod val="50000"/>
                  </a:schemeClr>
                </a:solidFill>
              </a:rPr>
              <a:t>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6" name="Rectangle 15"/>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72"/>
          <a:stretch/>
        </p:blipFill>
        <p:spPr>
          <a:xfrm>
            <a:off x="-943" y="-48127"/>
            <a:ext cx="12181455" cy="6940727"/>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6"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18"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19" name="TextBox 18"/>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Insert team member names in the boxes provided. Delete unused text boxes. Do not delete or move the 20</a:t>
            </a:r>
            <a:r>
              <a:rPr lang="en-US" sz="1200" baseline="30000" dirty="0" smtClean="0">
                <a:solidFill>
                  <a:srgbClr val="FF0000"/>
                </a:solidFill>
              </a:rPr>
              <a:t>th</a:t>
            </a:r>
            <a:r>
              <a:rPr lang="en-US" sz="1200" dirty="0" smtClean="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smtClean="0">
                <a:solidFill>
                  <a:srgbClr val="FF0000"/>
                </a:solidFill>
              </a:rPr>
              <a:t>Body text should default to </a:t>
            </a:r>
            <a:r>
              <a:rPr lang="en-US" sz="1200" b="1" dirty="0" smtClean="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Align body text to slide titles, NOT the hexagon elements (as shown in example slides) </a:t>
            </a:r>
          </a:p>
          <a:p>
            <a:endParaRPr lang="en-US" sz="1200" dirty="0" smtClean="0">
              <a:solidFill>
                <a:srgbClr val="FF0000"/>
              </a:solidFill>
            </a:endParaRPr>
          </a:p>
          <a:p>
            <a:endParaRPr lang="en-US" sz="1200" dirty="0" smtClean="0">
              <a:solidFill>
                <a:srgbClr val="FF0000"/>
              </a:solidFill>
            </a:endParaRPr>
          </a:p>
          <a:p>
            <a:r>
              <a:rPr lang="en-US" sz="1200" b="1" dirty="0" smtClean="0">
                <a:solidFill>
                  <a:srgbClr val="FF0000"/>
                </a:solidFill>
              </a:rPr>
              <a:t>Delete </a:t>
            </a:r>
            <a:r>
              <a:rPr lang="en-US" sz="1200" b="1" dirty="0">
                <a:solidFill>
                  <a:srgbClr val="FF0000"/>
                </a:solidFill>
              </a:rPr>
              <a:t>this text box.</a:t>
            </a:r>
          </a:p>
        </p:txBody>
      </p:sp>
      <p:sp>
        <p:nvSpPr>
          <p:cNvPr id="22"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3E4268"/>
                </a:solidFill>
              </a:rPr>
              <a:t>PROJECT SHORT TITLE (ALL CAPS)</a:t>
            </a:r>
            <a:endParaRPr lang="en-US" sz="4400" dirty="0">
              <a:solidFill>
                <a:srgbClr val="3E4268"/>
              </a:solidFill>
            </a:endParaRPr>
          </a:p>
        </p:txBody>
      </p:sp>
      <p:sp>
        <p:nvSpPr>
          <p:cNvPr id="23"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4"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5"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26" name="Rectangle 25"/>
          <p:cNvSpPr/>
          <p:nvPr/>
        </p:nvSpPr>
        <p:spPr>
          <a:xfrm>
            <a:off x="6624354" y="1546163"/>
            <a:ext cx="5085881" cy="307777"/>
          </a:xfrm>
          <a:prstGeom prst="rect">
            <a:avLst/>
          </a:prstGeom>
        </p:spPr>
        <p:txBody>
          <a:bodyPr wrap="square">
            <a:spAutoFit/>
          </a:bodyPr>
          <a:lstStyle/>
          <a:p>
            <a:pPr algn="r"/>
            <a:r>
              <a:rPr lang="en-US" sz="1400" i="1" smtClean="0">
                <a:solidFill>
                  <a:prstClr val="black">
                    <a:lumMod val="75000"/>
                    <a:lumOff val="25000"/>
                  </a:prstClr>
                </a:solidFill>
              </a:rPr>
              <a:t>2018 </a:t>
            </a:r>
            <a:r>
              <a:rPr lang="en-US" sz="1400" i="1" smtClean="0">
                <a:solidFill>
                  <a:prstClr val="black">
                    <a:lumMod val="75000"/>
                    <a:lumOff val="25000"/>
                  </a:prstClr>
                </a:solidFill>
              </a:rPr>
              <a:t>Fall | </a:t>
            </a:r>
            <a:r>
              <a:rPr lang="en-US" sz="1400" i="1" dirty="0" smtClean="0">
                <a:solidFill>
                  <a:prstClr val="black">
                    <a:lumMod val="75000"/>
                    <a:lumOff val="25000"/>
                  </a:prstClr>
                </a:solidFill>
              </a:rPr>
              <a:t>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2215616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E9A149"/>
              </a:buClr>
              <a:buFont typeface="Webdings" panose="05030102010509060703" pitchFamily="18" charset="2"/>
              <a:buChar char="4"/>
            </a:pPr>
            <a:endParaRPr lang="en-US" dirty="0"/>
          </a:p>
          <a:p>
            <a:pPr marL="342900" indent="-342900">
              <a:spcBef>
                <a:spcPts val="200"/>
              </a:spcBef>
              <a:spcAft>
                <a:spcPts val="600"/>
              </a:spcAft>
              <a:buClr>
                <a:srgbClr val="E9A149"/>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E9A149"/>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xmlns=""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256051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E9A149"/>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800100" lvl="1" indent="-342900">
              <a:spcBef>
                <a:spcPts val="200"/>
              </a:spcBef>
              <a:buClr>
                <a:srgbClr val="E9A149"/>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189282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39639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List </a:t>
            </a:r>
            <a:r>
              <a:rPr lang="en-US" b="1" dirty="0"/>
              <a:t>advisors</a:t>
            </a:r>
            <a:r>
              <a:rPr lang="en-US" dirty="0"/>
              <a:t>, </a:t>
            </a:r>
            <a:r>
              <a:rPr lang="en-US" b="1" dirty="0"/>
              <a:t>partners</a:t>
            </a:r>
            <a:r>
              <a:rPr lang="en-US" dirty="0"/>
              <a:t>, and </a:t>
            </a:r>
            <a:r>
              <a:rPr lang="en-US" b="1" dirty="0"/>
              <a:t>others</a:t>
            </a:r>
            <a:r>
              <a:rPr lang="en-US" dirty="0"/>
              <a:t> who have contributed in any way to the project.</a:t>
            </a:r>
          </a:p>
          <a:p>
            <a:r>
              <a:rPr lang="en-US" dirty="0"/>
              <a:t>If your project is a multi-term one, acknowledge </a:t>
            </a:r>
            <a:r>
              <a:rPr lang="en-US" b="1" dirty="0"/>
              <a:t>past contributors</a:t>
            </a:r>
            <a:r>
              <a:rPr lang="en-US" dirty="0"/>
              <a:t>.</a:t>
            </a:r>
          </a:p>
          <a:p>
            <a:r>
              <a:rPr lang="en-US" b="1" dirty="0"/>
              <a:t>Choose one </a:t>
            </a:r>
            <a:r>
              <a:rPr lang="en-US" dirty="0"/>
              <a:t>of the two following slides as an acknowledgements page.  Feel free to </a:t>
            </a:r>
            <a:r>
              <a:rPr lang="en-US" b="1" dirty="0"/>
              <a:t>modify</a:t>
            </a:r>
            <a:r>
              <a:rPr lang="en-US" dirty="0"/>
              <a:t> them as needed to fit your content.</a:t>
            </a:r>
          </a:p>
        </p:txBody>
      </p:sp>
    </p:spTree>
    <p:extLst>
      <p:ext uri="{BB962C8B-B14F-4D97-AF65-F5344CB8AC3E}">
        <p14:creationId xmlns:p14="http://schemas.microsoft.com/office/powerpoint/2010/main" val="2253941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5442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Tips</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3E4268"/>
              </a:buClr>
              <a:buFont typeface="Wingdings 3" panose="05040102010807070707" pitchFamily="18" charset="2"/>
              <a:buChar char="}"/>
            </a:pPr>
            <a:r>
              <a:rPr lang="en-US" sz="2200" b="1" dirty="0" smtClean="0"/>
              <a:t>Font is always Century Gothic</a:t>
            </a:r>
          </a:p>
          <a:p>
            <a:pPr marL="342900" indent="-342900">
              <a:spcAft>
                <a:spcPts val="600"/>
              </a:spcAft>
              <a:buClr>
                <a:srgbClr val="3E4268"/>
              </a:buClr>
              <a:buFont typeface="Wingdings 3" panose="05040102010807070707" pitchFamily="18" charset="2"/>
              <a:buChar char="}"/>
            </a:pPr>
            <a:r>
              <a:rPr lang="en-US" sz="2200" dirty="0" smtClean="0"/>
              <a:t>Font color is Black, Text 1, lighter 25%</a:t>
            </a:r>
          </a:p>
          <a:p>
            <a:pPr>
              <a:spcAft>
                <a:spcPts val="600"/>
              </a:spcAft>
              <a:buClr>
                <a:srgbClr val="3E4268"/>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3E4268"/>
              </a:buClr>
              <a:buFont typeface="Wingdings 3" panose="05040102010807070707" pitchFamily="18" charset="2"/>
              <a:buChar char="}"/>
            </a:pPr>
            <a:r>
              <a:rPr lang="en-US" sz="2200" dirty="0" smtClean="0"/>
              <a:t>This is the standard DEVELOP bullet style</a:t>
            </a:r>
          </a:p>
          <a:p>
            <a:pPr marL="342900" indent="-342900">
              <a:buClr>
                <a:srgbClr val="3E4268"/>
              </a:buClr>
              <a:buFont typeface="Wingdings 3" panose="05040102010807070707" pitchFamily="18" charset="2"/>
              <a:buChar char="}"/>
            </a:pPr>
            <a:endParaRPr lang="en-US" sz="2200" dirty="0"/>
          </a:p>
          <a:p>
            <a:pPr marL="342900" indent="-342900">
              <a:buClr>
                <a:srgbClr val="3E4268"/>
              </a:buClr>
              <a:buFont typeface="Wingdings 3" panose="05040102010807070707" pitchFamily="18" charset="2"/>
              <a:buChar char="}"/>
            </a:pPr>
            <a:r>
              <a:rPr lang="en-US" sz="2200" dirty="0" smtClean="0"/>
              <a:t>Generally, headers are 32-48 point</a:t>
            </a:r>
          </a:p>
          <a:p>
            <a:pPr marL="342900" indent="-342900">
              <a:buClr>
                <a:srgbClr val="3E4268"/>
              </a:buClr>
              <a:buFont typeface="Wingdings 3" panose="05040102010807070707" pitchFamily="18" charset="2"/>
              <a:buChar char="}"/>
            </a:pPr>
            <a:r>
              <a:rPr lang="en-US" sz="2200" dirty="0" smtClean="0"/>
              <a:t>Body copy should be at least 20 point, depending on slide formatting</a:t>
            </a:r>
          </a:p>
          <a:p>
            <a:pPr>
              <a:buClr>
                <a:srgbClr val="3E4268"/>
              </a:buClr>
            </a:pPr>
            <a:r>
              <a:rPr lang="en-US" dirty="0"/>
              <a:t>	</a:t>
            </a:r>
            <a:r>
              <a:rPr lang="en-US" sz="1800" dirty="0" smtClean="0"/>
              <a:t>Do not go below 14 point type</a:t>
            </a:r>
          </a:p>
          <a:p>
            <a:pPr>
              <a:buClr>
                <a:srgbClr val="3E4268"/>
              </a:buClr>
            </a:pPr>
            <a:r>
              <a:rPr lang="en-US" sz="1800" dirty="0"/>
              <a:t>	</a:t>
            </a:r>
            <a:r>
              <a:rPr lang="en-US" sz="1200" dirty="0" smtClean="0"/>
              <a:t>Here’s why</a:t>
            </a:r>
          </a:p>
          <a:p>
            <a:pPr marL="342900" indent="-342900">
              <a:buClr>
                <a:srgbClr val="3E4268"/>
              </a:buClr>
              <a:buFont typeface="Wingdings 3" panose="05040102010807070707" pitchFamily="18" charset="2"/>
              <a:buChar char="}"/>
            </a:pPr>
            <a:r>
              <a:rPr lang="en-US" sz="2200" dirty="0" smtClean="0"/>
              <a:t>Maximize the size of any images, figures, and graphs to fill up the slide</a:t>
            </a:r>
          </a:p>
          <a:p>
            <a:pPr lvl="1">
              <a:buClr>
                <a:srgbClr val="3E4268"/>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3E4268"/>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3E4268"/>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3E4268"/>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2076418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3E4268"/>
              </a:buClr>
              <a:buFont typeface="Webdings" panose="05030102010509060703" pitchFamily="18" charset="2"/>
              <a:buChar char="4"/>
            </a:pPr>
            <a:r>
              <a:rPr lang="en-US" dirty="0"/>
              <a:t>Study area</a:t>
            </a:r>
          </a:p>
          <a:p>
            <a:pPr marL="342900" indent="-342900">
              <a:spcBef>
                <a:spcPts val="200"/>
              </a:spcBef>
              <a:buClr>
                <a:srgbClr val="3E4268"/>
              </a:buClr>
              <a:buFont typeface="Webdings" panose="05030102010509060703" pitchFamily="18" charset="2"/>
              <a:buChar char="4"/>
            </a:pPr>
            <a:r>
              <a:rPr lang="en-US" dirty="0"/>
              <a:t>Study period</a:t>
            </a:r>
          </a:p>
          <a:p>
            <a:pPr marL="342900" indent="-342900">
              <a:spcBef>
                <a:spcPts val="200"/>
              </a:spcBef>
              <a:buClr>
                <a:srgbClr val="3E4268"/>
              </a:buClr>
              <a:buFont typeface="Webdings" panose="05030102010509060703" pitchFamily="18" charset="2"/>
              <a:buChar char="4"/>
            </a:pPr>
            <a:r>
              <a:rPr lang="en-US" dirty="0" smtClean="0"/>
              <a:t>Objectives</a:t>
            </a:r>
          </a:p>
          <a:p>
            <a:pPr marL="342900" indent="-342900">
              <a:spcBef>
                <a:spcPts val="200"/>
              </a:spcBef>
              <a:buClr>
                <a:srgbClr val="3E4268"/>
              </a:buClr>
              <a:buFont typeface="Webdings" panose="05030102010509060703" pitchFamily="18" charset="2"/>
              <a:buChar char="4"/>
            </a:pPr>
            <a:r>
              <a:rPr lang="en-US" dirty="0" smtClean="0"/>
              <a:t>Partners</a:t>
            </a:r>
            <a:endParaRPr lang="en-US" dirty="0"/>
          </a:p>
          <a:p>
            <a:pPr marL="342900" indent="-342900">
              <a:spcBef>
                <a:spcPts val="200"/>
              </a:spcBef>
              <a:buClr>
                <a:srgbClr val="3E4268"/>
              </a:buClr>
              <a:buFont typeface="Webdings" panose="05030102010509060703" pitchFamily="18" charset="2"/>
              <a:buChar char="4"/>
            </a:pPr>
            <a:r>
              <a:rPr lang="en-US" dirty="0"/>
              <a:t>Community concerns</a:t>
            </a:r>
          </a:p>
          <a:p>
            <a:pPr marL="342900" indent="-342900">
              <a:spcBef>
                <a:spcPts val="200"/>
              </a:spcBef>
              <a:buClr>
                <a:srgbClr val="3E4268"/>
              </a:buClr>
              <a:buFont typeface="Webdings" panose="05030102010509060703" pitchFamily="18" charset="2"/>
              <a:buChar char="4"/>
            </a:pPr>
            <a:r>
              <a:rPr lang="en-US" dirty="0"/>
              <a:t>NASA satellites/sensors used</a:t>
            </a:r>
          </a:p>
          <a:p>
            <a:pPr marL="342900" indent="-342900">
              <a:spcBef>
                <a:spcPts val="200"/>
              </a:spcBef>
              <a:buClr>
                <a:srgbClr val="3E4268"/>
              </a:buClr>
              <a:buFont typeface="Webdings" panose="05030102010509060703" pitchFamily="18" charset="2"/>
              <a:buChar char="4"/>
            </a:pPr>
            <a:r>
              <a:rPr lang="en-US" dirty="0"/>
              <a:t>Methodology</a:t>
            </a:r>
          </a:p>
          <a:p>
            <a:pPr marL="342900" indent="-342900">
              <a:spcBef>
                <a:spcPts val="200"/>
              </a:spcBef>
              <a:buClr>
                <a:srgbClr val="3E4268"/>
              </a:buClr>
              <a:buFont typeface="Webdings" panose="05030102010509060703" pitchFamily="18" charset="2"/>
              <a:buChar char="4"/>
            </a:pPr>
            <a:r>
              <a:rPr lang="en-US" dirty="0"/>
              <a:t>Results</a:t>
            </a:r>
          </a:p>
          <a:p>
            <a:pPr marL="342900" indent="-342900">
              <a:spcBef>
                <a:spcPts val="200"/>
              </a:spcBef>
              <a:buClr>
                <a:srgbClr val="3E4268"/>
              </a:buClr>
              <a:buFont typeface="Webdings" panose="05030102010509060703" pitchFamily="18" charset="2"/>
              <a:buChar char="4"/>
            </a:pPr>
            <a:r>
              <a:rPr lang="en-US" dirty="0"/>
              <a:t>Conclusions</a:t>
            </a:r>
          </a:p>
          <a:p>
            <a:pPr marL="342900" indent="-342900">
              <a:spcBef>
                <a:spcPts val="200"/>
              </a:spcBef>
              <a:buClr>
                <a:srgbClr val="3E4268"/>
              </a:buClr>
              <a:buFont typeface="Webdings" panose="05030102010509060703" pitchFamily="18" charset="2"/>
              <a:buChar char="4"/>
            </a:pPr>
            <a:r>
              <a:rPr lang="en-US" dirty="0"/>
              <a:t>Errors &amp; uncertainties</a:t>
            </a:r>
          </a:p>
          <a:p>
            <a:pPr marL="342900" indent="-342900">
              <a:spcBef>
                <a:spcPts val="200"/>
              </a:spcBef>
              <a:buClr>
                <a:srgbClr val="3E4268"/>
              </a:buClr>
              <a:buFont typeface="Webdings" panose="05030102010509060703" pitchFamily="18" charset="2"/>
              <a:buChar char="4"/>
            </a:pPr>
            <a:r>
              <a:rPr lang="en-US" dirty="0"/>
              <a:t>Future work</a:t>
            </a:r>
          </a:p>
          <a:p>
            <a:pPr marL="342900" indent="-342900">
              <a:spcBef>
                <a:spcPts val="200"/>
              </a:spcBef>
              <a:buClr>
                <a:srgbClr val="3E4268"/>
              </a:buClr>
              <a:buFont typeface="Webdings" panose="05030102010509060703" pitchFamily="18" charset="2"/>
              <a:buChar char="4"/>
            </a:pPr>
            <a:r>
              <a:rPr lang="en-US" dirty="0"/>
              <a:t>Acknowledgements</a:t>
            </a:r>
          </a:p>
          <a:p>
            <a:pPr marL="342900" indent="-342900">
              <a:spcBef>
                <a:spcPts val="200"/>
              </a:spcBef>
              <a:buClr>
                <a:srgbClr val="3E4268"/>
              </a:buClr>
              <a:buFont typeface="Webdings" panose="05030102010509060703" pitchFamily="18" charset="2"/>
              <a:buChar char="4"/>
            </a:pPr>
            <a:r>
              <a:rPr lang="en-US" dirty="0"/>
              <a:t>Backup slides</a:t>
            </a:r>
          </a:p>
          <a:p>
            <a:pPr marL="342900" indent="-342900">
              <a:spcBef>
                <a:spcPts val="200"/>
              </a:spcBef>
              <a:buClr>
                <a:srgbClr val="3E4268"/>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769111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Components II</a:t>
            </a:r>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a:t>32 </a:t>
            </a:r>
            <a:r>
              <a:rPr lang="en-US" dirty="0"/>
              <a:t>and </a:t>
            </a:r>
            <a:r>
              <a:rPr lang="en-US" b="1" dirty="0"/>
              <a:t>48</a:t>
            </a:r>
            <a:r>
              <a:rPr lang="en-US" dirty="0"/>
              <a:t> 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51726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a:t>General Guidelines</a:t>
            </a:r>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37634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a:t>Maps</a:t>
            </a:r>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a:t>Logos</a:t>
            </a:r>
          </a:p>
        </p:txBody>
      </p:sp>
      <p:sp>
        <p:nvSpPr>
          <p:cNvPr id="5" name="Title 4"/>
          <p:cNvSpPr>
            <a:spLocks noGrp="1"/>
          </p:cNvSpPr>
          <p:nvPr>
            <p:ph type="title"/>
          </p:nvPr>
        </p:nvSpPr>
        <p:spPr>
          <a:xfrm>
            <a:off x="1000125" y="377824"/>
            <a:ext cx="10233148" cy="479425"/>
          </a:xfrm>
        </p:spPr>
        <p:txBody>
          <a:bodyPr>
            <a:normAutofit fontScale="90000"/>
          </a:bodyPr>
          <a:lstStyle/>
          <a:p>
            <a:r>
              <a:rPr lang="en-US" dirty="0"/>
              <a:t>Maps &amp; Logos</a:t>
            </a:r>
          </a:p>
        </p:txBody>
      </p:sp>
    </p:spTree>
    <p:extLst>
      <p:ext uri="{BB962C8B-B14F-4D97-AF65-F5344CB8AC3E}">
        <p14:creationId xmlns:p14="http://schemas.microsoft.com/office/powerpoint/2010/main" val="3927498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Backup Slides</a:t>
            </a:r>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p>
        </p:txBody>
      </p:sp>
    </p:spTree>
    <p:extLst>
      <p:ext uri="{BB962C8B-B14F-4D97-AF65-F5344CB8AC3E}">
        <p14:creationId xmlns:p14="http://schemas.microsoft.com/office/powerpoint/2010/main" val="269366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965976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pPr>
            <a:r>
              <a:rPr lang="en-US" u="sng" dirty="0" smtClean="0"/>
              <a:t>Good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12560924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E4268"/>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3457</TotalTime>
  <Words>1480</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Childs, Lauren M. (LARC-E3)[DEVELOP]</cp:lastModifiedBy>
  <cp:revision>132</cp:revision>
  <dcterms:created xsi:type="dcterms:W3CDTF">2017-05-15T13:42:39Z</dcterms:created>
  <dcterms:modified xsi:type="dcterms:W3CDTF">2018-09-07T20:47:55Z</dcterms:modified>
</cp:coreProperties>
</file>