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Webdings" panose="05030102010509060703" pitchFamily="18" charset="2"/>
      <p:regular r:id="rId8"/>
    </p:embeddedFont>
    <p:embeddedFont>
      <p:font typeface="Garamond" panose="02020404030301010803" pitchFamily="18" charset="0"/>
      <p:regular r:id="rId9"/>
      <p:bold r:id="rId10"/>
      <p: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15120" userDrawn="1">
          <p15:clr>
            <a:srgbClr val="A4A3A4"/>
          </p15:clr>
        </p15:guide>
        <p15:guide id="3" pos="8740" userDrawn="1">
          <p15:clr>
            <a:srgbClr val="A4A3A4"/>
          </p15:clr>
        </p15:guide>
        <p15:guide id="4" orient="horz"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0" d="100"/>
          <a:sy n="20" d="100"/>
        </p:scale>
        <p:origin x="1386" y="60"/>
      </p:cViewPr>
      <p:guideLst>
        <p:guide orient="horz" pos="11520"/>
        <p:guide pos="15120"/>
        <p:guide pos="8740"/>
        <p:guide orient="horz"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04862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2" name="Shape 12"/>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11259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6"/>
        <p:cNvGrpSpPr/>
        <p:nvPr/>
      </p:nvGrpSpPr>
      <p:grpSpPr>
        <a:xfrm>
          <a:off x="0" y="0"/>
          <a:ext cx="0" cy="0"/>
          <a:chOff x="0" y="0"/>
          <a:chExt cx="0" cy="0"/>
        </a:xfrm>
      </p:grpSpPr>
      <p:pic>
        <p:nvPicPr>
          <p:cNvPr id="7" name="Shape 7"/>
          <p:cNvPicPr preferRelativeResize="0"/>
          <p:nvPr/>
        </p:nvPicPr>
        <p:blipFill rotWithShape="1">
          <a:blip r:embed="rId2">
            <a:alphaModFix/>
          </a:blip>
          <a:srcRect/>
          <a:stretch/>
        </p:blipFill>
        <p:spPr>
          <a:xfrm>
            <a:off x="0" y="0"/>
            <a:ext cx="27432000" cy="36576001"/>
          </a:xfrm>
          <a:prstGeom prst="rect">
            <a:avLst/>
          </a:prstGeom>
          <a:noFill/>
          <a:ln>
            <a:noFill/>
          </a:ln>
        </p:spPr>
      </p:pic>
      <p:sp>
        <p:nvSpPr>
          <p:cNvPr id="8" name="Shape 8"/>
          <p:cNvSpPr txBox="1">
            <a:spLocks noGrp="1"/>
          </p:cNvSpPr>
          <p:nvPr>
            <p:ph type="body" idx="1"/>
          </p:nvPr>
        </p:nvSpPr>
        <p:spPr>
          <a:xfrm rot="-5400000">
            <a:off x="15170483"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spcAft>
                <a:spcPts val="0"/>
              </a:spcAft>
              <a:buClr>
                <a:srgbClr val="3289B4"/>
              </a:buClr>
              <a:buFont typeface="Arial"/>
              <a:buChar char="●"/>
              <a:defRPr sz="16000" b="0" i="0" u="none" strike="noStrike" cap="none">
                <a:solidFill>
                  <a:srgbClr val="3289B4"/>
                </a:solidFill>
                <a:latin typeface="Century Gothic"/>
                <a:ea typeface="Century Gothic"/>
                <a:cs typeface="Century Gothic"/>
                <a:sym typeface="Century Gothic"/>
              </a:defRPr>
            </a:lvl1pPr>
            <a:lvl2pPr marL="2971800" marR="0" lvl="1" indent="228600" algn="l" rtl="0">
              <a:lnSpc>
                <a:spcPct val="90000"/>
              </a:lnSpc>
              <a:spcBef>
                <a:spcPts val="1500"/>
              </a:spcBef>
              <a:spcAft>
                <a:spcPts val="0"/>
              </a:spcAft>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4191000" marR="0" lvl="2" indent="76200" algn="l" rtl="0">
              <a:lnSpc>
                <a:spcPct val="90000"/>
              </a:lnSpc>
              <a:spcBef>
                <a:spcPts val="1500"/>
              </a:spcBef>
              <a:spcAft>
                <a:spcPts val="0"/>
              </a:spcAft>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5486400" marR="0" lvl="3"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858000" marR="0" lvl="4"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82296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96012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9728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23444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Shape 9"/>
          <p:cNvSpPr txBox="1">
            <a:spLocks noGrp="1"/>
          </p:cNvSpPr>
          <p:nvPr>
            <p:ph type="body" idx="2"/>
          </p:nvPr>
        </p:nvSpPr>
        <p:spPr>
          <a:xfrm>
            <a:off x="5715000" y="438150"/>
            <a:ext cx="16173448" cy="3333750"/>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rgbClr val="3289B4"/>
              </a:buClr>
              <a:buFont typeface="Arial"/>
              <a:buChar char="●"/>
              <a:defRPr sz="6000" b="1" i="0" u="none" strike="noStrike" cap="none">
                <a:solidFill>
                  <a:srgbClr val="3289B4"/>
                </a:solidFill>
                <a:latin typeface="Century Gothic"/>
                <a:ea typeface="Century Gothic"/>
                <a:cs typeface="Century Gothic"/>
                <a:sym typeface="Century Gothic"/>
              </a:defRPr>
            </a:lvl1pPr>
            <a:lvl2pPr marL="2590800" marR="0" lvl="1" indent="76200" algn="l" rtl="0">
              <a:lnSpc>
                <a:spcPct val="90000"/>
              </a:lnSpc>
              <a:spcBef>
                <a:spcPts val="1500"/>
              </a:spcBef>
              <a:spcAft>
                <a:spcPts val="0"/>
              </a:spcAft>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759200" marR="0" lvl="2" indent="177800" algn="l" rtl="0">
              <a:lnSpc>
                <a:spcPct val="90000"/>
              </a:lnSpc>
              <a:spcBef>
                <a:spcPts val="1500"/>
              </a:spcBef>
              <a:spcAft>
                <a:spcPts val="0"/>
              </a:spcAft>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5029200" marR="0" lvl="3"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400800" marR="0" lvl="4" indent="228600" algn="l" rtl="0">
              <a:lnSpc>
                <a:spcPct val="90000"/>
              </a:lnSpc>
              <a:spcBef>
                <a:spcPts val="1500"/>
              </a:spcBef>
              <a:spcAft>
                <a:spcPts val="0"/>
              </a:spcAft>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8229600" marR="0" lvl="5"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9601200" marR="0" lvl="6"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972800" marR="0" lvl="7"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2344400" marR="0" lvl="8" indent="0" algn="l" rtl="0">
              <a:lnSpc>
                <a:spcPct val="90000"/>
              </a:lnSpc>
              <a:spcBef>
                <a:spcPts val="1500"/>
              </a:spcBef>
              <a:spcAft>
                <a:spcPts val="0"/>
              </a:spcAft>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pic>
        <p:nvPicPr>
          <p:cNvPr id="18" name="Shape 18" descr="SST.png"/>
          <p:cNvPicPr preferRelativeResize="0"/>
          <p:nvPr/>
        </p:nvPicPr>
        <p:blipFill rotWithShape="1">
          <a:blip r:embed="rId3">
            <a:alphaModFix/>
          </a:blip>
          <a:srcRect/>
          <a:stretch/>
        </p:blipFill>
        <p:spPr>
          <a:xfrm>
            <a:off x="18428699" y="22902100"/>
            <a:ext cx="5038723" cy="3476623"/>
          </a:xfrm>
          <a:prstGeom prst="rect">
            <a:avLst/>
          </a:prstGeom>
          <a:noFill/>
          <a:ln>
            <a:noFill/>
          </a:ln>
        </p:spPr>
      </p:pic>
      <p:pic>
        <p:nvPicPr>
          <p:cNvPr id="14" name="Shape 14" descr="NDVI_Percent_Changesv2.jpg"/>
          <p:cNvPicPr preferRelativeResize="0"/>
          <p:nvPr/>
        </p:nvPicPr>
        <p:blipFill rotWithShape="1">
          <a:blip r:embed="rId4">
            <a:alphaModFix/>
          </a:blip>
          <a:srcRect l="7240" t="10092"/>
          <a:stretch/>
        </p:blipFill>
        <p:spPr>
          <a:xfrm>
            <a:off x="944880" y="19050000"/>
            <a:ext cx="5120640" cy="4389120"/>
          </a:xfrm>
          <a:prstGeom prst="rect">
            <a:avLst/>
          </a:prstGeom>
          <a:noFill/>
          <a:ln>
            <a:noFill/>
          </a:ln>
        </p:spPr>
      </p:pic>
      <p:pic>
        <p:nvPicPr>
          <p:cNvPr id="15" name="Shape 15" descr="FinalClass2016_3.JPG"/>
          <p:cNvPicPr preferRelativeResize="0"/>
          <p:nvPr/>
        </p:nvPicPr>
        <p:blipFill rotWithShape="1">
          <a:blip r:embed="rId5">
            <a:alphaModFix/>
          </a:blip>
          <a:srcRect/>
          <a:stretch/>
        </p:blipFill>
        <p:spPr>
          <a:xfrm>
            <a:off x="6146433" y="23657450"/>
            <a:ext cx="5120640" cy="4114800"/>
          </a:xfrm>
          <a:prstGeom prst="rect">
            <a:avLst/>
          </a:prstGeom>
          <a:noFill/>
          <a:ln>
            <a:noFill/>
          </a:ln>
        </p:spPr>
      </p:pic>
      <p:pic>
        <p:nvPicPr>
          <p:cNvPr id="16" name="Shape 16" descr="FinalClass2000_3.JPG"/>
          <p:cNvPicPr preferRelativeResize="0"/>
          <p:nvPr/>
        </p:nvPicPr>
        <p:blipFill rotWithShape="1">
          <a:blip r:embed="rId6">
            <a:alphaModFix/>
          </a:blip>
          <a:srcRect/>
          <a:stretch/>
        </p:blipFill>
        <p:spPr>
          <a:xfrm>
            <a:off x="944879" y="23647337"/>
            <a:ext cx="5120640" cy="4154399"/>
          </a:xfrm>
          <a:prstGeom prst="rect">
            <a:avLst/>
          </a:prstGeom>
          <a:noFill/>
          <a:ln>
            <a:noFill/>
          </a:ln>
        </p:spPr>
      </p:pic>
      <p:pic>
        <p:nvPicPr>
          <p:cNvPr id="17" name="Shape 17" descr="newmapTSS.png"/>
          <p:cNvPicPr preferRelativeResize="0"/>
          <p:nvPr/>
        </p:nvPicPr>
        <p:blipFill rotWithShape="1">
          <a:blip r:embed="rId7">
            <a:alphaModFix/>
          </a:blip>
          <a:srcRect/>
          <a:stretch/>
        </p:blipFill>
        <p:spPr>
          <a:xfrm>
            <a:off x="11353800" y="19354800"/>
            <a:ext cx="6817201" cy="6814172"/>
          </a:xfrm>
          <a:prstGeom prst="rect">
            <a:avLst/>
          </a:prstGeom>
          <a:noFill/>
          <a:ln>
            <a:noFill/>
          </a:ln>
        </p:spPr>
      </p:pic>
      <p:sp>
        <p:nvSpPr>
          <p:cNvPr id="19" name="Shape 19"/>
          <p:cNvSpPr txBox="1"/>
          <p:nvPr/>
        </p:nvSpPr>
        <p:spPr>
          <a:xfrm>
            <a:off x="789949" y="18277650"/>
            <a:ext cx="3387298"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a:solidFill>
                  <a:srgbClr val="3289B4"/>
                </a:solidFill>
                <a:latin typeface="Century Gothic"/>
                <a:ea typeface="Century Gothic"/>
                <a:cs typeface="Century Gothic"/>
                <a:sym typeface="Century Gothic"/>
              </a:rPr>
              <a:t>Results</a:t>
            </a:r>
          </a:p>
        </p:txBody>
      </p:sp>
      <p:sp>
        <p:nvSpPr>
          <p:cNvPr id="20" name="Shape 20"/>
          <p:cNvSpPr txBox="1"/>
          <p:nvPr/>
        </p:nvSpPr>
        <p:spPr>
          <a:xfrm>
            <a:off x="673237" y="4538307"/>
            <a:ext cx="11516399"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a:solidFill>
                  <a:srgbClr val="3289B4"/>
                </a:solidFill>
                <a:latin typeface="Century Gothic"/>
                <a:ea typeface="Century Gothic"/>
                <a:cs typeface="Century Gothic"/>
                <a:sym typeface="Century Gothic"/>
              </a:rPr>
              <a:t>Abstract</a:t>
            </a:r>
          </a:p>
        </p:txBody>
      </p:sp>
      <p:sp>
        <p:nvSpPr>
          <p:cNvPr id="21" name="Shape 21"/>
          <p:cNvSpPr txBox="1"/>
          <p:nvPr/>
        </p:nvSpPr>
        <p:spPr>
          <a:xfrm>
            <a:off x="16154400" y="4488300"/>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dirty="0">
                <a:solidFill>
                  <a:srgbClr val="3289B4"/>
                </a:solidFill>
                <a:latin typeface="Century Gothic"/>
                <a:ea typeface="Century Gothic"/>
                <a:cs typeface="Century Gothic"/>
                <a:sym typeface="Century Gothic"/>
              </a:rPr>
              <a:t>Objectives</a:t>
            </a:r>
          </a:p>
        </p:txBody>
      </p:sp>
      <p:sp>
        <p:nvSpPr>
          <p:cNvPr id="22" name="Shape 22"/>
          <p:cNvSpPr txBox="1"/>
          <p:nvPr/>
        </p:nvSpPr>
        <p:spPr>
          <a:xfrm>
            <a:off x="727531" y="11773504"/>
            <a:ext cx="11407799"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dirty="0">
                <a:solidFill>
                  <a:srgbClr val="3289B4"/>
                </a:solidFill>
                <a:latin typeface="Century Gothic"/>
                <a:ea typeface="Century Gothic"/>
                <a:cs typeface="Century Gothic"/>
                <a:sym typeface="Century Gothic"/>
              </a:rPr>
              <a:t>Methodology</a:t>
            </a:r>
          </a:p>
        </p:txBody>
      </p:sp>
      <p:sp>
        <p:nvSpPr>
          <p:cNvPr id="23" name="Shape 23"/>
          <p:cNvSpPr txBox="1"/>
          <p:nvPr/>
        </p:nvSpPr>
        <p:spPr>
          <a:xfrm>
            <a:off x="16154400" y="8654198"/>
            <a:ext cx="39471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dirty="0">
                <a:solidFill>
                  <a:srgbClr val="3289B4"/>
                </a:solidFill>
                <a:latin typeface="Century Gothic"/>
                <a:ea typeface="Century Gothic"/>
                <a:cs typeface="Century Gothic"/>
                <a:sym typeface="Century Gothic"/>
              </a:rPr>
              <a:t>Study Area</a:t>
            </a:r>
          </a:p>
        </p:txBody>
      </p:sp>
      <p:sp>
        <p:nvSpPr>
          <p:cNvPr id="24" name="Shape 24"/>
          <p:cNvSpPr txBox="1"/>
          <p:nvPr/>
        </p:nvSpPr>
        <p:spPr>
          <a:xfrm>
            <a:off x="16154400" y="14798160"/>
            <a:ext cx="5808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dirty="0">
                <a:solidFill>
                  <a:srgbClr val="3289B4"/>
                </a:solidFill>
                <a:latin typeface="Century Gothic"/>
                <a:ea typeface="Century Gothic"/>
                <a:cs typeface="Century Gothic"/>
                <a:sym typeface="Century Gothic"/>
              </a:rPr>
              <a:t>Earth Observations</a:t>
            </a:r>
          </a:p>
        </p:txBody>
      </p:sp>
      <p:sp>
        <p:nvSpPr>
          <p:cNvPr id="25" name="Shape 25"/>
          <p:cNvSpPr txBox="1"/>
          <p:nvPr/>
        </p:nvSpPr>
        <p:spPr>
          <a:xfrm>
            <a:off x="12122528" y="31847940"/>
            <a:ext cx="8229600"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a:solidFill>
                  <a:srgbClr val="3289B4"/>
                </a:solidFill>
                <a:latin typeface="Century Gothic"/>
                <a:ea typeface="Century Gothic"/>
                <a:cs typeface="Century Gothic"/>
                <a:sym typeface="Century Gothic"/>
              </a:rPr>
              <a:t>Acknowledgements</a:t>
            </a:r>
          </a:p>
        </p:txBody>
      </p:sp>
      <p:sp>
        <p:nvSpPr>
          <p:cNvPr id="26" name="Shape 26"/>
          <p:cNvSpPr txBox="1"/>
          <p:nvPr/>
        </p:nvSpPr>
        <p:spPr>
          <a:xfrm>
            <a:off x="12147849" y="29698968"/>
            <a:ext cx="8229598"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a:solidFill>
                  <a:srgbClr val="3289B4"/>
                </a:solidFill>
                <a:latin typeface="Century Gothic"/>
                <a:ea typeface="Century Gothic"/>
                <a:cs typeface="Century Gothic"/>
                <a:sym typeface="Century Gothic"/>
              </a:rPr>
              <a:t>Project Partners</a:t>
            </a:r>
          </a:p>
        </p:txBody>
      </p:sp>
      <p:sp>
        <p:nvSpPr>
          <p:cNvPr id="27" name="Shape 27"/>
          <p:cNvSpPr txBox="1"/>
          <p:nvPr/>
        </p:nvSpPr>
        <p:spPr>
          <a:xfrm>
            <a:off x="864103" y="28084675"/>
            <a:ext cx="4369500" cy="75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a:solidFill>
                  <a:srgbClr val="3289B4"/>
                </a:solidFill>
                <a:latin typeface="Century Gothic"/>
                <a:ea typeface="Century Gothic"/>
                <a:cs typeface="Century Gothic"/>
                <a:sym typeface="Century Gothic"/>
              </a:rPr>
              <a:t>Team Members</a:t>
            </a:r>
          </a:p>
        </p:txBody>
      </p:sp>
      <p:sp>
        <p:nvSpPr>
          <p:cNvPr id="28" name="Shape 28"/>
          <p:cNvSpPr txBox="1">
            <a:spLocks noGrp="1"/>
          </p:cNvSpPr>
          <p:nvPr>
            <p:ph type="body" idx="1"/>
          </p:nvPr>
        </p:nvSpPr>
        <p:spPr>
          <a:xfrm rot="-5400000">
            <a:off x="11208624" y="18004337"/>
            <a:ext cx="29345400" cy="23141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3289B4"/>
              </a:buClr>
              <a:buSzPct val="25000"/>
              <a:buFont typeface="Arial"/>
              <a:buNone/>
            </a:pPr>
            <a:r>
              <a:rPr lang="en-US" sz="14000" b="1" i="0" u="none" strike="noStrike" cap="none" dirty="0">
                <a:solidFill>
                  <a:srgbClr val="3289B4"/>
                </a:solidFill>
                <a:latin typeface="Century Gothic"/>
                <a:ea typeface="Century Gothic"/>
                <a:cs typeface="Century Gothic"/>
                <a:sym typeface="Century Gothic"/>
              </a:rPr>
              <a:t>Costa Rica </a:t>
            </a:r>
            <a:r>
              <a:rPr lang="en-US" sz="14000" b="0" i="0" u="none" strike="noStrike" cap="none" dirty="0">
                <a:solidFill>
                  <a:srgbClr val="3289B4"/>
                </a:solidFill>
                <a:latin typeface="Century Gothic"/>
                <a:ea typeface="Century Gothic"/>
                <a:cs typeface="Century Gothic"/>
                <a:sym typeface="Century Gothic"/>
              </a:rPr>
              <a:t>Oceans</a:t>
            </a:r>
          </a:p>
        </p:txBody>
      </p:sp>
      <p:sp>
        <p:nvSpPr>
          <p:cNvPr id="29" name="Shape 29"/>
          <p:cNvSpPr txBox="1">
            <a:spLocks noGrp="1"/>
          </p:cNvSpPr>
          <p:nvPr>
            <p:ph type="body" idx="2"/>
          </p:nvPr>
        </p:nvSpPr>
        <p:spPr>
          <a:xfrm>
            <a:off x="5715000" y="247647"/>
            <a:ext cx="16173298" cy="35241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3289B4"/>
              </a:buClr>
              <a:buSzPct val="25000"/>
              <a:buFont typeface="Arial"/>
              <a:buNone/>
            </a:pPr>
            <a:r>
              <a:rPr lang="en-US" sz="6000" b="1" i="0" u="none" strike="noStrike" cap="none">
                <a:solidFill>
                  <a:srgbClr val="3289B4"/>
                </a:solidFill>
                <a:latin typeface="Century Gothic"/>
                <a:ea typeface="Century Gothic"/>
                <a:cs typeface="Century Gothic"/>
                <a:sym typeface="Century Gothic"/>
              </a:rPr>
              <a:t>Assessing Changes in Vegetation and Marine Environments at the Isla del Coco Marine Reserve with Satellite Imagery</a:t>
            </a:r>
          </a:p>
        </p:txBody>
      </p:sp>
      <p:sp>
        <p:nvSpPr>
          <p:cNvPr id="30" name="Shape 30"/>
          <p:cNvSpPr txBox="1"/>
          <p:nvPr/>
        </p:nvSpPr>
        <p:spPr>
          <a:xfrm>
            <a:off x="12039600" y="26967578"/>
            <a:ext cx="10972799" cy="254970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rgbClr val="3289B4"/>
              </a:buClr>
              <a:buSzPct val="100000"/>
              <a:buFont typeface="Webdings" pitchFamily="18" charset="2"/>
              <a:buChar char="4"/>
            </a:pPr>
            <a:r>
              <a:rPr lang="en-US" sz="2700" b="0" i="0" u="none" strike="noStrike" cap="none" dirty="0">
                <a:solidFill>
                  <a:schemeClr val="dk1"/>
                </a:solidFill>
                <a:latin typeface="Garamond"/>
                <a:ea typeface="Garamond"/>
                <a:cs typeface="Garamond"/>
                <a:sym typeface="Garamond"/>
              </a:rPr>
              <a:t>Relatively cloud free </a:t>
            </a:r>
            <a:r>
              <a:rPr lang="en-US" sz="2700" b="0" i="0" u="none" strike="noStrike" cap="none" dirty="0" err="1">
                <a:solidFill>
                  <a:schemeClr val="dk1"/>
                </a:solidFill>
                <a:latin typeface="Garamond"/>
                <a:ea typeface="Garamond"/>
                <a:cs typeface="Garamond"/>
                <a:sym typeface="Garamond"/>
              </a:rPr>
              <a:t>Landsat</a:t>
            </a:r>
            <a:r>
              <a:rPr lang="en-US" sz="2700" b="0" i="0" u="none" strike="noStrike" cap="none" dirty="0">
                <a:solidFill>
                  <a:schemeClr val="dk1"/>
                </a:solidFill>
                <a:latin typeface="Garamond"/>
                <a:ea typeface="Garamond"/>
                <a:cs typeface="Garamond"/>
                <a:sym typeface="Garamond"/>
              </a:rPr>
              <a:t> data were useful for mapping land cover and MODIS annual NDVI data showed promise for monitoring vegetation greenness change.</a:t>
            </a:r>
          </a:p>
          <a:p>
            <a:pPr marL="457200" marR="0" lvl="0" indent="-457200" algn="l" rtl="0">
              <a:lnSpc>
                <a:spcPct val="90000"/>
              </a:lnSpc>
              <a:spcBef>
                <a:spcPts val="0"/>
              </a:spcBef>
              <a:spcAft>
                <a:spcPts val="0"/>
              </a:spcAft>
              <a:buClr>
                <a:srgbClr val="3289B4"/>
              </a:buClr>
              <a:buSzPct val="100000"/>
              <a:buFont typeface="Webdings" pitchFamily="18" charset="2"/>
              <a:buChar char="4"/>
            </a:pPr>
            <a:r>
              <a:rPr lang="en-US" sz="2700" b="0" i="0" u="none" strike="noStrike" cap="none" dirty="0">
                <a:solidFill>
                  <a:schemeClr val="dk1"/>
                </a:solidFill>
                <a:latin typeface="Garamond"/>
                <a:ea typeface="Garamond"/>
                <a:cs typeface="Garamond"/>
                <a:sym typeface="Garamond"/>
              </a:rPr>
              <a:t>Time series analysis of SST, </a:t>
            </a:r>
            <a:r>
              <a:rPr lang="en-US" sz="2700" b="0" i="0" u="none" strike="noStrike" cap="none" dirty="0" err="1">
                <a:solidFill>
                  <a:schemeClr val="dk1"/>
                </a:solidFill>
                <a:latin typeface="Garamond"/>
                <a:ea typeface="Garamond"/>
                <a:cs typeface="Garamond"/>
                <a:sym typeface="Garamond"/>
              </a:rPr>
              <a:t>Rrs</a:t>
            </a:r>
            <a:r>
              <a:rPr lang="en-US" sz="2700" b="0" i="0" u="none" strike="noStrike" cap="none" dirty="0">
                <a:solidFill>
                  <a:schemeClr val="dk1"/>
                </a:solidFill>
                <a:latin typeface="Garamond"/>
                <a:ea typeface="Garamond"/>
                <a:cs typeface="Garamond"/>
                <a:sym typeface="Garamond"/>
              </a:rPr>
              <a:t>(λ), IOPs data was used for biogeochemical activity assessment.</a:t>
            </a:r>
          </a:p>
          <a:p>
            <a:pPr marL="457200" marR="0" lvl="0" indent="-457200" algn="l" rtl="0">
              <a:lnSpc>
                <a:spcPct val="90000"/>
              </a:lnSpc>
              <a:spcBef>
                <a:spcPts val="0"/>
              </a:spcBef>
              <a:spcAft>
                <a:spcPts val="0"/>
              </a:spcAft>
              <a:buClr>
                <a:srgbClr val="3289B4"/>
              </a:buClr>
              <a:buSzPct val="100000"/>
              <a:buFont typeface="Webdings" pitchFamily="18" charset="2"/>
              <a:buChar char="4"/>
            </a:pPr>
            <a:r>
              <a:rPr lang="en-US" sz="2700" b="0" i="0" u="none" strike="noStrike" cap="none" dirty="0">
                <a:solidFill>
                  <a:schemeClr val="dk1"/>
                </a:solidFill>
                <a:latin typeface="Garamond"/>
                <a:ea typeface="Garamond"/>
                <a:cs typeface="Garamond"/>
                <a:sym typeface="Garamond"/>
              </a:rPr>
              <a:t>Bahia Wafer, Chatham, and Iglesias are frequent contributors to TSS based on data ranging from 2002-2012.</a:t>
            </a:r>
          </a:p>
        </p:txBody>
      </p:sp>
      <p:sp>
        <p:nvSpPr>
          <p:cNvPr id="31" name="Shape 31"/>
          <p:cNvSpPr txBox="1"/>
          <p:nvPr/>
        </p:nvSpPr>
        <p:spPr>
          <a:xfrm>
            <a:off x="12122520" y="26344287"/>
            <a:ext cx="4941599" cy="769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289B4"/>
              </a:buClr>
              <a:buSzPct val="25000"/>
              <a:buFont typeface="Century Gothic"/>
              <a:buNone/>
            </a:pPr>
            <a:r>
              <a:rPr lang="en-US" sz="4400" b="1" i="0" u="none" strike="noStrike" cap="none" dirty="0">
                <a:solidFill>
                  <a:srgbClr val="3289B4"/>
                </a:solidFill>
                <a:latin typeface="Century Gothic"/>
                <a:ea typeface="Century Gothic"/>
                <a:cs typeface="Century Gothic"/>
                <a:sym typeface="Century Gothic"/>
              </a:rPr>
              <a:t>Conclusions</a:t>
            </a:r>
          </a:p>
        </p:txBody>
      </p:sp>
      <p:sp>
        <p:nvSpPr>
          <p:cNvPr id="32" name="Shape 32"/>
          <p:cNvSpPr txBox="1"/>
          <p:nvPr/>
        </p:nvSpPr>
        <p:spPr>
          <a:xfrm>
            <a:off x="6096000" y="34940125"/>
            <a:ext cx="15501298" cy="1248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3289B4"/>
              </a:buClr>
              <a:buSzPct val="25000"/>
              <a:buFont typeface="Arial"/>
              <a:buNone/>
            </a:pPr>
            <a:r>
              <a:rPr lang="en-US" sz="4800" b="0" i="0" u="none" strike="noStrike" cap="none">
                <a:solidFill>
                  <a:srgbClr val="3289B4"/>
                </a:solidFill>
                <a:latin typeface="Century Gothic"/>
                <a:ea typeface="Century Gothic"/>
                <a:cs typeface="Century Gothic"/>
                <a:sym typeface="Century Gothic"/>
              </a:rPr>
              <a:t>University of Georgia &amp; Mobile County Health Department – Summer 2017</a:t>
            </a:r>
          </a:p>
        </p:txBody>
      </p:sp>
      <p:sp>
        <p:nvSpPr>
          <p:cNvPr id="33" name="Shape 33"/>
          <p:cNvSpPr txBox="1"/>
          <p:nvPr/>
        </p:nvSpPr>
        <p:spPr>
          <a:xfrm>
            <a:off x="735600" y="5334001"/>
            <a:ext cx="14961599" cy="640079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chemeClr val="dk1"/>
              </a:buClr>
              <a:buSzPct val="25000"/>
              <a:buFont typeface="Arial"/>
              <a:buNone/>
            </a:pPr>
            <a:r>
              <a:rPr lang="en-US" sz="2700" b="0" i="0" u="none" strike="noStrike" cap="none" dirty="0">
                <a:solidFill>
                  <a:schemeClr val="dk1"/>
                </a:solidFill>
                <a:latin typeface="Garamond"/>
                <a:ea typeface="Garamond"/>
                <a:cs typeface="Garamond"/>
                <a:sym typeface="Garamond"/>
              </a:rPr>
              <a:t>The Isla del Coco Marine Reserve resides on the coast of Costa Rica and is undergoing a variety of environmental change, including rising sea surface temperature (SST), coral reef bleaching, coastal erosion, and cloud forest change. Such challenges can not only threaten the well-being of vegetation and marine ecosystems, but also the national park’s infrastructure. In response, this project was conducted to provide a better understanding of various environmental threats by using remote sensing time series to assess changes in the island’s vegetation and biophysical parameters in the surrounding ocean, including SST, total suspended sediments (TSS), remote sensing reflectance (</a:t>
            </a:r>
            <a:r>
              <a:rPr lang="en-US" sz="2700" b="0" i="0" u="none" strike="noStrike" cap="none" dirty="0" err="1">
                <a:solidFill>
                  <a:schemeClr val="dk1"/>
                </a:solidFill>
                <a:latin typeface="Garamond"/>
                <a:ea typeface="Garamond"/>
                <a:cs typeface="Garamond"/>
                <a:sym typeface="Garamond"/>
              </a:rPr>
              <a:t>Rrs</a:t>
            </a:r>
            <a:r>
              <a:rPr lang="en-US" sz="2700" b="0" i="0" u="none" strike="noStrike" cap="none" dirty="0">
                <a:solidFill>
                  <a:schemeClr val="dk1"/>
                </a:solidFill>
                <a:latin typeface="Garamond"/>
                <a:ea typeface="Garamond"/>
                <a:cs typeface="Garamond"/>
                <a:sym typeface="Garamond"/>
              </a:rPr>
              <a:t>(λ)), and inherent optical properties (IOPs). Satellite data from Landsat 7 Enhanced Thematic Mapper Plus (ETM+), Landsat 8 Operational Land Imager (OLI), Moderate Resolution Imaging </a:t>
            </a:r>
            <a:r>
              <a:rPr lang="en-US" sz="2700" b="0" i="0" u="none" strike="noStrike" cap="none" dirty="0" err="1">
                <a:solidFill>
                  <a:schemeClr val="dk1"/>
                </a:solidFill>
                <a:latin typeface="Garamond"/>
                <a:ea typeface="Garamond"/>
                <a:cs typeface="Garamond"/>
                <a:sym typeface="Garamond"/>
              </a:rPr>
              <a:t>Spectroradiometer</a:t>
            </a:r>
            <a:r>
              <a:rPr lang="en-US" sz="2700" b="0" i="0" u="none" strike="noStrike" cap="none" dirty="0">
                <a:solidFill>
                  <a:schemeClr val="dk1"/>
                </a:solidFill>
                <a:latin typeface="Garamond"/>
                <a:ea typeface="Garamond"/>
                <a:cs typeface="Garamond"/>
                <a:sym typeface="Garamond"/>
              </a:rPr>
              <a:t> (MODIS), and Medium Resolution Imaging Spectrometer (MERIS) were acquired for March 2002 to October 2016 to analyze health of vegetation types, including cloud forest. </a:t>
            </a:r>
            <a:r>
              <a:rPr lang="en-US" sz="2700" b="0" i="0" u="none" strike="noStrike" cap="none" dirty="0" err="1">
                <a:solidFill>
                  <a:schemeClr val="dk1"/>
                </a:solidFill>
                <a:latin typeface="Garamond"/>
                <a:ea typeface="Garamond"/>
                <a:cs typeface="Garamond"/>
                <a:sym typeface="Garamond"/>
              </a:rPr>
              <a:t>NetCDF</a:t>
            </a:r>
            <a:r>
              <a:rPr lang="en-US" sz="2700" b="0" i="0" u="none" strike="noStrike" cap="none" dirty="0">
                <a:solidFill>
                  <a:schemeClr val="dk1"/>
                </a:solidFill>
                <a:latin typeface="Garamond"/>
                <a:ea typeface="Garamond"/>
                <a:cs typeface="Garamond"/>
                <a:sym typeface="Garamond"/>
              </a:rPr>
              <a:t> data products of SST, </a:t>
            </a:r>
            <a:r>
              <a:rPr lang="en-US" sz="2700" b="0" i="0" u="none" strike="noStrike" cap="none" dirty="0" err="1">
                <a:solidFill>
                  <a:schemeClr val="dk1"/>
                </a:solidFill>
                <a:latin typeface="Garamond"/>
                <a:ea typeface="Garamond"/>
                <a:cs typeface="Garamond"/>
                <a:sym typeface="Garamond"/>
              </a:rPr>
              <a:t>Rrs</a:t>
            </a:r>
            <a:r>
              <a:rPr lang="en-US" sz="2700" b="0" i="0" u="none" strike="noStrike" cap="none" dirty="0">
                <a:solidFill>
                  <a:schemeClr val="dk1"/>
                </a:solidFill>
                <a:latin typeface="Garamond"/>
                <a:ea typeface="Garamond"/>
                <a:cs typeface="Garamond"/>
                <a:sym typeface="Garamond"/>
              </a:rPr>
              <a:t>(λ), IOPs were converted to raster and subset to aid trend analysis. MERIS level 2 products were used in combination with products derived from Sentinel-2 level 1 data to create a time series analysis for TSS. Results of this project are being used by Sistema Nacional de </a:t>
            </a:r>
            <a:r>
              <a:rPr lang="en-US" sz="2700" b="0" i="0" u="none" strike="noStrike" cap="none" dirty="0" err="1">
                <a:solidFill>
                  <a:schemeClr val="dk1"/>
                </a:solidFill>
                <a:latin typeface="Garamond"/>
                <a:ea typeface="Garamond"/>
                <a:cs typeface="Garamond"/>
                <a:sym typeface="Garamond"/>
              </a:rPr>
              <a:t>Áreas</a:t>
            </a:r>
            <a:r>
              <a:rPr lang="en-US" sz="2700" b="0" i="0" u="none" strike="noStrike" cap="none" dirty="0">
                <a:solidFill>
                  <a:schemeClr val="dk1"/>
                </a:solidFill>
                <a:latin typeface="Garamond"/>
                <a:ea typeface="Garamond"/>
                <a:cs typeface="Garamond"/>
                <a:sym typeface="Garamond"/>
              </a:rPr>
              <a:t> de </a:t>
            </a:r>
            <a:r>
              <a:rPr lang="en-US" sz="2700" b="0" i="0" u="none" strike="noStrike" cap="none" dirty="0" err="1">
                <a:solidFill>
                  <a:schemeClr val="dk1"/>
                </a:solidFill>
                <a:latin typeface="Garamond"/>
                <a:ea typeface="Garamond"/>
                <a:cs typeface="Garamond"/>
                <a:sym typeface="Garamond"/>
              </a:rPr>
              <a:t>Conservación</a:t>
            </a:r>
            <a:r>
              <a:rPr lang="en-US" sz="2700" b="0" i="0" u="none" strike="noStrike" cap="none" dirty="0">
                <a:solidFill>
                  <a:schemeClr val="dk1"/>
                </a:solidFill>
                <a:latin typeface="Garamond"/>
                <a:ea typeface="Garamond"/>
                <a:cs typeface="Garamond"/>
                <a:sym typeface="Garamond"/>
              </a:rPr>
              <a:t> de Costa Rica, Embassy of Costa Rica to the United States, and the Ministry of Environment and Energy-Water Directorate to help manage and protect the marine reserve.</a:t>
            </a:r>
          </a:p>
          <a:p>
            <a:pPr marL="0" marR="0" lvl="0" indent="0" algn="l" rtl="0">
              <a:lnSpc>
                <a:spcPct val="90000"/>
              </a:lnSpc>
              <a:spcBef>
                <a:spcPts val="1800"/>
              </a:spcBef>
              <a:spcAft>
                <a:spcPts val="0"/>
              </a:spcAft>
              <a:buClr>
                <a:schemeClr val="dk1"/>
              </a:buClr>
              <a:buFont typeface="Arial"/>
              <a:buNone/>
            </a:pPr>
            <a:endParaRPr sz="2700" b="0" i="0" u="none" strike="noStrike" cap="none" dirty="0">
              <a:solidFill>
                <a:schemeClr val="dk1"/>
              </a:solidFill>
              <a:latin typeface="Garamond"/>
              <a:ea typeface="Garamond"/>
              <a:cs typeface="Garamond"/>
              <a:sym typeface="Garamond"/>
            </a:endParaRPr>
          </a:p>
        </p:txBody>
      </p:sp>
      <p:sp>
        <p:nvSpPr>
          <p:cNvPr id="34" name="Shape 34"/>
          <p:cNvSpPr txBox="1"/>
          <p:nvPr/>
        </p:nvSpPr>
        <p:spPr>
          <a:xfrm>
            <a:off x="16306800" y="5206298"/>
            <a:ext cx="7614775" cy="35241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rgbClr val="3289B4"/>
              </a:buClr>
              <a:buSzPct val="100000"/>
              <a:buFont typeface="Webdings" pitchFamily="18" charset="2"/>
              <a:buChar char="4"/>
            </a:pPr>
            <a:r>
              <a:rPr lang="en-US" sz="2700" b="1" i="0" u="none" strike="noStrike" cap="none" dirty="0">
                <a:solidFill>
                  <a:srgbClr val="3289B4"/>
                </a:solidFill>
                <a:latin typeface="Garamond"/>
                <a:ea typeface="Garamond"/>
                <a:cs typeface="Garamond"/>
                <a:sym typeface="Garamond"/>
              </a:rPr>
              <a:t>Compile </a:t>
            </a:r>
            <a:r>
              <a:rPr lang="en-US" sz="2700" b="0" i="0" u="none" strike="noStrike" cap="none" dirty="0">
                <a:solidFill>
                  <a:schemeClr val="dk1"/>
                </a:solidFill>
                <a:latin typeface="Garamond"/>
                <a:ea typeface="Garamond"/>
                <a:cs typeface="Garamond"/>
                <a:sym typeface="Garamond"/>
              </a:rPr>
              <a:t>current and historic land cover maps</a:t>
            </a:r>
          </a:p>
          <a:p>
            <a:pPr marL="457200" marR="0" lvl="0" indent="-457200" algn="l" rtl="0">
              <a:lnSpc>
                <a:spcPct val="100000"/>
              </a:lnSpc>
              <a:spcBef>
                <a:spcPts val="1200"/>
              </a:spcBef>
              <a:spcAft>
                <a:spcPts val="0"/>
              </a:spcAft>
              <a:buClr>
                <a:srgbClr val="3289B4"/>
              </a:buClr>
              <a:buSzPct val="100000"/>
              <a:buFont typeface="Webdings" pitchFamily="18" charset="2"/>
              <a:buChar char="4"/>
            </a:pPr>
            <a:r>
              <a:rPr lang="en-US" sz="2700" b="1" i="0" u="none" strike="noStrike" cap="none" dirty="0">
                <a:solidFill>
                  <a:srgbClr val="3289B4"/>
                </a:solidFill>
                <a:latin typeface="Garamond"/>
                <a:ea typeface="Garamond"/>
                <a:cs typeface="Garamond"/>
                <a:sym typeface="Garamond"/>
              </a:rPr>
              <a:t>Analyze</a:t>
            </a:r>
            <a:r>
              <a:rPr lang="en-US" sz="2700" b="0" i="0" u="none" strike="noStrike" cap="none" dirty="0">
                <a:solidFill>
                  <a:schemeClr val="dk1"/>
                </a:solidFill>
                <a:latin typeface="Garamond"/>
                <a:ea typeface="Garamond"/>
                <a:cs typeface="Garamond"/>
                <a:sym typeface="Garamond"/>
              </a:rPr>
              <a:t> and create time series of vegetation health and cloud coverage</a:t>
            </a:r>
          </a:p>
          <a:p>
            <a:pPr marL="457200" marR="0" lvl="0" indent="-457200" algn="l" rtl="0">
              <a:lnSpc>
                <a:spcPct val="100000"/>
              </a:lnSpc>
              <a:spcBef>
                <a:spcPts val="1200"/>
              </a:spcBef>
              <a:spcAft>
                <a:spcPts val="0"/>
              </a:spcAft>
              <a:buClr>
                <a:srgbClr val="3289B4"/>
              </a:buClr>
              <a:buSzPct val="100000"/>
              <a:buFont typeface="Webdings" pitchFamily="18" charset="2"/>
              <a:buChar char="4"/>
            </a:pPr>
            <a:r>
              <a:rPr lang="en-US" sz="2700" b="1" i="0" u="none" strike="noStrike" cap="none" dirty="0">
                <a:solidFill>
                  <a:srgbClr val="3289B4"/>
                </a:solidFill>
                <a:latin typeface="Garamond"/>
                <a:ea typeface="Garamond"/>
                <a:cs typeface="Garamond"/>
                <a:sym typeface="Garamond"/>
              </a:rPr>
              <a:t>Estimate</a:t>
            </a:r>
            <a:r>
              <a:rPr lang="en-US" sz="2700" b="0" i="0" u="none" strike="noStrike" cap="none" dirty="0">
                <a:solidFill>
                  <a:schemeClr val="dk1"/>
                </a:solidFill>
                <a:latin typeface="Garamond"/>
                <a:ea typeface="Garamond"/>
                <a:cs typeface="Garamond"/>
                <a:sym typeface="Garamond"/>
              </a:rPr>
              <a:t> ocean water TSS </a:t>
            </a:r>
          </a:p>
          <a:p>
            <a:pPr marL="457200" marR="0" lvl="0" indent="-457200" algn="l" rtl="0">
              <a:lnSpc>
                <a:spcPct val="100000"/>
              </a:lnSpc>
              <a:spcBef>
                <a:spcPts val="1200"/>
              </a:spcBef>
              <a:spcAft>
                <a:spcPts val="0"/>
              </a:spcAft>
              <a:buClr>
                <a:srgbClr val="3289B4"/>
              </a:buClr>
              <a:buSzPct val="100000"/>
              <a:buFont typeface="Webdings" pitchFamily="18" charset="2"/>
              <a:buChar char="4"/>
            </a:pPr>
            <a:r>
              <a:rPr lang="en-US" sz="2700" b="1" i="0" u="none" strike="noStrike" cap="none" dirty="0">
                <a:solidFill>
                  <a:srgbClr val="3289B4"/>
                </a:solidFill>
                <a:latin typeface="Garamond"/>
                <a:ea typeface="Garamond"/>
                <a:cs typeface="Garamond"/>
                <a:sym typeface="Garamond"/>
              </a:rPr>
              <a:t>Detect </a:t>
            </a:r>
            <a:r>
              <a:rPr lang="en-US" sz="2700" b="0" i="0" u="none" strike="noStrike" cap="none" dirty="0">
                <a:solidFill>
                  <a:schemeClr val="dk1"/>
                </a:solidFill>
                <a:latin typeface="Garamond"/>
                <a:ea typeface="Garamond"/>
                <a:cs typeface="Garamond"/>
                <a:sym typeface="Garamond"/>
              </a:rPr>
              <a:t>changes in </a:t>
            </a:r>
            <a:r>
              <a:rPr lang="en-US" sz="2700" b="0" i="0" u="none" strike="noStrike" cap="none" dirty="0" err="1">
                <a:solidFill>
                  <a:schemeClr val="dk1"/>
                </a:solidFill>
                <a:latin typeface="Garamond"/>
                <a:ea typeface="Garamond"/>
                <a:cs typeface="Garamond"/>
                <a:sym typeface="Garamond"/>
              </a:rPr>
              <a:t>R</a:t>
            </a:r>
            <a:r>
              <a:rPr lang="en-US" sz="2700" b="0" i="0" u="none" strike="noStrike" cap="none" baseline="-25000" dirty="0" err="1">
                <a:solidFill>
                  <a:schemeClr val="dk1"/>
                </a:solidFill>
                <a:latin typeface="Garamond"/>
                <a:ea typeface="Garamond"/>
                <a:cs typeface="Garamond"/>
                <a:sym typeface="Garamond"/>
              </a:rPr>
              <a:t>rs</a:t>
            </a:r>
            <a:r>
              <a:rPr lang="en-US" sz="2700" b="0" i="0" u="none" strike="noStrike" cap="none" dirty="0">
                <a:solidFill>
                  <a:schemeClr val="dk1"/>
                </a:solidFill>
                <a:latin typeface="Garamond"/>
                <a:ea typeface="Garamond"/>
                <a:cs typeface="Garamond"/>
                <a:sym typeface="Garamond"/>
              </a:rPr>
              <a:t>(</a:t>
            </a:r>
            <a:r>
              <a:rPr lang="en-US" sz="2700" b="0" i="0" u="none" strike="noStrike" cap="none" dirty="0">
                <a:solidFill>
                  <a:srgbClr val="222222"/>
                </a:solidFill>
                <a:highlight>
                  <a:srgbClr val="FFFFFF"/>
                </a:highlight>
                <a:latin typeface="Garamond"/>
                <a:ea typeface="Garamond"/>
                <a:cs typeface="Garamond"/>
                <a:sym typeface="Garamond"/>
              </a:rPr>
              <a:t>λ</a:t>
            </a:r>
            <a:r>
              <a:rPr lang="en-US" sz="2700" b="0" i="0" u="none" strike="noStrike" cap="none" dirty="0">
                <a:solidFill>
                  <a:schemeClr val="dk1"/>
                </a:solidFill>
                <a:latin typeface="Garamond"/>
                <a:ea typeface="Garamond"/>
                <a:cs typeface="Garamond"/>
                <a:sym typeface="Garamond"/>
              </a:rPr>
              <a:t>) and IOPs of the deep-water area</a:t>
            </a:r>
          </a:p>
          <a:p>
            <a:pPr marL="457200" marR="0" lvl="0" indent="-457200" algn="l" rtl="0">
              <a:lnSpc>
                <a:spcPct val="100000"/>
              </a:lnSpc>
              <a:spcBef>
                <a:spcPts val="1200"/>
              </a:spcBef>
              <a:spcAft>
                <a:spcPts val="0"/>
              </a:spcAft>
              <a:buClr>
                <a:srgbClr val="3289B4"/>
              </a:buClr>
              <a:buSzPct val="100000"/>
              <a:buFont typeface="Webdings" pitchFamily="18" charset="2"/>
              <a:buChar char="4"/>
            </a:pPr>
            <a:r>
              <a:rPr lang="en-US" sz="2700" b="1" i="0" u="none" strike="noStrike" cap="none" dirty="0">
                <a:solidFill>
                  <a:srgbClr val="3289B4"/>
                </a:solidFill>
                <a:latin typeface="Garamond"/>
                <a:ea typeface="Garamond"/>
                <a:cs typeface="Garamond"/>
                <a:sym typeface="Garamond"/>
              </a:rPr>
              <a:t>Evaluate </a:t>
            </a:r>
            <a:r>
              <a:rPr lang="en-US" sz="2700" b="0" i="0" u="none" strike="noStrike" cap="none" dirty="0">
                <a:solidFill>
                  <a:schemeClr val="dk1"/>
                </a:solidFill>
                <a:latin typeface="Garamond"/>
                <a:ea typeface="Garamond"/>
                <a:cs typeface="Garamond"/>
                <a:sym typeface="Garamond"/>
              </a:rPr>
              <a:t>annual SST variations</a:t>
            </a:r>
          </a:p>
        </p:txBody>
      </p:sp>
      <p:sp>
        <p:nvSpPr>
          <p:cNvPr id="35" name="Shape 35"/>
          <p:cNvSpPr txBox="1"/>
          <p:nvPr/>
        </p:nvSpPr>
        <p:spPr>
          <a:xfrm>
            <a:off x="12065400" y="30362587"/>
            <a:ext cx="10921199" cy="1424999"/>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rgbClr val="3289B4"/>
              </a:buClr>
              <a:buSzPct val="100000"/>
              <a:buFont typeface="Webdings" pitchFamily="18" charset="2"/>
              <a:buChar char="4"/>
            </a:pPr>
            <a:r>
              <a:rPr lang="en-US" sz="2700" b="0" i="0" u="none" strike="noStrike" cap="none" dirty="0" err="1">
                <a:solidFill>
                  <a:schemeClr val="dk1"/>
                </a:solidFill>
                <a:latin typeface="Garamond"/>
                <a:ea typeface="Garamond"/>
                <a:cs typeface="Garamond"/>
                <a:sym typeface="Garamond"/>
              </a:rPr>
              <a:t>Área</a:t>
            </a:r>
            <a:r>
              <a:rPr lang="en-US" sz="2700" b="0" i="0" u="none" strike="noStrike" cap="none" dirty="0">
                <a:solidFill>
                  <a:schemeClr val="dk1"/>
                </a:solidFill>
                <a:latin typeface="Garamond"/>
                <a:ea typeface="Garamond"/>
                <a:cs typeface="Garamond"/>
                <a:sym typeface="Garamond"/>
              </a:rPr>
              <a:t> de </a:t>
            </a:r>
            <a:r>
              <a:rPr lang="en-US" sz="2700" b="0" i="0" u="none" strike="noStrike" cap="none" dirty="0" err="1">
                <a:solidFill>
                  <a:schemeClr val="dk1"/>
                </a:solidFill>
                <a:latin typeface="Garamond"/>
                <a:ea typeface="Garamond"/>
                <a:cs typeface="Garamond"/>
                <a:sym typeface="Garamond"/>
              </a:rPr>
              <a:t>Conservación</a:t>
            </a:r>
            <a:r>
              <a:rPr lang="en-US" sz="2700" b="0" i="0" u="none" strike="noStrike" cap="none" dirty="0">
                <a:solidFill>
                  <a:schemeClr val="dk1"/>
                </a:solidFill>
                <a:latin typeface="Garamond"/>
                <a:ea typeface="Garamond"/>
                <a:cs typeface="Garamond"/>
                <a:sym typeface="Garamond"/>
              </a:rPr>
              <a:t> Marina Isla del Coco (ACMIC) (Costa Rica)</a:t>
            </a:r>
          </a:p>
          <a:p>
            <a:pPr marL="457200" marR="0" lvl="0" indent="-457200" algn="l" rtl="0">
              <a:lnSpc>
                <a:spcPct val="90000"/>
              </a:lnSpc>
              <a:spcBef>
                <a:spcPts val="600"/>
              </a:spcBef>
              <a:spcAft>
                <a:spcPts val="0"/>
              </a:spcAft>
              <a:buClr>
                <a:srgbClr val="3289B4"/>
              </a:buClr>
              <a:buSzPct val="100000"/>
              <a:buFont typeface="Webdings" pitchFamily="18" charset="2"/>
              <a:buChar char="4"/>
            </a:pPr>
            <a:r>
              <a:rPr lang="en-US" sz="2700" b="0" i="0" u="none" strike="noStrike" cap="none" dirty="0">
                <a:solidFill>
                  <a:schemeClr val="dk1"/>
                </a:solidFill>
                <a:latin typeface="Garamond"/>
                <a:ea typeface="Garamond"/>
                <a:cs typeface="Garamond"/>
                <a:sym typeface="Garamond"/>
              </a:rPr>
              <a:t>The Embassy of Costa Rica to the United States</a:t>
            </a:r>
          </a:p>
          <a:p>
            <a:pPr marL="457200" marR="0" lvl="0" indent="-457200" algn="l" rtl="0">
              <a:lnSpc>
                <a:spcPct val="90000"/>
              </a:lnSpc>
              <a:spcBef>
                <a:spcPts val="600"/>
              </a:spcBef>
              <a:spcAft>
                <a:spcPts val="0"/>
              </a:spcAft>
              <a:buClr>
                <a:srgbClr val="3289B4"/>
              </a:buClr>
              <a:buSzPct val="100000"/>
              <a:buFont typeface="Webdings" pitchFamily="18" charset="2"/>
              <a:buChar char="4"/>
            </a:pPr>
            <a:r>
              <a:rPr lang="en-US" sz="2700" b="0" i="0" u="none" strike="noStrike" cap="none" dirty="0">
                <a:solidFill>
                  <a:schemeClr val="dk1"/>
                </a:solidFill>
                <a:latin typeface="Garamond"/>
                <a:ea typeface="Garamond"/>
                <a:cs typeface="Garamond"/>
                <a:sym typeface="Garamond"/>
              </a:rPr>
              <a:t>The Ministry of Environment and Energy, Water Directorate (DA-MINAE)</a:t>
            </a:r>
          </a:p>
        </p:txBody>
      </p:sp>
      <p:sp>
        <p:nvSpPr>
          <p:cNvPr id="36" name="Shape 36"/>
          <p:cNvSpPr txBox="1"/>
          <p:nvPr/>
        </p:nvSpPr>
        <p:spPr>
          <a:xfrm>
            <a:off x="719450" y="30966100"/>
            <a:ext cx="2631600" cy="114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Dionne Blanks</a:t>
            </a:r>
          </a:p>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Project Co-Lead</a:t>
            </a:r>
          </a:p>
        </p:txBody>
      </p:sp>
      <p:sp>
        <p:nvSpPr>
          <p:cNvPr id="37" name="Shape 37"/>
          <p:cNvSpPr txBox="1"/>
          <p:nvPr/>
        </p:nvSpPr>
        <p:spPr>
          <a:xfrm>
            <a:off x="3207206" y="30966100"/>
            <a:ext cx="2631598" cy="114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Yu Chuan Shan</a:t>
            </a:r>
          </a:p>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Project Co-Lead</a:t>
            </a:r>
          </a:p>
        </p:txBody>
      </p:sp>
      <p:sp>
        <p:nvSpPr>
          <p:cNvPr id="38" name="Shape 38"/>
          <p:cNvSpPr txBox="1"/>
          <p:nvPr/>
        </p:nvSpPr>
        <p:spPr>
          <a:xfrm>
            <a:off x="5636305" y="30966100"/>
            <a:ext cx="2750400" cy="114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Farnaz Bayat</a:t>
            </a:r>
          </a:p>
        </p:txBody>
      </p:sp>
      <p:pic>
        <p:nvPicPr>
          <p:cNvPr id="39" name="Shape 39"/>
          <p:cNvPicPr preferRelativeResize="0"/>
          <p:nvPr/>
        </p:nvPicPr>
        <p:blipFill rotWithShape="1">
          <a:blip r:embed="rId8">
            <a:alphaModFix/>
          </a:blip>
          <a:srcRect/>
          <a:stretch/>
        </p:blipFill>
        <p:spPr>
          <a:xfrm>
            <a:off x="3580555" y="28927512"/>
            <a:ext cx="1884900" cy="1916998"/>
          </a:xfrm>
          <a:prstGeom prst="rect">
            <a:avLst/>
          </a:prstGeom>
          <a:noFill/>
          <a:ln>
            <a:noFill/>
          </a:ln>
        </p:spPr>
      </p:pic>
      <p:pic>
        <p:nvPicPr>
          <p:cNvPr id="40" name="Shape 40"/>
          <p:cNvPicPr preferRelativeResize="0"/>
          <p:nvPr/>
        </p:nvPicPr>
        <p:blipFill rotWithShape="1">
          <a:blip r:embed="rId8">
            <a:alphaModFix/>
          </a:blip>
          <a:srcRect/>
          <a:stretch/>
        </p:blipFill>
        <p:spPr>
          <a:xfrm>
            <a:off x="6069055" y="28927512"/>
            <a:ext cx="1884898" cy="1916998"/>
          </a:xfrm>
          <a:prstGeom prst="rect">
            <a:avLst/>
          </a:prstGeom>
          <a:noFill/>
          <a:ln>
            <a:noFill/>
          </a:ln>
        </p:spPr>
      </p:pic>
      <p:pic>
        <p:nvPicPr>
          <p:cNvPr id="41" name="Shape 41"/>
          <p:cNvPicPr preferRelativeResize="0"/>
          <p:nvPr/>
        </p:nvPicPr>
        <p:blipFill rotWithShape="1">
          <a:blip r:embed="rId8">
            <a:alphaModFix/>
          </a:blip>
          <a:srcRect/>
          <a:stretch/>
        </p:blipFill>
        <p:spPr>
          <a:xfrm>
            <a:off x="1092800" y="28927512"/>
            <a:ext cx="1884900" cy="1916998"/>
          </a:xfrm>
          <a:prstGeom prst="rect">
            <a:avLst/>
          </a:prstGeom>
          <a:noFill/>
          <a:ln>
            <a:noFill/>
          </a:ln>
        </p:spPr>
      </p:pic>
      <p:sp>
        <p:nvSpPr>
          <p:cNvPr id="42" name="Shape 42"/>
          <p:cNvSpPr txBox="1"/>
          <p:nvPr/>
        </p:nvSpPr>
        <p:spPr>
          <a:xfrm>
            <a:off x="8077200" y="30966100"/>
            <a:ext cx="2750400" cy="114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Samantha Darring</a:t>
            </a:r>
          </a:p>
        </p:txBody>
      </p:sp>
      <p:pic>
        <p:nvPicPr>
          <p:cNvPr id="43" name="Shape 43"/>
          <p:cNvPicPr preferRelativeResize="0"/>
          <p:nvPr/>
        </p:nvPicPr>
        <p:blipFill rotWithShape="1">
          <a:blip r:embed="rId8">
            <a:alphaModFix/>
          </a:blip>
          <a:srcRect/>
          <a:stretch/>
        </p:blipFill>
        <p:spPr>
          <a:xfrm>
            <a:off x="8509950" y="28927512"/>
            <a:ext cx="1884900" cy="1916998"/>
          </a:xfrm>
          <a:prstGeom prst="rect">
            <a:avLst/>
          </a:prstGeom>
          <a:noFill/>
          <a:ln>
            <a:noFill/>
          </a:ln>
        </p:spPr>
      </p:pic>
      <p:sp>
        <p:nvSpPr>
          <p:cNvPr id="44" name="Shape 44"/>
          <p:cNvSpPr txBox="1"/>
          <p:nvPr/>
        </p:nvSpPr>
        <p:spPr>
          <a:xfrm>
            <a:off x="1821125" y="34022356"/>
            <a:ext cx="2827074" cy="114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Elaina Gonsoroski</a:t>
            </a:r>
          </a:p>
        </p:txBody>
      </p:sp>
      <p:sp>
        <p:nvSpPr>
          <p:cNvPr id="45" name="Shape 45"/>
          <p:cNvSpPr txBox="1"/>
          <p:nvPr/>
        </p:nvSpPr>
        <p:spPr>
          <a:xfrm>
            <a:off x="4364273" y="34022356"/>
            <a:ext cx="2750400" cy="114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Andrew Knight</a:t>
            </a:r>
          </a:p>
        </p:txBody>
      </p:sp>
      <p:pic>
        <p:nvPicPr>
          <p:cNvPr id="46" name="Shape 46"/>
          <p:cNvPicPr preferRelativeResize="0"/>
          <p:nvPr/>
        </p:nvPicPr>
        <p:blipFill rotWithShape="1">
          <a:blip r:embed="rId8">
            <a:alphaModFix/>
          </a:blip>
          <a:srcRect/>
          <a:stretch/>
        </p:blipFill>
        <p:spPr>
          <a:xfrm>
            <a:off x="2292213" y="31983765"/>
            <a:ext cx="1884900" cy="1916998"/>
          </a:xfrm>
          <a:prstGeom prst="rect">
            <a:avLst/>
          </a:prstGeom>
          <a:noFill/>
          <a:ln>
            <a:noFill/>
          </a:ln>
        </p:spPr>
      </p:pic>
      <p:pic>
        <p:nvPicPr>
          <p:cNvPr id="47" name="Shape 47"/>
          <p:cNvPicPr preferRelativeResize="0"/>
          <p:nvPr/>
        </p:nvPicPr>
        <p:blipFill rotWithShape="1">
          <a:blip r:embed="rId8">
            <a:alphaModFix/>
          </a:blip>
          <a:srcRect/>
          <a:stretch/>
        </p:blipFill>
        <p:spPr>
          <a:xfrm>
            <a:off x="4797023" y="31983765"/>
            <a:ext cx="1884900" cy="1916998"/>
          </a:xfrm>
          <a:prstGeom prst="rect">
            <a:avLst/>
          </a:prstGeom>
          <a:noFill/>
          <a:ln>
            <a:noFill/>
          </a:ln>
        </p:spPr>
      </p:pic>
      <p:sp>
        <p:nvSpPr>
          <p:cNvPr id="48" name="Shape 48"/>
          <p:cNvSpPr txBox="1"/>
          <p:nvPr/>
        </p:nvSpPr>
        <p:spPr>
          <a:xfrm>
            <a:off x="6826736" y="34022356"/>
            <a:ext cx="2750400" cy="11493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700" b="0" i="0" u="none" strike="noStrike" cap="none">
                <a:solidFill>
                  <a:schemeClr val="dk1"/>
                </a:solidFill>
                <a:latin typeface="Garamond"/>
                <a:ea typeface="Garamond"/>
                <a:cs typeface="Garamond"/>
                <a:sym typeface="Garamond"/>
              </a:rPr>
              <a:t>Manasi Parkhi</a:t>
            </a:r>
          </a:p>
        </p:txBody>
      </p:sp>
      <p:pic>
        <p:nvPicPr>
          <p:cNvPr id="49" name="Shape 49"/>
          <p:cNvPicPr preferRelativeResize="0"/>
          <p:nvPr/>
        </p:nvPicPr>
        <p:blipFill rotWithShape="1">
          <a:blip r:embed="rId8">
            <a:alphaModFix/>
          </a:blip>
          <a:srcRect/>
          <a:stretch/>
        </p:blipFill>
        <p:spPr>
          <a:xfrm>
            <a:off x="7259486" y="31983765"/>
            <a:ext cx="1884900" cy="1916998"/>
          </a:xfrm>
          <a:prstGeom prst="rect">
            <a:avLst/>
          </a:prstGeom>
          <a:noFill/>
          <a:ln>
            <a:noFill/>
          </a:ln>
        </p:spPr>
      </p:pic>
      <p:pic>
        <p:nvPicPr>
          <p:cNvPr id="50" name="Shape 50"/>
          <p:cNvPicPr preferRelativeResize="0"/>
          <p:nvPr/>
        </p:nvPicPr>
        <p:blipFill rotWithShape="1">
          <a:blip r:embed="rId9">
            <a:alphaModFix/>
          </a:blip>
          <a:srcRect/>
          <a:stretch/>
        </p:blipFill>
        <p:spPr>
          <a:xfrm>
            <a:off x="16487803" y="15778596"/>
            <a:ext cx="3043800" cy="1162498"/>
          </a:xfrm>
          <a:prstGeom prst="rect">
            <a:avLst/>
          </a:prstGeom>
          <a:noFill/>
          <a:ln>
            <a:noFill/>
          </a:ln>
        </p:spPr>
      </p:pic>
      <p:pic>
        <p:nvPicPr>
          <p:cNvPr id="51" name="Shape 51"/>
          <p:cNvPicPr preferRelativeResize="0"/>
          <p:nvPr/>
        </p:nvPicPr>
        <p:blipFill rotWithShape="1">
          <a:blip r:embed="rId10">
            <a:alphaModFix/>
          </a:blip>
          <a:srcRect/>
          <a:stretch/>
        </p:blipFill>
        <p:spPr>
          <a:xfrm>
            <a:off x="19777951" y="15624270"/>
            <a:ext cx="1766999" cy="1356900"/>
          </a:xfrm>
          <a:prstGeom prst="rect">
            <a:avLst/>
          </a:prstGeom>
          <a:noFill/>
          <a:ln>
            <a:noFill/>
          </a:ln>
        </p:spPr>
      </p:pic>
      <p:pic>
        <p:nvPicPr>
          <p:cNvPr id="52" name="Shape 52"/>
          <p:cNvPicPr preferRelativeResize="0"/>
          <p:nvPr/>
        </p:nvPicPr>
        <p:blipFill rotWithShape="1">
          <a:blip r:embed="rId11">
            <a:alphaModFix/>
          </a:blip>
          <a:srcRect/>
          <a:stretch/>
        </p:blipFill>
        <p:spPr>
          <a:xfrm>
            <a:off x="19702051" y="17388300"/>
            <a:ext cx="1918799" cy="1356900"/>
          </a:xfrm>
          <a:prstGeom prst="rect">
            <a:avLst/>
          </a:prstGeom>
          <a:noFill/>
          <a:ln>
            <a:noFill/>
          </a:ln>
        </p:spPr>
      </p:pic>
      <p:pic>
        <p:nvPicPr>
          <p:cNvPr id="53" name="Shape 53"/>
          <p:cNvPicPr preferRelativeResize="0"/>
          <p:nvPr/>
        </p:nvPicPr>
        <p:blipFill rotWithShape="1">
          <a:blip r:embed="rId12">
            <a:alphaModFix/>
          </a:blip>
          <a:srcRect/>
          <a:stretch/>
        </p:blipFill>
        <p:spPr>
          <a:xfrm>
            <a:off x="16714004" y="17429101"/>
            <a:ext cx="2591399" cy="1275299"/>
          </a:xfrm>
          <a:prstGeom prst="rect">
            <a:avLst/>
          </a:prstGeom>
          <a:noFill/>
          <a:ln>
            <a:noFill/>
          </a:ln>
        </p:spPr>
      </p:pic>
      <p:pic>
        <p:nvPicPr>
          <p:cNvPr id="54" name="Shape 54"/>
          <p:cNvPicPr preferRelativeResize="0"/>
          <p:nvPr/>
        </p:nvPicPr>
        <p:blipFill rotWithShape="1">
          <a:blip r:embed="rId13">
            <a:alphaModFix/>
          </a:blip>
          <a:srcRect/>
          <a:stretch/>
        </p:blipFill>
        <p:spPr>
          <a:xfrm>
            <a:off x="21915981" y="17446500"/>
            <a:ext cx="1766999" cy="1240500"/>
          </a:xfrm>
          <a:prstGeom prst="rect">
            <a:avLst/>
          </a:prstGeom>
          <a:noFill/>
          <a:ln>
            <a:noFill/>
          </a:ln>
        </p:spPr>
      </p:pic>
      <p:sp>
        <p:nvSpPr>
          <p:cNvPr id="55" name="Shape 55"/>
          <p:cNvSpPr txBox="1"/>
          <p:nvPr/>
        </p:nvSpPr>
        <p:spPr>
          <a:xfrm>
            <a:off x="16820983" y="16870446"/>
            <a:ext cx="237744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Landsat 7 ETM+</a:t>
            </a:r>
          </a:p>
        </p:txBody>
      </p:sp>
      <p:sp>
        <p:nvSpPr>
          <p:cNvPr id="56" name="Shape 56"/>
          <p:cNvSpPr txBox="1"/>
          <p:nvPr/>
        </p:nvSpPr>
        <p:spPr>
          <a:xfrm>
            <a:off x="19659750" y="16870446"/>
            <a:ext cx="20034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Landsat 8 OLI</a:t>
            </a:r>
          </a:p>
        </p:txBody>
      </p:sp>
      <p:sp>
        <p:nvSpPr>
          <p:cNvPr id="57" name="Shape 57"/>
          <p:cNvSpPr txBox="1"/>
          <p:nvPr/>
        </p:nvSpPr>
        <p:spPr>
          <a:xfrm>
            <a:off x="21793640" y="18664501"/>
            <a:ext cx="201168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smtClean="0">
                <a:solidFill>
                  <a:srgbClr val="000000"/>
                </a:solidFill>
                <a:latin typeface="Garamond"/>
                <a:ea typeface="Garamond"/>
                <a:cs typeface="Garamond"/>
                <a:sym typeface="Garamond"/>
              </a:rPr>
              <a:t>Sentinel-2 MSI</a:t>
            </a:r>
            <a:endParaRPr lang="en-US" sz="2400" b="0" i="0" u="none" strike="noStrike" cap="none" dirty="0">
              <a:solidFill>
                <a:srgbClr val="000000"/>
              </a:solidFill>
              <a:latin typeface="Garamond"/>
              <a:ea typeface="Garamond"/>
              <a:cs typeface="Garamond"/>
              <a:sym typeface="Garamond"/>
            </a:endParaRPr>
          </a:p>
        </p:txBody>
      </p:sp>
      <p:sp>
        <p:nvSpPr>
          <p:cNvPr id="58" name="Shape 58"/>
          <p:cNvSpPr txBox="1"/>
          <p:nvPr/>
        </p:nvSpPr>
        <p:spPr>
          <a:xfrm>
            <a:off x="17031404" y="18664501"/>
            <a:ext cx="1956599"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Aqua MODIS</a:t>
            </a:r>
          </a:p>
        </p:txBody>
      </p:sp>
      <p:sp>
        <p:nvSpPr>
          <p:cNvPr id="59" name="Shape 59"/>
          <p:cNvSpPr txBox="1"/>
          <p:nvPr/>
        </p:nvSpPr>
        <p:spPr>
          <a:xfrm>
            <a:off x="19659600" y="18664501"/>
            <a:ext cx="20037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Terra MODIS</a:t>
            </a:r>
          </a:p>
        </p:txBody>
      </p:sp>
      <p:sp>
        <p:nvSpPr>
          <p:cNvPr id="60" name="Shape 60"/>
          <p:cNvSpPr txBox="1"/>
          <p:nvPr/>
        </p:nvSpPr>
        <p:spPr>
          <a:xfrm>
            <a:off x="21729230" y="16870446"/>
            <a:ext cx="2140500" cy="461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2400" b="0" i="0" u="none" strike="noStrike" cap="none">
                <a:solidFill>
                  <a:srgbClr val="000000"/>
                </a:solidFill>
                <a:latin typeface="Garamond"/>
                <a:ea typeface="Garamond"/>
                <a:cs typeface="Garamond"/>
                <a:sym typeface="Garamond"/>
              </a:rPr>
              <a:t>Envisat MERIS</a:t>
            </a:r>
          </a:p>
        </p:txBody>
      </p:sp>
      <p:grpSp>
        <p:nvGrpSpPr>
          <p:cNvPr id="61" name="Shape 61"/>
          <p:cNvGrpSpPr/>
          <p:nvPr/>
        </p:nvGrpSpPr>
        <p:grpSpPr>
          <a:xfrm>
            <a:off x="16687800" y="9446678"/>
            <a:ext cx="6309360" cy="5303520"/>
            <a:chOff x="17172023" y="9022971"/>
            <a:chExt cx="6621600" cy="5590800"/>
          </a:xfrm>
        </p:grpSpPr>
        <p:pic>
          <p:nvPicPr>
            <p:cNvPr id="62" name="Shape 62" descr="insetFinal.png"/>
            <p:cNvPicPr preferRelativeResize="0"/>
            <p:nvPr/>
          </p:nvPicPr>
          <p:blipFill rotWithShape="1">
            <a:blip r:embed="rId14">
              <a:alphaModFix/>
            </a:blip>
            <a:srcRect t="5614" r="5121"/>
            <a:stretch/>
          </p:blipFill>
          <p:spPr>
            <a:xfrm>
              <a:off x="17172023" y="9022971"/>
              <a:ext cx="6621600" cy="5590800"/>
            </a:xfrm>
            <a:prstGeom prst="rect">
              <a:avLst/>
            </a:prstGeom>
            <a:noFill/>
            <a:ln>
              <a:noFill/>
            </a:ln>
          </p:spPr>
        </p:pic>
        <p:sp>
          <p:nvSpPr>
            <p:cNvPr id="63" name="Shape 63"/>
            <p:cNvSpPr txBox="1"/>
            <p:nvPr/>
          </p:nvSpPr>
          <p:spPr>
            <a:xfrm>
              <a:off x="19101726" y="13414387"/>
              <a:ext cx="1272599"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EFEFEF"/>
                </a:buClr>
                <a:buSzPct val="25000"/>
                <a:buFont typeface="Garamond"/>
                <a:buNone/>
              </a:pPr>
              <a:r>
                <a:rPr lang="en-US" sz="2700" b="0" i="0" u="none" strike="noStrike" cap="none">
                  <a:solidFill>
                    <a:srgbClr val="EFEFEF"/>
                  </a:solidFill>
                  <a:latin typeface="Garamond"/>
                  <a:ea typeface="Garamond"/>
                  <a:cs typeface="Garamond"/>
                  <a:sym typeface="Garamond"/>
                </a:rPr>
                <a:t>4 km</a:t>
              </a:r>
            </a:p>
          </p:txBody>
        </p:sp>
        <p:sp>
          <p:nvSpPr>
            <p:cNvPr id="64" name="Shape 64"/>
            <p:cNvSpPr txBox="1"/>
            <p:nvPr/>
          </p:nvSpPr>
          <p:spPr>
            <a:xfrm>
              <a:off x="17361125" y="9109610"/>
              <a:ext cx="3013200" cy="619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EFEFEF"/>
                </a:buClr>
                <a:buSzPct val="25000"/>
                <a:buFont typeface="Garamond"/>
                <a:buNone/>
              </a:pPr>
              <a:r>
                <a:rPr lang="en-US" sz="2700" b="0" i="0" u="none" strike="noStrike" cap="none">
                  <a:solidFill>
                    <a:srgbClr val="EFEFEF"/>
                  </a:solidFill>
                  <a:latin typeface="Garamond"/>
                  <a:ea typeface="Garamond"/>
                  <a:cs typeface="Garamond"/>
                  <a:sym typeface="Garamond"/>
                </a:rPr>
                <a:t>Isla Del Coco</a:t>
              </a:r>
            </a:p>
            <a:p>
              <a:pPr marL="0" marR="0" lvl="0" indent="0" algn="l" rtl="0">
                <a:lnSpc>
                  <a:spcPct val="100000"/>
                </a:lnSpc>
                <a:spcBef>
                  <a:spcPts val="0"/>
                </a:spcBef>
                <a:spcAft>
                  <a:spcPts val="0"/>
                </a:spcAft>
                <a:buClr>
                  <a:srgbClr val="EFEFEF"/>
                </a:buClr>
                <a:buSzPct val="25000"/>
                <a:buFont typeface="Garamond"/>
                <a:buNone/>
              </a:pPr>
              <a:r>
                <a:rPr lang="en-US" sz="2700" b="0" i="0" u="none" strike="noStrike" cap="none">
                  <a:solidFill>
                    <a:srgbClr val="EFEFEF"/>
                  </a:solidFill>
                  <a:latin typeface="Garamond"/>
                  <a:ea typeface="Garamond"/>
                  <a:cs typeface="Garamond"/>
                  <a:sym typeface="Garamond"/>
                </a:rPr>
                <a:t>Costa Rica</a:t>
              </a:r>
            </a:p>
          </p:txBody>
        </p:sp>
      </p:grpSp>
      <p:pic>
        <p:nvPicPr>
          <p:cNvPr id="65" name="Shape 65" descr="Sam2.jpg"/>
          <p:cNvPicPr preferRelativeResize="0"/>
          <p:nvPr/>
        </p:nvPicPr>
        <p:blipFill rotWithShape="1">
          <a:blip r:embed="rId15">
            <a:alphaModFix/>
          </a:blip>
          <a:srcRect l="12398" t="6286" r="3772" b="6286"/>
          <a:stretch/>
        </p:blipFill>
        <p:spPr>
          <a:xfrm>
            <a:off x="8698350" y="29128212"/>
            <a:ext cx="1508099" cy="1515600"/>
          </a:xfrm>
          <a:prstGeom prst="ellipse">
            <a:avLst/>
          </a:prstGeom>
          <a:noFill/>
          <a:ln>
            <a:noFill/>
          </a:ln>
        </p:spPr>
      </p:pic>
      <p:pic>
        <p:nvPicPr>
          <p:cNvPr id="66" name="Shape 66" descr="dionne.jpg"/>
          <p:cNvPicPr preferRelativeResize="0"/>
          <p:nvPr/>
        </p:nvPicPr>
        <p:blipFill rotWithShape="1">
          <a:blip r:embed="rId16">
            <a:alphaModFix/>
          </a:blip>
          <a:srcRect l="15555" r="15553"/>
          <a:stretch/>
        </p:blipFill>
        <p:spPr>
          <a:xfrm>
            <a:off x="1281200" y="29128212"/>
            <a:ext cx="1508099" cy="1515600"/>
          </a:xfrm>
          <a:prstGeom prst="ellipse">
            <a:avLst/>
          </a:prstGeom>
          <a:noFill/>
          <a:ln>
            <a:noFill/>
          </a:ln>
        </p:spPr>
      </p:pic>
      <p:pic>
        <p:nvPicPr>
          <p:cNvPr id="67" name="Shape 67" descr="Farnez.jpg"/>
          <p:cNvPicPr preferRelativeResize="0"/>
          <p:nvPr/>
        </p:nvPicPr>
        <p:blipFill rotWithShape="1">
          <a:blip r:embed="rId17">
            <a:alphaModFix/>
          </a:blip>
          <a:srcRect l="17086" t="6277" r="17092" b="6286"/>
          <a:stretch/>
        </p:blipFill>
        <p:spPr>
          <a:xfrm>
            <a:off x="6257455" y="29128212"/>
            <a:ext cx="1508099" cy="1515600"/>
          </a:xfrm>
          <a:prstGeom prst="ellipse">
            <a:avLst/>
          </a:prstGeom>
          <a:noFill/>
          <a:ln>
            <a:noFill/>
          </a:ln>
        </p:spPr>
      </p:pic>
      <p:pic>
        <p:nvPicPr>
          <p:cNvPr id="68" name="Shape 68"/>
          <p:cNvPicPr preferRelativeResize="0"/>
          <p:nvPr/>
        </p:nvPicPr>
        <p:blipFill rotWithShape="1">
          <a:blip r:embed="rId18">
            <a:alphaModFix/>
          </a:blip>
          <a:srcRect l="31126" t="27728" r="31122" b="47114"/>
          <a:stretch/>
        </p:blipFill>
        <p:spPr>
          <a:xfrm>
            <a:off x="2480614" y="32184465"/>
            <a:ext cx="1508099" cy="1515600"/>
          </a:xfrm>
          <a:prstGeom prst="ellipse">
            <a:avLst/>
          </a:prstGeom>
          <a:noFill/>
          <a:ln>
            <a:noFill/>
          </a:ln>
        </p:spPr>
      </p:pic>
      <p:pic>
        <p:nvPicPr>
          <p:cNvPr id="69" name="Shape 69"/>
          <p:cNvPicPr preferRelativeResize="0"/>
          <p:nvPr/>
        </p:nvPicPr>
        <p:blipFill rotWithShape="1">
          <a:blip r:embed="rId19">
            <a:alphaModFix/>
          </a:blip>
          <a:srcRect l="2803" t="28500" r="6349" b="10935"/>
          <a:stretch/>
        </p:blipFill>
        <p:spPr>
          <a:xfrm>
            <a:off x="4985425" y="32184465"/>
            <a:ext cx="1508099" cy="1515600"/>
          </a:xfrm>
          <a:prstGeom prst="ellipse">
            <a:avLst/>
          </a:prstGeom>
          <a:noFill/>
          <a:ln>
            <a:noFill/>
          </a:ln>
        </p:spPr>
      </p:pic>
      <p:pic>
        <p:nvPicPr>
          <p:cNvPr id="70" name="Shape 70"/>
          <p:cNvPicPr preferRelativeResize="0"/>
          <p:nvPr/>
        </p:nvPicPr>
        <p:blipFill rotWithShape="1">
          <a:blip r:embed="rId20">
            <a:alphaModFix/>
          </a:blip>
          <a:srcRect l="3419" t="22641" r="3413" b="15285"/>
          <a:stretch/>
        </p:blipFill>
        <p:spPr>
          <a:xfrm>
            <a:off x="3768955" y="29128212"/>
            <a:ext cx="1508099" cy="1515600"/>
          </a:xfrm>
          <a:prstGeom prst="ellipse">
            <a:avLst/>
          </a:prstGeom>
          <a:noFill/>
          <a:ln>
            <a:noFill/>
          </a:ln>
        </p:spPr>
      </p:pic>
      <p:pic>
        <p:nvPicPr>
          <p:cNvPr id="71" name="Shape 71"/>
          <p:cNvPicPr preferRelativeResize="0"/>
          <p:nvPr/>
        </p:nvPicPr>
        <p:blipFill rotWithShape="1">
          <a:blip r:embed="rId21">
            <a:alphaModFix/>
          </a:blip>
          <a:srcRect l="5811" t="24086" b="13121"/>
          <a:stretch/>
        </p:blipFill>
        <p:spPr>
          <a:xfrm>
            <a:off x="7447888" y="32184465"/>
            <a:ext cx="1508099" cy="1515600"/>
          </a:xfrm>
          <a:prstGeom prst="ellipse">
            <a:avLst/>
          </a:prstGeom>
          <a:noFill/>
          <a:ln>
            <a:noFill/>
          </a:ln>
        </p:spPr>
      </p:pic>
      <p:sp>
        <p:nvSpPr>
          <p:cNvPr id="72" name="Shape 72"/>
          <p:cNvSpPr/>
          <p:nvPr/>
        </p:nvSpPr>
        <p:spPr>
          <a:xfrm>
            <a:off x="2451133" y="12990993"/>
            <a:ext cx="2565299" cy="940497"/>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Landsat 7 ETM+ &amp; Landsat 8 OLI</a:t>
            </a:r>
          </a:p>
        </p:txBody>
      </p:sp>
      <p:sp>
        <p:nvSpPr>
          <p:cNvPr id="73" name="Shape 73"/>
          <p:cNvSpPr/>
          <p:nvPr/>
        </p:nvSpPr>
        <p:spPr>
          <a:xfrm>
            <a:off x="5490467" y="12990993"/>
            <a:ext cx="2810999" cy="940497"/>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Aqua &amp; Terra MODIS</a:t>
            </a:r>
          </a:p>
        </p:txBody>
      </p:sp>
      <p:sp>
        <p:nvSpPr>
          <p:cNvPr id="74" name="Shape 74"/>
          <p:cNvSpPr/>
          <p:nvPr/>
        </p:nvSpPr>
        <p:spPr>
          <a:xfrm>
            <a:off x="8529802" y="12990993"/>
            <a:ext cx="2810999" cy="940497"/>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Envisat MERIS &amp; Sentinel-2 MSI</a:t>
            </a:r>
          </a:p>
        </p:txBody>
      </p:sp>
      <p:sp>
        <p:nvSpPr>
          <p:cNvPr id="75" name="Shape 75"/>
          <p:cNvSpPr/>
          <p:nvPr/>
        </p:nvSpPr>
        <p:spPr>
          <a:xfrm>
            <a:off x="11569135" y="12990993"/>
            <a:ext cx="2810999" cy="940497"/>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POES AVHRR</a:t>
            </a:r>
          </a:p>
        </p:txBody>
      </p:sp>
      <p:sp>
        <p:nvSpPr>
          <p:cNvPr id="76" name="Shape 76"/>
          <p:cNvSpPr/>
          <p:nvPr/>
        </p:nvSpPr>
        <p:spPr>
          <a:xfrm>
            <a:off x="1688975" y="14617374"/>
            <a:ext cx="2565299" cy="1004098"/>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Land Cover Classification</a:t>
            </a:r>
          </a:p>
        </p:txBody>
      </p:sp>
      <p:sp>
        <p:nvSpPr>
          <p:cNvPr id="77" name="Shape 77"/>
          <p:cNvSpPr/>
          <p:nvPr/>
        </p:nvSpPr>
        <p:spPr>
          <a:xfrm>
            <a:off x="4458475" y="14390029"/>
            <a:ext cx="2405700" cy="1451100"/>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NDVI Time Series, Cloud Detection Time Series</a:t>
            </a:r>
          </a:p>
        </p:txBody>
      </p:sp>
      <p:sp>
        <p:nvSpPr>
          <p:cNvPr id="78" name="Shape 78"/>
          <p:cNvSpPr/>
          <p:nvPr/>
        </p:nvSpPr>
        <p:spPr>
          <a:xfrm>
            <a:off x="3159964" y="16631644"/>
            <a:ext cx="2810999" cy="940498"/>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Vegetation Health Monitoring</a:t>
            </a:r>
          </a:p>
        </p:txBody>
      </p:sp>
      <p:sp>
        <p:nvSpPr>
          <p:cNvPr id="79" name="Shape 79"/>
          <p:cNvSpPr/>
          <p:nvPr/>
        </p:nvSpPr>
        <p:spPr>
          <a:xfrm>
            <a:off x="7068139" y="14633824"/>
            <a:ext cx="2405700" cy="1207198"/>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Biophysical Variables Time Series</a:t>
            </a:r>
          </a:p>
        </p:txBody>
      </p:sp>
      <p:sp>
        <p:nvSpPr>
          <p:cNvPr id="80" name="Shape 80"/>
          <p:cNvSpPr/>
          <p:nvPr/>
        </p:nvSpPr>
        <p:spPr>
          <a:xfrm>
            <a:off x="12197075" y="14462154"/>
            <a:ext cx="2304599" cy="1451100"/>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SST Variations</a:t>
            </a:r>
          </a:p>
        </p:txBody>
      </p:sp>
      <p:sp>
        <p:nvSpPr>
          <p:cNvPr id="81" name="Shape 81"/>
          <p:cNvSpPr/>
          <p:nvPr/>
        </p:nvSpPr>
        <p:spPr>
          <a:xfrm>
            <a:off x="9657000" y="14536854"/>
            <a:ext cx="2405700" cy="1543799"/>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Benthic Mapping &amp; TSS Time Series</a:t>
            </a:r>
          </a:p>
        </p:txBody>
      </p:sp>
      <p:sp>
        <p:nvSpPr>
          <p:cNvPr id="82" name="Shape 82"/>
          <p:cNvSpPr/>
          <p:nvPr/>
        </p:nvSpPr>
        <p:spPr>
          <a:xfrm>
            <a:off x="9476542" y="17157002"/>
            <a:ext cx="2810999" cy="1207198"/>
          </a:xfrm>
          <a:prstGeom prst="roundRect">
            <a:avLst>
              <a:gd name="adj" fmla="val 16667"/>
            </a:avLst>
          </a:prstGeom>
          <a:solidFill>
            <a:srgbClr val="3289B4"/>
          </a:solidFill>
          <a:ln w="38100"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2400" b="0" i="0" u="none" strike="noStrike" cap="none">
                <a:solidFill>
                  <a:srgbClr val="FFFFFF"/>
                </a:solidFill>
                <a:latin typeface="Garamond"/>
                <a:ea typeface="Garamond"/>
                <a:cs typeface="Garamond"/>
                <a:sym typeface="Garamond"/>
              </a:rPr>
              <a:t>Coral Reef Vulnerability Assessment</a:t>
            </a:r>
          </a:p>
        </p:txBody>
      </p:sp>
      <p:cxnSp>
        <p:nvCxnSpPr>
          <p:cNvPr id="83" name="Shape 83"/>
          <p:cNvCxnSpPr/>
          <p:nvPr/>
        </p:nvCxnSpPr>
        <p:spPr>
          <a:xfrm flipH="1">
            <a:off x="3745388" y="13929846"/>
            <a:ext cx="2399" cy="636299"/>
          </a:xfrm>
          <a:prstGeom prst="straightConnector1">
            <a:avLst/>
          </a:prstGeom>
          <a:noFill/>
          <a:ln w="38100" cap="flat" cmpd="sng">
            <a:solidFill>
              <a:schemeClr val="dk2"/>
            </a:solidFill>
            <a:prstDash val="solid"/>
            <a:round/>
            <a:headEnd type="none" w="med" len="med"/>
            <a:tailEnd type="none" w="med" len="med"/>
          </a:ln>
        </p:spPr>
      </p:cxnSp>
      <p:cxnSp>
        <p:nvCxnSpPr>
          <p:cNvPr id="84" name="Shape 84"/>
          <p:cNvCxnSpPr/>
          <p:nvPr/>
        </p:nvCxnSpPr>
        <p:spPr>
          <a:xfrm>
            <a:off x="3779025" y="15616154"/>
            <a:ext cx="9300" cy="1005299"/>
          </a:xfrm>
          <a:prstGeom prst="straightConnector1">
            <a:avLst/>
          </a:prstGeom>
          <a:noFill/>
          <a:ln w="38100" cap="flat" cmpd="sng">
            <a:solidFill>
              <a:schemeClr val="dk2"/>
            </a:solidFill>
            <a:prstDash val="solid"/>
            <a:round/>
            <a:headEnd type="none" w="med" len="med"/>
            <a:tailEnd type="triangle" w="lg" len="lg"/>
          </a:ln>
        </p:spPr>
      </p:cxnSp>
      <p:cxnSp>
        <p:nvCxnSpPr>
          <p:cNvPr id="85" name="Shape 85"/>
          <p:cNvCxnSpPr/>
          <p:nvPr/>
        </p:nvCxnSpPr>
        <p:spPr>
          <a:xfrm>
            <a:off x="5658080" y="15859610"/>
            <a:ext cx="6598" cy="753300"/>
          </a:xfrm>
          <a:prstGeom prst="straightConnector1">
            <a:avLst/>
          </a:prstGeom>
          <a:noFill/>
          <a:ln w="38100" cap="flat" cmpd="sng">
            <a:solidFill>
              <a:schemeClr val="dk2"/>
            </a:solidFill>
            <a:prstDash val="solid"/>
            <a:round/>
            <a:headEnd type="none" w="med" len="med"/>
            <a:tailEnd type="triangle" w="lg" len="lg"/>
          </a:ln>
        </p:spPr>
      </p:cxnSp>
      <p:cxnSp>
        <p:nvCxnSpPr>
          <p:cNvPr id="86" name="Shape 86"/>
          <p:cNvCxnSpPr>
            <a:endCxn id="77" idx="0"/>
          </p:cNvCxnSpPr>
          <p:nvPr/>
        </p:nvCxnSpPr>
        <p:spPr>
          <a:xfrm flipH="1">
            <a:off x="5661325" y="13937629"/>
            <a:ext cx="3600" cy="452400"/>
          </a:xfrm>
          <a:prstGeom prst="straightConnector1">
            <a:avLst/>
          </a:prstGeom>
          <a:noFill/>
          <a:ln w="38100" cap="flat" cmpd="sng">
            <a:solidFill>
              <a:schemeClr val="dk2"/>
            </a:solidFill>
            <a:prstDash val="solid"/>
            <a:round/>
            <a:headEnd type="none" w="med" len="med"/>
            <a:tailEnd type="none" w="med" len="med"/>
          </a:ln>
        </p:spPr>
      </p:cxnSp>
      <p:cxnSp>
        <p:nvCxnSpPr>
          <p:cNvPr id="87" name="Shape 87"/>
          <p:cNvCxnSpPr/>
          <p:nvPr/>
        </p:nvCxnSpPr>
        <p:spPr>
          <a:xfrm flipH="1">
            <a:off x="8009966" y="13953349"/>
            <a:ext cx="2399" cy="658500"/>
          </a:xfrm>
          <a:prstGeom prst="straightConnector1">
            <a:avLst/>
          </a:prstGeom>
          <a:noFill/>
          <a:ln w="38100" cap="flat" cmpd="sng">
            <a:solidFill>
              <a:schemeClr val="dk2"/>
            </a:solidFill>
            <a:prstDash val="solid"/>
            <a:round/>
            <a:headEnd type="none" w="med" len="med"/>
            <a:tailEnd type="none" w="med" len="med"/>
          </a:ln>
        </p:spPr>
      </p:cxnSp>
      <p:cxnSp>
        <p:nvCxnSpPr>
          <p:cNvPr id="88" name="Shape 88"/>
          <p:cNvCxnSpPr>
            <a:endCxn id="80" idx="2"/>
          </p:cNvCxnSpPr>
          <p:nvPr/>
        </p:nvCxnSpPr>
        <p:spPr>
          <a:xfrm>
            <a:off x="8261974" y="15820854"/>
            <a:ext cx="5087400" cy="92400"/>
          </a:xfrm>
          <a:prstGeom prst="bentConnector4">
            <a:avLst>
              <a:gd name="adj1" fmla="val -225"/>
              <a:gd name="adj2" fmla="val 1092857"/>
            </a:avLst>
          </a:prstGeom>
          <a:noFill/>
          <a:ln w="38100" cap="flat" cmpd="sng">
            <a:solidFill>
              <a:schemeClr val="dk2"/>
            </a:solidFill>
            <a:prstDash val="solid"/>
            <a:round/>
            <a:headEnd type="none" w="med" len="med"/>
            <a:tailEnd type="none" w="med" len="med"/>
          </a:ln>
        </p:spPr>
      </p:cxnSp>
      <p:cxnSp>
        <p:nvCxnSpPr>
          <p:cNvPr id="89" name="Shape 89"/>
          <p:cNvCxnSpPr>
            <a:stCxn id="81" idx="2"/>
            <a:endCxn id="82" idx="0"/>
          </p:cNvCxnSpPr>
          <p:nvPr/>
        </p:nvCxnSpPr>
        <p:spPr>
          <a:xfrm>
            <a:off x="10859850" y="16080653"/>
            <a:ext cx="22200" cy="1076400"/>
          </a:xfrm>
          <a:prstGeom prst="straightConnector1">
            <a:avLst/>
          </a:prstGeom>
          <a:noFill/>
          <a:ln w="38100" cap="flat" cmpd="sng">
            <a:solidFill>
              <a:schemeClr val="dk2"/>
            </a:solidFill>
            <a:prstDash val="solid"/>
            <a:round/>
            <a:headEnd type="none" w="med" len="med"/>
            <a:tailEnd type="triangle" w="lg" len="lg"/>
          </a:ln>
        </p:spPr>
      </p:cxnSp>
      <p:cxnSp>
        <p:nvCxnSpPr>
          <p:cNvPr id="90" name="Shape 90"/>
          <p:cNvCxnSpPr>
            <a:endCxn id="81" idx="0"/>
          </p:cNvCxnSpPr>
          <p:nvPr/>
        </p:nvCxnSpPr>
        <p:spPr>
          <a:xfrm>
            <a:off x="10851450" y="13947054"/>
            <a:ext cx="8400" cy="589800"/>
          </a:xfrm>
          <a:prstGeom prst="straightConnector1">
            <a:avLst/>
          </a:prstGeom>
          <a:noFill/>
          <a:ln w="38100" cap="flat" cmpd="sng">
            <a:solidFill>
              <a:schemeClr val="dk2"/>
            </a:solidFill>
            <a:prstDash val="solid"/>
            <a:round/>
            <a:headEnd type="none" w="med" len="med"/>
            <a:tailEnd type="none" w="med" len="med"/>
          </a:ln>
        </p:spPr>
      </p:cxnSp>
      <p:cxnSp>
        <p:nvCxnSpPr>
          <p:cNvPr id="91" name="Shape 91"/>
          <p:cNvCxnSpPr/>
          <p:nvPr/>
        </p:nvCxnSpPr>
        <p:spPr>
          <a:xfrm flipH="1">
            <a:off x="13349373" y="13797875"/>
            <a:ext cx="6900" cy="519899"/>
          </a:xfrm>
          <a:prstGeom prst="straightConnector1">
            <a:avLst/>
          </a:prstGeom>
          <a:noFill/>
          <a:ln w="38100" cap="flat" cmpd="sng">
            <a:solidFill>
              <a:schemeClr val="dk2"/>
            </a:solidFill>
            <a:prstDash val="solid"/>
            <a:round/>
            <a:headEnd type="none" w="med" len="med"/>
            <a:tailEnd type="none" w="med" len="med"/>
          </a:ln>
        </p:spPr>
      </p:cxnSp>
      <p:sp>
        <p:nvSpPr>
          <p:cNvPr id="92" name="Shape 92"/>
          <p:cNvSpPr txBox="1"/>
          <p:nvPr/>
        </p:nvSpPr>
        <p:spPr>
          <a:xfrm>
            <a:off x="12107900" y="32540665"/>
            <a:ext cx="12027900" cy="218233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400" b="0" i="0" u="none" strike="noStrike" cap="none">
                <a:solidFill>
                  <a:schemeClr val="dk1"/>
                </a:solidFill>
                <a:latin typeface="Garamond"/>
                <a:ea typeface="Garamond"/>
                <a:cs typeface="Garamond"/>
                <a:sym typeface="Garamond"/>
              </a:rPr>
              <a:t>We thank Caren Remillard, Tyler Lynn, Sean Cameron, and Dr. Bernard Eichold for their tremendous efforts in facilitating meetings and mentorship. We thank Dr. Marguerite Madden, Dr. Deepak Mishra, Dr. Cedric Fichot, Joseph Spruce, Benjamin Page, and Steve Padgett-Vasquez for giving insightful suggestions on data processing and analysis throughout the project. We express appreciation to Esteban Herrera and Alejandra Solano Cabalceta for their partnership on this project.</a:t>
            </a:r>
          </a:p>
        </p:txBody>
      </p:sp>
      <p:pic>
        <p:nvPicPr>
          <p:cNvPr id="93" name="Shape 93" descr="envisat.png"/>
          <p:cNvPicPr preferRelativeResize="0"/>
          <p:nvPr/>
        </p:nvPicPr>
        <p:blipFill rotWithShape="1">
          <a:blip r:embed="rId22">
            <a:alphaModFix/>
          </a:blip>
          <a:srcRect l="22948" t="13913" r="16754" b="18184"/>
          <a:stretch/>
        </p:blipFill>
        <p:spPr>
          <a:xfrm>
            <a:off x="21717000" y="15391190"/>
            <a:ext cx="2164960" cy="1611791"/>
          </a:xfrm>
          <a:prstGeom prst="rect">
            <a:avLst/>
          </a:prstGeom>
          <a:noFill/>
          <a:ln>
            <a:noFill/>
          </a:ln>
        </p:spPr>
      </p:pic>
      <p:sp>
        <p:nvSpPr>
          <p:cNvPr id="94" name="Shape 94"/>
          <p:cNvSpPr/>
          <p:nvPr/>
        </p:nvSpPr>
        <p:spPr>
          <a:xfrm>
            <a:off x="11353800" y="19356375"/>
            <a:ext cx="6817198" cy="6817198"/>
          </a:xfrm>
          <a:prstGeom prst="rect">
            <a:avLst/>
          </a:prstGeom>
          <a:noFill/>
          <a:ln w="28575" cap="flat" cmpd="sng">
            <a:solidFill>
              <a:srgbClr val="3289B4"/>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5" name="Shape 95"/>
          <p:cNvSpPr/>
          <p:nvPr/>
        </p:nvSpPr>
        <p:spPr>
          <a:xfrm rot="7021373">
            <a:off x="14321196" y="22608434"/>
            <a:ext cx="235062" cy="14677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6" name="Shape 96"/>
          <p:cNvSpPr/>
          <p:nvPr/>
        </p:nvSpPr>
        <p:spPr>
          <a:xfrm rot="5022010">
            <a:off x="13844897" y="22846371"/>
            <a:ext cx="235118" cy="146697"/>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7" name="Shape 97"/>
          <p:cNvSpPr/>
          <p:nvPr/>
        </p:nvSpPr>
        <p:spPr>
          <a:xfrm rot="-5773629">
            <a:off x="14016361" y="23470314"/>
            <a:ext cx="235086" cy="146662"/>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txBox="1"/>
          <p:nvPr/>
        </p:nvSpPr>
        <p:spPr>
          <a:xfrm>
            <a:off x="12141026" y="19682300"/>
            <a:ext cx="508200" cy="452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a:solidFill>
                  <a:srgbClr val="000000"/>
                </a:solidFill>
                <a:latin typeface="Garamond"/>
                <a:ea typeface="Garamond"/>
                <a:cs typeface="Garamond"/>
                <a:sym typeface="Garamond"/>
              </a:rPr>
              <a:t>.59</a:t>
            </a:r>
          </a:p>
        </p:txBody>
      </p:sp>
      <p:sp>
        <p:nvSpPr>
          <p:cNvPr id="99" name="Shape 99"/>
          <p:cNvSpPr txBox="1"/>
          <p:nvPr/>
        </p:nvSpPr>
        <p:spPr>
          <a:xfrm>
            <a:off x="12083851" y="20196500"/>
            <a:ext cx="688799" cy="452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a:solidFill>
                  <a:srgbClr val="000000"/>
                </a:solidFill>
                <a:latin typeface="Garamond"/>
                <a:ea typeface="Garamond"/>
                <a:cs typeface="Garamond"/>
                <a:sym typeface="Garamond"/>
              </a:rPr>
              <a:t>.031</a:t>
            </a:r>
          </a:p>
        </p:txBody>
      </p:sp>
      <p:sp>
        <p:nvSpPr>
          <p:cNvPr id="100" name="Shape 100"/>
          <p:cNvSpPr/>
          <p:nvPr/>
        </p:nvSpPr>
        <p:spPr>
          <a:xfrm rot="10800000">
            <a:off x="11641125" y="20972648"/>
            <a:ext cx="508200" cy="2760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1" name="Shape 101"/>
          <p:cNvSpPr txBox="1"/>
          <p:nvPr/>
        </p:nvSpPr>
        <p:spPr>
          <a:xfrm>
            <a:off x="12167976" y="20884450"/>
            <a:ext cx="2887799" cy="452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a:solidFill>
                  <a:srgbClr val="000000"/>
                </a:solidFill>
                <a:latin typeface="Garamond"/>
                <a:ea typeface="Garamond"/>
                <a:cs typeface="Garamond"/>
                <a:sym typeface="Garamond"/>
              </a:rPr>
              <a:t>Major TSS Contributor</a:t>
            </a:r>
          </a:p>
        </p:txBody>
      </p:sp>
      <p:sp>
        <p:nvSpPr>
          <p:cNvPr id="102" name="Shape 102"/>
          <p:cNvSpPr txBox="1"/>
          <p:nvPr/>
        </p:nvSpPr>
        <p:spPr>
          <a:xfrm>
            <a:off x="11528865" y="19373550"/>
            <a:ext cx="1106099" cy="3260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a:solidFill>
                  <a:srgbClr val="000000"/>
                </a:solidFill>
                <a:latin typeface="Garamond"/>
                <a:ea typeface="Garamond"/>
                <a:cs typeface="Garamond"/>
                <a:sym typeface="Garamond"/>
              </a:rPr>
              <a:t>TSS (g/m</a:t>
            </a:r>
            <a:r>
              <a:rPr lang="en-US" sz="1600" b="0" i="0" u="none" strike="noStrike" cap="none" baseline="30000">
                <a:solidFill>
                  <a:srgbClr val="000000"/>
                </a:solidFill>
                <a:latin typeface="Garamond"/>
                <a:ea typeface="Garamond"/>
                <a:cs typeface="Garamond"/>
                <a:sym typeface="Garamond"/>
              </a:rPr>
              <a:t>3</a:t>
            </a:r>
            <a:r>
              <a:rPr lang="en-US" sz="1600" b="0" i="0" u="none" strike="noStrike" cap="none">
                <a:solidFill>
                  <a:srgbClr val="000000"/>
                </a:solidFill>
                <a:latin typeface="Garamond"/>
                <a:ea typeface="Garamond"/>
                <a:cs typeface="Garamond"/>
                <a:sym typeface="Garamond"/>
              </a:rPr>
              <a:t>)</a:t>
            </a:r>
          </a:p>
        </p:txBody>
      </p:sp>
      <p:sp>
        <p:nvSpPr>
          <p:cNvPr id="103" name="Shape 103"/>
          <p:cNvSpPr txBox="1"/>
          <p:nvPr/>
        </p:nvSpPr>
        <p:spPr>
          <a:xfrm>
            <a:off x="15294151" y="19289100"/>
            <a:ext cx="2810999" cy="183420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3289B4"/>
              </a:buClr>
              <a:buSzPct val="25000"/>
              <a:buFont typeface="Century Gothic"/>
              <a:buNone/>
            </a:pPr>
            <a:r>
              <a:rPr lang="en-US" sz="2400" b="1" i="0" u="none" strike="noStrike" cap="none">
                <a:solidFill>
                  <a:srgbClr val="3289B4"/>
                </a:solidFill>
                <a:latin typeface="Century Gothic"/>
                <a:ea typeface="Century Gothic"/>
                <a:cs typeface="Century Gothic"/>
                <a:sym typeface="Century Gothic"/>
              </a:rPr>
              <a:t>Total Suspended</a:t>
            </a:r>
          </a:p>
          <a:p>
            <a:pPr marL="0" marR="0" lvl="0" indent="0" algn="r" rtl="0">
              <a:lnSpc>
                <a:spcPct val="100000"/>
              </a:lnSpc>
              <a:spcBef>
                <a:spcPts val="0"/>
              </a:spcBef>
              <a:spcAft>
                <a:spcPts val="0"/>
              </a:spcAft>
              <a:buClr>
                <a:srgbClr val="3289B4"/>
              </a:buClr>
              <a:buSzPct val="25000"/>
              <a:buFont typeface="Century Gothic"/>
              <a:buNone/>
            </a:pPr>
            <a:r>
              <a:rPr lang="en-US" sz="2400" b="1" i="0" u="none" strike="noStrike" cap="none">
                <a:solidFill>
                  <a:srgbClr val="3289B4"/>
                </a:solidFill>
                <a:latin typeface="Century Gothic"/>
                <a:ea typeface="Century Gothic"/>
                <a:cs typeface="Century Gothic"/>
                <a:sym typeface="Century Gothic"/>
              </a:rPr>
              <a:t>Sediment</a:t>
            </a:r>
          </a:p>
          <a:p>
            <a:pPr marL="0" marR="0" lvl="0" indent="0" algn="r" rtl="0">
              <a:lnSpc>
                <a:spcPct val="100000"/>
              </a:lnSpc>
              <a:spcBef>
                <a:spcPts val="0"/>
              </a:spcBef>
              <a:spcAft>
                <a:spcPts val="0"/>
              </a:spcAft>
              <a:buClr>
                <a:srgbClr val="3289B4"/>
              </a:buClr>
              <a:buSzPct val="25000"/>
              <a:buFont typeface="Century Gothic"/>
              <a:buNone/>
            </a:pPr>
            <a:r>
              <a:rPr lang="en-US" sz="2400" b="1" i="0" u="none" strike="noStrike" cap="none">
                <a:solidFill>
                  <a:srgbClr val="3289B4"/>
                </a:solidFill>
                <a:latin typeface="Century Gothic"/>
                <a:ea typeface="Century Gothic"/>
                <a:cs typeface="Century Gothic"/>
                <a:sym typeface="Century Gothic"/>
              </a:rPr>
              <a:t>Mean 2002-2012</a:t>
            </a:r>
          </a:p>
        </p:txBody>
      </p:sp>
      <p:sp>
        <p:nvSpPr>
          <p:cNvPr id="104" name="Shape 104"/>
          <p:cNvSpPr txBox="1"/>
          <p:nvPr/>
        </p:nvSpPr>
        <p:spPr>
          <a:xfrm>
            <a:off x="6831260" y="20242500"/>
            <a:ext cx="605879" cy="40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Garamond"/>
              <a:buNone/>
            </a:pPr>
            <a:r>
              <a:rPr lang="en-US" sz="1400" b="0" i="0" u="none" strike="noStrike" cap="none">
                <a:solidFill>
                  <a:schemeClr val="lt1"/>
                </a:solidFill>
                <a:latin typeface="Garamond"/>
                <a:ea typeface="Garamond"/>
                <a:cs typeface="Garamond"/>
                <a:sym typeface="Garamond"/>
              </a:rPr>
              <a:t>1.0</a:t>
            </a:r>
          </a:p>
        </p:txBody>
      </p:sp>
      <p:sp>
        <p:nvSpPr>
          <p:cNvPr id="105" name="Shape 105"/>
          <p:cNvSpPr txBox="1"/>
          <p:nvPr/>
        </p:nvSpPr>
        <p:spPr>
          <a:xfrm>
            <a:off x="6831260" y="20928300"/>
            <a:ext cx="688799" cy="40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Garamond"/>
              <a:buNone/>
            </a:pPr>
            <a:r>
              <a:rPr lang="en-US" sz="1400" b="0" i="0" u="none" strike="noStrike" cap="none">
                <a:solidFill>
                  <a:schemeClr val="lt1"/>
                </a:solidFill>
                <a:latin typeface="Garamond"/>
                <a:ea typeface="Garamond"/>
                <a:cs typeface="Garamond"/>
                <a:sym typeface="Garamond"/>
              </a:rPr>
              <a:t>0</a:t>
            </a:r>
          </a:p>
        </p:txBody>
      </p:sp>
      <p:sp>
        <p:nvSpPr>
          <p:cNvPr id="106" name="Shape 106"/>
          <p:cNvSpPr txBox="1"/>
          <p:nvPr/>
        </p:nvSpPr>
        <p:spPr>
          <a:xfrm>
            <a:off x="6477000" y="19999251"/>
            <a:ext cx="688799" cy="40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Garamond"/>
              <a:buNone/>
            </a:pPr>
            <a:r>
              <a:rPr lang="en-US" sz="1400" b="0" i="0" u="none" strike="noStrike" cap="none">
                <a:solidFill>
                  <a:schemeClr val="lt1"/>
                </a:solidFill>
                <a:latin typeface="Garamond"/>
                <a:ea typeface="Garamond"/>
                <a:cs typeface="Garamond"/>
                <a:sym typeface="Garamond"/>
              </a:rPr>
              <a:t>NDVI</a:t>
            </a:r>
          </a:p>
        </p:txBody>
      </p:sp>
      <p:sp>
        <p:nvSpPr>
          <p:cNvPr id="107" name="Shape 107"/>
          <p:cNvSpPr txBox="1"/>
          <p:nvPr/>
        </p:nvSpPr>
        <p:spPr>
          <a:xfrm>
            <a:off x="18745201" y="19221450"/>
            <a:ext cx="5486399" cy="640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Garamond"/>
              <a:buNone/>
            </a:pPr>
            <a:r>
              <a:rPr lang="en-US" sz="2400" b="0" i="0" u="none" strike="noStrike" cap="none" dirty="0">
                <a:solidFill>
                  <a:srgbClr val="000000"/>
                </a:solidFill>
                <a:latin typeface="Garamond"/>
                <a:ea typeface="Garamond"/>
                <a:cs typeface="Garamond"/>
                <a:sym typeface="Garamond"/>
              </a:rPr>
              <a:t>Time Series of SST, </a:t>
            </a:r>
            <a:r>
              <a:rPr lang="en-US" sz="2400" b="0" i="0" u="none" strike="noStrike" cap="none" dirty="0" err="1">
                <a:solidFill>
                  <a:schemeClr val="dk1"/>
                </a:solidFill>
                <a:latin typeface="Garamond"/>
                <a:ea typeface="Garamond"/>
                <a:cs typeface="Garamond"/>
                <a:sym typeface="Garamond"/>
              </a:rPr>
              <a:t>R</a:t>
            </a:r>
            <a:r>
              <a:rPr lang="en-US" sz="2400" b="0" i="0" u="none" strike="noStrike" cap="none" baseline="-25000" dirty="0" err="1">
                <a:solidFill>
                  <a:schemeClr val="dk1"/>
                </a:solidFill>
                <a:latin typeface="Garamond"/>
                <a:ea typeface="Garamond"/>
                <a:cs typeface="Garamond"/>
                <a:sym typeface="Garamond"/>
              </a:rPr>
              <a:t>rs</a:t>
            </a:r>
            <a:r>
              <a:rPr lang="en-US" sz="2400" b="0" i="0" u="none" strike="noStrike" cap="none" dirty="0">
                <a:solidFill>
                  <a:schemeClr val="dk1"/>
                </a:solidFill>
                <a:latin typeface="Garamond"/>
                <a:ea typeface="Garamond"/>
                <a:cs typeface="Garamond"/>
                <a:sym typeface="Garamond"/>
              </a:rPr>
              <a:t>(</a:t>
            </a:r>
            <a:r>
              <a:rPr lang="en-US" sz="2400" b="0" i="0" u="none" strike="noStrike" cap="none" dirty="0">
                <a:solidFill>
                  <a:srgbClr val="222222"/>
                </a:solidFill>
                <a:latin typeface="Garamond"/>
                <a:ea typeface="Garamond"/>
                <a:cs typeface="Garamond"/>
                <a:sym typeface="Garamond"/>
              </a:rPr>
              <a:t>λ</a:t>
            </a:r>
            <a:r>
              <a:rPr lang="en-US" sz="2400" b="0" i="0" u="none" strike="noStrike" cap="none" dirty="0">
                <a:solidFill>
                  <a:schemeClr val="dk1"/>
                </a:solidFill>
                <a:latin typeface="Garamond"/>
                <a:ea typeface="Garamond"/>
                <a:cs typeface="Garamond"/>
                <a:sym typeface="Garamond"/>
              </a:rPr>
              <a:t>) and IOPs</a:t>
            </a:r>
          </a:p>
        </p:txBody>
      </p:sp>
      <p:sp>
        <p:nvSpPr>
          <p:cNvPr id="108" name="Shape 108"/>
          <p:cNvSpPr txBox="1"/>
          <p:nvPr/>
        </p:nvSpPr>
        <p:spPr>
          <a:xfrm>
            <a:off x="19065651" y="22748175"/>
            <a:ext cx="2810999" cy="318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rgbClr val="000000"/>
                </a:solidFill>
                <a:latin typeface="Garamond"/>
                <a:ea typeface="Garamond"/>
                <a:cs typeface="Garamond"/>
                <a:sym typeface="Garamond"/>
              </a:rPr>
              <a:t>R</a:t>
            </a:r>
            <a:r>
              <a:rPr lang="en-US" sz="1600" b="0" i="0" u="none" strike="noStrike" cap="none" baseline="-25000" dirty="0" err="1">
                <a:solidFill>
                  <a:srgbClr val="000000"/>
                </a:solidFill>
                <a:latin typeface="Garamond"/>
                <a:ea typeface="Garamond"/>
                <a:cs typeface="Garamond"/>
                <a:sym typeface="Garamond"/>
              </a:rPr>
              <a:t>rs</a:t>
            </a:r>
            <a:r>
              <a:rPr lang="en-US" sz="1600" b="0" i="0" u="none" strike="noStrike" cap="none" dirty="0">
                <a:solidFill>
                  <a:srgbClr val="000000"/>
                </a:solidFill>
                <a:latin typeface="Garamond"/>
                <a:ea typeface="Garamond"/>
                <a:cs typeface="Garamond"/>
                <a:sym typeface="Garamond"/>
              </a:rPr>
              <a:t>(λ) at 443nm</a:t>
            </a:r>
          </a:p>
        </p:txBody>
      </p:sp>
      <p:sp>
        <p:nvSpPr>
          <p:cNvPr id="109" name="Shape 109"/>
          <p:cNvSpPr txBox="1"/>
          <p:nvPr/>
        </p:nvSpPr>
        <p:spPr>
          <a:xfrm>
            <a:off x="19065651" y="23002700"/>
            <a:ext cx="5366400" cy="589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1600" b="0" i="0" u="none" strike="noStrike" cap="none" dirty="0">
                <a:solidFill>
                  <a:schemeClr val="dk1"/>
                </a:solidFill>
                <a:latin typeface="Garamond"/>
                <a:ea typeface="Garamond"/>
                <a:cs typeface="Garamond"/>
                <a:sym typeface="Garamond"/>
              </a:rPr>
              <a:t>Absorption due to </a:t>
            </a:r>
            <a:r>
              <a:rPr lang="en-US" sz="1600" b="0" i="0" u="none" strike="noStrike" cap="none" dirty="0" err="1">
                <a:solidFill>
                  <a:schemeClr val="dk1"/>
                </a:solidFill>
                <a:latin typeface="Garamond"/>
                <a:ea typeface="Garamond"/>
                <a:cs typeface="Garamond"/>
                <a:sym typeface="Garamond"/>
              </a:rPr>
              <a:t>gelbstoff</a:t>
            </a:r>
            <a:r>
              <a:rPr lang="en-US" sz="1600" b="0" i="0" u="none" strike="noStrike" cap="none" dirty="0">
                <a:solidFill>
                  <a:schemeClr val="dk1"/>
                </a:solidFill>
                <a:latin typeface="Garamond"/>
                <a:ea typeface="Garamond"/>
                <a:cs typeface="Garamond"/>
                <a:sym typeface="Garamond"/>
              </a:rPr>
              <a:t> and detrital material at 443nm</a:t>
            </a:r>
          </a:p>
        </p:txBody>
      </p:sp>
      <p:sp>
        <p:nvSpPr>
          <p:cNvPr id="110" name="Shape 110"/>
          <p:cNvSpPr txBox="1"/>
          <p:nvPr/>
        </p:nvSpPr>
        <p:spPr>
          <a:xfrm>
            <a:off x="19065651" y="23241937"/>
            <a:ext cx="5366400"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1600" b="0" i="0" u="none" strike="noStrike" cap="none" dirty="0">
                <a:solidFill>
                  <a:schemeClr val="dk1"/>
                </a:solidFill>
                <a:latin typeface="Garamond"/>
                <a:ea typeface="Garamond"/>
                <a:cs typeface="Garamond"/>
                <a:sym typeface="Garamond"/>
              </a:rPr>
              <a:t>Absorption due to phytoplankton at 443nm</a:t>
            </a:r>
          </a:p>
        </p:txBody>
      </p:sp>
      <p:sp>
        <p:nvSpPr>
          <p:cNvPr id="111" name="Shape 111"/>
          <p:cNvSpPr txBox="1"/>
          <p:nvPr/>
        </p:nvSpPr>
        <p:spPr>
          <a:xfrm>
            <a:off x="18211800" y="23606062"/>
            <a:ext cx="1359899" cy="326098"/>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err="1">
                <a:solidFill>
                  <a:srgbClr val="434343"/>
                </a:solidFill>
                <a:latin typeface="Garamond"/>
                <a:ea typeface="Garamond"/>
                <a:cs typeface="Garamond"/>
                <a:sym typeface="Garamond"/>
              </a:rPr>
              <a:t>R</a:t>
            </a:r>
            <a:r>
              <a:rPr lang="en-US" sz="1600" b="0" i="0" u="none" strike="noStrike" cap="none" baseline="-25000" dirty="0" err="1">
                <a:solidFill>
                  <a:srgbClr val="434343"/>
                </a:solidFill>
                <a:latin typeface="Garamond"/>
                <a:ea typeface="Garamond"/>
                <a:cs typeface="Garamond"/>
                <a:sym typeface="Garamond"/>
              </a:rPr>
              <a:t>rs</a:t>
            </a:r>
            <a:r>
              <a:rPr lang="en-US" sz="1600" b="0" i="0" u="none" strike="noStrike" cap="none" dirty="0">
                <a:solidFill>
                  <a:srgbClr val="434343"/>
                </a:solidFill>
                <a:latin typeface="Garamond"/>
                <a:ea typeface="Garamond"/>
                <a:cs typeface="Garamond"/>
                <a:sym typeface="Garamond"/>
              </a:rPr>
              <a:t>(λ) in Sr</a:t>
            </a:r>
            <a:r>
              <a:rPr lang="en-US" sz="1600" b="0" i="0" u="none" strike="noStrike" cap="none" baseline="30000" dirty="0">
                <a:solidFill>
                  <a:srgbClr val="434343"/>
                </a:solidFill>
                <a:latin typeface="Garamond"/>
                <a:ea typeface="Garamond"/>
                <a:cs typeface="Garamond"/>
                <a:sym typeface="Garamond"/>
              </a:rPr>
              <a:t>-1</a:t>
            </a:r>
          </a:p>
        </p:txBody>
      </p:sp>
      <p:sp>
        <p:nvSpPr>
          <p:cNvPr id="112" name="Shape 112"/>
          <p:cNvSpPr txBox="1"/>
          <p:nvPr/>
        </p:nvSpPr>
        <p:spPr>
          <a:xfrm>
            <a:off x="22250400" y="23585740"/>
            <a:ext cx="1807582" cy="49346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rgbClr val="434343"/>
              </a:buClr>
              <a:buSzPct val="25000"/>
              <a:buFont typeface="Garamond"/>
              <a:buNone/>
            </a:pPr>
            <a:r>
              <a:rPr lang="en-US" sz="1600" b="0" i="0" u="none" strike="noStrike" cap="none" dirty="0">
                <a:solidFill>
                  <a:srgbClr val="434343"/>
                </a:solidFill>
                <a:latin typeface="Garamond"/>
                <a:ea typeface="Garamond"/>
                <a:cs typeface="Garamond"/>
                <a:sym typeface="Garamond"/>
              </a:rPr>
              <a:t>Absorption  in m</a:t>
            </a:r>
            <a:r>
              <a:rPr lang="en-US" sz="1600" b="0" i="0" u="none" strike="noStrike" cap="none" baseline="30000" dirty="0">
                <a:solidFill>
                  <a:srgbClr val="434343"/>
                </a:solidFill>
                <a:latin typeface="Garamond"/>
                <a:ea typeface="Garamond"/>
                <a:cs typeface="Garamond"/>
                <a:sym typeface="Garamond"/>
              </a:rPr>
              <a:t>-1</a:t>
            </a:r>
          </a:p>
        </p:txBody>
      </p:sp>
      <p:grpSp>
        <p:nvGrpSpPr>
          <p:cNvPr id="113" name="Shape 113"/>
          <p:cNvGrpSpPr/>
          <p:nvPr/>
        </p:nvGrpSpPr>
        <p:grpSpPr>
          <a:xfrm>
            <a:off x="19144349" y="26226334"/>
            <a:ext cx="4612651" cy="318937"/>
            <a:chOff x="19567300" y="27642609"/>
            <a:chExt cx="4612651" cy="318937"/>
          </a:xfrm>
        </p:grpSpPr>
        <p:sp>
          <p:nvSpPr>
            <p:cNvPr id="114" name="Shape 114"/>
            <p:cNvSpPr txBox="1"/>
            <p:nvPr/>
          </p:nvSpPr>
          <p:spPr>
            <a:xfrm>
              <a:off x="19567300" y="27685546"/>
              <a:ext cx="592200" cy="276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Garamond"/>
                <a:buNone/>
              </a:pPr>
              <a:r>
                <a:rPr lang="en-US" sz="1600" b="0" i="0" u="none" strike="noStrike" cap="none">
                  <a:solidFill>
                    <a:srgbClr val="434343"/>
                  </a:solidFill>
                  <a:latin typeface="Garamond"/>
                  <a:ea typeface="Garamond"/>
                  <a:cs typeface="Garamond"/>
                  <a:sym typeface="Garamond"/>
                </a:rPr>
                <a:t>2002</a:t>
              </a:r>
            </a:p>
          </p:txBody>
        </p:sp>
        <p:sp>
          <p:nvSpPr>
            <p:cNvPr id="115" name="Shape 115"/>
            <p:cNvSpPr txBox="1"/>
            <p:nvPr/>
          </p:nvSpPr>
          <p:spPr>
            <a:xfrm>
              <a:off x="21530351" y="27668059"/>
              <a:ext cx="592200" cy="276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Garamond"/>
                <a:buNone/>
              </a:pPr>
              <a:r>
                <a:rPr lang="en-US" sz="1600" b="0" i="0" u="none" strike="noStrike" cap="none">
                  <a:solidFill>
                    <a:srgbClr val="434343"/>
                  </a:solidFill>
                  <a:latin typeface="Garamond"/>
                  <a:ea typeface="Garamond"/>
                  <a:cs typeface="Garamond"/>
                  <a:sym typeface="Garamond"/>
                </a:rPr>
                <a:t>2009</a:t>
              </a:r>
            </a:p>
          </p:txBody>
        </p:sp>
        <p:sp>
          <p:nvSpPr>
            <p:cNvPr id="116" name="Shape 116"/>
            <p:cNvSpPr txBox="1"/>
            <p:nvPr/>
          </p:nvSpPr>
          <p:spPr>
            <a:xfrm>
              <a:off x="23587751" y="27642609"/>
              <a:ext cx="592200" cy="276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Garamond"/>
                <a:buNone/>
              </a:pPr>
              <a:r>
                <a:rPr lang="en-US" sz="1600" b="0" i="0" u="none" strike="noStrike" cap="none" dirty="0">
                  <a:solidFill>
                    <a:srgbClr val="434343"/>
                  </a:solidFill>
                  <a:latin typeface="Garamond"/>
                  <a:ea typeface="Garamond"/>
                  <a:cs typeface="Garamond"/>
                  <a:sym typeface="Garamond"/>
                </a:rPr>
                <a:t>2016</a:t>
              </a:r>
            </a:p>
          </p:txBody>
        </p:sp>
      </p:grpSp>
      <p:grpSp>
        <p:nvGrpSpPr>
          <p:cNvPr id="117" name="Shape 117"/>
          <p:cNvGrpSpPr/>
          <p:nvPr/>
        </p:nvGrpSpPr>
        <p:grpSpPr>
          <a:xfrm>
            <a:off x="18395974" y="23945750"/>
            <a:ext cx="592325" cy="2529062"/>
            <a:chOff x="19022125" y="23945750"/>
            <a:chExt cx="592325" cy="2529062"/>
          </a:xfrm>
        </p:grpSpPr>
        <p:sp>
          <p:nvSpPr>
            <p:cNvPr id="118" name="Shape 118"/>
            <p:cNvSpPr txBox="1"/>
            <p:nvPr/>
          </p:nvSpPr>
          <p:spPr>
            <a:xfrm>
              <a:off x="19022250" y="24842300"/>
              <a:ext cx="592200" cy="3699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0.015</a:t>
              </a:r>
            </a:p>
          </p:txBody>
        </p:sp>
        <p:sp>
          <p:nvSpPr>
            <p:cNvPr id="119" name="Shape 119"/>
            <p:cNvSpPr txBox="1"/>
            <p:nvPr/>
          </p:nvSpPr>
          <p:spPr>
            <a:xfrm>
              <a:off x="19022250" y="25220575"/>
              <a:ext cx="592200" cy="3699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0.01</a:t>
              </a:r>
            </a:p>
          </p:txBody>
        </p:sp>
        <p:sp>
          <p:nvSpPr>
            <p:cNvPr id="120" name="Shape 120"/>
            <p:cNvSpPr txBox="1"/>
            <p:nvPr/>
          </p:nvSpPr>
          <p:spPr>
            <a:xfrm>
              <a:off x="19022125" y="25614800"/>
              <a:ext cx="592200" cy="3699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0.005</a:t>
              </a:r>
            </a:p>
          </p:txBody>
        </p:sp>
        <p:sp>
          <p:nvSpPr>
            <p:cNvPr id="121" name="Shape 121"/>
            <p:cNvSpPr txBox="1"/>
            <p:nvPr/>
          </p:nvSpPr>
          <p:spPr>
            <a:xfrm>
              <a:off x="19022250" y="23945750"/>
              <a:ext cx="592200" cy="3699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Garamond"/>
                <a:buNone/>
              </a:pPr>
              <a:r>
                <a:rPr lang="en-US" sz="1400" b="0" i="0" u="none" strike="noStrike" cap="none" dirty="0">
                  <a:solidFill>
                    <a:srgbClr val="000000"/>
                  </a:solidFill>
                  <a:latin typeface="Garamond"/>
                  <a:ea typeface="Garamond"/>
                  <a:cs typeface="Garamond"/>
                  <a:sym typeface="Garamond"/>
                </a:rPr>
                <a:t>0.025</a:t>
              </a:r>
            </a:p>
          </p:txBody>
        </p:sp>
        <p:sp>
          <p:nvSpPr>
            <p:cNvPr id="122" name="Shape 122"/>
            <p:cNvSpPr txBox="1"/>
            <p:nvPr/>
          </p:nvSpPr>
          <p:spPr>
            <a:xfrm>
              <a:off x="19022250" y="24355925"/>
              <a:ext cx="592200" cy="3699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Garamond"/>
                <a:buNone/>
              </a:pPr>
              <a:r>
                <a:rPr lang="en-US" sz="1400" b="0" i="0" u="none" strike="noStrike" cap="none" dirty="0">
                  <a:solidFill>
                    <a:srgbClr val="000000"/>
                  </a:solidFill>
                  <a:latin typeface="Garamond"/>
                  <a:ea typeface="Garamond"/>
                  <a:cs typeface="Garamond"/>
                  <a:sym typeface="Garamond"/>
                </a:rPr>
                <a:t>0.02</a:t>
              </a:r>
            </a:p>
          </p:txBody>
        </p:sp>
        <p:sp>
          <p:nvSpPr>
            <p:cNvPr id="123" name="Shape 123"/>
            <p:cNvSpPr txBox="1"/>
            <p:nvPr/>
          </p:nvSpPr>
          <p:spPr>
            <a:xfrm>
              <a:off x="19142275" y="26104912"/>
              <a:ext cx="362699" cy="3699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1100" b="0" i="0" u="none" strike="noStrike" cap="none">
                  <a:solidFill>
                    <a:srgbClr val="000000"/>
                  </a:solidFill>
                  <a:latin typeface="Arial"/>
                  <a:ea typeface="Arial"/>
                  <a:cs typeface="Arial"/>
                  <a:sym typeface="Arial"/>
                </a:rPr>
                <a:t>0</a:t>
              </a:r>
            </a:p>
          </p:txBody>
        </p:sp>
      </p:grpSp>
      <p:grpSp>
        <p:nvGrpSpPr>
          <p:cNvPr id="124" name="Shape 124"/>
          <p:cNvGrpSpPr/>
          <p:nvPr/>
        </p:nvGrpSpPr>
        <p:grpSpPr>
          <a:xfrm>
            <a:off x="18645602" y="19720312"/>
            <a:ext cx="5129274" cy="2816749"/>
            <a:chOff x="19453450" y="21212787"/>
            <a:chExt cx="5129274" cy="2816749"/>
          </a:xfrm>
        </p:grpSpPr>
        <p:grpSp>
          <p:nvGrpSpPr>
            <p:cNvPr id="125" name="Shape 125"/>
            <p:cNvGrpSpPr/>
            <p:nvPr/>
          </p:nvGrpSpPr>
          <p:grpSpPr>
            <a:xfrm>
              <a:off x="19453450" y="21212787"/>
              <a:ext cx="5129274" cy="2816749"/>
              <a:chOff x="19453450" y="21365187"/>
              <a:chExt cx="5129274" cy="2816749"/>
            </a:xfrm>
          </p:grpSpPr>
          <p:pic>
            <p:nvPicPr>
              <p:cNvPr id="126" name="Shape 126" descr="SST.png"/>
              <p:cNvPicPr preferRelativeResize="0"/>
              <p:nvPr/>
            </p:nvPicPr>
            <p:blipFill rotWithShape="1">
              <a:blip r:embed="rId23">
                <a:alphaModFix/>
              </a:blip>
              <a:srcRect/>
              <a:stretch/>
            </p:blipFill>
            <p:spPr>
              <a:xfrm>
                <a:off x="19553525" y="21438737"/>
                <a:ext cx="5029199" cy="2743199"/>
              </a:xfrm>
              <a:prstGeom prst="rect">
                <a:avLst/>
              </a:prstGeom>
              <a:noFill/>
              <a:ln>
                <a:noFill/>
              </a:ln>
            </p:spPr>
          </p:pic>
          <p:sp>
            <p:nvSpPr>
              <p:cNvPr id="127" name="Shape 127"/>
              <p:cNvSpPr txBox="1"/>
              <p:nvPr/>
            </p:nvSpPr>
            <p:spPr>
              <a:xfrm>
                <a:off x="20118425" y="21365187"/>
                <a:ext cx="1405800"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dirty="0">
                    <a:solidFill>
                      <a:srgbClr val="000000"/>
                    </a:solidFill>
                    <a:latin typeface="Garamond"/>
                    <a:ea typeface="Garamond"/>
                    <a:cs typeface="Garamond"/>
                    <a:sym typeface="Garamond"/>
                  </a:rPr>
                  <a:t>Monthly SST</a:t>
                </a:r>
              </a:p>
            </p:txBody>
          </p:sp>
          <p:sp>
            <p:nvSpPr>
              <p:cNvPr id="128" name="Shape 128"/>
              <p:cNvSpPr txBox="1"/>
              <p:nvPr/>
            </p:nvSpPr>
            <p:spPr>
              <a:xfrm>
                <a:off x="19682050" y="21833800"/>
                <a:ext cx="362699"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545454"/>
                  </a:buClr>
                  <a:buSzPct val="25000"/>
                  <a:buFont typeface="Arial"/>
                  <a:buNone/>
                </a:pPr>
                <a:r>
                  <a:rPr lang="en-US" sz="1100" b="0" i="0" u="none" strike="noStrike" cap="none">
                    <a:solidFill>
                      <a:srgbClr val="545454"/>
                    </a:solidFill>
                    <a:highlight>
                      <a:srgbClr val="FFFFFF"/>
                    </a:highlight>
                    <a:latin typeface="Arial"/>
                    <a:ea typeface="Arial"/>
                    <a:cs typeface="Arial"/>
                    <a:sym typeface="Arial"/>
                  </a:rPr>
                  <a:t>°C</a:t>
                </a:r>
              </a:p>
            </p:txBody>
          </p:sp>
          <p:sp>
            <p:nvSpPr>
              <p:cNvPr id="129" name="Shape 129"/>
              <p:cNvSpPr txBox="1"/>
              <p:nvPr/>
            </p:nvSpPr>
            <p:spPr>
              <a:xfrm>
                <a:off x="19453450" y="23694937"/>
                <a:ext cx="362699"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45454"/>
                  </a:buClr>
                  <a:buSzPct val="25000"/>
                  <a:buFont typeface="Garamond"/>
                  <a:buNone/>
                </a:pPr>
                <a:r>
                  <a:rPr lang="en-US" sz="1400" b="0" i="0" u="none" strike="noStrike" cap="none">
                    <a:solidFill>
                      <a:srgbClr val="545454"/>
                    </a:solidFill>
                    <a:highlight>
                      <a:srgbClr val="FFFFFF"/>
                    </a:highlight>
                    <a:latin typeface="Garamond"/>
                    <a:ea typeface="Garamond"/>
                    <a:cs typeface="Garamond"/>
                    <a:sym typeface="Garamond"/>
                  </a:rPr>
                  <a:t>24</a:t>
                </a:r>
              </a:p>
            </p:txBody>
          </p:sp>
          <p:sp>
            <p:nvSpPr>
              <p:cNvPr id="130" name="Shape 130"/>
              <p:cNvSpPr txBox="1"/>
              <p:nvPr/>
            </p:nvSpPr>
            <p:spPr>
              <a:xfrm>
                <a:off x="19453450" y="23122325"/>
                <a:ext cx="362699"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45454"/>
                  </a:buClr>
                  <a:buSzPct val="25000"/>
                  <a:buFont typeface="Garamond"/>
                  <a:buNone/>
                </a:pPr>
                <a:r>
                  <a:rPr lang="en-US" sz="1400" b="0" i="0" u="none" strike="noStrike" cap="none">
                    <a:solidFill>
                      <a:srgbClr val="545454"/>
                    </a:solidFill>
                    <a:highlight>
                      <a:srgbClr val="FFFFFF"/>
                    </a:highlight>
                    <a:latin typeface="Garamond"/>
                    <a:ea typeface="Garamond"/>
                    <a:cs typeface="Garamond"/>
                    <a:sym typeface="Garamond"/>
                  </a:rPr>
                  <a:t>26</a:t>
                </a:r>
              </a:p>
            </p:txBody>
          </p:sp>
          <p:sp>
            <p:nvSpPr>
              <p:cNvPr id="131" name="Shape 131"/>
              <p:cNvSpPr txBox="1"/>
              <p:nvPr/>
            </p:nvSpPr>
            <p:spPr>
              <a:xfrm>
                <a:off x="19453450" y="22549687"/>
                <a:ext cx="362699"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45454"/>
                  </a:buClr>
                  <a:buSzPct val="25000"/>
                  <a:buFont typeface="Garamond"/>
                  <a:buNone/>
                </a:pPr>
                <a:r>
                  <a:rPr lang="en-US" sz="1400" b="0" i="0" u="none" strike="noStrike" cap="none">
                    <a:solidFill>
                      <a:srgbClr val="545454"/>
                    </a:solidFill>
                    <a:highlight>
                      <a:srgbClr val="FFFFFF"/>
                    </a:highlight>
                    <a:latin typeface="Garamond"/>
                    <a:ea typeface="Garamond"/>
                    <a:cs typeface="Garamond"/>
                    <a:sym typeface="Garamond"/>
                  </a:rPr>
                  <a:t>28</a:t>
                </a:r>
              </a:p>
            </p:txBody>
          </p:sp>
          <p:sp>
            <p:nvSpPr>
              <p:cNvPr id="132" name="Shape 132"/>
              <p:cNvSpPr txBox="1"/>
              <p:nvPr/>
            </p:nvSpPr>
            <p:spPr>
              <a:xfrm>
                <a:off x="19453450" y="21951673"/>
                <a:ext cx="362699"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545454"/>
                  </a:buClr>
                  <a:buSzPct val="25000"/>
                  <a:buFont typeface="Garamond"/>
                  <a:buNone/>
                </a:pPr>
                <a:r>
                  <a:rPr lang="en-US" sz="1400" b="0" i="0" u="none" strike="noStrike" cap="none">
                    <a:solidFill>
                      <a:srgbClr val="545454"/>
                    </a:solidFill>
                    <a:highlight>
                      <a:srgbClr val="FFFFFF"/>
                    </a:highlight>
                    <a:latin typeface="Garamond"/>
                    <a:ea typeface="Garamond"/>
                    <a:cs typeface="Garamond"/>
                    <a:sym typeface="Garamond"/>
                  </a:rPr>
                  <a:t>30</a:t>
                </a:r>
              </a:p>
            </p:txBody>
          </p:sp>
        </p:grpSp>
        <p:grpSp>
          <p:nvGrpSpPr>
            <p:cNvPr id="133" name="Shape 133"/>
            <p:cNvGrpSpPr/>
            <p:nvPr/>
          </p:nvGrpSpPr>
          <p:grpSpPr>
            <a:xfrm>
              <a:off x="19728550" y="23741895"/>
              <a:ext cx="4751600" cy="285375"/>
              <a:chOff x="19728550" y="23741895"/>
              <a:chExt cx="4751600" cy="285375"/>
            </a:xfrm>
          </p:grpSpPr>
          <p:sp>
            <p:nvSpPr>
              <p:cNvPr id="134" name="Shape 134"/>
              <p:cNvSpPr txBox="1"/>
              <p:nvPr/>
            </p:nvSpPr>
            <p:spPr>
              <a:xfrm>
                <a:off x="19728550" y="23750445"/>
                <a:ext cx="592200" cy="276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Garamond"/>
                  <a:buNone/>
                </a:pPr>
                <a:r>
                  <a:rPr lang="en-US" sz="1600" b="0" i="0" u="none" strike="noStrike" cap="none">
                    <a:solidFill>
                      <a:srgbClr val="434343"/>
                    </a:solidFill>
                    <a:latin typeface="Garamond"/>
                    <a:ea typeface="Garamond"/>
                    <a:cs typeface="Garamond"/>
                    <a:sym typeface="Garamond"/>
                  </a:rPr>
                  <a:t>2002</a:t>
                </a:r>
              </a:p>
            </p:txBody>
          </p:sp>
          <p:sp>
            <p:nvSpPr>
              <p:cNvPr id="135" name="Shape 135"/>
              <p:cNvSpPr txBox="1"/>
              <p:nvPr/>
            </p:nvSpPr>
            <p:spPr>
              <a:xfrm>
                <a:off x="21772025" y="23751270"/>
                <a:ext cx="592200" cy="276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Garamond"/>
                  <a:buNone/>
                </a:pPr>
                <a:r>
                  <a:rPr lang="en-US" sz="1600" b="0" i="0" u="none" strike="noStrike" cap="none">
                    <a:solidFill>
                      <a:srgbClr val="434343"/>
                    </a:solidFill>
                    <a:latin typeface="Garamond"/>
                    <a:ea typeface="Garamond"/>
                    <a:cs typeface="Garamond"/>
                    <a:sym typeface="Garamond"/>
                  </a:rPr>
                  <a:t>2009</a:t>
                </a:r>
              </a:p>
            </p:txBody>
          </p:sp>
          <p:sp>
            <p:nvSpPr>
              <p:cNvPr id="136" name="Shape 136"/>
              <p:cNvSpPr txBox="1"/>
              <p:nvPr/>
            </p:nvSpPr>
            <p:spPr>
              <a:xfrm>
                <a:off x="23887950" y="23741895"/>
                <a:ext cx="592200" cy="276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Garamond"/>
                  <a:buNone/>
                </a:pPr>
                <a:r>
                  <a:rPr lang="en-US" sz="1600" b="0" i="0" u="none" strike="noStrike" cap="none">
                    <a:solidFill>
                      <a:srgbClr val="434343"/>
                    </a:solidFill>
                    <a:latin typeface="Garamond"/>
                    <a:ea typeface="Garamond"/>
                    <a:cs typeface="Garamond"/>
                    <a:sym typeface="Garamond"/>
                  </a:rPr>
                  <a:t>2016</a:t>
                </a:r>
              </a:p>
            </p:txBody>
          </p:sp>
        </p:grpSp>
      </p:grpSp>
      <p:cxnSp>
        <p:nvCxnSpPr>
          <p:cNvPr id="137" name="Shape 137"/>
          <p:cNvCxnSpPr/>
          <p:nvPr/>
        </p:nvCxnSpPr>
        <p:spPr>
          <a:xfrm>
            <a:off x="18450001" y="22717125"/>
            <a:ext cx="5552999" cy="0"/>
          </a:xfrm>
          <a:prstGeom prst="straightConnector1">
            <a:avLst/>
          </a:prstGeom>
          <a:noFill/>
          <a:ln w="19050" cap="flat" cmpd="sng">
            <a:solidFill>
              <a:srgbClr val="3289B4"/>
            </a:solidFill>
            <a:prstDash val="solid"/>
            <a:round/>
            <a:headEnd type="none" w="med" len="med"/>
            <a:tailEnd type="none" w="med" len="med"/>
          </a:ln>
        </p:spPr>
      </p:cxnSp>
      <p:grpSp>
        <p:nvGrpSpPr>
          <p:cNvPr id="138" name="Shape 138"/>
          <p:cNvGrpSpPr/>
          <p:nvPr/>
        </p:nvGrpSpPr>
        <p:grpSpPr>
          <a:xfrm>
            <a:off x="23545800" y="23945750"/>
            <a:ext cx="592325" cy="2497112"/>
            <a:chOff x="24327125" y="23717150"/>
            <a:chExt cx="592325" cy="2497112"/>
          </a:xfrm>
        </p:grpSpPr>
        <p:sp>
          <p:nvSpPr>
            <p:cNvPr id="139" name="Shape 139"/>
            <p:cNvSpPr txBox="1"/>
            <p:nvPr/>
          </p:nvSpPr>
          <p:spPr>
            <a:xfrm>
              <a:off x="24327250" y="24613700"/>
              <a:ext cx="592200"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0.015</a:t>
              </a:r>
            </a:p>
          </p:txBody>
        </p:sp>
        <p:sp>
          <p:nvSpPr>
            <p:cNvPr id="140" name="Shape 140"/>
            <p:cNvSpPr txBox="1"/>
            <p:nvPr/>
          </p:nvSpPr>
          <p:spPr>
            <a:xfrm>
              <a:off x="24327250" y="24991975"/>
              <a:ext cx="592200"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0.01</a:t>
              </a:r>
            </a:p>
          </p:txBody>
        </p:sp>
        <p:sp>
          <p:nvSpPr>
            <p:cNvPr id="141" name="Shape 141"/>
            <p:cNvSpPr txBox="1"/>
            <p:nvPr/>
          </p:nvSpPr>
          <p:spPr>
            <a:xfrm>
              <a:off x="24327125" y="25386200"/>
              <a:ext cx="592200"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0.005</a:t>
              </a:r>
            </a:p>
          </p:txBody>
        </p:sp>
        <p:sp>
          <p:nvSpPr>
            <p:cNvPr id="142" name="Shape 142"/>
            <p:cNvSpPr txBox="1"/>
            <p:nvPr/>
          </p:nvSpPr>
          <p:spPr>
            <a:xfrm>
              <a:off x="24327250" y="23717150"/>
              <a:ext cx="592200"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0.025</a:t>
              </a:r>
            </a:p>
          </p:txBody>
        </p:sp>
        <p:sp>
          <p:nvSpPr>
            <p:cNvPr id="143" name="Shape 143"/>
            <p:cNvSpPr txBox="1"/>
            <p:nvPr/>
          </p:nvSpPr>
          <p:spPr>
            <a:xfrm>
              <a:off x="24327250" y="24127325"/>
              <a:ext cx="592200"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400" b="0" i="0" u="none" strike="noStrike" cap="none">
                  <a:solidFill>
                    <a:srgbClr val="000000"/>
                  </a:solidFill>
                  <a:latin typeface="Garamond"/>
                  <a:ea typeface="Garamond"/>
                  <a:cs typeface="Garamond"/>
                  <a:sym typeface="Garamond"/>
                </a:rPr>
                <a:t>0.02</a:t>
              </a:r>
            </a:p>
          </p:txBody>
        </p:sp>
        <p:sp>
          <p:nvSpPr>
            <p:cNvPr id="144" name="Shape 144"/>
            <p:cNvSpPr txBox="1"/>
            <p:nvPr/>
          </p:nvSpPr>
          <p:spPr>
            <a:xfrm>
              <a:off x="24414975" y="25844362"/>
              <a:ext cx="362699" cy="3699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a:solidFill>
                    <a:srgbClr val="000000"/>
                  </a:solidFill>
                  <a:latin typeface="Arial"/>
                  <a:ea typeface="Arial"/>
                  <a:cs typeface="Arial"/>
                  <a:sym typeface="Arial"/>
                </a:rPr>
                <a:t>0</a:t>
              </a:r>
            </a:p>
          </p:txBody>
        </p:sp>
      </p:grpSp>
      <p:sp>
        <p:nvSpPr>
          <p:cNvPr id="145" name="Shape 145"/>
          <p:cNvSpPr txBox="1"/>
          <p:nvPr/>
        </p:nvSpPr>
        <p:spPr>
          <a:xfrm>
            <a:off x="12157251" y="20516275"/>
            <a:ext cx="2887799" cy="452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1600" b="0" i="0" u="none" strike="noStrike" cap="none">
                <a:solidFill>
                  <a:srgbClr val="000000"/>
                </a:solidFill>
                <a:latin typeface="Garamond"/>
                <a:ea typeface="Garamond"/>
                <a:cs typeface="Garamond"/>
                <a:sym typeface="Garamond"/>
              </a:rPr>
              <a:t>200m Depth</a:t>
            </a:r>
          </a:p>
        </p:txBody>
      </p:sp>
      <p:sp>
        <p:nvSpPr>
          <p:cNvPr id="146" name="Shape 146"/>
          <p:cNvSpPr txBox="1"/>
          <p:nvPr/>
        </p:nvSpPr>
        <p:spPr>
          <a:xfrm>
            <a:off x="964088" y="23527543"/>
            <a:ext cx="3162899" cy="509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3F3F3"/>
              </a:buClr>
              <a:buSzPct val="25000"/>
              <a:buFont typeface="Century Gothic"/>
              <a:buNone/>
            </a:pPr>
            <a:r>
              <a:rPr lang="en-US" sz="2400" b="1" i="0" u="none" strike="noStrike" cap="none">
                <a:solidFill>
                  <a:srgbClr val="F3F3F3"/>
                </a:solidFill>
                <a:latin typeface="Century Gothic"/>
                <a:ea typeface="Century Gothic"/>
                <a:cs typeface="Century Gothic"/>
                <a:sym typeface="Century Gothic"/>
              </a:rPr>
              <a:t>Land Cover 2000</a:t>
            </a:r>
          </a:p>
        </p:txBody>
      </p:sp>
      <p:sp>
        <p:nvSpPr>
          <p:cNvPr id="147" name="Shape 147"/>
          <p:cNvSpPr txBox="1"/>
          <p:nvPr/>
        </p:nvSpPr>
        <p:spPr>
          <a:xfrm>
            <a:off x="6073140" y="23532812"/>
            <a:ext cx="3162899" cy="498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3F3F3"/>
              </a:buClr>
              <a:buSzPct val="25000"/>
              <a:buFont typeface="Century Gothic"/>
              <a:buNone/>
            </a:pPr>
            <a:r>
              <a:rPr lang="en-US" sz="2400" b="1" i="0" u="none" strike="noStrike" cap="none">
                <a:solidFill>
                  <a:srgbClr val="F3F3F3"/>
                </a:solidFill>
                <a:latin typeface="Century Gothic"/>
                <a:ea typeface="Century Gothic"/>
                <a:cs typeface="Century Gothic"/>
                <a:sym typeface="Century Gothic"/>
              </a:rPr>
              <a:t>Land Cover 2016</a:t>
            </a:r>
          </a:p>
        </p:txBody>
      </p:sp>
      <p:grpSp>
        <p:nvGrpSpPr>
          <p:cNvPr id="148" name="Shape 148"/>
          <p:cNvGrpSpPr/>
          <p:nvPr/>
        </p:nvGrpSpPr>
        <p:grpSpPr>
          <a:xfrm>
            <a:off x="964066" y="23850600"/>
            <a:ext cx="2343014" cy="1830350"/>
            <a:chOff x="1078662" y="23950925"/>
            <a:chExt cx="2190611" cy="1830350"/>
          </a:xfrm>
        </p:grpSpPr>
        <p:sp>
          <p:nvSpPr>
            <p:cNvPr id="149" name="Shape 149"/>
            <p:cNvSpPr txBox="1"/>
            <p:nvPr/>
          </p:nvSpPr>
          <p:spPr>
            <a:xfrm>
              <a:off x="1436212" y="25186360"/>
              <a:ext cx="787800" cy="276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Cloud</a:t>
              </a:r>
            </a:p>
          </p:txBody>
        </p:sp>
        <p:sp>
          <p:nvSpPr>
            <p:cNvPr id="150" name="Shape 150"/>
            <p:cNvSpPr txBox="1"/>
            <p:nvPr/>
          </p:nvSpPr>
          <p:spPr>
            <a:xfrm>
              <a:off x="1436212" y="24426312"/>
              <a:ext cx="905999" cy="24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Shadow</a:t>
              </a:r>
            </a:p>
          </p:txBody>
        </p:sp>
        <p:sp>
          <p:nvSpPr>
            <p:cNvPr id="151" name="Shape 151"/>
            <p:cNvSpPr txBox="1"/>
            <p:nvPr/>
          </p:nvSpPr>
          <p:spPr>
            <a:xfrm>
              <a:off x="1436212" y="24192659"/>
              <a:ext cx="905999"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Water</a:t>
              </a:r>
            </a:p>
          </p:txBody>
        </p:sp>
        <p:sp>
          <p:nvSpPr>
            <p:cNvPr id="152" name="Shape 152"/>
            <p:cNvSpPr txBox="1"/>
            <p:nvPr/>
          </p:nvSpPr>
          <p:spPr>
            <a:xfrm>
              <a:off x="1436212" y="24936156"/>
              <a:ext cx="1600500" cy="195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Evergreen Forest</a:t>
              </a:r>
            </a:p>
          </p:txBody>
        </p:sp>
        <p:sp>
          <p:nvSpPr>
            <p:cNvPr id="153" name="Shape 153"/>
            <p:cNvSpPr txBox="1"/>
            <p:nvPr/>
          </p:nvSpPr>
          <p:spPr>
            <a:xfrm>
              <a:off x="1436211" y="24689392"/>
              <a:ext cx="1833062"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Coastal Forest/Scrub</a:t>
              </a:r>
            </a:p>
          </p:txBody>
        </p:sp>
        <p:sp>
          <p:nvSpPr>
            <p:cNvPr id="154" name="Shape 154"/>
            <p:cNvSpPr txBox="1"/>
            <p:nvPr/>
          </p:nvSpPr>
          <p:spPr>
            <a:xfrm>
              <a:off x="1436212" y="25416110"/>
              <a:ext cx="868800" cy="276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Barren</a:t>
              </a:r>
            </a:p>
          </p:txBody>
        </p:sp>
        <p:pic>
          <p:nvPicPr>
            <p:cNvPr id="155" name="Shape 155" descr="Legend2.JPG"/>
            <p:cNvPicPr preferRelativeResize="0"/>
            <p:nvPr/>
          </p:nvPicPr>
          <p:blipFill rotWithShape="1">
            <a:blip r:embed="rId24">
              <a:alphaModFix/>
            </a:blip>
            <a:srcRect/>
            <a:stretch/>
          </p:blipFill>
          <p:spPr>
            <a:xfrm>
              <a:off x="1078662" y="24095350"/>
              <a:ext cx="426423" cy="1685925"/>
            </a:xfrm>
            <a:prstGeom prst="rect">
              <a:avLst/>
            </a:prstGeom>
            <a:noFill/>
            <a:ln>
              <a:noFill/>
            </a:ln>
          </p:spPr>
        </p:pic>
        <p:sp>
          <p:nvSpPr>
            <p:cNvPr id="156" name="Shape 156"/>
            <p:cNvSpPr txBox="1"/>
            <p:nvPr/>
          </p:nvSpPr>
          <p:spPr>
            <a:xfrm>
              <a:off x="1436224" y="23950925"/>
              <a:ext cx="1549199"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500m Elevation</a:t>
              </a:r>
            </a:p>
          </p:txBody>
        </p:sp>
      </p:grpSp>
      <p:sp>
        <p:nvSpPr>
          <p:cNvPr id="157" name="Shape 157"/>
          <p:cNvSpPr txBox="1"/>
          <p:nvPr/>
        </p:nvSpPr>
        <p:spPr>
          <a:xfrm>
            <a:off x="915980" y="18973800"/>
            <a:ext cx="3043800" cy="7648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3F3F3"/>
              </a:buClr>
              <a:buSzPct val="25000"/>
              <a:buFont typeface="Century Gothic"/>
              <a:buNone/>
            </a:pPr>
            <a:r>
              <a:rPr lang="en-US" sz="2000" b="1" i="0" u="none" strike="noStrike" cap="none" dirty="0">
                <a:solidFill>
                  <a:srgbClr val="FFFFFF"/>
                </a:solidFill>
                <a:latin typeface="Century Gothic"/>
                <a:ea typeface="Century Gothic"/>
                <a:cs typeface="Century Gothic"/>
                <a:sym typeface="Century Gothic"/>
              </a:rPr>
              <a:t>MODIS Maximum NDVI Changes 2003 - 2016</a:t>
            </a:r>
          </a:p>
        </p:txBody>
      </p:sp>
      <p:grpSp>
        <p:nvGrpSpPr>
          <p:cNvPr id="158" name="Shape 158"/>
          <p:cNvGrpSpPr/>
          <p:nvPr/>
        </p:nvGrpSpPr>
        <p:grpSpPr>
          <a:xfrm>
            <a:off x="898780" y="19623291"/>
            <a:ext cx="2103500" cy="1331707"/>
            <a:chOff x="1118925" y="19900900"/>
            <a:chExt cx="2103500" cy="1331707"/>
          </a:xfrm>
        </p:grpSpPr>
        <p:sp>
          <p:nvSpPr>
            <p:cNvPr id="159" name="Shape 159"/>
            <p:cNvSpPr txBox="1"/>
            <p:nvPr/>
          </p:nvSpPr>
          <p:spPr>
            <a:xfrm>
              <a:off x="1118925" y="19900900"/>
              <a:ext cx="2103500" cy="40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Garamond"/>
                <a:buNone/>
              </a:pPr>
              <a:r>
                <a:rPr lang="en-US" sz="1600" b="0" i="0" u="none" strike="noStrike" cap="none" dirty="0">
                  <a:solidFill>
                    <a:srgbClr val="FFFFFF"/>
                  </a:solidFill>
                  <a:latin typeface="Garamond"/>
                  <a:ea typeface="Garamond"/>
                  <a:cs typeface="Garamond"/>
                  <a:sym typeface="Garamond"/>
                </a:rPr>
                <a:t>NDVI Percent Change</a:t>
              </a:r>
            </a:p>
          </p:txBody>
        </p:sp>
        <p:sp>
          <p:nvSpPr>
            <p:cNvPr id="160" name="Shape 160"/>
            <p:cNvSpPr txBox="1"/>
            <p:nvPr/>
          </p:nvSpPr>
          <p:spPr>
            <a:xfrm>
              <a:off x="1470970" y="20824907"/>
              <a:ext cx="688799" cy="40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-94.0</a:t>
              </a:r>
            </a:p>
          </p:txBody>
        </p:sp>
        <p:sp>
          <p:nvSpPr>
            <p:cNvPr id="161" name="Shape 161"/>
            <p:cNvSpPr txBox="1"/>
            <p:nvPr/>
          </p:nvSpPr>
          <p:spPr>
            <a:xfrm>
              <a:off x="1500536" y="20188468"/>
              <a:ext cx="606000" cy="40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Garamond"/>
                <a:buNone/>
              </a:pPr>
              <a:r>
                <a:rPr lang="en-US" sz="1600" b="0" i="0" u="none" strike="noStrike" cap="none">
                  <a:solidFill>
                    <a:srgbClr val="FFFFFF"/>
                  </a:solidFill>
                  <a:latin typeface="Garamond"/>
                  <a:ea typeface="Garamond"/>
                  <a:cs typeface="Garamond"/>
                  <a:sym typeface="Garamond"/>
                </a:rPr>
                <a:t>51.0</a:t>
              </a:r>
            </a:p>
          </p:txBody>
        </p:sp>
      </p:grpSp>
      <p:pic>
        <p:nvPicPr>
          <p:cNvPr id="162" name="Shape 162" descr="Truecolor_Big.jpg"/>
          <p:cNvPicPr preferRelativeResize="0"/>
          <p:nvPr/>
        </p:nvPicPr>
        <p:blipFill rotWithShape="1">
          <a:blip r:embed="rId25">
            <a:alphaModFix/>
          </a:blip>
          <a:srcRect l="2836"/>
          <a:stretch/>
        </p:blipFill>
        <p:spPr>
          <a:xfrm>
            <a:off x="6146433" y="19054875"/>
            <a:ext cx="5120640" cy="4389120"/>
          </a:xfrm>
          <a:prstGeom prst="rect">
            <a:avLst/>
          </a:prstGeom>
          <a:noFill/>
          <a:ln>
            <a:noFill/>
          </a:ln>
        </p:spPr>
      </p:pic>
      <p:grpSp>
        <p:nvGrpSpPr>
          <p:cNvPr id="163" name="Shape 163"/>
          <p:cNvGrpSpPr/>
          <p:nvPr/>
        </p:nvGrpSpPr>
        <p:grpSpPr>
          <a:xfrm>
            <a:off x="6304940" y="19857744"/>
            <a:ext cx="2106962" cy="223280"/>
            <a:chOff x="6099150" y="2195519"/>
            <a:chExt cx="2106962" cy="223280"/>
          </a:xfrm>
        </p:grpSpPr>
        <p:cxnSp>
          <p:nvCxnSpPr>
            <p:cNvPr id="164" name="Shape 164"/>
            <p:cNvCxnSpPr/>
            <p:nvPr/>
          </p:nvCxnSpPr>
          <p:spPr>
            <a:xfrm>
              <a:off x="6099150" y="2418800"/>
              <a:ext cx="436200" cy="0"/>
            </a:xfrm>
            <a:prstGeom prst="straightConnector1">
              <a:avLst/>
            </a:prstGeom>
            <a:noFill/>
            <a:ln w="19050" cap="flat" cmpd="sng">
              <a:solidFill>
                <a:srgbClr val="FFFF00"/>
              </a:solidFill>
              <a:prstDash val="solid"/>
              <a:round/>
              <a:headEnd type="none" w="med" len="med"/>
              <a:tailEnd type="none" w="med" len="med"/>
            </a:ln>
          </p:spPr>
        </p:cxnSp>
        <p:sp>
          <p:nvSpPr>
            <p:cNvPr id="165" name="Shape 165"/>
            <p:cNvSpPr txBox="1"/>
            <p:nvPr/>
          </p:nvSpPr>
          <p:spPr>
            <a:xfrm>
              <a:off x="6608124" y="2195519"/>
              <a:ext cx="1597988" cy="22327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dirty="0">
                  <a:solidFill>
                    <a:srgbClr val="FFFFFF"/>
                  </a:solidFill>
                  <a:latin typeface="Garamond"/>
                  <a:ea typeface="Garamond"/>
                  <a:cs typeface="Garamond"/>
                  <a:sym typeface="Garamond"/>
                </a:rPr>
                <a:t>500 m Elevation</a:t>
              </a:r>
            </a:p>
          </p:txBody>
        </p:sp>
      </p:grpSp>
      <p:sp>
        <p:nvSpPr>
          <p:cNvPr id="166" name="Shape 166"/>
          <p:cNvSpPr txBox="1"/>
          <p:nvPr/>
        </p:nvSpPr>
        <p:spPr>
          <a:xfrm>
            <a:off x="6298507" y="19179600"/>
            <a:ext cx="3043800" cy="589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Century Gothic"/>
              <a:buNone/>
            </a:pPr>
            <a:r>
              <a:rPr lang="en-US" sz="2000" b="1" i="0" u="none" strike="noStrike" cap="none" dirty="0">
                <a:solidFill>
                  <a:srgbClr val="FFFFFF"/>
                </a:solidFill>
                <a:latin typeface="Century Gothic"/>
                <a:ea typeface="Century Gothic"/>
                <a:cs typeface="Century Gothic"/>
                <a:sym typeface="Century Gothic"/>
              </a:rPr>
              <a:t>Landsat 7 ETM+ True Color, March 2000</a:t>
            </a:r>
          </a:p>
        </p:txBody>
      </p:sp>
      <p:pic>
        <p:nvPicPr>
          <p:cNvPr id="167" name="Shape 167" descr="Legendv2.jpg"/>
          <p:cNvPicPr preferRelativeResize="0"/>
          <p:nvPr/>
        </p:nvPicPr>
        <p:blipFill rotWithShape="1">
          <a:blip r:embed="rId26">
            <a:alphaModFix/>
          </a:blip>
          <a:srcRect/>
          <a:stretch/>
        </p:blipFill>
        <p:spPr>
          <a:xfrm>
            <a:off x="990600" y="19964400"/>
            <a:ext cx="373379" cy="1075944"/>
          </a:xfrm>
          <a:prstGeom prst="rect">
            <a:avLst/>
          </a:prstGeom>
          <a:noFill/>
          <a:ln>
            <a:noFill/>
          </a:ln>
        </p:spPr>
      </p:pic>
      <p:grpSp>
        <p:nvGrpSpPr>
          <p:cNvPr id="168" name="Shape 168"/>
          <p:cNvGrpSpPr/>
          <p:nvPr/>
        </p:nvGrpSpPr>
        <p:grpSpPr>
          <a:xfrm>
            <a:off x="6187558" y="23850600"/>
            <a:ext cx="2343014" cy="1830350"/>
            <a:chOff x="1078662" y="23950925"/>
            <a:chExt cx="2190611" cy="1830350"/>
          </a:xfrm>
        </p:grpSpPr>
        <p:sp>
          <p:nvSpPr>
            <p:cNvPr id="169" name="Shape 169"/>
            <p:cNvSpPr txBox="1"/>
            <p:nvPr/>
          </p:nvSpPr>
          <p:spPr>
            <a:xfrm>
              <a:off x="1436212" y="25186360"/>
              <a:ext cx="787800" cy="276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Cloud</a:t>
              </a:r>
            </a:p>
          </p:txBody>
        </p:sp>
        <p:sp>
          <p:nvSpPr>
            <p:cNvPr id="170" name="Shape 170"/>
            <p:cNvSpPr txBox="1"/>
            <p:nvPr/>
          </p:nvSpPr>
          <p:spPr>
            <a:xfrm>
              <a:off x="1436212" y="24426312"/>
              <a:ext cx="905999" cy="24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Shadow</a:t>
              </a:r>
            </a:p>
          </p:txBody>
        </p:sp>
        <p:sp>
          <p:nvSpPr>
            <p:cNvPr id="171" name="Shape 171"/>
            <p:cNvSpPr txBox="1"/>
            <p:nvPr/>
          </p:nvSpPr>
          <p:spPr>
            <a:xfrm>
              <a:off x="1436212" y="24192659"/>
              <a:ext cx="905999"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Water</a:t>
              </a:r>
            </a:p>
          </p:txBody>
        </p:sp>
        <p:sp>
          <p:nvSpPr>
            <p:cNvPr id="172" name="Shape 172"/>
            <p:cNvSpPr txBox="1"/>
            <p:nvPr/>
          </p:nvSpPr>
          <p:spPr>
            <a:xfrm>
              <a:off x="1436212" y="24936156"/>
              <a:ext cx="1600500" cy="195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Evergreen Forest</a:t>
              </a:r>
            </a:p>
          </p:txBody>
        </p:sp>
        <p:sp>
          <p:nvSpPr>
            <p:cNvPr id="173" name="Shape 173"/>
            <p:cNvSpPr txBox="1"/>
            <p:nvPr/>
          </p:nvSpPr>
          <p:spPr>
            <a:xfrm>
              <a:off x="1436211" y="24689392"/>
              <a:ext cx="1833062"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Coastal Forest/Scrub</a:t>
              </a:r>
            </a:p>
          </p:txBody>
        </p:sp>
        <p:sp>
          <p:nvSpPr>
            <p:cNvPr id="174" name="Shape 174"/>
            <p:cNvSpPr txBox="1"/>
            <p:nvPr/>
          </p:nvSpPr>
          <p:spPr>
            <a:xfrm>
              <a:off x="1436212" y="25416110"/>
              <a:ext cx="868800" cy="276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Barren</a:t>
              </a:r>
            </a:p>
          </p:txBody>
        </p:sp>
        <p:pic>
          <p:nvPicPr>
            <p:cNvPr id="175" name="Shape 175" descr="Legend2.JPG"/>
            <p:cNvPicPr preferRelativeResize="0"/>
            <p:nvPr/>
          </p:nvPicPr>
          <p:blipFill rotWithShape="1">
            <a:blip r:embed="rId24">
              <a:alphaModFix/>
            </a:blip>
            <a:srcRect/>
            <a:stretch/>
          </p:blipFill>
          <p:spPr>
            <a:xfrm>
              <a:off x="1078662" y="24095350"/>
              <a:ext cx="426423" cy="1685925"/>
            </a:xfrm>
            <a:prstGeom prst="rect">
              <a:avLst/>
            </a:prstGeom>
            <a:noFill/>
            <a:ln>
              <a:noFill/>
            </a:ln>
          </p:spPr>
        </p:pic>
        <p:sp>
          <p:nvSpPr>
            <p:cNvPr id="176" name="Shape 176"/>
            <p:cNvSpPr txBox="1"/>
            <p:nvPr/>
          </p:nvSpPr>
          <p:spPr>
            <a:xfrm>
              <a:off x="1436224" y="23950925"/>
              <a:ext cx="1549199" cy="36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1600" b="0" i="0" u="none" strike="noStrike" cap="none">
                  <a:solidFill>
                    <a:srgbClr val="FFFFFF"/>
                  </a:solidFill>
                  <a:latin typeface="Garamond"/>
                  <a:ea typeface="Garamond"/>
                  <a:cs typeface="Garamond"/>
                  <a:sym typeface="Garamond"/>
                </a:rPr>
                <a:t>500m Elevation</a:t>
              </a: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747</Words>
  <Application>Microsoft Office PowerPoint</Application>
  <PresentationFormat>Custom</PresentationFormat>
  <Paragraphs>118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Arial</vt:lpstr>
      <vt:lpstr>Webdings</vt:lpstr>
      <vt:lpstr>Garamond</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Avery, Ryan B. (LARC-E3)[SSAI DEVELOP]</dc:creator>
  <cp:lastModifiedBy>Avery, Ryan B. (LARC-E3)[SSAI DEVELOP]</cp:lastModifiedBy>
  <cp:revision>5</cp:revision>
  <dcterms:modified xsi:type="dcterms:W3CDTF">2017-08-21T14:47:38Z</dcterms:modified>
</cp:coreProperties>
</file>