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Questrial" panose="020B0604020202020204" charset="0"/>
      <p:regular r:id="rId4"/>
    </p:embeddedFont>
    <p:embeddedFont>
      <p:font typeface="Webdings" panose="05030102010509060703" pitchFamily="18" charset="2"/>
      <p:regular r:id="rId5"/>
    </p:embeddedFont>
    <p:embeddedFont>
      <p:font typeface="Garamond" panose="02020404030301010803" pitchFamily="18" charset="0"/>
      <p:regular r:id="rId6"/>
      <p:bold r:id="rId7"/>
      <p: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24" y="-4541"/>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961299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23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3600" b="1" i="0" u="none" strike="noStrike" cap="none">
              <a:solidFill>
                <a:schemeClr val="dk1"/>
              </a:solidFill>
              <a:latin typeface="Questrial"/>
              <a:ea typeface="Questrial"/>
              <a:cs typeface="Questrial"/>
              <a:sym typeface="Questrial"/>
            </a:endParaRPr>
          </a:p>
        </p:txBody>
      </p:sp>
      <p:sp>
        <p:nvSpPr>
          <p:cNvPr id="20" name="Shape 20"/>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a:t>Identifying the past and future extent of flooding throughout Wise County, Virginia.</a:t>
            </a:r>
          </a:p>
        </p:txBody>
      </p:sp>
      <p:sp>
        <p:nvSpPr>
          <p:cNvPr id="21" name="Shape 21"/>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a:t>Wise County Disasters</a:t>
            </a:r>
          </a:p>
        </p:txBody>
      </p:sp>
      <p:sp>
        <p:nvSpPr>
          <p:cNvPr id="24" name="Shape 24"/>
          <p:cNvSpPr txBox="1"/>
          <p:nvPr/>
        </p:nvSpPr>
        <p:spPr>
          <a:xfrm>
            <a:off x="18288000" y="28555043"/>
            <a:ext cx="8229600" cy="5760720"/>
          </a:xfrm>
          <a:prstGeom prst="rect">
            <a:avLst/>
          </a:prstGeom>
          <a:noFill/>
          <a:ln>
            <a:noFill/>
          </a:ln>
        </p:spPr>
        <p:txBody>
          <a:bodyPr lIns="91425" tIns="45700" rIns="91425" bIns="45700" anchor="t" anchorCtr="0">
            <a:noAutofit/>
          </a:bodyPr>
          <a:lstStyle/>
          <a:p>
            <a:pPr lvl="0" rtl="0">
              <a:spcBef>
                <a:spcPts val="0"/>
              </a:spcBef>
              <a:buClr>
                <a:srgbClr val="000000"/>
              </a:buClr>
              <a:buSzPct val="40740"/>
              <a:buFont typeface="Arial"/>
              <a:buNone/>
            </a:pPr>
            <a:r>
              <a:rPr lang="en-US" sz="2700" dirty="0">
                <a:solidFill>
                  <a:schemeClr val="dk1"/>
                </a:solidFill>
                <a:latin typeface="Garamond"/>
                <a:ea typeface="Garamond"/>
                <a:cs typeface="Garamond"/>
                <a:sym typeface="Garamond"/>
              </a:rPr>
              <a:t>Dr. Kenton Ross, Science Advisor</a:t>
            </a:r>
          </a:p>
          <a:p>
            <a:pPr lvl="0" rtl="0">
              <a:spcBef>
                <a:spcPts val="0"/>
              </a:spcBef>
              <a:buClr>
                <a:srgbClr val="000000"/>
              </a:buClr>
              <a:buFont typeface="Arial"/>
              <a:buNone/>
            </a:pPr>
            <a:endParaRPr sz="2700" dirty="0">
              <a:solidFill>
                <a:schemeClr val="dk1"/>
              </a:solidFill>
              <a:latin typeface="Garamond"/>
              <a:ea typeface="Garamond"/>
              <a:cs typeface="Garamond"/>
              <a:sym typeface="Garamond"/>
            </a:endParaRPr>
          </a:p>
          <a:p>
            <a:pPr lvl="0" rtl="0">
              <a:spcBef>
                <a:spcPts val="0"/>
              </a:spcBef>
              <a:buClr>
                <a:srgbClr val="000000"/>
              </a:buClr>
              <a:buSzPct val="40740"/>
              <a:buFont typeface="Arial"/>
              <a:buNone/>
            </a:pPr>
            <a:r>
              <a:rPr lang="en-US" sz="2700" dirty="0">
                <a:solidFill>
                  <a:schemeClr val="dk1"/>
                </a:solidFill>
                <a:latin typeface="Garamond"/>
                <a:ea typeface="Garamond"/>
                <a:cs typeface="Garamond"/>
                <a:sym typeface="Garamond"/>
              </a:rPr>
              <a:t>Dr. DeWayne Cecil, Science Advisor</a:t>
            </a:r>
          </a:p>
          <a:p>
            <a:pPr lvl="0" rtl="0">
              <a:spcBef>
                <a:spcPts val="0"/>
              </a:spcBef>
              <a:buClr>
                <a:srgbClr val="000000"/>
              </a:buClr>
              <a:buFont typeface="Arial"/>
              <a:buNone/>
            </a:pPr>
            <a:endParaRPr sz="2700" dirty="0">
              <a:solidFill>
                <a:schemeClr val="dk1"/>
              </a:solidFill>
              <a:latin typeface="Garamond"/>
              <a:ea typeface="Garamond"/>
              <a:cs typeface="Garamond"/>
              <a:sym typeface="Garamond"/>
            </a:endParaRPr>
          </a:p>
          <a:p>
            <a:pPr lvl="0" rtl="0">
              <a:spcBef>
                <a:spcPts val="0"/>
              </a:spcBef>
              <a:buClr>
                <a:srgbClr val="000000"/>
              </a:buClr>
              <a:buSzPct val="40740"/>
              <a:buFont typeface="Arial"/>
              <a:buNone/>
            </a:pPr>
            <a:r>
              <a:rPr lang="en-US" sz="2700" dirty="0">
                <a:solidFill>
                  <a:schemeClr val="dk1"/>
                </a:solidFill>
                <a:latin typeface="Garamond"/>
                <a:ea typeface="Garamond"/>
                <a:cs typeface="Garamond"/>
                <a:sym typeface="Garamond"/>
              </a:rPr>
              <a:t>Bob </a:t>
            </a:r>
            <a:r>
              <a:rPr lang="en-US" sz="2700" dirty="0" err="1">
                <a:solidFill>
                  <a:schemeClr val="dk1"/>
                </a:solidFill>
                <a:latin typeface="Garamond"/>
                <a:ea typeface="Garamond"/>
                <a:cs typeface="Garamond"/>
                <a:sym typeface="Garamond"/>
              </a:rPr>
              <a:t>VanGundy</a:t>
            </a:r>
            <a:r>
              <a:rPr lang="en-US" sz="2700" dirty="0">
                <a:solidFill>
                  <a:schemeClr val="dk1"/>
                </a:solidFill>
                <a:latin typeface="Garamond"/>
                <a:ea typeface="Garamond"/>
                <a:cs typeface="Garamond"/>
                <a:sym typeface="Garamond"/>
              </a:rPr>
              <a:t>, Science Advisor</a:t>
            </a:r>
          </a:p>
          <a:p>
            <a:pPr marL="0" marR="0" lvl="0" indent="0" algn="l" rtl="0">
              <a:lnSpc>
                <a:spcPct val="90000"/>
              </a:lnSpc>
              <a:spcBef>
                <a:spcPts val="0"/>
              </a:spcBef>
              <a:spcAft>
                <a:spcPts val="0"/>
              </a:spcAft>
              <a:buClr>
                <a:schemeClr val="dk1"/>
              </a:buClr>
              <a:buFont typeface="Arial"/>
              <a:buNone/>
            </a:pPr>
            <a:endParaRPr sz="2700" dirty="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Font typeface="Arial"/>
              <a:buNone/>
            </a:pPr>
            <a:endParaRPr dirty="0"/>
          </a:p>
        </p:txBody>
      </p:sp>
      <p:sp>
        <p:nvSpPr>
          <p:cNvPr id="25" name="Shape 25"/>
          <p:cNvSpPr txBox="1"/>
          <p:nvPr/>
        </p:nvSpPr>
        <p:spPr>
          <a:xfrm>
            <a:off x="952503" y="21547304"/>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Use images.</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Make sure that it has some sort of flow, that it makes sense.  Show your results in a logical order.</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No bullets.</a:t>
            </a:r>
          </a:p>
        </p:txBody>
      </p:sp>
      <p:sp>
        <p:nvSpPr>
          <p:cNvPr id="26" name="Shape 26"/>
          <p:cNvSpPr txBox="1"/>
          <p:nvPr/>
        </p:nvSpPr>
        <p:spPr>
          <a:xfrm>
            <a:off x="18288000" y="21547304"/>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chemeClr val="accent1"/>
              </a:buClr>
              <a:buSzPct val="100000"/>
              <a:buFont typeface="Webdings" panose="05030102010509060703" pitchFamily="18" charset="2"/>
              <a:buChar char=""/>
            </a:pPr>
            <a:r>
              <a:rPr lang="en-US" sz="2700" b="0" i="0" u="none" strike="noStrike" cap="none" dirty="0">
                <a:solidFill>
                  <a:schemeClr val="dk1"/>
                </a:solidFill>
                <a:latin typeface="Garamond"/>
                <a:ea typeface="Garamond"/>
                <a:cs typeface="Garamond"/>
                <a:sym typeface="Garamond"/>
              </a:rPr>
              <a:t>Use bullets.</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b="0" i="0" u="none" strike="noStrike" cap="none" dirty="0">
                <a:solidFill>
                  <a:schemeClr val="dk1"/>
                </a:solidFill>
                <a:latin typeface="Garamond"/>
                <a:ea typeface="Garamond"/>
                <a:cs typeface="Garamond"/>
                <a:sym typeface="Garamond"/>
              </a:rPr>
              <a:t>Use complete sentences with periods.</a:t>
            </a:r>
          </a:p>
        </p:txBody>
      </p:sp>
      <p:sp>
        <p:nvSpPr>
          <p:cNvPr id="28" name="Shape 28"/>
          <p:cNvSpPr txBox="1"/>
          <p:nvPr/>
        </p:nvSpPr>
        <p:spPr>
          <a:xfrm>
            <a:off x="18288000" y="13251150"/>
            <a:ext cx="6739500" cy="3478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700" b="0" i="0" u="none" strike="noStrike" cap="none">
              <a:solidFill>
                <a:schemeClr val="dk1"/>
              </a:solidFill>
              <a:latin typeface="Garamond"/>
              <a:ea typeface="Garamond"/>
              <a:cs typeface="Garamond"/>
              <a:sym typeface="Garamond"/>
            </a:endParaRPr>
          </a:p>
        </p:txBody>
      </p:sp>
      <p:sp>
        <p:nvSpPr>
          <p:cNvPr id="29" name="Shape 29"/>
          <p:cNvSpPr txBox="1"/>
          <p:nvPr/>
        </p:nvSpPr>
        <p:spPr>
          <a:xfrm>
            <a:off x="18288000" y="17465645"/>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700" b="0" i="0" u="none" strike="noStrike" cap="none">
              <a:solidFill>
                <a:schemeClr val="dk1"/>
              </a:solidFill>
              <a:latin typeface="Garamond"/>
              <a:ea typeface="Garamond"/>
              <a:cs typeface="Garamond"/>
              <a:sym typeface="Garamond"/>
            </a:endParaRPr>
          </a:p>
        </p:txBody>
      </p:sp>
      <p:sp>
        <p:nvSpPr>
          <p:cNvPr id="30" name="Shape 30"/>
          <p:cNvSpPr txBox="1"/>
          <p:nvPr/>
        </p:nvSpPr>
        <p:spPr>
          <a:xfrm>
            <a:off x="1282960" y="6737042"/>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Keep this blank for now.</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Body text point size should be at least 24.</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Feel free to rename, move, and resize sections as needed.</a:t>
            </a:r>
          </a:p>
        </p:txBody>
      </p:sp>
      <p:sp>
        <p:nvSpPr>
          <p:cNvPr id="31" name="Shape 31"/>
          <p:cNvSpPr txBox="1"/>
          <p:nvPr/>
        </p:nvSpPr>
        <p:spPr>
          <a:xfrm>
            <a:off x="18288000" y="6243410"/>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chemeClr val="accent1"/>
              </a:buClr>
              <a:buSzPct val="100000"/>
              <a:buFont typeface="Webdings" panose="05030102010509060703" pitchFamily="18" charset="2"/>
              <a:buChar char=""/>
            </a:pPr>
            <a:r>
              <a:rPr lang="en-US" sz="2700" b="1" i="0" u="none" strike="noStrike" cap="none" dirty="0">
                <a:solidFill>
                  <a:schemeClr val="accent1"/>
                </a:solidFill>
                <a:latin typeface="Garamond"/>
                <a:ea typeface="Garamond"/>
                <a:cs typeface="Garamond"/>
                <a:sym typeface="Garamond"/>
              </a:rPr>
              <a:t>Compare</a:t>
            </a:r>
            <a:r>
              <a:rPr lang="en-US" sz="2700" b="0" i="0" u="none" strike="noStrike" cap="none" dirty="0">
                <a:solidFill>
                  <a:schemeClr val="dk1"/>
                </a:solidFill>
                <a:latin typeface="Garamond"/>
                <a:ea typeface="Garamond"/>
                <a:cs typeface="Garamond"/>
                <a:sym typeface="Garamond"/>
              </a:rPr>
              <a:t> historical floods to our flood models</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
            </a:pPr>
            <a:r>
              <a:rPr lang="en-US" sz="2700" b="1" i="0" u="none" strike="noStrike" cap="none" dirty="0">
                <a:solidFill>
                  <a:schemeClr val="accent1"/>
                </a:solidFill>
                <a:latin typeface="Garamond"/>
                <a:ea typeface="Garamond"/>
                <a:cs typeface="Garamond"/>
                <a:sym typeface="Garamond"/>
              </a:rPr>
              <a:t>Understand</a:t>
            </a:r>
            <a:r>
              <a:rPr lang="en-US" sz="2700" b="0" i="0" u="none" strike="noStrike" cap="none" dirty="0">
                <a:solidFill>
                  <a:schemeClr val="dk1"/>
                </a:solidFill>
                <a:latin typeface="Garamond"/>
                <a:ea typeface="Garamond"/>
                <a:cs typeface="Garamond"/>
                <a:sym typeface="Garamond"/>
              </a:rPr>
              <a:t> what times see peak flooding conditions</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
            </a:pPr>
            <a:r>
              <a:rPr lang="en-US" sz="2700" b="1" i="0" u="none" strike="noStrike" cap="none" dirty="0">
                <a:solidFill>
                  <a:schemeClr val="accent1"/>
                </a:solidFill>
                <a:latin typeface="Garamond"/>
                <a:ea typeface="Garamond"/>
                <a:cs typeface="Garamond"/>
                <a:sym typeface="Garamond"/>
              </a:rPr>
              <a:t>Identify </a:t>
            </a:r>
            <a:r>
              <a:rPr lang="en-US" sz="2700" b="0" i="0" u="none" strike="noStrike" cap="none" dirty="0">
                <a:solidFill>
                  <a:schemeClr val="dk1"/>
                </a:solidFill>
                <a:latin typeface="Garamond"/>
                <a:ea typeface="Garamond"/>
                <a:cs typeface="Garamond"/>
                <a:sym typeface="Garamond"/>
              </a:rPr>
              <a:t>areas in the Wise County area susceptible to floods </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
            </a:pPr>
            <a:r>
              <a:rPr lang="en-US" sz="2700" b="1" i="0" u="none" strike="noStrike" cap="none" dirty="0">
                <a:solidFill>
                  <a:schemeClr val="accent1"/>
                </a:solidFill>
                <a:latin typeface="Garamond"/>
                <a:ea typeface="Garamond"/>
                <a:cs typeface="Garamond"/>
                <a:sym typeface="Garamond"/>
              </a:rPr>
              <a:t>Provide</a:t>
            </a:r>
            <a:r>
              <a:rPr lang="en-US" sz="2700" b="0" i="0" u="none" strike="noStrike" cap="none" dirty="0">
                <a:solidFill>
                  <a:schemeClr val="dk1"/>
                </a:solidFill>
                <a:latin typeface="Garamond"/>
                <a:ea typeface="Garamond"/>
                <a:cs typeface="Garamond"/>
                <a:sym typeface="Garamond"/>
              </a:rPr>
              <a:t> Wise County information needed to help prepare for  future floods</a:t>
            </a:r>
          </a:p>
          <a:p>
            <a:pPr marL="457200" marR="0" lvl="0" indent="-457200" algn="l" rtl="0">
              <a:lnSpc>
                <a:spcPct val="90000"/>
              </a:lnSpc>
              <a:spcBef>
                <a:spcPts val="1800"/>
              </a:spcBef>
              <a:spcAft>
                <a:spcPts val="0"/>
              </a:spcAft>
              <a:buClr>
                <a:schemeClr val="accent1"/>
              </a:buClr>
              <a:buFont typeface="Webdings" panose="05030102010509060703" pitchFamily="18" charset="2"/>
              <a:buChar char=""/>
            </a:pPr>
            <a:endParaRPr sz="2700" b="0" i="0" u="none" strike="noStrike" cap="none" dirty="0">
              <a:solidFill>
                <a:schemeClr val="dk1"/>
              </a:solidFill>
              <a:latin typeface="Garamond"/>
              <a:ea typeface="Garamond"/>
              <a:cs typeface="Garamond"/>
              <a:sym typeface="Garamond"/>
            </a:endParaRPr>
          </a:p>
          <a:p>
            <a:pPr marL="457200" marR="0" lvl="0" indent="-457200" algn="l" rtl="0">
              <a:lnSpc>
                <a:spcPct val="90000"/>
              </a:lnSpc>
              <a:spcBef>
                <a:spcPts val="1800"/>
              </a:spcBef>
              <a:buClr>
                <a:schemeClr val="accent1"/>
              </a:buClr>
              <a:buFont typeface="Webdings" panose="05030102010509060703" pitchFamily="18" charset="2"/>
              <a:buChar char=""/>
            </a:pPr>
            <a:endParaRPr sz="2700" b="0" i="0" u="none" strike="noStrike" cap="none" dirty="0">
              <a:solidFill>
                <a:schemeClr val="dk1"/>
              </a:solidFill>
              <a:latin typeface="Garamond"/>
              <a:ea typeface="Garamond"/>
              <a:cs typeface="Garamond"/>
              <a:sym typeface="Garamond"/>
            </a:endParaRPr>
          </a:p>
        </p:txBody>
      </p:sp>
      <p:sp>
        <p:nvSpPr>
          <p:cNvPr id="32" name="Shape 32"/>
          <p:cNvSpPr txBox="1"/>
          <p:nvPr/>
        </p:nvSpPr>
        <p:spPr>
          <a:xfrm>
            <a:off x="914400" y="5510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a:solidFill>
                  <a:schemeClr val="accent1"/>
                </a:solidFill>
                <a:latin typeface="Questrial"/>
                <a:ea typeface="Questrial"/>
                <a:cs typeface="Questrial"/>
                <a:sym typeface="Questrial"/>
              </a:rPr>
              <a:t>Abstract</a:t>
            </a:r>
          </a:p>
        </p:txBody>
      </p:sp>
      <p:sp>
        <p:nvSpPr>
          <p:cNvPr id="33" name="Shape 33"/>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chemeClr val="accent1"/>
                </a:solidFill>
                <a:latin typeface="Questrial"/>
                <a:ea typeface="Questrial"/>
                <a:cs typeface="Questrial"/>
                <a:sym typeface="Questrial"/>
              </a:rPr>
              <a:t>Objectives</a:t>
            </a:r>
          </a:p>
        </p:txBody>
      </p:sp>
      <p:sp>
        <p:nvSpPr>
          <p:cNvPr id="34" name="Shape 34"/>
          <p:cNvSpPr txBox="1"/>
          <p:nvPr/>
        </p:nvSpPr>
        <p:spPr>
          <a:xfrm>
            <a:off x="914400" y="12598820"/>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Methodology</a:t>
            </a:r>
          </a:p>
        </p:txBody>
      </p:sp>
      <p:sp>
        <p:nvSpPr>
          <p:cNvPr id="35" name="Shape 35"/>
          <p:cNvSpPr txBox="1"/>
          <p:nvPr/>
        </p:nvSpPr>
        <p:spPr>
          <a:xfrm>
            <a:off x="18287998" y="1216703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Study Area</a:t>
            </a:r>
          </a:p>
        </p:txBody>
      </p:sp>
      <p:sp>
        <p:nvSpPr>
          <p:cNvPr id="36" name="Shape 36"/>
          <p:cNvSpPr txBox="1"/>
          <p:nvPr/>
        </p:nvSpPr>
        <p:spPr>
          <a:xfrm>
            <a:off x="18288000" y="16729798"/>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chemeClr val="accent1"/>
                </a:solidFill>
                <a:latin typeface="Questrial"/>
                <a:ea typeface="Questrial"/>
                <a:cs typeface="Questrial"/>
                <a:sym typeface="Questrial"/>
              </a:rPr>
              <a:t>Earth Observations</a:t>
            </a:r>
          </a:p>
        </p:txBody>
      </p:sp>
      <p:sp>
        <p:nvSpPr>
          <p:cNvPr id="37" name="Shape 37"/>
          <p:cNvSpPr txBox="1"/>
          <p:nvPr/>
        </p:nvSpPr>
        <p:spPr>
          <a:xfrm>
            <a:off x="952503" y="20802600"/>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chemeClr val="accent1"/>
                </a:solidFill>
                <a:latin typeface="Questrial"/>
                <a:ea typeface="Questrial"/>
                <a:cs typeface="Questrial"/>
                <a:sym typeface="Questrial"/>
              </a:rPr>
              <a:t>Results</a:t>
            </a:r>
          </a:p>
        </p:txBody>
      </p:sp>
      <p:sp>
        <p:nvSpPr>
          <p:cNvPr id="38" name="Shape 38"/>
          <p:cNvSpPr txBox="1"/>
          <p:nvPr/>
        </p:nvSpPr>
        <p:spPr>
          <a:xfrm>
            <a:off x="18288000" y="20824782"/>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chemeClr val="accent1"/>
                </a:solidFill>
                <a:latin typeface="Questrial"/>
                <a:ea typeface="Questrial"/>
                <a:cs typeface="Questrial"/>
                <a:sym typeface="Questrial"/>
              </a:rPr>
              <a:t>Conclusions</a:t>
            </a:r>
          </a:p>
        </p:txBody>
      </p:sp>
      <p:sp>
        <p:nvSpPr>
          <p:cNvPr id="39" name="Shape 39"/>
          <p:cNvSpPr txBox="1"/>
          <p:nvPr/>
        </p:nvSpPr>
        <p:spPr>
          <a:xfrm>
            <a:off x="182880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chemeClr val="accent1"/>
                </a:solidFill>
                <a:latin typeface="Questrial"/>
                <a:ea typeface="Questrial"/>
                <a:cs typeface="Questrial"/>
                <a:sym typeface="Questrial"/>
              </a:rPr>
              <a:t>Acknowledgements</a:t>
            </a:r>
          </a:p>
        </p:txBody>
      </p:sp>
      <p:sp>
        <p:nvSpPr>
          <p:cNvPr id="40" name="Shape 40"/>
          <p:cNvSpPr txBox="1"/>
          <p:nvPr/>
        </p:nvSpPr>
        <p:spPr>
          <a:xfrm>
            <a:off x="96012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Project Partners</a:t>
            </a:r>
          </a:p>
        </p:txBody>
      </p:sp>
      <p:sp>
        <p:nvSpPr>
          <p:cNvPr id="41" name="Shape 41"/>
          <p:cNvSpPr txBox="1"/>
          <p:nvPr/>
        </p:nvSpPr>
        <p:spPr>
          <a:xfrm>
            <a:off x="9144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chemeClr val="accent1"/>
                </a:solidFill>
                <a:latin typeface="Questrial"/>
                <a:ea typeface="Questrial"/>
                <a:cs typeface="Questrial"/>
                <a:sym typeface="Questrial"/>
              </a:rPr>
              <a:t>Team Members</a:t>
            </a:r>
          </a:p>
        </p:txBody>
      </p:sp>
      <p:sp>
        <p:nvSpPr>
          <p:cNvPr id="42" name="Shape 42"/>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dirty="0">
                <a:solidFill>
                  <a:schemeClr val="dk1"/>
                </a:solidFill>
                <a:latin typeface="Garamond"/>
                <a:ea typeface="Garamond"/>
                <a:cs typeface="Garamond"/>
                <a:sym typeface="Garamond"/>
              </a:rPr>
              <a:t>Kimberly Berry</a:t>
            </a:r>
            <a:r>
              <a:rPr lang="en-US" sz="3200" b="0" u="none" dirty="0">
                <a:solidFill>
                  <a:schemeClr val="dk1"/>
                </a:solidFill>
                <a:latin typeface="Garamond"/>
                <a:ea typeface="Garamond"/>
                <a:cs typeface="Garamond"/>
                <a:sym typeface="Garamond"/>
              </a:rPr>
              <a:t> (Project </a:t>
            </a:r>
            <a:r>
              <a:rPr lang="en-US" sz="3200" b="0" u="none" dirty="0" smtClean="0">
                <a:solidFill>
                  <a:schemeClr val="dk1"/>
                </a:solidFill>
                <a:latin typeface="Garamond"/>
                <a:ea typeface="Garamond"/>
                <a:cs typeface="Garamond"/>
                <a:sym typeface="Garamond"/>
              </a:rPr>
              <a:t>Lead</a:t>
            </a:r>
            <a:r>
              <a:rPr lang="en-US" sz="3200" b="0" u="none" baseline="30000" dirty="0" smtClean="0">
                <a:solidFill>
                  <a:schemeClr val="dk1"/>
                </a:solidFill>
                <a:latin typeface="Garamond"/>
                <a:ea typeface="Garamond"/>
                <a:cs typeface="Garamond"/>
                <a:sym typeface="Garamond"/>
              </a:rPr>
              <a:t>)1,</a:t>
            </a:r>
            <a:r>
              <a:rPr lang="en-US" sz="3200" b="0" u="none" dirty="0" smtClean="0">
                <a:solidFill>
                  <a:schemeClr val="dk1"/>
                </a:solidFill>
                <a:latin typeface="Garamond"/>
                <a:ea typeface="Garamond"/>
                <a:cs typeface="Garamond"/>
                <a:sym typeface="Garamond"/>
              </a:rPr>
              <a:t> </a:t>
            </a:r>
            <a:r>
              <a:rPr lang="en-US" sz="3200" dirty="0" err="1">
                <a:solidFill>
                  <a:schemeClr val="dk1"/>
                </a:solidFill>
                <a:latin typeface="Garamond"/>
                <a:ea typeface="Garamond"/>
                <a:cs typeface="Garamond"/>
                <a:sym typeface="Garamond"/>
              </a:rPr>
              <a:t>Abhijeet</a:t>
            </a:r>
            <a:r>
              <a:rPr lang="en-US" sz="3200" dirty="0">
                <a:solidFill>
                  <a:schemeClr val="dk1"/>
                </a:solidFill>
                <a:latin typeface="Garamond"/>
                <a:ea typeface="Garamond"/>
                <a:cs typeface="Garamond"/>
                <a:sym typeface="Garamond"/>
              </a:rPr>
              <a:t> Singh </a:t>
            </a:r>
            <a:r>
              <a:rPr lang="en-US" sz="3200" dirty="0" smtClean="0">
                <a:solidFill>
                  <a:schemeClr val="dk1"/>
                </a:solidFill>
                <a:latin typeface="Garamond"/>
                <a:ea typeface="Garamond"/>
                <a:cs typeface="Garamond"/>
                <a:sym typeface="Garamond"/>
              </a:rPr>
              <a:t>Baghel</a:t>
            </a:r>
            <a:r>
              <a:rPr lang="en-US" sz="3200" baseline="30000" dirty="0" smtClean="0">
                <a:solidFill>
                  <a:schemeClr val="dk1"/>
                </a:solidFill>
                <a:latin typeface="Garamond"/>
                <a:ea typeface="Garamond"/>
                <a:cs typeface="Garamond"/>
                <a:sym typeface="Garamond"/>
              </a:rPr>
              <a:t>1</a:t>
            </a:r>
            <a:r>
              <a:rPr lang="en-US" sz="3200" b="0" u="none" dirty="0" smtClean="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Grant </a:t>
            </a:r>
            <a:r>
              <a:rPr lang="en-US" sz="3200" dirty="0" smtClean="0">
                <a:solidFill>
                  <a:schemeClr val="dk1"/>
                </a:solidFill>
                <a:latin typeface="Garamond"/>
                <a:ea typeface="Garamond"/>
                <a:cs typeface="Garamond"/>
                <a:sym typeface="Garamond"/>
              </a:rPr>
              <a:t>Bloomer</a:t>
            </a:r>
            <a:r>
              <a:rPr lang="en-US" sz="3200" baseline="30000" dirty="0" smtClean="0">
                <a:solidFill>
                  <a:schemeClr val="dk1"/>
                </a:solidFill>
                <a:latin typeface="Garamond"/>
                <a:ea typeface="Garamond"/>
                <a:cs typeface="Garamond"/>
                <a:sym typeface="Garamond"/>
              </a:rPr>
              <a:t>1</a:t>
            </a:r>
            <a:r>
              <a:rPr lang="en-US" sz="3200" b="0" u="none" dirty="0" smtClean="0">
                <a:solidFill>
                  <a:schemeClr val="dk1"/>
                </a:solidFill>
                <a:latin typeface="Garamond"/>
                <a:ea typeface="Garamond"/>
                <a:cs typeface="Garamond"/>
                <a:sym typeface="Garamond"/>
              </a:rPr>
              <a:t>,</a:t>
            </a:r>
            <a:r>
              <a:rPr lang="en-US" sz="3200" dirty="0" smtClean="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Zachary </a:t>
            </a:r>
            <a:r>
              <a:rPr lang="en-US" sz="3200" dirty="0" smtClean="0">
                <a:solidFill>
                  <a:schemeClr val="dk1"/>
                </a:solidFill>
                <a:latin typeface="Garamond"/>
                <a:ea typeface="Garamond"/>
                <a:cs typeface="Garamond"/>
                <a:sym typeface="Garamond"/>
              </a:rPr>
              <a:t>Tate</a:t>
            </a:r>
            <a:r>
              <a:rPr lang="en-US" sz="3200" baseline="30000" dirty="0" smtClean="0">
                <a:solidFill>
                  <a:schemeClr val="dk1"/>
                </a:solidFill>
                <a:latin typeface="Garamond"/>
                <a:ea typeface="Garamond"/>
                <a:cs typeface="Garamond"/>
                <a:sym typeface="Garamond"/>
              </a:rPr>
              <a:t>1</a:t>
            </a:r>
            <a:r>
              <a:rPr lang="en-US" sz="3200" dirty="0" smtClean="0">
                <a:solidFill>
                  <a:schemeClr val="dk1"/>
                </a:solidFill>
                <a:latin typeface="Garamond"/>
                <a:ea typeface="Garamond"/>
                <a:cs typeface="Garamond"/>
                <a:sym typeface="Garamond"/>
              </a:rPr>
              <a:t>, Dr. Kenton Ross</a:t>
            </a:r>
            <a:r>
              <a:rPr lang="en-US" sz="3200" baseline="30000" dirty="0" smtClean="0">
                <a:solidFill>
                  <a:schemeClr val="dk1"/>
                </a:solidFill>
                <a:latin typeface="Garamond"/>
                <a:ea typeface="Garamond"/>
                <a:cs typeface="Garamond"/>
                <a:sym typeface="Garamond"/>
              </a:rPr>
              <a:t>1</a:t>
            </a:r>
            <a:r>
              <a:rPr lang="en-US" sz="3200" dirty="0" smtClean="0">
                <a:solidFill>
                  <a:schemeClr val="dk1"/>
                </a:solidFill>
                <a:latin typeface="Garamond"/>
                <a:ea typeface="Garamond"/>
                <a:cs typeface="Garamond"/>
                <a:sym typeface="Garamond"/>
              </a:rPr>
              <a:t>, Dr. DeWayne Cecil</a:t>
            </a:r>
            <a:r>
              <a:rPr lang="en-US" sz="3200" baseline="30000" dirty="0" smtClean="0">
                <a:solidFill>
                  <a:schemeClr val="dk1"/>
                </a:solidFill>
                <a:latin typeface="Garamond"/>
                <a:ea typeface="Garamond"/>
                <a:cs typeface="Garamond"/>
                <a:sym typeface="Garamond"/>
              </a:rPr>
              <a:t>2</a:t>
            </a:r>
            <a:r>
              <a:rPr lang="en-US" sz="3200" dirty="0" smtClean="0">
                <a:solidFill>
                  <a:schemeClr val="dk1"/>
                </a:solidFill>
                <a:latin typeface="Garamond"/>
                <a:ea typeface="Garamond"/>
                <a:cs typeface="Garamond"/>
                <a:sym typeface="Garamond"/>
              </a:rPr>
              <a:t>, Bob VanGundy</a:t>
            </a:r>
            <a:r>
              <a:rPr lang="en-US" sz="3200" baseline="30000" dirty="0" smtClean="0">
                <a:solidFill>
                  <a:schemeClr val="dk1"/>
                </a:solidFill>
                <a:latin typeface="Garamond"/>
                <a:ea typeface="Garamond"/>
                <a:cs typeface="Garamond"/>
                <a:sym typeface="Garamond"/>
              </a:rPr>
              <a:t>3</a:t>
            </a:r>
            <a:endParaRPr lang="en-US" sz="3200" baseline="30000" dirty="0">
              <a:solidFill>
                <a:schemeClr val="dk1"/>
              </a:solidFill>
              <a:latin typeface="Garamond"/>
              <a:ea typeface="Garamond"/>
              <a:cs typeface="Garamond"/>
              <a:sym typeface="Garamond"/>
            </a:endParaRPr>
          </a:p>
          <a:p>
            <a:pPr marL="0" marR="0" lvl="0" indent="0" algn="ctr" rtl="0">
              <a:lnSpc>
                <a:spcPct val="90000"/>
              </a:lnSpc>
              <a:spcBef>
                <a:spcPts val="0"/>
              </a:spcBef>
              <a:buClr>
                <a:schemeClr val="dk1"/>
              </a:buClr>
              <a:buSzPct val="25000"/>
              <a:buFont typeface="Arial"/>
              <a:buNone/>
            </a:pPr>
            <a:r>
              <a:rPr lang="en-US" sz="2400" b="0" u="none" baseline="30000" dirty="0" smtClean="0">
                <a:solidFill>
                  <a:schemeClr val="dk1"/>
                </a:solidFill>
                <a:latin typeface="Garamond"/>
                <a:ea typeface="Garamond"/>
                <a:cs typeface="Garamond"/>
                <a:sym typeface="Garamond"/>
              </a:rPr>
              <a:t>1</a:t>
            </a:r>
            <a:r>
              <a:rPr lang="en-US" sz="2400" b="0" u="none" dirty="0" smtClean="0">
                <a:solidFill>
                  <a:schemeClr val="dk1"/>
                </a:solidFill>
                <a:latin typeface="Garamond"/>
                <a:ea typeface="Garamond"/>
                <a:cs typeface="Garamond"/>
                <a:sym typeface="Garamond"/>
              </a:rPr>
              <a:t>NASA DEVELOP National Program, </a:t>
            </a:r>
            <a:r>
              <a:rPr lang="en-US" sz="2400" b="0" u="none" baseline="30000" dirty="0" smtClean="0">
                <a:solidFill>
                  <a:schemeClr val="dk1"/>
                </a:solidFill>
                <a:latin typeface="Garamond"/>
                <a:ea typeface="Garamond"/>
                <a:cs typeface="Garamond"/>
                <a:sym typeface="Garamond"/>
              </a:rPr>
              <a:t>2</a:t>
            </a:r>
            <a:r>
              <a:rPr lang="en-US" sz="2400" b="0" u="none" dirty="0" smtClean="0">
                <a:solidFill>
                  <a:schemeClr val="dk1"/>
                </a:solidFill>
                <a:latin typeface="Garamond"/>
                <a:ea typeface="Garamond"/>
                <a:cs typeface="Garamond"/>
                <a:sym typeface="Garamond"/>
              </a:rPr>
              <a:t>Global Science and Technology, NOAA NCEI, </a:t>
            </a:r>
            <a:r>
              <a:rPr lang="en-US" sz="2400" b="0" u="none" baseline="30000" dirty="0" smtClean="0">
                <a:solidFill>
                  <a:schemeClr val="dk1"/>
                </a:solidFill>
                <a:latin typeface="Garamond"/>
                <a:ea typeface="Garamond"/>
                <a:cs typeface="Garamond"/>
                <a:sym typeface="Garamond"/>
              </a:rPr>
              <a:t>3</a:t>
            </a:r>
            <a:r>
              <a:rPr lang="en-US" sz="2400" b="0" u="none" dirty="0" smtClean="0">
                <a:solidFill>
                  <a:schemeClr val="dk1"/>
                </a:solidFill>
                <a:latin typeface="Garamond"/>
                <a:ea typeface="Garamond"/>
                <a:cs typeface="Garamond"/>
                <a:sym typeface="Garamond"/>
              </a:rPr>
              <a:t>The University of Virginia’s College at Wise</a:t>
            </a:r>
            <a:endParaRPr lang="en-US" sz="2400" b="0" u="none" dirty="0">
              <a:solidFill>
                <a:schemeClr val="dk1"/>
              </a:solidFill>
              <a:latin typeface="Garamond"/>
              <a:ea typeface="Garamond"/>
              <a:cs typeface="Garamond"/>
              <a:sym typeface="Garamond"/>
            </a:endParaRPr>
          </a:p>
        </p:txBody>
      </p:sp>
      <p:pic>
        <p:nvPicPr>
          <p:cNvPr id="43" name="Shape 43"/>
          <p:cNvPicPr preferRelativeResize="0"/>
          <p:nvPr/>
        </p:nvPicPr>
        <p:blipFill rotWithShape="1">
          <a:blip r:embed="rId3">
            <a:alphaModFix/>
          </a:blip>
          <a:srcRect/>
          <a:stretch/>
        </p:blipFill>
        <p:spPr>
          <a:xfrm>
            <a:off x="18466440" y="17676062"/>
            <a:ext cx="2115840" cy="1059095"/>
          </a:xfrm>
          <a:prstGeom prst="rect">
            <a:avLst/>
          </a:prstGeom>
          <a:noFill/>
          <a:ln>
            <a:noFill/>
          </a:ln>
        </p:spPr>
      </p:pic>
      <p:pic>
        <p:nvPicPr>
          <p:cNvPr id="44" name="Shape 44"/>
          <p:cNvPicPr preferRelativeResize="0"/>
          <p:nvPr/>
        </p:nvPicPr>
        <p:blipFill rotWithShape="1">
          <a:blip r:embed="rId4">
            <a:alphaModFix/>
          </a:blip>
          <a:srcRect/>
          <a:stretch/>
        </p:blipFill>
        <p:spPr>
          <a:xfrm>
            <a:off x="21755420" y="17465645"/>
            <a:ext cx="1323922" cy="1462897"/>
          </a:xfrm>
          <a:prstGeom prst="rect">
            <a:avLst/>
          </a:prstGeom>
          <a:noFill/>
          <a:ln>
            <a:noFill/>
          </a:ln>
        </p:spPr>
      </p:pic>
      <p:sp>
        <p:nvSpPr>
          <p:cNvPr id="45" name="Shape 45"/>
          <p:cNvSpPr txBox="1"/>
          <p:nvPr/>
        </p:nvSpPr>
        <p:spPr>
          <a:xfrm>
            <a:off x="19098601" y="18829062"/>
            <a:ext cx="85151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Garamond"/>
                <a:ea typeface="Garamond"/>
                <a:cs typeface="Garamond"/>
                <a:sym typeface="Garamond"/>
              </a:rPr>
              <a:t>GPM</a:t>
            </a:r>
          </a:p>
        </p:txBody>
      </p:sp>
      <p:sp>
        <p:nvSpPr>
          <p:cNvPr id="46" name="Shape 46"/>
          <p:cNvSpPr txBox="1"/>
          <p:nvPr/>
        </p:nvSpPr>
        <p:spPr>
          <a:xfrm>
            <a:off x="21934331" y="19059895"/>
            <a:ext cx="966097"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Garamond"/>
                <a:ea typeface="Garamond"/>
                <a:cs typeface="Garamond"/>
                <a:sym typeface="Garamond"/>
              </a:rPr>
              <a:t>SRTM</a:t>
            </a:r>
          </a:p>
        </p:txBody>
      </p:sp>
      <p:pic>
        <p:nvPicPr>
          <p:cNvPr id="47" name="Shape 47"/>
          <p:cNvPicPr preferRelativeResize="0"/>
          <p:nvPr/>
        </p:nvPicPr>
        <p:blipFill rotWithShape="1">
          <a:blip r:embed="rId5">
            <a:alphaModFix/>
          </a:blip>
          <a:srcRect l="13268" t="15845" r="10873" b="29909"/>
          <a:stretch/>
        </p:blipFill>
        <p:spPr>
          <a:xfrm>
            <a:off x="18275950" y="13129101"/>
            <a:ext cx="3932399" cy="3639000"/>
          </a:xfrm>
          <a:prstGeom prst="rect">
            <a:avLst/>
          </a:prstGeom>
          <a:noFill/>
          <a:ln>
            <a:noFill/>
          </a:ln>
        </p:spPr>
      </p:pic>
      <p:pic>
        <p:nvPicPr>
          <p:cNvPr id="48" name="Shape 48"/>
          <p:cNvPicPr preferRelativeResize="0"/>
          <p:nvPr/>
        </p:nvPicPr>
        <p:blipFill rotWithShape="1">
          <a:blip r:embed="rId6">
            <a:alphaModFix/>
          </a:blip>
          <a:srcRect/>
          <a:stretch/>
        </p:blipFill>
        <p:spPr>
          <a:xfrm>
            <a:off x="21115474" y="13428726"/>
            <a:ext cx="5097325" cy="2266132"/>
          </a:xfrm>
          <a:prstGeom prst="rect">
            <a:avLst/>
          </a:prstGeom>
          <a:noFill/>
          <a:ln>
            <a:noFill/>
          </a:ln>
        </p:spPr>
      </p:pic>
      <p:pic>
        <p:nvPicPr>
          <p:cNvPr id="49" name="Shape 49"/>
          <p:cNvPicPr preferRelativeResize="0"/>
          <p:nvPr/>
        </p:nvPicPr>
        <p:blipFill rotWithShape="1">
          <a:blip r:embed="rId7">
            <a:alphaModFix/>
          </a:blip>
          <a:srcRect/>
          <a:stretch/>
        </p:blipFill>
        <p:spPr>
          <a:xfrm>
            <a:off x="20222998" y="19290726"/>
            <a:ext cx="1542001" cy="1314556"/>
          </a:xfrm>
          <a:prstGeom prst="rect">
            <a:avLst/>
          </a:prstGeom>
          <a:noFill/>
          <a:ln>
            <a:noFill/>
          </a:ln>
        </p:spPr>
      </p:pic>
      <p:sp>
        <p:nvSpPr>
          <p:cNvPr id="50" name="Shape 50"/>
          <p:cNvSpPr txBox="1"/>
          <p:nvPr/>
        </p:nvSpPr>
        <p:spPr>
          <a:xfrm>
            <a:off x="20321226" y="20496101"/>
            <a:ext cx="1079142"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Garamond"/>
                <a:ea typeface="Garamond"/>
                <a:cs typeface="Garamond"/>
                <a:sym typeface="Garamond"/>
              </a:rPr>
              <a:t>TRMM</a:t>
            </a:r>
          </a:p>
        </p:txBody>
      </p:sp>
      <p:pic>
        <p:nvPicPr>
          <p:cNvPr id="52" name="Shape 52"/>
          <p:cNvPicPr preferRelativeResize="0"/>
          <p:nvPr/>
        </p:nvPicPr>
        <p:blipFill rotWithShape="1">
          <a:blip r:embed="rId8">
            <a:alphaModFix/>
          </a:blip>
          <a:srcRect l="15421" t="30782" r="11835" b="29441"/>
          <a:stretch/>
        </p:blipFill>
        <p:spPr>
          <a:xfrm>
            <a:off x="838200" y="19180890"/>
            <a:ext cx="2291825" cy="1621710"/>
          </a:xfrm>
          <a:prstGeom prst="rect">
            <a:avLst/>
          </a:prstGeom>
          <a:noFill/>
          <a:ln>
            <a:noFill/>
          </a:ln>
          <a:effectLst/>
        </p:spPr>
      </p:pic>
      <p:pic>
        <p:nvPicPr>
          <p:cNvPr id="53" name="Shape 53"/>
          <p:cNvPicPr preferRelativeResize="0"/>
          <p:nvPr/>
        </p:nvPicPr>
        <p:blipFill rotWithShape="1">
          <a:blip r:embed="rId9">
            <a:alphaModFix/>
          </a:blip>
          <a:srcRect l="13449" t="30529" r="14238" b="32664"/>
          <a:stretch/>
        </p:blipFill>
        <p:spPr>
          <a:xfrm>
            <a:off x="914400" y="13501412"/>
            <a:ext cx="2291818" cy="1509601"/>
          </a:xfrm>
          <a:prstGeom prst="rect">
            <a:avLst/>
          </a:prstGeom>
          <a:noFill/>
          <a:ln>
            <a:noFill/>
          </a:ln>
          <a:effectLst/>
        </p:spPr>
      </p:pic>
      <p:pic>
        <p:nvPicPr>
          <p:cNvPr id="54" name="Shape 54"/>
          <p:cNvPicPr preferRelativeResize="0"/>
          <p:nvPr/>
        </p:nvPicPr>
        <p:blipFill rotWithShape="1">
          <a:blip r:embed="rId10">
            <a:alphaModFix/>
          </a:blip>
          <a:srcRect l="13608" t="27940" r="12350" b="27816"/>
          <a:stretch/>
        </p:blipFill>
        <p:spPr>
          <a:xfrm>
            <a:off x="914400" y="15220319"/>
            <a:ext cx="2291825" cy="1772281"/>
          </a:xfrm>
          <a:prstGeom prst="rect">
            <a:avLst/>
          </a:prstGeom>
          <a:noFill/>
          <a:ln>
            <a:noFill/>
          </a:ln>
          <a:effectLst/>
        </p:spPr>
      </p:pic>
      <p:pic>
        <p:nvPicPr>
          <p:cNvPr id="55" name="Shape 55"/>
          <p:cNvPicPr preferRelativeResize="0"/>
          <p:nvPr/>
        </p:nvPicPr>
        <p:blipFill rotWithShape="1">
          <a:blip r:embed="rId11">
            <a:alphaModFix/>
          </a:blip>
          <a:srcRect l="13610" t="27817" r="13450" b="28182"/>
          <a:stretch/>
        </p:blipFill>
        <p:spPr>
          <a:xfrm>
            <a:off x="914400" y="17184697"/>
            <a:ext cx="2291825" cy="1789103"/>
          </a:xfrm>
          <a:prstGeom prst="rect">
            <a:avLst/>
          </a:prstGeom>
          <a:noFill/>
          <a:ln>
            <a:solidFill>
              <a:schemeClr val="bg1"/>
            </a:solidFill>
          </a:ln>
          <a:effectLst/>
        </p:spPr>
      </p:pic>
      <p:sp>
        <p:nvSpPr>
          <p:cNvPr id="2" name="TextBox 1"/>
          <p:cNvSpPr txBox="1"/>
          <p:nvPr/>
        </p:nvSpPr>
        <p:spPr>
          <a:xfrm>
            <a:off x="691867" y="13551531"/>
            <a:ext cx="1752600"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00" dirty="0" smtClean="0">
                <a:latin typeface="Garamond" panose="02020404030301010803" pitchFamily="18" charset="0"/>
              </a:rPr>
              <a:t>DIGITAL ELEVATION</a:t>
            </a:r>
            <a:endParaRPr lang="en-US" sz="1600" dirty="0">
              <a:latin typeface="Garamond" panose="02020404030301010803" pitchFamily="18" charset="0"/>
            </a:endParaRPr>
          </a:p>
        </p:txBody>
      </p:sp>
      <p:sp>
        <p:nvSpPr>
          <p:cNvPr id="60" name="TextBox 59"/>
          <p:cNvSpPr txBox="1"/>
          <p:nvPr/>
        </p:nvSpPr>
        <p:spPr>
          <a:xfrm>
            <a:off x="609600" y="15139038"/>
            <a:ext cx="1752600"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00" dirty="0" smtClean="0">
                <a:latin typeface="Garamond" panose="02020404030301010803" pitchFamily="18" charset="0"/>
              </a:rPr>
              <a:t>FLOW DIRECTION</a:t>
            </a:r>
            <a:endParaRPr lang="en-US" sz="1600" dirty="0">
              <a:latin typeface="Garamond" panose="02020404030301010803" pitchFamily="18" charset="0"/>
            </a:endParaRPr>
          </a:p>
        </p:txBody>
      </p:sp>
      <p:sp>
        <p:nvSpPr>
          <p:cNvPr id="61" name="TextBox 60"/>
          <p:cNvSpPr txBox="1"/>
          <p:nvPr/>
        </p:nvSpPr>
        <p:spPr>
          <a:xfrm>
            <a:off x="609599" y="17080398"/>
            <a:ext cx="2127775"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00" dirty="0" smtClean="0">
                <a:latin typeface="Garamond" panose="02020404030301010803" pitchFamily="18" charset="0"/>
              </a:rPr>
              <a:t>FLOW ACCUMULATION</a:t>
            </a:r>
            <a:endParaRPr lang="en-US" sz="1600" dirty="0">
              <a:latin typeface="Garamond" panose="02020404030301010803" pitchFamily="18" charset="0"/>
            </a:endParaRPr>
          </a:p>
        </p:txBody>
      </p:sp>
      <p:sp>
        <p:nvSpPr>
          <p:cNvPr id="62" name="TextBox 61"/>
          <p:cNvSpPr txBox="1"/>
          <p:nvPr/>
        </p:nvSpPr>
        <p:spPr>
          <a:xfrm>
            <a:off x="685800" y="19274644"/>
            <a:ext cx="1752600" cy="33855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00" dirty="0" smtClean="0">
                <a:latin typeface="Garamond" panose="02020404030301010803" pitchFamily="18" charset="0"/>
              </a:rPr>
              <a:t>STREAM</a:t>
            </a:r>
            <a:endParaRPr lang="en-US" sz="1600" dirty="0">
              <a:latin typeface="Garamond" panose="02020404030301010803" pitchFamily="18" charset="0"/>
            </a:endParaRPr>
          </a:p>
        </p:txBody>
      </p:sp>
      <p:sp>
        <p:nvSpPr>
          <p:cNvPr id="3" name="Rectangle 2"/>
          <p:cNvSpPr/>
          <p:nvPr/>
        </p:nvSpPr>
        <p:spPr>
          <a:xfrm>
            <a:off x="609600" y="13411804"/>
            <a:ext cx="2596625" cy="1599209"/>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03775" y="19108680"/>
            <a:ext cx="2596625" cy="1599209"/>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09600" y="15139039"/>
            <a:ext cx="2596625" cy="1853562"/>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03775" y="17120238"/>
            <a:ext cx="2596625" cy="1853562"/>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448800" y="16307791"/>
            <a:ext cx="2596625" cy="1599209"/>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1">
                    <a:lumMod val="50000"/>
                  </a:schemeClr>
                </a:solidFill>
                <a:latin typeface="Garamond" panose="02020404030301010803" pitchFamily="18" charset="0"/>
              </a:rPr>
              <a:t>CREST Model</a:t>
            </a:r>
            <a:endParaRPr lang="en-US" sz="3600" dirty="0">
              <a:solidFill>
                <a:schemeClr val="accent1">
                  <a:lumMod val="50000"/>
                </a:schemeClr>
              </a:solidFill>
              <a:latin typeface="Garamond" panose="02020404030301010803" pitchFamily="18" charset="0"/>
            </a:endParaRPr>
          </a:p>
        </p:txBody>
      </p:sp>
      <p:sp>
        <p:nvSpPr>
          <p:cNvPr id="68" name="Rectangle 67"/>
          <p:cNvSpPr/>
          <p:nvPr/>
        </p:nvSpPr>
        <p:spPr>
          <a:xfrm>
            <a:off x="5334000" y="16306800"/>
            <a:ext cx="2596625" cy="1599209"/>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1">
                    <a:lumMod val="50000"/>
                  </a:schemeClr>
                </a:solidFill>
                <a:latin typeface="Garamond" panose="02020404030301010803" pitchFamily="18" charset="0"/>
              </a:rPr>
              <a:t>Basics Folder</a:t>
            </a:r>
            <a:endParaRPr lang="en-US" sz="3600" dirty="0">
              <a:solidFill>
                <a:schemeClr val="accent1">
                  <a:lumMod val="50000"/>
                </a:schemeClr>
              </a:solidFill>
              <a:latin typeface="Garamond" panose="02020404030301010803" pitchFamily="18" charset="0"/>
            </a:endParaRPr>
          </a:p>
        </p:txBody>
      </p:sp>
      <p:cxnSp>
        <p:nvCxnSpPr>
          <p:cNvPr id="6" name="Straight Arrow Connector 5"/>
          <p:cNvCxnSpPr>
            <a:stCxn id="3" idx="3"/>
            <a:endCxn id="68" idx="1"/>
          </p:cNvCxnSpPr>
          <p:nvPr/>
        </p:nvCxnSpPr>
        <p:spPr>
          <a:xfrm>
            <a:off x="3206225" y="14211409"/>
            <a:ext cx="2127775" cy="2894996"/>
          </a:xfrm>
          <a:prstGeom prst="straightConnector1">
            <a:avLst/>
          </a:prstGeom>
          <a:ln>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4" idx="3"/>
            <a:endCxn id="68" idx="1"/>
          </p:cNvCxnSpPr>
          <p:nvPr/>
        </p:nvCxnSpPr>
        <p:spPr>
          <a:xfrm>
            <a:off x="3206225" y="16065820"/>
            <a:ext cx="2127775" cy="1040585"/>
          </a:xfrm>
          <a:prstGeom prst="straightConnector1">
            <a:avLst/>
          </a:prstGeom>
          <a:ln>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5" idx="3"/>
            <a:endCxn id="68" idx="1"/>
          </p:cNvCxnSpPr>
          <p:nvPr/>
        </p:nvCxnSpPr>
        <p:spPr>
          <a:xfrm flipV="1">
            <a:off x="3200400" y="17106405"/>
            <a:ext cx="2133600" cy="940614"/>
          </a:xfrm>
          <a:prstGeom prst="straightConnector1">
            <a:avLst/>
          </a:prstGeom>
          <a:ln>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3" idx="3"/>
            <a:endCxn id="68" idx="1"/>
          </p:cNvCxnSpPr>
          <p:nvPr/>
        </p:nvCxnSpPr>
        <p:spPr>
          <a:xfrm flipV="1">
            <a:off x="3200400" y="17106405"/>
            <a:ext cx="2133600" cy="2801880"/>
          </a:xfrm>
          <a:prstGeom prst="straightConnector1">
            <a:avLst/>
          </a:prstGeom>
          <a:ln>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8" idx="3"/>
            <a:endCxn id="67" idx="1"/>
          </p:cNvCxnSpPr>
          <p:nvPr/>
        </p:nvCxnSpPr>
        <p:spPr>
          <a:xfrm>
            <a:off x="7930625" y="17106405"/>
            <a:ext cx="1518175" cy="991"/>
          </a:xfrm>
          <a:prstGeom prst="straightConnector1">
            <a:avLst/>
          </a:prstGeom>
          <a:ln>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6261625" y="14074751"/>
            <a:ext cx="1967975" cy="1145568"/>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1">
                    <a:lumMod val="50000"/>
                  </a:schemeClr>
                </a:solidFill>
                <a:latin typeface="Garamond" panose="02020404030301010803" pitchFamily="18" charset="0"/>
              </a:rPr>
              <a:t>Rain Data</a:t>
            </a:r>
            <a:endParaRPr lang="en-US" sz="3600" dirty="0">
              <a:solidFill>
                <a:schemeClr val="accent1">
                  <a:lumMod val="50000"/>
                </a:schemeClr>
              </a:solidFill>
              <a:latin typeface="Garamond" panose="02020404030301010803" pitchFamily="18" charset="0"/>
            </a:endParaRPr>
          </a:p>
        </p:txBody>
      </p:sp>
      <p:cxnSp>
        <p:nvCxnSpPr>
          <p:cNvPr id="72" name="Straight Arrow Connector 71"/>
          <p:cNvCxnSpPr>
            <a:stCxn id="70" idx="3"/>
          </p:cNvCxnSpPr>
          <p:nvPr/>
        </p:nvCxnSpPr>
        <p:spPr>
          <a:xfrm>
            <a:off x="8229600" y="14647535"/>
            <a:ext cx="1219200" cy="1659265"/>
          </a:xfrm>
          <a:prstGeom prst="straightConnector1">
            <a:avLst/>
          </a:prstGeom>
          <a:ln>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242575" y="19047432"/>
            <a:ext cx="1967975" cy="1145568"/>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1">
                    <a:lumMod val="50000"/>
                  </a:schemeClr>
                </a:solidFill>
                <a:latin typeface="Garamond" panose="02020404030301010803" pitchFamily="18" charset="0"/>
              </a:rPr>
              <a:t>PETs</a:t>
            </a:r>
            <a:endParaRPr lang="en-US" sz="3600" dirty="0">
              <a:solidFill>
                <a:schemeClr val="accent1">
                  <a:lumMod val="50000"/>
                </a:schemeClr>
              </a:solidFill>
              <a:latin typeface="Garamond" panose="02020404030301010803" pitchFamily="18" charset="0"/>
            </a:endParaRPr>
          </a:p>
        </p:txBody>
      </p:sp>
      <p:cxnSp>
        <p:nvCxnSpPr>
          <p:cNvPr id="76" name="Straight Arrow Connector 75"/>
          <p:cNvCxnSpPr>
            <a:stCxn id="75" idx="3"/>
          </p:cNvCxnSpPr>
          <p:nvPr/>
        </p:nvCxnSpPr>
        <p:spPr>
          <a:xfrm flipV="1">
            <a:off x="8210550" y="17907000"/>
            <a:ext cx="1238250" cy="1713216"/>
          </a:xfrm>
          <a:prstGeom prst="straightConnector1">
            <a:avLst/>
          </a:prstGeom>
          <a:ln>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3335000" y="16306800"/>
            <a:ext cx="2596625" cy="1599209"/>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1">
                    <a:lumMod val="50000"/>
                  </a:schemeClr>
                </a:solidFill>
                <a:latin typeface="Garamond" panose="02020404030301010803" pitchFamily="18" charset="0"/>
              </a:rPr>
              <a:t>Surface Water Flow</a:t>
            </a:r>
            <a:endParaRPr lang="en-US" sz="3600" dirty="0">
              <a:solidFill>
                <a:schemeClr val="accent1">
                  <a:lumMod val="50000"/>
                </a:schemeClr>
              </a:solidFill>
              <a:latin typeface="Garamond" panose="02020404030301010803" pitchFamily="18" charset="0"/>
            </a:endParaRPr>
          </a:p>
        </p:txBody>
      </p:sp>
      <p:cxnSp>
        <p:nvCxnSpPr>
          <p:cNvPr id="82" name="Straight Arrow Connector 81"/>
          <p:cNvCxnSpPr>
            <a:stCxn id="67" idx="3"/>
            <a:endCxn id="79" idx="1"/>
          </p:cNvCxnSpPr>
          <p:nvPr/>
        </p:nvCxnSpPr>
        <p:spPr>
          <a:xfrm flipV="1">
            <a:off x="12045425" y="17106405"/>
            <a:ext cx="1289575" cy="991"/>
          </a:xfrm>
          <a:prstGeom prst="straightConnector1">
            <a:avLst/>
          </a:prstGeom>
          <a:ln>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12">
            <a:extLst>
              <a:ext uri="{28A0092B-C50C-407E-A947-70E740481C1C}">
                <a14:useLocalDpi xmlns:a14="http://schemas.microsoft.com/office/drawing/2010/main" val="0"/>
              </a:ext>
            </a:extLst>
          </a:blip>
          <a:srcRect l="12879" t="9868" r="13607"/>
          <a:stretch/>
        </p:blipFill>
        <p:spPr>
          <a:xfrm>
            <a:off x="520710" y="28928647"/>
            <a:ext cx="6111602" cy="421835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scene3d>
            <a:camera prst="orthographicFront">
              <a:rot lat="10800000" lon="10799999" rev="10799999"/>
            </a:camera>
            <a:lightRig rig="threePt" dir="t"/>
          </a:scene3d>
        </p:spPr>
      </p:pic>
      <p:sp>
        <p:nvSpPr>
          <p:cNvPr id="5" name="TextBox 4"/>
          <p:cNvSpPr txBox="1"/>
          <p:nvPr/>
        </p:nvSpPr>
        <p:spPr>
          <a:xfrm>
            <a:off x="580773" y="33692068"/>
            <a:ext cx="6201027" cy="369332"/>
          </a:xfrm>
          <a:prstGeom prst="rect">
            <a:avLst/>
          </a:prstGeom>
          <a:noFill/>
        </p:spPr>
        <p:txBody>
          <a:bodyPr wrap="square" rtlCol="0">
            <a:spAutoFit/>
          </a:bodyPr>
          <a:lstStyle/>
          <a:p>
            <a:r>
              <a:rPr lang="en-US" sz="1800" dirty="0" smtClean="0">
                <a:latin typeface="Garamond" panose="02020404030301010803" pitchFamily="18" charset="0"/>
              </a:rPr>
              <a:t>Grant Bloomer, Kimberly Berry, Zachary Tate, </a:t>
            </a:r>
            <a:r>
              <a:rPr lang="en-US" sz="1800" dirty="0" err="1" smtClean="0">
                <a:latin typeface="Garamond" panose="02020404030301010803" pitchFamily="18" charset="0"/>
              </a:rPr>
              <a:t>Abhijeet</a:t>
            </a:r>
            <a:r>
              <a:rPr lang="en-US" sz="1800" dirty="0" smtClean="0">
                <a:latin typeface="Garamond" panose="02020404030301010803" pitchFamily="18" charset="0"/>
              </a:rPr>
              <a:t> </a:t>
            </a:r>
            <a:r>
              <a:rPr lang="en-US" sz="1800" dirty="0" err="1" smtClean="0">
                <a:latin typeface="Garamond" panose="02020404030301010803" pitchFamily="18" charset="0"/>
              </a:rPr>
              <a:t>Baghel</a:t>
            </a:r>
            <a:endParaRPr lang="en-US" sz="1800" dirty="0">
              <a:latin typeface="Garamond" panose="02020404030301010803" pitchFamily="18" charset="0"/>
            </a:endParaRPr>
          </a:p>
        </p:txBody>
      </p:sp>
      <p:sp>
        <p:nvSpPr>
          <p:cNvPr id="13" name="TextBox 12"/>
          <p:cNvSpPr txBox="1"/>
          <p:nvPr/>
        </p:nvSpPr>
        <p:spPr>
          <a:xfrm>
            <a:off x="9410701" y="28674731"/>
            <a:ext cx="6781800" cy="4662815"/>
          </a:xfrm>
          <a:prstGeom prst="rect">
            <a:avLst/>
          </a:prstGeom>
          <a:noFill/>
        </p:spPr>
        <p:txBody>
          <a:bodyPr wrap="square" rtlCol="0">
            <a:spAutoFit/>
          </a:bodyPr>
          <a:lstStyle/>
          <a:p>
            <a:r>
              <a:rPr lang="en-US" sz="2700" dirty="0" smtClean="0">
                <a:solidFill>
                  <a:schemeClr val="tx1"/>
                </a:solidFill>
                <a:latin typeface="Garamond" panose="02020404030301010803" pitchFamily="18" charset="0"/>
              </a:rPr>
              <a:t>Wise County Board of Supervisors</a:t>
            </a:r>
          </a:p>
          <a:p>
            <a:endParaRPr lang="en-US" sz="2700" dirty="0">
              <a:solidFill>
                <a:schemeClr val="tx1"/>
              </a:solidFill>
              <a:latin typeface="Garamond" panose="02020404030301010803" pitchFamily="18" charset="0"/>
            </a:endParaRPr>
          </a:p>
          <a:p>
            <a:endParaRPr lang="en-US" sz="2700" dirty="0" smtClean="0">
              <a:solidFill>
                <a:schemeClr val="tx1"/>
              </a:solidFill>
              <a:latin typeface="Garamond" panose="02020404030301010803" pitchFamily="18" charset="0"/>
            </a:endParaRPr>
          </a:p>
          <a:p>
            <a:endParaRPr lang="en-US" sz="2700" dirty="0">
              <a:solidFill>
                <a:schemeClr val="tx1"/>
              </a:solidFill>
              <a:latin typeface="Garamond" panose="02020404030301010803" pitchFamily="18" charset="0"/>
            </a:endParaRPr>
          </a:p>
          <a:p>
            <a:endParaRPr lang="en-US" sz="2700" dirty="0" smtClean="0">
              <a:solidFill>
                <a:schemeClr val="tx1"/>
              </a:solidFill>
              <a:latin typeface="Garamond" panose="02020404030301010803" pitchFamily="18" charset="0"/>
            </a:endParaRPr>
          </a:p>
          <a:p>
            <a:endParaRPr lang="en-US" sz="2700" dirty="0">
              <a:solidFill>
                <a:schemeClr val="tx1"/>
              </a:solidFill>
              <a:latin typeface="Garamond" panose="02020404030301010803" pitchFamily="18" charset="0"/>
            </a:endParaRPr>
          </a:p>
          <a:p>
            <a:endParaRPr lang="en-US" sz="2700" dirty="0" smtClean="0">
              <a:solidFill>
                <a:schemeClr val="tx1"/>
              </a:solidFill>
              <a:latin typeface="Garamond" panose="02020404030301010803" pitchFamily="18" charset="0"/>
            </a:endParaRPr>
          </a:p>
          <a:p>
            <a:endParaRPr lang="en-US" sz="2700" dirty="0">
              <a:solidFill>
                <a:schemeClr val="tx1"/>
              </a:solidFill>
              <a:latin typeface="Garamond" panose="02020404030301010803" pitchFamily="18" charset="0"/>
            </a:endParaRPr>
          </a:p>
          <a:p>
            <a:endParaRPr lang="en-US" sz="2700" dirty="0" smtClean="0">
              <a:solidFill>
                <a:schemeClr val="tx1"/>
              </a:solidFill>
              <a:latin typeface="Garamond" panose="02020404030301010803" pitchFamily="18" charset="0"/>
            </a:endParaRPr>
          </a:p>
          <a:p>
            <a:endParaRPr lang="en-US" sz="2700" dirty="0">
              <a:solidFill>
                <a:schemeClr val="tx1"/>
              </a:solidFill>
              <a:latin typeface="Garamond" panose="02020404030301010803" pitchFamily="18" charset="0"/>
            </a:endParaRPr>
          </a:p>
          <a:p>
            <a:endParaRPr lang="en-US" sz="2700" dirty="0" smtClean="0">
              <a:solidFill>
                <a:schemeClr val="tx1"/>
              </a:solidFill>
              <a:latin typeface="Garamond" panose="02020404030301010803" pitchFamily="18" charset="0"/>
            </a:endParaRPr>
          </a:p>
        </p:txBody>
      </p:sp>
    </p:spTree>
  </p:cSld>
  <p:clrMapOvr>
    <a:masterClrMapping/>
  </p:clrMapOvr>
  <p:transition spd="slow">
    <p:cut/>
  </p:transition>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246</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Questrial</vt:lpstr>
      <vt:lpstr>Webdings</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DEVELOP4</dc:creator>
  <cp:lastModifiedBy>Michael Brooke</cp:lastModifiedBy>
  <cp:revision>17</cp:revision>
  <dcterms:modified xsi:type="dcterms:W3CDTF">2016-02-25T16:18:32Z</dcterms:modified>
</cp:coreProperties>
</file>