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  <p15:guide id="3" orient="horz" pos="10631">
          <p15:clr>
            <a:srgbClr val="A4A3A4"/>
          </p15:clr>
        </p15:guide>
        <p15:guide id="4" pos="76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942" y="-66"/>
      </p:cViewPr>
      <p:guideLst>
        <p:guide orient="horz" pos="11520"/>
        <p:guide pos="8640"/>
        <p:guide orient="horz" pos="10631"/>
        <p:guide pos="76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r="7770"/>
          <a:stretch/>
        </p:blipFill>
        <p:spPr>
          <a:xfrm>
            <a:off x="18151684" y="10103209"/>
            <a:ext cx="6518030" cy="609350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University of Georgia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Utilizing NASA’s Earth Observations for Forecasting Land Use Change and Wildlife Disturbances Along the Ocmulgee River Corridor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31368" y="914400"/>
            <a:ext cx="18817390" cy="1152144"/>
          </a:xfrm>
        </p:spPr>
        <p:txBody>
          <a:bodyPr/>
          <a:lstStyle/>
          <a:p>
            <a:r>
              <a:rPr lang="en-US" dirty="0"/>
              <a:t>Ocmulgee Ecological Forecasting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2194849"/>
            <a:ext cx="13853270" cy="169385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  <a:p>
            <a:endParaRPr lang="en-US" dirty="0" smtClean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202856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259405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24574995" y="21049819"/>
            <a:ext cx="1675906" cy="37078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Landsat 8, OLI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0"/>
            <a:ext cx="8026893" cy="354916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Produce a 2014 land cover dataset using Landsat 8 imagery</a:t>
            </a:r>
          </a:p>
          <a:p>
            <a:r>
              <a:rPr lang="en-US" sz="2400" dirty="0" smtClean="0"/>
              <a:t>Quantify </a:t>
            </a:r>
            <a:r>
              <a:rPr lang="en-US" sz="2400" dirty="0"/>
              <a:t>land cover </a:t>
            </a:r>
            <a:r>
              <a:rPr lang="en-US" sz="2400" dirty="0" smtClean="0"/>
              <a:t>change in the Ocmulgee River Valley</a:t>
            </a:r>
            <a:endParaRPr lang="en-US" sz="2400" dirty="0"/>
          </a:p>
          <a:p>
            <a:r>
              <a:rPr lang="en-US" sz="2400" dirty="0" smtClean="0"/>
              <a:t>Assess historic trends in land cover from 2001 to 2014</a:t>
            </a:r>
            <a:endParaRPr lang="en-US" sz="2400" dirty="0"/>
          </a:p>
          <a:p>
            <a:r>
              <a:rPr lang="en-US" sz="2400" dirty="0"/>
              <a:t>Predict land cover </a:t>
            </a:r>
            <a:r>
              <a:rPr lang="en-US" sz="2400" dirty="0" smtClean="0"/>
              <a:t>changes within the Ocmulgee Corridor</a:t>
            </a:r>
          </a:p>
          <a:p>
            <a:r>
              <a:rPr lang="en-US" sz="2400" dirty="0" smtClean="0"/>
              <a:t>Model effects of land cover change on ecological habitats</a:t>
            </a:r>
          </a:p>
          <a:p>
            <a:r>
              <a:rPr lang="en-US" sz="2400" dirty="0" smtClean="0"/>
              <a:t>Identify </a:t>
            </a:r>
            <a:r>
              <a:rPr lang="en-US" sz="2400" dirty="0"/>
              <a:t>priority </a:t>
            </a:r>
            <a:r>
              <a:rPr lang="en-US" sz="2400" dirty="0" smtClean="0"/>
              <a:t>wildlife conservation </a:t>
            </a:r>
            <a:r>
              <a:rPr lang="en-US" sz="2400" dirty="0"/>
              <a:t>areas for state </a:t>
            </a:r>
            <a:r>
              <a:rPr lang="en-US" sz="2400" dirty="0" smtClean="0"/>
              <a:t>agencies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9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3661614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8000" y="9663513"/>
            <a:ext cx="3171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031971"/>
            <a:ext cx="531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1306043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1306043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85775" y="30033154"/>
            <a:ext cx="569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4400" y="30033153"/>
            <a:ext cx="6622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87576" y="30033155"/>
            <a:ext cx="6757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Christopher </a:t>
            </a:r>
            <a:r>
              <a:rPr lang="en-US" dirty="0" smtClean="0"/>
              <a:t>Cameron (Project Lead), </a:t>
            </a:r>
            <a:r>
              <a:rPr lang="en-US" dirty="0"/>
              <a:t>Andrew Herring</a:t>
            </a:r>
            <a:r>
              <a:rPr lang="en-US" dirty="0" smtClean="0"/>
              <a:t>, </a:t>
            </a:r>
            <a:r>
              <a:rPr lang="en-US" dirty="0"/>
              <a:t>Ayn </a:t>
            </a:r>
            <a:r>
              <a:rPr lang="en-US" dirty="0" smtClean="0"/>
              <a:t>Remillard, </a:t>
            </a:r>
            <a:r>
              <a:rPr lang="en-US" dirty="0"/>
              <a:t>Zhan </a:t>
            </a:r>
            <a:r>
              <a:rPr lang="en-US" dirty="0" smtClean="0"/>
              <a:t>Shi</a:t>
            </a:r>
          </a:p>
          <a:p>
            <a:pPr lvl="0" defTabSz="3072384">
              <a:lnSpc>
                <a:spcPct val="100000"/>
              </a:lnSpc>
            </a:pPr>
            <a:r>
              <a:rPr lang="en-US" sz="2400" dirty="0">
                <a:solidFill>
                  <a:srgbClr val="767171"/>
                </a:solidFill>
              </a:rPr>
              <a:t>NASA DEVELOP University of Georgia</a:t>
            </a:r>
          </a:p>
          <a:p>
            <a:endParaRPr lang="en-US" dirty="0" smtClean="0"/>
          </a:p>
        </p:txBody>
      </p:sp>
      <p:pic>
        <p:nvPicPr>
          <p:cNvPr id="1026" name="Picture 2" descr="C:\Users\crms\Desktop\LDCM_Credit-BallAerospa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6" b="25691"/>
          <a:stretch/>
        </p:blipFill>
        <p:spPr bwMode="auto">
          <a:xfrm>
            <a:off x="18288001" y="16865074"/>
            <a:ext cx="7962900" cy="4169672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2749566" y="14547146"/>
            <a:ext cx="4036209" cy="6481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47201" y="14547146"/>
            <a:ext cx="4024398" cy="6492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18096" y="14547148"/>
            <a:ext cx="4111104" cy="6492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574906" y="14936739"/>
            <a:ext cx="266437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3500" algn="l"/>
              </a:tabLst>
            </a:pP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DATASETS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7484" y="16195610"/>
            <a:ext cx="2904067" cy="52322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Landsat 8 Imagery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7484" y="17484707"/>
            <a:ext cx="2904066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Historic Land Cover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55057" y="19526811"/>
            <a:ext cx="2904067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Ecology and Wildlife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71679" y="14936739"/>
            <a:ext cx="223357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ANALYSIS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67415" y="15980167"/>
            <a:ext cx="2904066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2014 Land Cover Dataset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59021" y="18483385"/>
            <a:ext cx="2912534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Land Cover Change Detection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22194" y="14931327"/>
            <a:ext cx="249095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PRODUCTS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11404" y="15980167"/>
            <a:ext cx="2912532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Land Cover Change Predictions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311404" y="19090704"/>
            <a:ext cx="2912532" cy="138499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Threat and Opportunity Assessment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3" name="Picture 2" descr="Z:\DEVELOP Ocmulgee\Ocmulgee Videos and Images\UAV_correc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714" y="10454768"/>
            <a:ext cx="1761186" cy="1320890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Z:\DEVELOP Ocmulgee\Ocmulgee Videos and Images\Ocmulgee Photos\150220-_PAH98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0" r="30909"/>
          <a:stretch/>
        </p:blipFill>
        <p:spPr bwMode="auto">
          <a:xfrm>
            <a:off x="24483857" y="13930712"/>
            <a:ext cx="1761186" cy="1519970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Placeholder 16"/>
          <p:cNvSpPr txBox="1">
            <a:spLocks/>
          </p:cNvSpPr>
          <p:nvPr/>
        </p:nvSpPr>
        <p:spPr>
          <a:xfrm>
            <a:off x="24414007" y="15582147"/>
            <a:ext cx="1900886" cy="44114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Macon, GA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 r="24787"/>
          <a:stretch/>
        </p:blipFill>
        <p:spPr>
          <a:xfrm>
            <a:off x="24483857" y="12070951"/>
            <a:ext cx="1767043" cy="1549123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</p:pic>
      <p:sp>
        <p:nvSpPr>
          <p:cNvPr id="70" name="TextBox 69"/>
          <p:cNvSpPr txBox="1"/>
          <p:nvPr/>
        </p:nvSpPr>
        <p:spPr>
          <a:xfrm>
            <a:off x="13311404" y="17535435"/>
            <a:ext cx="2912532" cy="95410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Ecological Forecasting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31" name="Straight Arrow Connector 1030"/>
          <p:cNvCxnSpPr>
            <a:stCxn id="38" idx="3"/>
            <a:endCxn id="42" idx="1"/>
          </p:cNvCxnSpPr>
          <p:nvPr/>
        </p:nvCxnSpPr>
        <p:spPr>
          <a:xfrm>
            <a:off x="4381551" y="16457220"/>
            <a:ext cx="2985864" cy="1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Elbow Connector 1045"/>
          <p:cNvCxnSpPr>
            <a:stCxn id="39" idx="3"/>
            <a:endCxn id="40" idx="3"/>
          </p:cNvCxnSpPr>
          <p:nvPr/>
        </p:nvCxnSpPr>
        <p:spPr>
          <a:xfrm flipH="1">
            <a:off x="4359124" y="17961761"/>
            <a:ext cx="22426" cy="2042104"/>
          </a:xfrm>
          <a:prstGeom prst="bentConnector3">
            <a:avLst>
              <a:gd name="adj1" fmla="val -6520623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43" idx="1"/>
          </p:cNvCxnSpPr>
          <p:nvPr/>
        </p:nvCxnSpPr>
        <p:spPr>
          <a:xfrm flipV="1">
            <a:off x="5843605" y="18960439"/>
            <a:ext cx="1515416" cy="1035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2" idx="2"/>
            <a:endCxn id="43" idx="0"/>
          </p:cNvCxnSpPr>
          <p:nvPr/>
        </p:nvCxnSpPr>
        <p:spPr>
          <a:xfrm flipH="1">
            <a:off x="8815288" y="16934274"/>
            <a:ext cx="4160" cy="1549111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5" idx="2"/>
            <a:endCxn id="70" idx="0"/>
          </p:cNvCxnSpPr>
          <p:nvPr/>
        </p:nvCxnSpPr>
        <p:spPr>
          <a:xfrm>
            <a:off x="14767670" y="16934274"/>
            <a:ext cx="0" cy="601161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0" idx="2"/>
            <a:endCxn id="59" idx="0"/>
          </p:cNvCxnSpPr>
          <p:nvPr/>
        </p:nvCxnSpPr>
        <p:spPr>
          <a:xfrm>
            <a:off x="14767670" y="18489542"/>
            <a:ext cx="0" cy="60116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43" idx="3"/>
            <a:endCxn id="45" idx="1"/>
          </p:cNvCxnSpPr>
          <p:nvPr/>
        </p:nvCxnSpPr>
        <p:spPr>
          <a:xfrm flipV="1">
            <a:off x="10271555" y="16457221"/>
            <a:ext cx="3039849" cy="2503218"/>
          </a:xfrm>
          <a:prstGeom prst="bentConnector3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Placeholder 16"/>
          <p:cNvSpPr txBox="1">
            <a:spLocks/>
          </p:cNvSpPr>
          <p:nvPr/>
        </p:nvSpPr>
        <p:spPr>
          <a:xfrm>
            <a:off x="914401" y="30882192"/>
            <a:ext cx="6444620" cy="1931905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400" dirty="0" smtClean="0"/>
              <a:t>The Georgia Department of Natural Resources, Wildlife Resources Division (GA DNR)</a:t>
            </a:r>
          </a:p>
          <a:p>
            <a:pPr marL="347663" indent="-347663"/>
            <a:r>
              <a:rPr lang="en-US" sz="2400" dirty="0" smtClean="0"/>
              <a:t>The University of Georgia, Center for Geospatial Research (UGA-CGR)</a:t>
            </a:r>
          </a:p>
        </p:txBody>
      </p:sp>
      <p:sp>
        <p:nvSpPr>
          <p:cNvPr id="130" name="Text Placeholder 16"/>
          <p:cNvSpPr txBox="1">
            <a:spLocks/>
          </p:cNvSpPr>
          <p:nvPr/>
        </p:nvSpPr>
        <p:spPr>
          <a:xfrm>
            <a:off x="16785776" y="30882192"/>
            <a:ext cx="5311140" cy="3364318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Science Advisors:</a:t>
            </a:r>
          </a:p>
          <a:p>
            <a:pPr marL="347663" indent="-347663"/>
            <a:r>
              <a:rPr lang="en-US" sz="2400" dirty="0"/>
              <a:t>Dr. Thomas Jordan (UGA-CGR)</a:t>
            </a:r>
          </a:p>
          <a:p>
            <a:pPr marL="347663" indent="-347663"/>
            <a:r>
              <a:rPr lang="en-US" sz="2400" dirty="0" smtClean="0"/>
              <a:t>Dr</a:t>
            </a:r>
            <a:r>
              <a:rPr lang="en-US" sz="2400" dirty="0"/>
              <a:t>. Marguerite Madden (UGA-CGR)</a:t>
            </a:r>
          </a:p>
          <a:p>
            <a:pPr marL="0" indent="0">
              <a:buNone/>
            </a:pPr>
            <a:r>
              <a:rPr lang="en-US" sz="2400" b="1" dirty="0" smtClean="0"/>
              <a:t>Project Partners:</a:t>
            </a:r>
          </a:p>
          <a:p>
            <a:pPr marL="347663" indent="-347663"/>
            <a:r>
              <a:rPr lang="en-US" sz="2400" dirty="0" smtClean="0"/>
              <a:t>Thomas </a:t>
            </a:r>
            <a:r>
              <a:rPr lang="en-US" sz="2400" dirty="0" err="1" smtClean="0"/>
              <a:t>Litts</a:t>
            </a:r>
            <a:r>
              <a:rPr lang="en-US" sz="2400" dirty="0" smtClean="0"/>
              <a:t> (GA DNR)</a:t>
            </a:r>
          </a:p>
          <a:p>
            <a:pPr marL="347663" indent="-347663"/>
            <a:r>
              <a:rPr lang="en-US" sz="2400" dirty="0" smtClean="0"/>
              <a:t>Melanie Riley (GA DNR)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-1" r="6413" b="36838"/>
          <a:stretch/>
        </p:blipFill>
        <p:spPr>
          <a:xfrm>
            <a:off x="9905248" y="30930196"/>
            <a:ext cx="6107897" cy="3188714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</p:pic>
      <p:sp>
        <p:nvSpPr>
          <p:cNvPr id="56" name="Text Placeholder 16"/>
          <p:cNvSpPr txBox="1">
            <a:spLocks/>
          </p:cNvSpPr>
          <p:nvPr/>
        </p:nvSpPr>
        <p:spPr>
          <a:xfrm>
            <a:off x="9687577" y="34130416"/>
            <a:ext cx="6757278" cy="61558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Left to right: Andrew Herring, Christopher Cameron, Ayn </a:t>
            </a:r>
            <a:r>
              <a:rPr lang="en-US" sz="2000" i="1" dirty="0" err="1" smtClean="0"/>
              <a:t>Remillard</a:t>
            </a:r>
            <a:r>
              <a:rPr lang="en-US" sz="2000" i="1" dirty="0" smtClean="0"/>
              <a:t>, Melanie Riley (GA DNR), and Zhan Shi</a:t>
            </a:r>
          </a:p>
        </p:txBody>
      </p:sp>
      <p:sp>
        <p:nvSpPr>
          <p:cNvPr id="58" name="Text Placeholder 16"/>
          <p:cNvSpPr txBox="1">
            <a:spLocks/>
          </p:cNvSpPr>
          <p:nvPr/>
        </p:nvSpPr>
        <p:spPr>
          <a:xfrm>
            <a:off x="21828286" y="30882192"/>
            <a:ext cx="4994113" cy="386381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Past Contributors:</a:t>
            </a:r>
          </a:p>
          <a:p>
            <a:pPr marL="347663" indent="-347663"/>
            <a:r>
              <a:rPr lang="en-US" sz="2400" dirty="0" smtClean="0"/>
              <a:t>Peter </a:t>
            </a:r>
            <a:r>
              <a:rPr lang="en-US" sz="2400" dirty="0" err="1" smtClean="0"/>
              <a:t>Hawman</a:t>
            </a:r>
            <a:r>
              <a:rPr lang="en-US" sz="2400" dirty="0" smtClean="0"/>
              <a:t> (DEVELOP)</a:t>
            </a:r>
            <a:endParaRPr lang="en-US" sz="2400" dirty="0"/>
          </a:p>
          <a:p>
            <a:pPr marL="347663" indent="-347663"/>
            <a:r>
              <a:rPr lang="en-US" sz="2400" dirty="0" smtClean="0"/>
              <a:t>Gail Miller </a:t>
            </a:r>
            <a:r>
              <a:rPr lang="en-US" sz="2400" dirty="0"/>
              <a:t>(DEVELOP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7663" indent="-347663"/>
            <a:r>
              <a:rPr lang="en-US" sz="2400" dirty="0" smtClean="0"/>
              <a:t>Steve Padgett-Vasquez </a:t>
            </a:r>
            <a:r>
              <a:rPr lang="en-US" sz="2400" dirty="0"/>
              <a:t>(DEVELOP</a:t>
            </a:r>
            <a:r>
              <a:rPr lang="en-US" sz="2400" dirty="0" smtClean="0"/>
              <a:t>)</a:t>
            </a:r>
          </a:p>
          <a:p>
            <a:pPr marL="347663" indent="-347663"/>
            <a:r>
              <a:rPr lang="en-US" sz="2400" dirty="0" smtClean="0"/>
              <a:t>Caren </a:t>
            </a:r>
            <a:r>
              <a:rPr lang="en-US" sz="2400" dirty="0" err="1" smtClean="0"/>
              <a:t>Remillard</a:t>
            </a:r>
            <a:r>
              <a:rPr lang="en-US" sz="2400" dirty="0" smtClean="0"/>
              <a:t> </a:t>
            </a:r>
            <a:r>
              <a:rPr lang="en-US" sz="2400" dirty="0"/>
              <a:t>(DEVELOP</a:t>
            </a:r>
            <a:r>
              <a:rPr lang="en-US" sz="2400" dirty="0" smtClean="0"/>
              <a:t>)</a:t>
            </a:r>
          </a:p>
          <a:p>
            <a:pPr marL="347663" indent="-347663"/>
            <a:r>
              <a:rPr lang="en-US" sz="2400" dirty="0" err="1" smtClean="0"/>
              <a:t>Simmone</a:t>
            </a:r>
            <a:r>
              <a:rPr lang="en-US" sz="2400" dirty="0"/>
              <a:t> Simpson (DEVELOP)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1808</TotalTime>
  <Words>333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crms</cp:lastModifiedBy>
  <cp:revision>170</cp:revision>
  <dcterms:created xsi:type="dcterms:W3CDTF">2015-06-02T14:58:58Z</dcterms:created>
  <dcterms:modified xsi:type="dcterms:W3CDTF">2015-07-01T21:51:53Z</dcterms:modified>
</cp:coreProperties>
</file>