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notesSlides/notesSlide1.xml" ContentType="application/vnd.openxmlformats-officedocument.presentationml.notesSlide+xml"/>
  <Override PartName="/ppt/comments/comment2.xml" ContentType="application/vnd.openxmlformats-officedocument.presentationml.comments+xml"/>
  <Override PartName="/ppt/notesSlides/notesSlide2.xml" ContentType="application/vnd.openxmlformats-officedocument.presentationml.notesSlide+xml"/>
  <Override PartName="/ppt/comments/comment3.xml" ContentType="application/vnd.openxmlformats-officedocument.presentationml.comments+xml"/>
  <Override PartName="/ppt/notesSlides/notesSlide3.xml" ContentType="application/vnd.openxmlformats-officedocument.presentationml.notesSlide+xml"/>
  <Override PartName="/ppt/comments/comment4.xml" ContentType="application/vnd.openxmlformats-officedocument.presentationml.comments+xml"/>
  <Override PartName="/ppt/notesSlides/notesSlide4.xml" ContentType="application/vnd.openxmlformats-officedocument.presentationml.notesSlide+xml"/>
  <Override PartName="/ppt/comments/comment5.xml" ContentType="application/vnd.openxmlformats-officedocument.presentationml.comments+xml"/>
  <Override PartName="/ppt/notesSlides/notesSlide5.xml" ContentType="application/vnd.openxmlformats-officedocument.presentationml.notesSlide+xml"/>
  <Override PartName="/ppt/comments/comment6.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comment7.xml" ContentType="application/vnd.openxmlformats-officedocument.presentationml.comments+xml"/>
  <Override PartName="/ppt/notesSlides/notesSlide8.xml" ContentType="application/vnd.openxmlformats-officedocument.presentationml.notesSlide+xml"/>
  <Override PartName="/ppt/comments/comment8.xml" ContentType="application/vnd.openxmlformats-officedocument.presentationml.comments+xml"/>
  <Override PartName="/ppt/notesSlides/notesSlide9.xml" ContentType="application/vnd.openxmlformats-officedocument.presentationml.notesSlide+xml"/>
  <Override PartName="/ppt/comments/comment9.xml" ContentType="application/vnd.openxmlformats-officedocument.presentationml.comments+xml"/>
  <Override PartName="/ppt/notesSlides/notesSlide10.xml" ContentType="application/vnd.openxmlformats-officedocument.presentationml.notesSlide+xml"/>
  <Override PartName="/ppt/comments/comment10.xml" ContentType="application/vnd.openxmlformats-officedocument.presentationml.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75" r:id="rId2"/>
    <p:sldId id="285" r:id="rId3"/>
    <p:sldId id="286" r:id="rId4"/>
    <p:sldId id="287" r:id="rId5"/>
    <p:sldId id="291" r:id="rId6"/>
    <p:sldId id="288" r:id="rId7"/>
    <p:sldId id="304" r:id="rId8"/>
    <p:sldId id="289" r:id="rId9"/>
    <p:sldId id="294" r:id="rId10"/>
    <p:sldId id="303" r:id="rId11"/>
    <p:sldId id="290" r:id="rId12"/>
    <p:sldId id="295" r:id="rId13"/>
    <p:sldId id="297" r:id="rId14"/>
    <p:sldId id="296" r:id="rId15"/>
    <p:sldId id="300" r:id="rId16"/>
    <p:sldId id="299" r:id="rId17"/>
    <p:sldId id="278" r:id="rId18"/>
    <p:sldId id="279" r:id="rId19"/>
    <p:sldId id="280" r:id="rId20"/>
    <p:sldId id="281" r:id="rId21"/>
    <p:sldId id="282" r:id="rId22"/>
    <p:sldId id="283" r:id="rId23"/>
    <p:sldId id="284"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lr" initials="clr" lastIdx="18" clrIdx="0"/>
  <p:cmAuthor id="1" name="Zajic, Brittany N (329D-Affiliate)" initials="ZBN(" lastIdx="6" clrIdx="1">
    <p:extLst>
      <p:ext uri="{19B8F6BF-5375-455C-9EA6-DF929625EA0E}">
        <p15:presenceInfo xmlns:p15="http://schemas.microsoft.com/office/powerpoint/2012/main" userId="S-1-5-21-1608413684-1126320247-1535859923-128903" providerId="AD"/>
      </p:ext>
    </p:extLst>
  </p:cmAuthor>
  <p:cmAuthor id="2" name="peter hawman" initials="ph" lastIdx="7" clrIdx="2">
    <p:extLst>
      <p:ext uri="{19B8F6BF-5375-455C-9EA6-DF929625EA0E}">
        <p15:presenceInfo xmlns:p15="http://schemas.microsoft.com/office/powerpoint/2012/main" userId="52dc934910af067e" providerId="Windows Live"/>
      </p:ext>
    </p:extLst>
  </p:cmAuthor>
  <p:cmAuthor id="3" name="Orne, Tiffani N. (LARC-E3)[SSAI DEVELOP]" initials="OTN(D" lastIdx="14" clrIdx="3">
    <p:extLst>
      <p:ext uri="{19B8F6BF-5375-455C-9EA6-DF929625EA0E}">
        <p15:presenceInfo xmlns:p15="http://schemas.microsoft.com/office/powerpoint/2012/main" userId="S-1-5-21-330711430-3775241029-4075259233-55560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a:srgbClr val="FFFFFF"/>
    <a:srgbClr val="E9A149"/>
    <a:srgbClr val="F4901A"/>
    <a:srgbClr val="FFFFF5"/>
    <a:srgbClr val="FFFFF3"/>
    <a:srgbClr val="DC7D0A"/>
    <a:srgbClr val="DE8E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14" autoAdjust="0"/>
    <p:restoredTop sz="86472" autoAdjust="0"/>
  </p:normalViewPr>
  <p:slideViewPr>
    <p:cSldViewPr snapToGrid="0">
      <p:cViewPr varScale="1">
        <p:scale>
          <a:sx n="97" d="100"/>
          <a:sy n="97" d="100"/>
        </p:scale>
        <p:origin x="1062" y="90"/>
      </p:cViewPr>
      <p:guideLst>
        <p:guide orient="horz" pos="2160"/>
        <p:guide pos="2880"/>
      </p:guideLst>
    </p:cSldViewPr>
  </p:slideViewPr>
  <p:notesTextViewPr>
    <p:cViewPr>
      <p:scale>
        <a:sx n="100" d="100"/>
        <a:sy n="100" d="100"/>
      </p:scale>
      <p:origin x="0" y="0"/>
    </p:cViewPr>
  </p:notesTextViewPr>
  <p:notesViewPr>
    <p:cSldViewPr snapToGrid="0">
      <p:cViewPr varScale="1">
        <p:scale>
          <a:sx n="74" d="100"/>
          <a:sy n="74" d="100"/>
        </p:scale>
        <p:origin x="768" y="91"/>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3" dt="2015-07-21T16:18:51.188" idx="1">
    <p:pos x="3373" y="3307"/>
    <p:text>I made these right-aligned to match the template</p:text>
    <p:extLst>
      <p:ext uri="{C676402C-5697-4E1C-873F-D02D1690AC5C}">
        <p15:threadingInfo xmlns:p15="http://schemas.microsoft.com/office/powerpoint/2012/main" timeZoneBias="240"/>
      </p:ext>
    </p:extLst>
  </p:cm>
  <p:cm authorId="3" dt="2015-07-21T16:46:00.586" idx="13">
    <p:pos x="10" y="10"/>
    <p:text>Don't forget to delete the template slides from the end :)</p:text>
    <p:extLst>
      <p:ext uri="{C676402C-5697-4E1C-873F-D02D1690AC5C}">
        <p15:threadingInfo xmlns:p15="http://schemas.microsoft.com/office/powerpoint/2012/main" timeZoneBias="240"/>
      </p:ext>
    </p:extLst>
  </p:cm>
  <p:cm authorId="3" dt="2015-07-21T17:18:00.213" idx="14">
    <p:pos x="5040" y="2540"/>
    <p:text>I switched this to title case</p:text>
    <p:extLst>
      <p:ext uri="{C676402C-5697-4E1C-873F-D02D1690AC5C}">
        <p15:threadingInfo xmlns:p15="http://schemas.microsoft.com/office/powerpoint/2012/main" timeZoneBias="240"/>
      </p:ext>
    </p:extLst>
  </p:cm>
</p:cmLst>
</file>

<file path=ppt/comments/comment10.xml><?xml version="1.0" encoding="utf-8"?>
<p:cmLst xmlns:a="http://schemas.openxmlformats.org/drawingml/2006/main" xmlns:r="http://schemas.openxmlformats.org/officeDocument/2006/relationships" xmlns:p="http://schemas.openxmlformats.org/presentationml/2006/main">
  <p:cm authorId="2" dt="2015-07-08T15:28:12.967" idx="6">
    <p:pos x="5194" y="2583"/>
    <p:text>Please import legends separately from maps.
All text on images must be legible.</p:text>
    <p:extLst>
      <p:ext uri="{C676402C-5697-4E1C-873F-D02D1690AC5C}">
        <p15:threadingInfo xmlns:p15="http://schemas.microsoft.com/office/powerpoint/2012/main" timeZoneBias="240"/>
      </p:ext>
    </p:extLst>
  </p:cm>
  <p:cm authorId="3" dt="2015-07-21T16:38:10.776" idx="12">
    <p:pos x="5194" y="2679"/>
    <p:text>This will also allow the map to be resized without resizing the legend</p:text>
    <p:extLst>
      <p:ext uri="{C676402C-5697-4E1C-873F-D02D1690AC5C}">
        <p15:threadingInfo xmlns:p15="http://schemas.microsoft.com/office/powerpoint/2012/main" timeZoneBias="240">
          <p15:parentCm authorId="2" idx="6"/>
        </p15:threadingInfo>
      </p:ext>
    </p:extLst>
  </p:cm>
  <p:cm authorId="3" dt="2015-07-21T16:37:33.321" idx="11">
    <p:pos x="143" y="390"/>
    <p:text>Capitalized all words</p:text>
    <p:extLst>
      <p:ext uri="{C676402C-5697-4E1C-873F-D02D1690AC5C}">
        <p15:threadingInfo xmlns:p15="http://schemas.microsoft.com/office/powerpoint/2012/main" timeZoneBias="24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15-07-08T15:24:49.066" idx="1">
    <p:pos x="2643" y="3899"/>
    <p:text>To keep the formatting consistent across projects, we’ve adopted the NASA standard for attributing materials, “Credit: XXX”</p:text>
    <p:extLst>
      <p:ext uri="{C676402C-5697-4E1C-873F-D02D1690AC5C}">
        <p15:threadingInfo xmlns:p15="http://schemas.microsoft.com/office/powerpoint/2012/main" timeZoneBias="240"/>
      </p:ext>
    </p:extLst>
  </p:cm>
  <p:cm authorId="2" dt="2015-07-08T15:25:45.217" idx="2">
    <p:pos x="2643" y="3995"/>
    <p:text>Use this format for all images in the presentation</p:text>
    <p:extLst>
      <p:ext uri="{C676402C-5697-4E1C-873F-D02D1690AC5C}">
        <p15:threadingInfo xmlns:p15="http://schemas.microsoft.com/office/powerpoint/2012/main" timeZoneBias="240">
          <p15:parentCm authorId="2" idx="1"/>
        </p15:threadingInfo>
      </p:ext>
    </p:extLst>
  </p:cm>
  <p:cm authorId="3" dt="2015-07-21T16:21:18.607" idx="2">
    <p:pos x="360" y="1542"/>
    <p:text>Please use the blue bullets from the template</p:text>
    <p:extLst>
      <p:ext uri="{C676402C-5697-4E1C-873F-D02D1690AC5C}">
        <p15:threadingInfo xmlns:p15="http://schemas.microsoft.com/office/powerpoint/2012/main" timeZoneBias="240"/>
      </p:ext>
    </p:extLst>
  </p:cm>
  <p:cm authorId="3" dt="2015-07-21T16:24:56.023" idx="5">
    <p:pos x="148" y="1183"/>
    <p:text>This slide looks a bit top-heavy. Maybe try moving this point down beside the image as well?</p:text>
    <p:extLst>
      <p:ext uri="{C676402C-5697-4E1C-873F-D02D1690AC5C}">
        <p15:threadingInfo xmlns:p15="http://schemas.microsoft.com/office/powerpoint/2012/main" timeZoneBias="24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3" dt="2015-07-21T16:23:48.073" idx="3">
    <p:pos x="5768" y="2113"/>
    <p:text>I expanded these to fill the bottom of the slide, but they may need thin borders to seperate them</p:text>
    <p:extLst>
      <p:ext uri="{C676402C-5697-4E1C-873F-D02D1690AC5C}">
        <p15:threadingInfo xmlns:p15="http://schemas.microsoft.com/office/powerpoint/2012/main" timeZoneBias="240"/>
      </p:ext>
    </p:extLst>
  </p:cm>
  <p:cm authorId="3" dt="2015-07-21T16:24:28.977" idx="4">
    <p:pos x="403" y="979"/>
    <p:text>This may look a bit more balanced with less space between these two points</p:text>
    <p:extLst>
      <p:ext uri="{C676402C-5697-4E1C-873F-D02D1690AC5C}">
        <p15:threadingInfo xmlns:p15="http://schemas.microsoft.com/office/powerpoint/2012/main" timeZoneBias="24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3" dt="2015-07-21T16:25:43.972" idx="6">
    <p:pos x="5760" y="2692"/>
    <p:text>I expanded this image to fill the bottom of the slide</p:text>
    <p:extLst>
      <p:ext uri="{C676402C-5697-4E1C-873F-D02D1690AC5C}">
        <p15:threadingInfo xmlns:p15="http://schemas.microsoft.com/office/powerpoint/2012/main" timeZoneBias="24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3" dt="2015-07-21T16:26:01.299" idx="7">
    <p:pos x="10" y="10"/>
    <p:text>Is there an image you can include here?</p:text>
    <p:extLst>
      <p:ext uri="{C676402C-5697-4E1C-873F-D02D1690AC5C}">
        <p15:threadingInfo xmlns:p15="http://schemas.microsoft.com/office/powerpoint/2012/main" timeZoneBias="24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3" dt="2015-07-21T16:28:30.452" idx="8">
    <p:pos x="10" y="10"/>
    <p:text>Suggested layout shown on the next slide :)</p:text>
    <p:extLst>
      <p:ext uri="{C676402C-5697-4E1C-873F-D02D1690AC5C}">
        <p15:threadingInfo xmlns:p15="http://schemas.microsoft.com/office/powerpoint/2012/main" timeZoneBias="24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3" dt="2015-07-21T16:30:39.049" idx="9">
    <p:pos x="10" y="10"/>
    <p:text>See layout suggestion for previous lside</p:text>
    <p:extLst>
      <p:ext uri="{C676402C-5697-4E1C-873F-D02D1690AC5C}">
        <p15:threadingInfo xmlns:p15="http://schemas.microsoft.com/office/powerpoint/2012/main" timeZoneBias="240"/>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2" dt="2015-07-08T15:26:48.261" idx="3">
    <p:pos x="3839" y="2259"/>
    <p:text>Be careful with arrow alignment here</p:text>
    <p:extLst>
      <p:ext uri="{C676402C-5697-4E1C-873F-D02D1690AC5C}">
        <p15:threadingInfo xmlns:p15="http://schemas.microsoft.com/office/powerpoint/2012/main" timeZoneBias="240"/>
      </p:ext>
    </p:extLst>
  </p:cm>
  <p:cm authorId="3" dt="2015-07-21T16:31:00.842" idx="10">
    <p:pos x="1753" y="2979"/>
    <p:text>Should these three be bolded?</p:text>
    <p:extLst>
      <p:ext uri="{C676402C-5697-4E1C-873F-D02D1690AC5C}">
        <p15:threadingInfo xmlns:p15="http://schemas.microsoft.com/office/powerpoint/2012/main" timeZoneBias="240"/>
      </p:ext>
    </p:extLst>
  </p:cm>
</p:cmLst>
</file>

<file path=ppt/comments/comment9.xml><?xml version="1.0" encoding="utf-8"?>
<p:cmLst xmlns:a="http://schemas.openxmlformats.org/drawingml/2006/main" xmlns:r="http://schemas.openxmlformats.org/officeDocument/2006/relationships" xmlns:p="http://schemas.openxmlformats.org/presentationml/2006/main">
  <p:cm authorId="2" dt="2015-07-08T15:27:06.634" idx="4">
    <p:pos x="3225" y="1996"/>
    <p:text>All text on images must be legible</p:text>
    <p:extLst>
      <p:ext uri="{C676402C-5697-4E1C-873F-D02D1690AC5C}">
        <p15:threadingInfo xmlns:p15="http://schemas.microsoft.com/office/powerpoint/2012/main" timeZoneBias="240"/>
      </p:ext>
    </p:extLst>
  </p:cm>
  <p:cm authorId="2" dt="2015-07-08T15:27:56.065" idx="5">
    <p:pos x="3225" y="2092"/>
    <p:text>Could you import a scaled up legend that is readable?</p:text>
    <p:extLst>
      <p:ext uri="{C676402C-5697-4E1C-873F-D02D1690AC5C}">
        <p15:threadingInfo xmlns:p15="http://schemas.microsoft.com/office/powerpoint/2012/main" timeZoneBias="240">
          <p15:parentCm authorId="2" idx="4"/>
        </p15:threadingInfo>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CB7D24-6C88-410E-ACB5-D95ED598E96E}" type="datetimeFigureOut">
              <a:rPr lang="en-US" smtClean="0"/>
              <a:t>7/21/2015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FCE636-EDCB-4E8F-A496-90D3D4BBB61E}" type="slidenum">
              <a:rPr lang="en-US" smtClean="0"/>
              <a:t>‹#›</a:t>
            </a:fld>
            <a:endParaRPr lang="en-US"/>
          </a:p>
        </p:txBody>
      </p:sp>
    </p:spTree>
    <p:extLst>
      <p:ext uri="{BB962C8B-B14F-4D97-AF65-F5344CB8AC3E}">
        <p14:creationId xmlns:p14="http://schemas.microsoft.com/office/powerpoint/2010/main" val="2407886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Wildfires across the contiguous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United States have increasingly become larger and more frequent in the last several decades. In turn, this has</a:t>
            </a:r>
            <a:r>
              <a:rPr lang="en-US" sz="1200" kern="1200" baseline="0" dirty="0" smtClean="0">
                <a:solidFill>
                  <a:schemeClr val="tx1"/>
                </a:solidFill>
                <a:effectLst/>
                <a:latin typeface="+mn-lt"/>
                <a:ea typeface="+mn-ea"/>
                <a:cs typeface="+mn-cs"/>
              </a:rPr>
              <a:t> caused an increase in fire suppression costs, a higher rate of natural resource degradation and an increase in property damage in the form of structures burned.  </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Trends contributing to both an increase in the number of wildfires as well as large fire area correlate with a</a:t>
            </a:r>
            <a:r>
              <a:rPr lang="en-US" sz="1200" kern="1200" baseline="0" dirty="0" smtClean="0">
                <a:solidFill>
                  <a:schemeClr val="tx1"/>
                </a:solidFill>
                <a:effectLst/>
                <a:latin typeface="+mn-lt"/>
                <a:ea typeface="+mn-ea"/>
                <a:cs typeface="+mn-cs"/>
              </a:rPr>
              <a:t> decrease in terrestrial water supply</a:t>
            </a:r>
            <a:r>
              <a:rPr lang="en-US" sz="1200" kern="1200" dirty="0" smtClean="0">
                <a:solidFill>
                  <a:schemeClr val="tx1"/>
                </a:solidFill>
                <a:effectLst/>
                <a:latin typeface="+mn-lt"/>
                <a:ea typeface="+mn-ea"/>
                <a:cs typeface="+mn-cs"/>
              </a:rPr>
              <a:t> (Dennison et al. 2014).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Image: 2009 </a:t>
            </a:r>
            <a:r>
              <a:rPr lang="en-US" sz="1200" kern="1200" baseline="0" dirty="0" smtClean="0">
                <a:solidFill>
                  <a:schemeClr val="tx1"/>
                </a:solidFill>
                <a:effectLst/>
                <a:latin typeface="+mn-lt"/>
                <a:ea typeface="+mn-ea"/>
                <a:cs typeface="+mn-cs"/>
              </a:rPr>
              <a:t>Station Fire located near Big Tujunga Canyon, California (Source: Nick Rousseau)</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FFCE636-EDCB-4E8F-A496-90D3D4BBB61E}" type="slidenum">
              <a:rPr lang="en-US" smtClean="0"/>
              <a:t>2</a:t>
            </a:fld>
            <a:endParaRPr lang="en-US"/>
          </a:p>
        </p:txBody>
      </p:sp>
    </p:spTree>
    <p:extLst>
      <p:ext uri="{BB962C8B-B14F-4D97-AF65-F5344CB8AC3E}">
        <p14:creationId xmlns:p14="http://schemas.microsoft.com/office/powerpoint/2010/main" val="6482857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This data product contains a spatial database of wildfires that occurred in the United States from 1992 to 2013, generated for the national Fire Program Analysis (FPA) system. The wildfire records were acquired from the reporting systems of federal, state, and local fire organizations. The following core data elements were required for records to be included in this data product: discovery date, final fire size, and a point location at least as precise as Public Land Survey System (PLSS) section (1-square mile grid). The data were transformed to conform, when possible, to the data standards of the National Wildfire Coordinating Group (NWCG). Basic error-checking was performed and redundant records were identified and removed, to the degree possible. The resulting product, referred to as the Fire Program Analysis fire-occurrence database (FPA FOD), includes 1.73 million geo-referenced wildfire records, representing a total of 126 million acres burned during the 22-year period.</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http://www.fs.usda.gov/rds/archive/Product/RDS-2013-0009.3/</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Short, Karen C. 2015. Spatial wildfire occurrence data for the United States, 1992-2013 [FPA_FOD_20150323]. 3rd Edition. Fort Collins, CO: Forest Service Research Data Archive. http://dx.doi.org/10.2737/RDS-2013-0009.3</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FFCE636-EDCB-4E8F-A496-90D3D4BBB61E}" type="slidenum">
              <a:rPr lang="en-US" smtClean="0"/>
              <a:t>11</a:t>
            </a:fld>
            <a:endParaRPr lang="en-US"/>
          </a:p>
        </p:txBody>
      </p:sp>
    </p:spTree>
    <p:extLst>
      <p:ext uri="{BB962C8B-B14F-4D97-AF65-F5344CB8AC3E}">
        <p14:creationId xmlns:p14="http://schemas.microsoft.com/office/powerpoint/2010/main" val="16585168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FFCE636-EDCB-4E8F-A496-90D3D4BBB61E}" type="slidenum">
              <a:rPr lang="en-US" smtClean="0"/>
              <a:t>12</a:t>
            </a:fld>
            <a:endParaRPr lang="en-US"/>
          </a:p>
        </p:txBody>
      </p:sp>
    </p:spTree>
    <p:extLst>
      <p:ext uri="{BB962C8B-B14F-4D97-AF65-F5344CB8AC3E}">
        <p14:creationId xmlns:p14="http://schemas.microsoft.com/office/powerpoint/2010/main" val="16199158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FFCE636-EDCB-4E8F-A496-90D3D4BBB61E}" type="slidenum">
              <a:rPr lang="en-US" smtClean="0"/>
              <a:t>13</a:t>
            </a:fld>
            <a:endParaRPr lang="en-US"/>
          </a:p>
        </p:txBody>
      </p:sp>
    </p:spTree>
    <p:extLst>
      <p:ext uri="{BB962C8B-B14F-4D97-AF65-F5344CB8AC3E}">
        <p14:creationId xmlns:p14="http://schemas.microsoft.com/office/powerpoint/2010/main" val="13986999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FFCE636-EDCB-4E8F-A496-90D3D4BBB61E}" type="slidenum">
              <a:rPr lang="en-US" smtClean="0"/>
              <a:t>14</a:t>
            </a:fld>
            <a:endParaRPr lang="en-US"/>
          </a:p>
        </p:txBody>
      </p:sp>
    </p:spTree>
    <p:extLst>
      <p:ext uri="{BB962C8B-B14F-4D97-AF65-F5344CB8AC3E}">
        <p14:creationId xmlns:p14="http://schemas.microsoft.com/office/powerpoint/2010/main" val="34094262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Source: http://commons.wikimedia.org/wiki/File:Claude_Monet_-_The_Magpie_-_Google_Art_Project.jpg</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15</a:t>
            </a:fld>
            <a:endParaRPr lang="en-US"/>
          </a:p>
        </p:txBody>
      </p:sp>
    </p:spTree>
    <p:extLst>
      <p:ext uri="{BB962C8B-B14F-4D97-AF65-F5344CB8AC3E}">
        <p14:creationId xmlns:p14="http://schemas.microsoft.com/office/powerpoint/2010/main" val="12131147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Source: http://commons.wikimedia.org/wiki/File:Claude_Monet_-_The_Magpie_-_Google_Art_Project.jpg</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18</a:t>
            </a:fld>
            <a:endParaRPr lang="en-US"/>
          </a:p>
        </p:txBody>
      </p:sp>
    </p:spTree>
    <p:extLst>
      <p:ext uri="{BB962C8B-B14F-4D97-AF65-F5344CB8AC3E}">
        <p14:creationId xmlns:p14="http://schemas.microsoft.com/office/powerpoint/2010/main" val="14370738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notes should be thorough enough for someone not familiar with</a:t>
            </a:r>
            <a:r>
              <a:rPr lang="en-US" baseline="0" dirty="0" smtClean="0"/>
              <a:t> the project to clearly present the material.</a:t>
            </a:r>
          </a:p>
          <a:p>
            <a:endParaRPr lang="en-US" baseline="0" dirty="0" smtClean="0"/>
          </a:p>
          <a:p>
            <a:r>
              <a:rPr lang="en-US" dirty="0" smtClean="0"/>
              <a:t>Image Source: http://commons.wikimedia.org/wiki/File:Claude_Monet_-_The_Magpie_-_Google_Art_Project.jpg</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19</a:t>
            </a:fld>
            <a:endParaRPr lang="en-US"/>
          </a:p>
        </p:txBody>
      </p:sp>
    </p:spTree>
    <p:extLst>
      <p:ext uri="{BB962C8B-B14F-4D97-AF65-F5344CB8AC3E}">
        <p14:creationId xmlns:p14="http://schemas.microsoft.com/office/powerpoint/2010/main" val="40438977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Source: http://commons.wikimedia.org/wiki/File:Claude_Monet_-_The_Magpie_-_Google_Art_Project.jpg</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23</a:t>
            </a:fld>
            <a:endParaRPr lang="en-US"/>
          </a:p>
        </p:txBody>
      </p:sp>
    </p:spTree>
    <p:extLst>
      <p:ext uri="{BB962C8B-B14F-4D97-AF65-F5344CB8AC3E}">
        <p14:creationId xmlns:p14="http://schemas.microsoft.com/office/powerpoint/2010/main" val="20609441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Fire season in the western United States has historically occurred from the months of June through October which also is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 driest time of the year in the western U.S., but over the past decade fire season has increasingly lengthened due to the drought.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2003-2012: 71.7 million acres burned</a:t>
            </a:r>
            <a:r>
              <a:rPr lang="en-US" sz="1200" kern="1200" baseline="0" dirty="0" smtClean="0">
                <a:solidFill>
                  <a:schemeClr val="tx1"/>
                </a:solidFill>
                <a:effectLst/>
                <a:latin typeface="+mn-lt"/>
                <a:ea typeface="+mn-ea"/>
                <a:cs typeface="+mn-cs"/>
              </a:rPr>
              <a:t>, 2006 record for most acres burned at 9.8 million acres (National Interagency Fire Center.)</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If we can understand how regional climate conditions effect terrestrial water supply we can better understand and possibly predict potential wildfires.</a:t>
            </a:r>
          </a:p>
          <a:p>
            <a:endParaRPr lang="en-US" dirty="0" smtClean="0"/>
          </a:p>
          <a:p>
            <a:r>
              <a:rPr lang="en-US" dirty="0" smtClean="0"/>
              <a:t>Higher precipitation rates during the wet season generally lead to higher rates of vegetation growth or “fire fuel”, which can lead to greater potential for fire in the dry season.</a:t>
            </a:r>
          </a:p>
          <a:p>
            <a:endParaRPr lang="en-US" dirty="0" smtClean="0"/>
          </a:p>
          <a:p>
            <a:r>
              <a:rPr lang="en-US" dirty="0" smtClean="0"/>
              <a:t>Image 1: Post wildfire burn areas</a:t>
            </a:r>
            <a:r>
              <a:rPr lang="en-US" baseline="0" dirty="0" smtClean="0"/>
              <a:t> near Mt. Lukens, San Gabriel Mountains, California (Source: Nick Rousseau)</a:t>
            </a:r>
          </a:p>
          <a:p>
            <a:r>
              <a:rPr lang="en-US" baseline="0" dirty="0" smtClean="0"/>
              <a:t>Image 2: River basin in the Western United States  (source: http://www.noaa.gov/features/monitoring_0209/watersupply.html)</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FFCE636-EDCB-4E8F-A496-90D3D4BBB61E}" type="slidenum">
              <a:rPr lang="en-US" smtClean="0"/>
              <a:t>3</a:t>
            </a:fld>
            <a:endParaRPr lang="en-US"/>
          </a:p>
        </p:txBody>
      </p:sp>
    </p:spTree>
    <p:extLst>
      <p:ext uri="{BB962C8B-B14F-4D97-AF65-F5344CB8AC3E}">
        <p14:creationId xmlns:p14="http://schemas.microsoft.com/office/powerpoint/2010/main" val="5447935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Fuel moisture content (FMC) is a measure of the amount of water in a fuel (vegetation) available to a fire.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moisture content and distribution of fuels determine how quickly a fire can spread and how intense or hot a fire may become. The burning speeds in vegetation with a higher FMC will be slower than vegetation with a lower FMC because the heat from the fire must first eliminate the moisture within that higher FMC vegetation type.</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Low FMC means higher fire risk as well as higher potential fire severity, thus increasing the degree of environmental degradation caused by a fire.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There is currently no accurate remotely-sensed fuel moisture content product in use. A remotely-sensed FMC proxy, combined with an analysis of yearly wet and dry patterns, could provide fire managers and responders with a powerful predictive tool for understanding fire risk and response.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Image:</a:t>
            </a:r>
            <a:r>
              <a:rPr lang="en-US" sz="1200" kern="1200" baseline="0" dirty="0" smtClean="0">
                <a:solidFill>
                  <a:schemeClr val="tx1"/>
                </a:solidFill>
                <a:effectLst/>
                <a:latin typeface="+mn-lt"/>
                <a:ea typeface="+mn-ea"/>
                <a:cs typeface="+mn-cs"/>
              </a:rPr>
              <a:t> http://www.jpl.nasa.gov/news/news.php?release=2014-376</a:t>
            </a:r>
            <a:endParaRPr lang="en-US" sz="1200" kern="1200" dirty="0" smtClean="0">
              <a:solidFill>
                <a:schemeClr val="tx1"/>
              </a:solidFill>
              <a:effectLst/>
              <a:latin typeface="+mn-lt"/>
              <a:ea typeface="+mn-ea"/>
              <a:cs typeface="+mn-cs"/>
            </a:endParaRP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FFCE636-EDCB-4E8F-A496-90D3D4BBB61E}" type="slidenum">
              <a:rPr lang="en-US" smtClean="0"/>
              <a:t>4</a:t>
            </a:fld>
            <a:endParaRPr lang="en-US"/>
          </a:p>
        </p:txBody>
      </p:sp>
    </p:spTree>
    <p:extLst>
      <p:ext uri="{BB962C8B-B14F-4D97-AF65-F5344CB8AC3E}">
        <p14:creationId xmlns:p14="http://schemas.microsoft.com/office/powerpoint/2010/main" val="40893106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FFCE636-EDCB-4E8F-A496-90D3D4BBB61E}" type="slidenum">
              <a:rPr lang="en-US" smtClean="0"/>
              <a:t>5</a:t>
            </a:fld>
            <a:endParaRPr lang="en-US"/>
          </a:p>
        </p:txBody>
      </p:sp>
    </p:spTree>
    <p:extLst>
      <p:ext uri="{BB962C8B-B14F-4D97-AF65-F5344CB8AC3E}">
        <p14:creationId xmlns:p14="http://schemas.microsoft.com/office/powerpoint/2010/main" val="29852839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Our focus is on the contiguous United States, mainly</a:t>
            </a:r>
            <a:r>
              <a:rPr lang="en-US" baseline="0" dirty="0" smtClean="0"/>
              <a:t> </a:t>
            </a:r>
            <a:r>
              <a:rPr lang="en-US" sz="1200" kern="1200" dirty="0" smtClean="0">
                <a:solidFill>
                  <a:schemeClr val="tx1"/>
                </a:solidFill>
                <a:effectLst/>
                <a:latin typeface="+mn-lt"/>
                <a:ea typeface="+mn-ea"/>
                <a:cs typeface="+mn-cs"/>
              </a:rPr>
              <a:t>areas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that are most affected by</a:t>
            </a:r>
            <a:r>
              <a:rPr lang="en-US" sz="1200" kern="1200" baseline="0" dirty="0" smtClean="0">
                <a:solidFill>
                  <a:schemeClr val="tx1"/>
                </a:solidFill>
                <a:effectLst/>
                <a:latin typeface="+mn-lt"/>
                <a:ea typeface="+mn-ea"/>
                <a:cs typeface="+mn-cs"/>
              </a:rPr>
              <a:t> wildfires using data from a ten-year period: January 2003 to December 2012</a:t>
            </a:r>
            <a:r>
              <a:rPr lang="en-US" sz="1200" kern="1200" dirty="0" smtClean="0">
                <a:solidFill>
                  <a:schemeClr val="tx1"/>
                </a:solidFill>
                <a:effectLst/>
                <a:latin typeface="+mn-lt"/>
                <a:ea typeface="+mn-ea"/>
                <a:cs typeface="+mn-cs"/>
              </a:rPr>
              <a:t>. This period was</a:t>
            </a:r>
            <a:r>
              <a:rPr lang="en-US" sz="1200" kern="1200" baseline="0" dirty="0" smtClean="0">
                <a:solidFill>
                  <a:schemeClr val="tx1"/>
                </a:solidFill>
                <a:effectLst/>
                <a:latin typeface="+mn-lt"/>
                <a:ea typeface="+mn-ea"/>
                <a:cs typeface="+mn-cs"/>
              </a:rPr>
              <a:t> used </a:t>
            </a:r>
            <a:r>
              <a:rPr lang="en-US" sz="1200" kern="1200" dirty="0" smtClean="0">
                <a:solidFill>
                  <a:schemeClr val="tx1"/>
                </a:solidFill>
                <a:effectLst/>
                <a:latin typeface="+mn-lt"/>
                <a:ea typeface="+mn-ea"/>
                <a:cs typeface="+mn-cs"/>
              </a:rPr>
              <a:t>to determine the extent to which dry years following wet years correlate with fire severity. Trends contributing to both an increase in the number of wildfires as well as large fire area correlate with decreased soil moisture (Dennison et al. 2014).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FFCE636-EDCB-4E8F-A496-90D3D4BBB61E}" type="slidenum">
              <a:rPr lang="en-US" smtClean="0"/>
              <a:t>6</a:t>
            </a:fld>
            <a:endParaRPr lang="en-US"/>
          </a:p>
        </p:txBody>
      </p:sp>
    </p:spTree>
    <p:extLst>
      <p:ext uri="{BB962C8B-B14F-4D97-AF65-F5344CB8AC3E}">
        <p14:creationId xmlns:p14="http://schemas.microsoft.com/office/powerpoint/2010/main" val="30795934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Our focus is on the contiguous United States, mainly</a:t>
            </a:r>
            <a:r>
              <a:rPr lang="en-US" baseline="0" dirty="0" smtClean="0"/>
              <a:t> </a:t>
            </a:r>
            <a:r>
              <a:rPr lang="en-US" sz="1200" kern="1200" dirty="0" smtClean="0">
                <a:solidFill>
                  <a:schemeClr val="tx1"/>
                </a:solidFill>
                <a:effectLst/>
                <a:latin typeface="+mn-lt"/>
                <a:ea typeface="+mn-ea"/>
                <a:cs typeface="+mn-cs"/>
              </a:rPr>
              <a:t>areas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that are most affected by</a:t>
            </a:r>
            <a:r>
              <a:rPr lang="en-US" sz="1200" kern="1200" baseline="0" dirty="0" smtClean="0">
                <a:solidFill>
                  <a:schemeClr val="tx1"/>
                </a:solidFill>
                <a:effectLst/>
                <a:latin typeface="+mn-lt"/>
                <a:ea typeface="+mn-ea"/>
                <a:cs typeface="+mn-cs"/>
              </a:rPr>
              <a:t> wildfires using data from a ten-year period: January 2003 to December 2012</a:t>
            </a:r>
            <a:r>
              <a:rPr lang="en-US" sz="1200" kern="1200" dirty="0" smtClean="0">
                <a:solidFill>
                  <a:schemeClr val="tx1"/>
                </a:solidFill>
                <a:effectLst/>
                <a:latin typeface="+mn-lt"/>
                <a:ea typeface="+mn-ea"/>
                <a:cs typeface="+mn-cs"/>
              </a:rPr>
              <a:t>. This period was</a:t>
            </a:r>
            <a:r>
              <a:rPr lang="en-US" sz="1200" kern="1200" baseline="0" dirty="0" smtClean="0">
                <a:solidFill>
                  <a:schemeClr val="tx1"/>
                </a:solidFill>
                <a:effectLst/>
                <a:latin typeface="+mn-lt"/>
                <a:ea typeface="+mn-ea"/>
                <a:cs typeface="+mn-cs"/>
              </a:rPr>
              <a:t> used </a:t>
            </a:r>
            <a:r>
              <a:rPr lang="en-US" sz="1200" kern="1200" dirty="0" smtClean="0">
                <a:solidFill>
                  <a:schemeClr val="tx1"/>
                </a:solidFill>
                <a:effectLst/>
                <a:latin typeface="+mn-lt"/>
                <a:ea typeface="+mn-ea"/>
                <a:cs typeface="+mn-cs"/>
              </a:rPr>
              <a:t>to determine the extent to which dry years following wet years correlate with fire severity. Trends contributing to both an increase in the number of wildfires as well as large fire area correlate with decreased soil moisture (Dennison et al. 2014).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FFCE636-EDCB-4E8F-A496-90D3D4BBB61E}" type="slidenum">
              <a:rPr lang="en-US" smtClean="0"/>
              <a:t>7</a:t>
            </a:fld>
            <a:endParaRPr lang="en-US"/>
          </a:p>
        </p:txBody>
      </p:sp>
    </p:spTree>
    <p:extLst>
      <p:ext uri="{BB962C8B-B14F-4D97-AF65-F5344CB8AC3E}">
        <p14:creationId xmlns:p14="http://schemas.microsoft.com/office/powerpoint/2010/main" val="7272124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NASA’s Gravity Recovery and Climate Experiment (GRACE) is made up of a pair of Earth-observing satellites that measure Earth’s gravity field. From that we can measure how Earth’s gravity field changes over time. If we can look at something in monthly scale, we can look at how much the gravity field has diverted from the mean gravity field.  The only thing that moves around that time scale is water. At the time scales we are looking at with GRACE is how Earth’s terrestrial water storage changes over time and derive assimilated data that depicts water stored at all levels. This enables reliable detection of spatial and temporal variations in total terrestrial water storage (TWS) (</a:t>
            </a:r>
            <a:r>
              <a:rPr lang="en-US" sz="1200" b="0" i="0" kern="1200" dirty="0" err="1" smtClean="0">
                <a:solidFill>
                  <a:schemeClr val="tx1"/>
                </a:solidFill>
                <a:effectLst/>
                <a:latin typeface="+mn-lt"/>
                <a:ea typeface="+mn-ea"/>
                <a:cs typeface="+mn-cs"/>
              </a:rPr>
              <a:t>Houberg</a:t>
            </a:r>
            <a:r>
              <a:rPr lang="en-US" sz="1200" b="0" i="0" kern="1200" dirty="0" smtClean="0">
                <a:solidFill>
                  <a:schemeClr val="tx1"/>
                </a:solidFill>
                <a:effectLst/>
                <a:latin typeface="+mn-lt"/>
                <a:ea typeface="+mn-ea"/>
                <a:cs typeface="+mn-cs"/>
              </a:rPr>
              <a:t> et al. 2010, </a:t>
            </a:r>
            <a:r>
              <a:rPr lang="en-US" sz="1200" b="0" i="0" kern="1200" dirty="0" err="1" smtClean="0">
                <a:solidFill>
                  <a:schemeClr val="tx1"/>
                </a:solidFill>
                <a:effectLst/>
                <a:latin typeface="+mn-lt"/>
                <a:ea typeface="+mn-ea"/>
                <a:cs typeface="+mn-cs"/>
              </a:rPr>
              <a:t>Houberg</a:t>
            </a:r>
            <a:r>
              <a:rPr lang="en-US" sz="1200" b="0" i="0" kern="1200" dirty="0" smtClean="0">
                <a:solidFill>
                  <a:schemeClr val="tx1"/>
                </a:solidFill>
                <a:effectLst/>
                <a:latin typeface="+mn-lt"/>
                <a:ea typeface="+mn-ea"/>
                <a:cs typeface="+mn-cs"/>
              </a:rPr>
              <a:t> et al. 2012). </a:t>
            </a:r>
          </a:p>
          <a:p>
            <a:endParaRPr lang="en-US" dirty="0" smtClean="0"/>
          </a:p>
          <a:p>
            <a:r>
              <a:rPr lang="en-US" dirty="0" smtClean="0"/>
              <a:t>Image source: http://www.nasa.gov/topics/earth/features/Grace_OBP.html</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FFCE636-EDCB-4E8F-A496-90D3D4BBB61E}" type="slidenum">
              <a:rPr lang="en-US" smtClean="0"/>
              <a:t>8</a:t>
            </a:fld>
            <a:endParaRPr lang="en-US"/>
          </a:p>
        </p:txBody>
      </p:sp>
    </p:spTree>
    <p:extLst>
      <p:ext uri="{BB962C8B-B14F-4D97-AF65-F5344CB8AC3E}">
        <p14:creationId xmlns:p14="http://schemas.microsoft.com/office/powerpoint/2010/main" val="25752604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FFCE636-EDCB-4E8F-A496-90D3D4BBB61E}" type="slidenum">
              <a:rPr lang="en-US" smtClean="0"/>
              <a:t>9</a:t>
            </a:fld>
            <a:endParaRPr lang="en-US"/>
          </a:p>
        </p:txBody>
      </p:sp>
    </p:spTree>
    <p:extLst>
      <p:ext uri="{BB962C8B-B14F-4D97-AF65-F5344CB8AC3E}">
        <p14:creationId xmlns:p14="http://schemas.microsoft.com/office/powerpoint/2010/main" val="5223711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These maps represent GRACE assimilated data used as drought indicators for terrestrial</a:t>
            </a:r>
            <a:r>
              <a:rPr lang="en-US" sz="1200" b="0" i="0" kern="1200" baseline="0" dirty="0" smtClean="0">
                <a:solidFill>
                  <a:schemeClr val="tx1"/>
                </a:solidFill>
                <a:effectLst/>
                <a:latin typeface="+mn-lt"/>
                <a:ea typeface="+mn-ea"/>
                <a:cs typeface="+mn-cs"/>
              </a:rPr>
              <a:t> water storage (TWS) root zone soil moisture content (RZMC), and surface soil moisture content (SFMC).  They </a:t>
            </a:r>
            <a:r>
              <a:rPr lang="en-US" sz="1200" b="0" i="0" kern="1200" dirty="0" smtClean="0">
                <a:solidFill>
                  <a:schemeClr val="tx1"/>
                </a:solidFill>
                <a:effectLst/>
                <a:latin typeface="+mn-lt"/>
                <a:ea typeface="+mn-ea"/>
                <a:cs typeface="+mn-cs"/>
              </a:rPr>
              <a:t>depict drought associated with climatic variability, as opposed to depletion of aquifers</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due to groundwater withdrawals that exceed recharge.</a:t>
            </a:r>
            <a:r>
              <a:rPr lang="en-US" baseline="0" dirty="0" smtClean="0"/>
              <a:t> </a:t>
            </a:r>
            <a:r>
              <a:rPr lang="en-US" sz="1200" kern="1200" dirty="0" smtClean="0">
                <a:solidFill>
                  <a:schemeClr val="tx1"/>
                </a:solidFill>
                <a:effectLst/>
                <a:latin typeface="+mn-lt"/>
                <a:ea typeface="+mn-ea"/>
                <a:cs typeface="+mn-cs"/>
              </a:rPr>
              <a:t>Estimates of terrestrial water storage in the contiguous U.S. are crucial for predicting climate change, weather, and natural hazards, especially wildfires (</a:t>
            </a:r>
            <a:r>
              <a:rPr lang="en-US" sz="1200" kern="1200" dirty="0" err="1" smtClean="0">
                <a:solidFill>
                  <a:schemeClr val="tx1"/>
                </a:solidFill>
                <a:effectLst/>
                <a:latin typeface="+mn-lt"/>
                <a:ea typeface="+mn-ea"/>
                <a:cs typeface="+mn-cs"/>
              </a:rPr>
              <a:t>Tapley</a:t>
            </a:r>
            <a:r>
              <a:rPr lang="en-US" sz="1200" kern="1200" dirty="0" smtClean="0">
                <a:solidFill>
                  <a:schemeClr val="tx1"/>
                </a:solidFill>
                <a:effectLst/>
                <a:latin typeface="+mn-lt"/>
                <a:ea typeface="+mn-ea"/>
                <a:cs typeface="+mn-cs"/>
              </a:rPr>
              <a:t> et al. 2004). Because biomass is largely built up during wet years and fire risk is greatest during dry years, dry years that are preceded by wet years are of great importance for fire risk assessment.</a:t>
            </a:r>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endParaRPr lang="en-US" dirty="0" smtClean="0"/>
          </a:p>
          <a:p>
            <a:r>
              <a:rPr lang="en-US" dirty="0" smtClean="0"/>
              <a:t>Image source: http://drought.unl.edu/MonitoringTools/NASAGRACEDataAssimilation.aspx</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FFCE636-EDCB-4E8F-A496-90D3D4BBB61E}" type="slidenum">
              <a:rPr lang="en-US" smtClean="0"/>
              <a:t>10</a:t>
            </a:fld>
            <a:endParaRPr lang="en-US"/>
          </a:p>
        </p:txBody>
      </p:sp>
    </p:spTree>
    <p:extLst>
      <p:ext uri="{BB962C8B-B14F-4D97-AF65-F5344CB8AC3E}">
        <p14:creationId xmlns:p14="http://schemas.microsoft.com/office/powerpoint/2010/main" val="36792321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bottom grey"/>
          <p:cNvSpPr/>
          <p:nvPr userDrawn="1"/>
        </p:nvSpPr>
        <p:spPr>
          <a:xfrm>
            <a:off x="0" y="6784848"/>
            <a:ext cx="9144000" cy="731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app area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3096" y="5467376"/>
            <a:ext cx="1010529" cy="1010529"/>
          </a:xfrm>
          <a:prstGeom prst="rect">
            <a:avLst/>
          </a:prstGeom>
        </p:spPr>
      </p:pic>
      <p:sp>
        <p:nvSpPr>
          <p:cNvPr id="23" name="author 6"/>
          <p:cNvSpPr>
            <a:spLocks noGrp="1"/>
          </p:cNvSpPr>
          <p:nvPr>
            <p:ph type="body" sz="quarter" idx="16" hasCustomPrompt="1"/>
          </p:nvPr>
        </p:nvSpPr>
        <p:spPr>
          <a:xfrm>
            <a:off x="5660136" y="6153912"/>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2" name="author 5"/>
          <p:cNvSpPr>
            <a:spLocks noGrp="1"/>
          </p:cNvSpPr>
          <p:nvPr>
            <p:ph type="body" sz="quarter" idx="15" hasCustomPrompt="1"/>
          </p:nvPr>
        </p:nvSpPr>
        <p:spPr>
          <a:xfrm>
            <a:off x="5660136" y="5751576"/>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1" name="author 4"/>
          <p:cNvSpPr>
            <a:spLocks noGrp="1"/>
          </p:cNvSpPr>
          <p:nvPr>
            <p:ph type="body" sz="quarter" idx="14" hasCustomPrompt="1"/>
          </p:nvPr>
        </p:nvSpPr>
        <p:spPr>
          <a:xfrm>
            <a:off x="5663184" y="5358384"/>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0" name="author 3"/>
          <p:cNvSpPr>
            <a:spLocks noGrp="1"/>
          </p:cNvSpPr>
          <p:nvPr>
            <p:ph type="body" sz="quarter" idx="13" hasCustomPrompt="1"/>
          </p:nvPr>
        </p:nvSpPr>
        <p:spPr>
          <a:xfrm>
            <a:off x="2249424" y="6153912"/>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19" name="author 2"/>
          <p:cNvSpPr>
            <a:spLocks noGrp="1"/>
          </p:cNvSpPr>
          <p:nvPr>
            <p:ph type="body" sz="quarter" idx="12" hasCustomPrompt="1"/>
          </p:nvPr>
        </p:nvSpPr>
        <p:spPr>
          <a:xfrm>
            <a:off x="2249424" y="5751576"/>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17" name="author project lead"/>
          <p:cNvSpPr>
            <a:spLocks noGrp="1"/>
          </p:cNvSpPr>
          <p:nvPr>
            <p:ph type="body" sz="quarter" idx="11" hasCustomPrompt="1"/>
          </p:nvPr>
        </p:nvSpPr>
        <p:spPr>
          <a:xfrm>
            <a:off x="2249424" y="5358384"/>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 (Project Lead)</a:t>
            </a:r>
            <a:endParaRPr lang="en-US" dirty="0"/>
          </a:p>
        </p:txBody>
      </p:sp>
      <p:cxnSp>
        <p:nvCxnSpPr>
          <p:cNvPr id="13" name="author rule"/>
          <p:cNvCxnSpPr/>
          <p:nvPr userDrawn="1"/>
        </p:nvCxnSpPr>
        <p:spPr>
          <a:xfrm>
            <a:off x="228600" y="5168336"/>
            <a:ext cx="8686800" cy="0"/>
          </a:xfrm>
          <a:prstGeom prst="line">
            <a:avLst/>
          </a:prstGeom>
          <a:ln w="31750"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25" name="Subtitle"/>
          <p:cNvSpPr>
            <a:spLocks noGrp="1"/>
          </p:cNvSpPr>
          <p:nvPr>
            <p:ph type="body" sz="quarter" idx="17" hasCustomPrompt="1"/>
          </p:nvPr>
        </p:nvSpPr>
        <p:spPr>
          <a:xfrm>
            <a:off x="1143000" y="4032504"/>
            <a:ext cx="6858000" cy="740664"/>
          </a:xfrm>
        </p:spPr>
        <p:txBody>
          <a:bodyPr>
            <a:normAutofit/>
          </a:bodyPr>
          <a:lstStyle>
            <a:lvl1pPr marL="0" indent="0" algn="ctr">
              <a:buNone/>
              <a:defRPr sz="2800" i="1" baseline="0"/>
            </a:lvl1pPr>
          </a:lstStyle>
          <a:p>
            <a:pPr lvl="0"/>
            <a:r>
              <a:rPr lang="en-US" dirty="0" smtClean="0"/>
              <a:t>Subtitle Here</a:t>
            </a:r>
            <a:endParaRPr lang="en-US" dirty="0"/>
          </a:p>
        </p:txBody>
      </p:sp>
      <p:sp>
        <p:nvSpPr>
          <p:cNvPr id="12" name="Project Title"/>
          <p:cNvSpPr>
            <a:spLocks noGrp="1"/>
          </p:cNvSpPr>
          <p:nvPr>
            <p:ph type="body" sz="quarter" idx="10" hasCustomPrompt="1"/>
          </p:nvPr>
        </p:nvSpPr>
        <p:spPr>
          <a:xfrm>
            <a:off x="685800" y="1426464"/>
            <a:ext cx="7772400" cy="2432304"/>
          </a:xfrm>
        </p:spPr>
        <p:txBody>
          <a:bodyPr anchor="b">
            <a:normAutofit/>
          </a:bodyPr>
          <a:lstStyle>
            <a:lvl1pPr marL="0" indent="0" algn="ctr">
              <a:buNone/>
              <a:defRPr sz="8000" b="1" baseline="0">
                <a:solidFill>
                  <a:schemeClr val="accent1"/>
                </a:solidFill>
              </a:defRPr>
            </a:lvl1pPr>
          </a:lstStyle>
          <a:p>
            <a:pPr lvl="0"/>
            <a:r>
              <a:rPr lang="en-US" dirty="0" smtClean="0"/>
              <a:t>Main Project Title Here</a:t>
            </a:r>
            <a:endParaRPr lang="en-US" dirty="0"/>
          </a:p>
        </p:txBody>
      </p:sp>
      <p:grpSp>
        <p:nvGrpSpPr>
          <p:cNvPr id="10" name="NASA logo configuration"/>
          <p:cNvGrpSpPr/>
          <p:nvPr userDrawn="1"/>
        </p:nvGrpSpPr>
        <p:grpSpPr>
          <a:xfrm>
            <a:off x="0" y="-44450"/>
            <a:ext cx="9144000" cy="1077912"/>
            <a:chOff x="0" y="-44450"/>
            <a:chExt cx="9144000" cy="1077912"/>
          </a:xfrm>
        </p:grpSpPr>
        <p:sp>
          <p:nvSpPr>
            <p:cNvPr id="7" name="top background"/>
            <p:cNvSpPr txBox="1"/>
            <p:nvPr userDrawn="1"/>
          </p:nvSpPr>
          <p:spPr>
            <a:xfrm>
              <a:off x="0" y="0"/>
              <a:ext cx="9144000" cy="977899"/>
            </a:xfrm>
            <a:prstGeom prst="rect">
              <a:avLst/>
            </a:prstGeom>
            <a:solidFill>
              <a:schemeClr val="tx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Questrial"/>
                <a:ea typeface="Questrial"/>
                <a:cs typeface="Questrial"/>
                <a:sym typeface="Questrial"/>
              </a:endParaRPr>
            </a:p>
          </p:txBody>
        </p:sp>
        <p:sp>
          <p:nvSpPr>
            <p:cNvPr id="8" name="NASA text"/>
            <p:cNvSpPr txBox="1"/>
            <p:nvPr userDrawn="1"/>
          </p:nvSpPr>
          <p:spPr>
            <a:xfrm>
              <a:off x="153986" y="260350"/>
              <a:ext cx="2332036" cy="338136"/>
            </a:xfrm>
            <a:prstGeom prst="rect">
              <a:avLst/>
            </a:prstGeom>
            <a:noFill/>
            <a:ln>
              <a:noFill/>
            </a:ln>
          </p:spPr>
          <p:txBody>
            <a:bodyPr lIns="91375" tIns="45675" rIns="91375" bIns="45675" anchor="t" anchorCtr="0">
              <a:noAutofit/>
            </a:bodyPr>
            <a:lstStyle/>
            <a:p>
              <a:pPr marL="0" marR="0" lvl="0" indent="0" algn="ctr" rtl="0">
                <a:lnSpc>
                  <a:spcPct val="100000"/>
                </a:lnSpc>
                <a:spcBef>
                  <a:spcPts val="0"/>
                </a:spcBef>
                <a:spcAft>
                  <a:spcPts val="0"/>
                </a:spcAft>
                <a:buClr>
                  <a:schemeClr val="dk1"/>
                </a:buClr>
                <a:buFont typeface="Questrial"/>
                <a:buNone/>
              </a:pPr>
              <a:endParaRPr sz="800" b="1" i="0" u="none" strike="noStrike" cap="none" baseline="0" dirty="0">
                <a:solidFill>
                  <a:schemeClr val="lt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chemeClr val="lt1"/>
                </a:buClr>
                <a:buSzPct val="25000"/>
                <a:buFont typeface="Helvetica Neue"/>
                <a:buNone/>
              </a:pPr>
              <a:r>
                <a:rPr lang="en-US" sz="800" b="0" i="0" u="none" strike="noStrike" cap="none" baseline="0" dirty="0">
                  <a:solidFill>
                    <a:schemeClr val="lt1"/>
                  </a:solidFill>
                  <a:latin typeface="Helvetica Neue"/>
                  <a:ea typeface="Helvetica Neue"/>
                  <a:cs typeface="Helvetica Neue"/>
                  <a:sym typeface="Helvetica Neue"/>
                </a:rPr>
                <a:t>National Aeronautics and Space Administration</a:t>
              </a:r>
            </a:p>
          </p:txBody>
        </p:sp>
        <p:pic>
          <p:nvPicPr>
            <p:cNvPr id="9" name="NASA logo"/>
            <p:cNvPicPr preferRelativeResize="0"/>
            <p:nvPr userDrawn="1"/>
          </p:nvPicPr>
          <p:blipFill rotWithShape="1">
            <a:blip r:embed="rId3">
              <a:alphaModFix/>
            </a:blip>
            <a:srcRect/>
            <a:stretch/>
          </p:blipFill>
          <p:spPr>
            <a:xfrm>
              <a:off x="8124825" y="-44450"/>
              <a:ext cx="935037" cy="1077912"/>
            </a:xfrm>
            <a:prstGeom prst="rect">
              <a:avLst/>
            </a:prstGeom>
            <a:noFill/>
            <a:ln>
              <a:noFill/>
            </a:ln>
          </p:spPr>
        </p:pic>
      </p:grpSp>
    </p:spTree>
    <p:extLst>
      <p:ext uri="{BB962C8B-B14F-4D97-AF65-F5344CB8AC3E}">
        <p14:creationId xmlns:p14="http://schemas.microsoft.com/office/powerpoint/2010/main" val="559693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s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3511296" y="1220919"/>
            <a:ext cx="5111496"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3511296" y="2369945"/>
            <a:ext cx="5111496"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3511296" y="4118716"/>
            <a:ext cx="5111496" cy="704088"/>
          </a:xfrm>
        </p:spPr>
        <p:txBody>
          <a:bodyPr>
            <a:normAutofit/>
          </a:bodyPr>
          <a:lstStyle>
            <a:lvl1pPr marL="0" indent="0">
              <a:buNone/>
              <a:defRPr sz="2000" baseline="0"/>
            </a:lvl1pPr>
          </a:lstStyle>
          <a:p>
            <a:pPr lvl="0"/>
            <a:r>
              <a:rPr lang="en-US" dirty="0" smtClean="0"/>
              <a:t>Name, Affiliation</a:t>
            </a:r>
          </a:p>
        </p:txBody>
      </p:sp>
      <p:sp>
        <p:nvSpPr>
          <p:cNvPr id="9" name="contract info"/>
          <p:cNvSpPr/>
          <p:nvPr userDrawn="1"/>
        </p:nvSpPr>
        <p:spPr>
          <a:xfrm>
            <a:off x="0" y="6579440"/>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Tree>
    <p:extLst>
      <p:ext uri="{BB962C8B-B14F-4D97-AF65-F5344CB8AC3E}">
        <p14:creationId xmlns:p14="http://schemas.microsoft.com/office/powerpoint/2010/main" val="3351812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cknowledgements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571208" y="1421134"/>
            <a:ext cx="8051583"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571207" y="3011687"/>
            <a:ext cx="8051583"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571208" y="4628567"/>
            <a:ext cx="8051582" cy="704088"/>
          </a:xfrm>
        </p:spPr>
        <p:txBody>
          <a:bodyPr>
            <a:normAutofit/>
          </a:bodyPr>
          <a:lstStyle>
            <a:lvl1pPr marL="0" indent="0">
              <a:buNone/>
              <a:defRPr sz="2000" baseline="0"/>
            </a:lvl1pPr>
          </a:lstStyle>
          <a:p>
            <a:pPr lvl="0"/>
            <a:r>
              <a:rPr lang="en-US" dirty="0" smtClean="0"/>
              <a:t>Name, Affiliation</a:t>
            </a:r>
          </a:p>
        </p:txBody>
      </p:sp>
      <p:sp>
        <p:nvSpPr>
          <p:cNvPr id="9" name="contract info"/>
          <p:cNvSpPr/>
          <p:nvPr userDrawn="1"/>
        </p:nvSpPr>
        <p:spPr>
          <a:xfrm>
            <a:off x="0" y="6579440"/>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Tree>
    <p:extLst>
      <p:ext uri="{BB962C8B-B14F-4D97-AF65-F5344CB8AC3E}">
        <p14:creationId xmlns:p14="http://schemas.microsoft.com/office/powerpoint/2010/main" val="477340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ft text, Righ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21208"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48640"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457200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4572000" y="6583680"/>
            <a:ext cx="1993392" cy="274320"/>
          </a:xfrm>
        </p:spPr>
        <p:txBody>
          <a:bodyPr>
            <a:normAutofit/>
          </a:bodyPr>
          <a:lstStyle>
            <a:lvl1pPr marL="0" indent="0">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2655328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ight text, Lef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102352"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102352"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2578608" y="6583680"/>
            <a:ext cx="1993392" cy="274320"/>
          </a:xfrm>
        </p:spPr>
        <p:txBody>
          <a:bodyPr>
            <a:normAutofit/>
          </a:bodyPr>
          <a:lstStyle>
            <a:lvl1pPr marL="0" indent="0" algn="r">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3115239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ottom text, Top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81144" y="4123944"/>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4049486"/>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4206170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ottom text, Top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76072" y="481431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395478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9"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641433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p text, Bottom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81144" y="750018"/>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675560"/>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1235481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p text, Bottom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76072" y="143865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57912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3774930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mphasize acronym">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749808" y="2255520"/>
            <a:ext cx="7653528" cy="3706368"/>
          </a:xfrm>
        </p:spPr>
        <p:txBody>
          <a:bodyPr>
            <a:normAutofit/>
          </a:bodyPr>
          <a:lstStyle>
            <a:lvl1pPr marL="0" indent="0" algn="ctr">
              <a:buNone/>
              <a:defRPr sz="6000" b="0" baseline="0"/>
            </a:lvl1pPr>
          </a:lstStyle>
          <a:p>
            <a:pPr lvl="0"/>
            <a:r>
              <a:rPr lang="en-US" dirty="0" smtClean="0"/>
              <a:t>Spell out the components</a:t>
            </a:r>
            <a:endParaRPr lang="en-US" dirty="0"/>
          </a:p>
        </p:txBody>
      </p:sp>
      <p:sp>
        <p:nvSpPr>
          <p:cNvPr id="3" name="Section Head"/>
          <p:cNvSpPr>
            <a:spLocks noGrp="1"/>
          </p:cNvSpPr>
          <p:nvPr>
            <p:ph type="body" sz="quarter" idx="14" hasCustomPrompt="1"/>
          </p:nvPr>
        </p:nvSpPr>
        <p:spPr>
          <a:xfrm>
            <a:off x="749808" y="779403"/>
            <a:ext cx="7653528" cy="1289304"/>
          </a:xfrm>
        </p:spPr>
        <p:txBody>
          <a:bodyPr>
            <a:noAutofit/>
          </a:bodyPr>
          <a:lstStyle>
            <a:lvl1pPr marL="0" indent="0" algn="ctr">
              <a:buNone/>
              <a:defRPr sz="9600" b="1" baseline="0">
                <a:solidFill>
                  <a:schemeClr val="accent1"/>
                </a:solidFill>
              </a:defRPr>
            </a:lvl1pPr>
            <a:lvl2pPr>
              <a:defRPr sz="6000"/>
            </a:lvl2pPr>
            <a:lvl3pPr>
              <a:defRPr sz="6000"/>
            </a:lvl3pPr>
            <a:lvl4pPr>
              <a:defRPr sz="6000"/>
            </a:lvl4pPr>
            <a:lvl5pPr>
              <a:defRPr sz="6000"/>
            </a:lvl5pPr>
          </a:lstStyle>
          <a:p>
            <a:pPr lvl="0"/>
            <a:r>
              <a:rPr lang="en-US" dirty="0" smtClean="0"/>
              <a:t>ACRONYM</a:t>
            </a:r>
            <a:endParaRPr lang="en-US" dirty="0"/>
          </a:p>
        </p:txBody>
      </p:sp>
    </p:spTree>
    <p:extLst>
      <p:ext uri="{BB962C8B-B14F-4D97-AF65-F5344CB8AC3E}">
        <p14:creationId xmlns:p14="http://schemas.microsoft.com/office/powerpoint/2010/main" val="1382651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mphasize key points">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72000" y="470916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3" name="Section Head"/>
          <p:cNvSpPr>
            <a:spLocks noGrp="1"/>
          </p:cNvSpPr>
          <p:nvPr>
            <p:ph type="body" sz="quarter" idx="14" hasCustomPrompt="1"/>
          </p:nvPr>
        </p:nvSpPr>
        <p:spPr>
          <a:xfrm>
            <a:off x="320040" y="548640"/>
            <a:ext cx="8503920" cy="923544"/>
          </a:xfrm>
        </p:spPr>
        <p:txBody>
          <a:bodyPr anchor="b">
            <a:noAutofit/>
          </a:bodyPr>
          <a:lstStyle>
            <a:lvl1pPr marL="0" indent="0" algn="ctr">
              <a:buNone/>
              <a:defRPr sz="5400" b="1" baseline="0">
                <a:solidFill>
                  <a:schemeClr val="bg2">
                    <a:lumMod val="75000"/>
                  </a:schemeClr>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4" name="Text Placeholder 3"/>
          <p:cNvSpPr>
            <a:spLocks noGrp="1"/>
          </p:cNvSpPr>
          <p:nvPr>
            <p:ph type="body" sz="quarter" idx="15" hasCustomPrompt="1"/>
          </p:nvPr>
        </p:nvSpPr>
        <p:spPr>
          <a:xfrm>
            <a:off x="594360" y="211531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1</a:t>
            </a:r>
            <a:endParaRPr lang="en-US" dirty="0"/>
          </a:p>
        </p:txBody>
      </p:sp>
      <p:sp>
        <p:nvSpPr>
          <p:cNvPr id="10" name="Section Body Text"/>
          <p:cNvSpPr>
            <a:spLocks noGrp="1"/>
          </p:cNvSpPr>
          <p:nvPr>
            <p:ph type="body" sz="quarter" idx="16" hasCustomPrompt="1"/>
          </p:nvPr>
        </p:nvSpPr>
        <p:spPr>
          <a:xfrm>
            <a:off x="4572000" y="210312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11" name="Text Placeholder 3"/>
          <p:cNvSpPr>
            <a:spLocks noGrp="1"/>
          </p:cNvSpPr>
          <p:nvPr>
            <p:ph type="body" sz="quarter" idx="17" hasCustomPrompt="1"/>
          </p:nvPr>
        </p:nvSpPr>
        <p:spPr>
          <a:xfrm>
            <a:off x="594360" y="472135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3</a:t>
            </a:r>
            <a:endParaRPr lang="en-US" dirty="0"/>
          </a:p>
        </p:txBody>
      </p:sp>
      <p:sp>
        <p:nvSpPr>
          <p:cNvPr id="13" name="Text Placeholder 3"/>
          <p:cNvSpPr>
            <a:spLocks noGrp="1"/>
          </p:cNvSpPr>
          <p:nvPr>
            <p:ph type="body" sz="quarter" idx="18" hasCustomPrompt="1"/>
          </p:nvPr>
        </p:nvSpPr>
        <p:spPr>
          <a:xfrm>
            <a:off x="594360" y="341833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2</a:t>
            </a:r>
            <a:endParaRPr lang="en-US" dirty="0"/>
          </a:p>
        </p:txBody>
      </p:sp>
      <p:sp>
        <p:nvSpPr>
          <p:cNvPr id="14" name="Section Body Text"/>
          <p:cNvSpPr>
            <a:spLocks noGrp="1"/>
          </p:cNvSpPr>
          <p:nvPr>
            <p:ph type="body" sz="quarter" idx="19" hasCustomPrompt="1"/>
          </p:nvPr>
        </p:nvSpPr>
        <p:spPr>
          <a:xfrm>
            <a:off x="4572000" y="3406140"/>
            <a:ext cx="3950208" cy="704088"/>
          </a:xfrm>
        </p:spPr>
        <p:txBody>
          <a:bodyPr>
            <a:normAutofit/>
          </a:bodyPr>
          <a:lstStyle>
            <a:lvl1pPr marL="0" indent="0">
              <a:buNone/>
              <a:defRPr sz="2000" baseline="0"/>
            </a:lvl1pPr>
          </a:lstStyle>
          <a:p>
            <a:pPr lvl="0"/>
            <a:r>
              <a:rPr lang="en-US" dirty="0" smtClean="0"/>
              <a:t>Point elaboration</a:t>
            </a:r>
            <a:endParaRPr lang="en-US" dirty="0"/>
          </a:p>
        </p:txBody>
      </p:sp>
    </p:spTree>
    <p:extLst>
      <p:ext uri="{BB962C8B-B14F-4D97-AF65-F5344CB8AC3E}">
        <p14:creationId xmlns:p14="http://schemas.microsoft.com/office/powerpoint/2010/main" val="3135249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86C5E3-BCDC-405F-8F3C-092E69121BD4}" type="datetimeFigureOut">
              <a:rPr lang="en-US" smtClean="0"/>
              <a:t>7/21/2015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9C0BE9-6F9F-4714-AB34-61ADAC46375C}" type="slidenum">
              <a:rPr lang="en-US" smtClean="0"/>
              <a:t>‹#›</a:t>
            </a:fld>
            <a:endParaRPr lang="en-US"/>
          </a:p>
        </p:txBody>
      </p:sp>
    </p:spTree>
    <p:extLst>
      <p:ext uri="{BB962C8B-B14F-4D97-AF65-F5344CB8AC3E}">
        <p14:creationId xmlns:p14="http://schemas.microsoft.com/office/powerpoint/2010/main" val="35605441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7" r:id="rId5"/>
    <p:sldLayoutId id="2147483665" r:id="rId6"/>
    <p:sldLayoutId id="2147483666"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comments" Target="../comments/comment9.xml"/><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comments" Target="../comments/commen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1.xml"/><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comments" Target="../comments/commen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comments" Target="../comments/comment3.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comments" Target="../comments/comment4.xml"/></Relationships>
</file>

<file path=ppt/slides/_rels/slide5.xml.rels><?xml version="1.0" encoding="UTF-8" standalone="yes"?>
<Relationships xmlns="http://schemas.openxmlformats.org/package/2006/relationships"><Relationship Id="rId3" Type="http://schemas.openxmlformats.org/officeDocument/2006/relationships/comments" Target="../comments/comment5.xm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comments" Target="../comments/comment6.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comments" Target="../comments/comment7.xml"/></Relationships>
</file>

<file path=ppt/slides/_rels/slide9.xml.rels><?xml version="1.0" encoding="UTF-8" standalone="yes"?>
<Relationships xmlns="http://schemas.openxmlformats.org/package/2006/relationships"><Relationship Id="rId3" Type="http://schemas.openxmlformats.org/officeDocument/2006/relationships/comments" Target="../comments/comment8.xm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U.S. </a:t>
            </a:r>
          </a:p>
          <a:p>
            <a:r>
              <a:rPr lang="en-US" dirty="0" smtClean="0"/>
              <a:t>DISASTERS II</a:t>
            </a:r>
            <a:endParaRPr lang="en-US" dirty="0"/>
          </a:p>
        </p:txBody>
      </p:sp>
      <p:sp>
        <p:nvSpPr>
          <p:cNvPr id="9" name="Text Placeholder 8"/>
          <p:cNvSpPr>
            <a:spLocks noGrp="1"/>
          </p:cNvSpPr>
          <p:nvPr>
            <p:ph type="body" sz="quarter" idx="17"/>
          </p:nvPr>
        </p:nvSpPr>
        <p:spPr>
          <a:xfrm>
            <a:off x="1143000" y="4032504"/>
            <a:ext cx="6858000" cy="899684"/>
          </a:xfrm>
        </p:spPr>
        <p:txBody>
          <a:bodyPr>
            <a:normAutofit fontScale="85000" lnSpcReduction="20000"/>
          </a:bodyPr>
          <a:lstStyle/>
          <a:p>
            <a:pPr>
              <a:spcBef>
                <a:spcPts val="1200"/>
              </a:spcBef>
              <a:spcAft>
                <a:spcPts val="600"/>
              </a:spcAft>
            </a:pPr>
            <a:r>
              <a:rPr lang="en-US" dirty="0" smtClean="0"/>
              <a:t>Using </a:t>
            </a:r>
            <a:r>
              <a:rPr lang="en-US" dirty="0" smtClean="0"/>
              <a:t>GRACE-Derived </a:t>
            </a:r>
            <a:r>
              <a:rPr lang="en-US" dirty="0"/>
              <a:t>W</a:t>
            </a:r>
            <a:r>
              <a:rPr lang="en-US" dirty="0" smtClean="0"/>
              <a:t>ater </a:t>
            </a:r>
            <a:r>
              <a:rPr lang="en-US" dirty="0" smtClean="0"/>
              <a:t>and </a:t>
            </a:r>
            <a:r>
              <a:rPr lang="en-US" dirty="0" smtClean="0"/>
              <a:t>Moisture </a:t>
            </a:r>
            <a:r>
              <a:rPr lang="en-US" dirty="0"/>
              <a:t>P</a:t>
            </a:r>
            <a:r>
              <a:rPr lang="en-US" dirty="0" smtClean="0"/>
              <a:t>roducts </a:t>
            </a:r>
            <a:r>
              <a:rPr lang="en-US" dirty="0" smtClean="0"/>
              <a:t>as a </a:t>
            </a:r>
            <a:r>
              <a:rPr lang="en-US" dirty="0" smtClean="0"/>
              <a:t>Predictive </a:t>
            </a:r>
            <a:r>
              <a:rPr lang="en-US" dirty="0"/>
              <a:t>T</a:t>
            </a:r>
            <a:r>
              <a:rPr lang="en-US" dirty="0" smtClean="0"/>
              <a:t>ool </a:t>
            </a:r>
            <a:r>
              <a:rPr lang="en-US" dirty="0" smtClean="0"/>
              <a:t>for </a:t>
            </a:r>
            <a:r>
              <a:rPr lang="en-US" dirty="0" smtClean="0"/>
              <a:t>Wildfire </a:t>
            </a:r>
            <a:r>
              <a:rPr lang="en-US" dirty="0"/>
              <a:t>R</a:t>
            </a:r>
            <a:r>
              <a:rPr lang="en-US" dirty="0" smtClean="0"/>
              <a:t>esponse </a:t>
            </a:r>
            <a:r>
              <a:rPr lang="en-US" dirty="0" smtClean="0"/>
              <a:t>in </a:t>
            </a:r>
            <a:r>
              <a:rPr lang="en-US" dirty="0" smtClean="0"/>
              <a:t>the Contiguous </a:t>
            </a:r>
            <a:r>
              <a:rPr lang="en-US" dirty="0" smtClean="0"/>
              <a:t>United States</a:t>
            </a:r>
            <a:endParaRPr lang="en-US" dirty="0"/>
          </a:p>
        </p:txBody>
      </p:sp>
      <p:sp>
        <p:nvSpPr>
          <p:cNvPr id="13" name="Text Placeholder 2"/>
          <p:cNvSpPr>
            <a:spLocks noGrp="1"/>
          </p:cNvSpPr>
          <p:nvPr>
            <p:ph type="body" sz="quarter" idx="11"/>
          </p:nvPr>
        </p:nvSpPr>
        <p:spPr>
          <a:xfrm>
            <a:off x="1720645" y="5358384"/>
            <a:ext cx="3710891" cy="369332"/>
          </a:xfrm>
        </p:spPr>
        <p:txBody>
          <a:bodyPr>
            <a:normAutofit/>
          </a:bodyPr>
          <a:lstStyle/>
          <a:p>
            <a:r>
              <a:rPr lang="en-US" dirty="0"/>
              <a:t>Brittany </a:t>
            </a:r>
            <a:r>
              <a:rPr lang="en-US" dirty="0" err="1"/>
              <a:t>Zajic</a:t>
            </a:r>
            <a:r>
              <a:rPr lang="en-US" dirty="0"/>
              <a:t> (Project Lead</a:t>
            </a:r>
            <a:r>
              <a:rPr lang="en-US" dirty="0" smtClean="0"/>
              <a:t>)</a:t>
            </a:r>
            <a:endParaRPr lang="en-US" dirty="0"/>
          </a:p>
        </p:txBody>
      </p:sp>
      <p:sp>
        <p:nvSpPr>
          <p:cNvPr id="14" name="Text Placeholder 3"/>
          <p:cNvSpPr>
            <a:spLocks noGrp="1"/>
          </p:cNvSpPr>
          <p:nvPr>
            <p:ph type="body" sz="quarter" idx="12"/>
          </p:nvPr>
        </p:nvSpPr>
        <p:spPr>
          <a:xfrm>
            <a:off x="2249424" y="5751576"/>
            <a:ext cx="3182112" cy="369332"/>
          </a:xfrm>
        </p:spPr>
        <p:txBody>
          <a:bodyPr/>
          <a:lstStyle/>
          <a:p>
            <a:r>
              <a:rPr lang="en-US" dirty="0"/>
              <a:t>Daniel </a:t>
            </a:r>
            <a:r>
              <a:rPr lang="en-US" dirty="0" smtClean="0"/>
              <a:t>Jensen</a:t>
            </a:r>
            <a:endParaRPr lang="en-US" dirty="0"/>
          </a:p>
        </p:txBody>
      </p:sp>
      <p:sp>
        <p:nvSpPr>
          <p:cNvPr id="15" name="Text Placeholder 4"/>
          <p:cNvSpPr>
            <a:spLocks noGrp="1"/>
          </p:cNvSpPr>
          <p:nvPr>
            <p:ph type="body" sz="quarter" idx="13"/>
          </p:nvPr>
        </p:nvSpPr>
        <p:spPr>
          <a:xfrm>
            <a:off x="2249424" y="6153912"/>
            <a:ext cx="3182112" cy="369332"/>
          </a:xfrm>
        </p:spPr>
        <p:txBody>
          <a:bodyPr/>
          <a:lstStyle/>
          <a:p>
            <a:r>
              <a:rPr lang="en-US" dirty="0"/>
              <a:t>Nick </a:t>
            </a:r>
            <a:r>
              <a:rPr lang="en-US" dirty="0" smtClean="0"/>
              <a:t>Rousseau</a:t>
            </a:r>
            <a:endParaRPr lang="en-US" dirty="0"/>
          </a:p>
        </p:txBody>
      </p:sp>
    </p:spTree>
    <p:extLst>
      <p:ext uri="{BB962C8B-B14F-4D97-AF65-F5344CB8AC3E}">
        <p14:creationId xmlns:p14="http://schemas.microsoft.com/office/powerpoint/2010/main" val="4397128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484632" y="267138"/>
            <a:ext cx="7982712" cy="704088"/>
          </a:xfrm>
        </p:spPr>
        <p:txBody>
          <a:bodyPr/>
          <a:lstStyle/>
          <a:p>
            <a:r>
              <a:rPr lang="en-US" sz="3200" dirty="0" smtClean="0"/>
              <a:t>GRACE Assimilated Data</a:t>
            </a:r>
            <a:endParaRPr lang="en-US" sz="3200" dirty="0"/>
          </a:p>
        </p:txBody>
      </p:sp>
      <p:sp>
        <p:nvSpPr>
          <p:cNvPr id="8" name="Content Placeholder 1"/>
          <p:cNvSpPr txBox="1">
            <a:spLocks/>
          </p:cNvSpPr>
          <p:nvPr/>
        </p:nvSpPr>
        <p:spPr>
          <a:xfrm>
            <a:off x="318782" y="1054646"/>
            <a:ext cx="4269996" cy="230094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en-US" dirty="0" smtClean="0"/>
              <a:t>GRACE assimilated data measures terrestrial water storage (</a:t>
            </a:r>
            <a:r>
              <a:rPr lang="en-US" b="1" dirty="0" smtClean="0"/>
              <a:t>TWS</a:t>
            </a:r>
            <a:r>
              <a:rPr lang="en-US" dirty="0" smtClean="0"/>
              <a:t>), root zone moisture content (</a:t>
            </a:r>
            <a:r>
              <a:rPr lang="en-US" b="1" dirty="0" smtClean="0"/>
              <a:t>RZMC</a:t>
            </a:r>
            <a:r>
              <a:rPr lang="en-US" dirty="0" smtClean="0"/>
              <a:t>), and surface soil moisture content (</a:t>
            </a:r>
            <a:r>
              <a:rPr lang="en-US" b="1" dirty="0" smtClean="0"/>
              <a:t>SFMC</a:t>
            </a:r>
            <a:r>
              <a:rPr lang="en-US" dirty="0" smtClean="0"/>
              <a:t>) </a:t>
            </a:r>
          </a:p>
          <a:p>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7474" y="3898367"/>
            <a:ext cx="3302002" cy="2551547"/>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75715" y="3898368"/>
            <a:ext cx="3302000" cy="2551546"/>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75715" y="1114130"/>
            <a:ext cx="3302000" cy="2551545"/>
          </a:xfrm>
          <a:prstGeom prst="rect">
            <a:avLst/>
          </a:prstGeom>
        </p:spPr>
      </p:pic>
      <p:sp>
        <p:nvSpPr>
          <p:cNvPr id="12" name="TextBox 11"/>
          <p:cNvSpPr txBox="1"/>
          <p:nvPr/>
        </p:nvSpPr>
        <p:spPr>
          <a:xfrm>
            <a:off x="997474" y="6355780"/>
            <a:ext cx="6525073" cy="276999"/>
          </a:xfrm>
          <a:prstGeom prst="rect">
            <a:avLst/>
          </a:prstGeom>
          <a:noFill/>
        </p:spPr>
        <p:txBody>
          <a:bodyPr wrap="square" rtlCol="0">
            <a:spAutoFit/>
          </a:bodyPr>
          <a:lstStyle/>
          <a:p>
            <a:r>
              <a:rPr lang="en-US" sz="1200" dirty="0" smtClean="0"/>
              <a:t>Source: National Drought Mitigation Center</a:t>
            </a:r>
            <a:endParaRPr lang="en-US" sz="1200" dirty="0"/>
          </a:p>
        </p:txBody>
      </p:sp>
      <p:sp>
        <p:nvSpPr>
          <p:cNvPr id="13" name="TextBox 12"/>
          <p:cNvSpPr txBox="1"/>
          <p:nvPr/>
        </p:nvSpPr>
        <p:spPr>
          <a:xfrm>
            <a:off x="5029514" y="904406"/>
            <a:ext cx="2800767" cy="307777"/>
          </a:xfrm>
          <a:prstGeom prst="rect">
            <a:avLst/>
          </a:prstGeom>
          <a:noFill/>
        </p:spPr>
        <p:txBody>
          <a:bodyPr wrap="none" rtlCol="0">
            <a:spAutoFit/>
          </a:bodyPr>
          <a:lstStyle/>
          <a:p>
            <a:r>
              <a:rPr lang="en-US" sz="1400" b="1" dirty="0" smtClean="0"/>
              <a:t>Terrestrial Water Storage (TWS)</a:t>
            </a:r>
            <a:endParaRPr lang="en-US" sz="1400" b="1" dirty="0"/>
          </a:p>
        </p:txBody>
      </p:sp>
      <p:sp>
        <p:nvSpPr>
          <p:cNvPr id="14" name="TextBox 13"/>
          <p:cNvSpPr txBox="1"/>
          <p:nvPr/>
        </p:nvSpPr>
        <p:spPr>
          <a:xfrm>
            <a:off x="901675" y="3677160"/>
            <a:ext cx="3625819" cy="307777"/>
          </a:xfrm>
          <a:prstGeom prst="rect">
            <a:avLst/>
          </a:prstGeom>
          <a:noFill/>
        </p:spPr>
        <p:txBody>
          <a:bodyPr wrap="square" rtlCol="0">
            <a:spAutoFit/>
          </a:bodyPr>
          <a:lstStyle/>
          <a:p>
            <a:r>
              <a:rPr lang="en-US" sz="1400" b="1" dirty="0" smtClean="0"/>
              <a:t>Root Zone Soil Moisture Content (RZMC)</a:t>
            </a:r>
            <a:endParaRPr lang="en-US" sz="1400" b="1" dirty="0"/>
          </a:p>
        </p:txBody>
      </p:sp>
      <p:sp>
        <p:nvSpPr>
          <p:cNvPr id="15" name="TextBox 14"/>
          <p:cNvSpPr txBox="1"/>
          <p:nvPr/>
        </p:nvSpPr>
        <p:spPr>
          <a:xfrm>
            <a:off x="4775715" y="3677160"/>
            <a:ext cx="3675378" cy="307777"/>
          </a:xfrm>
          <a:prstGeom prst="rect">
            <a:avLst/>
          </a:prstGeom>
          <a:noFill/>
        </p:spPr>
        <p:txBody>
          <a:bodyPr wrap="square" rtlCol="0">
            <a:spAutoFit/>
          </a:bodyPr>
          <a:lstStyle/>
          <a:p>
            <a:r>
              <a:rPr lang="en-US" sz="1400" b="1" dirty="0" smtClean="0"/>
              <a:t>Surface Soil Moisture Content (SFMC)</a:t>
            </a:r>
            <a:endParaRPr lang="en-US" sz="1400" b="1" dirty="0"/>
          </a:p>
        </p:txBody>
      </p:sp>
    </p:spTree>
    <p:extLst>
      <p:ext uri="{BB962C8B-B14F-4D97-AF65-F5344CB8AC3E}">
        <p14:creationId xmlns:p14="http://schemas.microsoft.com/office/powerpoint/2010/main" val="16909059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762" y="466482"/>
            <a:ext cx="8296451" cy="6260890"/>
          </a:xfrm>
          <a:prstGeom prst="rect">
            <a:avLst/>
          </a:prstGeom>
        </p:spPr>
      </p:pic>
      <p:sp>
        <p:nvSpPr>
          <p:cNvPr id="3" name="Text Placeholder 2"/>
          <p:cNvSpPr>
            <a:spLocks noGrp="1"/>
          </p:cNvSpPr>
          <p:nvPr>
            <p:ph type="body" sz="quarter" idx="14"/>
          </p:nvPr>
        </p:nvSpPr>
        <p:spPr>
          <a:xfrm>
            <a:off x="484632" y="231513"/>
            <a:ext cx="7982712" cy="1548126"/>
          </a:xfrm>
        </p:spPr>
        <p:txBody>
          <a:bodyPr/>
          <a:lstStyle/>
          <a:p>
            <a:r>
              <a:rPr lang="en-US" sz="3600" dirty="0" smtClean="0"/>
              <a:t>Fire Program Analysis </a:t>
            </a:r>
            <a:r>
              <a:rPr lang="en-US" sz="3600" dirty="0"/>
              <a:t>F</a:t>
            </a:r>
            <a:r>
              <a:rPr lang="en-US" sz="3600" dirty="0" smtClean="0"/>
              <a:t>ire-Occurrence </a:t>
            </a:r>
            <a:r>
              <a:rPr lang="en-US" sz="3600" dirty="0"/>
              <a:t>D</a:t>
            </a:r>
            <a:r>
              <a:rPr lang="en-US" sz="3600" dirty="0" smtClean="0"/>
              <a:t>atabase (FPA FOD)</a:t>
            </a:r>
            <a:endParaRPr lang="en-US" sz="3600" dirty="0"/>
          </a:p>
        </p:txBody>
      </p:sp>
    </p:spTree>
    <p:extLst>
      <p:ext uri="{BB962C8B-B14F-4D97-AF65-F5344CB8AC3E}">
        <p14:creationId xmlns:p14="http://schemas.microsoft.com/office/powerpoint/2010/main" val="5500078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484632" y="267137"/>
            <a:ext cx="7982712" cy="1152871"/>
          </a:xfrm>
        </p:spPr>
        <p:txBody>
          <a:bodyPr/>
          <a:lstStyle/>
          <a:p>
            <a:r>
              <a:rPr lang="en-US" sz="3600" dirty="0" smtClean="0"/>
              <a:t>Results</a:t>
            </a:r>
            <a:endParaRPr lang="en-US" sz="3600" dirty="0"/>
          </a:p>
        </p:txBody>
      </p:sp>
    </p:spTree>
    <p:extLst>
      <p:ext uri="{BB962C8B-B14F-4D97-AF65-F5344CB8AC3E}">
        <p14:creationId xmlns:p14="http://schemas.microsoft.com/office/powerpoint/2010/main" val="29478385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484632" y="267137"/>
            <a:ext cx="7982712" cy="1152871"/>
          </a:xfrm>
        </p:spPr>
        <p:txBody>
          <a:bodyPr/>
          <a:lstStyle/>
          <a:p>
            <a:r>
              <a:rPr lang="en-US" sz="3600" dirty="0" smtClean="0"/>
              <a:t>Discussion</a:t>
            </a:r>
            <a:endParaRPr lang="en-US" sz="3600" dirty="0"/>
          </a:p>
        </p:txBody>
      </p:sp>
    </p:spTree>
    <p:extLst>
      <p:ext uri="{BB962C8B-B14F-4D97-AF65-F5344CB8AC3E}">
        <p14:creationId xmlns:p14="http://schemas.microsoft.com/office/powerpoint/2010/main" val="5110648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484632" y="267137"/>
            <a:ext cx="7982712" cy="1152871"/>
          </a:xfrm>
        </p:spPr>
        <p:txBody>
          <a:bodyPr/>
          <a:lstStyle/>
          <a:p>
            <a:r>
              <a:rPr lang="en-US" sz="3600" dirty="0" smtClean="0"/>
              <a:t>Conclusions</a:t>
            </a:r>
            <a:endParaRPr lang="en-US" sz="3600" dirty="0"/>
          </a:p>
        </p:txBody>
      </p:sp>
    </p:spTree>
    <p:extLst>
      <p:ext uri="{BB962C8B-B14F-4D97-AF65-F5344CB8AC3E}">
        <p14:creationId xmlns:p14="http://schemas.microsoft.com/office/powerpoint/2010/main" val="4440915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p:cNvSpPr>
            <a:spLocks noGrp="1"/>
          </p:cNvSpPr>
          <p:nvPr>
            <p:ph type="body" sz="quarter" idx="10"/>
          </p:nvPr>
        </p:nvSpPr>
        <p:spPr>
          <a:xfrm>
            <a:off x="571208" y="1312982"/>
            <a:ext cx="8051583" cy="1415062"/>
          </a:xfrm>
        </p:spPr>
        <p:txBody>
          <a:bodyPr>
            <a:noAutofit/>
          </a:bodyPr>
          <a:lstStyle/>
          <a:p>
            <a:pPr>
              <a:lnSpc>
                <a:spcPct val="100000"/>
              </a:lnSpc>
              <a:spcBef>
                <a:spcPts val="0"/>
              </a:spcBef>
              <a:buSzPct val="75000"/>
            </a:pPr>
            <a:r>
              <a:rPr lang="en-US" b="1" dirty="0" smtClean="0"/>
              <a:t>Dr. Matt </a:t>
            </a:r>
            <a:r>
              <a:rPr lang="en-US" b="1" dirty="0" err="1" smtClean="0"/>
              <a:t>Rodell</a:t>
            </a:r>
            <a:r>
              <a:rPr lang="en-US" dirty="0" smtClean="0"/>
              <a:t>, NASA Terrestrial Hydrology Program at Goddard Space Flight Center</a:t>
            </a:r>
          </a:p>
          <a:p>
            <a:pPr>
              <a:lnSpc>
                <a:spcPct val="100000"/>
              </a:lnSpc>
              <a:spcBef>
                <a:spcPts val="0"/>
              </a:spcBef>
              <a:buSzPct val="75000"/>
            </a:pPr>
            <a:r>
              <a:rPr lang="en-US" b="1" dirty="0" smtClean="0"/>
              <a:t>Mark Finney, Chuck McHugh, and Everett </a:t>
            </a:r>
            <a:r>
              <a:rPr lang="en-US" b="1" dirty="0" err="1" smtClean="0"/>
              <a:t>Hinkley</a:t>
            </a:r>
            <a:r>
              <a:rPr lang="en-US" dirty="0" smtClean="0"/>
              <a:t>, USDA Forest Service</a:t>
            </a:r>
          </a:p>
        </p:txBody>
      </p:sp>
      <p:sp>
        <p:nvSpPr>
          <p:cNvPr id="12" name="Text Placeholder 11"/>
          <p:cNvSpPr>
            <a:spLocks noGrp="1"/>
          </p:cNvSpPr>
          <p:nvPr>
            <p:ph type="body" sz="quarter" idx="12"/>
          </p:nvPr>
        </p:nvSpPr>
        <p:spPr>
          <a:xfrm>
            <a:off x="571208" y="3930486"/>
            <a:ext cx="8051582" cy="704088"/>
          </a:xfrm>
        </p:spPr>
        <p:txBody>
          <a:bodyPr/>
          <a:lstStyle/>
          <a:p>
            <a:pPr>
              <a:lnSpc>
                <a:spcPct val="100000"/>
              </a:lnSpc>
              <a:spcBef>
                <a:spcPts val="0"/>
              </a:spcBef>
            </a:pPr>
            <a:r>
              <a:rPr lang="en-US" b="1" dirty="0"/>
              <a:t>Max </a:t>
            </a:r>
            <a:r>
              <a:rPr lang="en-US" b="1" dirty="0" err="1"/>
              <a:t>Baldridge</a:t>
            </a:r>
            <a:r>
              <a:rPr lang="en-US" dirty="0"/>
              <a:t>, NASA DEVELOP</a:t>
            </a:r>
          </a:p>
          <a:p>
            <a:pPr>
              <a:lnSpc>
                <a:spcPct val="100000"/>
              </a:lnSpc>
              <a:spcBef>
                <a:spcPts val="0"/>
              </a:spcBef>
            </a:pPr>
            <a:endParaRPr lang="en-US" dirty="0"/>
          </a:p>
        </p:txBody>
      </p:sp>
      <p:sp>
        <p:nvSpPr>
          <p:cNvPr id="8" name="TextBox 7"/>
          <p:cNvSpPr txBox="1"/>
          <p:nvPr/>
        </p:nvSpPr>
        <p:spPr>
          <a:xfrm>
            <a:off x="579496" y="882996"/>
            <a:ext cx="2577819" cy="523220"/>
          </a:xfrm>
          <a:prstGeom prst="rect">
            <a:avLst/>
          </a:prstGeom>
          <a:noFill/>
        </p:spPr>
        <p:txBody>
          <a:bodyPr wrap="square" rtlCol="0">
            <a:spAutoFit/>
          </a:bodyPr>
          <a:lstStyle/>
          <a:p>
            <a:pPr algn="l"/>
            <a:r>
              <a:rPr lang="en-US" sz="2800" b="1" dirty="0" smtClean="0">
                <a:solidFill>
                  <a:schemeClr val="accent1"/>
                </a:solidFill>
                <a:latin typeface="Century Gothic" panose="020B0502020202020204" pitchFamily="34" charset="0"/>
              </a:rPr>
              <a:t>Partners</a:t>
            </a:r>
            <a:endParaRPr lang="en-US" sz="2800" dirty="0" smtClean="0">
              <a:solidFill>
                <a:schemeClr val="accent1"/>
              </a:solidFill>
              <a:latin typeface="Century Gothic" panose="020B0502020202020204" pitchFamily="34"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784" y="4502989"/>
            <a:ext cx="1617098" cy="2092525"/>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70699" y="4888722"/>
            <a:ext cx="4996645" cy="1205221"/>
          </a:xfrm>
          <a:prstGeom prst="rect">
            <a:avLst/>
          </a:prstGeom>
        </p:spPr>
      </p:pic>
      <p:sp>
        <p:nvSpPr>
          <p:cNvPr id="11" name="TextBox 10"/>
          <p:cNvSpPr txBox="1"/>
          <p:nvPr/>
        </p:nvSpPr>
        <p:spPr>
          <a:xfrm>
            <a:off x="571207" y="2633662"/>
            <a:ext cx="2577819" cy="523220"/>
          </a:xfrm>
          <a:prstGeom prst="rect">
            <a:avLst/>
          </a:prstGeom>
          <a:noFill/>
        </p:spPr>
        <p:txBody>
          <a:bodyPr wrap="square" rtlCol="0">
            <a:spAutoFit/>
          </a:bodyPr>
          <a:lstStyle/>
          <a:p>
            <a:pPr algn="l"/>
            <a:r>
              <a:rPr lang="en-US" sz="2800" b="1" dirty="0" smtClean="0">
                <a:solidFill>
                  <a:schemeClr val="accent1"/>
                </a:solidFill>
                <a:latin typeface="Century Gothic" panose="020B0502020202020204" pitchFamily="34" charset="0"/>
              </a:rPr>
              <a:t>Advisor</a:t>
            </a:r>
            <a:endParaRPr lang="en-US" sz="2800" dirty="0" smtClean="0">
              <a:solidFill>
                <a:schemeClr val="accent1"/>
              </a:solidFill>
              <a:latin typeface="Century Gothic" panose="020B0502020202020204" pitchFamily="34" charset="0"/>
            </a:endParaRPr>
          </a:p>
        </p:txBody>
      </p:sp>
      <p:sp>
        <p:nvSpPr>
          <p:cNvPr id="13" name="TextBox 12"/>
          <p:cNvSpPr txBox="1"/>
          <p:nvPr/>
        </p:nvSpPr>
        <p:spPr>
          <a:xfrm>
            <a:off x="571207" y="3508160"/>
            <a:ext cx="3494873" cy="523220"/>
          </a:xfrm>
          <a:prstGeom prst="rect">
            <a:avLst/>
          </a:prstGeom>
          <a:noFill/>
        </p:spPr>
        <p:txBody>
          <a:bodyPr wrap="square" rtlCol="0">
            <a:spAutoFit/>
          </a:bodyPr>
          <a:lstStyle/>
          <a:p>
            <a:pPr algn="l"/>
            <a:r>
              <a:rPr lang="en-US" sz="2800" b="1" dirty="0" smtClean="0">
                <a:solidFill>
                  <a:schemeClr val="accent1"/>
                </a:solidFill>
                <a:latin typeface="Century Gothic" panose="020B0502020202020204" pitchFamily="34" charset="0"/>
              </a:rPr>
              <a:t>Past Contributors</a:t>
            </a:r>
            <a:endParaRPr lang="en-US" sz="2800" dirty="0" smtClean="0">
              <a:solidFill>
                <a:schemeClr val="accent1"/>
              </a:solidFill>
              <a:latin typeface="Century Gothic" panose="020B0502020202020204" pitchFamily="34" charset="0"/>
            </a:endParaRPr>
          </a:p>
        </p:txBody>
      </p:sp>
      <p:sp>
        <p:nvSpPr>
          <p:cNvPr id="14" name="Text Placeholder 13"/>
          <p:cNvSpPr>
            <a:spLocks noGrp="1"/>
          </p:cNvSpPr>
          <p:nvPr>
            <p:ph type="body" sz="quarter" idx="11"/>
          </p:nvPr>
        </p:nvSpPr>
        <p:spPr>
          <a:xfrm>
            <a:off x="571207" y="3051015"/>
            <a:ext cx="8051583" cy="704088"/>
          </a:xfrm>
        </p:spPr>
        <p:txBody>
          <a:bodyPr/>
          <a:lstStyle/>
          <a:p>
            <a:pPr>
              <a:lnSpc>
                <a:spcPct val="100000"/>
              </a:lnSpc>
              <a:spcBef>
                <a:spcPts val="0"/>
              </a:spcBef>
            </a:pPr>
            <a:r>
              <a:rPr lang="en-US" b="1" dirty="0"/>
              <a:t>Dr. John T </a:t>
            </a:r>
            <a:r>
              <a:rPr lang="en-US" b="1" dirty="0" err="1"/>
              <a:t>Reager</a:t>
            </a:r>
            <a:r>
              <a:rPr lang="en-US" dirty="0"/>
              <a:t>, NASA Jet Propulsion </a:t>
            </a:r>
            <a:r>
              <a:rPr lang="en-US" dirty="0" smtClean="0"/>
              <a:t>Laboratory</a:t>
            </a:r>
            <a:endParaRPr lang="en-US" dirty="0"/>
          </a:p>
        </p:txBody>
      </p:sp>
    </p:spTree>
    <p:extLst>
      <p:ext uri="{BB962C8B-B14F-4D97-AF65-F5344CB8AC3E}">
        <p14:creationId xmlns:p14="http://schemas.microsoft.com/office/powerpoint/2010/main" val="10699292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576071" y="554713"/>
            <a:ext cx="7982712" cy="704088"/>
          </a:xfrm>
        </p:spPr>
        <p:txBody>
          <a:bodyPr/>
          <a:lstStyle/>
          <a:p>
            <a:r>
              <a:rPr lang="en-US" dirty="0" smtClean="0"/>
              <a:t>Questions?</a:t>
            </a:r>
            <a:endParaRPr lang="en-US" dirty="0"/>
          </a:p>
        </p:txBody>
      </p:sp>
      <p:sp>
        <p:nvSpPr>
          <p:cNvPr id="6" name="TextBox 5"/>
          <p:cNvSpPr txBox="1"/>
          <p:nvPr/>
        </p:nvSpPr>
        <p:spPr>
          <a:xfrm>
            <a:off x="1892413" y="6229052"/>
            <a:ext cx="5350028" cy="461665"/>
          </a:xfrm>
          <a:prstGeom prst="rect">
            <a:avLst/>
          </a:prstGeom>
          <a:noFill/>
        </p:spPr>
        <p:txBody>
          <a:bodyPr wrap="square" rtlCol="0">
            <a:spAutoFit/>
          </a:bodyPr>
          <a:lstStyle/>
          <a:p>
            <a:pPr algn="ctr"/>
            <a:r>
              <a:rPr lang="en-US" sz="2400" i="1" dirty="0" smtClean="0"/>
              <a:t>U.S. Disasters II Team, Summer 2015</a:t>
            </a:r>
            <a:endParaRPr lang="en-US" sz="2400" i="1" dirty="0"/>
          </a:p>
        </p:txBody>
      </p:sp>
      <p:sp>
        <p:nvSpPr>
          <p:cNvPr id="7" name="TextBox 6"/>
          <p:cNvSpPr txBox="1"/>
          <p:nvPr/>
        </p:nvSpPr>
        <p:spPr>
          <a:xfrm>
            <a:off x="2520357" y="5896868"/>
            <a:ext cx="4094141" cy="307777"/>
          </a:xfrm>
          <a:prstGeom prst="rect">
            <a:avLst/>
          </a:prstGeom>
          <a:noFill/>
        </p:spPr>
        <p:txBody>
          <a:bodyPr wrap="square" rtlCol="0">
            <a:spAutoFit/>
          </a:bodyPr>
          <a:lstStyle/>
          <a:p>
            <a:r>
              <a:rPr lang="en-US" sz="1400" dirty="0"/>
              <a:t>B</a:t>
            </a:r>
            <a:r>
              <a:rPr lang="en-US" sz="1400" dirty="0" smtClean="0"/>
              <a:t>rittany </a:t>
            </a:r>
            <a:r>
              <a:rPr lang="en-US" sz="1400" dirty="0" err="1" smtClean="0"/>
              <a:t>Zajic</a:t>
            </a:r>
            <a:r>
              <a:rPr lang="en-US" sz="1400" dirty="0" smtClean="0"/>
              <a:t>, Nick Rousseau, Daniel Jensen</a:t>
            </a:r>
            <a:endParaRPr lang="en-US" sz="1400"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3636" y="1283208"/>
            <a:ext cx="6119004" cy="4589253"/>
          </a:xfrm>
          <a:prstGeom prst="rect">
            <a:avLst/>
          </a:prstGeom>
        </p:spPr>
      </p:pic>
    </p:spTree>
    <p:extLst>
      <p:ext uri="{BB962C8B-B14F-4D97-AF65-F5344CB8AC3E}">
        <p14:creationId xmlns:p14="http://schemas.microsoft.com/office/powerpoint/2010/main" val="24112245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t>The slides provided in the template are just a starting point for teams.  Feel free to expand upon these topics, alter the headings, and change the order of the slides to fit your needs.</a:t>
            </a:r>
          </a:p>
        </p:txBody>
      </p:sp>
      <p:sp>
        <p:nvSpPr>
          <p:cNvPr id="3" name="Text Placeholder 2"/>
          <p:cNvSpPr>
            <a:spLocks noGrp="1"/>
          </p:cNvSpPr>
          <p:nvPr>
            <p:ph type="body" sz="quarter" idx="10"/>
          </p:nvPr>
        </p:nvSpPr>
        <p:spPr/>
        <p:txBody>
          <a:bodyPr/>
          <a:lstStyle/>
          <a:p>
            <a:r>
              <a:rPr lang="en-US" dirty="0" smtClean="0"/>
              <a:t>General Guidelines I</a:t>
            </a:r>
            <a:endParaRPr lang="en-US" dirty="0"/>
          </a:p>
        </p:txBody>
      </p:sp>
      <p:sp>
        <p:nvSpPr>
          <p:cNvPr id="18" name="Text Placeholder 1"/>
          <p:cNvSpPr>
            <a:spLocks noGrp="1"/>
          </p:cNvSpPr>
          <p:nvPr>
            <p:ph type="body" sz="quarter" idx="11"/>
          </p:nvPr>
        </p:nvSpPr>
        <p:spPr>
          <a:xfrm>
            <a:off x="4693920" y="2130552"/>
            <a:ext cx="3974592" cy="4270248"/>
          </a:xfrm>
        </p:spPr>
        <p:txBody>
          <a:bodyPr>
            <a:normAutofit/>
          </a:bodyPr>
          <a:lstStyle/>
          <a:p>
            <a:pPr marL="342900" indent="-342900">
              <a:spcBef>
                <a:spcPts val="200"/>
              </a:spcBef>
              <a:buClr>
                <a:schemeClr val="accent1"/>
              </a:buClr>
              <a:buFont typeface="Webdings" panose="05030102010509060703" pitchFamily="18" charset="2"/>
              <a:buChar char="4"/>
            </a:pPr>
            <a:r>
              <a:rPr lang="en-US" dirty="0" smtClean="0"/>
              <a:t>Study area</a:t>
            </a:r>
          </a:p>
          <a:p>
            <a:pPr marL="342900" indent="-342900">
              <a:spcBef>
                <a:spcPts val="200"/>
              </a:spcBef>
              <a:buClr>
                <a:schemeClr val="accent1"/>
              </a:buClr>
              <a:buFont typeface="Webdings" panose="05030102010509060703" pitchFamily="18" charset="2"/>
              <a:buChar char="4"/>
            </a:pPr>
            <a:r>
              <a:rPr lang="en-US" dirty="0" smtClean="0"/>
              <a:t>Study period</a:t>
            </a:r>
          </a:p>
          <a:p>
            <a:pPr marL="342900" indent="-342900">
              <a:spcBef>
                <a:spcPts val="200"/>
              </a:spcBef>
              <a:buClr>
                <a:schemeClr val="accent1"/>
              </a:buClr>
              <a:buFont typeface="Webdings" panose="05030102010509060703" pitchFamily="18" charset="2"/>
              <a:buChar char="4"/>
            </a:pPr>
            <a:r>
              <a:rPr lang="en-US" dirty="0" smtClean="0"/>
              <a:t>Objectives</a:t>
            </a:r>
          </a:p>
          <a:p>
            <a:pPr marL="342900" indent="-342900">
              <a:spcBef>
                <a:spcPts val="200"/>
              </a:spcBef>
              <a:buClr>
                <a:schemeClr val="accent1"/>
              </a:buClr>
              <a:buFont typeface="Webdings" panose="05030102010509060703" pitchFamily="18" charset="2"/>
              <a:buChar char="4"/>
            </a:pPr>
            <a:r>
              <a:rPr lang="en-US" dirty="0" smtClean="0"/>
              <a:t>Community concerns</a:t>
            </a:r>
          </a:p>
          <a:p>
            <a:pPr marL="342900" indent="-342900">
              <a:spcBef>
                <a:spcPts val="200"/>
              </a:spcBef>
              <a:buClr>
                <a:schemeClr val="accent1"/>
              </a:buClr>
              <a:buFont typeface="Webdings" panose="05030102010509060703" pitchFamily="18" charset="2"/>
              <a:buChar char="4"/>
            </a:pPr>
            <a:r>
              <a:rPr lang="en-US" dirty="0" smtClean="0"/>
              <a:t>NASA satellites/sensors used</a:t>
            </a:r>
          </a:p>
          <a:p>
            <a:pPr marL="342900" indent="-342900">
              <a:spcBef>
                <a:spcPts val="200"/>
              </a:spcBef>
              <a:buClr>
                <a:schemeClr val="accent1"/>
              </a:buClr>
              <a:buFont typeface="Webdings" panose="05030102010509060703" pitchFamily="18" charset="2"/>
              <a:buChar char="4"/>
            </a:pPr>
            <a:r>
              <a:rPr lang="en-US" dirty="0" smtClean="0"/>
              <a:t>Methodology</a:t>
            </a:r>
          </a:p>
          <a:p>
            <a:pPr marL="342900" indent="-342900">
              <a:spcBef>
                <a:spcPts val="200"/>
              </a:spcBef>
              <a:buClr>
                <a:schemeClr val="accent1"/>
              </a:buClr>
              <a:buFont typeface="Webdings" panose="05030102010509060703" pitchFamily="18" charset="2"/>
              <a:buChar char="4"/>
            </a:pPr>
            <a:r>
              <a:rPr lang="en-US" dirty="0" smtClean="0"/>
              <a:t>Results</a:t>
            </a:r>
          </a:p>
          <a:p>
            <a:pPr marL="342900" indent="-342900">
              <a:spcBef>
                <a:spcPts val="200"/>
              </a:spcBef>
              <a:buClr>
                <a:schemeClr val="accent1"/>
              </a:buClr>
              <a:buFont typeface="Webdings" panose="05030102010509060703" pitchFamily="18" charset="2"/>
              <a:buChar char="4"/>
            </a:pPr>
            <a:r>
              <a:rPr lang="en-US" dirty="0" smtClean="0"/>
              <a:t>Conclusions</a:t>
            </a:r>
          </a:p>
          <a:p>
            <a:pPr marL="342900" indent="-342900">
              <a:spcBef>
                <a:spcPts val="200"/>
              </a:spcBef>
              <a:buClr>
                <a:schemeClr val="accent1"/>
              </a:buClr>
              <a:buFont typeface="Webdings" panose="05030102010509060703" pitchFamily="18" charset="2"/>
              <a:buChar char="4"/>
            </a:pPr>
            <a:r>
              <a:rPr lang="en-US" dirty="0" smtClean="0"/>
              <a:t>Errors &amp; uncertainties</a:t>
            </a:r>
          </a:p>
          <a:p>
            <a:pPr marL="342900" indent="-342900">
              <a:spcBef>
                <a:spcPts val="200"/>
              </a:spcBef>
              <a:buClr>
                <a:schemeClr val="accent1"/>
              </a:buClr>
              <a:buFont typeface="Webdings" panose="05030102010509060703" pitchFamily="18" charset="2"/>
              <a:buChar char="4"/>
            </a:pPr>
            <a:r>
              <a:rPr lang="en-US" dirty="0" smtClean="0"/>
              <a:t>Future work</a:t>
            </a:r>
          </a:p>
          <a:p>
            <a:pPr marL="342900" indent="-342900">
              <a:spcBef>
                <a:spcPts val="200"/>
              </a:spcBef>
              <a:buClr>
                <a:schemeClr val="accent1"/>
              </a:buClr>
              <a:buFont typeface="Webdings" panose="05030102010509060703" pitchFamily="18" charset="2"/>
              <a:buChar char="4"/>
            </a:pPr>
            <a:r>
              <a:rPr lang="en-US" dirty="0" smtClean="0"/>
              <a:t>Acknowledgements</a:t>
            </a:r>
          </a:p>
          <a:p>
            <a:pPr marL="342900" indent="-342900">
              <a:spcBef>
                <a:spcPts val="200"/>
              </a:spcBef>
              <a:buClr>
                <a:schemeClr val="accent1"/>
              </a:buClr>
              <a:buFont typeface="Webdings" panose="05030102010509060703" pitchFamily="18" charset="2"/>
              <a:buChar char="4"/>
            </a:pPr>
            <a:r>
              <a:rPr lang="en-US" dirty="0" smtClean="0"/>
              <a:t>Backup slides</a:t>
            </a:r>
          </a:p>
          <a:p>
            <a:pPr marL="342900" indent="-342900">
              <a:spcBef>
                <a:spcPts val="200"/>
              </a:spcBef>
              <a:buClr>
                <a:schemeClr val="accent1"/>
              </a:buClr>
              <a:buFont typeface="Webdings" panose="05030102010509060703" pitchFamily="18" charset="2"/>
              <a:buChar char="4"/>
            </a:pPr>
            <a:r>
              <a:rPr lang="en-US" dirty="0" smtClean="0"/>
              <a:t>Required Statement</a:t>
            </a:r>
          </a:p>
        </p:txBody>
      </p:sp>
      <p:sp>
        <p:nvSpPr>
          <p:cNvPr id="19" name="Text Placeholder 2"/>
          <p:cNvSpPr>
            <a:spLocks noGrp="1"/>
          </p:cNvSpPr>
          <p:nvPr>
            <p:ph type="body" sz="quarter" idx="10"/>
          </p:nvPr>
        </p:nvSpPr>
        <p:spPr>
          <a:xfrm>
            <a:off x="4694695" y="599440"/>
            <a:ext cx="3636505" cy="1325880"/>
          </a:xfrm>
        </p:spPr>
        <p:txBody>
          <a:bodyPr>
            <a:normAutofit/>
          </a:bodyPr>
          <a:lstStyle/>
          <a:p>
            <a:r>
              <a:rPr lang="en-US" sz="2800" dirty="0" smtClean="0">
                <a:solidFill>
                  <a:schemeClr val="tx2">
                    <a:lumMod val="60000"/>
                    <a:lumOff val="40000"/>
                  </a:schemeClr>
                </a:solidFill>
              </a:rPr>
              <a:t>Things that are typically included in a presentation:</a:t>
            </a:r>
            <a:endParaRPr lang="en-US" sz="2800" dirty="0">
              <a:solidFill>
                <a:schemeClr val="tx2">
                  <a:lumMod val="60000"/>
                  <a:lumOff val="40000"/>
                </a:schemeClr>
              </a:solidFill>
            </a:endParaRPr>
          </a:p>
        </p:txBody>
      </p:sp>
    </p:spTree>
    <p:extLst>
      <p:ext uri="{BB962C8B-B14F-4D97-AF65-F5344CB8AC3E}">
        <p14:creationId xmlns:p14="http://schemas.microsoft.com/office/powerpoint/2010/main" val="32930880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975027" y="2130552"/>
            <a:ext cx="3593592" cy="3374136"/>
          </a:xfrm>
        </p:spPr>
        <p:txBody>
          <a:bodyPr/>
          <a:lstStyle/>
          <a:p>
            <a:r>
              <a:rPr lang="en-US" b="1" dirty="0" smtClean="0"/>
              <a:t>Header text </a:t>
            </a:r>
            <a:r>
              <a:rPr lang="en-US" dirty="0" smtClean="0"/>
              <a:t>point size should be between </a:t>
            </a:r>
            <a:r>
              <a:rPr lang="en-US" b="1" dirty="0" smtClean="0"/>
              <a:t>40</a:t>
            </a:r>
            <a:r>
              <a:rPr lang="en-US" dirty="0" smtClean="0"/>
              <a:t> and </a:t>
            </a:r>
            <a:r>
              <a:rPr lang="en-US" b="1" dirty="0" smtClean="0"/>
              <a:t>60</a:t>
            </a:r>
            <a:r>
              <a:rPr lang="en-US" dirty="0" smtClean="0"/>
              <a:t> on most slides.</a:t>
            </a:r>
          </a:p>
          <a:p>
            <a:r>
              <a:rPr lang="en-US" b="1" dirty="0" smtClean="0"/>
              <a:t>Body text </a:t>
            </a:r>
            <a:r>
              <a:rPr lang="en-US" dirty="0" smtClean="0"/>
              <a:t>point size should be at least </a:t>
            </a:r>
            <a:r>
              <a:rPr lang="en-US" b="1" dirty="0" smtClean="0"/>
              <a:t>20</a:t>
            </a:r>
            <a:r>
              <a:rPr lang="en-US" dirty="0" smtClean="0"/>
              <a:t>.</a:t>
            </a:r>
          </a:p>
          <a:p>
            <a:r>
              <a:rPr lang="en-US" b="1" dirty="0" smtClean="0"/>
              <a:t>Use Century Gothic</a:t>
            </a:r>
            <a:r>
              <a:rPr lang="en-US" dirty="0" smtClean="0"/>
              <a:t>.</a:t>
            </a:r>
          </a:p>
          <a:p>
            <a:r>
              <a:rPr lang="en-US" dirty="0" smtClean="0"/>
              <a:t>Keep text to a </a:t>
            </a:r>
            <a:r>
              <a:rPr lang="en-US" b="1" dirty="0" smtClean="0"/>
              <a:t>minimum</a:t>
            </a:r>
            <a:r>
              <a:rPr lang="en-US" dirty="0" smtClean="0"/>
              <a:t>.</a:t>
            </a:r>
          </a:p>
          <a:p>
            <a:r>
              <a:rPr lang="en-US" dirty="0" smtClean="0"/>
              <a:t>Try to use a </a:t>
            </a:r>
            <a:r>
              <a:rPr lang="en-US" b="1" dirty="0" smtClean="0"/>
              <a:t>consistent font size</a:t>
            </a:r>
            <a:r>
              <a:rPr lang="en-US" dirty="0" smtClean="0"/>
              <a:t> between slides.</a:t>
            </a:r>
            <a:endParaRPr lang="en-US" dirty="0"/>
          </a:p>
        </p:txBody>
      </p:sp>
      <p:sp>
        <p:nvSpPr>
          <p:cNvPr id="3" name="Text Placeholder 2"/>
          <p:cNvSpPr>
            <a:spLocks noGrp="1"/>
          </p:cNvSpPr>
          <p:nvPr>
            <p:ph type="body" sz="quarter" idx="10"/>
          </p:nvPr>
        </p:nvSpPr>
        <p:spPr>
          <a:xfrm>
            <a:off x="4975027" y="640080"/>
            <a:ext cx="3566160" cy="1325880"/>
          </a:xfrm>
        </p:spPr>
        <p:txBody>
          <a:bodyPr/>
          <a:lstStyle/>
          <a:p>
            <a:r>
              <a:rPr lang="en-US" dirty="0" smtClean="0"/>
              <a:t>General Guidelines II</a:t>
            </a:r>
            <a:endParaRPr lang="en-US" dirty="0"/>
          </a:p>
        </p:txBody>
      </p:sp>
      <p:pic>
        <p:nvPicPr>
          <p:cNvPr id="6" name="Picture Placeholder 5"/>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294" r="54519"/>
          <a:stretch/>
        </p:blipFill>
        <p:spPr/>
      </p:pic>
      <p:sp>
        <p:nvSpPr>
          <p:cNvPr id="5" name="Text Placeholder 4"/>
          <p:cNvSpPr>
            <a:spLocks noGrp="1"/>
          </p:cNvSpPr>
          <p:nvPr>
            <p:ph type="body" sz="quarter" idx="13"/>
          </p:nvPr>
        </p:nvSpPr>
        <p:spPr>
          <a:xfrm>
            <a:off x="408432" y="6583680"/>
            <a:ext cx="4163568" cy="274320"/>
          </a:xfrm>
          <a:noFill/>
        </p:spPr>
        <p:txBody>
          <a:bodyPr>
            <a:normAutofit/>
          </a:bodyPr>
          <a:lstStyle/>
          <a:p>
            <a:pPr algn="l"/>
            <a:r>
              <a:rPr lang="en-US" dirty="0" smtClean="0">
                <a:solidFill>
                  <a:schemeClr val="tx1">
                    <a:lumMod val="75000"/>
                  </a:schemeClr>
                </a:solidFill>
              </a:rPr>
              <a:t>Image Credit: Monet</a:t>
            </a:r>
            <a:endParaRPr lang="en-US" dirty="0">
              <a:solidFill>
                <a:schemeClr val="tx1">
                  <a:lumMod val="75000"/>
                </a:schemeClr>
              </a:solidFill>
            </a:endParaRPr>
          </a:p>
        </p:txBody>
      </p:sp>
    </p:spTree>
    <p:extLst>
      <p:ext uri="{BB962C8B-B14F-4D97-AF65-F5344CB8AC3E}">
        <p14:creationId xmlns:p14="http://schemas.microsoft.com/office/powerpoint/2010/main" val="35707399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t>Include </a:t>
            </a:r>
            <a:r>
              <a:rPr lang="en-US" b="1" dirty="0" smtClean="0"/>
              <a:t>speaker notes </a:t>
            </a:r>
            <a:r>
              <a:rPr lang="en-US" dirty="0" smtClean="0"/>
              <a:t>for each slide (see below).</a:t>
            </a:r>
          </a:p>
          <a:p>
            <a:r>
              <a:rPr lang="en-US" dirty="0" smtClean="0"/>
              <a:t>Include a </a:t>
            </a:r>
            <a:r>
              <a:rPr lang="en-US" b="1" dirty="0" smtClean="0"/>
              <a:t>visual</a:t>
            </a:r>
            <a:r>
              <a:rPr lang="en-US" dirty="0" smtClean="0"/>
              <a:t> on each slide, if possible.</a:t>
            </a:r>
          </a:p>
          <a:p>
            <a:r>
              <a:rPr lang="en-US" dirty="0" smtClean="0"/>
              <a:t>Arrange content to </a:t>
            </a:r>
            <a:r>
              <a:rPr lang="en-US" b="1" dirty="0" smtClean="0"/>
              <a:t>minimize</a:t>
            </a:r>
            <a:r>
              <a:rPr lang="en-US" dirty="0" smtClean="0"/>
              <a:t> white space.</a:t>
            </a:r>
            <a:endParaRPr lang="en-US" dirty="0"/>
          </a:p>
        </p:txBody>
      </p:sp>
      <p:sp>
        <p:nvSpPr>
          <p:cNvPr id="3" name="Text Placeholder 2"/>
          <p:cNvSpPr>
            <a:spLocks noGrp="1"/>
          </p:cNvSpPr>
          <p:nvPr>
            <p:ph type="body" sz="quarter" idx="14"/>
          </p:nvPr>
        </p:nvSpPr>
        <p:spPr/>
        <p:txBody>
          <a:bodyPr/>
          <a:lstStyle/>
          <a:p>
            <a:r>
              <a:rPr lang="en-US" dirty="0" smtClean="0"/>
              <a:t>General Guidelines III</a:t>
            </a:r>
            <a:endParaRPr lang="en-US" dirty="0"/>
          </a:p>
        </p:txBody>
      </p:sp>
      <p:sp>
        <p:nvSpPr>
          <p:cNvPr id="5" name="Text Placeholder 4"/>
          <p:cNvSpPr>
            <a:spLocks noGrp="1"/>
          </p:cNvSpPr>
          <p:nvPr>
            <p:ph type="body" sz="quarter" idx="13"/>
          </p:nvPr>
        </p:nvSpPr>
        <p:spPr>
          <a:xfrm>
            <a:off x="5040630" y="3429000"/>
            <a:ext cx="3445002" cy="274320"/>
          </a:xfrm>
        </p:spPr>
        <p:txBody>
          <a:bodyPr>
            <a:normAutofit/>
          </a:bodyPr>
          <a:lstStyle/>
          <a:p>
            <a:r>
              <a:rPr lang="en-US" dirty="0" smtClean="0"/>
              <a:t>Image Credit: Monet</a:t>
            </a:r>
            <a:endParaRPr lang="en-US" dirty="0"/>
          </a:p>
        </p:txBody>
      </p:sp>
      <p:pic>
        <p:nvPicPr>
          <p:cNvPr id="6" name="Picture Placeholder 5"/>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t="204" b="44467"/>
          <a:stretch/>
        </p:blipFill>
        <p:spPr/>
      </p:pic>
    </p:spTree>
    <p:extLst>
      <p:ext uri="{BB962C8B-B14F-4D97-AF65-F5344CB8AC3E}">
        <p14:creationId xmlns:p14="http://schemas.microsoft.com/office/powerpoint/2010/main" val="18311365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84632" y="960474"/>
            <a:ext cx="8293608" cy="4037697"/>
          </a:xfrm>
        </p:spPr>
        <p:txBody>
          <a:bodyPr anchor="ctr">
            <a:normAutofit/>
          </a:bodyPr>
          <a:lstStyle/>
          <a:p>
            <a:r>
              <a:rPr lang="en-US" dirty="0" smtClean="0"/>
              <a:t>Wildfires in the contiguous United States have become more frequent in the last several decades</a:t>
            </a:r>
          </a:p>
          <a:p>
            <a:r>
              <a:rPr lang="en-US" dirty="0" smtClean="0"/>
              <a:t>Recent drought conditions have escalated wildfires causing:</a:t>
            </a:r>
          </a:p>
          <a:p>
            <a:endParaRPr lang="en-US" dirty="0"/>
          </a:p>
          <a:p>
            <a:pPr marL="342900" indent="-342900">
              <a:buSzPct val="75000"/>
              <a:buFont typeface="Century Gothic" panose="020B0502020202020204" pitchFamily="34" charset="0"/>
              <a:buChar char="►"/>
            </a:pPr>
            <a:r>
              <a:rPr lang="en-US" dirty="0" smtClean="0"/>
              <a:t>Economic Loss</a:t>
            </a:r>
          </a:p>
          <a:p>
            <a:pPr marL="342900" indent="-342900">
              <a:buFont typeface="Arial" panose="020B0604020202020204" pitchFamily="34" charset="0"/>
              <a:buChar char="•"/>
            </a:pPr>
            <a:endParaRPr lang="en-US" dirty="0" smtClean="0"/>
          </a:p>
          <a:p>
            <a:pPr marL="342900" indent="-342900">
              <a:buSzPct val="75000"/>
              <a:buFont typeface="Century Gothic" panose="020B0502020202020204" pitchFamily="34" charset="0"/>
              <a:buChar char="►"/>
            </a:pPr>
            <a:r>
              <a:rPr lang="en-US" dirty="0" smtClean="0"/>
              <a:t>Environmental </a:t>
            </a:r>
          </a:p>
          <a:p>
            <a:r>
              <a:rPr lang="en-US" dirty="0"/>
              <a:t> </a:t>
            </a:r>
            <a:r>
              <a:rPr lang="en-US" dirty="0" smtClean="0"/>
              <a:t>    Degradation</a:t>
            </a:r>
          </a:p>
          <a:p>
            <a:endParaRPr lang="en-US" dirty="0" smtClean="0"/>
          </a:p>
          <a:p>
            <a:pPr marL="342900" indent="-342900">
              <a:buSzPct val="75000"/>
              <a:buFont typeface="Century Gothic" panose="020B0502020202020204" pitchFamily="34" charset="0"/>
              <a:buChar char="►"/>
            </a:pPr>
            <a:r>
              <a:rPr lang="en-US" dirty="0" smtClean="0"/>
              <a:t>Property Damage</a:t>
            </a:r>
            <a:endParaRPr lang="en-US" dirty="0"/>
          </a:p>
        </p:txBody>
      </p:sp>
      <p:sp>
        <p:nvSpPr>
          <p:cNvPr id="3" name="Text Placeholder 2"/>
          <p:cNvSpPr>
            <a:spLocks noGrp="1"/>
          </p:cNvSpPr>
          <p:nvPr>
            <p:ph type="body" sz="quarter" idx="14"/>
          </p:nvPr>
        </p:nvSpPr>
        <p:spPr>
          <a:xfrm>
            <a:off x="484632" y="256386"/>
            <a:ext cx="7982712" cy="704088"/>
          </a:xfrm>
        </p:spPr>
        <p:txBody>
          <a:bodyPr/>
          <a:lstStyle/>
          <a:p>
            <a:r>
              <a:rPr lang="en-US" dirty="0" smtClean="0"/>
              <a:t>Introduction</a:t>
            </a:r>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8283" y="2572033"/>
            <a:ext cx="5784850" cy="3607517"/>
          </a:xfrm>
          <a:prstGeom prst="rect">
            <a:avLst/>
          </a:prstGeom>
        </p:spPr>
      </p:pic>
      <p:sp>
        <p:nvSpPr>
          <p:cNvPr id="9" name="TextBox 8"/>
          <p:cNvSpPr txBox="1"/>
          <p:nvPr/>
        </p:nvSpPr>
        <p:spPr>
          <a:xfrm>
            <a:off x="3132083" y="6135312"/>
            <a:ext cx="4538546" cy="276999"/>
          </a:xfrm>
          <a:prstGeom prst="rect">
            <a:avLst/>
          </a:prstGeom>
          <a:noFill/>
        </p:spPr>
        <p:txBody>
          <a:bodyPr wrap="square" rtlCol="0">
            <a:spAutoFit/>
          </a:bodyPr>
          <a:lstStyle/>
          <a:p>
            <a:r>
              <a:rPr lang="en-US" sz="1200" dirty="0" smtClean="0"/>
              <a:t>Source: Nick Rousseau</a:t>
            </a:r>
            <a:endParaRPr lang="en-US" sz="1200" dirty="0"/>
          </a:p>
        </p:txBody>
      </p:sp>
    </p:spTree>
    <p:extLst>
      <p:ext uri="{BB962C8B-B14F-4D97-AF65-F5344CB8AC3E}">
        <p14:creationId xmlns:p14="http://schemas.microsoft.com/office/powerpoint/2010/main" val="20297775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962400" y="4465320"/>
            <a:ext cx="3950208" cy="1397000"/>
          </a:xfrm>
        </p:spPr>
        <p:txBody>
          <a:bodyPr>
            <a:noAutofit/>
          </a:bodyPr>
          <a:lstStyle/>
          <a:p>
            <a:r>
              <a:rPr lang="en-US" b="1" dirty="0" smtClean="0"/>
              <a:t>US Federal logos only</a:t>
            </a:r>
            <a:r>
              <a:rPr lang="en-US" dirty="0" smtClean="0"/>
              <a:t>.</a:t>
            </a:r>
          </a:p>
          <a:p>
            <a:r>
              <a:rPr lang="en-US" b="1" dirty="0" smtClean="0"/>
              <a:t>No</a:t>
            </a:r>
            <a:r>
              <a:rPr lang="en-US" dirty="0" smtClean="0"/>
              <a:t> state, NGO, local and or international government logos, or software logos. </a:t>
            </a:r>
            <a:endParaRPr lang="en-US" dirty="0"/>
          </a:p>
        </p:txBody>
      </p:sp>
      <p:sp>
        <p:nvSpPr>
          <p:cNvPr id="3" name="Text Placeholder 2"/>
          <p:cNvSpPr>
            <a:spLocks noGrp="1"/>
          </p:cNvSpPr>
          <p:nvPr>
            <p:ph type="body" sz="quarter" idx="14"/>
          </p:nvPr>
        </p:nvSpPr>
        <p:spPr/>
        <p:txBody>
          <a:bodyPr/>
          <a:lstStyle/>
          <a:p>
            <a:r>
              <a:rPr lang="en-US" dirty="0" smtClean="0"/>
              <a:t>Maps &amp; Logos</a:t>
            </a:r>
            <a:endParaRPr lang="en-US" dirty="0"/>
          </a:p>
        </p:txBody>
      </p:sp>
      <p:sp>
        <p:nvSpPr>
          <p:cNvPr id="4" name="Text Placeholder 3"/>
          <p:cNvSpPr>
            <a:spLocks noGrp="1"/>
          </p:cNvSpPr>
          <p:nvPr>
            <p:ph type="body" sz="quarter" idx="15"/>
          </p:nvPr>
        </p:nvSpPr>
        <p:spPr>
          <a:xfrm>
            <a:off x="1310640" y="2003552"/>
            <a:ext cx="2240280" cy="768096"/>
          </a:xfrm>
        </p:spPr>
        <p:txBody>
          <a:bodyPr/>
          <a:lstStyle/>
          <a:p>
            <a:r>
              <a:rPr lang="en-US" dirty="0" smtClean="0"/>
              <a:t>Maps</a:t>
            </a:r>
            <a:endParaRPr lang="en-US" dirty="0"/>
          </a:p>
        </p:txBody>
      </p:sp>
      <p:sp>
        <p:nvSpPr>
          <p:cNvPr id="5" name="Text Placeholder 4"/>
          <p:cNvSpPr>
            <a:spLocks noGrp="1"/>
          </p:cNvSpPr>
          <p:nvPr>
            <p:ph type="body" sz="quarter" idx="16"/>
          </p:nvPr>
        </p:nvSpPr>
        <p:spPr>
          <a:xfrm>
            <a:off x="3962400" y="2265680"/>
            <a:ext cx="3950208" cy="1838960"/>
          </a:xfrm>
        </p:spPr>
        <p:txBody>
          <a:bodyPr>
            <a:noAutofit/>
          </a:bodyPr>
          <a:lstStyle/>
          <a:p>
            <a:r>
              <a:rPr lang="en-US" dirty="0" smtClean="0"/>
              <a:t>Import the legend </a:t>
            </a:r>
            <a:r>
              <a:rPr lang="en-US" b="1" dirty="0" smtClean="0"/>
              <a:t>separately</a:t>
            </a:r>
            <a:r>
              <a:rPr lang="en-US" dirty="0" smtClean="0"/>
              <a:t>.</a:t>
            </a:r>
          </a:p>
          <a:p>
            <a:r>
              <a:rPr lang="en-US" dirty="0" smtClean="0"/>
              <a:t>Make sure all text is </a:t>
            </a:r>
            <a:r>
              <a:rPr lang="en-US" b="1" dirty="0" smtClean="0"/>
              <a:t>legible</a:t>
            </a:r>
            <a:r>
              <a:rPr lang="en-US" dirty="0" smtClean="0"/>
              <a:t> and </a:t>
            </a:r>
            <a:r>
              <a:rPr lang="en-US" b="1" dirty="0" smtClean="0"/>
              <a:t>editable</a:t>
            </a:r>
            <a:r>
              <a:rPr lang="en-US" dirty="0" smtClean="0"/>
              <a:t>.</a:t>
            </a:r>
          </a:p>
          <a:p>
            <a:r>
              <a:rPr lang="en-US" b="1" dirty="0" smtClean="0"/>
              <a:t>Cite</a:t>
            </a:r>
            <a:r>
              <a:rPr lang="en-US" dirty="0" smtClean="0"/>
              <a:t> base layer source in speaker notes.</a:t>
            </a:r>
            <a:endParaRPr lang="en-US" dirty="0"/>
          </a:p>
        </p:txBody>
      </p:sp>
      <p:sp>
        <p:nvSpPr>
          <p:cNvPr id="6" name="Text Placeholder 5"/>
          <p:cNvSpPr>
            <a:spLocks noGrp="1"/>
          </p:cNvSpPr>
          <p:nvPr>
            <p:ph type="body" sz="quarter" idx="17"/>
          </p:nvPr>
        </p:nvSpPr>
        <p:spPr>
          <a:xfrm>
            <a:off x="1310640" y="4193032"/>
            <a:ext cx="2240280" cy="768096"/>
          </a:xfrm>
        </p:spPr>
        <p:txBody>
          <a:bodyPr/>
          <a:lstStyle/>
          <a:p>
            <a:r>
              <a:rPr lang="en-US" dirty="0" smtClean="0"/>
              <a:t>Logos</a:t>
            </a:r>
            <a:endParaRPr lang="en-US" dirty="0"/>
          </a:p>
        </p:txBody>
      </p:sp>
    </p:spTree>
    <p:extLst>
      <p:ext uri="{BB962C8B-B14F-4D97-AF65-F5344CB8AC3E}">
        <p14:creationId xmlns:p14="http://schemas.microsoft.com/office/powerpoint/2010/main" val="302111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21208" y="2130552"/>
            <a:ext cx="3664712" cy="3374136"/>
          </a:xfrm>
        </p:spPr>
        <p:txBody>
          <a:bodyPr/>
          <a:lstStyle/>
          <a:p>
            <a:r>
              <a:rPr lang="en-US" dirty="0" smtClean="0"/>
              <a:t>You may </a:t>
            </a:r>
            <a:r>
              <a:rPr lang="en-US" b="1" dirty="0" smtClean="0"/>
              <a:t>only</a:t>
            </a:r>
            <a:r>
              <a:rPr lang="en-US" dirty="0" smtClean="0"/>
              <a:t> use images taken by your team, provided by your partners (as long as you have permission from them), from a Federal Agency, from the new DEVELOP stock imagery collection on DEVELOP’s Flickr page, or Creative Commons images.</a:t>
            </a:r>
            <a:endParaRPr lang="en-US" dirty="0"/>
          </a:p>
        </p:txBody>
      </p:sp>
      <p:sp>
        <p:nvSpPr>
          <p:cNvPr id="3" name="Text Placeholder 2"/>
          <p:cNvSpPr>
            <a:spLocks noGrp="1"/>
          </p:cNvSpPr>
          <p:nvPr>
            <p:ph type="body" sz="quarter" idx="10"/>
          </p:nvPr>
        </p:nvSpPr>
        <p:spPr/>
        <p:txBody>
          <a:bodyPr/>
          <a:lstStyle/>
          <a:p>
            <a:r>
              <a:rPr lang="en-US" dirty="0" smtClean="0"/>
              <a:t>Photos &amp; Figures I</a:t>
            </a:r>
            <a:endParaRPr lang="en-US" dirty="0"/>
          </a:p>
        </p:txBody>
      </p:sp>
      <p:sp>
        <p:nvSpPr>
          <p:cNvPr id="6" name="Text Placeholder 1"/>
          <p:cNvSpPr>
            <a:spLocks noGrp="1"/>
          </p:cNvSpPr>
          <p:nvPr>
            <p:ph type="body" sz="quarter" idx="11"/>
          </p:nvPr>
        </p:nvSpPr>
        <p:spPr>
          <a:xfrm>
            <a:off x="4795520" y="2130552"/>
            <a:ext cx="3688079" cy="3374136"/>
          </a:xfrm>
        </p:spPr>
        <p:txBody>
          <a:bodyPr>
            <a:normAutofit/>
          </a:bodyPr>
          <a:lstStyle/>
          <a:p>
            <a:r>
              <a:rPr lang="en-US" dirty="0" smtClean="0"/>
              <a:t>Obtain a </a:t>
            </a:r>
            <a:r>
              <a:rPr lang="en-US" b="1" dirty="0" smtClean="0"/>
              <a:t>media release form</a:t>
            </a:r>
            <a:r>
              <a:rPr lang="en-US" dirty="0" smtClean="0"/>
              <a:t> from all people in photos that your team has taken — </a:t>
            </a:r>
            <a:r>
              <a:rPr lang="en-US" b="1" dirty="0" smtClean="0"/>
              <a:t>no children</a:t>
            </a:r>
            <a:r>
              <a:rPr lang="en-US" dirty="0" smtClean="0"/>
              <a:t>!</a:t>
            </a:r>
          </a:p>
          <a:p>
            <a:r>
              <a:rPr lang="en-US" dirty="0" smtClean="0"/>
              <a:t>All image sources should be </a:t>
            </a:r>
            <a:r>
              <a:rPr lang="en-US" b="1" dirty="0" smtClean="0"/>
              <a:t>cited using a consistent format </a:t>
            </a:r>
            <a:r>
              <a:rPr lang="en-US" dirty="0" smtClean="0"/>
              <a:t>and should be </a:t>
            </a:r>
            <a:r>
              <a:rPr lang="en-US" b="1" dirty="0" smtClean="0"/>
              <a:t>visible</a:t>
            </a:r>
            <a:r>
              <a:rPr lang="en-US" dirty="0" smtClean="0"/>
              <a:t> on the slide.</a:t>
            </a:r>
          </a:p>
        </p:txBody>
      </p:sp>
    </p:spTree>
    <p:extLst>
      <p:ext uri="{BB962C8B-B14F-4D97-AF65-F5344CB8AC3E}">
        <p14:creationId xmlns:p14="http://schemas.microsoft.com/office/powerpoint/2010/main" val="35938272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21208" y="2130552"/>
            <a:ext cx="3664712" cy="3374136"/>
          </a:xfrm>
        </p:spPr>
        <p:txBody>
          <a:bodyPr/>
          <a:lstStyle/>
          <a:p>
            <a:r>
              <a:rPr lang="en-US" dirty="0" smtClean="0"/>
              <a:t>Please </a:t>
            </a:r>
            <a:r>
              <a:rPr lang="en-US" b="1" dirty="0" smtClean="0"/>
              <a:t>do not </a:t>
            </a:r>
            <a:r>
              <a:rPr lang="en-US" dirty="0" smtClean="0"/>
              <a:t>include the image URL in the source text box but rather place it in the </a:t>
            </a:r>
            <a:r>
              <a:rPr lang="en-US" b="1" dirty="0" smtClean="0"/>
              <a:t>notes section</a:t>
            </a:r>
            <a:r>
              <a:rPr lang="en-US" dirty="0" smtClean="0"/>
              <a:t> below.</a:t>
            </a:r>
          </a:p>
          <a:p>
            <a:r>
              <a:rPr lang="en-US" dirty="0" smtClean="0"/>
              <a:t>If you use a border for your images include it on all photographs to keep your presentation </a:t>
            </a:r>
            <a:r>
              <a:rPr lang="en-US" b="1" dirty="0" smtClean="0"/>
              <a:t>consistent</a:t>
            </a:r>
            <a:r>
              <a:rPr lang="en-US" dirty="0" smtClean="0"/>
              <a:t>.</a:t>
            </a:r>
            <a:endParaRPr lang="en-US" dirty="0"/>
          </a:p>
        </p:txBody>
      </p:sp>
      <p:sp>
        <p:nvSpPr>
          <p:cNvPr id="3" name="Text Placeholder 2"/>
          <p:cNvSpPr>
            <a:spLocks noGrp="1"/>
          </p:cNvSpPr>
          <p:nvPr>
            <p:ph type="body" sz="quarter" idx="10"/>
          </p:nvPr>
        </p:nvSpPr>
        <p:spPr/>
        <p:txBody>
          <a:bodyPr/>
          <a:lstStyle/>
          <a:p>
            <a:r>
              <a:rPr lang="en-US" dirty="0" smtClean="0"/>
              <a:t>Photos &amp; Figures II</a:t>
            </a:r>
            <a:endParaRPr lang="en-US" dirty="0"/>
          </a:p>
        </p:txBody>
      </p:sp>
      <p:sp>
        <p:nvSpPr>
          <p:cNvPr id="6" name="Text Placeholder 1"/>
          <p:cNvSpPr>
            <a:spLocks noGrp="1"/>
          </p:cNvSpPr>
          <p:nvPr>
            <p:ph type="body" sz="quarter" idx="11"/>
          </p:nvPr>
        </p:nvSpPr>
        <p:spPr>
          <a:xfrm>
            <a:off x="4795520" y="2130552"/>
            <a:ext cx="3773099" cy="3374136"/>
          </a:xfrm>
        </p:spPr>
        <p:txBody>
          <a:bodyPr>
            <a:normAutofit/>
          </a:bodyPr>
          <a:lstStyle/>
          <a:p>
            <a:r>
              <a:rPr lang="en-US" dirty="0" smtClean="0"/>
              <a:t>Keep all images and text </a:t>
            </a:r>
            <a:r>
              <a:rPr lang="en-US" smtClean="0"/>
              <a:t>boxes </a:t>
            </a:r>
            <a:r>
              <a:rPr lang="en-US" b="1" smtClean="0"/>
              <a:t>editable</a:t>
            </a:r>
            <a:r>
              <a:rPr lang="en-US" smtClean="0"/>
              <a:t>, </a:t>
            </a:r>
            <a:r>
              <a:rPr lang="en-US" dirty="0" smtClean="0"/>
              <a:t>including individual elements of flowcharts.</a:t>
            </a:r>
          </a:p>
          <a:p>
            <a:r>
              <a:rPr lang="en-US" dirty="0" smtClean="0"/>
              <a:t>Background images are </a:t>
            </a:r>
            <a:r>
              <a:rPr lang="en-US" b="1" dirty="0" smtClean="0"/>
              <a:t>discouraged</a:t>
            </a:r>
            <a:r>
              <a:rPr lang="en-US" dirty="0" smtClean="0"/>
              <a:t>.  If you use one, make sure that your text remains </a:t>
            </a:r>
            <a:r>
              <a:rPr lang="en-US" b="1" dirty="0" smtClean="0"/>
              <a:t>clear</a:t>
            </a:r>
            <a:r>
              <a:rPr lang="en-US" dirty="0" smtClean="0"/>
              <a:t> and </a:t>
            </a:r>
            <a:r>
              <a:rPr lang="en-US" b="1" dirty="0" smtClean="0"/>
              <a:t>legible</a:t>
            </a:r>
            <a:r>
              <a:rPr lang="en-US" dirty="0" smtClean="0"/>
              <a:t>.</a:t>
            </a:r>
          </a:p>
        </p:txBody>
      </p:sp>
    </p:spTree>
    <p:extLst>
      <p:ext uri="{BB962C8B-B14F-4D97-AF65-F5344CB8AC3E}">
        <p14:creationId xmlns:p14="http://schemas.microsoft.com/office/powerpoint/2010/main" val="35928418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84632" y="1438656"/>
            <a:ext cx="8293608" cy="1812544"/>
          </a:xfrm>
        </p:spPr>
        <p:txBody>
          <a:bodyPr>
            <a:normAutofit/>
          </a:bodyPr>
          <a:lstStyle/>
          <a:p>
            <a:r>
              <a:rPr lang="en-US" dirty="0" smtClean="0"/>
              <a:t>List </a:t>
            </a:r>
            <a:r>
              <a:rPr lang="en-US" b="1" dirty="0" smtClean="0"/>
              <a:t>advisors</a:t>
            </a:r>
            <a:r>
              <a:rPr lang="en-US" dirty="0" smtClean="0"/>
              <a:t>, </a:t>
            </a:r>
            <a:r>
              <a:rPr lang="en-US" b="1" dirty="0" smtClean="0"/>
              <a:t>partners</a:t>
            </a:r>
            <a:r>
              <a:rPr lang="en-US" dirty="0" smtClean="0"/>
              <a:t>, and </a:t>
            </a:r>
            <a:r>
              <a:rPr lang="en-US" b="1" dirty="0" smtClean="0"/>
              <a:t>others</a:t>
            </a:r>
            <a:r>
              <a:rPr lang="en-US" dirty="0" smtClean="0"/>
              <a:t> who have contributed in any way to the project.</a:t>
            </a:r>
          </a:p>
          <a:p>
            <a:r>
              <a:rPr lang="en-US" dirty="0" smtClean="0"/>
              <a:t>If your project is a multi-term one, acknowledge </a:t>
            </a:r>
            <a:r>
              <a:rPr lang="en-US" b="1" dirty="0" smtClean="0"/>
              <a:t>past contributors</a:t>
            </a:r>
            <a:r>
              <a:rPr lang="en-US" dirty="0" smtClean="0"/>
              <a:t>.</a:t>
            </a:r>
          </a:p>
          <a:p>
            <a:r>
              <a:rPr lang="en-US" b="1" dirty="0" smtClean="0"/>
              <a:t>Choose one </a:t>
            </a:r>
            <a:r>
              <a:rPr lang="en-US" dirty="0" smtClean="0"/>
              <a:t>of the two following slides as an acknowledgements page.  Feel free to </a:t>
            </a:r>
            <a:r>
              <a:rPr lang="en-US" b="1" dirty="0" smtClean="0"/>
              <a:t>modify</a:t>
            </a:r>
            <a:r>
              <a:rPr lang="en-US" dirty="0" smtClean="0"/>
              <a:t> them as needed to fit your content.</a:t>
            </a:r>
            <a:endParaRPr lang="en-US" dirty="0"/>
          </a:p>
        </p:txBody>
      </p:sp>
      <p:sp>
        <p:nvSpPr>
          <p:cNvPr id="3" name="Text Placeholder 2"/>
          <p:cNvSpPr>
            <a:spLocks noGrp="1"/>
          </p:cNvSpPr>
          <p:nvPr>
            <p:ph type="body" sz="quarter" idx="14"/>
          </p:nvPr>
        </p:nvSpPr>
        <p:spPr>
          <a:xfrm>
            <a:off x="484632" y="579120"/>
            <a:ext cx="7982712" cy="704088"/>
          </a:xfrm>
        </p:spPr>
        <p:txBody>
          <a:bodyPr/>
          <a:lstStyle/>
          <a:p>
            <a:r>
              <a:rPr lang="en-US" dirty="0" smtClean="0"/>
              <a:t>Acknowledgements</a:t>
            </a:r>
            <a:endParaRPr lang="en-US" dirty="0"/>
          </a:p>
        </p:txBody>
      </p:sp>
      <p:sp>
        <p:nvSpPr>
          <p:cNvPr id="5" name="Text Placeholder 4"/>
          <p:cNvSpPr>
            <a:spLocks noGrp="1"/>
          </p:cNvSpPr>
          <p:nvPr>
            <p:ph type="body" sz="quarter" idx="13"/>
          </p:nvPr>
        </p:nvSpPr>
        <p:spPr>
          <a:xfrm>
            <a:off x="5151120" y="3566160"/>
            <a:ext cx="3334512" cy="274320"/>
          </a:xfrm>
        </p:spPr>
        <p:txBody>
          <a:bodyPr>
            <a:normAutofit/>
          </a:bodyPr>
          <a:lstStyle/>
          <a:p>
            <a:r>
              <a:rPr lang="en-US" dirty="0" smtClean="0"/>
              <a:t>Image Credit: Monet</a:t>
            </a:r>
            <a:endParaRPr lang="en-US" dirty="0"/>
          </a:p>
        </p:txBody>
      </p:sp>
      <p:pic>
        <p:nvPicPr>
          <p:cNvPr id="6" name="Picture Placeholder 5"/>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t="38934" b="12377"/>
          <a:stretch/>
        </p:blipFill>
        <p:spPr>
          <a:xfrm>
            <a:off x="0" y="3840480"/>
            <a:ext cx="9144000" cy="3017520"/>
          </a:xfrm>
        </p:spPr>
      </p:pic>
    </p:spTree>
    <p:extLst>
      <p:ext uri="{BB962C8B-B14F-4D97-AF65-F5344CB8AC3E}">
        <p14:creationId xmlns:p14="http://schemas.microsoft.com/office/powerpoint/2010/main" val="20135201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84632" y="962842"/>
            <a:ext cx="8176289" cy="4037697"/>
          </a:xfrm>
        </p:spPr>
        <p:txBody>
          <a:bodyPr>
            <a:normAutofit/>
          </a:bodyPr>
          <a:lstStyle/>
          <a:p>
            <a:r>
              <a:rPr lang="en-US" dirty="0" smtClean="0"/>
              <a:t>Rising wildfire trends can be correlated with the increase of drought</a:t>
            </a:r>
          </a:p>
          <a:p>
            <a:endParaRPr lang="en-US" dirty="0"/>
          </a:p>
          <a:p>
            <a:r>
              <a:rPr lang="en-US" dirty="0" smtClean="0"/>
              <a:t>Understanding the relationship between wildfire activity and soil moisture in the U.S. has faced limited ability</a:t>
            </a:r>
            <a:endParaRPr lang="en-US" dirty="0"/>
          </a:p>
        </p:txBody>
      </p:sp>
      <p:sp>
        <p:nvSpPr>
          <p:cNvPr id="3" name="Text Placeholder 2"/>
          <p:cNvSpPr>
            <a:spLocks noGrp="1"/>
          </p:cNvSpPr>
          <p:nvPr>
            <p:ph type="body" sz="quarter" idx="14"/>
          </p:nvPr>
        </p:nvSpPr>
        <p:spPr>
          <a:xfrm>
            <a:off x="484632" y="258754"/>
            <a:ext cx="7982712" cy="704088"/>
          </a:xfrm>
        </p:spPr>
        <p:txBody>
          <a:bodyPr/>
          <a:lstStyle/>
          <a:p>
            <a:r>
              <a:rPr lang="en-US" dirty="0" smtClean="0"/>
              <a:t>Introduction</a:t>
            </a:r>
            <a:endParaRPr lang="en-US" dirty="0"/>
          </a:p>
        </p:txBody>
      </p:sp>
      <p:pic>
        <p:nvPicPr>
          <p:cNvPr id="6" name="Picture 4" descr="C:\Users\Nick Rousseau\Desktop\NASA DEVELOP PROGRAM\DEVELOP VIDEO VPS WAVE\Images\20110128103413(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350901"/>
            <a:ext cx="4469734" cy="351503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470187" y="3126542"/>
            <a:ext cx="2238375" cy="276999"/>
          </a:xfrm>
          <a:prstGeom prst="rect">
            <a:avLst/>
          </a:prstGeom>
          <a:noFill/>
        </p:spPr>
        <p:txBody>
          <a:bodyPr wrap="square" rtlCol="0">
            <a:spAutoFit/>
          </a:bodyPr>
          <a:lstStyle/>
          <a:p>
            <a:r>
              <a:rPr lang="en-US" sz="1200" dirty="0" smtClean="0"/>
              <a:t>Source: Nick Rousseau</a:t>
            </a:r>
            <a:endParaRPr lang="en-US" sz="1200" dirty="0"/>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69734" y="3355158"/>
            <a:ext cx="4686712" cy="3515034"/>
          </a:xfrm>
          <a:prstGeom prst="rect">
            <a:avLst/>
          </a:prstGeom>
        </p:spPr>
      </p:pic>
      <p:sp>
        <p:nvSpPr>
          <p:cNvPr id="11" name="TextBox 10"/>
          <p:cNvSpPr txBox="1"/>
          <p:nvPr/>
        </p:nvSpPr>
        <p:spPr>
          <a:xfrm>
            <a:off x="4740311" y="3136374"/>
            <a:ext cx="2238375" cy="276999"/>
          </a:xfrm>
          <a:prstGeom prst="rect">
            <a:avLst/>
          </a:prstGeom>
          <a:noFill/>
        </p:spPr>
        <p:txBody>
          <a:bodyPr wrap="square" rtlCol="0">
            <a:spAutoFit/>
          </a:bodyPr>
          <a:lstStyle/>
          <a:p>
            <a:r>
              <a:rPr lang="en-US" sz="1200" dirty="0" smtClean="0"/>
              <a:t>Source: NOAA</a:t>
            </a:r>
            <a:endParaRPr lang="en-US" sz="1200" dirty="0"/>
          </a:p>
        </p:txBody>
      </p:sp>
    </p:spTree>
    <p:extLst>
      <p:ext uri="{BB962C8B-B14F-4D97-AF65-F5344CB8AC3E}">
        <p14:creationId xmlns:p14="http://schemas.microsoft.com/office/powerpoint/2010/main" val="26347788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84632" y="1019996"/>
            <a:ext cx="8293608" cy="4037697"/>
          </a:xfrm>
        </p:spPr>
        <p:txBody>
          <a:bodyPr>
            <a:normAutofit/>
          </a:bodyPr>
          <a:lstStyle/>
          <a:p>
            <a:r>
              <a:rPr lang="en-US" dirty="0"/>
              <a:t>A major contributing factor to wildfires is fuel moisture content (FMC)</a:t>
            </a:r>
          </a:p>
          <a:p>
            <a:endParaRPr lang="en-US" sz="700" dirty="0"/>
          </a:p>
          <a:p>
            <a:r>
              <a:rPr lang="en-US" dirty="0"/>
              <a:t>Low FMC means higher fire risk as wells as a potentially higher fire severity</a:t>
            </a:r>
          </a:p>
          <a:p>
            <a:endParaRPr lang="en-US" sz="700" dirty="0"/>
          </a:p>
          <a:p>
            <a:r>
              <a:rPr lang="en-US" dirty="0" smtClean="0"/>
              <a:t>No </a:t>
            </a:r>
            <a:r>
              <a:rPr lang="en-US" dirty="0"/>
              <a:t>accurate remotely-sensed </a:t>
            </a:r>
            <a:r>
              <a:rPr lang="en-US" dirty="0" smtClean="0"/>
              <a:t>FMC product available</a:t>
            </a:r>
          </a:p>
        </p:txBody>
      </p:sp>
      <p:sp>
        <p:nvSpPr>
          <p:cNvPr id="3" name="Text Placeholder 2"/>
          <p:cNvSpPr>
            <a:spLocks noGrp="1"/>
          </p:cNvSpPr>
          <p:nvPr>
            <p:ph type="body" sz="quarter" idx="14"/>
          </p:nvPr>
        </p:nvSpPr>
        <p:spPr>
          <a:xfrm>
            <a:off x="484632" y="256393"/>
            <a:ext cx="7982712" cy="704088"/>
          </a:xfrm>
        </p:spPr>
        <p:txBody>
          <a:bodyPr/>
          <a:lstStyle/>
          <a:p>
            <a:r>
              <a:rPr lang="en-US" dirty="0" smtClean="0"/>
              <a:t>Introduction</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273541"/>
            <a:ext cx="9144000" cy="2584459"/>
          </a:xfrm>
          <a:prstGeom prst="rect">
            <a:avLst/>
          </a:prstGeom>
        </p:spPr>
      </p:pic>
      <p:sp>
        <p:nvSpPr>
          <p:cNvPr id="7" name="TextBox 6"/>
          <p:cNvSpPr txBox="1"/>
          <p:nvPr/>
        </p:nvSpPr>
        <p:spPr>
          <a:xfrm>
            <a:off x="0" y="3996542"/>
            <a:ext cx="4209143" cy="276999"/>
          </a:xfrm>
          <a:prstGeom prst="rect">
            <a:avLst/>
          </a:prstGeom>
          <a:noFill/>
        </p:spPr>
        <p:txBody>
          <a:bodyPr wrap="square" rtlCol="0">
            <a:spAutoFit/>
          </a:bodyPr>
          <a:lstStyle/>
          <a:p>
            <a:r>
              <a:rPr lang="en-US" sz="1200" dirty="0" smtClean="0"/>
              <a:t>Source: Wikimedia Commons</a:t>
            </a:r>
            <a:endParaRPr lang="en-US" sz="1200" dirty="0"/>
          </a:p>
        </p:txBody>
      </p:sp>
    </p:spTree>
    <p:extLst>
      <p:ext uri="{BB962C8B-B14F-4D97-AF65-F5344CB8AC3E}">
        <p14:creationId xmlns:p14="http://schemas.microsoft.com/office/powerpoint/2010/main" val="2797670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484632" y="267137"/>
            <a:ext cx="7982712" cy="1152871"/>
          </a:xfrm>
        </p:spPr>
        <p:txBody>
          <a:bodyPr/>
          <a:lstStyle/>
          <a:p>
            <a:r>
              <a:rPr lang="en-US" sz="3600" dirty="0" smtClean="0"/>
              <a:t>Objectives</a:t>
            </a:r>
            <a:endParaRPr lang="en-US" sz="3600" dirty="0"/>
          </a:p>
        </p:txBody>
      </p:sp>
      <p:sp>
        <p:nvSpPr>
          <p:cNvPr id="2" name="TextBox 1"/>
          <p:cNvSpPr txBox="1"/>
          <p:nvPr/>
        </p:nvSpPr>
        <p:spPr>
          <a:xfrm>
            <a:off x="484632" y="1420008"/>
            <a:ext cx="7678882" cy="3970318"/>
          </a:xfrm>
          <a:prstGeom prst="rect">
            <a:avLst/>
          </a:prstGeom>
          <a:noFill/>
        </p:spPr>
        <p:txBody>
          <a:bodyPr wrap="square" rtlCol="0">
            <a:spAutoFit/>
          </a:bodyPr>
          <a:lstStyle/>
          <a:p>
            <a:pPr marL="347663" indent="-347663"/>
            <a:r>
              <a:rPr lang="en-US" dirty="0"/>
              <a:t>Develop a methodology and toolset for forecasting wildfire activity based on GRACE assimilated data in </a:t>
            </a:r>
            <a:r>
              <a:rPr lang="en-US" dirty="0" smtClean="0"/>
              <a:t>Python</a:t>
            </a:r>
          </a:p>
          <a:p>
            <a:pPr marL="347663" indent="-347663"/>
            <a:endParaRPr lang="en-US" dirty="0" smtClean="0"/>
          </a:p>
          <a:p>
            <a:pPr marL="347663" indent="-347663"/>
            <a:endParaRPr lang="en-US" dirty="0"/>
          </a:p>
          <a:p>
            <a:pPr marL="347663" indent="-347663"/>
            <a:endParaRPr lang="en-US" dirty="0"/>
          </a:p>
          <a:p>
            <a:pPr marL="347663" indent="-347663"/>
            <a:r>
              <a:rPr lang="en-US" dirty="0"/>
              <a:t>Correlate GRACE assimilated data with </a:t>
            </a:r>
            <a:r>
              <a:rPr lang="en-US" dirty="0" smtClean="0"/>
              <a:t>wildfire data </a:t>
            </a:r>
            <a:r>
              <a:rPr lang="en-US" dirty="0"/>
              <a:t>in the contiguous United </a:t>
            </a:r>
            <a:r>
              <a:rPr lang="en-US" dirty="0" smtClean="0"/>
              <a:t>States</a:t>
            </a:r>
          </a:p>
          <a:p>
            <a:pPr marL="347663" indent="-347663"/>
            <a:endParaRPr lang="en-US" dirty="0"/>
          </a:p>
          <a:p>
            <a:pPr marL="347663" indent="-347663"/>
            <a:endParaRPr lang="en-US" dirty="0" smtClean="0"/>
          </a:p>
          <a:p>
            <a:pPr marL="347663" indent="-347663"/>
            <a:endParaRPr lang="en-US" dirty="0" smtClean="0"/>
          </a:p>
          <a:p>
            <a:pPr marL="347663" indent="-347663"/>
            <a:r>
              <a:rPr lang="en-US" dirty="0"/>
              <a:t>Create </a:t>
            </a:r>
            <a:r>
              <a:rPr lang="en-US" dirty="0" smtClean="0"/>
              <a:t>a predictive algorithm that forecasts areas of potential high fire activity risk </a:t>
            </a:r>
            <a:endParaRPr lang="en-US" dirty="0"/>
          </a:p>
          <a:p>
            <a:pPr marL="347663" indent="-347663"/>
            <a:endParaRPr lang="en-US" dirty="0"/>
          </a:p>
          <a:p>
            <a:pPr marL="347663" indent="-347663"/>
            <a:endParaRPr lang="en-US" dirty="0"/>
          </a:p>
        </p:txBody>
      </p:sp>
    </p:spTree>
    <p:extLst>
      <p:ext uri="{BB962C8B-B14F-4D97-AF65-F5344CB8AC3E}">
        <p14:creationId xmlns:p14="http://schemas.microsoft.com/office/powerpoint/2010/main" val="19699329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44782" y="1030757"/>
            <a:ext cx="8293608" cy="4037697"/>
          </a:xfrm>
        </p:spPr>
        <p:txBody>
          <a:bodyPr>
            <a:normAutofit/>
          </a:bodyPr>
          <a:lstStyle/>
          <a:p>
            <a:pPr algn="ctr"/>
            <a:r>
              <a:rPr lang="en-US" dirty="0" smtClean="0"/>
              <a:t>Location: Contiguous United States</a:t>
            </a:r>
          </a:p>
          <a:p>
            <a:pPr algn="ctr"/>
            <a:r>
              <a:rPr lang="en-US" dirty="0" smtClean="0"/>
              <a:t>Study Period: January 2003 to December 2013</a:t>
            </a:r>
            <a:endParaRPr lang="en-US" dirty="0"/>
          </a:p>
        </p:txBody>
      </p:sp>
      <p:sp>
        <p:nvSpPr>
          <p:cNvPr id="3" name="Text Placeholder 2"/>
          <p:cNvSpPr>
            <a:spLocks noGrp="1"/>
          </p:cNvSpPr>
          <p:nvPr>
            <p:ph type="body" sz="quarter" idx="14"/>
          </p:nvPr>
        </p:nvSpPr>
        <p:spPr>
          <a:xfrm>
            <a:off x="484632" y="267138"/>
            <a:ext cx="7982712" cy="704088"/>
          </a:xfrm>
        </p:spPr>
        <p:txBody>
          <a:bodyPr/>
          <a:lstStyle/>
          <a:p>
            <a:r>
              <a:rPr lang="en-US" sz="3600" dirty="0" smtClean="0"/>
              <a:t>Study Area and Period</a:t>
            </a:r>
            <a:endParaRPr lang="en-US" sz="3600"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73376" y="1877068"/>
            <a:ext cx="6071121" cy="4691320"/>
          </a:xfrm>
          <a:prstGeom prst="rect">
            <a:avLst/>
          </a:prstGeom>
        </p:spPr>
      </p:pic>
    </p:spTree>
    <p:extLst>
      <p:ext uri="{BB962C8B-B14F-4D97-AF65-F5344CB8AC3E}">
        <p14:creationId xmlns:p14="http://schemas.microsoft.com/office/powerpoint/2010/main" val="17108944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0" y="139739"/>
            <a:ext cx="7982712" cy="704088"/>
          </a:xfrm>
        </p:spPr>
        <p:txBody>
          <a:bodyPr/>
          <a:lstStyle/>
          <a:p>
            <a:r>
              <a:rPr lang="en-US" sz="3600" dirty="0" smtClean="0"/>
              <a:t>Study Area and Period</a:t>
            </a:r>
            <a:endParaRPr lang="en-US" sz="3600" dirty="0"/>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1644" t="11756" r="1833" b="6087"/>
          <a:stretch/>
        </p:blipFill>
        <p:spPr>
          <a:xfrm>
            <a:off x="0" y="843827"/>
            <a:ext cx="9144000" cy="6014174"/>
          </a:xfrm>
          <a:prstGeom prst="rect">
            <a:avLst/>
          </a:prstGeom>
        </p:spPr>
      </p:pic>
      <p:sp>
        <p:nvSpPr>
          <p:cNvPr id="2" name="Text Placeholder 1"/>
          <p:cNvSpPr>
            <a:spLocks noGrp="1"/>
          </p:cNvSpPr>
          <p:nvPr>
            <p:ph type="body" sz="quarter" idx="11"/>
          </p:nvPr>
        </p:nvSpPr>
        <p:spPr>
          <a:xfrm>
            <a:off x="2504583" y="884886"/>
            <a:ext cx="5938193" cy="704088"/>
          </a:xfrm>
        </p:spPr>
        <p:txBody>
          <a:bodyPr>
            <a:normAutofit/>
          </a:bodyPr>
          <a:lstStyle/>
          <a:p>
            <a:pPr algn="r">
              <a:spcBef>
                <a:spcPts val="0"/>
              </a:spcBef>
            </a:pPr>
            <a:r>
              <a:rPr lang="en-US" dirty="0">
                <a:solidFill>
                  <a:schemeClr val="tx1">
                    <a:lumMod val="75000"/>
                  </a:schemeClr>
                </a:solidFill>
              </a:rPr>
              <a:t>Study Period: January 2003 to December 2013</a:t>
            </a:r>
          </a:p>
          <a:p>
            <a:pPr algn="r">
              <a:spcBef>
                <a:spcPts val="0"/>
              </a:spcBef>
            </a:pPr>
            <a:r>
              <a:rPr lang="en-US" dirty="0" smtClean="0">
                <a:solidFill>
                  <a:schemeClr val="tx1">
                    <a:lumMod val="75000"/>
                  </a:schemeClr>
                </a:solidFill>
              </a:rPr>
              <a:t>Location: Contiguous United States</a:t>
            </a:r>
          </a:p>
        </p:txBody>
      </p:sp>
      <p:sp>
        <p:nvSpPr>
          <p:cNvPr id="5" name="Text Placeholder 1"/>
          <p:cNvSpPr>
            <a:spLocks noGrp="1"/>
          </p:cNvSpPr>
          <p:nvPr>
            <p:ph type="body" sz="quarter" idx="11"/>
          </p:nvPr>
        </p:nvSpPr>
        <p:spPr>
          <a:xfrm>
            <a:off x="5771537" y="6577781"/>
            <a:ext cx="3410687" cy="340943"/>
          </a:xfrm>
        </p:spPr>
        <p:txBody>
          <a:bodyPr>
            <a:normAutofit/>
          </a:bodyPr>
          <a:lstStyle/>
          <a:p>
            <a:pPr algn="r">
              <a:spcBef>
                <a:spcPts val="0"/>
              </a:spcBef>
            </a:pPr>
            <a:r>
              <a:rPr lang="en-US" sz="1600" dirty="0" smtClean="0">
                <a:solidFill>
                  <a:schemeClr val="tx1">
                    <a:lumMod val="75000"/>
                  </a:schemeClr>
                </a:solidFill>
              </a:rPr>
              <a:t>Credit: National Park Service</a:t>
            </a:r>
          </a:p>
        </p:txBody>
      </p:sp>
    </p:spTree>
    <p:extLst>
      <p:ext uri="{BB962C8B-B14F-4D97-AF65-F5344CB8AC3E}">
        <p14:creationId xmlns:p14="http://schemas.microsoft.com/office/powerpoint/2010/main" val="1094713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484632" y="267138"/>
            <a:ext cx="7982712" cy="704088"/>
          </a:xfrm>
        </p:spPr>
        <p:txBody>
          <a:bodyPr/>
          <a:lstStyle/>
          <a:p>
            <a:r>
              <a:rPr lang="en-US" sz="3200" dirty="0" smtClean="0"/>
              <a:t>Gravity Recovery and Climate Experiment (GRACE)</a:t>
            </a:r>
            <a:endParaRPr lang="en-US" sz="32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9177" y="1284768"/>
            <a:ext cx="7573561" cy="5112154"/>
          </a:xfrm>
          <a:prstGeom prst="rect">
            <a:avLst/>
          </a:prstGeom>
        </p:spPr>
      </p:pic>
      <p:sp>
        <p:nvSpPr>
          <p:cNvPr id="7" name="TextBox 6"/>
          <p:cNvSpPr txBox="1"/>
          <p:nvPr/>
        </p:nvSpPr>
        <p:spPr>
          <a:xfrm>
            <a:off x="733873" y="6429198"/>
            <a:ext cx="4538546" cy="276999"/>
          </a:xfrm>
          <a:prstGeom prst="rect">
            <a:avLst/>
          </a:prstGeom>
          <a:noFill/>
        </p:spPr>
        <p:txBody>
          <a:bodyPr wrap="square" rtlCol="0">
            <a:spAutoFit/>
          </a:bodyPr>
          <a:lstStyle/>
          <a:p>
            <a:r>
              <a:rPr lang="en-US" sz="1200" dirty="0" smtClean="0"/>
              <a:t>Source: NASA/JPL-Cal Tech</a:t>
            </a:r>
            <a:endParaRPr lang="en-US" sz="1200" dirty="0"/>
          </a:p>
        </p:txBody>
      </p:sp>
    </p:spTree>
    <p:extLst>
      <p:ext uri="{BB962C8B-B14F-4D97-AF65-F5344CB8AC3E}">
        <p14:creationId xmlns:p14="http://schemas.microsoft.com/office/powerpoint/2010/main" val="36048045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484632" y="267137"/>
            <a:ext cx="7982712" cy="1152871"/>
          </a:xfrm>
        </p:spPr>
        <p:txBody>
          <a:bodyPr/>
          <a:lstStyle/>
          <a:p>
            <a:r>
              <a:rPr lang="en-US" sz="3600" dirty="0" smtClean="0"/>
              <a:t>Project Methodology</a:t>
            </a:r>
            <a:endParaRPr lang="en-US" sz="3600" dirty="0"/>
          </a:p>
        </p:txBody>
      </p:sp>
      <p:grpSp>
        <p:nvGrpSpPr>
          <p:cNvPr id="28" name="Group 27"/>
          <p:cNvGrpSpPr/>
          <p:nvPr/>
        </p:nvGrpSpPr>
        <p:grpSpPr>
          <a:xfrm>
            <a:off x="476243" y="1522466"/>
            <a:ext cx="8197974" cy="4341438"/>
            <a:chOff x="1153528" y="13996554"/>
            <a:chExt cx="15986459" cy="6271808"/>
          </a:xfrm>
        </p:grpSpPr>
        <p:grpSp>
          <p:nvGrpSpPr>
            <p:cNvPr id="29" name="Group 28"/>
            <p:cNvGrpSpPr/>
            <p:nvPr/>
          </p:nvGrpSpPr>
          <p:grpSpPr>
            <a:xfrm>
              <a:off x="1162049" y="13996554"/>
              <a:ext cx="15977938" cy="3774907"/>
              <a:chOff x="642063" y="3138038"/>
              <a:chExt cx="8554554" cy="2896761"/>
            </a:xfrm>
          </p:grpSpPr>
          <p:sp>
            <p:nvSpPr>
              <p:cNvPr id="42" name="Flowchart: Alternate Process 41"/>
              <p:cNvSpPr/>
              <p:nvPr/>
            </p:nvSpPr>
            <p:spPr>
              <a:xfrm>
                <a:off x="647700" y="3140598"/>
                <a:ext cx="2196852" cy="1003126"/>
              </a:xfrm>
              <a:prstGeom prst="flowChartAlternateProcess">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50000"/>
                  </a:lnSpc>
                </a:pPr>
                <a:r>
                  <a:rPr lang="en-US" sz="1200" b="1" dirty="0" smtClean="0">
                    <a:solidFill>
                      <a:schemeClr val="tx1"/>
                    </a:solidFill>
                  </a:rPr>
                  <a:t>GRACE Assimilated Data</a:t>
                </a:r>
                <a:endParaRPr lang="en-US" sz="1200" dirty="0" smtClean="0">
                  <a:solidFill>
                    <a:schemeClr val="tx1"/>
                  </a:solidFill>
                </a:endParaRPr>
              </a:p>
              <a:p>
                <a:pPr algn="ctr"/>
                <a:r>
                  <a:rPr lang="en-US" sz="1200" dirty="0" smtClean="0">
                    <a:solidFill>
                      <a:schemeClr val="tx1"/>
                    </a:solidFill>
                  </a:rPr>
                  <a:t>(Surface Soil Moisture)</a:t>
                </a:r>
              </a:p>
            </p:txBody>
          </p:sp>
          <p:sp>
            <p:nvSpPr>
              <p:cNvPr id="43" name="Flowchart: Alternate Process 42"/>
              <p:cNvSpPr/>
              <p:nvPr/>
            </p:nvSpPr>
            <p:spPr>
              <a:xfrm>
                <a:off x="642063" y="4405697"/>
                <a:ext cx="2196852" cy="1002189"/>
              </a:xfrm>
              <a:prstGeom prst="flowChartAlternateProcess">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b="1" dirty="0" smtClean="0">
                    <a:solidFill>
                      <a:schemeClr val="tx1"/>
                    </a:solidFill>
                  </a:rPr>
                  <a:t>Fire Program Analysis Fire-Occurrence Database</a:t>
                </a:r>
                <a:endParaRPr lang="en-US" sz="1200" dirty="0" smtClean="0">
                  <a:solidFill>
                    <a:schemeClr val="tx1"/>
                  </a:solidFill>
                </a:endParaRPr>
              </a:p>
              <a:p>
                <a:pPr algn="ctr">
                  <a:lnSpc>
                    <a:spcPct val="150000"/>
                  </a:lnSpc>
                </a:pPr>
                <a:r>
                  <a:rPr lang="en-US" sz="1200" dirty="0" smtClean="0">
                    <a:solidFill>
                      <a:schemeClr val="tx1"/>
                    </a:solidFill>
                  </a:rPr>
                  <a:t>(Wildfire data)</a:t>
                </a:r>
              </a:p>
            </p:txBody>
          </p:sp>
          <p:sp>
            <p:nvSpPr>
              <p:cNvPr id="44" name="Flowchart: Alternate Process 43"/>
              <p:cNvSpPr/>
              <p:nvPr/>
            </p:nvSpPr>
            <p:spPr>
              <a:xfrm>
                <a:off x="3815785" y="3138038"/>
                <a:ext cx="2196852" cy="1005617"/>
              </a:xfrm>
              <a:prstGeom prst="flowChartAlternateProcess">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b="1" dirty="0" smtClean="0">
                  <a:solidFill>
                    <a:schemeClr val="tx1"/>
                  </a:solidFill>
                </a:endParaRPr>
              </a:p>
              <a:p>
                <a:pPr algn="ctr"/>
                <a:r>
                  <a:rPr lang="en-US" sz="1200" b="1" dirty="0" smtClean="0">
                    <a:solidFill>
                      <a:schemeClr val="tx1"/>
                    </a:solidFill>
                  </a:rPr>
                  <a:t>Correlation</a:t>
                </a:r>
                <a:endParaRPr lang="en-US" sz="1200" b="1" dirty="0">
                  <a:solidFill>
                    <a:schemeClr val="tx1"/>
                  </a:solidFill>
                </a:endParaRPr>
              </a:p>
              <a:p>
                <a:pPr algn="ctr">
                  <a:lnSpc>
                    <a:spcPct val="150000"/>
                  </a:lnSpc>
                </a:pPr>
                <a:r>
                  <a:rPr lang="en-US" sz="1200" dirty="0">
                    <a:solidFill>
                      <a:schemeClr val="tx1"/>
                    </a:solidFill>
                  </a:rPr>
                  <a:t>(</a:t>
                </a:r>
                <a:r>
                  <a:rPr lang="en-US" sz="1200" dirty="0" smtClean="0">
                    <a:solidFill>
                      <a:schemeClr val="tx1"/>
                    </a:solidFill>
                  </a:rPr>
                  <a:t>Python - </a:t>
                </a:r>
                <a:r>
                  <a:rPr lang="en-US" sz="1200" dirty="0" err="1" smtClean="0">
                    <a:solidFill>
                      <a:schemeClr val="tx1"/>
                    </a:solidFill>
                  </a:rPr>
                  <a:t>NumPy</a:t>
                </a:r>
                <a:r>
                  <a:rPr lang="en-US" sz="1200" dirty="0" smtClean="0">
                    <a:solidFill>
                      <a:schemeClr val="tx1"/>
                    </a:solidFill>
                  </a:rPr>
                  <a:t>)</a:t>
                </a:r>
                <a:endParaRPr lang="en-US" sz="1200" dirty="0">
                  <a:solidFill>
                    <a:schemeClr val="tx1"/>
                  </a:solidFill>
                </a:endParaRPr>
              </a:p>
              <a:p>
                <a:pPr algn="ctr"/>
                <a:endParaRPr lang="en-US" sz="1200" dirty="0" smtClean="0">
                  <a:solidFill>
                    <a:schemeClr val="tx1"/>
                  </a:solidFill>
                </a:endParaRPr>
              </a:p>
            </p:txBody>
          </p:sp>
          <p:sp>
            <p:nvSpPr>
              <p:cNvPr id="45" name="Flowchart: Alternate Process 44"/>
              <p:cNvSpPr/>
              <p:nvPr/>
            </p:nvSpPr>
            <p:spPr>
              <a:xfrm>
                <a:off x="6999765" y="5032602"/>
                <a:ext cx="2196852" cy="1002197"/>
              </a:xfrm>
              <a:prstGeom prst="flowChartAlternateProcess">
                <a:avLst/>
              </a:prstGeom>
              <a:solidFill>
                <a:schemeClr val="accent4">
                  <a:lumMod val="40000"/>
                  <a:lumOff val="6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b="1" dirty="0" smtClean="0">
                    <a:solidFill>
                      <a:schemeClr val="tx1"/>
                    </a:solidFill>
                  </a:rPr>
                  <a:t>Predictive Algorithm</a:t>
                </a:r>
              </a:p>
            </p:txBody>
          </p:sp>
          <p:sp>
            <p:nvSpPr>
              <p:cNvPr id="46" name="Flowchart: Alternate Process 45"/>
              <p:cNvSpPr/>
              <p:nvPr/>
            </p:nvSpPr>
            <p:spPr>
              <a:xfrm>
                <a:off x="3820914" y="4405693"/>
                <a:ext cx="2196852" cy="1002197"/>
              </a:xfrm>
              <a:prstGeom prst="flowChartAlternateProcess">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b="1" dirty="0" smtClean="0">
                  <a:solidFill>
                    <a:schemeClr val="tx1"/>
                  </a:solidFill>
                </a:endParaRPr>
              </a:p>
              <a:p>
                <a:pPr algn="ctr"/>
                <a:r>
                  <a:rPr lang="en-US" sz="1200" b="1" dirty="0" smtClean="0">
                    <a:solidFill>
                      <a:schemeClr val="tx1"/>
                    </a:solidFill>
                  </a:rPr>
                  <a:t>Multivariate Regression</a:t>
                </a:r>
                <a:endParaRPr lang="en-US" sz="1200" b="1" dirty="0">
                  <a:solidFill>
                    <a:schemeClr val="tx1"/>
                  </a:solidFill>
                </a:endParaRPr>
              </a:p>
              <a:p>
                <a:pPr algn="ctr">
                  <a:lnSpc>
                    <a:spcPct val="150000"/>
                  </a:lnSpc>
                </a:pPr>
                <a:r>
                  <a:rPr lang="en-US" sz="1200" dirty="0">
                    <a:solidFill>
                      <a:schemeClr val="tx1"/>
                    </a:solidFill>
                  </a:rPr>
                  <a:t>(</a:t>
                </a:r>
                <a:r>
                  <a:rPr lang="en-US" sz="1200" dirty="0" smtClean="0">
                    <a:solidFill>
                      <a:schemeClr val="tx1"/>
                    </a:solidFill>
                  </a:rPr>
                  <a:t>Python - </a:t>
                </a:r>
                <a:r>
                  <a:rPr lang="en-US" sz="1200" dirty="0" err="1" smtClean="0">
                    <a:solidFill>
                      <a:schemeClr val="tx1"/>
                    </a:solidFill>
                  </a:rPr>
                  <a:t>SciPy</a:t>
                </a:r>
                <a:r>
                  <a:rPr lang="en-US" sz="1200" dirty="0" smtClean="0">
                    <a:solidFill>
                      <a:schemeClr val="tx1"/>
                    </a:solidFill>
                  </a:rPr>
                  <a:t>)</a:t>
                </a:r>
                <a:endParaRPr lang="en-US" sz="1200" dirty="0">
                  <a:solidFill>
                    <a:schemeClr val="tx1"/>
                  </a:solidFill>
                </a:endParaRPr>
              </a:p>
              <a:p>
                <a:pPr algn="ctr"/>
                <a:endParaRPr lang="en-US" sz="1200" dirty="0" smtClean="0">
                  <a:solidFill>
                    <a:schemeClr val="tx1"/>
                  </a:solidFill>
                </a:endParaRPr>
              </a:p>
            </p:txBody>
          </p:sp>
        </p:grpSp>
        <p:cxnSp>
          <p:nvCxnSpPr>
            <p:cNvPr id="30" name="Straight Arrow Connector 29"/>
            <p:cNvCxnSpPr>
              <a:stCxn id="43" idx="3"/>
              <a:endCxn id="46" idx="1"/>
            </p:cNvCxnSpPr>
            <p:nvPr/>
          </p:nvCxnSpPr>
          <p:spPr>
            <a:xfrm>
              <a:off x="5265263" y="16301500"/>
              <a:ext cx="1834148" cy="0"/>
            </a:xfrm>
            <a:prstGeom prst="straightConnector1">
              <a:avLst/>
            </a:prstGeom>
            <a:ln w="57150">
              <a:solidFill>
                <a:schemeClr val="accent2"/>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43" idx="3"/>
              <a:endCxn id="44" idx="1"/>
            </p:cNvCxnSpPr>
            <p:nvPr/>
          </p:nvCxnSpPr>
          <p:spPr>
            <a:xfrm flipV="1">
              <a:off x="5265263" y="14651788"/>
              <a:ext cx="1824568" cy="1649713"/>
            </a:xfrm>
            <a:prstGeom prst="straightConnector1">
              <a:avLst/>
            </a:prstGeom>
            <a:ln w="57150">
              <a:solidFill>
                <a:schemeClr val="accent2"/>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44" idx="3"/>
              <a:endCxn id="45" idx="1"/>
            </p:cNvCxnSpPr>
            <p:nvPr/>
          </p:nvCxnSpPr>
          <p:spPr>
            <a:xfrm>
              <a:off x="11193045" y="14651788"/>
              <a:ext cx="1843728" cy="2466668"/>
            </a:xfrm>
            <a:prstGeom prst="straightConnector1">
              <a:avLst/>
            </a:prstGeom>
            <a:ln w="57150">
              <a:solidFill>
                <a:schemeClr val="accent2"/>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42" idx="3"/>
              <a:endCxn id="46" idx="1"/>
            </p:cNvCxnSpPr>
            <p:nvPr/>
          </p:nvCxnSpPr>
          <p:spPr>
            <a:xfrm>
              <a:off x="5275792" y="14653500"/>
              <a:ext cx="1823619" cy="1648000"/>
            </a:xfrm>
            <a:prstGeom prst="straightConnector1">
              <a:avLst/>
            </a:prstGeom>
            <a:ln w="57150">
              <a:solidFill>
                <a:schemeClr val="accent2"/>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42" idx="3"/>
              <a:endCxn id="44" idx="1"/>
            </p:cNvCxnSpPr>
            <p:nvPr/>
          </p:nvCxnSpPr>
          <p:spPr>
            <a:xfrm flipV="1">
              <a:off x="5275792" y="14651788"/>
              <a:ext cx="1814039" cy="1713"/>
            </a:xfrm>
            <a:prstGeom prst="straightConnector1">
              <a:avLst/>
            </a:prstGeom>
            <a:ln w="57150">
              <a:solidFill>
                <a:schemeClr val="accent2"/>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46" idx="3"/>
              <a:endCxn id="45" idx="1"/>
            </p:cNvCxnSpPr>
            <p:nvPr/>
          </p:nvCxnSpPr>
          <p:spPr>
            <a:xfrm>
              <a:off x="11202625" y="16301502"/>
              <a:ext cx="1834148" cy="816954"/>
            </a:xfrm>
            <a:prstGeom prst="straightConnector1">
              <a:avLst/>
            </a:prstGeom>
            <a:ln w="57150">
              <a:solidFill>
                <a:schemeClr val="accent2"/>
              </a:solidFill>
              <a:tailEnd type="triangle" w="sm" len="med"/>
            </a:ln>
          </p:spPr>
          <p:style>
            <a:lnRef idx="1">
              <a:schemeClr val="accent1"/>
            </a:lnRef>
            <a:fillRef idx="0">
              <a:schemeClr val="accent1"/>
            </a:fillRef>
            <a:effectRef idx="0">
              <a:schemeClr val="accent1"/>
            </a:effectRef>
            <a:fontRef idx="minor">
              <a:schemeClr val="tx1"/>
            </a:fontRef>
          </p:style>
        </p:cxnSp>
        <p:sp>
          <p:nvSpPr>
            <p:cNvPr id="36" name="Rounded Rectangle 35"/>
            <p:cNvSpPr/>
            <p:nvPr/>
          </p:nvSpPr>
          <p:spPr>
            <a:xfrm>
              <a:off x="1153528" y="17295980"/>
              <a:ext cx="4103214" cy="1314682"/>
            </a:xfrm>
            <a:prstGeom prst="roundRect">
              <a:avLst/>
            </a:prstGeom>
            <a:solidFill>
              <a:schemeClr val="accent3">
                <a:lumMod val="40000"/>
                <a:lumOff val="6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200" dirty="0" smtClean="0">
                  <a:solidFill>
                    <a:schemeClr val="tx1">
                      <a:lumMod val="50000"/>
                    </a:schemeClr>
                  </a:solidFill>
                </a:rPr>
                <a:t>NLCD Land Cover Types</a:t>
              </a:r>
              <a:endParaRPr lang="en-US" sz="1200" dirty="0">
                <a:solidFill>
                  <a:schemeClr val="tx1">
                    <a:lumMod val="50000"/>
                  </a:schemeClr>
                </a:solidFill>
              </a:endParaRPr>
            </a:p>
          </p:txBody>
        </p:sp>
        <p:sp>
          <p:nvSpPr>
            <p:cNvPr id="37" name="Rounded Rectangle 36"/>
            <p:cNvSpPr/>
            <p:nvPr/>
          </p:nvSpPr>
          <p:spPr>
            <a:xfrm>
              <a:off x="1181099" y="18952141"/>
              <a:ext cx="4094693" cy="1316221"/>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lumMod val="50000"/>
                    </a:schemeClr>
                  </a:solidFill>
                </a:rPr>
                <a:t>FPA FOD Wildfire data</a:t>
              </a:r>
              <a:endParaRPr lang="en-US" sz="1200" dirty="0">
                <a:solidFill>
                  <a:schemeClr val="tx1">
                    <a:lumMod val="50000"/>
                  </a:schemeClr>
                </a:solidFill>
              </a:endParaRPr>
            </a:p>
          </p:txBody>
        </p:sp>
        <p:sp>
          <p:nvSpPr>
            <p:cNvPr id="38" name="Rounded Rectangle 37"/>
            <p:cNvSpPr/>
            <p:nvPr/>
          </p:nvSpPr>
          <p:spPr>
            <a:xfrm>
              <a:off x="7089832" y="18160671"/>
              <a:ext cx="4104272" cy="1315907"/>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lumMod val="50000"/>
                    </a:schemeClr>
                  </a:solidFill>
                </a:rPr>
                <a:t>Land Cover Analysis</a:t>
              </a:r>
              <a:endParaRPr lang="en-US" sz="1200" dirty="0">
                <a:solidFill>
                  <a:schemeClr val="tx1">
                    <a:lumMod val="50000"/>
                  </a:schemeClr>
                </a:solidFill>
              </a:endParaRPr>
            </a:p>
          </p:txBody>
        </p:sp>
        <p:cxnSp>
          <p:nvCxnSpPr>
            <p:cNvPr id="39" name="Straight Arrow Connector 38"/>
            <p:cNvCxnSpPr>
              <a:stCxn id="37" idx="3"/>
              <a:endCxn id="38" idx="1"/>
            </p:cNvCxnSpPr>
            <p:nvPr/>
          </p:nvCxnSpPr>
          <p:spPr>
            <a:xfrm flipV="1">
              <a:off x="5275792" y="18818625"/>
              <a:ext cx="1814040" cy="791627"/>
            </a:xfrm>
            <a:prstGeom prst="straightConnector1">
              <a:avLst/>
            </a:prstGeom>
            <a:ln w="57150">
              <a:tailEnd type="triangle" w="sm" len="med"/>
            </a:ln>
          </p:spPr>
          <p:style>
            <a:lnRef idx="3">
              <a:schemeClr val="accent2"/>
            </a:lnRef>
            <a:fillRef idx="0">
              <a:schemeClr val="accent2"/>
            </a:fillRef>
            <a:effectRef idx="2">
              <a:schemeClr val="accent2"/>
            </a:effectRef>
            <a:fontRef idx="minor">
              <a:schemeClr val="tx1"/>
            </a:fontRef>
          </p:style>
        </p:cxnSp>
        <p:cxnSp>
          <p:nvCxnSpPr>
            <p:cNvPr id="40" name="Straight Arrow Connector 39"/>
            <p:cNvCxnSpPr>
              <a:stCxn id="36" idx="3"/>
              <a:endCxn id="38" idx="1"/>
            </p:cNvCxnSpPr>
            <p:nvPr/>
          </p:nvCxnSpPr>
          <p:spPr>
            <a:xfrm>
              <a:off x="5256742" y="17953321"/>
              <a:ext cx="1833090" cy="865304"/>
            </a:xfrm>
            <a:prstGeom prst="straightConnector1">
              <a:avLst/>
            </a:prstGeom>
            <a:ln w="57150">
              <a:tailEnd type="triangle" w="sm" len="med"/>
            </a:ln>
          </p:spPr>
          <p:style>
            <a:lnRef idx="3">
              <a:schemeClr val="accent2"/>
            </a:lnRef>
            <a:fillRef idx="0">
              <a:schemeClr val="accent2"/>
            </a:fillRef>
            <a:effectRef idx="2">
              <a:schemeClr val="accent2"/>
            </a:effectRef>
            <a:fontRef idx="minor">
              <a:schemeClr val="tx1"/>
            </a:fontRef>
          </p:style>
        </p:cxnSp>
        <p:cxnSp>
          <p:nvCxnSpPr>
            <p:cNvPr id="41" name="Straight Arrow Connector 40"/>
            <p:cNvCxnSpPr>
              <a:stCxn id="38" idx="3"/>
              <a:endCxn id="45" idx="1"/>
            </p:cNvCxnSpPr>
            <p:nvPr/>
          </p:nvCxnSpPr>
          <p:spPr>
            <a:xfrm flipV="1">
              <a:off x="11194104" y="17118456"/>
              <a:ext cx="1842669" cy="1700169"/>
            </a:xfrm>
            <a:prstGeom prst="straightConnector1">
              <a:avLst/>
            </a:prstGeom>
            <a:ln w="57150">
              <a:tailEnd type="triangle" w="sm" len="med"/>
            </a:ln>
          </p:spPr>
          <p:style>
            <a:lnRef idx="3">
              <a:schemeClr val="accent2"/>
            </a:lnRef>
            <a:fillRef idx="0">
              <a:schemeClr val="accent2"/>
            </a:fillRef>
            <a:effectRef idx="2">
              <a:schemeClr val="accent2"/>
            </a:effectRef>
            <a:fontRef idx="minor">
              <a:schemeClr val="tx1"/>
            </a:fontRef>
          </p:style>
        </p:cxnSp>
      </p:grpSp>
    </p:spTree>
    <p:extLst>
      <p:ext uri="{BB962C8B-B14F-4D97-AF65-F5344CB8AC3E}">
        <p14:creationId xmlns:p14="http://schemas.microsoft.com/office/powerpoint/2010/main" val="397586466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Disasters 15">
      <a:dk1>
        <a:srgbClr val="767171"/>
      </a:dk1>
      <a:lt1>
        <a:srgbClr val="FFFFFF"/>
      </a:lt1>
      <a:dk2>
        <a:srgbClr val="767171"/>
      </a:dk2>
      <a:lt2>
        <a:srgbClr val="FFFFFF"/>
      </a:lt2>
      <a:accent1>
        <a:srgbClr val="57688F"/>
      </a:accent1>
      <a:accent2>
        <a:srgbClr val="7F7AA1"/>
      </a:accent2>
      <a:accent3>
        <a:srgbClr val="A990B7"/>
      </a:accent3>
      <a:accent4>
        <a:srgbClr val="D7D678"/>
      </a:accent4>
      <a:accent5>
        <a:srgbClr val="C0AF5D"/>
      </a:accent5>
      <a:accent6>
        <a:srgbClr val="AF8D46"/>
      </a:accent6>
      <a:hlink>
        <a:srgbClr val="57688F"/>
      </a:hlink>
      <a:folHlink>
        <a:srgbClr val="57688F"/>
      </a:folHlink>
    </a:clrScheme>
    <a:fontScheme name="DEVELOP">
      <a:majorFont>
        <a:latin typeface="Century Gothic"/>
        <a:ea typeface=""/>
        <a:cs typeface=""/>
      </a:majorFont>
      <a:minorFont>
        <a:latin typeface="Century Gothic"/>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2652</TotalTime>
  <Words>1905</Words>
  <Application>Microsoft Office PowerPoint</Application>
  <PresentationFormat>On-screen Show (4:3)</PresentationFormat>
  <Paragraphs>194</Paragraphs>
  <Slides>23</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Century Gothic</vt:lpstr>
      <vt:lpstr>Helvetica Neue</vt:lpstr>
      <vt:lpstr>Questrial</vt:lpstr>
      <vt:lpstr>Webdings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Orne, Tiffani N. (LARC-E3)[SSAI DEVELOP]</cp:lastModifiedBy>
  <cp:revision>141</cp:revision>
  <dcterms:created xsi:type="dcterms:W3CDTF">2015-05-18T13:26:09Z</dcterms:created>
  <dcterms:modified xsi:type="dcterms:W3CDTF">2015-07-21T21:18:39Z</dcterms:modified>
</cp:coreProperties>
</file>