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82" r:id="rId5"/>
  </p:sldMasterIdLst>
  <p:notesMasterIdLst>
    <p:notesMasterId r:id="rId38"/>
  </p:notesMasterIdLst>
  <p:sldIdLst>
    <p:sldId id="377" r:id="rId6"/>
    <p:sldId id="378" r:id="rId7"/>
    <p:sldId id="386" r:id="rId8"/>
    <p:sldId id="385" r:id="rId9"/>
    <p:sldId id="282" r:id="rId10"/>
    <p:sldId id="419" r:id="rId11"/>
    <p:sldId id="420" r:id="rId12"/>
    <p:sldId id="387" r:id="rId13"/>
    <p:sldId id="442" r:id="rId14"/>
    <p:sldId id="398" r:id="rId15"/>
    <p:sldId id="395" r:id="rId16"/>
    <p:sldId id="436" r:id="rId17"/>
    <p:sldId id="412" r:id="rId18"/>
    <p:sldId id="445" r:id="rId19"/>
    <p:sldId id="413" r:id="rId20"/>
    <p:sldId id="446" r:id="rId21"/>
    <p:sldId id="447" r:id="rId22"/>
    <p:sldId id="448" r:id="rId23"/>
    <p:sldId id="449" r:id="rId24"/>
    <p:sldId id="450" r:id="rId25"/>
    <p:sldId id="423" r:id="rId26"/>
    <p:sldId id="451" r:id="rId27"/>
    <p:sldId id="452" r:id="rId28"/>
    <p:sldId id="417" r:id="rId29"/>
    <p:sldId id="434" r:id="rId30"/>
    <p:sldId id="418" r:id="rId31"/>
    <p:sldId id="308" r:id="rId32"/>
    <p:sldId id="435" r:id="rId33"/>
    <p:sldId id="388" r:id="rId34"/>
    <p:sldId id="394" r:id="rId35"/>
    <p:sldId id="404" r:id="rId36"/>
    <p:sldId id="44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4553E56E-ADD0-A267-E979-4175E57E6AEB}" name="Laramie Plott" initials="LP" userId="S::laramie.plott@ssaihq.com::a8064d5a-ba34-4312-8c4f-d888f3e6b9b0" providerId="AD"/>
  <p188:author id="{0F1D8A75-ED2E-C178-7A9B-10BF92ECC5D2}" name="Cassie Ferrante" initials="CF" userId="S::cassandra.ferrante@ssaihq.com::600afeac-1c72-4f34-9968-d6fe690161e8" providerId="AD"/>
  <p188:author id="{3710D983-E6E8-4EF7-DD9B-C026DD84F20F}" name="Byles, Robert C. (LARC-E3)[SSAI DEVELOP]" initials="BRC(ED" userId="S::rcbyles@ndc.nasa.gov::f2fd4499-2563-4908-9210-b44e2282d021" providerId="AD"/>
  <p188:author id="{5FBFE88B-FEBE-8910-9328-852D28411464}" name="Brianne Kendall" initials="BK" userId="S::brianne.kendall@ssaihq.com::faea8925-10cf-4dd4-8fc8-020039f0a63b" providerId="AD"/>
  <p188:author id="{A2513A90-FC72-4B25-7845-BADC6F588683}" name="Katherine Scott" initials="KS" userId="S::katherine.scott@ssaihq.com::4694bc23-c1bb-4f72-a7d5-81f5f321e28e" providerId="AD"/>
  <p188:author id="{53BB3B95-D821-9B7C-1931-D961BB0564D3}" name="James Karroum" initials="JK" userId="S::james.karroum@ssaihq.com::838dcc77-a113-4fda-b38d-b07077e17668" providerId="AD"/>
  <p188:author id="{C3E00CD3-E8F9-8265-0B4F-06B474C9FCAD}" name="Cecil Byles" initials="CB" userId="S::robert.byles@ssaihq.com::c798ae76-1ca0-48cd-999b-80a00bd13fc4" providerId="AD"/>
  <p188:author id="{E5361BEC-FDEB-7B0E-1D75-A181005D660E}" name="Ben Dahan" initials="BD" userId="S::benjamin.dahan@ssaihq.com::89d5074a-c120-4fd2-83a7-c2acdd57447f" providerId="AD"/>
  <p188:author id="{C43CE2F8-F89F-81E0-7675-7D9091158FBE}" name="Catherine Lull" initials="CL" userId="S::catherine.lull@ssaihq.com::021a3050-38d9-41f8-9178-72a2e9deb8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90C0"/>
    <a:srgbClr val="A0BA8F"/>
    <a:srgbClr val="DDE2EB"/>
    <a:srgbClr val="034E7B"/>
    <a:srgbClr val="FC9272"/>
    <a:srgbClr val="FCBBA1"/>
    <a:srgbClr val="F05B5E"/>
    <a:srgbClr val="E63209"/>
    <a:srgbClr val="FB6A4A"/>
    <a:srgbClr val="EF3B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874" autoAdjust="0"/>
  </p:normalViewPr>
  <p:slideViewPr>
    <p:cSldViewPr snapToGrid="0">
      <p:cViewPr varScale="1">
        <p:scale>
          <a:sx n="50" d="100"/>
          <a:sy n="50" d="100"/>
        </p:scale>
        <p:origin x="126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solidFill>
                  <a:schemeClr val="tx1">
                    <a:lumMod val="75000"/>
                    <a:lumOff val="25000"/>
                  </a:schemeClr>
                </a:solidFill>
                <a:latin typeface="Century Gothic" panose="020B0502020202020204" pitchFamily="34" charset="0"/>
              </a:rPr>
              <a:t>Forest loss map</a:t>
            </a:r>
            <a:r>
              <a:rPr lang="en-US" sz="2000" b="1" baseline="0" dirty="0">
                <a:solidFill>
                  <a:schemeClr val="tx1">
                    <a:lumMod val="75000"/>
                    <a:lumOff val="25000"/>
                  </a:schemeClr>
                </a:solidFill>
                <a:latin typeface="Century Gothic" panose="020B0502020202020204" pitchFamily="34" charset="0"/>
              </a:rPr>
              <a:t> predictive ability</a:t>
            </a:r>
            <a:endParaRPr lang="en-US" sz="2000" b="1" dirty="0">
              <a:solidFill>
                <a:schemeClr val="tx1">
                  <a:lumMod val="75000"/>
                  <a:lumOff val="25000"/>
                </a:schemeClr>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2"/>
          <c:order val="0"/>
          <c:tx>
            <c:strRef>
              <c:f>Sheet1!$B$1</c:f>
              <c:strCache>
                <c:ptCount val="1"/>
                <c:pt idx="0">
                  <c:v>Accuracy</c:v>
                </c:pt>
              </c:strCache>
            </c:strRef>
          </c:tx>
          <c:spPr>
            <a:solidFill>
              <a:schemeClr val="accent6">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GFW</c:v>
                </c:pt>
                <c:pt idx="1">
                  <c:v>LandTrendr</c:v>
                </c:pt>
                <c:pt idx="2">
                  <c:v>NLCD</c:v>
                </c:pt>
                <c:pt idx="3">
                  <c:v>LCMS</c:v>
                </c:pt>
              </c:strCache>
            </c:strRef>
          </c:cat>
          <c:val>
            <c:numRef>
              <c:f>Sheet1!$B$2:$B$5</c:f>
              <c:numCache>
                <c:formatCode>0%</c:formatCode>
                <c:ptCount val="4"/>
                <c:pt idx="0">
                  <c:v>0.81</c:v>
                </c:pt>
                <c:pt idx="1">
                  <c:v>0.87</c:v>
                </c:pt>
                <c:pt idx="2">
                  <c:v>0.95</c:v>
                </c:pt>
                <c:pt idx="3">
                  <c:v>0.89</c:v>
                </c:pt>
              </c:numCache>
            </c:numRef>
          </c:val>
          <c:extLst>
            <c:ext xmlns:c16="http://schemas.microsoft.com/office/drawing/2014/chart" uri="{C3380CC4-5D6E-409C-BE32-E72D297353CC}">
              <c16:uniqueId val="{00000002-7ABE-415F-AA65-87CDAC10363F}"/>
            </c:ext>
          </c:extLst>
        </c:ser>
        <c:ser>
          <c:idx val="3"/>
          <c:order val="1"/>
          <c:tx>
            <c:strRef>
              <c:f>Sheet1!$C$1</c:f>
              <c:strCache>
                <c:ptCount val="1"/>
                <c:pt idx="0">
                  <c:v>Sensitivity</c:v>
                </c:pt>
              </c:strCache>
            </c:strRef>
          </c:tx>
          <c:spPr>
            <a:solidFill>
              <a:schemeClr val="accent6">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GFW</c:v>
                </c:pt>
                <c:pt idx="1">
                  <c:v>LandTrendr</c:v>
                </c:pt>
                <c:pt idx="2">
                  <c:v>NLCD</c:v>
                </c:pt>
                <c:pt idx="3">
                  <c:v>LCMS</c:v>
                </c:pt>
              </c:strCache>
            </c:strRef>
          </c:cat>
          <c:val>
            <c:numRef>
              <c:f>Sheet1!$C$2:$C$5</c:f>
              <c:numCache>
                <c:formatCode>0%</c:formatCode>
                <c:ptCount val="4"/>
                <c:pt idx="0">
                  <c:v>0.93330000000000002</c:v>
                </c:pt>
                <c:pt idx="1">
                  <c:v>0.54549999999999998</c:v>
                </c:pt>
                <c:pt idx="2">
                  <c:v>0.78569999999999995</c:v>
                </c:pt>
                <c:pt idx="3">
                  <c:v>0.8</c:v>
                </c:pt>
              </c:numCache>
            </c:numRef>
          </c:val>
          <c:extLst>
            <c:ext xmlns:c16="http://schemas.microsoft.com/office/drawing/2014/chart" uri="{C3380CC4-5D6E-409C-BE32-E72D297353CC}">
              <c16:uniqueId val="{00000004-7ABE-415F-AA65-87CDAC10363F}"/>
            </c:ext>
          </c:extLst>
        </c:ser>
        <c:ser>
          <c:idx val="0"/>
          <c:order val="2"/>
          <c:tx>
            <c:strRef>
              <c:f>Sheet1!$D$1</c:f>
              <c:strCache>
                <c:ptCount val="1"/>
                <c:pt idx="0">
                  <c:v>Precision</c:v>
                </c:pt>
              </c:strCache>
            </c:strRef>
          </c:tx>
          <c:spPr>
            <a:solidFill>
              <a:schemeClr val="accent6">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GFW</c:v>
                </c:pt>
                <c:pt idx="1">
                  <c:v>LandTrendr</c:v>
                </c:pt>
                <c:pt idx="2">
                  <c:v>NLCD</c:v>
                </c:pt>
                <c:pt idx="3">
                  <c:v>LCMS</c:v>
                </c:pt>
              </c:strCache>
            </c:strRef>
          </c:cat>
          <c:val>
            <c:numRef>
              <c:f>Sheet1!$D$2:$D$5</c:f>
              <c:numCache>
                <c:formatCode>0%</c:formatCode>
                <c:ptCount val="4"/>
                <c:pt idx="0">
                  <c:v>0.4667</c:v>
                </c:pt>
                <c:pt idx="1">
                  <c:v>0.6</c:v>
                </c:pt>
                <c:pt idx="2">
                  <c:v>0.73329999999999995</c:v>
                </c:pt>
                <c:pt idx="3">
                  <c:v>0.66669999999999996</c:v>
                </c:pt>
              </c:numCache>
            </c:numRef>
          </c:val>
          <c:extLst>
            <c:ext xmlns:c16="http://schemas.microsoft.com/office/drawing/2014/chart" uri="{C3380CC4-5D6E-409C-BE32-E72D297353CC}">
              <c16:uniqueId val="{00000000-7ABE-415F-AA65-87CDAC10363F}"/>
            </c:ext>
          </c:extLst>
        </c:ser>
        <c:dLbls>
          <c:showLegendKey val="0"/>
          <c:showVal val="1"/>
          <c:showCatName val="0"/>
          <c:showSerName val="0"/>
          <c:showPercent val="0"/>
          <c:showBubbleSize val="0"/>
        </c:dLbls>
        <c:gapWidth val="150"/>
        <c:overlap val="-25"/>
        <c:axId val="2127938623"/>
        <c:axId val="2127959423"/>
      </c:barChart>
      <c:catAx>
        <c:axId val="2127938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2127959423"/>
        <c:crosses val="autoZero"/>
        <c:auto val="1"/>
        <c:lblAlgn val="ctr"/>
        <c:lblOffset val="100"/>
        <c:noMultiLvlLbl val="0"/>
      </c:catAx>
      <c:valAx>
        <c:axId val="2127959423"/>
        <c:scaling>
          <c:orientation val="minMax"/>
        </c:scaling>
        <c:delete val="1"/>
        <c:axPos val="l"/>
        <c:numFmt formatCode="0%" sourceLinked="1"/>
        <c:majorTickMark val="none"/>
        <c:minorTickMark val="none"/>
        <c:tickLblPos val="nextTo"/>
        <c:crossAx val="2127938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GFW</c:v>
                </c:pt>
              </c:strCache>
            </c:strRef>
          </c:tx>
          <c:spPr>
            <a:solidFill>
              <a:schemeClr val="accent1"/>
            </a:solidFill>
            <a:ln>
              <a:noFill/>
            </a:ln>
            <a:effectLst/>
          </c:spPr>
          <c:invertIfNegative val="0"/>
          <c:cat>
            <c:strRef>
              <c:f>Sheet1!$A$2:$A$3</c:f>
              <c:strCache>
                <c:ptCount val="2"/>
                <c:pt idx="0">
                  <c:v>GEDI</c:v>
                </c:pt>
                <c:pt idx="1">
                  <c:v>ATLAS</c:v>
                </c:pt>
              </c:strCache>
            </c:strRef>
          </c:cat>
          <c:val>
            <c:numRef>
              <c:f>Sheet1!$B$2:$B$3</c:f>
              <c:numCache>
                <c:formatCode>#,##0</c:formatCode>
                <c:ptCount val="2"/>
                <c:pt idx="0">
                  <c:v>40604397</c:v>
                </c:pt>
                <c:pt idx="1">
                  <c:v>71893882</c:v>
                </c:pt>
              </c:numCache>
            </c:numRef>
          </c:val>
          <c:extLst>
            <c:ext xmlns:c16="http://schemas.microsoft.com/office/drawing/2014/chart" uri="{C3380CC4-5D6E-409C-BE32-E72D297353CC}">
              <c16:uniqueId val="{00000000-0453-474F-9ADC-6D3BDA5062BA}"/>
            </c:ext>
          </c:extLst>
        </c:ser>
        <c:ser>
          <c:idx val="1"/>
          <c:order val="1"/>
          <c:tx>
            <c:strRef>
              <c:f>Sheet1!$C$1</c:f>
              <c:strCache>
                <c:ptCount val="1"/>
                <c:pt idx="0">
                  <c:v>LandTrendr</c:v>
                </c:pt>
              </c:strCache>
            </c:strRef>
          </c:tx>
          <c:spPr>
            <a:solidFill>
              <a:schemeClr val="accent2"/>
            </a:solidFill>
            <a:ln>
              <a:noFill/>
            </a:ln>
            <a:effectLst/>
          </c:spPr>
          <c:invertIfNegative val="0"/>
          <c:cat>
            <c:strRef>
              <c:f>Sheet1!$A$2:$A$3</c:f>
              <c:strCache>
                <c:ptCount val="2"/>
                <c:pt idx="0">
                  <c:v>GEDI</c:v>
                </c:pt>
                <c:pt idx="1">
                  <c:v>ATLAS</c:v>
                </c:pt>
              </c:strCache>
            </c:strRef>
          </c:cat>
          <c:val>
            <c:numRef>
              <c:f>Sheet1!$C$2:$C$3</c:f>
              <c:numCache>
                <c:formatCode>#,##0</c:formatCode>
                <c:ptCount val="2"/>
                <c:pt idx="0">
                  <c:v>12768917</c:v>
                </c:pt>
                <c:pt idx="1">
                  <c:v>22154149</c:v>
                </c:pt>
              </c:numCache>
            </c:numRef>
          </c:val>
          <c:extLst>
            <c:ext xmlns:c16="http://schemas.microsoft.com/office/drawing/2014/chart" uri="{C3380CC4-5D6E-409C-BE32-E72D297353CC}">
              <c16:uniqueId val="{00000001-0453-474F-9ADC-6D3BDA5062BA}"/>
            </c:ext>
          </c:extLst>
        </c:ser>
        <c:ser>
          <c:idx val="2"/>
          <c:order val="2"/>
          <c:tx>
            <c:strRef>
              <c:f>Sheet1!$D$1</c:f>
              <c:strCache>
                <c:ptCount val="1"/>
                <c:pt idx="0">
                  <c:v>NLCD</c:v>
                </c:pt>
              </c:strCache>
            </c:strRef>
          </c:tx>
          <c:spPr>
            <a:solidFill>
              <a:schemeClr val="accent3"/>
            </a:solidFill>
            <a:ln>
              <a:noFill/>
            </a:ln>
            <a:effectLst/>
          </c:spPr>
          <c:invertIfNegative val="0"/>
          <c:cat>
            <c:strRef>
              <c:f>Sheet1!$A$2:$A$3</c:f>
              <c:strCache>
                <c:ptCount val="2"/>
                <c:pt idx="0">
                  <c:v>GEDI</c:v>
                </c:pt>
                <c:pt idx="1">
                  <c:v>ATLAS</c:v>
                </c:pt>
              </c:strCache>
            </c:strRef>
          </c:cat>
          <c:val>
            <c:numRef>
              <c:f>Sheet1!$D$2:$D$3</c:f>
              <c:numCache>
                <c:formatCode>#,##0</c:formatCode>
                <c:ptCount val="2"/>
                <c:pt idx="0">
                  <c:v>22719204</c:v>
                </c:pt>
                <c:pt idx="1">
                  <c:v>40653060</c:v>
                </c:pt>
              </c:numCache>
            </c:numRef>
          </c:val>
          <c:extLst>
            <c:ext xmlns:c16="http://schemas.microsoft.com/office/drawing/2014/chart" uri="{C3380CC4-5D6E-409C-BE32-E72D297353CC}">
              <c16:uniqueId val="{00000002-0453-474F-9ADC-6D3BDA5062BA}"/>
            </c:ext>
          </c:extLst>
        </c:ser>
        <c:ser>
          <c:idx val="3"/>
          <c:order val="3"/>
          <c:tx>
            <c:strRef>
              <c:f>Sheet1!$E$1</c:f>
              <c:strCache>
                <c:ptCount val="1"/>
                <c:pt idx="0">
                  <c:v>LCMS</c:v>
                </c:pt>
              </c:strCache>
            </c:strRef>
          </c:tx>
          <c:spPr>
            <a:solidFill>
              <a:schemeClr val="accent4"/>
            </a:solidFill>
            <a:ln>
              <a:noFill/>
            </a:ln>
            <a:effectLst/>
          </c:spPr>
          <c:invertIfNegative val="0"/>
          <c:cat>
            <c:strRef>
              <c:f>Sheet1!$A$2:$A$3</c:f>
              <c:strCache>
                <c:ptCount val="2"/>
                <c:pt idx="0">
                  <c:v>GEDI</c:v>
                </c:pt>
                <c:pt idx="1">
                  <c:v>ATLAS</c:v>
                </c:pt>
              </c:strCache>
            </c:strRef>
          </c:cat>
          <c:val>
            <c:numRef>
              <c:f>Sheet1!$E$2:$E$3</c:f>
              <c:numCache>
                <c:formatCode>#,##0</c:formatCode>
                <c:ptCount val="2"/>
                <c:pt idx="0">
                  <c:v>24948513</c:v>
                </c:pt>
                <c:pt idx="1">
                  <c:v>44880135</c:v>
                </c:pt>
              </c:numCache>
            </c:numRef>
          </c:val>
          <c:extLst>
            <c:ext xmlns:c16="http://schemas.microsoft.com/office/drawing/2014/chart" uri="{C3380CC4-5D6E-409C-BE32-E72D297353CC}">
              <c16:uniqueId val="{00000004-0453-474F-9ADC-6D3BDA5062BA}"/>
            </c:ext>
          </c:extLst>
        </c:ser>
        <c:dLbls>
          <c:showLegendKey val="0"/>
          <c:showVal val="0"/>
          <c:showCatName val="0"/>
          <c:showSerName val="0"/>
          <c:showPercent val="0"/>
          <c:showBubbleSize val="0"/>
        </c:dLbls>
        <c:gapWidth val="219"/>
        <c:overlap val="-27"/>
        <c:axId val="432628751"/>
        <c:axId val="432617519"/>
      </c:barChart>
      <c:catAx>
        <c:axId val="43262875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r>
                  <a:rPr lang="en-US" baseline="0">
                    <a:solidFill>
                      <a:schemeClr val="tx1">
                        <a:lumMod val="75000"/>
                        <a:lumOff val="25000"/>
                      </a:schemeClr>
                    </a:solidFill>
                    <a:latin typeface="Century Gothic" panose="020B0502020202020204" pitchFamily="34" charset="0"/>
                  </a:rPr>
                  <a:t>Data Source</a:t>
                </a:r>
                <a:endParaRPr lang="en-US">
                  <a:solidFill>
                    <a:schemeClr val="tx1">
                      <a:lumMod val="75000"/>
                      <a:lumOff val="25000"/>
                    </a:schemeClr>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32617519"/>
        <c:crosses val="autoZero"/>
        <c:auto val="1"/>
        <c:lblAlgn val="ctr"/>
        <c:lblOffset val="100"/>
        <c:noMultiLvlLbl val="0"/>
      </c:catAx>
      <c:valAx>
        <c:axId val="4326175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r>
                  <a:rPr lang="en-US">
                    <a:solidFill>
                      <a:schemeClr val="tx1">
                        <a:lumMod val="75000"/>
                        <a:lumOff val="25000"/>
                      </a:schemeClr>
                    </a:solidFill>
                    <a:latin typeface="Century Gothic" panose="020B0502020202020204" pitchFamily="34" charset="0"/>
                  </a:rPr>
                  <a:t>Average annual CO</a:t>
                </a:r>
                <a:r>
                  <a:rPr lang="en-US" baseline="-25000">
                    <a:solidFill>
                      <a:schemeClr val="tx1">
                        <a:lumMod val="75000"/>
                        <a:lumOff val="25000"/>
                      </a:schemeClr>
                    </a:solidFill>
                    <a:latin typeface="Century Gothic" panose="020B0502020202020204" pitchFamily="34" charset="0"/>
                  </a:rPr>
                  <a:t>2</a:t>
                </a:r>
                <a:r>
                  <a:rPr lang="en-US">
                    <a:solidFill>
                      <a:schemeClr val="tx1">
                        <a:lumMod val="75000"/>
                        <a:lumOff val="25000"/>
                      </a:schemeClr>
                    </a:solidFill>
                    <a:latin typeface="Century Gothic" panose="020B0502020202020204" pitchFamily="34" charset="0"/>
                  </a:rPr>
                  <a:t> emissions (tonnes/year)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4326287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b="1" dirty="0">
                <a:solidFill>
                  <a:schemeClr val="tx1">
                    <a:lumMod val="75000"/>
                    <a:lumOff val="25000"/>
                  </a:schemeClr>
                </a:solidFill>
                <a:latin typeface="Century Gothic" panose="020B0502020202020204" pitchFamily="34" charset="0"/>
              </a:rPr>
              <a:t>GEDI Stable Forest AGB Density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GFW</c:v>
                </c:pt>
              </c:strCache>
            </c:strRef>
          </c:tx>
          <c:spPr>
            <a:solidFill>
              <a:schemeClr val="accent1"/>
            </a:solidFill>
            <a:ln>
              <a:noFill/>
            </a:ln>
            <a:effectLst/>
          </c:spPr>
          <c:invertIfNegative val="0"/>
          <c:cat>
            <c:strRef>
              <c:f>Sheet1!$A$2</c:f>
              <c:strCache>
                <c:ptCount val="1"/>
                <c:pt idx="0">
                  <c:v>AGB</c:v>
                </c:pt>
              </c:strCache>
            </c:strRef>
          </c:cat>
          <c:val>
            <c:numRef>
              <c:f>Sheet1!$B$2</c:f>
              <c:numCache>
                <c:formatCode>General</c:formatCode>
                <c:ptCount val="1"/>
                <c:pt idx="0">
                  <c:v>143</c:v>
                </c:pt>
              </c:numCache>
            </c:numRef>
          </c:val>
          <c:extLst>
            <c:ext xmlns:c16="http://schemas.microsoft.com/office/drawing/2014/chart" uri="{C3380CC4-5D6E-409C-BE32-E72D297353CC}">
              <c16:uniqueId val="{00000000-17FB-4063-ACFF-F89019D56B0D}"/>
            </c:ext>
          </c:extLst>
        </c:ser>
        <c:ser>
          <c:idx val="1"/>
          <c:order val="1"/>
          <c:tx>
            <c:strRef>
              <c:f>Sheet1!$C$1</c:f>
              <c:strCache>
                <c:ptCount val="1"/>
                <c:pt idx="0">
                  <c:v>LandTrendr</c:v>
                </c:pt>
              </c:strCache>
            </c:strRef>
          </c:tx>
          <c:spPr>
            <a:solidFill>
              <a:schemeClr val="accent2"/>
            </a:solidFill>
            <a:ln>
              <a:noFill/>
            </a:ln>
            <a:effectLst/>
          </c:spPr>
          <c:invertIfNegative val="0"/>
          <c:cat>
            <c:strRef>
              <c:f>Sheet1!$A$2</c:f>
              <c:strCache>
                <c:ptCount val="1"/>
                <c:pt idx="0">
                  <c:v>AGB</c:v>
                </c:pt>
              </c:strCache>
            </c:strRef>
          </c:cat>
          <c:val>
            <c:numRef>
              <c:f>Sheet1!$C$2</c:f>
              <c:numCache>
                <c:formatCode>General</c:formatCode>
                <c:ptCount val="1"/>
                <c:pt idx="0">
                  <c:v>132</c:v>
                </c:pt>
              </c:numCache>
            </c:numRef>
          </c:val>
          <c:extLst>
            <c:ext xmlns:c16="http://schemas.microsoft.com/office/drawing/2014/chart" uri="{C3380CC4-5D6E-409C-BE32-E72D297353CC}">
              <c16:uniqueId val="{00000001-17FB-4063-ACFF-F89019D56B0D}"/>
            </c:ext>
          </c:extLst>
        </c:ser>
        <c:ser>
          <c:idx val="2"/>
          <c:order val="2"/>
          <c:tx>
            <c:strRef>
              <c:f>Sheet1!$D$1</c:f>
              <c:strCache>
                <c:ptCount val="1"/>
                <c:pt idx="0">
                  <c:v>NLCD</c:v>
                </c:pt>
              </c:strCache>
            </c:strRef>
          </c:tx>
          <c:spPr>
            <a:solidFill>
              <a:schemeClr val="accent3"/>
            </a:solidFill>
            <a:ln>
              <a:noFill/>
            </a:ln>
            <a:effectLst/>
          </c:spPr>
          <c:invertIfNegative val="0"/>
          <c:cat>
            <c:strRef>
              <c:f>Sheet1!$A$2</c:f>
              <c:strCache>
                <c:ptCount val="1"/>
                <c:pt idx="0">
                  <c:v>AGB</c:v>
                </c:pt>
              </c:strCache>
            </c:strRef>
          </c:cat>
          <c:val>
            <c:numRef>
              <c:f>Sheet1!$D$2</c:f>
              <c:numCache>
                <c:formatCode>General</c:formatCode>
                <c:ptCount val="1"/>
                <c:pt idx="0">
                  <c:v>134</c:v>
                </c:pt>
              </c:numCache>
            </c:numRef>
          </c:val>
          <c:extLst>
            <c:ext xmlns:c16="http://schemas.microsoft.com/office/drawing/2014/chart" uri="{C3380CC4-5D6E-409C-BE32-E72D297353CC}">
              <c16:uniqueId val="{00000002-17FB-4063-ACFF-F89019D56B0D}"/>
            </c:ext>
          </c:extLst>
        </c:ser>
        <c:ser>
          <c:idx val="3"/>
          <c:order val="3"/>
          <c:tx>
            <c:strRef>
              <c:f>Sheet1!$E$1</c:f>
              <c:strCache>
                <c:ptCount val="1"/>
                <c:pt idx="0">
                  <c:v>LCMS</c:v>
                </c:pt>
              </c:strCache>
            </c:strRef>
          </c:tx>
          <c:spPr>
            <a:solidFill>
              <a:schemeClr val="accent4"/>
            </a:solidFill>
            <a:ln>
              <a:noFill/>
            </a:ln>
            <a:effectLst/>
          </c:spPr>
          <c:invertIfNegative val="0"/>
          <c:cat>
            <c:strRef>
              <c:f>Sheet1!$A$2</c:f>
              <c:strCache>
                <c:ptCount val="1"/>
                <c:pt idx="0">
                  <c:v>AGB</c:v>
                </c:pt>
              </c:strCache>
            </c:strRef>
          </c:cat>
          <c:val>
            <c:numRef>
              <c:f>Sheet1!$E$2</c:f>
              <c:numCache>
                <c:formatCode>General</c:formatCode>
                <c:ptCount val="1"/>
                <c:pt idx="0">
                  <c:v>128</c:v>
                </c:pt>
              </c:numCache>
            </c:numRef>
          </c:val>
          <c:extLst>
            <c:ext xmlns:c16="http://schemas.microsoft.com/office/drawing/2014/chart" uri="{C3380CC4-5D6E-409C-BE32-E72D297353CC}">
              <c16:uniqueId val="{00000003-17FB-4063-ACFF-F89019D56B0D}"/>
            </c:ext>
          </c:extLst>
        </c:ser>
        <c:dLbls>
          <c:showLegendKey val="0"/>
          <c:showVal val="0"/>
          <c:showCatName val="0"/>
          <c:showSerName val="0"/>
          <c:showPercent val="0"/>
          <c:showBubbleSize val="0"/>
        </c:dLbls>
        <c:gapWidth val="219"/>
        <c:overlap val="-27"/>
        <c:axId val="329322143"/>
        <c:axId val="329327967"/>
      </c:barChart>
      <c:catAx>
        <c:axId val="329322143"/>
        <c:scaling>
          <c:orientation val="minMax"/>
        </c:scaling>
        <c:delete val="1"/>
        <c:axPos val="b"/>
        <c:numFmt formatCode="General" sourceLinked="1"/>
        <c:majorTickMark val="none"/>
        <c:minorTickMark val="none"/>
        <c:tickLblPos val="nextTo"/>
        <c:crossAx val="329327967"/>
        <c:crosses val="autoZero"/>
        <c:auto val="1"/>
        <c:lblAlgn val="ctr"/>
        <c:lblOffset val="100"/>
        <c:noMultiLvlLbl val="0"/>
      </c:catAx>
      <c:valAx>
        <c:axId val="3293279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r>
                  <a:rPr lang="en-US">
                    <a:solidFill>
                      <a:schemeClr val="tx1">
                        <a:lumMod val="75000"/>
                        <a:lumOff val="25000"/>
                      </a:schemeClr>
                    </a:solidFill>
                    <a:latin typeface="Century Gothic" panose="020B0502020202020204" pitchFamily="34" charset="0"/>
                  </a:rPr>
                  <a:t>AGB</a:t>
                </a:r>
                <a:r>
                  <a:rPr lang="en-US" baseline="0">
                    <a:solidFill>
                      <a:schemeClr val="tx1">
                        <a:lumMod val="75000"/>
                        <a:lumOff val="25000"/>
                      </a:schemeClr>
                    </a:solidFill>
                    <a:latin typeface="Century Gothic" panose="020B0502020202020204" pitchFamily="34" charset="0"/>
                  </a:rPr>
                  <a:t> density (tonnes/ha) in stable forest</a:t>
                </a:r>
                <a:endParaRPr lang="en-US">
                  <a:solidFill>
                    <a:schemeClr val="tx1">
                      <a:lumMod val="75000"/>
                      <a:lumOff val="25000"/>
                    </a:schemeClr>
                  </a:solidFill>
                  <a:latin typeface="Century Gothic" panose="020B0502020202020204" pitchFamily="34" charset="0"/>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329322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b="1">
                <a:solidFill>
                  <a:schemeClr val="tx1">
                    <a:lumMod val="75000"/>
                    <a:lumOff val="25000"/>
                  </a:schemeClr>
                </a:solidFill>
                <a:latin typeface="Century Gothic" panose="020B0502020202020204" pitchFamily="34" charset="0"/>
              </a:rPr>
              <a:t>ATLAS Stable Forest AGB Density</a:t>
            </a:r>
          </a:p>
        </c:rich>
      </c:tx>
      <c:layout>
        <c:manualLayout>
          <c:xMode val="edge"/>
          <c:yMode val="edge"/>
          <c:x val="0.13405657626130066"/>
          <c:y val="2.3437498558224745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GFW</c:v>
                </c:pt>
              </c:strCache>
            </c:strRef>
          </c:tx>
          <c:spPr>
            <a:solidFill>
              <a:schemeClr val="accent1"/>
            </a:solidFill>
            <a:ln>
              <a:noFill/>
            </a:ln>
            <a:effectLst/>
          </c:spPr>
          <c:invertIfNegative val="0"/>
          <c:cat>
            <c:strRef>
              <c:f>Sheet1!$A$2</c:f>
              <c:strCache>
                <c:ptCount val="1"/>
                <c:pt idx="0">
                  <c:v>AGB</c:v>
                </c:pt>
              </c:strCache>
            </c:strRef>
          </c:cat>
          <c:val>
            <c:numRef>
              <c:f>Sheet1!$B$2</c:f>
              <c:numCache>
                <c:formatCode>General</c:formatCode>
                <c:ptCount val="1"/>
                <c:pt idx="0">
                  <c:v>261</c:v>
                </c:pt>
              </c:numCache>
            </c:numRef>
          </c:val>
          <c:extLst>
            <c:ext xmlns:c16="http://schemas.microsoft.com/office/drawing/2014/chart" uri="{C3380CC4-5D6E-409C-BE32-E72D297353CC}">
              <c16:uniqueId val="{00000000-B963-4C44-A661-5D76B91F4B33}"/>
            </c:ext>
          </c:extLst>
        </c:ser>
        <c:ser>
          <c:idx val="1"/>
          <c:order val="1"/>
          <c:tx>
            <c:strRef>
              <c:f>Sheet1!$C$1</c:f>
              <c:strCache>
                <c:ptCount val="1"/>
                <c:pt idx="0">
                  <c:v>LandTrendr</c:v>
                </c:pt>
              </c:strCache>
            </c:strRef>
          </c:tx>
          <c:spPr>
            <a:solidFill>
              <a:schemeClr val="accent2"/>
            </a:solidFill>
            <a:ln>
              <a:noFill/>
            </a:ln>
            <a:effectLst/>
          </c:spPr>
          <c:invertIfNegative val="0"/>
          <c:cat>
            <c:strRef>
              <c:f>Sheet1!$A$2</c:f>
              <c:strCache>
                <c:ptCount val="1"/>
                <c:pt idx="0">
                  <c:v>AGB</c:v>
                </c:pt>
              </c:strCache>
            </c:strRef>
          </c:cat>
          <c:val>
            <c:numRef>
              <c:f>Sheet1!$C$2</c:f>
              <c:numCache>
                <c:formatCode>General</c:formatCode>
                <c:ptCount val="1"/>
                <c:pt idx="0">
                  <c:v>241</c:v>
                </c:pt>
              </c:numCache>
            </c:numRef>
          </c:val>
          <c:extLst>
            <c:ext xmlns:c16="http://schemas.microsoft.com/office/drawing/2014/chart" uri="{C3380CC4-5D6E-409C-BE32-E72D297353CC}">
              <c16:uniqueId val="{00000001-B963-4C44-A661-5D76B91F4B33}"/>
            </c:ext>
          </c:extLst>
        </c:ser>
        <c:ser>
          <c:idx val="2"/>
          <c:order val="2"/>
          <c:tx>
            <c:strRef>
              <c:f>Sheet1!$D$1</c:f>
              <c:strCache>
                <c:ptCount val="1"/>
                <c:pt idx="0">
                  <c:v>NLCD</c:v>
                </c:pt>
              </c:strCache>
            </c:strRef>
          </c:tx>
          <c:spPr>
            <a:solidFill>
              <a:schemeClr val="accent3"/>
            </a:solidFill>
            <a:ln>
              <a:noFill/>
            </a:ln>
            <a:effectLst/>
          </c:spPr>
          <c:invertIfNegative val="0"/>
          <c:cat>
            <c:strRef>
              <c:f>Sheet1!$A$2</c:f>
              <c:strCache>
                <c:ptCount val="1"/>
                <c:pt idx="0">
                  <c:v>AGB</c:v>
                </c:pt>
              </c:strCache>
            </c:strRef>
          </c:cat>
          <c:val>
            <c:numRef>
              <c:f>Sheet1!$D$2</c:f>
              <c:numCache>
                <c:formatCode>General</c:formatCode>
                <c:ptCount val="1"/>
                <c:pt idx="0">
                  <c:v>116</c:v>
                </c:pt>
              </c:numCache>
            </c:numRef>
          </c:val>
          <c:extLst>
            <c:ext xmlns:c16="http://schemas.microsoft.com/office/drawing/2014/chart" uri="{C3380CC4-5D6E-409C-BE32-E72D297353CC}">
              <c16:uniqueId val="{00000002-B963-4C44-A661-5D76B91F4B33}"/>
            </c:ext>
          </c:extLst>
        </c:ser>
        <c:ser>
          <c:idx val="3"/>
          <c:order val="3"/>
          <c:tx>
            <c:strRef>
              <c:f>Sheet1!$E$1</c:f>
              <c:strCache>
                <c:ptCount val="1"/>
                <c:pt idx="0">
                  <c:v>LCMS</c:v>
                </c:pt>
              </c:strCache>
            </c:strRef>
          </c:tx>
          <c:spPr>
            <a:solidFill>
              <a:schemeClr val="accent4"/>
            </a:solidFill>
            <a:ln>
              <a:noFill/>
            </a:ln>
            <a:effectLst/>
          </c:spPr>
          <c:invertIfNegative val="0"/>
          <c:cat>
            <c:strRef>
              <c:f>Sheet1!$A$2</c:f>
              <c:strCache>
                <c:ptCount val="1"/>
                <c:pt idx="0">
                  <c:v>AGB</c:v>
                </c:pt>
              </c:strCache>
            </c:strRef>
          </c:cat>
          <c:val>
            <c:numRef>
              <c:f>Sheet1!$E$2</c:f>
              <c:numCache>
                <c:formatCode>General</c:formatCode>
                <c:ptCount val="1"/>
                <c:pt idx="0">
                  <c:v>109</c:v>
                </c:pt>
              </c:numCache>
            </c:numRef>
          </c:val>
          <c:extLst>
            <c:ext xmlns:c16="http://schemas.microsoft.com/office/drawing/2014/chart" uri="{C3380CC4-5D6E-409C-BE32-E72D297353CC}">
              <c16:uniqueId val="{00000003-B963-4C44-A661-5D76B91F4B33}"/>
            </c:ext>
          </c:extLst>
        </c:ser>
        <c:dLbls>
          <c:showLegendKey val="0"/>
          <c:showVal val="0"/>
          <c:showCatName val="0"/>
          <c:showSerName val="0"/>
          <c:showPercent val="0"/>
          <c:showBubbleSize val="0"/>
        </c:dLbls>
        <c:gapWidth val="219"/>
        <c:overlap val="-27"/>
        <c:axId val="329322143"/>
        <c:axId val="329327967"/>
      </c:barChart>
      <c:catAx>
        <c:axId val="329322143"/>
        <c:scaling>
          <c:orientation val="minMax"/>
        </c:scaling>
        <c:delete val="1"/>
        <c:axPos val="b"/>
        <c:numFmt formatCode="General" sourceLinked="1"/>
        <c:majorTickMark val="none"/>
        <c:minorTickMark val="none"/>
        <c:tickLblPos val="nextTo"/>
        <c:crossAx val="329327967"/>
        <c:crosses val="autoZero"/>
        <c:auto val="1"/>
        <c:lblAlgn val="ctr"/>
        <c:lblOffset val="100"/>
        <c:noMultiLvlLbl val="0"/>
      </c:catAx>
      <c:valAx>
        <c:axId val="3293279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329322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solidFill>
                  <a:schemeClr val="tx1">
                    <a:lumMod val="75000"/>
                    <a:lumOff val="25000"/>
                  </a:schemeClr>
                </a:solidFill>
                <a:latin typeface="Century Gothic" panose="020B0502020202020204" pitchFamily="34" charset="0"/>
              </a:rPr>
              <a:t>GEDI Annual CO</a:t>
            </a:r>
            <a:r>
              <a:rPr lang="en-US" b="1" baseline="-25000">
                <a:solidFill>
                  <a:schemeClr val="tx1">
                    <a:lumMod val="75000"/>
                    <a:lumOff val="25000"/>
                  </a:schemeClr>
                </a:solidFill>
                <a:latin typeface="Century Gothic" panose="020B0502020202020204" pitchFamily="34" charset="0"/>
              </a:rPr>
              <a:t>2</a:t>
            </a:r>
            <a:r>
              <a:rPr lang="en-US" b="1">
                <a:solidFill>
                  <a:schemeClr val="tx1">
                    <a:lumMod val="75000"/>
                    <a:lumOff val="25000"/>
                  </a:schemeClr>
                </a:solidFill>
                <a:latin typeface="Century Gothic" panose="020B0502020202020204" pitchFamily="34" charset="0"/>
              </a:rPr>
              <a:t> Emissions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NLCD</c:v>
                </c:pt>
              </c:strCache>
            </c:strRef>
          </c:tx>
          <c:spPr>
            <a:solidFill>
              <a:schemeClr val="accent1"/>
            </a:solidFill>
            <a:ln>
              <a:noFill/>
            </a:ln>
            <a:effectLst/>
          </c:spPr>
          <c:invertIfNegative val="0"/>
          <c:cat>
            <c:strRef>
              <c:f>Sheet1!$A$2</c:f>
              <c:strCache>
                <c:ptCount val="1"/>
                <c:pt idx="0">
                  <c:v>AGB</c:v>
                </c:pt>
              </c:strCache>
            </c:strRef>
          </c:cat>
          <c:val>
            <c:numRef>
              <c:f>Sheet1!$B$2</c:f>
              <c:numCache>
                <c:formatCode>#,##0</c:formatCode>
                <c:ptCount val="1"/>
                <c:pt idx="0">
                  <c:v>591236</c:v>
                </c:pt>
              </c:numCache>
            </c:numRef>
          </c:val>
          <c:extLst>
            <c:ext xmlns:c16="http://schemas.microsoft.com/office/drawing/2014/chart" uri="{C3380CC4-5D6E-409C-BE32-E72D297353CC}">
              <c16:uniqueId val="{00000000-EA67-459C-B2C8-68B244BF33F6}"/>
            </c:ext>
          </c:extLst>
        </c:ser>
        <c:ser>
          <c:idx val="1"/>
          <c:order val="1"/>
          <c:tx>
            <c:strRef>
              <c:f>Sheet1!$C$1</c:f>
              <c:strCache>
                <c:ptCount val="1"/>
                <c:pt idx="0">
                  <c:v>LCMS</c:v>
                </c:pt>
              </c:strCache>
            </c:strRef>
          </c:tx>
          <c:spPr>
            <a:solidFill>
              <a:schemeClr val="accent2"/>
            </a:solidFill>
            <a:ln>
              <a:noFill/>
            </a:ln>
            <a:effectLst/>
          </c:spPr>
          <c:invertIfNegative val="0"/>
          <c:cat>
            <c:strRef>
              <c:f>Sheet1!$A$2</c:f>
              <c:strCache>
                <c:ptCount val="1"/>
                <c:pt idx="0">
                  <c:v>AGB</c:v>
                </c:pt>
              </c:strCache>
            </c:strRef>
          </c:cat>
          <c:val>
            <c:numRef>
              <c:f>Sheet1!$C$2</c:f>
              <c:numCache>
                <c:formatCode>#,##0</c:formatCode>
                <c:ptCount val="1"/>
                <c:pt idx="0">
                  <c:v>421885</c:v>
                </c:pt>
              </c:numCache>
            </c:numRef>
          </c:val>
          <c:extLst>
            <c:ext xmlns:c16="http://schemas.microsoft.com/office/drawing/2014/chart" uri="{C3380CC4-5D6E-409C-BE32-E72D297353CC}">
              <c16:uniqueId val="{00000001-EA67-459C-B2C8-68B244BF33F6}"/>
            </c:ext>
          </c:extLst>
        </c:ser>
        <c:ser>
          <c:idx val="2"/>
          <c:order val="2"/>
          <c:tx>
            <c:strRef>
              <c:f>Sheet1!$D$1</c:f>
              <c:strCache>
                <c:ptCount val="1"/>
                <c:pt idx="0">
                  <c:v>GFW</c:v>
                </c:pt>
              </c:strCache>
            </c:strRef>
          </c:tx>
          <c:spPr>
            <a:solidFill>
              <a:schemeClr val="accent3"/>
            </a:solidFill>
            <a:ln>
              <a:noFill/>
            </a:ln>
            <a:effectLst/>
          </c:spPr>
          <c:invertIfNegative val="0"/>
          <c:cat>
            <c:strRef>
              <c:f>Sheet1!$A$2</c:f>
              <c:strCache>
                <c:ptCount val="1"/>
                <c:pt idx="0">
                  <c:v>AGB</c:v>
                </c:pt>
              </c:strCache>
            </c:strRef>
          </c:cat>
          <c:val>
            <c:numRef>
              <c:f>Sheet1!$D$2</c:f>
              <c:numCache>
                <c:formatCode>#,##0</c:formatCode>
                <c:ptCount val="1"/>
                <c:pt idx="0">
                  <c:v>1591938</c:v>
                </c:pt>
              </c:numCache>
            </c:numRef>
          </c:val>
          <c:extLst>
            <c:ext xmlns:c16="http://schemas.microsoft.com/office/drawing/2014/chart" uri="{C3380CC4-5D6E-409C-BE32-E72D297353CC}">
              <c16:uniqueId val="{00000002-EA67-459C-B2C8-68B244BF33F6}"/>
            </c:ext>
          </c:extLst>
        </c:ser>
        <c:ser>
          <c:idx val="3"/>
          <c:order val="3"/>
          <c:tx>
            <c:strRef>
              <c:f>Sheet1!$E$1</c:f>
              <c:strCache>
                <c:ptCount val="1"/>
                <c:pt idx="0">
                  <c:v>LandTrendr</c:v>
                </c:pt>
              </c:strCache>
            </c:strRef>
          </c:tx>
          <c:spPr>
            <a:solidFill>
              <a:schemeClr val="accent4"/>
            </a:solidFill>
            <a:ln>
              <a:noFill/>
            </a:ln>
            <a:effectLst/>
          </c:spPr>
          <c:invertIfNegative val="0"/>
          <c:cat>
            <c:strRef>
              <c:f>Sheet1!$A$2</c:f>
              <c:strCache>
                <c:ptCount val="1"/>
                <c:pt idx="0">
                  <c:v>AGB</c:v>
                </c:pt>
              </c:strCache>
            </c:strRef>
          </c:cat>
          <c:val>
            <c:numRef>
              <c:f>Sheet1!$E$2</c:f>
              <c:numCache>
                <c:formatCode>#,##0</c:formatCode>
                <c:ptCount val="1"/>
                <c:pt idx="0">
                  <c:v>554964</c:v>
                </c:pt>
              </c:numCache>
            </c:numRef>
          </c:val>
          <c:extLst>
            <c:ext xmlns:c16="http://schemas.microsoft.com/office/drawing/2014/chart" uri="{C3380CC4-5D6E-409C-BE32-E72D297353CC}">
              <c16:uniqueId val="{00000003-EA67-459C-B2C8-68B244BF33F6}"/>
            </c:ext>
          </c:extLst>
        </c:ser>
        <c:dLbls>
          <c:showLegendKey val="0"/>
          <c:showVal val="0"/>
          <c:showCatName val="0"/>
          <c:showSerName val="0"/>
          <c:showPercent val="0"/>
          <c:showBubbleSize val="0"/>
        </c:dLbls>
        <c:gapWidth val="219"/>
        <c:overlap val="-27"/>
        <c:axId val="329322143"/>
        <c:axId val="329327967"/>
      </c:barChart>
      <c:catAx>
        <c:axId val="32932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329327967"/>
        <c:crosses val="autoZero"/>
        <c:auto val="1"/>
        <c:lblAlgn val="ctr"/>
        <c:lblOffset val="100"/>
        <c:noMultiLvlLbl val="0"/>
      </c:catAx>
      <c:valAx>
        <c:axId val="329327967"/>
        <c:scaling>
          <c:orientation val="minMax"/>
          <c:max val="16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r>
                  <a:rPr lang="en-US">
                    <a:solidFill>
                      <a:schemeClr val="tx1">
                        <a:lumMod val="75000"/>
                        <a:lumOff val="25000"/>
                      </a:schemeClr>
                    </a:solidFill>
                  </a:rPr>
                  <a:t>Annual CO</a:t>
                </a:r>
                <a:r>
                  <a:rPr lang="en-US" baseline="-25000">
                    <a:solidFill>
                      <a:schemeClr val="tx1">
                        <a:lumMod val="75000"/>
                        <a:lumOff val="25000"/>
                      </a:schemeClr>
                    </a:solidFill>
                  </a:rPr>
                  <a:t>2</a:t>
                </a:r>
                <a:r>
                  <a:rPr lang="en-US">
                    <a:solidFill>
                      <a:schemeClr val="tx1">
                        <a:lumMod val="75000"/>
                        <a:lumOff val="25000"/>
                      </a:schemeClr>
                    </a:solidFill>
                  </a:rPr>
                  <a:t>  emissions (tonnes/year)</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329322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solidFill>
                  <a:schemeClr val="tx1">
                    <a:lumMod val="75000"/>
                    <a:lumOff val="25000"/>
                  </a:schemeClr>
                </a:solidFill>
                <a:latin typeface="Century Gothic" panose="020B0502020202020204" pitchFamily="34" charset="0"/>
              </a:rPr>
              <a:t>ATLAS Annual CO</a:t>
            </a:r>
            <a:r>
              <a:rPr lang="en-US" b="1" baseline="-25000">
                <a:solidFill>
                  <a:schemeClr val="tx1">
                    <a:lumMod val="75000"/>
                    <a:lumOff val="25000"/>
                  </a:schemeClr>
                </a:solidFill>
                <a:latin typeface="Century Gothic" panose="020B0502020202020204" pitchFamily="34" charset="0"/>
              </a:rPr>
              <a:t>2</a:t>
            </a:r>
            <a:r>
              <a:rPr lang="en-US" b="1">
                <a:solidFill>
                  <a:schemeClr val="tx1">
                    <a:lumMod val="75000"/>
                    <a:lumOff val="25000"/>
                  </a:schemeClr>
                </a:solidFill>
                <a:latin typeface="Century Gothic" panose="020B0502020202020204" pitchFamily="34" charset="0"/>
              </a:rPr>
              <a:t> Emissions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NLCD</c:v>
                </c:pt>
              </c:strCache>
            </c:strRef>
          </c:tx>
          <c:spPr>
            <a:solidFill>
              <a:schemeClr val="accent1"/>
            </a:solidFill>
            <a:ln>
              <a:noFill/>
            </a:ln>
            <a:effectLst/>
          </c:spPr>
          <c:invertIfNegative val="0"/>
          <c:cat>
            <c:strRef>
              <c:f>Sheet1!$A$2</c:f>
              <c:strCache>
                <c:ptCount val="1"/>
                <c:pt idx="0">
                  <c:v>AGB</c:v>
                </c:pt>
              </c:strCache>
            </c:strRef>
          </c:cat>
          <c:val>
            <c:numRef>
              <c:f>Sheet1!$B$2</c:f>
              <c:numCache>
                <c:formatCode>#,##0</c:formatCode>
                <c:ptCount val="1"/>
                <c:pt idx="0">
                  <c:v>1090077</c:v>
                </c:pt>
              </c:numCache>
            </c:numRef>
          </c:val>
          <c:extLst>
            <c:ext xmlns:c16="http://schemas.microsoft.com/office/drawing/2014/chart" uri="{C3380CC4-5D6E-409C-BE32-E72D297353CC}">
              <c16:uniqueId val="{00000000-877D-4AAE-92BF-DC61BB41A230}"/>
            </c:ext>
          </c:extLst>
        </c:ser>
        <c:ser>
          <c:idx val="1"/>
          <c:order val="1"/>
          <c:tx>
            <c:strRef>
              <c:f>Sheet1!$C$1</c:f>
              <c:strCache>
                <c:ptCount val="1"/>
                <c:pt idx="0">
                  <c:v>LCMS</c:v>
                </c:pt>
              </c:strCache>
            </c:strRef>
          </c:tx>
          <c:spPr>
            <a:solidFill>
              <a:schemeClr val="accent2"/>
            </a:solidFill>
            <a:ln>
              <a:noFill/>
            </a:ln>
            <a:effectLst/>
          </c:spPr>
          <c:invertIfNegative val="0"/>
          <c:cat>
            <c:strRef>
              <c:f>Sheet1!$A$2</c:f>
              <c:strCache>
                <c:ptCount val="1"/>
                <c:pt idx="0">
                  <c:v>AGB</c:v>
                </c:pt>
              </c:strCache>
            </c:strRef>
          </c:cat>
          <c:val>
            <c:numRef>
              <c:f>Sheet1!$C$2</c:f>
              <c:numCache>
                <c:formatCode>#,##0</c:formatCode>
                <c:ptCount val="1"/>
                <c:pt idx="0">
                  <c:v>762962</c:v>
                </c:pt>
              </c:numCache>
            </c:numRef>
          </c:val>
          <c:extLst>
            <c:ext xmlns:c16="http://schemas.microsoft.com/office/drawing/2014/chart" uri="{C3380CC4-5D6E-409C-BE32-E72D297353CC}">
              <c16:uniqueId val="{00000001-877D-4AAE-92BF-DC61BB41A230}"/>
            </c:ext>
          </c:extLst>
        </c:ser>
        <c:ser>
          <c:idx val="2"/>
          <c:order val="2"/>
          <c:tx>
            <c:strRef>
              <c:f>Sheet1!$D$1</c:f>
              <c:strCache>
                <c:ptCount val="1"/>
                <c:pt idx="0">
                  <c:v>GFW</c:v>
                </c:pt>
              </c:strCache>
            </c:strRef>
          </c:tx>
          <c:spPr>
            <a:solidFill>
              <a:schemeClr val="accent3"/>
            </a:solidFill>
            <a:ln>
              <a:noFill/>
            </a:ln>
            <a:effectLst/>
          </c:spPr>
          <c:invertIfNegative val="0"/>
          <c:cat>
            <c:strRef>
              <c:f>Sheet1!$A$2</c:f>
              <c:strCache>
                <c:ptCount val="1"/>
                <c:pt idx="0">
                  <c:v>AGB</c:v>
                </c:pt>
              </c:strCache>
            </c:strRef>
          </c:cat>
          <c:val>
            <c:numRef>
              <c:f>Sheet1!$D$2</c:f>
              <c:numCache>
                <c:formatCode>#,##0</c:formatCode>
                <c:ptCount val="1"/>
                <c:pt idx="0">
                  <c:v>2906496</c:v>
                </c:pt>
              </c:numCache>
            </c:numRef>
          </c:val>
          <c:extLst>
            <c:ext xmlns:c16="http://schemas.microsoft.com/office/drawing/2014/chart" uri="{C3380CC4-5D6E-409C-BE32-E72D297353CC}">
              <c16:uniqueId val="{00000002-877D-4AAE-92BF-DC61BB41A230}"/>
            </c:ext>
          </c:extLst>
        </c:ser>
        <c:ser>
          <c:idx val="3"/>
          <c:order val="3"/>
          <c:tx>
            <c:strRef>
              <c:f>Sheet1!$E$1</c:f>
              <c:strCache>
                <c:ptCount val="1"/>
                <c:pt idx="0">
                  <c:v>LandTrendr</c:v>
                </c:pt>
              </c:strCache>
            </c:strRef>
          </c:tx>
          <c:spPr>
            <a:solidFill>
              <a:schemeClr val="accent4"/>
            </a:solidFill>
            <a:ln>
              <a:noFill/>
            </a:ln>
            <a:effectLst/>
          </c:spPr>
          <c:invertIfNegative val="0"/>
          <c:cat>
            <c:strRef>
              <c:f>Sheet1!$A$2</c:f>
              <c:strCache>
                <c:ptCount val="1"/>
                <c:pt idx="0">
                  <c:v>AGB</c:v>
                </c:pt>
              </c:strCache>
            </c:strRef>
          </c:cat>
          <c:val>
            <c:numRef>
              <c:f>Sheet1!$E$2</c:f>
              <c:numCache>
                <c:formatCode>#,##0</c:formatCode>
                <c:ptCount val="1"/>
                <c:pt idx="0">
                  <c:v>1009501</c:v>
                </c:pt>
              </c:numCache>
            </c:numRef>
          </c:val>
          <c:extLst>
            <c:ext xmlns:c16="http://schemas.microsoft.com/office/drawing/2014/chart" uri="{C3380CC4-5D6E-409C-BE32-E72D297353CC}">
              <c16:uniqueId val="{00000003-877D-4AAE-92BF-DC61BB41A230}"/>
            </c:ext>
          </c:extLst>
        </c:ser>
        <c:dLbls>
          <c:showLegendKey val="0"/>
          <c:showVal val="0"/>
          <c:showCatName val="0"/>
          <c:showSerName val="0"/>
          <c:showPercent val="0"/>
          <c:showBubbleSize val="0"/>
        </c:dLbls>
        <c:gapWidth val="219"/>
        <c:overlap val="-27"/>
        <c:axId val="329322143"/>
        <c:axId val="329327967"/>
      </c:barChart>
      <c:catAx>
        <c:axId val="32932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329327967"/>
        <c:crosses val="autoZero"/>
        <c:auto val="1"/>
        <c:lblAlgn val="ctr"/>
        <c:lblOffset val="100"/>
        <c:noMultiLvlLbl val="0"/>
      </c:catAx>
      <c:valAx>
        <c:axId val="329327967"/>
        <c:scaling>
          <c:orientation val="minMax"/>
          <c:max val="3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crossAx val="329322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B601E-CE82-49FB-A322-EC5F38A85E3F}" type="doc">
      <dgm:prSet loTypeId="urn:microsoft.com/office/officeart/2005/8/layout/hProcess6" loCatId="process" qsTypeId="urn:microsoft.com/office/officeart/2005/8/quickstyle/simple1" qsCatId="simple" csTypeId="urn:microsoft.com/office/officeart/2005/8/colors/accent1_4" csCatId="accent1" phldr="1"/>
      <dgm:spPr/>
      <dgm:t>
        <a:bodyPr/>
        <a:lstStyle/>
        <a:p>
          <a:endParaRPr lang="en-US"/>
        </a:p>
      </dgm:t>
    </dgm:pt>
    <dgm:pt modelId="{18BAE989-7E89-492B-A39F-73571DC5DCCF}">
      <dgm:prSet phldrT="[Text]" phldr="0"/>
      <dgm:spPr>
        <a:solidFill>
          <a:schemeClr val="accent6">
            <a:lumMod val="75000"/>
          </a:schemeClr>
        </a:solidFill>
      </dgm:spPr>
      <dgm:t>
        <a:bodyPr/>
        <a:lstStyle/>
        <a:p>
          <a:pPr rtl="0"/>
          <a:r>
            <a:rPr lang="en-US">
              <a:solidFill>
                <a:schemeClr val="tx1">
                  <a:lumMod val="75000"/>
                  <a:lumOff val="25000"/>
                </a:schemeClr>
              </a:solidFill>
              <a:latin typeface="Century Gothic"/>
            </a:rPr>
            <a:t> </a:t>
          </a:r>
        </a:p>
      </dgm:t>
    </dgm:pt>
    <dgm:pt modelId="{04D04E03-0D2A-4252-B00C-CAD78E50B77C}" type="parTrans" cxnId="{D95EABF8-9B5E-40E8-8C54-FDBDE77AB700}">
      <dgm:prSet/>
      <dgm:spPr/>
      <dgm:t>
        <a:bodyPr/>
        <a:lstStyle/>
        <a:p>
          <a:endParaRPr lang="en-US"/>
        </a:p>
      </dgm:t>
    </dgm:pt>
    <dgm:pt modelId="{728A1ED3-9C1D-421C-9867-179BE9DA061A}" type="sibTrans" cxnId="{D95EABF8-9B5E-40E8-8C54-FDBDE77AB700}">
      <dgm:prSet/>
      <dgm:spPr/>
      <dgm:t>
        <a:bodyPr/>
        <a:lstStyle/>
        <a:p>
          <a:endParaRPr lang="en-US"/>
        </a:p>
      </dgm:t>
    </dgm:pt>
    <dgm:pt modelId="{FF6DEB90-3B84-49A4-A95E-8354D68ECF35}">
      <dgm:prSet phldrT="[Text]" phldr="0"/>
      <dgm:spPr/>
      <dgm:t>
        <a:bodyPr/>
        <a:lstStyle/>
        <a:p>
          <a:pPr rtl="0"/>
          <a:r>
            <a:rPr lang="en-US" b="1">
              <a:solidFill>
                <a:schemeClr val="tx1">
                  <a:lumMod val="75000"/>
                  <a:lumOff val="25000"/>
                </a:schemeClr>
              </a:solidFill>
              <a:latin typeface="Century Gothic"/>
            </a:rPr>
            <a:t>Adapted</a:t>
          </a:r>
          <a:r>
            <a:rPr lang="en-US">
              <a:solidFill>
                <a:schemeClr val="tx1">
                  <a:lumMod val="75000"/>
                  <a:lumOff val="25000"/>
                </a:schemeClr>
              </a:solidFill>
              <a:latin typeface="Century Gothic"/>
            </a:rPr>
            <a:t> S-CAP tool for US use</a:t>
          </a:r>
        </a:p>
      </dgm:t>
    </dgm:pt>
    <dgm:pt modelId="{5306D789-5C47-433D-8F70-18A506A72E9A}" type="parTrans" cxnId="{309F71B6-8DC7-443C-9BCA-9ACEBD345D88}">
      <dgm:prSet/>
      <dgm:spPr/>
      <dgm:t>
        <a:bodyPr/>
        <a:lstStyle/>
        <a:p>
          <a:endParaRPr lang="en-US"/>
        </a:p>
      </dgm:t>
    </dgm:pt>
    <dgm:pt modelId="{CAACDA43-1342-4E9D-ADD2-B81804D420C7}" type="sibTrans" cxnId="{309F71B6-8DC7-443C-9BCA-9ACEBD345D88}">
      <dgm:prSet/>
      <dgm:spPr/>
      <dgm:t>
        <a:bodyPr/>
        <a:lstStyle/>
        <a:p>
          <a:endParaRPr lang="en-US"/>
        </a:p>
      </dgm:t>
    </dgm:pt>
    <dgm:pt modelId="{05B2ADCB-54F8-41F0-94B1-869270530AE0}">
      <dgm:prSet phldrT="[Text]" phldr="0"/>
      <dgm:spPr/>
      <dgm:t>
        <a:bodyPr/>
        <a:lstStyle/>
        <a:p>
          <a:pPr rtl="0"/>
          <a:endParaRPr lang="en-US">
            <a:solidFill>
              <a:schemeClr val="tx1">
                <a:lumMod val="75000"/>
                <a:lumOff val="25000"/>
              </a:schemeClr>
            </a:solidFill>
            <a:latin typeface="Century Gothic"/>
          </a:endParaRPr>
        </a:p>
      </dgm:t>
    </dgm:pt>
    <dgm:pt modelId="{EE532B84-D206-4EDB-A0C6-BF18D9ECBB8E}" type="parTrans" cxnId="{70787855-1D67-46A7-87FF-32D1A4DBCE3C}">
      <dgm:prSet/>
      <dgm:spPr/>
      <dgm:t>
        <a:bodyPr/>
        <a:lstStyle/>
        <a:p>
          <a:endParaRPr lang="en-US"/>
        </a:p>
      </dgm:t>
    </dgm:pt>
    <dgm:pt modelId="{7D941878-9363-4B96-A6A3-0ACFEC70F63F}" type="sibTrans" cxnId="{70787855-1D67-46A7-87FF-32D1A4DBCE3C}">
      <dgm:prSet/>
      <dgm:spPr/>
      <dgm:t>
        <a:bodyPr/>
        <a:lstStyle/>
        <a:p>
          <a:endParaRPr lang="en-US"/>
        </a:p>
      </dgm:t>
    </dgm:pt>
    <dgm:pt modelId="{8E017301-BEC4-4BD4-8948-EB7368F3C714}">
      <dgm:prSet phldrT="[Text]" phldr="0"/>
      <dgm:spPr/>
      <dgm:t>
        <a:bodyPr/>
        <a:lstStyle/>
        <a:p>
          <a:r>
            <a:rPr lang="en-US" b="1">
              <a:solidFill>
                <a:schemeClr val="tx1">
                  <a:lumMod val="75000"/>
                  <a:lumOff val="25000"/>
                </a:schemeClr>
              </a:solidFill>
              <a:latin typeface="Century Gothic"/>
            </a:rPr>
            <a:t>Expanded </a:t>
          </a:r>
          <a:r>
            <a:rPr lang="en-US" b="0">
              <a:solidFill>
                <a:schemeClr val="tx1">
                  <a:lumMod val="75000"/>
                  <a:lumOff val="25000"/>
                </a:schemeClr>
              </a:solidFill>
              <a:latin typeface="Century Gothic"/>
            </a:rPr>
            <a:t>study area to all of Alabama and Tennessee</a:t>
          </a:r>
          <a:endParaRPr lang="en-US">
            <a:solidFill>
              <a:schemeClr val="tx1">
                <a:lumMod val="75000"/>
                <a:lumOff val="25000"/>
              </a:schemeClr>
            </a:solidFill>
            <a:latin typeface="Century Gothic"/>
          </a:endParaRPr>
        </a:p>
      </dgm:t>
    </dgm:pt>
    <dgm:pt modelId="{91C487FA-9669-420E-8D62-70F53F3DCC76}" type="parTrans" cxnId="{1A629A4D-2BD1-4CA3-AE1D-67DFC03F5CC3}">
      <dgm:prSet/>
      <dgm:spPr/>
      <dgm:t>
        <a:bodyPr/>
        <a:lstStyle/>
        <a:p>
          <a:endParaRPr lang="en-US"/>
        </a:p>
      </dgm:t>
    </dgm:pt>
    <dgm:pt modelId="{6E5CDB43-A617-4AB2-B1B4-2B004629DE76}" type="sibTrans" cxnId="{1A629A4D-2BD1-4CA3-AE1D-67DFC03F5CC3}">
      <dgm:prSet/>
      <dgm:spPr/>
      <dgm:t>
        <a:bodyPr/>
        <a:lstStyle/>
        <a:p>
          <a:endParaRPr lang="en-US"/>
        </a:p>
      </dgm:t>
    </dgm:pt>
    <dgm:pt modelId="{D0617CD0-96A8-42AF-985C-DD0BFCCF8B7A}">
      <dgm:prSet phldr="0"/>
      <dgm:spPr/>
      <dgm:t>
        <a:bodyPr/>
        <a:lstStyle/>
        <a:p>
          <a:pPr rtl="0"/>
          <a:r>
            <a:rPr lang="en-US" b="1">
              <a:solidFill>
                <a:schemeClr val="tx1">
                  <a:lumMod val="75000"/>
                  <a:lumOff val="25000"/>
                </a:schemeClr>
              </a:solidFill>
              <a:latin typeface="Century Gothic"/>
            </a:rPr>
            <a:t>Tested </a:t>
          </a:r>
          <a:r>
            <a:rPr lang="en-US" b="0">
              <a:solidFill>
                <a:schemeClr val="tx1">
                  <a:lumMod val="75000"/>
                  <a:lumOff val="25000"/>
                </a:schemeClr>
              </a:solidFill>
              <a:latin typeface="Century Gothic"/>
            </a:rPr>
            <a:t>tool in Talladega National Forest</a:t>
          </a:r>
          <a:endParaRPr lang="en-US">
            <a:solidFill>
              <a:schemeClr val="tx1">
                <a:lumMod val="75000"/>
                <a:lumOff val="25000"/>
              </a:schemeClr>
            </a:solidFill>
            <a:latin typeface="Century Gothic"/>
          </a:endParaRPr>
        </a:p>
      </dgm:t>
    </dgm:pt>
    <dgm:pt modelId="{04B5D978-A7A8-4AA0-9801-E968C6C704A8}" type="parTrans" cxnId="{8289710D-0C66-42F9-B0FC-83AB1E3FD9B0}">
      <dgm:prSet/>
      <dgm:spPr/>
      <dgm:t>
        <a:bodyPr/>
        <a:lstStyle/>
        <a:p>
          <a:endParaRPr lang="en-US"/>
        </a:p>
      </dgm:t>
    </dgm:pt>
    <dgm:pt modelId="{3D1E2C8A-9C08-44A1-B373-34791F67468B}" type="sibTrans" cxnId="{8289710D-0C66-42F9-B0FC-83AB1E3FD9B0}">
      <dgm:prSet/>
      <dgm:spPr/>
      <dgm:t>
        <a:bodyPr/>
        <a:lstStyle/>
        <a:p>
          <a:endParaRPr lang="en-US"/>
        </a:p>
      </dgm:t>
    </dgm:pt>
    <dgm:pt modelId="{C2232D8E-9BE9-4D6F-81BC-7C8D844FDF84}">
      <dgm:prSet phldr="0"/>
      <dgm:spPr/>
      <dgm:t>
        <a:bodyPr/>
        <a:lstStyle/>
        <a:p>
          <a:pPr rtl="0"/>
          <a:r>
            <a:rPr lang="en-US" b="1">
              <a:solidFill>
                <a:schemeClr val="tx1">
                  <a:lumMod val="75000"/>
                  <a:lumOff val="25000"/>
                </a:schemeClr>
              </a:solidFill>
              <a:latin typeface="Century Gothic"/>
            </a:rPr>
            <a:t>Analyzed</a:t>
          </a:r>
          <a:r>
            <a:rPr lang="en-US">
              <a:solidFill>
                <a:schemeClr val="tx1">
                  <a:lumMod val="75000"/>
                  <a:lumOff val="25000"/>
                </a:schemeClr>
              </a:solidFill>
              <a:latin typeface="Century Gothic"/>
            </a:rPr>
            <a:t> forest change to estimate CO</a:t>
          </a:r>
          <a:r>
            <a:rPr lang="en-US" baseline="-25000">
              <a:solidFill>
                <a:schemeClr val="tx1">
                  <a:lumMod val="75000"/>
                  <a:lumOff val="25000"/>
                </a:schemeClr>
              </a:solidFill>
              <a:latin typeface="Century Gothic"/>
            </a:rPr>
            <a:t>2</a:t>
          </a:r>
          <a:r>
            <a:rPr lang="en-US">
              <a:solidFill>
                <a:schemeClr val="tx1">
                  <a:lumMod val="75000"/>
                  <a:lumOff val="25000"/>
                </a:schemeClr>
              </a:solidFill>
              <a:latin typeface="Century Gothic"/>
            </a:rPr>
            <a:t> emissions</a:t>
          </a:r>
        </a:p>
      </dgm:t>
    </dgm:pt>
    <dgm:pt modelId="{C37CA9C6-0167-418F-8EF0-9B2ADD09F0D1}" type="parTrans" cxnId="{F2BF78D6-12DE-46BB-8230-1781A72FAF0D}">
      <dgm:prSet/>
      <dgm:spPr/>
      <dgm:t>
        <a:bodyPr/>
        <a:lstStyle/>
        <a:p>
          <a:endParaRPr lang="en-US"/>
        </a:p>
      </dgm:t>
    </dgm:pt>
    <dgm:pt modelId="{A2829B78-6201-45C7-88A2-9708FCB6B90B}" type="sibTrans" cxnId="{F2BF78D6-12DE-46BB-8230-1781A72FAF0D}">
      <dgm:prSet/>
      <dgm:spPr/>
      <dgm:t>
        <a:bodyPr/>
        <a:lstStyle/>
        <a:p>
          <a:endParaRPr lang="en-US"/>
        </a:p>
      </dgm:t>
    </dgm:pt>
    <dgm:pt modelId="{D2F87B9D-8498-46AC-A2D5-6493681B1520}">
      <dgm:prSet phldr="0"/>
      <dgm:spPr/>
      <dgm:t>
        <a:bodyPr/>
        <a:lstStyle/>
        <a:p>
          <a:pPr rtl="0"/>
          <a:r>
            <a:rPr lang="en-US" b="1">
              <a:solidFill>
                <a:schemeClr val="tx1">
                  <a:lumMod val="75000"/>
                  <a:lumOff val="25000"/>
                </a:schemeClr>
              </a:solidFill>
              <a:latin typeface="Century Gothic"/>
            </a:rPr>
            <a:t>Validated </a:t>
          </a:r>
          <a:r>
            <a:rPr lang="en-US" b="0">
              <a:solidFill>
                <a:schemeClr val="tx1">
                  <a:lumMod val="75000"/>
                  <a:lumOff val="25000"/>
                </a:schemeClr>
              </a:solidFill>
              <a:latin typeface="Century Gothic"/>
            </a:rPr>
            <a:t>land forest cover and loss using Collect Earth Online </a:t>
          </a:r>
        </a:p>
      </dgm:t>
    </dgm:pt>
    <dgm:pt modelId="{D35A45EC-5C76-4855-936B-7C44BAE88D34}" type="parTrans" cxnId="{CED72927-29A3-4BAE-BA5F-270C9F784869}">
      <dgm:prSet/>
      <dgm:spPr/>
      <dgm:t>
        <a:bodyPr/>
        <a:lstStyle/>
        <a:p>
          <a:endParaRPr lang="en-US"/>
        </a:p>
      </dgm:t>
    </dgm:pt>
    <dgm:pt modelId="{21D8E617-B0F2-4360-A35E-180150FF57DE}" type="sibTrans" cxnId="{CED72927-29A3-4BAE-BA5F-270C9F784869}">
      <dgm:prSet/>
      <dgm:spPr/>
      <dgm:t>
        <a:bodyPr/>
        <a:lstStyle/>
        <a:p>
          <a:endParaRPr lang="en-US"/>
        </a:p>
      </dgm:t>
    </dgm:pt>
    <dgm:pt modelId="{CFD08858-C681-40FD-8BAB-AD7EF89AE353}" type="pres">
      <dgm:prSet presAssocID="{A56B601E-CE82-49FB-A322-EC5F38A85E3F}" presName="theList" presStyleCnt="0">
        <dgm:presLayoutVars>
          <dgm:dir/>
          <dgm:animLvl val="lvl"/>
          <dgm:resizeHandles val="exact"/>
        </dgm:presLayoutVars>
      </dgm:prSet>
      <dgm:spPr/>
    </dgm:pt>
    <dgm:pt modelId="{B111477C-F4F3-43DE-8BCB-E6ADB9D2AA46}" type="pres">
      <dgm:prSet presAssocID="{18BAE989-7E89-492B-A39F-73571DC5DCCF}" presName="compNode" presStyleCnt="0"/>
      <dgm:spPr/>
    </dgm:pt>
    <dgm:pt modelId="{6E9DF503-35D7-4933-9589-7D289F686BE4}" type="pres">
      <dgm:prSet presAssocID="{18BAE989-7E89-492B-A39F-73571DC5DCCF}" presName="noGeometry" presStyleCnt="0"/>
      <dgm:spPr/>
    </dgm:pt>
    <dgm:pt modelId="{4EC9851D-F349-4EB0-BDB5-BA550AD3FF3D}" type="pres">
      <dgm:prSet presAssocID="{18BAE989-7E89-492B-A39F-73571DC5DCCF}" presName="childTextVisible" presStyleLbl="bgAccFollowNode1" presStyleIdx="0" presStyleCnt="2">
        <dgm:presLayoutVars>
          <dgm:bulletEnabled val="1"/>
        </dgm:presLayoutVars>
      </dgm:prSet>
      <dgm:spPr/>
    </dgm:pt>
    <dgm:pt modelId="{36F7A561-51CA-48D9-ACA7-DEA5B4E7DCA9}" type="pres">
      <dgm:prSet presAssocID="{18BAE989-7E89-492B-A39F-73571DC5DCCF}" presName="childTextHidden" presStyleLbl="bgAccFollowNode1" presStyleIdx="0" presStyleCnt="2"/>
      <dgm:spPr/>
    </dgm:pt>
    <dgm:pt modelId="{6454AE29-8F6A-41A3-A180-4E483535C7A7}" type="pres">
      <dgm:prSet presAssocID="{18BAE989-7E89-492B-A39F-73571DC5DCCF}" presName="parentText" presStyleLbl="node1" presStyleIdx="0" presStyleCnt="2">
        <dgm:presLayoutVars>
          <dgm:chMax val="1"/>
          <dgm:bulletEnabled val="1"/>
        </dgm:presLayoutVars>
      </dgm:prSet>
      <dgm:spPr>
        <a:solidFill>
          <a:srgbClr val="A0BA8F"/>
        </a:solidFill>
      </dgm:spPr>
    </dgm:pt>
    <dgm:pt modelId="{6DDDF8A2-5685-4D10-AF34-9B94F0E09065}" type="pres">
      <dgm:prSet presAssocID="{18BAE989-7E89-492B-A39F-73571DC5DCCF}" presName="aSpace" presStyleCnt="0"/>
      <dgm:spPr/>
    </dgm:pt>
    <dgm:pt modelId="{11A01D00-83C0-40E0-B631-A414A5E2C387}" type="pres">
      <dgm:prSet presAssocID="{05B2ADCB-54F8-41F0-94B1-869270530AE0}" presName="compNode" presStyleCnt="0"/>
      <dgm:spPr/>
    </dgm:pt>
    <dgm:pt modelId="{C4C8C412-E7C9-4DEF-B573-5B0811767191}" type="pres">
      <dgm:prSet presAssocID="{05B2ADCB-54F8-41F0-94B1-869270530AE0}" presName="noGeometry" presStyleCnt="0"/>
      <dgm:spPr/>
    </dgm:pt>
    <dgm:pt modelId="{57104D30-D130-4296-97FA-EBC6D915820D}" type="pres">
      <dgm:prSet presAssocID="{05B2ADCB-54F8-41F0-94B1-869270530AE0}" presName="childTextVisible" presStyleLbl="bgAccFollowNode1" presStyleIdx="1" presStyleCnt="2">
        <dgm:presLayoutVars>
          <dgm:bulletEnabled val="1"/>
        </dgm:presLayoutVars>
      </dgm:prSet>
      <dgm:spPr/>
    </dgm:pt>
    <dgm:pt modelId="{949DDA9A-DCD1-4584-96D1-E0D08498B775}" type="pres">
      <dgm:prSet presAssocID="{05B2ADCB-54F8-41F0-94B1-869270530AE0}" presName="childTextHidden" presStyleLbl="bgAccFollowNode1" presStyleIdx="1" presStyleCnt="2"/>
      <dgm:spPr/>
    </dgm:pt>
    <dgm:pt modelId="{A6EDF5DB-24C9-4C5A-A2F3-D257BFB189E0}" type="pres">
      <dgm:prSet presAssocID="{05B2ADCB-54F8-41F0-94B1-869270530AE0}" presName="parentText" presStyleLbl="node1" presStyleIdx="1" presStyleCnt="2">
        <dgm:presLayoutVars>
          <dgm:chMax val="1"/>
          <dgm:bulletEnabled val="1"/>
        </dgm:presLayoutVars>
      </dgm:prSet>
      <dgm:spPr>
        <a:solidFill>
          <a:srgbClr val="A0BA8F"/>
        </a:solidFill>
      </dgm:spPr>
    </dgm:pt>
  </dgm:ptLst>
  <dgm:cxnLst>
    <dgm:cxn modelId="{8289710D-0C66-42F9-B0FC-83AB1E3FD9B0}" srcId="{18BAE989-7E89-492B-A39F-73571DC5DCCF}" destId="{D0617CD0-96A8-42AF-985C-DD0BFCCF8B7A}" srcOrd="1" destOrd="0" parTransId="{04B5D978-A7A8-4AA0-9801-E968C6C704A8}" sibTransId="{3D1E2C8A-9C08-44A1-B373-34791F67468B}"/>
    <dgm:cxn modelId="{7843361D-CFE0-4DC0-AF20-625CCC7BB8E6}" type="presOf" srcId="{D0617CD0-96A8-42AF-985C-DD0BFCCF8B7A}" destId="{36F7A561-51CA-48D9-ACA7-DEA5B4E7DCA9}" srcOrd="1" destOrd="1" presId="urn:microsoft.com/office/officeart/2005/8/layout/hProcess6"/>
    <dgm:cxn modelId="{0F933924-1533-4027-9FAF-8C47B693247E}" type="presOf" srcId="{A56B601E-CE82-49FB-A322-EC5F38A85E3F}" destId="{CFD08858-C681-40FD-8BAB-AD7EF89AE353}" srcOrd="0" destOrd="0" presId="urn:microsoft.com/office/officeart/2005/8/layout/hProcess6"/>
    <dgm:cxn modelId="{CED72927-29A3-4BAE-BA5F-270C9F784869}" srcId="{05B2ADCB-54F8-41F0-94B1-869270530AE0}" destId="{D2F87B9D-8498-46AC-A2D5-6493681B1520}" srcOrd="1" destOrd="0" parTransId="{D35A45EC-5C76-4855-936B-7C44BAE88D34}" sibTransId="{21D8E617-B0F2-4360-A35E-180150FF57DE}"/>
    <dgm:cxn modelId="{60215B3E-9D0C-4652-9119-A05306B8FC20}" type="presOf" srcId="{C2232D8E-9BE9-4D6F-81BC-7C8D844FDF84}" destId="{36F7A561-51CA-48D9-ACA7-DEA5B4E7DCA9}" srcOrd="1" destOrd="2" presId="urn:microsoft.com/office/officeart/2005/8/layout/hProcess6"/>
    <dgm:cxn modelId="{1A629A4D-2BD1-4CA3-AE1D-67DFC03F5CC3}" srcId="{05B2ADCB-54F8-41F0-94B1-869270530AE0}" destId="{8E017301-BEC4-4BD4-8948-EB7368F3C714}" srcOrd="0" destOrd="0" parTransId="{91C487FA-9669-420E-8D62-70F53F3DCC76}" sibTransId="{6E5CDB43-A617-4AB2-B1B4-2B004629DE76}"/>
    <dgm:cxn modelId="{70787855-1D67-46A7-87FF-32D1A4DBCE3C}" srcId="{A56B601E-CE82-49FB-A322-EC5F38A85E3F}" destId="{05B2ADCB-54F8-41F0-94B1-869270530AE0}" srcOrd="1" destOrd="0" parTransId="{EE532B84-D206-4EDB-A0C6-BF18D9ECBB8E}" sibTransId="{7D941878-9363-4B96-A6A3-0ACFEC70F63F}"/>
    <dgm:cxn modelId="{52CCE182-3441-43A5-9B0F-5A5DC1EA0D49}" type="presOf" srcId="{D2F87B9D-8498-46AC-A2D5-6493681B1520}" destId="{949DDA9A-DCD1-4584-96D1-E0D08498B775}" srcOrd="1" destOrd="1" presId="urn:microsoft.com/office/officeart/2005/8/layout/hProcess6"/>
    <dgm:cxn modelId="{6BC8238D-9604-4A19-AC6C-FEFC85DE8FCA}" type="presOf" srcId="{FF6DEB90-3B84-49A4-A95E-8354D68ECF35}" destId="{36F7A561-51CA-48D9-ACA7-DEA5B4E7DCA9}" srcOrd="1" destOrd="0" presId="urn:microsoft.com/office/officeart/2005/8/layout/hProcess6"/>
    <dgm:cxn modelId="{6D71E5A0-FB0B-4EAE-A3B8-35E752656422}" type="presOf" srcId="{18BAE989-7E89-492B-A39F-73571DC5DCCF}" destId="{6454AE29-8F6A-41A3-A180-4E483535C7A7}" srcOrd="0" destOrd="0" presId="urn:microsoft.com/office/officeart/2005/8/layout/hProcess6"/>
    <dgm:cxn modelId="{77DEEDA0-8BBE-41E6-9F4F-10E6FAA1B3B6}" type="presOf" srcId="{8E017301-BEC4-4BD4-8948-EB7368F3C714}" destId="{57104D30-D130-4296-97FA-EBC6D915820D}" srcOrd="0" destOrd="0" presId="urn:microsoft.com/office/officeart/2005/8/layout/hProcess6"/>
    <dgm:cxn modelId="{A6938CA2-1121-4000-87FF-E5A00CDA4168}" type="presOf" srcId="{FF6DEB90-3B84-49A4-A95E-8354D68ECF35}" destId="{4EC9851D-F349-4EB0-BDB5-BA550AD3FF3D}" srcOrd="0" destOrd="0" presId="urn:microsoft.com/office/officeart/2005/8/layout/hProcess6"/>
    <dgm:cxn modelId="{D310E9B4-DD0D-4784-A86E-69756685C688}" type="presOf" srcId="{D2F87B9D-8498-46AC-A2D5-6493681B1520}" destId="{57104D30-D130-4296-97FA-EBC6D915820D}" srcOrd="0" destOrd="1" presId="urn:microsoft.com/office/officeart/2005/8/layout/hProcess6"/>
    <dgm:cxn modelId="{309F71B6-8DC7-443C-9BCA-9ACEBD345D88}" srcId="{18BAE989-7E89-492B-A39F-73571DC5DCCF}" destId="{FF6DEB90-3B84-49A4-A95E-8354D68ECF35}" srcOrd="0" destOrd="0" parTransId="{5306D789-5C47-433D-8F70-18A506A72E9A}" sibTransId="{CAACDA43-1342-4E9D-ADD2-B81804D420C7}"/>
    <dgm:cxn modelId="{1F0CDCC8-9848-4724-9584-88FBC53B778C}" type="presOf" srcId="{D0617CD0-96A8-42AF-985C-DD0BFCCF8B7A}" destId="{4EC9851D-F349-4EB0-BDB5-BA550AD3FF3D}" srcOrd="0" destOrd="1" presId="urn:microsoft.com/office/officeart/2005/8/layout/hProcess6"/>
    <dgm:cxn modelId="{F2BF78D6-12DE-46BB-8230-1781A72FAF0D}" srcId="{18BAE989-7E89-492B-A39F-73571DC5DCCF}" destId="{C2232D8E-9BE9-4D6F-81BC-7C8D844FDF84}" srcOrd="2" destOrd="0" parTransId="{C37CA9C6-0167-418F-8EF0-9B2ADD09F0D1}" sibTransId="{A2829B78-6201-45C7-88A2-9708FCB6B90B}"/>
    <dgm:cxn modelId="{B4CEF2F3-E52F-4BDD-9F8F-E24BF9A6250A}" type="presOf" srcId="{C2232D8E-9BE9-4D6F-81BC-7C8D844FDF84}" destId="{4EC9851D-F349-4EB0-BDB5-BA550AD3FF3D}" srcOrd="0" destOrd="2" presId="urn:microsoft.com/office/officeart/2005/8/layout/hProcess6"/>
    <dgm:cxn modelId="{D95EABF8-9B5E-40E8-8C54-FDBDE77AB700}" srcId="{A56B601E-CE82-49FB-A322-EC5F38A85E3F}" destId="{18BAE989-7E89-492B-A39F-73571DC5DCCF}" srcOrd="0" destOrd="0" parTransId="{04D04E03-0D2A-4252-B00C-CAD78E50B77C}" sibTransId="{728A1ED3-9C1D-421C-9867-179BE9DA061A}"/>
    <dgm:cxn modelId="{B83300F9-A7D6-4E17-B826-9F373CE9CD0A}" type="presOf" srcId="{8E017301-BEC4-4BD4-8948-EB7368F3C714}" destId="{949DDA9A-DCD1-4584-96D1-E0D08498B775}" srcOrd="1" destOrd="0" presId="urn:microsoft.com/office/officeart/2005/8/layout/hProcess6"/>
    <dgm:cxn modelId="{9B5DF0F9-7614-451D-8512-394E93F6DE9B}" type="presOf" srcId="{05B2ADCB-54F8-41F0-94B1-869270530AE0}" destId="{A6EDF5DB-24C9-4C5A-A2F3-D257BFB189E0}" srcOrd="0" destOrd="0" presId="urn:microsoft.com/office/officeart/2005/8/layout/hProcess6"/>
    <dgm:cxn modelId="{B7995D05-A3EB-4B12-9228-465C36A5C680}" type="presParOf" srcId="{CFD08858-C681-40FD-8BAB-AD7EF89AE353}" destId="{B111477C-F4F3-43DE-8BCB-E6ADB9D2AA46}" srcOrd="0" destOrd="0" presId="urn:microsoft.com/office/officeart/2005/8/layout/hProcess6"/>
    <dgm:cxn modelId="{085592C8-1709-4001-8599-D0A749ED5636}" type="presParOf" srcId="{B111477C-F4F3-43DE-8BCB-E6ADB9D2AA46}" destId="{6E9DF503-35D7-4933-9589-7D289F686BE4}" srcOrd="0" destOrd="0" presId="urn:microsoft.com/office/officeart/2005/8/layout/hProcess6"/>
    <dgm:cxn modelId="{1486E18F-1C67-4C09-A3A5-70715A68495C}" type="presParOf" srcId="{B111477C-F4F3-43DE-8BCB-E6ADB9D2AA46}" destId="{4EC9851D-F349-4EB0-BDB5-BA550AD3FF3D}" srcOrd="1" destOrd="0" presId="urn:microsoft.com/office/officeart/2005/8/layout/hProcess6"/>
    <dgm:cxn modelId="{6EBCA671-A2D9-461A-B957-12D3BF552222}" type="presParOf" srcId="{B111477C-F4F3-43DE-8BCB-E6ADB9D2AA46}" destId="{36F7A561-51CA-48D9-ACA7-DEA5B4E7DCA9}" srcOrd="2" destOrd="0" presId="urn:microsoft.com/office/officeart/2005/8/layout/hProcess6"/>
    <dgm:cxn modelId="{12547422-3014-4AD5-9E7A-D12AF7871BB9}" type="presParOf" srcId="{B111477C-F4F3-43DE-8BCB-E6ADB9D2AA46}" destId="{6454AE29-8F6A-41A3-A180-4E483535C7A7}" srcOrd="3" destOrd="0" presId="urn:microsoft.com/office/officeart/2005/8/layout/hProcess6"/>
    <dgm:cxn modelId="{BAEC1781-93F4-460F-8CAA-0F7CADAD9CF7}" type="presParOf" srcId="{CFD08858-C681-40FD-8BAB-AD7EF89AE353}" destId="{6DDDF8A2-5685-4D10-AF34-9B94F0E09065}" srcOrd="1" destOrd="0" presId="urn:microsoft.com/office/officeart/2005/8/layout/hProcess6"/>
    <dgm:cxn modelId="{C2CD31F1-073E-490C-A522-66BA7DDC6CE8}" type="presParOf" srcId="{CFD08858-C681-40FD-8BAB-AD7EF89AE353}" destId="{11A01D00-83C0-40E0-B631-A414A5E2C387}" srcOrd="2" destOrd="0" presId="urn:microsoft.com/office/officeart/2005/8/layout/hProcess6"/>
    <dgm:cxn modelId="{AB90A063-5207-46AC-9A27-36E70337211E}" type="presParOf" srcId="{11A01D00-83C0-40E0-B631-A414A5E2C387}" destId="{C4C8C412-E7C9-4DEF-B573-5B0811767191}" srcOrd="0" destOrd="0" presId="urn:microsoft.com/office/officeart/2005/8/layout/hProcess6"/>
    <dgm:cxn modelId="{05EDA633-1D1E-4D9C-B61E-FB3D5B5872FD}" type="presParOf" srcId="{11A01D00-83C0-40E0-B631-A414A5E2C387}" destId="{57104D30-D130-4296-97FA-EBC6D915820D}" srcOrd="1" destOrd="0" presId="urn:microsoft.com/office/officeart/2005/8/layout/hProcess6"/>
    <dgm:cxn modelId="{1B072E25-0DA0-4BC5-8F63-C332458BA68D}" type="presParOf" srcId="{11A01D00-83C0-40E0-B631-A414A5E2C387}" destId="{949DDA9A-DCD1-4584-96D1-E0D08498B775}" srcOrd="2" destOrd="0" presId="urn:microsoft.com/office/officeart/2005/8/layout/hProcess6"/>
    <dgm:cxn modelId="{A46E59CF-6EA0-4AFD-B784-F17C1B0A711B}" type="presParOf" srcId="{11A01D00-83C0-40E0-B631-A414A5E2C387}" destId="{A6EDF5DB-24C9-4C5A-A2F3-D257BFB189E0}"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508E8E-4E09-4B05-9067-75B32D065805}"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77F53507-B166-43E9-9BD2-22BE37C2588B}">
      <dgm:prSet phldrT="[Text]" phldr="0"/>
      <dgm:spPr/>
      <dgm:t>
        <a:bodyPr/>
        <a:lstStyle/>
        <a:p>
          <a:pPr rtl="0"/>
          <a:r>
            <a:rPr lang="en-US">
              <a:latin typeface="Century Gothic"/>
            </a:rPr>
            <a:t>Land Cover Change Maps</a:t>
          </a:r>
        </a:p>
      </dgm:t>
    </dgm:pt>
    <dgm:pt modelId="{642DBEEA-D768-433E-A7F9-D5EBCCB77C9F}" type="parTrans" cxnId="{811A2A03-B80D-46FC-8386-B1D95F72B6BC}">
      <dgm:prSet/>
      <dgm:spPr/>
      <dgm:t>
        <a:bodyPr/>
        <a:lstStyle/>
        <a:p>
          <a:endParaRPr lang="en-US"/>
        </a:p>
      </dgm:t>
    </dgm:pt>
    <dgm:pt modelId="{B9287E50-E1CA-44D7-B72A-2E186A5736A6}" type="sibTrans" cxnId="{811A2A03-B80D-46FC-8386-B1D95F72B6BC}">
      <dgm:prSet/>
      <dgm:spPr/>
      <dgm:t>
        <a:bodyPr/>
        <a:lstStyle/>
        <a:p>
          <a:endParaRPr lang="en-US"/>
        </a:p>
      </dgm:t>
    </dgm:pt>
    <dgm:pt modelId="{D2DB7CB0-03D6-48DE-9FED-221B11B42FF6}">
      <dgm:prSet phldrT="[Text]" phldr="0"/>
      <dgm:spPr/>
      <dgm:t>
        <a:bodyPr/>
        <a:lstStyle/>
        <a:p>
          <a:pPr rtl="0"/>
          <a:r>
            <a:rPr lang="en-US">
              <a:latin typeface="Century Gothic"/>
            </a:rPr>
            <a:t>Above Ground Biomass Estimates</a:t>
          </a:r>
        </a:p>
      </dgm:t>
    </dgm:pt>
    <dgm:pt modelId="{093C0E27-4887-4EAC-84A5-3DA0A57766C4}" type="parTrans" cxnId="{BDD6F1D2-25EC-47A8-B85D-FE9CD0FC7605}">
      <dgm:prSet/>
      <dgm:spPr/>
      <dgm:t>
        <a:bodyPr/>
        <a:lstStyle/>
        <a:p>
          <a:endParaRPr lang="en-US"/>
        </a:p>
      </dgm:t>
    </dgm:pt>
    <dgm:pt modelId="{AEC6CD81-615B-4787-8447-2582A1EFB424}" type="sibTrans" cxnId="{BDD6F1D2-25EC-47A8-B85D-FE9CD0FC7605}">
      <dgm:prSet/>
      <dgm:spPr/>
      <dgm:t>
        <a:bodyPr/>
        <a:lstStyle/>
        <a:p>
          <a:endParaRPr lang="en-US"/>
        </a:p>
      </dgm:t>
    </dgm:pt>
    <dgm:pt modelId="{AB154327-2EA9-4A98-A0B1-E6F7EC6CC659}" type="pres">
      <dgm:prSet presAssocID="{53508E8E-4E09-4B05-9067-75B32D065805}" presName="composite" presStyleCnt="0">
        <dgm:presLayoutVars>
          <dgm:chMax val="5"/>
          <dgm:dir val="rev"/>
          <dgm:animLvl val="ctr"/>
          <dgm:resizeHandles val="exact"/>
        </dgm:presLayoutVars>
      </dgm:prSet>
      <dgm:spPr/>
    </dgm:pt>
    <dgm:pt modelId="{59D2A4C9-9B35-4FD3-BF53-FADA8E7DA9CE}" type="pres">
      <dgm:prSet presAssocID="{53508E8E-4E09-4B05-9067-75B32D065805}" presName="cycle" presStyleCnt="0"/>
      <dgm:spPr/>
    </dgm:pt>
    <dgm:pt modelId="{958B9EE9-3ADF-4C88-9D34-82F5893B1956}" type="pres">
      <dgm:prSet presAssocID="{53508E8E-4E09-4B05-9067-75B32D065805}" presName="centerShape" presStyleCnt="0"/>
      <dgm:spPr/>
    </dgm:pt>
    <dgm:pt modelId="{4C2D81D2-68C5-4A80-BB02-20EE5492FBDF}" type="pres">
      <dgm:prSet presAssocID="{53508E8E-4E09-4B05-9067-75B32D065805}" presName="connSite" presStyleLbl="node1" presStyleIdx="0" presStyleCnt="3"/>
      <dgm:spPr/>
    </dgm:pt>
    <dgm:pt modelId="{119939D3-016F-4116-A87B-42D528CD4355}" type="pres">
      <dgm:prSet presAssocID="{53508E8E-4E09-4B05-9067-75B32D065805}" presName="visible" presStyleLbl="node1" presStyleIdx="0" presStyleCnt="3"/>
      <dgm:spPr/>
    </dgm:pt>
    <dgm:pt modelId="{76C9C034-A1C6-4BAB-A32F-081FD8BE4ED3}" type="pres">
      <dgm:prSet presAssocID="{642DBEEA-D768-433E-A7F9-D5EBCCB77C9F}" presName="Name25" presStyleLbl="parChTrans1D1" presStyleIdx="0" presStyleCnt="2"/>
      <dgm:spPr/>
    </dgm:pt>
    <dgm:pt modelId="{BF4BDB3C-B5D5-4040-9C42-48ECD4CF8CA0}" type="pres">
      <dgm:prSet presAssocID="{77F53507-B166-43E9-9BD2-22BE37C2588B}" presName="node" presStyleCnt="0"/>
      <dgm:spPr/>
    </dgm:pt>
    <dgm:pt modelId="{5A82DD41-B71F-4CE7-B68B-67CC106CE8ED}" type="pres">
      <dgm:prSet presAssocID="{77F53507-B166-43E9-9BD2-22BE37C2588B}" presName="parentNode" presStyleLbl="node1" presStyleIdx="1" presStyleCnt="3">
        <dgm:presLayoutVars>
          <dgm:chMax val="1"/>
          <dgm:bulletEnabled val="1"/>
        </dgm:presLayoutVars>
      </dgm:prSet>
      <dgm:spPr/>
    </dgm:pt>
    <dgm:pt modelId="{2D9BFBA4-788B-4808-A73E-4F36EC30015B}" type="pres">
      <dgm:prSet presAssocID="{77F53507-B166-43E9-9BD2-22BE37C2588B}" presName="childNode" presStyleLbl="revTx" presStyleIdx="0" presStyleCnt="0">
        <dgm:presLayoutVars>
          <dgm:bulletEnabled val="1"/>
        </dgm:presLayoutVars>
      </dgm:prSet>
      <dgm:spPr/>
    </dgm:pt>
    <dgm:pt modelId="{E0E4AC20-2674-4254-9F2F-6DCC6784C734}" type="pres">
      <dgm:prSet presAssocID="{093C0E27-4887-4EAC-84A5-3DA0A57766C4}" presName="Name25" presStyleLbl="parChTrans1D1" presStyleIdx="1" presStyleCnt="2"/>
      <dgm:spPr/>
    </dgm:pt>
    <dgm:pt modelId="{38F9BE70-1309-4609-B3B1-3EF4D8391CFE}" type="pres">
      <dgm:prSet presAssocID="{D2DB7CB0-03D6-48DE-9FED-221B11B42FF6}" presName="node" presStyleCnt="0"/>
      <dgm:spPr/>
    </dgm:pt>
    <dgm:pt modelId="{79594FD0-CD7F-486D-9276-4634272CF7DD}" type="pres">
      <dgm:prSet presAssocID="{D2DB7CB0-03D6-48DE-9FED-221B11B42FF6}" presName="parentNode" presStyleLbl="node1" presStyleIdx="2" presStyleCnt="3">
        <dgm:presLayoutVars>
          <dgm:chMax val="1"/>
          <dgm:bulletEnabled val="1"/>
        </dgm:presLayoutVars>
      </dgm:prSet>
      <dgm:spPr/>
    </dgm:pt>
    <dgm:pt modelId="{9F21ADCB-0641-4FB6-B271-2DB790EC678F}" type="pres">
      <dgm:prSet presAssocID="{D2DB7CB0-03D6-48DE-9FED-221B11B42FF6}" presName="childNode" presStyleLbl="revTx" presStyleIdx="0" presStyleCnt="0">
        <dgm:presLayoutVars>
          <dgm:bulletEnabled val="1"/>
        </dgm:presLayoutVars>
      </dgm:prSet>
      <dgm:spPr/>
    </dgm:pt>
  </dgm:ptLst>
  <dgm:cxnLst>
    <dgm:cxn modelId="{811A2A03-B80D-46FC-8386-B1D95F72B6BC}" srcId="{53508E8E-4E09-4B05-9067-75B32D065805}" destId="{77F53507-B166-43E9-9BD2-22BE37C2588B}" srcOrd="0" destOrd="0" parTransId="{642DBEEA-D768-433E-A7F9-D5EBCCB77C9F}" sibTransId="{B9287E50-E1CA-44D7-B72A-2E186A5736A6}"/>
    <dgm:cxn modelId="{53F2C04B-9F0C-4BBD-AE49-9162178C4602}" type="presOf" srcId="{53508E8E-4E09-4B05-9067-75B32D065805}" destId="{AB154327-2EA9-4A98-A0B1-E6F7EC6CC659}" srcOrd="0" destOrd="0" presId="urn:microsoft.com/office/officeart/2005/8/layout/radial2"/>
    <dgm:cxn modelId="{FE01089B-34DD-47BB-8A28-73EDCB3C5ECB}" type="presOf" srcId="{093C0E27-4887-4EAC-84A5-3DA0A57766C4}" destId="{E0E4AC20-2674-4254-9F2F-6DCC6784C734}" srcOrd="0" destOrd="0" presId="urn:microsoft.com/office/officeart/2005/8/layout/radial2"/>
    <dgm:cxn modelId="{DC35C4A1-54CD-4B1C-BE0A-7FC55028DA24}" type="presOf" srcId="{D2DB7CB0-03D6-48DE-9FED-221B11B42FF6}" destId="{79594FD0-CD7F-486D-9276-4634272CF7DD}" srcOrd="0" destOrd="0" presId="urn:microsoft.com/office/officeart/2005/8/layout/radial2"/>
    <dgm:cxn modelId="{8B9965BB-6227-43DC-A592-72C9FF8ADCEF}" type="presOf" srcId="{642DBEEA-D768-433E-A7F9-D5EBCCB77C9F}" destId="{76C9C034-A1C6-4BAB-A32F-081FD8BE4ED3}" srcOrd="0" destOrd="0" presId="urn:microsoft.com/office/officeart/2005/8/layout/radial2"/>
    <dgm:cxn modelId="{BDD6F1D2-25EC-47A8-B85D-FE9CD0FC7605}" srcId="{53508E8E-4E09-4B05-9067-75B32D065805}" destId="{D2DB7CB0-03D6-48DE-9FED-221B11B42FF6}" srcOrd="1" destOrd="0" parTransId="{093C0E27-4887-4EAC-84A5-3DA0A57766C4}" sibTransId="{AEC6CD81-615B-4787-8447-2582A1EFB424}"/>
    <dgm:cxn modelId="{175868FA-1777-4532-A8A4-97FE39D1B08A}" type="presOf" srcId="{77F53507-B166-43E9-9BD2-22BE37C2588B}" destId="{5A82DD41-B71F-4CE7-B68B-67CC106CE8ED}" srcOrd="0" destOrd="0" presId="urn:microsoft.com/office/officeart/2005/8/layout/radial2"/>
    <dgm:cxn modelId="{DB1E09F4-DA2F-4E1E-AEB6-4FDB09D45751}" type="presParOf" srcId="{AB154327-2EA9-4A98-A0B1-E6F7EC6CC659}" destId="{59D2A4C9-9B35-4FD3-BF53-FADA8E7DA9CE}" srcOrd="0" destOrd="0" presId="urn:microsoft.com/office/officeart/2005/8/layout/radial2"/>
    <dgm:cxn modelId="{6D7AA8FF-27F5-465B-A862-CB31BEFE51EC}" type="presParOf" srcId="{59D2A4C9-9B35-4FD3-BF53-FADA8E7DA9CE}" destId="{958B9EE9-3ADF-4C88-9D34-82F5893B1956}" srcOrd="0" destOrd="0" presId="urn:microsoft.com/office/officeart/2005/8/layout/radial2"/>
    <dgm:cxn modelId="{FB05A752-970F-4BDB-99EE-F118E3F867F0}" type="presParOf" srcId="{958B9EE9-3ADF-4C88-9D34-82F5893B1956}" destId="{4C2D81D2-68C5-4A80-BB02-20EE5492FBDF}" srcOrd="0" destOrd="0" presId="urn:microsoft.com/office/officeart/2005/8/layout/radial2"/>
    <dgm:cxn modelId="{59FE5B09-2F80-40BD-B917-052C0E5395FA}" type="presParOf" srcId="{958B9EE9-3ADF-4C88-9D34-82F5893B1956}" destId="{119939D3-016F-4116-A87B-42D528CD4355}" srcOrd="1" destOrd="0" presId="urn:microsoft.com/office/officeart/2005/8/layout/radial2"/>
    <dgm:cxn modelId="{07243749-A0A1-4EA1-9A40-1A4709C620F0}" type="presParOf" srcId="{59D2A4C9-9B35-4FD3-BF53-FADA8E7DA9CE}" destId="{76C9C034-A1C6-4BAB-A32F-081FD8BE4ED3}" srcOrd="1" destOrd="0" presId="urn:microsoft.com/office/officeart/2005/8/layout/radial2"/>
    <dgm:cxn modelId="{E29A3EFE-EE15-443D-ADF7-A81D6F28306D}" type="presParOf" srcId="{59D2A4C9-9B35-4FD3-BF53-FADA8E7DA9CE}" destId="{BF4BDB3C-B5D5-4040-9C42-48ECD4CF8CA0}" srcOrd="2" destOrd="0" presId="urn:microsoft.com/office/officeart/2005/8/layout/radial2"/>
    <dgm:cxn modelId="{7AB98E54-CE06-4A31-BF22-1671B90DAF4B}" type="presParOf" srcId="{BF4BDB3C-B5D5-4040-9C42-48ECD4CF8CA0}" destId="{5A82DD41-B71F-4CE7-B68B-67CC106CE8ED}" srcOrd="0" destOrd="0" presId="urn:microsoft.com/office/officeart/2005/8/layout/radial2"/>
    <dgm:cxn modelId="{A8A66614-0336-4592-A7D1-93A5D02709AF}" type="presParOf" srcId="{BF4BDB3C-B5D5-4040-9C42-48ECD4CF8CA0}" destId="{2D9BFBA4-788B-4808-A73E-4F36EC30015B}" srcOrd="1" destOrd="0" presId="urn:microsoft.com/office/officeart/2005/8/layout/radial2"/>
    <dgm:cxn modelId="{6A644447-BC06-41FD-901A-B348F065FE6B}" type="presParOf" srcId="{59D2A4C9-9B35-4FD3-BF53-FADA8E7DA9CE}" destId="{E0E4AC20-2674-4254-9F2F-6DCC6784C734}" srcOrd="3" destOrd="0" presId="urn:microsoft.com/office/officeart/2005/8/layout/radial2"/>
    <dgm:cxn modelId="{8CAD060C-17A1-4A47-91BE-F2B7C5E76517}" type="presParOf" srcId="{59D2A4C9-9B35-4FD3-BF53-FADA8E7DA9CE}" destId="{38F9BE70-1309-4609-B3B1-3EF4D8391CFE}" srcOrd="4" destOrd="0" presId="urn:microsoft.com/office/officeart/2005/8/layout/radial2"/>
    <dgm:cxn modelId="{48433F72-719E-422A-931E-0B1545EE1AD6}" type="presParOf" srcId="{38F9BE70-1309-4609-B3B1-3EF4D8391CFE}" destId="{79594FD0-CD7F-486D-9276-4634272CF7DD}" srcOrd="0" destOrd="0" presId="urn:microsoft.com/office/officeart/2005/8/layout/radial2"/>
    <dgm:cxn modelId="{A1F937A0-BE05-4C1C-8D85-773146410D20}" type="presParOf" srcId="{38F9BE70-1309-4609-B3B1-3EF4D8391CFE}" destId="{9F21ADCB-0641-4FB6-B271-2DB790EC678F}"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BFEE9D-848B-4703-8EEB-F1B0849B849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A9C6F52-AB1E-4A14-B2E4-FC9630D063C5}">
      <dgm:prSet phldrT="[Text]" phldr="0"/>
      <dgm:spPr/>
      <dgm:t>
        <a:bodyPr/>
        <a:lstStyle/>
        <a:p>
          <a:pPr rtl="0"/>
          <a:r>
            <a:rPr lang="en-US">
              <a:latin typeface="Century Gothic"/>
            </a:rPr>
            <a:t>Best Land Cover Map</a:t>
          </a:r>
        </a:p>
      </dgm:t>
    </dgm:pt>
    <dgm:pt modelId="{B73B2B91-9058-447C-9C73-883178A9C5D6}" type="parTrans" cxnId="{E6FD3569-BDBE-4F93-ADF3-2BF4FBAD4A59}">
      <dgm:prSet/>
      <dgm:spPr/>
      <dgm:t>
        <a:bodyPr/>
        <a:lstStyle/>
        <a:p>
          <a:endParaRPr lang="en-US"/>
        </a:p>
      </dgm:t>
    </dgm:pt>
    <dgm:pt modelId="{46A995BB-3A8C-423B-B3C6-F4BE5227B6AA}" type="sibTrans" cxnId="{E6FD3569-BDBE-4F93-ADF3-2BF4FBAD4A59}">
      <dgm:prSet/>
      <dgm:spPr/>
      <dgm:t>
        <a:bodyPr/>
        <a:lstStyle/>
        <a:p>
          <a:endParaRPr lang="en-US"/>
        </a:p>
      </dgm:t>
    </dgm:pt>
    <dgm:pt modelId="{4C62BE06-DC2E-42B3-B294-9CC22743E21D}" type="pres">
      <dgm:prSet presAssocID="{05BFEE9D-848B-4703-8EEB-F1B0849B8491}" presName="cycle" presStyleCnt="0">
        <dgm:presLayoutVars>
          <dgm:dir/>
          <dgm:resizeHandles val="exact"/>
        </dgm:presLayoutVars>
      </dgm:prSet>
      <dgm:spPr/>
    </dgm:pt>
    <dgm:pt modelId="{DA3D5A29-D001-44A8-855F-119AAB89795B}" type="pres">
      <dgm:prSet presAssocID="{3A9C6F52-AB1E-4A14-B2E4-FC9630D063C5}" presName="node" presStyleLbl="node1" presStyleIdx="0" presStyleCnt="1">
        <dgm:presLayoutVars>
          <dgm:bulletEnabled val="1"/>
        </dgm:presLayoutVars>
      </dgm:prSet>
      <dgm:spPr>
        <a:solidFill>
          <a:schemeClr val="accent5">
            <a:lumMod val="75000"/>
          </a:schemeClr>
        </a:solidFill>
      </dgm:spPr>
    </dgm:pt>
  </dgm:ptLst>
  <dgm:cxnLst>
    <dgm:cxn modelId="{E6FD3569-BDBE-4F93-ADF3-2BF4FBAD4A59}" srcId="{05BFEE9D-848B-4703-8EEB-F1B0849B8491}" destId="{3A9C6F52-AB1E-4A14-B2E4-FC9630D063C5}" srcOrd="0" destOrd="0" parTransId="{B73B2B91-9058-447C-9C73-883178A9C5D6}" sibTransId="{46A995BB-3A8C-423B-B3C6-F4BE5227B6AA}"/>
    <dgm:cxn modelId="{8A703BB2-73BF-4788-B780-37E91D1CE73C}" type="presOf" srcId="{3A9C6F52-AB1E-4A14-B2E4-FC9630D063C5}" destId="{DA3D5A29-D001-44A8-855F-119AAB89795B}" srcOrd="0" destOrd="0" presId="urn:microsoft.com/office/officeart/2005/8/layout/cycle2"/>
    <dgm:cxn modelId="{629D37E0-5A83-4F5B-BD0C-8AE60B6A289F}" type="presOf" srcId="{05BFEE9D-848B-4703-8EEB-F1B0849B8491}" destId="{4C62BE06-DC2E-42B3-B294-9CC22743E21D}" srcOrd="0" destOrd="0" presId="urn:microsoft.com/office/officeart/2005/8/layout/cycle2"/>
    <dgm:cxn modelId="{72390CBE-BF8E-4E6A-BF74-0CE58F12F05C}" type="presParOf" srcId="{4C62BE06-DC2E-42B3-B294-9CC22743E21D}" destId="{DA3D5A29-D001-44A8-855F-119AAB89795B}"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BFEE9D-848B-4703-8EEB-F1B0849B849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A9C6F52-AB1E-4A14-B2E4-FC9630D063C5}">
      <dgm:prSet phldrT="[Text]" phldr="0"/>
      <dgm:spPr/>
      <dgm:t>
        <a:bodyPr/>
        <a:lstStyle/>
        <a:p>
          <a:pPr rtl="0"/>
          <a:r>
            <a:rPr lang="en-US">
              <a:latin typeface="Century Gothic"/>
            </a:rPr>
            <a:t>Best Biomass Estimate</a:t>
          </a:r>
        </a:p>
      </dgm:t>
    </dgm:pt>
    <dgm:pt modelId="{B73B2B91-9058-447C-9C73-883178A9C5D6}" type="parTrans" cxnId="{E6FD3569-BDBE-4F93-ADF3-2BF4FBAD4A59}">
      <dgm:prSet/>
      <dgm:spPr/>
      <dgm:t>
        <a:bodyPr/>
        <a:lstStyle/>
        <a:p>
          <a:endParaRPr lang="en-US"/>
        </a:p>
      </dgm:t>
    </dgm:pt>
    <dgm:pt modelId="{46A995BB-3A8C-423B-B3C6-F4BE5227B6AA}" type="sibTrans" cxnId="{E6FD3569-BDBE-4F93-ADF3-2BF4FBAD4A59}">
      <dgm:prSet/>
      <dgm:spPr/>
      <dgm:t>
        <a:bodyPr/>
        <a:lstStyle/>
        <a:p>
          <a:endParaRPr lang="en-US"/>
        </a:p>
      </dgm:t>
    </dgm:pt>
    <dgm:pt modelId="{4C62BE06-DC2E-42B3-B294-9CC22743E21D}" type="pres">
      <dgm:prSet presAssocID="{05BFEE9D-848B-4703-8EEB-F1B0849B8491}" presName="cycle" presStyleCnt="0">
        <dgm:presLayoutVars>
          <dgm:dir/>
          <dgm:resizeHandles val="exact"/>
        </dgm:presLayoutVars>
      </dgm:prSet>
      <dgm:spPr/>
    </dgm:pt>
    <dgm:pt modelId="{DA3D5A29-D001-44A8-855F-119AAB89795B}" type="pres">
      <dgm:prSet presAssocID="{3A9C6F52-AB1E-4A14-B2E4-FC9630D063C5}" presName="node" presStyleLbl="node1" presStyleIdx="0" presStyleCnt="1">
        <dgm:presLayoutVars>
          <dgm:bulletEnabled val="1"/>
        </dgm:presLayoutVars>
      </dgm:prSet>
      <dgm:spPr>
        <a:solidFill>
          <a:schemeClr val="accent5">
            <a:lumMod val="75000"/>
          </a:schemeClr>
        </a:solidFill>
      </dgm:spPr>
    </dgm:pt>
  </dgm:ptLst>
  <dgm:cxnLst>
    <dgm:cxn modelId="{E6FD3569-BDBE-4F93-ADF3-2BF4FBAD4A59}" srcId="{05BFEE9D-848B-4703-8EEB-F1B0849B8491}" destId="{3A9C6F52-AB1E-4A14-B2E4-FC9630D063C5}" srcOrd="0" destOrd="0" parTransId="{B73B2B91-9058-447C-9C73-883178A9C5D6}" sibTransId="{46A995BB-3A8C-423B-B3C6-F4BE5227B6AA}"/>
    <dgm:cxn modelId="{8A703BB2-73BF-4788-B780-37E91D1CE73C}" type="presOf" srcId="{3A9C6F52-AB1E-4A14-B2E4-FC9630D063C5}" destId="{DA3D5A29-D001-44A8-855F-119AAB89795B}" srcOrd="0" destOrd="0" presId="urn:microsoft.com/office/officeart/2005/8/layout/cycle2"/>
    <dgm:cxn modelId="{629D37E0-5A83-4F5B-BD0C-8AE60B6A289F}" type="presOf" srcId="{05BFEE9D-848B-4703-8EEB-F1B0849B8491}" destId="{4C62BE06-DC2E-42B3-B294-9CC22743E21D}" srcOrd="0" destOrd="0" presId="urn:microsoft.com/office/officeart/2005/8/layout/cycle2"/>
    <dgm:cxn modelId="{72390CBE-BF8E-4E6A-BF74-0CE58F12F05C}" type="presParOf" srcId="{4C62BE06-DC2E-42B3-B294-9CC22743E21D}" destId="{DA3D5A29-D001-44A8-855F-119AAB89795B}" srcOrd="0" destOrd="0" presId="urn:microsoft.com/office/officeart/2005/8/layout/cycle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BFEE9D-848B-4703-8EEB-F1B0849B849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A9C6F52-AB1E-4A14-B2E4-FC9630D063C5}">
      <dgm:prSet phldrT="[Text]" phldr="0"/>
      <dgm:spPr/>
      <dgm:t>
        <a:bodyPr/>
        <a:lstStyle/>
        <a:p>
          <a:pPr rtl="0"/>
          <a:r>
            <a:rPr lang="en-US">
              <a:latin typeface="Century Gothic"/>
            </a:rPr>
            <a:t>Carbon Emissions Estimate</a:t>
          </a:r>
        </a:p>
      </dgm:t>
    </dgm:pt>
    <dgm:pt modelId="{B73B2B91-9058-447C-9C73-883178A9C5D6}" type="parTrans" cxnId="{E6FD3569-BDBE-4F93-ADF3-2BF4FBAD4A59}">
      <dgm:prSet/>
      <dgm:spPr/>
      <dgm:t>
        <a:bodyPr/>
        <a:lstStyle/>
        <a:p>
          <a:endParaRPr lang="en-US"/>
        </a:p>
      </dgm:t>
    </dgm:pt>
    <dgm:pt modelId="{46A995BB-3A8C-423B-B3C6-F4BE5227B6AA}" type="sibTrans" cxnId="{E6FD3569-BDBE-4F93-ADF3-2BF4FBAD4A59}">
      <dgm:prSet/>
      <dgm:spPr/>
      <dgm:t>
        <a:bodyPr/>
        <a:lstStyle/>
        <a:p>
          <a:endParaRPr lang="en-US"/>
        </a:p>
      </dgm:t>
    </dgm:pt>
    <dgm:pt modelId="{4C62BE06-DC2E-42B3-B294-9CC22743E21D}" type="pres">
      <dgm:prSet presAssocID="{05BFEE9D-848B-4703-8EEB-F1B0849B8491}" presName="cycle" presStyleCnt="0">
        <dgm:presLayoutVars>
          <dgm:dir/>
          <dgm:resizeHandles val="exact"/>
        </dgm:presLayoutVars>
      </dgm:prSet>
      <dgm:spPr/>
    </dgm:pt>
    <dgm:pt modelId="{DA3D5A29-D001-44A8-855F-119AAB89795B}" type="pres">
      <dgm:prSet presAssocID="{3A9C6F52-AB1E-4A14-B2E4-FC9630D063C5}" presName="node" presStyleLbl="node1" presStyleIdx="0" presStyleCnt="1">
        <dgm:presLayoutVars>
          <dgm:bulletEnabled val="1"/>
        </dgm:presLayoutVars>
      </dgm:prSet>
      <dgm:spPr>
        <a:solidFill>
          <a:schemeClr val="accent1">
            <a:lumMod val="50000"/>
          </a:schemeClr>
        </a:solidFill>
      </dgm:spPr>
    </dgm:pt>
  </dgm:ptLst>
  <dgm:cxnLst>
    <dgm:cxn modelId="{E6FD3569-BDBE-4F93-ADF3-2BF4FBAD4A59}" srcId="{05BFEE9D-848B-4703-8EEB-F1B0849B8491}" destId="{3A9C6F52-AB1E-4A14-B2E4-FC9630D063C5}" srcOrd="0" destOrd="0" parTransId="{B73B2B91-9058-447C-9C73-883178A9C5D6}" sibTransId="{46A995BB-3A8C-423B-B3C6-F4BE5227B6AA}"/>
    <dgm:cxn modelId="{8A703BB2-73BF-4788-B780-37E91D1CE73C}" type="presOf" srcId="{3A9C6F52-AB1E-4A14-B2E4-FC9630D063C5}" destId="{DA3D5A29-D001-44A8-855F-119AAB89795B}" srcOrd="0" destOrd="0" presId="urn:microsoft.com/office/officeart/2005/8/layout/cycle2"/>
    <dgm:cxn modelId="{629D37E0-5A83-4F5B-BD0C-8AE60B6A289F}" type="presOf" srcId="{05BFEE9D-848B-4703-8EEB-F1B0849B8491}" destId="{4C62BE06-DC2E-42B3-B294-9CC22743E21D}" srcOrd="0" destOrd="0" presId="urn:microsoft.com/office/officeart/2005/8/layout/cycle2"/>
    <dgm:cxn modelId="{72390CBE-BF8E-4E6A-BF74-0CE58F12F05C}" type="presParOf" srcId="{4C62BE06-DC2E-42B3-B294-9CC22743E21D}" destId="{DA3D5A29-D001-44A8-855F-119AAB89795B}" srcOrd="0" destOrd="0" presId="urn:microsoft.com/office/officeart/2005/8/layout/cycle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9851D-F349-4EB0-BDB5-BA550AD3FF3D}">
      <dsp:nvSpPr>
        <dsp:cNvPr id="0" name=""/>
        <dsp:cNvSpPr/>
      </dsp:nvSpPr>
      <dsp:spPr>
        <a:xfrm>
          <a:off x="1145495" y="3107301"/>
          <a:ext cx="4581409" cy="4004728"/>
        </a:xfrm>
        <a:prstGeom prst="rightArrow">
          <a:avLst>
            <a:gd name="adj1" fmla="val 70000"/>
            <a:gd name="adj2" fmla="val 50000"/>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228600" lvl="1" indent="-228600" algn="l" defTabSz="889000" rtl="0">
            <a:lnSpc>
              <a:spcPct val="90000"/>
            </a:lnSpc>
            <a:spcBef>
              <a:spcPct val="0"/>
            </a:spcBef>
            <a:spcAft>
              <a:spcPct val="15000"/>
            </a:spcAft>
            <a:buChar char="•"/>
          </a:pPr>
          <a:r>
            <a:rPr lang="en-US" sz="2000" b="1" kern="1200">
              <a:solidFill>
                <a:schemeClr val="tx1">
                  <a:lumMod val="75000"/>
                  <a:lumOff val="25000"/>
                </a:schemeClr>
              </a:solidFill>
              <a:latin typeface="Century Gothic"/>
            </a:rPr>
            <a:t>Adapted</a:t>
          </a:r>
          <a:r>
            <a:rPr lang="en-US" sz="2000" kern="1200">
              <a:solidFill>
                <a:schemeClr val="tx1">
                  <a:lumMod val="75000"/>
                  <a:lumOff val="25000"/>
                </a:schemeClr>
              </a:solidFill>
              <a:latin typeface="Century Gothic"/>
            </a:rPr>
            <a:t> S-CAP tool for US use</a:t>
          </a:r>
        </a:p>
        <a:p>
          <a:pPr marL="228600" lvl="1" indent="-228600" algn="l" defTabSz="889000" rtl="0">
            <a:lnSpc>
              <a:spcPct val="90000"/>
            </a:lnSpc>
            <a:spcBef>
              <a:spcPct val="0"/>
            </a:spcBef>
            <a:spcAft>
              <a:spcPct val="15000"/>
            </a:spcAft>
            <a:buChar char="•"/>
          </a:pPr>
          <a:r>
            <a:rPr lang="en-US" sz="2000" b="1" kern="1200">
              <a:solidFill>
                <a:schemeClr val="tx1">
                  <a:lumMod val="75000"/>
                  <a:lumOff val="25000"/>
                </a:schemeClr>
              </a:solidFill>
              <a:latin typeface="Century Gothic"/>
            </a:rPr>
            <a:t>Tested </a:t>
          </a:r>
          <a:r>
            <a:rPr lang="en-US" sz="2000" b="0" kern="1200">
              <a:solidFill>
                <a:schemeClr val="tx1">
                  <a:lumMod val="75000"/>
                  <a:lumOff val="25000"/>
                </a:schemeClr>
              </a:solidFill>
              <a:latin typeface="Century Gothic"/>
            </a:rPr>
            <a:t>tool in Talladega National Forest</a:t>
          </a:r>
          <a:endParaRPr lang="en-US" sz="2000" kern="1200">
            <a:solidFill>
              <a:schemeClr val="tx1">
                <a:lumMod val="75000"/>
                <a:lumOff val="25000"/>
              </a:schemeClr>
            </a:solidFill>
            <a:latin typeface="Century Gothic"/>
          </a:endParaRPr>
        </a:p>
        <a:p>
          <a:pPr marL="228600" lvl="1" indent="-228600" algn="l" defTabSz="889000" rtl="0">
            <a:lnSpc>
              <a:spcPct val="90000"/>
            </a:lnSpc>
            <a:spcBef>
              <a:spcPct val="0"/>
            </a:spcBef>
            <a:spcAft>
              <a:spcPct val="15000"/>
            </a:spcAft>
            <a:buChar char="•"/>
          </a:pPr>
          <a:r>
            <a:rPr lang="en-US" sz="2000" b="1" kern="1200">
              <a:solidFill>
                <a:schemeClr val="tx1">
                  <a:lumMod val="75000"/>
                  <a:lumOff val="25000"/>
                </a:schemeClr>
              </a:solidFill>
              <a:latin typeface="Century Gothic"/>
            </a:rPr>
            <a:t>Analyzed</a:t>
          </a:r>
          <a:r>
            <a:rPr lang="en-US" sz="2000" kern="1200">
              <a:solidFill>
                <a:schemeClr val="tx1">
                  <a:lumMod val="75000"/>
                  <a:lumOff val="25000"/>
                </a:schemeClr>
              </a:solidFill>
              <a:latin typeface="Century Gothic"/>
            </a:rPr>
            <a:t> forest change to estimate CO</a:t>
          </a:r>
          <a:r>
            <a:rPr lang="en-US" sz="2000" kern="1200" baseline="-25000">
              <a:solidFill>
                <a:schemeClr val="tx1">
                  <a:lumMod val="75000"/>
                  <a:lumOff val="25000"/>
                </a:schemeClr>
              </a:solidFill>
              <a:latin typeface="Century Gothic"/>
            </a:rPr>
            <a:t>2</a:t>
          </a:r>
          <a:r>
            <a:rPr lang="en-US" sz="2000" kern="1200">
              <a:solidFill>
                <a:schemeClr val="tx1">
                  <a:lumMod val="75000"/>
                  <a:lumOff val="25000"/>
                </a:schemeClr>
              </a:solidFill>
              <a:latin typeface="Century Gothic"/>
            </a:rPr>
            <a:t> emissions</a:t>
          </a:r>
        </a:p>
      </dsp:txBody>
      <dsp:txXfrm>
        <a:off x="2290848" y="3708010"/>
        <a:ext cx="2233437" cy="2803310"/>
      </dsp:txXfrm>
    </dsp:sp>
    <dsp:sp modelId="{6454AE29-8F6A-41A3-A180-4E483535C7A7}">
      <dsp:nvSpPr>
        <dsp:cNvPr id="0" name=""/>
        <dsp:cNvSpPr/>
      </dsp:nvSpPr>
      <dsp:spPr>
        <a:xfrm>
          <a:off x="143" y="3964313"/>
          <a:ext cx="2290704" cy="2290704"/>
        </a:xfrm>
        <a:prstGeom prst="ellipse">
          <a:avLst/>
        </a:prstGeom>
        <a:solidFill>
          <a:srgbClr val="A0BA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0">
            <a:lnSpc>
              <a:spcPct val="90000"/>
            </a:lnSpc>
            <a:spcBef>
              <a:spcPct val="0"/>
            </a:spcBef>
            <a:spcAft>
              <a:spcPct val="35000"/>
            </a:spcAft>
            <a:buNone/>
          </a:pPr>
          <a:r>
            <a:rPr lang="en-US" sz="6500" kern="1200">
              <a:solidFill>
                <a:schemeClr val="tx1">
                  <a:lumMod val="75000"/>
                  <a:lumOff val="25000"/>
                </a:schemeClr>
              </a:solidFill>
              <a:latin typeface="Century Gothic"/>
            </a:rPr>
            <a:t> </a:t>
          </a:r>
        </a:p>
      </dsp:txBody>
      <dsp:txXfrm>
        <a:off x="335609" y="4299779"/>
        <a:ext cx="1619772" cy="1619772"/>
      </dsp:txXfrm>
    </dsp:sp>
    <dsp:sp modelId="{57104D30-D130-4296-97FA-EBC6D915820D}">
      <dsp:nvSpPr>
        <dsp:cNvPr id="0" name=""/>
        <dsp:cNvSpPr/>
      </dsp:nvSpPr>
      <dsp:spPr>
        <a:xfrm>
          <a:off x="7158595" y="3107301"/>
          <a:ext cx="4581409" cy="4004728"/>
        </a:xfrm>
        <a:prstGeom prst="rightArrow">
          <a:avLst>
            <a:gd name="adj1" fmla="val 70000"/>
            <a:gd name="adj2" fmla="val 50000"/>
          </a:avLst>
        </a:prstGeom>
        <a:solidFill>
          <a:schemeClr val="accent1">
            <a:alpha val="90000"/>
            <a:tint val="55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a:solidFill>
                <a:schemeClr val="tx1">
                  <a:lumMod val="75000"/>
                  <a:lumOff val="25000"/>
                </a:schemeClr>
              </a:solidFill>
              <a:latin typeface="Century Gothic"/>
            </a:rPr>
            <a:t>Expanded </a:t>
          </a:r>
          <a:r>
            <a:rPr lang="en-US" sz="2000" b="0" kern="1200">
              <a:solidFill>
                <a:schemeClr val="tx1">
                  <a:lumMod val="75000"/>
                  <a:lumOff val="25000"/>
                </a:schemeClr>
              </a:solidFill>
              <a:latin typeface="Century Gothic"/>
            </a:rPr>
            <a:t>study area to all of Alabama and Tennessee</a:t>
          </a:r>
          <a:endParaRPr lang="en-US" sz="2000" kern="1200">
            <a:solidFill>
              <a:schemeClr val="tx1">
                <a:lumMod val="75000"/>
                <a:lumOff val="25000"/>
              </a:schemeClr>
            </a:solidFill>
            <a:latin typeface="Century Gothic"/>
          </a:endParaRPr>
        </a:p>
        <a:p>
          <a:pPr marL="228600" lvl="1" indent="-228600" algn="l" defTabSz="889000" rtl="0">
            <a:lnSpc>
              <a:spcPct val="90000"/>
            </a:lnSpc>
            <a:spcBef>
              <a:spcPct val="0"/>
            </a:spcBef>
            <a:spcAft>
              <a:spcPct val="15000"/>
            </a:spcAft>
            <a:buChar char="•"/>
          </a:pPr>
          <a:r>
            <a:rPr lang="en-US" sz="2000" b="1" kern="1200">
              <a:solidFill>
                <a:schemeClr val="tx1">
                  <a:lumMod val="75000"/>
                  <a:lumOff val="25000"/>
                </a:schemeClr>
              </a:solidFill>
              <a:latin typeface="Century Gothic"/>
            </a:rPr>
            <a:t>Validated </a:t>
          </a:r>
          <a:r>
            <a:rPr lang="en-US" sz="2000" b="0" kern="1200">
              <a:solidFill>
                <a:schemeClr val="tx1">
                  <a:lumMod val="75000"/>
                  <a:lumOff val="25000"/>
                </a:schemeClr>
              </a:solidFill>
              <a:latin typeface="Century Gothic"/>
            </a:rPr>
            <a:t>land forest cover and loss using Collect Earth Online </a:t>
          </a:r>
        </a:p>
      </dsp:txBody>
      <dsp:txXfrm>
        <a:off x="8303948" y="3708010"/>
        <a:ext cx="2233437" cy="2803310"/>
      </dsp:txXfrm>
    </dsp:sp>
    <dsp:sp modelId="{A6EDF5DB-24C9-4C5A-A2F3-D257BFB189E0}">
      <dsp:nvSpPr>
        <dsp:cNvPr id="0" name=""/>
        <dsp:cNvSpPr/>
      </dsp:nvSpPr>
      <dsp:spPr>
        <a:xfrm>
          <a:off x="6013243" y="3964313"/>
          <a:ext cx="2290704" cy="2290704"/>
        </a:xfrm>
        <a:prstGeom prst="ellipse">
          <a:avLst/>
        </a:prstGeom>
        <a:solidFill>
          <a:srgbClr val="A0BA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0">
            <a:lnSpc>
              <a:spcPct val="90000"/>
            </a:lnSpc>
            <a:spcBef>
              <a:spcPct val="0"/>
            </a:spcBef>
            <a:spcAft>
              <a:spcPct val="35000"/>
            </a:spcAft>
            <a:buNone/>
          </a:pPr>
          <a:endParaRPr lang="en-US" sz="6500" kern="1200">
            <a:solidFill>
              <a:schemeClr val="tx1">
                <a:lumMod val="75000"/>
                <a:lumOff val="25000"/>
              </a:schemeClr>
            </a:solidFill>
            <a:latin typeface="Century Gothic"/>
          </a:endParaRPr>
        </a:p>
      </dsp:txBody>
      <dsp:txXfrm>
        <a:off x="6348709" y="4299779"/>
        <a:ext cx="1619772" cy="1619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4AC20-2674-4254-9F2F-6DCC6784C734}">
      <dsp:nvSpPr>
        <dsp:cNvPr id="0" name=""/>
        <dsp:cNvSpPr/>
      </dsp:nvSpPr>
      <dsp:spPr>
        <a:xfrm rot="9081433">
          <a:off x="3912648" y="3386387"/>
          <a:ext cx="882008" cy="69257"/>
        </a:xfrm>
        <a:custGeom>
          <a:avLst/>
          <a:gdLst/>
          <a:ahLst/>
          <a:cxnLst/>
          <a:rect l="0" t="0" r="0" b="0"/>
          <a:pathLst>
            <a:path>
              <a:moveTo>
                <a:pt x="0" y="34628"/>
              </a:moveTo>
              <a:lnTo>
                <a:pt x="882008" y="346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C9C034-A1C6-4BAB-A32F-081FD8BE4ED3}">
      <dsp:nvSpPr>
        <dsp:cNvPr id="0" name=""/>
        <dsp:cNvSpPr/>
      </dsp:nvSpPr>
      <dsp:spPr>
        <a:xfrm rot="12518567">
          <a:off x="3912648" y="1927238"/>
          <a:ext cx="882008" cy="69257"/>
        </a:xfrm>
        <a:custGeom>
          <a:avLst/>
          <a:gdLst/>
          <a:ahLst/>
          <a:cxnLst/>
          <a:rect l="0" t="0" r="0" b="0"/>
          <a:pathLst>
            <a:path>
              <a:moveTo>
                <a:pt x="0" y="34628"/>
              </a:moveTo>
              <a:lnTo>
                <a:pt x="882008" y="346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9939D3-016F-4116-A87B-42D528CD4355}">
      <dsp:nvSpPr>
        <dsp:cNvPr id="0" name=""/>
        <dsp:cNvSpPr/>
      </dsp:nvSpPr>
      <dsp:spPr>
        <a:xfrm>
          <a:off x="4334093" y="1336122"/>
          <a:ext cx="2710637" cy="27106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82DD41-B71F-4CE7-B68B-67CC106CE8ED}">
      <dsp:nvSpPr>
        <dsp:cNvPr id="0" name=""/>
        <dsp:cNvSpPr/>
      </dsp:nvSpPr>
      <dsp:spPr>
        <a:xfrm>
          <a:off x="2439747" y="547480"/>
          <a:ext cx="1626382" cy="16263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entury Gothic"/>
            </a:rPr>
            <a:t>Land Cover Change Maps</a:t>
          </a:r>
        </a:p>
      </dsp:txBody>
      <dsp:txXfrm>
        <a:off x="2677925" y="785658"/>
        <a:ext cx="1150026" cy="1150026"/>
      </dsp:txXfrm>
    </dsp:sp>
    <dsp:sp modelId="{79594FD0-CD7F-486D-9276-4634272CF7DD}">
      <dsp:nvSpPr>
        <dsp:cNvPr id="0" name=""/>
        <dsp:cNvSpPr/>
      </dsp:nvSpPr>
      <dsp:spPr>
        <a:xfrm>
          <a:off x="2439747" y="3209020"/>
          <a:ext cx="1626382" cy="16263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entury Gothic"/>
            </a:rPr>
            <a:t>Above Ground Biomass Estimates</a:t>
          </a:r>
        </a:p>
      </dsp:txBody>
      <dsp:txXfrm>
        <a:off x="2677925" y="3447198"/>
        <a:ext cx="1150026" cy="11500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D5A29-D001-44A8-855F-119AAB89795B}">
      <dsp:nvSpPr>
        <dsp:cNvPr id="0" name=""/>
        <dsp:cNvSpPr/>
      </dsp:nvSpPr>
      <dsp:spPr>
        <a:xfrm>
          <a:off x="18891" y="200"/>
          <a:ext cx="1644369" cy="1644369"/>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entury Gothic"/>
            </a:rPr>
            <a:t>Best Land Cover Map</a:t>
          </a:r>
        </a:p>
      </dsp:txBody>
      <dsp:txXfrm>
        <a:off x="259703" y="241012"/>
        <a:ext cx="1162745" cy="11627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D5A29-D001-44A8-855F-119AAB89795B}">
      <dsp:nvSpPr>
        <dsp:cNvPr id="0" name=""/>
        <dsp:cNvSpPr/>
      </dsp:nvSpPr>
      <dsp:spPr>
        <a:xfrm>
          <a:off x="18891" y="200"/>
          <a:ext cx="1644369" cy="1644369"/>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entury Gothic"/>
            </a:rPr>
            <a:t>Best Biomass Estimate</a:t>
          </a:r>
        </a:p>
      </dsp:txBody>
      <dsp:txXfrm>
        <a:off x="259703" y="241012"/>
        <a:ext cx="1162745" cy="11627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D5A29-D001-44A8-855F-119AAB89795B}">
      <dsp:nvSpPr>
        <dsp:cNvPr id="0" name=""/>
        <dsp:cNvSpPr/>
      </dsp:nvSpPr>
      <dsp:spPr>
        <a:xfrm>
          <a:off x="105169" y="215"/>
          <a:ext cx="2823283" cy="2823283"/>
        </a:xfrm>
        <a:prstGeom prst="ellips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rtl="0">
            <a:lnSpc>
              <a:spcPct val="90000"/>
            </a:lnSpc>
            <a:spcBef>
              <a:spcPct val="0"/>
            </a:spcBef>
            <a:spcAft>
              <a:spcPct val="35000"/>
            </a:spcAft>
            <a:buNone/>
          </a:pPr>
          <a:r>
            <a:rPr lang="en-US" sz="3400" kern="1200">
              <a:latin typeface="Century Gothic"/>
            </a:rPr>
            <a:t>Carbon Emissions Estimate</a:t>
          </a:r>
        </a:p>
      </dsp:txBody>
      <dsp:txXfrm>
        <a:off x="518629" y="413675"/>
        <a:ext cx="1996363" cy="199636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earch.earthdata.nasa.gov/search"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linkprotect.cudasvc.com/url?a=https%3a%2f%2fdoi.org%2f10.5067%2fATLAS%2fATL08.005&amp;c=E,1,7ZZ9g5PJc_6MlQ6BGD9AI9VS_RUFbXFABauG2fvR7QCFDv_yQOosRHaoDNVzWolpiB_8N1M93bC7MNHn-Y16joCkP-YxLkj-OCbHZeIdKSq2W3mkH5gmkq8,&amp;typo=1" TargetMode="External"/><Relationship Id="rId5" Type="http://schemas.openxmlformats.org/officeDocument/2006/relationships/hyperlink" Target="https://doi.org/10.1016/j.rse.2016.10.038" TargetMode="External"/><Relationship Id="rId4" Type="http://schemas.openxmlformats.org/officeDocument/2006/relationships/hyperlink" Target="https://gist.github.com/bzgeo/950f3db986b3513311ed42efe2395171"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inkprotect.cudasvc.com/url?a=https%3a%2f%2fdoi.org%2f10.3334%2fORNLDAAC%2f2017&amp;c=E,1,OKiAIsh7dZnj5jBwva7Q5nXqhHHsR0uhgFBblyDn0MTPuzlcROCm-iEfSxhWzMtZvkRy4nYZPfUUc49fVLB_-FJSn5Xb5FygqtvPHmPFO0Za&amp;typo=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gedi.umd.edu/instrument/instrument-overview/"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ollect.earth/"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pcc-nggip.iges.or.jp/public/2006gl/pdf/4_Volume4/V4_04_Ch4_Forest_Land.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o.org/3/ca8753en/ca8753en.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creativecommons.org/licenses/by-nc-sa/3.0/igo/"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sgs.gov/media/images/lidar-plan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asa.gov/sites/default/files/styles/full_width_feature/public/thumbnails/image/servir_mission_page_logosp2.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maprlab.users.earthengine.app/view/lt-gee-change-mapper"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science.nasa.gov/get-involved/toolkits/spacecraft-icons" TargetMode="External"/><Relationship Id="rId3" Type="http://schemas.openxmlformats.org/officeDocument/2006/relationships/hyperlink" Target="https://www.usgs.gov/landsat-missions/landsat-5" TargetMode="External"/><Relationship Id="rId7" Type="http://schemas.openxmlformats.org/officeDocument/2006/relationships/hyperlink" Target="https://eospso.nasa.gov/missions/global-ecosystem-dynamics-investigation-lidar-evi-2"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arth.gsfc.nasa.gov/sites/default/files/styles/large/public/2020-02/image001.jpg?itok=C0K6BnBZ" TargetMode="External"/><Relationship Id="rId5" Type="http://schemas.openxmlformats.org/officeDocument/2006/relationships/hyperlink" Target="https://www.usgs.gov/landsat-missions/landsat-8" TargetMode="External"/><Relationship Id="rId4" Type="http://schemas.openxmlformats.org/officeDocument/2006/relationships/hyperlink" Target="https://www.usgs.gov/landsat-missions/landsat-7" TargetMode="External"/><Relationship Id="rId9" Type="http://schemas.openxmlformats.org/officeDocument/2006/relationships/hyperlink" Target="https://www.devpedia.developexchange.com/dp/index.php?title=List_of_Satellite_Pictur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Speaker Notes:</a:t>
            </a:r>
            <a:endParaRPr lang="en-US" dirty="0"/>
          </a:p>
          <a:p>
            <a:pPr>
              <a:defRPr/>
            </a:pPr>
            <a:r>
              <a:rPr lang="en-US" dirty="0"/>
              <a:t>Hello, thank you for joining us today. We are the Southeast US Climate II Team from the Marshall Space Flight Center node. We will be presenting our work "Leveraging Earth Observations to Estimate Carbon Emission Trends Caused by Deforestation in Alabama and Tennessee". </a:t>
            </a:r>
            <a:endParaRPr lang="en-US" dirty="0">
              <a:cs typeface="Calibri" panose="020F0502020204030204"/>
            </a:endParaRPr>
          </a:p>
          <a:p>
            <a:pPr>
              <a:defRPr/>
            </a:pPr>
            <a:endParaRPr lang="en-US" dirty="0"/>
          </a:p>
          <a:p>
            <a:pPr>
              <a:defRPr/>
            </a:pPr>
            <a:r>
              <a:rPr lang="en-US" dirty="0"/>
              <a:t>Our team members are: Cassie Ferrante, James Karroum, Katherine Scott, Cate Lull.</a:t>
            </a:r>
            <a:endParaRPr lang="en-US" dirty="0">
              <a:cs typeface="Calibri"/>
            </a:endParaRPr>
          </a:p>
          <a:p>
            <a:pPr>
              <a:defRPr/>
            </a:pPr>
            <a:endParaRPr lang="en-US" dirty="0">
              <a:latin typeface="Segoe UI"/>
              <a:cs typeface="Segoe UI"/>
            </a:endParaRPr>
          </a:p>
          <a:p>
            <a:pPr marL="0" marR="0" lvl="0" indent="0" algn="l" defTabSz="914400">
              <a:lnSpc>
                <a:spcPct val="100000"/>
              </a:lnSpc>
              <a:spcBef>
                <a:spcPts val="0"/>
              </a:spcBef>
              <a:spcAft>
                <a:spcPts val="0"/>
              </a:spcAft>
              <a:buClrTx/>
              <a:buSzTx/>
              <a:buFontTx/>
              <a:buNone/>
              <a:tabLst/>
              <a:defRPr/>
            </a:pPr>
            <a:r>
              <a:rPr lang="en-US" sz="1200" dirty="0">
                <a:effectLst/>
                <a:latin typeface="Segoe UI"/>
                <a:cs typeface="Segoe UI"/>
              </a:rPr>
              <a:t>Short title font size: 32pt</a:t>
            </a:r>
            <a:br>
              <a:rPr lang="en-US" sz="1200" dirty="0">
                <a:effectLst/>
                <a:latin typeface="Segoe UI" panose="020B0502040204020203" pitchFamily="34" charset="0"/>
                <a:cs typeface="Segoe UI"/>
              </a:rPr>
            </a:br>
            <a:r>
              <a:rPr lang="en-US" sz="1200" dirty="0">
                <a:effectLst/>
                <a:latin typeface="Segoe UI"/>
                <a:cs typeface="Segoe UI"/>
              </a:rPr>
              <a:t>Long title font size: 22pt</a:t>
            </a:r>
            <a:br>
              <a:rPr lang="en-US" sz="1200" dirty="0">
                <a:effectLst/>
                <a:latin typeface="Segoe UI" panose="020B0502040204020203" pitchFamily="34" charset="0"/>
                <a:cs typeface="Segoe UI"/>
              </a:rPr>
            </a:br>
            <a:r>
              <a:rPr lang="en-US" sz="1200" dirty="0">
                <a:effectLst/>
                <a:latin typeface="Segoe UI"/>
                <a:cs typeface="Segoe UI"/>
              </a:rPr>
              <a:t>Team names font size: 20pt</a:t>
            </a:r>
            <a:endParaRPr lang="en-US" sz="1200" dirty="0">
              <a:effectLst/>
              <a:latin typeface="Arial"/>
              <a:cs typeface="Arial"/>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t>For each forest change map, we calculated Aboveground Biomass estimations using both ISS GEDI and ICESat-2 ATLAS LiDAR Data. </a:t>
            </a:r>
            <a:r>
              <a:rPr lang="en-US">
                <a:cs typeface="Calibri"/>
              </a:rPr>
              <a:t>ICESat-2 data is available to download in HDF5 form, and needs to be converted into a shapefile before it can be uploaded into ArcGIS Pro and processed further. In ArcGIS Pro, the data, which is available as canopy height estimates in point form, was clipped to our region of interest using the extract raster by mask tool, with the ROI as the mask, and Aboveground Biomass estimates were calculated for each point using an allometric model that was developed for use in the continental US.</a:t>
            </a:r>
          </a:p>
          <a:p>
            <a:endParaRPr lang="en-US">
              <a:cs typeface="Calibri"/>
            </a:endParaRPr>
          </a:p>
          <a:p>
            <a:r>
              <a:rPr lang="en-US">
                <a:cs typeface="Calibri"/>
              </a:rPr>
              <a:t>After calculating AGB, ICESat-2 data is clipped to where stable forest was identified by each change map, creating four separate ICESat-2 point layers. Then, a mean AGB is calculated for each county in our ROI, as well as for the ROI as a whole. </a:t>
            </a:r>
            <a:endParaRPr lang="en-US"/>
          </a:p>
          <a:p>
            <a:endParaRPr lang="en-US"/>
          </a:p>
          <a:p>
            <a:r>
              <a:rPr lang="en-US"/>
              <a:t>------------------------------Citation Information Below ------------------------------ </a:t>
            </a:r>
            <a:endParaRPr lang="en-US">
              <a:cs typeface="Calibri"/>
            </a:endParaRPr>
          </a:p>
          <a:p>
            <a:r>
              <a:rPr lang="en-US" err="1"/>
              <a:t>Berrick</a:t>
            </a:r>
            <a:r>
              <a:rPr lang="en-US"/>
              <a:t>, S. (2023). </a:t>
            </a:r>
            <a:r>
              <a:rPr lang="en-US" i="1" err="1"/>
              <a:t>EarthDataSearch</a:t>
            </a:r>
            <a:r>
              <a:rPr lang="en-US" i="1"/>
              <a:t>.</a:t>
            </a:r>
            <a:r>
              <a:rPr lang="en-US"/>
              <a:t> </a:t>
            </a:r>
            <a:r>
              <a:rPr lang="en-US" u="sng">
                <a:hlinkClick r:id="rId3"/>
              </a:rPr>
              <a:t>https://search.earthdata.nasa.gov/search</a:t>
            </a:r>
            <a:r>
              <a:rPr lang="en-US"/>
              <a:t> </a:t>
            </a:r>
            <a:endParaRPr lang="en-US">
              <a:cs typeface="Calibri"/>
            </a:endParaRPr>
          </a:p>
          <a:p>
            <a:endParaRPr lang="en-US"/>
          </a:p>
          <a:p>
            <a:r>
              <a:rPr lang="en-US"/>
              <a:t>Cherrington, E. (2020). </a:t>
            </a:r>
            <a:r>
              <a:rPr lang="en-US" i="1"/>
              <a:t>Icesat2_shp.py.  </a:t>
            </a:r>
            <a:r>
              <a:rPr lang="en-US" u="sng">
                <a:hlinkClick r:id="rId4"/>
              </a:rPr>
              <a:t>https://gist.github.com/bzgeo/950f3db986b3513311ed42efe2395171</a:t>
            </a:r>
            <a:r>
              <a:rPr lang="en-US"/>
              <a:t> </a:t>
            </a:r>
            <a:endParaRPr lang="en-US">
              <a:cs typeface="Calibri"/>
            </a:endParaRPr>
          </a:p>
          <a:p>
            <a:endParaRPr lang="en-US">
              <a:cs typeface="Calibri"/>
            </a:endParaRPr>
          </a:p>
          <a:p>
            <a:r>
              <a:rPr lang="en-US"/>
              <a:t>Nelson, R., Margolis, H., Montesano, P., Sun, G., Cook, B., Corp, L., Andersen, H.-E., </a:t>
            </a:r>
            <a:r>
              <a:rPr lang="en-US" err="1"/>
              <a:t>deJong</a:t>
            </a:r>
            <a:r>
              <a:rPr lang="en-US"/>
              <a:t>, B., </a:t>
            </a:r>
            <a:r>
              <a:rPr lang="en-US" err="1"/>
              <a:t>Pellat</a:t>
            </a:r>
            <a:r>
              <a:rPr lang="en-US"/>
              <a:t>, F. P., </a:t>
            </a:r>
            <a:r>
              <a:rPr lang="en-US" err="1"/>
              <a:t>Fickel</a:t>
            </a:r>
            <a:r>
              <a:rPr lang="en-US"/>
              <a:t>, T., Kauffman, J. &amp; </a:t>
            </a:r>
            <a:r>
              <a:rPr lang="en-US" err="1"/>
              <a:t>Prisley</a:t>
            </a:r>
            <a:r>
              <a:rPr lang="en-US"/>
              <a:t>, S. (2017). Lidar-based estimates of aboveground biomass in the continental US and Mexico using ground, airborne, and satellite observations. </a:t>
            </a:r>
            <a:r>
              <a:rPr lang="en-US" i="1"/>
              <a:t>Remote Sensing of Environment</a:t>
            </a:r>
            <a:r>
              <a:rPr lang="en-US"/>
              <a:t>, 188, 127–140. </a:t>
            </a:r>
            <a:r>
              <a:rPr lang="en-US" u="sng">
                <a:hlinkClick r:id="rId5"/>
              </a:rPr>
              <a:t>https://doi.org/10.1016/j.rse.2016.10.038 </a:t>
            </a:r>
            <a:r>
              <a:rPr lang="en-US"/>
              <a:t>  </a:t>
            </a:r>
            <a:endParaRPr lang="en-US">
              <a:cs typeface="Calibri"/>
            </a:endParaRPr>
          </a:p>
          <a:p>
            <a:endParaRPr lang="en-US"/>
          </a:p>
          <a:p>
            <a:r>
              <a:rPr lang="en-US"/>
              <a:t>Neuenschwander, A. L., K. L. Pitts, B. P. </a:t>
            </a:r>
            <a:r>
              <a:rPr lang="en-US" err="1"/>
              <a:t>Jelley</a:t>
            </a:r>
            <a:r>
              <a:rPr lang="en-US"/>
              <a:t>, J. Robbins, B. Klotz, S. C. Popescu, R. F. Nelson, D. Harding, D. Pederson, &amp; R. Sheridan. (2021). ATLAS/ICESat-2 L3A Land and Vegetation Height, Version 5 [Data Set]. Boulder, Colorado USA. NASA National Snow and Ice Data Center Distributed Active Archive Center. </a:t>
            </a:r>
            <a:r>
              <a:rPr lang="en-US" u="sng">
                <a:hlinkClick r:id="rId6"/>
              </a:rPr>
              <a:t>https://doi.org/10.5067/ATLAS/ATL08.005</a:t>
            </a:r>
            <a:r>
              <a:rPr lang="en-US"/>
              <a:t>. </a:t>
            </a:r>
            <a:endParaRPr lang="en-US">
              <a:cs typeface="Calibri"/>
            </a:endParaRPr>
          </a:p>
          <a:p>
            <a:r>
              <a:rPr lang="en-US"/>
              <a:t>------------------------------Image Information Below ------------------------------ </a:t>
            </a:r>
            <a:endParaRPr lang="en-US">
              <a:cs typeface="Calibri"/>
            </a:endParaRPr>
          </a:p>
          <a:p>
            <a:r>
              <a:rPr lang="en-US"/>
              <a:t>•Image Credit: Team generated images using Google Earth Engine</a:t>
            </a:r>
            <a:endParaRPr lang="en-US">
              <a:cs typeface="Calibri"/>
            </a:endParaRP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837188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cs typeface="Calibri"/>
              </a:rPr>
              <a:t>GEDI is a sensor, currently aboard the International Space Station, that measures, among other things, the vertical distribution of vegetation on the earth's surface. The GEDI Aboveground Biomass dataset is available in Google Earth Engine, so we didn't have to do any pre-processing before using it in our code. This data product provides 1 square kilometer mean biomass estimates from 2019 to 2021. </a:t>
            </a:r>
            <a:endParaRPr lang="en-US"/>
          </a:p>
          <a:p>
            <a:endParaRPr lang="en-US">
              <a:cs typeface="Calibri"/>
            </a:endParaRPr>
          </a:p>
          <a:p>
            <a:r>
              <a:rPr lang="en-US">
                <a:cs typeface="Calibri"/>
              </a:rPr>
              <a:t>In the image shown, you can see the 1 square kilometer pixels where GEDI AGB </a:t>
            </a:r>
            <a:r>
              <a:rPr lang="en-US" err="1">
                <a:cs typeface="Calibri"/>
              </a:rPr>
              <a:t>desnity</a:t>
            </a:r>
            <a:r>
              <a:rPr lang="en-US">
                <a:cs typeface="Calibri"/>
              </a:rPr>
              <a:t> are available for this snapshot of our region of interest. </a:t>
            </a:r>
          </a:p>
          <a:p>
            <a:r>
              <a:rPr lang="en-US">
                <a:cs typeface="Calibri"/>
              </a:rPr>
              <a:t>We first exported the dataset so that we could process it in ArcGIS Pro. In ArcGIS Pro, we converted these pixels into points using the raster to point tool, so that GEDI data was consistent with our ICESat-2 data. Then it went through the same process as ICESat-2 in ArcGIS Pro, so that we could calculate mean AGB for each county in our ROI. After going through this process with ICESat-2 and GEDI, we had 8 separate sets of AGB density estimates for each county in our ROI. </a:t>
            </a:r>
            <a:endParaRPr lang="en-US"/>
          </a:p>
          <a:p>
            <a:endParaRPr lang="en-US"/>
          </a:p>
          <a:p>
            <a:r>
              <a:rPr lang="en-US"/>
              <a:t>------------------------------Citation Information Below ------------------------------ </a:t>
            </a:r>
            <a:endParaRPr lang="en-US">
              <a:cs typeface="Calibri"/>
            </a:endParaRPr>
          </a:p>
          <a:p>
            <a:r>
              <a:rPr lang="en-US" err="1"/>
              <a:t>Dubayah</a:t>
            </a:r>
            <a:r>
              <a:rPr lang="en-US"/>
              <a:t>, R.O., J. </a:t>
            </a:r>
            <a:r>
              <a:rPr lang="en-US" err="1"/>
              <a:t>Armston</a:t>
            </a:r>
            <a:r>
              <a:rPr lang="en-US"/>
              <a:t>, S.P. Healey, Z. Yang, P.L. Patterson, S. </a:t>
            </a:r>
            <a:r>
              <a:rPr lang="en-US" err="1"/>
              <a:t>Saarela</a:t>
            </a:r>
            <a:r>
              <a:rPr lang="en-US"/>
              <a:t>, G. Stahl, L. Duncanson, &amp; J.R. Kellner. 2022. GEDI L4B Gridded Aboveground Biomass Density, Version 2. ORNL DAAC, Oak Ridge, Tennessee, USA. </a:t>
            </a:r>
            <a:r>
              <a:rPr lang="en-US" u="sng">
                <a:hlinkClick r:id="rId3"/>
              </a:rPr>
              <a:t>https://doi.org/10.3334/ORNLDAAC/2017</a:t>
            </a:r>
            <a:r>
              <a:rPr lang="en-US"/>
              <a:t>.</a:t>
            </a:r>
            <a:endParaRPr lang="en-US">
              <a:cs typeface="Calibri"/>
            </a:endParaRPr>
          </a:p>
          <a:p>
            <a:endParaRPr lang="en-US"/>
          </a:p>
          <a:p>
            <a:r>
              <a:rPr lang="en-US"/>
              <a:t>NASA Goddard Space Flight Center (GSFC), University of Maryland (UMD) (2023). </a:t>
            </a:r>
            <a:r>
              <a:rPr lang="en-US" i="1"/>
              <a:t>GEDI Ecosystem Lidar Instrument Overview.</a:t>
            </a:r>
            <a:r>
              <a:rPr lang="en-US"/>
              <a:t> </a:t>
            </a:r>
            <a:r>
              <a:rPr lang="en-US" u="sng">
                <a:hlinkClick r:id="rId4"/>
              </a:rPr>
              <a:t>https://gedi.umd.edu/instrument/instrument-overview/</a:t>
            </a:r>
            <a:r>
              <a:rPr lang="en-US"/>
              <a:t> </a:t>
            </a:r>
            <a:endParaRPr lang="en-US">
              <a:cs typeface="Calibri"/>
            </a:endParaRPr>
          </a:p>
          <a:p>
            <a:r>
              <a:rPr lang="en-US">
                <a:cs typeface="Calibri"/>
              </a:rPr>
              <a:t>------------------------------Image Information Below ------------------------------ </a:t>
            </a:r>
          </a:p>
          <a:p>
            <a:r>
              <a:rPr lang="en-US">
                <a:cs typeface="Calibri"/>
              </a:rPr>
              <a:t>•Image Credit: Team generated images using Google Earth Engine</a:t>
            </a:r>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019414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validated our land cover change maps using Collect Earth Online based on SERVIR' recommendation. In this example, we are looking for at the plot window for NLCD Forest Loss. The yellow square on the left highlights the area under review. The reference background imagery is taken from Sentinel-2. Under Imagery Options on the right, you can adjust the year and month using the slider bar you are pulling the Sentinel-2 data in from. The survey questions are indicated on the right (was the area forested in 2016, was the area forested in 2019). If we were unsure about a plot, we flagged it, and at the end of reviewing the plots we brought the KML file into Google Earth Pro to look at the area with higher resolution. </a:t>
            </a:r>
            <a:endParaRPr lang="en-US" dirty="0"/>
          </a:p>
          <a:p>
            <a:endParaRPr lang="en-US" dirty="0">
              <a:cs typeface="Calibri"/>
            </a:endParaRPr>
          </a:p>
          <a:p>
            <a:r>
              <a:rPr lang="en-US" dirty="0"/>
              <a:t>------------------------------Image Information ------------------------------</a:t>
            </a:r>
            <a:endParaRPr lang="en-US" dirty="0">
              <a:cs typeface="Calibri"/>
            </a:endParaRPr>
          </a:p>
          <a:p>
            <a:r>
              <a:rPr lang="en-US" dirty="0"/>
              <a:t>•Image Credit: Collect Earth Online</a:t>
            </a:r>
            <a:endParaRPr lang="en-US" dirty="0">
              <a:cs typeface="Calibri"/>
            </a:endParaRPr>
          </a:p>
          <a:p>
            <a:r>
              <a:rPr lang="en-US" dirty="0"/>
              <a:t>•Image Source: </a:t>
            </a:r>
            <a:r>
              <a:rPr lang="en-US" dirty="0">
                <a:hlinkClick r:id="rId3"/>
              </a:rPr>
              <a:t>https://www.collect.earth/</a:t>
            </a:r>
            <a:r>
              <a:rPr lang="en-US" dirty="0"/>
              <a:t> : Free, open-source system for viewing satellite imagery </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291978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chart visualizes confusion matrices from forest loss for all four maps. NLCD had the highest accuracy and precision out of all four maps.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4094508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r>
              <a:rPr lang="en-US" dirty="0"/>
              <a:t>The amount of carbon stored in a forest, or the carbon stock, can be estimated by multiplying the forest biomass by a constant, called the carbon fraction. This constant represents the carbon concentration held in dry tree matter and can be thought of as (Mg C / Mg dry tree matter). This constant should be determined by available data on the forest type and makeup. We chose our carbon faction to be 0.47 based on the 2006 IPCC Guidelines for National Greenhouse Gas Inventories.</a:t>
            </a:r>
            <a:endParaRPr lang="en-US" dirty="0">
              <a:cs typeface="Calibri"/>
            </a:endParaRPr>
          </a:p>
          <a:p>
            <a:endParaRPr lang="en-US" dirty="0"/>
          </a:p>
          <a:p>
            <a:r>
              <a:rPr lang="en-US" dirty="0"/>
              <a:t>Once you have calculated carbon stock, the total amount of carbon emissions released in the deforestation process can be calculated by multiplying the carbon stock by the area of the forest loss. Multiplying that number by 44/12 converts the equation to represent carbon dioxide, rather than carbon. </a:t>
            </a:r>
            <a:endParaRPr lang="en-US" dirty="0">
              <a:cs typeface="Calibri"/>
            </a:endParaRPr>
          </a:p>
          <a:p>
            <a:endParaRPr lang="en-US" dirty="0"/>
          </a:p>
          <a:p>
            <a:endParaRPr lang="en-US" dirty="0"/>
          </a:p>
          <a:p>
            <a:r>
              <a:rPr lang="en-US" dirty="0"/>
              <a:t>------------------------------Citation Information Below ------------------------------ </a:t>
            </a:r>
            <a:endParaRPr lang="en-US" dirty="0">
              <a:cs typeface="Calibri"/>
            </a:endParaRPr>
          </a:p>
          <a:p>
            <a:r>
              <a:rPr lang="en-US" dirty="0" err="1"/>
              <a:t>Aalde</a:t>
            </a:r>
            <a:r>
              <a:rPr lang="en-US" dirty="0"/>
              <a:t>, H., Gonzales, P., </a:t>
            </a:r>
            <a:r>
              <a:rPr lang="en-US" dirty="0" err="1"/>
              <a:t>Gytarsky</a:t>
            </a:r>
            <a:r>
              <a:rPr lang="en-US" dirty="0"/>
              <a:t>, M., Krug, T., Kurz, W. A., Ogle, S., Raison, J., Schoene, D., </a:t>
            </a:r>
            <a:r>
              <a:rPr lang="en-US" dirty="0" err="1"/>
              <a:t>Ravindranath</a:t>
            </a:r>
            <a:r>
              <a:rPr lang="en-US" dirty="0"/>
              <a:t>, N. H., Elhassan, N. G., Heath, L., Higuchi, N. K., </a:t>
            </a:r>
            <a:r>
              <a:rPr lang="en-US" dirty="0" err="1"/>
              <a:t>Kainja</a:t>
            </a:r>
            <a:r>
              <a:rPr lang="en-US" dirty="0"/>
              <a:t>, S., Matsumoto. M., Sanchez, M. J. S., Somogyi, Z., Carle, J. B., Murthy, I. K. (2006).</a:t>
            </a:r>
            <a:r>
              <a:rPr lang="en-US" i="1" dirty="0"/>
              <a:t> 2006 IPCC Guidelines for National Greenhouse Gas Inventories. </a:t>
            </a:r>
            <a:r>
              <a:rPr lang="en-US" dirty="0"/>
              <a:t>Volume 4: Agriculture, Forestry and other Land Use. </a:t>
            </a:r>
            <a:r>
              <a:rPr lang="en-US" u="sng" dirty="0">
                <a:hlinkClick r:id="rId3"/>
              </a:rPr>
              <a:t>https://www.ipcc-nggip.iges.or.jp/public/2006gl/pdf/4_Volume4/V4_04_Ch4_Forest_Land.pdf</a:t>
            </a:r>
            <a:r>
              <a:rPr lang="en-US" dirty="0"/>
              <a:t> </a:t>
            </a:r>
          </a:p>
          <a:p>
            <a:endParaRPr lang="en-US" dirty="0"/>
          </a:p>
          <a:p>
            <a:r>
              <a:rPr lang="en-US" dirty="0"/>
              <a:t>------------------------------Image Information ------------------------------</a:t>
            </a:r>
            <a:endParaRPr lang="en-US" dirty="0">
              <a:cs typeface="Calibri"/>
            </a:endParaRPr>
          </a:p>
          <a:p>
            <a:r>
              <a:rPr lang="en-US" dirty="0"/>
              <a:t>•Image Credit: James Karroum</a:t>
            </a:r>
            <a:endParaRPr lang="en-US" dirty="0">
              <a:cs typeface="Calibri"/>
            </a:endParaRPr>
          </a:p>
          <a:p>
            <a:r>
              <a:rPr lang="en-US" dirty="0"/>
              <a:t>•Image Source: Personal photo at Land Trust property</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187303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endParaRPr lang="en-US" dirty="0">
              <a:cs typeface="Calibri"/>
            </a:endParaRPr>
          </a:p>
          <a:p>
            <a:r>
              <a:rPr lang="en-US" dirty="0">
                <a:cs typeface="Calibri"/>
              </a:rPr>
              <a:t>Here you can see a selection of our ROI, located just outside of Huntsville, AL. The red areas were identified as areas that experienced forest cover loss within our study period, which was different for each map due to availability of data. You can see that the maps varied, with LCMS demonstrating the most drastic change from the others. ----- was the most conservative in estimating forest cover loss overall, while ---- estimated the most forest cover loss. We also identified stable forest within our study area, which means that the land classification schema identified the area as forest in the start year and in the end year. Through our validation process, ---- was identified as the most accurate land cover change map for identifying forest cover loss overall. </a:t>
            </a:r>
          </a:p>
          <a:p>
            <a:endParaRPr lang="en-US" dirty="0">
              <a:cs typeface="Calibri"/>
            </a:endParaRPr>
          </a:p>
          <a:p>
            <a:endParaRPr lang="en-US" dirty="0"/>
          </a:p>
          <a:p>
            <a:r>
              <a:rPr lang="en-US" dirty="0"/>
              <a:t>------------------ Image Information ------------------</a:t>
            </a:r>
          </a:p>
          <a:p>
            <a:r>
              <a:rPr lang="en-US" dirty="0"/>
              <a:t>•Image Credit: Katherine Scott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lumMod val="65000"/>
                  </a:schemeClr>
                </a:solidFill>
                <a:cs typeface="Calibri"/>
              </a:rPr>
              <a:t>Basemap</a:t>
            </a:r>
            <a:r>
              <a:rPr lang="en-US" sz="1200" dirty="0">
                <a:solidFill>
                  <a:schemeClr val="bg1">
                    <a:lumMod val="65000"/>
                  </a:schemeClr>
                </a:solidFill>
                <a:cs typeface="Calibri"/>
              </a:rPr>
              <a:t> sources: Esri, HERE, Garmin, FAO, NOAA, USGS, OpenStreetMap contributors, and the GIS User Community</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908480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endParaRPr lang="en-US" dirty="0">
              <a:cs typeface="Calibri"/>
            </a:endParaRPr>
          </a:p>
          <a:p>
            <a:r>
              <a:rPr lang="en-US" dirty="0">
                <a:cs typeface="Calibri"/>
              </a:rPr>
              <a:t>Using the AGB density and CO</a:t>
            </a:r>
            <a:r>
              <a:rPr lang="en-US" baseline="-25000" dirty="0">
                <a:cs typeface="Calibri"/>
              </a:rPr>
              <a:t>2</a:t>
            </a:r>
            <a:r>
              <a:rPr lang="en-US" dirty="0">
                <a:cs typeface="Calibri"/>
              </a:rPr>
              <a:t> emissions equations that we discussed, we calculated overall CO</a:t>
            </a:r>
            <a:r>
              <a:rPr lang="en-US" baseline="-25000" dirty="0">
                <a:cs typeface="Calibri"/>
              </a:rPr>
              <a:t>2</a:t>
            </a:r>
            <a:r>
              <a:rPr lang="en-US" dirty="0">
                <a:cs typeface="Calibri"/>
              </a:rPr>
              <a:t> emissions estimates, and ended up with the results you see in the chart above. </a:t>
            </a:r>
            <a:endParaRPr lang="en-US" dirty="0"/>
          </a:p>
          <a:p>
            <a:endParaRPr lang="en-US" dirty="0">
              <a:cs typeface="Calibri"/>
            </a:endParaRPr>
          </a:p>
          <a:p>
            <a:r>
              <a:rPr lang="en-US" dirty="0"/>
              <a:t>------------------------------Image Information Below ------------------------------ </a:t>
            </a:r>
            <a:endParaRPr lang="en-US" dirty="0">
              <a:cs typeface="Calibri"/>
            </a:endParaRPr>
          </a:p>
          <a:p>
            <a:r>
              <a:rPr lang="en-US" dirty="0"/>
              <a:t>•Image Credit: Team using </a:t>
            </a:r>
            <a:r>
              <a:rPr lang="en-US" dirty="0" err="1"/>
              <a:t>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257120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 </a:t>
            </a:r>
          </a:p>
          <a:p>
            <a:endParaRPr lang="en-US" dirty="0">
              <a:cs typeface="Calibri"/>
            </a:endParaRPr>
          </a:p>
          <a:p>
            <a:r>
              <a:rPr lang="en-US" dirty="0">
                <a:cs typeface="Calibri"/>
              </a:rPr>
              <a:t>This chart visualizes the average carbon dioxide emissions from forest loss for all four maps split between GEDI and ATLAS estimates. ATLAS had a higher estimation than GEDI, and GFW had the highest estimations of CO</a:t>
            </a:r>
            <a:r>
              <a:rPr lang="en-US" baseline="-25000" dirty="0">
                <a:cs typeface="Calibri"/>
              </a:rPr>
              <a:t>2</a:t>
            </a:r>
            <a:r>
              <a:rPr lang="en-US" dirty="0">
                <a:cs typeface="Calibri"/>
              </a:rPr>
              <a:t> emissions among all four land cover maps. </a:t>
            </a:r>
          </a:p>
          <a:p>
            <a:endParaRPr lang="en-US" dirty="0">
              <a:cs typeface="Calibri"/>
            </a:endParaRPr>
          </a:p>
          <a:p>
            <a:r>
              <a:rPr lang="en-US" dirty="0"/>
              <a:t>------------------------------Image Information Below ------------------------------ </a:t>
            </a:r>
            <a:endParaRPr lang="en-US" dirty="0">
              <a:cs typeface="Calibri"/>
            </a:endParaRPr>
          </a:p>
          <a:p>
            <a:r>
              <a:rPr lang="en-US" dirty="0"/>
              <a:t>•Image Credit: Team using 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954815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endParaRPr lang="en-US" dirty="0">
              <a:cs typeface="Calibri"/>
            </a:endParaRPr>
          </a:p>
          <a:p>
            <a:r>
              <a:rPr lang="en-US" dirty="0">
                <a:cs typeface="Calibri"/>
              </a:rPr>
              <a:t>This is a map of GEDI AGB density in stable forest, as identified by NLCD, for our ROI, broken down by county. You can see the highest AGB density is in Northeast Tennessee, where Great Smoky Mountains National Park is. </a:t>
            </a:r>
          </a:p>
          <a:p>
            <a:endParaRPr lang="en-US" dirty="0">
              <a:cs typeface="Calibri"/>
            </a:endParaRPr>
          </a:p>
          <a:p>
            <a:r>
              <a:rPr lang="en-US" dirty="0"/>
              <a:t>------------------ Image Information ------------------</a:t>
            </a:r>
            <a:endParaRPr lang="en-US" dirty="0">
              <a:cs typeface="Calibri"/>
            </a:endParaRPr>
          </a:p>
          <a:p>
            <a:r>
              <a:rPr lang="en-US" dirty="0"/>
              <a:t>•Image Credit: Katherine Scott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780798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endParaRPr lang="en-US" dirty="0">
              <a:cs typeface="Calibri"/>
            </a:endParaRPr>
          </a:p>
          <a:p>
            <a:r>
              <a:rPr lang="en-US" dirty="0">
                <a:cs typeface="Calibri"/>
              </a:rPr>
              <a:t>Here you can see a map that identifies carbon emissions, with dark red counties emitting the most carbon dioxide, and lighter counties emitting less, as was estimated by NLCD and GEDI. </a:t>
            </a:r>
          </a:p>
          <a:p>
            <a:endParaRPr lang="en-US" dirty="0">
              <a:cs typeface="Calibri"/>
            </a:endParaRPr>
          </a:p>
          <a:p>
            <a:r>
              <a:rPr lang="en-US" dirty="0"/>
              <a:t>------------------ Image Information ------------------</a:t>
            </a:r>
            <a:endParaRPr lang="en-US" dirty="0">
              <a:cs typeface="Calibri"/>
            </a:endParaRPr>
          </a:p>
          <a:p>
            <a:r>
              <a:rPr lang="en-US" dirty="0"/>
              <a:t>•Image Credit: Katherine Scott</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4294537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cs typeface="Calibri"/>
              </a:rPr>
              <a:t>Previous research has shown that not only are atmospheric carbon dioxide levels rising, but also that this change is causing temperatures across the globe to increase in a phenomenon that we now call climate change. In order to prevent temperatures from continue to rise we need to rebalance carbon sinks, which take in carbon dioxide from the atmosphere, and carbon sources, which release carbon dioxide to the atmosphere. In the united states, forests are the largest carbon sink and responsible for absorbing more than 14% of the country's carbon dioxide emissions. As trees grow they pull carbon dioxide out of the atmosphere and store it in their crown, trunk, and roots- collectively known as their biomass. After a tree dies that carbon is released back to the atmosphere through dead wood, leaf litter, and the process of decomposition or combustion. When forest land is converted and cleared for other uses this natural carbon cycle is disrupted. Increasing forest cover and forest land that continues to mature are known to pull large amounts of carbon from the atmosphere while deforestation that occurs without a plan for forest regrowth can be a large sources of carbon emissions. So, gross carbon dioxide emissions can be offset by forest grown and newly forested lands. It is important to accurately track changes in forest land and subsequent carbon emissions for reporting purposes, such as annual carbon dioxide reports to the United Nations Framework Convention on Climate Change.</a:t>
            </a:r>
            <a:endParaRPr lang="en-US">
              <a:ea typeface="Calibri"/>
              <a:cs typeface="Calibri"/>
            </a:endParaRPr>
          </a:p>
          <a:p>
            <a:endParaRPr lang="en-US">
              <a:cs typeface="Calibri"/>
            </a:endParaRPr>
          </a:p>
          <a:p>
            <a:pPr>
              <a:spcAft>
                <a:spcPts val="600"/>
              </a:spcAft>
            </a:pPr>
            <a:r>
              <a:rPr lang="en-US"/>
              <a:t>------------------ Image Information ------------------</a:t>
            </a:r>
            <a:endParaRPr lang="en-US">
              <a:cs typeface="Calibri"/>
            </a:endParaRPr>
          </a:p>
          <a:p>
            <a:r>
              <a:rPr lang="en-US"/>
              <a:t>•Image Credit:  </a:t>
            </a:r>
            <a:r>
              <a:rPr lang="en-US" b="1"/>
              <a:t> </a:t>
            </a:r>
            <a:r>
              <a:rPr lang="en-US"/>
              <a:t>Food and Agriculture Organizations of the United Nations, Global Forest Resources Assessment </a:t>
            </a:r>
          </a:p>
          <a:p>
            <a:r>
              <a:rPr lang="en-US"/>
              <a:t>•Image Source: </a:t>
            </a:r>
            <a:r>
              <a:rPr lang="en-US">
                <a:hlinkClick r:id="rId3"/>
              </a:rPr>
              <a:t>https://www.fao.org/3/ca8753en/ca8753en.pdf</a:t>
            </a:r>
            <a:r>
              <a:rPr lang="en-US"/>
              <a:t> | Creative Commons Attribution-</a:t>
            </a:r>
            <a:r>
              <a:rPr lang="en-US" err="1"/>
              <a:t>NonCommercial</a:t>
            </a:r>
            <a:r>
              <a:rPr lang="en-US"/>
              <a:t>-</a:t>
            </a:r>
            <a:r>
              <a:rPr lang="en-US" err="1"/>
              <a:t>ShareAlike</a:t>
            </a:r>
            <a:r>
              <a:rPr lang="en-US"/>
              <a:t> 3.0 IGO (</a:t>
            </a:r>
            <a:r>
              <a:rPr lang="en-US">
                <a:hlinkClick r:id="rId4"/>
              </a:rPr>
              <a:t>CC BY-NC-SA 3.0 IGO</a:t>
            </a:r>
            <a:r>
              <a:rPr lang="en-US"/>
              <a:t>)</a:t>
            </a:r>
            <a:endParaRPr lang="en-US">
              <a:ea typeface="Calibri"/>
              <a:cs typeface="Calibri"/>
            </a:endParaRPr>
          </a:p>
          <a:p>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862196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endParaRPr lang="en-US" dirty="0">
              <a:cs typeface="Calibri"/>
            </a:endParaRPr>
          </a:p>
          <a:p>
            <a:r>
              <a:rPr lang="en-US" dirty="0">
                <a:cs typeface="Calibri"/>
              </a:rPr>
              <a:t>We decided to do a case study of Clarke County, so that you can see how what our results look like in a smaller region. Clarke County, which is located in Southwestern Alabama, is the county that produced the highest carbon dioxide emissions estimate in our ROI for all land change and Lidar inputs. Alabama in general has a rich history of forestry and timber harvest, with much of this industry being located in the south of the state. </a:t>
            </a:r>
          </a:p>
          <a:p>
            <a:endParaRPr lang="en-US" dirty="0">
              <a:cs typeface="Calibri"/>
            </a:endParaRPr>
          </a:p>
          <a:p>
            <a:r>
              <a:rPr lang="en-US" dirty="0"/>
              <a:t>------------------ Image Information ------------------</a:t>
            </a:r>
            <a:endParaRPr lang="en-US" dirty="0">
              <a:cs typeface="Calibri"/>
            </a:endParaRPr>
          </a:p>
          <a:p>
            <a:r>
              <a:rPr lang="en-US" dirty="0"/>
              <a:t>•Image Credit: ArcGIS Pro,  Katherine Scott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bg1">
                    <a:lumMod val="65000"/>
                  </a:schemeClr>
                </a:solidFill>
                <a:cs typeface="Calibri"/>
              </a:rPr>
              <a:t>Basemap</a:t>
            </a:r>
            <a:r>
              <a:rPr lang="en-US" sz="1200" dirty="0">
                <a:solidFill>
                  <a:schemeClr val="bg1">
                    <a:lumMod val="65000"/>
                  </a:schemeClr>
                </a:solidFill>
                <a:cs typeface="Calibri"/>
              </a:rPr>
              <a:t> sources: Esri, HERE, Garmin, FAO, NOAA, USGS, OpenStreetMap contributors, and the GIS User Community</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329762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endParaRPr lang="en-US" dirty="0">
              <a:cs typeface="Calibri"/>
            </a:endParaRPr>
          </a:p>
          <a:p>
            <a:r>
              <a:rPr lang="en-US" dirty="0">
                <a:cs typeface="Calibri"/>
              </a:rPr>
              <a:t> Here you can see the results of our land change maps, with green representing stable forest and pink representing forest cover loss. </a:t>
            </a:r>
          </a:p>
          <a:p>
            <a:endParaRPr lang="en-US" dirty="0">
              <a:cs typeface="Calibri"/>
            </a:endParaRPr>
          </a:p>
          <a:p>
            <a:r>
              <a:rPr lang="en-US" dirty="0"/>
              <a:t>------------------ Image Information ------------------</a:t>
            </a:r>
            <a:endParaRPr lang="en-US" dirty="0">
              <a:cs typeface="Calibri"/>
            </a:endParaRPr>
          </a:p>
          <a:p>
            <a:r>
              <a:rPr lang="en-US" dirty="0"/>
              <a:t>•All Image Credit: Katherine Scott, </a:t>
            </a:r>
          </a:p>
          <a:p>
            <a:r>
              <a:rPr lang="en-US" dirty="0" err="1"/>
              <a:t>basemap</a:t>
            </a:r>
            <a:r>
              <a:rPr lang="en-US" dirty="0"/>
              <a:t> sources: Esri, Maxar, Earthstar </a:t>
            </a:r>
            <a:r>
              <a:rPr lang="en-US" dirty="0" err="1"/>
              <a:t>Geograpjhics</a:t>
            </a:r>
            <a:r>
              <a:rPr lang="en-US" dirty="0"/>
              <a:t>, and the GIS User Community</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623710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endParaRPr lang="en-US" dirty="0">
              <a:cs typeface="Calibri"/>
            </a:endParaRPr>
          </a:p>
          <a:p>
            <a:r>
              <a:rPr lang="en-US" dirty="0">
                <a:cs typeface="Calibri"/>
              </a:rPr>
              <a:t>Here is a collection of bar graphs that show how the different land classification and LiDAR datasets estimated AGB density.</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07577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endParaRPr lang="en-US">
              <a:cs typeface="Calibri"/>
            </a:endParaRPr>
          </a:p>
          <a:p>
            <a:r>
              <a:rPr lang="en-US"/>
              <a:t>Here is a collection of bar graphs that show how the different land classification and lidar datasets estimated carbon dioxide emissions from the previously shown AGB density.</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606658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t>We have summarized 6 areas of uncertainties here:  </a:t>
            </a:r>
          </a:p>
          <a:p>
            <a:endParaRPr lang="en-US" dirty="0"/>
          </a:p>
          <a:p>
            <a:r>
              <a:rPr lang="en-US" dirty="0"/>
              <a:t>1) Causes of deforestation: We did not discern between deforestation and forest degradation in this analysis, rather we interpreted forest cover loss as determined by each change map method. </a:t>
            </a:r>
            <a:endParaRPr lang="en-US" dirty="0">
              <a:cs typeface="Calibri"/>
            </a:endParaRPr>
          </a:p>
          <a:p>
            <a:endParaRPr lang="en-US" dirty="0"/>
          </a:p>
          <a:p>
            <a:r>
              <a:rPr lang="en-US" dirty="0"/>
              <a:t>2) Validation:  We were unable to validate change map and biomass accuracy using field knowledge.  LiDAR data and field data could be used to quantify these uncertainties. Our term also did not validate satellite Lidar data for the entire ROI, due to lack of time, and instead used last term's Lidar validation, which only looked at Talladega National Forest, a small fraction of our expanded ROI. </a:t>
            </a:r>
            <a:endParaRPr lang="en-US" dirty="0">
              <a:cs typeface="Calibri"/>
            </a:endParaRPr>
          </a:p>
          <a:p>
            <a:endParaRPr lang="en-US" dirty="0"/>
          </a:p>
          <a:p>
            <a:r>
              <a:rPr lang="en-US" dirty="0"/>
              <a:t>3) Dates:  Our change map and biomass data were collected in different epochs which made data overlap difficult. Also, we were unable to account for seasonal conditions for every dataset. Were we to have the same dates for Lidar and forest cover change data, we could have calculated the exact AGB lost from forest cover loss, rather than calculating a mean for each county. </a:t>
            </a:r>
            <a:endParaRPr lang="en-US" dirty="0">
              <a:cs typeface="Calibri"/>
            </a:endParaRPr>
          </a:p>
          <a:p>
            <a:endParaRPr lang="en-US" dirty="0"/>
          </a:p>
          <a:p>
            <a:r>
              <a:rPr lang="en-US" dirty="0"/>
              <a:t>4) Land change map methods: Despite using the same Landsat series for our the change maps, they classified our ROI differently. Therefore we could not be consistent in how we identified "forest cover loss" among maps. </a:t>
            </a:r>
            <a:endParaRPr lang="en-US" dirty="0">
              <a:cs typeface="Calibri"/>
            </a:endParaRPr>
          </a:p>
          <a:p>
            <a:endParaRPr lang="en-US" dirty="0"/>
          </a:p>
          <a:p>
            <a:r>
              <a:rPr lang="en-US" dirty="0"/>
              <a:t>5)Reforestation: We did not take forest cover gain into consideration for our study due to the short time frame. This leads to not having a full picture of net carbon dioxide emissions from forest cover loss, as reforestation would produce more carbon sinks, thus lowering the net emissions in the ROI.</a:t>
            </a:r>
            <a:endParaRPr lang="en-US" dirty="0">
              <a:cs typeface="Calibri"/>
            </a:endParaRPr>
          </a:p>
          <a:p>
            <a:endParaRPr lang="en-US" dirty="0"/>
          </a:p>
          <a:p>
            <a:r>
              <a:rPr lang="en-US" dirty="0"/>
              <a:t>6) Method Choice: Method choice falls into two main camps: which forest change map should be used and which biomass data should be used? While we did perform validation statistics, there are many forest change maps and biomass data that we left out of our study due to the 10-week time frame. Furthermore, depending on the ROI, that recommendation would probably change. That being said, we determined that --- was the most accurate land change map for our ROI. Since GEDI biomass estimates seem to fall into in the window of our other estimates, this also may be a promising biomass choice for future teams. Lastly, we recommend the allometric equations used to transform height data, be location specific. We used Nelson's allometric equation because it was specific to the continental US. </a:t>
            </a:r>
            <a:endParaRPr lang="en-US" dirty="0">
              <a:cs typeface="Calibri"/>
            </a:endParaRPr>
          </a:p>
          <a:p>
            <a:endParaRPr lang="en-US" dirty="0"/>
          </a:p>
          <a:p>
            <a:r>
              <a:rPr lang="en-US" dirty="0"/>
              <a:t>------------------------------Image Information Below ------------------------------ </a:t>
            </a:r>
          </a:p>
          <a:p>
            <a:r>
              <a:rPr lang="en-US" dirty="0"/>
              <a:t>Image Credit: </a:t>
            </a:r>
            <a:r>
              <a:rPr lang="en-US" dirty="0" err="1"/>
              <a:t>Powerpoint</a:t>
            </a:r>
            <a:r>
              <a:rPr lang="en-US" dirty="0"/>
              <a:t> Icons, from previous term's errors + uncertainties slide</a:t>
            </a:r>
          </a:p>
          <a:p>
            <a:r>
              <a:rPr lang="en-US" dirty="0"/>
              <a:t>Image source: </a:t>
            </a:r>
            <a:r>
              <a:rPr lang="en-US" dirty="0" err="1"/>
              <a:t>Powerpoint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1640730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Speaker Notes: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Our team found that the highest carbon dioxide emissions were found in Southern Alabama, which is consistent with pine plantations in that area.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Through our validation process, our team found that the NLCD forest cover and loss map had the highest accuracy compared to the other maps.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In experimenting with each dataset for forest change maps, we found that the amount of forest loss depended on both the amount of land classified, as well as the forest loss detection method.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------------------------------Image Information Below ------------------------------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Image Credit: ArcGIS Pro, Kat Scott</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err="1">
                <a:solidFill>
                  <a:srgbClr val="000000"/>
                </a:solidFill>
                <a:effectLst/>
                <a:latin typeface="Calibri" panose="020F0502020204030204" pitchFamily="34" charset="0"/>
              </a:rPr>
              <a:t>Basemap</a:t>
            </a:r>
            <a:r>
              <a:rPr lang="en-US" sz="1800" b="0" i="0" u="none" strike="noStrike" dirty="0">
                <a:solidFill>
                  <a:srgbClr val="000000"/>
                </a:solidFill>
                <a:effectLst/>
                <a:latin typeface="Calibri" panose="020F0502020204030204" pitchFamily="34" charset="0"/>
              </a:rPr>
              <a:t> Source: Esri, HERE, Garmin, FAO, NOAA, USGS, OpenStreetMap contributors, and the GIS User Community</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882818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Speaker Notes: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Due to time constraints, the team was unable to account for forest regrowth that occurred after deforestation or reforestation due to human-initiated tree planting. However, reforestation and regrowth can significantly impact the amount of carbon sequestered in an area and should be accounted for in order to make the best possible carbon emissions estimates. The team did also not have time to compare our project results with ground-based forest carbon stock estimates, like the inventory based estimates conducted by the US Forest Service Forest Inventory and Analysis.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The team also restricted the study region to include only two states in the Southeastern US, so it would be prescient to expand the study area and validate the data in the new region to determine whether or not the results of this study are valid given additional area.</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3878667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r>
              <a:rPr lang="en-US"/>
              <a:t>Once again, thank you so much for attending our presentation. Before we close, our team would like to give a huge thanks to our Fellow, Brianne Kendall, as well as our partners including the Alabama Forestry Commission, Land Trust of North Alabama, American Forest Foundation, and the Tennessee Division of Air Pollution Control and Water Resources. We also want to specifically thank our science advisors, Christine Evans and Dr. Emil Cherrington, for their invaluable input over the course of this project. Finally, we have some miscellaneous thanks to give for others who significantly impacted our work, including the Southeast Climate I team. Thank you all for your contributions, and with that, we will open the floor for any questions.</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27</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endParaRPr lang="en-US"/>
          </a:p>
          <a:p>
            <a:r>
              <a:rPr lang="en-US"/>
              <a:t>Field studies are the gold standard in our ability to validate earth observation techniques. However, when it comes to height measurement, airborne lidar is a close second.</a:t>
            </a:r>
            <a:endParaRPr lang="en-US">
              <a:cs typeface="Calibri" panose="020F0502020204030204"/>
            </a:endParaRPr>
          </a:p>
          <a:p>
            <a:endParaRPr lang="en-US"/>
          </a:p>
          <a:p>
            <a:r>
              <a:rPr lang="en-US"/>
              <a:t>Airborne Laser Scanning uses laser sensors mounted in an aircraft or drone and directed to the ground in a scanning pattern. Lidar technology allows researchers to capture greater areas of canopy height measurements than could be done by foot, with high precision. There are still limitations in data availability as these flights are expensive, can only be done during certain conditions, and often have to be contracted out. </a:t>
            </a:r>
            <a:endParaRPr lang="en-US">
              <a:cs typeface="Calibri"/>
            </a:endParaRPr>
          </a:p>
          <a:p>
            <a:endParaRPr lang="en-US"/>
          </a:p>
          <a:p>
            <a:r>
              <a:rPr lang="en-US"/>
              <a:t>We aimed to use this data to validate our satellite remote sensing methods, which we will discuss next.</a:t>
            </a:r>
            <a:endParaRPr lang="en-US">
              <a:cs typeface="Calibri"/>
            </a:endParaRPr>
          </a:p>
          <a:p>
            <a:endParaRPr lang="en-US"/>
          </a:p>
          <a:p>
            <a:endParaRPr lang="en-US"/>
          </a:p>
          <a:p>
            <a:r>
              <a:rPr lang="en-US"/>
              <a:t>------------------------------Image Information Below ------------------------------</a:t>
            </a:r>
            <a:endParaRPr lang="en-US">
              <a:cs typeface="Calibri"/>
            </a:endParaRPr>
          </a:p>
          <a:p>
            <a:r>
              <a:rPr lang="en-US"/>
              <a:t>Left image</a:t>
            </a:r>
            <a:endParaRPr lang="en-US">
              <a:cs typeface="Calibri"/>
            </a:endParaRPr>
          </a:p>
          <a:p>
            <a:r>
              <a:rPr lang="en-US"/>
              <a:t>•Image Credit: USGS </a:t>
            </a:r>
            <a:endParaRPr lang="en-US">
              <a:cs typeface="Calibri"/>
            </a:endParaRPr>
          </a:p>
          <a:p>
            <a:r>
              <a:rPr lang="en-US"/>
              <a:t>•Image Source: </a:t>
            </a:r>
            <a:r>
              <a:rPr lang="en-US">
                <a:hlinkClick r:id="rId3"/>
              </a:rPr>
              <a:t>https://www.usgs.gov/media/images/lidar-plane</a:t>
            </a:r>
            <a:r>
              <a:rPr lang="en-US"/>
              <a:t> (Public Domain)</a:t>
            </a:r>
            <a:endParaRPr lang="en-US">
              <a:cs typeface="Calibri"/>
            </a:endParaRPr>
          </a:p>
          <a:p>
            <a:endParaRPr lang="en-US"/>
          </a:p>
          <a:p>
            <a:r>
              <a:rPr lang="en-US"/>
              <a:t>Right image team-produced in R</a:t>
            </a:r>
            <a:endParaRPr lang="en-US">
              <a:cs typeface="Calibri"/>
            </a:endParaRPr>
          </a:p>
          <a:p>
            <a:pPr marL="171450" indent="-171450">
              <a:buFont typeface="Arial,Sans-Serif"/>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1538191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cs typeface="Calibri"/>
              </a:rPr>
              <a:t>This diagram shows an overview of our workflow, beginning with land cover change maps and canopy height estimates. The next few slides with go into each of these steps one by one.</a:t>
            </a:r>
          </a:p>
          <a:p>
            <a:endParaRPr lang="en-US"/>
          </a:p>
          <a:p>
            <a:endParaRPr lang="en-US"/>
          </a:p>
          <a:p>
            <a:r>
              <a:rPr lang="en-US"/>
              <a:t> </a:t>
            </a:r>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419191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endParaRPr lang="en-US" dirty="0"/>
          </a:p>
          <a:p>
            <a:r>
              <a:rPr lang="en-US" dirty="0"/>
              <a:t>This project was inspired by NASA SERVIR. NASA SERVIR is a partnership between NASA, the United States Agency for International Development, and other geospatial organizations across the globe. The SERVIR-</a:t>
            </a:r>
            <a:r>
              <a:rPr lang="en-US" dirty="0" err="1"/>
              <a:t>CArbon</a:t>
            </a:r>
            <a:r>
              <a:rPr lang="en-US" dirty="0"/>
              <a:t> Pilot Program (S-CAP) uses remote sensing to monitor carbon emissions from deforestation in SERVIR focus </a:t>
            </a:r>
            <a:r>
              <a:rPr lang="en-US" dirty="0" err="1"/>
              <a:t>conuntries</a:t>
            </a:r>
            <a:r>
              <a:rPr lang="en-US" dirty="0"/>
              <a:t>. S-CAP uses an ensemble method approach, using global land cover datasets and regional aboveground biomass data to estimate carbon emissions. The first term of this project, called Southeast US Climate I, adapted SERVIR’s methodology to the Talladega National Forest in Alabama.</a:t>
            </a:r>
            <a:endParaRPr lang="en-US" dirty="0">
              <a:cs typeface="Calibri"/>
            </a:endParaRPr>
          </a:p>
          <a:p>
            <a:br>
              <a:rPr lang="en-US" dirty="0">
                <a:cs typeface="+mn-lt"/>
              </a:rPr>
            </a:br>
            <a:r>
              <a:rPr lang="en-US" dirty="0"/>
              <a:t>------------------------------Image Information Below ------------------------------ </a:t>
            </a:r>
            <a:endParaRPr lang="en-US" dirty="0">
              <a:ea typeface="Calibri"/>
              <a:cs typeface="Calibri"/>
            </a:endParaRPr>
          </a:p>
          <a:p>
            <a:r>
              <a:rPr lang="en-US" dirty="0"/>
              <a:t>Image Credit: SERVIR </a:t>
            </a:r>
            <a:endParaRPr lang="en-US" dirty="0">
              <a:ea typeface="Calibri"/>
              <a:cs typeface="Calibri"/>
            </a:endParaRPr>
          </a:p>
          <a:p>
            <a:r>
              <a:rPr lang="en-US" dirty="0"/>
              <a:t>Image source: </a:t>
            </a:r>
            <a:r>
              <a:rPr lang="en-US" dirty="0">
                <a:hlinkClick r:id="rId3"/>
              </a:rPr>
              <a:t>https://www.nasa.gov/sites/default/files/styles/full_width_feature/public/thumbnails/image/servir_mission_page_logosp2.jpg</a:t>
            </a:r>
            <a:r>
              <a:rPr lang="en-US" dirty="0"/>
              <a:t> (public domain)</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1359774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cs typeface="Calibri"/>
              </a:rPr>
              <a:t>Once you have your parameters selected, you can run the script and it will generate a map showing disturbance events within the study period. </a:t>
            </a:r>
            <a:endParaRPr lang="en-US"/>
          </a:p>
          <a:p>
            <a:endParaRPr lang="en-US">
              <a:cs typeface="Calibri"/>
            </a:endParaRPr>
          </a:p>
          <a:p>
            <a:endParaRPr lang="en-US">
              <a:cs typeface="Calibri"/>
            </a:endParaRPr>
          </a:p>
          <a:p>
            <a:r>
              <a:rPr lang="en-US"/>
              <a:t>------------------------------Image Information ------------------------------</a:t>
            </a:r>
            <a:endParaRPr lang="en-US">
              <a:cs typeface="Calibri"/>
            </a:endParaRPr>
          </a:p>
          <a:p>
            <a:r>
              <a:rPr lang="en-US"/>
              <a:t>•Image Credit: </a:t>
            </a:r>
            <a:r>
              <a:rPr lang="en-US" err="1"/>
              <a:t>eMapR</a:t>
            </a:r>
            <a:r>
              <a:rPr lang="en-US"/>
              <a:t> Lab</a:t>
            </a:r>
            <a:endParaRPr lang="en-US">
              <a:cs typeface="Calibri"/>
            </a:endParaRPr>
          </a:p>
          <a:p>
            <a:r>
              <a:rPr lang="en-US"/>
              <a:t>•Image Source: </a:t>
            </a:r>
            <a:r>
              <a:rPr lang="en-US">
                <a:hlinkClick r:id="rId3"/>
              </a:rPr>
              <a:t>LT-GEE Change Mapper (</a:t>
            </a:r>
            <a:r>
              <a:rPr lang="en-US" err="1">
                <a:hlinkClick r:id="rId3"/>
              </a:rPr>
              <a:t>earthengine.app</a:t>
            </a:r>
            <a:r>
              <a:rPr lang="en-US">
                <a:hlinkClick r:id="rId3"/>
              </a:rPr>
              <a:t>)</a:t>
            </a:r>
            <a:r>
              <a:rPr lang="en-US"/>
              <a:t> (Open-source LandTrendr Change Mapper UI)</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155769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cs typeface="Calibri"/>
              </a:rPr>
              <a:t>       This is a second term project, which means we were expanding upon the work of a previous team. In the fall of 2022, the previous team conducted a tech and innovation project, where they adapted NASA SERVIR's S-CAP tool for domestic use and tested that tool in the Talladega National Forest. They were able to analyze forest cover change to estimate carbon emissions produced in their study area. </a:t>
            </a:r>
            <a:endParaRPr lang="en-US">
              <a:ea typeface="Calibri"/>
              <a:cs typeface="Calibri"/>
            </a:endParaRPr>
          </a:p>
          <a:p>
            <a:r>
              <a:rPr lang="en-US">
                <a:cs typeface="Calibri"/>
              </a:rPr>
              <a:t>       We will be expanding upon their work by broadening the study area to include all of Alabama and Tennessee. Additionally, we will be validating the land cover change using Collect Earth Online.</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00244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endParaRPr lang="en-US"/>
          </a:p>
          <a:p>
            <a:r>
              <a:rPr lang="en-US">
                <a:cs typeface="Calibri"/>
              </a:rPr>
              <a:t>Last term's study area focused on the Talladega National Forest in Alabama. We expanded that study area to incorporate the entire states of Alabama and Tennessee, as pictured here. Our study period was from 2016 – 2022 because those years provide the greatest overlap between all of our land cover and biomass data sets.</a:t>
            </a:r>
            <a:endParaRPr lang="en-US">
              <a:ea typeface="Calibri"/>
              <a:cs typeface="Calibri"/>
            </a:endParaRPr>
          </a:p>
          <a:p>
            <a:endParaRPr lang="en-US">
              <a:cs typeface="Calibri"/>
            </a:endParaRPr>
          </a:p>
          <a:p>
            <a:r>
              <a:rPr lang="en-US"/>
              <a:t>------------------ Image Information ------------------</a:t>
            </a:r>
            <a:endParaRPr lang="en-US">
              <a:cs typeface="Calibri"/>
            </a:endParaRPr>
          </a:p>
          <a:p>
            <a:r>
              <a:rPr lang="en-US"/>
              <a:t>•Map Credit: Cate Lull</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r>
              <a:rPr lang="en-US"/>
              <a:t>       Three of our partners were end users, meaning their primary role was to use any deliverables or tools that we created. These partners were the Alabama Forestry Commission, the Land Trust of Northern Alabama, and the American Forest Foundation. The Alabama Forestry Commission is a governmental organization tasked with educating the public about the benefits that forested lands provide, protect the natural resources in forests for recreational and economic uses, and provide information about forest management practices and strategies to private landowners. The commission must strategically make decisions about where to direct resources such as prescribed burns and concentrated management practices as well as choosing where and how timber harvesting and recreational activities take place.</a:t>
            </a:r>
            <a:endParaRPr lang="en-US">
              <a:cs typeface="Calibri"/>
            </a:endParaRPr>
          </a:p>
          <a:p>
            <a:endParaRPr lang="en-US"/>
          </a:p>
          <a:p>
            <a:r>
              <a:rPr lang="en-US"/>
              <a:t>       The North Alabama Land Trust serves to preserve the scenic, historic, and ecological resources of Northern Alabama through conservation efforts, advocacy, recreational opportunities, and education. To date, the land trust is responsible for over 9,000 acres of preserved land across 6 different counties, with most of these spaces publicly available for recreational use as community access to these preserved spaces is a core component of the work that they do.</a:t>
            </a:r>
            <a:endParaRPr lang="en-US">
              <a:cs typeface="Calibri"/>
            </a:endParaRPr>
          </a:p>
          <a:p>
            <a:endParaRPr lang="en-US"/>
          </a:p>
          <a:p>
            <a:r>
              <a:rPr lang="en-US"/>
              <a:t>     Our national partner, the Family Forest Carbon Program is a branch of the American Forest Foundation which works closely with The Nature Conservancy to connect small private forest owners to expert advice, resources, and management strategies to increase the carbon sequestration potential and health of their land. The additional carbon stored on participating land areas is sold to companies seeking to purchase carbon offsets. They use remote sensing products to find opportunities to involve additional landowners in their program, survey land for opportunities to increase carbon storage, and monitor changes in enrolled land to ensure compliance with new management strategies.</a:t>
            </a:r>
            <a:endParaRPr lang="en-US">
              <a:cs typeface="Calibri"/>
            </a:endParaRPr>
          </a:p>
          <a:p>
            <a:endParaRPr lang="en-US"/>
          </a:p>
          <a:p>
            <a:r>
              <a:rPr lang="en-US"/>
              <a:t>       We had two partners that were contributors, meaning they contributed data and expertise, rather than using our end products. These partners are both within the Tennessee Department of Environment and Conservation, or TDEC: the Tennessee Division of Air Pollution Control and the Tennessee Division of Water Resources. The Division of Air Pollution Control aims to preserve the quality of air resources to a standard that protects normal health, general welfare, and physical property of citizens while also supporting healthy employment rates and industrial development in the state of Tennessee, while the Division of Water Resources manages and protects water quality. </a:t>
            </a:r>
            <a:endParaRPr lang="en-US">
              <a:cs typeface="Calibri" panose="020F0502020204030204"/>
            </a:endParaRPr>
          </a:p>
          <a:p>
            <a:endParaRPr lang="en-US"/>
          </a:p>
          <a:p>
            <a:r>
              <a:rPr lang="en-US"/>
              <a:t>------------------ Image Information -------------------</a:t>
            </a:r>
            <a:endParaRPr lang="en-US">
              <a:cs typeface="Calibri"/>
            </a:endParaRPr>
          </a:p>
          <a:p>
            <a:r>
              <a:rPr lang="en-US"/>
              <a:t>•Image Credits: Dan Chappell (Alabama Forestry Commission)</a:t>
            </a:r>
            <a:endParaRPr lang="en-US">
              <a:cs typeface="Calibri" panose="020F0502020204030204"/>
            </a:endParaRPr>
          </a:p>
          <a:p>
            <a:r>
              <a:rPr lang="en-US"/>
              <a:t>•Image Source: All four images provided by partner</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121708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Speaker Notes:</a:t>
            </a:r>
          </a:p>
          <a:p>
            <a:pPr>
              <a:spcAft>
                <a:spcPts val="600"/>
              </a:spcAft>
            </a:pPr>
            <a:r>
              <a:rPr lang="en-US" dirty="0"/>
              <a:t>       Carbon emissions from deforestation our the main community concern that we will be addressing in our research. Forests in the Southeastern US provide important ecosystem functions. Our different partners have brought more specific community concerns to our attention as well. The Alabama Forestry </a:t>
            </a:r>
            <a:r>
              <a:rPr lang="en-US" dirty="0" err="1"/>
              <a:t>Commision</a:t>
            </a:r>
            <a:r>
              <a:rPr lang="en-US" dirty="0"/>
              <a:t> must advise landowners on forest management strategies based on changing emissions in trends. They are also concerned with protecting the forests from natural and anthropogenic harm with both ecosystem services and economic interests in mind.</a:t>
            </a:r>
            <a:endParaRPr lang="en-US" dirty="0">
              <a:ea typeface="Calibri"/>
              <a:cs typeface="Calibri"/>
            </a:endParaRPr>
          </a:p>
          <a:p>
            <a:endParaRPr lang="en-US" dirty="0"/>
          </a:p>
          <a:p>
            <a:pPr>
              <a:spcAft>
                <a:spcPts val="600"/>
              </a:spcAft>
            </a:pPr>
            <a:r>
              <a:rPr lang="en-US" dirty="0"/>
              <a:t>       The Family Forest Carbon Program, of the American Forest Foundation, is especially concerned with the change in carbon emissions pre- and post-enrollment in their program because the post-enrollment additional credits are sold to corporations as carbon offsets, and this is where the monetary component of the program exists. Folks often get involved in the Family Forest Carbon Program (American Forest Foundation) because they want to take better care of their land but don't have the expertise, resources, or funds to do so. The program removes those barriers for private landowners The Land Trust of North Alabama is especially focused on keeping green spaces accessible for the community to use recreationally- free and public access and located near the populous and with green space conservation, including the conservation of plant and animal species</a:t>
            </a:r>
            <a:endParaRPr lang="en-US" dirty="0">
              <a:ea typeface="Calibri"/>
              <a:cs typeface="Calibri"/>
            </a:endParaRPr>
          </a:p>
          <a:p>
            <a:pPr>
              <a:spcAft>
                <a:spcPts val="600"/>
              </a:spcAft>
            </a:pPr>
            <a:endParaRPr lang="en-US" dirty="0"/>
          </a:p>
          <a:p>
            <a:pPr>
              <a:spcAft>
                <a:spcPts val="600"/>
              </a:spcAft>
            </a:pP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478921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Notes:</a:t>
            </a:r>
          </a:p>
          <a:p>
            <a:r>
              <a:rPr lang="en-US" dirty="0">
                <a:cs typeface="Calibri"/>
              </a:rPr>
              <a:t>These are all the satellites used in our project. We used USGS Landsat Surface Reflectance Tier 1 data sets to build our forest change maps that identify forest cover change. These data were acquired from Landsat Series 4, 5, 7, and 8. To validate those forest change maps, we used Sentinel-2 true color imagery. And, to obtain biomass estimates, we used LiDAR datasets from ISS GEDI and ICESat-2 ATLAS. </a:t>
            </a:r>
            <a:endParaRPr lang="en-US" dirty="0"/>
          </a:p>
          <a:p>
            <a:endParaRPr lang="en-US" dirty="0">
              <a:cs typeface="Calibri"/>
            </a:endParaRPr>
          </a:p>
          <a:p>
            <a:endParaRPr lang="en-US" dirty="0"/>
          </a:p>
          <a:p>
            <a:r>
              <a:rPr lang="en-US" dirty="0"/>
              <a:t>------------------------------Image Information Below ------------------------------</a:t>
            </a:r>
            <a:endParaRPr lang="en-US" dirty="0">
              <a:cs typeface="Calibri"/>
            </a:endParaRPr>
          </a:p>
          <a:p>
            <a:r>
              <a:rPr lang="en-US" dirty="0"/>
              <a:t>•Image Credit: USGS (All Landsat images)</a:t>
            </a:r>
            <a:endParaRPr lang="en-US" dirty="0">
              <a:cs typeface="Calibri"/>
            </a:endParaRPr>
          </a:p>
          <a:p>
            <a:r>
              <a:rPr lang="en-US" dirty="0"/>
              <a:t>•Image Sources: </a:t>
            </a:r>
            <a:r>
              <a:rPr lang="en-US" dirty="0">
                <a:hlinkClick r:id="rId3"/>
              </a:rPr>
              <a:t>Landsat 5 | U.S. Geological Survey (usgs.gov) Public Domain</a:t>
            </a:r>
            <a:endParaRPr lang="en-US" dirty="0"/>
          </a:p>
          <a:p>
            <a:r>
              <a:rPr lang="en-US" dirty="0">
                <a:hlinkClick r:id="rId4"/>
              </a:rPr>
              <a:t>Landsat 7 | U.S. Geological Survey (usgs.gov) Public Domain</a:t>
            </a:r>
            <a:endParaRPr lang="en-US" dirty="0"/>
          </a:p>
          <a:p>
            <a:r>
              <a:rPr lang="en-US" dirty="0">
                <a:hlinkClick r:id="rId5"/>
              </a:rPr>
              <a:t>Landsat 8 | U.S. Geological Survey (usgs.gov) Public Domain</a:t>
            </a:r>
            <a:endParaRPr lang="en-US" dirty="0"/>
          </a:p>
          <a:p>
            <a:r>
              <a:rPr lang="en-US" dirty="0"/>
              <a:t>•Image Credit: NASA (ICESAT-2 &amp; ISS GEDI)</a:t>
            </a:r>
            <a:endParaRPr lang="en-US" dirty="0">
              <a:cs typeface="Calibri"/>
            </a:endParaRPr>
          </a:p>
          <a:p>
            <a:r>
              <a:rPr lang="en-US" dirty="0"/>
              <a:t>•Image Sources: </a:t>
            </a:r>
            <a:r>
              <a:rPr lang="en-US" dirty="0">
                <a:hlinkClick r:id="rId6"/>
              </a:rPr>
              <a:t>image001.jpg (480×320) (nasa.gov) Public domain</a:t>
            </a:r>
            <a:endParaRPr lang="en-US" dirty="0"/>
          </a:p>
          <a:p>
            <a:r>
              <a:rPr lang="en-US" dirty="0">
                <a:hlinkClick r:id="rId7"/>
              </a:rPr>
              <a:t>Global Ecosystem Dynamics Investigation Lidar (EVI-2) | NASA's Earth Observing System Public Domain</a:t>
            </a:r>
            <a:endParaRPr lang="en-US" dirty="0"/>
          </a:p>
          <a:p>
            <a:r>
              <a:rPr lang="en-US" dirty="0">
                <a:hlinkClick r:id="rId8"/>
              </a:rPr>
              <a:t>https://science.nasa.gov/get-involved/toolkits/spacecraft-icons</a:t>
            </a:r>
            <a:r>
              <a:rPr lang="en-US" dirty="0"/>
              <a:t> </a:t>
            </a:r>
            <a:endParaRPr lang="en-US" dirty="0">
              <a:cs typeface="Calibri"/>
            </a:endParaRPr>
          </a:p>
          <a:p>
            <a:r>
              <a:rPr lang="en-US" dirty="0"/>
              <a:t>•</a:t>
            </a:r>
            <a:r>
              <a:rPr lang="en-US" dirty="0">
                <a:cs typeface="Calibri"/>
              </a:rPr>
              <a:t>Image Credit: European Space Agency (Sentinel-2)</a:t>
            </a:r>
            <a:endParaRPr lang="en-US" dirty="0"/>
          </a:p>
          <a:p>
            <a:r>
              <a:rPr lang="en-US" dirty="0"/>
              <a:t>•</a:t>
            </a:r>
            <a:r>
              <a:rPr lang="en-US" dirty="0">
                <a:cs typeface="Calibri"/>
              </a:rPr>
              <a:t>Image Source: </a:t>
            </a:r>
            <a:r>
              <a:rPr lang="en-US" dirty="0" err="1">
                <a:cs typeface="Calibri"/>
                <a:hlinkClick r:id="rId9"/>
              </a:rPr>
              <a:t>Developedia</a:t>
            </a:r>
            <a:r>
              <a:rPr lang="en-US" dirty="0">
                <a:cs typeface="Calibri"/>
                <a:hlinkClick r:id="rId9"/>
              </a:rPr>
              <a:t> Shared Earth Observation Images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988185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an overview of our workflow. Forest cover loss maps in our study area and were built with 4 modules: National Land Change Dataset (NLCD), </a:t>
            </a:r>
            <a:r>
              <a:rPr lang="en-US" dirty="0" err="1"/>
              <a:t>LandTrendr</a:t>
            </a:r>
            <a:r>
              <a:rPr lang="en-US" dirty="0"/>
              <a:t> – an algorithm that utilizes Landsat Surface Reflectance Tier 1 images, Global Forests Watch dataset (GFW) and Land Change Monitoring System (LCMS). </a:t>
            </a:r>
          </a:p>
          <a:p>
            <a:r>
              <a:rPr lang="en-US" dirty="0"/>
              <a:t>Above Ground Biomass estimates were determined from ISS GEDI and ICESat-2 ATLAS observation data.</a:t>
            </a:r>
            <a:endParaRPr lang="en-US" dirty="0">
              <a:cs typeface="Calibri"/>
            </a:endParaRPr>
          </a:p>
          <a:p>
            <a:r>
              <a:rPr lang="en-US" dirty="0">
                <a:cs typeface="Calibri"/>
              </a:rPr>
              <a:t>For each of the forest cover loss maps, we reclassified the maps into three different categories: forest loss, non-forest, and stable forest. We then applied stratified </a:t>
            </a:r>
            <a:r>
              <a:rPr lang="en-US" dirty="0" err="1">
                <a:cs typeface="Calibri"/>
              </a:rPr>
              <a:t>randon</a:t>
            </a:r>
            <a:r>
              <a:rPr lang="en-US" dirty="0">
                <a:cs typeface="Calibri"/>
              </a:rPr>
              <a:t> sampling in Google Earth Engine. We then brought these points into collect earth online in order to validate our forest cover loss maps with Sentinel-2 reference imagery. This allowed us to compare the datasets and determine their overall accuracy. </a:t>
            </a:r>
            <a:endParaRPr lang="en-US" dirty="0"/>
          </a:p>
          <a:p>
            <a:r>
              <a:rPr lang="en-US" dirty="0"/>
              <a:t>The resulting land change maps and above ground biomass estimates allowed us to determine carbon stock loss and ultimately  total carbon emissions.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0259488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a:extLst>
              <a:ext uri="{FF2B5EF4-FFF2-40B4-BE49-F238E27FC236}">
                <a16:creationId xmlns:a16="http://schemas.microsoft.com/office/drawing/2014/main" id="{C4EC1E3C-AE9C-4011-AA0C-3DBC7CE7F5E0}"/>
              </a:ext>
            </a:extLst>
          </p:cNvPr>
          <p:cNvPicPr>
            <a:picLocks noChangeAspect="1"/>
          </p:cNvPicPr>
          <p:nvPr userDrawn="1"/>
        </p:nvPicPr>
        <p:blipFill>
          <a:blip r:embed="rId3">
            <a:extLst>
              <a:ext uri="{28A0092B-C50C-407E-A947-70E740481C1C}">
                <a14:useLocalDpi xmlns:a14="http://schemas.microsoft.com/office/drawing/2010/main" val="0"/>
              </a:ext>
            </a:extLst>
          </a:blip>
          <a:srcRect t="34940" b="34940"/>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5372B3">
                    <a:alpha val="10000"/>
                  </a:srgbClr>
                </a:solidFill>
                <a:latin typeface="Century Gothic" panose="020B0502020202020204" pitchFamily="34" charset="0"/>
              </a:rPr>
              <a:t>ANNIVERSARY</a:t>
            </a:r>
            <a:endParaRPr lang="en-US" sz="2400" b="1" spc="4000" baseline="0">
              <a:solidFill>
                <a:srgbClr val="5372B3">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0" y="1079479"/>
            <a:ext cx="12192000"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 Fall 2022 </a:t>
            </a:r>
            <a:endParaRPr lang="en-US">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5372B3"/>
                </a:solidFill>
              </a:rPr>
              <a:t>STUDY AREA</a:t>
            </a:r>
          </a:p>
          <a:p>
            <a:pPr algn="ctr"/>
            <a:r>
              <a:rPr lang="en-US" sz="2600" b="0" spc="0" baseline="0">
                <a:solidFill>
                  <a:srgbClr val="5372B3"/>
                </a:solidFill>
              </a:rPr>
              <a:t>Climate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71496"/>
            <a:ext cx="5492500" cy="954107"/>
          </a:xfrm>
          <a:prstGeom prst="rect">
            <a:avLst/>
          </a:prstGeom>
          <a:noFill/>
        </p:spPr>
        <p:txBody>
          <a:bodyPr wrap="square" rtlCol="0">
            <a:spAutoFit/>
          </a:bodyPr>
          <a:lstStyle/>
          <a:p>
            <a:pPr algn="ctr"/>
            <a:r>
              <a:rPr lang="en-US" sz="1400">
                <a:solidFill>
                  <a:schemeClr val="tx1">
                    <a:lumMod val="75000"/>
                    <a:lumOff val="25000"/>
                  </a:schemeClr>
                </a:solidFill>
                <a:latin typeface="Century Gothic" panose="020B0502020202020204" pitchFamily="34" charset="0"/>
              </a:rPr>
              <a:t>Team Member 1</a:t>
            </a:r>
          </a:p>
          <a:p>
            <a:pPr algn="ctr"/>
            <a:r>
              <a:rPr lang="en-US" sz="1400">
                <a:solidFill>
                  <a:schemeClr val="tx1">
                    <a:lumMod val="75000"/>
                    <a:lumOff val="25000"/>
                  </a:schemeClr>
                </a:solidFill>
                <a:latin typeface="Century Gothic" panose="020B0502020202020204" pitchFamily="34" charset="0"/>
              </a:rPr>
              <a:t>Team Member 2</a:t>
            </a:r>
          </a:p>
          <a:p>
            <a:pPr algn="ctr"/>
            <a:r>
              <a:rPr lang="en-US" sz="1400">
                <a:solidFill>
                  <a:schemeClr val="tx1">
                    <a:lumMod val="75000"/>
                    <a:lumOff val="25000"/>
                  </a:schemeClr>
                </a:solidFill>
                <a:latin typeface="Century Gothic" panose="020B0502020202020204" pitchFamily="34" charset="0"/>
              </a:rPr>
              <a:t>Team Member 3</a:t>
            </a:r>
          </a:p>
          <a:p>
            <a:pPr algn="ctr"/>
            <a:r>
              <a:rPr lang="en-US" sz="140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pic>
        <p:nvPicPr>
          <p:cNvPr id="27" name="Picture 26" descr="Icon&#10;&#10;Description automatically generated">
            <a:extLst>
              <a:ext uri="{FF2B5EF4-FFF2-40B4-BE49-F238E27FC236}">
                <a16:creationId xmlns:a16="http://schemas.microsoft.com/office/drawing/2014/main" id="{FAA70B19-0A83-4E40-9A8A-2C4BD65B125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20" name="Picture 19" descr="Icon&#10;&#10;Description automatically generated">
            <a:extLst>
              <a:ext uri="{FF2B5EF4-FFF2-40B4-BE49-F238E27FC236}">
                <a16:creationId xmlns:a16="http://schemas.microsoft.com/office/drawing/2014/main" id="{8E4F2FC7-5EB5-4F66-ACFD-103CF20C2342}"/>
              </a:ext>
            </a:extLst>
          </p:cNvPr>
          <p:cNvPicPr>
            <a:picLocks noChangeAspect="1"/>
          </p:cNvPicPr>
          <p:nvPr userDrawn="1"/>
        </p:nvPicPr>
        <p:blipFill>
          <a:blip r:embed="rId4" cstate="print">
            <a:alphaModFix/>
            <a:extLst>
              <a:ext uri="{28A0092B-C50C-407E-A947-70E740481C1C}">
                <a14:useLocalDpi xmlns:a14="http://schemas.microsoft.com/office/drawing/2010/main" val="0"/>
              </a:ext>
            </a:extLst>
          </a:blip>
          <a:stretch>
            <a:fillRect/>
          </a:stretch>
        </p:blipFill>
        <p:spPr>
          <a:xfrm>
            <a:off x="2627375" y="1523348"/>
            <a:ext cx="841248" cy="841248"/>
          </a:xfrm>
          <a:prstGeom prst="rect">
            <a:avLst/>
          </a:prstGeom>
        </p:spPr>
      </p:pic>
      <p:pic>
        <p:nvPicPr>
          <p:cNvPr id="10" name="Picture 9" descr="A map of a country&#10;&#10;Description automatically generated with low confidence">
            <a:extLst>
              <a:ext uri="{FF2B5EF4-FFF2-40B4-BE49-F238E27FC236}">
                <a16:creationId xmlns:a16="http://schemas.microsoft.com/office/drawing/2014/main" id="{E7937AE5-97BD-4BC7-A2BF-D3373BFD08B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18" r="7662"/>
          <a:stretch/>
        </p:blipFill>
        <p:spPr>
          <a:xfrm>
            <a:off x="6095999" y="1080651"/>
            <a:ext cx="6096001" cy="5212080"/>
          </a:xfrm>
          <a:prstGeom prst="rect">
            <a:avLst/>
          </a:prstGeom>
        </p:spPr>
      </p:pic>
    </p:spTree>
    <p:extLst>
      <p:ext uri="{BB962C8B-B14F-4D97-AF65-F5344CB8AC3E}">
        <p14:creationId xmlns:p14="http://schemas.microsoft.com/office/powerpoint/2010/main" val="19318673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1FEBC45B-6246-43CD-BC22-AD7C71ABD11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B59D886E-5779-4A58-B4B8-6702E223BEF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9883630E-5B7B-41D9-BB04-D0C4D408890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9871" r="2067" b="42118"/>
          <a:stretch/>
        </p:blipFill>
        <p:spPr>
          <a:xfrm>
            <a:off x="-337270" y="1246410"/>
            <a:ext cx="12615088"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5372B3"/>
                </a:solidFill>
                <a:latin typeface="Century Gothic"/>
              </a:rPr>
              <a:t>Study Area </a:t>
            </a:r>
            <a:r>
              <a:rPr lang="en-US" sz="3200" b="0" spc="0" baseline="0">
                <a:solidFill>
                  <a:srgbClr val="5372B3"/>
                </a:solidFill>
              </a:rPr>
              <a:t>Climate</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5372B3"/>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5372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5372B3"/>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Icon&#10;&#10;Description automatically generated">
            <a:extLst>
              <a:ext uri="{FF2B5EF4-FFF2-40B4-BE49-F238E27FC236}">
                <a16:creationId xmlns:a16="http://schemas.microsoft.com/office/drawing/2014/main" id="{1E1D7DED-F646-4351-BEA2-07FA8F08904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4584" y="1563737"/>
            <a:ext cx="4572000" cy="4572000"/>
          </a:xfrm>
          <a:prstGeom prst="rect">
            <a:avLst/>
          </a:prstGeom>
        </p:spPr>
      </p:pic>
    </p:spTree>
    <p:extLst>
      <p:ext uri="{BB962C8B-B14F-4D97-AF65-F5344CB8AC3E}">
        <p14:creationId xmlns:p14="http://schemas.microsoft.com/office/powerpoint/2010/main" val="20698243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5372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83" r:id="rId3"/>
    <p:sldLayoutId id="2147483784" r:id="rId4"/>
    <p:sldLayoutId id="2147483721" r:id="rId5"/>
    <p:sldLayoutId id="2147483785" r:id="rId6"/>
    <p:sldLayoutId id="2147483786" r:id="rId7"/>
    <p:sldLayoutId id="2147483722" r:id="rId8"/>
    <p:sldLayoutId id="2147483787" r:id="rId9"/>
    <p:sldLayoutId id="2147483717" r:id="rId10"/>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18" Type="http://schemas.openxmlformats.org/officeDocument/2006/relationships/image" Target="../media/image66.sv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 Type="http://schemas.openxmlformats.org/officeDocument/2006/relationships/notesSlide" Target="../notesSlides/notesSlide24.xml"/><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slideLayout" Target="../slideLayouts/slideLayout4.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19" Type="http://schemas.openxmlformats.org/officeDocument/2006/relationships/image" Target="../media/image67.pn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 Id="rId22" Type="http://schemas.openxmlformats.org/officeDocument/2006/relationships/image" Target="../media/image70.sv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4.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29.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5372B3"/>
                </a:solidFill>
                <a:latin typeface="Century Gothic"/>
              </a:rPr>
              <a:t>Southeast US </a:t>
            </a:r>
            <a:r>
              <a:rPr lang="en-US" sz="3200" b="0" spc="0" baseline="0">
                <a:solidFill>
                  <a:srgbClr val="5372B3"/>
                </a:solidFill>
                <a:latin typeface="Century Gothic"/>
              </a:rPr>
              <a:t>Climate</a:t>
            </a:r>
            <a:r>
              <a:rPr lang="en-US" sz="3200" b="0" spc="0">
                <a:solidFill>
                  <a:srgbClr val="5372B3"/>
                </a:solidFill>
                <a:latin typeface="Century Gothic"/>
              </a:rPr>
              <a:t> II</a:t>
            </a:r>
            <a:endParaRPr lang="en-US" sz="3200" b="0" spc="0" baseline="0">
              <a:solidFill>
                <a:srgbClr val="5372B3"/>
              </a:solidFill>
              <a:latin typeface="Century Gothic"/>
            </a:endParaRP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Leveraging Earth Observations to Estimate Carbon Dioxide Emissions from Forest Cover Loss in Alabama and Tennessee</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lIns="91440" tIns="45720" rIns="91440" bIns="45720" anchor="t">
            <a:spAutoFit/>
          </a:bodyPr>
          <a:lstStyle/>
          <a:p>
            <a:r>
              <a:rPr lang="en-US" sz="2000" dirty="0">
                <a:solidFill>
                  <a:schemeClr val="tx1">
                    <a:lumMod val="75000"/>
                    <a:lumOff val="25000"/>
                  </a:schemeClr>
                </a:solidFill>
                <a:latin typeface="Century Gothic"/>
              </a:rPr>
              <a:t>Cassie Ferrante </a:t>
            </a:r>
            <a:r>
              <a:rPr lang="en-US" sz="2000" dirty="0">
                <a:solidFill>
                  <a:schemeClr val="tx1">
                    <a:lumMod val="75000"/>
                    <a:lumOff val="25000"/>
                  </a:schemeClr>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James Karroum • Cate Lull •</a:t>
            </a:r>
            <a:r>
              <a:rPr lang="en-US" sz="2000" dirty="0">
                <a:solidFill>
                  <a:schemeClr val="tx1">
                    <a:lumMod val="75000"/>
                    <a:lumOff val="25000"/>
                  </a:schemeClr>
                </a:solidFill>
                <a:latin typeface="Century Gothic"/>
                <a:sym typeface="Wingdings" panose="05000000000000000000" pitchFamily="2" charset="2"/>
              </a:rPr>
              <a:t> Katherine</a:t>
            </a:r>
            <a:r>
              <a:rPr lang="en-US" sz="2000" dirty="0">
                <a:solidFill>
                  <a:schemeClr val="tx1">
                    <a:lumMod val="75000"/>
                    <a:lumOff val="25000"/>
                  </a:schemeClr>
                </a:solidFill>
                <a:latin typeface="Century Gothic"/>
                <a:ea typeface="+mn-lt"/>
                <a:cs typeface="+mn-lt"/>
                <a:sym typeface="Wingdings" panose="05000000000000000000" pitchFamily="2" charset="2"/>
              </a:rPr>
              <a:t> </a:t>
            </a:r>
            <a:r>
              <a:rPr lang="en-US" sz="2000" dirty="0">
                <a:solidFill>
                  <a:schemeClr val="tx1">
                    <a:lumMod val="75000"/>
                    <a:lumOff val="25000"/>
                  </a:schemeClr>
                </a:solidFill>
                <a:latin typeface="Century Gothic"/>
                <a:ea typeface="+mn-lt"/>
                <a:cs typeface="+mn-lt"/>
              </a:rPr>
              <a:t>Scott</a:t>
            </a:r>
            <a:endParaRPr lang="en-US" sz="2000" dirty="0">
              <a:solidFill>
                <a:schemeClr val="tx1">
                  <a:lumMod val="75000"/>
                  <a:lumOff val="25000"/>
                </a:schemeClr>
              </a:solidFill>
              <a:cs typeface="Calibri"/>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a:rPr>
              <a:t>Alabama – Marshall| Spring 2023 </a:t>
            </a:r>
            <a:endParaRPr lang="en-US" sz="16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224DB8-D184-63A6-C3B8-9E29AEB4D6E3}"/>
              </a:ext>
            </a:extLst>
          </p:cNvPr>
          <p:cNvSpPr txBox="1">
            <a:spLocks/>
          </p:cNvSpPr>
          <p:nvPr/>
        </p:nvSpPr>
        <p:spPr>
          <a:xfrm>
            <a:off x="266700" y="364983"/>
            <a:ext cx="1167437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Methodology: Aboveground Biomass (AGB)</a:t>
            </a:r>
          </a:p>
        </p:txBody>
      </p:sp>
      <p:sp>
        <p:nvSpPr>
          <p:cNvPr id="2" name="Title 1">
            <a:extLst>
              <a:ext uri="{FF2B5EF4-FFF2-40B4-BE49-F238E27FC236}">
                <a16:creationId xmlns:a16="http://schemas.microsoft.com/office/drawing/2014/main" id="{05802734-5D0B-846E-430E-D32C9C2EDDD4}"/>
              </a:ext>
            </a:extLst>
          </p:cNvPr>
          <p:cNvSpPr txBox="1">
            <a:spLocks/>
          </p:cNvSpPr>
          <p:nvPr/>
        </p:nvSpPr>
        <p:spPr>
          <a:xfrm>
            <a:off x="364728" y="2051927"/>
            <a:ext cx="6213372" cy="358356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5372B3"/>
                </a:solidFill>
                <a:latin typeface="Century Gothic" panose="020F0302020204030204"/>
              </a:rPr>
              <a:t>ATLAS AGB Density Estimates</a:t>
            </a:r>
            <a:endParaRPr lang="en-US" sz="2800" dirty="0">
              <a:solidFill>
                <a:srgbClr val="5372B3"/>
              </a:solidFill>
              <a:cs typeface="Calibri Light" panose="020F0302020204030204"/>
            </a:endParaRPr>
          </a:p>
          <a:p>
            <a:pPr algn="ctr"/>
            <a:endParaRPr lang="en-US" sz="2800" b="1" dirty="0">
              <a:solidFill>
                <a:schemeClr val="tx1">
                  <a:lumMod val="75000"/>
                  <a:lumOff val="25000"/>
                </a:schemeClr>
              </a:solidFill>
              <a:latin typeface="Century Gothic" panose="020F0302020204030204"/>
            </a:endParaRPr>
          </a:p>
          <a:p>
            <a:pPr marL="342900" indent="-342900">
              <a:buFont typeface="Arial" panose="020B0604020202020204" pitchFamily="34" charset="0"/>
              <a:buChar char="•"/>
            </a:pPr>
            <a:r>
              <a:rPr lang="en-US" sz="2400" dirty="0">
                <a:solidFill>
                  <a:schemeClr val="tx1">
                    <a:lumMod val="75000"/>
                    <a:lumOff val="25000"/>
                  </a:schemeClr>
                </a:solidFill>
                <a:latin typeface="Century Gothic" panose="020F0302020204030204"/>
              </a:rPr>
              <a:t>Data available from 2018 – Present on NASA Earth Data Search</a:t>
            </a:r>
          </a:p>
          <a:p>
            <a:pPr marL="342900" indent="-342900">
              <a:buFont typeface="Arial" panose="020B0604020202020204" pitchFamily="34" charset="0"/>
              <a:buChar char="•"/>
            </a:pPr>
            <a:r>
              <a:rPr lang="en-US" sz="2400" dirty="0">
                <a:solidFill>
                  <a:schemeClr val="tx1">
                    <a:lumMod val="75000"/>
                    <a:lumOff val="25000"/>
                  </a:schemeClr>
                </a:solidFill>
                <a:latin typeface="Century Gothic" panose="020F0302020204030204"/>
              </a:rPr>
              <a:t>Provides </a:t>
            </a:r>
            <a:r>
              <a:rPr lang="en-US" sz="2400" b="1" dirty="0">
                <a:solidFill>
                  <a:srgbClr val="5372B3"/>
                </a:solidFill>
                <a:latin typeface="Century Gothic" panose="020F0302020204030204"/>
              </a:rPr>
              <a:t>canopy height data</a:t>
            </a:r>
            <a:r>
              <a:rPr lang="en-US" sz="2400" dirty="0">
                <a:solidFill>
                  <a:schemeClr val="tx1">
                    <a:lumMod val="75000"/>
                    <a:lumOff val="25000"/>
                  </a:schemeClr>
                </a:solidFill>
                <a:latin typeface="Century Gothic" panose="020F0302020204030204"/>
              </a:rPr>
              <a:t> in point form</a:t>
            </a:r>
            <a:endParaRPr lang="en-US" dirty="0">
              <a:solidFill>
                <a:schemeClr val="tx1">
                  <a:lumMod val="75000"/>
                  <a:lumOff val="25000"/>
                </a:schemeClr>
              </a:solidFill>
            </a:endParaRPr>
          </a:p>
          <a:p>
            <a:endParaRPr lang="en-US" sz="2400" b="1" dirty="0">
              <a:solidFill>
                <a:schemeClr val="tx1">
                  <a:lumMod val="75000"/>
                  <a:lumOff val="25000"/>
                </a:schemeClr>
              </a:solidFill>
              <a:latin typeface="Century Gothic" panose="020F0302020204030204"/>
            </a:endParaRPr>
          </a:p>
          <a:p>
            <a:pPr marL="342900" indent="-342900">
              <a:buFont typeface="Calibri"/>
              <a:buChar char="-"/>
            </a:pPr>
            <a:endParaRPr lang="en-US" sz="2000" dirty="0">
              <a:solidFill>
                <a:schemeClr val="tx1">
                  <a:lumMod val="75000"/>
                  <a:lumOff val="25000"/>
                </a:schemeClr>
              </a:solidFill>
              <a:latin typeface="Century Gothic" panose="020F0302020204030204"/>
            </a:endParaRPr>
          </a:p>
          <a:p>
            <a:pPr marL="800100" lvl="1" indent="-342900">
              <a:buFont typeface="Calibri"/>
              <a:buChar char="-"/>
            </a:pPr>
            <a:endParaRPr lang="en-US" sz="2000" dirty="0">
              <a:solidFill>
                <a:schemeClr val="tx1">
                  <a:lumMod val="75000"/>
                  <a:lumOff val="25000"/>
                </a:schemeClr>
              </a:solidFill>
              <a:latin typeface="Century Gothic" panose="020F0302020204030204"/>
            </a:endParaRPr>
          </a:p>
          <a:p>
            <a:pPr marL="342900" indent="-342900">
              <a:buFont typeface="Wingdings"/>
              <a:buChar char="Ø"/>
            </a:pPr>
            <a:endParaRPr lang="en-US" sz="2400" b="1" dirty="0">
              <a:solidFill>
                <a:schemeClr val="tx1">
                  <a:lumMod val="75000"/>
                  <a:lumOff val="25000"/>
                </a:schemeClr>
              </a:solidFill>
              <a:latin typeface="Century Gothic" panose="020F0302020204030204"/>
            </a:endParaRPr>
          </a:p>
        </p:txBody>
      </p:sp>
      <p:pic>
        <p:nvPicPr>
          <p:cNvPr id="7" name="Picture 6" descr="Map&#10;&#10;Description automatically generated">
            <a:extLst>
              <a:ext uri="{FF2B5EF4-FFF2-40B4-BE49-F238E27FC236}">
                <a16:creationId xmlns:a16="http://schemas.microsoft.com/office/drawing/2014/main" id="{9062BBD0-AC39-999D-AE11-D558F54C6FD2}"/>
              </a:ext>
            </a:extLst>
          </p:cNvPr>
          <p:cNvPicPr>
            <a:picLocks noChangeAspect="1"/>
          </p:cNvPicPr>
          <p:nvPr/>
        </p:nvPicPr>
        <p:blipFill>
          <a:blip r:embed="rId3"/>
          <a:stretch>
            <a:fillRect/>
          </a:stretch>
        </p:blipFill>
        <p:spPr>
          <a:xfrm>
            <a:off x="7257867" y="1452365"/>
            <a:ext cx="4376057" cy="4062539"/>
          </a:xfrm>
          <a:prstGeom prst="rect">
            <a:avLst/>
          </a:prstGeom>
        </p:spPr>
      </p:pic>
    </p:spTree>
    <p:extLst>
      <p:ext uri="{BB962C8B-B14F-4D97-AF65-F5344CB8AC3E}">
        <p14:creationId xmlns:p14="http://schemas.microsoft.com/office/powerpoint/2010/main" val="1599339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224DB8-D184-63A6-C3B8-9E29AEB4D6E3}"/>
              </a:ext>
            </a:extLst>
          </p:cNvPr>
          <p:cNvSpPr txBox="1">
            <a:spLocks/>
          </p:cNvSpPr>
          <p:nvPr/>
        </p:nvSpPr>
        <p:spPr>
          <a:xfrm>
            <a:off x="266700" y="364983"/>
            <a:ext cx="1167437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Methodology: Aboveground Biomass (AGB)</a:t>
            </a:r>
          </a:p>
        </p:txBody>
      </p:sp>
      <p:sp>
        <p:nvSpPr>
          <p:cNvPr id="2" name="Title 1">
            <a:extLst>
              <a:ext uri="{FF2B5EF4-FFF2-40B4-BE49-F238E27FC236}">
                <a16:creationId xmlns:a16="http://schemas.microsoft.com/office/drawing/2014/main" id="{05802734-5D0B-846E-430E-D32C9C2EDDD4}"/>
              </a:ext>
            </a:extLst>
          </p:cNvPr>
          <p:cNvSpPr txBox="1">
            <a:spLocks/>
          </p:cNvSpPr>
          <p:nvPr/>
        </p:nvSpPr>
        <p:spPr>
          <a:xfrm>
            <a:off x="420214" y="1246900"/>
            <a:ext cx="6213372" cy="4058014"/>
          </a:xfrm>
          <a:prstGeom prst="rect">
            <a:avLst/>
          </a:prstGeom>
          <a:ln>
            <a:noFill/>
          </a:ln>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5372B3"/>
                </a:solidFill>
                <a:latin typeface="Century Gothic" panose="020F0302020204030204"/>
              </a:rPr>
              <a:t>GEDI AGB Density</a:t>
            </a:r>
            <a:endParaRPr lang="en-US" sz="2800" dirty="0">
              <a:cs typeface="Calibri Light" panose="020F0302020204030204"/>
            </a:endParaRPr>
          </a:p>
          <a:p>
            <a:endParaRPr lang="en-US" sz="2800" b="1" dirty="0">
              <a:solidFill>
                <a:srgbClr val="5372B3"/>
              </a:solidFill>
              <a:latin typeface="Century Gothic" panose="020F0302020204030204"/>
            </a:endParaRPr>
          </a:p>
          <a:p>
            <a:pPr marL="342900" indent="-342900">
              <a:buFont typeface="Arial" panose="020B0604020202020204" pitchFamily="34" charset="0"/>
              <a:buChar char="•"/>
            </a:pPr>
            <a:r>
              <a:rPr lang="en-US" sz="2400" dirty="0">
                <a:solidFill>
                  <a:schemeClr val="tx1">
                    <a:lumMod val="75000"/>
                    <a:lumOff val="25000"/>
                  </a:schemeClr>
                </a:solidFill>
                <a:latin typeface="Century Gothic" panose="020F0302020204030204"/>
              </a:rPr>
              <a:t>Data available from 2019-2021 on Google Earth Engine</a:t>
            </a:r>
          </a:p>
          <a:p>
            <a:pPr marL="342900" indent="-342900">
              <a:buFont typeface="Arial" panose="020B0604020202020204" pitchFamily="34" charset="0"/>
              <a:buChar char="•"/>
            </a:pPr>
            <a:r>
              <a:rPr lang="en-US" sz="2400" dirty="0">
                <a:solidFill>
                  <a:schemeClr val="tx1">
                    <a:lumMod val="75000"/>
                    <a:lumOff val="25000"/>
                  </a:schemeClr>
                </a:solidFill>
                <a:latin typeface="Century Gothic" panose="020F0302020204030204"/>
              </a:rPr>
              <a:t>Provides </a:t>
            </a:r>
            <a:r>
              <a:rPr lang="en-US" sz="2400" b="1" dirty="0">
                <a:solidFill>
                  <a:srgbClr val="5372B3"/>
                </a:solidFill>
                <a:latin typeface="Century Gothic" panose="020F0302020204030204"/>
              </a:rPr>
              <a:t>AGB data</a:t>
            </a:r>
            <a:r>
              <a:rPr lang="en-US" sz="2400" dirty="0">
                <a:solidFill>
                  <a:srgbClr val="000000"/>
                </a:solidFill>
                <a:latin typeface="Century Gothic" panose="020F0302020204030204"/>
              </a:rPr>
              <a:t> </a:t>
            </a:r>
            <a:r>
              <a:rPr lang="en-US" sz="2400" dirty="0">
                <a:solidFill>
                  <a:schemeClr val="tx1">
                    <a:lumMod val="75000"/>
                    <a:lumOff val="25000"/>
                  </a:schemeClr>
                </a:solidFill>
                <a:latin typeface="Century Gothic" panose="020F0302020204030204"/>
              </a:rPr>
              <a:t>at 1-km resolution along tracks</a:t>
            </a:r>
          </a:p>
          <a:p>
            <a:pPr marL="342900" indent="-342900">
              <a:buFont typeface="Calibri"/>
              <a:buChar char="-"/>
            </a:pPr>
            <a:endParaRPr lang="en-US" sz="2400" b="1" dirty="0">
              <a:solidFill>
                <a:srgbClr val="5372B3"/>
              </a:solidFill>
              <a:latin typeface="Century Gothic" panose="020F0302020204030204"/>
            </a:endParaRPr>
          </a:p>
        </p:txBody>
      </p:sp>
      <p:pic>
        <p:nvPicPr>
          <p:cNvPr id="4" name="Picture 4" descr="Map&#10;&#10;Description automatically generated">
            <a:extLst>
              <a:ext uri="{FF2B5EF4-FFF2-40B4-BE49-F238E27FC236}">
                <a16:creationId xmlns:a16="http://schemas.microsoft.com/office/drawing/2014/main" id="{B0539A1B-2187-55F7-6194-55F15AE9DEEA}"/>
              </a:ext>
            </a:extLst>
          </p:cNvPr>
          <p:cNvPicPr>
            <a:picLocks noChangeAspect="1"/>
          </p:cNvPicPr>
          <p:nvPr/>
        </p:nvPicPr>
        <p:blipFill>
          <a:blip r:embed="rId3"/>
          <a:stretch>
            <a:fillRect/>
          </a:stretch>
        </p:blipFill>
        <p:spPr>
          <a:xfrm>
            <a:off x="7312324" y="1461723"/>
            <a:ext cx="4080294" cy="4078330"/>
          </a:xfrm>
          <a:prstGeom prst="rect">
            <a:avLst/>
          </a:prstGeom>
        </p:spPr>
      </p:pic>
    </p:spTree>
    <p:extLst>
      <p:ext uri="{BB962C8B-B14F-4D97-AF65-F5344CB8AC3E}">
        <p14:creationId xmlns:p14="http://schemas.microsoft.com/office/powerpoint/2010/main" val="2350254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website&#10;&#10;Description automatically generated">
            <a:extLst>
              <a:ext uri="{FF2B5EF4-FFF2-40B4-BE49-F238E27FC236}">
                <a16:creationId xmlns:a16="http://schemas.microsoft.com/office/drawing/2014/main" id="{296E44DF-8AA4-6F64-30A2-BFACE4C5FD0B}"/>
              </a:ext>
            </a:extLst>
          </p:cNvPr>
          <p:cNvPicPr>
            <a:picLocks noChangeAspect="1"/>
          </p:cNvPicPr>
          <p:nvPr/>
        </p:nvPicPr>
        <p:blipFill rotWithShape="1">
          <a:blip r:embed="rId3"/>
          <a:srcRect t="8456" b="4363"/>
          <a:stretch/>
        </p:blipFill>
        <p:spPr>
          <a:xfrm>
            <a:off x="775854" y="1323224"/>
            <a:ext cx="10066316" cy="489977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57FCDE57-9B1A-465B-1478-BED6CF8E2C32}"/>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Methodology: Validation</a:t>
            </a:r>
          </a:p>
        </p:txBody>
      </p:sp>
      <p:sp>
        <p:nvSpPr>
          <p:cNvPr id="6" name="Rectangle 5">
            <a:extLst>
              <a:ext uri="{FF2B5EF4-FFF2-40B4-BE49-F238E27FC236}">
                <a16:creationId xmlns:a16="http://schemas.microsoft.com/office/drawing/2014/main" id="{4045254D-DEC4-8CE7-75E3-B6017925AD73}"/>
              </a:ext>
            </a:extLst>
          </p:cNvPr>
          <p:cNvSpPr/>
          <p:nvPr/>
        </p:nvSpPr>
        <p:spPr>
          <a:xfrm>
            <a:off x="8887146" y="993168"/>
            <a:ext cx="1241460" cy="136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7418F2E-4C6C-4E4F-6C4E-034D170CAA6B}"/>
              </a:ext>
            </a:extLst>
          </p:cNvPr>
          <p:cNvSpPr txBox="1"/>
          <p:nvPr/>
        </p:nvSpPr>
        <p:spPr>
          <a:xfrm>
            <a:off x="8277727" y="6466114"/>
            <a:ext cx="355625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rgbClr val="404040"/>
                </a:solidFill>
                <a:latin typeface="Century Gothic"/>
              </a:rPr>
              <a:t>Image Credits: Collect Earth Online, Google</a:t>
            </a:r>
          </a:p>
        </p:txBody>
      </p:sp>
    </p:spTree>
    <p:extLst>
      <p:ext uri="{BB962C8B-B14F-4D97-AF65-F5344CB8AC3E}">
        <p14:creationId xmlns:p14="http://schemas.microsoft.com/office/powerpoint/2010/main" val="1334013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224DB8-D184-63A6-C3B8-9E29AEB4D6E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Methodology: Confusion matrices</a:t>
            </a:r>
          </a:p>
        </p:txBody>
      </p:sp>
      <p:graphicFrame>
        <p:nvGraphicFramePr>
          <p:cNvPr id="8" name="Chart 7">
            <a:extLst>
              <a:ext uri="{FF2B5EF4-FFF2-40B4-BE49-F238E27FC236}">
                <a16:creationId xmlns:a16="http://schemas.microsoft.com/office/drawing/2014/main" id="{7AA2C0E2-88A6-4CD4-A198-A301BEB213D8}"/>
              </a:ext>
            </a:extLst>
          </p:cNvPr>
          <p:cNvGraphicFramePr/>
          <p:nvPr>
            <p:extLst>
              <p:ext uri="{D42A27DB-BD31-4B8C-83A1-F6EECF244321}">
                <p14:modId xmlns:p14="http://schemas.microsoft.com/office/powerpoint/2010/main" val="625393541"/>
              </p:ext>
            </p:extLst>
          </p:nvPr>
        </p:nvGraphicFramePr>
        <p:xfrm>
          <a:off x="650009" y="989829"/>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A87FE9C-66B4-46F4-A572-2E3CCCA8CBBE}"/>
              </a:ext>
            </a:extLst>
          </p:cNvPr>
          <p:cNvSpPr txBox="1"/>
          <p:nvPr/>
        </p:nvSpPr>
        <p:spPr>
          <a:xfrm>
            <a:off x="8669343" y="1016110"/>
            <a:ext cx="3449273"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b="1" dirty="0">
                <a:solidFill>
                  <a:schemeClr val="tx1">
                    <a:lumMod val="75000"/>
                    <a:lumOff val="25000"/>
                  </a:schemeClr>
                </a:solidFill>
                <a:latin typeface="Century Gothic"/>
              </a:rPr>
              <a:t>Accuracy</a:t>
            </a:r>
            <a:r>
              <a:rPr lang="en-US" sz="2000" dirty="0">
                <a:solidFill>
                  <a:schemeClr val="tx1">
                    <a:lumMod val="75000"/>
                    <a:lumOff val="25000"/>
                  </a:schemeClr>
                </a:solidFill>
                <a:latin typeface="Century Gothic"/>
              </a:rPr>
              <a:t>: Overall success of the map’s ability to correctly sort the study area into forest loss and not forest loss</a:t>
            </a:r>
          </a:p>
          <a:p>
            <a:pPr marL="342900" indent="-342900">
              <a:buFont typeface="Arial" panose="020B0604020202020204" pitchFamily="34" charset="0"/>
              <a:buChar char="•"/>
            </a:pPr>
            <a:r>
              <a:rPr lang="en-US" sz="2000" b="1" dirty="0">
                <a:solidFill>
                  <a:schemeClr val="tx1">
                    <a:lumMod val="75000"/>
                    <a:lumOff val="25000"/>
                  </a:schemeClr>
                </a:solidFill>
                <a:latin typeface="Century Gothic"/>
              </a:rPr>
              <a:t>Sensitivity</a:t>
            </a:r>
            <a:r>
              <a:rPr lang="en-US" sz="2000" dirty="0">
                <a:solidFill>
                  <a:schemeClr val="tx1">
                    <a:lumMod val="75000"/>
                    <a:lumOff val="25000"/>
                  </a:schemeClr>
                </a:solidFill>
                <a:latin typeface="Century Gothic"/>
              </a:rPr>
              <a:t>: Proportion of forest loss area classified as such</a:t>
            </a:r>
          </a:p>
          <a:p>
            <a:pPr marL="342900" indent="-342900">
              <a:buFont typeface="Arial" panose="020B0604020202020204" pitchFamily="34" charset="0"/>
              <a:buChar char="•"/>
            </a:pPr>
            <a:r>
              <a:rPr lang="en-US" sz="2000" b="1" dirty="0">
                <a:solidFill>
                  <a:schemeClr val="tx1">
                    <a:lumMod val="75000"/>
                    <a:lumOff val="25000"/>
                  </a:schemeClr>
                </a:solidFill>
                <a:latin typeface="Century Gothic"/>
              </a:rPr>
              <a:t>Precision</a:t>
            </a:r>
            <a:r>
              <a:rPr lang="en-US" sz="2000" dirty="0">
                <a:solidFill>
                  <a:schemeClr val="tx1">
                    <a:lumMod val="75000"/>
                    <a:lumOff val="25000"/>
                  </a:schemeClr>
                </a:solidFill>
                <a:latin typeface="Century Gothic"/>
              </a:rPr>
              <a:t>: Proportion of area classified as forest loss that was forest loss</a:t>
            </a:r>
            <a:br>
              <a:rPr lang="en-US" sz="2000" dirty="0">
                <a:solidFill>
                  <a:schemeClr val="tx1">
                    <a:lumMod val="75000"/>
                    <a:lumOff val="25000"/>
                  </a:schemeClr>
                </a:solidFill>
                <a:latin typeface="Century Gothic"/>
              </a:rPr>
            </a:br>
            <a:endParaRPr lang="en-US" sz="2000" dirty="0">
              <a:solidFill>
                <a:schemeClr val="tx1">
                  <a:lumMod val="75000"/>
                  <a:lumOff val="25000"/>
                </a:schemeClr>
              </a:solidFill>
              <a:latin typeface="Century Gothic"/>
            </a:endParaRPr>
          </a:p>
          <a:p>
            <a:pPr marL="342900" indent="-342900">
              <a:buFont typeface="Arial" panose="020B0604020202020204" pitchFamily="34" charset="0"/>
              <a:buChar char="•"/>
            </a:pPr>
            <a:r>
              <a:rPr lang="en-US" sz="2000" i="1" dirty="0">
                <a:solidFill>
                  <a:schemeClr val="tx1">
                    <a:lumMod val="75000"/>
                    <a:lumOff val="25000"/>
                  </a:schemeClr>
                </a:solidFill>
                <a:latin typeface="Century Gothic"/>
              </a:rPr>
              <a:t>NLCD had the highest </a:t>
            </a:r>
            <a:r>
              <a:rPr lang="en-US" sz="2000" i="1" u="sng" dirty="0">
                <a:solidFill>
                  <a:schemeClr val="tx1">
                    <a:lumMod val="75000"/>
                    <a:lumOff val="25000"/>
                  </a:schemeClr>
                </a:solidFill>
                <a:latin typeface="Century Gothic"/>
              </a:rPr>
              <a:t>accuracy</a:t>
            </a:r>
            <a:r>
              <a:rPr lang="en-US" sz="2000" i="1" dirty="0">
                <a:solidFill>
                  <a:schemeClr val="tx1">
                    <a:lumMod val="75000"/>
                    <a:lumOff val="25000"/>
                  </a:schemeClr>
                </a:solidFill>
                <a:latin typeface="Century Gothic"/>
              </a:rPr>
              <a:t> and </a:t>
            </a:r>
            <a:r>
              <a:rPr lang="en-US" sz="2000" i="1" u="sng" dirty="0">
                <a:solidFill>
                  <a:schemeClr val="tx1">
                    <a:lumMod val="75000"/>
                    <a:lumOff val="25000"/>
                  </a:schemeClr>
                </a:solidFill>
                <a:latin typeface="Century Gothic"/>
              </a:rPr>
              <a:t>precision</a:t>
            </a:r>
          </a:p>
        </p:txBody>
      </p:sp>
    </p:spTree>
    <p:extLst>
      <p:ext uri="{BB962C8B-B14F-4D97-AF65-F5344CB8AC3E}">
        <p14:creationId xmlns:p14="http://schemas.microsoft.com/office/powerpoint/2010/main" val="2612703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224DB8-D184-63A6-C3B8-9E29AEB4D6E3}"/>
              </a:ext>
            </a:extLst>
          </p:cNvPr>
          <p:cNvSpPr txBox="1">
            <a:spLocks/>
          </p:cNvSpPr>
          <p:nvPr/>
        </p:nvSpPr>
        <p:spPr>
          <a:xfrm>
            <a:off x="266700" y="364983"/>
            <a:ext cx="1167437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Methodology: CO</a:t>
            </a:r>
            <a:r>
              <a:rPr lang="en-US" sz="4000" b="1" baseline="-25000">
                <a:solidFill>
                  <a:srgbClr val="5372B3"/>
                </a:solidFill>
                <a:latin typeface="Century Gothic" panose="020F0302020204030204"/>
              </a:rPr>
              <a:t>2</a:t>
            </a:r>
            <a:r>
              <a:rPr lang="en-US" sz="4000" b="1">
                <a:solidFill>
                  <a:srgbClr val="5372B3"/>
                </a:solidFill>
                <a:latin typeface="Century Gothic" panose="020F0302020204030204"/>
              </a:rPr>
              <a:t> Emissions</a:t>
            </a:r>
          </a:p>
        </p:txBody>
      </p:sp>
      <p:sp>
        <p:nvSpPr>
          <p:cNvPr id="2" name="Title 1">
            <a:extLst>
              <a:ext uri="{FF2B5EF4-FFF2-40B4-BE49-F238E27FC236}">
                <a16:creationId xmlns:a16="http://schemas.microsoft.com/office/drawing/2014/main" id="{05802734-5D0B-846E-430E-D32C9C2EDDD4}"/>
              </a:ext>
            </a:extLst>
          </p:cNvPr>
          <p:cNvSpPr txBox="1">
            <a:spLocks/>
          </p:cNvSpPr>
          <p:nvPr/>
        </p:nvSpPr>
        <p:spPr>
          <a:xfrm>
            <a:off x="364727" y="959248"/>
            <a:ext cx="10296746" cy="390853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5372B3"/>
                </a:solidFill>
                <a:latin typeface="Century Gothic" panose="020F0302020204030204"/>
              </a:rPr>
              <a:t>Carbon Stock = Mean AGB * Dry Matter Carbon Fraction</a:t>
            </a:r>
            <a:endParaRPr lang="en-US" dirty="0">
              <a:cs typeface="Calibri Light" panose="020F0302020204030204"/>
            </a:endParaRPr>
          </a:p>
          <a:p>
            <a:pPr marL="342900" indent="-342900">
              <a:buFont typeface="Arial" panose="020B0604020202020204" pitchFamily="34" charset="0"/>
              <a:buChar char="•"/>
            </a:pPr>
            <a:r>
              <a:rPr lang="en-US" sz="2000" dirty="0">
                <a:solidFill>
                  <a:schemeClr val="tx1">
                    <a:lumMod val="75000"/>
                    <a:lumOff val="25000"/>
                  </a:schemeClr>
                </a:solidFill>
                <a:latin typeface="Century Gothic" panose="020F0302020204030204"/>
              </a:rPr>
              <a:t>AGB measured in </a:t>
            </a:r>
            <a:r>
              <a:rPr lang="en-US" sz="2000" dirty="0" err="1">
                <a:solidFill>
                  <a:schemeClr val="tx1">
                    <a:lumMod val="75000"/>
                    <a:lumOff val="25000"/>
                  </a:schemeClr>
                </a:solidFill>
                <a:latin typeface="Century Gothic" panose="020F0302020204030204"/>
              </a:rPr>
              <a:t>tonnes</a:t>
            </a:r>
            <a:r>
              <a:rPr lang="en-US" sz="2000" dirty="0">
                <a:solidFill>
                  <a:schemeClr val="tx1">
                    <a:lumMod val="75000"/>
                    <a:lumOff val="25000"/>
                  </a:schemeClr>
                </a:solidFill>
                <a:latin typeface="Century Gothic" panose="020F0302020204030204"/>
              </a:rPr>
              <a:t>/ha</a:t>
            </a:r>
          </a:p>
          <a:p>
            <a:pPr marL="342900" indent="-342900">
              <a:buFont typeface="Arial" panose="020B0604020202020204" pitchFamily="34" charset="0"/>
              <a:buChar char="•"/>
            </a:pPr>
            <a:r>
              <a:rPr lang="en-US" sz="2000" dirty="0">
                <a:solidFill>
                  <a:schemeClr val="tx1">
                    <a:lumMod val="75000"/>
                    <a:lumOff val="25000"/>
                  </a:schemeClr>
                </a:solidFill>
                <a:latin typeface="Century Gothic" panose="020F0302020204030204"/>
              </a:rPr>
              <a:t>Carbon Fraction used = 0.47 </a:t>
            </a:r>
            <a:r>
              <a:rPr lang="en-US" sz="2000" dirty="0" err="1">
                <a:solidFill>
                  <a:schemeClr val="tx1">
                    <a:lumMod val="75000"/>
                    <a:lumOff val="25000"/>
                  </a:schemeClr>
                </a:solidFill>
                <a:latin typeface="Century Gothic" panose="020F0302020204030204"/>
              </a:rPr>
              <a:t>tonne</a:t>
            </a:r>
            <a:r>
              <a:rPr lang="en-US" sz="2000" dirty="0">
                <a:solidFill>
                  <a:schemeClr val="tx1">
                    <a:lumMod val="75000"/>
                    <a:lumOff val="25000"/>
                  </a:schemeClr>
                </a:solidFill>
                <a:latin typeface="Century Gothic" panose="020F0302020204030204"/>
              </a:rPr>
              <a:t> C/</a:t>
            </a:r>
            <a:r>
              <a:rPr lang="en-US" sz="2000" dirty="0" err="1">
                <a:solidFill>
                  <a:schemeClr val="tx1">
                    <a:lumMod val="75000"/>
                    <a:lumOff val="25000"/>
                  </a:schemeClr>
                </a:solidFill>
                <a:latin typeface="Century Gothic" panose="020F0302020204030204"/>
              </a:rPr>
              <a:t>tonne</a:t>
            </a:r>
            <a:r>
              <a:rPr lang="en-US" sz="2000" dirty="0">
                <a:solidFill>
                  <a:schemeClr val="tx1">
                    <a:lumMod val="75000"/>
                    <a:lumOff val="25000"/>
                  </a:schemeClr>
                </a:solidFill>
                <a:latin typeface="Century Gothic" panose="020F0302020204030204"/>
              </a:rPr>
              <a:t> dry tree matter</a:t>
            </a:r>
          </a:p>
          <a:p>
            <a:endParaRPr lang="en-US" sz="2000" dirty="0">
              <a:solidFill>
                <a:schemeClr val="tx1">
                  <a:lumMod val="75000"/>
                  <a:lumOff val="25000"/>
                </a:schemeClr>
              </a:solidFill>
              <a:latin typeface="Century Gothic" panose="020F0302020204030204"/>
            </a:endParaRPr>
          </a:p>
          <a:p>
            <a:r>
              <a:rPr lang="en-US" sz="2400" b="1" dirty="0">
                <a:solidFill>
                  <a:srgbClr val="5372B3"/>
                </a:solidFill>
                <a:latin typeface="Century Gothic" panose="020F0302020204030204"/>
              </a:rPr>
              <a:t>CO</a:t>
            </a:r>
            <a:r>
              <a:rPr lang="en-US" sz="2400" b="1" baseline="-25000" dirty="0">
                <a:solidFill>
                  <a:srgbClr val="5372B3"/>
                </a:solidFill>
                <a:latin typeface="Century Gothic" panose="020F0302020204030204"/>
              </a:rPr>
              <a:t>2</a:t>
            </a:r>
            <a:r>
              <a:rPr lang="en-US" sz="2400" b="1" dirty="0">
                <a:solidFill>
                  <a:srgbClr val="5372B3"/>
                </a:solidFill>
                <a:latin typeface="Century Gothic" panose="020F0302020204030204"/>
              </a:rPr>
              <a:t> Emissions = Carbon Stock * Area of Forest Cover Loss * 44/12</a:t>
            </a:r>
          </a:p>
          <a:p>
            <a:endParaRPr lang="en-US" sz="2400" b="1" dirty="0">
              <a:solidFill>
                <a:srgbClr val="5372B3"/>
              </a:solidFill>
              <a:latin typeface="Century Gothic" panose="020F0302020204030204"/>
            </a:endParaRPr>
          </a:p>
          <a:p>
            <a:endParaRPr lang="en-US" sz="2400" b="1" dirty="0">
              <a:solidFill>
                <a:srgbClr val="5372B3"/>
              </a:solidFill>
              <a:latin typeface="Century Gothic" panose="020F0302020204030204"/>
            </a:endParaRPr>
          </a:p>
          <a:p>
            <a:pPr marL="342900" indent="-342900">
              <a:buFont typeface="Calibri"/>
              <a:buChar char="-"/>
            </a:pPr>
            <a:endParaRPr lang="en-US" sz="2000" dirty="0">
              <a:solidFill>
                <a:srgbClr val="000000"/>
              </a:solidFill>
              <a:latin typeface="Century Gothic" panose="020F0302020204030204"/>
            </a:endParaRPr>
          </a:p>
          <a:p>
            <a:pPr marL="800100" lvl="1" indent="-342900">
              <a:buFont typeface="Calibri"/>
              <a:buChar char="-"/>
            </a:pPr>
            <a:endParaRPr lang="en-US" sz="2000" dirty="0">
              <a:solidFill>
                <a:srgbClr val="000000"/>
              </a:solidFill>
              <a:latin typeface="Century Gothic" panose="020F0302020204030204"/>
            </a:endParaRPr>
          </a:p>
          <a:p>
            <a:pPr marL="342900" indent="-342900">
              <a:buFont typeface="Wingdings"/>
              <a:buChar char="Ø"/>
            </a:pPr>
            <a:endParaRPr lang="en-US" sz="2400" b="1" dirty="0">
              <a:solidFill>
                <a:srgbClr val="5372B3"/>
              </a:solidFill>
              <a:latin typeface="Century Gothic" panose="020F0302020204030204"/>
            </a:endParaRPr>
          </a:p>
        </p:txBody>
      </p:sp>
      <p:sp>
        <p:nvSpPr>
          <p:cNvPr id="5" name="TextBox 4">
            <a:extLst>
              <a:ext uri="{FF2B5EF4-FFF2-40B4-BE49-F238E27FC236}">
                <a16:creationId xmlns:a16="http://schemas.microsoft.com/office/drawing/2014/main" id="{F62BE21E-54C5-CF40-736F-2CF52DB11647}"/>
              </a:ext>
            </a:extLst>
          </p:cNvPr>
          <p:cNvSpPr txBox="1"/>
          <p:nvPr/>
        </p:nvSpPr>
        <p:spPr>
          <a:xfrm>
            <a:off x="3818149" y="4493558"/>
            <a:ext cx="43590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cs typeface="Calibri"/>
              </a:rPr>
              <a:t>Insert relevant diagram/graphic here</a:t>
            </a:r>
          </a:p>
        </p:txBody>
      </p:sp>
      <p:pic>
        <p:nvPicPr>
          <p:cNvPr id="7" name="Picture 7" descr="A picture containing tree, outdoor, forest, wood&#10;&#10;Description automatically generated">
            <a:extLst>
              <a:ext uri="{FF2B5EF4-FFF2-40B4-BE49-F238E27FC236}">
                <a16:creationId xmlns:a16="http://schemas.microsoft.com/office/drawing/2014/main" id="{37FD6E0B-2FB1-BA52-3BA4-2C2B02D6DA02}"/>
              </a:ext>
            </a:extLst>
          </p:cNvPr>
          <p:cNvPicPr>
            <a:picLocks noChangeAspect="1"/>
          </p:cNvPicPr>
          <p:nvPr/>
        </p:nvPicPr>
        <p:blipFill rotWithShape="1">
          <a:blip r:embed="rId3"/>
          <a:srcRect l="-443" t="44830" r="332" b="-499"/>
          <a:stretch/>
        </p:blipFill>
        <p:spPr>
          <a:xfrm>
            <a:off x="1626920" y="3063135"/>
            <a:ext cx="8948064" cy="3315359"/>
          </a:xfrm>
          <a:prstGeom prst="flowChartTerminator">
            <a:avLst/>
          </a:prstGeom>
          <a:ln>
            <a:noFill/>
          </a:ln>
          <a:effectLst>
            <a:outerShdw blurRad="292100" dist="139700" dir="2700000" algn="tl" rotWithShape="0">
              <a:srgbClr val="333333">
                <a:alpha val="65000"/>
              </a:srgbClr>
            </a:outerShdw>
          </a:effectLst>
        </p:spPr>
      </p:pic>
      <p:sp>
        <p:nvSpPr>
          <p:cNvPr id="6" name="Text Placeholder 4">
            <a:extLst>
              <a:ext uri="{FF2B5EF4-FFF2-40B4-BE49-F238E27FC236}">
                <a16:creationId xmlns:a16="http://schemas.microsoft.com/office/drawing/2014/main" id="{957F1230-0190-4586-97EE-43AF015EF509}"/>
              </a:ext>
            </a:extLst>
          </p:cNvPr>
          <p:cNvSpPr txBox="1">
            <a:spLocks/>
          </p:cNvSpPr>
          <p:nvPr/>
        </p:nvSpPr>
        <p:spPr>
          <a:xfrm>
            <a:off x="7475800" y="6342022"/>
            <a:ext cx="5835919" cy="219102"/>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Credit: </a:t>
            </a:r>
            <a:r>
              <a:rPr lang="en-US" sz="900">
                <a:solidFill>
                  <a:schemeClr val="tx1">
                    <a:lumMod val="75000"/>
                    <a:lumOff val="25000"/>
                  </a:schemeClr>
                </a:solidFill>
                <a:latin typeface="Century Gothic"/>
              </a:rPr>
              <a:t>James Karroum</a:t>
            </a:r>
            <a:endParaRPr lang="en-US" sz="900" i="0" u="none" strike="noStrike" kern="1200" cap="none" spc="0" normalizeH="0" baseline="0" noProof="0">
              <a:ln>
                <a:noFill/>
              </a:ln>
              <a:solidFill>
                <a:schemeClr val="tx1">
                  <a:lumMod val="75000"/>
                  <a:lumOff val="25000"/>
                </a:schemeClr>
              </a:solidFill>
              <a:effectLst/>
              <a:uLnTx/>
              <a:uFillTx/>
            </a:endParaRPr>
          </a:p>
        </p:txBody>
      </p:sp>
    </p:spTree>
    <p:extLst>
      <p:ext uri="{BB962C8B-B14F-4D97-AF65-F5344CB8AC3E}">
        <p14:creationId xmlns:p14="http://schemas.microsoft.com/office/powerpoint/2010/main" val="1432730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92C6E4C-065F-CD45-27E1-38E865EFD986}"/>
              </a:ext>
            </a:extLst>
          </p:cNvPr>
          <p:cNvSpPr txBox="1">
            <a:spLocks/>
          </p:cNvSpPr>
          <p:nvPr/>
        </p:nvSpPr>
        <p:spPr>
          <a:xfrm>
            <a:off x="381719" y="178077"/>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Forest Loss in Example Area</a:t>
            </a:r>
          </a:p>
        </p:txBody>
      </p:sp>
      <p:sp>
        <p:nvSpPr>
          <p:cNvPr id="4" name="TextBox 2">
            <a:extLst>
              <a:ext uri="{FF2B5EF4-FFF2-40B4-BE49-F238E27FC236}">
                <a16:creationId xmlns:a16="http://schemas.microsoft.com/office/drawing/2014/main" id="{D6D35436-7B17-6C32-AFFF-FB7346FAD1BA}"/>
              </a:ext>
            </a:extLst>
          </p:cNvPr>
          <p:cNvSpPr txBox="1"/>
          <p:nvPr/>
        </p:nvSpPr>
        <p:spPr>
          <a:xfrm>
            <a:off x="3630651" y="3610559"/>
            <a:ext cx="329223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2F5496"/>
                </a:solidFill>
                <a:latin typeface="Century Gothic"/>
                <a:cs typeface="Calibri"/>
              </a:rPr>
              <a:t>LandTrendr (2016 – 2022)</a:t>
            </a:r>
            <a:endParaRPr lang="en-US" sz="1600" b="1">
              <a:solidFill>
                <a:srgbClr val="2F5496"/>
              </a:solidFill>
              <a:latin typeface="Century Gothic"/>
            </a:endParaRPr>
          </a:p>
        </p:txBody>
      </p:sp>
      <p:grpSp>
        <p:nvGrpSpPr>
          <p:cNvPr id="12" name="Group 11">
            <a:extLst>
              <a:ext uri="{FF2B5EF4-FFF2-40B4-BE49-F238E27FC236}">
                <a16:creationId xmlns:a16="http://schemas.microsoft.com/office/drawing/2014/main" id="{15A81B36-7380-617A-0DD6-54B1219AD62E}"/>
              </a:ext>
            </a:extLst>
          </p:cNvPr>
          <p:cNvGrpSpPr/>
          <p:nvPr/>
        </p:nvGrpSpPr>
        <p:grpSpPr>
          <a:xfrm>
            <a:off x="378050" y="708544"/>
            <a:ext cx="5509331" cy="5896956"/>
            <a:chOff x="1154427" y="737299"/>
            <a:chExt cx="5509331" cy="5896956"/>
          </a:xfrm>
        </p:grpSpPr>
        <p:sp>
          <p:nvSpPr>
            <p:cNvPr id="2" name="TextBox 1">
              <a:extLst>
                <a:ext uri="{FF2B5EF4-FFF2-40B4-BE49-F238E27FC236}">
                  <a16:creationId xmlns:a16="http://schemas.microsoft.com/office/drawing/2014/main" id="{FDE47AAC-9888-F438-A2D8-84E569BAEC94}"/>
                </a:ext>
              </a:extLst>
            </p:cNvPr>
            <p:cNvSpPr txBox="1"/>
            <p:nvPr/>
          </p:nvSpPr>
          <p:spPr>
            <a:xfrm>
              <a:off x="1154428" y="771769"/>
              <a:ext cx="213946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2F5496"/>
                  </a:solidFill>
                  <a:latin typeface="Century Gothic"/>
                  <a:cs typeface="Calibri"/>
                </a:rPr>
                <a:t>LCMS (2016 – 2021)</a:t>
              </a:r>
              <a:endParaRPr lang="en-US" sz="1600" b="1">
                <a:solidFill>
                  <a:srgbClr val="2F5496"/>
                </a:solidFill>
                <a:latin typeface="Century Gothic"/>
              </a:endParaRPr>
            </a:p>
          </p:txBody>
        </p:sp>
        <p:sp>
          <p:nvSpPr>
            <p:cNvPr id="5" name="TextBox 3">
              <a:extLst>
                <a:ext uri="{FF2B5EF4-FFF2-40B4-BE49-F238E27FC236}">
                  <a16:creationId xmlns:a16="http://schemas.microsoft.com/office/drawing/2014/main" id="{D32735F5-CEF8-4088-5E2D-9D2977DC203C}"/>
                </a:ext>
              </a:extLst>
            </p:cNvPr>
            <p:cNvSpPr txBox="1"/>
            <p:nvPr/>
          </p:nvSpPr>
          <p:spPr>
            <a:xfrm>
              <a:off x="1154427" y="3662907"/>
              <a:ext cx="213946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2F5496"/>
                  </a:solidFill>
                  <a:latin typeface="Century Gothic"/>
                  <a:cs typeface="Calibri"/>
                </a:rPr>
                <a:t>NLCD (2016 – 2019)</a:t>
              </a:r>
              <a:endParaRPr lang="en-US" sz="1600" b="1">
                <a:solidFill>
                  <a:srgbClr val="2F5496"/>
                </a:solidFill>
                <a:latin typeface="Century Gothic"/>
              </a:endParaRPr>
            </a:p>
          </p:txBody>
        </p:sp>
        <p:sp>
          <p:nvSpPr>
            <p:cNvPr id="6" name="TextBox 4">
              <a:extLst>
                <a:ext uri="{FF2B5EF4-FFF2-40B4-BE49-F238E27FC236}">
                  <a16:creationId xmlns:a16="http://schemas.microsoft.com/office/drawing/2014/main" id="{A68E3AB8-4744-5617-E214-579ED02AF421}"/>
                </a:ext>
              </a:extLst>
            </p:cNvPr>
            <p:cNvSpPr txBox="1"/>
            <p:nvPr/>
          </p:nvSpPr>
          <p:spPr>
            <a:xfrm>
              <a:off x="4370716" y="737299"/>
              <a:ext cx="2139461"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rgbClr val="2F5496"/>
                  </a:solidFill>
                  <a:latin typeface="Century Gothic"/>
                  <a:cs typeface="Calibri"/>
                </a:rPr>
                <a:t>GFW (2016 – 2021)</a:t>
              </a:r>
              <a:endParaRPr lang="en-US" sz="1600" b="1">
                <a:solidFill>
                  <a:srgbClr val="2F5496"/>
                </a:solidFill>
                <a:latin typeface="Century Gothic"/>
              </a:endParaRPr>
            </a:p>
          </p:txBody>
        </p:sp>
        <p:pic>
          <p:nvPicPr>
            <p:cNvPr id="7" name="Picture 6" descr="Map&#10;&#10;Description automatically generated">
              <a:extLst>
                <a:ext uri="{FF2B5EF4-FFF2-40B4-BE49-F238E27FC236}">
                  <a16:creationId xmlns:a16="http://schemas.microsoft.com/office/drawing/2014/main" id="{D5B560EB-A405-3A34-6F0F-985800D6A478}"/>
                </a:ext>
              </a:extLst>
            </p:cNvPr>
            <p:cNvPicPr>
              <a:picLocks noChangeAspect="1"/>
            </p:cNvPicPr>
            <p:nvPr/>
          </p:nvPicPr>
          <p:blipFill>
            <a:blip r:embed="rId3"/>
            <a:stretch>
              <a:fillRect/>
            </a:stretch>
          </p:blipFill>
          <p:spPr>
            <a:xfrm>
              <a:off x="1236785" y="3998535"/>
              <a:ext cx="2205894" cy="2635720"/>
            </a:xfrm>
            <a:prstGeom prst="rect">
              <a:avLst/>
            </a:prstGeom>
            <a:effectLst>
              <a:outerShdw blurRad="50800" dist="38100" dir="2700000" algn="tl" rotWithShape="0">
                <a:prstClr val="black">
                  <a:alpha val="40000"/>
                </a:prstClr>
              </a:outerShdw>
            </a:effectLst>
          </p:spPr>
        </p:pic>
        <p:pic>
          <p:nvPicPr>
            <p:cNvPr id="8" name="Picture 7" descr="Map&#10;&#10;Description automatically generated">
              <a:extLst>
                <a:ext uri="{FF2B5EF4-FFF2-40B4-BE49-F238E27FC236}">
                  <a16:creationId xmlns:a16="http://schemas.microsoft.com/office/drawing/2014/main" id="{4881BEA3-EBB9-56DC-59A5-A0BD147AFD82}"/>
                </a:ext>
              </a:extLst>
            </p:cNvPr>
            <p:cNvPicPr>
              <a:picLocks noChangeAspect="1"/>
            </p:cNvPicPr>
            <p:nvPr/>
          </p:nvPicPr>
          <p:blipFill>
            <a:blip r:embed="rId4"/>
            <a:stretch>
              <a:fillRect/>
            </a:stretch>
          </p:blipFill>
          <p:spPr>
            <a:xfrm>
              <a:off x="1236784" y="1099889"/>
              <a:ext cx="2204786" cy="2547514"/>
            </a:xfrm>
            <a:prstGeom prst="rect">
              <a:avLst/>
            </a:prstGeom>
            <a:effectLst>
              <a:outerShdw blurRad="50800" dist="38100" dir="2700000" algn="tl" rotWithShape="0">
                <a:prstClr val="black">
                  <a:alpha val="40000"/>
                </a:prstClr>
              </a:outerShdw>
            </a:effectLst>
          </p:spPr>
        </p:pic>
        <p:pic>
          <p:nvPicPr>
            <p:cNvPr id="9" name="Picture 8" descr="A picture containing text, tree&#10;&#10;Description automatically generated">
              <a:extLst>
                <a:ext uri="{FF2B5EF4-FFF2-40B4-BE49-F238E27FC236}">
                  <a16:creationId xmlns:a16="http://schemas.microsoft.com/office/drawing/2014/main" id="{FD7AF8D9-CCE5-CBCC-D1DF-DBAB6F7CEFC1}"/>
                </a:ext>
              </a:extLst>
            </p:cNvPr>
            <p:cNvPicPr>
              <a:picLocks noChangeAspect="1"/>
            </p:cNvPicPr>
            <p:nvPr/>
          </p:nvPicPr>
          <p:blipFill>
            <a:blip r:embed="rId5"/>
            <a:stretch>
              <a:fillRect/>
            </a:stretch>
          </p:blipFill>
          <p:spPr>
            <a:xfrm>
              <a:off x="4460631" y="4000424"/>
              <a:ext cx="2189303" cy="2631389"/>
            </a:xfrm>
            <a:prstGeom prst="rect">
              <a:avLst/>
            </a:prstGeom>
            <a:effectLst>
              <a:outerShdw blurRad="50800" dist="38100" dir="2700000" algn="tl" rotWithShape="0">
                <a:prstClr val="black">
                  <a:alpha val="40000"/>
                </a:prstClr>
              </a:outerShdw>
            </a:effectLst>
          </p:spPr>
        </p:pic>
        <p:pic>
          <p:nvPicPr>
            <p:cNvPr id="10" name="Picture 9" descr="Map&#10;&#10;Description automatically generated">
              <a:extLst>
                <a:ext uri="{FF2B5EF4-FFF2-40B4-BE49-F238E27FC236}">
                  <a16:creationId xmlns:a16="http://schemas.microsoft.com/office/drawing/2014/main" id="{DB6F3B26-8A5C-71B7-78ED-16A9D0E5FE07}"/>
                </a:ext>
              </a:extLst>
            </p:cNvPr>
            <p:cNvPicPr>
              <a:picLocks noChangeAspect="1"/>
            </p:cNvPicPr>
            <p:nvPr/>
          </p:nvPicPr>
          <p:blipFill>
            <a:blip r:embed="rId6"/>
            <a:stretch>
              <a:fillRect/>
            </a:stretch>
          </p:blipFill>
          <p:spPr>
            <a:xfrm>
              <a:off x="4460631" y="1099122"/>
              <a:ext cx="2203127" cy="2559371"/>
            </a:xfrm>
            <a:prstGeom prst="rect">
              <a:avLst/>
            </a:prstGeom>
            <a:effectLst>
              <a:outerShdw blurRad="50800" dist="38100" dir="2700000" algn="tl" rotWithShape="0">
                <a:prstClr val="black">
                  <a:alpha val="40000"/>
                </a:prstClr>
              </a:outerShdw>
            </a:effectLst>
          </p:spPr>
        </p:pic>
      </p:grpSp>
      <p:pic>
        <p:nvPicPr>
          <p:cNvPr id="11" name="Picture 10" descr="Map&#10;&#10;Description automatically generated">
            <a:extLst>
              <a:ext uri="{FF2B5EF4-FFF2-40B4-BE49-F238E27FC236}">
                <a16:creationId xmlns:a16="http://schemas.microsoft.com/office/drawing/2014/main" id="{75184095-F691-AE61-EB57-5D47172EA030}"/>
              </a:ext>
            </a:extLst>
          </p:cNvPr>
          <p:cNvPicPr>
            <a:picLocks noChangeAspect="1"/>
          </p:cNvPicPr>
          <p:nvPr/>
        </p:nvPicPr>
        <p:blipFill>
          <a:blip r:embed="rId7"/>
          <a:stretch>
            <a:fillRect/>
          </a:stretch>
        </p:blipFill>
        <p:spPr>
          <a:xfrm>
            <a:off x="6921371" y="929001"/>
            <a:ext cx="4192179" cy="5363487"/>
          </a:xfrm>
          <a:prstGeom prst="rect">
            <a:avLst/>
          </a:prstGeom>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2A1D7155-A51F-B8C2-C429-F5F62E0581C9}"/>
              </a:ext>
            </a:extLst>
          </p:cNvPr>
          <p:cNvGrpSpPr/>
          <p:nvPr/>
        </p:nvGrpSpPr>
        <p:grpSpPr>
          <a:xfrm>
            <a:off x="7077922" y="5500143"/>
            <a:ext cx="321827" cy="732982"/>
            <a:chOff x="770159" y="5318153"/>
            <a:chExt cx="321827" cy="732982"/>
          </a:xfrm>
        </p:grpSpPr>
        <p:sp>
          <p:nvSpPr>
            <p:cNvPr id="15" name="TextBox 3">
              <a:extLst>
                <a:ext uri="{FF2B5EF4-FFF2-40B4-BE49-F238E27FC236}">
                  <a16:creationId xmlns:a16="http://schemas.microsoft.com/office/drawing/2014/main" id="{A98407BD-A9F2-A3B8-0649-205C2266D1D0}"/>
                </a:ext>
              </a:extLst>
            </p:cNvPr>
            <p:cNvSpPr txBox="1"/>
            <p:nvPr/>
          </p:nvSpPr>
          <p:spPr>
            <a:xfrm>
              <a:off x="770159" y="5318153"/>
              <a:ext cx="32068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FFFFFF"/>
                  </a:solidFill>
                  <a:latin typeface="Century Gothic"/>
                  <a:cs typeface="Calibri"/>
                </a:rPr>
                <a:t>N</a:t>
              </a:r>
              <a:endParaRPr lang="en-US" sz="1400">
                <a:solidFill>
                  <a:srgbClr val="FFFFFF"/>
                </a:solidFill>
                <a:latin typeface="Century Gothic"/>
              </a:endParaRPr>
            </a:p>
          </p:txBody>
        </p:sp>
        <p:sp>
          <p:nvSpPr>
            <p:cNvPr id="16" name="Isosceles Triangle 15">
              <a:extLst>
                <a:ext uri="{FF2B5EF4-FFF2-40B4-BE49-F238E27FC236}">
                  <a16:creationId xmlns:a16="http://schemas.microsoft.com/office/drawing/2014/main" id="{E9C6246D-2585-DAAA-916A-87EA34E966A1}"/>
                </a:ext>
              </a:extLst>
            </p:cNvPr>
            <p:cNvSpPr/>
            <p:nvPr/>
          </p:nvSpPr>
          <p:spPr>
            <a:xfrm>
              <a:off x="821932" y="5539483"/>
              <a:ext cx="214044" cy="32534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Isosceles Triangle 16">
              <a:extLst>
                <a:ext uri="{FF2B5EF4-FFF2-40B4-BE49-F238E27FC236}">
                  <a16:creationId xmlns:a16="http://schemas.microsoft.com/office/drawing/2014/main" id="{FAAFADF1-3B71-D405-4579-5AE751FF45D3}"/>
                </a:ext>
              </a:extLst>
            </p:cNvPr>
            <p:cNvSpPr/>
            <p:nvPr/>
          </p:nvSpPr>
          <p:spPr>
            <a:xfrm rot="12720000">
              <a:off x="775201" y="5802845"/>
              <a:ext cx="145550" cy="23116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Isosceles Triangle 17">
              <a:extLst>
                <a:ext uri="{FF2B5EF4-FFF2-40B4-BE49-F238E27FC236}">
                  <a16:creationId xmlns:a16="http://schemas.microsoft.com/office/drawing/2014/main" id="{83BCB950-C374-E365-EB36-28A1436A52D1}"/>
                </a:ext>
              </a:extLst>
            </p:cNvPr>
            <p:cNvSpPr/>
            <p:nvPr/>
          </p:nvSpPr>
          <p:spPr>
            <a:xfrm rot="8820000">
              <a:off x="946436" y="5819967"/>
              <a:ext cx="145550" cy="23116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3" name="TextBox 32">
            <a:extLst>
              <a:ext uri="{FF2B5EF4-FFF2-40B4-BE49-F238E27FC236}">
                <a16:creationId xmlns:a16="http://schemas.microsoft.com/office/drawing/2014/main" id="{80351645-EF47-65B1-84F1-3E89B47E7189}"/>
              </a:ext>
            </a:extLst>
          </p:cNvPr>
          <p:cNvSpPr txBox="1"/>
          <p:nvPr/>
        </p:nvSpPr>
        <p:spPr>
          <a:xfrm>
            <a:off x="7633934" y="5265628"/>
            <a:ext cx="1684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900">
              <a:latin typeface="Century Gothic"/>
              <a:cs typeface="Calibri"/>
            </a:endParaRPr>
          </a:p>
        </p:txBody>
      </p:sp>
      <p:grpSp>
        <p:nvGrpSpPr>
          <p:cNvPr id="70" name="Group 69">
            <a:extLst>
              <a:ext uri="{FF2B5EF4-FFF2-40B4-BE49-F238E27FC236}">
                <a16:creationId xmlns:a16="http://schemas.microsoft.com/office/drawing/2014/main" id="{2FDFEC1E-F05C-340C-2977-F258ACCFA3BA}"/>
              </a:ext>
            </a:extLst>
          </p:cNvPr>
          <p:cNvGrpSpPr/>
          <p:nvPr/>
        </p:nvGrpSpPr>
        <p:grpSpPr>
          <a:xfrm>
            <a:off x="9931674" y="5964643"/>
            <a:ext cx="1190857" cy="271064"/>
            <a:chOff x="8952342" y="5945864"/>
            <a:chExt cx="1703020" cy="271064"/>
          </a:xfrm>
        </p:grpSpPr>
        <p:grpSp>
          <p:nvGrpSpPr>
            <p:cNvPr id="60" name="Group 59">
              <a:extLst>
                <a:ext uri="{FF2B5EF4-FFF2-40B4-BE49-F238E27FC236}">
                  <a16:creationId xmlns:a16="http://schemas.microsoft.com/office/drawing/2014/main" id="{4E343B48-8DFD-FB21-3F2C-9EADFB9751DA}"/>
                </a:ext>
              </a:extLst>
            </p:cNvPr>
            <p:cNvGrpSpPr/>
            <p:nvPr/>
          </p:nvGrpSpPr>
          <p:grpSpPr>
            <a:xfrm>
              <a:off x="9058587" y="6135138"/>
              <a:ext cx="1097034" cy="81790"/>
              <a:chOff x="8641644" y="6002147"/>
              <a:chExt cx="1097034" cy="81790"/>
            </a:xfrm>
          </p:grpSpPr>
          <p:cxnSp>
            <p:nvCxnSpPr>
              <p:cNvPr id="65" name="Straight Arrow Connector 64">
                <a:extLst>
                  <a:ext uri="{FF2B5EF4-FFF2-40B4-BE49-F238E27FC236}">
                    <a16:creationId xmlns:a16="http://schemas.microsoft.com/office/drawing/2014/main" id="{70437862-1B5C-2474-1612-92F612A8F228}"/>
                  </a:ext>
                </a:extLst>
              </p:cNvPr>
              <p:cNvCxnSpPr/>
              <p:nvPr/>
            </p:nvCxnSpPr>
            <p:spPr>
              <a:xfrm flipH="1">
                <a:off x="8641644" y="6076242"/>
                <a:ext cx="1094412" cy="7695"/>
              </a:xfrm>
              <a:prstGeom prst="straightConnector1">
                <a:avLst/>
              </a:prstGeom>
              <a:solidFill>
                <a:schemeClr val="tx1"/>
              </a:solid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3652FFD-88D9-341C-184E-4ADAF9CDDC4D}"/>
                  </a:ext>
                </a:extLst>
              </p:cNvPr>
              <p:cNvCxnSpPr/>
              <p:nvPr/>
            </p:nvCxnSpPr>
            <p:spPr>
              <a:xfrm flipV="1">
                <a:off x="8645100" y="6002150"/>
                <a:ext cx="901" cy="78000"/>
              </a:xfrm>
              <a:prstGeom prst="straightConnector1">
                <a:avLst/>
              </a:prstGeom>
              <a:solidFill>
                <a:schemeClr val="tx1"/>
              </a:solid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B09AD62-D0A1-1334-09BC-354A9EF1DEC1}"/>
                  </a:ext>
                </a:extLst>
              </p:cNvPr>
              <p:cNvCxnSpPr>
                <a:cxnSpLocks/>
              </p:cNvCxnSpPr>
              <p:nvPr/>
            </p:nvCxnSpPr>
            <p:spPr>
              <a:xfrm flipV="1">
                <a:off x="8914675" y="6002149"/>
                <a:ext cx="901" cy="78000"/>
              </a:xfrm>
              <a:prstGeom prst="straightConnector1">
                <a:avLst/>
              </a:prstGeom>
              <a:solidFill>
                <a:schemeClr val="tx1"/>
              </a:solid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1BFDB8F-1E06-B5D6-FC94-E42C917CFC95}"/>
                  </a:ext>
                </a:extLst>
              </p:cNvPr>
              <p:cNvCxnSpPr>
                <a:cxnSpLocks/>
              </p:cNvCxnSpPr>
              <p:nvPr/>
            </p:nvCxnSpPr>
            <p:spPr>
              <a:xfrm flipV="1">
                <a:off x="9737777" y="6002147"/>
                <a:ext cx="901" cy="78000"/>
              </a:xfrm>
              <a:prstGeom prst="straightConnector1">
                <a:avLst/>
              </a:prstGeom>
              <a:solidFill>
                <a:schemeClr val="tx1"/>
              </a:solidFill>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49EFBE78-CE7B-FEA5-13B0-52B645991C6A}"/>
                </a:ext>
              </a:extLst>
            </p:cNvPr>
            <p:cNvSpPr txBox="1"/>
            <p:nvPr/>
          </p:nvSpPr>
          <p:spPr>
            <a:xfrm>
              <a:off x="8952342" y="5948183"/>
              <a:ext cx="1684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chemeClr val="bg1"/>
                  </a:solidFill>
                  <a:latin typeface="Century Gothic"/>
                  <a:cs typeface="Calibri"/>
                </a:rPr>
                <a:t>0</a:t>
              </a:r>
              <a:endParaRPr lang="en-US" sz="900">
                <a:solidFill>
                  <a:schemeClr val="bg1"/>
                </a:solidFill>
                <a:latin typeface="Century Gothic"/>
              </a:endParaRPr>
            </a:p>
          </p:txBody>
        </p:sp>
        <p:sp>
          <p:nvSpPr>
            <p:cNvPr id="62" name="TextBox 61">
              <a:extLst>
                <a:ext uri="{FF2B5EF4-FFF2-40B4-BE49-F238E27FC236}">
                  <a16:creationId xmlns:a16="http://schemas.microsoft.com/office/drawing/2014/main" id="{7837511D-5A30-711A-B04E-FE69476B7E34}"/>
                </a:ext>
              </a:extLst>
            </p:cNvPr>
            <p:cNvSpPr txBox="1"/>
            <p:nvPr/>
          </p:nvSpPr>
          <p:spPr>
            <a:xfrm>
              <a:off x="9167731" y="5945864"/>
              <a:ext cx="33234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900">
                <a:latin typeface="Century Gothic"/>
                <a:cs typeface="Calibri"/>
              </a:endParaRPr>
            </a:p>
          </p:txBody>
        </p:sp>
        <p:sp>
          <p:nvSpPr>
            <p:cNvPr id="64" name="TextBox 63">
              <a:extLst>
                <a:ext uri="{FF2B5EF4-FFF2-40B4-BE49-F238E27FC236}">
                  <a16:creationId xmlns:a16="http://schemas.microsoft.com/office/drawing/2014/main" id="{D4409BBE-12C9-C1E0-7917-B6AB2767E076}"/>
                </a:ext>
              </a:extLst>
            </p:cNvPr>
            <p:cNvSpPr txBox="1"/>
            <p:nvPr/>
          </p:nvSpPr>
          <p:spPr>
            <a:xfrm>
              <a:off x="9970699" y="5945864"/>
              <a:ext cx="684663" cy="2308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latin typeface="Century Gothic"/>
                  <a:cs typeface="Calibri"/>
                </a:rPr>
                <a:t>500ft</a:t>
              </a:r>
            </a:p>
          </p:txBody>
        </p:sp>
      </p:grpSp>
    </p:spTree>
    <p:extLst>
      <p:ext uri="{BB962C8B-B14F-4D97-AF65-F5344CB8AC3E}">
        <p14:creationId xmlns:p14="http://schemas.microsoft.com/office/powerpoint/2010/main" val="1911598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1097487" cy="4340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All Study Area Results</a:t>
            </a:r>
          </a:p>
        </p:txBody>
      </p:sp>
      <p:graphicFrame>
        <p:nvGraphicFramePr>
          <p:cNvPr id="6" name="Table 5">
            <a:extLst>
              <a:ext uri="{FF2B5EF4-FFF2-40B4-BE49-F238E27FC236}">
                <a16:creationId xmlns:a16="http://schemas.microsoft.com/office/drawing/2014/main" id="{405C45B0-8F12-13DF-F492-9922F2CD266F}"/>
              </a:ext>
            </a:extLst>
          </p:cNvPr>
          <p:cNvGraphicFramePr>
            <a:graphicFrameLocks noGrp="1"/>
          </p:cNvGraphicFramePr>
          <p:nvPr/>
        </p:nvGraphicFramePr>
        <p:xfrm>
          <a:off x="0" y="916112"/>
          <a:ext cx="12191996" cy="5581419"/>
        </p:xfrm>
        <a:graphic>
          <a:graphicData uri="http://schemas.openxmlformats.org/drawingml/2006/table">
            <a:tbl>
              <a:tblPr firstRow="1" bandRow="1">
                <a:tableStyleId>{5C22544A-7EE6-4342-B048-85BDC9FD1C3A}</a:tableStyleId>
              </a:tblPr>
              <a:tblGrid>
                <a:gridCol w="1345132">
                  <a:extLst>
                    <a:ext uri="{9D8B030D-6E8A-4147-A177-3AD203B41FA5}">
                      <a16:colId xmlns:a16="http://schemas.microsoft.com/office/drawing/2014/main" val="1941335482"/>
                    </a:ext>
                  </a:extLst>
                </a:gridCol>
                <a:gridCol w="832174">
                  <a:extLst>
                    <a:ext uri="{9D8B030D-6E8A-4147-A177-3AD203B41FA5}">
                      <a16:colId xmlns:a16="http://schemas.microsoft.com/office/drawing/2014/main" val="580233250"/>
                    </a:ext>
                  </a:extLst>
                </a:gridCol>
                <a:gridCol w="832174">
                  <a:extLst>
                    <a:ext uri="{9D8B030D-6E8A-4147-A177-3AD203B41FA5}">
                      <a16:colId xmlns:a16="http://schemas.microsoft.com/office/drawing/2014/main" val="3914555479"/>
                    </a:ext>
                  </a:extLst>
                </a:gridCol>
                <a:gridCol w="1311788">
                  <a:extLst>
                    <a:ext uri="{9D8B030D-6E8A-4147-A177-3AD203B41FA5}">
                      <a16:colId xmlns:a16="http://schemas.microsoft.com/office/drawing/2014/main" val="754200489"/>
                    </a:ext>
                  </a:extLst>
                </a:gridCol>
                <a:gridCol w="1311788">
                  <a:extLst>
                    <a:ext uri="{9D8B030D-6E8A-4147-A177-3AD203B41FA5}">
                      <a16:colId xmlns:a16="http://schemas.microsoft.com/office/drawing/2014/main" val="660485921"/>
                    </a:ext>
                  </a:extLst>
                </a:gridCol>
                <a:gridCol w="1311788">
                  <a:extLst>
                    <a:ext uri="{9D8B030D-6E8A-4147-A177-3AD203B41FA5}">
                      <a16:colId xmlns:a16="http://schemas.microsoft.com/office/drawing/2014/main" val="4095377861"/>
                    </a:ext>
                  </a:extLst>
                </a:gridCol>
                <a:gridCol w="1311788">
                  <a:extLst>
                    <a:ext uri="{9D8B030D-6E8A-4147-A177-3AD203B41FA5}">
                      <a16:colId xmlns:a16="http://schemas.microsoft.com/office/drawing/2014/main" val="4134797803"/>
                    </a:ext>
                  </a:extLst>
                </a:gridCol>
                <a:gridCol w="1311788">
                  <a:extLst>
                    <a:ext uri="{9D8B030D-6E8A-4147-A177-3AD203B41FA5}">
                      <a16:colId xmlns:a16="http://schemas.microsoft.com/office/drawing/2014/main" val="3654698615"/>
                    </a:ext>
                  </a:extLst>
                </a:gridCol>
                <a:gridCol w="1311788">
                  <a:extLst>
                    <a:ext uri="{9D8B030D-6E8A-4147-A177-3AD203B41FA5}">
                      <a16:colId xmlns:a16="http://schemas.microsoft.com/office/drawing/2014/main" val="526638349"/>
                    </a:ext>
                  </a:extLst>
                </a:gridCol>
                <a:gridCol w="1311788">
                  <a:extLst>
                    <a:ext uri="{9D8B030D-6E8A-4147-A177-3AD203B41FA5}">
                      <a16:colId xmlns:a16="http://schemas.microsoft.com/office/drawing/2014/main" val="2035750760"/>
                    </a:ext>
                  </a:extLst>
                </a:gridCol>
              </a:tblGrid>
              <a:tr h="1540275">
                <a:tc>
                  <a:txBody>
                    <a:bodyPr/>
                    <a:lstStyle/>
                    <a:p>
                      <a:pPr algn="ctr"/>
                      <a:r>
                        <a:rPr lang="en-US" sz="1400">
                          <a:latin typeface="Century Gothic"/>
                        </a:rPr>
                        <a:t>Change map</a:t>
                      </a:r>
                    </a:p>
                  </a:txBody>
                  <a:tcPr anchor="ctr"/>
                </a:tc>
                <a:tc>
                  <a:txBody>
                    <a:bodyPr/>
                    <a:lstStyle/>
                    <a:p>
                      <a:pPr lvl="0" algn="ctr">
                        <a:buNone/>
                      </a:pPr>
                      <a:r>
                        <a:rPr lang="en-US" sz="1400" b="1" i="0" u="none" strike="noStrike" noProof="0">
                          <a:latin typeface="Century Gothic"/>
                        </a:rPr>
                        <a:t>First year</a:t>
                      </a:r>
                    </a:p>
                  </a:txBody>
                  <a:tcPr anchor="ctr"/>
                </a:tc>
                <a:tc>
                  <a:txBody>
                    <a:bodyPr/>
                    <a:lstStyle/>
                    <a:p>
                      <a:pPr lvl="0" algn="ctr">
                        <a:buNone/>
                      </a:pPr>
                      <a:r>
                        <a:rPr lang="en-US" sz="1400" b="1" i="0" u="none" strike="noStrike" noProof="0">
                          <a:latin typeface="Century Gothic"/>
                        </a:rPr>
                        <a:t>Last year</a:t>
                      </a:r>
                    </a:p>
                  </a:txBody>
                  <a:tcPr anchor="ctr"/>
                </a:tc>
                <a:tc>
                  <a:txBody>
                    <a:bodyPr/>
                    <a:lstStyle/>
                    <a:p>
                      <a:pPr lvl="0" algn="ctr">
                        <a:buNone/>
                      </a:pPr>
                      <a:r>
                        <a:rPr lang="en-US" sz="1400" b="1" i="0" u="none" strike="noStrike" noProof="0">
                          <a:latin typeface="Century Gothic"/>
                        </a:rPr>
                        <a:t>2016 forest cover (ha)</a:t>
                      </a:r>
                    </a:p>
                  </a:txBody>
                  <a:tcPr anchor="ctr"/>
                </a:tc>
                <a:tc>
                  <a:txBody>
                    <a:bodyPr/>
                    <a:lstStyle/>
                    <a:p>
                      <a:pPr lvl="0" algn="ctr">
                        <a:buNone/>
                      </a:pPr>
                      <a:r>
                        <a:rPr lang="en-US" sz="1400" b="1" i="0" u="none" strike="noStrike" noProof="0">
                          <a:latin typeface="Century Gothic"/>
                        </a:rPr>
                        <a:t>Forest cover lost over each analysis period (ha)</a:t>
                      </a:r>
                      <a:endParaRPr lang="en-US" sz="1400">
                        <a:latin typeface="Century Gothic"/>
                      </a:endParaRPr>
                    </a:p>
                  </a:txBody>
                  <a:tcPr anchor="ctr"/>
                </a:tc>
                <a:tc>
                  <a:txBody>
                    <a:bodyPr/>
                    <a:lstStyle/>
                    <a:p>
                      <a:pPr lvl="0" algn="ctr">
                        <a:buNone/>
                      </a:pPr>
                      <a:r>
                        <a:rPr lang="en-US" sz="1400" b="1" i="0" u="none" strike="noStrike" noProof="0">
                          <a:latin typeface="Century Gothic"/>
                        </a:rPr>
                        <a:t>Average annual forest cover loss (ha/year)</a:t>
                      </a:r>
                    </a:p>
                  </a:txBody>
                  <a:tcPr anchor="ctr"/>
                </a:tc>
                <a:tc>
                  <a:txBody>
                    <a:bodyPr/>
                    <a:lstStyle/>
                    <a:p>
                      <a:pPr lvl="0" algn="ctr">
                        <a:buNone/>
                      </a:pPr>
                      <a:r>
                        <a:rPr lang="en-US" sz="1400">
                          <a:latin typeface="Century Gothic"/>
                        </a:rPr>
                        <a:t>AGB data  </a:t>
                      </a:r>
                    </a:p>
                    <a:p>
                      <a:pPr lvl="0" algn="ctr">
                        <a:buNone/>
                      </a:pPr>
                      <a:r>
                        <a:rPr lang="en-US" sz="1400">
                          <a:latin typeface="Century Gothic"/>
                        </a:rPr>
                        <a:t>source</a:t>
                      </a:r>
                      <a:endParaRPr lang="en-US"/>
                    </a:p>
                  </a:txBody>
                  <a:tcPr anchor="ctr"/>
                </a:tc>
                <a:tc>
                  <a:txBody>
                    <a:bodyPr/>
                    <a:lstStyle/>
                    <a:p>
                      <a:pPr lvl="0" algn="ctr">
                        <a:buNone/>
                      </a:pPr>
                      <a:r>
                        <a:rPr lang="en-US" sz="1400" b="1" i="0" u="none" strike="noStrike" noProof="0">
                          <a:latin typeface="Century Gothic"/>
                        </a:rPr>
                        <a:t>AGB</a:t>
                      </a:r>
                    </a:p>
                    <a:p>
                      <a:pPr lvl="0" algn="ctr">
                        <a:buNone/>
                      </a:pPr>
                      <a:r>
                        <a:rPr lang="en-US" sz="1400" b="1" i="0" u="none" strike="noStrike" noProof="0">
                          <a:latin typeface="Century Gothic"/>
                        </a:rPr>
                        <a:t>mean density</a:t>
                      </a:r>
                    </a:p>
                    <a:p>
                      <a:pPr lvl="0" algn="ctr">
                        <a:buNone/>
                      </a:pPr>
                      <a:r>
                        <a:rPr lang="en-US" sz="1400" b="1" i="0" u="none" strike="noStrike" noProof="0">
                          <a:latin typeface="Century Gothic"/>
                        </a:rPr>
                        <a:t>(tonnes/ha)</a:t>
                      </a:r>
                      <a:endParaRPr lang="en-US" sz="1400">
                        <a:latin typeface="Century Gothic"/>
                      </a:endParaRPr>
                    </a:p>
                  </a:txBody>
                  <a:tcPr anchor="ctr"/>
                </a:tc>
                <a:tc>
                  <a:txBody>
                    <a:bodyPr/>
                    <a:lstStyle/>
                    <a:p>
                      <a:pPr lvl="0" algn="ctr">
                        <a:buNone/>
                      </a:pPr>
                      <a:r>
                        <a:rPr lang="en-US" sz="1400" b="1" i="0" u="none" strike="noStrike" noProof="0">
                          <a:latin typeface="Century Gothic"/>
                        </a:rPr>
                        <a:t>CO</a:t>
                      </a:r>
                      <a:r>
                        <a:rPr lang="en-US" sz="1400" b="1" i="0" u="none" strike="noStrike" baseline="-25000" noProof="0">
                          <a:latin typeface="Century Gothic"/>
                        </a:rPr>
                        <a:t>2</a:t>
                      </a:r>
                      <a:r>
                        <a:rPr lang="en-US" sz="1400" b="1" i="0" u="none" strike="noStrike" noProof="0">
                          <a:latin typeface="Century Gothic"/>
                        </a:rPr>
                        <a:t> emissions </a:t>
                      </a:r>
                    </a:p>
                    <a:p>
                      <a:pPr lvl="0" algn="ctr">
                        <a:buNone/>
                      </a:pPr>
                      <a:r>
                        <a:rPr lang="en-US" sz="1400" b="1" i="0" u="none" strike="noStrike" noProof="0">
                          <a:latin typeface="Century Gothic"/>
                        </a:rPr>
                        <a:t>(tonnes)</a:t>
                      </a:r>
                      <a:endParaRPr lang="en-US"/>
                    </a:p>
                  </a:txBody>
                  <a:tcPr anchor="ctr"/>
                </a:tc>
                <a:tc>
                  <a:txBody>
                    <a:bodyPr/>
                    <a:lstStyle/>
                    <a:p>
                      <a:pPr lvl="0" algn="ctr">
                        <a:buNone/>
                      </a:pPr>
                      <a:r>
                        <a:rPr lang="en-US" sz="1400" b="1" i="0" u="none" strike="noStrike" noProof="0">
                          <a:latin typeface="Century Gothic"/>
                        </a:rPr>
                        <a:t>Average annual CO</a:t>
                      </a:r>
                      <a:r>
                        <a:rPr lang="en-US" sz="1400" b="1" i="0" u="none" strike="noStrike" baseline="-25000" noProof="0">
                          <a:latin typeface="Century Gothic"/>
                        </a:rPr>
                        <a:t>2</a:t>
                      </a:r>
                      <a:r>
                        <a:rPr lang="en-US" sz="1400" b="1" i="0" u="none" strike="noStrike" noProof="0">
                          <a:latin typeface="Century Gothic"/>
                        </a:rPr>
                        <a:t> emissions (tonnes</a:t>
                      </a:r>
                      <a:br>
                        <a:rPr lang="en-US" sz="1400" b="1" i="0" u="none" strike="noStrike" noProof="0">
                          <a:latin typeface="Century Gothic"/>
                        </a:rPr>
                      </a:br>
                      <a:r>
                        <a:rPr lang="en-US" sz="1400" b="1" i="0" u="none" strike="noStrike" noProof="0">
                          <a:latin typeface="Century Gothic"/>
                        </a:rPr>
                        <a:t>/year)</a:t>
                      </a:r>
                    </a:p>
                  </a:txBody>
                  <a:tcPr anchor="ctr"/>
                </a:tc>
                <a:extLst>
                  <a:ext uri="{0D108BD9-81ED-4DB2-BD59-A6C34878D82A}">
                    <a16:rowId xmlns:a16="http://schemas.microsoft.com/office/drawing/2014/main" val="4269686542"/>
                  </a:ext>
                </a:extLst>
              </a:tr>
              <a:tr h="505143">
                <a:tc rowSpan="2">
                  <a:txBody>
                    <a:bodyPr/>
                    <a:lstStyle/>
                    <a:p>
                      <a:pPr algn="ctr"/>
                      <a:r>
                        <a:rPr lang="en-US" sz="1400">
                          <a:solidFill>
                            <a:schemeClr val="tx1">
                              <a:lumMod val="75000"/>
                              <a:lumOff val="25000"/>
                            </a:schemeClr>
                          </a:solidFill>
                          <a:latin typeface="Century Gothic"/>
                        </a:rPr>
                        <a:t>GFW</a:t>
                      </a:r>
                    </a:p>
                  </a:txBody>
                  <a:tcPr anchor="ctr"/>
                </a:tc>
                <a:tc rowSpan="8">
                  <a:txBody>
                    <a:bodyPr/>
                    <a:lstStyle/>
                    <a:p>
                      <a:pPr marL="0" lvl="0" algn="ctr" defTabSz="914400">
                        <a:buNone/>
                      </a:pPr>
                      <a:r>
                        <a:rPr lang="en-US" sz="1400">
                          <a:solidFill>
                            <a:schemeClr val="tx1">
                              <a:lumMod val="75000"/>
                              <a:lumOff val="25000"/>
                            </a:schemeClr>
                          </a:solidFill>
                          <a:latin typeface="Century Gothic"/>
                        </a:rPr>
                        <a:t>2016</a:t>
                      </a:r>
                    </a:p>
                  </a:txBody>
                  <a:tcPr anchor="ctr">
                    <a:solidFill>
                      <a:schemeClr val="accent1">
                        <a:lumMod val="40000"/>
                        <a:lumOff val="60000"/>
                      </a:schemeClr>
                    </a:solidFill>
                  </a:tcPr>
                </a:tc>
                <a:tc rowSpan="2">
                  <a:txBody>
                    <a:bodyPr/>
                    <a:lstStyle/>
                    <a:p>
                      <a:pPr marL="0" lvl="0" algn="ctr" defTabSz="914400">
                        <a:buNone/>
                      </a:pPr>
                      <a:r>
                        <a:rPr lang="en-US" sz="1400">
                          <a:solidFill>
                            <a:schemeClr val="tx1">
                              <a:lumMod val="75000"/>
                              <a:lumOff val="25000"/>
                            </a:schemeClr>
                          </a:solidFill>
                          <a:latin typeface="Century Gothic"/>
                        </a:rPr>
                        <a:t>2021</a:t>
                      </a:r>
                      <a:endParaRPr lang="en-US" sz="1400" b="0" i="0" u="none" strike="noStrike" kern="1200" noProof="0">
                        <a:solidFill>
                          <a:schemeClr val="tx1">
                            <a:lumMod val="75000"/>
                            <a:lumOff val="25000"/>
                          </a:schemeClr>
                        </a:solidFill>
                        <a:latin typeface="Century Gothic"/>
                      </a:endParaRPr>
                    </a:p>
                  </a:txBody>
                  <a:tcPr anchor="ctr">
                    <a:solidFill>
                      <a:schemeClr val="accent1">
                        <a:lumMod val="40000"/>
                        <a:lumOff val="60000"/>
                      </a:schemeClr>
                    </a:solidFill>
                  </a:tcPr>
                </a:tc>
                <a:tc rowSpan="2">
                  <a:txBody>
                    <a:bodyPr/>
                    <a:lstStyle/>
                    <a:p>
                      <a:pPr marL="0" lvl="0" algn="ctr" defTabSz="914400">
                        <a:buNone/>
                      </a:pPr>
                      <a:r>
                        <a:rPr lang="en-US" sz="1400" b="0" i="0" u="none" strike="noStrike" kern="1200" noProof="0">
                          <a:solidFill>
                            <a:schemeClr val="tx1">
                              <a:lumMod val="75000"/>
                              <a:lumOff val="25000"/>
                            </a:schemeClr>
                          </a:solidFill>
                          <a:latin typeface="Century Gothic"/>
                        </a:rPr>
                        <a:t>13,691,199</a:t>
                      </a:r>
                    </a:p>
                  </a:txBody>
                  <a:tcPr anchor="ctr">
                    <a:solidFill>
                      <a:schemeClr val="accent1">
                        <a:lumMod val="40000"/>
                        <a:lumOff val="6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1">
                              <a:lumMod val="75000"/>
                              <a:lumOff val="25000"/>
                            </a:schemeClr>
                          </a:solidFill>
                          <a:latin typeface="Century Gothic"/>
                        </a:rPr>
                        <a:t>1,251,033</a:t>
                      </a:r>
                    </a:p>
                  </a:txBody>
                  <a:tcPr anchor="ctr">
                    <a:solidFill>
                      <a:schemeClr val="accent1">
                        <a:lumMod val="40000"/>
                        <a:lumOff val="60000"/>
                      </a:schemeClr>
                    </a:solidFill>
                  </a:tcPr>
                </a:tc>
                <a:tc rowSpan="2">
                  <a:txBody>
                    <a:bodyPr/>
                    <a:lstStyle/>
                    <a:p>
                      <a:pPr marL="0" lvl="0" algn="ctr" defTabSz="914400">
                        <a:buNone/>
                      </a:pPr>
                      <a:r>
                        <a:rPr lang="en-US" sz="1400" kern="1200" noProof="0">
                          <a:solidFill>
                            <a:schemeClr val="tx1">
                              <a:lumMod val="75000"/>
                              <a:lumOff val="25000"/>
                            </a:schemeClr>
                          </a:solidFill>
                          <a:latin typeface="Century Gothic"/>
                          <a:ea typeface="+mn-ea"/>
                          <a:cs typeface="+mn-cs"/>
                        </a:rPr>
                        <a:t>208,506</a:t>
                      </a:r>
                    </a:p>
                  </a:txBody>
                  <a:tcPr anchor="ctr">
                    <a:solidFill>
                      <a:schemeClr val="accent1">
                        <a:lumMod val="40000"/>
                        <a:lumOff val="60000"/>
                      </a:schemeClr>
                    </a:solidFill>
                  </a:tcPr>
                </a:tc>
                <a:tc>
                  <a:txBody>
                    <a:bodyPr/>
                    <a:lstStyle/>
                    <a:p>
                      <a:pPr algn="ctr"/>
                      <a:r>
                        <a:rPr lang="en-US" sz="1400" b="0">
                          <a:solidFill>
                            <a:schemeClr val="tx1">
                              <a:lumMod val="75000"/>
                              <a:lumOff val="25000"/>
                            </a:schemeClr>
                          </a:solidFill>
                          <a:latin typeface="Century Gothic"/>
                        </a:rPr>
                        <a:t>GEDI</a:t>
                      </a:r>
                    </a:p>
                  </a:txBody>
                  <a:tcPr anchor="ctr"/>
                </a:tc>
                <a:tc>
                  <a:txBody>
                    <a:bodyPr/>
                    <a:lstStyle/>
                    <a:p>
                      <a:pPr lvl="0" algn="ctr">
                        <a:buNone/>
                      </a:pPr>
                      <a:r>
                        <a:rPr lang="en-US" sz="1400" b="0" i="0" u="none" strike="noStrike" noProof="0">
                          <a:solidFill>
                            <a:schemeClr val="tx1">
                              <a:lumMod val="75000"/>
                              <a:lumOff val="25000"/>
                            </a:schemeClr>
                          </a:solidFill>
                          <a:latin typeface="Century Gothic"/>
                        </a:rPr>
                        <a:t>146</a:t>
                      </a:r>
                      <a:endParaRPr lang="en-US" sz="1400" b="0" i="0" u="none" strike="noStrike" noProof="0">
                        <a:solidFill>
                          <a:schemeClr val="tx1">
                            <a:lumMod val="75000"/>
                            <a:lumOff val="25000"/>
                          </a:schemeClr>
                        </a:solidFill>
                        <a:latin typeface="Century Gothic" panose="020B0502020202020204" pitchFamily="34" charset="0"/>
                      </a:endParaRPr>
                    </a:p>
                  </a:txBody>
                  <a:tcPr anchor="ctr"/>
                </a:tc>
                <a:tc>
                  <a:txBody>
                    <a:bodyPr/>
                    <a:lstStyle/>
                    <a:p>
                      <a:pPr lvl="0" algn="ctr">
                        <a:buNone/>
                      </a:pPr>
                      <a:r>
                        <a:rPr lang="en-US" sz="1400" b="0" i="0" u="none" strike="noStrike" baseline="0" noProof="0">
                          <a:solidFill>
                            <a:srgbClr val="404040"/>
                          </a:solidFill>
                          <a:latin typeface="Century Gothic"/>
                        </a:rPr>
                        <a:t>243,626,380</a:t>
                      </a:r>
                      <a:endParaRPr lang="en-US"/>
                    </a:p>
                  </a:txBody>
                  <a:tcPr anchor="ctr"/>
                </a:tc>
                <a:tc>
                  <a:txBody>
                    <a:bodyPr/>
                    <a:lstStyle/>
                    <a:p>
                      <a:pPr lvl="0" algn="ctr">
                        <a:buNone/>
                      </a:pPr>
                      <a:r>
                        <a:rPr lang="en-US" sz="1400" b="0" i="0" u="none" strike="noStrike" noProof="0">
                          <a:solidFill>
                            <a:schemeClr val="tx1">
                              <a:lumMod val="75000"/>
                              <a:lumOff val="25000"/>
                            </a:schemeClr>
                          </a:solidFill>
                          <a:latin typeface="Century Gothic"/>
                        </a:rPr>
                        <a:t>40,604,397</a:t>
                      </a:r>
                    </a:p>
                  </a:txBody>
                  <a:tcPr anchor="ctr"/>
                </a:tc>
                <a:extLst>
                  <a:ext uri="{0D108BD9-81ED-4DB2-BD59-A6C34878D82A}">
                    <a16:rowId xmlns:a16="http://schemas.microsoft.com/office/drawing/2014/main" val="3225132555"/>
                  </a:ext>
                </a:extLst>
              </a:tr>
              <a:tr h="505143">
                <a:tc vMerge="1">
                  <a:txBody>
                    <a:bodyPr/>
                    <a:lstStyle/>
                    <a:p>
                      <a:endParaRPr lang="en-US" sz="1400">
                        <a:solidFill>
                          <a:schemeClr val="tx1">
                            <a:lumMod val="75000"/>
                            <a:lumOff val="25000"/>
                          </a:schemeClr>
                        </a:solidFill>
                        <a:latin typeface="Century Gothic" panose="020B0502020202020204" pitchFamily="34" charset="0"/>
                      </a:endParaRPr>
                    </a:p>
                  </a:txBody>
                  <a:tcPr/>
                </a:tc>
                <a:tc vMerge="1">
                  <a:txBody>
                    <a:bodyPr/>
                    <a:lstStyle/>
                    <a:p>
                      <a:endParaRPr lang="en-US"/>
                    </a:p>
                  </a:txBody>
                  <a:tcPr/>
                </a:tc>
                <a:tc vMerge="1">
                  <a:txBody>
                    <a:bodyPr/>
                    <a:lstStyle/>
                    <a:p>
                      <a:endParaRPr lang="en-US"/>
                    </a:p>
                  </a:txBody>
                  <a:tcPr/>
                </a:tc>
                <a:tc vMerge="1">
                  <a:txBody>
                    <a:bodyPr/>
                    <a:lstStyle/>
                    <a:p>
                      <a:pPr marL="0" lvl="0" algn="l" defTabSz="914400">
                        <a:buNone/>
                      </a:pPr>
                      <a:endParaRPr lang="en-US">
                        <a:solidFill>
                          <a:schemeClr val="tx1">
                            <a:lumMod val="75000"/>
                            <a:lumOff val="25000"/>
                          </a:schemeClr>
                        </a:solidFill>
                        <a:latin typeface="Century Gothic" panose="020B0502020202020204" pitchFamily="34" charset="0"/>
                      </a:endParaRPr>
                    </a:p>
                  </a:txBody>
                  <a:tcPr>
                    <a:solidFill>
                      <a:schemeClr val="accent1">
                        <a:lumMod val="40000"/>
                        <a:lumOff val="60000"/>
                      </a:schemeClr>
                    </a:solidFill>
                  </a:tcPr>
                </a:tc>
                <a:tc vMerge="1">
                  <a:txBody>
                    <a:bodyPr/>
                    <a:lstStyle/>
                    <a:p>
                      <a:pPr marL="0" lvl="0" algn="l" defTabSz="914400" rtl="0" eaLnBrk="1" latinLnBrk="0" hangingPunct="1">
                        <a:buNone/>
                      </a:pPr>
                      <a:endParaRPr lang="en-US" sz="1400" kern="1200">
                        <a:solidFill>
                          <a:schemeClr val="tx1">
                            <a:lumMod val="75000"/>
                            <a:lumOff val="25000"/>
                          </a:schemeClr>
                        </a:solidFill>
                        <a:latin typeface="Century Gothic" panose="020B0502020202020204" pitchFamily="34" charset="0"/>
                        <a:ea typeface="+mn-ea"/>
                        <a:cs typeface="+mn-cs"/>
                      </a:endParaRPr>
                    </a:p>
                  </a:txBody>
                  <a:tcPr>
                    <a:solidFill>
                      <a:schemeClr val="accent1">
                        <a:lumMod val="40000"/>
                        <a:lumOff val="60000"/>
                      </a:schemeClr>
                    </a:solidFill>
                  </a:tcPr>
                </a:tc>
                <a:tc vMerge="1">
                  <a:txBody>
                    <a:bodyPr/>
                    <a:lstStyle/>
                    <a:p>
                      <a:endParaRPr lang="en-US"/>
                    </a:p>
                  </a:txBody>
                  <a:tcPr/>
                </a:tc>
                <a:tc>
                  <a:txBody>
                    <a:bodyPr/>
                    <a:lstStyle/>
                    <a:p>
                      <a:pPr algn="ctr">
                        <a:buNone/>
                      </a:pPr>
                      <a:r>
                        <a:rPr lang="en-US" sz="1400" b="0">
                          <a:solidFill>
                            <a:schemeClr val="tx1">
                              <a:lumMod val="75000"/>
                              <a:lumOff val="25000"/>
                            </a:schemeClr>
                          </a:solidFill>
                          <a:latin typeface="Century Gothic"/>
                        </a:rPr>
                        <a:t>  ATLAS</a:t>
                      </a:r>
                    </a:p>
                  </a:txBody>
                  <a:tcPr marL="0" marR="0" marT="0" marB="0" anchor="ctr" horzOverflow="overflow"/>
                </a:tc>
                <a:tc>
                  <a:txBody>
                    <a:bodyPr/>
                    <a:lstStyle/>
                    <a:p>
                      <a:pPr marL="0" lvl="0" algn="ctr">
                        <a:buNone/>
                      </a:pPr>
                      <a:r>
                        <a:rPr lang="en-US" sz="1400" b="0" i="0" u="none" strike="noStrike" kern="1200" noProof="0">
                          <a:solidFill>
                            <a:schemeClr val="tx1">
                              <a:lumMod val="75000"/>
                              <a:lumOff val="25000"/>
                            </a:schemeClr>
                          </a:solidFill>
                          <a:latin typeface="Century Gothic"/>
                        </a:rPr>
                        <a:t>255</a:t>
                      </a:r>
                      <a:endParaRPr lang="en-US" sz="1400" b="0" i="0" u="none" strike="noStrike" kern="1200" noProof="0">
                        <a:solidFill>
                          <a:schemeClr val="tx1">
                            <a:lumMod val="75000"/>
                            <a:lumOff val="25000"/>
                          </a:schemeClr>
                        </a:solidFill>
                        <a:latin typeface="Century Gothic" panose="020B0502020202020204" pitchFamily="34" charset="0"/>
                      </a:endParaRPr>
                    </a:p>
                  </a:txBody>
                  <a:tcPr anchor="ctr"/>
                </a:tc>
                <a:tc>
                  <a:txBody>
                    <a:bodyPr/>
                    <a:lstStyle/>
                    <a:p>
                      <a:pPr marL="0" lvl="0" algn="ctr">
                        <a:buNone/>
                      </a:pPr>
                      <a:r>
                        <a:rPr lang="en-US" sz="1400" b="0" i="0" u="none" strike="noStrike" kern="1200" baseline="0" noProof="0">
                          <a:solidFill>
                            <a:srgbClr val="404040"/>
                          </a:solidFill>
                          <a:latin typeface="Century Gothic"/>
                        </a:rPr>
                        <a:t>431,363,292</a:t>
                      </a:r>
                      <a:endParaRPr lang="en-US"/>
                    </a:p>
                  </a:txBody>
                  <a:tcPr anchor="ctr"/>
                </a:tc>
                <a:tc>
                  <a:txBody>
                    <a:bodyPr/>
                    <a:lstStyle/>
                    <a:p>
                      <a:pPr marL="0" lvl="0" algn="ctr">
                        <a:buNone/>
                      </a:pPr>
                      <a:r>
                        <a:rPr lang="en-US" sz="1400" b="0" i="0" u="none" strike="noStrike" kern="1200" noProof="0">
                          <a:solidFill>
                            <a:schemeClr val="tx1">
                              <a:lumMod val="75000"/>
                              <a:lumOff val="25000"/>
                            </a:schemeClr>
                          </a:solidFill>
                          <a:latin typeface="Century Gothic"/>
                        </a:rPr>
                        <a:t>71,893,882</a:t>
                      </a:r>
                    </a:p>
                  </a:txBody>
                  <a:tcPr anchor="ctr"/>
                </a:tc>
                <a:extLst>
                  <a:ext uri="{0D108BD9-81ED-4DB2-BD59-A6C34878D82A}">
                    <a16:rowId xmlns:a16="http://schemas.microsoft.com/office/drawing/2014/main" val="441263050"/>
                  </a:ext>
                </a:extLst>
              </a:tr>
              <a:tr h="505143">
                <a:tc rowSpan="2">
                  <a:txBody>
                    <a:bodyPr/>
                    <a:lstStyle/>
                    <a:p>
                      <a:pPr algn="ctr"/>
                      <a:r>
                        <a:rPr lang="en-US" sz="1400">
                          <a:solidFill>
                            <a:schemeClr val="tx1">
                              <a:lumMod val="75000"/>
                              <a:lumOff val="25000"/>
                            </a:schemeClr>
                          </a:solidFill>
                          <a:latin typeface="Century Gothic"/>
                        </a:rPr>
                        <a:t>LandTrendr</a:t>
                      </a:r>
                      <a:endParaRPr lang="en-US" sz="1400" b="0" i="0" u="none" strike="noStrike" noProof="0" err="1">
                        <a:solidFill>
                          <a:schemeClr val="accent1">
                            <a:lumMod val="50000"/>
                          </a:schemeClr>
                        </a:solidFill>
                      </a:endParaRP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lumMod val="75000"/>
                              <a:lumOff val="25000"/>
                            </a:schemeClr>
                          </a:solidFill>
                          <a:latin typeface="Century Gothic"/>
                        </a:rPr>
                        <a:t>2016</a:t>
                      </a:r>
                      <a:endParaRPr lang="en-US" sz="1400" b="0" i="0" u="none" strike="noStrike" kern="1200" noProof="0">
                        <a:solidFill>
                          <a:schemeClr val="tx1">
                            <a:lumMod val="75000"/>
                            <a:lumOff val="25000"/>
                          </a:schemeClr>
                        </a:solidFill>
                        <a:latin typeface="Century Gothic"/>
                      </a:endParaRPr>
                    </a:p>
                  </a:txBody>
                  <a:tcPr>
                    <a:solidFill>
                      <a:schemeClr val="accent1">
                        <a:lumMod val="40000"/>
                        <a:lumOff val="6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tx1">
                              <a:lumMod val="75000"/>
                              <a:lumOff val="25000"/>
                            </a:schemeClr>
                          </a:solidFill>
                          <a:latin typeface="Century Gothic"/>
                        </a:rPr>
                        <a:t>2022</a:t>
                      </a:r>
                      <a:endParaRPr lang="en-US" sz="1400" b="0" i="0" u="none" strike="noStrike" kern="1200" noProof="0">
                        <a:solidFill>
                          <a:schemeClr val="tx1">
                            <a:lumMod val="75000"/>
                            <a:lumOff val="25000"/>
                          </a:schemeClr>
                        </a:solidFill>
                        <a:latin typeface="Century Gothic"/>
                      </a:endParaRPr>
                    </a:p>
                  </a:txBody>
                  <a:tcPr anchor="ctr">
                    <a:solidFill>
                      <a:schemeClr val="accent1">
                        <a:lumMod val="40000"/>
                        <a:lumOff val="6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kern="1200" noProof="0">
                          <a:solidFill>
                            <a:schemeClr val="tx1">
                              <a:lumMod val="75000"/>
                              <a:lumOff val="25000"/>
                            </a:schemeClr>
                          </a:solidFill>
                          <a:latin typeface="Century Gothic"/>
                        </a:rPr>
                        <a:t>15,093,066</a:t>
                      </a:r>
                    </a:p>
                  </a:txBody>
                  <a:tcPr anchor="ctr">
                    <a:solidFill>
                      <a:schemeClr val="accent1">
                        <a:lumMod val="40000"/>
                        <a:lumOff val="6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noProof="0">
                          <a:solidFill>
                            <a:schemeClr val="tx1">
                              <a:lumMod val="75000"/>
                              <a:lumOff val="25000"/>
                            </a:schemeClr>
                          </a:solidFill>
                          <a:latin typeface="Century Gothic"/>
                          <a:ea typeface="+mn-ea"/>
                          <a:cs typeface="+mn-cs"/>
                        </a:rPr>
                        <a:t>456,851</a:t>
                      </a:r>
                    </a:p>
                  </a:txBody>
                  <a:tcPr anchor="ctr">
                    <a:solidFill>
                      <a:schemeClr val="accent1">
                        <a:lumMod val="40000"/>
                        <a:lumOff val="60000"/>
                      </a:schemeClr>
                    </a:solidFill>
                  </a:tcPr>
                </a:tc>
                <a:tc rowSpan="2">
                  <a:txBody>
                    <a:bodyPr/>
                    <a:lstStyle/>
                    <a:p>
                      <a:pPr algn="ctr"/>
                      <a:r>
                        <a:rPr lang="en-US" sz="1400">
                          <a:solidFill>
                            <a:schemeClr val="tx1">
                              <a:lumMod val="75000"/>
                              <a:lumOff val="25000"/>
                            </a:schemeClr>
                          </a:solidFill>
                          <a:latin typeface="Century Gothic"/>
                        </a:rPr>
                        <a:t>65,264</a:t>
                      </a:r>
                    </a:p>
                  </a:txBody>
                  <a:tcPr anchor="ctr">
                    <a:solidFill>
                      <a:schemeClr val="accent1">
                        <a:lumMod val="40000"/>
                        <a:lumOff val="60000"/>
                      </a:schemeClr>
                    </a:solidFill>
                  </a:tcPr>
                </a:tc>
                <a:tc>
                  <a:txBody>
                    <a:bodyPr/>
                    <a:lstStyle/>
                    <a:p>
                      <a:pPr algn="ctr"/>
                      <a:r>
                        <a:rPr lang="en-US" sz="1400" b="0">
                          <a:solidFill>
                            <a:schemeClr val="tx1">
                              <a:lumMod val="75000"/>
                              <a:lumOff val="25000"/>
                            </a:schemeClr>
                          </a:solidFill>
                          <a:latin typeface="Century Gothic"/>
                        </a:rPr>
                        <a:t>GEDI</a:t>
                      </a:r>
                    </a:p>
                  </a:txBody>
                  <a:tcPr anchor="ctr"/>
                </a:tc>
                <a:tc>
                  <a:txBody>
                    <a:bodyPr/>
                    <a:lstStyle/>
                    <a:p>
                      <a:pPr lvl="0" algn="ctr">
                        <a:buNone/>
                      </a:pPr>
                      <a:r>
                        <a:rPr lang="en-US" sz="1400">
                          <a:solidFill>
                            <a:schemeClr val="tx1">
                              <a:lumMod val="75000"/>
                              <a:lumOff val="25000"/>
                            </a:schemeClr>
                          </a:solidFill>
                          <a:latin typeface="Century Gothic"/>
                        </a:rPr>
                        <a:t>148</a:t>
                      </a:r>
                      <a:endParaRPr lang="en-US"/>
                    </a:p>
                  </a:txBody>
                  <a:tcPr anchor="ctr"/>
                </a:tc>
                <a:tc>
                  <a:txBody>
                    <a:bodyPr/>
                    <a:lstStyle/>
                    <a:p>
                      <a:pPr lvl="0" algn="ctr">
                        <a:buNone/>
                      </a:pPr>
                      <a:r>
                        <a:rPr lang="en-US" sz="1400" b="0" i="0" u="none" strike="noStrike" baseline="0" noProof="0">
                          <a:solidFill>
                            <a:srgbClr val="404040"/>
                          </a:solidFill>
                          <a:latin typeface="Century Gothic"/>
                        </a:rPr>
                        <a:t>89,382,421</a:t>
                      </a:r>
                      <a:endParaRPr lang="en-US"/>
                    </a:p>
                  </a:txBody>
                  <a:tcPr anchor="ctr"/>
                </a:tc>
                <a:tc>
                  <a:txBody>
                    <a:bodyPr/>
                    <a:lstStyle/>
                    <a:p>
                      <a:pPr algn="ctr"/>
                      <a:r>
                        <a:rPr lang="en-US" sz="1400">
                          <a:solidFill>
                            <a:schemeClr val="tx1">
                              <a:lumMod val="75000"/>
                              <a:lumOff val="25000"/>
                            </a:schemeClr>
                          </a:solidFill>
                          <a:latin typeface="Century Gothic"/>
                        </a:rPr>
                        <a:t>12,768,917</a:t>
                      </a:r>
                    </a:p>
                  </a:txBody>
                  <a:tcPr anchor="ctr"/>
                </a:tc>
                <a:extLst>
                  <a:ext uri="{0D108BD9-81ED-4DB2-BD59-A6C34878D82A}">
                    <a16:rowId xmlns:a16="http://schemas.microsoft.com/office/drawing/2014/main" val="1730554476"/>
                  </a:ext>
                </a:extLst>
              </a:tr>
              <a:tr h="505143">
                <a:tc vMerge="1">
                  <a:txBody>
                    <a:bodyPr/>
                    <a:lstStyle/>
                    <a:p>
                      <a:endParaRPr lang="en-US">
                        <a:latin typeface="Century Gothic"/>
                      </a:endParaRPr>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buNone/>
                      </a:pPr>
                      <a:r>
                        <a:rPr lang="en-US" sz="1400" b="0">
                          <a:solidFill>
                            <a:schemeClr val="tx1">
                              <a:lumMod val="75000"/>
                              <a:lumOff val="25000"/>
                            </a:schemeClr>
                          </a:solidFill>
                          <a:latin typeface="Century Gothic"/>
                        </a:rPr>
                        <a:t>  ATLAS</a:t>
                      </a:r>
                    </a:p>
                  </a:txBody>
                  <a:tcPr marL="0" marR="0" marT="0" marB="0" anchor="ctr" horzOverflow="overflow"/>
                </a:tc>
                <a:tc>
                  <a:txBody>
                    <a:bodyPr/>
                    <a:lstStyle/>
                    <a:p>
                      <a:pPr algn="ctr"/>
                      <a:r>
                        <a:rPr lang="en-US" sz="1400">
                          <a:solidFill>
                            <a:schemeClr val="tx1">
                              <a:lumMod val="75000"/>
                              <a:lumOff val="25000"/>
                            </a:schemeClr>
                          </a:solidFill>
                          <a:latin typeface="Century Gothic"/>
                        </a:rPr>
                        <a:t>249</a:t>
                      </a:r>
                      <a:endParaRPr lang="en-US" sz="1400">
                        <a:solidFill>
                          <a:schemeClr val="tx1">
                            <a:lumMod val="75000"/>
                            <a:lumOff val="25000"/>
                          </a:schemeClr>
                        </a:solidFill>
                        <a:latin typeface="Century Gothic" panose="020B0502020202020204" pitchFamily="34" charset="0"/>
                      </a:endParaRPr>
                    </a:p>
                  </a:txBody>
                  <a:tcPr anchor="ctr"/>
                </a:tc>
                <a:tc>
                  <a:txBody>
                    <a:bodyPr/>
                    <a:lstStyle/>
                    <a:p>
                      <a:pPr lvl="0" algn="ctr">
                        <a:buNone/>
                      </a:pPr>
                      <a:r>
                        <a:rPr lang="en-US" sz="1400" b="0" i="0" u="none" strike="noStrike" baseline="0" noProof="0">
                          <a:solidFill>
                            <a:srgbClr val="404040"/>
                          </a:solidFill>
                          <a:latin typeface="Century Gothic"/>
                        </a:rPr>
                        <a:t>155,079,040</a:t>
                      </a:r>
                      <a:endParaRPr lang="en-US"/>
                    </a:p>
                  </a:txBody>
                  <a:tcPr anchor="ctr"/>
                </a:tc>
                <a:tc>
                  <a:txBody>
                    <a:bodyPr/>
                    <a:lstStyle/>
                    <a:p>
                      <a:pPr algn="ctr"/>
                      <a:r>
                        <a:rPr lang="en-US" sz="1400">
                          <a:solidFill>
                            <a:schemeClr val="tx1">
                              <a:lumMod val="75000"/>
                              <a:lumOff val="25000"/>
                            </a:schemeClr>
                          </a:solidFill>
                          <a:latin typeface="Century Gothic"/>
                        </a:rPr>
                        <a:t>22,154,149</a:t>
                      </a:r>
                    </a:p>
                  </a:txBody>
                  <a:tcPr anchor="ctr"/>
                </a:tc>
                <a:extLst>
                  <a:ext uri="{0D108BD9-81ED-4DB2-BD59-A6C34878D82A}">
                    <a16:rowId xmlns:a16="http://schemas.microsoft.com/office/drawing/2014/main" val="1060188245"/>
                  </a:ext>
                </a:extLst>
              </a:tr>
              <a:tr h="505143">
                <a:tc rowSpan="2">
                  <a:txBody>
                    <a:bodyPr/>
                    <a:lstStyle/>
                    <a:p>
                      <a:pPr algn="ctr"/>
                      <a:r>
                        <a:rPr lang="en-US" sz="1400">
                          <a:solidFill>
                            <a:schemeClr val="tx1">
                              <a:lumMod val="75000"/>
                              <a:lumOff val="25000"/>
                            </a:schemeClr>
                          </a:solidFill>
                          <a:latin typeface="Century Gothic"/>
                        </a:rPr>
                        <a:t>NLCD</a:t>
                      </a:r>
                    </a:p>
                  </a:txBody>
                  <a:tcPr anchor="ctr"/>
                </a:tc>
                <a:tc vMerge="1">
                  <a:txBody>
                    <a:bodyPr/>
                    <a:lstStyle/>
                    <a:p>
                      <a:pPr marL="0" lvl="0" algn="l" defTabSz="914400">
                        <a:buNone/>
                      </a:pPr>
                      <a:endParaRPr lang="en-US" sz="1400" b="0" i="0" u="none" strike="noStrike" kern="1200" noProof="0">
                        <a:solidFill>
                          <a:schemeClr val="tx1">
                            <a:lumMod val="75000"/>
                            <a:lumOff val="25000"/>
                          </a:schemeClr>
                        </a:solidFill>
                        <a:latin typeface="Century Gothic"/>
                      </a:endParaRPr>
                    </a:p>
                  </a:txBody>
                  <a:tcPr>
                    <a:solidFill>
                      <a:schemeClr val="accent1">
                        <a:lumMod val="40000"/>
                        <a:lumOff val="60000"/>
                      </a:schemeClr>
                    </a:solidFill>
                  </a:tcPr>
                </a:tc>
                <a:tc rowSpan="2">
                  <a:txBody>
                    <a:bodyPr/>
                    <a:lstStyle/>
                    <a:p>
                      <a:pPr marL="0" lvl="0" algn="ctr" defTabSz="914400">
                        <a:buNone/>
                      </a:pPr>
                      <a:r>
                        <a:rPr lang="en-US" sz="1400" b="0" i="0" u="none" strike="noStrike" kern="1200" noProof="0">
                          <a:solidFill>
                            <a:schemeClr val="tx1">
                              <a:lumMod val="75000"/>
                              <a:lumOff val="25000"/>
                            </a:schemeClr>
                          </a:solidFill>
                          <a:latin typeface="Century Gothic"/>
                        </a:rPr>
                        <a:t>2019</a:t>
                      </a:r>
                    </a:p>
                  </a:txBody>
                  <a:tcPr anchor="ctr">
                    <a:solidFill>
                      <a:schemeClr val="accent1">
                        <a:lumMod val="40000"/>
                        <a:lumOff val="6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kern="1200" noProof="0">
                          <a:solidFill>
                            <a:schemeClr val="tx1">
                              <a:lumMod val="75000"/>
                              <a:lumOff val="25000"/>
                            </a:schemeClr>
                          </a:solidFill>
                          <a:latin typeface="Century Gothic"/>
                        </a:rPr>
                        <a:t>17,106,687</a:t>
                      </a:r>
                    </a:p>
                    <a:p>
                      <a:pPr marL="0" lvl="0" algn="ctr" defTabSz="914400">
                        <a:buNone/>
                      </a:pPr>
                      <a:endParaRPr lang="en-US" sz="1400" b="0" i="0" u="none" strike="noStrike" kern="1200" noProof="0">
                        <a:solidFill>
                          <a:schemeClr val="tx1">
                            <a:lumMod val="75000"/>
                            <a:lumOff val="25000"/>
                          </a:schemeClr>
                        </a:solidFill>
                        <a:latin typeface="Century Gothic"/>
                      </a:endParaRPr>
                    </a:p>
                  </a:txBody>
                  <a:tcPr anchor="ctr">
                    <a:solidFill>
                      <a:schemeClr val="accent1">
                        <a:lumMod val="40000"/>
                        <a:lumOff val="60000"/>
                      </a:schemeClr>
                    </a:solidFill>
                  </a:tcPr>
                </a:tc>
                <a:tc rowSpan="2">
                  <a:txBody>
                    <a:bodyPr/>
                    <a:lstStyle/>
                    <a:p>
                      <a:pPr marL="0" lvl="0" algn="ctr" defTabSz="914400" rtl="0" eaLnBrk="1" latinLnBrk="0" hangingPunct="1">
                        <a:buNone/>
                      </a:pPr>
                      <a:r>
                        <a:rPr lang="en-US" sz="1400" kern="1200" noProof="0">
                          <a:solidFill>
                            <a:schemeClr val="tx1">
                              <a:lumMod val="75000"/>
                              <a:lumOff val="25000"/>
                            </a:schemeClr>
                          </a:solidFill>
                          <a:latin typeface="Century Gothic"/>
                          <a:ea typeface="+mn-ea"/>
                          <a:cs typeface="+mn-cs"/>
                        </a:rPr>
                        <a:t>396,089</a:t>
                      </a:r>
                    </a:p>
                  </a:txBody>
                  <a:tcPr anchor="ctr">
                    <a:solidFill>
                      <a:schemeClr val="accent1">
                        <a:lumMod val="40000"/>
                        <a:lumOff val="60000"/>
                      </a:schemeClr>
                    </a:solidFill>
                  </a:tcPr>
                </a:tc>
                <a:tc rowSpan="2">
                  <a:txBody>
                    <a:bodyPr/>
                    <a:lstStyle/>
                    <a:p>
                      <a:pPr marL="0" lvl="0" algn="ctr" defTabSz="914400">
                        <a:buNone/>
                      </a:pPr>
                      <a:r>
                        <a:rPr lang="en-US" sz="1400" b="0" i="0" u="none" strike="noStrike" kern="1200" noProof="0">
                          <a:solidFill>
                            <a:schemeClr val="tx1">
                              <a:lumMod val="75000"/>
                              <a:lumOff val="25000"/>
                            </a:schemeClr>
                          </a:solidFill>
                          <a:latin typeface="Century Gothic"/>
                        </a:rPr>
                        <a:t>99,022</a:t>
                      </a:r>
                      <a:endParaRPr lang="en-US">
                        <a:solidFill>
                          <a:schemeClr val="tx1">
                            <a:lumMod val="75000"/>
                            <a:lumOff val="25000"/>
                          </a:schemeClr>
                        </a:solidFill>
                        <a:latin typeface="Century Gothic"/>
                      </a:endParaRPr>
                    </a:p>
                  </a:txBody>
                  <a:tcPr anchor="ctr">
                    <a:solidFill>
                      <a:schemeClr val="accent1">
                        <a:lumMod val="40000"/>
                        <a:lumOff val="60000"/>
                      </a:schemeClr>
                    </a:solidFill>
                  </a:tcPr>
                </a:tc>
                <a:tc>
                  <a:txBody>
                    <a:bodyPr/>
                    <a:lstStyle/>
                    <a:p>
                      <a:pPr algn="ctr"/>
                      <a:r>
                        <a:rPr lang="en-US" sz="1400" b="0">
                          <a:solidFill>
                            <a:schemeClr val="tx1">
                              <a:lumMod val="75000"/>
                              <a:lumOff val="25000"/>
                            </a:schemeClr>
                          </a:solidFill>
                          <a:latin typeface="Century Gothic"/>
                        </a:rPr>
                        <a:t>GEDI</a:t>
                      </a:r>
                    </a:p>
                  </a:txBody>
                  <a:tcPr anchor="ctr"/>
                </a:tc>
                <a:tc>
                  <a:txBody>
                    <a:bodyPr/>
                    <a:lstStyle/>
                    <a:p>
                      <a:pPr lvl="0" algn="ctr">
                        <a:buNone/>
                      </a:pPr>
                      <a:r>
                        <a:rPr lang="en-US" sz="1400" b="0" i="0" u="none" strike="noStrike" noProof="0">
                          <a:solidFill>
                            <a:schemeClr val="tx1">
                              <a:lumMod val="75000"/>
                              <a:lumOff val="25000"/>
                            </a:schemeClr>
                          </a:solidFill>
                          <a:latin typeface="Century Gothic"/>
                        </a:rPr>
                        <a:t>145</a:t>
                      </a:r>
                    </a:p>
                  </a:txBody>
                  <a:tcPr anchor="ctr"/>
                </a:tc>
                <a:tc>
                  <a:txBody>
                    <a:bodyPr/>
                    <a:lstStyle/>
                    <a:p>
                      <a:pPr lvl="0" algn="ctr">
                        <a:buNone/>
                      </a:pPr>
                      <a:r>
                        <a:rPr lang="en-US" sz="1400" b="0" i="0" u="none" strike="noStrike" noProof="0">
                          <a:solidFill>
                            <a:schemeClr val="tx1">
                              <a:lumMod val="75000"/>
                              <a:lumOff val="25000"/>
                            </a:schemeClr>
                          </a:solidFill>
                          <a:latin typeface="Century Gothic"/>
                        </a:rPr>
                        <a:t>90,876,819</a:t>
                      </a:r>
                    </a:p>
                  </a:txBody>
                  <a:tcPr anchor="ctr"/>
                </a:tc>
                <a:tc>
                  <a:txBody>
                    <a:bodyPr/>
                    <a:lstStyle/>
                    <a:p>
                      <a:pPr lvl="0" algn="ctr">
                        <a:buNone/>
                      </a:pPr>
                      <a:r>
                        <a:rPr lang="en-US" sz="1400" b="0" i="0" u="none" strike="noStrike" noProof="0">
                          <a:solidFill>
                            <a:schemeClr val="tx1">
                              <a:lumMod val="75000"/>
                              <a:lumOff val="25000"/>
                            </a:schemeClr>
                          </a:solidFill>
                          <a:latin typeface="Century Gothic"/>
                        </a:rPr>
                        <a:t>22,719,204</a:t>
                      </a:r>
                    </a:p>
                  </a:txBody>
                  <a:tcPr anchor="ctr"/>
                </a:tc>
                <a:extLst>
                  <a:ext uri="{0D108BD9-81ED-4DB2-BD59-A6C34878D82A}">
                    <a16:rowId xmlns:a16="http://schemas.microsoft.com/office/drawing/2014/main" val="1164074851"/>
                  </a:ext>
                </a:extLst>
              </a:tr>
              <a:tr h="505143">
                <a:tc vMerge="1">
                  <a:txBody>
                    <a:bodyPr/>
                    <a:lstStyle/>
                    <a:p>
                      <a:endParaRPr lang="en-US">
                        <a:latin typeface="Century Gothic"/>
                      </a:endParaRPr>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buNone/>
                      </a:pPr>
                      <a:r>
                        <a:rPr lang="en-US" sz="1400" b="0">
                          <a:solidFill>
                            <a:schemeClr val="tx1">
                              <a:lumMod val="75000"/>
                              <a:lumOff val="25000"/>
                            </a:schemeClr>
                          </a:solidFill>
                          <a:latin typeface="Century Gothic"/>
                        </a:rPr>
                        <a:t>  ATLAS</a:t>
                      </a:r>
                    </a:p>
                  </a:txBody>
                  <a:tcPr marL="0" marR="0" marT="0" marB="0" anchor="ctr" horzOverflow="overflow"/>
                </a:tc>
                <a:tc>
                  <a:txBody>
                    <a:bodyPr/>
                    <a:lstStyle/>
                    <a:p>
                      <a:pPr lvl="0" algn="ctr">
                        <a:buNone/>
                      </a:pPr>
                      <a:r>
                        <a:rPr lang="en-US" sz="1400" b="0" i="0" u="none" strike="noStrike" noProof="0">
                          <a:solidFill>
                            <a:schemeClr val="tx1">
                              <a:lumMod val="75000"/>
                              <a:lumOff val="25000"/>
                            </a:schemeClr>
                          </a:solidFill>
                          <a:latin typeface="Century Gothic"/>
                        </a:rPr>
                        <a:t>251</a:t>
                      </a:r>
                    </a:p>
                  </a:txBody>
                  <a:tcPr anchor="ctr"/>
                </a:tc>
                <a:tc>
                  <a:txBody>
                    <a:bodyPr/>
                    <a:lstStyle/>
                    <a:p>
                      <a:pPr lvl="0" algn="ctr">
                        <a:buNone/>
                      </a:pPr>
                      <a:r>
                        <a:rPr lang="en-US" sz="1400" b="0" i="0" u="none" strike="noStrike" noProof="0">
                          <a:solidFill>
                            <a:schemeClr val="tx1">
                              <a:lumMod val="75000"/>
                              <a:lumOff val="25000"/>
                            </a:schemeClr>
                          </a:solidFill>
                          <a:latin typeface="Century Gothic"/>
                        </a:rPr>
                        <a:t>162,612,240</a:t>
                      </a:r>
                    </a:p>
                  </a:txBody>
                  <a:tcPr anchor="ctr"/>
                </a:tc>
                <a:tc>
                  <a:txBody>
                    <a:bodyPr/>
                    <a:lstStyle/>
                    <a:p>
                      <a:pPr lvl="0" algn="ctr">
                        <a:buNone/>
                      </a:pPr>
                      <a:r>
                        <a:rPr lang="en-US" sz="1400" b="0" i="0" u="none" strike="noStrike" noProof="0">
                          <a:solidFill>
                            <a:schemeClr val="tx1">
                              <a:lumMod val="75000"/>
                              <a:lumOff val="25000"/>
                            </a:schemeClr>
                          </a:solidFill>
                          <a:latin typeface="Century Gothic"/>
                        </a:rPr>
                        <a:t>40,653,060</a:t>
                      </a:r>
                    </a:p>
                  </a:txBody>
                  <a:tcPr anchor="ctr"/>
                </a:tc>
                <a:extLst>
                  <a:ext uri="{0D108BD9-81ED-4DB2-BD59-A6C34878D82A}">
                    <a16:rowId xmlns:a16="http://schemas.microsoft.com/office/drawing/2014/main" val="116179237"/>
                  </a:ext>
                </a:extLst>
              </a:tr>
              <a:tr h="505143">
                <a:tc rowSpan="2">
                  <a:txBody>
                    <a:bodyPr/>
                    <a:lstStyle/>
                    <a:p>
                      <a:pPr lvl="0" algn="ctr">
                        <a:buNone/>
                      </a:pPr>
                      <a:r>
                        <a:rPr lang="en-US" sz="1400">
                          <a:solidFill>
                            <a:schemeClr val="tx1">
                              <a:lumMod val="75000"/>
                              <a:lumOff val="25000"/>
                            </a:schemeClr>
                          </a:solidFill>
                          <a:latin typeface="Century Gothic"/>
                        </a:rPr>
                        <a:t>LCMS</a:t>
                      </a:r>
                    </a:p>
                  </a:txBody>
                  <a:tcPr anchor="ctr"/>
                </a:tc>
                <a:tc vMerge="1">
                  <a:txBody>
                    <a:bodyPr/>
                    <a:lstStyle/>
                    <a:p>
                      <a:pPr marL="0" lvl="0" algn="l" defTabSz="914400">
                        <a:buNone/>
                      </a:pPr>
                      <a:endParaRPr lang="en-US" sz="1400" b="0" i="0" u="none" strike="noStrike" kern="1200" noProof="0">
                        <a:solidFill>
                          <a:schemeClr val="tx1">
                            <a:lumMod val="75000"/>
                            <a:lumOff val="25000"/>
                          </a:schemeClr>
                        </a:solidFill>
                        <a:latin typeface="Century Gothic"/>
                      </a:endParaRPr>
                    </a:p>
                  </a:txBody>
                  <a:tcPr>
                    <a:solidFill>
                      <a:schemeClr val="accent1">
                        <a:lumMod val="40000"/>
                        <a:lumOff val="60000"/>
                      </a:schemeClr>
                    </a:solidFill>
                  </a:tcPr>
                </a:tc>
                <a:tc rowSpan="2">
                  <a:txBody>
                    <a:bodyPr/>
                    <a:lstStyle/>
                    <a:p>
                      <a:pPr marL="0" lvl="0" algn="ctr" defTabSz="914400">
                        <a:buNone/>
                      </a:pPr>
                      <a:r>
                        <a:rPr lang="en-US" sz="1400" b="0" i="0" u="none" strike="noStrike" kern="1200" noProof="0">
                          <a:solidFill>
                            <a:schemeClr val="tx1">
                              <a:lumMod val="75000"/>
                              <a:lumOff val="25000"/>
                            </a:schemeClr>
                          </a:solidFill>
                          <a:latin typeface="Century Gothic"/>
                        </a:rPr>
                        <a:t>2021</a:t>
                      </a:r>
                    </a:p>
                  </a:txBody>
                  <a:tcPr anchor="ctr">
                    <a:solidFill>
                      <a:schemeClr val="accent1">
                        <a:lumMod val="40000"/>
                        <a:lumOff val="60000"/>
                      </a:schemeClr>
                    </a:solidFill>
                  </a:tcPr>
                </a:tc>
                <a:tc rowSpan="2">
                  <a:txBody>
                    <a:bodyPr/>
                    <a:lstStyle/>
                    <a:p>
                      <a:pPr marL="0" lvl="0" algn="ctr" defTabSz="914400">
                        <a:buNone/>
                      </a:pPr>
                      <a:r>
                        <a:rPr lang="en-US" sz="1400" b="0" i="0" u="none" strike="noStrike" kern="1200" noProof="0">
                          <a:solidFill>
                            <a:schemeClr val="tx1">
                              <a:lumMod val="75000"/>
                              <a:lumOff val="25000"/>
                            </a:schemeClr>
                          </a:solidFill>
                          <a:latin typeface="Century Gothic"/>
                        </a:rPr>
                        <a:t>21,127,172</a:t>
                      </a:r>
                    </a:p>
                  </a:txBody>
                  <a:tcPr anchor="ctr">
                    <a:solidFill>
                      <a:schemeClr val="accent1">
                        <a:lumMod val="40000"/>
                        <a:lumOff val="60000"/>
                      </a:schemeClr>
                    </a:solidFill>
                  </a:tcPr>
                </a:tc>
                <a:tc rowSpan="2">
                  <a:txBody>
                    <a:bodyPr/>
                    <a:lstStyle/>
                    <a:p>
                      <a:pPr marL="0" lvl="0" algn="ctr" defTabSz="914400" rtl="0" eaLnBrk="1" latinLnBrk="0" hangingPunct="1">
                        <a:buNone/>
                      </a:pPr>
                      <a:r>
                        <a:rPr lang="en-US" sz="1400" kern="1200" noProof="0">
                          <a:solidFill>
                            <a:schemeClr val="tx1">
                              <a:lumMod val="75000"/>
                              <a:lumOff val="25000"/>
                            </a:schemeClr>
                          </a:solidFill>
                          <a:latin typeface="Century Gothic"/>
                          <a:ea typeface="+mn-ea"/>
                          <a:cs typeface="+mn-cs"/>
                        </a:rPr>
                        <a:t>718,897</a:t>
                      </a:r>
                    </a:p>
                  </a:txBody>
                  <a:tcPr anchor="ctr">
                    <a:solidFill>
                      <a:schemeClr val="accent1">
                        <a:lumMod val="40000"/>
                        <a:lumOff val="60000"/>
                      </a:schemeClr>
                    </a:solidFill>
                  </a:tcPr>
                </a:tc>
                <a:tc rowSpan="2">
                  <a:txBody>
                    <a:bodyPr/>
                    <a:lstStyle/>
                    <a:p>
                      <a:pPr marL="0" lvl="0" algn="ctr">
                        <a:buNone/>
                      </a:pPr>
                      <a:r>
                        <a:rPr lang="en-US" sz="1400" b="0" i="0" u="none" strike="noStrike" kern="1200" noProof="0">
                          <a:solidFill>
                            <a:schemeClr val="tx1">
                              <a:lumMod val="75000"/>
                              <a:lumOff val="25000"/>
                            </a:schemeClr>
                          </a:solidFill>
                          <a:latin typeface="Century Gothic"/>
                        </a:rPr>
                        <a:t>135,852</a:t>
                      </a:r>
                      <a:endParaRPr lang="en-US" sz="1400" b="0" i="0" u="none" strike="noStrike" kern="1200" noProof="0">
                        <a:latin typeface="Calibri"/>
                      </a:endParaRPr>
                    </a:p>
                  </a:txBody>
                  <a:tcPr anchor="ctr">
                    <a:solidFill>
                      <a:schemeClr val="accent1">
                        <a:lumMod val="40000"/>
                        <a:lumOff val="60000"/>
                      </a:schemeClr>
                    </a:solidFill>
                  </a:tcPr>
                </a:tc>
                <a:tc>
                  <a:txBody>
                    <a:bodyPr/>
                    <a:lstStyle/>
                    <a:p>
                      <a:pPr lvl="0" algn="ctr">
                        <a:buNone/>
                      </a:pPr>
                      <a:r>
                        <a:rPr lang="en-US" sz="1400" b="0">
                          <a:solidFill>
                            <a:schemeClr val="tx1">
                              <a:lumMod val="75000"/>
                              <a:lumOff val="25000"/>
                            </a:schemeClr>
                          </a:solidFill>
                          <a:latin typeface="Century Gothic"/>
                        </a:rPr>
                        <a:t>GEDI</a:t>
                      </a:r>
                    </a:p>
                  </a:txBody>
                  <a:tcPr anchor="ctr"/>
                </a:tc>
                <a:tc>
                  <a:txBody>
                    <a:bodyPr/>
                    <a:lstStyle/>
                    <a:p>
                      <a:pPr lvl="0" algn="ctr">
                        <a:buNone/>
                      </a:pPr>
                      <a:r>
                        <a:rPr lang="en-US" sz="1400" b="0" i="0" u="none" strike="noStrike" noProof="0">
                          <a:solidFill>
                            <a:schemeClr val="tx1">
                              <a:lumMod val="75000"/>
                              <a:lumOff val="25000"/>
                            </a:schemeClr>
                          </a:solidFill>
                          <a:latin typeface="Century Gothic"/>
                        </a:rPr>
                        <a:t>137</a:t>
                      </a:r>
                    </a:p>
                  </a:txBody>
                  <a:tcPr anchor="ctr"/>
                </a:tc>
                <a:tc>
                  <a:txBody>
                    <a:bodyPr/>
                    <a:lstStyle/>
                    <a:p>
                      <a:pPr lvl="0" algn="ctr">
                        <a:buNone/>
                      </a:pPr>
                      <a:r>
                        <a:rPr lang="en-US" sz="1400" b="0" i="0" u="none" strike="noStrike" noProof="0">
                          <a:solidFill>
                            <a:schemeClr val="tx1">
                              <a:lumMod val="75000"/>
                              <a:lumOff val="25000"/>
                            </a:schemeClr>
                          </a:solidFill>
                          <a:latin typeface="Century Gothic"/>
                        </a:rPr>
                        <a:t>149,691,082</a:t>
                      </a:r>
                    </a:p>
                  </a:txBody>
                  <a:tcPr anchor="ctr"/>
                </a:tc>
                <a:tc>
                  <a:txBody>
                    <a:bodyPr/>
                    <a:lstStyle/>
                    <a:p>
                      <a:pPr lvl="0" algn="ctr">
                        <a:buNone/>
                      </a:pPr>
                      <a:r>
                        <a:rPr lang="en-US" sz="1400" b="0" i="0" u="none" strike="noStrike" noProof="0">
                          <a:solidFill>
                            <a:schemeClr val="tx1">
                              <a:lumMod val="75000"/>
                              <a:lumOff val="25000"/>
                            </a:schemeClr>
                          </a:solidFill>
                          <a:latin typeface="Century Gothic"/>
                        </a:rPr>
                        <a:t>24,948,513</a:t>
                      </a:r>
                    </a:p>
                  </a:txBody>
                  <a:tcPr anchor="ctr"/>
                </a:tc>
                <a:extLst>
                  <a:ext uri="{0D108BD9-81ED-4DB2-BD59-A6C34878D82A}">
                    <a16:rowId xmlns:a16="http://schemas.microsoft.com/office/drawing/2014/main" val="3399684644"/>
                  </a:ext>
                </a:extLst>
              </a:tr>
              <a:tr h="505143">
                <a:tc vMerge="1">
                  <a:txBody>
                    <a:bodyPr/>
                    <a:lstStyle/>
                    <a:p>
                      <a:pPr lvl="0">
                        <a:buNone/>
                      </a:pPr>
                      <a:endParaRPr lang="en-US">
                        <a:latin typeface="Century Gothic"/>
                      </a:endParaRPr>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buNone/>
                      </a:pPr>
                      <a:r>
                        <a:rPr lang="en-US" sz="1400" b="0">
                          <a:solidFill>
                            <a:schemeClr val="tx1">
                              <a:lumMod val="75000"/>
                              <a:lumOff val="25000"/>
                            </a:schemeClr>
                          </a:solidFill>
                          <a:latin typeface="Century Gothic"/>
                        </a:rPr>
                        <a:t>  ATLAS</a:t>
                      </a:r>
                    </a:p>
                  </a:txBody>
                  <a:tcPr marL="0" marR="0" marT="0" marB="0" anchor="ctr" horzOverflow="overflow"/>
                </a:tc>
                <a:tc>
                  <a:txBody>
                    <a:bodyPr/>
                    <a:lstStyle/>
                    <a:p>
                      <a:pPr lvl="0" algn="ctr">
                        <a:buNone/>
                      </a:pPr>
                      <a:r>
                        <a:rPr lang="en-US" sz="1400" b="0" i="0" u="none" strike="noStrike" noProof="0">
                          <a:solidFill>
                            <a:schemeClr val="tx1">
                              <a:lumMod val="75000"/>
                              <a:lumOff val="25000"/>
                            </a:schemeClr>
                          </a:solidFill>
                          <a:latin typeface="Century Gothic"/>
                        </a:rPr>
                        <a:t>240</a:t>
                      </a:r>
                    </a:p>
                  </a:txBody>
                  <a:tcPr anchor="ctr"/>
                </a:tc>
                <a:tc>
                  <a:txBody>
                    <a:bodyPr/>
                    <a:lstStyle/>
                    <a:p>
                      <a:pPr lvl="0" algn="ctr">
                        <a:buNone/>
                      </a:pPr>
                      <a:r>
                        <a:rPr lang="en-US" sz="1400" b="0" i="0" u="none" strike="noStrike" noProof="0">
                          <a:solidFill>
                            <a:schemeClr val="tx1">
                              <a:lumMod val="75000"/>
                              <a:lumOff val="25000"/>
                            </a:schemeClr>
                          </a:solidFill>
                          <a:latin typeface="Century Gothic"/>
                        </a:rPr>
                        <a:t>269,280,811</a:t>
                      </a:r>
                    </a:p>
                  </a:txBody>
                  <a:tcPr anchor="ctr"/>
                </a:tc>
                <a:tc>
                  <a:txBody>
                    <a:bodyPr/>
                    <a:lstStyle/>
                    <a:p>
                      <a:pPr lvl="0" algn="ctr">
                        <a:buNone/>
                      </a:pPr>
                      <a:r>
                        <a:rPr lang="en-US" sz="1400" b="0" i="0" u="none" strike="noStrike" noProof="0">
                          <a:solidFill>
                            <a:schemeClr val="tx1">
                              <a:lumMod val="75000"/>
                              <a:lumOff val="25000"/>
                            </a:schemeClr>
                          </a:solidFill>
                          <a:latin typeface="Century Gothic"/>
                        </a:rPr>
                        <a:t>44,880,135</a:t>
                      </a:r>
                    </a:p>
                  </a:txBody>
                  <a:tcPr anchor="ctr"/>
                </a:tc>
                <a:extLst>
                  <a:ext uri="{0D108BD9-81ED-4DB2-BD59-A6C34878D82A}">
                    <a16:rowId xmlns:a16="http://schemas.microsoft.com/office/drawing/2014/main" val="2953640402"/>
                  </a:ext>
                </a:extLst>
              </a:tr>
            </a:tbl>
          </a:graphicData>
        </a:graphic>
      </p:graphicFrame>
    </p:spTree>
    <p:extLst>
      <p:ext uri="{BB962C8B-B14F-4D97-AF65-F5344CB8AC3E}">
        <p14:creationId xmlns:p14="http://schemas.microsoft.com/office/powerpoint/2010/main" val="2575750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1097487" cy="4340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Average Annual CO</a:t>
            </a:r>
            <a:r>
              <a:rPr lang="en-US" sz="4000" b="1" baseline="-25000" dirty="0">
                <a:solidFill>
                  <a:srgbClr val="5372B3"/>
                </a:solidFill>
                <a:latin typeface="Century Gothic" panose="020F0302020204030204"/>
              </a:rPr>
              <a:t>2</a:t>
            </a:r>
            <a:r>
              <a:rPr lang="en-US" sz="4000" b="1" dirty="0">
                <a:solidFill>
                  <a:srgbClr val="5372B3"/>
                </a:solidFill>
                <a:latin typeface="Century Gothic" panose="020F0302020204030204"/>
              </a:rPr>
              <a:t> Emissions from Forest Loss for All Generated Maps </a:t>
            </a:r>
          </a:p>
        </p:txBody>
      </p:sp>
      <p:graphicFrame>
        <p:nvGraphicFramePr>
          <p:cNvPr id="5" name="Chart 4">
            <a:extLst>
              <a:ext uri="{FF2B5EF4-FFF2-40B4-BE49-F238E27FC236}">
                <a16:creationId xmlns:a16="http://schemas.microsoft.com/office/drawing/2014/main" id="{07C7B98D-C782-444C-9DB8-307645A56667}"/>
              </a:ext>
            </a:extLst>
          </p:cNvPr>
          <p:cNvGraphicFramePr/>
          <p:nvPr/>
        </p:nvGraphicFramePr>
        <p:xfrm>
          <a:off x="1828800" y="1273848"/>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5353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BEAC671-14CE-480C-9863-01338CDB8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48" t="26005" r="8347" b="25192"/>
          <a:stretch/>
        </p:blipFill>
        <p:spPr>
          <a:xfrm>
            <a:off x="4183380" y="845936"/>
            <a:ext cx="7562410" cy="5824328"/>
          </a:xfrm>
          <a:prstGeom prst="rect">
            <a:avLst/>
          </a:prstGeom>
        </p:spPr>
      </p:pic>
      <p:sp>
        <p:nvSpPr>
          <p:cNvPr id="3" name="Title 1">
            <a:extLst>
              <a:ext uri="{FF2B5EF4-FFF2-40B4-BE49-F238E27FC236}">
                <a16:creationId xmlns:a16="http://schemas.microsoft.com/office/drawing/2014/main" id="{692C6E4C-065F-CD45-27E1-38E865EFD986}"/>
              </a:ext>
            </a:extLst>
          </p:cNvPr>
          <p:cNvSpPr txBox="1">
            <a:spLocks/>
          </p:cNvSpPr>
          <p:nvPr/>
        </p:nvSpPr>
        <p:spPr>
          <a:xfrm>
            <a:off x="295455" y="566266"/>
            <a:ext cx="10984529"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panose="020F0302020204030204"/>
              </a:rPr>
              <a:t>Average Aboveground Biomass Density in Forest Land</a:t>
            </a:r>
          </a:p>
        </p:txBody>
      </p:sp>
      <p:grpSp>
        <p:nvGrpSpPr>
          <p:cNvPr id="52" name="Group 51">
            <a:extLst>
              <a:ext uri="{FF2B5EF4-FFF2-40B4-BE49-F238E27FC236}">
                <a16:creationId xmlns:a16="http://schemas.microsoft.com/office/drawing/2014/main" id="{D5E692A0-622C-69A7-9776-94A0CA417C94}"/>
              </a:ext>
            </a:extLst>
          </p:cNvPr>
          <p:cNvGrpSpPr/>
          <p:nvPr/>
        </p:nvGrpSpPr>
        <p:grpSpPr>
          <a:xfrm>
            <a:off x="9622618" y="4994240"/>
            <a:ext cx="527878" cy="768970"/>
            <a:chOff x="6363492" y="3567043"/>
            <a:chExt cx="527878" cy="768970"/>
          </a:xfrm>
        </p:grpSpPr>
        <p:pic>
          <p:nvPicPr>
            <p:cNvPr id="50" name="Graphic 23" descr="Direction outline">
              <a:extLst>
                <a:ext uri="{FF2B5EF4-FFF2-40B4-BE49-F238E27FC236}">
                  <a16:creationId xmlns:a16="http://schemas.microsoft.com/office/drawing/2014/main" id="{5C79EFD6-8809-E952-A115-76FAF14F33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820000">
              <a:off x="6374535" y="3819178"/>
              <a:ext cx="505792" cy="527878"/>
            </a:xfrm>
            <a:prstGeom prst="rect">
              <a:avLst/>
            </a:prstGeom>
          </p:spPr>
        </p:pic>
        <p:sp>
          <p:nvSpPr>
            <p:cNvPr id="51" name="TextBox 50">
              <a:extLst>
                <a:ext uri="{FF2B5EF4-FFF2-40B4-BE49-F238E27FC236}">
                  <a16:creationId xmlns:a16="http://schemas.microsoft.com/office/drawing/2014/main" id="{0C656A2D-FEF8-CA99-7464-7C75E6837A75}"/>
                </a:ext>
              </a:extLst>
            </p:cNvPr>
            <p:cNvSpPr txBox="1"/>
            <p:nvPr/>
          </p:nvSpPr>
          <p:spPr>
            <a:xfrm>
              <a:off x="6449391" y="3567043"/>
              <a:ext cx="3206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latin typeface="Century Gothic"/>
                  <a:cs typeface="Calibri"/>
                </a:rPr>
                <a:t>N</a:t>
              </a:r>
              <a:endParaRPr lang="en-US" sz="1400" b="1">
                <a:latin typeface="Century Gothic"/>
              </a:endParaRPr>
            </a:p>
          </p:txBody>
        </p:sp>
      </p:grpSp>
      <p:grpSp>
        <p:nvGrpSpPr>
          <p:cNvPr id="64" name="Group 63">
            <a:extLst>
              <a:ext uri="{FF2B5EF4-FFF2-40B4-BE49-F238E27FC236}">
                <a16:creationId xmlns:a16="http://schemas.microsoft.com/office/drawing/2014/main" id="{1E12B046-CC16-3F68-4588-4128F7714552}"/>
              </a:ext>
            </a:extLst>
          </p:cNvPr>
          <p:cNvGrpSpPr/>
          <p:nvPr/>
        </p:nvGrpSpPr>
        <p:grpSpPr>
          <a:xfrm>
            <a:off x="7558675" y="5761902"/>
            <a:ext cx="1703020" cy="271064"/>
            <a:chOff x="8952342" y="5945864"/>
            <a:chExt cx="1703020" cy="271064"/>
          </a:xfrm>
        </p:grpSpPr>
        <p:grpSp>
          <p:nvGrpSpPr>
            <p:cNvPr id="54" name="Group 53">
              <a:extLst>
                <a:ext uri="{FF2B5EF4-FFF2-40B4-BE49-F238E27FC236}">
                  <a16:creationId xmlns:a16="http://schemas.microsoft.com/office/drawing/2014/main" id="{5BBADE84-78E4-1BD1-76D5-2645F5E46B95}"/>
                </a:ext>
              </a:extLst>
            </p:cNvPr>
            <p:cNvGrpSpPr/>
            <p:nvPr/>
          </p:nvGrpSpPr>
          <p:grpSpPr>
            <a:xfrm>
              <a:off x="9058587" y="6135138"/>
              <a:ext cx="1097034" cy="81790"/>
              <a:chOff x="8641644" y="6002147"/>
              <a:chExt cx="1097034" cy="81790"/>
            </a:xfrm>
          </p:grpSpPr>
          <p:cxnSp>
            <p:nvCxnSpPr>
              <p:cNvPr id="59" name="Straight Arrow Connector 58">
                <a:extLst>
                  <a:ext uri="{FF2B5EF4-FFF2-40B4-BE49-F238E27FC236}">
                    <a16:creationId xmlns:a16="http://schemas.microsoft.com/office/drawing/2014/main" id="{04A63949-9BA3-B5B8-A569-FFCCECD6FF61}"/>
                  </a:ext>
                </a:extLst>
              </p:cNvPr>
              <p:cNvCxnSpPr/>
              <p:nvPr/>
            </p:nvCxnSpPr>
            <p:spPr>
              <a:xfrm flipH="1">
                <a:off x="8641644" y="6076242"/>
                <a:ext cx="1094412" cy="7695"/>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8E31093-D92C-B14D-862D-2D6D96BA4412}"/>
                  </a:ext>
                </a:extLst>
              </p:cNvPr>
              <p:cNvCxnSpPr/>
              <p:nvPr/>
            </p:nvCxnSpPr>
            <p:spPr>
              <a:xfrm flipV="1">
                <a:off x="8645100" y="6002150"/>
                <a:ext cx="901" cy="78000"/>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E7059D7-F255-629A-F854-DC4C43F4F03D}"/>
                  </a:ext>
                </a:extLst>
              </p:cNvPr>
              <p:cNvCxnSpPr>
                <a:cxnSpLocks/>
              </p:cNvCxnSpPr>
              <p:nvPr/>
            </p:nvCxnSpPr>
            <p:spPr>
              <a:xfrm flipV="1">
                <a:off x="8914675" y="6002149"/>
                <a:ext cx="901" cy="78000"/>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E5CB9C4-AFAC-C782-CF99-5677AD2CE975}"/>
                  </a:ext>
                </a:extLst>
              </p:cNvPr>
              <p:cNvCxnSpPr>
                <a:cxnSpLocks/>
              </p:cNvCxnSpPr>
              <p:nvPr/>
            </p:nvCxnSpPr>
            <p:spPr>
              <a:xfrm flipV="1">
                <a:off x="9187844" y="6002148"/>
                <a:ext cx="901" cy="78000"/>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5AE1F1A-85FF-8D51-BEEC-7DEBBB1B3AE7}"/>
                  </a:ext>
                </a:extLst>
              </p:cNvPr>
              <p:cNvCxnSpPr>
                <a:cxnSpLocks/>
              </p:cNvCxnSpPr>
              <p:nvPr/>
            </p:nvCxnSpPr>
            <p:spPr>
              <a:xfrm flipV="1">
                <a:off x="9737777" y="6002147"/>
                <a:ext cx="901" cy="78000"/>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Box 54">
              <a:extLst>
                <a:ext uri="{FF2B5EF4-FFF2-40B4-BE49-F238E27FC236}">
                  <a16:creationId xmlns:a16="http://schemas.microsoft.com/office/drawing/2014/main" id="{0B175B9A-6F2A-EECD-60D6-2526716E9627}"/>
                </a:ext>
              </a:extLst>
            </p:cNvPr>
            <p:cNvSpPr txBox="1"/>
            <p:nvPr/>
          </p:nvSpPr>
          <p:spPr>
            <a:xfrm>
              <a:off x="8952342" y="5948183"/>
              <a:ext cx="1684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a:cs typeface="Calibri"/>
                </a:rPr>
                <a:t>0</a:t>
              </a:r>
              <a:endParaRPr lang="en-US" sz="900" dirty="0">
                <a:solidFill>
                  <a:schemeClr val="tx1">
                    <a:lumMod val="75000"/>
                    <a:lumOff val="25000"/>
                  </a:schemeClr>
                </a:solidFill>
                <a:latin typeface="Century Gothic"/>
              </a:endParaRPr>
            </a:p>
          </p:txBody>
        </p:sp>
        <p:sp>
          <p:nvSpPr>
            <p:cNvPr id="56" name="TextBox 55">
              <a:extLst>
                <a:ext uri="{FF2B5EF4-FFF2-40B4-BE49-F238E27FC236}">
                  <a16:creationId xmlns:a16="http://schemas.microsoft.com/office/drawing/2014/main" id="{05157A3F-BFC7-C925-92F1-7663A46DD364}"/>
                </a:ext>
              </a:extLst>
            </p:cNvPr>
            <p:cNvSpPr txBox="1"/>
            <p:nvPr/>
          </p:nvSpPr>
          <p:spPr>
            <a:xfrm>
              <a:off x="9167731" y="5945864"/>
              <a:ext cx="33234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a:cs typeface="Calibri"/>
                </a:rPr>
                <a:t>50</a:t>
              </a:r>
            </a:p>
          </p:txBody>
        </p:sp>
        <p:sp>
          <p:nvSpPr>
            <p:cNvPr id="57" name="TextBox 56">
              <a:extLst>
                <a:ext uri="{FF2B5EF4-FFF2-40B4-BE49-F238E27FC236}">
                  <a16:creationId xmlns:a16="http://schemas.microsoft.com/office/drawing/2014/main" id="{320117B6-2465-A624-63FF-15D9F36991D0}"/>
                </a:ext>
              </a:extLst>
            </p:cNvPr>
            <p:cNvSpPr txBox="1"/>
            <p:nvPr/>
          </p:nvSpPr>
          <p:spPr>
            <a:xfrm>
              <a:off x="9438118" y="5945864"/>
              <a:ext cx="40854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a:cs typeface="Calibri"/>
                </a:rPr>
                <a:t>100</a:t>
              </a:r>
            </a:p>
          </p:txBody>
        </p:sp>
        <p:sp>
          <p:nvSpPr>
            <p:cNvPr id="58" name="TextBox 57">
              <a:extLst>
                <a:ext uri="{FF2B5EF4-FFF2-40B4-BE49-F238E27FC236}">
                  <a16:creationId xmlns:a16="http://schemas.microsoft.com/office/drawing/2014/main" id="{135FA855-D00C-8099-227D-6E33735D95E5}"/>
                </a:ext>
              </a:extLst>
            </p:cNvPr>
            <p:cNvSpPr txBox="1"/>
            <p:nvPr/>
          </p:nvSpPr>
          <p:spPr>
            <a:xfrm>
              <a:off x="9970699" y="5945864"/>
              <a:ext cx="68466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200 Miles</a:t>
              </a:r>
            </a:p>
          </p:txBody>
        </p:sp>
      </p:grpSp>
      <p:sp>
        <p:nvSpPr>
          <p:cNvPr id="8" name="Rectangle 29">
            <a:extLst>
              <a:ext uri="{FF2B5EF4-FFF2-40B4-BE49-F238E27FC236}">
                <a16:creationId xmlns:a16="http://schemas.microsoft.com/office/drawing/2014/main" id="{91A51AEA-5599-6746-4BD0-D4A9FE3B51FE}"/>
              </a:ext>
            </a:extLst>
          </p:cNvPr>
          <p:cNvSpPr/>
          <p:nvPr/>
        </p:nvSpPr>
        <p:spPr>
          <a:xfrm>
            <a:off x="9553491" y="3321698"/>
            <a:ext cx="383972" cy="255406"/>
          </a:xfrm>
          <a:prstGeom prst="rect">
            <a:avLst/>
          </a:prstGeom>
          <a:solidFill>
            <a:srgbClr val="EDF8FB"/>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1">
            <a:extLst>
              <a:ext uri="{FF2B5EF4-FFF2-40B4-BE49-F238E27FC236}">
                <a16:creationId xmlns:a16="http://schemas.microsoft.com/office/drawing/2014/main" id="{C770F26B-52D9-780D-75B5-8F4D35662A52}"/>
              </a:ext>
            </a:extLst>
          </p:cNvPr>
          <p:cNvSpPr/>
          <p:nvPr/>
        </p:nvSpPr>
        <p:spPr>
          <a:xfrm>
            <a:off x="9553490" y="3643919"/>
            <a:ext cx="383972" cy="255406"/>
          </a:xfrm>
          <a:prstGeom prst="rect">
            <a:avLst/>
          </a:prstGeom>
          <a:solidFill>
            <a:srgbClr val="B2E2E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3">
            <a:extLst>
              <a:ext uri="{FF2B5EF4-FFF2-40B4-BE49-F238E27FC236}">
                <a16:creationId xmlns:a16="http://schemas.microsoft.com/office/drawing/2014/main" id="{B1BFDA58-6B23-88FB-F933-71DC6937BBE4}"/>
              </a:ext>
            </a:extLst>
          </p:cNvPr>
          <p:cNvSpPr/>
          <p:nvPr/>
        </p:nvSpPr>
        <p:spPr>
          <a:xfrm>
            <a:off x="9553492" y="3966142"/>
            <a:ext cx="383972" cy="255406"/>
          </a:xfrm>
          <a:prstGeom prst="rect">
            <a:avLst/>
          </a:prstGeom>
          <a:solidFill>
            <a:srgbClr val="66C2A4"/>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35">
            <a:extLst>
              <a:ext uri="{FF2B5EF4-FFF2-40B4-BE49-F238E27FC236}">
                <a16:creationId xmlns:a16="http://schemas.microsoft.com/office/drawing/2014/main" id="{6FDAF96E-DEF9-C534-5508-442CF8EEC0B0}"/>
              </a:ext>
            </a:extLst>
          </p:cNvPr>
          <p:cNvSpPr/>
          <p:nvPr/>
        </p:nvSpPr>
        <p:spPr>
          <a:xfrm>
            <a:off x="9553490" y="4303706"/>
            <a:ext cx="383972" cy="255406"/>
          </a:xfrm>
          <a:prstGeom prst="rect">
            <a:avLst/>
          </a:prstGeom>
          <a:solidFill>
            <a:srgbClr val="2CA25F"/>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37">
            <a:extLst>
              <a:ext uri="{FF2B5EF4-FFF2-40B4-BE49-F238E27FC236}">
                <a16:creationId xmlns:a16="http://schemas.microsoft.com/office/drawing/2014/main" id="{FDA96813-3F00-E9D9-91AE-0248DED1C44A}"/>
              </a:ext>
            </a:extLst>
          </p:cNvPr>
          <p:cNvSpPr/>
          <p:nvPr/>
        </p:nvSpPr>
        <p:spPr>
          <a:xfrm>
            <a:off x="9553491" y="4625930"/>
            <a:ext cx="383972" cy="255406"/>
          </a:xfrm>
          <a:prstGeom prst="rect">
            <a:avLst/>
          </a:prstGeom>
          <a:solidFill>
            <a:srgbClr val="006D2C"/>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9">
            <a:extLst>
              <a:ext uri="{FF2B5EF4-FFF2-40B4-BE49-F238E27FC236}">
                <a16:creationId xmlns:a16="http://schemas.microsoft.com/office/drawing/2014/main" id="{507702C4-F5A9-ACE0-463B-19C4563928A6}"/>
              </a:ext>
            </a:extLst>
          </p:cNvPr>
          <p:cNvSpPr txBox="1"/>
          <p:nvPr/>
        </p:nvSpPr>
        <p:spPr>
          <a:xfrm>
            <a:off x="10068481" y="3321678"/>
            <a:ext cx="13899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ea typeface="+mn-lt"/>
                <a:cs typeface="+mn-lt"/>
              </a:rPr>
              <a:t>≤ 10</a:t>
            </a:r>
            <a:r>
              <a:rPr lang="en-US" sz="1600" dirty="0">
                <a:solidFill>
                  <a:schemeClr val="tx1">
                    <a:lumMod val="75000"/>
                    <a:lumOff val="25000"/>
                  </a:schemeClr>
                </a:solidFill>
                <a:latin typeface="Century Gothic" panose="020B0502020202020204" pitchFamily="34" charset="0"/>
                <a:cs typeface="Calibri"/>
              </a:rPr>
              <a:t>0</a:t>
            </a:r>
          </a:p>
        </p:txBody>
      </p:sp>
      <p:sp>
        <p:nvSpPr>
          <p:cNvPr id="14" name="TextBox 41">
            <a:extLst>
              <a:ext uri="{FF2B5EF4-FFF2-40B4-BE49-F238E27FC236}">
                <a16:creationId xmlns:a16="http://schemas.microsoft.com/office/drawing/2014/main" id="{B0017F5C-AD2C-F13F-EA84-DFBD911DFC13}"/>
              </a:ext>
            </a:extLst>
          </p:cNvPr>
          <p:cNvSpPr txBox="1"/>
          <p:nvPr/>
        </p:nvSpPr>
        <p:spPr>
          <a:xfrm>
            <a:off x="10083680" y="3637979"/>
            <a:ext cx="13899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ea typeface="+mn-lt"/>
                <a:cs typeface="+mn-lt"/>
              </a:rPr>
              <a:t>≤ </a:t>
            </a:r>
            <a:r>
              <a:rPr lang="en-US" sz="1600" dirty="0">
                <a:solidFill>
                  <a:schemeClr val="tx1">
                    <a:lumMod val="75000"/>
                    <a:lumOff val="25000"/>
                  </a:schemeClr>
                </a:solidFill>
                <a:latin typeface="Century Gothic" panose="020B0502020202020204" pitchFamily="34" charset="0"/>
                <a:cs typeface="Calibri"/>
              </a:rPr>
              <a:t>125</a:t>
            </a:r>
          </a:p>
        </p:txBody>
      </p:sp>
      <p:sp>
        <p:nvSpPr>
          <p:cNvPr id="15" name="TextBox 43">
            <a:extLst>
              <a:ext uri="{FF2B5EF4-FFF2-40B4-BE49-F238E27FC236}">
                <a16:creationId xmlns:a16="http://schemas.microsoft.com/office/drawing/2014/main" id="{212F3564-5DCC-D4FD-D717-82ED0B60A3A6}"/>
              </a:ext>
            </a:extLst>
          </p:cNvPr>
          <p:cNvSpPr txBox="1"/>
          <p:nvPr/>
        </p:nvSpPr>
        <p:spPr>
          <a:xfrm>
            <a:off x="10068481" y="3939904"/>
            <a:ext cx="13899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ea typeface="+mn-lt"/>
                <a:cs typeface="+mn-lt"/>
              </a:rPr>
              <a:t>≤ 150</a:t>
            </a:r>
            <a:endParaRPr lang="en-US" sz="1600" dirty="0">
              <a:solidFill>
                <a:schemeClr val="tx1">
                  <a:lumMod val="75000"/>
                  <a:lumOff val="25000"/>
                </a:schemeClr>
              </a:solidFill>
              <a:latin typeface="Century Gothic" panose="020B0502020202020204" pitchFamily="34" charset="0"/>
              <a:cs typeface="Calibri"/>
            </a:endParaRPr>
          </a:p>
        </p:txBody>
      </p:sp>
      <p:sp>
        <p:nvSpPr>
          <p:cNvPr id="16" name="TextBox 45">
            <a:extLst>
              <a:ext uri="{FF2B5EF4-FFF2-40B4-BE49-F238E27FC236}">
                <a16:creationId xmlns:a16="http://schemas.microsoft.com/office/drawing/2014/main" id="{17815689-4946-055C-9B09-1699D51E0B2B}"/>
              </a:ext>
            </a:extLst>
          </p:cNvPr>
          <p:cNvSpPr txBox="1"/>
          <p:nvPr/>
        </p:nvSpPr>
        <p:spPr>
          <a:xfrm>
            <a:off x="10083680" y="4227451"/>
            <a:ext cx="13899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ea typeface="+mn-lt"/>
                <a:cs typeface="+mn-lt"/>
              </a:rPr>
              <a:t>≤ </a:t>
            </a:r>
            <a:r>
              <a:rPr lang="en-US" sz="1600" dirty="0">
                <a:solidFill>
                  <a:schemeClr val="tx1">
                    <a:lumMod val="75000"/>
                    <a:lumOff val="25000"/>
                  </a:schemeClr>
                </a:solidFill>
                <a:latin typeface="Century Gothic" panose="020B0502020202020204" pitchFamily="34" charset="0"/>
                <a:ea typeface="+mn-lt"/>
                <a:cs typeface="Calibri"/>
              </a:rPr>
              <a:t>19</a:t>
            </a:r>
            <a:r>
              <a:rPr lang="en-US" sz="1600" dirty="0">
                <a:solidFill>
                  <a:schemeClr val="tx1">
                    <a:lumMod val="75000"/>
                    <a:lumOff val="25000"/>
                  </a:schemeClr>
                </a:solidFill>
                <a:latin typeface="Century Gothic" panose="020B0502020202020204" pitchFamily="34" charset="0"/>
                <a:cs typeface="Calibri"/>
              </a:rPr>
              <a:t>0</a:t>
            </a:r>
          </a:p>
        </p:txBody>
      </p:sp>
      <p:sp>
        <p:nvSpPr>
          <p:cNvPr id="17" name="TextBox 47">
            <a:extLst>
              <a:ext uri="{FF2B5EF4-FFF2-40B4-BE49-F238E27FC236}">
                <a16:creationId xmlns:a16="http://schemas.microsoft.com/office/drawing/2014/main" id="{BFCF998D-6B4D-91DF-9BE4-28AE178568BF}"/>
              </a:ext>
            </a:extLst>
          </p:cNvPr>
          <p:cNvSpPr txBox="1"/>
          <p:nvPr/>
        </p:nvSpPr>
        <p:spPr>
          <a:xfrm>
            <a:off x="10068481" y="4543753"/>
            <a:ext cx="13899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ea typeface="+mn-lt"/>
                <a:cs typeface="+mn-lt"/>
              </a:rPr>
              <a:t>≤ </a:t>
            </a:r>
            <a:r>
              <a:rPr lang="en-US" sz="1600" dirty="0">
                <a:solidFill>
                  <a:schemeClr val="tx1">
                    <a:lumMod val="75000"/>
                    <a:lumOff val="25000"/>
                  </a:schemeClr>
                </a:solidFill>
                <a:latin typeface="Century Gothic" panose="020B0502020202020204" pitchFamily="34" charset="0"/>
                <a:cs typeface="Calibri"/>
              </a:rPr>
              <a:t>270</a:t>
            </a:r>
          </a:p>
        </p:txBody>
      </p:sp>
      <p:sp>
        <p:nvSpPr>
          <p:cNvPr id="7" name="TextBox 6">
            <a:extLst>
              <a:ext uri="{FF2B5EF4-FFF2-40B4-BE49-F238E27FC236}">
                <a16:creationId xmlns:a16="http://schemas.microsoft.com/office/drawing/2014/main" id="{2CB62D34-66F1-7F9D-8667-40E08C4C9E35}"/>
              </a:ext>
            </a:extLst>
          </p:cNvPr>
          <p:cNvSpPr txBox="1"/>
          <p:nvPr/>
        </p:nvSpPr>
        <p:spPr>
          <a:xfrm>
            <a:off x="9139672" y="2489418"/>
            <a:ext cx="188801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tx1">
                    <a:lumMod val="75000"/>
                    <a:lumOff val="25000"/>
                  </a:schemeClr>
                </a:solidFill>
                <a:latin typeface="Century Gothic"/>
              </a:rPr>
              <a:t>Average AGB density in forest land (</a:t>
            </a:r>
            <a:r>
              <a:rPr lang="en-US" sz="1400" dirty="0" err="1">
                <a:solidFill>
                  <a:schemeClr val="tx1">
                    <a:lumMod val="75000"/>
                    <a:lumOff val="25000"/>
                  </a:schemeClr>
                </a:solidFill>
                <a:latin typeface="Century Gothic"/>
              </a:rPr>
              <a:t>tonnes</a:t>
            </a:r>
            <a:r>
              <a:rPr lang="en-US" sz="1400" dirty="0">
                <a:solidFill>
                  <a:schemeClr val="tx1">
                    <a:lumMod val="75000"/>
                    <a:lumOff val="25000"/>
                  </a:schemeClr>
                </a:solidFill>
                <a:latin typeface="Century Gothic"/>
              </a:rPr>
              <a:t>/ha)</a:t>
            </a:r>
            <a:endParaRPr lang="en-US" sz="1400" dirty="0">
              <a:solidFill>
                <a:schemeClr val="tx1">
                  <a:lumMod val="75000"/>
                  <a:lumOff val="25000"/>
                </a:schemeClr>
              </a:solidFill>
            </a:endParaRPr>
          </a:p>
        </p:txBody>
      </p:sp>
      <p:sp>
        <p:nvSpPr>
          <p:cNvPr id="2" name="TextBox 1">
            <a:extLst>
              <a:ext uri="{FF2B5EF4-FFF2-40B4-BE49-F238E27FC236}">
                <a16:creationId xmlns:a16="http://schemas.microsoft.com/office/drawing/2014/main" id="{322CF704-891E-B981-AA9C-D3898BD7A8A9}"/>
              </a:ext>
            </a:extLst>
          </p:cNvPr>
          <p:cNvSpPr txBox="1"/>
          <p:nvPr/>
        </p:nvSpPr>
        <p:spPr>
          <a:xfrm>
            <a:off x="788549" y="2214059"/>
            <a:ext cx="344927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Century Gothic"/>
              </a:rPr>
              <a:t>Highest AGB density is in </a:t>
            </a:r>
            <a:r>
              <a:rPr lang="en-US" sz="2400" b="1" dirty="0">
                <a:solidFill>
                  <a:schemeClr val="tx1">
                    <a:lumMod val="75000"/>
                    <a:lumOff val="25000"/>
                  </a:schemeClr>
                </a:solidFill>
                <a:latin typeface="Century Gothic"/>
              </a:rPr>
              <a:t>Northeast Tennessee</a:t>
            </a:r>
            <a:endParaRPr lang="en-US" sz="2400" dirty="0">
              <a:solidFill>
                <a:schemeClr val="tx1">
                  <a:lumMod val="75000"/>
                  <a:lumOff val="25000"/>
                </a:schemeClr>
              </a:solidFill>
              <a:latin typeface="Century Gothic"/>
            </a:endParaRPr>
          </a:p>
          <a:p>
            <a:pPr marL="800100" lvl="1" indent="-342900">
              <a:buFont typeface="Arial" panose="020B0604020202020204" pitchFamily="34" charset="0"/>
              <a:buChar char="•"/>
            </a:pPr>
            <a:r>
              <a:rPr lang="en-US" sz="2400" dirty="0">
                <a:solidFill>
                  <a:schemeClr val="tx1">
                    <a:lumMod val="75000"/>
                    <a:lumOff val="25000"/>
                  </a:schemeClr>
                </a:solidFill>
                <a:latin typeface="Century Gothic"/>
                <a:ea typeface="Calibri"/>
                <a:cs typeface="Calibri"/>
              </a:rPr>
              <a:t>Indicative of forest type, and possibly maturity</a:t>
            </a:r>
          </a:p>
        </p:txBody>
      </p:sp>
    </p:spTree>
    <p:extLst>
      <p:ext uri="{BB962C8B-B14F-4D97-AF65-F5344CB8AC3E}">
        <p14:creationId xmlns:p14="http://schemas.microsoft.com/office/powerpoint/2010/main" val="218184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2C6877A-937C-4F24-AB32-D691DBA198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64" t="17939" r="9672" b="19120"/>
          <a:stretch/>
        </p:blipFill>
        <p:spPr>
          <a:xfrm>
            <a:off x="125392" y="511215"/>
            <a:ext cx="6608621" cy="6583611"/>
          </a:xfrm>
          <a:prstGeom prst="rect">
            <a:avLst/>
          </a:prstGeom>
          <a:ln>
            <a:noFill/>
          </a:ln>
        </p:spPr>
      </p:pic>
      <p:sp>
        <p:nvSpPr>
          <p:cNvPr id="7" name="Rectangle 6">
            <a:extLst>
              <a:ext uri="{FF2B5EF4-FFF2-40B4-BE49-F238E27FC236}">
                <a16:creationId xmlns:a16="http://schemas.microsoft.com/office/drawing/2014/main" id="{3743DAAB-568D-1DB1-852F-3D9A1F56DBB7}"/>
              </a:ext>
            </a:extLst>
          </p:cNvPr>
          <p:cNvSpPr/>
          <p:nvPr/>
        </p:nvSpPr>
        <p:spPr>
          <a:xfrm>
            <a:off x="4817808" y="4445860"/>
            <a:ext cx="363217" cy="245502"/>
          </a:xfrm>
          <a:prstGeom prst="rect">
            <a:avLst/>
          </a:prstGeom>
          <a:solidFill>
            <a:srgbClr val="FAEFE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D04131-0DA5-003D-2357-A60EF7D02399}"/>
              </a:ext>
            </a:extLst>
          </p:cNvPr>
          <p:cNvSpPr/>
          <p:nvPr/>
        </p:nvSpPr>
        <p:spPr>
          <a:xfrm>
            <a:off x="4817807" y="4768081"/>
            <a:ext cx="363217" cy="245502"/>
          </a:xfrm>
          <a:prstGeom prst="rect">
            <a:avLst/>
          </a:prstGeom>
          <a:solidFill>
            <a:srgbClr val="F7CA8B"/>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1C32A99-EB32-EE80-2F91-E50FEB9FE29F}"/>
              </a:ext>
            </a:extLst>
          </p:cNvPr>
          <p:cNvSpPr/>
          <p:nvPr/>
        </p:nvSpPr>
        <p:spPr>
          <a:xfrm>
            <a:off x="4817810" y="5090304"/>
            <a:ext cx="363217" cy="245502"/>
          </a:xfrm>
          <a:prstGeom prst="rect">
            <a:avLst/>
          </a:prstGeom>
          <a:solidFill>
            <a:srgbClr val="ED7D3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DF8A4B-A0CF-5B16-D7C7-CB7AFEB17EFA}"/>
              </a:ext>
            </a:extLst>
          </p:cNvPr>
          <p:cNvSpPr/>
          <p:nvPr/>
        </p:nvSpPr>
        <p:spPr>
          <a:xfrm>
            <a:off x="4817807" y="5427868"/>
            <a:ext cx="363217" cy="245502"/>
          </a:xfrm>
          <a:prstGeom prst="rect">
            <a:avLst/>
          </a:prstGeom>
          <a:solidFill>
            <a:srgbClr val="BF2604"/>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9AC2DD-5FAB-4CC0-A1E6-A46E24EDCFC0}"/>
              </a:ext>
            </a:extLst>
          </p:cNvPr>
          <p:cNvSpPr/>
          <p:nvPr/>
        </p:nvSpPr>
        <p:spPr>
          <a:xfrm>
            <a:off x="4817808" y="5750092"/>
            <a:ext cx="363217" cy="245502"/>
          </a:xfrm>
          <a:prstGeom prst="rect">
            <a:avLst/>
          </a:prstGeom>
          <a:solidFill>
            <a:srgbClr val="7A060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9066F0E-7F18-E8DF-2F4D-8E5F841A529A}"/>
              </a:ext>
            </a:extLst>
          </p:cNvPr>
          <p:cNvSpPr txBox="1"/>
          <p:nvPr/>
        </p:nvSpPr>
        <p:spPr>
          <a:xfrm>
            <a:off x="5304961" y="4445840"/>
            <a:ext cx="13148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panose="020B0502020202020204" pitchFamily="34" charset="0"/>
                <a:ea typeface="+mn-lt"/>
                <a:cs typeface="+mn-lt"/>
              </a:rPr>
              <a:t>≤ </a:t>
            </a:r>
            <a:r>
              <a:rPr lang="en-US" sz="1600">
                <a:solidFill>
                  <a:schemeClr val="tx1">
                    <a:lumMod val="75000"/>
                    <a:lumOff val="25000"/>
                  </a:schemeClr>
                </a:solidFill>
                <a:latin typeface="Century Gothic" panose="020B0502020202020204" pitchFamily="34" charset="0"/>
                <a:ea typeface="+mn-lt"/>
                <a:cs typeface="Calibri"/>
              </a:rPr>
              <a:t>45</a:t>
            </a:r>
            <a:r>
              <a:rPr lang="en-US" sz="1600">
                <a:solidFill>
                  <a:schemeClr val="tx1">
                    <a:lumMod val="75000"/>
                    <a:lumOff val="25000"/>
                  </a:schemeClr>
                </a:solidFill>
                <a:latin typeface="Century Gothic" panose="020B0502020202020204" pitchFamily="34" charset="0"/>
                <a:cs typeface="Calibri"/>
              </a:rPr>
              <a:t>,000</a:t>
            </a:r>
          </a:p>
        </p:txBody>
      </p:sp>
      <p:sp>
        <p:nvSpPr>
          <p:cNvPr id="14" name="TextBox 13">
            <a:extLst>
              <a:ext uri="{FF2B5EF4-FFF2-40B4-BE49-F238E27FC236}">
                <a16:creationId xmlns:a16="http://schemas.microsoft.com/office/drawing/2014/main" id="{5384CBD9-3B8D-395E-0335-FD72C95AFD80}"/>
              </a:ext>
            </a:extLst>
          </p:cNvPr>
          <p:cNvSpPr txBox="1"/>
          <p:nvPr/>
        </p:nvSpPr>
        <p:spPr>
          <a:xfrm>
            <a:off x="5319338" y="4762141"/>
            <a:ext cx="13148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panose="020B0502020202020204" pitchFamily="34" charset="0"/>
                <a:ea typeface="+mn-lt"/>
                <a:cs typeface="+mn-lt"/>
              </a:rPr>
              <a:t>≤ </a:t>
            </a:r>
            <a:r>
              <a:rPr lang="en-US" sz="1600">
                <a:solidFill>
                  <a:schemeClr val="tx1">
                    <a:lumMod val="75000"/>
                    <a:lumOff val="25000"/>
                  </a:schemeClr>
                </a:solidFill>
                <a:latin typeface="Century Gothic" panose="020B0502020202020204" pitchFamily="34" charset="0"/>
                <a:cs typeface="Calibri"/>
              </a:rPr>
              <a:t>120,000</a:t>
            </a:r>
          </a:p>
        </p:txBody>
      </p:sp>
      <p:sp>
        <p:nvSpPr>
          <p:cNvPr id="15" name="TextBox 14">
            <a:extLst>
              <a:ext uri="{FF2B5EF4-FFF2-40B4-BE49-F238E27FC236}">
                <a16:creationId xmlns:a16="http://schemas.microsoft.com/office/drawing/2014/main" id="{5C1D4EEE-2194-239A-2665-645314CC5452}"/>
              </a:ext>
            </a:extLst>
          </p:cNvPr>
          <p:cNvSpPr txBox="1"/>
          <p:nvPr/>
        </p:nvSpPr>
        <p:spPr>
          <a:xfrm>
            <a:off x="5304961" y="5064066"/>
            <a:ext cx="13148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panose="020B0502020202020204" pitchFamily="34" charset="0"/>
                <a:ea typeface="+mn-lt"/>
                <a:cs typeface="+mn-lt"/>
              </a:rPr>
              <a:t>≤ </a:t>
            </a:r>
            <a:r>
              <a:rPr lang="en-US" sz="1600">
                <a:solidFill>
                  <a:schemeClr val="tx1">
                    <a:lumMod val="75000"/>
                    <a:lumOff val="25000"/>
                  </a:schemeClr>
                </a:solidFill>
                <a:latin typeface="Century Gothic" panose="020B0502020202020204" pitchFamily="34" charset="0"/>
                <a:cs typeface="Calibri"/>
              </a:rPr>
              <a:t>250,000</a:t>
            </a:r>
          </a:p>
        </p:txBody>
      </p:sp>
      <p:sp>
        <p:nvSpPr>
          <p:cNvPr id="16" name="TextBox 15">
            <a:extLst>
              <a:ext uri="{FF2B5EF4-FFF2-40B4-BE49-F238E27FC236}">
                <a16:creationId xmlns:a16="http://schemas.microsoft.com/office/drawing/2014/main" id="{CE527C83-7D19-5866-D35B-C31176768FEB}"/>
              </a:ext>
            </a:extLst>
          </p:cNvPr>
          <p:cNvSpPr txBox="1"/>
          <p:nvPr/>
        </p:nvSpPr>
        <p:spPr>
          <a:xfrm>
            <a:off x="5319338" y="5351613"/>
            <a:ext cx="13148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panose="020B0502020202020204" pitchFamily="34" charset="0"/>
                <a:ea typeface="+mn-lt"/>
                <a:cs typeface="+mn-lt"/>
              </a:rPr>
              <a:t>≤ </a:t>
            </a:r>
            <a:r>
              <a:rPr lang="en-US" sz="1600">
                <a:solidFill>
                  <a:schemeClr val="tx1">
                    <a:lumMod val="75000"/>
                    <a:lumOff val="25000"/>
                  </a:schemeClr>
                </a:solidFill>
                <a:latin typeface="Century Gothic" panose="020B0502020202020204" pitchFamily="34" charset="0"/>
                <a:cs typeface="Calibri"/>
              </a:rPr>
              <a:t>350,000</a:t>
            </a:r>
          </a:p>
        </p:txBody>
      </p:sp>
      <p:sp>
        <p:nvSpPr>
          <p:cNvPr id="17" name="TextBox 16">
            <a:extLst>
              <a:ext uri="{FF2B5EF4-FFF2-40B4-BE49-F238E27FC236}">
                <a16:creationId xmlns:a16="http://schemas.microsoft.com/office/drawing/2014/main" id="{BF197E46-6B21-1F8D-131A-D5061313E5C9}"/>
              </a:ext>
            </a:extLst>
          </p:cNvPr>
          <p:cNvSpPr txBox="1"/>
          <p:nvPr/>
        </p:nvSpPr>
        <p:spPr>
          <a:xfrm>
            <a:off x="5304961" y="5667915"/>
            <a:ext cx="13148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panose="020B0502020202020204" pitchFamily="34" charset="0"/>
                <a:ea typeface="+mn-lt"/>
                <a:cs typeface="+mn-lt"/>
              </a:rPr>
              <a:t>≤ </a:t>
            </a:r>
            <a:r>
              <a:rPr lang="en-US" sz="1600">
                <a:solidFill>
                  <a:schemeClr val="tx1">
                    <a:lumMod val="75000"/>
                    <a:lumOff val="25000"/>
                  </a:schemeClr>
                </a:solidFill>
                <a:latin typeface="Century Gothic" panose="020B0502020202020204" pitchFamily="34" charset="0"/>
                <a:cs typeface="Calibri"/>
              </a:rPr>
              <a:t>600,000</a:t>
            </a:r>
          </a:p>
        </p:txBody>
      </p:sp>
      <p:grpSp>
        <p:nvGrpSpPr>
          <p:cNvPr id="23" name="Group 22">
            <a:extLst>
              <a:ext uri="{FF2B5EF4-FFF2-40B4-BE49-F238E27FC236}">
                <a16:creationId xmlns:a16="http://schemas.microsoft.com/office/drawing/2014/main" id="{883DBBC3-FFD4-4F19-312D-A32719B51F5B}"/>
              </a:ext>
            </a:extLst>
          </p:cNvPr>
          <p:cNvGrpSpPr/>
          <p:nvPr/>
        </p:nvGrpSpPr>
        <p:grpSpPr>
          <a:xfrm>
            <a:off x="671296" y="5397533"/>
            <a:ext cx="527878" cy="768970"/>
            <a:chOff x="6363492" y="3567043"/>
            <a:chExt cx="527878" cy="768970"/>
          </a:xfrm>
        </p:grpSpPr>
        <p:pic>
          <p:nvPicPr>
            <p:cNvPr id="21" name="Graphic 23" descr="Direction outline">
              <a:extLst>
                <a:ext uri="{FF2B5EF4-FFF2-40B4-BE49-F238E27FC236}">
                  <a16:creationId xmlns:a16="http://schemas.microsoft.com/office/drawing/2014/main" id="{5F91F152-52CF-E749-E388-22815D077B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820000">
              <a:off x="6374535" y="3819178"/>
              <a:ext cx="505792" cy="527878"/>
            </a:xfrm>
            <a:prstGeom prst="rect">
              <a:avLst/>
            </a:prstGeom>
          </p:spPr>
        </p:pic>
        <p:sp>
          <p:nvSpPr>
            <p:cNvPr id="22" name="TextBox 21">
              <a:extLst>
                <a:ext uri="{FF2B5EF4-FFF2-40B4-BE49-F238E27FC236}">
                  <a16:creationId xmlns:a16="http://schemas.microsoft.com/office/drawing/2014/main" id="{E2F4071F-6E77-01D2-E318-9842E58898CB}"/>
                </a:ext>
              </a:extLst>
            </p:cNvPr>
            <p:cNvSpPr txBox="1"/>
            <p:nvPr/>
          </p:nvSpPr>
          <p:spPr>
            <a:xfrm>
              <a:off x="6449391" y="3567043"/>
              <a:ext cx="3206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latin typeface="Century Gothic"/>
                  <a:cs typeface="Calibri"/>
                </a:rPr>
                <a:t>N</a:t>
              </a:r>
              <a:endParaRPr lang="en-US" sz="1400" b="1">
                <a:latin typeface="Century Gothic"/>
              </a:endParaRPr>
            </a:p>
          </p:txBody>
        </p:sp>
      </p:grpSp>
      <p:sp>
        <p:nvSpPr>
          <p:cNvPr id="4" name="TextBox 3">
            <a:extLst>
              <a:ext uri="{FF2B5EF4-FFF2-40B4-BE49-F238E27FC236}">
                <a16:creationId xmlns:a16="http://schemas.microsoft.com/office/drawing/2014/main" id="{2625FE06-79B2-499F-A732-5D2F0E1E77C5}"/>
              </a:ext>
            </a:extLst>
          </p:cNvPr>
          <p:cNvSpPr txBox="1"/>
          <p:nvPr/>
        </p:nvSpPr>
        <p:spPr>
          <a:xfrm>
            <a:off x="4693318" y="3525699"/>
            <a:ext cx="2012830" cy="646331"/>
          </a:xfrm>
          <a:prstGeom prst="rect">
            <a:avLst/>
          </a:prstGeom>
          <a:noFill/>
        </p:spPr>
        <p:txBody>
          <a:bodyPr wrap="square" lIns="91440" tIns="45720" rIns="91440" bIns="45720" rtlCol="0" anchor="t">
            <a:spAutoFit/>
          </a:bodyPr>
          <a:lstStyle/>
          <a:p>
            <a:pPr algn="ctr"/>
            <a:r>
              <a:rPr lang="en-US" dirty="0" err="1">
                <a:solidFill>
                  <a:schemeClr val="tx1">
                    <a:lumMod val="75000"/>
                    <a:lumOff val="25000"/>
                  </a:schemeClr>
                </a:solidFill>
                <a:latin typeface="Century Gothic"/>
              </a:rPr>
              <a:t>Tonnes</a:t>
            </a:r>
            <a:r>
              <a:rPr lang="en-US" dirty="0">
                <a:solidFill>
                  <a:schemeClr val="tx1">
                    <a:lumMod val="75000"/>
                    <a:lumOff val="25000"/>
                  </a:schemeClr>
                </a:solidFill>
                <a:latin typeface="Century Gothic"/>
              </a:rPr>
              <a:t> CO</a:t>
            </a:r>
            <a:r>
              <a:rPr lang="en-US" baseline="-25000" dirty="0">
                <a:solidFill>
                  <a:schemeClr val="tx1">
                    <a:lumMod val="75000"/>
                    <a:lumOff val="25000"/>
                  </a:schemeClr>
                </a:solidFill>
                <a:latin typeface="Century Gothic"/>
              </a:rPr>
              <a:t>2</a:t>
            </a:r>
            <a:r>
              <a:rPr lang="en-US" dirty="0">
                <a:solidFill>
                  <a:schemeClr val="tx1">
                    <a:lumMod val="75000"/>
                    <a:lumOff val="25000"/>
                  </a:schemeClr>
                </a:solidFill>
                <a:latin typeface="Century Gothic"/>
              </a:rPr>
              <a:t>/year</a:t>
            </a:r>
          </a:p>
        </p:txBody>
      </p:sp>
      <p:sp>
        <p:nvSpPr>
          <p:cNvPr id="5" name="Title 1">
            <a:extLst>
              <a:ext uri="{FF2B5EF4-FFF2-40B4-BE49-F238E27FC236}">
                <a16:creationId xmlns:a16="http://schemas.microsoft.com/office/drawing/2014/main" id="{7FB8C841-6D19-A056-32F6-32B61619647C}"/>
              </a:ext>
            </a:extLst>
          </p:cNvPr>
          <p:cNvSpPr txBox="1">
            <a:spLocks/>
          </p:cNvSpPr>
          <p:nvPr/>
        </p:nvSpPr>
        <p:spPr>
          <a:xfrm>
            <a:off x="324391" y="566266"/>
            <a:ext cx="10843141"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372B3"/>
                </a:solidFill>
                <a:latin typeface="Century Gothic"/>
                <a:ea typeface="+mj-lt"/>
                <a:cs typeface="+mj-lt"/>
              </a:rPr>
              <a:t>Average Annual CO</a:t>
            </a:r>
            <a:r>
              <a:rPr lang="en-US" sz="4000" b="1" baseline="-25000" dirty="0">
                <a:solidFill>
                  <a:srgbClr val="5372B3"/>
                </a:solidFill>
                <a:latin typeface="Century Gothic"/>
                <a:ea typeface="+mj-lt"/>
                <a:cs typeface="+mj-lt"/>
              </a:rPr>
              <a:t>2</a:t>
            </a:r>
            <a:r>
              <a:rPr lang="en-US" sz="4000" b="1" dirty="0">
                <a:solidFill>
                  <a:srgbClr val="5372B3"/>
                </a:solidFill>
                <a:latin typeface="Century Gothic"/>
                <a:ea typeface="+mj-lt"/>
                <a:cs typeface="+mj-lt"/>
              </a:rPr>
              <a:t> Emissions from Forest Cover Loss per County, 2016 – 2019 </a:t>
            </a:r>
          </a:p>
          <a:p>
            <a:r>
              <a:rPr lang="en-US" sz="2000" b="1" dirty="0">
                <a:solidFill>
                  <a:srgbClr val="5372B3"/>
                </a:solidFill>
                <a:latin typeface="Century Gothic"/>
                <a:ea typeface="+mj-lt"/>
                <a:cs typeface="+mj-lt"/>
              </a:rPr>
              <a:t>using NLCD forest cover loss map &amp; GEDI AGB density</a:t>
            </a:r>
          </a:p>
        </p:txBody>
      </p:sp>
      <p:sp>
        <p:nvSpPr>
          <p:cNvPr id="12" name="TextBox 11">
            <a:extLst>
              <a:ext uri="{FF2B5EF4-FFF2-40B4-BE49-F238E27FC236}">
                <a16:creationId xmlns:a16="http://schemas.microsoft.com/office/drawing/2014/main" id="{15EC8889-FA3B-F33D-CCE8-D8CCD63A5275}"/>
              </a:ext>
            </a:extLst>
          </p:cNvPr>
          <p:cNvSpPr txBox="1"/>
          <p:nvPr/>
        </p:nvSpPr>
        <p:spPr>
          <a:xfrm>
            <a:off x="7422036" y="2429308"/>
            <a:ext cx="344927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Century Gothic"/>
              </a:rPr>
              <a:t>Highest emissions from forest loss in </a:t>
            </a:r>
            <a:r>
              <a:rPr lang="en-US" sz="2400" b="1" dirty="0">
                <a:solidFill>
                  <a:schemeClr val="tx1">
                    <a:lumMod val="75000"/>
                    <a:lumOff val="25000"/>
                  </a:schemeClr>
                </a:solidFill>
                <a:latin typeface="Century Gothic"/>
              </a:rPr>
              <a:t>Southern Alabama</a:t>
            </a:r>
            <a:endParaRPr lang="en-US" sz="2400" b="1" dirty="0">
              <a:solidFill>
                <a:schemeClr val="tx1">
                  <a:lumMod val="75000"/>
                  <a:lumOff val="25000"/>
                </a:schemeClr>
              </a:solidFill>
              <a:latin typeface="Century Gothic"/>
              <a:cs typeface="Calibri"/>
            </a:endParaRPr>
          </a:p>
          <a:p>
            <a:pPr lvl="1"/>
            <a:endParaRPr lang="en-US" sz="2400" dirty="0">
              <a:latin typeface="Century Gothic"/>
              <a:ea typeface="Calibri"/>
              <a:cs typeface="Calibri"/>
            </a:endParaRPr>
          </a:p>
        </p:txBody>
      </p:sp>
      <p:grpSp>
        <p:nvGrpSpPr>
          <p:cNvPr id="35" name="Group 34">
            <a:extLst>
              <a:ext uri="{FF2B5EF4-FFF2-40B4-BE49-F238E27FC236}">
                <a16:creationId xmlns:a16="http://schemas.microsoft.com/office/drawing/2014/main" id="{67CB9F53-FE27-A7F3-799E-CAD54B65DECF}"/>
              </a:ext>
            </a:extLst>
          </p:cNvPr>
          <p:cNvGrpSpPr/>
          <p:nvPr/>
        </p:nvGrpSpPr>
        <p:grpSpPr>
          <a:xfrm>
            <a:off x="2698044" y="5837994"/>
            <a:ext cx="1703020" cy="271064"/>
            <a:chOff x="8952342" y="5945864"/>
            <a:chExt cx="1703020" cy="271064"/>
          </a:xfrm>
        </p:grpSpPr>
        <p:grpSp>
          <p:nvGrpSpPr>
            <p:cNvPr id="25" name="Group 24">
              <a:extLst>
                <a:ext uri="{FF2B5EF4-FFF2-40B4-BE49-F238E27FC236}">
                  <a16:creationId xmlns:a16="http://schemas.microsoft.com/office/drawing/2014/main" id="{A436A77C-325F-FB85-AFBD-07AEDF52489A}"/>
                </a:ext>
              </a:extLst>
            </p:cNvPr>
            <p:cNvGrpSpPr/>
            <p:nvPr/>
          </p:nvGrpSpPr>
          <p:grpSpPr>
            <a:xfrm>
              <a:off x="9058587" y="6135138"/>
              <a:ext cx="1097034" cy="81790"/>
              <a:chOff x="8641644" y="6002147"/>
              <a:chExt cx="1097034" cy="81790"/>
            </a:xfrm>
          </p:grpSpPr>
          <p:cxnSp>
            <p:nvCxnSpPr>
              <p:cNvPr id="30" name="Straight Arrow Connector 29">
                <a:extLst>
                  <a:ext uri="{FF2B5EF4-FFF2-40B4-BE49-F238E27FC236}">
                    <a16:creationId xmlns:a16="http://schemas.microsoft.com/office/drawing/2014/main" id="{C4F7B3FA-A53E-6E34-6E6E-15784D47E6F4}"/>
                  </a:ext>
                </a:extLst>
              </p:cNvPr>
              <p:cNvCxnSpPr/>
              <p:nvPr/>
            </p:nvCxnSpPr>
            <p:spPr>
              <a:xfrm flipH="1">
                <a:off x="8641644" y="6076242"/>
                <a:ext cx="1094412" cy="7695"/>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EE5E80D-6BDB-F71C-DBCF-141BF6C5C161}"/>
                  </a:ext>
                </a:extLst>
              </p:cNvPr>
              <p:cNvCxnSpPr/>
              <p:nvPr/>
            </p:nvCxnSpPr>
            <p:spPr>
              <a:xfrm flipV="1">
                <a:off x="8645100" y="6002150"/>
                <a:ext cx="901" cy="78000"/>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87E5740-7BAC-A59C-DCE4-0FC60D58FD72}"/>
                  </a:ext>
                </a:extLst>
              </p:cNvPr>
              <p:cNvCxnSpPr>
                <a:cxnSpLocks/>
              </p:cNvCxnSpPr>
              <p:nvPr/>
            </p:nvCxnSpPr>
            <p:spPr>
              <a:xfrm flipV="1">
                <a:off x="8914675" y="6002149"/>
                <a:ext cx="901" cy="78000"/>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6CAEF0F1-2E25-2D46-33F2-44B98DF6C09C}"/>
                  </a:ext>
                </a:extLst>
              </p:cNvPr>
              <p:cNvCxnSpPr>
                <a:cxnSpLocks/>
              </p:cNvCxnSpPr>
              <p:nvPr/>
            </p:nvCxnSpPr>
            <p:spPr>
              <a:xfrm flipV="1">
                <a:off x="9187844" y="6002148"/>
                <a:ext cx="901" cy="78000"/>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17B974B-BCBA-45F1-D05E-EB83AAC14E5C}"/>
                  </a:ext>
                </a:extLst>
              </p:cNvPr>
              <p:cNvCxnSpPr>
                <a:cxnSpLocks/>
              </p:cNvCxnSpPr>
              <p:nvPr/>
            </p:nvCxnSpPr>
            <p:spPr>
              <a:xfrm flipV="1">
                <a:off x="9737777" y="6002147"/>
                <a:ext cx="901" cy="78000"/>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5B7C7F3D-36CA-B64C-FFE8-F16C951019F1}"/>
                </a:ext>
              </a:extLst>
            </p:cNvPr>
            <p:cNvSpPr txBox="1"/>
            <p:nvPr/>
          </p:nvSpPr>
          <p:spPr>
            <a:xfrm>
              <a:off x="8952342" y="5948183"/>
              <a:ext cx="1684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Century Gothic"/>
                  <a:cs typeface="Calibri"/>
                </a:rPr>
                <a:t>0</a:t>
              </a:r>
              <a:endParaRPr lang="en-US" sz="900">
                <a:latin typeface="Century Gothic"/>
              </a:endParaRPr>
            </a:p>
          </p:txBody>
        </p:sp>
        <p:sp>
          <p:nvSpPr>
            <p:cNvPr id="27" name="TextBox 26">
              <a:extLst>
                <a:ext uri="{FF2B5EF4-FFF2-40B4-BE49-F238E27FC236}">
                  <a16:creationId xmlns:a16="http://schemas.microsoft.com/office/drawing/2014/main" id="{AF768E04-8326-E404-33D7-197C66C91E27}"/>
                </a:ext>
              </a:extLst>
            </p:cNvPr>
            <p:cNvSpPr txBox="1"/>
            <p:nvPr/>
          </p:nvSpPr>
          <p:spPr>
            <a:xfrm>
              <a:off x="9167731" y="5945864"/>
              <a:ext cx="33234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Century Gothic"/>
                  <a:cs typeface="Calibri"/>
                </a:rPr>
                <a:t>50</a:t>
              </a:r>
            </a:p>
          </p:txBody>
        </p:sp>
        <p:sp>
          <p:nvSpPr>
            <p:cNvPr id="28" name="TextBox 27">
              <a:extLst>
                <a:ext uri="{FF2B5EF4-FFF2-40B4-BE49-F238E27FC236}">
                  <a16:creationId xmlns:a16="http://schemas.microsoft.com/office/drawing/2014/main" id="{D70C46B1-1A1F-3D23-EDF8-3E8D81C79329}"/>
                </a:ext>
              </a:extLst>
            </p:cNvPr>
            <p:cNvSpPr txBox="1"/>
            <p:nvPr/>
          </p:nvSpPr>
          <p:spPr>
            <a:xfrm>
              <a:off x="9438118" y="5945864"/>
              <a:ext cx="40854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Century Gothic"/>
                  <a:cs typeface="Calibri"/>
                </a:rPr>
                <a:t>100</a:t>
              </a:r>
            </a:p>
          </p:txBody>
        </p:sp>
        <p:sp>
          <p:nvSpPr>
            <p:cNvPr id="29" name="TextBox 28">
              <a:extLst>
                <a:ext uri="{FF2B5EF4-FFF2-40B4-BE49-F238E27FC236}">
                  <a16:creationId xmlns:a16="http://schemas.microsoft.com/office/drawing/2014/main" id="{47E068EA-8144-4649-13AA-E2076737DAF3}"/>
                </a:ext>
              </a:extLst>
            </p:cNvPr>
            <p:cNvSpPr txBox="1"/>
            <p:nvPr/>
          </p:nvSpPr>
          <p:spPr>
            <a:xfrm>
              <a:off x="9970699" y="5945864"/>
              <a:ext cx="68466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Century Gothic"/>
                  <a:cs typeface="Calibri"/>
                </a:rPr>
                <a:t>200 Miles</a:t>
              </a:r>
            </a:p>
          </p:txBody>
        </p:sp>
      </p:grpSp>
    </p:spTree>
    <p:extLst>
      <p:ext uri="{BB962C8B-B14F-4D97-AF65-F5344CB8AC3E}">
        <p14:creationId xmlns:p14="http://schemas.microsoft.com/office/powerpoint/2010/main" val="2775898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D00A7D39-C700-E796-CEDD-7838E67A79B9}"/>
              </a:ext>
            </a:extLst>
          </p:cNvPr>
          <p:cNvSpPr/>
          <p:nvPr/>
        </p:nvSpPr>
        <p:spPr>
          <a:xfrm>
            <a:off x="-11538" y="944880"/>
            <a:ext cx="12813138" cy="175768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A32A192E-17DC-4587-BF51-5CCF111A4F5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Background</a:t>
            </a:r>
          </a:p>
        </p:txBody>
      </p:sp>
      <p:sp>
        <p:nvSpPr>
          <p:cNvPr id="29" name="Text Placeholder 3">
            <a:extLst>
              <a:ext uri="{FF2B5EF4-FFF2-40B4-BE49-F238E27FC236}">
                <a16:creationId xmlns:a16="http://schemas.microsoft.com/office/drawing/2014/main" id="{A3DC99FA-F2F1-4CD6-9E2D-ED3A2275E533}"/>
              </a:ext>
            </a:extLst>
          </p:cNvPr>
          <p:cNvSpPr txBox="1">
            <a:spLocks/>
          </p:cNvSpPr>
          <p:nvPr/>
        </p:nvSpPr>
        <p:spPr>
          <a:xfrm>
            <a:off x="86308" y="1056329"/>
            <a:ext cx="12104741" cy="1982212"/>
          </a:xfrm>
          <a:prstGeom prst="rect">
            <a:avLst/>
          </a:prstGeom>
          <a:no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5372B3"/>
              </a:buClr>
            </a:pPr>
            <a:r>
              <a:rPr lang="en-US" sz="2000" dirty="0">
                <a:solidFill>
                  <a:schemeClr val="tx1">
                    <a:lumMod val="75000"/>
                    <a:lumOff val="25000"/>
                  </a:schemeClr>
                </a:solidFill>
                <a:latin typeface="Century Gothic" panose="020F0302020204030204"/>
              </a:rPr>
              <a:t>Balancing carbon sources and sinks is vital for </a:t>
            </a:r>
            <a:r>
              <a:rPr lang="en-US" sz="2000" b="1" dirty="0">
                <a:solidFill>
                  <a:schemeClr val="tx1">
                    <a:lumMod val="75000"/>
                    <a:lumOff val="25000"/>
                  </a:schemeClr>
                </a:solidFill>
                <a:latin typeface="Century Gothic" panose="020F0302020204030204"/>
              </a:rPr>
              <a:t>climate change mitigation</a:t>
            </a:r>
          </a:p>
          <a:p>
            <a:pPr>
              <a:lnSpc>
                <a:spcPct val="100000"/>
              </a:lnSpc>
              <a:spcAft>
                <a:spcPts val="600"/>
              </a:spcAft>
              <a:buClr>
                <a:srgbClr val="5372B3"/>
              </a:buClr>
            </a:pPr>
            <a:r>
              <a:rPr lang="en-US" sz="2000" b="1" dirty="0">
                <a:solidFill>
                  <a:schemeClr val="tx1">
                    <a:lumMod val="75000"/>
                    <a:lumOff val="25000"/>
                  </a:schemeClr>
                </a:solidFill>
                <a:latin typeface="Century Gothic" panose="020F0302020204030204"/>
              </a:rPr>
              <a:t>Forests are the largest carbon sink</a:t>
            </a:r>
            <a:r>
              <a:rPr lang="en-US" sz="2000" dirty="0">
                <a:solidFill>
                  <a:schemeClr val="tx1">
                    <a:lumMod val="75000"/>
                    <a:lumOff val="25000"/>
                  </a:schemeClr>
                </a:solidFill>
                <a:latin typeface="Century Gothic" panose="020F0302020204030204"/>
              </a:rPr>
              <a:t> in the US (15 of 2021 CO</a:t>
            </a:r>
            <a:r>
              <a:rPr lang="en-US" sz="2000" baseline="-25000" dirty="0">
                <a:solidFill>
                  <a:schemeClr val="tx1">
                    <a:lumMod val="75000"/>
                    <a:lumOff val="25000"/>
                  </a:schemeClr>
                </a:solidFill>
                <a:latin typeface="Century Gothic" panose="020F0302020204030204"/>
              </a:rPr>
              <a:t>2</a:t>
            </a:r>
            <a:r>
              <a:rPr lang="en-US" sz="2000" dirty="0">
                <a:solidFill>
                  <a:schemeClr val="tx1">
                    <a:lumMod val="75000"/>
                    <a:lumOff val="25000"/>
                  </a:schemeClr>
                </a:solidFill>
                <a:latin typeface="Century Gothic" panose="020F0302020204030204"/>
              </a:rPr>
              <a:t> emissions%)</a:t>
            </a:r>
            <a:endParaRPr lang="en-US" sz="2000" dirty="0">
              <a:solidFill>
                <a:schemeClr val="tx1">
                  <a:lumMod val="75000"/>
                  <a:lumOff val="25000"/>
                </a:schemeClr>
              </a:solidFill>
              <a:latin typeface="Century Gothic"/>
              <a:cs typeface="Calibri"/>
            </a:endParaRPr>
          </a:p>
          <a:p>
            <a:pPr>
              <a:lnSpc>
                <a:spcPct val="100000"/>
              </a:lnSpc>
              <a:spcAft>
                <a:spcPts val="600"/>
              </a:spcAft>
              <a:buClr>
                <a:srgbClr val="5372B3"/>
              </a:buClr>
            </a:pPr>
            <a:r>
              <a:rPr lang="en-US" sz="2000" b="1" dirty="0">
                <a:solidFill>
                  <a:schemeClr val="tx1">
                    <a:lumMod val="75000"/>
                    <a:lumOff val="25000"/>
                  </a:schemeClr>
                </a:solidFill>
                <a:latin typeface="Century Gothic" panose="020F0302020204030204"/>
              </a:rPr>
              <a:t>US reports annual CO</a:t>
            </a:r>
            <a:r>
              <a:rPr lang="en-US" sz="2000" b="1" baseline="-25000" dirty="0">
                <a:solidFill>
                  <a:schemeClr val="tx1">
                    <a:lumMod val="75000"/>
                    <a:lumOff val="25000"/>
                  </a:schemeClr>
                </a:solidFill>
                <a:latin typeface="Century Gothic"/>
                <a:ea typeface="+mn-lt"/>
                <a:cs typeface="+mn-lt"/>
              </a:rPr>
              <a:t>2</a:t>
            </a:r>
            <a:r>
              <a:rPr lang="en-US" sz="2000" b="1" dirty="0">
                <a:solidFill>
                  <a:schemeClr val="tx1">
                    <a:lumMod val="75000"/>
                    <a:lumOff val="25000"/>
                  </a:schemeClr>
                </a:solidFill>
                <a:latin typeface="Century Gothic" panose="020F0302020204030204"/>
              </a:rPr>
              <a:t> emissions </a:t>
            </a:r>
            <a:r>
              <a:rPr lang="en-US" sz="2000" dirty="0">
                <a:solidFill>
                  <a:schemeClr val="tx1">
                    <a:lumMod val="75000"/>
                    <a:lumOff val="25000"/>
                  </a:schemeClr>
                </a:solidFill>
                <a:latin typeface="Century Gothic" panose="020F0302020204030204"/>
              </a:rPr>
              <a:t>to United Nations Framework Convention on Climate Change</a:t>
            </a:r>
          </a:p>
        </p:txBody>
      </p:sp>
      <p:pic>
        <p:nvPicPr>
          <p:cNvPr id="3" name="Graphic 3" descr="Scales of justice with solid fill">
            <a:extLst>
              <a:ext uri="{FF2B5EF4-FFF2-40B4-BE49-F238E27FC236}">
                <a16:creationId xmlns:a16="http://schemas.microsoft.com/office/drawing/2014/main" id="{C0692D88-C010-B01C-7FA1-199B6FC3E3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39056" y="1056940"/>
            <a:ext cx="914400" cy="914400"/>
          </a:xfrm>
          <a:prstGeom prst="rect">
            <a:avLst/>
          </a:prstGeom>
        </p:spPr>
      </p:pic>
      <p:grpSp>
        <p:nvGrpSpPr>
          <p:cNvPr id="17" name="Group 16">
            <a:extLst>
              <a:ext uri="{FF2B5EF4-FFF2-40B4-BE49-F238E27FC236}">
                <a16:creationId xmlns:a16="http://schemas.microsoft.com/office/drawing/2014/main" id="{85F3238B-EA4A-71D0-9BAD-B4AAE70C3CF5}"/>
              </a:ext>
            </a:extLst>
          </p:cNvPr>
          <p:cNvGrpSpPr/>
          <p:nvPr/>
        </p:nvGrpSpPr>
        <p:grpSpPr>
          <a:xfrm>
            <a:off x="1478250" y="2765478"/>
            <a:ext cx="9236804" cy="3798785"/>
            <a:chOff x="6156135" y="3240613"/>
            <a:chExt cx="8446313" cy="3738880"/>
          </a:xfrm>
          <a:effectLst>
            <a:outerShdw blurRad="50800" dist="38100" dir="2700000" algn="tl" rotWithShape="0">
              <a:prstClr val="black">
                <a:alpha val="40000"/>
              </a:prstClr>
            </a:outerShdw>
          </a:effectLst>
        </p:grpSpPr>
        <p:grpSp>
          <p:nvGrpSpPr>
            <p:cNvPr id="16" name="Group 15">
              <a:extLst>
                <a:ext uri="{FF2B5EF4-FFF2-40B4-BE49-F238E27FC236}">
                  <a16:creationId xmlns:a16="http://schemas.microsoft.com/office/drawing/2014/main" id="{5C14422B-D04A-CCC7-3F8C-C9B807F50753}"/>
                </a:ext>
              </a:extLst>
            </p:cNvPr>
            <p:cNvGrpSpPr/>
            <p:nvPr/>
          </p:nvGrpSpPr>
          <p:grpSpPr>
            <a:xfrm>
              <a:off x="6156960" y="3240613"/>
              <a:ext cx="8445488" cy="3738880"/>
              <a:chOff x="4673600" y="2123013"/>
              <a:chExt cx="8445488" cy="3738880"/>
            </a:xfrm>
          </p:grpSpPr>
          <p:sp>
            <p:nvSpPr>
              <p:cNvPr id="15" name="Rectangle 14">
                <a:extLst>
                  <a:ext uri="{FF2B5EF4-FFF2-40B4-BE49-F238E27FC236}">
                    <a16:creationId xmlns:a16="http://schemas.microsoft.com/office/drawing/2014/main" id="{8500F1E2-F02A-335F-ABBA-61960B7843C7}"/>
                  </a:ext>
                </a:extLst>
              </p:cNvPr>
              <p:cNvSpPr/>
              <p:nvPr/>
            </p:nvSpPr>
            <p:spPr>
              <a:xfrm>
                <a:off x="4673600" y="2123013"/>
                <a:ext cx="8445488" cy="3738880"/>
              </a:xfrm>
              <a:prstGeom prst="rect">
                <a:avLst/>
              </a:prstGeom>
              <a:solidFill>
                <a:schemeClr val="bg1"/>
              </a:solidFill>
              <a:ln w="28575">
                <a:solidFill>
                  <a:srgbClr val="A0B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CB9882DE-A488-31F6-DF07-DF3659D91CCC}"/>
                  </a:ext>
                </a:extLst>
              </p:cNvPr>
              <p:cNvGrpSpPr/>
              <p:nvPr/>
            </p:nvGrpSpPr>
            <p:grpSpPr>
              <a:xfrm>
                <a:off x="4896295" y="2321969"/>
                <a:ext cx="8167574" cy="3297413"/>
                <a:chOff x="5008055" y="1966369"/>
                <a:chExt cx="8167574" cy="3297413"/>
              </a:xfrm>
            </p:grpSpPr>
            <p:pic>
              <p:nvPicPr>
                <p:cNvPr id="13" name="Picture 12" descr="Chart&#10;&#10;Description automatically generated">
                  <a:extLst>
                    <a:ext uri="{FF2B5EF4-FFF2-40B4-BE49-F238E27FC236}">
                      <a16:creationId xmlns:a16="http://schemas.microsoft.com/office/drawing/2014/main" id="{A657FAA8-3D30-C2F1-00A5-ACC0D0CE5D9A}"/>
                    </a:ext>
                  </a:extLst>
                </p:cNvPr>
                <p:cNvPicPr>
                  <a:picLocks noChangeAspect="1"/>
                </p:cNvPicPr>
                <p:nvPr/>
              </p:nvPicPr>
              <p:blipFill rotWithShape="1">
                <a:blip r:embed="rId5"/>
                <a:srcRect l="46" t="8380" r="13296" b="997"/>
                <a:stretch/>
              </p:blipFill>
              <p:spPr>
                <a:xfrm>
                  <a:off x="5008055" y="1966369"/>
                  <a:ext cx="6219709" cy="3297413"/>
                </a:xfrm>
                <a:prstGeom prst="rect">
                  <a:avLst/>
                </a:prstGeom>
              </p:spPr>
            </p:pic>
            <p:sp>
              <p:nvSpPr>
                <p:cNvPr id="6" name="TextBox 4">
                  <a:extLst>
                    <a:ext uri="{FF2B5EF4-FFF2-40B4-BE49-F238E27FC236}">
                      <a16:creationId xmlns:a16="http://schemas.microsoft.com/office/drawing/2014/main" id="{E46923F4-2AD7-AFA3-8284-9A0E7965DEB7}"/>
                    </a:ext>
                  </a:extLst>
                </p:cNvPr>
                <p:cNvSpPr txBox="1"/>
                <p:nvPr/>
              </p:nvSpPr>
              <p:spPr>
                <a:xfrm>
                  <a:off x="11247134" y="2825039"/>
                  <a:ext cx="1639208" cy="223105"/>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In living biomass</a:t>
                  </a:r>
                  <a:endParaRPr lang="en-US" sz="1200">
                    <a:solidFill>
                      <a:schemeClr val="tx1">
                        <a:lumMod val="75000"/>
                        <a:lumOff val="25000"/>
                      </a:schemeClr>
                    </a:solidFill>
                    <a:latin typeface="Century Gothic"/>
                  </a:endParaRPr>
                </a:p>
              </p:txBody>
            </p:sp>
            <p:sp>
              <p:nvSpPr>
                <p:cNvPr id="7" name="TextBox 5">
                  <a:extLst>
                    <a:ext uri="{FF2B5EF4-FFF2-40B4-BE49-F238E27FC236}">
                      <a16:creationId xmlns:a16="http://schemas.microsoft.com/office/drawing/2014/main" id="{7269608D-76EE-A355-9799-D28B5FF2FF08}"/>
                    </a:ext>
                  </a:extLst>
                </p:cNvPr>
                <p:cNvSpPr txBox="1"/>
                <p:nvPr/>
              </p:nvSpPr>
              <p:spPr>
                <a:xfrm>
                  <a:off x="11247914" y="3591453"/>
                  <a:ext cx="1724318" cy="223105"/>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In deadwood litter</a:t>
                  </a:r>
                </a:p>
              </p:txBody>
            </p:sp>
            <p:sp>
              <p:nvSpPr>
                <p:cNvPr id="8" name="TextBox 6">
                  <a:extLst>
                    <a:ext uri="{FF2B5EF4-FFF2-40B4-BE49-F238E27FC236}">
                      <a16:creationId xmlns:a16="http://schemas.microsoft.com/office/drawing/2014/main" id="{CFD1DD23-436D-81DB-B431-ACCB8C038317}"/>
                    </a:ext>
                  </a:extLst>
                </p:cNvPr>
                <p:cNvSpPr txBox="1"/>
                <p:nvPr/>
              </p:nvSpPr>
              <p:spPr>
                <a:xfrm>
                  <a:off x="11223712" y="4408531"/>
                  <a:ext cx="1951917" cy="223105"/>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In soil organic matter</a:t>
                  </a:r>
                </a:p>
              </p:txBody>
            </p:sp>
          </p:grpSp>
        </p:grpSp>
        <p:sp>
          <p:nvSpPr>
            <p:cNvPr id="14" name="TextBox 3">
              <a:extLst>
                <a:ext uri="{FF2B5EF4-FFF2-40B4-BE49-F238E27FC236}">
                  <a16:creationId xmlns:a16="http://schemas.microsoft.com/office/drawing/2014/main" id="{4CC38D00-7DF8-7E29-AC8F-DCB5132323AB}"/>
                </a:ext>
              </a:extLst>
            </p:cNvPr>
            <p:cNvSpPr txBox="1"/>
            <p:nvPr/>
          </p:nvSpPr>
          <p:spPr>
            <a:xfrm>
              <a:off x="6156135" y="6753361"/>
              <a:ext cx="8372855" cy="19490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ea typeface="+mn-lt"/>
                  <a:cs typeface="+mn-lt"/>
                </a:rPr>
                <a:t>Image Credit: Food and Agriculture Organizations of the United Nations, Global Forest Resources Assessment 2020</a:t>
              </a:r>
              <a:endParaRPr lang="en-US" sz="1000">
                <a:solidFill>
                  <a:schemeClr val="tx1">
                    <a:lumMod val="75000"/>
                    <a:lumOff val="25000"/>
                  </a:schemeClr>
                </a:solidFill>
                <a:latin typeface="Century Gothic"/>
              </a:endParaRPr>
            </a:p>
          </p:txBody>
        </p:sp>
      </p:grpSp>
      <p:sp>
        <p:nvSpPr>
          <p:cNvPr id="4" name="TextBox 3">
            <a:extLst>
              <a:ext uri="{FF2B5EF4-FFF2-40B4-BE49-F238E27FC236}">
                <a16:creationId xmlns:a16="http://schemas.microsoft.com/office/drawing/2014/main" id="{068EAA21-5A1B-F961-F679-F85971A1FF2C}"/>
              </a:ext>
            </a:extLst>
          </p:cNvPr>
          <p:cNvSpPr txBox="1"/>
          <p:nvPr/>
        </p:nvSpPr>
        <p:spPr>
          <a:xfrm>
            <a:off x="7497703" y="3762962"/>
            <a:ext cx="6491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cs typeface="Calibri"/>
              </a:rPr>
              <a:t>44%</a:t>
            </a:r>
            <a:endParaRPr lang="en-US" sz="1200">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FC745AD7-7FDD-DC8B-B522-1A9E0262D7B3}"/>
              </a:ext>
            </a:extLst>
          </p:cNvPr>
          <p:cNvSpPr txBox="1"/>
          <p:nvPr/>
        </p:nvSpPr>
        <p:spPr>
          <a:xfrm>
            <a:off x="7460073" y="4496740"/>
            <a:ext cx="6491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cs typeface="Calibri"/>
              </a:rPr>
              <a:t>4%</a:t>
            </a:r>
            <a:endParaRPr lang="en-US"/>
          </a:p>
        </p:txBody>
      </p:sp>
      <p:sp>
        <p:nvSpPr>
          <p:cNvPr id="9" name="TextBox 8">
            <a:extLst>
              <a:ext uri="{FF2B5EF4-FFF2-40B4-BE49-F238E27FC236}">
                <a16:creationId xmlns:a16="http://schemas.microsoft.com/office/drawing/2014/main" id="{66398AF5-300E-D94E-65B4-72BC081ED437}"/>
              </a:ext>
            </a:extLst>
          </p:cNvPr>
          <p:cNvSpPr txBox="1"/>
          <p:nvPr/>
        </p:nvSpPr>
        <p:spPr>
          <a:xfrm>
            <a:off x="7431851" y="4666073"/>
            <a:ext cx="6491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cs typeface="Calibri"/>
              </a:rPr>
              <a:t>6%</a:t>
            </a:r>
            <a:endParaRPr lang="en-US"/>
          </a:p>
        </p:txBody>
      </p:sp>
      <p:sp>
        <p:nvSpPr>
          <p:cNvPr id="10" name="TextBox 9">
            <a:extLst>
              <a:ext uri="{FF2B5EF4-FFF2-40B4-BE49-F238E27FC236}">
                <a16:creationId xmlns:a16="http://schemas.microsoft.com/office/drawing/2014/main" id="{F86952BA-1512-54A9-6E43-8F5613403636}"/>
              </a:ext>
            </a:extLst>
          </p:cNvPr>
          <p:cNvSpPr txBox="1"/>
          <p:nvPr/>
        </p:nvSpPr>
        <p:spPr>
          <a:xfrm>
            <a:off x="7460073" y="5456294"/>
            <a:ext cx="64911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chemeClr val="tx1">
                    <a:lumMod val="75000"/>
                    <a:lumOff val="25000"/>
                  </a:schemeClr>
                </a:solidFill>
                <a:latin typeface="Century Gothic"/>
                <a:cs typeface="Calibri"/>
              </a:rPr>
              <a:t>45%</a:t>
            </a:r>
            <a:endParaRPr lang="en-US"/>
          </a:p>
        </p:txBody>
      </p:sp>
      <p:sp>
        <p:nvSpPr>
          <p:cNvPr id="11" name="TextBox 1">
            <a:extLst>
              <a:ext uri="{FF2B5EF4-FFF2-40B4-BE49-F238E27FC236}">
                <a16:creationId xmlns:a16="http://schemas.microsoft.com/office/drawing/2014/main" id="{5C229F19-E9B9-61ED-3630-F4EA976398F2}"/>
              </a:ext>
            </a:extLst>
          </p:cNvPr>
          <p:cNvSpPr txBox="1"/>
          <p:nvPr/>
        </p:nvSpPr>
        <p:spPr>
          <a:xfrm>
            <a:off x="7391302" y="3763494"/>
            <a:ext cx="593170" cy="307777"/>
          </a:xfrm>
          <a:prstGeom prst="rect">
            <a:avLst/>
          </a:prstGeom>
          <a:solidFill>
            <a:srgbClr val="337D0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cs typeface="Calibri"/>
              </a:rPr>
              <a:t>44%</a:t>
            </a:r>
            <a:endParaRPr lang="en-US" sz="1400">
              <a:solidFill>
                <a:schemeClr val="tx1">
                  <a:lumMod val="75000"/>
                  <a:lumOff val="25000"/>
                </a:schemeClr>
              </a:solidFill>
              <a:latin typeface="Century Gothic"/>
            </a:endParaRPr>
          </a:p>
        </p:txBody>
      </p:sp>
      <p:sp>
        <p:nvSpPr>
          <p:cNvPr id="12" name="TextBox 2">
            <a:extLst>
              <a:ext uri="{FF2B5EF4-FFF2-40B4-BE49-F238E27FC236}">
                <a16:creationId xmlns:a16="http://schemas.microsoft.com/office/drawing/2014/main" id="{B833D0DE-83E3-F73E-AB92-A698E545D741}"/>
              </a:ext>
            </a:extLst>
          </p:cNvPr>
          <p:cNvSpPr txBox="1"/>
          <p:nvPr/>
        </p:nvSpPr>
        <p:spPr>
          <a:xfrm>
            <a:off x="7391302" y="4384978"/>
            <a:ext cx="593170" cy="307777"/>
          </a:xfrm>
          <a:prstGeom prst="rect">
            <a:avLst/>
          </a:prstGeom>
          <a:solidFill>
            <a:schemeClr val="accent4">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tx1">
                    <a:lumMod val="75000"/>
                    <a:lumOff val="25000"/>
                  </a:schemeClr>
                </a:solidFill>
                <a:latin typeface="Century Gothic"/>
                <a:cs typeface="Calibri"/>
              </a:rPr>
              <a:t>4%</a:t>
            </a:r>
            <a:endParaRPr lang="en-US" sz="1400" dirty="0">
              <a:solidFill>
                <a:schemeClr val="tx1">
                  <a:lumMod val="75000"/>
                  <a:lumOff val="25000"/>
                </a:schemeClr>
              </a:solidFill>
              <a:latin typeface="Century Gothic"/>
            </a:endParaRPr>
          </a:p>
        </p:txBody>
      </p:sp>
      <p:sp>
        <p:nvSpPr>
          <p:cNvPr id="19" name="TextBox 3">
            <a:extLst>
              <a:ext uri="{FF2B5EF4-FFF2-40B4-BE49-F238E27FC236}">
                <a16:creationId xmlns:a16="http://schemas.microsoft.com/office/drawing/2014/main" id="{8E58FA4A-CC7D-E4F9-81AF-D19DF95DC77F}"/>
              </a:ext>
            </a:extLst>
          </p:cNvPr>
          <p:cNvSpPr txBox="1"/>
          <p:nvPr/>
        </p:nvSpPr>
        <p:spPr>
          <a:xfrm>
            <a:off x="7391302" y="4698883"/>
            <a:ext cx="593170" cy="307777"/>
          </a:xfrm>
          <a:prstGeom prst="rect">
            <a:avLst/>
          </a:prstGeom>
          <a:solidFill>
            <a:schemeClr val="accent6">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cs typeface="Calibri"/>
              </a:rPr>
              <a:t>6%</a:t>
            </a:r>
            <a:endParaRPr lang="en-US" sz="1400">
              <a:solidFill>
                <a:schemeClr val="tx1">
                  <a:lumMod val="75000"/>
                  <a:lumOff val="25000"/>
                </a:schemeClr>
              </a:solidFill>
              <a:latin typeface="Century Gothic"/>
            </a:endParaRPr>
          </a:p>
        </p:txBody>
      </p:sp>
      <p:sp>
        <p:nvSpPr>
          <p:cNvPr id="20" name="TextBox 4">
            <a:extLst>
              <a:ext uri="{FF2B5EF4-FFF2-40B4-BE49-F238E27FC236}">
                <a16:creationId xmlns:a16="http://schemas.microsoft.com/office/drawing/2014/main" id="{B0472084-4354-6490-81A2-922905D106AC}"/>
              </a:ext>
            </a:extLst>
          </p:cNvPr>
          <p:cNvSpPr txBox="1"/>
          <p:nvPr/>
        </p:nvSpPr>
        <p:spPr>
          <a:xfrm>
            <a:off x="7396796" y="5465348"/>
            <a:ext cx="593170" cy="307777"/>
          </a:xfrm>
          <a:prstGeom prst="rect">
            <a:avLst/>
          </a:prstGeom>
          <a:solidFill>
            <a:schemeClr val="accent4">
              <a:lumMod val="60000"/>
              <a:lumOff val="4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solidFill>
                  <a:schemeClr val="tx1">
                    <a:lumMod val="75000"/>
                    <a:lumOff val="25000"/>
                  </a:schemeClr>
                </a:solidFill>
                <a:latin typeface="Century Gothic"/>
                <a:cs typeface="Calibri"/>
              </a:rPr>
              <a:t>45%</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2743334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92C6E4C-065F-CD45-27E1-38E865EFD986}"/>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Case Study of Clarke County, AL</a:t>
            </a:r>
          </a:p>
        </p:txBody>
      </p:sp>
      <p:grpSp>
        <p:nvGrpSpPr>
          <p:cNvPr id="15" name="Group 14">
            <a:extLst>
              <a:ext uri="{FF2B5EF4-FFF2-40B4-BE49-F238E27FC236}">
                <a16:creationId xmlns:a16="http://schemas.microsoft.com/office/drawing/2014/main" id="{C49EE587-59E6-324D-5B13-923114EE7FCF}"/>
              </a:ext>
            </a:extLst>
          </p:cNvPr>
          <p:cNvGrpSpPr/>
          <p:nvPr/>
        </p:nvGrpSpPr>
        <p:grpSpPr>
          <a:xfrm>
            <a:off x="2360697" y="915208"/>
            <a:ext cx="6979584" cy="5412690"/>
            <a:chOff x="2360697" y="1018078"/>
            <a:chExt cx="6979584" cy="5412690"/>
          </a:xfrm>
        </p:grpSpPr>
        <p:pic>
          <p:nvPicPr>
            <p:cNvPr id="4" name="Picture 4" descr="Map&#10;&#10;Description automatically generated">
              <a:extLst>
                <a:ext uri="{FF2B5EF4-FFF2-40B4-BE49-F238E27FC236}">
                  <a16:creationId xmlns:a16="http://schemas.microsoft.com/office/drawing/2014/main" id="{068BC86D-AD29-D0AB-A44E-3B8D9D95E017}"/>
                </a:ext>
              </a:extLst>
            </p:cNvPr>
            <p:cNvPicPr>
              <a:picLocks noChangeAspect="1"/>
            </p:cNvPicPr>
            <p:nvPr/>
          </p:nvPicPr>
          <p:blipFill rotWithShape="1">
            <a:blip r:embed="rId3"/>
            <a:srcRect l="14136" t="26829" r="9948" b="24390"/>
            <a:stretch/>
          </p:blipFill>
          <p:spPr>
            <a:xfrm>
              <a:off x="2360697" y="1199196"/>
              <a:ext cx="2713400" cy="2279865"/>
            </a:xfrm>
            <a:prstGeom prst="rect">
              <a:avLst/>
            </a:prstGeom>
          </p:spPr>
        </p:pic>
        <p:sp>
          <p:nvSpPr>
            <p:cNvPr id="6" name="Rectangle 5">
              <a:extLst>
                <a:ext uri="{FF2B5EF4-FFF2-40B4-BE49-F238E27FC236}">
                  <a16:creationId xmlns:a16="http://schemas.microsoft.com/office/drawing/2014/main" id="{B891EDEE-721F-0E2D-BEAD-9F2419E894CF}"/>
                </a:ext>
              </a:extLst>
            </p:cNvPr>
            <p:cNvSpPr/>
            <p:nvPr/>
          </p:nvSpPr>
          <p:spPr>
            <a:xfrm>
              <a:off x="2888224" y="2631950"/>
              <a:ext cx="531670" cy="670961"/>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Map&#10;&#10;Description automatically generated">
              <a:extLst>
                <a:ext uri="{FF2B5EF4-FFF2-40B4-BE49-F238E27FC236}">
                  <a16:creationId xmlns:a16="http://schemas.microsoft.com/office/drawing/2014/main" id="{282C3106-581A-9928-0560-40A844A217F7}"/>
                </a:ext>
              </a:extLst>
            </p:cNvPr>
            <p:cNvPicPr>
              <a:picLocks noChangeAspect="1"/>
            </p:cNvPicPr>
            <p:nvPr/>
          </p:nvPicPr>
          <p:blipFill>
            <a:blip r:embed="rId4"/>
            <a:stretch>
              <a:fillRect/>
            </a:stretch>
          </p:blipFill>
          <p:spPr>
            <a:xfrm>
              <a:off x="5157748" y="1018078"/>
              <a:ext cx="4182533" cy="5412690"/>
            </a:xfrm>
            <a:prstGeom prst="rect">
              <a:avLst/>
            </a:prstGeom>
          </p:spPr>
        </p:pic>
        <p:sp>
          <p:nvSpPr>
            <p:cNvPr id="10" name="Rectangle 9">
              <a:extLst>
                <a:ext uri="{FF2B5EF4-FFF2-40B4-BE49-F238E27FC236}">
                  <a16:creationId xmlns:a16="http://schemas.microsoft.com/office/drawing/2014/main" id="{4EEB2901-CAC8-C881-CABD-A830F3C7993A}"/>
                </a:ext>
              </a:extLst>
            </p:cNvPr>
            <p:cNvSpPr/>
            <p:nvPr/>
          </p:nvSpPr>
          <p:spPr>
            <a:xfrm>
              <a:off x="5352353" y="1226703"/>
              <a:ext cx="3846864" cy="5104415"/>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2E85D7F7-5190-728A-E629-0EF8A2B0150D}"/>
                </a:ext>
              </a:extLst>
            </p:cNvPr>
            <p:cNvCxnSpPr/>
            <p:nvPr/>
          </p:nvCxnSpPr>
          <p:spPr>
            <a:xfrm flipV="1">
              <a:off x="3414884" y="1246992"/>
              <a:ext cx="1942770" cy="1394690"/>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CA05D06-7238-F61E-4EF6-D598F1E930E8}"/>
                </a:ext>
              </a:extLst>
            </p:cNvPr>
            <p:cNvCxnSpPr/>
            <p:nvPr/>
          </p:nvCxnSpPr>
          <p:spPr>
            <a:xfrm>
              <a:off x="3429934" y="3285961"/>
              <a:ext cx="1913907" cy="3051957"/>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C94A968-49AB-1713-4056-9FDBCB88F0FD}"/>
              </a:ext>
            </a:extLst>
          </p:cNvPr>
          <p:cNvSpPr txBox="1"/>
          <p:nvPr/>
        </p:nvSpPr>
        <p:spPr>
          <a:xfrm>
            <a:off x="5433618" y="5585557"/>
            <a:ext cx="3206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latin typeface="Century Gothic"/>
                <a:cs typeface="Calibri"/>
              </a:rPr>
              <a:t>N</a:t>
            </a:r>
            <a:endParaRPr lang="en-US" sz="1400" b="1">
              <a:latin typeface="Century Gothic"/>
            </a:endParaRPr>
          </a:p>
        </p:txBody>
      </p:sp>
      <p:pic>
        <p:nvPicPr>
          <p:cNvPr id="37" name="Graphic 23" descr="Direction outline">
            <a:extLst>
              <a:ext uri="{FF2B5EF4-FFF2-40B4-BE49-F238E27FC236}">
                <a16:creationId xmlns:a16="http://schemas.microsoft.com/office/drawing/2014/main" id="{B14C87AB-4BBA-7CF0-281D-78B9176FE6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80000">
            <a:off x="5397379" y="5866055"/>
            <a:ext cx="405858" cy="440436"/>
          </a:xfrm>
          <a:prstGeom prst="rect">
            <a:avLst/>
          </a:prstGeom>
        </p:spPr>
      </p:pic>
      <p:sp>
        <p:nvSpPr>
          <p:cNvPr id="2" name="Rectangle 1">
            <a:extLst>
              <a:ext uri="{FF2B5EF4-FFF2-40B4-BE49-F238E27FC236}">
                <a16:creationId xmlns:a16="http://schemas.microsoft.com/office/drawing/2014/main" id="{36ECF6D5-B88E-F543-A0BB-89523B3E022C}"/>
              </a:ext>
            </a:extLst>
          </p:cNvPr>
          <p:cNvSpPr/>
          <p:nvPr/>
        </p:nvSpPr>
        <p:spPr>
          <a:xfrm>
            <a:off x="9630439" y="4373600"/>
            <a:ext cx="363217" cy="245502"/>
          </a:xfrm>
          <a:prstGeom prst="rect">
            <a:avLst/>
          </a:prstGeom>
          <a:solidFill>
            <a:srgbClr val="FAEFE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9313544-586B-0871-1BF9-2EB068435AE7}"/>
              </a:ext>
            </a:extLst>
          </p:cNvPr>
          <p:cNvSpPr/>
          <p:nvPr/>
        </p:nvSpPr>
        <p:spPr>
          <a:xfrm>
            <a:off x="9630438" y="4695821"/>
            <a:ext cx="363217" cy="245502"/>
          </a:xfrm>
          <a:prstGeom prst="rect">
            <a:avLst/>
          </a:prstGeom>
          <a:solidFill>
            <a:srgbClr val="F7CA8B"/>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15CE2F-089D-78AB-335C-F1A5907265FE}"/>
              </a:ext>
            </a:extLst>
          </p:cNvPr>
          <p:cNvSpPr/>
          <p:nvPr/>
        </p:nvSpPr>
        <p:spPr>
          <a:xfrm>
            <a:off x="9630441" y="5018044"/>
            <a:ext cx="363217" cy="245502"/>
          </a:xfrm>
          <a:prstGeom prst="rect">
            <a:avLst/>
          </a:prstGeom>
          <a:solidFill>
            <a:srgbClr val="ED7D3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AE22B70-F4EB-FD72-240F-24435EEBE8AC}"/>
              </a:ext>
            </a:extLst>
          </p:cNvPr>
          <p:cNvSpPr/>
          <p:nvPr/>
        </p:nvSpPr>
        <p:spPr>
          <a:xfrm>
            <a:off x="9630438" y="5355608"/>
            <a:ext cx="363217" cy="245502"/>
          </a:xfrm>
          <a:prstGeom prst="rect">
            <a:avLst/>
          </a:prstGeom>
          <a:solidFill>
            <a:srgbClr val="BF2604"/>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A32C2A4-C874-9742-0637-81B56B6694D6}"/>
              </a:ext>
            </a:extLst>
          </p:cNvPr>
          <p:cNvSpPr/>
          <p:nvPr/>
        </p:nvSpPr>
        <p:spPr>
          <a:xfrm>
            <a:off x="9630439" y="5677832"/>
            <a:ext cx="363217" cy="245502"/>
          </a:xfrm>
          <a:prstGeom prst="rect">
            <a:avLst/>
          </a:prstGeom>
          <a:solidFill>
            <a:srgbClr val="7A0606"/>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6F81287-C62B-2AB3-FD3B-E5DF5C9BBB7D}"/>
              </a:ext>
            </a:extLst>
          </p:cNvPr>
          <p:cNvSpPr txBox="1"/>
          <p:nvPr/>
        </p:nvSpPr>
        <p:spPr>
          <a:xfrm>
            <a:off x="10117592" y="4373580"/>
            <a:ext cx="13148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ea typeface="+mn-lt"/>
                <a:cs typeface="+mn-lt"/>
              </a:rPr>
              <a:t>≤ </a:t>
            </a:r>
            <a:r>
              <a:rPr lang="en-US" sz="1600" dirty="0">
                <a:solidFill>
                  <a:schemeClr val="tx1">
                    <a:lumMod val="75000"/>
                    <a:lumOff val="25000"/>
                  </a:schemeClr>
                </a:solidFill>
                <a:latin typeface="Century Gothic" panose="020B0502020202020204" pitchFamily="34" charset="0"/>
                <a:ea typeface="+mn-lt"/>
                <a:cs typeface="Calibri"/>
              </a:rPr>
              <a:t>45</a:t>
            </a:r>
            <a:r>
              <a:rPr lang="en-US" sz="1600" dirty="0">
                <a:solidFill>
                  <a:schemeClr val="tx1">
                    <a:lumMod val="75000"/>
                    <a:lumOff val="25000"/>
                  </a:schemeClr>
                </a:solidFill>
                <a:latin typeface="Century Gothic" panose="020B0502020202020204" pitchFamily="34" charset="0"/>
                <a:cs typeface="Calibri"/>
              </a:rPr>
              <a:t>,000</a:t>
            </a:r>
          </a:p>
        </p:txBody>
      </p:sp>
      <p:sp>
        <p:nvSpPr>
          <p:cNvPr id="23" name="TextBox 22">
            <a:extLst>
              <a:ext uri="{FF2B5EF4-FFF2-40B4-BE49-F238E27FC236}">
                <a16:creationId xmlns:a16="http://schemas.microsoft.com/office/drawing/2014/main" id="{3A5CC696-CDB6-8744-3743-D4972715134F}"/>
              </a:ext>
            </a:extLst>
          </p:cNvPr>
          <p:cNvSpPr txBox="1"/>
          <p:nvPr/>
        </p:nvSpPr>
        <p:spPr>
          <a:xfrm>
            <a:off x="10131969" y="4689881"/>
            <a:ext cx="13148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ea typeface="+mn-lt"/>
                <a:cs typeface="+mn-lt"/>
              </a:rPr>
              <a:t>≤ </a:t>
            </a:r>
            <a:r>
              <a:rPr lang="en-US" sz="1600" dirty="0">
                <a:solidFill>
                  <a:schemeClr val="tx1">
                    <a:lumMod val="75000"/>
                    <a:lumOff val="25000"/>
                  </a:schemeClr>
                </a:solidFill>
                <a:latin typeface="Century Gothic" panose="020B0502020202020204" pitchFamily="34" charset="0"/>
                <a:cs typeface="Calibri"/>
              </a:rPr>
              <a:t>120,000</a:t>
            </a:r>
          </a:p>
        </p:txBody>
      </p:sp>
      <p:sp>
        <p:nvSpPr>
          <p:cNvPr id="25" name="TextBox 24">
            <a:extLst>
              <a:ext uri="{FF2B5EF4-FFF2-40B4-BE49-F238E27FC236}">
                <a16:creationId xmlns:a16="http://schemas.microsoft.com/office/drawing/2014/main" id="{B38FF7F8-B92E-9612-0676-11BB5611AC04}"/>
              </a:ext>
            </a:extLst>
          </p:cNvPr>
          <p:cNvSpPr txBox="1"/>
          <p:nvPr/>
        </p:nvSpPr>
        <p:spPr>
          <a:xfrm>
            <a:off x="10117592" y="4991806"/>
            <a:ext cx="13148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ea typeface="+mn-lt"/>
                <a:cs typeface="+mn-lt"/>
              </a:rPr>
              <a:t>≤ </a:t>
            </a:r>
            <a:r>
              <a:rPr lang="en-US" sz="1600" dirty="0">
                <a:solidFill>
                  <a:schemeClr val="tx1">
                    <a:lumMod val="75000"/>
                    <a:lumOff val="25000"/>
                  </a:schemeClr>
                </a:solidFill>
                <a:latin typeface="Century Gothic" panose="020B0502020202020204" pitchFamily="34" charset="0"/>
                <a:cs typeface="Calibri"/>
              </a:rPr>
              <a:t>250,000</a:t>
            </a:r>
          </a:p>
        </p:txBody>
      </p:sp>
      <p:sp>
        <p:nvSpPr>
          <p:cNvPr id="27" name="TextBox 26">
            <a:extLst>
              <a:ext uri="{FF2B5EF4-FFF2-40B4-BE49-F238E27FC236}">
                <a16:creationId xmlns:a16="http://schemas.microsoft.com/office/drawing/2014/main" id="{2162FF33-F214-D988-561F-C88264C660B8}"/>
              </a:ext>
            </a:extLst>
          </p:cNvPr>
          <p:cNvSpPr txBox="1"/>
          <p:nvPr/>
        </p:nvSpPr>
        <p:spPr>
          <a:xfrm>
            <a:off x="10131969" y="5279353"/>
            <a:ext cx="13148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ea typeface="+mn-lt"/>
                <a:cs typeface="+mn-lt"/>
              </a:rPr>
              <a:t>≤ </a:t>
            </a:r>
            <a:r>
              <a:rPr lang="en-US" sz="1600" dirty="0">
                <a:solidFill>
                  <a:schemeClr val="tx1">
                    <a:lumMod val="75000"/>
                    <a:lumOff val="25000"/>
                  </a:schemeClr>
                </a:solidFill>
                <a:latin typeface="Century Gothic" panose="020B0502020202020204" pitchFamily="34" charset="0"/>
                <a:cs typeface="Calibri"/>
              </a:rPr>
              <a:t>350,000</a:t>
            </a:r>
          </a:p>
        </p:txBody>
      </p:sp>
      <p:sp>
        <p:nvSpPr>
          <p:cNvPr id="29" name="TextBox 28">
            <a:extLst>
              <a:ext uri="{FF2B5EF4-FFF2-40B4-BE49-F238E27FC236}">
                <a16:creationId xmlns:a16="http://schemas.microsoft.com/office/drawing/2014/main" id="{BE785472-942A-54F0-EA86-666A174E1273}"/>
              </a:ext>
            </a:extLst>
          </p:cNvPr>
          <p:cNvSpPr txBox="1"/>
          <p:nvPr/>
        </p:nvSpPr>
        <p:spPr>
          <a:xfrm>
            <a:off x="10117592" y="5595655"/>
            <a:ext cx="13148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panose="020B0502020202020204" pitchFamily="34" charset="0"/>
                <a:ea typeface="+mn-lt"/>
                <a:cs typeface="+mn-lt"/>
              </a:rPr>
              <a:t>≤ </a:t>
            </a:r>
            <a:r>
              <a:rPr lang="en-US" sz="1600" dirty="0">
                <a:solidFill>
                  <a:schemeClr val="tx1">
                    <a:lumMod val="75000"/>
                    <a:lumOff val="25000"/>
                  </a:schemeClr>
                </a:solidFill>
                <a:latin typeface="Century Gothic" panose="020B0502020202020204" pitchFamily="34" charset="0"/>
                <a:cs typeface="Calibri"/>
              </a:rPr>
              <a:t>600,000</a:t>
            </a:r>
          </a:p>
        </p:txBody>
      </p:sp>
      <p:sp>
        <p:nvSpPr>
          <p:cNvPr id="31" name="TextBox 30">
            <a:extLst>
              <a:ext uri="{FF2B5EF4-FFF2-40B4-BE49-F238E27FC236}">
                <a16:creationId xmlns:a16="http://schemas.microsoft.com/office/drawing/2014/main" id="{CD5206DF-4AF0-5FAC-6CBE-7B96926906BC}"/>
              </a:ext>
            </a:extLst>
          </p:cNvPr>
          <p:cNvSpPr txBox="1"/>
          <p:nvPr/>
        </p:nvSpPr>
        <p:spPr>
          <a:xfrm>
            <a:off x="9534886" y="3621553"/>
            <a:ext cx="2015430" cy="646331"/>
          </a:xfrm>
          <a:prstGeom prst="rect">
            <a:avLst/>
          </a:prstGeom>
          <a:noFill/>
        </p:spPr>
        <p:txBody>
          <a:bodyPr wrap="square" rtlCol="0">
            <a:spAutoFit/>
          </a:bodyPr>
          <a:lstStyle/>
          <a:p>
            <a:pPr algn="ctr"/>
            <a:r>
              <a:rPr lang="en-US" dirty="0" err="1">
                <a:solidFill>
                  <a:schemeClr val="tx1">
                    <a:lumMod val="75000"/>
                    <a:lumOff val="25000"/>
                  </a:schemeClr>
                </a:solidFill>
                <a:latin typeface="Century Gothic" panose="020B0502020202020204" pitchFamily="34" charset="0"/>
              </a:rPr>
              <a:t>Tonnes</a:t>
            </a:r>
            <a:r>
              <a:rPr lang="en-US" dirty="0">
                <a:solidFill>
                  <a:schemeClr val="tx1">
                    <a:lumMod val="75000"/>
                    <a:lumOff val="25000"/>
                  </a:schemeClr>
                </a:solidFill>
                <a:latin typeface="Century Gothic" panose="020B0502020202020204" pitchFamily="34" charset="0"/>
              </a:rPr>
              <a:t> CO</a:t>
            </a:r>
            <a:r>
              <a:rPr lang="en-US" baseline="-25000" dirty="0">
                <a:solidFill>
                  <a:schemeClr val="tx1">
                    <a:lumMod val="75000"/>
                    <a:lumOff val="25000"/>
                  </a:schemeClr>
                </a:solidFill>
                <a:latin typeface="Century Gothic" panose="020B0502020202020204" pitchFamily="34" charset="0"/>
              </a:rPr>
              <a:t>2</a:t>
            </a:r>
            <a:r>
              <a:rPr lang="en-US" dirty="0">
                <a:solidFill>
                  <a:schemeClr val="tx1">
                    <a:lumMod val="75000"/>
                    <a:lumOff val="25000"/>
                  </a:schemeClr>
                </a:solidFill>
                <a:latin typeface="Century Gothic" panose="020B0502020202020204" pitchFamily="34" charset="0"/>
              </a:rPr>
              <a:t>/year</a:t>
            </a:r>
          </a:p>
        </p:txBody>
      </p:sp>
      <p:grpSp>
        <p:nvGrpSpPr>
          <p:cNvPr id="33" name="Group 32">
            <a:extLst>
              <a:ext uri="{FF2B5EF4-FFF2-40B4-BE49-F238E27FC236}">
                <a16:creationId xmlns:a16="http://schemas.microsoft.com/office/drawing/2014/main" id="{D8682743-D0D6-5B33-A095-B82D74DAEED1}"/>
              </a:ext>
            </a:extLst>
          </p:cNvPr>
          <p:cNvGrpSpPr/>
          <p:nvPr/>
        </p:nvGrpSpPr>
        <p:grpSpPr>
          <a:xfrm>
            <a:off x="8247872" y="5714227"/>
            <a:ext cx="1045229" cy="425394"/>
            <a:chOff x="8929041" y="5945864"/>
            <a:chExt cx="1639528" cy="271064"/>
          </a:xfrm>
        </p:grpSpPr>
        <p:grpSp>
          <p:nvGrpSpPr>
            <p:cNvPr id="11" name="Group 10">
              <a:extLst>
                <a:ext uri="{FF2B5EF4-FFF2-40B4-BE49-F238E27FC236}">
                  <a16:creationId xmlns:a16="http://schemas.microsoft.com/office/drawing/2014/main" id="{848D32EE-1EE4-CFCE-9BAC-E64BDAAEA2A8}"/>
                </a:ext>
              </a:extLst>
            </p:cNvPr>
            <p:cNvGrpSpPr/>
            <p:nvPr/>
          </p:nvGrpSpPr>
          <p:grpSpPr>
            <a:xfrm>
              <a:off x="9058587" y="6135138"/>
              <a:ext cx="1097034" cy="81790"/>
              <a:chOff x="8641644" y="6002147"/>
              <a:chExt cx="1097034" cy="81790"/>
            </a:xfrm>
          </p:grpSpPr>
          <p:cxnSp>
            <p:nvCxnSpPr>
              <p:cNvPr id="24" name="Straight Arrow Connector 23">
                <a:extLst>
                  <a:ext uri="{FF2B5EF4-FFF2-40B4-BE49-F238E27FC236}">
                    <a16:creationId xmlns:a16="http://schemas.microsoft.com/office/drawing/2014/main" id="{44713C1F-1E45-395E-A6BF-30A1239F9807}"/>
                  </a:ext>
                </a:extLst>
              </p:cNvPr>
              <p:cNvCxnSpPr/>
              <p:nvPr/>
            </p:nvCxnSpPr>
            <p:spPr>
              <a:xfrm flipH="1">
                <a:off x="8641644" y="6076242"/>
                <a:ext cx="1094412" cy="7695"/>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E2AA85D-48EC-752F-5965-3E0A98F639D4}"/>
                  </a:ext>
                </a:extLst>
              </p:cNvPr>
              <p:cNvCxnSpPr/>
              <p:nvPr/>
            </p:nvCxnSpPr>
            <p:spPr>
              <a:xfrm flipV="1">
                <a:off x="8645100" y="6002150"/>
                <a:ext cx="901" cy="78000"/>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4CE5CB7-93D1-D561-A735-CFC43292F204}"/>
                  </a:ext>
                </a:extLst>
              </p:cNvPr>
              <p:cNvCxnSpPr>
                <a:cxnSpLocks/>
              </p:cNvCxnSpPr>
              <p:nvPr/>
            </p:nvCxnSpPr>
            <p:spPr>
              <a:xfrm flipV="1">
                <a:off x="9737777" y="6002147"/>
                <a:ext cx="901" cy="78000"/>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2A116FF0-4B95-D7A2-CDAD-B62D1EB92D20}"/>
                </a:ext>
              </a:extLst>
            </p:cNvPr>
            <p:cNvSpPr txBox="1"/>
            <p:nvPr/>
          </p:nvSpPr>
          <p:spPr>
            <a:xfrm>
              <a:off x="8929041" y="6015994"/>
              <a:ext cx="168470" cy="147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a:cs typeface="Calibri"/>
                </a:rPr>
                <a:t>0</a:t>
              </a:r>
              <a:endParaRPr lang="en-US" sz="900" dirty="0">
                <a:solidFill>
                  <a:schemeClr val="tx1">
                    <a:lumMod val="75000"/>
                    <a:lumOff val="25000"/>
                  </a:schemeClr>
                </a:solidFill>
                <a:latin typeface="Century Gothic"/>
              </a:endParaRPr>
            </a:p>
          </p:txBody>
        </p:sp>
        <p:sp>
          <p:nvSpPr>
            <p:cNvPr id="18" name="TextBox 17">
              <a:extLst>
                <a:ext uri="{FF2B5EF4-FFF2-40B4-BE49-F238E27FC236}">
                  <a16:creationId xmlns:a16="http://schemas.microsoft.com/office/drawing/2014/main" id="{0BA8B17B-B868-8542-B18D-2A70E973EA13}"/>
                </a:ext>
              </a:extLst>
            </p:cNvPr>
            <p:cNvSpPr txBox="1"/>
            <p:nvPr/>
          </p:nvSpPr>
          <p:spPr>
            <a:xfrm>
              <a:off x="9167731" y="5945864"/>
              <a:ext cx="332341" cy="147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900">
                <a:latin typeface="Century Gothic"/>
                <a:cs typeface="Calibri"/>
              </a:endParaRPr>
            </a:p>
          </p:txBody>
        </p:sp>
        <p:sp>
          <p:nvSpPr>
            <p:cNvPr id="20" name="TextBox 19">
              <a:extLst>
                <a:ext uri="{FF2B5EF4-FFF2-40B4-BE49-F238E27FC236}">
                  <a16:creationId xmlns:a16="http://schemas.microsoft.com/office/drawing/2014/main" id="{269AD595-D3C8-D349-77A7-873547E1A296}"/>
                </a:ext>
              </a:extLst>
            </p:cNvPr>
            <p:cNvSpPr txBox="1"/>
            <p:nvPr/>
          </p:nvSpPr>
          <p:spPr>
            <a:xfrm>
              <a:off x="9438117" y="5945864"/>
              <a:ext cx="408541" cy="147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900">
                <a:latin typeface="Century Gothic"/>
                <a:cs typeface="Calibri"/>
              </a:endParaRPr>
            </a:p>
          </p:txBody>
        </p:sp>
        <p:sp>
          <p:nvSpPr>
            <p:cNvPr id="22" name="TextBox 21">
              <a:extLst>
                <a:ext uri="{FF2B5EF4-FFF2-40B4-BE49-F238E27FC236}">
                  <a16:creationId xmlns:a16="http://schemas.microsoft.com/office/drawing/2014/main" id="{C75D5DDA-EB4F-89A6-5DD5-7B6DEF56EE43}"/>
                </a:ext>
              </a:extLst>
            </p:cNvPr>
            <p:cNvSpPr txBox="1"/>
            <p:nvPr/>
          </p:nvSpPr>
          <p:spPr>
            <a:xfrm>
              <a:off x="9562539" y="6020571"/>
              <a:ext cx="1006030" cy="147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50 Miles</a:t>
              </a:r>
            </a:p>
          </p:txBody>
        </p:sp>
      </p:grpSp>
    </p:spTree>
    <p:extLst>
      <p:ext uri="{BB962C8B-B14F-4D97-AF65-F5344CB8AC3E}">
        <p14:creationId xmlns:p14="http://schemas.microsoft.com/office/powerpoint/2010/main" val="3246688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92C6E4C-065F-CD45-27E1-38E865EFD986}"/>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Case Study of Clarke County, AL</a:t>
            </a:r>
          </a:p>
        </p:txBody>
      </p:sp>
      <p:sp>
        <p:nvSpPr>
          <p:cNvPr id="5" name="TextBox 4">
            <a:extLst>
              <a:ext uri="{FF2B5EF4-FFF2-40B4-BE49-F238E27FC236}">
                <a16:creationId xmlns:a16="http://schemas.microsoft.com/office/drawing/2014/main" id="{C6E17AB2-F941-C042-1BDA-2B1EFF8FD559}"/>
              </a:ext>
            </a:extLst>
          </p:cNvPr>
          <p:cNvSpPr txBox="1"/>
          <p:nvPr/>
        </p:nvSpPr>
        <p:spPr>
          <a:xfrm>
            <a:off x="123967" y="4817176"/>
            <a:ext cx="31467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accent5">
                    <a:lumMod val="75000"/>
                  </a:schemeClr>
                </a:solidFill>
                <a:latin typeface="Century Gothic"/>
              </a:rPr>
              <a:t>NLCD (2016 – 2019)</a:t>
            </a:r>
            <a:endParaRPr lang="en-US" sz="2000" b="1">
              <a:solidFill>
                <a:schemeClr val="accent5">
                  <a:lumMod val="75000"/>
                </a:schemeClr>
              </a:solidFill>
              <a:cs typeface="Calibri" panose="020F0502020204030204"/>
            </a:endParaRPr>
          </a:p>
        </p:txBody>
      </p:sp>
      <p:sp>
        <p:nvSpPr>
          <p:cNvPr id="6" name="TextBox 5">
            <a:extLst>
              <a:ext uri="{FF2B5EF4-FFF2-40B4-BE49-F238E27FC236}">
                <a16:creationId xmlns:a16="http://schemas.microsoft.com/office/drawing/2014/main" id="{C95DB7DE-186F-F560-7BFD-67546A15547C}"/>
              </a:ext>
            </a:extLst>
          </p:cNvPr>
          <p:cNvSpPr txBox="1"/>
          <p:nvPr/>
        </p:nvSpPr>
        <p:spPr>
          <a:xfrm>
            <a:off x="3044014" y="4865404"/>
            <a:ext cx="31467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accent5">
                    <a:lumMod val="75000"/>
                  </a:schemeClr>
                </a:solidFill>
                <a:latin typeface="Century Gothic"/>
              </a:rPr>
              <a:t>LCMS (2016 – 2021)</a:t>
            </a:r>
            <a:endParaRPr lang="en-US" sz="2000" b="1">
              <a:solidFill>
                <a:schemeClr val="accent5">
                  <a:lumMod val="75000"/>
                </a:schemeClr>
              </a:solidFill>
              <a:cs typeface="Calibri" panose="020F0502020204030204"/>
            </a:endParaRPr>
          </a:p>
        </p:txBody>
      </p:sp>
      <p:sp>
        <p:nvSpPr>
          <p:cNvPr id="7" name="TextBox 6">
            <a:extLst>
              <a:ext uri="{FF2B5EF4-FFF2-40B4-BE49-F238E27FC236}">
                <a16:creationId xmlns:a16="http://schemas.microsoft.com/office/drawing/2014/main" id="{E769CA2B-C937-1095-F96F-91AC32C31962}"/>
              </a:ext>
            </a:extLst>
          </p:cNvPr>
          <p:cNvSpPr txBox="1"/>
          <p:nvPr/>
        </p:nvSpPr>
        <p:spPr>
          <a:xfrm>
            <a:off x="8932337" y="4817176"/>
            <a:ext cx="34630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accent5">
                    <a:lumMod val="75000"/>
                  </a:schemeClr>
                </a:solidFill>
                <a:latin typeface="Century Gothic"/>
              </a:rPr>
              <a:t>LandTrendr (2016 – 2022)</a:t>
            </a:r>
            <a:endParaRPr lang="en-US" sz="2000" b="1">
              <a:solidFill>
                <a:schemeClr val="accent5">
                  <a:lumMod val="75000"/>
                </a:schemeClr>
              </a:solidFill>
              <a:cs typeface="Calibri" panose="020F0502020204030204"/>
            </a:endParaRPr>
          </a:p>
        </p:txBody>
      </p:sp>
      <p:sp>
        <p:nvSpPr>
          <p:cNvPr id="9" name="TextBox 8">
            <a:extLst>
              <a:ext uri="{FF2B5EF4-FFF2-40B4-BE49-F238E27FC236}">
                <a16:creationId xmlns:a16="http://schemas.microsoft.com/office/drawing/2014/main" id="{21D51F33-C534-425C-FEBF-5612015D76FF}"/>
              </a:ext>
            </a:extLst>
          </p:cNvPr>
          <p:cNvSpPr txBox="1"/>
          <p:nvPr/>
        </p:nvSpPr>
        <p:spPr>
          <a:xfrm>
            <a:off x="6041226" y="4865404"/>
            <a:ext cx="31467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accent5">
                    <a:lumMod val="75000"/>
                  </a:schemeClr>
                </a:solidFill>
                <a:latin typeface="Century Gothic"/>
              </a:rPr>
              <a:t>GFW (2016 – 2021)</a:t>
            </a:r>
            <a:endParaRPr lang="en-US" sz="2000" b="1">
              <a:solidFill>
                <a:schemeClr val="accent5">
                  <a:lumMod val="75000"/>
                </a:schemeClr>
              </a:solidFill>
              <a:cs typeface="Calibri" panose="020F0502020204030204"/>
            </a:endParaRPr>
          </a:p>
        </p:txBody>
      </p:sp>
      <p:grpSp>
        <p:nvGrpSpPr>
          <p:cNvPr id="14" name="Group 13">
            <a:extLst>
              <a:ext uri="{FF2B5EF4-FFF2-40B4-BE49-F238E27FC236}">
                <a16:creationId xmlns:a16="http://schemas.microsoft.com/office/drawing/2014/main" id="{025F9442-FB5A-EFBC-C91D-9CE064414BCA}"/>
              </a:ext>
            </a:extLst>
          </p:cNvPr>
          <p:cNvGrpSpPr/>
          <p:nvPr/>
        </p:nvGrpSpPr>
        <p:grpSpPr>
          <a:xfrm>
            <a:off x="269418" y="5471835"/>
            <a:ext cx="2713256" cy="728766"/>
            <a:chOff x="312550" y="5543722"/>
            <a:chExt cx="2713256" cy="728766"/>
          </a:xfrm>
        </p:grpSpPr>
        <p:sp>
          <p:nvSpPr>
            <p:cNvPr id="10" name="Rectangle 9">
              <a:extLst>
                <a:ext uri="{FF2B5EF4-FFF2-40B4-BE49-F238E27FC236}">
                  <a16:creationId xmlns:a16="http://schemas.microsoft.com/office/drawing/2014/main" id="{5DABB1E6-1E34-1DA7-B519-FF6D6804E095}"/>
                </a:ext>
              </a:extLst>
            </p:cNvPr>
            <p:cNvSpPr/>
            <p:nvPr/>
          </p:nvSpPr>
          <p:spPr>
            <a:xfrm>
              <a:off x="312551" y="5599043"/>
              <a:ext cx="431321" cy="244415"/>
            </a:xfrm>
            <a:prstGeom prst="rect">
              <a:avLst/>
            </a:prstGeom>
            <a:solidFill>
              <a:srgbClr val="98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D89003-0D53-42C8-EE79-DD583AF91074}"/>
                </a:ext>
              </a:extLst>
            </p:cNvPr>
            <p:cNvSpPr/>
            <p:nvPr/>
          </p:nvSpPr>
          <p:spPr>
            <a:xfrm>
              <a:off x="312550" y="5987231"/>
              <a:ext cx="431321" cy="244415"/>
            </a:xfrm>
            <a:prstGeom prst="rect">
              <a:avLst/>
            </a:prstGeom>
            <a:solidFill>
              <a:srgbClr val="FF00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44C6B9B-7CA3-0AC1-A84E-A258D297D48E}"/>
                </a:ext>
              </a:extLst>
            </p:cNvPr>
            <p:cNvSpPr txBox="1"/>
            <p:nvPr/>
          </p:nvSpPr>
          <p:spPr>
            <a:xfrm>
              <a:off x="760749" y="5543722"/>
              <a:ext cx="19775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75000"/>
                    </a:schemeClr>
                  </a:solidFill>
                  <a:latin typeface="Century Gothic"/>
                  <a:cs typeface="Calibri"/>
                </a:rPr>
                <a:t>Stable Forest</a:t>
              </a:r>
              <a:endParaRPr lang="en-US" b="1">
                <a:solidFill>
                  <a:schemeClr val="accent5">
                    <a:lumMod val="75000"/>
                  </a:schemeClr>
                </a:solidFill>
                <a:latin typeface="Century Gothic"/>
              </a:endParaRPr>
            </a:p>
          </p:txBody>
        </p:sp>
        <p:sp>
          <p:nvSpPr>
            <p:cNvPr id="13" name="TextBox 12">
              <a:extLst>
                <a:ext uri="{FF2B5EF4-FFF2-40B4-BE49-F238E27FC236}">
                  <a16:creationId xmlns:a16="http://schemas.microsoft.com/office/drawing/2014/main" id="{A09AE9FE-1CBC-5553-0FCC-5E0AF37101FA}"/>
                </a:ext>
              </a:extLst>
            </p:cNvPr>
            <p:cNvSpPr txBox="1"/>
            <p:nvPr/>
          </p:nvSpPr>
          <p:spPr>
            <a:xfrm>
              <a:off x="746371" y="5903156"/>
              <a:ext cx="22794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lumMod val="75000"/>
                    </a:schemeClr>
                  </a:solidFill>
                  <a:latin typeface="Century Gothic"/>
                  <a:cs typeface="Calibri"/>
                </a:rPr>
                <a:t>Forest Cover Loss</a:t>
              </a:r>
              <a:endParaRPr lang="en-US" b="1">
                <a:solidFill>
                  <a:schemeClr val="accent5">
                    <a:lumMod val="75000"/>
                  </a:schemeClr>
                </a:solidFill>
                <a:latin typeface="Century Gothic"/>
              </a:endParaRPr>
            </a:p>
          </p:txBody>
        </p:sp>
      </p:grpSp>
      <p:grpSp>
        <p:nvGrpSpPr>
          <p:cNvPr id="17" name="Group 16">
            <a:extLst>
              <a:ext uri="{FF2B5EF4-FFF2-40B4-BE49-F238E27FC236}">
                <a16:creationId xmlns:a16="http://schemas.microsoft.com/office/drawing/2014/main" id="{FC3DBD74-9B11-D799-CA5A-2253BA1EC6EF}"/>
              </a:ext>
            </a:extLst>
          </p:cNvPr>
          <p:cNvGrpSpPr/>
          <p:nvPr/>
        </p:nvGrpSpPr>
        <p:grpSpPr>
          <a:xfrm>
            <a:off x="474020" y="1187129"/>
            <a:ext cx="11245651" cy="3420661"/>
            <a:chOff x="271463" y="1466850"/>
            <a:chExt cx="10753725" cy="3198813"/>
          </a:xfrm>
        </p:grpSpPr>
        <p:pic>
          <p:nvPicPr>
            <p:cNvPr id="2" name="Picture 3" descr="Map&#10;&#10;Description automatically generated">
              <a:extLst>
                <a:ext uri="{FF2B5EF4-FFF2-40B4-BE49-F238E27FC236}">
                  <a16:creationId xmlns:a16="http://schemas.microsoft.com/office/drawing/2014/main" id="{5BF6F4DA-F56C-02BA-378C-6D13C2A5B298}"/>
                </a:ext>
              </a:extLst>
            </p:cNvPr>
            <p:cNvPicPr>
              <a:picLocks noChangeAspect="1"/>
            </p:cNvPicPr>
            <p:nvPr/>
          </p:nvPicPr>
          <p:blipFill rotWithShape="1">
            <a:blip r:embed="rId3"/>
            <a:srcRect l="5039" t="27509" r="32891" b="6218"/>
            <a:stretch/>
          </p:blipFill>
          <p:spPr>
            <a:xfrm>
              <a:off x="271463" y="1466850"/>
              <a:ext cx="2295525" cy="3198813"/>
            </a:xfrm>
            <a:prstGeom prst="rect">
              <a:avLst/>
            </a:prstGeom>
          </p:spPr>
        </p:pic>
        <p:pic>
          <p:nvPicPr>
            <p:cNvPr id="4" name="Picture 4" descr="Map&#10;&#10;Description automatically generated">
              <a:extLst>
                <a:ext uri="{FF2B5EF4-FFF2-40B4-BE49-F238E27FC236}">
                  <a16:creationId xmlns:a16="http://schemas.microsoft.com/office/drawing/2014/main" id="{0C69C824-56F9-FD6A-2304-DC5889D8F876}"/>
                </a:ext>
              </a:extLst>
            </p:cNvPr>
            <p:cNvPicPr>
              <a:picLocks noChangeAspect="1"/>
            </p:cNvPicPr>
            <p:nvPr/>
          </p:nvPicPr>
          <p:blipFill rotWithShape="1">
            <a:blip r:embed="rId4"/>
            <a:srcRect l="5139" t="27130" r="33411" b="6992"/>
            <a:stretch/>
          </p:blipFill>
          <p:spPr>
            <a:xfrm>
              <a:off x="3094038" y="1466850"/>
              <a:ext cx="2278063" cy="3198813"/>
            </a:xfrm>
            <a:prstGeom prst="rect">
              <a:avLst/>
            </a:prstGeom>
          </p:spPr>
        </p:pic>
        <p:pic>
          <p:nvPicPr>
            <p:cNvPr id="16" name="Picture 16" descr="Map&#10;&#10;Description automatically generated">
              <a:extLst>
                <a:ext uri="{FF2B5EF4-FFF2-40B4-BE49-F238E27FC236}">
                  <a16:creationId xmlns:a16="http://schemas.microsoft.com/office/drawing/2014/main" id="{3D76ECC2-E6AB-44C6-55C4-ED8B59515A7E}"/>
                </a:ext>
              </a:extLst>
            </p:cNvPr>
            <p:cNvPicPr>
              <a:picLocks noChangeAspect="1"/>
            </p:cNvPicPr>
            <p:nvPr/>
          </p:nvPicPr>
          <p:blipFill rotWithShape="1">
            <a:blip r:embed="rId5"/>
            <a:srcRect l="4247" t="27463" r="33977" b="6734"/>
            <a:stretch/>
          </p:blipFill>
          <p:spPr>
            <a:xfrm>
              <a:off x="5899150" y="1466850"/>
              <a:ext cx="2333625" cy="3198813"/>
            </a:xfrm>
            <a:prstGeom prst="rect">
              <a:avLst/>
            </a:prstGeom>
          </p:spPr>
        </p:pic>
        <p:pic>
          <p:nvPicPr>
            <p:cNvPr id="8" name="Picture 16" descr="Map&#10;&#10;Description automatically generated">
              <a:extLst>
                <a:ext uri="{FF2B5EF4-FFF2-40B4-BE49-F238E27FC236}">
                  <a16:creationId xmlns:a16="http://schemas.microsoft.com/office/drawing/2014/main" id="{5268A5F1-E56D-79FD-27B8-C3FB4FC9FA89}"/>
                </a:ext>
              </a:extLst>
            </p:cNvPr>
            <p:cNvPicPr>
              <a:picLocks noChangeAspect="1"/>
            </p:cNvPicPr>
            <p:nvPr/>
          </p:nvPicPr>
          <p:blipFill rotWithShape="1">
            <a:blip r:embed="rId6"/>
            <a:srcRect l="4749" t="27121" r="34637" b="7018"/>
            <a:stretch/>
          </p:blipFill>
          <p:spPr>
            <a:xfrm>
              <a:off x="8759825" y="1466850"/>
              <a:ext cx="2265363" cy="3198813"/>
            </a:xfrm>
            <a:prstGeom prst="rect">
              <a:avLst/>
            </a:prstGeom>
          </p:spPr>
        </p:pic>
      </p:grpSp>
      <p:sp>
        <p:nvSpPr>
          <p:cNvPr id="19" name="Rectangle: Rounded Corners 18">
            <a:extLst>
              <a:ext uri="{FF2B5EF4-FFF2-40B4-BE49-F238E27FC236}">
                <a16:creationId xmlns:a16="http://schemas.microsoft.com/office/drawing/2014/main" id="{0542A9B3-BFF2-4848-F4BD-B320AD05A84C}"/>
              </a:ext>
            </a:extLst>
          </p:cNvPr>
          <p:cNvSpPr/>
          <p:nvPr/>
        </p:nvSpPr>
        <p:spPr>
          <a:xfrm>
            <a:off x="3673229" y="5421921"/>
            <a:ext cx="7590691" cy="840155"/>
          </a:xfrm>
          <a:prstGeom prst="roundRect">
            <a:avLst/>
          </a:prstGeom>
          <a:solidFill>
            <a:schemeClr val="accent6">
              <a:lumMod val="20000"/>
              <a:lumOff val="8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cs typeface="Calibri"/>
              </a:rPr>
              <a:t>GFW was the least precise and accurate map, while NLCD was the most precise and accurate, as determined by our validation process</a:t>
            </a:r>
          </a:p>
        </p:txBody>
      </p:sp>
      <p:grpSp>
        <p:nvGrpSpPr>
          <p:cNvPr id="18" name="Group 17">
            <a:extLst>
              <a:ext uri="{FF2B5EF4-FFF2-40B4-BE49-F238E27FC236}">
                <a16:creationId xmlns:a16="http://schemas.microsoft.com/office/drawing/2014/main" id="{2A1D7155-A51F-B8C2-C429-F5F62E0581C9}"/>
              </a:ext>
            </a:extLst>
          </p:cNvPr>
          <p:cNvGrpSpPr/>
          <p:nvPr/>
        </p:nvGrpSpPr>
        <p:grpSpPr>
          <a:xfrm>
            <a:off x="557956" y="3630178"/>
            <a:ext cx="321827" cy="732982"/>
            <a:chOff x="770159" y="5318153"/>
            <a:chExt cx="321827" cy="732982"/>
          </a:xfrm>
        </p:grpSpPr>
        <p:sp>
          <p:nvSpPr>
            <p:cNvPr id="20" name="TextBox 3">
              <a:extLst>
                <a:ext uri="{FF2B5EF4-FFF2-40B4-BE49-F238E27FC236}">
                  <a16:creationId xmlns:a16="http://schemas.microsoft.com/office/drawing/2014/main" id="{A98407BD-A9F2-A3B8-0649-205C2266D1D0}"/>
                </a:ext>
              </a:extLst>
            </p:cNvPr>
            <p:cNvSpPr txBox="1"/>
            <p:nvPr/>
          </p:nvSpPr>
          <p:spPr>
            <a:xfrm>
              <a:off x="770159" y="5318153"/>
              <a:ext cx="32068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solidFill>
                    <a:srgbClr val="FFFFFF"/>
                  </a:solidFill>
                  <a:latin typeface="Century Gothic"/>
                  <a:cs typeface="Calibri"/>
                </a:rPr>
                <a:t>N</a:t>
              </a:r>
              <a:endParaRPr lang="en-US" sz="1400">
                <a:solidFill>
                  <a:srgbClr val="FFFFFF"/>
                </a:solidFill>
                <a:latin typeface="Century Gothic"/>
              </a:endParaRPr>
            </a:p>
          </p:txBody>
        </p:sp>
        <p:sp>
          <p:nvSpPr>
            <p:cNvPr id="21" name="Isosceles Triangle 20">
              <a:extLst>
                <a:ext uri="{FF2B5EF4-FFF2-40B4-BE49-F238E27FC236}">
                  <a16:creationId xmlns:a16="http://schemas.microsoft.com/office/drawing/2014/main" id="{E9C6246D-2585-DAAA-916A-87EA34E966A1}"/>
                </a:ext>
              </a:extLst>
            </p:cNvPr>
            <p:cNvSpPr/>
            <p:nvPr/>
          </p:nvSpPr>
          <p:spPr>
            <a:xfrm>
              <a:off x="821932" y="5539483"/>
              <a:ext cx="214044" cy="32534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Isosceles Triangle 21">
              <a:extLst>
                <a:ext uri="{FF2B5EF4-FFF2-40B4-BE49-F238E27FC236}">
                  <a16:creationId xmlns:a16="http://schemas.microsoft.com/office/drawing/2014/main" id="{FAAFADF1-3B71-D405-4579-5AE751FF45D3}"/>
                </a:ext>
              </a:extLst>
            </p:cNvPr>
            <p:cNvSpPr/>
            <p:nvPr/>
          </p:nvSpPr>
          <p:spPr>
            <a:xfrm rot="12720000">
              <a:off x="775201" y="5802845"/>
              <a:ext cx="145550" cy="23116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Isosceles Triangle 22">
              <a:extLst>
                <a:ext uri="{FF2B5EF4-FFF2-40B4-BE49-F238E27FC236}">
                  <a16:creationId xmlns:a16="http://schemas.microsoft.com/office/drawing/2014/main" id="{83BCB950-C374-E365-EB36-28A1436A52D1}"/>
                </a:ext>
              </a:extLst>
            </p:cNvPr>
            <p:cNvSpPr/>
            <p:nvPr/>
          </p:nvSpPr>
          <p:spPr>
            <a:xfrm rot="8820000">
              <a:off x="946436" y="5819967"/>
              <a:ext cx="145550" cy="23116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3" name="Group 32">
            <a:extLst>
              <a:ext uri="{FF2B5EF4-FFF2-40B4-BE49-F238E27FC236}">
                <a16:creationId xmlns:a16="http://schemas.microsoft.com/office/drawing/2014/main" id="{86D786FC-51C6-8F92-C1F3-4D3ADC3E60A1}"/>
              </a:ext>
            </a:extLst>
          </p:cNvPr>
          <p:cNvGrpSpPr/>
          <p:nvPr/>
        </p:nvGrpSpPr>
        <p:grpSpPr>
          <a:xfrm>
            <a:off x="1750819" y="3889429"/>
            <a:ext cx="1295886" cy="472314"/>
            <a:chOff x="8929041" y="5945864"/>
            <a:chExt cx="1639528" cy="300962"/>
          </a:xfrm>
        </p:grpSpPr>
        <p:grpSp>
          <p:nvGrpSpPr>
            <p:cNvPr id="25" name="Group 24">
              <a:extLst>
                <a:ext uri="{FF2B5EF4-FFF2-40B4-BE49-F238E27FC236}">
                  <a16:creationId xmlns:a16="http://schemas.microsoft.com/office/drawing/2014/main" id="{44E17646-E905-D3A8-8173-E210FA1E8A4F}"/>
                </a:ext>
              </a:extLst>
            </p:cNvPr>
            <p:cNvGrpSpPr/>
            <p:nvPr/>
          </p:nvGrpSpPr>
          <p:grpSpPr>
            <a:xfrm>
              <a:off x="9058587" y="6135138"/>
              <a:ext cx="1097034" cy="81790"/>
              <a:chOff x="8641644" y="6002147"/>
              <a:chExt cx="1097034" cy="81790"/>
            </a:xfrm>
          </p:grpSpPr>
          <p:cxnSp>
            <p:nvCxnSpPr>
              <p:cNvPr id="30" name="Straight Arrow Connector 29">
                <a:extLst>
                  <a:ext uri="{FF2B5EF4-FFF2-40B4-BE49-F238E27FC236}">
                    <a16:creationId xmlns:a16="http://schemas.microsoft.com/office/drawing/2014/main" id="{0E949E69-5719-7702-A097-2DC36EE866F5}"/>
                  </a:ext>
                </a:extLst>
              </p:cNvPr>
              <p:cNvCxnSpPr/>
              <p:nvPr/>
            </p:nvCxnSpPr>
            <p:spPr>
              <a:xfrm flipH="1">
                <a:off x="8641644" y="6076242"/>
                <a:ext cx="1094412" cy="7695"/>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25DE937-CCF1-DF65-2576-0B88DEB947C4}"/>
                  </a:ext>
                </a:extLst>
              </p:cNvPr>
              <p:cNvCxnSpPr/>
              <p:nvPr/>
            </p:nvCxnSpPr>
            <p:spPr>
              <a:xfrm flipV="1">
                <a:off x="8645100" y="6002150"/>
                <a:ext cx="901" cy="78000"/>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B6A370C-FEA8-B084-14BB-9D509FA77122}"/>
                  </a:ext>
                </a:extLst>
              </p:cNvPr>
              <p:cNvCxnSpPr>
                <a:cxnSpLocks/>
              </p:cNvCxnSpPr>
              <p:nvPr/>
            </p:nvCxnSpPr>
            <p:spPr>
              <a:xfrm flipV="1">
                <a:off x="9737777" y="6002147"/>
                <a:ext cx="901" cy="78000"/>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A4614920-DFA4-25E3-BF5D-EDB0A0D53A07}"/>
                </a:ext>
              </a:extLst>
            </p:cNvPr>
            <p:cNvSpPr txBox="1"/>
            <p:nvPr/>
          </p:nvSpPr>
          <p:spPr>
            <a:xfrm>
              <a:off x="8929041" y="6015994"/>
              <a:ext cx="168471"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latin typeface="Century Gothic"/>
                  <a:cs typeface="Calibri"/>
                </a:rPr>
                <a:t>0</a:t>
              </a:r>
              <a:endParaRPr lang="en-US" sz="900">
                <a:latin typeface="Century Gothic"/>
              </a:endParaRPr>
            </a:p>
          </p:txBody>
        </p:sp>
        <p:sp>
          <p:nvSpPr>
            <p:cNvPr id="27" name="TextBox 26">
              <a:extLst>
                <a:ext uri="{FF2B5EF4-FFF2-40B4-BE49-F238E27FC236}">
                  <a16:creationId xmlns:a16="http://schemas.microsoft.com/office/drawing/2014/main" id="{5003C48F-CA56-4324-7F07-333485F4FA47}"/>
                </a:ext>
              </a:extLst>
            </p:cNvPr>
            <p:cNvSpPr txBox="1"/>
            <p:nvPr/>
          </p:nvSpPr>
          <p:spPr>
            <a:xfrm>
              <a:off x="9167731" y="5945864"/>
              <a:ext cx="332341" cy="147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900">
                <a:latin typeface="Century Gothic"/>
                <a:cs typeface="Calibri"/>
              </a:endParaRPr>
            </a:p>
          </p:txBody>
        </p:sp>
        <p:sp>
          <p:nvSpPr>
            <p:cNvPr id="28" name="TextBox 27">
              <a:extLst>
                <a:ext uri="{FF2B5EF4-FFF2-40B4-BE49-F238E27FC236}">
                  <a16:creationId xmlns:a16="http://schemas.microsoft.com/office/drawing/2014/main" id="{43C30D72-A348-486E-EF1E-30E7D3173338}"/>
                </a:ext>
              </a:extLst>
            </p:cNvPr>
            <p:cNvSpPr txBox="1"/>
            <p:nvPr/>
          </p:nvSpPr>
          <p:spPr>
            <a:xfrm>
              <a:off x="9438117" y="5945864"/>
              <a:ext cx="408541" cy="147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900">
                <a:latin typeface="Century Gothic"/>
                <a:cs typeface="Calibri"/>
              </a:endParaRPr>
            </a:p>
          </p:txBody>
        </p:sp>
        <p:sp>
          <p:nvSpPr>
            <p:cNvPr id="29" name="TextBox 28">
              <a:extLst>
                <a:ext uri="{FF2B5EF4-FFF2-40B4-BE49-F238E27FC236}">
                  <a16:creationId xmlns:a16="http://schemas.microsoft.com/office/drawing/2014/main" id="{738CC283-1CC1-0A47-D6FD-9BB0E682F7DF}"/>
                </a:ext>
              </a:extLst>
            </p:cNvPr>
            <p:cNvSpPr txBox="1"/>
            <p:nvPr/>
          </p:nvSpPr>
          <p:spPr>
            <a:xfrm>
              <a:off x="9562539" y="6020571"/>
              <a:ext cx="1006030" cy="147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latin typeface="Century Gothic"/>
                  <a:cs typeface="Calibri"/>
                </a:rPr>
                <a:t>50 Miles</a:t>
              </a:r>
            </a:p>
          </p:txBody>
        </p:sp>
      </p:grpSp>
    </p:spTree>
    <p:extLst>
      <p:ext uri="{BB962C8B-B14F-4D97-AF65-F5344CB8AC3E}">
        <p14:creationId xmlns:p14="http://schemas.microsoft.com/office/powerpoint/2010/main" val="311951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92C6E4C-065F-CD45-27E1-38E865EFD986}"/>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Case Study of Clarke County, AL</a:t>
            </a:r>
          </a:p>
        </p:txBody>
      </p:sp>
      <p:graphicFrame>
        <p:nvGraphicFramePr>
          <p:cNvPr id="4" name="Chart 3">
            <a:extLst>
              <a:ext uri="{FF2B5EF4-FFF2-40B4-BE49-F238E27FC236}">
                <a16:creationId xmlns:a16="http://schemas.microsoft.com/office/drawing/2014/main" id="{429094AE-C251-4B01-B9D0-C99E7499C548}"/>
              </a:ext>
            </a:extLst>
          </p:cNvPr>
          <p:cNvGraphicFramePr/>
          <p:nvPr/>
        </p:nvGraphicFramePr>
        <p:xfrm>
          <a:off x="609600" y="972884"/>
          <a:ext cx="5486400" cy="5418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4EAAD0C3-4CB1-4A0B-A61C-D55D5B7B8598}"/>
              </a:ext>
            </a:extLst>
          </p:cNvPr>
          <p:cNvGraphicFramePr/>
          <p:nvPr>
            <p:extLst>
              <p:ext uri="{D42A27DB-BD31-4B8C-83A1-F6EECF244321}">
                <p14:modId xmlns:p14="http://schemas.microsoft.com/office/powerpoint/2010/main" val="185903929"/>
              </p:ext>
            </p:extLst>
          </p:nvPr>
        </p:nvGraphicFramePr>
        <p:xfrm>
          <a:off x="6096000" y="972883"/>
          <a:ext cx="5486400"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64176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92C6E4C-065F-CD45-27E1-38E865EFD986}"/>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Case Study of Clarke County, AL</a:t>
            </a:r>
          </a:p>
        </p:txBody>
      </p:sp>
      <p:graphicFrame>
        <p:nvGraphicFramePr>
          <p:cNvPr id="4" name="Chart 3">
            <a:extLst>
              <a:ext uri="{FF2B5EF4-FFF2-40B4-BE49-F238E27FC236}">
                <a16:creationId xmlns:a16="http://schemas.microsoft.com/office/drawing/2014/main" id="{9785502E-A360-40DE-82B2-775A84A514D2}"/>
              </a:ext>
            </a:extLst>
          </p:cNvPr>
          <p:cNvGraphicFramePr/>
          <p:nvPr/>
        </p:nvGraphicFramePr>
        <p:xfrm>
          <a:off x="609600" y="930681"/>
          <a:ext cx="5486400" cy="54186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11C42D45-AC9F-4AFF-BFC1-D2A2E6E165F3}"/>
              </a:ext>
            </a:extLst>
          </p:cNvPr>
          <p:cNvGraphicFramePr/>
          <p:nvPr/>
        </p:nvGraphicFramePr>
        <p:xfrm>
          <a:off x="6096000" y="930681"/>
          <a:ext cx="5486400" cy="54186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97362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29" descr="Daily calendar outline">
            <a:extLst>
              <a:ext uri="{FF2B5EF4-FFF2-40B4-BE49-F238E27FC236}">
                <a16:creationId xmlns:a16="http://schemas.microsoft.com/office/drawing/2014/main" id="{18BFF67C-52A5-C1CE-587E-C87732058C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35728" y="1293490"/>
            <a:ext cx="2170669" cy="2139777"/>
          </a:xfrm>
          <a:prstGeom prst="rect">
            <a:avLst/>
          </a:prstGeom>
        </p:spPr>
      </p:pic>
      <p:sp>
        <p:nvSpPr>
          <p:cNvPr id="3" name="Title 1">
            <a:extLst>
              <a:ext uri="{FF2B5EF4-FFF2-40B4-BE49-F238E27FC236}">
                <a16:creationId xmlns:a16="http://schemas.microsoft.com/office/drawing/2014/main" id="{692C6E4C-065F-CD45-27E1-38E865EFD986}"/>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Errors and Uncertainties</a:t>
            </a:r>
          </a:p>
        </p:txBody>
      </p:sp>
      <p:pic>
        <p:nvPicPr>
          <p:cNvPr id="2" name="Graphic 22" descr="Forest scene outline">
            <a:extLst>
              <a:ext uri="{FF2B5EF4-FFF2-40B4-BE49-F238E27FC236}">
                <a16:creationId xmlns:a16="http://schemas.microsoft.com/office/drawing/2014/main" id="{FD16397E-9E96-86E6-02B9-06F70F31F5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4362" y="1743214"/>
            <a:ext cx="1180504" cy="1186647"/>
          </a:xfrm>
          <a:prstGeom prst="rect">
            <a:avLst/>
          </a:prstGeom>
        </p:spPr>
      </p:pic>
      <p:pic>
        <p:nvPicPr>
          <p:cNvPr id="4" name="Graphic 23" descr="Farm scene outline">
            <a:extLst>
              <a:ext uri="{FF2B5EF4-FFF2-40B4-BE49-F238E27FC236}">
                <a16:creationId xmlns:a16="http://schemas.microsoft.com/office/drawing/2014/main" id="{C14627EC-A53B-D4DE-AE6A-E278A3307D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64183" y="1483935"/>
            <a:ext cx="1741977" cy="1782083"/>
          </a:xfrm>
          <a:prstGeom prst="rect">
            <a:avLst/>
          </a:prstGeom>
        </p:spPr>
      </p:pic>
      <p:pic>
        <p:nvPicPr>
          <p:cNvPr id="5" name="Graphic 24" descr="Arrow Right outline">
            <a:extLst>
              <a:ext uri="{FF2B5EF4-FFF2-40B4-BE49-F238E27FC236}">
                <a16:creationId xmlns:a16="http://schemas.microsoft.com/office/drawing/2014/main" id="{6F359EFC-1D49-1965-D860-068BF5BBC9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47867" y="1727664"/>
            <a:ext cx="642257" cy="1220965"/>
          </a:xfrm>
          <a:prstGeom prst="rect">
            <a:avLst/>
          </a:prstGeom>
        </p:spPr>
      </p:pic>
      <p:sp>
        <p:nvSpPr>
          <p:cNvPr id="6" name="TextBox 4">
            <a:extLst>
              <a:ext uri="{FF2B5EF4-FFF2-40B4-BE49-F238E27FC236}">
                <a16:creationId xmlns:a16="http://schemas.microsoft.com/office/drawing/2014/main" id="{F55F70AF-0A9D-715F-A49D-34038014444F}"/>
              </a:ext>
            </a:extLst>
          </p:cNvPr>
          <p:cNvSpPr txBox="1"/>
          <p:nvPr/>
        </p:nvSpPr>
        <p:spPr>
          <a:xfrm>
            <a:off x="266700" y="5877048"/>
            <a:ext cx="442281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a:solidFill>
                  <a:srgbClr val="1E4E79"/>
                </a:solidFill>
                <a:latin typeface="Century Gothic"/>
              </a:rPr>
              <a:t>Forest carbon to CO</a:t>
            </a:r>
            <a:r>
              <a:rPr lang="en-US" baseline="-25000">
                <a:solidFill>
                  <a:srgbClr val="1E4E79"/>
                </a:solidFill>
                <a:latin typeface="Century Gothic"/>
              </a:rPr>
              <a:t>2</a:t>
            </a:r>
            <a:r>
              <a:rPr lang="en-US">
                <a:solidFill>
                  <a:srgbClr val="1E4E79"/>
                </a:solidFill>
                <a:latin typeface="Century Gothic"/>
              </a:rPr>
              <a:t> conversion</a:t>
            </a:r>
            <a:endParaRPr lang="en-US">
              <a:solidFill>
                <a:srgbClr val="1E4E79"/>
              </a:solidFill>
              <a:latin typeface="Century Gothic"/>
              <a:cs typeface="Calibri" panose="020F0502020204030204"/>
            </a:endParaRPr>
          </a:p>
        </p:txBody>
      </p:sp>
      <p:sp>
        <p:nvSpPr>
          <p:cNvPr id="7" name="TextBox 5">
            <a:extLst>
              <a:ext uri="{FF2B5EF4-FFF2-40B4-BE49-F238E27FC236}">
                <a16:creationId xmlns:a16="http://schemas.microsoft.com/office/drawing/2014/main" id="{37D6AD11-023A-5B59-6E5A-CB343C2B6B30}"/>
              </a:ext>
            </a:extLst>
          </p:cNvPr>
          <p:cNvSpPr txBox="1"/>
          <p:nvPr/>
        </p:nvSpPr>
        <p:spPr>
          <a:xfrm>
            <a:off x="99083" y="3157918"/>
            <a:ext cx="468055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a:solidFill>
                  <a:srgbClr val="1E4E79"/>
                </a:solidFill>
                <a:latin typeface="Century Gothic"/>
              </a:rPr>
              <a:t>Causes and permanence of forest cover loss</a:t>
            </a:r>
            <a:endParaRPr lang="en-US">
              <a:solidFill>
                <a:srgbClr val="1E4E79"/>
              </a:solidFill>
              <a:latin typeface="Century Gothic"/>
              <a:cs typeface="Calibri" panose="020F0502020204030204"/>
            </a:endParaRPr>
          </a:p>
        </p:txBody>
      </p:sp>
      <p:sp>
        <p:nvSpPr>
          <p:cNvPr id="8" name="TextBox 6">
            <a:extLst>
              <a:ext uri="{FF2B5EF4-FFF2-40B4-BE49-F238E27FC236}">
                <a16:creationId xmlns:a16="http://schemas.microsoft.com/office/drawing/2014/main" id="{356D0235-57EA-D599-B914-FC56CBB9B311}"/>
              </a:ext>
            </a:extLst>
          </p:cNvPr>
          <p:cNvSpPr txBox="1"/>
          <p:nvPr/>
        </p:nvSpPr>
        <p:spPr>
          <a:xfrm>
            <a:off x="4706279" y="3158435"/>
            <a:ext cx="330808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1E4E79"/>
                </a:solidFill>
                <a:latin typeface="Century Gothic"/>
                <a:cs typeface="Arial"/>
              </a:rPr>
              <a:t>Validation accuracy and sample sizes</a:t>
            </a:r>
          </a:p>
        </p:txBody>
      </p:sp>
      <p:sp>
        <p:nvSpPr>
          <p:cNvPr id="9" name="TextBox 7">
            <a:extLst>
              <a:ext uri="{FF2B5EF4-FFF2-40B4-BE49-F238E27FC236}">
                <a16:creationId xmlns:a16="http://schemas.microsoft.com/office/drawing/2014/main" id="{7B5A4D1E-9242-4631-6B17-B9232C0C8A7A}"/>
              </a:ext>
            </a:extLst>
          </p:cNvPr>
          <p:cNvSpPr txBox="1"/>
          <p:nvPr/>
        </p:nvSpPr>
        <p:spPr>
          <a:xfrm>
            <a:off x="7821730" y="3168505"/>
            <a:ext cx="419629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a:solidFill>
                  <a:srgbClr val="1E4E79"/>
                </a:solidFill>
                <a:latin typeface="Century Gothic"/>
                <a:cs typeface="Calibri" panose="020F0502020204030204"/>
              </a:rPr>
              <a:t>Year and month ranges</a:t>
            </a:r>
          </a:p>
        </p:txBody>
      </p:sp>
      <p:pic>
        <p:nvPicPr>
          <p:cNvPr id="12" name="Graphic 3" descr="Bar chart with solid fill">
            <a:extLst>
              <a:ext uri="{FF2B5EF4-FFF2-40B4-BE49-F238E27FC236}">
                <a16:creationId xmlns:a16="http://schemas.microsoft.com/office/drawing/2014/main" id="{F7295D6B-4BFD-ABDE-AD17-395D7A796E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25724" y="1885124"/>
            <a:ext cx="1404334" cy="1377597"/>
          </a:xfrm>
          <a:prstGeom prst="rect">
            <a:avLst/>
          </a:prstGeom>
        </p:spPr>
      </p:pic>
      <p:pic>
        <p:nvPicPr>
          <p:cNvPr id="14" name="Graphic 5" descr="Forest scene with solid fill">
            <a:extLst>
              <a:ext uri="{FF2B5EF4-FFF2-40B4-BE49-F238E27FC236}">
                <a16:creationId xmlns:a16="http://schemas.microsoft.com/office/drawing/2014/main" id="{AE830F0F-106D-273D-08B0-20079284BC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04343" y="4247232"/>
            <a:ext cx="1553265" cy="1569468"/>
          </a:xfrm>
          <a:prstGeom prst="rect">
            <a:avLst/>
          </a:prstGeom>
        </p:spPr>
      </p:pic>
      <p:sp>
        <p:nvSpPr>
          <p:cNvPr id="16" name="TextBox 14">
            <a:extLst>
              <a:ext uri="{FF2B5EF4-FFF2-40B4-BE49-F238E27FC236}">
                <a16:creationId xmlns:a16="http://schemas.microsoft.com/office/drawing/2014/main" id="{B38C7BA8-FBF0-786A-6621-22E44BAC79FF}"/>
              </a:ext>
            </a:extLst>
          </p:cNvPr>
          <p:cNvSpPr txBox="1"/>
          <p:nvPr/>
        </p:nvSpPr>
        <p:spPr>
          <a:xfrm>
            <a:off x="3804594" y="5877046"/>
            <a:ext cx="510657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a:solidFill>
                  <a:srgbClr val="1E4E79"/>
                </a:solidFill>
                <a:latin typeface="Century Gothic"/>
                <a:cs typeface="Calibri" panose="020F0502020204030204"/>
              </a:rPr>
              <a:t>Forest cover gain </a:t>
            </a:r>
          </a:p>
        </p:txBody>
      </p:sp>
      <p:pic>
        <p:nvPicPr>
          <p:cNvPr id="17" name="Graphic 11" descr="Plant outline">
            <a:extLst>
              <a:ext uri="{FF2B5EF4-FFF2-40B4-BE49-F238E27FC236}">
                <a16:creationId xmlns:a16="http://schemas.microsoft.com/office/drawing/2014/main" id="{9C47DF8E-1D59-D7BE-340C-22A7F154F0E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70938" y="5100144"/>
            <a:ext cx="774263" cy="774263"/>
          </a:xfrm>
          <a:prstGeom prst="rect">
            <a:avLst/>
          </a:prstGeom>
        </p:spPr>
      </p:pic>
      <p:pic>
        <p:nvPicPr>
          <p:cNvPr id="18" name="Graphic 12" descr="Tree With Roots outline">
            <a:extLst>
              <a:ext uri="{FF2B5EF4-FFF2-40B4-BE49-F238E27FC236}">
                <a16:creationId xmlns:a16="http://schemas.microsoft.com/office/drawing/2014/main" id="{99732DF5-38C7-5045-F1E5-E9FA48E3C90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13972" y="4338145"/>
            <a:ext cx="1352331" cy="1369848"/>
          </a:xfrm>
          <a:prstGeom prst="rect">
            <a:avLst/>
          </a:prstGeom>
        </p:spPr>
      </p:pic>
      <p:pic>
        <p:nvPicPr>
          <p:cNvPr id="19" name="Graphic 8" descr="Checkbox Checked outline">
            <a:extLst>
              <a:ext uri="{FF2B5EF4-FFF2-40B4-BE49-F238E27FC236}">
                <a16:creationId xmlns:a16="http://schemas.microsoft.com/office/drawing/2014/main" id="{32EA71C6-14A6-B8D8-8BDE-9AE6E438154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98088" y="1656567"/>
            <a:ext cx="1728591" cy="1686839"/>
          </a:xfrm>
          <a:prstGeom prst="rect">
            <a:avLst/>
          </a:prstGeom>
        </p:spPr>
      </p:pic>
      <p:sp>
        <p:nvSpPr>
          <p:cNvPr id="20" name="TextBox 6">
            <a:extLst>
              <a:ext uri="{FF2B5EF4-FFF2-40B4-BE49-F238E27FC236}">
                <a16:creationId xmlns:a16="http://schemas.microsoft.com/office/drawing/2014/main" id="{0772CD17-72AC-45D1-FF09-CFE93ADA761B}"/>
              </a:ext>
            </a:extLst>
          </p:cNvPr>
          <p:cNvSpPr txBox="1"/>
          <p:nvPr/>
        </p:nvSpPr>
        <p:spPr>
          <a:xfrm>
            <a:off x="8372744" y="5875755"/>
            <a:ext cx="330808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1E4E79"/>
                </a:solidFill>
                <a:latin typeface="Century Gothic"/>
                <a:cs typeface="Arial"/>
              </a:rPr>
              <a:t>Method choice</a:t>
            </a:r>
            <a:endParaRPr lang="en-US">
              <a:solidFill>
                <a:srgbClr val="1E4E79"/>
              </a:solidFill>
              <a:latin typeface="Century Gothic"/>
            </a:endParaRPr>
          </a:p>
        </p:txBody>
      </p:sp>
      <p:pic>
        <p:nvPicPr>
          <p:cNvPr id="21" name="Graphic 21" descr="Decision chart outline">
            <a:extLst>
              <a:ext uri="{FF2B5EF4-FFF2-40B4-BE49-F238E27FC236}">
                <a16:creationId xmlns:a16="http://schemas.microsoft.com/office/drawing/2014/main" id="{22E995EC-AD11-D724-1F34-4DF28A7C7F4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245600" y="4419600"/>
            <a:ext cx="1346200" cy="1358900"/>
          </a:xfrm>
          <a:prstGeom prst="rect">
            <a:avLst/>
          </a:prstGeom>
        </p:spPr>
      </p:pic>
    </p:spTree>
    <p:extLst>
      <p:ext uri="{BB962C8B-B14F-4D97-AF65-F5344CB8AC3E}">
        <p14:creationId xmlns:p14="http://schemas.microsoft.com/office/powerpoint/2010/main" val="2438153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5" descr="A picture containing text, tree&#10;&#10;Description automatically generated">
            <a:extLst>
              <a:ext uri="{FF2B5EF4-FFF2-40B4-BE49-F238E27FC236}">
                <a16:creationId xmlns:a16="http://schemas.microsoft.com/office/drawing/2014/main" id="{81F15648-F193-0658-03D3-36B667AC9504}"/>
              </a:ext>
            </a:extLst>
          </p:cNvPr>
          <p:cNvPicPr>
            <a:picLocks noChangeAspect="1"/>
          </p:cNvPicPr>
          <p:nvPr/>
        </p:nvPicPr>
        <p:blipFill rotWithShape="1">
          <a:blip r:embed="rId3"/>
          <a:srcRect t="20654" r="-2" b="851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5" name="Picture 6" descr="A picture containing tree, plant&#10;&#10;Description automatically generated">
            <a:extLst>
              <a:ext uri="{FF2B5EF4-FFF2-40B4-BE49-F238E27FC236}">
                <a16:creationId xmlns:a16="http://schemas.microsoft.com/office/drawing/2014/main" id="{7DC8B5F1-DA9C-4656-A041-0E741EBC8883}"/>
              </a:ext>
            </a:extLst>
          </p:cNvPr>
          <p:cNvPicPr>
            <a:picLocks noChangeAspect="1"/>
          </p:cNvPicPr>
          <p:nvPr/>
        </p:nvPicPr>
        <p:blipFill rotWithShape="1">
          <a:blip r:embed="rId4"/>
          <a:srcRect t="12847" r="-2" b="5666"/>
          <a:stretch/>
        </p:blipFill>
        <p:spPr>
          <a:xfrm>
            <a:off x="4883025" y="3428926"/>
            <a:ext cx="7308975" cy="3244017"/>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31" name="Text Placeholder 2">
            <a:extLst>
              <a:ext uri="{FF2B5EF4-FFF2-40B4-BE49-F238E27FC236}">
                <a16:creationId xmlns:a16="http://schemas.microsoft.com/office/drawing/2014/main" id="{5CE2671D-0301-BB89-17C5-8349E1C43AC9}"/>
              </a:ext>
            </a:extLst>
          </p:cNvPr>
          <p:cNvSpPr txBox="1">
            <a:spLocks/>
          </p:cNvSpPr>
          <p:nvPr/>
        </p:nvSpPr>
        <p:spPr>
          <a:xfrm>
            <a:off x="268578" y="882589"/>
            <a:ext cx="6454799" cy="116955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spcAft>
                <a:spcPts val="600"/>
              </a:spcAft>
            </a:pPr>
            <a:endParaRPr lang="en-US">
              <a:solidFill>
                <a:schemeClr val="tx1">
                  <a:lumMod val="75000"/>
                  <a:lumOff val="25000"/>
                </a:schemeClr>
              </a:solidFill>
              <a:latin typeface="Century Gothic"/>
            </a:endParaRPr>
          </a:p>
          <a:p>
            <a:pPr marL="342900" indent="-342900">
              <a:spcBef>
                <a:spcPts val="0"/>
              </a:spcBef>
              <a:spcAft>
                <a:spcPts val="600"/>
              </a:spcAft>
              <a:buClr>
                <a:srgbClr val="5372B3"/>
              </a:buClr>
              <a:buFont typeface="Webdings" panose="05030102010509060703" pitchFamily="18" charset="2"/>
              <a:buChar char="4"/>
            </a:pPr>
            <a:endParaRPr lang="en-US" sz="2400">
              <a:solidFill>
                <a:schemeClr val="tx1">
                  <a:lumMod val="75000"/>
                  <a:lumOff val="25000"/>
                </a:schemeClr>
              </a:solidFill>
              <a:latin typeface="Century Gothic" panose="020F0302020204030204"/>
            </a:endParaRPr>
          </a:p>
          <a:p>
            <a:pPr marL="342900" indent="-342900">
              <a:spcBef>
                <a:spcPts val="0"/>
              </a:spcBef>
              <a:spcAft>
                <a:spcPts val="600"/>
              </a:spcAft>
              <a:buClr>
                <a:srgbClr val="5372B3"/>
              </a:buClr>
              <a:buFont typeface="Webdings" panose="05030102010509060703" pitchFamily="18" charset="2"/>
              <a:buChar char="4"/>
            </a:pPr>
            <a:endParaRPr lang="en-US">
              <a:solidFill>
                <a:schemeClr val="tx1">
                  <a:lumMod val="75000"/>
                  <a:lumOff val="25000"/>
                </a:schemeClr>
              </a:solidFill>
              <a:latin typeface="Century Gothic" panose="020F0302020204030204"/>
            </a:endParaRPr>
          </a:p>
        </p:txBody>
      </p:sp>
      <p:sp>
        <p:nvSpPr>
          <p:cNvPr id="33" name="Title 1">
            <a:extLst>
              <a:ext uri="{FF2B5EF4-FFF2-40B4-BE49-F238E27FC236}">
                <a16:creationId xmlns:a16="http://schemas.microsoft.com/office/drawing/2014/main" id="{61EFE734-E3CB-0DEE-1E2C-0332E0CA2F94}"/>
              </a:ext>
            </a:extLst>
          </p:cNvPr>
          <p:cNvSpPr txBox="1">
            <a:spLocks/>
          </p:cNvSpPr>
          <p:nvPr/>
        </p:nvSpPr>
        <p:spPr>
          <a:xfrm>
            <a:off x="266700" y="364983"/>
            <a:ext cx="10127280" cy="397017"/>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5372B3"/>
                </a:solidFill>
                <a:latin typeface="Century Gothic" panose="020F0302020204030204"/>
              </a:rPr>
              <a:t>Conclusions</a:t>
            </a:r>
          </a:p>
        </p:txBody>
      </p:sp>
      <p:sp>
        <p:nvSpPr>
          <p:cNvPr id="35" name="Text Placeholder 2">
            <a:extLst>
              <a:ext uri="{FF2B5EF4-FFF2-40B4-BE49-F238E27FC236}">
                <a16:creationId xmlns:a16="http://schemas.microsoft.com/office/drawing/2014/main" id="{94E2CD47-8AC8-E463-BF17-6B8A6AF4738A}"/>
              </a:ext>
            </a:extLst>
          </p:cNvPr>
          <p:cNvSpPr txBox="1">
            <a:spLocks/>
          </p:cNvSpPr>
          <p:nvPr/>
        </p:nvSpPr>
        <p:spPr>
          <a:xfrm>
            <a:off x="420978" y="1034989"/>
            <a:ext cx="6454799" cy="116955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ts val="0"/>
              </a:spcBef>
              <a:spcAft>
                <a:spcPts val="600"/>
              </a:spcAft>
            </a:pPr>
            <a:endParaRPr lang="en-US">
              <a:solidFill>
                <a:schemeClr val="tx1">
                  <a:lumMod val="75000"/>
                  <a:lumOff val="25000"/>
                </a:schemeClr>
              </a:solidFill>
              <a:latin typeface="Century Gothic"/>
            </a:endParaRPr>
          </a:p>
          <a:p>
            <a:pPr marL="342900" indent="-342900">
              <a:lnSpc>
                <a:spcPct val="100000"/>
              </a:lnSpc>
              <a:spcBef>
                <a:spcPts val="0"/>
              </a:spcBef>
              <a:spcAft>
                <a:spcPts val="600"/>
              </a:spcAft>
              <a:buClr>
                <a:srgbClr val="5372B3"/>
              </a:buClr>
              <a:buFont typeface="Webdings" panose="05030102010509060703" pitchFamily="18" charset="2"/>
              <a:buChar char="4"/>
            </a:pPr>
            <a:endParaRPr lang="en-US" sz="2400">
              <a:solidFill>
                <a:schemeClr val="tx1">
                  <a:lumMod val="75000"/>
                  <a:lumOff val="25000"/>
                </a:schemeClr>
              </a:solidFill>
              <a:latin typeface="Century Gothic" panose="020F0302020204030204"/>
            </a:endParaRPr>
          </a:p>
          <a:p>
            <a:pPr marL="342900" indent="-342900">
              <a:lnSpc>
                <a:spcPct val="100000"/>
              </a:lnSpc>
              <a:spcBef>
                <a:spcPts val="0"/>
              </a:spcBef>
              <a:spcAft>
                <a:spcPts val="600"/>
              </a:spcAft>
              <a:buClr>
                <a:srgbClr val="5372B3"/>
              </a:buClr>
              <a:buFont typeface="Webdings" panose="05030102010509060703" pitchFamily="18" charset="2"/>
              <a:buChar char="4"/>
            </a:pPr>
            <a:endParaRPr lang="en-US">
              <a:solidFill>
                <a:schemeClr val="tx1">
                  <a:lumMod val="75000"/>
                  <a:lumOff val="25000"/>
                </a:schemeClr>
              </a:solidFill>
              <a:latin typeface="Century Gothic" panose="020F0302020204030204"/>
            </a:endParaRPr>
          </a:p>
        </p:txBody>
      </p:sp>
      <p:sp>
        <p:nvSpPr>
          <p:cNvPr id="37" name="Text Placeholder 2">
            <a:extLst>
              <a:ext uri="{FF2B5EF4-FFF2-40B4-BE49-F238E27FC236}">
                <a16:creationId xmlns:a16="http://schemas.microsoft.com/office/drawing/2014/main" id="{8CCDE8BE-AE5D-29CD-32D8-D76DD3852843}"/>
              </a:ext>
            </a:extLst>
          </p:cNvPr>
          <p:cNvSpPr txBox="1">
            <a:spLocks/>
          </p:cNvSpPr>
          <p:nvPr/>
        </p:nvSpPr>
        <p:spPr>
          <a:xfrm>
            <a:off x="200084" y="1550409"/>
            <a:ext cx="5345221" cy="389337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Clr>
                <a:srgbClr val="5372B3"/>
              </a:buClr>
              <a:buFont typeface="Arial"/>
              <a:buChar char="•"/>
            </a:pPr>
            <a:r>
              <a:rPr lang="en-US" sz="2400" dirty="0">
                <a:solidFill>
                  <a:schemeClr val="tx1">
                    <a:lumMod val="75000"/>
                    <a:lumOff val="25000"/>
                  </a:schemeClr>
                </a:solidFill>
                <a:latin typeface="Century Gothic" panose="020F0302020204030204"/>
              </a:rPr>
              <a:t>Highest CO</a:t>
            </a:r>
            <a:r>
              <a:rPr lang="en-US" sz="2400" baseline="-25000" dirty="0">
                <a:solidFill>
                  <a:schemeClr val="tx1">
                    <a:lumMod val="75000"/>
                    <a:lumOff val="25000"/>
                  </a:schemeClr>
                </a:solidFill>
                <a:latin typeface="Century Gothic" panose="020F0302020204030204"/>
              </a:rPr>
              <a:t>2</a:t>
            </a:r>
            <a:r>
              <a:rPr lang="en-US" sz="2400" dirty="0">
                <a:solidFill>
                  <a:schemeClr val="tx1">
                    <a:lumMod val="75000"/>
                    <a:lumOff val="25000"/>
                  </a:schemeClr>
                </a:solidFill>
                <a:latin typeface="Century Gothic" panose="020F0302020204030204"/>
              </a:rPr>
              <a:t> emissions in Southern Alabama</a:t>
            </a:r>
          </a:p>
          <a:p>
            <a:pPr lvl="1">
              <a:spcAft>
                <a:spcPts val="600"/>
              </a:spcAft>
              <a:buClr>
                <a:srgbClr val="5372B3"/>
              </a:buClr>
              <a:buFontTx/>
              <a:buChar char="•"/>
            </a:pPr>
            <a:r>
              <a:rPr lang="en-US" sz="2000" dirty="0">
                <a:solidFill>
                  <a:schemeClr val="tx1">
                    <a:lumMod val="75000"/>
                    <a:lumOff val="25000"/>
                  </a:schemeClr>
                </a:solidFill>
                <a:latin typeface="Century Gothic" panose="020F0302020204030204"/>
              </a:rPr>
              <a:t> Consistent with pine plantations in that area</a:t>
            </a:r>
          </a:p>
          <a:p>
            <a:pPr marL="342900" indent="-342900">
              <a:spcAft>
                <a:spcPts val="600"/>
              </a:spcAft>
              <a:buClr>
                <a:srgbClr val="5372B3"/>
              </a:buClr>
              <a:buFont typeface="Arial"/>
              <a:buChar char="•"/>
            </a:pPr>
            <a:r>
              <a:rPr lang="en-US" sz="2400" dirty="0">
                <a:solidFill>
                  <a:schemeClr val="tx1">
                    <a:lumMod val="75000"/>
                    <a:lumOff val="25000"/>
                  </a:schemeClr>
                </a:solidFill>
                <a:latin typeface="Century Gothic" panose="020F0302020204030204"/>
              </a:rPr>
              <a:t>NLCD forest loss map was most accurate</a:t>
            </a:r>
          </a:p>
          <a:p>
            <a:pPr marL="342900" indent="-342900">
              <a:spcAft>
                <a:spcPts val="600"/>
              </a:spcAft>
              <a:buClr>
                <a:srgbClr val="5372B3"/>
              </a:buClr>
              <a:buFont typeface="Arial"/>
              <a:buChar char="•"/>
            </a:pPr>
            <a:r>
              <a:rPr lang="en-US" sz="2400" dirty="0">
                <a:solidFill>
                  <a:schemeClr val="tx1">
                    <a:lumMod val="75000"/>
                    <a:lumOff val="25000"/>
                  </a:schemeClr>
                </a:solidFill>
                <a:latin typeface="Century Gothic" panose="020F0302020204030204"/>
              </a:rPr>
              <a:t>Estimated CO</a:t>
            </a:r>
            <a:r>
              <a:rPr lang="en-US" sz="2400" baseline="-25000" dirty="0">
                <a:solidFill>
                  <a:schemeClr val="tx1">
                    <a:lumMod val="75000"/>
                    <a:lumOff val="25000"/>
                  </a:schemeClr>
                </a:solidFill>
                <a:latin typeface="Century Gothic" panose="020F0302020204030204"/>
              </a:rPr>
              <a:t>2</a:t>
            </a:r>
            <a:r>
              <a:rPr lang="en-US" sz="2400" dirty="0">
                <a:solidFill>
                  <a:schemeClr val="tx1">
                    <a:lumMod val="75000"/>
                    <a:lumOff val="25000"/>
                  </a:schemeClr>
                </a:solidFill>
                <a:latin typeface="Century Gothic" panose="020F0302020204030204"/>
              </a:rPr>
              <a:t> emissions vary depending on dataset, and most suitable dataset will vary between regions</a:t>
            </a:r>
            <a:endParaRPr lang="en-US"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1417851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92C6E4C-065F-CD45-27E1-38E865EFD986}"/>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Future Work</a:t>
            </a:r>
          </a:p>
        </p:txBody>
      </p:sp>
      <p:sp>
        <p:nvSpPr>
          <p:cNvPr id="7" name="Rectangle 6">
            <a:extLst>
              <a:ext uri="{FF2B5EF4-FFF2-40B4-BE49-F238E27FC236}">
                <a16:creationId xmlns:a16="http://schemas.microsoft.com/office/drawing/2014/main" id="{9E16E4FD-7BFA-9275-D4DC-A29E36A40FAD}"/>
              </a:ext>
            </a:extLst>
          </p:cNvPr>
          <p:cNvSpPr/>
          <p:nvPr/>
        </p:nvSpPr>
        <p:spPr>
          <a:xfrm>
            <a:off x="2238962" y="1467555"/>
            <a:ext cx="3913481" cy="2126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2" descr="Single gear with solid fill">
            <a:extLst>
              <a:ext uri="{FF2B5EF4-FFF2-40B4-BE49-F238E27FC236}">
                <a16:creationId xmlns:a16="http://schemas.microsoft.com/office/drawing/2014/main" id="{0B64C93D-4E61-C6E4-9CD7-481B41B87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40000">
            <a:off x="154282" y="3112911"/>
            <a:ext cx="3905954" cy="3905955"/>
          </a:xfrm>
          <a:prstGeom prst="rect">
            <a:avLst/>
          </a:prstGeom>
        </p:spPr>
      </p:pic>
      <p:pic>
        <p:nvPicPr>
          <p:cNvPr id="13" name="Graphic 12" descr="Single gear with solid fill">
            <a:extLst>
              <a:ext uri="{FF2B5EF4-FFF2-40B4-BE49-F238E27FC236}">
                <a16:creationId xmlns:a16="http://schemas.microsoft.com/office/drawing/2014/main" id="{6C7DA17A-E4A2-976F-10CB-8C0F62CFCB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40000">
            <a:off x="4199467" y="36689"/>
            <a:ext cx="3905954" cy="3905955"/>
          </a:xfrm>
          <a:prstGeom prst="rect">
            <a:avLst/>
          </a:prstGeom>
        </p:spPr>
      </p:pic>
      <p:pic>
        <p:nvPicPr>
          <p:cNvPr id="14" name="Graphic 13" descr="Single gear with solid fill">
            <a:extLst>
              <a:ext uri="{FF2B5EF4-FFF2-40B4-BE49-F238E27FC236}">
                <a16:creationId xmlns:a16="http://schemas.microsoft.com/office/drawing/2014/main" id="{8AF0516E-1A80-9211-DD8B-FC94861069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280000">
            <a:off x="8018874" y="3206985"/>
            <a:ext cx="3905954" cy="3905955"/>
          </a:xfrm>
          <a:prstGeom prst="rect">
            <a:avLst/>
          </a:prstGeom>
        </p:spPr>
      </p:pic>
      <p:sp>
        <p:nvSpPr>
          <p:cNvPr id="17" name="Text Placeholder 2">
            <a:extLst>
              <a:ext uri="{FF2B5EF4-FFF2-40B4-BE49-F238E27FC236}">
                <a16:creationId xmlns:a16="http://schemas.microsoft.com/office/drawing/2014/main" id="{BD076BF4-D2EF-9F46-C00C-69C66AA70AFA}"/>
              </a:ext>
            </a:extLst>
          </p:cNvPr>
          <p:cNvSpPr txBox="1">
            <a:spLocks/>
          </p:cNvSpPr>
          <p:nvPr/>
        </p:nvSpPr>
        <p:spPr>
          <a:xfrm>
            <a:off x="3603036" y="4533890"/>
            <a:ext cx="3501369" cy="1323439"/>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buClr>
                <a:srgbClr val="5372B3"/>
              </a:buClr>
            </a:pPr>
            <a:r>
              <a:rPr lang="en-US" sz="2000" dirty="0">
                <a:solidFill>
                  <a:schemeClr val="tx1">
                    <a:lumMod val="75000"/>
                    <a:lumOff val="25000"/>
                  </a:schemeClr>
                </a:solidFill>
                <a:latin typeface="Century Gothic" panose="020F0302020204030204"/>
              </a:rPr>
              <a:t>Add a </a:t>
            </a:r>
            <a:r>
              <a:rPr lang="en-US" sz="2000" b="1" dirty="0">
                <a:solidFill>
                  <a:schemeClr val="tx1">
                    <a:lumMod val="75000"/>
                    <a:lumOff val="25000"/>
                  </a:schemeClr>
                </a:solidFill>
                <a:latin typeface="Century Gothic" panose="020F0302020204030204"/>
              </a:rPr>
              <a:t>‘forest gain’</a:t>
            </a:r>
            <a:r>
              <a:rPr lang="en-US" sz="2000" dirty="0">
                <a:solidFill>
                  <a:schemeClr val="tx1">
                    <a:lumMod val="75000"/>
                    <a:lumOff val="25000"/>
                  </a:schemeClr>
                </a:solidFill>
                <a:latin typeface="Century Gothic" panose="020F0302020204030204"/>
              </a:rPr>
              <a:t> class to our analysis to account for regrowth, reforestation, and afforestation</a:t>
            </a:r>
          </a:p>
        </p:txBody>
      </p:sp>
      <p:sp>
        <p:nvSpPr>
          <p:cNvPr id="19" name="Oval 18">
            <a:extLst>
              <a:ext uri="{FF2B5EF4-FFF2-40B4-BE49-F238E27FC236}">
                <a16:creationId xmlns:a16="http://schemas.microsoft.com/office/drawing/2014/main" id="{B882761F-BE94-B3A1-0F38-58973BBA0C05}"/>
              </a:ext>
            </a:extLst>
          </p:cNvPr>
          <p:cNvSpPr/>
          <p:nvPr/>
        </p:nvSpPr>
        <p:spPr>
          <a:xfrm>
            <a:off x="3424296" y="3866445"/>
            <a:ext cx="178740" cy="178740"/>
          </a:xfrm>
          <a:prstGeom prst="ellipse">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55D358-5BFA-2E04-3CD8-6BB8259A15C2}"/>
              </a:ext>
            </a:extLst>
          </p:cNvPr>
          <p:cNvSpPr/>
          <p:nvPr/>
        </p:nvSpPr>
        <p:spPr>
          <a:xfrm>
            <a:off x="3951111" y="3424296"/>
            <a:ext cx="178740" cy="178740"/>
          </a:xfrm>
          <a:prstGeom prst="ellipse">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5372B3"/>
              </a:solidFill>
              <a:cs typeface="Calibri"/>
            </a:endParaRPr>
          </a:p>
        </p:txBody>
      </p:sp>
      <p:sp>
        <p:nvSpPr>
          <p:cNvPr id="21" name="Oval 20">
            <a:extLst>
              <a:ext uri="{FF2B5EF4-FFF2-40B4-BE49-F238E27FC236}">
                <a16:creationId xmlns:a16="http://schemas.microsoft.com/office/drawing/2014/main" id="{6ECD0DFE-571E-15CB-D9EB-67A022EB0732}"/>
              </a:ext>
            </a:extLst>
          </p:cNvPr>
          <p:cNvSpPr/>
          <p:nvPr/>
        </p:nvSpPr>
        <p:spPr>
          <a:xfrm>
            <a:off x="4515555" y="2982147"/>
            <a:ext cx="178740" cy="178740"/>
          </a:xfrm>
          <a:prstGeom prst="ellipse">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5372B3"/>
              </a:solidFill>
              <a:cs typeface="Calibri"/>
            </a:endParaRPr>
          </a:p>
        </p:txBody>
      </p:sp>
      <p:grpSp>
        <p:nvGrpSpPr>
          <p:cNvPr id="25" name="Group 24">
            <a:extLst>
              <a:ext uri="{FF2B5EF4-FFF2-40B4-BE49-F238E27FC236}">
                <a16:creationId xmlns:a16="http://schemas.microsoft.com/office/drawing/2014/main" id="{84647A39-39B5-5139-9DDF-DD17CC231AD8}"/>
              </a:ext>
            </a:extLst>
          </p:cNvPr>
          <p:cNvGrpSpPr/>
          <p:nvPr/>
        </p:nvGrpSpPr>
        <p:grpSpPr>
          <a:xfrm rot="4620000">
            <a:off x="7366000" y="3132665"/>
            <a:ext cx="1269999" cy="1063038"/>
            <a:chOff x="6491111" y="3377258"/>
            <a:chExt cx="1269999" cy="1063038"/>
          </a:xfrm>
        </p:grpSpPr>
        <p:sp>
          <p:nvSpPr>
            <p:cNvPr id="22" name="Oval 21">
              <a:extLst>
                <a:ext uri="{FF2B5EF4-FFF2-40B4-BE49-F238E27FC236}">
                  <a16:creationId xmlns:a16="http://schemas.microsoft.com/office/drawing/2014/main" id="{32DE902A-A432-D81B-1BC7-1AB74C6ECA0F}"/>
                </a:ext>
              </a:extLst>
            </p:cNvPr>
            <p:cNvSpPr/>
            <p:nvPr/>
          </p:nvSpPr>
          <p:spPr>
            <a:xfrm>
              <a:off x="6491111" y="4261556"/>
              <a:ext cx="178740" cy="178740"/>
            </a:xfrm>
            <a:prstGeom prst="ellipse">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748EE47-18DA-E5AD-2489-40D862A7162F}"/>
                </a:ext>
              </a:extLst>
            </p:cNvPr>
            <p:cNvSpPr/>
            <p:nvPr/>
          </p:nvSpPr>
          <p:spPr>
            <a:xfrm>
              <a:off x="7017926" y="3819407"/>
              <a:ext cx="178740" cy="178740"/>
            </a:xfrm>
            <a:prstGeom prst="ellipse">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5372B3"/>
                </a:solidFill>
                <a:cs typeface="Calibri"/>
              </a:endParaRPr>
            </a:p>
          </p:txBody>
        </p:sp>
        <p:sp>
          <p:nvSpPr>
            <p:cNvPr id="24" name="Oval 23">
              <a:extLst>
                <a:ext uri="{FF2B5EF4-FFF2-40B4-BE49-F238E27FC236}">
                  <a16:creationId xmlns:a16="http://schemas.microsoft.com/office/drawing/2014/main" id="{F2E5954A-600F-B84F-4214-738EC1094A6B}"/>
                </a:ext>
              </a:extLst>
            </p:cNvPr>
            <p:cNvSpPr/>
            <p:nvPr/>
          </p:nvSpPr>
          <p:spPr>
            <a:xfrm>
              <a:off x="7582370" y="3377258"/>
              <a:ext cx="178740" cy="178740"/>
            </a:xfrm>
            <a:prstGeom prst="ellipse">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5372B3"/>
                </a:solidFill>
                <a:cs typeface="Calibri"/>
              </a:endParaRPr>
            </a:p>
          </p:txBody>
        </p:sp>
      </p:grpSp>
      <p:sp>
        <p:nvSpPr>
          <p:cNvPr id="26" name="Text Placeholder 2">
            <a:extLst>
              <a:ext uri="{FF2B5EF4-FFF2-40B4-BE49-F238E27FC236}">
                <a16:creationId xmlns:a16="http://schemas.microsoft.com/office/drawing/2014/main" id="{B3C10D72-4C90-FE2A-BBBC-BB0C564D4423}"/>
              </a:ext>
            </a:extLst>
          </p:cNvPr>
          <p:cNvSpPr txBox="1">
            <a:spLocks/>
          </p:cNvSpPr>
          <p:nvPr/>
        </p:nvSpPr>
        <p:spPr>
          <a:xfrm>
            <a:off x="8818449" y="2165827"/>
            <a:ext cx="3151061" cy="163121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buClr>
                <a:srgbClr val="5372B3"/>
              </a:buClr>
            </a:pPr>
            <a:r>
              <a:rPr lang="en-US" sz="2000" dirty="0">
                <a:solidFill>
                  <a:schemeClr val="tx1">
                    <a:lumMod val="75000"/>
                    <a:lumOff val="25000"/>
                  </a:schemeClr>
                </a:solidFill>
                <a:latin typeface="Century Gothic" panose="020F0302020204030204"/>
              </a:rPr>
              <a:t>Expand the study area to other states in the Southeast US to adapt and further test our methodology</a:t>
            </a:r>
            <a:endParaRPr lang="en-US" dirty="0">
              <a:solidFill>
                <a:schemeClr val="tx1">
                  <a:lumMod val="75000"/>
                  <a:lumOff val="25000"/>
                </a:schemeClr>
              </a:solidFill>
              <a:latin typeface="Century Gothic" panose="020F0302020204030204"/>
            </a:endParaRPr>
          </a:p>
        </p:txBody>
      </p:sp>
      <p:sp>
        <p:nvSpPr>
          <p:cNvPr id="27" name="Text Placeholder 2">
            <a:extLst>
              <a:ext uri="{FF2B5EF4-FFF2-40B4-BE49-F238E27FC236}">
                <a16:creationId xmlns:a16="http://schemas.microsoft.com/office/drawing/2014/main" id="{74EDD0DC-7BE9-4D19-B037-20CBE5086C08}"/>
              </a:ext>
            </a:extLst>
          </p:cNvPr>
          <p:cNvSpPr txBox="1">
            <a:spLocks/>
          </p:cNvSpPr>
          <p:nvPr/>
        </p:nvSpPr>
        <p:spPr>
          <a:xfrm>
            <a:off x="703050" y="1128789"/>
            <a:ext cx="3799710" cy="1631216"/>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buClr>
                <a:srgbClr val="5372B3"/>
              </a:buClr>
            </a:pPr>
            <a:r>
              <a:rPr lang="en-US" sz="2000" dirty="0">
                <a:solidFill>
                  <a:schemeClr val="tx1">
                    <a:lumMod val="75000"/>
                    <a:lumOff val="25000"/>
                  </a:schemeClr>
                </a:solidFill>
                <a:latin typeface="Century Gothic" panose="020F0302020204030204"/>
              </a:rPr>
              <a:t>Test out other land cover change datasets and change detection algorithms (e.g., CCDC-SMA) to find the best one for this region</a:t>
            </a:r>
          </a:p>
        </p:txBody>
      </p:sp>
    </p:spTree>
    <p:extLst>
      <p:ext uri="{BB962C8B-B14F-4D97-AF65-F5344CB8AC3E}">
        <p14:creationId xmlns:p14="http://schemas.microsoft.com/office/powerpoint/2010/main" val="3629363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id="{AC37AFB2-8B12-4596-85FF-123FC5A79B80}"/>
              </a:ext>
            </a:extLst>
          </p:cNvPr>
          <p:cNvSpPr txBox="1">
            <a:spLocks/>
          </p:cNvSpPr>
          <p:nvPr/>
        </p:nvSpPr>
        <p:spPr>
          <a:xfrm>
            <a:off x="813055" y="1165592"/>
            <a:ext cx="7520796" cy="497628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72B3"/>
              </a:buClr>
              <a:defRPr/>
            </a:pPr>
            <a:r>
              <a:rPr lang="en-US" sz="1800" b="1" dirty="0">
                <a:solidFill>
                  <a:srgbClr val="5372B3"/>
                </a:solidFill>
                <a:latin typeface="Century Gothic"/>
              </a:rPr>
              <a:t>Science Advisors</a:t>
            </a:r>
          </a:p>
          <a:p>
            <a:pPr marL="285750" indent="-285750">
              <a:lnSpc>
                <a:spcPct val="100000"/>
              </a:lnSpc>
              <a:spcBef>
                <a:spcPts val="0"/>
              </a:spcBef>
              <a:spcAft>
                <a:spcPts val="600"/>
              </a:spcAft>
              <a:buChar char="•"/>
              <a:defRPr/>
            </a:pPr>
            <a:r>
              <a:rPr lang="en-US" sz="1800" b="1" dirty="0">
                <a:latin typeface="Century Gothic"/>
              </a:rPr>
              <a:t>Christine Evans,</a:t>
            </a:r>
            <a:r>
              <a:rPr lang="en-US" sz="1800" dirty="0">
                <a:latin typeface="Century Gothic"/>
              </a:rPr>
              <a:t> SERVIR Science Coordination Office</a:t>
            </a:r>
          </a:p>
          <a:p>
            <a:pPr marL="285750" indent="-285750">
              <a:lnSpc>
                <a:spcPct val="100000"/>
              </a:lnSpc>
              <a:spcBef>
                <a:spcPts val="0"/>
              </a:spcBef>
              <a:spcAft>
                <a:spcPts val="600"/>
              </a:spcAft>
              <a:buChar char="•"/>
              <a:defRPr/>
            </a:pPr>
            <a:r>
              <a:rPr lang="en-US" sz="1800" b="1" dirty="0">
                <a:latin typeface="Century Gothic"/>
              </a:rPr>
              <a:t>Dr. Emil Cherrington,</a:t>
            </a:r>
            <a:r>
              <a:rPr lang="en-US" sz="1800" dirty="0">
                <a:latin typeface="Century Gothic"/>
              </a:rPr>
              <a:t> SERVIR Science Coordination Office</a:t>
            </a:r>
          </a:p>
          <a:p>
            <a:pPr marL="285750" indent="-285750">
              <a:lnSpc>
                <a:spcPct val="100000"/>
              </a:lnSpc>
              <a:spcBef>
                <a:spcPts val="0"/>
              </a:spcBef>
              <a:spcAft>
                <a:spcPts val="600"/>
              </a:spcAft>
              <a:buChar char="•"/>
              <a:defRPr/>
            </a:pPr>
            <a:r>
              <a:rPr lang="en-US" sz="1800" b="1" dirty="0">
                <a:latin typeface="Century Gothic"/>
              </a:rPr>
              <a:t>Joseph Spruce, </a:t>
            </a:r>
            <a:r>
              <a:rPr lang="en-US" sz="1800" dirty="0">
                <a:latin typeface="Century Gothic"/>
              </a:rPr>
              <a:t>Science Systems and Applications, Inc.</a:t>
            </a:r>
          </a:p>
          <a:p>
            <a:pPr marL="285750" indent="-285750">
              <a:lnSpc>
                <a:spcPct val="100000"/>
              </a:lnSpc>
              <a:spcBef>
                <a:spcPts val="0"/>
              </a:spcBef>
              <a:spcAft>
                <a:spcPts val="600"/>
              </a:spcAft>
              <a:buChar char="•"/>
              <a:defRPr/>
            </a:pPr>
            <a:r>
              <a:rPr lang="en-US" sz="1800" b="1" dirty="0">
                <a:latin typeface="Century Gothic"/>
              </a:rPr>
              <a:t>Micky </a:t>
            </a:r>
            <a:r>
              <a:rPr lang="en-US" sz="1800" b="1" dirty="0" err="1">
                <a:latin typeface="Century Gothic"/>
              </a:rPr>
              <a:t>Maganini</a:t>
            </a:r>
            <a:r>
              <a:rPr lang="en-US" sz="1800" dirty="0">
                <a:latin typeface="Century Gothic"/>
              </a:rPr>
              <a:t>, SERVIR Science Coordination Office</a:t>
            </a:r>
          </a:p>
          <a:p>
            <a:pPr marL="285750" indent="-285750">
              <a:lnSpc>
                <a:spcPct val="100000"/>
              </a:lnSpc>
              <a:spcBef>
                <a:spcPts val="0"/>
              </a:spcBef>
              <a:spcAft>
                <a:spcPts val="600"/>
              </a:spcAft>
              <a:buChar char="•"/>
              <a:defRPr/>
            </a:pPr>
            <a:r>
              <a:rPr lang="en-US" sz="1800" b="1" dirty="0">
                <a:latin typeface="Century Gothic"/>
              </a:rPr>
              <a:t>Dr. Jeffrey Luvall, </a:t>
            </a:r>
            <a:r>
              <a:rPr lang="en-US" sz="1800" dirty="0">
                <a:latin typeface="Century Gothic"/>
              </a:rPr>
              <a:t>NASA Marshall Space Flight Center</a:t>
            </a:r>
          </a:p>
          <a:p>
            <a:pPr marL="285750" indent="-285750">
              <a:lnSpc>
                <a:spcPct val="100000"/>
              </a:lnSpc>
              <a:spcBef>
                <a:spcPts val="0"/>
              </a:spcBef>
              <a:spcAft>
                <a:spcPts val="600"/>
              </a:spcAft>
              <a:buChar char="•"/>
              <a:defRPr/>
            </a:pPr>
            <a:r>
              <a:rPr lang="en-US" sz="1800" b="1" dirty="0">
                <a:latin typeface="Century Gothic"/>
              </a:rPr>
              <a:t>Dr. Robert Griffin,</a:t>
            </a:r>
            <a:r>
              <a:rPr lang="en-US" sz="1800" dirty="0">
                <a:latin typeface="Century Gothic"/>
              </a:rPr>
              <a:t> University of Alabama in Huntsville</a:t>
            </a:r>
          </a:p>
          <a:p>
            <a:pPr>
              <a:lnSpc>
                <a:spcPct val="100000"/>
              </a:lnSpc>
              <a:spcBef>
                <a:spcPts val="0"/>
              </a:spcBef>
              <a:spcAft>
                <a:spcPts val="600"/>
              </a:spcAft>
              <a:defRPr/>
            </a:pPr>
            <a:endParaRPr lang="en-US" sz="1800" dirty="0">
              <a:solidFill>
                <a:srgbClr val="404040"/>
              </a:solidFill>
              <a:latin typeface="Century Gothic"/>
            </a:endParaRPr>
          </a:p>
          <a:p>
            <a:pPr>
              <a:lnSpc>
                <a:spcPct val="100000"/>
              </a:lnSpc>
              <a:spcBef>
                <a:spcPts val="0"/>
              </a:spcBef>
              <a:spcAft>
                <a:spcPts val="600"/>
              </a:spcAft>
              <a:buClr>
                <a:srgbClr val="5372B3"/>
              </a:buClr>
              <a:defRPr/>
            </a:pPr>
            <a:r>
              <a:rPr lang="en-US" sz="1800" b="1" dirty="0">
                <a:solidFill>
                  <a:srgbClr val="5372B3"/>
                </a:solidFill>
                <a:latin typeface="Century Gothic"/>
              </a:rPr>
              <a:t>Partners</a:t>
            </a:r>
            <a:endParaRPr lang="en-US" sz="1800" b="1" dirty="0">
              <a:solidFill>
                <a:srgbClr val="5372B3"/>
              </a:solidFill>
            </a:endParaRPr>
          </a:p>
          <a:p>
            <a:pPr marL="285750" indent="-285750">
              <a:lnSpc>
                <a:spcPct val="100000"/>
              </a:lnSpc>
              <a:spcBef>
                <a:spcPts val="0"/>
              </a:spcBef>
              <a:spcAft>
                <a:spcPts val="600"/>
              </a:spcAft>
              <a:buChar char="•"/>
              <a:defRPr/>
            </a:pPr>
            <a:r>
              <a:rPr lang="en-US" sz="1800" b="1" dirty="0">
                <a:latin typeface="Century Gothic"/>
              </a:rPr>
              <a:t>Dana Stone</a:t>
            </a:r>
            <a:r>
              <a:rPr lang="en-US" sz="1800" dirty="0">
                <a:latin typeface="Century Gothic"/>
              </a:rPr>
              <a:t>, Alabama Forestry Commission</a:t>
            </a:r>
            <a:endParaRPr lang="en-US" sz="1800" dirty="0"/>
          </a:p>
          <a:p>
            <a:pPr marL="285750" indent="-285750">
              <a:lnSpc>
                <a:spcPct val="100000"/>
              </a:lnSpc>
              <a:spcBef>
                <a:spcPts val="0"/>
              </a:spcBef>
              <a:spcAft>
                <a:spcPts val="600"/>
              </a:spcAft>
              <a:buChar char="•"/>
              <a:defRPr/>
            </a:pPr>
            <a:r>
              <a:rPr lang="en-US" sz="1800" b="1" dirty="0">
                <a:latin typeface="Century Gothic"/>
              </a:rPr>
              <a:t>Marie Bostick</a:t>
            </a:r>
            <a:r>
              <a:rPr lang="en-US" sz="1800" dirty="0">
                <a:latin typeface="Century Gothic"/>
              </a:rPr>
              <a:t>,</a:t>
            </a:r>
            <a:r>
              <a:rPr lang="en-US" sz="1800" b="1" dirty="0">
                <a:latin typeface="Century Gothic"/>
              </a:rPr>
              <a:t> </a:t>
            </a:r>
            <a:r>
              <a:rPr lang="en-US" sz="1800" dirty="0">
                <a:latin typeface="Century Gothic"/>
              </a:rPr>
              <a:t>Land Trust of North Alabama</a:t>
            </a:r>
            <a:endParaRPr lang="en-US" sz="1800" dirty="0"/>
          </a:p>
          <a:p>
            <a:pPr marL="285750" indent="-285750">
              <a:lnSpc>
                <a:spcPct val="100000"/>
              </a:lnSpc>
              <a:spcBef>
                <a:spcPts val="0"/>
              </a:spcBef>
              <a:spcAft>
                <a:spcPts val="600"/>
              </a:spcAft>
              <a:buChar char="•"/>
              <a:defRPr/>
            </a:pPr>
            <a:r>
              <a:rPr lang="en-US" sz="1800" b="1" dirty="0">
                <a:latin typeface="Century Gothic"/>
              </a:rPr>
              <a:t>Maria </a:t>
            </a:r>
            <a:r>
              <a:rPr lang="en-US" sz="1800" b="1" dirty="0" err="1">
                <a:latin typeface="Century Gothic"/>
              </a:rPr>
              <a:t>Swindells</a:t>
            </a:r>
            <a:r>
              <a:rPr lang="en-US" sz="1800" dirty="0">
                <a:latin typeface="Century Gothic"/>
              </a:rPr>
              <a:t>, American Forest Foundation</a:t>
            </a:r>
            <a:endParaRPr lang="en-US" sz="1800" i="0" u="none" strike="noStrike" kern="1200" cap="none" spc="0" normalizeH="0" baseline="0" noProof="0" dirty="0">
              <a:ln>
                <a:noFill/>
              </a:ln>
              <a:effectLst/>
              <a:uLnTx/>
              <a:uFillTx/>
            </a:endParaRPr>
          </a:p>
          <a:p>
            <a:pPr marL="285750" indent="-285750">
              <a:lnSpc>
                <a:spcPct val="100000"/>
              </a:lnSpc>
              <a:spcBef>
                <a:spcPts val="0"/>
              </a:spcBef>
              <a:spcAft>
                <a:spcPts val="600"/>
              </a:spcAft>
              <a:buChar char="•"/>
              <a:defRPr/>
            </a:pPr>
            <a:r>
              <a:rPr lang="en-US" sz="1800" b="1" dirty="0">
                <a:latin typeface="Century Gothic"/>
              </a:rPr>
              <a:t>Michelle Oaks</a:t>
            </a:r>
            <a:r>
              <a:rPr lang="en-US" sz="1800" dirty="0">
                <a:latin typeface="Century Gothic"/>
              </a:rPr>
              <a:t>, Tennessee Division of Air Pollution Control</a:t>
            </a:r>
            <a:endParaRPr lang="en-US" sz="1800" i="0" u="none" strike="noStrike" kern="1200" cap="none" spc="0" normalizeH="0" baseline="0" noProof="0" dirty="0">
              <a:ln>
                <a:noFill/>
              </a:ln>
              <a:effectLst/>
              <a:uLnTx/>
              <a:uFillTx/>
            </a:endParaRPr>
          </a:p>
          <a:p>
            <a:pPr marL="285750" indent="-285750">
              <a:lnSpc>
                <a:spcPct val="100000"/>
              </a:lnSpc>
              <a:spcBef>
                <a:spcPts val="0"/>
              </a:spcBef>
              <a:spcAft>
                <a:spcPts val="600"/>
              </a:spcAft>
              <a:buChar char="•"/>
              <a:defRPr/>
            </a:pPr>
            <a:r>
              <a:rPr lang="en-US" sz="1800" b="1" dirty="0">
                <a:latin typeface="Century Gothic"/>
              </a:rPr>
              <a:t>Brian Ham</a:t>
            </a:r>
            <a:r>
              <a:rPr lang="en-US" sz="1800" dirty="0">
                <a:latin typeface="Century Gothic"/>
              </a:rPr>
              <a:t>, Tennessee Division of Water Resources</a:t>
            </a:r>
            <a:endParaRPr lang="en-US" sz="1800" i="0" u="none" strike="noStrike" kern="1200" cap="none" spc="0" normalizeH="0" baseline="0" noProof="0" dirty="0">
              <a:ln>
                <a:noFill/>
              </a:ln>
              <a:effectLst/>
              <a:uLnTx/>
              <a:uFillTx/>
            </a:endParaRPr>
          </a:p>
          <a:p>
            <a:pPr>
              <a:lnSpc>
                <a:spcPct val="100000"/>
              </a:lnSpc>
              <a:spcBef>
                <a:spcPts val="0"/>
              </a:spcBef>
              <a:spcAft>
                <a:spcPts val="600"/>
              </a:spcAft>
              <a:defRPr/>
            </a:pPr>
            <a:endParaRPr lang="en-US" sz="1800" dirty="0">
              <a:solidFill>
                <a:srgbClr val="404040"/>
              </a:solidFill>
            </a:endParaRPr>
          </a:p>
          <a:p>
            <a:pPr marL="342900" indent="-342900">
              <a:lnSpc>
                <a:spcPct val="100000"/>
              </a:lnSpc>
              <a:spcBef>
                <a:spcPts val="0"/>
              </a:spcBef>
              <a:spcAft>
                <a:spcPts val="600"/>
              </a:spcAft>
              <a:buClr>
                <a:srgbClr val="5372B3"/>
              </a:buClr>
              <a:buChar char="•"/>
              <a:defRPr/>
            </a:pPr>
            <a:endParaRPr lang="en-US" sz="1800" dirty="0">
              <a:solidFill>
                <a:srgbClr val="404040"/>
              </a:solidFill>
            </a:endParaRPr>
          </a:p>
          <a:p>
            <a:pPr>
              <a:lnSpc>
                <a:spcPct val="100000"/>
              </a:lnSpc>
              <a:spcBef>
                <a:spcPts val="0"/>
              </a:spcBef>
              <a:spcAft>
                <a:spcPts val="600"/>
              </a:spcAft>
              <a:defRPr/>
            </a:pPr>
            <a:endParaRPr lang="en-US" sz="1800" b="1" dirty="0">
              <a:solidFill>
                <a:srgbClr val="404040"/>
              </a:solidFill>
            </a:endParaRPr>
          </a:p>
          <a:p>
            <a:pPr>
              <a:lnSpc>
                <a:spcPct val="100000"/>
              </a:lnSpc>
              <a:spcBef>
                <a:spcPts val="0"/>
              </a:spcBef>
              <a:spcAft>
                <a:spcPts val="600"/>
              </a:spcAft>
              <a:defRPr/>
            </a:pPr>
            <a:endParaRPr lang="en-US" sz="1800" b="1" dirty="0">
              <a:solidFill>
                <a:srgbClr val="5372B3"/>
              </a:solidFill>
            </a:endParaRPr>
          </a:p>
          <a:p>
            <a:pPr>
              <a:lnSpc>
                <a:spcPct val="100000"/>
              </a:lnSpc>
              <a:spcBef>
                <a:spcPts val="0"/>
              </a:spcBef>
              <a:spcAft>
                <a:spcPts val="600"/>
              </a:spcAft>
              <a:defRPr/>
            </a:pPr>
            <a:endParaRPr lang="en-US" sz="1800" b="1" dirty="0">
              <a:solidFill>
                <a:srgbClr val="404040"/>
              </a:solidFill>
            </a:endParaRPr>
          </a:p>
          <a:p>
            <a:pPr>
              <a:lnSpc>
                <a:spcPct val="100000"/>
              </a:lnSpc>
              <a:spcBef>
                <a:spcPts val="0"/>
              </a:spcBef>
              <a:spcAft>
                <a:spcPts val="600"/>
              </a:spcAft>
              <a:defRPr/>
            </a:pPr>
            <a:endParaRPr lang="en-US" sz="1800" b="1" dirty="0">
              <a:solidFill>
                <a:srgbClr val="5372B3"/>
              </a:solidFill>
            </a:endParaRPr>
          </a:p>
          <a:p>
            <a:pPr>
              <a:lnSpc>
                <a:spcPct val="100000"/>
              </a:lnSpc>
              <a:spcBef>
                <a:spcPts val="0"/>
              </a:spcBef>
              <a:spcAft>
                <a:spcPts val="600"/>
              </a:spcAft>
              <a:defRPr/>
            </a:pPr>
            <a:endParaRPr lang="en-US" sz="1800" dirty="0">
              <a:solidFill>
                <a:srgbClr val="000000"/>
              </a:solidFill>
            </a:endParaRPr>
          </a:p>
          <a:p>
            <a:pPr indent="114300">
              <a:lnSpc>
                <a:spcPct val="100000"/>
              </a:lnSpc>
              <a:spcBef>
                <a:spcPts val="0"/>
              </a:spcBef>
              <a:spcAft>
                <a:spcPts val="600"/>
              </a:spcAft>
              <a:defRPr/>
            </a:pPr>
            <a:endParaRPr lang="en-US" sz="1800" dirty="0"/>
          </a:p>
          <a:p>
            <a:pPr>
              <a:lnSpc>
                <a:spcPct val="100000"/>
              </a:lnSpc>
              <a:spcBef>
                <a:spcPts val="0"/>
              </a:spcBef>
              <a:spcAft>
                <a:spcPts val="600"/>
              </a:spcAft>
              <a:defRPr/>
            </a:pPr>
            <a:endParaRPr lang="en-US" sz="1800" dirty="0"/>
          </a:p>
          <a:p>
            <a:pPr>
              <a:lnSpc>
                <a:spcPct val="100000"/>
              </a:lnSpc>
              <a:spcBef>
                <a:spcPts val="0"/>
              </a:spcBef>
              <a:spcAft>
                <a:spcPts val="600"/>
              </a:spcAft>
              <a:defRPr/>
            </a:pPr>
            <a:endParaRPr lang="en-US" sz="1800" dirty="0"/>
          </a:p>
        </p:txBody>
      </p:sp>
      <p:sp>
        <p:nvSpPr>
          <p:cNvPr id="2" name="TextBox 1">
            <a:extLst>
              <a:ext uri="{FF2B5EF4-FFF2-40B4-BE49-F238E27FC236}">
                <a16:creationId xmlns:a16="http://schemas.microsoft.com/office/drawing/2014/main" id="{D7103F39-C6C9-1DAB-EBE6-1B3408E935DD}"/>
              </a:ext>
            </a:extLst>
          </p:cNvPr>
          <p:cNvSpPr txBox="1"/>
          <p:nvPr/>
        </p:nvSpPr>
        <p:spPr>
          <a:xfrm>
            <a:off x="8470318" y="1164977"/>
            <a:ext cx="3265714"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b="1" dirty="0">
                <a:solidFill>
                  <a:srgbClr val="5372B3"/>
                </a:solidFill>
                <a:latin typeface="Century Gothic"/>
              </a:rPr>
              <a:t>Previous Contributors</a:t>
            </a:r>
            <a:endParaRPr lang="en-US" dirty="0">
              <a:ea typeface="+mn-lt"/>
              <a:cs typeface="+mn-lt"/>
            </a:endParaRPr>
          </a:p>
          <a:p>
            <a:pPr marL="342900" indent="-342900">
              <a:spcAft>
                <a:spcPts val="600"/>
              </a:spcAft>
              <a:buFont typeface="Arial"/>
              <a:buChar char="•"/>
            </a:pPr>
            <a:r>
              <a:rPr lang="en-US" b="1" dirty="0">
                <a:solidFill>
                  <a:schemeClr val="tx1">
                    <a:lumMod val="75000"/>
                    <a:lumOff val="25000"/>
                  </a:schemeClr>
                </a:solidFill>
                <a:latin typeface="Century Gothic"/>
                <a:cs typeface="Calibri" panose="020F0502020204030204"/>
              </a:rPr>
              <a:t>Heidi Rogers</a:t>
            </a:r>
            <a:endParaRPr lang="en-US" dirty="0">
              <a:solidFill>
                <a:schemeClr val="tx1">
                  <a:lumMod val="75000"/>
                  <a:lumOff val="25000"/>
                </a:schemeClr>
              </a:solidFill>
              <a:ea typeface="+mn-lt"/>
              <a:cs typeface="+mn-lt"/>
            </a:endParaRPr>
          </a:p>
          <a:p>
            <a:pPr marL="342900" indent="-342900">
              <a:spcAft>
                <a:spcPts val="600"/>
              </a:spcAft>
              <a:buFont typeface="Arial,Sans-Serif"/>
              <a:buChar char="•"/>
            </a:pPr>
            <a:r>
              <a:rPr lang="en-US" b="1" dirty="0">
                <a:solidFill>
                  <a:schemeClr val="tx1">
                    <a:lumMod val="75000"/>
                    <a:lumOff val="25000"/>
                  </a:schemeClr>
                </a:solidFill>
                <a:latin typeface="Century Gothic"/>
              </a:rPr>
              <a:t>Mistaya Smith</a:t>
            </a:r>
            <a:endParaRPr lang="en-US" dirty="0">
              <a:solidFill>
                <a:schemeClr val="tx1">
                  <a:lumMod val="75000"/>
                  <a:lumOff val="25000"/>
                </a:schemeClr>
              </a:solidFill>
              <a:ea typeface="+mn-lt"/>
              <a:cs typeface="+mn-lt"/>
            </a:endParaRPr>
          </a:p>
          <a:p>
            <a:pPr marL="342900" indent="-342900">
              <a:spcAft>
                <a:spcPts val="600"/>
              </a:spcAft>
              <a:buFont typeface="Arial,Sans-Serif"/>
              <a:buChar char="•"/>
            </a:pPr>
            <a:r>
              <a:rPr lang="en-US" b="1" dirty="0">
                <a:solidFill>
                  <a:schemeClr val="tx1">
                    <a:lumMod val="75000"/>
                    <a:lumOff val="25000"/>
                  </a:schemeClr>
                </a:solidFill>
                <a:latin typeface="Century Gothic"/>
              </a:rPr>
              <a:t>Maggie Mason</a:t>
            </a:r>
            <a:endParaRPr lang="en-US" dirty="0">
              <a:solidFill>
                <a:schemeClr val="tx1">
                  <a:lumMod val="75000"/>
                  <a:lumOff val="25000"/>
                </a:schemeClr>
              </a:solidFill>
              <a:ea typeface="+mn-lt"/>
              <a:cs typeface="+mn-lt"/>
            </a:endParaRPr>
          </a:p>
          <a:p>
            <a:pPr marL="342900" indent="-342900">
              <a:spcAft>
                <a:spcPts val="600"/>
              </a:spcAft>
              <a:buFont typeface="Arial,Sans-Serif"/>
              <a:buChar char="•"/>
            </a:pPr>
            <a:r>
              <a:rPr lang="en-US" b="1" dirty="0">
                <a:solidFill>
                  <a:schemeClr val="tx1">
                    <a:lumMod val="75000"/>
                    <a:lumOff val="25000"/>
                  </a:schemeClr>
                </a:solidFill>
                <a:latin typeface="Century Gothic"/>
              </a:rPr>
              <a:t>Anish Holla</a:t>
            </a:r>
          </a:p>
          <a:p>
            <a:pPr>
              <a:spcAft>
                <a:spcPts val="600"/>
              </a:spcAft>
            </a:pPr>
            <a:endParaRPr lang="en-US" b="1" dirty="0">
              <a:solidFill>
                <a:srgbClr val="404040"/>
              </a:solidFill>
              <a:latin typeface="Century Gothic"/>
            </a:endParaRPr>
          </a:p>
          <a:p>
            <a:pPr>
              <a:spcAft>
                <a:spcPts val="600"/>
              </a:spcAft>
            </a:pPr>
            <a:endParaRPr lang="en-US" b="1" dirty="0">
              <a:solidFill>
                <a:srgbClr val="404040"/>
              </a:solidFill>
              <a:latin typeface="Century Gothic"/>
            </a:endParaRPr>
          </a:p>
          <a:p>
            <a:pPr>
              <a:spcAft>
                <a:spcPts val="600"/>
              </a:spcAft>
            </a:pPr>
            <a:endParaRPr lang="en-US" b="1" dirty="0">
              <a:solidFill>
                <a:srgbClr val="404040"/>
              </a:solidFill>
              <a:latin typeface="Century Gothic"/>
            </a:endParaRPr>
          </a:p>
          <a:p>
            <a:pPr>
              <a:spcAft>
                <a:spcPts val="600"/>
              </a:spcAft>
            </a:pPr>
            <a:r>
              <a:rPr lang="en-US" b="1" dirty="0">
                <a:solidFill>
                  <a:srgbClr val="5372B3"/>
                </a:solidFill>
                <a:latin typeface="Century Gothic"/>
              </a:rPr>
              <a:t>Fellows</a:t>
            </a:r>
          </a:p>
          <a:p>
            <a:pPr marL="285750" indent="-285750">
              <a:spcAft>
                <a:spcPts val="600"/>
              </a:spcAft>
              <a:buFont typeface="Arial,Sans-Serif"/>
              <a:buChar char="•"/>
            </a:pPr>
            <a:r>
              <a:rPr lang="en-US" b="1" dirty="0">
                <a:solidFill>
                  <a:schemeClr val="tx1">
                    <a:lumMod val="75000"/>
                    <a:lumOff val="25000"/>
                  </a:schemeClr>
                </a:solidFill>
                <a:latin typeface="Century Gothic"/>
              </a:rPr>
              <a:t>Brianne Kendall </a:t>
            </a:r>
            <a:endParaRPr lang="en-US" b="1" dirty="0">
              <a:solidFill>
                <a:schemeClr val="tx1">
                  <a:lumMod val="75000"/>
                  <a:lumOff val="25000"/>
                </a:schemeClr>
              </a:solidFill>
              <a:latin typeface="Century Gothic"/>
              <a:ea typeface="+mn-lt"/>
              <a:cs typeface="+mn-lt"/>
            </a:endParaRPr>
          </a:p>
          <a:p>
            <a:pPr marL="285750" indent="-285750">
              <a:spcAft>
                <a:spcPts val="600"/>
              </a:spcAft>
              <a:buFont typeface="Arial"/>
              <a:buChar char="•"/>
            </a:pPr>
            <a:r>
              <a:rPr lang="en-US" b="1" dirty="0">
                <a:solidFill>
                  <a:schemeClr val="tx1">
                    <a:lumMod val="75000"/>
                    <a:lumOff val="25000"/>
                  </a:schemeClr>
                </a:solidFill>
                <a:latin typeface="Century Gothic"/>
              </a:rPr>
              <a:t>Caroline Williams</a:t>
            </a:r>
            <a:br>
              <a:rPr lang="en-US" b="1" dirty="0">
                <a:solidFill>
                  <a:schemeClr val="tx1">
                    <a:lumMod val="75000"/>
                    <a:lumOff val="25000"/>
                  </a:schemeClr>
                </a:solidFill>
                <a:latin typeface="Century Gothic"/>
              </a:rPr>
            </a:br>
            <a:r>
              <a:rPr lang="en-US" b="1" dirty="0">
                <a:solidFill>
                  <a:schemeClr val="tx1">
                    <a:lumMod val="75000"/>
                    <a:lumOff val="25000"/>
                  </a:schemeClr>
                </a:solidFill>
                <a:latin typeface="Century Gothic"/>
              </a:rPr>
              <a:t>(Southeast US Climate I)</a:t>
            </a:r>
          </a:p>
        </p:txBody>
      </p:sp>
    </p:spTree>
    <p:extLst>
      <p:ext uri="{BB962C8B-B14F-4D97-AF65-F5344CB8AC3E}">
        <p14:creationId xmlns:p14="http://schemas.microsoft.com/office/powerpoint/2010/main" val="381960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80424E-2E59-4CEB-8B4A-75EFC79065F0}"/>
              </a:ext>
            </a:extLst>
          </p:cNvPr>
          <p:cNvSpPr txBox="1">
            <a:spLocks/>
          </p:cNvSpPr>
          <p:nvPr/>
        </p:nvSpPr>
        <p:spPr>
          <a:xfrm>
            <a:off x="266700" y="364983"/>
            <a:ext cx="10127280" cy="397017"/>
          </a:xfrm>
          <a:prstGeom prst="rect">
            <a:avLst/>
          </a:prstGeom>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5372B3"/>
                </a:solidFill>
                <a:latin typeface="Century Gothic" panose="020F0302020204030204"/>
              </a:rPr>
              <a:t>Extra Slides</a:t>
            </a:r>
          </a:p>
        </p:txBody>
      </p:sp>
    </p:spTree>
    <p:extLst>
      <p:ext uri="{BB962C8B-B14F-4D97-AF65-F5344CB8AC3E}">
        <p14:creationId xmlns:p14="http://schemas.microsoft.com/office/powerpoint/2010/main" val="1378668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224DB8-D184-63A6-C3B8-9E29AEB4D6E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Airborne Lidar</a:t>
            </a:r>
          </a:p>
        </p:txBody>
      </p:sp>
      <p:grpSp>
        <p:nvGrpSpPr>
          <p:cNvPr id="9" name="Group 8">
            <a:extLst>
              <a:ext uri="{FF2B5EF4-FFF2-40B4-BE49-F238E27FC236}">
                <a16:creationId xmlns:a16="http://schemas.microsoft.com/office/drawing/2014/main" id="{A5449B8E-03CD-417F-2CD2-7D68A5DD8A62}"/>
              </a:ext>
            </a:extLst>
          </p:cNvPr>
          <p:cNvGrpSpPr/>
          <p:nvPr/>
        </p:nvGrpSpPr>
        <p:grpSpPr>
          <a:xfrm>
            <a:off x="-1249" y="1594605"/>
            <a:ext cx="11055682" cy="5282360"/>
            <a:chOff x="33387" y="1409878"/>
            <a:chExt cx="11055682" cy="5282360"/>
          </a:xfrm>
        </p:grpSpPr>
        <p:pic>
          <p:nvPicPr>
            <p:cNvPr id="2" name="Picture 1" descr="Diagram&#10;&#10;Description automatically generated">
              <a:extLst>
                <a:ext uri="{FF2B5EF4-FFF2-40B4-BE49-F238E27FC236}">
                  <a16:creationId xmlns:a16="http://schemas.microsoft.com/office/drawing/2014/main" id="{FA9F715E-15AE-5839-A976-DD966473FEFB}"/>
                </a:ext>
              </a:extLst>
            </p:cNvPr>
            <p:cNvPicPr>
              <a:picLocks noChangeAspect="1"/>
            </p:cNvPicPr>
            <p:nvPr/>
          </p:nvPicPr>
          <p:blipFill>
            <a:blip r:embed="rId3"/>
            <a:stretch>
              <a:fillRect/>
            </a:stretch>
          </p:blipFill>
          <p:spPr>
            <a:xfrm>
              <a:off x="1238265" y="1409878"/>
              <a:ext cx="4174712" cy="4266544"/>
            </a:xfrm>
            <a:prstGeom prst="rect">
              <a:avLst/>
            </a:prstGeom>
            <a:ln>
              <a:noFill/>
            </a:ln>
            <a:effectLst>
              <a:outerShdw blurRad="292100" dist="139700" dir="2700000" algn="tl" rotWithShape="0">
                <a:srgbClr val="333333">
                  <a:alpha val="65000"/>
                </a:srgbClr>
              </a:outerShdw>
            </a:effectLst>
          </p:spPr>
        </p:pic>
        <p:sp>
          <p:nvSpPr>
            <p:cNvPr id="4" name="TextBox 2">
              <a:extLst>
                <a:ext uri="{FF2B5EF4-FFF2-40B4-BE49-F238E27FC236}">
                  <a16:creationId xmlns:a16="http://schemas.microsoft.com/office/drawing/2014/main" id="{57ADEF98-46C9-D14D-7761-DD1AB64EAC71}"/>
                </a:ext>
              </a:extLst>
            </p:cNvPr>
            <p:cNvSpPr txBox="1"/>
            <p:nvPr/>
          </p:nvSpPr>
          <p:spPr>
            <a:xfrm>
              <a:off x="33387" y="6446017"/>
              <a:ext cx="3649166"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Century Gothic"/>
                  <a:cs typeface="Calibri"/>
                </a:rPr>
                <a:t>Image Credit: USGS</a:t>
              </a:r>
            </a:p>
          </p:txBody>
        </p:sp>
        <p:sp>
          <p:nvSpPr>
            <p:cNvPr id="5" name="TextBox 3">
              <a:extLst>
                <a:ext uri="{FF2B5EF4-FFF2-40B4-BE49-F238E27FC236}">
                  <a16:creationId xmlns:a16="http://schemas.microsoft.com/office/drawing/2014/main" id="{10BD962A-38DF-8463-6298-E86E588D1DC4}"/>
                </a:ext>
              </a:extLst>
            </p:cNvPr>
            <p:cNvSpPr txBox="1"/>
            <p:nvPr/>
          </p:nvSpPr>
          <p:spPr>
            <a:xfrm>
              <a:off x="7436338" y="5219255"/>
              <a:ext cx="3649166"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chemeClr val="bg1"/>
                  </a:solidFill>
                  <a:latin typeface="Century Gothic"/>
                  <a:cs typeface="Calibri"/>
                </a:rPr>
                <a:t>Image Credit: NASA</a:t>
              </a:r>
            </a:p>
          </p:txBody>
        </p:sp>
        <p:sp>
          <p:nvSpPr>
            <p:cNvPr id="6" name="TextBox 4">
              <a:extLst>
                <a:ext uri="{FF2B5EF4-FFF2-40B4-BE49-F238E27FC236}">
                  <a16:creationId xmlns:a16="http://schemas.microsoft.com/office/drawing/2014/main" id="{A9989655-21B7-022B-7674-FA1F8139E9AC}"/>
                </a:ext>
              </a:extLst>
            </p:cNvPr>
            <p:cNvSpPr txBox="1"/>
            <p:nvPr/>
          </p:nvSpPr>
          <p:spPr>
            <a:xfrm>
              <a:off x="9027187" y="4384896"/>
              <a:ext cx="206188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1">
                <a:solidFill>
                  <a:srgbClr val="FF0000"/>
                </a:solidFill>
              </a:endParaRPr>
            </a:p>
          </p:txBody>
        </p:sp>
        <p:pic>
          <p:nvPicPr>
            <p:cNvPr id="7" name="Picture 6" descr="A picture containing text, picture frame&#10;&#10;Description automatically generated">
              <a:extLst>
                <a:ext uri="{FF2B5EF4-FFF2-40B4-BE49-F238E27FC236}">
                  <a16:creationId xmlns:a16="http://schemas.microsoft.com/office/drawing/2014/main" id="{FB289965-889C-5DFA-E7D3-39B5ABC708AB}"/>
                </a:ext>
              </a:extLst>
            </p:cNvPr>
            <p:cNvPicPr>
              <a:picLocks noChangeAspect="1"/>
            </p:cNvPicPr>
            <p:nvPr/>
          </p:nvPicPr>
          <p:blipFill>
            <a:blip r:embed="rId4"/>
            <a:stretch>
              <a:fillRect/>
            </a:stretch>
          </p:blipFill>
          <p:spPr>
            <a:xfrm>
              <a:off x="6050820" y="3410408"/>
              <a:ext cx="4697083" cy="2204962"/>
            </a:xfrm>
            <a:prstGeom prst="rect">
              <a:avLst/>
            </a:prstGeom>
            <a:ln>
              <a:noFill/>
            </a:ln>
            <a:effectLst>
              <a:outerShdw blurRad="292100" dist="139700" dir="2700000" algn="tl" rotWithShape="0">
                <a:srgbClr val="333333">
                  <a:alpha val="65000"/>
                </a:srgbClr>
              </a:outerShdw>
            </a:effectLst>
          </p:spPr>
        </p:pic>
        <p:pic>
          <p:nvPicPr>
            <p:cNvPr id="8" name="Picture 7" descr="Chart, surface chart&#10;&#10;Description automatically generated">
              <a:extLst>
                <a:ext uri="{FF2B5EF4-FFF2-40B4-BE49-F238E27FC236}">
                  <a16:creationId xmlns:a16="http://schemas.microsoft.com/office/drawing/2014/main" id="{C7BA6B9C-D5E3-6BAB-42FE-ACD0460B7CDE}"/>
                </a:ext>
              </a:extLst>
            </p:cNvPr>
            <p:cNvPicPr>
              <a:picLocks noChangeAspect="1"/>
            </p:cNvPicPr>
            <p:nvPr/>
          </p:nvPicPr>
          <p:blipFill>
            <a:blip r:embed="rId5"/>
            <a:stretch>
              <a:fillRect/>
            </a:stretch>
          </p:blipFill>
          <p:spPr>
            <a:xfrm>
              <a:off x="6050821" y="1411441"/>
              <a:ext cx="4697082" cy="200051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84644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A32A192E-17DC-4587-BF51-5CCF111A4F5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Framework</a:t>
            </a:r>
          </a:p>
        </p:txBody>
      </p:sp>
      <p:grpSp>
        <p:nvGrpSpPr>
          <p:cNvPr id="4" name="Group 3">
            <a:extLst>
              <a:ext uri="{FF2B5EF4-FFF2-40B4-BE49-F238E27FC236}">
                <a16:creationId xmlns:a16="http://schemas.microsoft.com/office/drawing/2014/main" id="{67465845-635B-9749-F91A-AA0408562851}"/>
              </a:ext>
            </a:extLst>
          </p:cNvPr>
          <p:cNvGrpSpPr/>
          <p:nvPr/>
        </p:nvGrpSpPr>
        <p:grpSpPr>
          <a:xfrm>
            <a:off x="124928" y="1238377"/>
            <a:ext cx="12028539" cy="4393259"/>
            <a:chOff x="124928" y="1238377"/>
            <a:chExt cx="12028539" cy="4393259"/>
          </a:xfrm>
        </p:grpSpPr>
        <p:sp>
          <p:nvSpPr>
            <p:cNvPr id="2" name="Arrow: Right 1">
              <a:extLst>
                <a:ext uri="{FF2B5EF4-FFF2-40B4-BE49-F238E27FC236}">
                  <a16:creationId xmlns:a16="http://schemas.microsoft.com/office/drawing/2014/main" id="{210B0CE1-EB10-2976-D395-2B4D9F8CE0B5}"/>
                </a:ext>
              </a:extLst>
            </p:cNvPr>
            <p:cNvSpPr/>
            <p:nvPr/>
          </p:nvSpPr>
          <p:spPr>
            <a:xfrm>
              <a:off x="124928" y="2730160"/>
              <a:ext cx="12028539" cy="1388962"/>
            </a:xfrm>
            <a:prstGeom prst="rightArrow">
              <a:avLst/>
            </a:prstGeom>
            <a:solidFill>
              <a:srgbClr val="A8C297">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4CD66C7-B218-5190-C147-9C711BC77237}"/>
                </a:ext>
              </a:extLst>
            </p:cNvPr>
            <p:cNvSpPr/>
            <p:nvPr/>
          </p:nvSpPr>
          <p:spPr>
            <a:xfrm>
              <a:off x="837713" y="1247785"/>
              <a:ext cx="3236148" cy="4383851"/>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DC92AD03-4443-DD4A-4D7A-27B1045CD157}"/>
                </a:ext>
              </a:extLst>
            </p:cNvPr>
            <p:cNvSpPr/>
            <p:nvPr/>
          </p:nvSpPr>
          <p:spPr>
            <a:xfrm>
              <a:off x="4393713" y="1247784"/>
              <a:ext cx="3236148" cy="4383851"/>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4" name="Rectangle: Rounded Corners 33">
              <a:extLst>
                <a:ext uri="{FF2B5EF4-FFF2-40B4-BE49-F238E27FC236}">
                  <a16:creationId xmlns:a16="http://schemas.microsoft.com/office/drawing/2014/main" id="{A1507B52-4358-53DD-CEC1-9EFE00823F55}"/>
                </a:ext>
              </a:extLst>
            </p:cNvPr>
            <p:cNvSpPr/>
            <p:nvPr/>
          </p:nvSpPr>
          <p:spPr>
            <a:xfrm>
              <a:off x="7921491" y="1238377"/>
              <a:ext cx="3236148" cy="4383851"/>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20" name="TextBox 1">
              <a:extLst>
                <a:ext uri="{FF2B5EF4-FFF2-40B4-BE49-F238E27FC236}">
                  <a16:creationId xmlns:a16="http://schemas.microsoft.com/office/drawing/2014/main" id="{08F83DF9-F575-4D96-385D-590BD543F88A}"/>
                </a:ext>
              </a:extLst>
            </p:cNvPr>
            <p:cNvSpPr txBox="1"/>
            <p:nvPr/>
          </p:nvSpPr>
          <p:spPr>
            <a:xfrm>
              <a:off x="1125775" y="3522755"/>
              <a:ext cx="2706411" cy="14773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tx1">
                      <a:lumMod val="75000"/>
                      <a:lumOff val="25000"/>
                    </a:schemeClr>
                  </a:solidFill>
                  <a:latin typeface="Century Gothic"/>
                </a:rPr>
                <a:t>NASA</a:t>
              </a:r>
              <a:r>
                <a:rPr lang="en-US">
                  <a:solidFill>
                    <a:schemeClr val="tx1">
                      <a:lumMod val="75000"/>
                      <a:lumOff val="25000"/>
                    </a:schemeClr>
                  </a:solidFill>
                  <a:latin typeface="Century Gothic"/>
                </a:rPr>
                <a:t>, U.S. Agency for International Development, and other geospatial organizations </a:t>
              </a:r>
            </a:p>
          </p:txBody>
        </p:sp>
        <p:sp>
          <p:nvSpPr>
            <p:cNvPr id="22" name="TextBox 1">
              <a:extLst>
                <a:ext uri="{FF2B5EF4-FFF2-40B4-BE49-F238E27FC236}">
                  <a16:creationId xmlns:a16="http://schemas.microsoft.com/office/drawing/2014/main" id="{BD254151-CC7B-1B90-D76D-358D64AE3029}"/>
                </a:ext>
              </a:extLst>
            </p:cNvPr>
            <p:cNvSpPr txBox="1"/>
            <p:nvPr/>
          </p:nvSpPr>
          <p:spPr>
            <a:xfrm>
              <a:off x="4622085" y="3519861"/>
              <a:ext cx="2785242" cy="1477328"/>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tx1">
                      <a:lumMod val="75000"/>
                      <a:lumOff val="25000"/>
                    </a:schemeClr>
                  </a:solidFill>
                  <a:latin typeface="Century Gothic"/>
                  <a:ea typeface="+mn-lt"/>
                  <a:cs typeface="+mn-lt"/>
                </a:rPr>
                <a:t>Uses remote sensing to report </a:t>
              </a:r>
              <a:r>
                <a:rPr lang="en-US" b="1">
                  <a:solidFill>
                    <a:schemeClr val="tx1">
                      <a:lumMod val="75000"/>
                      <a:lumOff val="25000"/>
                    </a:schemeClr>
                  </a:solidFill>
                  <a:latin typeface="Century Gothic"/>
                  <a:ea typeface="+mn-lt"/>
                  <a:cs typeface="+mn-lt"/>
                </a:rPr>
                <a:t>carbon emissions from deforestation</a:t>
              </a:r>
              <a:r>
                <a:rPr lang="en-US">
                  <a:solidFill>
                    <a:schemeClr val="tx1">
                      <a:lumMod val="75000"/>
                      <a:lumOff val="25000"/>
                    </a:schemeClr>
                  </a:solidFill>
                  <a:latin typeface="Century Gothic"/>
                  <a:ea typeface="+mn-lt"/>
                  <a:cs typeface="+mn-lt"/>
                </a:rPr>
                <a:t> in SERVIR focus countries</a:t>
              </a:r>
              <a:endParaRPr lang="en-US">
                <a:solidFill>
                  <a:schemeClr val="tx1">
                    <a:lumMod val="75000"/>
                    <a:lumOff val="25000"/>
                  </a:schemeClr>
                </a:solidFill>
                <a:latin typeface="Century Gothic"/>
              </a:endParaRPr>
            </a:p>
          </p:txBody>
        </p:sp>
        <p:sp>
          <p:nvSpPr>
            <p:cNvPr id="30" name="TextBox 1">
              <a:extLst>
                <a:ext uri="{FF2B5EF4-FFF2-40B4-BE49-F238E27FC236}">
                  <a16:creationId xmlns:a16="http://schemas.microsoft.com/office/drawing/2014/main" id="{F0FA3820-D1DD-0959-7B60-66306B7D64A0}"/>
                </a:ext>
              </a:extLst>
            </p:cNvPr>
            <p:cNvSpPr txBox="1"/>
            <p:nvPr/>
          </p:nvSpPr>
          <p:spPr>
            <a:xfrm>
              <a:off x="7785995" y="2271054"/>
              <a:ext cx="356206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chemeClr val="tx1">
                      <a:lumMod val="75000"/>
                      <a:lumOff val="25000"/>
                    </a:schemeClr>
                  </a:solidFill>
                  <a:latin typeface="Century Gothic"/>
                  <a:ea typeface="+mn-lt"/>
                  <a:cs typeface="+mn-lt"/>
                </a:rPr>
                <a:t>Southeast US Climate I</a:t>
              </a:r>
              <a:endParaRPr lang="en-US" b="1">
                <a:solidFill>
                  <a:schemeClr val="tx1">
                    <a:lumMod val="75000"/>
                    <a:lumOff val="25000"/>
                  </a:schemeClr>
                </a:solidFill>
                <a:cs typeface="Calibri"/>
              </a:endParaRPr>
            </a:p>
          </p:txBody>
        </p:sp>
        <p:sp>
          <p:nvSpPr>
            <p:cNvPr id="31" name="TextBox 1">
              <a:extLst>
                <a:ext uri="{FF2B5EF4-FFF2-40B4-BE49-F238E27FC236}">
                  <a16:creationId xmlns:a16="http://schemas.microsoft.com/office/drawing/2014/main" id="{4B53881C-5833-A6C2-00EF-45F84410141B}"/>
                </a:ext>
              </a:extLst>
            </p:cNvPr>
            <p:cNvSpPr txBox="1"/>
            <p:nvPr/>
          </p:nvSpPr>
          <p:spPr>
            <a:xfrm>
              <a:off x="8143350" y="3564570"/>
              <a:ext cx="2785242" cy="923330"/>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tx1">
                      <a:lumMod val="75000"/>
                      <a:lumOff val="25000"/>
                    </a:schemeClr>
                  </a:solidFill>
                  <a:latin typeface="Century Gothic"/>
                  <a:ea typeface="+mn-lt"/>
                  <a:cs typeface="+mn-lt"/>
                </a:rPr>
                <a:t>Adapted S-CAP to </a:t>
              </a:r>
              <a:r>
                <a:rPr lang="en-US" b="1">
                  <a:solidFill>
                    <a:schemeClr val="tx1">
                      <a:lumMod val="75000"/>
                      <a:lumOff val="25000"/>
                    </a:schemeClr>
                  </a:solidFill>
                  <a:latin typeface="Century Gothic"/>
                  <a:ea typeface="+mn-lt"/>
                  <a:cs typeface="+mn-lt"/>
                </a:rPr>
                <a:t>Talladega National Forest</a:t>
              </a:r>
              <a:endParaRPr lang="en-US" b="1">
                <a:solidFill>
                  <a:schemeClr val="tx1">
                    <a:lumMod val="75000"/>
                    <a:lumOff val="25000"/>
                  </a:schemeClr>
                </a:solidFill>
                <a:latin typeface="Century Gothic"/>
                <a:cs typeface="Calibri"/>
              </a:endParaRPr>
            </a:p>
          </p:txBody>
        </p:sp>
        <p:pic>
          <p:nvPicPr>
            <p:cNvPr id="17" name="Picture 19" descr="A picture containing text&#10;&#10;Description automatically generated">
              <a:extLst>
                <a:ext uri="{FF2B5EF4-FFF2-40B4-BE49-F238E27FC236}">
                  <a16:creationId xmlns:a16="http://schemas.microsoft.com/office/drawing/2014/main" id="{061CD25D-58A8-F344-B334-E6A75B580143}"/>
                </a:ext>
              </a:extLst>
            </p:cNvPr>
            <p:cNvPicPr>
              <a:picLocks noChangeAspect="1"/>
            </p:cNvPicPr>
            <p:nvPr/>
          </p:nvPicPr>
          <p:blipFill>
            <a:blip r:embed="rId3"/>
            <a:stretch>
              <a:fillRect/>
            </a:stretch>
          </p:blipFill>
          <p:spPr>
            <a:xfrm>
              <a:off x="1402633" y="1471074"/>
              <a:ext cx="2106309" cy="1790164"/>
            </a:xfrm>
            <a:prstGeom prst="rect">
              <a:avLst/>
            </a:prstGeom>
            <a:effectLst>
              <a:outerShdw blurRad="50800" dist="38100" dir="2700000" algn="tl" rotWithShape="0">
                <a:prstClr val="black">
                  <a:alpha val="40000"/>
                </a:prstClr>
              </a:outerShdw>
            </a:effectLst>
          </p:spPr>
        </p:pic>
        <p:sp>
          <p:nvSpPr>
            <p:cNvPr id="21" name="TextBox 1">
              <a:extLst>
                <a:ext uri="{FF2B5EF4-FFF2-40B4-BE49-F238E27FC236}">
                  <a16:creationId xmlns:a16="http://schemas.microsoft.com/office/drawing/2014/main" id="{6D4464E4-777C-3D4B-9C7A-A0F2D97572BA}"/>
                </a:ext>
              </a:extLst>
            </p:cNvPr>
            <p:cNvSpPr txBox="1"/>
            <p:nvPr/>
          </p:nvSpPr>
          <p:spPr>
            <a:xfrm>
              <a:off x="4289695" y="1843017"/>
              <a:ext cx="3493679" cy="13752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chemeClr val="tx1">
                      <a:lumMod val="75000"/>
                      <a:lumOff val="25000"/>
                    </a:schemeClr>
                  </a:solidFill>
                  <a:latin typeface="Century Gothic"/>
                  <a:ea typeface="+mn-lt"/>
                  <a:cs typeface="+mn-lt"/>
                </a:rPr>
                <a:t>SERVIR-Carbon Pilot Program (S-CAP)</a:t>
              </a:r>
              <a:endParaRPr lang="en-US" sz="2800" b="1">
                <a:solidFill>
                  <a:schemeClr val="tx1">
                    <a:lumMod val="75000"/>
                    <a:lumOff val="25000"/>
                  </a:schemeClr>
                </a:solidFill>
                <a:latin typeface="Century Gothic"/>
              </a:endParaRPr>
            </a:p>
          </p:txBody>
        </p:sp>
        <p:cxnSp>
          <p:nvCxnSpPr>
            <p:cNvPr id="6" name="Straight Arrow Connector 5">
              <a:extLst>
                <a:ext uri="{FF2B5EF4-FFF2-40B4-BE49-F238E27FC236}">
                  <a16:creationId xmlns:a16="http://schemas.microsoft.com/office/drawing/2014/main" id="{28ACD44D-AB06-457C-BE27-105181C48B00}"/>
                </a:ext>
              </a:extLst>
            </p:cNvPr>
            <p:cNvCxnSpPr/>
            <p:nvPr/>
          </p:nvCxnSpPr>
          <p:spPr>
            <a:xfrm flipV="1">
              <a:off x="1061554" y="3387094"/>
              <a:ext cx="2829079" cy="7620"/>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54536E7-1B05-14AA-8CC3-DDECF22E6AEE}"/>
                </a:ext>
              </a:extLst>
            </p:cNvPr>
            <p:cNvCxnSpPr>
              <a:cxnSpLocks/>
            </p:cNvCxnSpPr>
            <p:nvPr/>
          </p:nvCxnSpPr>
          <p:spPr>
            <a:xfrm flipV="1">
              <a:off x="4619381" y="3387094"/>
              <a:ext cx="2829079" cy="7620"/>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3D88E3B-BFBC-F0A4-CE51-C87FEB6F627E}"/>
                </a:ext>
              </a:extLst>
            </p:cNvPr>
            <p:cNvCxnSpPr>
              <a:cxnSpLocks/>
            </p:cNvCxnSpPr>
            <p:nvPr/>
          </p:nvCxnSpPr>
          <p:spPr>
            <a:xfrm flipV="1">
              <a:off x="8122388" y="3387093"/>
              <a:ext cx="2829079" cy="7620"/>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6764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224DB8-D184-63A6-C3B8-9E29AEB4D6E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Methodology</a:t>
            </a:r>
          </a:p>
        </p:txBody>
      </p:sp>
      <p:grpSp>
        <p:nvGrpSpPr>
          <p:cNvPr id="5139" name="Group 5138">
            <a:extLst>
              <a:ext uri="{FF2B5EF4-FFF2-40B4-BE49-F238E27FC236}">
                <a16:creationId xmlns:a16="http://schemas.microsoft.com/office/drawing/2014/main" id="{5B3889A3-F939-7288-D16B-36299EBF8244}"/>
              </a:ext>
            </a:extLst>
          </p:cNvPr>
          <p:cNvGrpSpPr/>
          <p:nvPr/>
        </p:nvGrpSpPr>
        <p:grpSpPr>
          <a:xfrm>
            <a:off x="-869831" y="914492"/>
            <a:ext cx="11918831" cy="5382883"/>
            <a:chOff x="-869831" y="914492"/>
            <a:chExt cx="11918831" cy="5382883"/>
          </a:xfrm>
        </p:grpSpPr>
        <p:graphicFrame>
          <p:nvGraphicFramePr>
            <p:cNvPr id="5158" name="Diagram 5158">
              <a:extLst>
                <a:ext uri="{FF2B5EF4-FFF2-40B4-BE49-F238E27FC236}">
                  <a16:creationId xmlns:a16="http://schemas.microsoft.com/office/drawing/2014/main" id="{AC1A5CAE-C843-8437-643F-69C5E65D3673}"/>
                </a:ext>
              </a:extLst>
            </p:cNvPr>
            <p:cNvGraphicFramePr/>
            <p:nvPr/>
          </p:nvGraphicFramePr>
          <p:xfrm>
            <a:off x="-869831" y="914492"/>
            <a:ext cx="7044905" cy="5382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112" name="Diagram 1842">
              <a:extLst>
                <a:ext uri="{FF2B5EF4-FFF2-40B4-BE49-F238E27FC236}">
                  <a16:creationId xmlns:a16="http://schemas.microsoft.com/office/drawing/2014/main" id="{00387A0C-5797-3FC6-CE2A-7F3BB6E2F79A}"/>
                </a:ext>
              </a:extLst>
            </p:cNvPr>
            <p:cNvGraphicFramePr/>
            <p:nvPr/>
          </p:nvGraphicFramePr>
          <p:xfrm>
            <a:off x="6246962" y="1503963"/>
            <a:ext cx="1682152" cy="16447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171" name="Diagram 1842">
              <a:extLst>
                <a:ext uri="{FF2B5EF4-FFF2-40B4-BE49-F238E27FC236}">
                  <a16:creationId xmlns:a16="http://schemas.microsoft.com/office/drawing/2014/main" id="{19834AE5-04E2-D221-E083-87D888672F0C}"/>
                </a:ext>
              </a:extLst>
            </p:cNvPr>
            <p:cNvGraphicFramePr/>
            <p:nvPr/>
          </p:nvGraphicFramePr>
          <p:xfrm>
            <a:off x="6246961" y="4120641"/>
            <a:ext cx="1682152" cy="164477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6214" name="Diagram 1842">
              <a:extLst>
                <a:ext uri="{FF2B5EF4-FFF2-40B4-BE49-F238E27FC236}">
                  <a16:creationId xmlns:a16="http://schemas.microsoft.com/office/drawing/2014/main" id="{17132E66-C6B6-0EF3-1101-0340BD7765E9}"/>
                </a:ext>
              </a:extLst>
            </p:cNvPr>
            <p:cNvGraphicFramePr/>
            <p:nvPr/>
          </p:nvGraphicFramePr>
          <p:xfrm>
            <a:off x="8015377" y="2194077"/>
            <a:ext cx="3033623" cy="282371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6337" name="Oval 6336">
              <a:extLst>
                <a:ext uri="{FF2B5EF4-FFF2-40B4-BE49-F238E27FC236}">
                  <a16:creationId xmlns:a16="http://schemas.microsoft.com/office/drawing/2014/main" id="{32B2BB32-4BE7-8238-D997-CF80DE1F71F1}"/>
                </a:ext>
              </a:extLst>
            </p:cNvPr>
            <p:cNvSpPr/>
            <p:nvPr/>
          </p:nvSpPr>
          <p:spPr>
            <a:xfrm>
              <a:off x="3482916" y="2257459"/>
              <a:ext cx="2688564" cy="268856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8" name="TextBox 6077">
              <a:extLst>
                <a:ext uri="{FF2B5EF4-FFF2-40B4-BE49-F238E27FC236}">
                  <a16:creationId xmlns:a16="http://schemas.microsoft.com/office/drawing/2014/main" id="{D5D57E24-DAFF-29F1-0159-51CA74EDA4F3}"/>
                </a:ext>
              </a:extLst>
            </p:cNvPr>
            <p:cNvSpPr txBox="1"/>
            <p:nvPr/>
          </p:nvSpPr>
          <p:spPr>
            <a:xfrm>
              <a:off x="3730026" y="2710344"/>
              <a:ext cx="219524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Century Gothic"/>
                  <a:cs typeface="Calibri"/>
                </a:rPr>
                <a:t>Validation: Collect Earth Online &amp; Airborne LiDAR</a:t>
              </a:r>
            </a:p>
          </p:txBody>
        </p:sp>
        <p:cxnSp>
          <p:nvCxnSpPr>
            <p:cNvPr id="6401" name="Straight Arrow Connector 6400">
              <a:extLst>
                <a:ext uri="{FF2B5EF4-FFF2-40B4-BE49-F238E27FC236}">
                  <a16:creationId xmlns:a16="http://schemas.microsoft.com/office/drawing/2014/main" id="{87B56478-1682-330C-EC0F-073F35500A27}"/>
                </a:ext>
              </a:extLst>
            </p:cNvPr>
            <p:cNvCxnSpPr/>
            <p:nvPr/>
          </p:nvCxnSpPr>
          <p:spPr>
            <a:xfrm flipH="1" flipV="1">
              <a:off x="5998019" y="4349841"/>
              <a:ext cx="298050" cy="269411"/>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6402" name="Straight Arrow Connector 6401">
              <a:extLst>
                <a:ext uri="{FF2B5EF4-FFF2-40B4-BE49-F238E27FC236}">
                  <a16:creationId xmlns:a16="http://schemas.microsoft.com/office/drawing/2014/main" id="{5E461743-4948-C840-5204-6C0BC167251D}"/>
                </a:ext>
              </a:extLst>
            </p:cNvPr>
            <p:cNvCxnSpPr>
              <a:cxnSpLocks/>
            </p:cNvCxnSpPr>
            <p:nvPr/>
          </p:nvCxnSpPr>
          <p:spPr>
            <a:xfrm flipH="1" flipV="1">
              <a:off x="7890613" y="2589658"/>
              <a:ext cx="408316" cy="293296"/>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6433" name="Straight Arrow Connector 6432">
              <a:extLst>
                <a:ext uri="{FF2B5EF4-FFF2-40B4-BE49-F238E27FC236}">
                  <a16:creationId xmlns:a16="http://schemas.microsoft.com/office/drawing/2014/main" id="{F3BCCC29-82DD-A15C-68C5-74F1F6ED0EDB}"/>
                </a:ext>
              </a:extLst>
            </p:cNvPr>
            <p:cNvCxnSpPr>
              <a:cxnSpLocks/>
            </p:cNvCxnSpPr>
            <p:nvPr/>
          </p:nvCxnSpPr>
          <p:spPr>
            <a:xfrm flipH="1">
              <a:off x="6062137" y="2732687"/>
              <a:ext cx="295383" cy="223129"/>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6490" name="Straight Arrow Connector 6489">
              <a:extLst>
                <a:ext uri="{FF2B5EF4-FFF2-40B4-BE49-F238E27FC236}">
                  <a16:creationId xmlns:a16="http://schemas.microsoft.com/office/drawing/2014/main" id="{F46F395C-77C7-16CF-2D81-F24DE9B3B045}"/>
                </a:ext>
              </a:extLst>
            </p:cNvPr>
            <p:cNvCxnSpPr>
              <a:cxnSpLocks/>
            </p:cNvCxnSpPr>
            <p:nvPr/>
          </p:nvCxnSpPr>
          <p:spPr>
            <a:xfrm flipH="1">
              <a:off x="7886157" y="4375761"/>
              <a:ext cx="435053" cy="272633"/>
            </a:xfrm>
            <a:prstGeom prst="straightConnector1">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2142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224DB8-D184-63A6-C3B8-9E29AEB4D6E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Methodology: LandTrendr</a:t>
            </a:r>
          </a:p>
        </p:txBody>
      </p:sp>
      <p:pic>
        <p:nvPicPr>
          <p:cNvPr id="2" name="Picture 4" descr="Text&#10;&#10;Description automatically generated">
            <a:extLst>
              <a:ext uri="{FF2B5EF4-FFF2-40B4-BE49-F238E27FC236}">
                <a16:creationId xmlns:a16="http://schemas.microsoft.com/office/drawing/2014/main" id="{04951977-4D57-076C-70C3-117ADE035E41}"/>
              </a:ext>
            </a:extLst>
          </p:cNvPr>
          <p:cNvPicPr>
            <a:picLocks noChangeAspect="1"/>
          </p:cNvPicPr>
          <p:nvPr/>
        </p:nvPicPr>
        <p:blipFill rotWithShape="1">
          <a:blip r:embed="rId3"/>
          <a:srcRect r="157" b="50205"/>
          <a:stretch/>
        </p:blipFill>
        <p:spPr>
          <a:xfrm>
            <a:off x="2386914" y="3932140"/>
            <a:ext cx="6532617" cy="2498538"/>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11FF2555-814F-756C-DD4B-5A1EE4EA57B9}"/>
              </a:ext>
            </a:extLst>
          </p:cNvPr>
          <p:cNvSpPr/>
          <p:nvPr/>
        </p:nvSpPr>
        <p:spPr>
          <a:xfrm>
            <a:off x="1723360" y="1054543"/>
            <a:ext cx="499672" cy="487181"/>
          </a:xfrm>
          <a:prstGeom prst="ellipse">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latin typeface="Century Gothic"/>
                <a:cs typeface="Calibri"/>
              </a:rPr>
              <a:t>2</a:t>
            </a:r>
          </a:p>
        </p:txBody>
      </p:sp>
      <p:pic>
        <p:nvPicPr>
          <p:cNvPr id="11" name="Picture 11" descr="Text&#10;&#10;Description automatically generated">
            <a:extLst>
              <a:ext uri="{FF2B5EF4-FFF2-40B4-BE49-F238E27FC236}">
                <a16:creationId xmlns:a16="http://schemas.microsoft.com/office/drawing/2014/main" id="{4C40E3CE-5D4E-24E7-2603-FD6398790DCF}"/>
              </a:ext>
            </a:extLst>
          </p:cNvPr>
          <p:cNvPicPr>
            <a:picLocks noChangeAspect="1"/>
          </p:cNvPicPr>
          <p:nvPr/>
        </p:nvPicPr>
        <p:blipFill rotWithShape="1">
          <a:blip r:embed="rId4"/>
          <a:srcRect t="51029" r="157" b="206"/>
          <a:stretch/>
        </p:blipFill>
        <p:spPr>
          <a:xfrm>
            <a:off x="2448697" y="1059194"/>
            <a:ext cx="6522323" cy="2436834"/>
          </a:xfrm>
          <a:prstGeom prst="rect">
            <a:avLst/>
          </a:prstGeom>
          <a:ln>
            <a:noFill/>
          </a:ln>
          <a:effectLst>
            <a:outerShdw blurRad="292100" dist="139700" dir="2700000" algn="tl" rotWithShape="0">
              <a:srgbClr val="333333">
                <a:alpha val="65000"/>
              </a:srgbClr>
            </a:outerShdw>
          </a:effectLst>
        </p:spPr>
      </p:pic>
      <p:sp>
        <p:nvSpPr>
          <p:cNvPr id="13" name="Oval 12">
            <a:extLst>
              <a:ext uri="{FF2B5EF4-FFF2-40B4-BE49-F238E27FC236}">
                <a16:creationId xmlns:a16="http://schemas.microsoft.com/office/drawing/2014/main" id="{B2ABFA5F-6770-35D4-D8F8-5AFC0A4E642C}"/>
              </a:ext>
            </a:extLst>
          </p:cNvPr>
          <p:cNvSpPr/>
          <p:nvPr/>
        </p:nvSpPr>
        <p:spPr>
          <a:xfrm>
            <a:off x="1726062" y="3927490"/>
            <a:ext cx="487181" cy="487181"/>
          </a:xfrm>
          <a:prstGeom prst="ellipse">
            <a:avLst/>
          </a:prstGeom>
          <a:solidFill>
            <a:srgbClr val="5372B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latin typeface="Century Gothic"/>
                <a:cs typeface="Calibri"/>
              </a:rPr>
              <a:t>3</a:t>
            </a:r>
            <a:endParaRPr lang="en-US" sz="2800">
              <a:latin typeface="Century Gothic"/>
            </a:endParaRPr>
          </a:p>
        </p:txBody>
      </p:sp>
      <p:sp>
        <p:nvSpPr>
          <p:cNvPr id="17" name="Rectangle: Rounded Corners 16">
            <a:extLst>
              <a:ext uri="{FF2B5EF4-FFF2-40B4-BE49-F238E27FC236}">
                <a16:creationId xmlns:a16="http://schemas.microsoft.com/office/drawing/2014/main" id="{C4316697-0CBF-7A67-3541-D098D62865ED}"/>
              </a:ext>
            </a:extLst>
          </p:cNvPr>
          <p:cNvSpPr/>
          <p:nvPr/>
        </p:nvSpPr>
        <p:spPr>
          <a:xfrm>
            <a:off x="2071459" y="1937343"/>
            <a:ext cx="5642056" cy="848387"/>
          </a:xfrm>
          <a:prstGeom prst="roundRect">
            <a:avLst/>
          </a:prstGeom>
          <a:no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solidFill>
                <a:schemeClr val="accent5">
                  <a:lumMod val="75000"/>
                </a:schemeClr>
              </a:solidFill>
              <a:latin typeface="Century Gothic"/>
              <a:ea typeface="Calibri"/>
              <a:cs typeface="Calibri"/>
            </a:endParaRPr>
          </a:p>
        </p:txBody>
      </p:sp>
      <p:sp>
        <p:nvSpPr>
          <p:cNvPr id="18" name="Rectangle: Rounded Corners 17">
            <a:extLst>
              <a:ext uri="{FF2B5EF4-FFF2-40B4-BE49-F238E27FC236}">
                <a16:creationId xmlns:a16="http://schemas.microsoft.com/office/drawing/2014/main" id="{4BC511A0-C679-D950-6149-FB187165BA91}"/>
              </a:ext>
            </a:extLst>
          </p:cNvPr>
          <p:cNvSpPr/>
          <p:nvPr/>
        </p:nvSpPr>
        <p:spPr>
          <a:xfrm>
            <a:off x="2071459" y="4501249"/>
            <a:ext cx="5642056" cy="1655210"/>
          </a:xfrm>
          <a:prstGeom prst="roundRect">
            <a:avLst/>
          </a:prstGeom>
          <a:no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solidFill>
                <a:schemeClr val="accent5">
                  <a:lumMod val="75000"/>
                </a:schemeClr>
              </a:solidFill>
              <a:latin typeface="Century Gothic"/>
              <a:ea typeface="Calibri"/>
              <a:cs typeface="Calibri"/>
            </a:endParaRPr>
          </a:p>
        </p:txBody>
      </p:sp>
    </p:spTree>
    <p:extLst>
      <p:ext uri="{BB962C8B-B14F-4D97-AF65-F5344CB8AC3E}">
        <p14:creationId xmlns:p14="http://schemas.microsoft.com/office/powerpoint/2010/main" val="1373147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84177FA9-2BC5-4929-E556-3257A7E23ADA}"/>
              </a:ext>
            </a:extLst>
          </p:cNvPr>
          <p:cNvCxnSpPr>
            <a:cxnSpLocks/>
          </p:cNvCxnSpPr>
          <p:nvPr/>
        </p:nvCxnSpPr>
        <p:spPr>
          <a:xfrm flipH="1">
            <a:off x="2195245" y="5934181"/>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5FD8535-3774-CCB6-ABFC-8E79A9C21DF5}"/>
              </a:ext>
            </a:extLst>
          </p:cNvPr>
          <p:cNvSpPr txBox="1"/>
          <p:nvPr/>
        </p:nvSpPr>
        <p:spPr>
          <a:xfrm>
            <a:off x="993170" y="3048000"/>
            <a:ext cx="119865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Century Gothic"/>
                <a:cs typeface="Calibri"/>
              </a:rPr>
              <a:t>200 mg/ha</a:t>
            </a:r>
          </a:p>
        </p:txBody>
      </p:sp>
      <p:cxnSp>
        <p:nvCxnSpPr>
          <p:cNvPr id="5" name="Straight Arrow Connector 4">
            <a:extLst>
              <a:ext uri="{FF2B5EF4-FFF2-40B4-BE49-F238E27FC236}">
                <a16:creationId xmlns:a16="http://schemas.microsoft.com/office/drawing/2014/main" id="{80515AFA-2DC7-A75E-E7C7-3C1451E475EE}"/>
              </a:ext>
            </a:extLst>
          </p:cNvPr>
          <p:cNvCxnSpPr>
            <a:cxnSpLocks/>
          </p:cNvCxnSpPr>
          <p:nvPr/>
        </p:nvCxnSpPr>
        <p:spPr>
          <a:xfrm flipH="1">
            <a:off x="2195244" y="5035192"/>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8338D74-943D-0E41-F1A1-F45291768476}"/>
              </a:ext>
            </a:extLst>
          </p:cNvPr>
          <p:cNvCxnSpPr>
            <a:cxnSpLocks/>
          </p:cNvCxnSpPr>
          <p:nvPr/>
        </p:nvCxnSpPr>
        <p:spPr>
          <a:xfrm flipH="1">
            <a:off x="2195245" y="4127642"/>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6C66BEE-94DD-A878-6FC3-22E05D7FCE93}"/>
              </a:ext>
            </a:extLst>
          </p:cNvPr>
          <p:cNvCxnSpPr>
            <a:cxnSpLocks/>
          </p:cNvCxnSpPr>
          <p:nvPr/>
        </p:nvCxnSpPr>
        <p:spPr>
          <a:xfrm flipH="1">
            <a:off x="2195244" y="3202967"/>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5374B0A-47CD-1905-6350-EE735DF90A3E}"/>
              </a:ext>
            </a:extLst>
          </p:cNvPr>
          <p:cNvCxnSpPr>
            <a:cxnSpLocks/>
          </p:cNvCxnSpPr>
          <p:nvPr/>
        </p:nvCxnSpPr>
        <p:spPr>
          <a:xfrm flipH="1">
            <a:off x="2178121" y="2261170"/>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2771A9-34F5-9E97-8C97-66F0C4278D84}"/>
              </a:ext>
            </a:extLst>
          </p:cNvPr>
          <p:cNvCxnSpPr>
            <a:cxnSpLocks/>
          </p:cNvCxnSpPr>
          <p:nvPr/>
        </p:nvCxnSpPr>
        <p:spPr>
          <a:xfrm flipH="1">
            <a:off x="2743199" y="7030090"/>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26AC9DA-3153-F5E0-9506-7F16D1D415F2}"/>
              </a:ext>
            </a:extLst>
          </p:cNvPr>
          <p:cNvCxnSpPr>
            <a:cxnSpLocks/>
          </p:cNvCxnSpPr>
          <p:nvPr/>
        </p:nvCxnSpPr>
        <p:spPr>
          <a:xfrm flipH="1">
            <a:off x="2888750" y="7175641"/>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59EFE5B-54F8-C662-D860-9A0D6E399282}"/>
              </a:ext>
            </a:extLst>
          </p:cNvPr>
          <p:cNvCxnSpPr>
            <a:cxnSpLocks/>
          </p:cNvCxnSpPr>
          <p:nvPr/>
        </p:nvCxnSpPr>
        <p:spPr>
          <a:xfrm flipH="1">
            <a:off x="3034300" y="7321191"/>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9E1E12D-542E-F2FA-8FF5-5E331C15E4FA}"/>
              </a:ext>
            </a:extLst>
          </p:cNvPr>
          <p:cNvCxnSpPr>
            <a:cxnSpLocks/>
          </p:cNvCxnSpPr>
          <p:nvPr/>
        </p:nvCxnSpPr>
        <p:spPr>
          <a:xfrm flipH="1">
            <a:off x="2178120" y="1345057"/>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41D87FB-F8CB-0C52-6992-E608340A2FB9}"/>
              </a:ext>
            </a:extLst>
          </p:cNvPr>
          <p:cNvSpPr txBox="1"/>
          <p:nvPr/>
        </p:nvSpPr>
        <p:spPr>
          <a:xfrm>
            <a:off x="950361" y="3510337"/>
            <a:ext cx="1224336"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Century Gothic"/>
                <a:cs typeface="Calibri"/>
              </a:rPr>
              <a:t>175 mg/ha</a:t>
            </a:r>
            <a:endParaRPr lang="en-US" sz="1500">
              <a:latin typeface="Century Gothic"/>
            </a:endParaRPr>
          </a:p>
        </p:txBody>
      </p:sp>
      <p:sp>
        <p:nvSpPr>
          <p:cNvPr id="14" name="TextBox 13">
            <a:extLst>
              <a:ext uri="{FF2B5EF4-FFF2-40B4-BE49-F238E27FC236}">
                <a16:creationId xmlns:a16="http://schemas.microsoft.com/office/drawing/2014/main" id="{67ADBE9A-B9FD-4FDA-013D-C56CA7C3C6B3}"/>
              </a:ext>
            </a:extLst>
          </p:cNvPr>
          <p:cNvSpPr txBox="1"/>
          <p:nvPr/>
        </p:nvSpPr>
        <p:spPr>
          <a:xfrm>
            <a:off x="933238" y="3972674"/>
            <a:ext cx="1224336"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Century Gothic"/>
                <a:cs typeface="Calibri"/>
              </a:rPr>
              <a:t>150 mg/ha</a:t>
            </a:r>
            <a:endParaRPr lang="en-US"/>
          </a:p>
        </p:txBody>
      </p:sp>
      <p:sp>
        <p:nvSpPr>
          <p:cNvPr id="15" name="TextBox 14">
            <a:extLst>
              <a:ext uri="{FF2B5EF4-FFF2-40B4-BE49-F238E27FC236}">
                <a16:creationId xmlns:a16="http://schemas.microsoft.com/office/drawing/2014/main" id="{D67C2D5F-A7C6-6975-1D1E-03C8A2FA2A91}"/>
              </a:ext>
            </a:extLst>
          </p:cNvPr>
          <p:cNvSpPr txBox="1"/>
          <p:nvPr/>
        </p:nvSpPr>
        <p:spPr>
          <a:xfrm>
            <a:off x="984608" y="4443573"/>
            <a:ext cx="119865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Century Gothic"/>
                <a:cs typeface="Calibri"/>
              </a:rPr>
              <a:t>125 mg/ha</a:t>
            </a:r>
            <a:endParaRPr lang="en-US" sz="1500">
              <a:latin typeface="Century Gothic"/>
            </a:endParaRPr>
          </a:p>
        </p:txBody>
      </p:sp>
      <p:sp>
        <p:nvSpPr>
          <p:cNvPr id="16" name="TextBox 15">
            <a:extLst>
              <a:ext uri="{FF2B5EF4-FFF2-40B4-BE49-F238E27FC236}">
                <a16:creationId xmlns:a16="http://schemas.microsoft.com/office/drawing/2014/main" id="{FBA04FEF-14C0-55F5-3B7B-BE934104F4F7}"/>
              </a:ext>
            </a:extLst>
          </p:cNvPr>
          <p:cNvSpPr txBox="1"/>
          <p:nvPr/>
        </p:nvSpPr>
        <p:spPr>
          <a:xfrm>
            <a:off x="993170" y="4923034"/>
            <a:ext cx="119865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Century Gothic"/>
                <a:cs typeface="Calibri"/>
              </a:rPr>
              <a:t>100 mg/ha</a:t>
            </a:r>
            <a:endParaRPr lang="en-US" sz="1500">
              <a:latin typeface="Century Gothic"/>
            </a:endParaRPr>
          </a:p>
        </p:txBody>
      </p:sp>
      <p:sp>
        <p:nvSpPr>
          <p:cNvPr id="17" name="TextBox 16">
            <a:extLst>
              <a:ext uri="{FF2B5EF4-FFF2-40B4-BE49-F238E27FC236}">
                <a16:creationId xmlns:a16="http://schemas.microsoft.com/office/drawing/2014/main" id="{A13D01B8-7858-574B-8A1F-F19150C1E98D}"/>
              </a:ext>
            </a:extLst>
          </p:cNvPr>
          <p:cNvSpPr txBox="1"/>
          <p:nvPr/>
        </p:nvSpPr>
        <p:spPr>
          <a:xfrm>
            <a:off x="993169" y="5779213"/>
            <a:ext cx="119865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Century Gothic"/>
                <a:cs typeface="Calibri"/>
              </a:rPr>
              <a:t>50 mg/ha</a:t>
            </a:r>
            <a:endParaRPr lang="en-US" sz="1500">
              <a:latin typeface="Century Gothic"/>
            </a:endParaRPr>
          </a:p>
        </p:txBody>
      </p:sp>
      <p:sp>
        <p:nvSpPr>
          <p:cNvPr id="19" name="Title 1">
            <a:extLst>
              <a:ext uri="{FF2B5EF4-FFF2-40B4-BE49-F238E27FC236}">
                <a16:creationId xmlns:a16="http://schemas.microsoft.com/office/drawing/2014/main" id="{20F59D45-97C6-D81A-DD08-FC715923CD80}"/>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Case Study of Clarke County, AL</a:t>
            </a:r>
          </a:p>
        </p:txBody>
      </p:sp>
      <p:sp>
        <p:nvSpPr>
          <p:cNvPr id="20" name="Title 1">
            <a:extLst>
              <a:ext uri="{FF2B5EF4-FFF2-40B4-BE49-F238E27FC236}">
                <a16:creationId xmlns:a16="http://schemas.microsoft.com/office/drawing/2014/main" id="{A5FBC423-E553-7B8A-30B6-1A1682DADD95}"/>
              </a:ext>
            </a:extLst>
          </p:cNvPr>
          <p:cNvSpPr txBox="1">
            <a:spLocks/>
          </p:cNvSpPr>
          <p:nvPr/>
        </p:nvSpPr>
        <p:spPr>
          <a:xfrm>
            <a:off x="2141733" y="6144196"/>
            <a:ext cx="3894291"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5372B3"/>
                </a:solidFill>
                <a:latin typeface="Century Gothic" panose="020F0302020204030204"/>
              </a:rPr>
              <a:t>GEDI Stable Forest AGB Density</a:t>
            </a:r>
            <a:endParaRPr lang="en-US" sz="1800">
              <a:cs typeface="Calibri Light"/>
            </a:endParaRPr>
          </a:p>
        </p:txBody>
      </p:sp>
      <p:sp>
        <p:nvSpPr>
          <p:cNvPr id="21" name="Title 1">
            <a:extLst>
              <a:ext uri="{FF2B5EF4-FFF2-40B4-BE49-F238E27FC236}">
                <a16:creationId xmlns:a16="http://schemas.microsoft.com/office/drawing/2014/main" id="{E9AD20DC-43F5-D91A-9CA6-27415D7E90F1}"/>
              </a:ext>
            </a:extLst>
          </p:cNvPr>
          <p:cNvSpPr txBox="1">
            <a:spLocks/>
          </p:cNvSpPr>
          <p:nvPr/>
        </p:nvSpPr>
        <p:spPr>
          <a:xfrm>
            <a:off x="6251396" y="6144195"/>
            <a:ext cx="4536425"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rgbClr val="5372B3"/>
                </a:solidFill>
                <a:latin typeface="Century Gothic" panose="020F0302020204030204"/>
              </a:rPr>
              <a:t>ATLAS Stable Forest AGB Density</a:t>
            </a:r>
            <a:endParaRPr lang="en-US"/>
          </a:p>
        </p:txBody>
      </p:sp>
      <p:cxnSp>
        <p:nvCxnSpPr>
          <p:cNvPr id="30" name="Straight Arrow Connector 29">
            <a:extLst>
              <a:ext uri="{FF2B5EF4-FFF2-40B4-BE49-F238E27FC236}">
                <a16:creationId xmlns:a16="http://schemas.microsoft.com/office/drawing/2014/main" id="{FCE276BB-7A57-FB3D-72EB-36943B516609}"/>
              </a:ext>
            </a:extLst>
          </p:cNvPr>
          <p:cNvCxnSpPr>
            <a:cxnSpLocks/>
          </p:cNvCxnSpPr>
          <p:nvPr/>
        </p:nvCxnSpPr>
        <p:spPr>
          <a:xfrm flipH="1">
            <a:off x="2195244" y="1815956"/>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33C51C7-8192-15BE-9679-2488D5D2C6C6}"/>
              </a:ext>
            </a:extLst>
          </p:cNvPr>
          <p:cNvCxnSpPr>
            <a:cxnSpLocks/>
          </p:cNvCxnSpPr>
          <p:nvPr/>
        </p:nvCxnSpPr>
        <p:spPr>
          <a:xfrm flipH="1">
            <a:off x="2178121" y="3665305"/>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1898ABE-7CD6-A6DC-D7E5-D74B6A4A15C8}"/>
              </a:ext>
            </a:extLst>
          </p:cNvPr>
          <p:cNvCxnSpPr>
            <a:cxnSpLocks/>
          </p:cNvCxnSpPr>
          <p:nvPr/>
        </p:nvCxnSpPr>
        <p:spPr>
          <a:xfrm flipH="1">
            <a:off x="2195244" y="2749192"/>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E71E072-B745-E5C1-9163-B604F39DB531}"/>
              </a:ext>
            </a:extLst>
          </p:cNvPr>
          <p:cNvCxnSpPr>
            <a:cxnSpLocks/>
          </p:cNvCxnSpPr>
          <p:nvPr/>
        </p:nvCxnSpPr>
        <p:spPr>
          <a:xfrm flipH="1">
            <a:off x="2178121" y="4598540"/>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065A0F8-6E24-55FD-047B-950E236BB2F5}"/>
              </a:ext>
            </a:extLst>
          </p:cNvPr>
          <p:cNvCxnSpPr>
            <a:cxnSpLocks/>
          </p:cNvCxnSpPr>
          <p:nvPr/>
        </p:nvCxnSpPr>
        <p:spPr>
          <a:xfrm flipH="1">
            <a:off x="2195244" y="5514652"/>
            <a:ext cx="8203914" cy="6847"/>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8447207-71CC-2738-1E00-E1A8E0BCC751}"/>
              </a:ext>
            </a:extLst>
          </p:cNvPr>
          <p:cNvSpPr txBox="1"/>
          <p:nvPr/>
        </p:nvSpPr>
        <p:spPr>
          <a:xfrm>
            <a:off x="941798" y="5359685"/>
            <a:ext cx="119865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Century Gothic"/>
                <a:cs typeface="Calibri"/>
              </a:rPr>
              <a:t>75 mg/ha</a:t>
            </a:r>
            <a:endParaRPr lang="en-US" sz="1500">
              <a:latin typeface="Century Gothic"/>
            </a:endParaRPr>
          </a:p>
        </p:txBody>
      </p:sp>
      <p:sp>
        <p:nvSpPr>
          <p:cNvPr id="36" name="TextBox 35">
            <a:extLst>
              <a:ext uri="{FF2B5EF4-FFF2-40B4-BE49-F238E27FC236}">
                <a16:creationId xmlns:a16="http://schemas.microsoft.com/office/drawing/2014/main" id="{0E757EAA-7A3F-C7EE-A83F-65D179F5E84F}"/>
              </a:ext>
            </a:extLst>
          </p:cNvPr>
          <p:cNvSpPr txBox="1"/>
          <p:nvPr/>
        </p:nvSpPr>
        <p:spPr>
          <a:xfrm>
            <a:off x="984608" y="2594224"/>
            <a:ext cx="119865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Century Gothic"/>
                <a:cs typeface="Calibri"/>
              </a:rPr>
              <a:t>225 mg/ha</a:t>
            </a:r>
          </a:p>
        </p:txBody>
      </p:sp>
      <p:sp>
        <p:nvSpPr>
          <p:cNvPr id="37" name="TextBox 36">
            <a:extLst>
              <a:ext uri="{FF2B5EF4-FFF2-40B4-BE49-F238E27FC236}">
                <a16:creationId xmlns:a16="http://schemas.microsoft.com/office/drawing/2014/main" id="{181BFCE8-E7EC-D1CB-FD87-D8A21BC8B431}"/>
              </a:ext>
            </a:extLst>
          </p:cNvPr>
          <p:cNvSpPr txBox="1"/>
          <p:nvPr/>
        </p:nvSpPr>
        <p:spPr>
          <a:xfrm>
            <a:off x="984608" y="2106202"/>
            <a:ext cx="119865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Century Gothic"/>
                <a:cs typeface="Calibri"/>
              </a:rPr>
              <a:t>250 mg/ha</a:t>
            </a:r>
          </a:p>
        </p:txBody>
      </p:sp>
      <p:sp>
        <p:nvSpPr>
          <p:cNvPr id="38" name="TextBox 37">
            <a:extLst>
              <a:ext uri="{FF2B5EF4-FFF2-40B4-BE49-F238E27FC236}">
                <a16:creationId xmlns:a16="http://schemas.microsoft.com/office/drawing/2014/main" id="{7C8A918A-30EC-BA8A-DC3F-7A5294F30440}"/>
              </a:ext>
            </a:extLst>
          </p:cNvPr>
          <p:cNvSpPr txBox="1"/>
          <p:nvPr/>
        </p:nvSpPr>
        <p:spPr>
          <a:xfrm>
            <a:off x="984608" y="1652426"/>
            <a:ext cx="119865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Century Gothic"/>
                <a:cs typeface="Calibri"/>
              </a:rPr>
              <a:t>275 mg/ha</a:t>
            </a:r>
          </a:p>
        </p:txBody>
      </p:sp>
      <p:sp>
        <p:nvSpPr>
          <p:cNvPr id="39" name="TextBox 38">
            <a:extLst>
              <a:ext uri="{FF2B5EF4-FFF2-40B4-BE49-F238E27FC236}">
                <a16:creationId xmlns:a16="http://schemas.microsoft.com/office/drawing/2014/main" id="{EB36AF12-B3D6-CF20-8524-2AB655E45EAA}"/>
              </a:ext>
            </a:extLst>
          </p:cNvPr>
          <p:cNvSpPr txBox="1"/>
          <p:nvPr/>
        </p:nvSpPr>
        <p:spPr>
          <a:xfrm>
            <a:off x="993170" y="1190090"/>
            <a:ext cx="1198651"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Century Gothic"/>
                <a:cs typeface="Calibri"/>
              </a:rPr>
              <a:t>300 mg/ha</a:t>
            </a:r>
          </a:p>
        </p:txBody>
      </p:sp>
      <p:sp>
        <p:nvSpPr>
          <p:cNvPr id="22" name="Rectangle 21">
            <a:extLst>
              <a:ext uri="{FF2B5EF4-FFF2-40B4-BE49-F238E27FC236}">
                <a16:creationId xmlns:a16="http://schemas.microsoft.com/office/drawing/2014/main" id="{D054EC16-8E38-8DF8-5F4C-25B78BFE5C00}"/>
              </a:ext>
            </a:extLst>
          </p:cNvPr>
          <p:cNvSpPr/>
          <p:nvPr/>
        </p:nvSpPr>
        <p:spPr>
          <a:xfrm>
            <a:off x="2628471" y="4298021"/>
            <a:ext cx="684943" cy="16438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5AD8D7-E92F-9A4F-EE41-CE1C7B1C8385}"/>
              </a:ext>
            </a:extLst>
          </p:cNvPr>
          <p:cNvSpPr/>
          <p:nvPr/>
        </p:nvSpPr>
        <p:spPr>
          <a:xfrm>
            <a:off x="3313414" y="4443571"/>
            <a:ext cx="684943" cy="149831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E0979CD-6768-A44F-D99C-58F981F931A9}"/>
              </a:ext>
            </a:extLst>
          </p:cNvPr>
          <p:cNvSpPr/>
          <p:nvPr/>
        </p:nvSpPr>
        <p:spPr>
          <a:xfrm>
            <a:off x="3998359" y="4203843"/>
            <a:ext cx="684943" cy="173804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A5CA670-B01D-45C4-53E2-B2BAE1812C79}"/>
              </a:ext>
            </a:extLst>
          </p:cNvPr>
          <p:cNvSpPr/>
          <p:nvPr/>
        </p:nvSpPr>
        <p:spPr>
          <a:xfrm>
            <a:off x="4683302" y="4340829"/>
            <a:ext cx="684943" cy="16010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FE529B-1929-F602-A6AB-D6A7B56BBC33}"/>
              </a:ext>
            </a:extLst>
          </p:cNvPr>
          <p:cNvSpPr/>
          <p:nvPr/>
        </p:nvSpPr>
        <p:spPr>
          <a:xfrm>
            <a:off x="6849438" y="4828852"/>
            <a:ext cx="693504" cy="11130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CD08DFB-70C3-206C-C403-AB34AFB2627B}"/>
              </a:ext>
            </a:extLst>
          </p:cNvPr>
          <p:cNvSpPr/>
          <p:nvPr/>
        </p:nvSpPr>
        <p:spPr>
          <a:xfrm>
            <a:off x="7542942" y="4905907"/>
            <a:ext cx="684943" cy="103597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042E242-E782-F4EC-BC4B-71031F679F65}"/>
              </a:ext>
            </a:extLst>
          </p:cNvPr>
          <p:cNvSpPr/>
          <p:nvPr/>
        </p:nvSpPr>
        <p:spPr>
          <a:xfrm>
            <a:off x="8227887" y="2012021"/>
            <a:ext cx="684943" cy="39298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036CFA9-F7A0-B138-E507-A51D7B9CD991}"/>
              </a:ext>
            </a:extLst>
          </p:cNvPr>
          <p:cNvSpPr/>
          <p:nvPr/>
        </p:nvSpPr>
        <p:spPr>
          <a:xfrm>
            <a:off x="8912829" y="2397301"/>
            <a:ext cx="684943" cy="35445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EC1D517-AD6E-4746-9879-B2202C2BC85F}"/>
              </a:ext>
            </a:extLst>
          </p:cNvPr>
          <p:cNvSpPr txBox="1"/>
          <p:nvPr/>
        </p:nvSpPr>
        <p:spPr>
          <a:xfrm rot="16200000">
            <a:off x="-2248154" y="3345548"/>
            <a:ext cx="6094324" cy="297004"/>
          </a:xfrm>
          <a:prstGeom prst="rect">
            <a:avLst/>
          </a:prstGeom>
          <a:noFill/>
        </p:spPr>
        <p:txBody>
          <a:bodyPr wrap="square">
            <a:spAutoFit/>
          </a:bodyPr>
          <a:lstStyle/>
          <a:p>
            <a:pPr algn="ctr" rtl="0">
              <a:defRPr sz="1330" b="0" i="0" u="none" strike="noStrike" kern="1200" baseline="0">
                <a:solidFill>
                  <a:prstClr val="white">
                    <a:lumMod val="50000"/>
                  </a:prstClr>
                </a:solidFill>
                <a:latin typeface="+mn-lt"/>
                <a:ea typeface="+mn-ea"/>
                <a:cs typeface="+mn-cs"/>
              </a:defRPr>
            </a:pPr>
            <a:r>
              <a:rPr lang="en-US">
                <a:solidFill>
                  <a:schemeClr val="bg1">
                    <a:lumMod val="50000"/>
                  </a:schemeClr>
                </a:solidFill>
                <a:latin typeface="Century Gothic" panose="020B0502020202020204" pitchFamily="34" charset="0"/>
              </a:rPr>
              <a:t>AGB</a:t>
            </a:r>
            <a:r>
              <a:rPr lang="en-US" baseline="0">
                <a:solidFill>
                  <a:schemeClr val="bg1">
                    <a:lumMod val="50000"/>
                  </a:schemeClr>
                </a:solidFill>
                <a:latin typeface="Century Gothic" panose="020B0502020202020204" pitchFamily="34" charset="0"/>
              </a:rPr>
              <a:t> (Mg/ha) Stable Forest</a:t>
            </a:r>
            <a:endParaRPr lang="en-US">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250195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47DD93C0-75AD-C68D-DB0B-70AF613C8351}"/>
              </a:ext>
            </a:extLst>
          </p:cNvPr>
          <p:cNvSpPr/>
          <p:nvPr/>
        </p:nvSpPr>
        <p:spPr>
          <a:xfrm>
            <a:off x="-226154" y="3240287"/>
            <a:ext cx="13187680" cy="854570"/>
          </a:xfrm>
          <a:prstGeom prst="roundRect">
            <a:avLst/>
          </a:prstGeom>
          <a:solidFill>
            <a:srgbClr val="DDE2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a:extLst>
              <a:ext uri="{FF2B5EF4-FFF2-40B4-BE49-F238E27FC236}">
                <a16:creationId xmlns:a16="http://schemas.microsoft.com/office/drawing/2014/main" id="{A32A192E-17DC-4587-BF51-5CCF111A4F53}"/>
              </a:ext>
            </a:extLst>
          </p:cNvPr>
          <p:cNvSpPr txBox="1">
            <a:spLocks/>
          </p:cNvSpPr>
          <p:nvPr/>
        </p:nvSpPr>
        <p:spPr>
          <a:xfrm>
            <a:off x="208827" y="307109"/>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a:rPr>
              <a:t>Two-Term Project</a:t>
            </a:r>
          </a:p>
        </p:txBody>
      </p:sp>
      <p:grpSp>
        <p:nvGrpSpPr>
          <p:cNvPr id="37" name="Group 36">
            <a:extLst>
              <a:ext uri="{FF2B5EF4-FFF2-40B4-BE49-F238E27FC236}">
                <a16:creationId xmlns:a16="http://schemas.microsoft.com/office/drawing/2014/main" id="{194CF33A-FD1D-4E27-CFF4-EADEAD2D16B3}"/>
              </a:ext>
            </a:extLst>
          </p:cNvPr>
          <p:cNvGrpSpPr/>
          <p:nvPr/>
        </p:nvGrpSpPr>
        <p:grpSpPr>
          <a:xfrm>
            <a:off x="240616" y="-1443415"/>
            <a:ext cx="11740149" cy="10219331"/>
            <a:chOff x="308379" y="-1048802"/>
            <a:chExt cx="11401244" cy="9158319"/>
          </a:xfrm>
        </p:grpSpPr>
        <p:graphicFrame>
          <p:nvGraphicFramePr>
            <p:cNvPr id="18" name="Diagram 17">
              <a:extLst>
                <a:ext uri="{FF2B5EF4-FFF2-40B4-BE49-F238E27FC236}">
                  <a16:creationId xmlns:a16="http://schemas.microsoft.com/office/drawing/2014/main" id="{06462570-190A-0894-B605-8AECDAA1EAED}"/>
                </a:ext>
              </a:extLst>
            </p:cNvPr>
            <p:cNvGraphicFramePr/>
            <p:nvPr>
              <p:extLst>
                <p:ext uri="{D42A27DB-BD31-4B8C-83A1-F6EECF244321}">
                  <p14:modId xmlns:p14="http://schemas.microsoft.com/office/powerpoint/2010/main" val="3547885973"/>
                </p:ext>
              </p:extLst>
            </p:nvPr>
          </p:nvGraphicFramePr>
          <p:xfrm>
            <a:off x="308379" y="-1048802"/>
            <a:ext cx="11401244" cy="9158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
              <a:extLst>
                <a:ext uri="{FF2B5EF4-FFF2-40B4-BE49-F238E27FC236}">
                  <a16:creationId xmlns:a16="http://schemas.microsoft.com/office/drawing/2014/main" id="{2F55E6D8-8F4E-B2B2-5E74-483EA2F79342}"/>
                </a:ext>
              </a:extLst>
            </p:cNvPr>
            <p:cNvSpPr txBox="1"/>
            <p:nvPr/>
          </p:nvSpPr>
          <p:spPr>
            <a:xfrm>
              <a:off x="6485328" y="3061728"/>
              <a:ext cx="1594183" cy="1077218"/>
            </a:xfrm>
            <a:prstGeom prst="rect">
              <a:avLst/>
            </a:prstGeom>
            <a:solidFill>
              <a:srgbClr val="A0BA8F"/>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rgbClr val="FFFFFF"/>
                  </a:solidFill>
                  <a:latin typeface="Century Gothic"/>
                  <a:cs typeface="Calibri"/>
                </a:rPr>
                <a:t> Spring 2023</a:t>
              </a:r>
              <a:endParaRPr lang="en-US" sz="3200" b="1">
                <a:solidFill>
                  <a:srgbClr val="FFFFFF"/>
                </a:solidFill>
                <a:latin typeface="Century Gothic"/>
              </a:endParaRPr>
            </a:p>
          </p:txBody>
        </p:sp>
        <p:sp>
          <p:nvSpPr>
            <p:cNvPr id="25" name="TextBox 1">
              <a:extLst>
                <a:ext uri="{FF2B5EF4-FFF2-40B4-BE49-F238E27FC236}">
                  <a16:creationId xmlns:a16="http://schemas.microsoft.com/office/drawing/2014/main" id="{58A2FFB7-DAFD-6E6A-5117-5B0C8772763A}"/>
                </a:ext>
              </a:extLst>
            </p:cNvPr>
            <p:cNvSpPr txBox="1"/>
            <p:nvPr/>
          </p:nvSpPr>
          <p:spPr>
            <a:xfrm>
              <a:off x="688576" y="3061728"/>
              <a:ext cx="1443789" cy="1077218"/>
            </a:xfrm>
            <a:prstGeom prst="rect">
              <a:avLst/>
            </a:prstGeom>
            <a:solidFill>
              <a:srgbClr val="A0BA8F"/>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solidFill>
                    <a:srgbClr val="FFFFFF"/>
                  </a:solidFill>
                  <a:latin typeface="Century Gothic"/>
                  <a:cs typeface="Calibri"/>
                </a:rPr>
                <a:t>Fall 2022</a:t>
              </a:r>
              <a:endParaRPr lang="en-US" sz="3200" b="1" dirty="0">
                <a:solidFill>
                  <a:srgbClr val="FFFFFF"/>
                </a:solidFill>
                <a:latin typeface="Century Gothic"/>
              </a:endParaRPr>
            </a:p>
          </p:txBody>
        </p:sp>
      </p:grpSp>
    </p:spTree>
    <p:extLst>
      <p:ext uri="{BB962C8B-B14F-4D97-AF65-F5344CB8AC3E}">
        <p14:creationId xmlns:p14="http://schemas.microsoft.com/office/powerpoint/2010/main" val="1997714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A32A192E-17DC-4587-BF51-5CCF111A4F5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Study Area &amp; Period</a:t>
            </a:r>
          </a:p>
        </p:txBody>
      </p:sp>
      <p:pic>
        <p:nvPicPr>
          <p:cNvPr id="2" name="Picture 2" descr="Map&#10;&#10;Description automatically generated">
            <a:extLst>
              <a:ext uri="{FF2B5EF4-FFF2-40B4-BE49-F238E27FC236}">
                <a16:creationId xmlns:a16="http://schemas.microsoft.com/office/drawing/2014/main" id="{33012E58-1C3D-BF9C-C25A-B0F1A98C154C}"/>
              </a:ext>
            </a:extLst>
          </p:cNvPr>
          <p:cNvPicPr>
            <a:picLocks noChangeAspect="1"/>
          </p:cNvPicPr>
          <p:nvPr/>
        </p:nvPicPr>
        <p:blipFill>
          <a:blip r:embed="rId3"/>
          <a:stretch>
            <a:fillRect/>
          </a:stretch>
        </p:blipFill>
        <p:spPr>
          <a:xfrm>
            <a:off x="5378654" y="660038"/>
            <a:ext cx="6336807" cy="4864689"/>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BB825D63-789A-CDDA-E4B5-9907738B2F31}"/>
              </a:ext>
            </a:extLst>
          </p:cNvPr>
          <p:cNvSpPr txBox="1"/>
          <p:nvPr/>
        </p:nvSpPr>
        <p:spPr>
          <a:xfrm>
            <a:off x="7698243" y="1298401"/>
            <a:ext cx="15122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rgbClr val="595959"/>
                </a:solidFill>
                <a:latin typeface="Century Gothic"/>
                <a:cs typeface="Calibri"/>
              </a:rPr>
              <a:t>Tennessee</a:t>
            </a:r>
            <a:endParaRPr lang="en-US" sz="1400" b="1">
              <a:solidFill>
                <a:srgbClr val="595959"/>
              </a:solidFill>
              <a:latin typeface="Century Gothic"/>
            </a:endParaRPr>
          </a:p>
        </p:txBody>
      </p:sp>
      <p:sp>
        <p:nvSpPr>
          <p:cNvPr id="12" name="TextBox 11">
            <a:extLst>
              <a:ext uri="{FF2B5EF4-FFF2-40B4-BE49-F238E27FC236}">
                <a16:creationId xmlns:a16="http://schemas.microsoft.com/office/drawing/2014/main" id="{267A6BB9-01F2-3F40-A9A4-2A38D166C97C}"/>
              </a:ext>
            </a:extLst>
          </p:cNvPr>
          <p:cNvSpPr txBox="1"/>
          <p:nvPr/>
        </p:nvSpPr>
        <p:spPr>
          <a:xfrm>
            <a:off x="7531795" y="3286121"/>
            <a:ext cx="151226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rgbClr val="595959"/>
                </a:solidFill>
                <a:latin typeface="Century Gothic"/>
                <a:cs typeface="Calibri"/>
              </a:rPr>
              <a:t>Alabama</a:t>
            </a:r>
            <a:endParaRPr lang="en-US" sz="1400" b="1">
              <a:solidFill>
                <a:srgbClr val="595959"/>
              </a:solidFill>
              <a:latin typeface="Century Gothic"/>
            </a:endParaRPr>
          </a:p>
        </p:txBody>
      </p:sp>
      <p:pic>
        <p:nvPicPr>
          <p:cNvPr id="4" name="Picture 5" descr="Logo&#10;&#10;Description automatically generated">
            <a:extLst>
              <a:ext uri="{FF2B5EF4-FFF2-40B4-BE49-F238E27FC236}">
                <a16:creationId xmlns:a16="http://schemas.microsoft.com/office/drawing/2014/main" id="{25D0FDA2-BA20-4DA4-408D-482A43D6C0C2}"/>
              </a:ext>
            </a:extLst>
          </p:cNvPr>
          <p:cNvPicPr>
            <a:picLocks noChangeAspect="1"/>
          </p:cNvPicPr>
          <p:nvPr/>
        </p:nvPicPr>
        <p:blipFill>
          <a:blip r:embed="rId4"/>
          <a:stretch>
            <a:fillRect/>
          </a:stretch>
        </p:blipFill>
        <p:spPr>
          <a:xfrm>
            <a:off x="272462" y="4044781"/>
            <a:ext cx="3653265" cy="2407615"/>
          </a:xfrm>
          <a:prstGeom prst="rect">
            <a:avLst/>
          </a:prstGeom>
        </p:spPr>
      </p:pic>
      <p:sp>
        <p:nvSpPr>
          <p:cNvPr id="3" name="Rectangle 2">
            <a:extLst>
              <a:ext uri="{FF2B5EF4-FFF2-40B4-BE49-F238E27FC236}">
                <a16:creationId xmlns:a16="http://schemas.microsoft.com/office/drawing/2014/main" id="{39DBED71-F10C-CE3E-4B02-76F0587963A8}"/>
              </a:ext>
            </a:extLst>
          </p:cNvPr>
          <p:cNvSpPr/>
          <p:nvPr/>
        </p:nvSpPr>
        <p:spPr>
          <a:xfrm>
            <a:off x="2521861" y="5305466"/>
            <a:ext cx="687487" cy="771332"/>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ED59C19-4C3E-DC82-76D3-209E45588818}"/>
              </a:ext>
            </a:extLst>
          </p:cNvPr>
          <p:cNvCxnSpPr>
            <a:cxnSpLocks/>
          </p:cNvCxnSpPr>
          <p:nvPr/>
        </p:nvCxnSpPr>
        <p:spPr>
          <a:xfrm flipV="1">
            <a:off x="3212260" y="5535846"/>
            <a:ext cx="8497623" cy="538606"/>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8DFE16FB-CF3D-0B17-0FFC-5E1E2F8FD339}"/>
              </a:ext>
            </a:extLst>
          </p:cNvPr>
          <p:cNvGrpSpPr/>
          <p:nvPr/>
        </p:nvGrpSpPr>
        <p:grpSpPr>
          <a:xfrm>
            <a:off x="7930617" y="5133013"/>
            <a:ext cx="1930218" cy="273289"/>
            <a:chOff x="7116731" y="3972008"/>
            <a:chExt cx="1930218" cy="273289"/>
          </a:xfrm>
        </p:grpSpPr>
        <p:grpSp>
          <p:nvGrpSpPr>
            <p:cNvPr id="27" name="Group 26">
              <a:extLst>
                <a:ext uri="{FF2B5EF4-FFF2-40B4-BE49-F238E27FC236}">
                  <a16:creationId xmlns:a16="http://schemas.microsoft.com/office/drawing/2014/main" id="{78DD152B-7C9D-8F7D-8FD7-85F7233AE269}"/>
                </a:ext>
              </a:extLst>
            </p:cNvPr>
            <p:cNvGrpSpPr/>
            <p:nvPr/>
          </p:nvGrpSpPr>
          <p:grpSpPr>
            <a:xfrm>
              <a:off x="7228622" y="4151324"/>
              <a:ext cx="1309417" cy="93973"/>
              <a:chOff x="7228622" y="4151324"/>
              <a:chExt cx="1309417" cy="93973"/>
            </a:xfrm>
          </p:grpSpPr>
          <p:grpSp>
            <p:nvGrpSpPr>
              <p:cNvPr id="26" name="Group 25">
                <a:extLst>
                  <a:ext uri="{FF2B5EF4-FFF2-40B4-BE49-F238E27FC236}">
                    <a16:creationId xmlns:a16="http://schemas.microsoft.com/office/drawing/2014/main" id="{CC33EE7F-768C-225C-8999-E6648FDC4FED}"/>
                  </a:ext>
                </a:extLst>
              </p:cNvPr>
              <p:cNvGrpSpPr/>
              <p:nvPr/>
            </p:nvGrpSpPr>
            <p:grpSpPr>
              <a:xfrm>
                <a:off x="7228622" y="4159181"/>
                <a:ext cx="1309417" cy="86116"/>
                <a:chOff x="7228622" y="4159181"/>
                <a:chExt cx="1309417" cy="86116"/>
              </a:xfrm>
            </p:grpSpPr>
            <p:cxnSp>
              <p:nvCxnSpPr>
                <p:cNvPr id="10" name="Straight Arrow Connector 9">
                  <a:extLst>
                    <a:ext uri="{FF2B5EF4-FFF2-40B4-BE49-F238E27FC236}">
                      <a16:creationId xmlns:a16="http://schemas.microsoft.com/office/drawing/2014/main" id="{2B451B35-0876-7789-2280-F1DEEA50B993}"/>
                    </a:ext>
                  </a:extLst>
                </p:cNvPr>
                <p:cNvCxnSpPr/>
                <p:nvPr/>
              </p:nvCxnSpPr>
              <p:spPr>
                <a:xfrm flipH="1">
                  <a:off x="7228622" y="4237195"/>
                  <a:ext cx="1309417" cy="8102"/>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CCEACDE-94E3-636E-3343-F99D5A6034FB}"/>
                    </a:ext>
                  </a:extLst>
                </p:cNvPr>
                <p:cNvCxnSpPr/>
                <p:nvPr/>
              </p:nvCxnSpPr>
              <p:spPr>
                <a:xfrm flipV="1">
                  <a:off x="7232166" y="4159183"/>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A56352A-FE72-8F8B-28B3-D3288C1C38CA}"/>
                    </a:ext>
                  </a:extLst>
                </p:cNvPr>
                <p:cNvCxnSpPr>
                  <a:cxnSpLocks/>
                </p:cNvCxnSpPr>
                <p:nvPr/>
              </p:nvCxnSpPr>
              <p:spPr>
                <a:xfrm flipV="1">
                  <a:off x="7551847" y="4159182"/>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765D937-7EA6-AD9E-27F5-6A7351DBC273}"/>
                    </a:ext>
                  </a:extLst>
                </p:cNvPr>
                <p:cNvCxnSpPr>
                  <a:cxnSpLocks/>
                </p:cNvCxnSpPr>
                <p:nvPr/>
              </p:nvCxnSpPr>
              <p:spPr>
                <a:xfrm flipV="1">
                  <a:off x="7883070" y="4159181"/>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8880C0E7-EFAA-01FC-4010-3407147B3177}"/>
                  </a:ext>
                </a:extLst>
              </p:cNvPr>
              <p:cNvCxnSpPr>
                <a:cxnSpLocks/>
              </p:cNvCxnSpPr>
              <p:nvPr/>
            </p:nvCxnSpPr>
            <p:spPr>
              <a:xfrm flipV="1">
                <a:off x="8529564" y="4151324"/>
                <a:ext cx="924" cy="82126"/>
              </a:xfrm>
              <a:prstGeom prst="straightConnector1">
                <a:avLst/>
              </a:prstGeom>
              <a:solidFill>
                <a:schemeClr val="tx1"/>
              </a:solidFill>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96B0D81E-883D-0804-C322-CFE3348A9C83}"/>
                </a:ext>
              </a:extLst>
            </p:cNvPr>
            <p:cNvSpPr txBox="1"/>
            <p:nvPr/>
          </p:nvSpPr>
          <p:spPr>
            <a:xfrm>
              <a:off x="7116731" y="3975118"/>
              <a:ext cx="17278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a:cs typeface="Calibri"/>
                </a:rPr>
                <a:t>0</a:t>
              </a:r>
              <a:endParaRPr lang="en-US" sz="900" dirty="0">
                <a:solidFill>
                  <a:schemeClr val="tx1">
                    <a:lumMod val="75000"/>
                    <a:lumOff val="25000"/>
                  </a:schemeClr>
                </a:solidFill>
                <a:latin typeface="Century Gothic"/>
              </a:endParaRPr>
            </a:p>
          </p:txBody>
        </p:sp>
        <p:sp>
          <p:nvSpPr>
            <p:cNvPr id="19" name="TextBox 18">
              <a:extLst>
                <a:ext uri="{FF2B5EF4-FFF2-40B4-BE49-F238E27FC236}">
                  <a16:creationId xmlns:a16="http://schemas.microsoft.com/office/drawing/2014/main" id="{C0CEA65D-747A-7343-E8CE-B7216EB5E3CA}"/>
                </a:ext>
              </a:extLst>
            </p:cNvPr>
            <p:cNvSpPr txBox="1"/>
            <p:nvPr/>
          </p:nvSpPr>
          <p:spPr>
            <a:xfrm>
              <a:off x="7400478" y="3973010"/>
              <a:ext cx="34084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a:cs typeface="Calibri"/>
                </a:rPr>
                <a:t>50</a:t>
              </a:r>
            </a:p>
          </p:txBody>
        </p:sp>
        <p:sp>
          <p:nvSpPr>
            <p:cNvPr id="20" name="TextBox 19">
              <a:extLst>
                <a:ext uri="{FF2B5EF4-FFF2-40B4-BE49-F238E27FC236}">
                  <a16:creationId xmlns:a16="http://schemas.microsoft.com/office/drawing/2014/main" id="{A1914BC8-4A8A-A0DA-A34D-70A38FFCF2FF}"/>
                </a:ext>
              </a:extLst>
            </p:cNvPr>
            <p:cNvSpPr txBox="1"/>
            <p:nvPr/>
          </p:nvSpPr>
          <p:spPr>
            <a:xfrm>
              <a:off x="7698047" y="3976604"/>
              <a:ext cx="41629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solidFill>
                    <a:schemeClr val="tx1">
                      <a:lumMod val="75000"/>
                      <a:lumOff val="25000"/>
                    </a:schemeClr>
                  </a:solidFill>
                  <a:latin typeface="Century Gothic"/>
                  <a:cs typeface="Calibri"/>
                </a:rPr>
                <a:t>100</a:t>
              </a:r>
            </a:p>
          </p:txBody>
        </p:sp>
        <p:sp>
          <p:nvSpPr>
            <p:cNvPr id="21" name="TextBox 20">
              <a:extLst>
                <a:ext uri="{FF2B5EF4-FFF2-40B4-BE49-F238E27FC236}">
                  <a16:creationId xmlns:a16="http://schemas.microsoft.com/office/drawing/2014/main" id="{D9799A26-EB4C-1CF2-85DF-C05AD05483AE}"/>
                </a:ext>
              </a:extLst>
            </p:cNvPr>
            <p:cNvSpPr txBox="1"/>
            <p:nvPr/>
          </p:nvSpPr>
          <p:spPr>
            <a:xfrm>
              <a:off x="8344762" y="3972008"/>
              <a:ext cx="70218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cs typeface="Calibri"/>
                </a:rPr>
                <a:t>200 Miles</a:t>
              </a:r>
            </a:p>
          </p:txBody>
        </p:sp>
      </p:grpSp>
      <p:grpSp>
        <p:nvGrpSpPr>
          <p:cNvPr id="5" name="Group 4">
            <a:extLst>
              <a:ext uri="{FF2B5EF4-FFF2-40B4-BE49-F238E27FC236}">
                <a16:creationId xmlns:a16="http://schemas.microsoft.com/office/drawing/2014/main" id="{BA436D7E-39EB-D29A-F4E5-990D853459B3}"/>
              </a:ext>
            </a:extLst>
          </p:cNvPr>
          <p:cNvGrpSpPr/>
          <p:nvPr/>
        </p:nvGrpSpPr>
        <p:grpSpPr>
          <a:xfrm>
            <a:off x="5316589" y="4782163"/>
            <a:ext cx="656409" cy="904875"/>
            <a:chOff x="5316589" y="4782163"/>
            <a:chExt cx="656409" cy="904875"/>
          </a:xfrm>
        </p:grpSpPr>
        <p:pic>
          <p:nvPicPr>
            <p:cNvPr id="23" name="Graphic 23" descr="Direction outline">
              <a:extLst>
                <a:ext uri="{FF2B5EF4-FFF2-40B4-BE49-F238E27FC236}">
                  <a16:creationId xmlns:a16="http://schemas.microsoft.com/office/drawing/2014/main" id="{4A55A821-F33D-0F67-E1B6-F58406BE64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80000">
              <a:off x="5338809" y="5052848"/>
              <a:ext cx="611970" cy="656409"/>
            </a:xfrm>
            <a:prstGeom prst="rect">
              <a:avLst/>
            </a:prstGeom>
          </p:spPr>
        </p:pic>
        <p:sp>
          <p:nvSpPr>
            <p:cNvPr id="24" name="TextBox 23">
              <a:extLst>
                <a:ext uri="{FF2B5EF4-FFF2-40B4-BE49-F238E27FC236}">
                  <a16:creationId xmlns:a16="http://schemas.microsoft.com/office/drawing/2014/main" id="{B4614928-185A-90D1-AF8B-85C679FB453B}"/>
                </a:ext>
              </a:extLst>
            </p:cNvPr>
            <p:cNvSpPr txBox="1"/>
            <p:nvPr/>
          </p:nvSpPr>
          <p:spPr>
            <a:xfrm>
              <a:off x="5464336" y="4782163"/>
              <a:ext cx="3705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latin typeface="Century Gothic"/>
                  <a:cs typeface="Calibri"/>
                </a:rPr>
                <a:t>N</a:t>
              </a:r>
              <a:endParaRPr lang="en-US" sz="1400" b="1">
                <a:latin typeface="Century Gothic"/>
              </a:endParaRPr>
            </a:p>
          </p:txBody>
        </p:sp>
      </p:grpSp>
      <p:cxnSp>
        <p:nvCxnSpPr>
          <p:cNvPr id="9" name="Straight Arrow Connector 8">
            <a:extLst>
              <a:ext uri="{FF2B5EF4-FFF2-40B4-BE49-F238E27FC236}">
                <a16:creationId xmlns:a16="http://schemas.microsoft.com/office/drawing/2014/main" id="{8CA2C6F9-A813-0D68-632A-029FD554DFC6}"/>
              </a:ext>
            </a:extLst>
          </p:cNvPr>
          <p:cNvCxnSpPr>
            <a:cxnSpLocks/>
          </p:cNvCxnSpPr>
          <p:nvPr/>
        </p:nvCxnSpPr>
        <p:spPr>
          <a:xfrm flipV="1">
            <a:off x="2529697" y="623988"/>
            <a:ext cx="2823484" cy="4688639"/>
          </a:xfrm>
          <a:prstGeom prst="straightConnector1">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42CEA8B4-4D4A-B13A-9CF8-AE737591F6F0}"/>
              </a:ext>
            </a:extLst>
          </p:cNvPr>
          <p:cNvSpPr/>
          <p:nvPr/>
        </p:nvSpPr>
        <p:spPr>
          <a:xfrm>
            <a:off x="138391" y="1138562"/>
            <a:ext cx="3611838" cy="2008909"/>
          </a:xfrm>
          <a:prstGeom prst="roundRect">
            <a:avLst/>
          </a:prstGeom>
          <a:solidFill>
            <a:schemeClr val="accent1">
              <a:lumMod val="20000"/>
              <a:lumOff val="8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1474AEB-9EA8-F376-07B4-23F4DDD51358}"/>
              </a:ext>
            </a:extLst>
          </p:cNvPr>
          <p:cNvSpPr txBox="1"/>
          <p:nvPr/>
        </p:nvSpPr>
        <p:spPr>
          <a:xfrm>
            <a:off x="259175" y="1358586"/>
            <a:ext cx="339819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tx1">
                    <a:lumMod val="75000"/>
                    <a:lumOff val="25000"/>
                  </a:schemeClr>
                </a:solidFill>
                <a:latin typeface="Century Gothic"/>
                <a:cs typeface="Calibri"/>
              </a:rPr>
              <a:t>May 1st, 2016</a:t>
            </a:r>
          </a:p>
          <a:p>
            <a:pPr algn="ctr"/>
            <a:r>
              <a:rPr lang="en-US" sz="3200" dirty="0">
                <a:solidFill>
                  <a:schemeClr val="tx1">
                    <a:lumMod val="75000"/>
                    <a:lumOff val="25000"/>
                  </a:schemeClr>
                </a:solidFill>
                <a:latin typeface="Century Gothic"/>
                <a:cs typeface="Calibri"/>
              </a:rPr>
              <a:t>to</a:t>
            </a:r>
          </a:p>
          <a:p>
            <a:pPr algn="ctr"/>
            <a:r>
              <a:rPr lang="en-US" sz="3200" dirty="0">
                <a:solidFill>
                  <a:schemeClr val="tx1">
                    <a:lumMod val="75000"/>
                    <a:lumOff val="25000"/>
                  </a:schemeClr>
                </a:solidFill>
                <a:latin typeface="Century Gothic"/>
                <a:cs typeface="Calibri"/>
              </a:rPr>
              <a:t>Sept. 29th, 2022</a:t>
            </a:r>
          </a:p>
        </p:txBody>
      </p:sp>
    </p:spTree>
    <p:extLst>
      <p:ext uri="{BB962C8B-B14F-4D97-AF65-F5344CB8AC3E}">
        <p14:creationId xmlns:p14="http://schemas.microsoft.com/office/powerpoint/2010/main" val="364669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D8719D-9B4D-825D-7F77-020A4AECC2FA}"/>
              </a:ext>
            </a:extLst>
          </p:cNvPr>
          <p:cNvSpPr txBox="1">
            <a:spLocks/>
          </p:cNvSpPr>
          <p:nvPr/>
        </p:nvSpPr>
        <p:spPr>
          <a:xfrm>
            <a:off x="209191" y="264341"/>
            <a:ext cx="2398423"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Partners</a:t>
            </a:r>
          </a:p>
        </p:txBody>
      </p:sp>
      <p:grpSp>
        <p:nvGrpSpPr>
          <p:cNvPr id="2" name="Group 1">
            <a:extLst>
              <a:ext uri="{FF2B5EF4-FFF2-40B4-BE49-F238E27FC236}">
                <a16:creationId xmlns:a16="http://schemas.microsoft.com/office/drawing/2014/main" id="{A17074FC-464E-3053-10C3-AF2A69661870}"/>
              </a:ext>
            </a:extLst>
          </p:cNvPr>
          <p:cNvGrpSpPr/>
          <p:nvPr/>
        </p:nvGrpSpPr>
        <p:grpSpPr>
          <a:xfrm>
            <a:off x="78035" y="406163"/>
            <a:ext cx="12035929" cy="6021609"/>
            <a:chOff x="-638537" y="257301"/>
            <a:chExt cx="13434194" cy="6740628"/>
          </a:xfrm>
        </p:grpSpPr>
        <p:sp>
          <p:nvSpPr>
            <p:cNvPr id="18" name="Hexagon 17">
              <a:extLst>
                <a:ext uri="{FF2B5EF4-FFF2-40B4-BE49-F238E27FC236}">
                  <a16:creationId xmlns:a16="http://schemas.microsoft.com/office/drawing/2014/main" id="{42C47999-ACD9-1CE6-9FD9-EB0A9965F89D}"/>
                </a:ext>
              </a:extLst>
            </p:cNvPr>
            <p:cNvSpPr/>
            <p:nvPr/>
          </p:nvSpPr>
          <p:spPr>
            <a:xfrm>
              <a:off x="9716662" y="3024475"/>
              <a:ext cx="3077688" cy="2582882"/>
            </a:xfrm>
            <a:prstGeom prst="hexagon">
              <a:avLst/>
            </a:prstGeom>
            <a:solidFill>
              <a:srgbClr val="F5853B"/>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solidFill>
                    <a:schemeClr val="bg1"/>
                  </a:solidFill>
                  <a:latin typeface="Century Gothic"/>
                  <a:ea typeface="+mn-lt"/>
                  <a:cs typeface="+mn-lt"/>
                </a:rPr>
                <a:t>TDEC: Division of Water Resources</a:t>
              </a:r>
              <a:endParaRPr lang="en-US" sz="2200">
                <a:solidFill>
                  <a:schemeClr val="bg1"/>
                </a:solidFill>
                <a:latin typeface="Century Gothic"/>
                <a:ea typeface="Calibri"/>
                <a:cs typeface="Calibri"/>
              </a:endParaRPr>
            </a:p>
          </p:txBody>
        </p:sp>
        <p:pic>
          <p:nvPicPr>
            <p:cNvPr id="22" name="Picture 22" descr="A picture containing grass, outdoor, sky, field&#10;&#10;Description automatically generated">
              <a:extLst>
                <a:ext uri="{FF2B5EF4-FFF2-40B4-BE49-F238E27FC236}">
                  <a16:creationId xmlns:a16="http://schemas.microsoft.com/office/drawing/2014/main" id="{E5C1B104-D02E-D204-AC46-7AAC60C35DC5}"/>
                </a:ext>
              </a:extLst>
            </p:cNvPr>
            <p:cNvPicPr>
              <a:picLocks noChangeAspect="1"/>
            </p:cNvPicPr>
            <p:nvPr/>
          </p:nvPicPr>
          <p:blipFill>
            <a:blip r:embed="rId3"/>
            <a:srcRect l="5378" r="5378"/>
            <a:stretch>
              <a:fillRect/>
            </a:stretch>
          </p:blipFill>
          <p:spPr>
            <a:xfrm>
              <a:off x="1917539" y="4407130"/>
              <a:ext cx="3080794" cy="2590799"/>
            </a:xfrm>
            <a:prstGeom prst="hexagon">
              <a:avLst/>
            </a:prstGeom>
            <a:ln w="28575">
              <a:noFill/>
            </a:ln>
            <a:effectLst>
              <a:outerShdw blurRad="50800" dist="38100" dir="2700000" algn="tl" rotWithShape="0">
                <a:prstClr val="black">
                  <a:alpha val="40000"/>
                </a:prstClr>
              </a:outerShdw>
            </a:effectLst>
          </p:spPr>
        </p:pic>
        <p:sp>
          <p:nvSpPr>
            <p:cNvPr id="13" name="Hexagon 12">
              <a:extLst>
                <a:ext uri="{FF2B5EF4-FFF2-40B4-BE49-F238E27FC236}">
                  <a16:creationId xmlns:a16="http://schemas.microsoft.com/office/drawing/2014/main" id="{40D534B1-EED2-FEA2-CB13-44ABBAAC7145}"/>
                </a:ext>
              </a:extLst>
            </p:cNvPr>
            <p:cNvSpPr/>
            <p:nvPr/>
          </p:nvSpPr>
          <p:spPr>
            <a:xfrm>
              <a:off x="4492827" y="3038105"/>
              <a:ext cx="3077688" cy="2582882"/>
            </a:xfrm>
            <a:prstGeom prst="hexagon">
              <a:avLst/>
            </a:prstGeom>
            <a:solidFill>
              <a:srgbClr val="A0BA8F"/>
            </a:solidFill>
            <a:ln w="28575">
              <a:solidFill>
                <a:srgbClr val="A0BA8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solidFill>
                    <a:schemeClr val="bg1"/>
                  </a:solidFill>
                  <a:latin typeface="Century Gothic"/>
                  <a:cs typeface="Calibri"/>
                </a:rPr>
                <a:t>American Forest </a:t>
              </a:r>
              <a:endParaRPr lang="en-US" sz="2200">
                <a:solidFill>
                  <a:schemeClr val="bg1"/>
                </a:solidFill>
                <a:latin typeface="Century Gothic"/>
                <a:ea typeface="+mn-lt"/>
                <a:cs typeface="+mn-lt"/>
              </a:endParaRPr>
            </a:p>
            <a:p>
              <a:pPr algn="ctr"/>
              <a:r>
                <a:rPr lang="en-US" sz="2200" b="1">
                  <a:solidFill>
                    <a:schemeClr val="bg1"/>
                  </a:solidFill>
                  <a:latin typeface="Century Gothic"/>
                  <a:cs typeface="Calibri"/>
                </a:rPr>
                <a:t>Foundation</a:t>
              </a:r>
              <a:endParaRPr lang="en-US" sz="2200">
                <a:solidFill>
                  <a:schemeClr val="bg1"/>
                </a:solidFill>
                <a:latin typeface="Century Gothic"/>
              </a:endParaRPr>
            </a:p>
          </p:txBody>
        </p:sp>
        <p:sp>
          <p:nvSpPr>
            <p:cNvPr id="14" name="Hexagon 13">
              <a:extLst>
                <a:ext uri="{FF2B5EF4-FFF2-40B4-BE49-F238E27FC236}">
                  <a16:creationId xmlns:a16="http://schemas.microsoft.com/office/drawing/2014/main" id="{47DAFA2C-3FFD-E4A0-64EA-4ABF118DEE2D}"/>
                </a:ext>
              </a:extLst>
            </p:cNvPr>
            <p:cNvSpPr/>
            <p:nvPr/>
          </p:nvSpPr>
          <p:spPr>
            <a:xfrm>
              <a:off x="1920546" y="1664190"/>
              <a:ext cx="3077688" cy="2582882"/>
            </a:xfrm>
            <a:prstGeom prst="hexagon">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solidFill>
                    <a:schemeClr val="bg1"/>
                  </a:solidFill>
                  <a:latin typeface="Century Gothic"/>
                  <a:cs typeface="Calibri"/>
                </a:rPr>
                <a:t>Alabama Forestry</a:t>
              </a:r>
              <a:endParaRPr lang="en-US" sz="2200">
                <a:solidFill>
                  <a:schemeClr val="bg1"/>
                </a:solidFill>
                <a:latin typeface="Century Gothic"/>
                <a:cs typeface="Calibri"/>
              </a:endParaRPr>
            </a:p>
            <a:p>
              <a:pPr algn="ctr"/>
              <a:r>
                <a:rPr lang="en-US" sz="2200" b="1">
                  <a:solidFill>
                    <a:schemeClr val="bg1"/>
                  </a:solidFill>
                  <a:latin typeface="Century Gothic"/>
                  <a:cs typeface="Calibri"/>
                </a:rPr>
                <a:t>Commission</a:t>
              </a:r>
              <a:endParaRPr lang="en-US" sz="2200">
                <a:solidFill>
                  <a:schemeClr val="bg1"/>
                </a:solidFill>
                <a:latin typeface="Century Gothic"/>
              </a:endParaRPr>
            </a:p>
          </p:txBody>
        </p:sp>
        <p:sp>
          <p:nvSpPr>
            <p:cNvPr id="15" name="Hexagon 14">
              <a:extLst>
                <a:ext uri="{FF2B5EF4-FFF2-40B4-BE49-F238E27FC236}">
                  <a16:creationId xmlns:a16="http://schemas.microsoft.com/office/drawing/2014/main" id="{FE296768-CC55-AF89-4EC5-538279256AC6}"/>
                </a:ext>
              </a:extLst>
            </p:cNvPr>
            <p:cNvSpPr/>
            <p:nvPr/>
          </p:nvSpPr>
          <p:spPr>
            <a:xfrm>
              <a:off x="4492827" y="257301"/>
              <a:ext cx="3077688" cy="2582882"/>
            </a:xfrm>
            <a:prstGeom prst="hexagon">
              <a:avLst/>
            </a:prstGeom>
            <a:solidFill>
              <a:srgbClr val="F5853B"/>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solidFill>
                    <a:schemeClr val="bg1"/>
                  </a:solidFill>
                  <a:latin typeface="Century Gothic"/>
                  <a:cs typeface="Calibri"/>
                </a:rPr>
                <a:t>Land Trust of </a:t>
              </a:r>
              <a:endParaRPr lang="en-US" sz="2200">
                <a:solidFill>
                  <a:schemeClr val="bg1"/>
                </a:solidFill>
                <a:latin typeface="Century Gothic"/>
                <a:ea typeface="+mn-lt"/>
                <a:cs typeface="+mn-lt"/>
              </a:endParaRPr>
            </a:p>
            <a:p>
              <a:pPr algn="ctr"/>
              <a:r>
                <a:rPr lang="en-US" sz="2200" b="1">
                  <a:solidFill>
                    <a:schemeClr val="bg1"/>
                  </a:solidFill>
                  <a:latin typeface="Century Gothic"/>
                  <a:cs typeface="Calibri"/>
                </a:rPr>
                <a:t>North Alabama</a:t>
              </a:r>
              <a:endParaRPr lang="en-US" sz="2200">
                <a:solidFill>
                  <a:schemeClr val="bg1"/>
                </a:solidFill>
                <a:latin typeface="Century Gothic"/>
                <a:cs typeface="Calibri"/>
              </a:endParaRPr>
            </a:p>
          </p:txBody>
        </p:sp>
        <p:sp>
          <p:nvSpPr>
            <p:cNvPr id="19" name="Hexagon 18">
              <a:extLst>
                <a:ext uri="{FF2B5EF4-FFF2-40B4-BE49-F238E27FC236}">
                  <a16:creationId xmlns:a16="http://schemas.microsoft.com/office/drawing/2014/main" id="{ECD79647-54B1-8D19-AF7F-80892D08C353}"/>
                </a:ext>
              </a:extLst>
            </p:cNvPr>
            <p:cNvSpPr/>
            <p:nvPr/>
          </p:nvSpPr>
          <p:spPr>
            <a:xfrm>
              <a:off x="9717969" y="257301"/>
              <a:ext cx="3077688" cy="2582882"/>
            </a:xfrm>
            <a:prstGeom prst="hexagon">
              <a:avLst/>
            </a:prstGeom>
            <a:solidFill>
              <a:srgbClr val="A0BA8F"/>
            </a:solidFill>
            <a:ln w="28575">
              <a:solidFill>
                <a:srgbClr val="A0BA8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a:solidFill>
                    <a:schemeClr val="bg1"/>
                  </a:solidFill>
                  <a:latin typeface="Century Gothic"/>
                  <a:ea typeface="+mn-lt"/>
                  <a:cs typeface="+mn-lt"/>
                </a:rPr>
                <a:t>TDEC: Division of Air Pollution Control</a:t>
              </a:r>
              <a:endParaRPr lang="en-US" sz="2200">
                <a:solidFill>
                  <a:schemeClr val="bg1"/>
                </a:solidFill>
                <a:latin typeface="Century Gothic"/>
              </a:endParaRPr>
            </a:p>
          </p:txBody>
        </p:sp>
        <p:pic>
          <p:nvPicPr>
            <p:cNvPr id="21" name="Picture 21" descr="A picture containing ground, field, open&#10;&#10;Description automatically generated">
              <a:extLst>
                <a:ext uri="{FF2B5EF4-FFF2-40B4-BE49-F238E27FC236}">
                  <a16:creationId xmlns:a16="http://schemas.microsoft.com/office/drawing/2014/main" id="{023879C0-71C5-4ECF-BAF1-9C73B89B22A9}"/>
                </a:ext>
              </a:extLst>
            </p:cNvPr>
            <p:cNvPicPr>
              <a:picLocks noChangeAspect="1"/>
            </p:cNvPicPr>
            <p:nvPr/>
          </p:nvPicPr>
          <p:blipFill>
            <a:blip r:embed="rId4"/>
            <a:srcRect l="5146" r="5146"/>
            <a:stretch>
              <a:fillRect/>
            </a:stretch>
          </p:blipFill>
          <p:spPr>
            <a:xfrm>
              <a:off x="-638537" y="3033365"/>
              <a:ext cx="3080793" cy="2575700"/>
            </a:xfrm>
            <a:prstGeom prst="hexagon">
              <a:avLst/>
            </a:prstGeom>
            <a:ln w="28575">
              <a:noFill/>
            </a:ln>
            <a:effectLst>
              <a:outerShdw blurRad="50800" dist="38100" dir="2700000" algn="tl" rotWithShape="0">
                <a:prstClr val="black">
                  <a:alpha val="40000"/>
                </a:prstClr>
              </a:outerShdw>
            </a:effectLst>
          </p:spPr>
        </p:pic>
        <p:pic>
          <p:nvPicPr>
            <p:cNvPr id="23" name="Picture 23" descr="A picture containing sky, outdoor&#10;&#10;Description automatically generated">
              <a:extLst>
                <a:ext uri="{FF2B5EF4-FFF2-40B4-BE49-F238E27FC236}">
                  <a16:creationId xmlns:a16="http://schemas.microsoft.com/office/drawing/2014/main" id="{654D7443-A546-8C69-6F6B-0AA6CE0EBFB5}"/>
                </a:ext>
              </a:extLst>
            </p:cNvPr>
            <p:cNvPicPr>
              <a:picLocks noChangeAspect="1"/>
            </p:cNvPicPr>
            <p:nvPr/>
          </p:nvPicPr>
          <p:blipFill>
            <a:blip r:embed="rId5"/>
            <a:srcRect l="5408" r="5408"/>
            <a:stretch>
              <a:fillRect/>
            </a:stretch>
          </p:blipFill>
          <p:spPr>
            <a:xfrm>
              <a:off x="7106855" y="1665790"/>
              <a:ext cx="3080795" cy="2590799"/>
            </a:xfrm>
            <a:prstGeom prst="hexagon">
              <a:avLst/>
            </a:prstGeom>
            <a:ln w="28575">
              <a:noFill/>
            </a:ln>
            <a:effectLst>
              <a:outerShdw blurRad="50800" dist="38100" dir="2700000" algn="tl" rotWithShape="0">
                <a:prstClr val="black">
                  <a:alpha val="40000"/>
                </a:prstClr>
              </a:outerShdw>
            </a:effectLst>
          </p:spPr>
        </p:pic>
        <p:pic>
          <p:nvPicPr>
            <p:cNvPr id="24" name="Picture 24" descr="A picture containing outdoor, ground, sky, field&#10;&#10;Description automatically generated">
              <a:extLst>
                <a:ext uri="{FF2B5EF4-FFF2-40B4-BE49-F238E27FC236}">
                  <a16:creationId xmlns:a16="http://schemas.microsoft.com/office/drawing/2014/main" id="{B4948F84-F274-1CFD-42FE-3C706C97229F}"/>
                </a:ext>
              </a:extLst>
            </p:cNvPr>
            <p:cNvPicPr>
              <a:picLocks noChangeAspect="1"/>
            </p:cNvPicPr>
            <p:nvPr/>
          </p:nvPicPr>
          <p:blipFill>
            <a:blip r:embed="rId6"/>
            <a:srcRect l="5382" r="5382"/>
            <a:stretch>
              <a:fillRect/>
            </a:stretch>
          </p:blipFill>
          <p:spPr>
            <a:xfrm>
              <a:off x="7127603" y="4386801"/>
              <a:ext cx="3080793" cy="2591062"/>
            </a:xfrm>
            <a:prstGeom prst="hexagon">
              <a:avLst/>
            </a:prstGeom>
            <a:effectLst>
              <a:outerShdw blurRad="50800" dist="38100" dir="2700000" algn="tl" rotWithShape="0">
                <a:prstClr val="black">
                  <a:alpha val="40000"/>
                </a:prstClr>
              </a:outerShdw>
            </a:effectLst>
          </p:spPr>
        </p:pic>
      </p:grpSp>
      <p:sp>
        <p:nvSpPr>
          <p:cNvPr id="4" name="Text Placeholder 4">
            <a:extLst>
              <a:ext uri="{FF2B5EF4-FFF2-40B4-BE49-F238E27FC236}">
                <a16:creationId xmlns:a16="http://schemas.microsoft.com/office/drawing/2014/main" id="{995562F5-D0D3-8D96-AFEC-C1AC1323F8E3}"/>
              </a:ext>
            </a:extLst>
          </p:cNvPr>
          <p:cNvSpPr txBox="1">
            <a:spLocks/>
          </p:cNvSpPr>
          <p:nvPr/>
        </p:nvSpPr>
        <p:spPr>
          <a:xfrm>
            <a:off x="7488746" y="6399286"/>
            <a:ext cx="5835919" cy="219102"/>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kumimoji="0" lang="en-US" sz="900" i="0" u="none" strike="noStrike" kern="1200" cap="none" spc="0" normalizeH="0" baseline="0" noProof="0">
                <a:ln>
                  <a:noFill/>
                </a:ln>
                <a:solidFill>
                  <a:schemeClr val="tx1">
                    <a:lumMod val="75000"/>
                    <a:lumOff val="25000"/>
                  </a:schemeClr>
                </a:solidFill>
                <a:effectLst/>
                <a:uLnTx/>
                <a:uFillTx/>
                <a:latin typeface="Century Gothic"/>
              </a:rPr>
              <a:t>Image </a:t>
            </a:r>
            <a:r>
              <a:rPr lang="en-US" sz="900">
                <a:solidFill>
                  <a:schemeClr val="tx1">
                    <a:lumMod val="75000"/>
                    <a:lumOff val="25000"/>
                  </a:schemeClr>
                </a:solidFill>
                <a:latin typeface="Century Gothic"/>
              </a:rPr>
              <a:t>Credits: Dan Chappell</a:t>
            </a:r>
            <a:endParaRPr lang="en-US" sz="900" i="0" u="none" strike="noStrike" kern="1200" cap="none" spc="0" normalizeH="0" baseline="0" noProof="0">
              <a:ln>
                <a:noFill/>
              </a:ln>
              <a:solidFill>
                <a:schemeClr val="tx1">
                  <a:lumMod val="75000"/>
                  <a:lumOff val="25000"/>
                </a:schemeClr>
              </a:solidFill>
              <a:effectLst/>
              <a:uLnTx/>
              <a:uFillTx/>
              <a:ea typeface="+mn-lt"/>
              <a:cs typeface="+mn-lt"/>
            </a:endParaRPr>
          </a:p>
        </p:txBody>
      </p:sp>
    </p:spTree>
    <p:extLst>
      <p:ext uri="{BB962C8B-B14F-4D97-AF65-F5344CB8AC3E}">
        <p14:creationId xmlns:p14="http://schemas.microsoft.com/office/powerpoint/2010/main" val="3553571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3136EFDE-8563-B159-4F4D-BB07F0FE9F45}"/>
              </a:ext>
            </a:extLst>
          </p:cNvPr>
          <p:cNvSpPr/>
          <p:nvPr/>
        </p:nvSpPr>
        <p:spPr>
          <a:xfrm>
            <a:off x="5332112" y="1012539"/>
            <a:ext cx="6169289" cy="5414683"/>
          </a:xfrm>
          <a:prstGeom prst="roundRect">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1000"/>
              </a:spcBef>
              <a:spcAft>
                <a:spcPts val="600"/>
              </a:spcAft>
            </a:pPr>
            <a:r>
              <a:rPr lang="en-US" sz="3600">
                <a:solidFill>
                  <a:schemeClr val="tx1">
                    <a:lumMod val="75000"/>
                    <a:lumOff val="25000"/>
                  </a:schemeClr>
                </a:solidFill>
                <a:latin typeface="Century Gothic"/>
                <a:cs typeface="Calibri"/>
              </a:rPr>
              <a:t>Accurate carbon emission reporting</a:t>
            </a:r>
            <a:endParaRPr lang="en-US" sz="3600">
              <a:solidFill>
                <a:schemeClr val="tx1">
                  <a:lumMod val="75000"/>
                  <a:lumOff val="25000"/>
                </a:schemeClr>
              </a:solidFill>
              <a:ea typeface="+mn-lt"/>
              <a:cs typeface="+mn-lt"/>
            </a:endParaRPr>
          </a:p>
        </p:txBody>
      </p:sp>
      <p:sp>
        <p:nvSpPr>
          <p:cNvPr id="10" name="Rectangle: Rounded Corners 9">
            <a:extLst>
              <a:ext uri="{FF2B5EF4-FFF2-40B4-BE49-F238E27FC236}">
                <a16:creationId xmlns:a16="http://schemas.microsoft.com/office/drawing/2014/main" id="{CB140369-FCED-BD61-338F-BE6A7880E61D}"/>
              </a:ext>
            </a:extLst>
          </p:cNvPr>
          <p:cNvSpPr/>
          <p:nvPr/>
        </p:nvSpPr>
        <p:spPr>
          <a:xfrm>
            <a:off x="438483" y="1012539"/>
            <a:ext cx="4444763" cy="5414683"/>
          </a:xfrm>
          <a:prstGeom prst="roundRect">
            <a:avLst/>
          </a:prstGeom>
          <a:solidFill>
            <a:schemeClr val="accent1">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Bef>
                <a:spcPts val="1000"/>
              </a:spcBef>
              <a:spcAft>
                <a:spcPts val="600"/>
              </a:spcAft>
            </a:pPr>
            <a:r>
              <a:rPr lang="en-US" sz="3200">
                <a:solidFill>
                  <a:schemeClr val="tx1">
                    <a:lumMod val="75000"/>
                    <a:lumOff val="25000"/>
                  </a:schemeClr>
                </a:solidFill>
                <a:latin typeface="Century Gothic"/>
                <a:cs typeface="Calibri"/>
              </a:rPr>
              <a:t>Loss of forest cover impacts ecosystem and community services</a:t>
            </a:r>
            <a:endParaRPr lang="en-US"/>
          </a:p>
        </p:txBody>
      </p:sp>
      <p:sp>
        <p:nvSpPr>
          <p:cNvPr id="3" name="Title 1">
            <a:extLst>
              <a:ext uri="{FF2B5EF4-FFF2-40B4-BE49-F238E27FC236}">
                <a16:creationId xmlns:a16="http://schemas.microsoft.com/office/drawing/2014/main" id="{249D1D95-1A6A-F477-573B-C5DB0B3CEF69}"/>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Community Concerns and Objectives</a:t>
            </a:r>
          </a:p>
        </p:txBody>
      </p:sp>
      <p:sp>
        <p:nvSpPr>
          <p:cNvPr id="5" name="Rectangle: Rounded Corners 4">
            <a:extLst>
              <a:ext uri="{FF2B5EF4-FFF2-40B4-BE49-F238E27FC236}">
                <a16:creationId xmlns:a16="http://schemas.microsoft.com/office/drawing/2014/main" id="{8C709BD5-2C81-730C-D4BA-E2D004D6801E}"/>
              </a:ext>
            </a:extLst>
          </p:cNvPr>
          <p:cNvSpPr/>
          <p:nvPr/>
        </p:nvSpPr>
        <p:spPr>
          <a:xfrm>
            <a:off x="1221087" y="3847904"/>
            <a:ext cx="2640971" cy="2519869"/>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latin typeface="Century Gothic"/>
                <a:cs typeface="Calibri"/>
              </a:rPr>
              <a:t>Generate forest cover + loss maps</a:t>
            </a:r>
            <a:endParaRPr lang="en-US" sz="3200">
              <a:latin typeface="Century Gothic"/>
            </a:endParaRPr>
          </a:p>
        </p:txBody>
      </p:sp>
      <p:sp>
        <p:nvSpPr>
          <p:cNvPr id="16" name="Rectangle: Rounded Corners 15">
            <a:extLst>
              <a:ext uri="{FF2B5EF4-FFF2-40B4-BE49-F238E27FC236}">
                <a16:creationId xmlns:a16="http://schemas.microsoft.com/office/drawing/2014/main" id="{89FBCD42-3CC8-01B2-D9D4-605913C8678C}"/>
              </a:ext>
            </a:extLst>
          </p:cNvPr>
          <p:cNvSpPr/>
          <p:nvPr/>
        </p:nvSpPr>
        <p:spPr>
          <a:xfrm>
            <a:off x="5659403" y="3847904"/>
            <a:ext cx="2640971" cy="2519869"/>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latin typeface="Century Gothic"/>
                <a:cs typeface="Calibri"/>
              </a:rPr>
              <a:t>Validate land cover change maps</a:t>
            </a:r>
          </a:p>
        </p:txBody>
      </p:sp>
      <p:sp>
        <p:nvSpPr>
          <p:cNvPr id="17" name="Rectangle: Rounded Corners 16">
            <a:extLst>
              <a:ext uri="{FF2B5EF4-FFF2-40B4-BE49-F238E27FC236}">
                <a16:creationId xmlns:a16="http://schemas.microsoft.com/office/drawing/2014/main" id="{3CF3914D-DADA-D2F4-20E2-8689DCC62FB7}"/>
              </a:ext>
            </a:extLst>
          </p:cNvPr>
          <p:cNvSpPr/>
          <p:nvPr/>
        </p:nvSpPr>
        <p:spPr>
          <a:xfrm>
            <a:off x="8546982" y="3847904"/>
            <a:ext cx="2640971" cy="2519869"/>
          </a:xfrm>
          <a:prstGeom prst="roundRect">
            <a:avLst/>
          </a:prstGeom>
          <a:solidFill>
            <a:srgbClr val="236F99"/>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latin typeface="Century Gothic"/>
                <a:cs typeface="Calibri"/>
              </a:rPr>
              <a:t>Estimate CO</a:t>
            </a:r>
            <a:r>
              <a:rPr lang="en-US" sz="3200" baseline="-25000">
                <a:latin typeface="Century Gothic"/>
                <a:cs typeface="Calibri"/>
              </a:rPr>
              <a:t>2</a:t>
            </a:r>
            <a:r>
              <a:rPr lang="en-US" sz="3200">
                <a:latin typeface="Century Gothic"/>
                <a:cs typeface="Calibri"/>
              </a:rPr>
              <a:t> emissions</a:t>
            </a:r>
          </a:p>
        </p:txBody>
      </p:sp>
    </p:spTree>
    <p:extLst>
      <p:ext uri="{BB962C8B-B14F-4D97-AF65-F5344CB8AC3E}">
        <p14:creationId xmlns:p14="http://schemas.microsoft.com/office/powerpoint/2010/main" val="1308479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224DB8-D184-63A6-C3B8-9E29AEB4D6E3}"/>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Earth Observations</a:t>
            </a:r>
          </a:p>
        </p:txBody>
      </p:sp>
      <p:pic>
        <p:nvPicPr>
          <p:cNvPr id="14" name="Picture 14">
            <a:extLst>
              <a:ext uri="{FF2B5EF4-FFF2-40B4-BE49-F238E27FC236}">
                <a16:creationId xmlns:a16="http://schemas.microsoft.com/office/drawing/2014/main" id="{4BB90AF2-8091-3E10-96D9-B5AAE8CAB3AA}"/>
              </a:ext>
            </a:extLst>
          </p:cNvPr>
          <p:cNvPicPr>
            <a:picLocks noChangeAspect="1"/>
          </p:cNvPicPr>
          <p:nvPr/>
        </p:nvPicPr>
        <p:blipFill>
          <a:blip r:embed="rId3"/>
          <a:stretch>
            <a:fillRect/>
          </a:stretch>
        </p:blipFill>
        <p:spPr>
          <a:xfrm>
            <a:off x="-1" y="1070129"/>
            <a:ext cx="12327147" cy="5609138"/>
          </a:xfrm>
          <a:prstGeom prst="rect">
            <a:avLst/>
          </a:prstGeom>
        </p:spPr>
      </p:pic>
      <p:sp>
        <p:nvSpPr>
          <p:cNvPr id="15" name="Text Placeholder 2">
            <a:extLst>
              <a:ext uri="{FF2B5EF4-FFF2-40B4-BE49-F238E27FC236}">
                <a16:creationId xmlns:a16="http://schemas.microsoft.com/office/drawing/2014/main" id="{E5D423E6-2662-60A8-3FE5-350ECA198CDA}"/>
              </a:ext>
            </a:extLst>
          </p:cNvPr>
          <p:cNvSpPr txBox="1">
            <a:spLocks/>
          </p:cNvSpPr>
          <p:nvPr/>
        </p:nvSpPr>
        <p:spPr>
          <a:xfrm>
            <a:off x="505777" y="6024616"/>
            <a:ext cx="10853389" cy="369332"/>
          </a:xfrm>
          <a:prstGeom prst="rect">
            <a:avLst/>
          </a:prstGeom>
          <a:ln w="12700">
            <a:no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endParaRPr lang="en-US" sz="1800" i="1">
              <a:solidFill>
                <a:schemeClr val="tx1">
                  <a:lumMod val="75000"/>
                  <a:lumOff val="25000"/>
                </a:schemeClr>
              </a:solidFill>
              <a:latin typeface="Century Gothic" panose="020F0302020204030204"/>
            </a:endParaRPr>
          </a:p>
        </p:txBody>
      </p:sp>
      <p:grpSp>
        <p:nvGrpSpPr>
          <p:cNvPr id="2" name="Group 1">
            <a:extLst>
              <a:ext uri="{FF2B5EF4-FFF2-40B4-BE49-F238E27FC236}">
                <a16:creationId xmlns:a16="http://schemas.microsoft.com/office/drawing/2014/main" id="{13C53569-1A35-151A-4080-9C0C126E3326}"/>
              </a:ext>
            </a:extLst>
          </p:cNvPr>
          <p:cNvGrpSpPr/>
          <p:nvPr/>
        </p:nvGrpSpPr>
        <p:grpSpPr>
          <a:xfrm>
            <a:off x="47217" y="1506418"/>
            <a:ext cx="2922316" cy="1277374"/>
            <a:chOff x="325243" y="1496121"/>
            <a:chExt cx="2922316" cy="1277374"/>
          </a:xfrm>
        </p:grpSpPr>
        <p:pic>
          <p:nvPicPr>
            <p:cNvPr id="17" name="Picture 16" descr="A picture containing satellite&#10;&#10;Description automatically generated">
              <a:extLst>
                <a:ext uri="{FF2B5EF4-FFF2-40B4-BE49-F238E27FC236}">
                  <a16:creationId xmlns:a16="http://schemas.microsoft.com/office/drawing/2014/main" id="{E3564D34-4AF2-8CAE-AB6C-31ABCF4182E8}"/>
                </a:ext>
              </a:extLst>
            </p:cNvPr>
            <p:cNvPicPr>
              <a:picLocks noChangeAspect="1"/>
            </p:cNvPicPr>
            <p:nvPr/>
          </p:nvPicPr>
          <p:blipFill rotWithShape="1">
            <a:blip r:embed="rId4"/>
            <a:srcRect l="11371" t="18673" r="8604" b="18824"/>
            <a:stretch/>
          </p:blipFill>
          <p:spPr>
            <a:xfrm rot="21480000">
              <a:off x="341359" y="1695671"/>
              <a:ext cx="2454045" cy="1077824"/>
            </a:xfrm>
            <a:prstGeom prst="rect">
              <a:avLst/>
            </a:prstGeom>
            <a:ln>
              <a:noFill/>
            </a:ln>
            <a:effectLst>
              <a:softEdge rad="112500"/>
            </a:effectLst>
          </p:spPr>
        </p:pic>
        <p:sp>
          <p:nvSpPr>
            <p:cNvPr id="20" name="TextBox 6">
              <a:extLst>
                <a:ext uri="{FF2B5EF4-FFF2-40B4-BE49-F238E27FC236}">
                  <a16:creationId xmlns:a16="http://schemas.microsoft.com/office/drawing/2014/main" id="{4C1FD8AE-FFD6-3D18-807F-681012F4F1E2}"/>
                </a:ext>
              </a:extLst>
            </p:cNvPr>
            <p:cNvSpPr txBox="1"/>
            <p:nvPr/>
          </p:nvSpPr>
          <p:spPr>
            <a:xfrm>
              <a:off x="325243" y="1496121"/>
              <a:ext cx="292231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bg1"/>
                  </a:solidFill>
                  <a:latin typeface="Century Gothic"/>
                </a:rPr>
                <a:t>Landsat 7 ETM+</a:t>
              </a:r>
              <a:endParaRPr lang="en-US" sz="2000">
                <a:solidFill>
                  <a:schemeClr val="bg1"/>
                </a:solidFill>
                <a:latin typeface="Century Gothic"/>
              </a:endParaRPr>
            </a:p>
          </p:txBody>
        </p:sp>
      </p:grpSp>
      <p:grpSp>
        <p:nvGrpSpPr>
          <p:cNvPr id="4" name="Group 3">
            <a:extLst>
              <a:ext uri="{FF2B5EF4-FFF2-40B4-BE49-F238E27FC236}">
                <a16:creationId xmlns:a16="http://schemas.microsoft.com/office/drawing/2014/main" id="{D6C87021-9B03-A39E-E5F8-2EAC6BBB26C7}"/>
              </a:ext>
            </a:extLst>
          </p:cNvPr>
          <p:cNvGrpSpPr/>
          <p:nvPr/>
        </p:nvGrpSpPr>
        <p:grpSpPr>
          <a:xfrm>
            <a:off x="509498" y="3288588"/>
            <a:ext cx="3890758" cy="1175503"/>
            <a:chOff x="1882833" y="3144607"/>
            <a:chExt cx="3890758" cy="1175503"/>
          </a:xfrm>
        </p:grpSpPr>
        <p:pic>
          <p:nvPicPr>
            <p:cNvPr id="18" name="Picture 17">
              <a:extLst>
                <a:ext uri="{FF2B5EF4-FFF2-40B4-BE49-F238E27FC236}">
                  <a16:creationId xmlns:a16="http://schemas.microsoft.com/office/drawing/2014/main" id="{5CEED5FE-28EE-7E7D-F53C-2AEADD77A000}"/>
                </a:ext>
              </a:extLst>
            </p:cNvPr>
            <p:cNvPicPr>
              <a:picLocks noChangeAspect="1"/>
            </p:cNvPicPr>
            <p:nvPr/>
          </p:nvPicPr>
          <p:blipFill rotWithShape="1">
            <a:blip r:embed="rId5"/>
            <a:srcRect l="15661" t="15768" r="16529" b="50207"/>
            <a:stretch/>
          </p:blipFill>
          <p:spPr>
            <a:xfrm rot="480000">
              <a:off x="1882833" y="3296060"/>
              <a:ext cx="3060963" cy="1024050"/>
            </a:xfrm>
            <a:prstGeom prst="rect">
              <a:avLst/>
            </a:prstGeom>
          </p:spPr>
        </p:pic>
        <p:sp>
          <p:nvSpPr>
            <p:cNvPr id="21" name="TextBox 7">
              <a:extLst>
                <a:ext uri="{FF2B5EF4-FFF2-40B4-BE49-F238E27FC236}">
                  <a16:creationId xmlns:a16="http://schemas.microsoft.com/office/drawing/2014/main" id="{772494FE-79B7-A45D-2E1B-142520B829C5}"/>
                </a:ext>
              </a:extLst>
            </p:cNvPr>
            <p:cNvSpPr txBox="1"/>
            <p:nvPr/>
          </p:nvSpPr>
          <p:spPr>
            <a:xfrm>
              <a:off x="2916324" y="3144607"/>
              <a:ext cx="2857267" cy="7848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2000" b="1">
                  <a:solidFill>
                    <a:schemeClr val="bg1"/>
                  </a:solidFill>
                  <a:latin typeface="Century Gothic"/>
                  <a:cs typeface="Calibri"/>
                </a:rPr>
                <a:t>Landsat 8 OLI</a:t>
              </a:r>
              <a:endParaRPr lang="en-US" sz="2000"/>
            </a:p>
            <a:p>
              <a:endParaRPr lang="en-US" sz="2000">
                <a:cs typeface="Calibri"/>
              </a:endParaRPr>
            </a:p>
          </p:txBody>
        </p:sp>
      </p:grpSp>
      <p:grpSp>
        <p:nvGrpSpPr>
          <p:cNvPr id="28" name="Group 27">
            <a:extLst>
              <a:ext uri="{FF2B5EF4-FFF2-40B4-BE49-F238E27FC236}">
                <a16:creationId xmlns:a16="http://schemas.microsoft.com/office/drawing/2014/main" id="{01C9F21B-095D-15BB-A0F1-1A106FD9FDEC}"/>
              </a:ext>
            </a:extLst>
          </p:cNvPr>
          <p:cNvGrpSpPr/>
          <p:nvPr/>
        </p:nvGrpSpPr>
        <p:grpSpPr>
          <a:xfrm>
            <a:off x="3146343" y="1373975"/>
            <a:ext cx="3556029" cy="2332240"/>
            <a:chOff x="3640975" y="1574501"/>
            <a:chExt cx="3556029" cy="2332240"/>
          </a:xfrm>
        </p:grpSpPr>
        <p:pic>
          <p:nvPicPr>
            <p:cNvPr id="16" name="Picture 15">
              <a:extLst>
                <a:ext uri="{FF2B5EF4-FFF2-40B4-BE49-F238E27FC236}">
                  <a16:creationId xmlns:a16="http://schemas.microsoft.com/office/drawing/2014/main" id="{5AF3C56B-299B-0857-22D6-F4E2C9A1410D}"/>
                </a:ext>
              </a:extLst>
            </p:cNvPr>
            <p:cNvPicPr>
              <a:picLocks noChangeAspect="1"/>
            </p:cNvPicPr>
            <p:nvPr/>
          </p:nvPicPr>
          <p:blipFill rotWithShape="1">
            <a:blip r:embed="rId6"/>
            <a:srcRect t="621" r="28472" b="-621"/>
            <a:stretch/>
          </p:blipFill>
          <p:spPr>
            <a:xfrm rot="21360000">
              <a:off x="3640975" y="2059670"/>
              <a:ext cx="2352443" cy="1847071"/>
            </a:xfrm>
            <a:prstGeom prst="rect">
              <a:avLst/>
            </a:prstGeom>
            <a:ln>
              <a:noFill/>
            </a:ln>
            <a:effectLst>
              <a:softEdge rad="112500"/>
            </a:effectLst>
          </p:spPr>
        </p:pic>
        <p:sp>
          <p:nvSpPr>
            <p:cNvPr id="22" name="TextBox 8">
              <a:extLst>
                <a:ext uri="{FF2B5EF4-FFF2-40B4-BE49-F238E27FC236}">
                  <a16:creationId xmlns:a16="http://schemas.microsoft.com/office/drawing/2014/main" id="{984F361F-297A-61EA-F5A1-45368932720A}"/>
                </a:ext>
              </a:extLst>
            </p:cNvPr>
            <p:cNvSpPr txBox="1"/>
            <p:nvPr/>
          </p:nvSpPr>
          <p:spPr>
            <a:xfrm>
              <a:off x="4274688" y="1574501"/>
              <a:ext cx="292231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bg1"/>
                  </a:solidFill>
                  <a:latin typeface="Century Gothic"/>
                </a:rPr>
                <a:t>Landsat 5 TM</a:t>
              </a:r>
              <a:endParaRPr lang="en-US" sz="2000">
                <a:solidFill>
                  <a:schemeClr val="bg1"/>
                </a:solidFill>
                <a:latin typeface="Century Gothic"/>
              </a:endParaRPr>
            </a:p>
          </p:txBody>
        </p:sp>
      </p:grpSp>
      <p:grpSp>
        <p:nvGrpSpPr>
          <p:cNvPr id="7" name="Group 6">
            <a:extLst>
              <a:ext uri="{FF2B5EF4-FFF2-40B4-BE49-F238E27FC236}">
                <a16:creationId xmlns:a16="http://schemas.microsoft.com/office/drawing/2014/main" id="{15889375-4AB2-1F57-64A7-DD6A2EC63FB8}"/>
              </a:ext>
            </a:extLst>
          </p:cNvPr>
          <p:cNvGrpSpPr/>
          <p:nvPr/>
        </p:nvGrpSpPr>
        <p:grpSpPr>
          <a:xfrm>
            <a:off x="4855016" y="2333159"/>
            <a:ext cx="4344364" cy="2592579"/>
            <a:chOff x="7400256" y="3357287"/>
            <a:chExt cx="4344364" cy="2592579"/>
          </a:xfrm>
        </p:grpSpPr>
        <p:pic>
          <p:nvPicPr>
            <p:cNvPr id="19" name="Picture 18">
              <a:extLst>
                <a:ext uri="{FF2B5EF4-FFF2-40B4-BE49-F238E27FC236}">
                  <a16:creationId xmlns:a16="http://schemas.microsoft.com/office/drawing/2014/main" id="{EFF09968-600A-1227-FB7D-8A64EDA3FBD7}"/>
                </a:ext>
              </a:extLst>
            </p:cNvPr>
            <p:cNvPicPr>
              <a:picLocks noChangeAspect="1"/>
            </p:cNvPicPr>
            <p:nvPr/>
          </p:nvPicPr>
          <p:blipFill>
            <a:blip r:embed="rId7"/>
            <a:stretch>
              <a:fillRect/>
            </a:stretch>
          </p:blipFill>
          <p:spPr>
            <a:xfrm rot="21360000">
              <a:off x="7400256" y="3509779"/>
              <a:ext cx="4344364" cy="2440087"/>
            </a:xfrm>
            <a:prstGeom prst="rect">
              <a:avLst/>
            </a:prstGeom>
          </p:spPr>
        </p:pic>
        <p:sp>
          <p:nvSpPr>
            <p:cNvPr id="23" name="TextBox 9">
              <a:extLst>
                <a:ext uri="{FF2B5EF4-FFF2-40B4-BE49-F238E27FC236}">
                  <a16:creationId xmlns:a16="http://schemas.microsoft.com/office/drawing/2014/main" id="{D7B92792-F577-7FFB-A5C3-8EE7DED55C41}"/>
                </a:ext>
              </a:extLst>
            </p:cNvPr>
            <p:cNvSpPr txBox="1"/>
            <p:nvPr/>
          </p:nvSpPr>
          <p:spPr>
            <a:xfrm>
              <a:off x="8647804" y="3357287"/>
              <a:ext cx="292231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bg1"/>
                  </a:solidFill>
                  <a:latin typeface="Century Gothic"/>
                </a:rPr>
                <a:t>ICESat-2 ATLAS</a:t>
              </a:r>
              <a:endParaRPr lang="en-US" sz="2000"/>
            </a:p>
          </p:txBody>
        </p:sp>
      </p:grpSp>
      <p:sp>
        <p:nvSpPr>
          <p:cNvPr id="25" name="TextBox 1">
            <a:extLst>
              <a:ext uri="{FF2B5EF4-FFF2-40B4-BE49-F238E27FC236}">
                <a16:creationId xmlns:a16="http://schemas.microsoft.com/office/drawing/2014/main" id="{849D2F72-B861-C9EE-FA80-F4DFA11B485A}"/>
              </a:ext>
            </a:extLst>
          </p:cNvPr>
          <p:cNvSpPr txBox="1"/>
          <p:nvPr/>
        </p:nvSpPr>
        <p:spPr>
          <a:xfrm>
            <a:off x="-43449" y="6643203"/>
            <a:ext cx="3649166"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latin typeface="Century Gothic"/>
                <a:cs typeface="Calibri"/>
              </a:rPr>
              <a:t>Image Credits: USGS; NASA; ESA</a:t>
            </a:r>
          </a:p>
        </p:txBody>
      </p:sp>
      <p:grpSp>
        <p:nvGrpSpPr>
          <p:cNvPr id="8" name="Group 7">
            <a:extLst>
              <a:ext uri="{FF2B5EF4-FFF2-40B4-BE49-F238E27FC236}">
                <a16:creationId xmlns:a16="http://schemas.microsoft.com/office/drawing/2014/main" id="{B09B32E9-FDD9-4D75-39B5-6237D3EEB894}"/>
              </a:ext>
            </a:extLst>
          </p:cNvPr>
          <p:cNvGrpSpPr/>
          <p:nvPr/>
        </p:nvGrpSpPr>
        <p:grpSpPr>
          <a:xfrm>
            <a:off x="8566353" y="2417955"/>
            <a:ext cx="3549948" cy="1867363"/>
            <a:chOff x="8647803" y="1373211"/>
            <a:chExt cx="3549948" cy="1867363"/>
          </a:xfrm>
        </p:grpSpPr>
        <p:sp>
          <p:nvSpPr>
            <p:cNvPr id="24" name="TextBox 10">
              <a:extLst>
                <a:ext uri="{FF2B5EF4-FFF2-40B4-BE49-F238E27FC236}">
                  <a16:creationId xmlns:a16="http://schemas.microsoft.com/office/drawing/2014/main" id="{2BCA6420-0B9E-FCB8-F9F0-CE2E45079FC0}"/>
                </a:ext>
              </a:extLst>
            </p:cNvPr>
            <p:cNvSpPr txBox="1"/>
            <p:nvPr/>
          </p:nvSpPr>
          <p:spPr>
            <a:xfrm>
              <a:off x="8647803" y="1373211"/>
              <a:ext cx="292231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b="1">
                  <a:solidFill>
                    <a:schemeClr val="bg1"/>
                  </a:solidFill>
                  <a:latin typeface="Century Gothic"/>
                </a:rPr>
                <a:t>GEDI</a:t>
              </a:r>
              <a:endParaRPr lang="en-US" sz="2000">
                <a:solidFill>
                  <a:schemeClr val="bg1"/>
                </a:solidFill>
                <a:latin typeface="Century Gothic"/>
              </a:endParaRPr>
            </a:p>
          </p:txBody>
        </p:sp>
        <p:pic>
          <p:nvPicPr>
            <p:cNvPr id="26" name="Picture 26">
              <a:extLst>
                <a:ext uri="{FF2B5EF4-FFF2-40B4-BE49-F238E27FC236}">
                  <a16:creationId xmlns:a16="http://schemas.microsoft.com/office/drawing/2014/main" id="{FC527670-A019-248C-5AC5-1EECCBED5579}"/>
                </a:ext>
              </a:extLst>
            </p:cNvPr>
            <p:cNvPicPr>
              <a:picLocks noChangeAspect="1"/>
            </p:cNvPicPr>
            <p:nvPr/>
          </p:nvPicPr>
          <p:blipFill>
            <a:blip r:embed="rId8"/>
            <a:stretch>
              <a:fillRect/>
            </a:stretch>
          </p:blipFill>
          <p:spPr>
            <a:xfrm>
              <a:off x="9454551" y="1805880"/>
              <a:ext cx="2743200" cy="1434694"/>
            </a:xfrm>
            <a:prstGeom prst="rect">
              <a:avLst/>
            </a:prstGeom>
          </p:spPr>
        </p:pic>
      </p:grpSp>
      <p:grpSp>
        <p:nvGrpSpPr>
          <p:cNvPr id="27" name="Group 26">
            <a:extLst>
              <a:ext uri="{FF2B5EF4-FFF2-40B4-BE49-F238E27FC236}">
                <a16:creationId xmlns:a16="http://schemas.microsoft.com/office/drawing/2014/main" id="{FA72C288-C558-712E-FAF9-32D68596B1C8}"/>
              </a:ext>
            </a:extLst>
          </p:cNvPr>
          <p:cNvGrpSpPr/>
          <p:nvPr/>
        </p:nvGrpSpPr>
        <p:grpSpPr>
          <a:xfrm>
            <a:off x="8534674" y="1476604"/>
            <a:ext cx="3280814" cy="1315220"/>
            <a:chOff x="7336033" y="2026877"/>
            <a:chExt cx="3280814" cy="1315220"/>
          </a:xfrm>
        </p:grpSpPr>
        <p:pic>
          <p:nvPicPr>
            <p:cNvPr id="11" name="Picture 11" descr="A picture containing satellite, table&#10;&#10;Description automatically generated">
              <a:extLst>
                <a:ext uri="{FF2B5EF4-FFF2-40B4-BE49-F238E27FC236}">
                  <a16:creationId xmlns:a16="http://schemas.microsoft.com/office/drawing/2014/main" id="{D2FA0661-909C-F29D-ACB9-985832CC5B51}"/>
                </a:ext>
              </a:extLst>
            </p:cNvPr>
            <p:cNvPicPr>
              <a:picLocks noChangeAspect="1"/>
            </p:cNvPicPr>
            <p:nvPr/>
          </p:nvPicPr>
          <p:blipFill>
            <a:blip r:embed="rId9"/>
            <a:stretch>
              <a:fillRect/>
            </a:stretch>
          </p:blipFill>
          <p:spPr>
            <a:xfrm rot="20100000">
              <a:off x="7336033" y="2084032"/>
              <a:ext cx="1677419" cy="1258065"/>
            </a:xfrm>
            <a:prstGeom prst="rect">
              <a:avLst/>
            </a:prstGeom>
          </p:spPr>
        </p:pic>
        <p:sp>
          <p:nvSpPr>
            <p:cNvPr id="13" name="TextBox 9">
              <a:extLst>
                <a:ext uri="{FF2B5EF4-FFF2-40B4-BE49-F238E27FC236}">
                  <a16:creationId xmlns:a16="http://schemas.microsoft.com/office/drawing/2014/main" id="{5F650371-A535-30C6-8DA7-35E7A3B34AF2}"/>
                </a:ext>
              </a:extLst>
            </p:cNvPr>
            <p:cNvSpPr txBox="1"/>
            <p:nvPr/>
          </p:nvSpPr>
          <p:spPr>
            <a:xfrm rot="21060000">
              <a:off x="7848990" y="2026877"/>
              <a:ext cx="276785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bg1"/>
                  </a:solidFill>
                  <a:latin typeface="Century Gothic"/>
                </a:rPr>
                <a:t>Sentinel-2</a:t>
              </a:r>
              <a:endParaRPr lang="en-US" sz="2000">
                <a:solidFill>
                  <a:schemeClr val="bg1"/>
                </a:solidFill>
              </a:endParaRPr>
            </a:p>
          </p:txBody>
        </p:sp>
      </p:grpSp>
    </p:spTree>
    <p:extLst>
      <p:ext uri="{BB962C8B-B14F-4D97-AF65-F5344CB8AC3E}">
        <p14:creationId xmlns:p14="http://schemas.microsoft.com/office/powerpoint/2010/main" val="1659739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3FC17572-3908-03B1-8F57-52EB82F80A69}"/>
              </a:ext>
            </a:extLst>
          </p:cNvPr>
          <p:cNvSpPr txBox="1">
            <a:spLocks/>
          </p:cNvSpPr>
          <p:nvPr/>
        </p:nvSpPr>
        <p:spPr>
          <a:xfrm>
            <a:off x="266700" y="364983"/>
            <a:ext cx="10127280" cy="397017"/>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372B3"/>
                </a:solidFill>
                <a:latin typeface="Century Gothic" panose="020F0302020204030204"/>
              </a:rPr>
              <a:t>Methodology</a:t>
            </a:r>
          </a:p>
        </p:txBody>
      </p:sp>
      <p:grpSp>
        <p:nvGrpSpPr>
          <p:cNvPr id="75" name="Group 74">
            <a:extLst>
              <a:ext uri="{FF2B5EF4-FFF2-40B4-BE49-F238E27FC236}">
                <a16:creationId xmlns:a16="http://schemas.microsoft.com/office/drawing/2014/main" id="{09C527B4-F177-24A6-4BAB-150ADF371494}"/>
              </a:ext>
            </a:extLst>
          </p:cNvPr>
          <p:cNvGrpSpPr/>
          <p:nvPr/>
        </p:nvGrpSpPr>
        <p:grpSpPr>
          <a:xfrm>
            <a:off x="266700" y="982979"/>
            <a:ext cx="11037569" cy="5510037"/>
            <a:chOff x="938378" y="18571608"/>
            <a:chExt cx="11889913" cy="7037076"/>
          </a:xfrm>
        </p:grpSpPr>
        <p:sp>
          <p:nvSpPr>
            <p:cNvPr id="51" name="Arrow: Right 50">
              <a:extLst>
                <a:ext uri="{FF2B5EF4-FFF2-40B4-BE49-F238E27FC236}">
                  <a16:creationId xmlns:a16="http://schemas.microsoft.com/office/drawing/2014/main" id="{4A28DC6C-4B4A-40AD-FDC5-4ADC0DEA7C47}"/>
                </a:ext>
              </a:extLst>
            </p:cNvPr>
            <p:cNvSpPr/>
            <p:nvPr/>
          </p:nvSpPr>
          <p:spPr>
            <a:xfrm rot="5400000">
              <a:off x="5601894" y="23563008"/>
              <a:ext cx="1499153" cy="884722"/>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52" name="Arrow: Right 51">
              <a:extLst>
                <a:ext uri="{FF2B5EF4-FFF2-40B4-BE49-F238E27FC236}">
                  <a16:creationId xmlns:a16="http://schemas.microsoft.com/office/drawing/2014/main" id="{DC32A1A1-AE66-7D66-DCAB-21AF906A2F3F}"/>
                </a:ext>
              </a:extLst>
            </p:cNvPr>
            <p:cNvSpPr/>
            <p:nvPr/>
          </p:nvSpPr>
          <p:spPr>
            <a:xfrm>
              <a:off x="9583297" y="19072295"/>
              <a:ext cx="1176419" cy="884722"/>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53" name="Arrow: Right 52">
              <a:extLst>
                <a:ext uri="{FF2B5EF4-FFF2-40B4-BE49-F238E27FC236}">
                  <a16:creationId xmlns:a16="http://schemas.microsoft.com/office/drawing/2014/main" id="{BAFE0C33-22FE-2F5D-F13C-7891CA8A112C}"/>
                </a:ext>
              </a:extLst>
            </p:cNvPr>
            <p:cNvSpPr/>
            <p:nvPr/>
          </p:nvSpPr>
          <p:spPr>
            <a:xfrm rot="5400000">
              <a:off x="11475854" y="20475498"/>
              <a:ext cx="741034" cy="884722"/>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nvGrpSpPr>
            <p:cNvPr id="54" name="Group 53">
              <a:extLst>
                <a:ext uri="{FF2B5EF4-FFF2-40B4-BE49-F238E27FC236}">
                  <a16:creationId xmlns:a16="http://schemas.microsoft.com/office/drawing/2014/main" id="{A4831172-0DAF-4236-5132-2D4AEE68443F}"/>
                </a:ext>
              </a:extLst>
            </p:cNvPr>
            <p:cNvGrpSpPr/>
            <p:nvPr/>
          </p:nvGrpSpPr>
          <p:grpSpPr>
            <a:xfrm>
              <a:off x="7726545" y="23390204"/>
              <a:ext cx="5101746" cy="2184120"/>
              <a:chOff x="7205670" y="3750064"/>
              <a:chExt cx="2046663" cy="1919467"/>
            </a:xfrm>
            <a:solidFill>
              <a:srgbClr val="D7301F"/>
            </a:solidFill>
          </p:grpSpPr>
          <p:sp>
            <p:nvSpPr>
              <p:cNvPr id="55" name="Rectangle: Rounded Corners 54">
                <a:extLst>
                  <a:ext uri="{FF2B5EF4-FFF2-40B4-BE49-F238E27FC236}">
                    <a16:creationId xmlns:a16="http://schemas.microsoft.com/office/drawing/2014/main" id="{23B337F2-A89D-BCB5-8D52-1CC05C640E73}"/>
                  </a:ext>
                </a:extLst>
              </p:cNvPr>
              <p:cNvSpPr/>
              <p:nvPr/>
            </p:nvSpPr>
            <p:spPr>
              <a:xfrm>
                <a:off x="7205670" y="3750064"/>
                <a:ext cx="2035214" cy="191946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latin typeface="Century Gothic"/>
                  <a:cs typeface="Calibri"/>
                </a:endParaRPr>
              </a:p>
            </p:txBody>
          </p:sp>
          <p:sp>
            <p:nvSpPr>
              <p:cNvPr id="56" name="TextBox 24">
                <a:extLst>
                  <a:ext uri="{FF2B5EF4-FFF2-40B4-BE49-F238E27FC236}">
                    <a16:creationId xmlns:a16="http://schemas.microsoft.com/office/drawing/2014/main" id="{FBDA4050-80BF-782B-70A3-2D8ABFAE3C6C}"/>
                  </a:ext>
                </a:extLst>
              </p:cNvPr>
              <p:cNvSpPr txBox="1"/>
              <p:nvPr/>
            </p:nvSpPr>
            <p:spPr>
              <a:xfrm>
                <a:off x="7217119" y="3987988"/>
                <a:ext cx="2035214" cy="134723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a:solidFill>
                      <a:schemeClr val="bg1"/>
                    </a:solidFill>
                    <a:latin typeface="Century Gothic"/>
                    <a:cs typeface="Calibri"/>
                  </a:rPr>
                  <a:t>CO</a:t>
                </a:r>
                <a:r>
                  <a:rPr lang="en-US" sz="3600" baseline="-25000">
                    <a:solidFill>
                      <a:schemeClr val="bg1"/>
                    </a:solidFill>
                    <a:latin typeface="Century Gothic"/>
                    <a:cs typeface="Calibri"/>
                  </a:rPr>
                  <a:t>2</a:t>
                </a:r>
                <a:r>
                  <a:rPr lang="en-US" sz="3600">
                    <a:solidFill>
                      <a:schemeClr val="bg1"/>
                    </a:solidFill>
                    <a:latin typeface="Century Gothic"/>
                    <a:cs typeface="Calibri"/>
                  </a:rPr>
                  <a:t> Emissions from Forest Cover Loss</a:t>
                </a:r>
                <a:endParaRPr lang="en-US" sz="3600">
                  <a:solidFill>
                    <a:schemeClr val="bg1"/>
                  </a:solidFill>
                  <a:cs typeface="Calibri" panose="020F0502020204030204"/>
                </a:endParaRPr>
              </a:p>
            </p:txBody>
          </p:sp>
        </p:grpSp>
        <p:grpSp>
          <p:nvGrpSpPr>
            <p:cNvPr id="57" name="Group 56">
              <a:extLst>
                <a:ext uri="{FF2B5EF4-FFF2-40B4-BE49-F238E27FC236}">
                  <a16:creationId xmlns:a16="http://schemas.microsoft.com/office/drawing/2014/main" id="{49E95ECB-21B5-FA42-4F6B-727D06BDD810}"/>
                </a:ext>
              </a:extLst>
            </p:cNvPr>
            <p:cNvGrpSpPr/>
            <p:nvPr/>
          </p:nvGrpSpPr>
          <p:grpSpPr>
            <a:xfrm>
              <a:off x="938378" y="23390204"/>
              <a:ext cx="4484178" cy="2218480"/>
              <a:chOff x="646684" y="3856165"/>
              <a:chExt cx="4641684" cy="2218480"/>
            </a:xfrm>
          </p:grpSpPr>
          <p:sp>
            <p:nvSpPr>
              <p:cNvPr id="58" name="Rectangle: Rounded Corners 57">
                <a:extLst>
                  <a:ext uri="{FF2B5EF4-FFF2-40B4-BE49-F238E27FC236}">
                    <a16:creationId xmlns:a16="http://schemas.microsoft.com/office/drawing/2014/main" id="{19BFDD42-E0F0-5D15-0D27-FD5ACFABD009}"/>
                  </a:ext>
                </a:extLst>
              </p:cNvPr>
              <p:cNvSpPr/>
              <p:nvPr/>
            </p:nvSpPr>
            <p:spPr>
              <a:xfrm>
                <a:off x="646684" y="3856165"/>
                <a:ext cx="4620227" cy="2218480"/>
              </a:xfrm>
              <a:prstGeom prst="roundRect">
                <a:avLst/>
              </a:prstGeom>
              <a:solidFill>
                <a:srgbClr val="74996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latin typeface="Century Gothic"/>
                  <a:cs typeface="Calibri"/>
                </a:endParaRPr>
              </a:p>
            </p:txBody>
          </p:sp>
          <p:sp>
            <p:nvSpPr>
              <p:cNvPr id="59" name="TextBox 20">
                <a:extLst>
                  <a:ext uri="{FF2B5EF4-FFF2-40B4-BE49-F238E27FC236}">
                    <a16:creationId xmlns:a16="http://schemas.microsoft.com/office/drawing/2014/main" id="{D5746341-FBD9-523F-BB19-5CCF6D233F6E}"/>
                  </a:ext>
                </a:extLst>
              </p:cNvPr>
              <p:cNvSpPr txBox="1"/>
              <p:nvPr/>
            </p:nvSpPr>
            <p:spPr>
              <a:xfrm>
                <a:off x="3007688" y="3934060"/>
                <a:ext cx="2280680" cy="20046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cs typeface="Calibri"/>
                  </a:rPr>
                  <a:t>Above-ground Biomass Density</a:t>
                </a:r>
                <a:endParaRPr lang="en-US" sz="2400">
                  <a:solidFill>
                    <a:schemeClr val="bg1"/>
                  </a:solidFill>
                </a:endParaRPr>
              </a:p>
            </p:txBody>
          </p:sp>
          <p:sp>
            <p:nvSpPr>
              <p:cNvPr id="60" name="Rectangle: Rounded Corners 59">
                <a:extLst>
                  <a:ext uri="{FF2B5EF4-FFF2-40B4-BE49-F238E27FC236}">
                    <a16:creationId xmlns:a16="http://schemas.microsoft.com/office/drawing/2014/main" id="{FAA27A6A-0BED-8D56-029A-304E92970288}"/>
                  </a:ext>
                </a:extLst>
              </p:cNvPr>
              <p:cNvSpPr/>
              <p:nvPr/>
            </p:nvSpPr>
            <p:spPr>
              <a:xfrm>
                <a:off x="869944" y="4016675"/>
                <a:ext cx="2122025" cy="887391"/>
              </a:xfrm>
              <a:prstGeom prst="roundRect">
                <a:avLst/>
              </a:prstGeom>
              <a:solidFill>
                <a:srgbClr val="B4C9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Century Gothic"/>
                    <a:cs typeface="Calibri"/>
                  </a:rPr>
                  <a:t>GEDI</a:t>
                </a:r>
                <a:endParaRPr lang="en-US" sz="2400">
                  <a:latin typeface="Century Gothic"/>
                </a:endParaRPr>
              </a:p>
            </p:txBody>
          </p:sp>
          <p:sp>
            <p:nvSpPr>
              <p:cNvPr id="61" name="Rectangle: Rounded Corners 60">
                <a:extLst>
                  <a:ext uri="{FF2B5EF4-FFF2-40B4-BE49-F238E27FC236}">
                    <a16:creationId xmlns:a16="http://schemas.microsoft.com/office/drawing/2014/main" id="{BEE7AD10-5B67-8378-EAA9-4A58022248FC}"/>
                  </a:ext>
                </a:extLst>
              </p:cNvPr>
              <p:cNvSpPr/>
              <p:nvPr/>
            </p:nvSpPr>
            <p:spPr>
              <a:xfrm>
                <a:off x="869944" y="5010168"/>
                <a:ext cx="2122025" cy="887391"/>
              </a:xfrm>
              <a:prstGeom prst="roundRect">
                <a:avLst/>
              </a:prstGeom>
              <a:solidFill>
                <a:srgbClr val="B4C9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Century Gothic"/>
                    <a:cs typeface="Calibri"/>
                  </a:rPr>
                  <a:t>ATLAS</a:t>
                </a:r>
                <a:endParaRPr lang="en-US" sz="2400"/>
              </a:p>
            </p:txBody>
          </p:sp>
        </p:grpSp>
        <p:sp>
          <p:nvSpPr>
            <p:cNvPr id="62" name="Rectangle: Rounded Corners 61">
              <a:extLst>
                <a:ext uri="{FF2B5EF4-FFF2-40B4-BE49-F238E27FC236}">
                  <a16:creationId xmlns:a16="http://schemas.microsoft.com/office/drawing/2014/main" id="{18A783F9-2FCA-F84B-E089-1B0525E739F2}"/>
                </a:ext>
              </a:extLst>
            </p:cNvPr>
            <p:cNvSpPr/>
            <p:nvPr/>
          </p:nvSpPr>
          <p:spPr>
            <a:xfrm>
              <a:off x="938378" y="18571608"/>
              <a:ext cx="8499663" cy="4585887"/>
            </a:xfrm>
            <a:prstGeom prst="roundRect">
              <a:avLst/>
            </a:prstGeom>
            <a:solidFill>
              <a:srgbClr val="369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latin typeface="Century Gothic"/>
                <a:cs typeface="Calibri"/>
              </a:endParaRPr>
            </a:p>
          </p:txBody>
        </p:sp>
        <p:sp>
          <p:nvSpPr>
            <p:cNvPr id="63" name="TextBox 14">
              <a:extLst>
                <a:ext uri="{FF2B5EF4-FFF2-40B4-BE49-F238E27FC236}">
                  <a16:creationId xmlns:a16="http://schemas.microsoft.com/office/drawing/2014/main" id="{454D8C9B-AA72-DD58-48D1-174DDFAABDAE}"/>
                </a:ext>
              </a:extLst>
            </p:cNvPr>
            <p:cNvSpPr txBox="1"/>
            <p:nvPr/>
          </p:nvSpPr>
          <p:spPr>
            <a:xfrm>
              <a:off x="6997497" y="19330763"/>
              <a:ext cx="2452526" cy="326250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a:solidFill>
                    <a:schemeClr val="bg1"/>
                  </a:solidFill>
                  <a:latin typeface="Century Gothic"/>
                  <a:cs typeface="Calibri"/>
                </a:rPr>
                <a:t>Forest Cover Loss Maps</a:t>
              </a:r>
              <a:endParaRPr lang="en-US" sz="4000">
                <a:solidFill>
                  <a:schemeClr val="bg1"/>
                </a:solidFill>
              </a:endParaRPr>
            </a:p>
          </p:txBody>
        </p:sp>
        <p:sp>
          <p:nvSpPr>
            <p:cNvPr id="64" name="Rectangle: Rounded Corners 63">
              <a:extLst>
                <a:ext uri="{FF2B5EF4-FFF2-40B4-BE49-F238E27FC236}">
                  <a16:creationId xmlns:a16="http://schemas.microsoft.com/office/drawing/2014/main" id="{4839BB48-8258-7823-B1AB-613397E37232}"/>
                </a:ext>
              </a:extLst>
            </p:cNvPr>
            <p:cNvSpPr/>
            <p:nvPr/>
          </p:nvSpPr>
          <p:spPr>
            <a:xfrm>
              <a:off x="1293137" y="18760063"/>
              <a:ext cx="5847592" cy="1058727"/>
            </a:xfrm>
            <a:prstGeom prst="roundRect">
              <a:avLst/>
            </a:prstGeom>
            <a:solidFill>
              <a:srgbClr val="74A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Century Gothic"/>
                  <a:cs typeface="Calibri"/>
                </a:rPr>
                <a:t>National Land Cover Dataset (NLCD)</a:t>
              </a:r>
              <a:endParaRPr lang="en-US" sz="2400">
                <a:latin typeface="Century Gothic"/>
              </a:endParaRPr>
            </a:p>
          </p:txBody>
        </p:sp>
        <p:sp>
          <p:nvSpPr>
            <p:cNvPr id="65" name="Rectangle: Rounded Corners 64">
              <a:extLst>
                <a:ext uri="{FF2B5EF4-FFF2-40B4-BE49-F238E27FC236}">
                  <a16:creationId xmlns:a16="http://schemas.microsoft.com/office/drawing/2014/main" id="{406BE4A2-0277-62B1-37E8-3FBE022739CD}"/>
                </a:ext>
              </a:extLst>
            </p:cNvPr>
            <p:cNvSpPr/>
            <p:nvPr/>
          </p:nvSpPr>
          <p:spPr>
            <a:xfrm>
              <a:off x="1293137" y="19928494"/>
              <a:ext cx="5847592" cy="760978"/>
            </a:xfrm>
            <a:prstGeom prst="roundRect">
              <a:avLst/>
            </a:prstGeom>
            <a:solidFill>
              <a:srgbClr val="74A9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Century Gothic"/>
                  <a:cs typeface="Calibri"/>
                </a:rPr>
                <a:t>LandTrendr</a:t>
              </a:r>
              <a:endParaRPr lang="en-US" sz="2400"/>
            </a:p>
          </p:txBody>
        </p:sp>
        <p:sp>
          <p:nvSpPr>
            <p:cNvPr id="66" name="Rectangle: Rounded Corners 65">
              <a:extLst>
                <a:ext uri="{FF2B5EF4-FFF2-40B4-BE49-F238E27FC236}">
                  <a16:creationId xmlns:a16="http://schemas.microsoft.com/office/drawing/2014/main" id="{6C73BD6B-4CC5-4A75-39AB-41F0347A3F56}"/>
                </a:ext>
              </a:extLst>
            </p:cNvPr>
            <p:cNvSpPr/>
            <p:nvPr/>
          </p:nvSpPr>
          <p:spPr>
            <a:xfrm>
              <a:off x="1289983" y="20803869"/>
              <a:ext cx="5847592" cy="760978"/>
            </a:xfrm>
            <a:prstGeom prst="roundRect">
              <a:avLst/>
            </a:prstGeom>
            <a:solidFill>
              <a:srgbClr val="74A9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Century Gothic"/>
                  <a:cs typeface="Calibri"/>
                </a:rPr>
                <a:t>Global Forest Watch (GFW)</a:t>
              </a:r>
              <a:endParaRPr lang="en-US" sz="2400"/>
            </a:p>
          </p:txBody>
        </p:sp>
        <p:sp>
          <p:nvSpPr>
            <p:cNvPr id="67" name="Rectangle: Rounded Corners 66">
              <a:extLst>
                <a:ext uri="{FF2B5EF4-FFF2-40B4-BE49-F238E27FC236}">
                  <a16:creationId xmlns:a16="http://schemas.microsoft.com/office/drawing/2014/main" id="{6827D241-7E79-5F41-8B0E-7CFA5179F26D}"/>
                </a:ext>
              </a:extLst>
            </p:cNvPr>
            <p:cNvSpPr/>
            <p:nvPr/>
          </p:nvSpPr>
          <p:spPr>
            <a:xfrm>
              <a:off x="1292579" y="21677104"/>
              <a:ext cx="5844996" cy="1241958"/>
            </a:xfrm>
            <a:prstGeom prst="roundRect">
              <a:avLst/>
            </a:prstGeom>
            <a:solidFill>
              <a:srgbClr val="74A9C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Century Gothic"/>
                  <a:cs typeface="Calibri"/>
                </a:rPr>
                <a:t>Landscape Change Monitoring System (LCMS)</a:t>
              </a:r>
              <a:endParaRPr lang="en-US" sz="2400"/>
            </a:p>
          </p:txBody>
        </p:sp>
        <p:grpSp>
          <p:nvGrpSpPr>
            <p:cNvPr id="68" name="Group 67">
              <a:extLst>
                <a:ext uri="{FF2B5EF4-FFF2-40B4-BE49-F238E27FC236}">
                  <a16:creationId xmlns:a16="http://schemas.microsoft.com/office/drawing/2014/main" id="{B87F56E3-C398-E1F3-09A2-4F1A7FF6562B}"/>
                </a:ext>
              </a:extLst>
            </p:cNvPr>
            <p:cNvGrpSpPr/>
            <p:nvPr/>
          </p:nvGrpSpPr>
          <p:grpSpPr>
            <a:xfrm>
              <a:off x="10892993" y="18571608"/>
              <a:ext cx="1913559" cy="1886095"/>
              <a:chOff x="7668657" y="1386901"/>
              <a:chExt cx="1765139" cy="1890529"/>
            </a:xfrm>
          </p:grpSpPr>
          <p:sp>
            <p:nvSpPr>
              <p:cNvPr id="69" name="Rectangle: Rounded Corners 68">
                <a:extLst>
                  <a:ext uri="{FF2B5EF4-FFF2-40B4-BE49-F238E27FC236}">
                    <a16:creationId xmlns:a16="http://schemas.microsoft.com/office/drawing/2014/main" id="{43EFD261-2FDE-035A-7F25-225764D01364}"/>
                  </a:ext>
                </a:extLst>
              </p:cNvPr>
              <p:cNvSpPr/>
              <p:nvPr/>
            </p:nvSpPr>
            <p:spPr>
              <a:xfrm>
                <a:off x="7668658" y="1386901"/>
                <a:ext cx="1765138" cy="1890529"/>
              </a:xfrm>
              <a:prstGeom prst="roundRect">
                <a:avLst/>
              </a:prstGeom>
              <a:solidFill>
                <a:srgbClr val="0570B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latin typeface="Century Gothic"/>
                  <a:cs typeface="Calibri"/>
                </a:endParaRPr>
              </a:p>
            </p:txBody>
          </p:sp>
          <p:sp>
            <p:nvSpPr>
              <p:cNvPr id="70" name="TextBox 12">
                <a:extLst>
                  <a:ext uri="{FF2B5EF4-FFF2-40B4-BE49-F238E27FC236}">
                    <a16:creationId xmlns:a16="http://schemas.microsoft.com/office/drawing/2014/main" id="{49F9280D-A5A2-6B94-AF5B-505F2558F9C6}"/>
                  </a:ext>
                </a:extLst>
              </p:cNvPr>
              <p:cNvSpPr txBox="1"/>
              <p:nvPr/>
            </p:nvSpPr>
            <p:spPr>
              <a:xfrm>
                <a:off x="7668657" y="1613294"/>
                <a:ext cx="1758865" cy="153658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cs typeface="Calibri"/>
                  </a:rPr>
                  <a:t>Stratified Random Sampling</a:t>
                </a:r>
                <a:endParaRPr lang="en-US" sz="2400">
                  <a:solidFill>
                    <a:schemeClr val="bg1"/>
                  </a:solidFill>
                </a:endParaRPr>
              </a:p>
            </p:txBody>
          </p:sp>
        </p:grpSp>
        <p:grpSp>
          <p:nvGrpSpPr>
            <p:cNvPr id="71" name="Group 70">
              <a:extLst>
                <a:ext uri="{FF2B5EF4-FFF2-40B4-BE49-F238E27FC236}">
                  <a16:creationId xmlns:a16="http://schemas.microsoft.com/office/drawing/2014/main" id="{D6736207-7982-892B-DD65-E26DA6F7F99B}"/>
                </a:ext>
              </a:extLst>
            </p:cNvPr>
            <p:cNvGrpSpPr/>
            <p:nvPr/>
          </p:nvGrpSpPr>
          <p:grpSpPr>
            <a:xfrm>
              <a:off x="9696822" y="21406949"/>
              <a:ext cx="3102931" cy="1746108"/>
              <a:chOff x="10166859" y="1386900"/>
              <a:chExt cx="1765139" cy="1890529"/>
            </a:xfrm>
          </p:grpSpPr>
          <p:sp>
            <p:nvSpPr>
              <p:cNvPr id="72" name="Rectangle: Rounded Corners 71">
                <a:extLst>
                  <a:ext uri="{FF2B5EF4-FFF2-40B4-BE49-F238E27FC236}">
                    <a16:creationId xmlns:a16="http://schemas.microsoft.com/office/drawing/2014/main" id="{D5FE0251-EF91-FF6C-57AF-86DA0253163D}"/>
                  </a:ext>
                </a:extLst>
              </p:cNvPr>
              <p:cNvSpPr/>
              <p:nvPr/>
            </p:nvSpPr>
            <p:spPr>
              <a:xfrm>
                <a:off x="10166860" y="1386900"/>
                <a:ext cx="1765138" cy="1890529"/>
              </a:xfrm>
              <a:prstGeom prst="roundRect">
                <a:avLst/>
              </a:prstGeom>
              <a:solidFill>
                <a:srgbClr val="034E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latin typeface="Century Gothic"/>
                  <a:cs typeface="Calibri"/>
                </a:endParaRPr>
              </a:p>
            </p:txBody>
          </p:sp>
          <p:sp>
            <p:nvSpPr>
              <p:cNvPr id="73" name="TextBox 10">
                <a:extLst>
                  <a:ext uri="{FF2B5EF4-FFF2-40B4-BE49-F238E27FC236}">
                    <a16:creationId xmlns:a16="http://schemas.microsoft.com/office/drawing/2014/main" id="{F687442B-3DA2-EF13-DAAD-57058CCD5943}"/>
                  </a:ext>
                </a:extLst>
              </p:cNvPr>
              <p:cNvSpPr txBox="1"/>
              <p:nvPr/>
            </p:nvSpPr>
            <p:spPr>
              <a:xfrm>
                <a:off x="10166859" y="1523133"/>
                <a:ext cx="1760751" cy="16597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chemeClr val="bg1"/>
                    </a:solidFill>
                    <a:latin typeface="Century Gothic"/>
                    <a:cs typeface="Calibri"/>
                  </a:rPr>
                  <a:t>Validation in Collect Earth Online</a:t>
                </a:r>
                <a:endParaRPr lang="en-US" sz="2400">
                  <a:solidFill>
                    <a:schemeClr val="bg1"/>
                  </a:solidFill>
                  <a:latin typeface="Century Gothic"/>
                </a:endParaRPr>
              </a:p>
            </p:txBody>
          </p:sp>
        </p:grpSp>
        <p:sp>
          <p:nvSpPr>
            <p:cNvPr id="74" name="Arrow: Right 73">
              <a:extLst>
                <a:ext uri="{FF2B5EF4-FFF2-40B4-BE49-F238E27FC236}">
                  <a16:creationId xmlns:a16="http://schemas.microsoft.com/office/drawing/2014/main" id="{60ED8F2E-C07B-D91E-9960-B7B4B87FADA8}"/>
                </a:ext>
              </a:extLst>
            </p:cNvPr>
            <p:cNvSpPr/>
            <p:nvPr/>
          </p:nvSpPr>
          <p:spPr>
            <a:xfrm>
              <a:off x="5541941" y="23916650"/>
              <a:ext cx="2032464" cy="1126599"/>
            </a:xfrm>
            <a:prstGeom prst="right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grpSp>
    </p:spTree>
    <p:extLst>
      <p:ext uri="{BB962C8B-B14F-4D97-AF65-F5344CB8AC3E}">
        <p14:creationId xmlns:p14="http://schemas.microsoft.com/office/powerpoint/2010/main" val="237052599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SharedWithUsers xmlns="7df78d0b-135a-4de7-9166-7c181cd87fb4">
      <UserInfo>
        <DisplayName>Sydney Neugebauer</DisplayName>
        <AccountId>10</AccountId>
        <AccountType/>
      </UserInfo>
      <UserInfo>
        <DisplayName>Brianne Kendall</DisplayName>
        <AccountId>616</AccountId>
        <AccountType/>
      </UserInfo>
    </SharedWithUsers>
    <MediaLengthInSeconds xmlns="21e6a8e8-1dff-48a6-ab9b-8d556c6946c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4FD84F8E-DF30-4F06-ADC5-D5EA32005E19}">
  <ds:schemaRefs>
    <ds:schemaRef ds:uri="7a041d2c-28c4-4898-9d7f-fdf3d423cb64"/>
    <ds:schemaRef ds:uri="8fe16c19-f07e-451f-b6f8-9bd333cc24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FD9F22A-5C8C-48C0-9A0F-4096F2B75F78}"/>
</file>

<file path=docProps/app.xml><?xml version="1.0" encoding="utf-8"?>
<Properties xmlns="http://schemas.openxmlformats.org/officeDocument/2006/extended-properties" xmlns:vt="http://schemas.openxmlformats.org/officeDocument/2006/docPropsVTypes">
  <TotalTime>24</TotalTime>
  <Words>6243</Words>
  <Application>Microsoft Office PowerPoint</Application>
  <PresentationFormat>Widescreen</PresentationFormat>
  <Paragraphs>588</Paragraphs>
  <Slides>32</Slides>
  <Notes>30</Notes>
  <HiddenSlides>3</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Arial,Sans-Serif</vt:lpstr>
      <vt:lpstr>Calibri</vt:lpstr>
      <vt:lpstr>Calibri Light</vt:lpstr>
      <vt:lpstr>Century Gothic</vt:lpstr>
      <vt:lpstr>Segoe UI</vt:lpstr>
      <vt:lpstr>Webdings</vt:lpstr>
      <vt:lpstr>Wingdings</vt:lpstr>
      <vt:lpstr>Favorites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15</cp:revision>
  <dcterms:created xsi:type="dcterms:W3CDTF">2019-11-12T17:46:59Z</dcterms:created>
  <dcterms:modified xsi:type="dcterms:W3CDTF">2023-03-20T18:30:09Z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