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80" r:id="rId3"/>
    <p:sldId id="285" r:id="rId4"/>
    <p:sldId id="279" r:id="rId5"/>
    <p:sldId id="288" r:id="rId6"/>
    <p:sldId id="283" r:id="rId7"/>
    <p:sldId id="281" r:id="rId8"/>
    <p:sldId id="287" r:id="rId9"/>
    <p:sldId id="284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, Teresa E. (LARC-E3)[SSAI DEVELOP]" initials="FTE(D" lastIdx="9" clrIdx="0">
    <p:extLst/>
  </p:cmAuthor>
  <p:cmAuthor id="2" name="Emma Baghel" initials="E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39E"/>
    <a:srgbClr val="589974"/>
    <a:srgbClr val="7EB761"/>
    <a:srgbClr val="FFFFFF"/>
    <a:srgbClr val="E9A149"/>
    <a:srgbClr val="333333"/>
    <a:srgbClr val="F4901A"/>
    <a:srgbClr val="FFFFF5"/>
    <a:srgbClr val="FFFFF3"/>
    <a:srgbClr val="DC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88133" autoAdjust="0"/>
  </p:normalViewPr>
  <p:slideViewPr>
    <p:cSldViewPr snapToGrid="0">
      <p:cViewPr>
        <p:scale>
          <a:sx n="120" d="100"/>
          <a:sy n="120" d="100"/>
        </p:scale>
        <p:origin x="-4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26:02.690" idx="1">
    <p:pos x="3700" y="1004"/>
    <p:text>I changed the font size to 40.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28:48.627" idx="2">
    <p:pos x="4002" y="2233"/>
    <p:text>When citing an image, the text box on the slide should read "Image Credit: Name or Organization" and the citation in the notes section should be "Image Source: URL"</p:text>
    <p:extLst>
      <p:ext uri="{C676402C-5697-4E1C-873F-D02D1690AC5C}">
        <p15:threadingInfo xmlns:p15="http://schemas.microsoft.com/office/powerpoint/2012/main" timeZoneBias="300"/>
      </p:ext>
    </p:extLst>
  </p:cm>
  <p:cm authorId="1" dt="2016-03-04T09:31:07.571" idx="3">
    <p:pos x="4002" y="2329"/>
    <p:text>So for this slide, the text box would be "Image Credit: William M. Ciesla" and the Notes would be "Image Source: URL"</p:text>
    <p:extLst>
      <p:ext uri="{C676402C-5697-4E1C-873F-D02D1690AC5C}">
        <p15:threadingInfo xmlns:p15="http://schemas.microsoft.com/office/powerpoint/2012/main" timeZoneBias="300">
          <p15:parentCm authorId="1" idx="2"/>
        </p15:threadingInfo>
      </p:ext>
    </p:extLst>
  </p:cm>
  <p:cm authorId="2" dt="2016-03-08T14:03:08.365" idx="2">
    <p:pos x="136" y="3650"/>
    <p:text>Don't forget speaker notes below. You can list what you will say for each slide before listing the image source information.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31:57.123" idx="4">
    <p:pos x="493" y="4038"/>
    <p:text>Image Credit: Eric Kilby, Image Source: URL. Also, please make the text box a little larger so that it is legible.</p:text>
    <p:extLst>
      <p:ext uri="{C676402C-5697-4E1C-873F-D02D1690AC5C}">
        <p15:threadingInfo xmlns:p15="http://schemas.microsoft.com/office/powerpoint/2012/main" timeZoneBias="300"/>
      </p:ext>
    </p:extLst>
  </p:cm>
  <p:cm authorId="1" dt="2016-03-04T09:34:37.017" idx="5">
    <p:pos x="4002" y="1508"/>
    <p:text>"novel data collection method" is too vague. It would be better to name the method on the slide, and say to the audience that it hasn't been used before.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37:18.213" idx="6">
    <p:pos x="831" y="3432"/>
    <p:text>NAIP is not technically an Earth observation. Please remove it from this table. It can be listed as a dataset.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48:04.938" idx="7">
    <p:pos x="2518" y="1550"/>
    <p:text>I have edited this text. Please review.</p:text>
    <p:extLst>
      <p:ext uri="{C676402C-5697-4E1C-873F-D02D1690AC5C}">
        <p15:threadingInfo xmlns:p15="http://schemas.microsoft.com/office/powerpoint/2012/main" timeZoneBias="300"/>
      </p:ext>
    </p:extLst>
  </p:cm>
  <p:cm authorId="1" dt="2016-03-04T09:49:39.719" idx="8">
    <p:pos x="4232" y="1892"/>
    <p:text>The text on this graphic is too small for people in the back row to read. Please move this around so the text can be larger.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8T14:05:26.933" idx="3">
    <p:pos x="10" y="10"/>
    <p:text>once again, each slide should have speaker notes so that we can see what you have chosen to discuss for each slide.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4T09:58:26.297" idx="9">
    <p:pos x="4559" y="1839"/>
    <p:text>It is not necessary to include the type of partner in the presentation. It's not a big deal, but the slide seems a little cramped. If "End-User was removed rom each of the partners, it would free up some space.</p:text>
    <p:extLst>
      <p:ext uri="{C676402C-5697-4E1C-873F-D02D1690AC5C}">
        <p15:threadingInfo xmlns:p15="http://schemas.microsoft.com/office/powerpoint/2012/main" timeZoneBias="300"/>
      </p:ext>
    </p:extLst>
  </p:cm>
  <p:cm authorId="2" dt="2016-03-08T14:26:51.788" idx="4">
    <p:pos x="4818" y="1843"/>
    <p:text>If by chance a partner or advisor does go beyond two lines, maybe indent the second line so that it is clean and easily understood.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William M. </a:t>
            </a:r>
            <a:r>
              <a:rPr lang="en-US" dirty="0" err="1" smtClean="0"/>
              <a:t>Ciesla</a:t>
            </a:r>
            <a:r>
              <a:rPr lang="en-US" dirty="0" smtClean="0"/>
              <a:t>, Forest Health Management International, Bugwood.org licensed under a Creative Commons Attribution-Noncommercial 3.0 License. http://www.forestryimages.org/browse/detail.cfm?imgnum=5540364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 Source: “Canada Lynx Walking in the Snow” by Eric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Kilby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Licensed under a Creative Commons Attribution 2.0 Generic (CC-BY2.0). Accessed 1 March 2016. https://www.flickr.com/photos/ekilby/24600297443/ 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4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Darren Blackford, USDA Forest Service, Bugwood.org licensed under a Creative Commons Attribution-Noncommercial 3.0 License. http://www.forestryimages.org/browse/detail.cfm?imgnum=2181027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4" y="1229947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263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275126"/>
            <a:ext cx="8686800" cy="94051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83640" y="1263642"/>
            <a:ext cx="7731760" cy="884484"/>
          </a:xfrm>
        </p:spPr>
        <p:txBody>
          <a:bodyPr anchor="t">
            <a:norm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1" b="31299"/>
          <a:stretch/>
        </p:blipFill>
        <p:spPr>
          <a:xfrm>
            <a:off x="0" y="4602481"/>
            <a:ext cx="9144000" cy="2255520"/>
          </a:xfrm>
          <a:prstGeom prst="rect">
            <a:avLst/>
          </a:prstGeom>
        </p:spPr>
      </p:pic>
      <p:sp>
        <p:nvSpPr>
          <p:cNvPr id="15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6473" y="1216821"/>
            <a:ext cx="6958278" cy="908049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Gunnison National Forest Agriculture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Mapping Spruce </a:t>
            </a:r>
            <a:r>
              <a:rPr lang="en-US" dirty="0"/>
              <a:t>B</a:t>
            </a:r>
            <a:r>
              <a:rPr lang="en-US" dirty="0" smtClean="0"/>
              <a:t>eetle Outbreak </a:t>
            </a:r>
            <a:r>
              <a:rPr lang="en-US" dirty="0"/>
              <a:t>S</a:t>
            </a:r>
            <a:r>
              <a:rPr lang="en-US" dirty="0" smtClean="0"/>
              <a:t>everity and Distribution in Gunnison National Forest Using Landsat and Integrative Spatial </a:t>
            </a:r>
            <a:r>
              <a:rPr lang="en-US" dirty="0"/>
              <a:t>M</a:t>
            </a:r>
            <a:r>
              <a:rPr lang="en-US" dirty="0" smtClean="0"/>
              <a:t>odeling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8599" y="3365896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Eric Rounds (Project Lead)</a:t>
            </a:r>
            <a:endParaRPr lang="en-US" sz="16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678488" y="3738885"/>
            <a:ext cx="2069360" cy="34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Oliver Miltenberger</a:t>
            </a:r>
            <a:endParaRPr lang="en-US" sz="16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665612" y="3365896"/>
            <a:ext cx="1447089" cy="324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Sarah Carroll</a:t>
            </a:r>
            <a:endParaRPr lang="en-US" sz="16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665612" y="3738885"/>
            <a:ext cx="1835396" cy="34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err="1" smtClean="0"/>
              <a:t>Peder</a:t>
            </a:r>
            <a:r>
              <a:rPr lang="en-US" sz="1600" dirty="0" smtClean="0"/>
              <a:t> </a:t>
            </a:r>
            <a:r>
              <a:rPr lang="en-US" sz="1600" dirty="0" err="1" smtClean="0"/>
              <a:t>Engelstad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363984"/>
            <a:ext cx="8051583" cy="704088"/>
          </a:xfrm>
        </p:spPr>
        <p:txBody>
          <a:bodyPr>
            <a:noAutofit/>
          </a:bodyPr>
          <a:lstStyle/>
          <a:p>
            <a:r>
              <a:rPr lang="en-US" sz="1800" dirty="0"/>
              <a:t>Dr. Paul Evangelista (Natural Resources Ecology Lab, Colorado State University)</a:t>
            </a:r>
          </a:p>
          <a:p>
            <a:r>
              <a:rPr lang="en-US" sz="1800" dirty="0"/>
              <a:t>Tony Vorster (Bioenergy Alliance Network of the Rockies)</a:t>
            </a:r>
          </a:p>
          <a:p>
            <a:r>
              <a:rPr lang="en-US" sz="1800" dirty="0"/>
              <a:t>Brian Woodward (DEVELOP – Fort Collins Center Lead)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3033459"/>
            <a:ext cx="8051583" cy="704088"/>
          </a:xfrm>
        </p:spPr>
        <p:txBody>
          <a:bodyPr>
            <a:noAutofit/>
          </a:bodyPr>
          <a:lstStyle/>
          <a:p>
            <a:r>
              <a:rPr lang="en-US" sz="1800" dirty="0"/>
              <a:t>Bioenergy Alliance Network of the Rockies (BANR) (End-User) POC: Anthony Vorster</a:t>
            </a:r>
          </a:p>
          <a:p>
            <a:r>
              <a:rPr lang="en-US" sz="1800" dirty="0"/>
              <a:t>Montana State University, Spatial Sciences Center (End-User) POC: Dr. Rick Lawrence </a:t>
            </a:r>
            <a:endParaRPr lang="en-US" sz="1800" dirty="0" smtClean="0"/>
          </a:p>
          <a:p>
            <a:r>
              <a:rPr lang="en-US" sz="1800" dirty="0" smtClean="0"/>
              <a:t>Colorado </a:t>
            </a:r>
            <a:r>
              <a:rPr lang="en-US" sz="1800" dirty="0"/>
              <a:t>State University, Natural Resource Ecology Laboratory (NREL) (End User) POC: Nick Young</a:t>
            </a:r>
          </a:p>
          <a:p>
            <a:r>
              <a:rPr lang="en-US" sz="1800" dirty="0"/>
              <a:t>USDA Forest Service, Gunnison Ranger District (End User) POC: Matt Vasquez</a:t>
            </a:r>
          </a:p>
          <a:p>
            <a:r>
              <a:rPr lang="en-US" sz="1800" dirty="0"/>
              <a:t>USDA Forest Service, Rocky Mountain Research Station (End User) POC: Dr. Mike </a:t>
            </a:r>
            <a:r>
              <a:rPr lang="en-US" sz="1800" dirty="0" err="1" smtClean="0"/>
              <a:t>Battaglia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62453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4277868"/>
            <a:ext cx="7982712" cy="1981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1.4 million acres of spruce forests in Colorado affected by spruce beetle since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Reduction in habitat coverage and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in wildfire regimes and intensity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Hazards to recreational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3573780"/>
            <a:ext cx="7982712" cy="704088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4103370" cy="2895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Image Credit: </a:t>
            </a:r>
            <a:r>
              <a:rPr lang="en-US" dirty="0"/>
              <a:t>William M. </a:t>
            </a:r>
            <a:r>
              <a:rPr lang="en-US" dirty="0" err="1"/>
              <a:t>Ciesla</a:t>
            </a:r>
            <a:r>
              <a:rPr lang="en-US" dirty="0"/>
              <a:t>, Forest Health Management International, </a:t>
            </a:r>
            <a:r>
              <a:rPr lang="en-US" dirty="0" smtClean="0"/>
              <a:t>Bugwood.org licensed </a:t>
            </a:r>
            <a:r>
              <a:rPr lang="en-US" dirty="0"/>
              <a:t>under a Creative Commons Attribution-Noncommercial 3.0 License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</p:spPr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1653436"/>
            <a:ext cx="3879724" cy="47223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spruce mortality reference data using a novel data collection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Produce fine-scale maps of spruce mortality extent and severity for southwestern Colorado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 forest management plans that address wildlife habitat analyses and biomass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712731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" y="0"/>
            <a:ext cx="4563814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24" y="6653225"/>
            <a:ext cx="4200525" cy="261938"/>
          </a:xfrm>
          <a:noFill/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“Canada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Lynx Walking in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Snow” by Eric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Kilby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Licensed under a Creative Commons Attribution 2.0 Generic (CC-BY2.0). Accessed 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March 2016. https://www.flickr.com/photos/ekilby/24600297443/ </a:t>
            </a:r>
          </a:p>
        </p:txBody>
      </p:sp>
    </p:spTree>
    <p:extLst>
      <p:ext uri="{BB962C8B-B14F-4D97-AF65-F5344CB8AC3E}">
        <p14:creationId xmlns:p14="http://schemas.microsoft.com/office/powerpoint/2010/main" val="29611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1628" y="2139043"/>
            <a:ext cx="4117727" cy="4002711"/>
          </a:xfrm>
        </p:spPr>
        <p:txBody>
          <a:bodyPr/>
          <a:lstStyle/>
          <a:p>
            <a:endParaRPr lang="en-US" b="1" u="sng" dirty="0" smtClean="0"/>
          </a:p>
          <a:p>
            <a:r>
              <a:rPr lang="en-US" b="1" u="sng" dirty="0" smtClean="0"/>
              <a:t>Location</a:t>
            </a:r>
          </a:p>
          <a:p>
            <a:r>
              <a:rPr lang="en-US" b="1" dirty="0" smtClean="0"/>
              <a:t>Spruce-Fir Forests in Southwestern Colorado</a:t>
            </a:r>
          </a:p>
          <a:p>
            <a:endParaRPr lang="en-US" b="1" dirty="0" smtClean="0"/>
          </a:p>
          <a:p>
            <a:r>
              <a:rPr lang="en-US" b="1" u="sng" dirty="0" smtClean="0"/>
              <a:t>Time Period</a:t>
            </a:r>
            <a:endParaRPr lang="en-US" b="1" u="sng" dirty="0"/>
          </a:p>
          <a:p>
            <a:r>
              <a:rPr lang="en-US" b="1" dirty="0" smtClean="0"/>
              <a:t>September 2005 – October 2015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45528" y="-1"/>
            <a:ext cx="4023827" cy="1619249"/>
          </a:xfrm>
        </p:spPr>
        <p:txBody>
          <a:bodyPr/>
          <a:lstStyle/>
          <a:p>
            <a:r>
              <a:rPr lang="en-US" dirty="0" smtClean="0"/>
              <a:t>Study Area &amp; Study Period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448384" y="5443272"/>
            <a:ext cx="945229" cy="964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97"/>
            <a:ext cx="4951629" cy="6407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41503" r="23250" b="31830"/>
          <a:stretch/>
        </p:blipFill>
        <p:spPr>
          <a:xfrm>
            <a:off x="3023177" y="731397"/>
            <a:ext cx="1641022" cy="10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140"/>
          <p:cNvGraphicFramePr/>
          <p:nvPr>
            <p:extLst>
              <p:ext uri="{D42A27DB-BD31-4B8C-83A1-F6EECF244321}">
                <p14:modId xmlns:p14="http://schemas.microsoft.com/office/powerpoint/2010/main" val="917711806"/>
              </p:ext>
            </p:extLst>
          </p:nvPr>
        </p:nvGraphicFramePr>
        <p:xfrm>
          <a:off x="121310" y="692941"/>
          <a:ext cx="8924719" cy="60748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1622"/>
                <a:gridCol w="1967025"/>
                <a:gridCol w="1531375"/>
                <a:gridCol w="1755802"/>
                <a:gridCol w="1408895"/>
              </a:tblGrid>
              <a:tr h="741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Platform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Data Product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Resolution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Source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1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265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Landsat 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OLI, TIRS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2169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Landsat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TM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449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SRTM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Digital Elevation Model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30 meter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USGS Earth Explorer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  <a:tr h="13857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National Agricultural Imagery Program (NAIP)</a:t>
                      </a:r>
                      <a:endParaRPr lang="en-US"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Aerial Imagery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1 meter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none" strike="noStrike" cap="none" baseline="0" dirty="0" smtClean="0">
                          <a:solidFill>
                            <a:srgbClr val="767171"/>
                          </a:solidFill>
                          <a:latin typeface="Century Gothic"/>
                          <a:ea typeface="Questrial"/>
                          <a:cs typeface="Century Gothic"/>
                          <a:sym typeface="Questrial"/>
                        </a:rPr>
                        <a:t>USDA</a:t>
                      </a:r>
                      <a:endParaRPr sz="2000" u="none" strike="noStrike" cap="none" baseline="0" dirty="0">
                        <a:solidFill>
                          <a:srgbClr val="767171"/>
                        </a:solidFill>
                        <a:latin typeface="Century Gothic"/>
                        <a:ea typeface="Questrial"/>
                        <a:cs typeface="Century Gothic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u="none" strike="noStrike" cap="none" baseline="0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" name="Shape 139"/>
          <p:cNvSpPr txBox="1">
            <a:spLocks noGrp="1"/>
          </p:cNvSpPr>
          <p:nvPr>
            <p:ph type="body" idx="4294967295"/>
          </p:nvPr>
        </p:nvSpPr>
        <p:spPr>
          <a:xfrm>
            <a:off x="0" y="59625"/>
            <a:ext cx="7982700" cy="633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Earth Observations </a:t>
            </a:r>
            <a:endParaRPr lang="en-US" sz="4000" b="1" dirty="0">
              <a:solidFill>
                <a:schemeClr val="accent1"/>
              </a:solidFill>
              <a:latin typeface="Century Gothic"/>
              <a:cs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4000" dirty="0">
              <a:solidFill>
                <a:srgbClr val="3B3838"/>
              </a:solidFill>
            </a:endParaRPr>
          </a:p>
        </p:txBody>
      </p:sp>
      <p:pic>
        <p:nvPicPr>
          <p:cNvPr id="8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1781" y="1532567"/>
            <a:ext cx="1215600" cy="96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031" y="2806446"/>
            <a:ext cx="1070998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967104" y="4120679"/>
            <a:ext cx="952750" cy="102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0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8120" y="263109"/>
            <a:ext cx="3566160" cy="669829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183891" y="1354078"/>
            <a:ext cx="8894617" cy="4289418"/>
            <a:chOff x="1072129" y="2792349"/>
            <a:chExt cx="7058948" cy="3299552"/>
          </a:xfrm>
        </p:grpSpPr>
        <p:sp>
          <p:nvSpPr>
            <p:cNvPr id="67" name="Right Arrow 66"/>
            <p:cNvSpPr/>
            <p:nvPr/>
          </p:nvSpPr>
          <p:spPr>
            <a:xfrm rot="900000">
              <a:off x="1947577" y="5266924"/>
              <a:ext cx="1339866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Model Step 2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 rot="20700000">
              <a:off x="1948194" y="4748355"/>
              <a:ext cx="1341903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Model Step 1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 rot="900000">
              <a:off x="1950196" y="3593319"/>
              <a:ext cx="1339866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Imagery Processing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71407" y="4877226"/>
              <a:ext cx="1257640" cy="75438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Combine outputs to create final map of spruce mortality in southwest Colorado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287323" y="3656224"/>
              <a:ext cx="1257640" cy="751096"/>
            </a:xfrm>
            <a:prstGeom prst="roundRect">
              <a:avLst/>
            </a:prstGeom>
            <a:solidFill>
              <a:srgbClr val="C3677B">
                <a:lumMod val="60000"/>
                <a:lumOff val="40000"/>
              </a:srgbClr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Stack 2006-13 &amp; 2015 imagery separately and clip to study area</a:t>
              </a:r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4742784" y="5337521"/>
              <a:ext cx="1257640" cy="754380"/>
            </a:xfrm>
            <a:prstGeom prst="flowChartAlternateProcess">
              <a:avLst/>
            </a:prstGeom>
            <a:solidFill>
              <a:srgbClr val="FFFF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Continuous Map of Study Area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48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3" name="Flowchart: Alternate Process 72"/>
            <p:cNvSpPr/>
            <p:nvPr/>
          </p:nvSpPr>
          <p:spPr>
            <a:xfrm>
              <a:off x="4742784" y="4476355"/>
              <a:ext cx="1257640" cy="754380"/>
            </a:xfrm>
            <a:prstGeom prst="flowChartAlternateProcess">
              <a:avLst/>
            </a:prstGeom>
            <a:solidFill>
              <a:srgbClr val="FFFF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Binary map of study area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48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287323" y="5337521"/>
              <a:ext cx="1257640" cy="754380"/>
            </a:xfrm>
            <a:prstGeom prst="roundRect">
              <a:avLst/>
            </a:prstGeom>
            <a:solidFill>
              <a:srgbClr val="7EB761">
                <a:lumMod val="60000"/>
                <a:lumOff val="40000"/>
              </a:srgbClr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Continuous classification of study areas for each species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287323" y="4476355"/>
              <a:ext cx="1257640" cy="754380"/>
            </a:xfrm>
            <a:prstGeom prst="roundRect">
              <a:avLst/>
            </a:prstGeom>
            <a:solidFill>
              <a:srgbClr val="7EB761">
                <a:lumMod val="60000"/>
                <a:lumOff val="40000"/>
              </a:srgbClr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Binary classification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Presence = 1 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Absence = 0</a:t>
              </a:r>
            </a:p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742784" y="3653516"/>
              <a:ext cx="1257640" cy="754380"/>
            </a:xfrm>
            <a:prstGeom prst="roundRect">
              <a:avLst/>
            </a:prstGeom>
            <a:solidFill>
              <a:srgbClr val="C3677B">
                <a:lumMod val="60000"/>
                <a:lumOff val="40000"/>
              </a:srgbClr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Extract spectral values of stack layers that correspond to each reference data point</a:t>
              </a:r>
            </a:p>
          </p:txBody>
        </p:sp>
        <p:sp>
          <p:nvSpPr>
            <p:cNvPr id="77" name="Right Arrow 76"/>
            <p:cNvSpPr/>
            <p:nvPr/>
          </p:nvSpPr>
          <p:spPr>
            <a:xfrm rot="20700000">
              <a:off x="1950813" y="3074751"/>
              <a:ext cx="1341903" cy="504152"/>
            </a:xfrm>
            <a:prstGeom prst="rightArrow">
              <a:avLst/>
            </a:prstGeom>
            <a:solidFill>
              <a:srgbClr val="7EB761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Reference Data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89152" y="2792349"/>
              <a:ext cx="1257640" cy="75438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Classify Land Cover (live/dead trees) within 30m pixels using 1m resolution imagery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742784" y="2792349"/>
              <a:ext cx="1257640" cy="75438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82B96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Calculate percent mortality of trees for each randomly selected pixel  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73161" y="3212071"/>
              <a:ext cx="967415" cy="745236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Creating Model Inputs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72129" y="4884825"/>
              <a:ext cx="967415" cy="745236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rgbClr val="7EB76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07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Percent Mortality &amp; Spectral Values of reference points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341358" y="2992273"/>
              <a:ext cx="1789719" cy="958842"/>
              <a:chOff x="10400953" y="12942599"/>
              <a:chExt cx="3383282" cy="1917683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0400953" y="12942599"/>
                <a:ext cx="3383282" cy="1917683"/>
                <a:chOff x="10874639" y="19007882"/>
                <a:chExt cx="3383282" cy="191768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10874639" y="19007882"/>
                  <a:ext cx="3383282" cy="191768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Reference Data Creation    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Imagery Processing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Model Processes</a:t>
                  </a:r>
                  <a:b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</a:b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Inputs</a:t>
                  </a:r>
                </a:p>
                <a:p>
                  <a:pPr marL="0" marR="0" lvl="0" indent="0" defTabSz="307238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67171"/>
                      </a:solidFill>
                      <a:effectLst/>
                      <a:uLnTx/>
                      <a:uFillTx/>
                    </a:rPr>
                    <a:t>            Outputs</a:t>
                  </a: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1142467" y="19163443"/>
                  <a:ext cx="402181" cy="916366"/>
                  <a:chOff x="9447960" y="21451083"/>
                  <a:chExt cx="402181" cy="916366"/>
                </a:xfrm>
              </p:grpSpPr>
              <p:sp>
                <p:nvSpPr>
                  <p:cNvPr id="88" name="Rounded Rectangle 87"/>
                  <p:cNvSpPr/>
                  <p:nvPr/>
                </p:nvSpPr>
                <p:spPr>
                  <a:xfrm>
                    <a:off x="9447960" y="21827751"/>
                    <a:ext cx="402181" cy="201091"/>
                  </a:xfrm>
                  <a:prstGeom prst="roundRect">
                    <a:avLst/>
                  </a:prstGeom>
                  <a:solidFill>
                    <a:srgbClr val="C3677B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9447960" y="22166358"/>
                    <a:ext cx="402181" cy="201091"/>
                  </a:xfrm>
                  <a:prstGeom prst="roundRect">
                    <a:avLst/>
                  </a:prstGeom>
                  <a:solidFill>
                    <a:srgbClr val="7EB761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9447960" y="21451083"/>
                    <a:ext cx="402181" cy="201091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7EB761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238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aramond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4" name="Rounded Rectangle 83"/>
              <p:cNvSpPr/>
              <p:nvPr/>
            </p:nvSpPr>
            <p:spPr>
              <a:xfrm>
                <a:off x="10680877" y="14504563"/>
                <a:ext cx="402336" cy="201168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12700" cap="flat" cmpd="sng" algn="ctr">
                <a:solidFill>
                  <a:srgbClr val="7EB76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0723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0680877" y="14159162"/>
                <a:ext cx="402336" cy="201168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7EB76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0723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67171">
                      <a:lumMod val="50000"/>
                    </a:srgbClr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Straight Arrow Connector 90"/>
            <p:cNvCxnSpPr>
              <a:stCxn id="78" idx="3"/>
              <a:endCxn id="79" idx="1"/>
            </p:cNvCxnSpPr>
            <p:nvPr/>
          </p:nvCxnSpPr>
          <p:spPr>
            <a:xfrm>
              <a:off x="4546791" y="3169539"/>
              <a:ext cx="19599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Straight Arrow Connector 91"/>
            <p:cNvCxnSpPr>
              <a:stCxn id="71" idx="3"/>
              <a:endCxn id="76" idx="1"/>
            </p:cNvCxnSpPr>
            <p:nvPr/>
          </p:nvCxnSpPr>
          <p:spPr>
            <a:xfrm flipV="1">
              <a:off x="4544963" y="4030706"/>
              <a:ext cx="197822" cy="1066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Straight Arrow Connector 92"/>
            <p:cNvCxnSpPr>
              <a:stCxn id="75" idx="3"/>
              <a:endCxn id="73" idx="1"/>
            </p:cNvCxnSpPr>
            <p:nvPr/>
          </p:nvCxnSpPr>
          <p:spPr>
            <a:xfrm>
              <a:off x="4544963" y="4853545"/>
              <a:ext cx="19782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Straight Arrow Connector 93"/>
            <p:cNvCxnSpPr>
              <a:stCxn id="74" idx="3"/>
              <a:endCxn id="72" idx="1"/>
            </p:cNvCxnSpPr>
            <p:nvPr/>
          </p:nvCxnSpPr>
          <p:spPr>
            <a:xfrm>
              <a:off x="4544963" y="5714711"/>
              <a:ext cx="19782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5" name="Straight Arrow Connector 94"/>
            <p:cNvCxnSpPr>
              <a:stCxn id="72" idx="3"/>
              <a:endCxn id="70" idx="1"/>
            </p:cNvCxnSpPr>
            <p:nvPr/>
          </p:nvCxnSpPr>
          <p:spPr>
            <a:xfrm flipV="1">
              <a:off x="6000424" y="5254416"/>
              <a:ext cx="270983" cy="460296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stCxn id="73" idx="3"/>
              <a:endCxn id="70" idx="1"/>
            </p:cNvCxnSpPr>
            <p:nvPr/>
          </p:nvCxnSpPr>
          <p:spPr>
            <a:xfrm>
              <a:off x="6000424" y="4853545"/>
              <a:ext cx="270983" cy="400871"/>
            </a:xfrm>
            <a:prstGeom prst="straightConnector1">
              <a:avLst/>
            </a:prstGeom>
            <a:noFill/>
            <a:ln w="6350" cap="flat" cmpd="sng" algn="ctr">
              <a:solidFill>
                <a:srgbClr val="7EB761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99133" y="442913"/>
            <a:ext cx="2505205" cy="92354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Results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224" t="1138" r="1215" b="860"/>
          <a:stretch/>
        </p:blipFill>
        <p:spPr>
          <a:xfrm>
            <a:off x="-27728" y="442913"/>
            <a:ext cx="4591050" cy="5972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9624" y="1632857"/>
            <a:ext cx="4390685" cy="41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coming soon.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40" y="442913"/>
            <a:ext cx="886584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208" y="187890"/>
            <a:ext cx="4784943" cy="17780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Errors and Uncertainties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208" y="1790690"/>
            <a:ext cx="453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Coming Soon</a:t>
            </a:r>
            <a:endParaRPr lang="en-US" sz="2000" dirty="0"/>
          </a:p>
        </p:txBody>
      </p:sp>
      <p:pic>
        <p:nvPicPr>
          <p:cNvPr id="1026" name="Picture 2" descr="http://bugwoodcloud.org/images/768x512/55403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b="6040"/>
          <a:stretch/>
        </p:blipFill>
        <p:spPr bwMode="auto">
          <a:xfrm>
            <a:off x="4885151" y="0"/>
            <a:ext cx="4258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66795" y="6475956"/>
            <a:ext cx="2818356" cy="38204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Image Credit:</a:t>
            </a:r>
            <a:r>
              <a:rPr lang="en-US" dirty="0"/>
              <a:t> William M. </a:t>
            </a:r>
            <a:r>
              <a:rPr lang="en-US" dirty="0" err="1"/>
              <a:t>Ciesla</a:t>
            </a:r>
            <a:r>
              <a:rPr lang="en-US" dirty="0"/>
              <a:t>, Forest Health Management International, </a:t>
            </a:r>
            <a:r>
              <a:rPr lang="en-US" dirty="0" smtClean="0"/>
              <a:t>Bugwood.org </a:t>
            </a:r>
            <a:r>
              <a:rPr lang="en-US" dirty="0"/>
              <a:t> licensed under a Creative Commons Attribution-Noncommercial 3.0 License. </a:t>
            </a:r>
          </a:p>
        </p:txBody>
      </p:sp>
    </p:spTree>
    <p:extLst>
      <p:ext uri="{BB962C8B-B14F-4D97-AF65-F5344CB8AC3E}">
        <p14:creationId xmlns:p14="http://schemas.microsoft.com/office/powerpoint/2010/main" val="266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325" y="1902119"/>
            <a:ext cx="6376103" cy="22690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62837"/>
            <a:ext cx="6472428" cy="1177448"/>
          </a:xfrm>
        </p:spPr>
        <p:txBody>
          <a:bodyPr/>
          <a:lstStyle/>
          <a:p>
            <a:pPr algn="ctr"/>
            <a:r>
              <a:rPr lang="en-US" dirty="0" smtClean="0"/>
              <a:t>Conclusions and Future Work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1988" y="2121649"/>
            <a:ext cx="6823661" cy="258036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48952" y="6488482"/>
            <a:ext cx="2314685" cy="33517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Image Credit: Darren </a:t>
            </a:r>
            <a:r>
              <a:rPr lang="en-US" dirty="0"/>
              <a:t>Blackford, USDA Forest Service, </a:t>
            </a:r>
            <a:r>
              <a:rPr lang="en-US" dirty="0" smtClean="0"/>
              <a:t>Bugwood.org </a:t>
            </a:r>
            <a:r>
              <a:rPr lang="en-US" dirty="0"/>
              <a:t> licensed under a Creative Commons Attribution-Noncommercial 3.0 License. </a:t>
            </a:r>
          </a:p>
        </p:txBody>
      </p:sp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2541</TotalTime>
  <Words>548</Words>
  <Application>Microsoft Office PowerPoint</Application>
  <PresentationFormat>On-screen Show (4:3)</PresentationFormat>
  <Paragraphs>101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Emma Baghel</cp:lastModifiedBy>
  <cp:revision>147</cp:revision>
  <dcterms:created xsi:type="dcterms:W3CDTF">2015-05-18T13:26:09Z</dcterms:created>
  <dcterms:modified xsi:type="dcterms:W3CDTF">2016-03-08T19:26:59Z</dcterms:modified>
</cp:coreProperties>
</file>